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4054" r:id="rId2"/>
  </p:sldMasterIdLst>
  <p:notesMasterIdLst>
    <p:notesMasterId r:id="rId56"/>
  </p:notesMasterIdLst>
  <p:sldIdLst>
    <p:sldId id="572" r:id="rId3"/>
    <p:sldId id="443" r:id="rId4"/>
    <p:sldId id="427" r:id="rId5"/>
    <p:sldId id="602" r:id="rId6"/>
    <p:sldId id="576" r:id="rId7"/>
    <p:sldId id="601" r:id="rId8"/>
    <p:sldId id="607" r:id="rId9"/>
    <p:sldId id="603" r:id="rId10"/>
    <p:sldId id="610" r:id="rId11"/>
    <p:sldId id="612" r:id="rId12"/>
    <p:sldId id="608" r:id="rId13"/>
    <p:sldId id="609" r:id="rId14"/>
    <p:sldId id="605" r:id="rId15"/>
    <p:sldId id="577" r:id="rId16"/>
    <p:sldId id="580" r:id="rId17"/>
    <p:sldId id="583" r:id="rId18"/>
    <p:sldId id="611" r:id="rId19"/>
    <p:sldId id="584" r:id="rId20"/>
    <p:sldId id="585" r:id="rId21"/>
    <p:sldId id="590" r:id="rId22"/>
    <p:sldId id="597" r:id="rId23"/>
    <p:sldId id="598" r:id="rId24"/>
    <p:sldId id="599" r:id="rId25"/>
    <p:sldId id="593" r:id="rId26"/>
    <p:sldId id="594" r:id="rId27"/>
    <p:sldId id="595" r:id="rId28"/>
    <p:sldId id="425" r:id="rId29"/>
    <p:sldId id="459" r:id="rId30"/>
    <p:sldId id="465" r:id="rId31"/>
    <p:sldId id="436" r:id="rId32"/>
    <p:sldId id="526" r:id="rId33"/>
    <p:sldId id="468" r:id="rId34"/>
    <p:sldId id="469" r:id="rId35"/>
    <p:sldId id="517" r:id="rId36"/>
    <p:sldId id="518" r:id="rId37"/>
    <p:sldId id="470" r:id="rId38"/>
    <p:sldId id="520" r:id="rId39"/>
    <p:sldId id="527" r:id="rId40"/>
    <p:sldId id="472" r:id="rId41"/>
    <p:sldId id="522" r:id="rId42"/>
    <p:sldId id="529" r:id="rId43"/>
    <p:sldId id="473" r:id="rId44"/>
    <p:sldId id="613" r:id="rId45"/>
    <p:sldId id="614" r:id="rId46"/>
    <p:sldId id="433" r:id="rId47"/>
    <p:sldId id="615" r:id="rId48"/>
    <p:sldId id="453" r:id="rId49"/>
    <p:sldId id="573" r:id="rId50"/>
    <p:sldId id="574" r:id="rId51"/>
    <p:sldId id="458" r:id="rId52"/>
    <p:sldId id="575" r:id="rId53"/>
    <p:sldId id="596" r:id="rId54"/>
    <p:sldId id="567" r:id="rId55"/>
  </p:sldIdLst>
  <p:sldSz cx="9144000" cy="6858000" type="screen4x3"/>
  <p:notesSz cx="6858000" cy="9144000"/>
  <p:embeddedFontLst>
    <p:embeddedFont>
      <p:font typeface="Wingdings 3" panose="05040102010807070707" pitchFamily="18" charset="2"/>
      <p:regular r:id="rId57"/>
    </p:embeddedFont>
    <p:embeddedFont>
      <p:font typeface="Wingdings 2" panose="05020102010507070707" pitchFamily="18" charset="2"/>
      <p:regular r:id="rId58"/>
    </p:embeddedFont>
    <p:embeddedFont>
      <p:font typeface="黑体" panose="020B0604020202020204" charset="-122"/>
      <p:regular r:id="rId59"/>
    </p:embeddedFont>
    <p:embeddedFont>
      <p:font typeface="Verdana" panose="020B0604030504040204" pitchFamily="34" charset="0"/>
      <p:regular r:id="rId60"/>
      <p:bold r:id="rId61"/>
      <p:italic r:id="rId62"/>
      <p:boldItalic r:id="rId63"/>
    </p:embeddedFont>
    <p:embeddedFont>
      <p:font typeface="B Nazanin" panose="020B0604020202020204" charset="-78"/>
      <p:regular r:id="rId64"/>
      <p:bold r:id="rId65"/>
    </p:embeddedFont>
    <p:embeddedFont>
      <p:font typeface="Lucida Sans Unicode" panose="020B0602030504020204" pitchFamily="34" charset="0"/>
      <p:regular r:id="rId66"/>
    </p:embeddedFont>
    <p:embeddedFont>
      <p:font typeface="B Titr" panose="020B0604020202020204" charset="-78"/>
      <p:bold r:id="rId67"/>
    </p:embeddedFont>
    <p:embeddedFont>
      <p:font typeface="B Yagut" panose="020B0604020202020204" charset="-78"/>
      <p:regular r:id="rId68"/>
      <p:bold r:id="rId69"/>
    </p:embeddedFont>
    <p:embeddedFont>
      <p:font typeface="Calibri" panose="020F0502020204030204" pitchFamily="34" charset="0"/>
      <p:regular r:id="rId70"/>
      <p:bold r:id="rId71"/>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D355"/>
    <a:srgbClr val="BCE292"/>
    <a:srgbClr val="CE68D0"/>
    <a:srgbClr val="9F7800"/>
    <a:srgbClr val="9E7800"/>
    <a:srgbClr val="F046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83" autoAdjust="0"/>
    <p:restoredTop sz="90276" autoAdjust="0"/>
  </p:normalViewPr>
  <p:slideViewPr>
    <p:cSldViewPr>
      <p:cViewPr varScale="1">
        <p:scale>
          <a:sx n="66" d="100"/>
          <a:sy n="66" d="100"/>
        </p:scale>
        <p:origin x="-145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0" d="100"/>
          <a:sy n="70" d="100"/>
        </p:scale>
        <p:origin x="238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font" Target="fonts/font12.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font" Target="fonts/font10.fntdata"/><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font" Target="fonts/font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9" name="Slide Number Placeholder 8"/>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86DAEBB-D508-4135-A2F9-180AB37E63D6}" type="slidenum">
              <a:rPr lang="fa-IR" smtClean="0"/>
              <a:pPr/>
              <a:t>‹#›</a:t>
            </a:fld>
            <a:endParaRPr lang="fa-IR"/>
          </a:p>
        </p:txBody>
      </p:sp>
      <p:sp>
        <p:nvSpPr>
          <p:cNvPr id="10" name="Notes Placeholder 9"/>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extLst>
      <p:ext uri="{BB962C8B-B14F-4D97-AF65-F5344CB8AC3E}">
        <p14:creationId xmlns:p14="http://schemas.microsoft.com/office/powerpoint/2010/main" val="42612809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r>
              <a:rPr lang="fa-IR"/>
              <a:t>نقش توليد پراكنده در بازار برق</a:t>
            </a:r>
          </a:p>
        </p:txBody>
      </p:sp>
      <p:sp>
        <p:nvSpPr>
          <p:cNvPr id="6" name="Slide Number Placeholder 5"/>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r>
              <a:rPr lang="fa-IR"/>
              <a:t>نقش توليد پراكنده در بازار برق</a:t>
            </a:r>
          </a:p>
        </p:txBody>
      </p:sp>
      <p:sp>
        <p:nvSpPr>
          <p:cNvPr id="6" name="Slide Number Placeholder 5"/>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r>
              <a:rPr lang="fa-IR"/>
              <a:t>نقش توليد پراكنده در بازار برق</a:t>
            </a:r>
          </a:p>
        </p:txBody>
      </p:sp>
      <p:sp>
        <p:nvSpPr>
          <p:cNvPr id="6" name="Slide Number Placeholder 5"/>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r>
              <a:rPr lang="fa-IR"/>
              <a:t>نقش توليد پراكنده در بازار برق</a:t>
            </a:r>
          </a:p>
        </p:txBody>
      </p:sp>
      <p:sp>
        <p:nvSpPr>
          <p:cNvPr id="7" name="Slide Number Placeholder 6"/>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endParaRPr lang="fa-IR"/>
          </a:p>
        </p:txBody>
      </p:sp>
      <p:sp>
        <p:nvSpPr>
          <p:cNvPr id="8" name="Footer Placeholder 7"/>
          <p:cNvSpPr>
            <a:spLocks noGrp="1"/>
          </p:cNvSpPr>
          <p:nvPr>
            <p:ph type="ftr" sz="quarter" idx="11"/>
          </p:nvPr>
        </p:nvSpPr>
        <p:spPr/>
        <p:txBody>
          <a:bodyPr/>
          <a:lstStyle/>
          <a:p>
            <a:r>
              <a:rPr lang="fa-IR"/>
              <a:t>نقش توليد پراكنده در بازار برق</a:t>
            </a:r>
          </a:p>
        </p:txBody>
      </p:sp>
      <p:sp>
        <p:nvSpPr>
          <p:cNvPr id="9" name="Slide Number Placeholder 8"/>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endParaRPr lang="fa-IR"/>
          </a:p>
        </p:txBody>
      </p:sp>
      <p:sp>
        <p:nvSpPr>
          <p:cNvPr id="4" name="Footer Placeholder 3"/>
          <p:cNvSpPr>
            <a:spLocks noGrp="1"/>
          </p:cNvSpPr>
          <p:nvPr>
            <p:ph type="ftr" sz="quarter" idx="11"/>
          </p:nvPr>
        </p:nvSpPr>
        <p:spPr/>
        <p:txBody>
          <a:bodyPr/>
          <a:lstStyle/>
          <a:p>
            <a:r>
              <a:rPr lang="fa-IR"/>
              <a:t>نقش توليد پراكنده در بازار برق</a:t>
            </a:r>
          </a:p>
        </p:txBody>
      </p:sp>
      <p:sp>
        <p:nvSpPr>
          <p:cNvPr id="5" name="Slide Number Placeholder 4"/>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a-IR"/>
          </a:p>
        </p:txBody>
      </p:sp>
      <p:sp>
        <p:nvSpPr>
          <p:cNvPr id="3" name="Footer Placeholder 2"/>
          <p:cNvSpPr>
            <a:spLocks noGrp="1"/>
          </p:cNvSpPr>
          <p:nvPr>
            <p:ph type="ftr" sz="quarter" idx="11"/>
          </p:nvPr>
        </p:nvSpPr>
        <p:spPr/>
        <p:txBody>
          <a:bodyPr/>
          <a:lstStyle/>
          <a:p>
            <a:r>
              <a:rPr lang="fa-IR"/>
              <a:t>نقش توليد پراكنده در بازار برق</a:t>
            </a:r>
          </a:p>
        </p:txBody>
      </p:sp>
      <p:sp>
        <p:nvSpPr>
          <p:cNvPr id="4" name="Slide Number Placeholder 3"/>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r>
              <a:rPr lang="fa-IR"/>
              <a:t>نقش توليد پراكنده در بازار برق</a:t>
            </a:r>
          </a:p>
        </p:txBody>
      </p:sp>
      <p:sp>
        <p:nvSpPr>
          <p:cNvPr id="7" name="Slide Number Placeholder 6"/>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r>
              <a:rPr lang="fa-IR"/>
              <a:t>نقش توليد پراكنده در بازار برق</a:t>
            </a:r>
          </a:p>
        </p:txBody>
      </p:sp>
      <p:sp>
        <p:nvSpPr>
          <p:cNvPr id="7" name="Slide Number Placeholder 6"/>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r>
              <a:rPr lang="fa-IR"/>
              <a:t>نقش توليد پراكنده در بازار برق</a:t>
            </a:r>
          </a:p>
        </p:txBody>
      </p:sp>
      <p:sp>
        <p:nvSpPr>
          <p:cNvPr id="6" name="Slide Number Placeholder 5"/>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r>
              <a:rPr lang="fa-IR"/>
              <a:t>نقش توليد پراكنده در بازار برق</a:t>
            </a:r>
          </a:p>
        </p:txBody>
      </p:sp>
      <p:sp>
        <p:nvSpPr>
          <p:cNvPr id="6" name="Slide Number Placeholder 5"/>
          <p:cNvSpPr>
            <a:spLocks noGrp="1"/>
          </p:cNvSpPr>
          <p:nvPr>
            <p:ph type="sldNum" sz="quarter" idx="12"/>
          </p:nvPr>
        </p:nvSpPr>
        <p:spPr/>
        <p:txBody>
          <a:bodyPr/>
          <a:lstStyle/>
          <a:p>
            <a:fld id="{6B5C79ED-B945-41B7-8073-D629B87C9DD1}"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61BEF0D-F0BB-DE4B-95CE-6DB70DBA9567}" type="datetimeFigureOut">
              <a:rPr lang="en-US" smtClean="0"/>
              <a:pPr/>
              <a:t>5/26/2020</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fa-IR" smtClean="0"/>
              <a:t>نقش توليد پراكنده در بازار برق</a:t>
            </a:r>
            <a:endParaRPr lang="fa-IR"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C8E858F-5F52-43A3-90CB-32074036600E}" type="slidenum">
              <a:rPr lang="fa-IR" smtClean="0"/>
              <a:pPr/>
              <a:t>‹#›</a:t>
            </a:fld>
            <a:endParaRPr lang="fa-I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DDF080-5E8C-48AD-84E5-6C08B304C14E}" type="datetimeFigureOut">
              <a:rPr lang="en-US" smtClean="0"/>
              <a:pPr/>
              <a:t>5/26/2020</a:t>
            </a:fld>
            <a:endParaRPr lang="en-US" dirty="0"/>
          </a:p>
        </p:txBody>
      </p:sp>
      <p:sp>
        <p:nvSpPr>
          <p:cNvPr id="5" name="Footer Placeholder 4"/>
          <p:cNvSpPr>
            <a:spLocks noGrp="1"/>
          </p:cNvSpPr>
          <p:nvPr>
            <p:ph type="ftr" sz="quarter" idx="11"/>
          </p:nvPr>
        </p:nvSpPr>
        <p:spPr/>
        <p:txBody>
          <a:bodyPr/>
          <a:lstStyle>
            <a:extLst/>
          </a:lstStyle>
          <a:p>
            <a:r>
              <a:rPr lang="fa-IR" smtClean="0"/>
              <a:t>نقش توليد پراكنده در بازار برق</a:t>
            </a:r>
            <a:endParaRPr lang="fa-IR" dirty="0"/>
          </a:p>
        </p:txBody>
      </p:sp>
      <p:sp>
        <p:nvSpPr>
          <p:cNvPr id="6" name="Slide Number Placeholder 5"/>
          <p:cNvSpPr>
            <a:spLocks noGrp="1"/>
          </p:cNvSpPr>
          <p:nvPr>
            <p:ph type="sldNum" sz="quarter" idx="12"/>
          </p:nvPr>
        </p:nvSpPr>
        <p:spPr/>
        <p:txBody>
          <a:bodyPr/>
          <a:lstStyle>
            <a:extLst/>
          </a:lstStyle>
          <a:p>
            <a:fld id="{7C8E858F-5F52-43A3-90CB-32074036600E}" type="slidenum">
              <a:rPr lang="fa-IR" smtClean="0"/>
              <a:pPr/>
              <a:t>‹#›</a:t>
            </a:fld>
            <a:endParaRPr lang="fa-IR"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5/26/2020</a:t>
            </a:fld>
            <a:endParaRPr lang="en-US" dirty="0"/>
          </a:p>
        </p:txBody>
      </p:sp>
      <p:sp>
        <p:nvSpPr>
          <p:cNvPr id="5" name="Footer Placeholder 4"/>
          <p:cNvSpPr>
            <a:spLocks noGrp="1"/>
          </p:cNvSpPr>
          <p:nvPr>
            <p:ph type="ftr" sz="quarter" idx="11"/>
          </p:nvPr>
        </p:nvSpPr>
        <p:spPr/>
        <p:txBody>
          <a:bodyPr/>
          <a:lstStyle>
            <a:extLst/>
          </a:lstStyle>
          <a:p>
            <a:r>
              <a:rPr lang="fa-IR" smtClean="0"/>
              <a:t>نقش توليد پراكنده در بازار برق</a:t>
            </a:r>
            <a:endParaRPr lang="fa-IR" dirty="0"/>
          </a:p>
        </p:txBody>
      </p:sp>
      <p:sp>
        <p:nvSpPr>
          <p:cNvPr id="6" name="Slide Number Placeholder 5"/>
          <p:cNvSpPr>
            <a:spLocks noGrp="1"/>
          </p:cNvSpPr>
          <p:nvPr>
            <p:ph type="sldNum" sz="quarter" idx="12"/>
          </p:nvPr>
        </p:nvSpPr>
        <p:spPr/>
        <p:txBody>
          <a:bodyPr/>
          <a:lstStyle>
            <a:extLst/>
          </a:lstStyle>
          <a:p>
            <a:fld id="{7C8E858F-5F52-43A3-90CB-32074036600E}" type="slidenum">
              <a:rPr lang="fa-IR" smtClean="0"/>
              <a:pPr/>
              <a:t>‹#›</a:t>
            </a:fld>
            <a:endParaRPr lang="fa-IR"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fa-IR"/>
          </a:p>
        </p:txBody>
      </p:sp>
      <p:sp>
        <p:nvSpPr>
          <p:cNvPr id="6" name="Footer Placeholder 5"/>
          <p:cNvSpPr>
            <a:spLocks noGrp="1"/>
          </p:cNvSpPr>
          <p:nvPr>
            <p:ph type="ftr" sz="quarter" idx="11"/>
          </p:nvPr>
        </p:nvSpPr>
        <p:spPr/>
        <p:txBody>
          <a:bodyPr/>
          <a:lstStyle>
            <a:extLst/>
          </a:lstStyle>
          <a:p>
            <a:r>
              <a:rPr lang="fa-IR" smtClean="0"/>
              <a:t>نقش توليد پراكنده در بازار برق</a:t>
            </a:r>
            <a:endParaRPr lang="fa-IR"/>
          </a:p>
        </p:txBody>
      </p:sp>
      <p:sp>
        <p:nvSpPr>
          <p:cNvPr id="7" name="Slide Number Placeholder 6"/>
          <p:cNvSpPr>
            <a:spLocks noGrp="1"/>
          </p:cNvSpPr>
          <p:nvPr>
            <p:ph type="sldNum" sz="quarter" idx="12"/>
          </p:nvPr>
        </p:nvSpPr>
        <p:spPr/>
        <p:txBody>
          <a:bodyPr/>
          <a:lstStyle>
            <a:extLst/>
          </a:lstStyle>
          <a:p>
            <a:fld id="{7C8E858F-5F52-43A3-90CB-32074036600E}"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fa-IR"/>
          </a:p>
        </p:txBody>
      </p:sp>
      <p:sp>
        <p:nvSpPr>
          <p:cNvPr id="8" name="Footer Placeholder 7"/>
          <p:cNvSpPr>
            <a:spLocks noGrp="1"/>
          </p:cNvSpPr>
          <p:nvPr>
            <p:ph type="ftr" sz="quarter" idx="11"/>
          </p:nvPr>
        </p:nvSpPr>
        <p:spPr/>
        <p:txBody>
          <a:bodyPr/>
          <a:lstStyle>
            <a:extLst/>
          </a:lstStyle>
          <a:p>
            <a:r>
              <a:rPr lang="fa-IR" smtClean="0"/>
              <a:t>نقش توليد پراكنده در بازار برق</a:t>
            </a:r>
            <a:endParaRPr lang="fa-IR"/>
          </a:p>
        </p:txBody>
      </p:sp>
      <p:sp>
        <p:nvSpPr>
          <p:cNvPr id="9" name="Slide Number Placeholder 8"/>
          <p:cNvSpPr>
            <a:spLocks noGrp="1"/>
          </p:cNvSpPr>
          <p:nvPr>
            <p:ph type="sldNum" sz="quarter" idx="12"/>
          </p:nvPr>
        </p:nvSpPr>
        <p:spPr/>
        <p:txBody>
          <a:bodyPr/>
          <a:lstStyle>
            <a:extLst/>
          </a:lstStyle>
          <a:p>
            <a:fld id="{7C8E858F-5F52-43A3-90CB-32074036600E}"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endParaRPr lang="fa-IR"/>
          </a:p>
        </p:txBody>
      </p:sp>
      <p:sp>
        <p:nvSpPr>
          <p:cNvPr id="4" name="Footer Placeholder 3"/>
          <p:cNvSpPr>
            <a:spLocks noGrp="1"/>
          </p:cNvSpPr>
          <p:nvPr>
            <p:ph type="ftr" sz="quarter" idx="11"/>
          </p:nvPr>
        </p:nvSpPr>
        <p:spPr/>
        <p:txBody>
          <a:bodyPr/>
          <a:lstStyle>
            <a:extLst/>
          </a:lstStyle>
          <a:p>
            <a:r>
              <a:rPr lang="fa-IR" smtClean="0"/>
              <a:t>نقش توليد پراكنده در بازار برق</a:t>
            </a:r>
            <a:endParaRPr lang="fa-IR"/>
          </a:p>
        </p:txBody>
      </p:sp>
      <p:sp>
        <p:nvSpPr>
          <p:cNvPr id="5" name="Slide Number Placeholder 4"/>
          <p:cNvSpPr>
            <a:spLocks noGrp="1"/>
          </p:cNvSpPr>
          <p:nvPr>
            <p:ph type="sldNum" sz="quarter" idx="12"/>
          </p:nvPr>
        </p:nvSpPr>
        <p:spPr/>
        <p:txBody>
          <a:bodyPr/>
          <a:lstStyle>
            <a:extLst/>
          </a:lstStyle>
          <a:p>
            <a:fld id="{7C8E858F-5F52-43A3-90CB-32074036600E}"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1BEF0D-F0BB-DE4B-95CE-6DB70DBA9567}" type="datetimeFigureOut">
              <a:rPr lang="en-US" smtClean="0"/>
              <a:pPr/>
              <a:t>5/26/2020</a:t>
            </a:fld>
            <a:endParaRPr lang="en-US" dirty="0"/>
          </a:p>
        </p:txBody>
      </p:sp>
      <p:sp>
        <p:nvSpPr>
          <p:cNvPr id="3" name="Footer Placeholder 2"/>
          <p:cNvSpPr>
            <a:spLocks noGrp="1"/>
          </p:cNvSpPr>
          <p:nvPr>
            <p:ph type="ftr" sz="quarter" idx="11"/>
          </p:nvPr>
        </p:nvSpPr>
        <p:spPr/>
        <p:txBody>
          <a:bodyPr/>
          <a:lstStyle>
            <a:extLst/>
          </a:lstStyle>
          <a:p>
            <a:r>
              <a:rPr lang="fa-IR" smtClean="0"/>
              <a:t>نقش توليد پراكنده در بازار برق</a:t>
            </a:r>
            <a:endParaRPr lang="fa-IR"/>
          </a:p>
        </p:txBody>
      </p:sp>
      <p:sp>
        <p:nvSpPr>
          <p:cNvPr id="4" name="Slide Number Placeholder 3"/>
          <p:cNvSpPr>
            <a:spLocks noGrp="1"/>
          </p:cNvSpPr>
          <p:nvPr>
            <p:ph type="sldNum" sz="quarter" idx="12"/>
          </p:nvPr>
        </p:nvSpPr>
        <p:spPr/>
        <p:txBody>
          <a:bodyPr/>
          <a:lstStyle>
            <a:extLst/>
          </a:lstStyle>
          <a:p>
            <a:fld id="{7C8E858F-5F52-43A3-90CB-32074036600E}" type="slidenum">
              <a:rPr lang="fa-IR" smtClean="0"/>
              <a:pPr/>
              <a:t>‹#›</a:t>
            </a:fld>
            <a:endParaRPr lang="fa-I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endParaRPr lang="fa-IR"/>
          </a:p>
        </p:txBody>
      </p:sp>
      <p:sp>
        <p:nvSpPr>
          <p:cNvPr id="6" name="Footer Placeholder 5"/>
          <p:cNvSpPr>
            <a:spLocks noGrp="1"/>
          </p:cNvSpPr>
          <p:nvPr>
            <p:ph type="ftr" sz="quarter" idx="11"/>
          </p:nvPr>
        </p:nvSpPr>
        <p:spPr/>
        <p:txBody>
          <a:bodyPr/>
          <a:lstStyle>
            <a:extLst/>
          </a:lstStyle>
          <a:p>
            <a:r>
              <a:rPr lang="fa-IR" smtClean="0"/>
              <a:t>نقش توليد پراكنده در بازار برق</a:t>
            </a:r>
            <a:endParaRPr lang="fa-IR"/>
          </a:p>
        </p:txBody>
      </p:sp>
      <p:sp>
        <p:nvSpPr>
          <p:cNvPr id="7" name="Slide Number Placeholder 6"/>
          <p:cNvSpPr>
            <a:spLocks noGrp="1"/>
          </p:cNvSpPr>
          <p:nvPr>
            <p:ph type="sldNum" sz="quarter" idx="12"/>
          </p:nvPr>
        </p:nvSpPr>
        <p:spPr/>
        <p:txBody>
          <a:bodyPr/>
          <a:lstStyle>
            <a:extLst/>
          </a:lstStyle>
          <a:p>
            <a:fld id="{7C8E858F-5F52-43A3-90CB-32074036600E}"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fa-IR" smtClean="0"/>
              <a:t>نقش توليد پراكنده در بازار برق</a:t>
            </a:r>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C8E858F-5F52-43A3-90CB-32074036600E}"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DDF080-5E8C-48AD-84E5-6C08B304C14E}" type="datetimeFigureOut">
              <a:rPr lang="en-US" smtClean="0"/>
              <a:pPr/>
              <a:t>5/26/2020</a:t>
            </a:fld>
            <a:endParaRPr lang="en-US" dirty="0"/>
          </a:p>
        </p:txBody>
      </p:sp>
      <p:sp>
        <p:nvSpPr>
          <p:cNvPr id="5" name="Footer Placeholder 4"/>
          <p:cNvSpPr>
            <a:spLocks noGrp="1"/>
          </p:cNvSpPr>
          <p:nvPr>
            <p:ph type="ftr" sz="quarter" idx="11"/>
          </p:nvPr>
        </p:nvSpPr>
        <p:spPr/>
        <p:txBody>
          <a:bodyPr/>
          <a:lstStyle>
            <a:extLst/>
          </a:lstStyle>
          <a:p>
            <a:r>
              <a:rPr lang="fa-IR" smtClean="0"/>
              <a:t>نقش توليد پراكنده در بازار برق</a:t>
            </a:r>
            <a:endParaRPr lang="fa-IR" dirty="0"/>
          </a:p>
        </p:txBody>
      </p:sp>
      <p:sp>
        <p:nvSpPr>
          <p:cNvPr id="6" name="Slide Number Placeholder 5"/>
          <p:cNvSpPr>
            <a:spLocks noGrp="1"/>
          </p:cNvSpPr>
          <p:nvPr>
            <p:ph type="sldNum" sz="quarter" idx="12"/>
          </p:nvPr>
        </p:nvSpPr>
        <p:spPr/>
        <p:txBody>
          <a:bodyPr/>
          <a:lstStyle>
            <a:extLst/>
          </a:lstStyle>
          <a:p>
            <a:fld id="{7C8E858F-5F52-43A3-90CB-32074036600E}" type="slidenum">
              <a:rPr lang="fa-IR" smtClean="0"/>
              <a:pPr/>
              <a:t>‹#›</a:t>
            </a:fld>
            <a:endParaRPr lang="fa-IR" dirty="0"/>
          </a:p>
        </p:txBody>
      </p:sp>
    </p:spTree>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5/26/2020</a:t>
            </a:fld>
            <a:endParaRPr lang="en-US" dirty="0"/>
          </a:p>
        </p:txBody>
      </p:sp>
      <p:sp>
        <p:nvSpPr>
          <p:cNvPr id="5" name="Footer Placeholder 4"/>
          <p:cNvSpPr>
            <a:spLocks noGrp="1"/>
          </p:cNvSpPr>
          <p:nvPr>
            <p:ph type="ftr" sz="quarter" idx="11"/>
          </p:nvPr>
        </p:nvSpPr>
        <p:spPr/>
        <p:txBody>
          <a:bodyPr/>
          <a:lstStyle>
            <a:extLst/>
          </a:lstStyle>
          <a:p>
            <a:r>
              <a:rPr lang="fa-IR" smtClean="0"/>
              <a:t>نقش توليد پراكنده در بازار برق</a:t>
            </a:r>
            <a:endParaRPr lang="fa-IR" dirty="0"/>
          </a:p>
        </p:txBody>
      </p:sp>
      <p:sp>
        <p:nvSpPr>
          <p:cNvPr id="6" name="Slide Number Placeholder 5"/>
          <p:cNvSpPr>
            <a:spLocks noGrp="1"/>
          </p:cNvSpPr>
          <p:nvPr>
            <p:ph type="sldNum" sz="quarter" idx="12"/>
          </p:nvPr>
        </p:nvSpPr>
        <p:spPr/>
        <p:txBody>
          <a:bodyPr/>
          <a:lstStyle>
            <a:extLst/>
          </a:lstStyle>
          <a:p>
            <a:fld id="{7C8E858F-5F52-43A3-90CB-32074036600E}" type="slidenum">
              <a:rPr lang="fa-IR" smtClean="0"/>
              <a:pPr/>
              <a:t>‹#›</a:t>
            </a:fld>
            <a:endParaRPr lang="fa-IR" dirty="0"/>
          </a:p>
        </p:txBody>
      </p:sp>
    </p:spTree>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1"/>
            <a:ext cx="8229600" cy="1600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E2E661-071E-4DEC-9D02-EA83F6C37732}" type="datetime1">
              <a:rPr lang="en-US" smtClean="0"/>
              <a:pPr/>
              <a:t>5/26/2020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ontent Placeholder 2"/>
          <p:cNvSpPr>
            <a:spLocks noGrp="1"/>
          </p:cNvSpPr>
          <p:nvPr>
            <p:ph idx="13"/>
          </p:nvPr>
        </p:nvSpPr>
        <p:spPr>
          <a:xfrm>
            <a:off x="457200" y="3810000"/>
            <a:ext cx="8229600" cy="1600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6553200" y="6356351"/>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endParaRPr lang="fa-I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fa-IR"/>
              <a:t>نقش توليد پراكنده در بازار برق</a:t>
            </a:r>
          </a:p>
        </p:txBody>
      </p:sp>
      <p:sp>
        <p:nvSpPr>
          <p:cNvPr id="6" name="Slide Number Placeholder 5"/>
          <p:cNvSpPr>
            <a:spLocks noGrp="1"/>
          </p:cNvSpPr>
          <p:nvPr>
            <p:ph type="sldNum" sz="quarter" idx="4"/>
          </p:nvPr>
        </p:nvSpPr>
        <p:spPr>
          <a:xfrm>
            <a:off x="457200" y="6356351"/>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6B5C79ED-B945-41B7-8073-D629B87C9DD1}"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fa-IR" smtClean="0"/>
              <a:t>نقش توليد پراكنده در بازار برق</a:t>
            </a:r>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B5C79ED-B945-41B7-8073-D629B87C9DD1}"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 id="2147484066" r:id="rId12"/>
  </p:sldLayoutIdLst>
  <p:hf hdr="0" ftr="0" dt="0"/>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a:buNone/>
            </a:pPr>
            <a:endParaRPr lang="fa-IR" dirty="0" smtClean="0"/>
          </a:p>
          <a:p>
            <a:pPr algn="ctr"/>
            <a:endParaRPr lang="fa-IR" dirty="0" smtClean="0"/>
          </a:p>
          <a:p>
            <a:pPr algn="ctr"/>
            <a:endParaRPr lang="fa-IR" dirty="0" smtClean="0"/>
          </a:p>
          <a:p>
            <a:pPr algn="ctr"/>
            <a:endParaRPr lang="fa-IR" dirty="0" smtClean="0"/>
          </a:p>
          <a:p>
            <a:pPr algn="ctr"/>
            <a:r>
              <a:rPr lang="fa-IR" sz="2800" dirty="0" smtClean="0"/>
              <a:t>مدل های انتقال </a:t>
            </a:r>
            <a:r>
              <a:rPr lang="fa-IR" sz="2800" dirty="0" smtClean="0"/>
              <a:t>تکنولوژی</a:t>
            </a:r>
            <a:endParaRPr lang="fa-IR" sz="2800" dirty="0" smtClean="0"/>
          </a:p>
        </p:txBody>
      </p:sp>
      <p:sp>
        <p:nvSpPr>
          <p:cNvPr id="3" name="Slide Number Placeholder 2"/>
          <p:cNvSpPr>
            <a:spLocks noGrp="1"/>
          </p:cNvSpPr>
          <p:nvPr>
            <p:ph type="sldNum" sz="quarter" idx="12"/>
          </p:nvPr>
        </p:nvSpPr>
        <p:spPr>
          <a:xfrm>
            <a:off x="8706834" y="6407944"/>
            <a:ext cx="365760" cy="365125"/>
          </a:xfrm>
        </p:spPr>
        <p:txBody>
          <a:bodyPr/>
          <a:lstStyle/>
          <a:p>
            <a:r>
              <a:rPr lang="fa-IR" sz="1400" dirty="0" smtClean="0"/>
              <a:t>1</a:t>
            </a:r>
            <a:endParaRPr lang="fa-IR" dirty="0" smtClean="0"/>
          </a:p>
        </p:txBody>
      </p:sp>
      <p:sp>
        <p:nvSpPr>
          <p:cNvPr id="4" name="Title 3"/>
          <p:cNvSpPr>
            <a:spLocks noGrp="1"/>
          </p:cNvSpPr>
          <p:nvPr>
            <p:ph type="title"/>
          </p:nvPr>
        </p:nvSpPr>
        <p:spPr/>
        <p:txBody>
          <a:bodyPr/>
          <a:lstStyle/>
          <a:p>
            <a:pPr algn="ctr"/>
            <a:r>
              <a:rPr lang="fa-IR" dirty="0" smtClean="0"/>
              <a:t> بسم الله الرحمن الرحیم</a:t>
            </a:r>
            <a:endParaRPr lang="fa-I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fa-IR" sz="1400" dirty="0" smtClean="0"/>
              <a:t>3</a:t>
            </a:r>
          </a:p>
        </p:txBody>
      </p:sp>
      <p:sp>
        <p:nvSpPr>
          <p:cNvPr id="2" name="Title 1"/>
          <p:cNvSpPr>
            <a:spLocks noGrp="1"/>
          </p:cNvSpPr>
          <p:nvPr>
            <p:ph type="title"/>
          </p:nvPr>
        </p:nvSpPr>
        <p:spPr>
          <a:xfrm>
            <a:off x="428596" y="285728"/>
            <a:ext cx="8229600" cy="5857916"/>
          </a:xfrm>
        </p:spPr>
        <p:txBody>
          <a:bodyPr>
            <a:normAutofit/>
          </a:bodyPr>
          <a:lstStyle/>
          <a:p>
            <a:pPr marL="0" indent="0" algn="r"/>
            <a:r>
              <a:rPr lang="fa-IR" sz="2400" b="0" dirty="0" smtClean="0">
                <a:solidFill>
                  <a:schemeClr val="accent4">
                    <a:lumMod val="75000"/>
                  </a:schemeClr>
                </a:solidFill>
                <a:effectLst/>
              </a:rPr>
              <a:t>مقدمه </a:t>
            </a:r>
            <a:r>
              <a:rPr lang="fa-IR" sz="2400" b="0" dirty="0" smtClean="0">
                <a:solidFill>
                  <a:schemeClr val="tx1"/>
                </a:solidFill>
                <a:effectLst/>
              </a:rPr>
              <a:t/>
            </a:r>
            <a:br>
              <a:rPr lang="fa-IR" sz="2400" b="0" dirty="0" smtClean="0">
                <a:solidFill>
                  <a:schemeClr val="tx1"/>
                </a:solidFill>
                <a:effectLst/>
              </a:rPr>
            </a:br>
            <a:r>
              <a:rPr lang="fa-IR" sz="2400" b="0" dirty="0" smtClean="0">
                <a:solidFill>
                  <a:schemeClr val="tx1"/>
                </a:solidFill>
                <a:effectLst/>
              </a:rPr>
              <a:t/>
            </a:r>
            <a:br>
              <a:rPr lang="fa-IR" sz="2400" b="0" dirty="0" smtClean="0">
                <a:solidFill>
                  <a:schemeClr val="tx1"/>
                </a:solidFill>
                <a:effectLst/>
              </a:rPr>
            </a:br>
            <a:r>
              <a:rPr lang="fa-IR" sz="2800" b="0" dirty="0" smtClean="0">
                <a:solidFill>
                  <a:schemeClr val="tx1"/>
                </a:solidFill>
                <a:effectLst/>
              </a:rPr>
              <a:t>تکنولوژی </a:t>
            </a:r>
            <a:r>
              <a:rPr lang="fa-IR" sz="2800" b="0" dirty="0">
                <a:solidFill>
                  <a:schemeClr val="tx1"/>
                </a:solidFill>
                <a:effectLst/>
              </a:rPr>
              <a:t>عبارت است از تمامی دانش ها ، محصولات ، فرایندها ، ابزارها ، روش ها و سیستم هایی که در خلق کالا و یا خدمات مورد استفاده قرار </a:t>
            </a:r>
            <a:r>
              <a:rPr lang="fa-IR" sz="2800" b="0" dirty="0" smtClean="0">
                <a:solidFill>
                  <a:schemeClr val="tx1"/>
                </a:solidFill>
                <a:effectLst/>
              </a:rPr>
              <a:t>می  گیرد در دنیای امروز رابطه ای مستقیم بین توسعه تکنولوژی و پیشرفت اقتصادی اجتماعی سیاسی و فرهنگی یک کشور برقرار است به طوری که می توان گفت تکنولوژی عاملی اساسی برای ایجاد ثروت و توانایی کشورهاست و وسیله ای قدرتمند در توسعه ملی تلقی می شود بدین جهت است که در سطح بین المللی جنگ اقتصادی تکنولوژیک جانشین جنگ های نظامی شده است </a:t>
            </a:r>
            <a:r>
              <a:rPr lang="fa-IR" sz="4400" b="0" dirty="0">
                <a:solidFill>
                  <a:schemeClr val="tx1"/>
                </a:solidFill>
                <a:effectLst/>
              </a:rPr>
              <a:t/>
            </a:r>
            <a:br>
              <a:rPr lang="fa-IR" sz="4400" b="0" dirty="0">
                <a:solidFill>
                  <a:schemeClr val="tx1"/>
                </a:solidFill>
                <a:effectLst/>
              </a:rPr>
            </a:br>
            <a:endParaRPr lang="en-US" sz="4400" b="0" dirty="0">
              <a:solidFill>
                <a:schemeClr val="tx1"/>
              </a:solidFill>
              <a:effectLst/>
            </a:endParaRPr>
          </a:p>
        </p:txBody>
      </p:sp>
    </p:spTree>
    <p:extLst>
      <p:ext uri="{BB962C8B-B14F-4D97-AF65-F5344CB8AC3E}">
        <p14:creationId xmlns:p14="http://schemas.microsoft.com/office/powerpoint/2010/main" val="13030645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543956" cy="5090944"/>
          </a:xfrm>
        </p:spPr>
        <p:txBody>
          <a:bodyPr>
            <a:normAutofit fontScale="92500" lnSpcReduction="10000"/>
          </a:bodyPr>
          <a:lstStyle/>
          <a:p>
            <a:pPr marL="0" indent="0" algn="r">
              <a:buNone/>
            </a:pPr>
            <a:r>
              <a:rPr lang="fa-IR" dirty="0" smtClean="0"/>
              <a:t>انتقال تکنولوژی فرآیندی است که جریان تکنولوژی از یک منبع به یک گیرنده را میسر می سازد </a:t>
            </a:r>
          </a:p>
          <a:p>
            <a:pPr marL="0" indent="0" algn="r">
              <a:buNone/>
            </a:pPr>
            <a:r>
              <a:rPr lang="fa-IR" dirty="0" smtClean="0"/>
              <a:t>این منبع می تواند یک فرد یک شرکت یا یک کش</a:t>
            </a:r>
            <a:r>
              <a:rPr lang="fa-IR" sz="2600" dirty="0" smtClean="0"/>
              <a:t>و</a:t>
            </a:r>
            <a:r>
              <a:rPr lang="fa-IR" dirty="0" smtClean="0"/>
              <a:t>ر باشد </a:t>
            </a:r>
            <a:endParaRPr lang="fa-IR" dirty="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r>
              <a:rPr lang="fa-IR" sz="1400" dirty="0" smtClean="0"/>
              <a:t>4</a:t>
            </a:r>
            <a:endParaRPr lang="en-US" sz="1400" dirty="0"/>
          </a:p>
        </p:txBody>
      </p:sp>
      <p:sp>
        <p:nvSpPr>
          <p:cNvPr id="2" name="Title 1"/>
          <p:cNvSpPr>
            <a:spLocks noGrp="1"/>
          </p:cNvSpPr>
          <p:nvPr>
            <p:ph type="title"/>
          </p:nvPr>
        </p:nvSpPr>
        <p:spPr/>
        <p:txBody>
          <a:bodyPr/>
          <a:lstStyle/>
          <a:p>
            <a:pPr algn="ctr"/>
            <a:r>
              <a:rPr lang="fa-IR" dirty="0"/>
              <a:t>تعریف انتقال تکنولوژی</a:t>
            </a:r>
            <a:endParaRPr lang="en-US" dirty="0"/>
          </a:p>
        </p:txBody>
      </p:sp>
    </p:spTree>
    <p:extLst>
      <p:ext uri="{BB962C8B-B14F-4D97-AF65-F5344CB8AC3E}">
        <p14:creationId xmlns:p14="http://schemas.microsoft.com/office/powerpoint/2010/main" val="1415017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sz="2400" dirty="0" smtClean="0">
                <a:solidFill>
                  <a:schemeClr val="accent4">
                    <a:lumMod val="75000"/>
                  </a:schemeClr>
                </a:solidFill>
              </a:rPr>
              <a:t>1-انتقال بین المللی تکنولوژی </a:t>
            </a:r>
            <a:r>
              <a:rPr lang="fa-IR" sz="2400" dirty="0" smtClean="0"/>
              <a:t>:حالتی که عمل انتقال مرزهای ملی را در می نوردد مانند انتقال تکنولوژی از کشورهای صنعتی به کشورهای در حال توسعه </a:t>
            </a:r>
          </a:p>
          <a:p>
            <a:r>
              <a:rPr lang="fa-IR" sz="2400" dirty="0" smtClean="0">
                <a:solidFill>
                  <a:schemeClr val="accent4">
                    <a:lumMod val="75000"/>
                  </a:schemeClr>
                </a:solidFill>
              </a:rPr>
              <a:t>2-انتقال منطقه ای تکنولوژی</a:t>
            </a:r>
            <a:r>
              <a:rPr lang="fa-IR" sz="2400" dirty="0" smtClean="0"/>
              <a:t>: حالتی که تکنولوژی در یک کشور از منطقه ای به مناطق دیگر انتقال می یابد</a:t>
            </a:r>
          </a:p>
          <a:p>
            <a:r>
              <a:rPr lang="fa-IR" sz="2400" dirty="0" smtClean="0"/>
              <a:t> </a:t>
            </a:r>
            <a:r>
              <a:rPr lang="fa-IR" sz="2400" dirty="0" smtClean="0">
                <a:solidFill>
                  <a:schemeClr val="accent4">
                    <a:lumMod val="75000"/>
                  </a:schemeClr>
                </a:solidFill>
              </a:rPr>
              <a:t>3- انتقال میان صنعتی تکنولوژی </a:t>
            </a:r>
            <a:r>
              <a:rPr lang="fa-IR" sz="2400" dirty="0" smtClean="0"/>
              <a:t>: حالتی که تکنولوژی از یک صنعت به صنایع دیگر انتقال می یابد </a:t>
            </a:r>
          </a:p>
          <a:p>
            <a:r>
              <a:rPr lang="fa-IR" sz="2400" dirty="0" smtClean="0">
                <a:solidFill>
                  <a:schemeClr val="accent4">
                    <a:lumMod val="75000"/>
                  </a:schemeClr>
                </a:solidFill>
              </a:rPr>
              <a:t>4- انتقال میان شرکت تکنولوژی</a:t>
            </a:r>
          </a:p>
          <a:p>
            <a:r>
              <a:rPr lang="fa-IR" sz="2400" dirty="0" smtClean="0">
                <a:solidFill>
                  <a:schemeClr val="accent4">
                    <a:lumMod val="75000"/>
                  </a:schemeClr>
                </a:solidFill>
              </a:rPr>
              <a:t>5- انتقال درون شرکتی </a:t>
            </a:r>
          </a:p>
          <a:p>
            <a:endParaRPr lang="fa-IR"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4</a:t>
            </a:fld>
            <a:endParaRPr lang="fa-IR" dirty="0"/>
          </a:p>
        </p:txBody>
      </p:sp>
      <p:sp>
        <p:nvSpPr>
          <p:cNvPr id="4" name="Title 3"/>
          <p:cNvSpPr>
            <a:spLocks noGrp="1"/>
          </p:cNvSpPr>
          <p:nvPr>
            <p:ph type="title"/>
          </p:nvPr>
        </p:nvSpPr>
        <p:spPr/>
        <p:txBody>
          <a:bodyPr/>
          <a:lstStyle/>
          <a:p>
            <a:pPr algn="ctr"/>
            <a:r>
              <a:rPr lang="fa-IR" dirty="0" smtClean="0"/>
              <a:t>طبقه بندی انتقال تکنولوژی</a:t>
            </a: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روش های انتقال تکنولوژی</a:t>
            </a:r>
            <a:br>
              <a:rPr lang="fa-IR" dirty="0" smtClean="0"/>
            </a:br>
            <a:r>
              <a:rPr lang="fa-IR" dirty="0" smtClean="0"/>
              <a:t>به شرح زیر است	</a:t>
            </a:r>
            <a:endParaRPr lang="fa-IR" dirty="0"/>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648200" y="1447800"/>
            <a:ext cx="4343400" cy="5105400"/>
          </a:xfrm>
          <a:prstGeom prst="rect">
            <a:avLst/>
          </a:prstGeom>
        </p:spPr>
        <p:txBody>
          <a:bodyPr vert="horz" lIns="91440" tIns="45720" rIns="91440" bIns="45720" rtlCol="0">
            <a:noAutofit/>
          </a:bodyPr>
          <a:lstStyle/>
          <a:p>
            <a:pPr marL="514350" marR="0" indent="-514350" algn="r" rtl="1" fontAlgn="auto">
              <a:lnSpc>
                <a:spcPct val="100000"/>
              </a:lnSpc>
              <a:spcBef>
                <a:spcPct val="20000"/>
              </a:spcBef>
              <a:spcAft>
                <a:spcPts val="0"/>
              </a:spcAft>
              <a:buClrTx/>
              <a:buSzTx/>
              <a:tabLst/>
              <a:defRPr/>
            </a:pPr>
            <a:r>
              <a:rPr lang="fa-IR" sz="2400" dirty="0">
                <a:cs typeface="B Nazanin" pitchFamily="2" charset="-78"/>
              </a:rPr>
              <a:t>1- قرارداد لیسانس (دانش</a:t>
            </a:r>
            <a:r>
              <a:rPr lang="en-US" sz="2400" dirty="0">
                <a:cs typeface="B Nazanin" pitchFamily="2" charset="-78"/>
              </a:rPr>
              <a:t> </a:t>
            </a:r>
            <a:r>
              <a:rPr lang="fa-IR" sz="2400" dirty="0">
                <a:cs typeface="B Nazanin" pitchFamily="2" charset="-78"/>
              </a:rPr>
              <a:t>فنی، علامت تجاری)</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2- قرارداد فرانشیز و توزیع</a:t>
            </a:r>
          </a:p>
          <a:p>
            <a:pPr marL="514350" lvl="0" indent="-514350" algn="r" rtl="1">
              <a:spcBef>
                <a:spcPct val="20000"/>
              </a:spcBef>
              <a:defRPr/>
            </a:pPr>
            <a:r>
              <a:rPr lang="fa-IR" sz="2400" dirty="0">
                <a:cs typeface="B Nazanin" pitchFamily="2" charset="-78"/>
              </a:rPr>
              <a:t>3- سرمایه گذاری مستقیم</a:t>
            </a:r>
            <a:r>
              <a:rPr lang="en-US" sz="2400" dirty="0">
                <a:cs typeface="B Nazanin" pitchFamily="2" charset="-78"/>
              </a:rPr>
              <a:t> </a:t>
            </a:r>
            <a:r>
              <a:rPr lang="fa-IR" sz="2400" dirty="0">
                <a:cs typeface="B Nazanin" pitchFamily="2" charset="-78"/>
              </a:rPr>
              <a:t>خارجی</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4- قرارداد سرمایه گذاری مشترک</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5- قرارداد کلید در دست</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6- قرارداد تحقیق و توسعه</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7- قرارداد خدمات</a:t>
            </a:r>
            <a:r>
              <a:rPr lang="en-US" sz="2400" dirty="0">
                <a:cs typeface="B Nazanin" pitchFamily="2" charset="-78"/>
              </a:rPr>
              <a:t> </a:t>
            </a:r>
            <a:r>
              <a:rPr lang="fa-IR" sz="2400" dirty="0">
                <a:cs typeface="B Nazanin" pitchFamily="2" charset="-78"/>
              </a:rPr>
              <a:t>مهندسی</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8- قرارداد خدمات فنی</a:t>
            </a:r>
            <a:endParaRPr lang="en-US" sz="2400" dirty="0">
              <a:cs typeface="B Nazanin" pitchFamily="2" charset="-78"/>
            </a:endParaRP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9- سرمایه گذاری در پژوهش</a:t>
            </a:r>
          </a:p>
          <a:p>
            <a:pPr marL="514350" marR="0" indent="-514350" algn="r" rtl="1" fontAlgn="auto">
              <a:lnSpc>
                <a:spcPct val="100000"/>
              </a:lnSpc>
              <a:spcBef>
                <a:spcPct val="20000"/>
              </a:spcBef>
              <a:spcAft>
                <a:spcPts val="0"/>
              </a:spcAft>
              <a:buClrTx/>
              <a:buSzTx/>
              <a:tabLst/>
              <a:defRPr/>
            </a:pPr>
            <a:r>
              <a:rPr lang="fa-IR" sz="2400" dirty="0">
                <a:cs typeface="B Nazanin" pitchFamily="2" charset="-78"/>
              </a:rPr>
              <a:t>10- شرکتهای برگرفته از نتایج تحقیقات</a:t>
            </a:r>
          </a:p>
          <a:p>
            <a:pPr marL="514350" lvl="0" indent="-514350" algn="r" rtl="1">
              <a:spcBef>
                <a:spcPct val="20000"/>
              </a:spcBef>
              <a:defRPr/>
            </a:pPr>
            <a:r>
              <a:rPr lang="fa-IR" sz="2400" dirty="0">
                <a:cs typeface="B Nazanin" pitchFamily="2" charset="-78"/>
              </a:rPr>
              <a:t>11- قرارداد ساخت، بهره برداری و</a:t>
            </a:r>
            <a:r>
              <a:rPr lang="en-US" sz="2400" dirty="0">
                <a:cs typeface="B Nazanin" pitchFamily="2" charset="-78"/>
              </a:rPr>
              <a:t> </a:t>
            </a:r>
            <a:r>
              <a:rPr lang="fa-IR" sz="2400" dirty="0">
                <a:cs typeface="B Nazanin" pitchFamily="2" charset="-78"/>
              </a:rPr>
              <a:t>انتقال</a:t>
            </a:r>
          </a:p>
          <a:p>
            <a:pPr marL="514350" lvl="0" indent="-514350" algn="r" rtl="1">
              <a:spcBef>
                <a:spcPct val="20000"/>
              </a:spcBef>
              <a:defRPr/>
            </a:pPr>
            <a:endParaRPr lang="en-US" sz="2200" dirty="0">
              <a:cs typeface="B Nazanin" pitchFamily="2" charset="-78"/>
            </a:endParaRPr>
          </a:p>
          <a:p>
            <a:pPr marL="514350" marR="0" indent="-514350" algn="r" rtl="1" fontAlgn="auto">
              <a:lnSpc>
                <a:spcPct val="100000"/>
              </a:lnSpc>
              <a:spcBef>
                <a:spcPct val="20000"/>
              </a:spcBef>
              <a:spcAft>
                <a:spcPts val="0"/>
              </a:spcAft>
              <a:buClrTx/>
              <a:buSzTx/>
              <a:tabLst/>
              <a:defRPr/>
            </a:pPr>
            <a:endParaRPr lang="fa-IR" sz="2200" dirty="0">
              <a:cs typeface="B Nazanin" pitchFamily="2" charset="-78"/>
            </a:endParaRPr>
          </a:p>
          <a:p>
            <a:pPr marL="514350" marR="0" indent="-514350" algn="r" rtl="1" fontAlgn="auto">
              <a:lnSpc>
                <a:spcPct val="100000"/>
              </a:lnSpc>
              <a:spcBef>
                <a:spcPct val="20000"/>
              </a:spcBef>
              <a:spcAft>
                <a:spcPts val="0"/>
              </a:spcAft>
              <a:buClrTx/>
              <a:buSzTx/>
              <a:tabLst/>
              <a:defRPr/>
            </a:pPr>
            <a:endParaRPr lang="en-US" sz="2200" dirty="0">
              <a:cs typeface="B Nazanin" pitchFamily="2" charset="-78"/>
            </a:endParaRPr>
          </a:p>
          <a:p>
            <a:pPr marL="342900" marR="0" lvl="0" indent="-342900" algn="r" defTabSz="914400" rtl="0" eaLnBrk="1" fontAlgn="auto" latinLnBrk="0" hangingPunct="1">
              <a:lnSpc>
                <a:spcPct val="100000"/>
              </a:lnSpc>
              <a:spcBef>
                <a:spcPct val="20000"/>
              </a:spcBef>
              <a:spcAft>
                <a:spcPts val="0"/>
              </a:spcAft>
              <a:buClrTx/>
              <a:buSzTx/>
              <a:tabLst/>
              <a:defRPr/>
            </a:pPr>
            <a:endParaRPr kumimoji="0" lang="en-US" sz="2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TextBox 5"/>
          <p:cNvSpPr txBox="1"/>
          <p:nvPr/>
        </p:nvSpPr>
        <p:spPr>
          <a:xfrm>
            <a:off x="76200" y="1467243"/>
            <a:ext cx="4191000" cy="4339650"/>
          </a:xfrm>
          <a:prstGeom prst="rect">
            <a:avLst/>
          </a:prstGeom>
          <a:noFill/>
        </p:spPr>
        <p:txBody>
          <a:bodyPr wrap="square" rtlCol="1">
            <a:spAutoFit/>
          </a:bodyPr>
          <a:lstStyle/>
          <a:p>
            <a:pPr marL="342900" indent="-342900" algn="r" rtl="1">
              <a:spcBef>
                <a:spcPct val="20000"/>
              </a:spcBef>
              <a:defRPr/>
            </a:pPr>
            <a:r>
              <a:rPr lang="fa-IR" sz="2400" dirty="0">
                <a:cs typeface="B Nazanin" pitchFamily="2" charset="-78"/>
              </a:rPr>
              <a:t>12- قرارداد پیمانکاری</a:t>
            </a:r>
            <a:r>
              <a:rPr lang="en-US" sz="2400" dirty="0">
                <a:cs typeface="B Nazanin" pitchFamily="2" charset="-78"/>
              </a:rPr>
              <a:t> </a:t>
            </a:r>
            <a:r>
              <a:rPr lang="fa-IR" sz="2400" dirty="0">
                <a:cs typeface="B Nazanin" pitchFamily="2" charset="-78"/>
              </a:rPr>
              <a:t>بیرونی</a:t>
            </a:r>
          </a:p>
          <a:p>
            <a:pPr marL="342900" lvl="0" indent="-342900" algn="r" rtl="1">
              <a:spcBef>
                <a:spcPct val="20000"/>
              </a:spcBef>
              <a:defRPr/>
            </a:pPr>
            <a:r>
              <a:rPr lang="fa-IR" sz="2400" dirty="0">
                <a:cs typeface="B Nazanin" pitchFamily="2" charset="-78"/>
              </a:rPr>
              <a:t>13- کسب و ادغام</a:t>
            </a:r>
          </a:p>
          <a:p>
            <a:pPr marL="342900" lvl="0" indent="-342900" algn="r" rtl="1">
              <a:spcBef>
                <a:spcPct val="20000"/>
              </a:spcBef>
              <a:defRPr/>
            </a:pPr>
            <a:r>
              <a:rPr lang="fa-IR" sz="2400" dirty="0">
                <a:cs typeface="B Nazanin" pitchFamily="2" charset="-78"/>
              </a:rPr>
              <a:t>14- اتحاد استراتژیک</a:t>
            </a:r>
            <a:endParaRPr lang="en-US" sz="2400" dirty="0">
              <a:cs typeface="B Nazanin" pitchFamily="2" charset="-78"/>
            </a:endParaRPr>
          </a:p>
          <a:p>
            <a:pPr marL="342900" lvl="0" indent="-342900" algn="r" rtl="1">
              <a:spcBef>
                <a:spcPct val="20000"/>
              </a:spcBef>
              <a:defRPr/>
            </a:pPr>
            <a:r>
              <a:rPr lang="fa-IR" sz="2400" dirty="0">
                <a:cs typeface="B Nazanin" pitchFamily="2" charset="-78"/>
              </a:rPr>
              <a:t>15- قراردادهای</a:t>
            </a:r>
            <a:r>
              <a:rPr lang="en-US" sz="2400" dirty="0">
                <a:cs typeface="B Nazanin" pitchFamily="2" charset="-78"/>
              </a:rPr>
              <a:t> </a:t>
            </a:r>
            <a:r>
              <a:rPr lang="fa-IR" sz="2400" dirty="0">
                <a:cs typeface="B Nazanin" pitchFamily="2" charset="-78"/>
              </a:rPr>
              <a:t>تجاری بیع متقابل</a:t>
            </a:r>
          </a:p>
          <a:p>
            <a:pPr marL="342900" lvl="0" indent="-342900" algn="r" rtl="1">
              <a:spcBef>
                <a:spcPct val="20000"/>
              </a:spcBef>
              <a:defRPr/>
            </a:pPr>
            <a:r>
              <a:rPr lang="fa-IR" sz="2400" dirty="0">
                <a:cs typeface="B Nazanin" pitchFamily="2" charset="-78"/>
              </a:rPr>
              <a:t>16- کنسرسیوم</a:t>
            </a:r>
          </a:p>
          <a:p>
            <a:pPr marL="342900" lvl="0" indent="-342900" algn="r" rtl="1">
              <a:spcBef>
                <a:spcPct val="20000"/>
              </a:spcBef>
              <a:defRPr/>
            </a:pPr>
            <a:r>
              <a:rPr lang="fa-IR" sz="2400" dirty="0">
                <a:cs typeface="B Nazanin" pitchFamily="2" charset="-78"/>
              </a:rPr>
              <a:t>17- سهام اقلیت</a:t>
            </a:r>
          </a:p>
          <a:p>
            <a:pPr marL="342900" lvl="0" indent="-342900" algn="r" rtl="1">
              <a:spcBef>
                <a:spcPct val="20000"/>
              </a:spcBef>
              <a:defRPr/>
            </a:pPr>
            <a:r>
              <a:rPr lang="fa-IR" sz="2400" dirty="0">
                <a:cs typeface="B Nazanin" pitchFamily="2" charset="-78"/>
              </a:rPr>
              <a:t>18-  شكبه سازي</a:t>
            </a:r>
          </a:p>
          <a:p>
            <a:pPr marL="342900" lvl="0" indent="-342900" algn="r" rtl="1">
              <a:spcBef>
                <a:spcPct val="20000"/>
              </a:spcBef>
              <a:defRPr/>
            </a:pPr>
            <a:r>
              <a:rPr lang="fa-IR" sz="2400" dirty="0">
                <a:cs typeface="B Nazanin" pitchFamily="2" charset="-78"/>
              </a:rPr>
              <a:t>19- واردات کالاهاي سرمايه اي و ماشين آلات</a:t>
            </a:r>
            <a:endParaRPr lang="en-US" sz="2400" dirty="0">
              <a:cs typeface="B Nazanin" pitchFamily="2" charset="-78"/>
            </a:endParaRPr>
          </a:p>
          <a:p>
            <a:pPr marL="342900" lvl="0" indent="-342900" algn="r" rtl="1">
              <a:spcBef>
                <a:spcPct val="20000"/>
              </a:spcBef>
              <a:defRPr/>
            </a:pPr>
            <a:endParaRPr lang="en-US" sz="2200" dirty="0">
              <a:cs typeface="B Nazanin" pitchFamily="2" charset="-78"/>
            </a:endParaRPr>
          </a:p>
        </p:txBody>
      </p:sp>
      <p:sp>
        <p:nvSpPr>
          <p:cNvPr id="7" name="TextBox 6"/>
          <p:cNvSpPr txBox="1"/>
          <p:nvPr/>
        </p:nvSpPr>
        <p:spPr>
          <a:xfrm>
            <a:off x="1295400" y="228600"/>
            <a:ext cx="6172200" cy="523220"/>
          </a:xfrm>
          <a:prstGeom prst="rect">
            <a:avLst/>
          </a:prstGeom>
          <a:noFill/>
        </p:spPr>
        <p:txBody>
          <a:bodyPr wrap="square" rtlCol="1">
            <a:spAutoFit/>
          </a:bodyPr>
          <a:lstStyle/>
          <a:p>
            <a:pPr lvl="0" algn="ctr" rtl="1"/>
            <a:r>
              <a:rPr lang="fa-IR" sz="2800" dirty="0">
                <a:solidFill>
                  <a:schemeClr val="accent4">
                    <a:lumMod val="75000"/>
                  </a:schemeClr>
                </a:solidFill>
                <a:cs typeface="B Titr" pitchFamily="2" charset="-78"/>
              </a:rPr>
              <a:t>انواع روش های انتقال تکنولوژی</a:t>
            </a:r>
            <a:endParaRPr lang="en-US" sz="2800" dirty="0">
              <a:solidFill>
                <a:schemeClr val="accent4">
                  <a:lumMod val="75000"/>
                </a:schemeClr>
              </a:solidFill>
              <a:cs typeface="B Titr" pitchFamily="2" charset="-78"/>
            </a:endParaRPr>
          </a:p>
        </p:txBody>
      </p:sp>
      <p:sp>
        <p:nvSpPr>
          <p:cNvPr id="10" name="Slide Number Placeholder 9"/>
          <p:cNvSpPr>
            <a:spLocks noGrp="1"/>
          </p:cNvSpPr>
          <p:nvPr>
            <p:ph type="sldNum" sz="quarter" idx="12"/>
          </p:nvPr>
        </p:nvSpPr>
        <p:spPr/>
        <p:txBody>
          <a:bodyPr/>
          <a:lstStyle/>
          <a:p>
            <a:fld id="{B6F15528-21DE-4FAA-801E-634DDDAF4B2B}"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انتقال تکنولوژی از طریق سرمایه گذاری مشترک : </a:t>
            </a:r>
            <a:br>
              <a:rPr lang="fa-IR" dirty="0" smtClean="0"/>
            </a:br>
            <a:endParaRPr lang="fa-IR" dirty="0"/>
          </a:p>
        </p:txBody>
      </p:sp>
      <p:sp>
        <p:nvSpPr>
          <p:cNvPr id="3" name="Content Placeholder 2"/>
          <p:cNvSpPr>
            <a:spLocks noGrp="1"/>
          </p:cNvSpPr>
          <p:nvPr>
            <p:ph idx="1"/>
          </p:nvPr>
        </p:nvSpPr>
        <p:spPr>
          <a:xfrm>
            <a:off x="500034" y="1785926"/>
            <a:ext cx="8229600" cy="4572032"/>
          </a:xfrm>
        </p:spPr>
        <p:txBody>
          <a:bodyPr>
            <a:noAutofit/>
          </a:bodyPr>
          <a:lstStyle/>
          <a:p>
            <a:pPr>
              <a:buNone/>
            </a:pPr>
            <a:r>
              <a:rPr lang="fa-IR" sz="2000" dirty="0" smtClean="0"/>
              <a:t>در این روش طرف دریافت کننده تکنولوژی قادر است از تکنولوژی هایی بهره برداری کند که به </a:t>
            </a:r>
          </a:p>
          <a:p>
            <a:pPr>
              <a:buNone/>
            </a:pPr>
            <a:r>
              <a:rPr lang="fa-IR" sz="2000" dirty="0" smtClean="0"/>
              <a:t>تنهایی توان استفاده و بهره برداری از آن را نداشته است. درنتیجه هر قدر میزان و درجه در همکاری و حضور طرفین قراردادسرمایه</a:t>
            </a:r>
          </a:p>
          <a:p>
            <a:pPr>
              <a:buNone/>
            </a:pPr>
            <a:r>
              <a:rPr lang="fa-IR" sz="2000" dirty="0" smtClean="0"/>
              <a:t>گذاری مشترک در همه زمینه ها نظیر تحقیق و توسعه، کنترل کیفیت و ترتیبات سازماندهی بیشتر</a:t>
            </a:r>
          </a:p>
          <a:p>
            <a:pPr>
              <a:buNone/>
            </a:pPr>
            <a:r>
              <a:rPr lang="fa-IR" sz="2000" dirty="0" smtClean="0"/>
              <a:t>باشد، درجه موفقیت آن نیز افزایش می یابد. با وجود مزایای گوناگون انتقال دانش فنی و مهارت</a:t>
            </a:r>
          </a:p>
          <a:p>
            <a:pPr>
              <a:buNone/>
            </a:pPr>
            <a:r>
              <a:rPr lang="fa-IR" sz="2000" dirty="0" smtClean="0"/>
              <a:t>های مدیریتی توسط قراردادهای سرمایه گذاری مشترک، موقعی که اهداف عرضه کننده و </a:t>
            </a:r>
          </a:p>
          <a:p>
            <a:pPr>
              <a:buNone/>
            </a:pPr>
            <a:r>
              <a:rPr lang="fa-IR" sz="2000" dirty="0" smtClean="0"/>
              <a:t>دریافت کننده تکنولوژی با یکدیگر مغایرت داشته باشد، دست یابی به توافقی همه جانبه و پایدار،</a:t>
            </a:r>
          </a:p>
          <a:p>
            <a:pPr>
              <a:buNone/>
            </a:pPr>
            <a:r>
              <a:rPr lang="fa-IR" sz="2000" dirty="0" smtClean="0"/>
              <a:t>بسیارمشکل است. این روش در ایران جواب نداده و موجب شده است تا بخش های کم ارزش قراردادها انجام شود</a:t>
            </a:r>
          </a:p>
          <a:p>
            <a:pPr algn="ctr">
              <a:buNone/>
            </a:pPr>
            <a:endParaRPr lang="fa-IR" sz="2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انتقال تکنولوژی از طریق قراردادهای لیسانس (خرید حق امتیاز)</a:t>
            </a:r>
            <a:endParaRPr lang="fa-IR" dirty="0"/>
          </a:p>
        </p:txBody>
      </p:sp>
      <p:sp>
        <p:nvSpPr>
          <p:cNvPr id="3" name="Content Placeholder 2"/>
          <p:cNvSpPr>
            <a:spLocks noGrp="1"/>
          </p:cNvSpPr>
          <p:nvPr>
            <p:ph idx="1"/>
          </p:nvPr>
        </p:nvSpPr>
        <p:spPr>
          <a:xfrm>
            <a:off x="457200" y="1600200"/>
            <a:ext cx="8229600" cy="4972072"/>
          </a:xfrm>
        </p:spPr>
        <p:txBody>
          <a:bodyPr>
            <a:noAutofit/>
          </a:bodyPr>
          <a:lstStyle/>
          <a:p>
            <a:pPr>
              <a:buNone/>
            </a:pPr>
            <a:r>
              <a:rPr lang="fa-IR" sz="1800" dirty="0" smtClean="0"/>
              <a:t>قرارداد لیسانس، به</a:t>
            </a:r>
          </a:p>
          <a:p>
            <a:pPr>
              <a:buNone/>
            </a:pPr>
            <a:r>
              <a:rPr lang="fa-IR" sz="1800" dirty="0" smtClean="0"/>
              <a:t>قراردادهایی گفته می شود که توسط عرضه کننده لیسانس برای مدتی معین و در برابر مبلغی</a:t>
            </a:r>
          </a:p>
          <a:p>
            <a:pPr>
              <a:buNone/>
            </a:pPr>
            <a:r>
              <a:rPr lang="fa-IR" sz="1800" dirty="0" smtClean="0"/>
              <a:t>مشخص به دریافت کننده آن فروخته می شود. تفاوت اصلی میان قرارداد لیسانس و سرمایه گذاری</a:t>
            </a:r>
          </a:p>
          <a:p>
            <a:pPr>
              <a:buNone/>
            </a:pPr>
            <a:r>
              <a:rPr lang="fa-IR" sz="1800" dirty="0" smtClean="0"/>
              <a:t>مشترک در این است که در اولی، سهم یکسانی از مشارکت بین طرفین قرارداد وجود ندارد. عرضه</a:t>
            </a:r>
          </a:p>
          <a:p>
            <a:pPr>
              <a:buNone/>
            </a:pPr>
            <a:r>
              <a:rPr lang="fa-IR" sz="1800" dirty="0" smtClean="0"/>
              <a:t>کننده لیسانس موافقت می کند که تکنولوژی مورد نیاز را توسط سرمایه گذاری کامل دریافت</a:t>
            </a:r>
          </a:p>
          <a:p>
            <a:pPr>
              <a:buNone/>
            </a:pPr>
            <a:r>
              <a:rPr lang="fa-IR" sz="1800" dirty="0" smtClean="0"/>
              <a:t>کننده تکنولوژی فراهم سازد. به علاوه، قرارداد به طورکلی یکی اد منابع ارزان تر تکنولوژی تلقی</a:t>
            </a:r>
          </a:p>
          <a:p>
            <a:pPr>
              <a:buNone/>
            </a:pPr>
            <a:r>
              <a:rPr lang="fa-IR" sz="1800" dirty="0" smtClean="0"/>
              <a:t>شده و موجبات خوداتکایی تکنولوژیکی کشور دریافت کننده تکنولوژی را فراهم می سادد . در کل،</a:t>
            </a:r>
          </a:p>
          <a:p>
            <a:pPr>
              <a:buNone/>
            </a:pPr>
            <a:r>
              <a:rPr lang="fa-IR" sz="1800" dirty="0" smtClean="0"/>
              <a:t>کشورهایی که دارای قابلیت های بیشتر و بهتر جذب تکنولوژی هستند، بیشتر از این روش برای</a:t>
            </a:r>
          </a:p>
          <a:p>
            <a:pPr>
              <a:buNone/>
            </a:pPr>
            <a:r>
              <a:rPr lang="fa-IR" sz="1800" dirty="0" smtClean="0"/>
              <a:t>انتقال فناوری استفاده می شود </a:t>
            </a:r>
            <a:r>
              <a:rPr lang="fa-IR" sz="2000" dirty="0" smtClean="0"/>
              <a:t>.</a:t>
            </a:r>
            <a:endParaRPr lang="fa-IR" sz="2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dirty="0" smtClean="0">
                <a:solidFill>
                  <a:schemeClr val="accent5">
                    <a:lumMod val="75000"/>
                  </a:schemeClr>
                </a:solidFill>
                <a:cs typeface="B Nazanin" pitchFamily="2" charset="-78"/>
              </a:rPr>
              <a:t>کسب و ادغام</a:t>
            </a:r>
            <a:endParaRPr lang="fa-IR" dirty="0">
              <a:solidFill>
                <a:schemeClr val="accent5">
                  <a:lumMod val="75000"/>
                </a:schemeClr>
              </a:solidFill>
            </a:endParaRPr>
          </a:p>
        </p:txBody>
      </p:sp>
      <p:sp>
        <p:nvSpPr>
          <p:cNvPr id="3" name="Content Placeholder 2"/>
          <p:cNvSpPr>
            <a:spLocks noGrp="1"/>
          </p:cNvSpPr>
          <p:nvPr>
            <p:ph idx="1"/>
          </p:nvPr>
        </p:nvSpPr>
        <p:spPr>
          <a:xfrm>
            <a:off x="500034" y="1643050"/>
            <a:ext cx="8229600" cy="2500330"/>
          </a:xfrm>
        </p:spPr>
        <p:txBody>
          <a:bodyPr>
            <a:normAutofit fontScale="92500" lnSpcReduction="10000"/>
          </a:bodyPr>
          <a:lstStyle/>
          <a:p>
            <a:pPr>
              <a:buNone/>
            </a:pPr>
            <a:endParaRPr lang="fa-IR" sz="2800" b="1" dirty="0" smtClean="0">
              <a:solidFill>
                <a:srgbClr val="C00000"/>
              </a:solidFill>
              <a:cs typeface="B Nazanin" pitchFamily="2" charset="-78"/>
            </a:endParaRPr>
          </a:p>
          <a:p>
            <a:pPr algn="just">
              <a:buNone/>
            </a:pPr>
            <a:r>
              <a:rPr lang="fa-IR" sz="2800" dirty="0" smtClean="0">
                <a:cs typeface="B Nazanin" pitchFamily="2" charset="-78"/>
              </a:rPr>
              <a:t>یک شرکت با شرکت دارنده فناوری ادغام می شود و شرکت جدیدی ازترکیب دوشرکت قبلی بوجود می آید.</a:t>
            </a:r>
          </a:p>
          <a:p>
            <a:pPr algn="just">
              <a:buNone/>
            </a:pPr>
            <a:r>
              <a:rPr lang="fa-IR" sz="2800" dirty="0" smtClean="0">
                <a:cs typeface="B Nazanin" pitchFamily="2" charset="-78"/>
              </a:rPr>
              <a:t>غالبأ شرکتهای ادغام شده هم ‌اندازه هستند.</a:t>
            </a:r>
          </a:p>
          <a:p>
            <a:pPr marL="548640" indent="-411480">
              <a:buClr>
                <a:schemeClr val="tx1">
                  <a:shade val="95000"/>
                </a:schemeClr>
              </a:buClr>
              <a:buNone/>
              <a:defRPr/>
            </a:pPr>
            <a:r>
              <a:rPr lang="fa-IR" sz="2800" dirty="0" smtClean="0">
                <a:cs typeface="B Nazanin" pitchFamily="2" charset="-78"/>
              </a:rPr>
              <a:t>مثال: ادغام</a:t>
            </a:r>
            <a:endParaRPr lang="en-US" sz="2800" b="1" dirty="0" smtClean="0">
              <a:solidFill>
                <a:schemeClr val="tx2">
                  <a:lumMod val="60000"/>
                  <a:lumOff val="40000"/>
                </a:schemeClr>
              </a:solidFill>
              <a:cs typeface="B Nazanin" pitchFamily="2" charset="-78"/>
            </a:endParaRPr>
          </a:p>
          <a:p>
            <a:pPr marL="548640" indent="-411480">
              <a:buClr>
                <a:schemeClr val="tx1">
                  <a:shade val="95000"/>
                </a:schemeClr>
              </a:buClr>
              <a:buFont typeface="Wingdings" pitchFamily="2" charset="2"/>
              <a:buChar char="Ø"/>
              <a:defRPr/>
            </a:pPr>
            <a:r>
              <a:rPr lang="en-US" sz="2800" b="1" dirty="0" smtClean="0">
                <a:solidFill>
                  <a:schemeClr val="tx2">
                    <a:lumMod val="60000"/>
                    <a:lumOff val="40000"/>
                  </a:schemeClr>
                </a:solidFill>
                <a:cs typeface="B Nazanin" pitchFamily="2" charset="-78"/>
              </a:rPr>
              <a:t>RENULT</a:t>
            </a:r>
            <a:r>
              <a:rPr lang="en-US" sz="2800" dirty="0" smtClean="0">
                <a:cs typeface="B Nazanin" pitchFamily="2" charset="-78"/>
              </a:rPr>
              <a:t> &amp; </a:t>
            </a:r>
            <a:r>
              <a:rPr lang="en-US" sz="2800" b="1" dirty="0" smtClean="0">
                <a:solidFill>
                  <a:schemeClr val="tx2">
                    <a:lumMod val="60000"/>
                    <a:lumOff val="40000"/>
                  </a:schemeClr>
                </a:solidFill>
                <a:cs typeface="B Nazanin" pitchFamily="2" charset="-78"/>
              </a:rPr>
              <a:t>NISAN</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dirty="0" smtClean="0">
                <a:solidFill>
                  <a:schemeClr val="accent5">
                    <a:lumMod val="75000"/>
                  </a:schemeClr>
                </a:solidFill>
                <a:cs typeface="B Nazanin" pitchFamily="2" charset="-78"/>
              </a:rPr>
              <a:t>اتحاد استراتژیک</a:t>
            </a:r>
            <a:endParaRPr lang="fa-IR" sz="4000" dirty="0">
              <a:solidFill>
                <a:schemeClr val="accent5">
                  <a:lumMod val="75000"/>
                </a:schemeClr>
              </a:solidFill>
            </a:endParaRPr>
          </a:p>
        </p:txBody>
      </p:sp>
      <p:sp>
        <p:nvSpPr>
          <p:cNvPr id="3" name="Content Placeholder 2"/>
          <p:cNvSpPr>
            <a:spLocks noGrp="1"/>
          </p:cNvSpPr>
          <p:nvPr>
            <p:ph idx="1"/>
          </p:nvPr>
        </p:nvSpPr>
        <p:spPr>
          <a:xfrm>
            <a:off x="457200" y="1600200"/>
            <a:ext cx="8229600" cy="3900501"/>
          </a:xfrm>
        </p:spPr>
        <p:txBody>
          <a:bodyPr>
            <a:normAutofit fontScale="92500" lnSpcReduction="10000"/>
          </a:bodyPr>
          <a:lstStyle/>
          <a:p>
            <a:pPr algn="just">
              <a:buNone/>
            </a:pPr>
            <a:endParaRPr lang="en-US" sz="2800" b="1" dirty="0" smtClean="0">
              <a:solidFill>
                <a:srgbClr val="C00000"/>
              </a:solidFill>
              <a:cs typeface="B Nazanin" pitchFamily="2" charset="-78"/>
            </a:endParaRPr>
          </a:p>
          <a:p>
            <a:pPr marL="548640" indent="-411480">
              <a:buClr>
                <a:schemeClr val="tx1">
                  <a:shade val="95000"/>
                </a:schemeClr>
              </a:buClr>
              <a:buNone/>
              <a:defRPr/>
            </a:pPr>
            <a:r>
              <a:rPr lang="fa-IR" sz="2800" dirty="0" smtClean="0">
                <a:cs typeface="B Nazanin" pitchFamily="2" charset="-78"/>
              </a:rPr>
              <a:t>     </a:t>
            </a:r>
            <a:r>
              <a:rPr lang="ar-SA" sz="2800" dirty="0" smtClean="0">
                <a:cs typeface="B Nazanin" pitchFamily="2" charset="-78"/>
              </a:rPr>
              <a:t>يك بنگاه منابع تكنولوژيكي خود را با ديگر بنگاه ها تقسيم مي نمايد تا به اين ترتيب به يك هدف مشترك در نوآوري تكنولوژيكي دست يابند. در اين اتحاد استراتژيك ممكن است بنگاه ها به نسبت مساوي </a:t>
            </a:r>
            <a:r>
              <a:rPr lang="fa-IR" sz="2800" dirty="0" smtClean="0">
                <a:cs typeface="B Nazanin" pitchFamily="2" charset="-78"/>
              </a:rPr>
              <a:t>م</a:t>
            </a:r>
            <a:r>
              <a:rPr lang="ar-SA" sz="2800" dirty="0" smtClean="0">
                <a:cs typeface="B Nazanin" pitchFamily="2" charset="-78"/>
              </a:rPr>
              <a:t>ش</a:t>
            </a:r>
            <a:r>
              <a:rPr lang="fa-IR" sz="2800" dirty="0" smtClean="0">
                <a:cs typeface="B Nazanin" pitchFamily="2" charset="-78"/>
              </a:rPr>
              <a:t>ا</a:t>
            </a:r>
            <a:r>
              <a:rPr lang="ar-SA" sz="2800" dirty="0" smtClean="0">
                <a:cs typeface="B Nazanin" pitchFamily="2" charset="-78"/>
              </a:rPr>
              <a:t>ركت نداشته باشند. </a:t>
            </a:r>
            <a:endParaRPr lang="fa-IR" sz="2800" dirty="0" smtClean="0">
              <a:cs typeface="B Nazanin" pitchFamily="2" charset="-78"/>
            </a:endParaRPr>
          </a:p>
          <a:p>
            <a:pPr marL="342900" lvl="0" indent="-342900">
              <a:spcBef>
                <a:spcPct val="20000"/>
              </a:spcBef>
              <a:buClrTx/>
              <a:buSzTx/>
              <a:buNone/>
              <a:defRPr/>
            </a:pPr>
            <a:r>
              <a:rPr lang="fa-IR" sz="2800" dirty="0" smtClean="0">
                <a:solidFill>
                  <a:schemeClr val="accent5">
                    <a:lumMod val="75000"/>
                  </a:schemeClr>
                </a:solidFill>
                <a:cs typeface="B Nazanin" pitchFamily="2" charset="-78"/>
              </a:rPr>
              <a:t>دلایل اتحاد:</a:t>
            </a:r>
          </a:p>
          <a:p>
            <a:pPr marL="342900" lvl="0" indent="-342900">
              <a:spcBef>
                <a:spcPct val="20000"/>
              </a:spcBef>
              <a:buClrTx/>
              <a:buSzTx/>
              <a:buNone/>
              <a:defRPr/>
            </a:pPr>
            <a:r>
              <a:rPr lang="fa-IR" sz="2800" dirty="0" smtClean="0">
                <a:cs typeface="B Nazanin" pitchFamily="2" charset="-78"/>
              </a:rPr>
              <a:t>1- شانس بردن در اتحاد افزایش می یابد.</a:t>
            </a:r>
          </a:p>
          <a:p>
            <a:pPr marL="342900" lvl="0" indent="-342900">
              <a:spcBef>
                <a:spcPct val="20000"/>
              </a:spcBef>
              <a:buClrTx/>
              <a:buSzTx/>
              <a:buNone/>
              <a:defRPr/>
            </a:pPr>
            <a:r>
              <a:rPr lang="fa-IR" sz="2800" dirty="0" smtClean="0">
                <a:cs typeface="B Nazanin" pitchFamily="2" charset="-78"/>
              </a:rPr>
              <a:t>2- ایجاد روابط پایدار و قابل اعتماد میان زنجیره تأمین</a:t>
            </a:r>
          </a:p>
          <a:p>
            <a:pPr marL="342900" lvl="0" indent="-342900">
              <a:spcBef>
                <a:spcPct val="20000"/>
              </a:spcBef>
              <a:buClrTx/>
              <a:buSzTx/>
              <a:buNone/>
              <a:defRPr/>
            </a:pPr>
            <a:r>
              <a:rPr lang="fa-IR" sz="2800" dirty="0" smtClean="0">
                <a:cs typeface="B Nazanin" pitchFamily="2" charset="-78"/>
              </a:rPr>
              <a:t>3- ایجاد اطمینان در میان خریداران و جلوگیری از سردرگمی آنان</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3600" dirty="0" smtClean="0">
                <a:solidFill>
                  <a:schemeClr val="accent5">
                    <a:lumMod val="75000"/>
                  </a:schemeClr>
                </a:solidFill>
                <a:cs typeface="B Nazanin" pitchFamily="2" charset="-78"/>
              </a:rPr>
              <a:t> قرارداد کلید در دست</a:t>
            </a:r>
            <a:r>
              <a:rPr lang="en-US" sz="3600" dirty="0" smtClean="0">
                <a:solidFill>
                  <a:schemeClr val="accent5">
                    <a:lumMod val="75000"/>
                  </a:schemeClr>
                </a:solidFill>
                <a:cs typeface="B Nazanin" pitchFamily="2" charset="-78"/>
              </a:rPr>
              <a:t/>
            </a:r>
            <a:br>
              <a:rPr lang="en-US" sz="3600" dirty="0" smtClean="0">
                <a:solidFill>
                  <a:schemeClr val="accent5">
                    <a:lumMod val="75000"/>
                  </a:schemeClr>
                </a:solidFill>
                <a:cs typeface="B Nazanin" pitchFamily="2" charset="-78"/>
              </a:rPr>
            </a:br>
            <a:endParaRPr lang="fa-IR" sz="3600" dirty="0">
              <a:solidFill>
                <a:schemeClr val="accent5">
                  <a:lumMod val="75000"/>
                </a:schemeClr>
              </a:solidFill>
            </a:endParaRPr>
          </a:p>
        </p:txBody>
      </p:sp>
      <p:sp>
        <p:nvSpPr>
          <p:cNvPr id="3" name="Content Placeholder 2"/>
          <p:cNvSpPr>
            <a:spLocks noGrp="1"/>
          </p:cNvSpPr>
          <p:nvPr>
            <p:ph idx="1"/>
          </p:nvPr>
        </p:nvSpPr>
        <p:spPr>
          <a:xfrm>
            <a:off x="457200" y="1600200"/>
            <a:ext cx="8229600" cy="4686319"/>
          </a:xfrm>
        </p:spPr>
        <p:txBody>
          <a:bodyPr>
            <a:normAutofit fontScale="92500"/>
          </a:bodyPr>
          <a:lstStyle/>
          <a:p>
            <a:pPr marL="514350" lvl="0" indent="-514350" algn="just">
              <a:lnSpc>
                <a:spcPct val="150000"/>
              </a:lnSpc>
              <a:buFont typeface="Wingdings" pitchFamily="2" charset="2"/>
              <a:buChar char="§"/>
              <a:defRPr/>
            </a:pPr>
            <a:r>
              <a:rPr lang="fa-IR" altLang="zh-CN" sz="2800" dirty="0" smtClean="0">
                <a:cs typeface="B Nazanin" pitchFamily="2" charset="-78"/>
              </a:rPr>
              <a:t>قراردادی است که یک کشور، پروژه کاملی را از یک منبع خارجی خریداری می کند. در اینصورت </a:t>
            </a:r>
            <a:r>
              <a:rPr lang="ar-SA" altLang="zh-CN" sz="2800" dirty="0" smtClean="0">
                <a:cs typeface="B Nazanin" pitchFamily="2" charset="-78"/>
              </a:rPr>
              <a:t>عرضه‌کننده تکنولوژی تعهد می‌کند</a:t>
            </a:r>
            <a:r>
              <a:rPr lang="fa-IR" altLang="zh-CN" sz="2800" dirty="0" smtClean="0">
                <a:cs typeface="B Nazanin" pitchFamily="2" charset="-78"/>
              </a:rPr>
              <a:t>،</a:t>
            </a:r>
            <a:r>
              <a:rPr lang="ar-SA" altLang="zh-CN" sz="2800" dirty="0" smtClean="0">
                <a:cs typeface="B Nazanin" pitchFamily="2" charset="-78"/>
              </a:rPr>
              <a:t> تمامی عملیات مدیریت فنی و خدمات مهندسی مورد نیاز برای برنامه‌ریزی، ساخت و نصب پروژه‌ها را در برابر دریافت مبلغی مشخص انجام دهد.</a:t>
            </a:r>
            <a:r>
              <a:rPr lang="fa-IR" altLang="zh-CN" sz="2800" dirty="0" smtClean="0">
                <a:cs typeface="B Nazanin" pitchFamily="2" charset="-78"/>
              </a:rPr>
              <a:t> مشارکت در پروژه کلید در دست، معادل با خرید یا فروش تجهیزات در مقیاس کارخانه است.</a:t>
            </a:r>
          </a:p>
          <a:p>
            <a:pPr lvl="0" algn="just">
              <a:lnSpc>
                <a:spcPct val="150000"/>
              </a:lnSpc>
              <a:buFont typeface="Wingdings" pitchFamily="2" charset="2"/>
              <a:buChar char="§"/>
              <a:defRPr/>
            </a:pPr>
            <a:r>
              <a:rPr lang="fa-IR" altLang="zh-CN" sz="2800" dirty="0" smtClean="0">
                <a:cs typeface="B Nazanin" pitchFamily="2" charset="-78"/>
              </a:rPr>
              <a:t> </a:t>
            </a:r>
            <a:r>
              <a:rPr lang="ar-SA" altLang="zh-CN" sz="2800" dirty="0" smtClean="0">
                <a:cs typeface="B Nazanin" pitchFamily="2" charset="-78"/>
              </a:rPr>
              <a:t>كشورهاي درحال</a:t>
            </a:r>
            <a:r>
              <a:rPr lang="fa-IR" altLang="zh-CN" sz="2800" dirty="0" smtClean="0">
                <a:cs typeface="B Nazanin" pitchFamily="2" charset="-78"/>
              </a:rPr>
              <a:t> </a:t>
            </a:r>
            <a:r>
              <a:rPr lang="ar-SA" altLang="zh-CN" sz="2800" dirty="0" smtClean="0">
                <a:cs typeface="B Nazanin" pitchFamily="2" charset="-78"/>
              </a:rPr>
              <a:t>توسعه، معمولاً از</a:t>
            </a:r>
            <a:r>
              <a:rPr lang="fa-IR" altLang="zh-CN" sz="2800" dirty="0" smtClean="0">
                <a:cs typeface="B Nazanin" pitchFamily="2" charset="-78"/>
              </a:rPr>
              <a:t> </a:t>
            </a:r>
            <a:r>
              <a:rPr lang="ar-SA" altLang="zh-CN" sz="2800" dirty="0" smtClean="0">
                <a:cs typeface="B Nazanin" pitchFamily="2" charset="-78"/>
              </a:rPr>
              <a:t>اين</a:t>
            </a:r>
            <a:r>
              <a:rPr lang="fa-IR" altLang="zh-CN" sz="2800" dirty="0" smtClean="0">
                <a:cs typeface="B Nazanin" pitchFamily="2" charset="-78"/>
              </a:rPr>
              <a:t> </a:t>
            </a:r>
            <a:r>
              <a:rPr lang="ar-SA" altLang="zh-CN" sz="2800" dirty="0" smtClean="0">
                <a:cs typeface="B Nazanin" pitchFamily="2" charset="-78"/>
              </a:rPr>
              <a:t>روش درمراحل اوليه توسعه</a:t>
            </a:r>
            <a:r>
              <a:rPr lang="fa-IR" altLang="zh-CN" sz="2800" dirty="0" smtClean="0">
                <a:cs typeface="B Nazanin" pitchFamily="2" charset="-78"/>
              </a:rPr>
              <a:t> </a:t>
            </a:r>
            <a:r>
              <a:rPr lang="ar-SA" altLang="zh-CN" sz="2800" dirty="0" smtClean="0">
                <a:cs typeface="B Nazanin" pitchFamily="2" charset="-78"/>
              </a:rPr>
              <a:t>صنعتي</a:t>
            </a:r>
            <a:r>
              <a:rPr lang="fa-IR" altLang="zh-CN" sz="2800" dirty="0" smtClean="0">
                <a:cs typeface="B Nazanin" pitchFamily="2" charset="-78"/>
              </a:rPr>
              <a:t> خود استفاده می کنند.</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4000" dirty="0" smtClean="0">
                <a:solidFill>
                  <a:schemeClr val="accent5">
                    <a:lumMod val="75000"/>
                  </a:schemeClr>
                </a:solidFill>
                <a:cs typeface="B Nazanin" pitchFamily="2" charset="-78"/>
              </a:rPr>
              <a:t> قرارداد تحقیق و توسعه</a:t>
            </a:r>
            <a:r>
              <a:rPr lang="fa-IR" sz="4400" dirty="0" smtClean="0">
                <a:solidFill>
                  <a:srgbClr val="C00000"/>
                </a:solidFill>
                <a:cs typeface="B Nazanin" pitchFamily="2" charset="-78"/>
              </a:rPr>
              <a:t/>
            </a:r>
            <a:br>
              <a:rPr lang="fa-IR" sz="4400" dirty="0" smtClean="0">
                <a:solidFill>
                  <a:srgbClr val="C00000"/>
                </a:solidFill>
                <a:cs typeface="B Nazanin" pitchFamily="2" charset="-78"/>
              </a:rPr>
            </a:br>
            <a:endParaRPr lang="fa-IR" dirty="0"/>
          </a:p>
        </p:txBody>
      </p:sp>
      <p:sp>
        <p:nvSpPr>
          <p:cNvPr id="3" name="Content Placeholder 2"/>
          <p:cNvSpPr>
            <a:spLocks noGrp="1"/>
          </p:cNvSpPr>
          <p:nvPr>
            <p:ph idx="1"/>
          </p:nvPr>
        </p:nvSpPr>
        <p:spPr>
          <a:xfrm>
            <a:off x="428596" y="1571612"/>
            <a:ext cx="8229600" cy="2457456"/>
          </a:xfrm>
        </p:spPr>
        <p:txBody>
          <a:bodyPr/>
          <a:lstStyle/>
          <a:p>
            <a:pPr>
              <a:buNone/>
            </a:pPr>
            <a:r>
              <a:rPr lang="fa-IR" sz="2800" dirty="0" smtClean="0">
                <a:cs typeface="B Nazanin" pitchFamily="2" charset="-78"/>
              </a:rPr>
              <a:t>یک شرکت هزینه انجام پروژه های پژوهشی را در مراکز دانشگاهی و تحقیقاتی برعهده می گیرد تا تکنولوژی خاصی توسعه یابد. </a:t>
            </a:r>
            <a:endParaRPr lang="en-US" sz="2800" dirty="0" smtClean="0">
              <a:cs typeface="B Nazanin" pitchFamily="2" charset="-78"/>
            </a:endParaRP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قرارداد فرانشیز و توزیع </a:t>
            </a:r>
            <a:endParaRPr lang="fa-IR" dirty="0"/>
          </a:p>
        </p:txBody>
      </p:sp>
      <p:sp>
        <p:nvSpPr>
          <p:cNvPr id="3" name="Content Placeholder 2"/>
          <p:cNvSpPr>
            <a:spLocks noGrp="1"/>
          </p:cNvSpPr>
          <p:nvPr>
            <p:ph idx="1"/>
          </p:nvPr>
        </p:nvSpPr>
        <p:spPr>
          <a:xfrm>
            <a:off x="500034" y="1428737"/>
            <a:ext cx="8229600" cy="2000264"/>
          </a:xfrm>
        </p:spPr>
        <p:txBody>
          <a:bodyPr>
            <a:normAutofit fontScale="92500" lnSpcReduction="10000"/>
          </a:bodyPr>
          <a:lstStyle/>
          <a:p>
            <a:pPr>
              <a:buNone/>
            </a:pPr>
            <a:r>
              <a:rPr lang="fa-IR" dirty="0" smtClean="0"/>
              <a:t>نوعی خرید حق امتیاز است با این تفاوت که منبع تکنولوژی نوعی حمایت مداوم رابه دریافت کننده عرضه می دارد </a:t>
            </a:r>
          </a:p>
          <a:p>
            <a:pPr>
              <a:buNone/>
            </a:pPr>
            <a:r>
              <a:rPr lang="fa-IR" dirty="0" smtClean="0"/>
              <a:t>مانند فروشگاههای مک دونالد</a:t>
            </a:r>
          </a:p>
          <a:p>
            <a:pPr>
              <a:buNone/>
            </a:pPr>
            <a:r>
              <a:rPr lang="fa-IR" dirty="0" smtClean="0"/>
              <a:t>در این قراردادها به ازای فروش هر واحد محصول مبلغی به صاحب تکنولوژی پرداخت می شود</a:t>
            </a:r>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472518" cy="5019506"/>
          </a:xfrm>
        </p:spPr>
        <p:txBody>
          <a:bodyPr>
            <a:normAutofit/>
          </a:bodyPr>
          <a:lstStyle/>
          <a:p>
            <a:r>
              <a:rPr lang="fa-IR" dirty="0" smtClean="0"/>
              <a:t>کمک های فنی</a:t>
            </a:r>
          </a:p>
          <a:p>
            <a:r>
              <a:rPr lang="fa-IR" dirty="0" smtClean="0"/>
              <a:t>تهیه مشخصات محصول</a:t>
            </a:r>
          </a:p>
          <a:p>
            <a:r>
              <a:rPr lang="fa-IR" dirty="0" smtClean="0"/>
              <a:t>همکاری در مقایسه پیشنهاد های خرید ماشین آلات</a:t>
            </a:r>
          </a:p>
          <a:p>
            <a:r>
              <a:rPr lang="fa-IR" dirty="0" smtClean="0"/>
              <a:t>همکاری در تهیه ی مشخصات  مواد اولیه و منابع تآمین آن ها</a:t>
            </a:r>
          </a:p>
          <a:p>
            <a:endParaRPr lang="fa-IR" dirty="0" smtClean="0"/>
          </a:p>
          <a:p>
            <a:endParaRPr lang="fa-IR" dirty="0" smtClean="0"/>
          </a:p>
          <a:p>
            <a:endParaRPr lang="fa-IR" dirty="0" smtClean="0"/>
          </a:p>
          <a:p>
            <a:endParaRPr lang="fa-IR" dirty="0" smtClean="0"/>
          </a:p>
          <a:p>
            <a:endParaRPr lang="fa-IR" dirty="0" smtClean="0"/>
          </a:p>
          <a:p>
            <a:endParaRPr lang="fa-IR" dirty="0" smtClean="0"/>
          </a:p>
          <a:p>
            <a:pPr>
              <a:buNone/>
            </a:pPr>
            <a:r>
              <a:rPr lang="fa-IR" sz="1400" dirty="0" smtClean="0"/>
              <a:t>6</a:t>
            </a:r>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p:txBody>
      </p:sp>
      <p:sp>
        <p:nvSpPr>
          <p:cNvPr id="3" name="Title 2"/>
          <p:cNvSpPr>
            <a:spLocks noGrp="1"/>
          </p:cNvSpPr>
          <p:nvPr>
            <p:ph type="title"/>
          </p:nvPr>
        </p:nvSpPr>
        <p:spPr/>
        <p:txBody>
          <a:bodyPr>
            <a:normAutofit/>
          </a:bodyPr>
          <a:lstStyle/>
          <a:p>
            <a:pPr algn="ctr"/>
            <a:r>
              <a:rPr lang="fa-IR" dirty="0" smtClean="0"/>
              <a:t>قرار داد کمک های فنی و خدمات مهندسی</a:t>
            </a:r>
            <a:endParaRPr lang="fa-IR" dirty="0"/>
          </a:p>
        </p:txBody>
      </p:sp>
    </p:spTree>
  </p:cSld>
  <p:clrMapOvr>
    <a:masterClrMapping/>
  </p:clrMapOvr>
  <p:transition>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buNone/>
            </a:pPr>
            <a:endParaRPr lang="fa-IR" dirty="0" smtClean="0"/>
          </a:p>
          <a:p>
            <a:pPr>
              <a:buNone/>
            </a:pPr>
            <a:r>
              <a:rPr lang="fa-IR" sz="3400" dirty="0" smtClean="0">
                <a:cs typeface="B Nazanin" pitchFamily="2" charset="-78"/>
              </a:rPr>
              <a:t>دو یا چند شرکت بزرگ در فعالیتی گسترده به همکاری می پردازند، زیرا منابع هرکدام به تنهایی نمی تواند بر جهت گیری تغییرات تکنولوژی تاثیرگذار باشد. </a:t>
            </a:r>
          </a:p>
          <a:p>
            <a:pPr algn="just">
              <a:buNone/>
            </a:pPr>
            <a:r>
              <a:rPr lang="fa-IR" sz="3400" dirty="0" smtClean="0">
                <a:cs typeface="B Nazanin" pitchFamily="2" charset="-78"/>
              </a:rPr>
              <a:t>مثال: تشکیل کنسرسیومی متشکل از انگلیس و فرانسه برای طراحی یک هواپیمای مافوق صوت </a:t>
            </a:r>
          </a:p>
          <a:p>
            <a:pPr algn="just">
              <a:buNone/>
            </a:pPr>
            <a:r>
              <a:rPr lang="ar-SA" sz="3400" dirty="0" smtClean="0">
                <a:cs typeface="B Nazanin" pitchFamily="2" charset="-78"/>
              </a:rPr>
              <a:t>در اين حالت ممكن است يك پروژه بزرگ به زير پروژه هايي تقسيم </a:t>
            </a:r>
            <a:r>
              <a:rPr lang="fa-IR" sz="3400" dirty="0" smtClean="0">
                <a:cs typeface="B Nazanin" pitchFamily="2" charset="-78"/>
              </a:rPr>
              <a:t>شده و هر شرکت </a:t>
            </a:r>
            <a:r>
              <a:rPr lang="ar-SA" sz="3400" dirty="0" smtClean="0">
                <a:cs typeface="B Nazanin" pitchFamily="2" charset="-78"/>
              </a:rPr>
              <a:t>موظف به انجام يك يا چند زير پروژه گردد. </a:t>
            </a:r>
            <a:endParaRPr lang="fa-IR" sz="3400" dirty="0" smtClean="0">
              <a:cs typeface="B Nazanin" pitchFamily="2" charset="-78"/>
            </a:endParaRPr>
          </a:p>
          <a:p>
            <a:pPr algn="just">
              <a:buNone/>
            </a:pPr>
            <a:r>
              <a:rPr lang="fa-IR" sz="3400" dirty="0" smtClean="0">
                <a:cs typeface="B Nazanin" pitchFamily="2" charset="-78"/>
              </a:rPr>
              <a:t>مهم‌ترین دلیل کنسرسیوم کمبود منابع یک طرف برای انجام یک فعالیت است. این منبع می‌تواند مالی، دانشی، تکنولوژیکی، روابط یا هر علتی باشد.</a:t>
            </a:r>
            <a:endParaRPr lang="en-US" sz="3400" dirty="0" smtClean="0">
              <a:cs typeface="B Nazanin" pitchFamily="2" charset="-78"/>
            </a:endParaRPr>
          </a:p>
          <a:p>
            <a:endParaRPr lang="fa-IR" dirty="0" smtClean="0"/>
          </a:p>
          <a:p>
            <a:endParaRPr lang="fa-IR" dirty="0" smtClean="0"/>
          </a:p>
          <a:p>
            <a:endParaRPr lang="fa-IR" dirty="0" smtClean="0"/>
          </a:p>
          <a:p>
            <a:endParaRPr lang="fa-IR" dirty="0" smtClean="0"/>
          </a:p>
          <a:p>
            <a:pPr>
              <a:buNone/>
            </a:pPr>
            <a:endParaRPr lang="fa-IR" sz="2800" dirty="0" smtClean="0">
              <a:cs typeface="B Nazanin" pitchFamily="2" charset="-78"/>
            </a:endParaRPr>
          </a:p>
          <a:p>
            <a:endParaRPr lang="fa-IR" dirty="0" smtClean="0"/>
          </a:p>
          <a:p>
            <a:pPr>
              <a:buNone/>
            </a:pPr>
            <a:endParaRPr lang="fa-IR" sz="1400" dirty="0"/>
          </a:p>
        </p:txBody>
      </p:sp>
      <p:sp>
        <p:nvSpPr>
          <p:cNvPr id="3" name="Title 2"/>
          <p:cNvSpPr>
            <a:spLocks noGrp="1"/>
          </p:cNvSpPr>
          <p:nvPr>
            <p:ph type="title"/>
          </p:nvPr>
        </p:nvSpPr>
        <p:spPr/>
        <p:txBody>
          <a:bodyPr/>
          <a:lstStyle/>
          <a:p>
            <a:pPr algn="ctr"/>
            <a:r>
              <a:rPr lang="fa-IR" dirty="0" smtClean="0"/>
              <a:t>کنسر سیوم </a:t>
            </a:r>
            <a:endParaRPr lang="fa-IR" dirty="0"/>
          </a:p>
        </p:txBody>
      </p:sp>
    </p:spTree>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fa-IR" dirty="0" smtClean="0"/>
              <a:t>در این روش عرضه کننده تکنولوژی موافقت می کند که امکانات تولیدی برای متقاضی فراهم کند ودر آینده از محصولات تولید شده وی بعنوان باز پرداخت اصل و سود سرمایه گذاری خود ،خریداری می کند</a:t>
            </a:r>
          </a:p>
          <a:p>
            <a:r>
              <a:rPr lang="fa-IR" dirty="0" smtClean="0"/>
              <a:t>مهمترین انگیزه برای دریافت کننده ی تکنولوژی ،انتقال تکنولوژی صنعتی و بهره برداری حداکثر از منابع طبیعی و انسانی در کشورش است</a:t>
            </a:r>
          </a:p>
          <a:p>
            <a:endParaRPr lang="fa-IR" dirty="0" smtClean="0"/>
          </a:p>
          <a:p>
            <a:endParaRPr lang="fa-IR" dirty="0" smtClean="0"/>
          </a:p>
          <a:p>
            <a:endParaRPr lang="fa-IR" dirty="0" smtClean="0"/>
          </a:p>
          <a:p>
            <a:endParaRPr lang="fa-IR" dirty="0" smtClean="0"/>
          </a:p>
          <a:p>
            <a:pPr>
              <a:buNone/>
            </a:pPr>
            <a:r>
              <a:rPr lang="fa-IR" sz="1500" dirty="0" smtClean="0"/>
              <a:t>12 </a:t>
            </a:r>
            <a:endParaRPr lang="fa-IR" sz="1500" dirty="0"/>
          </a:p>
        </p:txBody>
      </p:sp>
      <p:sp>
        <p:nvSpPr>
          <p:cNvPr id="3" name="Title 2"/>
          <p:cNvSpPr>
            <a:spLocks noGrp="1"/>
          </p:cNvSpPr>
          <p:nvPr>
            <p:ph type="title"/>
          </p:nvPr>
        </p:nvSpPr>
        <p:spPr/>
        <p:txBody>
          <a:bodyPr/>
          <a:lstStyle/>
          <a:p>
            <a:pPr algn="ctr"/>
            <a:r>
              <a:rPr lang="fa-IR" dirty="0" smtClean="0"/>
              <a:t>قرارداد های بین مقابل</a:t>
            </a:r>
            <a:endParaRPr lang="fa-IR"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z="2800" dirty="0" smtClean="0">
                <a:cs typeface="B Nazanin" pitchFamily="2" charset="-78"/>
              </a:rPr>
              <a:t>واردات کالاهاي سرمايه اي و ماشين آلات نقش مهمي در توسعه ساختار صنعتي و افزایش توانايي تکنولوژيکي کشور گيرندة تکنولوژي ايفا مي نمايد. درجة موفقيت اين روش، بستگي به سطح توانايي محلي تکنولوژيکي در کشور گيرندة تکنولوژي و درجة تخصص هاي مديريتي و فني و ظرفيت جذب آن دارد. </a:t>
            </a:r>
          </a:p>
          <a:p>
            <a:endParaRPr lang="fa-IR"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17</a:t>
            </a:fld>
            <a:endParaRPr lang="fa-IR" dirty="0"/>
          </a:p>
        </p:txBody>
      </p:sp>
      <p:sp>
        <p:nvSpPr>
          <p:cNvPr id="4" name="Title 3"/>
          <p:cNvSpPr>
            <a:spLocks noGrp="1"/>
          </p:cNvSpPr>
          <p:nvPr>
            <p:ph type="title"/>
          </p:nvPr>
        </p:nvSpPr>
        <p:spPr/>
        <p:txBody>
          <a:bodyPr>
            <a:normAutofit fontScale="90000"/>
          </a:bodyPr>
          <a:lstStyle/>
          <a:p>
            <a:pPr algn="ctr"/>
            <a:r>
              <a:rPr lang="fa-IR" sz="4000" dirty="0" smtClean="0">
                <a:solidFill>
                  <a:schemeClr val="accent5">
                    <a:lumMod val="75000"/>
                  </a:schemeClr>
                </a:solidFill>
                <a:cs typeface="B Nazanin" pitchFamily="2" charset="-78"/>
              </a:rPr>
              <a:t> واردات کالاهاي سرمايه اي و ماشين آلات:</a:t>
            </a:r>
            <a:r>
              <a:rPr lang="fa-IR" sz="4400" dirty="0" smtClean="0">
                <a:solidFill>
                  <a:srgbClr val="C00000"/>
                </a:solidFill>
                <a:cs typeface="B Nazanin" pitchFamily="2" charset="-78"/>
              </a:rPr>
              <a:t/>
            </a:r>
            <a:br>
              <a:rPr lang="fa-IR" sz="4400" dirty="0" smtClean="0">
                <a:solidFill>
                  <a:srgbClr val="C00000"/>
                </a:solidFill>
                <a:cs typeface="B Nazanin" pitchFamily="2" charset="-78"/>
              </a:rPr>
            </a:br>
            <a:endParaRPr lang="fa-I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401080" cy="4805192"/>
          </a:xfrm>
        </p:spPr>
        <p:txBody>
          <a:bodyPr>
            <a:normAutofit lnSpcReduction="10000"/>
          </a:bodyPr>
          <a:lstStyle/>
          <a:p>
            <a:r>
              <a:rPr lang="fa-IR" dirty="0" smtClean="0"/>
              <a:t>یک شرکت بخشی از سهام شرکت عرضه کننده تکنولوژی را می خرد اما در مدیریت آن نقشی ندارد</a:t>
            </a:r>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pPr>
              <a:buNone/>
            </a:pPr>
            <a:r>
              <a:rPr lang="fa-IR" sz="1400" dirty="0" smtClean="0"/>
              <a:t>13</a:t>
            </a:r>
            <a:endParaRPr lang="fa-IR" sz="1400" dirty="0"/>
          </a:p>
        </p:txBody>
      </p:sp>
      <p:sp>
        <p:nvSpPr>
          <p:cNvPr id="3" name="Title 2"/>
          <p:cNvSpPr>
            <a:spLocks noGrp="1"/>
          </p:cNvSpPr>
          <p:nvPr>
            <p:ph type="title"/>
          </p:nvPr>
        </p:nvSpPr>
        <p:spPr/>
        <p:txBody>
          <a:bodyPr/>
          <a:lstStyle/>
          <a:p>
            <a:pPr algn="ctr"/>
            <a:r>
              <a:rPr lang="fa-IR" dirty="0" smtClean="0"/>
              <a:t>سهام اقلیت</a:t>
            </a:r>
            <a:endParaRPr lang="fa-IR" dirty="0"/>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472518" cy="5019506"/>
          </a:xfrm>
        </p:spPr>
        <p:txBody>
          <a:bodyPr>
            <a:normAutofit/>
          </a:bodyPr>
          <a:lstStyle/>
          <a:p>
            <a:r>
              <a:rPr lang="fa-IR" dirty="0" smtClean="0"/>
              <a:t>دو شرکت توانایی های تکنولوژیک خود را در جهت رسیدن به محصولی جدیدتر به اشتراک می گذارند </a:t>
            </a:r>
          </a:p>
          <a:p>
            <a:r>
              <a:rPr lang="fa-IR" dirty="0" smtClean="0"/>
              <a:t>همکاری استراتژیک عبارت است از فرایند تشخیص شکاف در تکنولوژی های بومی با جستجو برای یافتن تکنولوژی های پر کننده و سپس درگیر کردن صاحبان آن تکنولوژی در مشارکتی که نتیجه ی آن انتقال تکنولوژی به کشور باشد . کشور های تازه صنعتی شده ای مثل کره همانند کشور های پیشرفته صنعتی ،اکنون در جستجوی مکمل های تکنولوژی بومی خود هستند و برای این منظور هر مشوقی را که لازم باشد فراهم می کنند تا صاحبان خارجی تکنولوژی را به این نوع همکاری ها بکشانند</a:t>
            </a:r>
          </a:p>
          <a:p>
            <a:endParaRPr lang="fa-IR" dirty="0" smtClean="0"/>
          </a:p>
          <a:p>
            <a:pPr>
              <a:buNone/>
            </a:pPr>
            <a:r>
              <a:rPr lang="fa-IR" sz="1400" dirty="0" smtClean="0"/>
              <a:t>14</a:t>
            </a:r>
            <a:endParaRPr lang="fa-IR" sz="1400" dirty="0"/>
          </a:p>
        </p:txBody>
      </p:sp>
      <p:sp>
        <p:nvSpPr>
          <p:cNvPr id="3" name="Title 2"/>
          <p:cNvSpPr>
            <a:spLocks noGrp="1"/>
          </p:cNvSpPr>
          <p:nvPr>
            <p:ph type="title"/>
          </p:nvPr>
        </p:nvSpPr>
        <p:spPr/>
        <p:txBody>
          <a:bodyPr/>
          <a:lstStyle/>
          <a:p>
            <a:pPr algn="ctr"/>
            <a:r>
              <a:rPr lang="fa-IR" dirty="0" smtClean="0"/>
              <a:t> اتحاد</a:t>
            </a:r>
            <a:endParaRPr lang="fa-IR" dirty="0"/>
          </a:p>
        </p:txBody>
      </p:sp>
    </p:spTree>
  </p:cSld>
  <p:clrMapOvr>
    <a:masterClrMapping/>
  </p:clrMapOvr>
  <p:transition>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مدیریت تکنولوژی"/>
          <p:cNvPicPr>
            <a:picLocks noGrp="1"/>
          </p:cNvPicPr>
          <p:nvPr>
            <p:ph idx="1"/>
          </p:nvPr>
        </p:nvPicPr>
        <p:blipFill>
          <a:blip r:embed="rId2"/>
          <a:stretch>
            <a:fillRect/>
          </a:stretch>
        </p:blipFill>
        <p:spPr bwMode="auto">
          <a:xfrm>
            <a:off x="1467159" y="1481138"/>
            <a:ext cx="6209682" cy="4525962"/>
          </a:xfrm>
          <a:prstGeom prst="rect">
            <a:avLst/>
          </a:prstGeom>
          <a:noFill/>
          <a:ln w="9525">
            <a:noFill/>
            <a:miter lim="800000"/>
            <a:headEnd/>
            <a:tailEnd/>
          </a:ln>
        </p:spPr>
      </p:pic>
      <p:sp>
        <p:nvSpPr>
          <p:cNvPr id="3" name="Title 2"/>
          <p:cNvSpPr>
            <a:spLocks noGrp="1"/>
          </p:cNvSpPr>
          <p:nvPr>
            <p:ph type="title"/>
          </p:nvPr>
        </p:nvSpPr>
        <p:spPr/>
        <p:txBody>
          <a:bodyPr/>
          <a:lstStyle/>
          <a:p>
            <a:pPr algn="ctr"/>
            <a:r>
              <a:rPr lang="fa-IR" dirty="0" smtClean="0"/>
              <a:t>الگوی توسعه ی یافته انتقال تکنولوژی</a:t>
            </a:r>
            <a:endParaRPr lang="fa-IR" dirty="0"/>
          </a:p>
        </p:txBody>
      </p:sp>
    </p:spTree>
  </p:cSld>
  <p:clrMapOvr>
    <a:masterClrMapping/>
  </p:clrMapOvr>
  <p:transition spd="slow">
    <p:pull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r" rtl="1">
              <a:buNone/>
            </a:pPr>
            <a:r>
              <a:rPr lang="fa-IR" dirty="0"/>
              <a:t>1- مرحله شناسایی و ارزیابی</a:t>
            </a:r>
          </a:p>
          <a:p>
            <a:pPr marL="0" indent="0" algn="r" rtl="1">
              <a:buNone/>
            </a:pPr>
            <a:r>
              <a:rPr lang="fa-IR" dirty="0"/>
              <a:t>2-مرحله انتخاب تکنولوژی</a:t>
            </a:r>
          </a:p>
          <a:p>
            <a:pPr marL="0" indent="0" algn="r" rtl="1">
              <a:buNone/>
            </a:pPr>
            <a:r>
              <a:rPr lang="fa-IR" dirty="0"/>
              <a:t>3-مرحله کسب</a:t>
            </a:r>
          </a:p>
          <a:p>
            <a:pPr marL="0" indent="0" algn="r" rtl="1">
              <a:buNone/>
            </a:pPr>
            <a:r>
              <a:rPr lang="fa-IR" dirty="0"/>
              <a:t>4-مرحله مذاکره</a:t>
            </a:r>
          </a:p>
          <a:p>
            <a:pPr marL="0" indent="0" algn="r" rtl="1">
              <a:buNone/>
            </a:pPr>
            <a:r>
              <a:rPr lang="fa-IR" dirty="0"/>
              <a:t>5-مرحله انطباق</a:t>
            </a:r>
          </a:p>
          <a:p>
            <a:pPr marL="0" indent="0" algn="r" rtl="1">
              <a:buNone/>
            </a:pPr>
            <a:r>
              <a:rPr lang="fa-IR" dirty="0"/>
              <a:t>6-مرحله چگونگی انتقال </a:t>
            </a:r>
          </a:p>
          <a:p>
            <a:pPr marL="0" indent="0" algn="r">
              <a:buNone/>
            </a:pPr>
            <a:r>
              <a:rPr lang="fa-IR" dirty="0"/>
              <a:t>7-مرحله جذب و اجرای بهره برداری از تکنولوژی</a:t>
            </a:r>
          </a:p>
          <a:p>
            <a:pPr marL="0" indent="0" algn="r">
              <a:buNone/>
            </a:pPr>
            <a:r>
              <a:rPr lang="fa-IR" dirty="0"/>
              <a:t>8-مرحله توسعه</a:t>
            </a:r>
          </a:p>
          <a:p>
            <a:pPr marL="0" indent="0" algn="r" rtl="1">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21</a:t>
            </a:fld>
            <a:endParaRPr lang="fa-IR" dirty="0"/>
          </a:p>
        </p:txBody>
      </p:sp>
      <p:sp>
        <p:nvSpPr>
          <p:cNvPr id="2" name="Title 1"/>
          <p:cNvSpPr>
            <a:spLocks noGrp="1"/>
          </p:cNvSpPr>
          <p:nvPr>
            <p:ph type="title"/>
          </p:nvPr>
        </p:nvSpPr>
        <p:spPr/>
        <p:txBody>
          <a:bodyPr>
            <a:normAutofit fontScale="90000"/>
          </a:bodyPr>
          <a:lstStyle/>
          <a:p>
            <a:pPr algn="ctr"/>
            <a:r>
              <a:rPr lang="fa-IR" dirty="0"/>
              <a:t>فرایند انتقال تکنولوژی را می توان به هشت بخش عمده تقسیم نمود</a:t>
            </a:r>
            <a:br>
              <a:rPr lang="fa-IR" dirty="0"/>
            </a:br>
            <a:endParaRPr lang="en-US" dirty="0"/>
          </a:p>
        </p:txBody>
      </p:sp>
    </p:spTree>
    <p:extLst>
      <p:ext uri="{BB962C8B-B14F-4D97-AF65-F5344CB8AC3E}">
        <p14:creationId xmlns:p14="http://schemas.microsoft.com/office/powerpoint/2010/main" val="30211660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r">
              <a:buNone/>
            </a:pPr>
            <a:r>
              <a:rPr lang="fa-IR" dirty="0">
                <a:solidFill>
                  <a:schemeClr val="accent4">
                    <a:lumMod val="75000"/>
                  </a:schemeClr>
                </a:solidFill>
              </a:rPr>
              <a:t>1- مرحله شناسایی و ارزیابی</a:t>
            </a:r>
          </a:p>
          <a:p>
            <a:pPr marL="0" indent="0" algn="r">
              <a:buNone/>
            </a:pPr>
            <a:r>
              <a:rPr lang="fa-IR" dirty="0"/>
              <a:t>در این مرحله ، تکنولوژی های مختلف و موجود کشورهای جهان خصوصا کشورهای توسعه یافته صنعتی شناسایی و بررسی می شوند.</a:t>
            </a:r>
          </a:p>
          <a:p>
            <a:pPr marL="0" indent="0" algn="r">
              <a:buNone/>
            </a:pPr>
            <a:r>
              <a:rPr lang="fa-IR" dirty="0">
                <a:solidFill>
                  <a:schemeClr val="accent4">
                    <a:lumMod val="75000"/>
                  </a:schemeClr>
                </a:solidFill>
              </a:rPr>
              <a:t>2-مرحله انتخاب تکنولوژی</a:t>
            </a:r>
          </a:p>
          <a:p>
            <a:pPr marL="0" indent="0" algn="r">
              <a:buNone/>
            </a:pPr>
            <a:r>
              <a:rPr lang="fa-IR" dirty="0"/>
              <a:t>در انتخاب تکنولوژی، چگونگی امکانات کشور یا سازمان مقصد نقش عمده ای دارد.</a:t>
            </a:r>
          </a:p>
          <a:p>
            <a:pPr marL="0" indent="0" algn="r">
              <a:buNone/>
            </a:pPr>
            <a:r>
              <a:rPr lang="fa-IR" dirty="0">
                <a:solidFill>
                  <a:schemeClr val="accent4">
                    <a:lumMod val="75000"/>
                  </a:schemeClr>
                </a:solidFill>
              </a:rPr>
              <a:t>3-مرحله کسب</a:t>
            </a:r>
          </a:p>
          <a:p>
            <a:pPr marL="0" indent="0" algn="r">
              <a:buNone/>
            </a:pPr>
            <a:r>
              <a:rPr lang="fa-IR" dirty="0"/>
              <a:t>این مرحله از فرآیند انتقال شامل قرداد بستن، دریافت سندها و مدارک و همچنین اطلاعات و خدمات دهی های پیش بینی شده در قراردادانتقال می باشد.</a:t>
            </a:r>
          </a:p>
          <a:p>
            <a:pPr marL="0" indent="0" algn="r">
              <a:buNone/>
            </a:pPr>
            <a:r>
              <a:rPr lang="fa-IR" dirty="0">
                <a:solidFill>
                  <a:schemeClr val="accent4">
                    <a:lumMod val="75000"/>
                  </a:schemeClr>
                </a:solidFill>
              </a:rPr>
              <a:t>4-مرحله مذاکره</a:t>
            </a:r>
          </a:p>
          <a:p>
            <a:pPr marL="0" indent="0" algn="r">
              <a:buNone/>
            </a:pPr>
            <a:r>
              <a:rPr lang="fa-IR" dirty="0"/>
              <a:t>در این مرحله ، میزان تسلط عنصرهای مذاکره کننده بر مسائل مالی، فنی و حقوقی، نقش بسیار مهمی در انتقال مطلوب تکنولوژی دارد.</a:t>
            </a:r>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22</a:t>
            </a:fld>
            <a:endParaRPr lang="fa-IR" dirty="0"/>
          </a:p>
        </p:txBody>
      </p:sp>
      <p:sp>
        <p:nvSpPr>
          <p:cNvPr id="2" name="Title 1"/>
          <p:cNvSpPr>
            <a:spLocks noGrp="1"/>
          </p:cNvSpPr>
          <p:nvPr>
            <p:ph type="title"/>
          </p:nvPr>
        </p:nvSpPr>
        <p:spPr/>
        <p:txBody>
          <a:bodyPr>
            <a:normAutofit fontScale="90000"/>
          </a:bodyPr>
          <a:lstStyle/>
          <a:p>
            <a:pPr algn="ctr"/>
            <a:r>
              <a:rPr lang="fa-IR" dirty="0"/>
              <a:t>فرایند انتقال تکنولوژی را می توان به بخشهای زیر تقسیم نمود.</a:t>
            </a:r>
            <a:br>
              <a:rPr lang="fa-IR" dirty="0"/>
            </a:br>
            <a:endParaRPr lang="en-US" dirty="0"/>
          </a:p>
        </p:txBody>
      </p:sp>
    </p:spTree>
    <p:extLst>
      <p:ext uri="{BB962C8B-B14F-4D97-AF65-F5344CB8AC3E}">
        <p14:creationId xmlns:p14="http://schemas.microsoft.com/office/powerpoint/2010/main" val="2121009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r">
              <a:buNone/>
            </a:pPr>
            <a:r>
              <a:rPr lang="fa-IR" dirty="0">
                <a:solidFill>
                  <a:schemeClr val="accent4">
                    <a:lumMod val="75000"/>
                  </a:schemeClr>
                </a:solidFill>
              </a:rPr>
              <a:t>5-مرحله انطباق</a:t>
            </a:r>
          </a:p>
          <a:p>
            <a:pPr marL="0" indent="0" algn="r">
              <a:buNone/>
            </a:pPr>
            <a:r>
              <a:rPr lang="fa-IR" dirty="0"/>
              <a:t>این مرحله شامل تطبیق تکنولوژی انتخاب شده با شرایط خاص محل بوده و شامل در نظر گرفتن مواردی چون حجم تولید ، مواد اولیه، سطح مهارت ها ، تاسیسات زیر بنایی، ماشین آلات و تجهیزات وغیره می باشد</a:t>
            </a:r>
          </a:p>
          <a:p>
            <a:pPr marL="0" indent="0" algn="r">
              <a:buNone/>
            </a:pPr>
            <a:r>
              <a:rPr lang="fa-IR" dirty="0">
                <a:solidFill>
                  <a:schemeClr val="accent4">
                    <a:lumMod val="75000"/>
                  </a:schemeClr>
                </a:solidFill>
              </a:rPr>
              <a:t>6-مرحله چگونگی انتقال </a:t>
            </a:r>
          </a:p>
          <a:p>
            <a:pPr marL="0" indent="0" algn="r">
              <a:buNone/>
            </a:pPr>
            <a:r>
              <a:rPr lang="fa-IR" dirty="0"/>
              <a:t> از انجایی که انتقال در بیشتر موارد، همواره با تولید صورت می گیرد، بنابراین ضروری است با جدا کردن آن به قسمتهای مجزا، در انتقال قسمتهایی سعی نمود که دانش علمی تولیدی آن در داخل موجود نیست.</a:t>
            </a:r>
          </a:p>
          <a:p>
            <a:pPr marL="0" indent="0" algn="r">
              <a:buNone/>
            </a:pPr>
            <a:r>
              <a:rPr lang="fa-IR" dirty="0">
                <a:solidFill>
                  <a:schemeClr val="accent4">
                    <a:lumMod val="75000"/>
                  </a:schemeClr>
                </a:solidFill>
              </a:rPr>
              <a:t>7-مرحله جذب و اجرای بهره برداری از تکنولوژی</a:t>
            </a:r>
          </a:p>
          <a:p>
            <a:pPr marL="0" indent="0" algn="r">
              <a:buNone/>
            </a:pPr>
            <a:r>
              <a:rPr lang="fa-IR" dirty="0">
                <a:solidFill>
                  <a:schemeClr val="accent4">
                    <a:lumMod val="75000"/>
                  </a:schemeClr>
                </a:solidFill>
              </a:rPr>
              <a:t>8-مرحله توسعه</a:t>
            </a:r>
          </a:p>
          <a:p>
            <a:pPr marL="0" indent="0" algn="r">
              <a:buNone/>
            </a:pPr>
            <a:r>
              <a:rPr lang="fa-IR" dirty="0"/>
              <a:t>مرحله آخر در فرایند انتقال ، مرحله توسعه، گسترش و تعمیم تکنولوژی به دست آمده و ایجاد نوآوری و ابداع ها بر اساس آن می باشد.</a:t>
            </a:r>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23</a:t>
            </a:fld>
            <a:endParaRPr lang="fa-IR" dirty="0"/>
          </a:p>
        </p:txBody>
      </p:sp>
      <p:sp>
        <p:nvSpPr>
          <p:cNvPr id="2" name="Title 1"/>
          <p:cNvSpPr>
            <a:spLocks noGrp="1"/>
          </p:cNvSpPr>
          <p:nvPr>
            <p:ph type="title"/>
          </p:nvPr>
        </p:nvSpPr>
        <p:spPr/>
        <p:txBody>
          <a:bodyPr>
            <a:normAutofit fontScale="90000"/>
          </a:bodyPr>
          <a:lstStyle/>
          <a:p>
            <a:pPr algn="ctr"/>
            <a:r>
              <a:rPr lang="fa-IR" dirty="0"/>
              <a:t>فرایند انتقال تکنولوژی را می توان به بخشهای زیر تقسیم نمود.</a:t>
            </a:r>
            <a:endParaRPr lang="en-US" dirty="0"/>
          </a:p>
        </p:txBody>
      </p:sp>
    </p:spTree>
    <p:extLst>
      <p:ext uri="{BB962C8B-B14F-4D97-AF65-F5344CB8AC3E}">
        <p14:creationId xmlns:p14="http://schemas.microsoft.com/office/powerpoint/2010/main" val="3904920957"/>
      </p:ext>
    </p:extLst>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2590800" y="76200"/>
            <a:ext cx="6477000" cy="7971413"/>
          </a:xfrm>
          <a:prstGeom prst="rect">
            <a:avLst/>
          </a:prstGeom>
          <a:noFill/>
          <a:ln w="9525">
            <a:noFill/>
            <a:miter lim="800000"/>
            <a:headEnd/>
            <a:tailEnd/>
          </a:ln>
          <a:effectLst/>
        </p:spPr>
        <p:txBody>
          <a:bodyPr anchor="ctr">
            <a:spAutoFit/>
          </a:bodyPr>
          <a:lstStyle/>
          <a:p>
            <a:pPr algn="r" rtl="1"/>
            <a:r>
              <a:rPr lang="fa-IR" sz="2800" b="1" dirty="0">
                <a:solidFill>
                  <a:schemeClr val="accent4">
                    <a:lumMod val="75000"/>
                  </a:schemeClr>
                </a:solidFill>
                <a:cs typeface="B Yagut" pitchFamily="2" charset="-78"/>
              </a:rPr>
              <a:t>مهمترین موانع انتقال تکنولوژی در جهان سوم:</a:t>
            </a:r>
          </a:p>
          <a:p>
            <a:pPr algn="r" rtl="1"/>
            <a:endParaRPr lang="fa-IR" sz="2800" b="1" dirty="0">
              <a:solidFill>
                <a:srgbClr val="990000"/>
              </a:solidFill>
              <a:cs typeface="B Yagut" pitchFamily="2" charset="-78"/>
            </a:endParaRPr>
          </a:p>
          <a:p>
            <a:pPr algn="r" rtl="1"/>
            <a:endParaRPr lang="fa-IR" sz="2400" dirty="0">
              <a:solidFill>
                <a:srgbClr val="990000"/>
              </a:solidFill>
              <a:cs typeface="B Yagut" pitchFamily="2" charset="-78"/>
            </a:endParaRPr>
          </a:p>
          <a:p>
            <a:pPr algn="r" rtl="1"/>
            <a:r>
              <a:rPr lang="fa-IR" sz="2400" dirty="0">
                <a:latin typeface="Times New Roman" pitchFamily="18" charset="0"/>
                <a:cs typeface="B Yagut" pitchFamily="2" charset="-78"/>
              </a:rPr>
              <a:t>١- ساختار نامناسب سیاسی و اجتماعی</a:t>
            </a:r>
          </a:p>
          <a:p>
            <a:pPr algn="r" rtl="1"/>
            <a:r>
              <a:rPr lang="fa-IR" sz="2400" dirty="0">
                <a:cs typeface="B Yagut" pitchFamily="2" charset="-78"/>
              </a:rPr>
              <a:t>٢- کوچک بودن طبقه متوسط جامعه</a:t>
            </a:r>
          </a:p>
          <a:p>
            <a:pPr algn="r" rtl="1"/>
            <a:r>
              <a:rPr lang="fa-IR" sz="2400" dirty="0">
                <a:cs typeface="B Yagut" pitchFamily="2" charset="-78"/>
              </a:rPr>
              <a:t>٣- بی سوادی</a:t>
            </a:r>
          </a:p>
          <a:p>
            <a:pPr algn="r" rtl="1"/>
            <a:r>
              <a:rPr lang="fa-IR" sz="2400" dirty="0">
                <a:cs typeface="B Yagut" pitchFamily="2" charset="-78"/>
              </a:rPr>
              <a:t>٤- افزایش جمعیت و عدم استفاده بهینه از نیروی انسانی</a:t>
            </a:r>
          </a:p>
          <a:p>
            <a:pPr algn="r" rtl="1"/>
            <a:r>
              <a:rPr lang="fa-IR" sz="2400" dirty="0">
                <a:cs typeface="B Yagut" pitchFamily="2" charset="-78"/>
              </a:rPr>
              <a:t>٥- عوامل فرهنگی</a:t>
            </a:r>
          </a:p>
          <a:p>
            <a:pPr algn="r" rtl="1"/>
            <a:r>
              <a:rPr lang="fa-IR" sz="2400" dirty="0">
                <a:cs typeface="B Yagut" pitchFamily="2" charset="-78"/>
              </a:rPr>
              <a:t>٦- ضعف نظام آموزشی</a:t>
            </a:r>
          </a:p>
          <a:p>
            <a:pPr algn="r"/>
            <a:r>
              <a:rPr lang="fa-IR" sz="2400" dirty="0">
                <a:cs typeface="B Yagut" pitchFamily="2" charset="-78"/>
              </a:rPr>
              <a:t>٧- وابستگی</a:t>
            </a:r>
          </a:p>
          <a:p>
            <a:pPr algn="r"/>
            <a:r>
              <a:rPr lang="fa-IR" sz="2400" dirty="0">
                <a:cs typeface="B Yagut" pitchFamily="2" charset="-78"/>
              </a:rPr>
              <a:t>٨- غارت منابع کلیدی جهان سوم</a:t>
            </a:r>
          </a:p>
          <a:p>
            <a:pPr algn="r"/>
            <a:r>
              <a:rPr lang="fa-IR" sz="2400" dirty="0">
                <a:cs typeface="B Yagut" pitchFamily="2" charset="-78"/>
              </a:rPr>
              <a:t> 9- عوامل زیر ساختاری: حمل و نقل ،  ارتباطات ،  تاسیسات مربوط به </a:t>
            </a:r>
            <a:r>
              <a:rPr lang="fa-IR" sz="2400" dirty="0" smtClean="0">
                <a:cs typeface="B Yagut" pitchFamily="2" charset="-78"/>
              </a:rPr>
              <a:t>انرژی </a:t>
            </a:r>
            <a:r>
              <a:rPr lang="fa-IR" sz="2400" dirty="0">
                <a:cs typeface="B Yagut" pitchFamily="2" charset="-78"/>
              </a:rPr>
              <a:t>،  آموزشی و </a:t>
            </a:r>
            <a:r>
              <a:rPr lang="fa-IR" sz="2400" dirty="0" smtClean="0">
                <a:cs typeface="B Yagut" pitchFamily="2" charset="-78"/>
              </a:rPr>
              <a:t>اطلاعاتی</a:t>
            </a:r>
          </a:p>
          <a:p>
            <a:pPr algn="r"/>
            <a:endParaRPr lang="fa-IR" sz="2400" dirty="0" smtClean="0">
              <a:cs typeface="B Yagut" pitchFamily="2" charset="-78"/>
            </a:endParaRPr>
          </a:p>
          <a:p>
            <a:pPr algn="r"/>
            <a:endParaRPr lang="fa-IR" sz="2400" dirty="0" smtClean="0">
              <a:cs typeface="B Yagut" pitchFamily="2" charset="-78"/>
            </a:endParaRPr>
          </a:p>
          <a:p>
            <a:pPr algn="r"/>
            <a:endParaRPr lang="fa-IR" sz="2400" dirty="0" smtClean="0">
              <a:cs typeface="B Yagut" pitchFamily="2" charset="-78"/>
            </a:endParaRPr>
          </a:p>
          <a:p>
            <a:pPr algn="r"/>
            <a:endParaRPr lang="fa-IR" sz="2400" dirty="0" smtClean="0">
              <a:cs typeface="B Yagut" pitchFamily="2" charset="-78"/>
            </a:endParaRPr>
          </a:p>
          <a:p>
            <a:pPr algn="r"/>
            <a:r>
              <a:rPr lang="fa-IR" sz="1400" dirty="0" smtClean="0">
                <a:cs typeface="B Yagut" pitchFamily="2" charset="-78"/>
              </a:rPr>
              <a:t>20</a:t>
            </a:r>
            <a:endParaRPr lang="fa-IR" sz="1400" dirty="0">
              <a:cs typeface="B Yagut" pitchFamily="2" charset="-78"/>
            </a:endParaRPr>
          </a:p>
          <a:p>
            <a:pPr algn="r"/>
            <a:endParaRPr lang="fa-IR" b="1" i="1" dirty="0">
              <a:cs typeface="B Yagut" pitchFamily="2" charset="-78"/>
            </a:endParaRPr>
          </a:p>
          <a:p>
            <a:pPr algn="r" rtl="1"/>
            <a:endParaRPr lang="fa-IR" b="1" i="1" dirty="0">
              <a:cs typeface="B Yagut" pitchFamily="2" charset="-78"/>
            </a:endParaRPr>
          </a:p>
          <a:p>
            <a:pPr algn="r" rtl="1"/>
            <a:endParaRPr lang="fa-IR" b="1" i="1" dirty="0">
              <a:cs typeface="B Yagut" pitchFamily="2" charset="-78"/>
            </a:endParaRPr>
          </a:p>
          <a:p>
            <a:pPr algn="r" rtl="1"/>
            <a:endParaRPr lang="fa-IR" b="1" dirty="0">
              <a:cs typeface="B Yagut" pitchFamily="2" charset="-78"/>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1268">
                                            <p:txEl>
                                              <p:pRg st="4" end="4"/>
                                            </p:txEl>
                                          </p:spTgt>
                                        </p:tgtEl>
                                        <p:attrNameLst>
                                          <p:attrName>style.visibility</p:attrName>
                                        </p:attrNameLst>
                                      </p:cBhvr>
                                      <p:to>
                                        <p:strVal val="visible"/>
                                      </p:to>
                                    </p:set>
                                    <p:anim calcmode="lin" valueType="num">
                                      <p:cBhvr>
                                        <p:cTn id="7" dur="1000" fill="hold"/>
                                        <p:tgtEl>
                                          <p:spTgt spid="11268">
                                            <p:txEl>
                                              <p:pRg st="4" end="4"/>
                                            </p:txEl>
                                          </p:spTgt>
                                        </p:tgtEl>
                                        <p:attrNameLst>
                                          <p:attrName>ppt_x</p:attrName>
                                        </p:attrNameLst>
                                      </p:cBhvr>
                                      <p:tavLst>
                                        <p:tav tm="0">
                                          <p:val>
                                            <p:strVal val="#ppt_x-.2"/>
                                          </p:val>
                                        </p:tav>
                                        <p:tav tm="100000">
                                          <p:val>
                                            <p:strVal val="#ppt_x"/>
                                          </p:val>
                                        </p:tav>
                                      </p:tavLst>
                                    </p:anim>
                                    <p:anim calcmode="lin" valueType="num">
                                      <p:cBhvr>
                                        <p:cTn id="8" dur="1000" fill="hold"/>
                                        <p:tgtEl>
                                          <p:spTgt spid="11268">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268">
                                            <p:txEl>
                                              <p:pRg st="4" end="4"/>
                                            </p:txEl>
                                          </p:spTgt>
                                        </p:tgtEl>
                                      </p:cBhvr>
                                    </p:animEffect>
                                  </p:childTnLst>
                                </p:cTn>
                              </p:par>
                              <p:par>
                                <p:cTn id="10" presetID="29" presetClass="entr" presetSubtype="0" fill="hold" nodeType="withEffect">
                                  <p:stCondLst>
                                    <p:cond delay="0"/>
                                  </p:stCondLst>
                                  <p:childTnLst>
                                    <p:set>
                                      <p:cBhvr>
                                        <p:cTn id="11" dur="1" fill="hold">
                                          <p:stCondLst>
                                            <p:cond delay="0"/>
                                          </p:stCondLst>
                                        </p:cTn>
                                        <p:tgtEl>
                                          <p:spTgt spid="11268">
                                            <p:txEl>
                                              <p:pRg st="5" end="5"/>
                                            </p:txEl>
                                          </p:spTgt>
                                        </p:tgtEl>
                                        <p:attrNameLst>
                                          <p:attrName>style.visibility</p:attrName>
                                        </p:attrNameLst>
                                      </p:cBhvr>
                                      <p:to>
                                        <p:strVal val="visible"/>
                                      </p:to>
                                    </p:set>
                                    <p:anim calcmode="lin" valueType="num">
                                      <p:cBhvr>
                                        <p:cTn id="12" dur="1000" fill="hold"/>
                                        <p:tgtEl>
                                          <p:spTgt spid="11268">
                                            <p:txEl>
                                              <p:pRg st="5" end="5"/>
                                            </p:txEl>
                                          </p:spTgt>
                                        </p:tgtEl>
                                        <p:attrNameLst>
                                          <p:attrName>ppt_x</p:attrName>
                                        </p:attrNameLst>
                                      </p:cBhvr>
                                      <p:tavLst>
                                        <p:tav tm="0">
                                          <p:val>
                                            <p:strVal val="#ppt_x-.2"/>
                                          </p:val>
                                        </p:tav>
                                        <p:tav tm="100000">
                                          <p:val>
                                            <p:strVal val="#ppt_x"/>
                                          </p:val>
                                        </p:tav>
                                      </p:tavLst>
                                    </p:anim>
                                    <p:anim calcmode="lin" valueType="num">
                                      <p:cBhvr>
                                        <p:cTn id="13" dur="1000" fill="hold"/>
                                        <p:tgtEl>
                                          <p:spTgt spid="11268">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1268">
                                            <p:txEl>
                                              <p:pRg st="5" end="5"/>
                                            </p:txEl>
                                          </p:spTgt>
                                        </p:tgtEl>
                                      </p:cBhvr>
                                    </p:animEffect>
                                  </p:childTnLst>
                                </p:cTn>
                              </p:par>
                              <p:par>
                                <p:cTn id="15" presetID="29" presetClass="entr" presetSubtype="0" fill="hold" nodeType="withEffect">
                                  <p:stCondLst>
                                    <p:cond delay="0"/>
                                  </p:stCondLst>
                                  <p:childTnLst>
                                    <p:set>
                                      <p:cBhvr>
                                        <p:cTn id="16" dur="1" fill="hold">
                                          <p:stCondLst>
                                            <p:cond delay="0"/>
                                          </p:stCondLst>
                                        </p:cTn>
                                        <p:tgtEl>
                                          <p:spTgt spid="11268">
                                            <p:txEl>
                                              <p:pRg st="6" end="6"/>
                                            </p:txEl>
                                          </p:spTgt>
                                        </p:tgtEl>
                                        <p:attrNameLst>
                                          <p:attrName>style.visibility</p:attrName>
                                        </p:attrNameLst>
                                      </p:cBhvr>
                                      <p:to>
                                        <p:strVal val="visible"/>
                                      </p:to>
                                    </p:set>
                                    <p:anim calcmode="lin" valueType="num">
                                      <p:cBhvr>
                                        <p:cTn id="17" dur="1000" fill="hold"/>
                                        <p:tgtEl>
                                          <p:spTgt spid="11268">
                                            <p:txEl>
                                              <p:pRg st="6" end="6"/>
                                            </p:txEl>
                                          </p:spTgt>
                                        </p:tgtEl>
                                        <p:attrNameLst>
                                          <p:attrName>ppt_x</p:attrName>
                                        </p:attrNameLst>
                                      </p:cBhvr>
                                      <p:tavLst>
                                        <p:tav tm="0">
                                          <p:val>
                                            <p:strVal val="#ppt_x-.2"/>
                                          </p:val>
                                        </p:tav>
                                        <p:tav tm="100000">
                                          <p:val>
                                            <p:strVal val="#ppt_x"/>
                                          </p:val>
                                        </p:tav>
                                      </p:tavLst>
                                    </p:anim>
                                    <p:anim calcmode="lin" valueType="num">
                                      <p:cBhvr>
                                        <p:cTn id="18" dur="1000" fill="hold"/>
                                        <p:tgtEl>
                                          <p:spTgt spid="11268">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1268">
                                            <p:txEl>
                                              <p:pRg st="6" end="6"/>
                                            </p:txEl>
                                          </p:spTgt>
                                        </p:tgtEl>
                                      </p:cBhvr>
                                    </p:animEffect>
                                  </p:childTnLst>
                                </p:cTn>
                              </p:par>
                              <p:par>
                                <p:cTn id="20" presetID="29" presetClass="entr" presetSubtype="0" fill="hold" nodeType="withEffect">
                                  <p:stCondLst>
                                    <p:cond delay="0"/>
                                  </p:stCondLst>
                                  <p:childTnLst>
                                    <p:set>
                                      <p:cBhvr>
                                        <p:cTn id="21" dur="1" fill="hold">
                                          <p:stCondLst>
                                            <p:cond delay="0"/>
                                          </p:stCondLst>
                                        </p:cTn>
                                        <p:tgtEl>
                                          <p:spTgt spid="11268">
                                            <p:txEl>
                                              <p:pRg st="7" end="7"/>
                                            </p:txEl>
                                          </p:spTgt>
                                        </p:tgtEl>
                                        <p:attrNameLst>
                                          <p:attrName>style.visibility</p:attrName>
                                        </p:attrNameLst>
                                      </p:cBhvr>
                                      <p:to>
                                        <p:strVal val="visible"/>
                                      </p:to>
                                    </p:set>
                                    <p:anim calcmode="lin" valueType="num">
                                      <p:cBhvr>
                                        <p:cTn id="22" dur="1000" fill="hold"/>
                                        <p:tgtEl>
                                          <p:spTgt spid="11268">
                                            <p:txEl>
                                              <p:pRg st="7" end="7"/>
                                            </p:txEl>
                                          </p:spTgt>
                                        </p:tgtEl>
                                        <p:attrNameLst>
                                          <p:attrName>ppt_x</p:attrName>
                                        </p:attrNameLst>
                                      </p:cBhvr>
                                      <p:tavLst>
                                        <p:tav tm="0">
                                          <p:val>
                                            <p:strVal val="#ppt_x-.2"/>
                                          </p:val>
                                        </p:tav>
                                        <p:tav tm="100000">
                                          <p:val>
                                            <p:strVal val="#ppt_x"/>
                                          </p:val>
                                        </p:tav>
                                      </p:tavLst>
                                    </p:anim>
                                    <p:anim calcmode="lin" valueType="num">
                                      <p:cBhvr>
                                        <p:cTn id="23" dur="1000" fill="hold"/>
                                        <p:tgtEl>
                                          <p:spTgt spid="11268">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1268">
                                            <p:txEl>
                                              <p:pRg st="7" end="7"/>
                                            </p:txEl>
                                          </p:spTgt>
                                        </p:tgtEl>
                                      </p:cBhvr>
                                    </p:animEffect>
                                  </p:childTnLst>
                                </p:cTn>
                              </p:par>
                              <p:par>
                                <p:cTn id="25" presetID="29" presetClass="entr" presetSubtype="0" fill="hold" nodeType="withEffect">
                                  <p:stCondLst>
                                    <p:cond delay="0"/>
                                  </p:stCondLst>
                                  <p:childTnLst>
                                    <p:set>
                                      <p:cBhvr>
                                        <p:cTn id="26" dur="1" fill="hold">
                                          <p:stCondLst>
                                            <p:cond delay="0"/>
                                          </p:stCondLst>
                                        </p:cTn>
                                        <p:tgtEl>
                                          <p:spTgt spid="11268">
                                            <p:txEl>
                                              <p:pRg st="8" end="8"/>
                                            </p:txEl>
                                          </p:spTgt>
                                        </p:tgtEl>
                                        <p:attrNameLst>
                                          <p:attrName>style.visibility</p:attrName>
                                        </p:attrNameLst>
                                      </p:cBhvr>
                                      <p:to>
                                        <p:strVal val="visible"/>
                                      </p:to>
                                    </p:set>
                                    <p:anim calcmode="lin" valueType="num">
                                      <p:cBhvr>
                                        <p:cTn id="27" dur="1000" fill="hold"/>
                                        <p:tgtEl>
                                          <p:spTgt spid="11268">
                                            <p:txEl>
                                              <p:pRg st="8" end="8"/>
                                            </p:txEl>
                                          </p:spTgt>
                                        </p:tgtEl>
                                        <p:attrNameLst>
                                          <p:attrName>ppt_x</p:attrName>
                                        </p:attrNameLst>
                                      </p:cBhvr>
                                      <p:tavLst>
                                        <p:tav tm="0">
                                          <p:val>
                                            <p:strVal val="#ppt_x-.2"/>
                                          </p:val>
                                        </p:tav>
                                        <p:tav tm="100000">
                                          <p:val>
                                            <p:strVal val="#ppt_x"/>
                                          </p:val>
                                        </p:tav>
                                      </p:tavLst>
                                    </p:anim>
                                    <p:anim calcmode="lin" valueType="num">
                                      <p:cBhvr>
                                        <p:cTn id="28" dur="1000" fill="hold"/>
                                        <p:tgtEl>
                                          <p:spTgt spid="11268">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1268">
                                            <p:txEl>
                                              <p:pRg st="8" end="8"/>
                                            </p:txEl>
                                          </p:spTgt>
                                        </p:tgtEl>
                                      </p:cBhvr>
                                    </p:animEffect>
                                  </p:childTnLst>
                                </p:cTn>
                              </p:par>
                              <p:par>
                                <p:cTn id="30" presetID="29" presetClass="entr" presetSubtype="0" fill="hold" nodeType="withEffect">
                                  <p:stCondLst>
                                    <p:cond delay="0"/>
                                  </p:stCondLst>
                                  <p:childTnLst>
                                    <p:set>
                                      <p:cBhvr>
                                        <p:cTn id="31" dur="1" fill="hold">
                                          <p:stCondLst>
                                            <p:cond delay="0"/>
                                          </p:stCondLst>
                                        </p:cTn>
                                        <p:tgtEl>
                                          <p:spTgt spid="11268">
                                            <p:txEl>
                                              <p:pRg st="9" end="9"/>
                                            </p:txEl>
                                          </p:spTgt>
                                        </p:tgtEl>
                                        <p:attrNameLst>
                                          <p:attrName>style.visibility</p:attrName>
                                        </p:attrNameLst>
                                      </p:cBhvr>
                                      <p:to>
                                        <p:strVal val="visible"/>
                                      </p:to>
                                    </p:set>
                                    <p:anim calcmode="lin" valueType="num">
                                      <p:cBhvr>
                                        <p:cTn id="32" dur="1000" fill="hold"/>
                                        <p:tgtEl>
                                          <p:spTgt spid="11268">
                                            <p:txEl>
                                              <p:pRg st="9" end="9"/>
                                            </p:txEl>
                                          </p:spTgt>
                                        </p:tgtEl>
                                        <p:attrNameLst>
                                          <p:attrName>ppt_x</p:attrName>
                                        </p:attrNameLst>
                                      </p:cBhvr>
                                      <p:tavLst>
                                        <p:tav tm="0">
                                          <p:val>
                                            <p:strVal val="#ppt_x-.2"/>
                                          </p:val>
                                        </p:tav>
                                        <p:tav tm="100000">
                                          <p:val>
                                            <p:strVal val="#ppt_x"/>
                                          </p:val>
                                        </p:tav>
                                      </p:tavLst>
                                    </p:anim>
                                    <p:anim calcmode="lin" valueType="num">
                                      <p:cBhvr>
                                        <p:cTn id="33" dur="1000" fill="hold"/>
                                        <p:tgtEl>
                                          <p:spTgt spid="11268">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11268">
                                            <p:txEl>
                                              <p:pRg st="9" end="9"/>
                                            </p:txEl>
                                          </p:spTgt>
                                        </p:tgtEl>
                                      </p:cBhvr>
                                    </p:animEffect>
                                  </p:childTnLst>
                                </p:cTn>
                              </p:par>
                              <p:par>
                                <p:cTn id="35" presetID="29" presetClass="entr" presetSubtype="0" fill="hold" nodeType="withEffect">
                                  <p:stCondLst>
                                    <p:cond delay="0"/>
                                  </p:stCondLst>
                                  <p:childTnLst>
                                    <p:set>
                                      <p:cBhvr>
                                        <p:cTn id="36" dur="1" fill="hold">
                                          <p:stCondLst>
                                            <p:cond delay="0"/>
                                          </p:stCondLst>
                                        </p:cTn>
                                        <p:tgtEl>
                                          <p:spTgt spid="11268">
                                            <p:txEl>
                                              <p:pRg st="10" end="10"/>
                                            </p:txEl>
                                          </p:spTgt>
                                        </p:tgtEl>
                                        <p:attrNameLst>
                                          <p:attrName>style.visibility</p:attrName>
                                        </p:attrNameLst>
                                      </p:cBhvr>
                                      <p:to>
                                        <p:strVal val="visible"/>
                                      </p:to>
                                    </p:set>
                                    <p:anim calcmode="lin" valueType="num">
                                      <p:cBhvr>
                                        <p:cTn id="37" dur="1000" fill="hold"/>
                                        <p:tgtEl>
                                          <p:spTgt spid="11268">
                                            <p:txEl>
                                              <p:pRg st="10" end="10"/>
                                            </p:txEl>
                                          </p:spTgt>
                                        </p:tgtEl>
                                        <p:attrNameLst>
                                          <p:attrName>ppt_x</p:attrName>
                                        </p:attrNameLst>
                                      </p:cBhvr>
                                      <p:tavLst>
                                        <p:tav tm="0">
                                          <p:val>
                                            <p:strVal val="#ppt_x-.2"/>
                                          </p:val>
                                        </p:tav>
                                        <p:tav tm="100000">
                                          <p:val>
                                            <p:strVal val="#ppt_x"/>
                                          </p:val>
                                        </p:tav>
                                      </p:tavLst>
                                    </p:anim>
                                    <p:anim calcmode="lin" valueType="num">
                                      <p:cBhvr>
                                        <p:cTn id="38" dur="1000" fill="hold"/>
                                        <p:tgtEl>
                                          <p:spTgt spid="11268">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11268">
                                            <p:txEl>
                                              <p:pRg st="10" end="10"/>
                                            </p:txEl>
                                          </p:spTgt>
                                        </p:tgtEl>
                                      </p:cBhvr>
                                    </p:animEffect>
                                  </p:childTnLst>
                                </p:cTn>
                              </p:par>
                              <p:par>
                                <p:cTn id="40" presetID="29" presetClass="entr" presetSubtype="0" fill="hold" nodeType="withEffect">
                                  <p:stCondLst>
                                    <p:cond delay="0"/>
                                  </p:stCondLst>
                                  <p:childTnLst>
                                    <p:set>
                                      <p:cBhvr>
                                        <p:cTn id="41" dur="1" fill="hold">
                                          <p:stCondLst>
                                            <p:cond delay="0"/>
                                          </p:stCondLst>
                                        </p:cTn>
                                        <p:tgtEl>
                                          <p:spTgt spid="11268">
                                            <p:txEl>
                                              <p:pRg st="11" end="11"/>
                                            </p:txEl>
                                          </p:spTgt>
                                        </p:tgtEl>
                                        <p:attrNameLst>
                                          <p:attrName>style.visibility</p:attrName>
                                        </p:attrNameLst>
                                      </p:cBhvr>
                                      <p:to>
                                        <p:strVal val="visible"/>
                                      </p:to>
                                    </p:set>
                                    <p:anim calcmode="lin" valueType="num">
                                      <p:cBhvr>
                                        <p:cTn id="42" dur="1000" fill="hold"/>
                                        <p:tgtEl>
                                          <p:spTgt spid="11268">
                                            <p:txEl>
                                              <p:pRg st="11" end="11"/>
                                            </p:txEl>
                                          </p:spTgt>
                                        </p:tgtEl>
                                        <p:attrNameLst>
                                          <p:attrName>ppt_x</p:attrName>
                                        </p:attrNameLst>
                                      </p:cBhvr>
                                      <p:tavLst>
                                        <p:tav tm="0">
                                          <p:val>
                                            <p:strVal val="#ppt_x-.2"/>
                                          </p:val>
                                        </p:tav>
                                        <p:tav tm="100000">
                                          <p:val>
                                            <p:strVal val="#ppt_x"/>
                                          </p:val>
                                        </p:tav>
                                      </p:tavLst>
                                    </p:anim>
                                    <p:anim calcmode="lin" valueType="num">
                                      <p:cBhvr>
                                        <p:cTn id="43" dur="1000" fill="hold"/>
                                        <p:tgtEl>
                                          <p:spTgt spid="11268">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11268">
                                            <p:txEl>
                                              <p:pRg st="11" end="11"/>
                                            </p:txEl>
                                          </p:spTgt>
                                        </p:tgtEl>
                                      </p:cBhvr>
                                    </p:animEffect>
                                  </p:childTnLst>
                                </p:cTn>
                              </p:par>
                              <p:par>
                                <p:cTn id="45" presetID="29" presetClass="entr" presetSubtype="0" fill="hold" nodeType="withEffect">
                                  <p:stCondLst>
                                    <p:cond delay="0"/>
                                  </p:stCondLst>
                                  <p:childTnLst>
                                    <p:set>
                                      <p:cBhvr>
                                        <p:cTn id="46" dur="1" fill="hold">
                                          <p:stCondLst>
                                            <p:cond delay="0"/>
                                          </p:stCondLst>
                                        </p:cTn>
                                        <p:tgtEl>
                                          <p:spTgt spid="11268">
                                            <p:txEl>
                                              <p:pRg st="16" end="16"/>
                                            </p:txEl>
                                          </p:spTgt>
                                        </p:tgtEl>
                                        <p:attrNameLst>
                                          <p:attrName>style.visibility</p:attrName>
                                        </p:attrNameLst>
                                      </p:cBhvr>
                                      <p:to>
                                        <p:strVal val="visible"/>
                                      </p:to>
                                    </p:set>
                                    <p:anim calcmode="lin" valueType="num">
                                      <p:cBhvr>
                                        <p:cTn id="47" dur="1000" fill="hold"/>
                                        <p:tgtEl>
                                          <p:spTgt spid="11268">
                                            <p:txEl>
                                              <p:pRg st="16" end="16"/>
                                            </p:txEl>
                                          </p:spTgt>
                                        </p:tgtEl>
                                        <p:attrNameLst>
                                          <p:attrName>ppt_x</p:attrName>
                                        </p:attrNameLst>
                                      </p:cBhvr>
                                      <p:tavLst>
                                        <p:tav tm="0">
                                          <p:val>
                                            <p:strVal val="#ppt_x-.2"/>
                                          </p:val>
                                        </p:tav>
                                        <p:tav tm="100000">
                                          <p:val>
                                            <p:strVal val="#ppt_x"/>
                                          </p:val>
                                        </p:tav>
                                      </p:tavLst>
                                    </p:anim>
                                    <p:anim calcmode="lin" valueType="num">
                                      <p:cBhvr>
                                        <p:cTn id="48" dur="1000" fill="hold"/>
                                        <p:tgtEl>
                                          <p:spTgt spid="11268">
                                            <p:txEl>
                                              <p:pRg st="16" end="16"/>
                                            </p:txEl>
                                          </p:spTgt>
                                        </p:tgtEl>
                                        <p:attrNameLst>
                                          <p:attrName>ppt_y</p:attrName>
                                        </p:attrNameLst>
                                      </p:cBhvr>
                                      <p:tavLst>
                                        <p:tav tm="0">
                                          <p:val>
                                            <p:strVal val="#ppt_y"/>
                                          </p:val>
                                        </p:tav>
                                        <p:tav tm="100000">
                                          <p:val>
                                            <p:strVal val="#ppt_y"/>
                                          </p:val>
                                        </p:tav>
                                      </p:tavLst>
                                    </p:anim>
                                    <p:animEffect transition="in" filter="wipe(right)" prLst="gradientSize: 0.1">
                                      <p:cBhvr>
                                        <p:cTn id="49" dur="1000"/>
                                        <p:tgtEl>
                                          <p:spTgt spid="11268">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p:cNvSpPr>
            <a:spLocks noChangeArrowheads="1"/>
          </p:cNvSpPr>
          <p:nvPr/>
        </p:nvSpPr>
        <p:spPr bwMode="auto">
          <a:xfrm>
            <a:off x="2286000" y="500042"/>
            <a:ext cx="6858000" cy="6309420"/>
          </a:xfrm>
          <a:prstGeom prst="rect">
            <a:avLst/>
          </a:prstGeom>
          <a:noFill/>
          <a:ln w="9525">
            <a:noFill/>
            <a:miter lim="800000"/>
            <a:headEnd/>
            <a:tailEnd/>
          </a:ln>
          <a:effectLst/>
        </p:spPr>
        <p:txBody>
          <a:bodyPr wrap="square" anchor="ctr">
            <a:spAutoFit/>
          </a:bodyPr>
          <a:lstStyle/>
          <a:p>
            <a:pPr algn="justLow" rtl="1"/>
            <a:r>
              <a:rPr lang="ar-SA" sz="2800" b="1" dirty="0">
                <a:solidFill>
                  <a:schemeClr val="accent4">
                    <a:lumMod val="75000"/>
                  </a:schemeClr>
                </a:solidFill>
                <a:cs typeface="B Yagut" pitchFamily="2" charset="-78"/>
              </a:rPr>
              <a:t>عوامل </a:t>
            </a:r>
            <a:r>
              <a:rPr lang="fa-IR" sz="2800" b="1" dirty="0">
                <a:solidFill>
                  <a:schemeClr val="accent4">
                    <a:lumMod val="75000"/>
                  </a:schemeClr>
                </a:solidFill>
                <a:cs typeface="B Yagut" pitchFamily="2" charset="-78"/>
              </a:rPr>
              <a:t>کلیدی </a:t>
            </a:r>
            <a:r>
              <a:rPr lang="ar-SA" sz="2800" b="1" dirty="0">
                <a:solidFill>
                  <a:schemeClr val="accent4">
                    <a:lumMod val="75000"/>
                  </a:schemeClr>
                </a:solidFill>
                <a:cs typeface="B Yagut" pitchFamily="2" charset="-78"/>
              </a:rPr>
              <a:t>موفقیت </a:t>
            </a:r>
            <a:r>
              <a:rPr lang="fa-IR" sz="2800" b="1" dirty="0">
                <a:solidFill>
                  <a:schemeClr val="accent4">
                    <a:lumMod val="75000"/>
                  </a:schemeClr>
                </a:solidFill>
                <a:cs typeface="B Yagut" pitchFamily="2" charset="-78"/>
              </a:rPr>
              <a:t>در</a:t>
            </a:r>
            <a:r>
              <a:rPr lang="ar-SA" sz="2800" b="1" dirty="0">
                <a:solidFill>
                  <a:schemeClr val="accent4">
                    <a:lumMod val="75000"/>
                  </a:schemeClr>
                </a:solidFill>
                <a:cs typeface="B Yagut" pitchFamily="2" charset="-78"/>
              </a:rPr>
              <a:t> توسعه کشورهای شرق آسیا:</a:t>
            </a:r>
            <a:r>
              <a:rPr lang="fa-IR" sz="2400" b="1" dirty="0">
                <a:solidFill>
                  <a:schemeClr val="accent4">
                    <a:lumMod val="75000"/>
                  </a:schemeClr>
                </a:solidFill>
                <a:latin typeface="Times New Roman" pitchFamily="18" charset="0"/>
                <a:cs typeface="B Yagut" pitchFamily="2" charset="-78"/>
              </a:rPr>
              <a:t> </a:t>
            </a:r>
          </a:p>
          <a:p>
            <a:pPr algn="just" rtl="1"/>
            <a:endParaRPr lang="fa-IR" sz="2000" b="1" dirty="0">
              <a:cs typeface="B Yagut" pitchFamily="2" charset="-78"/>
            </a:endParaRPr>
          </a:p>
          <a:p>
            <a:pPr algn="just" rtl="1"/>
            <a:r>
              <a:rPr lang="fa-IR" sz="2000" dirty="0">
                <a:latin typeface="Times New Roman" pitchFamily="18" charset="0"/>
                <a:cs typeface="B Yagut" pitchFamily="2" charset="-78"/>
              </a:rPr>
              <a:t>عوامل درونی:</a:t>
            </a:r>
          </a:p>
          <a:p>
            <a:pPr algn="just" rtl="1">
              <a:buFontTx/>
              <a:buChar char="•"/>
            </a:pPr>
            <a:r>
              <a:rPr lang="fa-IR" sz="2000" dirty="0">
                <a:cs typeface="B Yagut" pitchFamily="2" charset="-78"/>
              </a:rPr>
              <a:t> عزم ملی برای توسعه تکنولوژی </a:t>
            </a:r>
          </a:p>
          <a:p>
            <a:pPr algn="just" rtl="1">
              <a:buFontTx/>
              <a:buChar char="•"/>
            </a:pPr>
            <a:r>
              <a:rPr lang="fa-IR" sz="2000" dirty="0">
                <a:cs typeface="B Yagut" pitchFamily="2" charset="-78"/>
              </a:rPr>
              <a:t> آماده سازی کلیه بسترها و زیرساخت های برای توسعه</a:t>
            </a:r>
          </a:p>
          <a:p>
            <a:pPr algn="just" rtl="1">
              <a:buFontTx/>
              <a:buChar char="•"/>
            </a:pPr>
            <a:r>
              <a:rPr lang="fa-IR" sz="2000" dirty="0">
                <a:cs typeface="B Yagut" pitchFamily="2" charset="-78"/>
              </a:rPr>
              <a:t> مدیریت کارا و موثر</a:t>
            </a:r>
          </a:p>
          <a:p>
            <a:pPr algn="just" rtl="1">
              <a:buFontTx/>
              <a:buChar char="•"/>
            </a:pPr>
            <a:r>
              <a:rPr lang="fa-IR" sz="2000" dirty="0">
                <a:cs typeface="B Yagut" pitchFamily="2" charset="-78"/>
              </a:rPr>
              <a:t> همکاری نزدیک بین مراکز تحقیقاتی و صنایع</a:t>
            </a:r>
          </a:p>
          <a:p>
            <a:pPr algn="just" rtl="1">
              <a:buFontTx/>
              <a:buChar char="•"/>
            </a:pPr>
            <a:r>
              <a:rPr lang="fa-IR" sz="2000" dirty="0">
                <a:cs typeface="B Yagut" pitchFamily="2" charset="-78"/>
              </a:rPr>
              <a:t> توجه به فعالیت های تحقیق و توسعه</a:t>
            </a:r>
          </a:p>
          <a:p>
            <a:pPr algn="just" rtl="1">
              <a:buFontTx/>
              <a:buChar char="•"/>
            </a:pPr>
            <a:r>
              <a:rPr lang="fa-IR" sz="2000" dirty="0">
                <a:cs typeface="B Yagut" pitchFamily="2" charset="-78"/>
              </a:rPr>
              <a:t> قابلیت این کشورها در جذب تکنولوژی</a:t>
            </a:r>
          </a:p>
          <a:p>
            <a:pPr algn="just" rtl="1">
              <a:buFontTx/>
              <a:buChar char="•"/>
            </a:pPr>
            <a:r>
              <a:rPr lang="fa-IR" sz="2000" dirty="0">
                <a:cs typeface="B Yagut" pitchFamily="2" charset="-78"/>
              </a:rPr>
              <a:t> سیاست توسعه صادرات</a:t>
            </a:r>
          </a:p>
          <a:p>
            <a:pPr algn="just" rtl="1">
              <a:buFontTx/>
              <a:buChar char="•"/>
            </a:pPr>
            <a:endParaRPr lang="fa-IR" sz="2000" dirty="0">
              <a:cs typeface="B Yagut" pitchFamily="2" charset="-78"/>
            </a:endParaRPr>
          </a:p>
          <a:p>
            <a:pPr algn="just" rtl="1"/>
            <a:r>
              <a:rPr lang="fa-IR" sz="2000" dirty="0">
                <a:cs typeface="B Yagut" pitchFamily="2" charset="-78"/>
              </a:rPr>
              <a:t>عوامل بیرونی:</a:t>
            </a:r>
          </a:p>
          <a:p>
            <a:pPr algn="just" rtl="1">
              <a:buFontTx/>
              <a:buChar char="•"/>
            </a:pPr>
            <a:r>
              <a:rPr lang="fa-IR" sz="2000" dirty="0">
                <a:cs typeface="B Yagut" pitchFamily="2" charset="-78"/>
              </a:rPr>
              <a:t> تمایل سرمایه گذاران خارجی به همکاری مشترک و سرمایه گذاری در این کشورها بدلیل اشباع شدن فضای سرمایه گذاری در در کشورهای پیشرفته</a:t>
            </a:r>
          </a:p>
          <a:p>
            <a:pPr algn="just" rtl="1">
              <a:buFontTx/>
              <a:buChar char="•"/>
            </a:pPr>
            <a:r>
              <a:rPr lang="fa-IR" sz="2000" dirty="0">
                <a:cs typeface="B Yagut" pitchFamily="2" charset="-78"/>
              </a:rPr>
              <a:t> در دسترس بودن بازار </a:t>
            </a:r>
            <a:r>
              <a:rPr lang="fa-IR" sz="2000" dirty="0" smtClean="0">
                <a:cs typeface="B Yagut" pitchFamily="2" charset="-78"/>
              </a:rPr>
              <a:t>کافی</a:t>
            </a:r>
          </a:p>
          <a:p>
            <a:pPr algn="just" rtl="1">
              <a:buFontTx/>
              <a:buChar char="•"/>
            </a:pPr>
            <a:endParaRPr lang="fa-IR" sz="2000" dirty="0" smtClean="0">
              <a:cs typeface="B Yagut" pitchFamily="2" charset="-78"/>
            </a:endParaRPr>
          </a:p>
          <a:p>
            <a:pPr algn="just" rtl="1"/>
            <a:endParaRPr lang="fa-IR" sz="1400" dirty="0" smtClean="0">
              <a:cs typeface="B Yagut" pitchFamily="2" charset="-78"/>
            </a:endParaRPr>
          </a:p>
          <a:p>
            <a:pPr algn="just" rtl="1"/>
            <a:endParaRPr lang="fa-IR" sz="1400" dirty="0" smtClean="0">
              <a:cs typeface="B Yagut" pitchFamily="2" charset="-78"/>
            </a:endParaRPr>
          </a:p>
          <a:p>
            <a:pPr algn="just" rtl="1"/>
            <a:r>
              <a:rPr lang="fa-IR" sz="1400" dirty="0" smtClean="0">
                <a:cs typeface="B Yagut" pitchFamily="2" charset="-78"/>
              </a:rPr>
              <a:t>21</a:t>
            </a:r>
            <a:endParaRPr lang="fa-IR" sz="2000" dirty="0" smtClean="0">
              <a:cs typeface="B Yagut" pitchFamily="2" charset="-78"/>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2532">
                                            <p:txEl>
                                              <p:pRg st="3" end="3"/>
                                            </p:txEl>
                                          </p:spTgt>
                                        </p:tgtEl>
                                        <p:attrNameLst>
                                          <p:attrName>style.visibility</p:attrName>
                                        </p:attrNameLst>
                                      </p:cBhvr>
                                      <p:to>
                                        <p:strVal val="visible"/>
                                      </p:to>
                                    </p:set>
                                    <p:animScale>
                                      <p:cBhvr>
                                        <p:cTn id="7" dur="1000" decel="50000" fill="hold">
                                          <p:stCondLst>
                                            <p:cond delay="0"/>
                                          </p:stCondLst>
                                        </p:cTn>
                                        <p:tgtEl>
                                          <p:spTgt spid="2253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2532">
                                            <p:txEl>
                                              <p:pRg st="3" end="3"/>
                                            </p:txEl>
                                          </p:spTgt>
                                        </p:tgtEl>
                                        <p:attrNameLst>
                                          <p:attrName>ppt_x</p:attrName>
                                          <p:attrName>ppt_y</p:attrName>
                                        </p:attrNameLst>
                                      </p:cBhvr>
                                    </p:animMotion>
                                    <p:animEffect transition="in" filter="fade">
                                      <p:cBhvr>
                                        <p:cTn id="9" dur="1000"/>
                                        <p:tgtEl>
                                          <p:spTgt spid="22532">
                                            <p:txEl>
                                              <p:pRg st="3" end="3"/>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22532">
                                            <p:txEl>
                                              <p:pRg st="4" end="4"/>
                                            </p:txEl>
                                          </p:spTgt>
                                        </p:tgtEl>
                                        <p:attrNameLst>
                                          <p:attrName>style.visibility</p:attrName>
                                        </p:attrNameLst>
                                      </p:cBhvr>
                                      <p:to>
                                        <p:strVal val="visible"/>
                                      </p:to>
                                    </p:set>
                                    <p:animScale>
                                      <p:cBhvr>
                                        <p:cTn id="12" dur="1000" decel="50000" fill="hold">
                                          <p:stCondLst>
                                            <p:cond delay="0"/>
                                          </p:stCondLst>
                                        </p:cTn>
                                        <p:tgtEl>
                                          <p:spTgt spid="2253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532">
                                            <p:txEl>
                                              <p:pRg st="4" end="4"/>
                                            </p:txEl>
                                          </p:spTgt>
                                        </p:tgtEl>
                                        <p:attrNameLst>
                                          <p:attrName>ppt_x</p:attrName>
                                          <p:attrName>ppt_y</p:attrName>
                                        </p:attrNameLst>
                                      </p:cBhvr>
                                    </p:animMotion>
                                    <p:animEffect transition="in" filter="fade">
                                      <p:cBhvr>
                                        <p:cTn id="14" dur="1000"/>
                                        <p:tgtEl>
                                          <p:spTgt spid="22532">
                                            <p:txEl>
                                              <p:pRg st="4" end="4"/>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22532">
                                            <p:txEl>
                                              <p:pRg st="5" end="5"/>
                                            </p:txEl>
                                          </p:spTgt>
                                        </p:tgtEl>
                                        <p:attrNameLst>
                                          <p:attrName>style.visibility</p:attrName>
                                        </p:attrNameLst>
                                      </p:cBhvr>
                                      <p:to>
                                        <p:strVal val="visible"/>
                                      </p:to>
                                    </p:set>
                                    <p:animScale>
                                      <p:cBhvr>
                                        <p:cTn id="17" dur="1000" decel="50000" fill="hold">
                                          <p:stCondLst>
                                            <p:cond delay="0"/>
                                          </p:stCondLst>
                                        </p:cTn>
                                        <p:tgtEl>
                                          <p:spTgt spid="22532">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2532">
                                            <p:txEl>
                                              <p:pRg st="5" end="5"/>
                                            </p:txEl>
                                          </p:spTgt>
                                        </p:tgtEl>
                                        <p:attrNameLst>
                                          <p:attrName>ppt_x</p:attrName>
                                          <p:attrName>ppt_y</p:attrName>
                                        </p:attrNameLst>
                                      </p:cBhvr>
                                    </p:animMotion>
                                    <p:animEffect transition="in" filter="fade">
                                      <p:cBhvr>
                                        <p:cTn id="19" dur="1000"/>
                                        <p:tgtEl>
                                          <p:spTgt spid="22532">
                                            <p:txEl>
                                              <p:pRg st="5" end="5"/>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22532">
                                            <p:txEl>
                                              <p:pRg st="6" end="6"/>
                                            </p:txEl>
                                          </p:spTgt>
                                        </p:tgtEl>
                                        <p:attrNameLst>
                                          <p:attrName>style.visibility</p:attrName>
                                        </p:attrNameLst>
                                      </p:cBhvr>
                                      <p:to>
                                        <p:strVal val="visible"/>
                                      </p:to>
                                    </p:set>
                                    <p:animScale>
                                      <p:cBhvr>
                                        <p:cTn id="22" dur="1000" decel="50000" fill="hold">
                                          <p:stCondLst>
                                            <p:cond delay="0"/>
                                          </p:stCondLst>
                                        </p:cTn>
                                        <p:tgtEl>
                                          <p:spTgt spid="22532">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22532">
                                            <p:txEl>
                                              <p:pRg st="6" end="6"/>
                                            </p:txEl>
                                          </p:spTgt>
                                        </p:tgtEl>
                                        <p:attrNameLst>
                                          <p:attrName>ppt_x</p:attrName>
                                          <p:attrName>ppt_y</p:attrName>
                                        </p:attrNameLst>
                                      </p:cBhvr>
                                    </p:animMotion>
                                    <p:animEffect transition="in" filter="fade">
                                      <p:cBhvr>
                                        <p:cTn id="24" dur="1000"/>
                                        <p:tgtEl>
                                          <p:spTgt spid="22532">
                                            <p:txEl>
                                              <p:pRg st="6" end="6"/>
                                            </p:txEl>
                                          </p:spTgt>
                                        </p:tgtEl>
                                      </p:cBhvr>
                                    </p:animEffect>
                                  </p:childTnLst>
                                </p:cTn>
                              </p:par>
                              <p:par>
                                <p:cTn id="25" presetID="52" presetClass="entr" presetSubtype="0" fill="hold" nodeType="withEffect">
                                  <p:stCondLst>
                                    <p:cond delay="0"/>
                                  </p:stCondLst>
                                  <p:childTnLst>
                                    <p:set>
                                      <p:cBhvr>
                                        <p:cTn id="26" dur="1" fill="hold">
                                          <p:stCondLst>
                                            <p:cond delay="0"/>
                                          </p:stCondLst>
                                        </p:cTn>
                                        <p:tgtEl>
                                          <p:spTgt spid="22532">
                                            <p:txEl>
                                              <p:pRg st="7" end="7"/>
                                            </p:txEl>
                                          </p:spTgt>
                                        </p:tgtEl>
                                        <p:attrNameLst>
                                          <p:attrName>style.visibility</p:attrName>
                                        </p:attrNameLst>
                                      </p:cBhvr>
                                      <p:to>
                                        <p:strVal val="visible"/>
                                      </p:to>
                                    </p:set>
                                    <p:animScale>
                                      <p:cBhvr>
                                        <p:cTn id="27" dur="1000" decel="50000" fill="hold">
                                          <p:stCondLst>
                                            <p:cond delay="0"/>
                                          </p:stCondLst>
                                        </p:cTn>
                                        <p:tgtEl>
                                          <p:spTgt spid="22532">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2532">
                                            <p:txEl>
                                              <p:pRg st="7" end="7"/>
                                            </p:txEl>
                                          </p:spTgt>
                                        </p:tgtEl>
                                        <p:attrNameLst>
                                          <p:attrName>ppt_x</p:attrName>
                                          <p:attrName>ppt_y</p:attrName>
                                        </p:attrNameLst>
                                      </p:cBhvr>
                                    </p:animMotion>
                                    <p:animEffect transition="in" filter="fade">
                                      <p:cBhvr>
                                        <p:cTn id="29" dur="1000"/>
                                        <p:tgtEl>
                                          <p:spTgt spid="22532">
                                            <p:txEl>
                                              <p:pRg st="7" end="7"/>
                                            </p:txEl>
                                          </p:spTgt>
                                        </p:tgtEl>
                                      </p:cBhvr>
                                    </p:animEffect>
                                  </p:childTnLst>
                                </p:cTn>
                              </p:par>
                              <p:par>
                                <p:cTn id="30" presetID="52" presetClass="entr" presetSubtype="0" fill="hold" nodeType="withEffect">
                                  <p:stCondLst>
                                    <p:cond delay="0"/>
                                  </p:stCondLst>
                                  <p:childTnLst>
                                    <p:set>
                                      <p:cBhvr>
                                        <p:cTn id="31" dur="1" fill="hold">
                                          <p:stCondLst>
                                            <p:cond delay="0"/>
                                          </p:stCondLst>
                                        </p:cTn>
                                        <p:tgtEl>
                                          <p:spTgt spid="22532">
                                            <p:txEl>
                                              <p:pRg st="8" end="8"/>
                                            </p:txEl>
                                          </p:spTgt>
                                        </p:tgtEl>
                                        <p:attrNameLst>
                                          <p:attrName>style.visibility</p:attrName>
                                        </p:attrNameLst>
                                      </p:cBhvr>
                                      <p:to>
                                        <p:strVal val="visible"/>
                                      </p:to>
                                    </p:set>
                                    <p:animScale>
                                      <p:cBhvr>
                                        <p:cTn id="32" dur="1000" decel="50000" fill="hold">
                                          <p:stCondLst>
                                            <p:cond delay="0"/>
                                          </p:stCondLst>
                                        </p:cTn>
                                        <p:tgtEl>
                                          <p:spTgt spid="22532">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22532">
                                            <p:txEl>
                                              <p:pRg st="8" end="8"/>
                                            </p:txEl>
                                          </p:spTgt>
                                        </p:tgtEl>
                                        <p:attrNameLst>
                                          <p:attrName>ppt_x</p:attrName>
                                          <p:attrName>ppt_y</p:attrName>
                                        </p:attrNameLst>
                                      </p:cBhvr>
                                    </p:animMotion>
                                    <p:animEffect transition="in" filter="fade">
                                      <p:cBhvr>
                                        <p:cTn id="34" dur="1000"/>
                                        <p:tgtEl>
                                          <p:spTgt spid="22532">
                                            <p:txEl>
                                              <p:pRg st="8" end="8"/>
                                            </p:txEl>
                                          </p:spTgt>
                                        </p:tgtEl>
                                      </p:cBhvr>
                                    </p:animEffect>
                                  </p:childTnLst>
                                </p:cTn>
                              </p:par>
                              <p:par>
                                <p:cTn id="35" presetID="52" presetClass="entr" presetSubtype="0" fill="hold" nodeType="withEffect">
                                  <p:stCondLst>
                                    <p:cond delay="0"/>
                                  </p:stCondLst>
                                  <p:childTnLst>
                                    <p:set>
                                      <p:cBhvr>
                                        <p:cTn id="36" dur="1" fill="hold">
                                          <p:stCondLst>
                                            <p:cond delay="0"/>
                                          </p:stCondLst>
                                        </p:cTn>
                                        <p:tgtEl>
                                          <p:spTgt spid="22532">
                                            <p:txEl>
                                              <p:pRg st="9" end="9"/>
                                            </p:txEl>
                                          </p:spTgt>
                                        </p:tgtEl>
                                        <p:attrNameLst>
                                          <p:attrName>style.visibility</p:attrName>
                                        </p:attrNameLst>
                                      </p:cBhvr>
                                      <p:to>
                                        <p:strVal val="visible"/>
                                      </p:to>
                                    </p:set>
                                    <p:animScale>
                                      <p:cBhvr>
                                        <p:cTn id="37" dur="1000" decel="50000" fill="hold">
                                          <p:stCondLst>
                                            <p:cond delay="0"/>
                                          </p:stCondLst>
                                        </p:cTn>
                                        <p:tgtEl>
                                          <p:spTgt spid="22532">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2532">
                                            <p:txEl>
                                              <p:pRg st="9" end="9"/>
                                            </p:txEl>
                                          </p:spTgt>
                                        </p:tgtEl>
                                        <p:attrNameLst>
                                          <p:attrName>ppt_x</p:attrName>
                                          <p:attrName>ppt_y</p:attrName>
                                        </p:attrNameLst>
                                      </p:cBhvr>
                                    </p:animMotion>
                                    <p:animEffect transition="in" filter="fade">
                                      <p:cBhvr>
                                        <p:cTn id="39" dur="1000"/>
                                        <p:tgtEl>
                                          <p:spTgt spid="22532">
                                            <p:txEl>
                                              <p:pRg st="9" end="9"/>
                                            </p:txEl>
                                          </p:spTgt>
                                        </p:tgtEl>
                                      </p:cBhvr>
                                    </p:animEffect>
                                  </p:childTnLst>
                                </p:cTn>
                              </p:par>
                              <p:par>
                                <p:cTn id="40" presetID="52" presetClass="entr" presetSubtype="0" fill="hold" nodeType="withEffect">
                                  <p:stCondLst>
                                    <p:cond delay="0"/>
                                  </p:stCondLst>
                                  <p:childTnLst>
                                    <p:set>
                                      <p:cBhvr>
                                        <p:cTn id="41" dur="1" fill="hold">
                                          <p:stCondLst>
                                            <p:cond delay="0"/>
                                          </p:stCondLst>
                                        </p:cTn>
                                        <p:tgtEl>
                                          <p:spTgt spid="22532">
                                            <p:txEl>
                                              <p:pRg st="12" end="12"/>
                                            </p:txEl>
                                          </p:spTgt>
                                        </p:tgtEl>
                                        <p:attrNameLst>
                                          <p:attrName>style.visibility</p:attrName>
                                        </p:attrNameLst>
                                      </p:cBhvr>
                                      <p:to>
                                        <p:strVal val="visible"/>
                                      </p:to>
                                    </p:set>
                                    <p:animScale>
                                      <p:cBhvr>
                                        <p:cTn id="42" dur="1000" decel="50000" fill="hold">
                                          <p:stCondLst>
                                            <p:cond delay="0"/>
                                          </p:stCondLst>
                                        </p:cTn>
                                        <p:tgtEl>
                                          <p:spTgt spid="22532">
                                            <p:txEl>
                                              <p:pRg st="12" end="1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2532">
                                            <p:txEl>
                                              <p:pRg st="12" end="12"/>
                                            </p:txEl>
                                          </p:spTgt>
                                        </p:tgtEl>
                                        <p:attrNameLst>
                                          <p:attrName>ppt_x</p:attrName>
                                          <p:attrName>ppt_y</p:attrName>
                                        </p:attrNameLst>
                                      </p:cBhvr>
                                    </p:animMotion>
                                    <p:animEffect transition="in" filter="fade">
                                      <p:cBhvr>
                                        <p:cTn id="44" dur="1000"/>
                                        <p:tgtEl>
                                          <p:spTgt spid="22532">
                                            <p:txEl>
                                              <p:pRg st="12" end="12"/>
                                            </p:txEl>
                                          </p:spTgt>
                                        </p:tgtEl>
                                      </p:cBhvr>
                                    </p:animEffect>
                                  </p:childTnLst>
                                </p:cTn>
                              </p:par>
                              <p:par>
                                <p:cTn id="45" presetID="52" presetClass="entr" presetSubtype="0" fill="hold" nodeType="withEffect">
                                  <p:stCondLst>
                                    <p:cond delay="0"/>
                                  </p:stCondLst>
                                  <p:childTnLst>
                                    <p:set>
                                      <p:cBhvr>
                                        <p:cTn id="46" dur="1" fill="hold">
                                          <p:stCondLst>
                                            <p:cond delay="0"/>
                                          </p:stCondLst>
                                        </p:cTn>
                                        <p:tgtEl>
                                          <p:spTgt spid="22532">
                                            <p:txEl>
                                              <p:pRg st="13" end="13"/>
                                            </p:txEl>
                                          </p:spTgt>
                                        </p:tgtEl>
                                        <p:attrNameLst>
                                          <p:attrName>style.visibility</p:attrName>
                                        </p:attrNameLst>
                                      </p:cBhvr>
                                      <p:to>
                                        <p:strVal val="visible"/>
                                      </p:to>
                                    </p:set>
                                    <p:animScale>
                                      <p:cBhvr>
                                        <p:cTn id="47" dur="1000" decel="50000" fill="hold">
                                          <p:stCondLst>
                                            <p:cond delay="0"/>
                                          </p:stCondLst>
                                        </p:cTn>
                                        <p:tgtEl>
                                          <p:spTgt spid="22532">
                                            <p:txEl>
                                              <p:pRg st="13" end="1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2532">
                                            <p:txEl>
                                              <p:pRg st="13" end="13"/>
                                            </p:txEl>
                                          </p:spTgt>
                                        </p:tgtEl>
                                        <p:attrNameLst>
                                          <p:attrName>ppt_x</p:attrName>
                                          <p:attrName>ppt_y</p:attrName>
                                        </p:attrNameLst>
                                      </p:cBhvr>
                                    </p:animMotion>
                                    <p:animEffect transition="in" filter="fade">
                                      <p:cBhvr>
                                        <p:cTn id="49" dur="1000"/>
                                        <p:tgtEl>
                                          <p:spTgt spid="22532">
                                            <p:txEl>
                                              <p:pRg st="13" end="13"/>
                                            </p:txEl>
                                          </p:spTgt>
                                        </p:tgtEl>
                                      </p:cBhvr>
                                    </p:animEffect>
                                  </p:childTnLst>
                                </p:cTn>
                              </p:par>
                              <p:par>
                                <p:cTn id="50" presetID="52" presetClass="entr" presetSubtype="0" fill="hold" nodeType="withEffect">
                                  <p:stCondLst>
                                    <p:cond delay="0"/>
                                  </p:stCondLst>
                                  <p:childTnLst>
                                    <p:set>
                                      <p:cBhvr>
                                        <p:cTn id="51" dur="1" fill="hold">
                                          <p:stCondLst>
                                            <p:cond delay="0"/>
                                          </p:stCondLst>
                                        </p:cTn>
                                        <p:tgtEl>
                                          <p:spTgt spid="22532">
                                            <p:txEl>
                                              <p:pRg st="17" end="17"/>
                                            </p:txEl>
                                          </p:spTgt>
                                        </p:tgtEl>
                                        <p:attrNameLst>
                                          <p:attrName>style.visibility</p:attrName>
                                        </p:attrNameLst>
                                      </p:cBhvr>
                                      <p:to>
                                        <p:strVal val="visible"/>
                                      </p:to>
                                    </p:set>
                                    <p:animScale>
                                      <p:cBhvr>
                                        <p:cTn id="52" dur="1000" decel="50000" fill="hold">
                                          <p:stCondLst>
                                            <p:cond delay="0"/>
                                          </p:stCondLst>
                                        </p:cTn>
                                        <p:tgtEl>
                                          <p:spTgt spid="22532">
                                            <p:txEl>
                                              <p:pRg st="17" end="1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22532">
                                            <p:txEl>
                                              <p:pRg st="17" end="17"/>
                                            </p:txEl>
                                          </p:spTgt>
                                        </p:tgtEl>
                                        <p:attrNameLst>
                                          <p:attrName>ppt_x</p:attrName>
                                          <p:attrName>ppt_y</p:attrName>
                                        </p:attrNameLst>
                                      </p:cBhvr>
                                    </p:animMotion>
                                    <p:animEffect transition="in" filter="fade">
                                      <p:cBhvr>
                                        <p:cTn id="54" dur="1000"/>
                                        <p:tgtEl>
                                          <p:spTgt spid="22532">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1905000" y="685800"/>
            <a:ext cx="7096156" cy="6432530"/>
          </a:xfrm>
          <a:prstGeom prst="rect">
            <a:avLst/>
          </a:prstGeom>
          <a:noFill/>
          <a:ln w="9525">
            <a:noFill/>
            <a:miter lim="800000"/>
            <a:headEnd/>
            <a:tailEnd/>
          </a:ln>
          <a:effectLst/>
        </p:spPr>
        <p:txBody>
          <a:bodyPr wrap="square" anchor="ctr">
            <a:spAutoFit/>
          </a:bodyPr>
          <a:lstStyle/>
          <a:p>
            <a:pPr algn="justLow" rtl="1"/>
            <a:r>
              <a:rPr lang="fa-IR" sz="2800" b="1" dirty="0">
                <a:solidFill>
                  <a:schemeClr val="accent4">
                    <a:lumMod val="75000"/>
                  </a:schemeClr>
                </a:solidFill>
                <a:cs typeface="B Yagut" pitchFamily="2" charset="-78"/>
              </a:rPr>
              <a:t>عوامل کلیدی موفقیت در انتقال تکنولوژی در ژاپن</a:t>
            </a:r>
          </a:p>
          <a:p>
            <a:pPr algn="justLow" rtl="1"/>
            <a:endParaRPr lang="fa-IR" sz="2800" b="1" dirty="0">
              <a:solidFill>
                <a:srgbClr val="990000"/>
              </a:solidFill>
              <a:cs typeface="B Yagut" pitchFamily="2" charset="-78"/>
            </a:endParaRPr>
          </a:p>
          <a:p>
            <a:pPr rtl="1"/>
            <a:endParaRPr lang="fa-IR" dirty="0">
              <a:solidFill>
                <a:srgbClr val="990000"/>
              </a:solidFill>
              <a:cs typeface="B Yagut" pitchFamily="2" charset="-78"/>
            </a:endParaRPr>
          </a:p>
          <a:p>
            <a:pPr rtl="1"/>
            <a:r>
              <a:rPr lang="fa-IR" dirty="0" smtClean="0">
                <a:latin typeface="Times New Roman" pitchFamily="18" charset="0"/>
                <a:cs typeface="B Yagut" pitchFamily="2" charset="-78"/>
              </a:rPr>
              <a:t>اولویت </a:t>
            </a:r>
            <a:r>
              <a:rPr lang="fa-IR" dirty="0">
                <a:latin typeface="Times New Roman" pitchFamily="18" charset="0"/>
                <a:cs typeface="B Yagut" pitchFamily="2" charset="-78"/>
              </a:rPr>
              <a:t>واردات تکنولوژی با سرمایه گذاری در بخش هایی که قادر باشند با بهبود کیفیت کالا و تولید بیشتر منجر به صادرات و بهبود تراز تجاری گردند.</a:t>
            </a:r>
          </a:p>
          <a:p>
            <a:pPr rtl="1"/>
            <a:r>
              <a:rPr lang="fa-IR" dirty="0">
                <a:latin typeface="Times New Roman" pitchFamily="18" charset="0"/>
                <a:cs typeface="B Yagut" pitchFamily="2" charset="-78"/>
              </a:rPr>
              <a:t> توجه به تکنولوژی هایی که در توسعه صنایع استراتژیک موثرند.</a:t>
            </a:r>
          </a:p>
          <a:p>
            <a:pPr rtl="1"/>
            <a:r>
              <a:rPr lang="fa-IR" dirty="0">
                <a:latin typeface="Times New Roman" pitchFamily="18" charset="0"/>
                <a:cs typeface="B Yagut" pitchFamily="2" charset="-78"/>
              </a:rPr>
              <a:t> مشارکت فعال در کلیه مراحل فرآیند انتقال تکنولوژی از مذاکره و طراحی گرفته تا راه اندازی و تولید.</a:t>
            </a:r>
          </a:p>
          <a:p>
            <a:pPr rtl="1"/>
            <a:r>
              <a:rPr lang="fa-IR" dirty="0">
                <a:latin typeface="Times New Roman" pitchFamily="18" charset="0"/>
                <a:cs typeface="B Yagut" pitchFamily="2" charset="-78"/>
              </a:rPr>
              <a:t> آشنایی کامل با تکنولوژی وارداتی، اصلاح معایب آن و تحول و بهبود تکنولوژی.</a:t>
            </a:r>
          </a:p>
          <a:p>
            <a:pPr rtl="1"/>
            <a:r>
              <a:rPr lang="fa-IR" dirty="0">
                <a:latin typeface="Times New Roman" pitchFamily="18" charset="0"/>
                <a:cs typeface="B Yagut" pitchFamily="2" charset="-78"/>
              </a:rPr>
              <a:t> سیاست نامتمرکز انتقال تکنولوژی چه در سرمایه گذاری و چه در اجرا.</a:t>
            </a:r>
          </a:p>
          <a:p>
            <a:pPr rtl="1"/>
            <a:r>
              <a:rPr lang="fa-IR" dirty="0">
                <a:latin typeface="Times New Roman" pitchFamily="18" charset="0"/>
                <a:cs typeface="B Yagut" pitchFamily="2" charset="-78"/>
              </a:rPr>
              <a:t> همیاری و انطباق تکنولوژی های جدید بویژه برای صنایع متوسط و کوچک توسط موسسات پژوهشی که هزینه های سرمایه ای آنها توسط دولت و نیز شرکت ها و مقامات محلی تامین می گردد. </a:t>
            </a:r>
          </a:p>
          <a:p>
            <a:pPr rtl="1"/>
            <a:r>
              <a:rPr lang="fa-IR" dirty="0">
                <a:latin typeface="Times New Roman" pitchFamily="18" charset="0"/>
                <a:cs typeface="B Yagut" pitchFamily="2" charset="-78"/>
              </a:rPr>
              <a:t> توسعه ظرفیت های جذب و تجاری سازی تکنولوژی وارداتی.</a:t>
            </a:r>
          </a:p>
          <a:p>
            <a:pPr rtl="1"/>
            <a:r>
              <a:rPr lang="fa-IR" dirty="0">
                <a:latin typeface="Times New Roman" pitchFamily="18" charset="0"/>
                <a:cs typeface="B Yagut" pitchFamily="2" charset="-78"/>
              </a:rPr>
              <a:t> انتقال تکنولوژی در مراحل اولیه (تحقیقات کاربردی و توسعه ای) و خرید حق اختراعات.</a:t>
            </a:r>
          </a:p>
          <a:p>
            <a:pPr rtl="1"/>
            <a:r>
              <a:rPr lang="fa-IR" dirty="0">
                <a:latin typeface="Times New Roman" pitchFamily="18" charset="0"/>
                <a:cs typeface="B Yagut" pitchFamily="2" charset="-78"/>
              </a:rPr>
              <a:t> استفاده گسترده از روش های غیر رسمی انتقال تکنولوژی از جمله مبادلات علمی و فنی، بازدید از نمایشگاه ها و مراکز علمی و فنی و</a:t>
            </a:r>
            <a:r>
              <a:rPr lang="fa-IR" dirty="0" smtClean="0">
                <a:latin typeface="Times New Roman" pitchFamily="18" charset="0"/>
                <a:cs typeface="B Yagut" pitchFamily="2" charset="-78"/>
              </a:rPr>
              <a:t>...</a:t>
            </a:r>
          </a:p>
          <a:p>
            <a:pPr algn="just" rtl="1">
              <a:buFontTx/>
              <a:buChar char="•"/>
            </a:pPr>
            <a:endParaRPr lang="fa-IR" dirty="0" smtClean="0">
              <a:latin typeface="Times New Roman" pitchFamily="18" charset="0"/>
              <a:cs typeface="B Yagut" pitchFamily="2" charset="-78"/>
            </a:endParaRPr>
          </a:p>
          <a:p>
            <a:pPr algn="just" rtl="1">
              <a:buFontTx/>
              <a:buChar char="•"/>
            </a:pPr>
            <a:endParaRPr lang="fa-IR" dirty="0" smtClean="0">
              <a:latin typeface="Times New Roman" pitchFamily="18" charset="0"/>
              <a:cs typeface="B Yagut" pitchFamily="2" charset="-78"/>
            </a:endParaRPr>
          </a:p>
          <a:p>
            <a:pPr algn="just" rtl="1"/>
            <a:r>
              <a:rPr lang="fa-IR" sz="1400" dirty="0" smtClean="0">
                <a:latin typeface="Times New Roman" pitchFamily="18" charset="0"/>
                <a:cs typeface="B Yagut" pitchFamily="2" charset="-78"/>
              </a:rPr>
              <a:t>22</a:t>
            </a:r>
          </a:p>
          <a:p>
            <a:pPr algn="just" rtl="1"/>
            <a:endParaRPr lang="fa-IR" dirty="0" smtClean="0">
              <a:latin typeface="Times New Roman" pitchFamily="18" charset="0"/>
              <a:cs typeface="B Yagut" pitchFamily="2" charset="-78"/>
            </a:endParaRPr>
          </a:p>
          <a:p>
            <a:pPr algn="just" rtl="1">
              <a:buFontTx/>
              <a:buChar char="•"/>
            </a:pPr>
            <a:endParaRPr lang="fa-IR" dirty="0">
              <a:latin typeface="Times New Roman" pitchFamily="18" charset="0"/>
              <a:cs typeface="B Yagut" pitchFamily="2" charset="-78"/>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6628">
                                            <p:txEl>
                                              <p:pRg st="3" end="3"/>
                                            </p:txEl>
                                          </p:spTgt>
                                        </p:tgtEl>
                                        <p:attrNameLst>
                                          <p:attrName>style.visibility</p:attrName>
                                        </p:attrNameLst>
                                      </p:cBhvr>
                                      <p:to>
                                        <p:strVal val="visible"/>
                                      </p:to>
                                    </p:set>
                                    <p:anim calcmode="lin" valueType="num">
                                      <p:cBhvr>
                                        <p:cTn id="7" dur="1000" fill="hold"/>
                                        <p:tgtEl>
                                          <p:spTgt spid="26628">
                                            <p:txEl>
                                              <p:pRg st="3" end="3"/>
                                            </p:txEl>
                                          </p:spTgt>
                                        </p:tgtEl>
                                        <p:attrNameLst>
                                          <p:attrName>ppt_x</p:attrName>
                                        </p:attrNameLst>
                                      </p:cBhvr>
                                      <p:tavLst>
                                        <p:tav tm="0">
                                          <p:val>
                                            <p:strVal val="#ppt_x-.2"/>
                                          </p:val>
                                        </p:tav>
                                        <p:tav tm="100000">
                                          <p:val>
                                            <p:strVal val="#ppt_x"/>
                                          </p:val>
                                        </p:tav>
                                      </p:tavLst>
                                    </p:anim>
                                    <p:anim calcmode="lin" valueType="num">
                                      <p:cBhvr>
                                        <p:cTn id="8" dur="1000" fill="hold"/>
                                        <p:tgtEl>
                                          <p:spTgt spid="26628">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628">
                                            <p:txEl>
                                              <p:pRg st="3" end="3"/>
                                            </p:txEl>
                                          </p:spTgt>
                                        </p:tgtEl>
                                      </p:cBhvr>
                                    </p:animEffect>
                                  </p:childTnLst>
                                </p:cTn>
                              </p:par>
                              <p:par>
                                <p:cTn id="10" presetID="29" presetClass="entr" presetSubtype="0" fill="hold" nodeType="withEffect">
                                  <p:stCondLst>
                                    <p:cond delay="0"/>
                                  </p:stCondLst>
                                  <p:childTnLst>
                                    <p:set>
                                      <p:cBhvr>
                                        <p:cTn id="11" dur="1" fill="hold">
                                          <p:stCondLst>
                                            <p:cond delay="0"/>
                                          </p:stCondLst>
                                        </p:cTn>
                                        <p:tgtEl>
                                          <p:spTgt spid="26628">
                                            <p:txEl>
                                              <p:pRg st="4" end="4"/>
                                            </p:txEl>
                                          </p:spTgt>
                                        </p:tgtEl>
                                        <p:attrNameLst>
                                          <p:attrName>style.visibility</p:attrName>
                                        </p:attrNameLst>
                                      </p:cBhvr>
                                      <p:to>
                                        <p:strVal val="visible"/>
                                      </p:to>
                                    </p:set>
                                    <p:anim calcmode="lin" valueType="num">
                                      <p:cBhvr>
                                        <p:cTn id="12" dur="1000" fill="hold"/>
                                        <p:tgtEl>
                                          <p:spTgt spid="26628">
                                            <p:txEl>
                                              <p:pRg st="4" end="4"/>
                                            </p:txEl>
                                          </p:spTgt>
                                        </p:tgtEl>
                                        <p:attrNameLst>
                                          <p:attrName>ppt_x</p:attrName>
                                        </p:attrNameLst>
                                      </p:cBhvr>
                                      <p:tavLst>
                                        <p:tav tm="0">
                                          <p:val>
                                            <p:strVal val="#ppt_x-.2"/>
                                          </p:val>
                                        </p:tav>
                                        <p:tav tm="100000">
                                          <p:val>
                                            <p:strVal val="#ppt_x"/>
                                          </p:val>
                                        </p:tav>
                                      </p:tavLst>
                                    </p:anim>
                                    <p:anim calcmode="lin" valueType="num">
                                      <p:cBhvr>
                                        <p:cTn id="13" dur="1000" fill="hold"/>
                                        <p:tgtEl>
                                          <p:spTgt spid="26628">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26628">
                                            <p:txEl>
                                              <p:pRg st="4" end="4"/>
                                            </p:txEl>
                                          </p:spTgt>
                                        </p:tgtEl>
                                      </p:cBhvr>
                                    </p:animEffect>
                                  </p:childTnLst>
                                </p:cTn>
                              </p:par>
                              <p:par>
                                <p:cTn id="15" presetID="29" presetClass="entr" presetSubtype="0" fill="hold" nodeType="withEffect">
                                  <p:stCondLst>
                                    <p:cond delay="0"/>
                                  </p:stCondLst>
                                  <p:childTnLst>
                                    <p:set>
                                      <p:cBhvr>
                                        <p:cTn id="16" dur="1" fill="hold">
                                          <p:stCondLst>
                                            <p:cond delay="0"/>
                                          </p:stCondLst>
                                        </p:cTn>
                                        <p:tgtEl>
                                          <p:spTgt spid="26628">
                                            <p:txEl>
                                              <p:pRg st="5" end="5"/>
                                            </p:txEl>
                                          </p:spTgt>
                                        </p:tgtEl>
                                        <p:attrNameLst>
                                          <p:attrName>style.visibility</p:attrName>
                                        </p:attrNameLst>
                                      </p:cBhvr>
                                      <p:to>
                                        <p:strVal val="visible"/>
                                      </p:to>
                                    </p:set>
                                    <p:anim calcmode="lin" valueType="num">
                                      <p:cBhvr>
                                        <p:cTn id="17" dur="1000" fill="hold"/>
                                        <p:tgtEl>
                                          <p:spTgt spid="26628">
                                            <p:txEl>
                                              <p:pRg st="5" end="5"/>
                                            </p:txEl>
                                          </p:spTgt>
                                        </p:tgtEl>
                                        <p:attrNameLst>
                                          <p:attrName>ppt_x</p:attrName>
                                        </p:attrNameLst>
                                      </p:cBhvr>
                                      <p:tavLst>
                                        <p:tav tm="0">
                                          <p:val>
                                            <p:strVal val="#ppt_x-.2"/>
                                          </p:val>
                                        </p:tav>
                                        <p:tav tm="100000">
                                          <p:val>
                                            <p:strVal val="#ppt_x"/>
                                          </p:val>
                                        </p:tav>
                                      </p:tavLst>
                                    </p:anim>
                                    <p:anim calcmode="lin" valueType="num">
                                      <p:cBhvr>
                                        <p:cTn id="18" dur="1000" fill="hold"/>
                                        <p:tgtEl>
                                          <p:spTgt spid="26628">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6628">
                                            <p:txEl>
                                              <p:pRg st="5" end="5"/>
                                            </p:txEl>
                                          </p:spTgt>
                                        </p:tgtEl>
                                      </p:cBhvr>
                                    </p:animEffect>
                                  </p:childTnLst>
                                </p:cTn>
                              </p:par>
                              <p:par>
                                <p:cTn id="20" presetID="29" presetClass="entr" presetSubtype="0" fill="hold" nodeType="withEffect">
                                  <p:stCondLst>
                                    <p:cond delay="0"/>
                                  </p:stCondLst>
                                  <p:childTnLst>
                                    <p:set>
                                      <p:cBhvr>
                                        <p:cTn id="21" dur="1" fill="hold">
                                          <p:stCondLst>
                                            <p:cond delay="0"/>
                                          </p:stCondLst>
                                        </p:cTn>
                                        <p:tgtEl>
                                          <p:spTgt spid="26628">
                                            <p:txEl>
                                              <p:pRg st="6" end="6"/>
                                            </p:txEl>
                                          </p:spTgt>
                                        </p:tgtEl>
                                        <p:attrNameLst>
                                          <p:attrName>style.visibility</p:attrName>
                                        </p:attrNameLst>
                                      </p:cBhvr>
                                      <p:to>
                                        <p:strVal val="visible"/>
                                      </p:to>
                                    </p:set>
                                    <p:anim calcmode="lin" valueType="num">
                                      <p:cBhvr>
                                        <p:cTn id="22" dur="1000" fill="hold"/>
                                        <p:tgtEl>
                                          <p:spTgt spid="26628">
                                            <p:txEl>
                                              <p:pRg st="6" end="6"/>
                                            </p:txEl>
                                          </p:spTgt>
                                        </p:tgtEl>
                                        <p:attrNameLst>
                                          <p:attrName>ppt_x</p:attrName>
                                        </p:attrNameLst>
                                      </p:cBhvr>
                                      <p:tavLst>
                                        <p:tav tm="0">
                                          <p:val>
                                            <p:strVal val="#ppt_x-.2"/>
                                          </p:val>
                                        </p:tav>
                                        <p:tav tm="100000">
                                          <p:val>
                                            <p:strVal val="#ppt_x"/>
                                          </p:val>
                                        </p:tav>
                                      </p:tavLst>
                                    </p:anim>
                                    <p:anim calcmode="lin" valueType="num">
                                      <p:cBhvr>
                                        <p:cTn id="23" dur="1000" fill="hold"/>
                                        <p:tgtEl>
                                          <p:spTgt spid="26628">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26628">
                                            <p:txEl>
                                              <p:pRg st="6" end="6"/>
                                            </p:txEl>
                                          </p:spTgt>
                                        </p:tgtEl>
                                      </p:cBhvr>
                                    </p:animEffect>
                                  </p:childTnLst>
                                </p:cTn>
                              </p:par>
                              <p:par>
                                <p:cTn id="25" presetID="29" presetClass="entr" presetSubtype="0" fill="hold" nodeType="withEffect">
                                  <p:stCondLst>
                                    <p:cond delay="0"/>
                                  </p:stCondLst>
                                  <p:childTnLst>
                                    <p:set>
                                      <p:cBhvr>
                                        <p:cTn id="26" dur="1" fill="hold">
                                          <p:stCondLst>
                                            <p:cond delay="0"/>
                                          </p:stCondLst>
                                        </p:cTn>
                                        <p:tgtEl>
                                          <p:spTgt spid="26628">
                                            <p:txEl>
                                              <p:pRg st="7" end="7"/>
                                            </p:txEl>
                                          </p:spTgt>
                                        </p:tgtEl>
                                        <p:attrNameLst>
                                          <p:attrName>style.visibility</p:attrName>
                                        </p:attrNameLst>
                                      </p:cBhvr>
                                      <p:to>
                                        <p:strVal val="visible"/>
                                      </p:to>
                                    </p:set>
                                    <p:anim calcmode="lin" valueType="num">
                                      <p:cBhvr>
                                        <p:cTn id="27" dur="1000" fill="hold"/>
                                        <p:tgtEl>
                                          <p:spTgt spid="26628">
                                            <p:txEl>
                                              <p:pRg st="7" end="7"/>
                                            </p:txEl>
                                          </p:spTgt>
                                        </p:tgtEl>
                                        <p:attrNameLst>
                                          <p:attrName>ppt_x</p:attrName>
                                        </p:attrNameLst>
                                      </p:cBhvr>
                                      <p:tavLst>
                                        <p:tav tm="0">
                                          <p:val>
                                            <p:strVal val="#ppt_x-.2"/>
                                          </p:val>
                                        </p:tav>
                                        <p:tav tm="100000">
                                          <p:val>
                                            <p:strVal val="#ppt_x"/>
                                          </p:val>
                                        </p:tav>
                                      </p:tavLst>
                                    </p:anim>
                                    <p:anim calcmode="lin" valueType="num">
                                      <p:cBhvr>
                                        <p:cTn id="28" dur="1000" fill="hold"/>
                                        <p:tgtEl>
                                          <p:spTgt spid="26628">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26628">
                                            <p:txEl>
                                              <p:pRg st="7" end="7"/>
                                            </p:txEl>
                                          </p:spTgt>
                                        </p:tgtEl>
                                      </p:cBhvr>
                                    </p:animEffect>
                                  </p:childTnLst>
                                </p:cTn>
                              </p:par>
                              <p:par>
                                <p:cTn id="30" presetID="29" presetClass="entr" presetSubtype="0" fill="hold" nodeType="withEffect">
                                  <p:stCondLst>
                                    <p:cond delay="0"/>
                                  </p:stCondLst>
                                  <p:childTnLst>
                                    <p:set>
                                      <p:cBhvr>
                                        <p:cTn id="31" dur="1" fill="hold">
                                          <p:stCondLst>
                                            <p:cond delay="0"/>
                                          </p:stCondLst>
                                        </p:cTn>
                                        <p:tgtEl>
                                          <p:spTgt spid="26628">
                                            <p:txEl>
                                              <p:pRg st="8" end="8"/>
                                            </p:txEl>
                                          </p:spTgt>
                                        </p:tgtEl>
                                        <p:attrNameLst>
                                          <p:attrName>style.visibility</p:attrName>
                                        </p:attrNameLst>
                                      </p:cBhvr>
                                      <p:to>
                                        <p:strVal val="visible"/>
                                      </p:to>
                                    </p:set>
                                    <p:anim calcmode="lin" valueType="num">
                                      <p:cBhvr>
                                        <p:cTn id="32" dur="1000" fill="hold"/>
                                        <p:tgtEl>
                                          <p:spTgt spid="26628">
                                            <p:txEl>
                                              <p:pRg st="8" end="8"/>
                                            </p:txEl>
                                          </p:spTgt>
                                        </p:tgtEl>
                                        <p:attrNameLst>
                                          <p:attrName>ppt_x</p:attrName>
                                        </p:attrNameLst>
                                      </p:cBhvr>
                                      <p:tavLst>
                                        <p:tav tm="0">
                                          <p:val>
                                            <p:strVal val="#ppt_x-.2"/>
                                          </p:val>
                                        </p:tav>
                                        <p:tav tm="100000">
                                          <p:val>
                                            <p:strVal val="#ppt_x"/>
                                          </p:val>
                                        </p:tav>
                                      </p:tavLst>
                                    </p:anim>
                                    <p:anim calcmode="lin" valueType="num">
                                      <p:cBhvr>
                                        <p:cTn id="33" dur="1000" fill="hold"/>
                                        <p:tgtEl>
                                          <p:spTgt spid="26628">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26628">
                                            <p:txEl>
                                              <p:pRg st="8" end="8"/>
                                            </p:txEl>
                                          </p:spTgt>
                                        </p:tgtEl>
                                      </p:cBhvr>
                                    </p:animEffect>
                                  </p:childTnLst>
                                </p:cTn>
                              </p:par>
                              <p:par>
                                <p:cTn id="35" presetID="29" presetClass="entr" presetSubtype="0" fill="hold" nodeType="withEffect">
                                  <p:stCondLst>
                                    <p:cond delay="0"/>
                                  </p:stCondLst>
                                  <p:childTnLst>
                                    <p:set>
                                      <p:cBhvr>
                                        <p:cTn id="36" dur="1" fill="hold">
                                          <p:stCondLst>
                                            <p:cond delay="0"/>
                                          </p:stCondLst>
                                        </p:cTn>
                                        <p:tgtEl>
                                          <p:spTgt spid="26628">
                                            <p:txEl>
                                              <p:pRg st="9" end="9"/>
                                            </p:txEl>
                                          </p:spTgt>
                                        </p:tgtEl>
                                        <p:attrNameLst>
                                          <p:attrName>style.visibility</p:attrName>
                                        </p:attrNameLst>
                                      </p:cBhvr>
                                      <p:to>
                                        <p:strVal val="visible"/>
                                      </p:to>
                                    </p:set>
                                    <p:anim calcmode="lin" valueType="num">
                                      <p:cBhvr>
                                        <p:cTn id="37" dur="1000" fill="hold"/>
                                        <p:tgtEl>
                                          <p:spTgt spid="26628">
                                            <p:txEl>
                                              <p:pRg st="9" end="9"/>
                                            </p:txEl>
                                          </p:spTgt>
                                        </p:tgtEl>
                                        <p:attrNameLst>
                                          <p:attrName>ppt_x</p:attrName>
                                        </p:attrNameLst>
                                      </p:cBhvr>
                                      <p:tavLst>
                                        <p:tav tm="0">
                                          <p:val>
                                            <p:strVal val="#ppt_x-.2"/>
                                          </p:val>
                                        </p:tav>
                                        <p:tav tm="100000">
                                          <p:val>
                                            <p:strVal val="#ppt_x"/>
                                          </p:val>
                                        </p:tav>
                                      </p:tavLst>
                                    </p:anim>
                                    <p:anim calcmode="lin" valueType="num">
                                      <p:cBhvr>
                                        <p:cTn id="38" dur="1000" fill="hold"/>
                                        <p:tgtEl>
                                          <p:spTgt spid="26628">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6628">
                                            <p:txEl>
                                              <p:pRg st="9" end="9"/>
                                            </p:txEl>
                                          </p:spTgt>
                                        </p:tgtEl>
                                      </p:cBhvr>
                                    </p:animEffect>
                                  </p:childTnLst>
                                </p:cTn>
                              </p:par>
                              <p:par>
                                <p:cTn id="40" presetID="29" presetClass="entr" presetSubtype="0" fill="hold" nodeType="withEffect">
                                  <p:stCondLst>
                                    <p:cond delay="0"/>
                                  </p:stCondLst>
                                  <p:childTnLst>
                                    <p:set>
                                      <p:cBhvr>
                                        <p:cTn id="41" dur="1" fill="hold">
                                          <p:stCondLst>
                                            <p:cond delay="0"/>
                                          </p:stCondLst>
                                        </p:cTn>
                                        <p:tgtEl>
                                          <p:spTgt spid="26628">
                                            <p:txEl>
                                              <p:pRg st="10" end="10"/>
                                            </p:txEl>
                                          </p:spTgt>
                                        </p:tgtEl>
                                        <p:attrNameLst>
                                          <p:attrName>style.visibility</p:attrName>
                                        </p:attrNameLst>
                                      </p:cBhvr>
                                      <p:to>
                                        <p:strVal val="visible"/>
                                      </p:to>
                                    </p:set>
                                    <p:anim calcmode="lin" valueType="num">
                                      <p:cBhvr>
                                        <p:cTn id="42" dur="1000" fill="hold"/>
                                        <p:tgtEl>
                                          <p:spTgt spid="26628">
                                            <p:txEl>
                                              <p:pRg st="10" end="10"/>
                                            </p:txEl>
                                          </p:spTgt>
                                        </p:tgtEl>
                                        <p:attrNameLst>
                                          <p:attrName>ppt_x</p:attrName>
                                        </p:attrNameLst>
                                      </p:cBhvr>
                                      <p:tavLst>
                                        <p:tav tm="0">
                                          <p:val>
                                            <p:strVal val="#ppt_x-.2"/>
                                          </p:val>
                                        </p:tav>
                                        <p:tav tm="100000">
                                          <p:val>
                                            <p:strVal val="#ppt_x"/>
                                          </p:val>
                                        </p:tav>
                                      </p:tavLst>
                                    </p:anim>
                                    <p:anim calcmode="lin" valueType="num">
                                      <p:cBhvr>
                                        <p:cTn id="43" dur="1000" fill="hold"/>
                                        <p:tgtEl>
                                          <p:spTgt spid="26628">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6628">
                                            <p:txEl>
                                              <p:pRg st="10" end="10"/>
                                            </p:txEl>
                                          </p:spTgt>
                                        </p:tgtEl>
                                      </p:cBhvr>
                                    </p:animEffect>
                                  </p:childTnLst>
                                </p:cTn>
                              </p:par>
                              <p:par>
                                <p:cTn id="45" presetID="29" presetClass="entr" presetSubtype="0" fill="hold" nodeType="withEffect">
                                  <p:stCondLst>
                                    <p:cond delay="0"/>
                                  </p:stCondLst>
                                  <p:childTnLst>
                                    <p:set>
                                      <p:cBhvr>
                                        <p:cTn id="46" dur="1" fill="hold">
                                          <p:stCondLst>
                                            <p:cond delay="0"/>
                                          </p:stCondLst>
                                        </p:cTn>
                                        <p:tgtEl>
                                          <p:spTgt spid="26628">
                                            <p:txEl>
                                              <p:pRg st="11" end="11"/>
                                            </p:txEl>
                                          </p:spTgt>
                                        </p:tgtEl>
                                        <p:attrNameLst>
                                          <p:attrName>style.visibility</p:attrName>
                                        </p:attrNameLst>
                                      </p:cBhvr>
                                      <p:to>
                                        <p:strVal val="visible"/>
                                      </p:to>
                                    </p:set>
                                    <p:anim calcmode="lin" valueType="num">
                                      <p:cBhvr>
                                        <p:cTn id="47" dur="1000" fill="hold"/>
                                        <p:tgtEl>
                                          <p:spTgt spid="26628">
                                            <p:txEl>
                                              <p:pRg st="11" end="11"/>
                                            </p:txEl>
                                          </p:spTgt>
                                        </p:tgtEl>
                                        <p:attrNameLst>
                                          <p:attrName>ppt_x</p:attrName>
                                        </p:attrNameLst>
                                      </p:cBhvr>
                                      <p:tavLst>
                                        <p:tav tm="0">
                                          <p:val>
                                            <p:strVal val="#ppt_x-.2"/>
                                          </p:val>
                                        </p:tav>
                                        <p:tav tm="100000">
                                          <p:val>
                                            <p:strVal val="#ppt_x"/>
                                          </p:val>
                                        </p:tav>
                                      </p:tavLst>
                                    </p:anim>
                                    <p:anim calcmode="lin" valueType="num">
                                      <p:cBhvr>
                                        <p:cTn id="48" dur="1000" fill="hold"/>
                                        <p:tgtEl>
                                          <p:spTgt spid="26628">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49" dur="1000"/>
                                        <p:tgtEl>
                                          <p:spTgt spid="26628">
                                            <p:txEl>
                                              <p:pRg st="11" end="11"/>
                                            </p:txEl>
                                          </p:spTgt>
                                        </p:tgtEl>
                                      </p:cBhvr>
                                    </p:animEffect>
                                  </p:childTnLst>
                                </p:cTn>
                              </p:par>
                              <p:par>
                                <p:cTn id="50" presetID="29" presetClass="entr" presetSubtype="0" fill="hold" nodeType="withEffect">
                                  <p:stCondLst>
                                    <p:cond delay="0"/>
                                  </p:stCondLst>
                                  <p:childTnLst>
                                    <p:set>
                                      <p:cBhvr>
                                        <p:cTn id="51" dur="1" fill="hold">
                                          <p:stCondLst>
                                            <p:cond delay="0"/>
                                          </p:stCondLst>
                                        </p:cTn>
                                        <p:tgtEl>
                                          <p:spTgt spid="26628">
                                            <p:txEl>
                                              <p:pRg st="14" end="14"/>
                                            </p:txEl>
                                          </p:spTgt>
                                        </p:tgtEl>
                                        <p:attrNameLst>
                                          <p:attrName>style.visibility</p:attrName>
                                        </p:attrNameLst>
                                      </p:cBhvr>
                                      <p:to>
                                        <p:strVal val="visible"/>
                                      </p:to>
                                    </p:set>
                                    <p:anim calcmode="lin" valueType="num">
                                      <p:cBhvr>
                                        <p:cTn id="52" dur="1000" fill="hold"/>
                                        <p:tgtEl>
                                          <p:spTgt spid="26628">
                                            <p:txEl>
                                              <p:pRg st="14" end="14"/>
                                            </p:txEl>
                                          </p:spTgt>
                                        </p:tgtEl>
                                        <p:attrNameLst>
                                          <p:attrName>ppt_x</p:attrName>
                                        </p:attrNameLst>
                                      </p:cBhvr>
                                      <p:tavLst>
                                        <p:tav tm="0">
                                          <p:val>
                                            <p:strVal val="#ppt_x-.2"/>
                                          </p:val>
                                        </p:tav>
                                        <p:tav tm="100000">
                                          <p:val>
                                            <p:strVal val="#ppt_x"/>
                                          </p:val>
                                        </p:tav>
                                      </p:tavLst>
                                    </p:anim>
                                    <p:anim calcmode="lin" valueType="num">
                                      <p:cBhvr>
                                        <p:cTn id="53" dur="1000" fill="hold"/>
                                        <p:tgtEl>
                                          <p:spTgt spid="26628">
                                            <p:txEl>
                                              <p:pRg st="14" end="14"/>
                                            </p:txEl>
                                          </p:spTgt>
                                        </p:tgtEl>
                                        <p:attrNameLst>
                                          <p:attrName>ppt_y</p:attrName>
                                        </p:attrNameLst>
                                      </p:cBhvr>
                                      <p:tavLst>
                                        <p:tav tm="0">
                                          <p:val>
                                            <p:strVal val="#ppt_y"/>
                                          </p:val>
                                        </p:tav>
                                        <p:tav tm="100000">
                                          <p:val>
                                            <p:strVal val="#ppt_y"/>
                                          </p:val>
                                        </p:tav>
                                      </p:tavLst>
                                    </p:anim>
                                    <p:animEffect transition="in" filter="wipe(right)" prLst="gradientSize: 0.1">
                                      <p:cBhvr>
                                        <p:cTn id="54" dur="1000"/>
                                        <p:tgtEl>
                                          <p:spTgt spid="26628">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rtl="1">
              <a:lnSpc>
                <a:spcPct val="150000"/>
              </a:lnSpc>
              <a:buNone/>
            </a:pPr>
            <a:r>
              <a:rPr lang="fa-IR" dirty="0"/>
              <a:t>1- همه چیز را دوباره اختراع کنند</a:t>
            </a:r>
          </a:p>
          <a:p>
            <a:pPr marL="0" indent="0" algn="just" rtl="1">
              <a:lnSpc>
                <a:spcPct val="150000"/>
              </a:lnSpc>
              <a:buNone/>
            </a:pPr>
            <a:r>
              <a:rPr lang="fa-IR" dirty="0"/>
              <a:t>2-با کسانی که دارای این تکنولوژی هستند وارد معامله شده و تکنولوژی مطلوب خود را انتقال دهند.</a:t>
            </a:r>
          </a:p>
          <a:p>
            <a:pPr marL="0" indent="0" algn="just" rtl="1">
              <a:lnSpc>
                <a:spcPct val="150000"/>
              </a:lnSpc>
              <a:buNone/>
            </a:pPr>
            <a:endParaRPr lang="fa-IR" dirty="0"/>
          </a:p>
          <a:p>
            <a:endParaRPr lang="en-US" dirty="0"/>
          </a:p>
        </p:txBody>
      </p:sp>
      <p:sp>
        <p:nvSpPr>
          <p:cNvPr id="4" name="Slide Number Placeholder 3"/>
          <p:cNvSpPr>
            <a:spLocks noGrp="1"/>
          </p:cNvSpPr>
          <p:nvPr>
            <p:ph type="sldNum" sz="quarter" idx="12"/>
          </p:nvPr>
        </p:nvSpPr>
        <p:spPr>
          <a:xfrm>
            <a:off x="8572528" y="6215082"/>
            <a:ext cx="365760" cy="365125"/>
          </a:xfrm>
        </p:spPr>
        <p:txBody>
          <a:bodyPr/>
          <a:lstStyle/>
          <a:p>
            <a:fld id="{7C8E858F-5F52-43A3-90CB-32074036600E}" type="slidenum">
              <a:rPr lang="fa-IR" sz="1200" smtClean="0"/>
              <a:pPr/>
              <a:t>27</a:t>
            </a:fld>
            <a:endParaRPr lang="fa-IR" dirty="0"/>
          </a:p>
        </p:txBody>
      </p:sp>
      <p:sp>
        <p:nvSpPr>
          <p:cNvPr id="2" name="Title 1"/>
          <p:cNvSpPr>
            <a:spLocks noGrp="1"/>
          </p:cNvSpPr>
          <p:nvPr>
            <p:ph type="title"/>
          </p:nvPr>
        </p:nvSpPr>
        <p:spPr/>
        <p:txBody>
          <a:bodyPr>
            <a:normAutofit fontScale="90000"/>
          </a:bodyPr>
          <a:lstStyle/>
          <a:p>
            <a:pPr algn="ctr"/>
            <a:r>
              <a:rPr lang="fa-IR" sz="3600" dirty="0"/>
              <a:t>کشورهای در حال توسعه که فاقد بسیاری از تکنولوژی ها هستند دو راه حل پیش رو دارند . </a:t>
            </a:r>
            <a:r>
              <a:rPr lang="fa-IR" dirty="0"/>
              <a:t/>
            </a:r>
            <a:br>
              <a:rPr lang="fa-IR" dirty="0"/>
            </a:br>
            <a:endParaRPr lang="en-US" dirty="0"/>
          </a:p>
        </p:txBody>
      </p:sp>
    </p:spTree>
    <p:extLst>
      <p:ext uri="{BB962C8B-B14F-4D97-AF65-F5344CB8AC3E}">
        <p14:creationId xmlns:p14="http://schemas.microsoft.com/office/powerpoint/2010/main" val="26301645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r">
              <a:buNone/>
            </a:pPr>
            <a:r>
              <a:rPr lang="fa-IR" dirty="0"/>
              <a:t>1- دستیابی به تکنولوژی بالاتر </a:t>
            </a:r>
          </a:p>
          <a:p>
            <a:pPr marL="0" indent="0" algn="r">
              <a:buNone/>
            </a:pPr>
            <a:r>
              <a:rPr lang="fa-IR" dirty="0"/>
              <a:t>2-پایان چرخه عمر تکنواوژی</a:t>
            </a:r>
          </a:p>
          <a:p>
            <a:pPr marL="0" indent="0" algn="r">
              <a:buNone/>
            </a:pPr>
            <a:r>
              <a:rPr lang="fa-IR" dirty="0"/>
              <a:t>3-تصاحب بازارهای جدید با انتقال تکنولوژی و مشارکت و کسب مزیت رقابتی</a:t>
            </a:r>
          </a:p>
          <a:p>
            <a:pPr marL="0" indent="0" algn="r">
              <a:buNone/>
            </a:pPr>
            <a:r>
              <a:rPr lang="fa-IR" dirty="0"/>
              <a:t>4- حفظ بازار محصول در بازارهای هدف و ممانعت از نفوذ رقبا در بازار</a:t>
            </a:r>
          </a:p>
          <a:p>
            <a:pPr marL="0" indent="0" algn="r">
              <a:buNone/>
            </a:pPr>
            <a:endParaRPr lang="fa-IR" dirty="0"/>
          </a:p>
          <a:p>
            <a:pPr marL="0" indent="0" algn="r">
              <a:buNone/>
            </a:pPr>
            <a:r>
              <a:rPr lang="fa-IR" dirty="0"/>
              <a:t>آگاهی و اطلاعات گیرنده تکنولوژی از بازار و آخرین و بروزترین تکنولوژی و میزان قابلیت جذب این تکنولوژی در کشور یا سازمان مقصد در سرنوشت و به سرانجام رسیدن انتقال تکنولوژی بسیار مهم وحایز اهمیت می باشد.</a:t>
            </a:r>
          </a:p>
          <a:p>
            <a:pPr marL="0" indent="0" algn="r" rtl="1">
              <a:buNone/>
            </a:pPr>
            <a:r>
              <a:rPr lang="fa-IR" dirty="0"/>
              <a:t>شرکت عالم آرا  کارخانه تولید لامپ تصویر می باشد که باصرف کلی هزینه ساخته شد ولی به علت ورود تکنولوژی </a:t>
            </a:r>
            <a:r>
              <a:rPr lang="en-US" dirty="0"/>
              <a:t>LCD</a:t>
            </a:r>
            <a:r>
              <a:rPr lang="fa-IR" dirty="0"/>
              <a:t> هرگز به بهره برداری نرسید</a:t>
            </a:r>
          </a:p>
          <a:p>
            <a:pPr marL="0" indent="0" algn="r">
              <a:buNone/>
            </a:pPr>
            <a:endParaRPr lang="en-US" dirty="0"/>
          </a:p>
        </p:txBody>
      </p:sp>
      <p:sp>
        <p:nvSpPr>
          <p:cNvPr id="4" name="Slide Number Placeholder 3"/>
          <p:cNvSpPr>
            <a:spLocks noGrp="1"/>
          </p:cNvSpPr>
          <p:nvPr>
            <p:ph type="sldNum" sz="quarter" idx="12"/>
          </p:nvPr>
        </p:nvSpPr>
        <p:spPr/>
        <p:txBody>
          <a:bodyPr/>
          <a:lstStyle/>
          <a:p>
            <a:r>
              <a:rPr lang="fa-IR" dirty="0" smtClean="0"/>
              <a:t>24</a:t>
            </a:r>
            <a:endParaRPr lang="fa-IR" dirty="0"/>
          </a:p>
        </p:txBody>
      </p:sp>
      <p:sp>
        <p:nvSpPr>
          <p:cNvPr id="2" name="Title 1"/>
          <p:cNvSpPr>
            <a:spLocks noGrp="1"/>
          </p:cNvSpPr>
          <p:nvPr>
            <p:ph type="title"/>
          </p:nvPr>
        </p:nvSpPr>
        <p:spPr/>
        <p:txBody>
          <a:bodyPr/>
          <a:lstStyle/>
          <a:p>
            <a:pPr algn="ctr"/>
            <a:r>
              <a:rPr lang="fa-IR" dirty="0"/>
              <a:t>دلایل فروش و انتقال تکنولوژی</a:t>
            </a:r>
            <a:endParaRPr lang="en-US" dirty="0"/>
          </a:p>
        </p:txBody>
      </p:sp>
    </p:spTree>
    <p:extLst>
      <p:ext uri="{BB962C8B-B14F-4D97-AF65-F5344CB8AC3E}">
        <p14:creationId xmlns:p14="http://schemas.microsoft.com/office/powerpoint/2010/main" val="9309705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rtl="1">
              <a:buNone/>
            </a:pPr>
            <a:r>
              <a:rPr lang="fa-IR" dirty="0"/>
              <a:t>در حالت کلی پنج نوع مدل انتقال تکنولوژی وجود دارد . هر چند این پنج مدل در بعضی از پارامترها مشترک می باشند ولی هر کدام دارای معیارهای متفاوتی هستند.</a:t>
            </a:r>
          </a:p>
          <a:p>
            <a:pPr marL="0" indent="0" algn="r">
              <a:buNone/>
            </a:pPr>
            <a:r>
              <a:rPr lang="fa-IR" b="1" dirty="0"/>
              <a:t>1- مدل </a:t>
            </a:r>
            <a:r>
              <a:rPr lang="fa-IR" b="1" dirty="0" smtClean="0"/>
              <a:t>چيه زا </a:t>
            </a:r>
            <a:r>
              <a:rPr lang="fa-IR" b="1" dirty="0"/>
              <a:t>و مانزينی </a:t>
            </a:r>
          </a:p>
          <a:p>
            <a:pPr marL="0" indent="0" algn="r">
              <a:buNone/>
            </a:pPr>
            <a:r>
              <a:rPr lang="fa-IR" b="1" dirty="0"/>
              <a:t>2 -مدل فورد </a:t>
            </a:r>
          </a:p>
          <a:p>
            <a:pPr marL="0" indent="0" algn="r">
              <a:buNone/>
            </a:pPr>
            <a:r>
              <a:rPr lang="fa-IR" b="1" dirty="0"/>
              <a:t>3-مدل رابرتس وبری </a:t>
            </a:r>
          </a:p>
          <a:p>
            <a:pPr marL="0" indent="0" algn="r">
              <a:buNone/>
            </a:pPr>
            <a:r>
              <a:rPr lang="fa-IR" b="1" dirty="0"/>
              <a:t>4- مدل گیلبرت</a:t>
            </a:r>
          </a:p>
          <a:p>
            <a:pPr marL="0" indent="0" algn="r">
              <a:buNone/>
            </a:pPr>
            <a:r>
              <a:rPr lang="fa-IR" b="1" dirty="0"/>
              <a:t>5- مدل </a:t>
            </a:r>
            <a:r>
              <a:rPr lang="fa-IR" b="1" dirty="0" smtClean="0"/>
              <a:t>استاک</a:t>
            </a:r>
          </a:p>
          <a:p>
            <a:pPr marL="0" indent="0" algn="r">
              <a:buNone/>
            </a:pPr>
            <a:r>
              <a:rPr lang="fa-IR" b="1" dirty="0" smtClean="0"/>
              <a:t>6-مدل مالیک</a:t>
            </a:r>
          </a:p>
          <a:p>
            <a:pPr marL="0" indent="0" algn="r">
              <a:buNone/>
            </a:pPr>
            <a:r>
              <a:rPr lang="fa-IR" b="1" dirty="0" smtClean="0"/>
              <a:t>7-مدل مفهومی </a:t>
            </a:r>
            <a:r>
              <a:rPr lang="en-US" b="1" dirty="0" smtClean="0"/>
              <a:t>CIDA</a:t>
            </a:r>
            <a:endParaRPr lang="fa-IR"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29</a:t>
            </a:fld>
            <a:endParaRPr lang="fa-IR" dirty="0"/>
          </a:p>
        </p:txBody>
      </p:sp>
      <p:sp>
        <p:nvSpPr>
          <p:cNvPr id="2" name="Title 1"/>
          <p:cNvSpPr>
            <a:spLocks noGrp="1"/>
          </p:cNvSpPr>
          <p:nvPr>
            <p:ph type="title"/>
          </p:nvPr>
        </p:nvSpPr>
        <p:spPr/>
        <p:txBody>
          <a:bodyPr/>
          <a:lstStyle/>
          <a:p>
            <a:pPr algn="ctr"/>
            <a:r>
              <a:rPr lang="fa-IR" dirty="0">
                <a:solidFill>
                  <a:schemeClr val="accent4">
                    <a:lumMod val="75000"/>
                  </a:schemeClr>
                </a:solidFill>
              </a:rPr>
              <a:t>مدلهای انتقال تکنولوژی</a:t>
            </a:r>
            <a:endParaRPr lang="en-US" dirty="0">
              <a:solidFill>
                <a:schemeClr val="accent4">
                  <a:lumMod val="75000"/>
                </a:schemeClr>
              </a:solidFill>
            </a:endParaRPr>
          </a:p>
        </p:txBody>
      </p:sp>
    </p:spTree>
    <p:extLst>
      <p:ext uri="{BB962C8B-B14F-4D97-AF65-F5344CB8AC3E}">
        <p14:creationId xmlns:p14="http://schemas.microsoft.com/office/powerpoint/2010/main" val="25620349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algn="just" rtl="1">
              <a:buNone/>
            </a:pPr>
            <a:r>
              <a:rPr lang="fa-IR" dirty="0"/>
              <a:t>اگر نسخه یک پزشک را به عنوان راهکار درمان یک بیماری بدانیم پس می توان انتقال تکنولوژی را نیز به عنوان راهکار درمان یا بهبود یک محصول یا خدمات فرض نمود.</a:t>
            </a:r>
          </a:p>
          <a:p>
            <a:pPr marL="0" indent="0" algn="just" rtl="1">
              <a:buNone/>
            </a:pPr>
            <a:r>
              <a:rPr lang="fa-IR" dirty="0"/>
              <a:t>دارویی که پزشک برای درمان یک بیماری مشابه برای بیماران تجویز می نماید متفاوت و با دوزهای مختلف خواهد بود . چرا که شرایط جسمی و فیزیکی بیماران با یکدیگر متفاوت بوده و هر کدام نیازمند تجویز خاص خود می باشند.</a:t>
            </a:r>
          </a:p>
          <a:p>
            <a:pPr marL="0" indent="0" algn="just" rtl="1">
              <a:buNone/>
            </a:pPr>
            <a:r>
              <a:rPr lang="fa-IR" dirty="0"/>
              <a:t>جنسیت ، شرایط سنی ، فشار خون ، سابقه بیماری، و سطح پیشرفت بیماری و....</a:t>
            </a:r>
          </a:p>
          <a:p>
            <a:pPr marL="0" indent="0" algn="just" rtl="1">
              <a:buNone/>
            </a:pPr>
            <a:r>
              <a:rPr lang="fa-IR" dirty="0"/>
              <a:t>عواملی هستند که در نسخه درمانی پزشک حایز اهمیت می باشد.</a:t>
            </a:r>
          </a:p>
          <a:p>
            <a:pPr marL="0" indent="0" algn="just" rtl="1">
              <a:buNone/>
            </a:pPr>
            <a:r>
              <a:rPr lang="fa-IR" dirty="0"/>
              <a:t>لذا برای انتقال یک تکنولوژی نیز اطلاع ازمواردی چون طول عمر تکنولوژی ، سطح تکنولوژی در کشور پذیرنده براساس طبقه بندی دهگانه ،  نوع طبقه بندی بر اساس استراتژیک ،  لازم و ضروری است. و این اطلاعات مشخص کننده نحوه انتقال تکنولوژی خواهد بود.</a:t>
            </a:r>
          </a:p>
          <a:p>
            <a:pPr marL="0" indent="0" algn="r">
              <a:buNone/>
            </a:pPr>
            <a:endParaRPr lang="fa-IR" dirty="0"/>
          </a:p>
          <a:p>
            <a:pPr marL="0" indent="0" algn="r">
              <a:buNone/>
            </a:pPr>
            <a:endParaRPr lang="fa-IR" dirty="0"/>
          </a:p>
          <a:p>
            <a:pPr marL="0" indent="0" algn="r">
              <a:buNone/>
            </a:pPr>
            <a:endParaRPr lang="fa-IR"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30</a:t>
            </a:fld>
            <a:endParaRPr lang="fa-IR" dirty="0"/>
          </a:p>
        </p:txBody>
      </p:sp>
      <p:sp>
        <p:nvSpPr>
          <p:cNvPr id="2" name="Title 1"/>
          <p:cNvSpPr>
            <a:spLocks noGrp="1"/>
          </p:cNvSpPr>
          <p:nvPr>
            <p:ph type="title"/>
          </p:nvPr>
        </p:nvSpPr>
        <p:spPr/>
        <p:txBody>
          <a:bodyPr/>
          <a:lstStyle/>
          <a:p>
            <a:pPr algn="ctr"/>
            <a:r>
              <a:rPr lang="fa-IR" dirty="0">
                <a:solidFill>
                  <a:schemeClr val="accent4">
                    <a:lumMod val="75000"/>
                  </a:schemeClr>
                </a:solidFill>
              </a:rPr>
              <a:t>انتخاب مدل انتقال تکنولوژی</a:t>
            </a:r>
            <a:endParaRPr lang="en-US" dirty="0">
              <a:solidFill>
                <a:schemeClr val="accent4">
                  <a:lumMod val="75000"/>
                </a:schemeClr>
              </a:solidFill>
            </a:endParaRPr>
          </a:p>
        </p:txBody>
      </p:sp>
    </p:spTree>
    <p:extLst>
      <p:ext uri="{BB962C8B-B14F-4D97-AF65-F5344CB8AC3E}">
        <p14:creationId xmlns:p14="http://schemas.microsoft.com/office/powerpoint/2010/main" val="8300723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rtl="1">
              <a:buNone/>
            </a:pPr>
            <a:r>
              <a:rPr lang="fa-IR" dirty="0"/>
              <a:t>در اين مدل، از ديدگاه مديريتي، روشهاي همكاري تكنولوژي مورد بررسي قرار ميگيرند منظور از روشهاي همكاري تكنولوژيك، روشهاي انتقال تكنولوژي است كه در آن از طريق همكاري با طرف ديگر به تكنولوژي مورد نظر دسترسي پيدا ميشود. به عبارتي طرفين جهت رسيدن به تكنولوژي مورد نظر در يك همكاري تكنولوژيك مشاركت ميكنند. هدف از همكاري، قابليت تعريف مفاد همكاري و آشنايي با تكنولوژي و بازار می باشد كه در اين مدل مورد بررسي قرار ميگيرند. روشهايي كه در اين مدل پيشنهاد ميشوند محدود به روشهاي همكاري تكنولوژيك است و كليه روشهاي انتقال تكنولوژي را شامل نمی شود.</a:t>
            </a:r>
          </a:p>
        </p:txBody>
      </p:sp>
      <p:sp>
        <p:nvSpPr>
          <p:cNvPr id="4" name="Slide Number Placeholder 3"/>
          <p:cNvSpPr>
            <a:spLocks noGrp="1"/>
          </p:cNvSpPr>
          <p:nvPr>
            <p:ph type="sldNum" sz="quarter" idx="12"/>
          </p:nvPr>
        </p:nvSpPr>
        <p:spPr/>
        <p:txBody>
          <a:bodyPr/>
          <a:lstStyle/>
          <a:p>
            <a:fld id="{7C8E858F-5F52-43A3-90CB-32074036600E}" type="slidenum">
              <a:rPr lang="fa-IR" smtClean="0"/>
              <a:pPr/>
              <a:t>31</a:t>
            </a:fld>
            <a:endParaRPr lang="fa-IR" dirty="0"/>
          </a:p>
        </p:txBody>
      </p:sp>
      <p:sp>
        <p:nvSpPr>
          <p:cNvPr id="2" name="Title 1"/>
          <p:cNvSpPr>
            <a:spLocks noGrp="1"/>
          </p:cNvSpPr>
          <p:nvPr>
            <p:ph type="title"/>
          </p:nvPr>
        </p:nvSpPr>
        <p:spPr/>
        <p:txBody>
          <a:bodyPr/>
          <a:lstStyle/>
          <a:p>
            <a:pPr algn="ctr"/>
            <a:r>
              <a:rPr lang="fa-IR" b="1" dirty="0"/>
              <a:t>1- مدل </a:t>
            </a:r>
            <a:r>
              <a:rPr lang="fa-IR" b="1" dirty="0" smtClean="0"/>
              <a:t>چيه زا </a:t>
            </a:r>
            <a:r>
              <a:rPr lang="fa-IR" b="1" dirty="0"/>
              <a:t>و مانزينی</a:t>
            </a:r>
            <a:endParaRPr lang="en-US" dirty="0"/>
          </a:p>
        </p:txBody>
      </p:sp>
    </p:spTree>
    <p:extLst>
      <p:ext uri="{BB962C8B-B14F-4D97-AF65-F5344CB8AC3E}">
        <p14:creationId xmlns:p14="http://schemas.microsoft.com/office/powerpoint/2010/main" val="32713608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r" rtl="1">
              <a:buNone/>
            </a:pPr>
            <a:r>
              <a:rPr lang="fa-IR" dirty="0"/>
              <a:t>هدف اين مدل كمك به تصميم گيرنده اي است كه،بدنبال كسب تکنولوژي خاصي از خارج است.زيرا اين مدل مناسب ترين روش همکاري تکنولوژيکي را بر اساس مراحل خاصي ارايه مي دهد.مراحل مورد نظرشامل 14 مورد زیر می باشد. </a:t>
            </a:r>
            <a:endParaRPr lang="en-US" dirty="0"/>
          </a:p>
          <a:p>
            <a:pPr marL="0" indent="0" algn="r">
              <a:buNone/>
            </a:pPr>
            <a:r>
              <a:rPr lang="fa-IR" dirty="0"/>
              <a:t>1-1-  هدف از همکاری</a:t>
            </a:r>
          </a:p>
          <a:p>
            <a:pPr marL="0" indent="0" algn="r">
              <a:buNone/>
            </a:pPr>
            <a:r>
              <a:rPr lang="fa-IR" dirty="0"/>
              <a:t>1-2- قابلیت تعریف محتوای همکاری</a:t>
            </a:r>
          </a:p>
          <a:p>
            <a:pPr marL="0" indent="0" algn="r">
              <a:buNone/>
            </a:pPr>
            <a:r>
              <a:rPr lang="fa-IR" dirty="0"/>
              <a:t>1-3 -آشنایی به بازار و تکنولوژی</a:t>
            </a:r>
          </a:p>
          <a:p>
            <a:pPr marL="0" indent="0" algn="r">
              <a:buNone/>
            </a:pPr>
            <a:r>
              <a:rPr lang="fa-IR" dirty="0"/>
              <a:t>1-4 - نسبت مزیت رقابتی</a:t>
            </a:r>
          </a:p>
          <a:p>
            <a:pPr marL="0" indent="0" algn="r">
              <a:buNone/>
            </a:pPr>
            <a:r>
              <a:rPr lang="fa-IR" dirty="0"/>
              <a:t>1-5 -چرخه عمر تکنولوژی</a:t>
            </a:r>
          </a:p>
          <a:p>
            <a:pPr marL="0" indent="0" algn="r">
              <a:buNone/>
            </a:pPr>
            <a:r>
              <a:rPr lang="fa-IR" dirty="0"/>
              <a:t>1-6 -سطح ریسک</a:t>
            </a:r>
          </a:p>
          <a:p>
            <a:pPr marL="0" indent="0" algn="r">
              <a:buNone/>
            </a:pPr>
            <a:r>
              <a:rPr lang="fa-IR" dirty="0"/>
              <a:t>1-7 -قابلیت حفاظت از تکنولوژی</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32</a:t>
            </a:fld>
            <a:endParaRPr lang="fa-IR" dirty="0"/>
          </a:p>
        </p:txBody>
      </p:sp>
      <p:sp>
        <p:nvSpPr>
          <p:cNvPr id="2" name="Title 1"/>
          <p:cNvSpPr>
            <a:spLocks noGrp="1"/>
          </p:cNvSpPr>
          <p:nvPr>
            <p:ph type="title"/>
          </p:nvPr>
        </p:nvSpPr>
        <p:spPr/>
        <p:txBody>
          <a:bodyPr>
            <a:normAutofit fontScale="90000"/>
          </a:bodyPr>
          <a:lstStyle/>
          <a:p>
            <a:pPr algn="ctr"/>
            <a:r>
              <a:rPr lang="fa-IR" b="1" dirty="0"/>
              <a:t>1- مدل </a:t>
            </a:r>
            <a:r>
              <a:rPr lang="fa-IR" b="1" dirty="0" smtClean="0"/>
              <a:t>چيه زا </a:t>
            </a:r>
            <a:r>
              <a:rPr lang="fa-IR" b="1" dirty="0"/>
              <a:t>و مانزينی</a:t>
            </a:r>
            <a:br>
              <a:rPr lang="fa-IR" b="1" dirty="0"/>
            </a:br>
            <a:endParaRPr lang="en-US" dirty="0"/>
          </a:p>
        </p:txBody>
      </p:sp>
    </p:spTree>
    <p:extLst>
      <p:ext uri="{BB962C8B-B14F-4D97-AF65-F5344CB8AC3E}">
        <p14:creationId xmlns:p14="http://schemas.microsoft.com/office/powerpoint/2010/main" val="21416672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r">
              <a:buNone/>
            </a:pPr>
            <a:r>
              <a:rPr lang="fa-IR" dirty="0"/>
              <a:t>1-8- مرحله فرآیند نو آوری</a:t>
            </a:r>
          </a:p>
          <a:p>
            <a:pPr marL="0" indent="0" algn="r">
              <a:buNone/>
            </a:pPr>
            <a:r>
              <a:rPr lang="fa-IR" dirty="0"/>
              <a:t>1-9 -سرمایه لازم</a:t>
            </a:r>
          </a:p>
          <a:p>
            <a:pPr marL="0" indent="0" algn="r">
              <a:buNone/>
            </a:pPr>
            <a:r>
              <a:rPr lang="fa-IR" dirty="0"/>
              <a:t>1-10- قابلیت تقسیم سرمایه</a:t>
            </a:r>
          </a:p>
          <a:p>
            <a:pPr marL="0" indent="0" algn="r">
              <a:buNone/>
            </a:pPr>
            <a:r>
              <a:rPr lang="fa-IR" dirty="0"/>
              <a:t>1-11- کشور منبع تکنولوژی</a:t>
            </a:r>
          </a:p>
          <a:p>
            <a:pPr marL="0" indent="0" algn="r">
              <a:buNone/>
            </a:pPr>
            <a:r>
              <a:rPr lang="fa-IR" dirty="0"/>
              <a:t>1-12- زمینه فعالیت و قدرت شرکت مادر</a:t>
            </a:r>
          </a:p>
          <a:p>
            <a:pPr marL="0" indent="0" algn="r">
              <a:buNone/>
            </a:pPr>
            <a:r>
              <a:rPr lang="fa-IR" dirty="0"/>
              <a:t>1-13- اندازه شرکت مادر</a:t>
            </a:r>
          </a:p>
          <a:p>
            <a:pPr marL="0" indent="0" algn="r">
              <a:buNone/>
            </a:pPr>
            <a:r>
              <a:rPr lang="fa-IR" dirty="0"/>
              <a:t>1-14-نحوه ارتباط طرفین</a:t>
            </a:r>
          </a:p>
          <a:p>
            <a:pPr marL="0" indent="0" algn="r">
              <a:buNone/>
            </a:pPr>
            <a:endParaRPr lang="fa-IR" dirty="0"/>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33</a:t>
            </a:fld>
            <a:endParaRPr lang="fa-IR" dirty="0"/>
          </a:p>
        </p:txBody>
      </p:sp>
      <p:sp>
        <p:nvSpPr>
          <p:cNvPr id="2" name="Title 1"/>
          <p:cNvSpPr>
            <a:spLocks noGrp="1"/>
          </p:cNvSpPr>
          <p:nvPr>
            <p:ph type="title"/>
          </p:nvPr>
        </p:nvSpPr>
        <p:spPr/>
        <p:txBody>
          <a:bodyPr/>
          <a:lstStyle/>
          <a:p>
            <a:pPr algn="ctr"/>
            <a:r>
              <a:rPr lang="fa-IR" b="1" dirty="0"/>
              <a:t>1- مدل </a:t>
            </a:r>
            <a:r>
              <a:rPr lang="fa-IR" b="1" dirty="0" smtClean="0"/>
              <a:t>چيه زا </a:t>
            </a:r>
            <a:r>
              <a:rPr lang="fa-IR" b="1" dirty="0"/>
              <a:t>و مانزينی</a:t>
            </a:r>
            <a:endParaRPr lang="en-US" dirty="0"/>
          </a:p>
        </p:txBody>
      </p:sp>
    </p:spTree>
    <p:extLst>
      <p:ext uri="{BB962C8B-B14F-4D97-AF65-F5344CB8AC3E}">
        <p14:creationId xmlns:p14="http://schemas.microsoft.com/office/powerpoint/2010/main" val="22658323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rtl="1">
              <a:buNone/>
            </a:pPr>
            <a:r>
              <a:rPr lang="fa-IR" dirty="0"/>
              <a:t>در اين مدل روشهاي انتقال تكنولوژي بر اساس ويژگيهايي از قبيل يكپارچه سازي، انعطاف پذيري، كنترل و تأثير برشركت گيرنده تكنولوژي طبقه بندي شده و با توجه به اين ويژگيها جدول ذيل ارائه شده است . به طور مثال هنگامي كه سطح سرمايه گذاري براي دسترسي به تكنولوژي مورد نظر بالا باشد.</a:t>
            </a:r>
          </a:p>
          <a:p>
            <a:pPr marL="0" indent="0" algn="r">
              <a:buNone/>
            </a:pPr>
            <a:r>
              <a:rPr lang="fa-IR" dirty="0"/>
              <a:t>روشهاي ادغام و کسب تکنولوژی از طريق اخذ مالکيت يک شرکت پيشنهاد ميگردد.</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34</a:t>
            </a:fld>
            <a:endParaRPr lang="fa-IR" dirty="0"/>
          </a:p>
        </p:txBody>
      </p:sp>
      <p:sp>
        <p:nvSpPr>
          <p:cNvPr id="2" name="Title 1"/>
          <p:cNvSpPr>
            <a:spLocks noGrp="1"/>
          </p:cNvSpPr>
          <p:nvPr>
            <p:ph type="title"/>
          </p:nvPr>
        </p:nvSpPr>
        <p:spPr/>
        <p:txBody>
          <a:bodyPr/>
          <a:lstStyle/>
          <a:p>
            <a:pPr algn="ctr"/>
            <a:r>
              <a:rPr lang="fa-IR" b="1" dirty="0"/>
              <a:t>1- مدل چييزا و مانزينی</a:t>
            </a:r>
            <a:endParaRPr lang="en-US" dirty="0"/>
          </a:p>
        </p:txBody>
      </p:sp>
    </p:spTree>
    <p:extLst>
      <p:ext uri="{BB962C8B-B14F-4D97-AF65-F5344CB8AC3E}">
        <p14:creationId xmlns:p14="http://schemas.microsoft.com/office/powerpoint/2010/main" val="18500262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rtl="1">
              <a:buNone/>
            </a:pPr>
            <a:r>
              <a:rPr lang="fa-IR" dirty="0"/>
              <a:t>در اين مدل نيز روشهاي كلي دستيابي به تكنولوژي مورد توجه قرار ميگيرد. ولی اين مدل منحصرًا در ارتباط با انتخاب روش مناسب انتقال نيست. عواملي كه در اين مدل براي تصميم گيري در مورد روش مناسب دستيابي به تكنولوژي مورد توجه قرار گرفته عبارتند</a:t>
            </a:r>
            <a:endParaRPr lang="en-US" dirty="0"/>
          </a:p>
          <a:p>
            <a:pPr marL="0" indent="0" algn="r">
              <a:buNone/>
            </a:pPr>
            <a:r>
              <a:rPr lang="en-US" dirty="0"/>
              <a:t> </a:t>
            </a:r>
            <a:endParaRPr lang="fa-IR"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35</a:t>
            </a:fld>
            <a:endParaRPr lang="fa-IR" dirty="0"/>
          </a:p>
        </p:txBody>
      </p:sp>
      <p:sp>
        <p:nvSpPr>
          <p:cNvPr id="2" name="Title 1"/>
          <p:cNvSpPr>
            <a:spLocks noGrp="1"/>
          </p:cNvSpPr>
          <p:nvPr>
            <p:ph type="title"/>
          </p:nvPr>
        </p:nvSpPr>
        <p:spPr/>
        <p:txBody>
          <a:bodyPr/>
          <a:lstStyle/>
          <a:p>
            <a:pPr algn="ctr"/>
            <a:r>
              <a:rPr lang="fa-IR" b="1" dirty="0"/>
              <a:t>2-مدل فورد</a:t>
            </a:r>
            <a:endParaRPr lang="en-US" dirty="0"/>
          </a:p>
        </p:txBody>
      </p:sp>
    </p:spTree>
    <p:extLst>
      <p:ext uri="{BB962C8B-B14F-4D97-AF65-F5344CB8AC3E}">
        <p14:creationId xmlns:p14="http://schemas.microsoft.com/office/powerpoint/2010/main" val="12780929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r">
              <a:buNone/>
            </a:pPr>
            <a:r>
              <a:rPr lang="fa-IR" dirty="0"/>
              <a:t>معیارهای مدل فورد عبارتند از</a:t>
            </a:r>
          </a:p>
          <a:p>
            <a:pPr marL="0" indent="0" algn="r">
              <a:buNone/>
            </a:pPr>
            <a:r>
              <a:rPr lang="fa-IR" dirty="0"/>
              <a:t>2-1- اثر رقابتی تکنولوژی</a:t>
            </a:r>
          </a:p>
          <a:p>
            <a:pPr marL="0" indent="0" algn="r">
              <a:buNone/>
            </a:pPr>
            <a:r>
              <a:rPr lang="fa-IR" dirty="0"/>
              <a:t>2-2- چرخه عمر تکنولوژی</a:t>
            </a:r>
          </a:p>
          <a:p>
            <a:pPr marL="0" indent="0" algn="r">
              <a:buNone/>
            </a:pPr>
            <a:r>
              <a:rPr lang="fa-IR" dirty="0"/>
              <a:t>2-3- ضرورت تملک تکنولوژی</a:t>
            </a:r>
          </a:p>
          <a:p>
            <a:pPr marL="0" indent="0" algn="r">
              <a:buNone/>
            </a:pPr>
            <a:r>
              <a:rPr lang="fa-IR" dirty="0"/>
              <a:t>2-4- فوریت دستیابی به تکنولوژی</a:t>
            </a:r>
          </a:p>
          <a:p>
            <a:pPr marL="0" indent="0" algn="r">
              <a:buNone/>
            </a:pPr>
            <a:r>
              <a:rPr lang="fa-IR" dirty="0"/>
              <a:t>2-5- توانایی نسبی بنگاه در تکنولوژی</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36</a:t>
            </a:fld>
            <a:endParaRPr lang="fa-IR" dirty="0"/>
          </a:p>
        </p:txBody>
      </p:sp>
      <p:sp>
        <p:nvSpPr>
          <p:cNvPr id="2" name="Title 1"/>
          <p:cNvSpPr>
            <a:spLocks noGrp="1"/>
          </p:cNvSpPr>
          <p:nvPr>
            <p:ph type="title"/>
          </p:nvPr>
        </p:nvSpPr>
        <p:spPr/>
        <p:txBody>
          <a:bodyPr>
            <a:normAutofit fontScale="90000"/>
          </a:bodyPr>
          <a:lstStyle/>
          <a:p>
            <a:pPr algn="ctr"/>
            <a:r>
              <a:rPr lang="fa-IR" b="1" dirty="0"/>
              <a:t>2-مدل فورد</a:t>
            </a:r>
            <a:r>
              <a:rPr lang="fa-IR" dirty="0"/>
              <a:t/>
            </a:r>
            <a:br>
              <a:rPr lang="fa-IR" dirty="0"/>
            </a:br>
            <a:endParaRPr lang="en-US" dirty="0"/>
          </a:p>
        </p:txBody>
      </p:sp>
    </p:spTree>
    <p:extLst>
      <p:ext uri="{BB962C8B-B14F-4D97-AF65-F5344CB8AC3E}">
        <p14:creationId xmlns:p14="http://schemas.microsoft.com/office/powerpoint/2010/main" val="16898565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700" y="1268761"/>
            <a:ext cx="6711654" cy="4979646"/>
          </a:xfrm>
        </p:spPr>
        <p:txBody>
          <a:bodyPr>
            <a:normAutofit/>
          </a:bodyPr>
          <a:lstStyle/>
          <a:p>
            <a:pPr marL="0" indent="0" algn="just" rtl="1">
              <a:buNone/>
            </a:pPr>
            <a:r>
              <a:rPr lang="fa-IR" dirty="0"/>
              <a:t>اين مدل منحصرًا در ارتباط با انتخاب روش مناسب انتقال تكنولوژي نيست بلكه روشهاي كلي دستيابي به تكنولوژي(از جمله توسعه درونزاي تكنولوژي) را نيز مورد توجه قرار ميدهد. در اين مدل استراتژيهاي مختلف براي كسب تكنولوژي به منظور ورود به يك تجارت جديد مورد بررسي قرار ميگيرد </a:t>
            </a:r>
            <a:r>
              <a:rPr lang="fa-IR" dirty="0">
                <a:solidFill>
                  <a:schemeClr val="accent4">
                    <a:lumMod val="75000"/>
                  </a:schemeClr>
                </a:solidFill>
              </a:rPr>
              <a:t>ميزان آشنائي شركت با بازار و تكنولوژي عواملي هستند كه در اين مدل مبناي تصميم گيري قرار ميگيرند كه به شرح ذيل طبقه بندي ميشوند.</a:t>
            </a:r>
          </a:p>
          <a:p>
            <a:pPr marL="0" indent="0" algn="r">
              <a:buNone/>
            </a:pPr>
            <a:r>
              <a:rPr lang="fa-IR" dirty="0"/>
              <a:t> </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37</a:t>
            </a:fld>
            <a:endParaRPr lang="fa-IR" dirty="0"/>
          </a:p>
        </p:txBody>
      </p:sp>
      <p:sp>
        <p:nvSpPr>
          <p:cNvPr id="2" name="Title 1"/>
          <p:cNvSpPr>
            <a:spLocks noGrp="1"/>
          </p:cNvSpPr>
          <p:nvPr>
            <p:ph type="title"/>
          </p:nvPr>
        </p:nvSpPr>
        <p:spPr/>
        <p:txBody>
          <a:bodyPr/>
          <a:lstStyle/>
          <a:p>
            <a:pPr algn="ctr"/>
            <a:r>
              <a:rPr lang="fa-IR" b="1" dirty="0"/>
              <a:t>3-مدل رابرتس و بری</a:t>
            </a:r>
            <a:endParaRPr lang="en-US" dirty="0"/>
          </a:p>
        </p:txBody>
      </p:sp>
    </p:spTree>
    <p:extLst>
      <p:ext uri="{BB962C8B-B14F-4D97-AF65-F5344CB8AC3E}">
        <p14:creationId xmlns:p14="http://schemas.microsoft.com/office/powerpoint/2010/main" val="26623890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lgn="r">
              <a:buNone/>
            </a:pPr>
            <a:r>
              <a:rPr lang="fa-IR" dirty="0">
                <a:solidFill>
                  <a:schemeClr val="accent4">
                    <a:lumMod val="75000"/>
                  </a:schemeClr>
                </a:solidFill>
              </a:rPr>
              <a:t>1- تكنولوژي يا خدمات جديد</a:t>
            </a:r>
            <a:r>
              <a:rPr lang="fa-IR" dirty="0"/>
              <a:t>، يعني تكنولوژي يا خدماتي كه قبلا در شركت وجود نداشته است.</a:t>
            </a:r>
          </a:p>
          <a:p>
            <a:pPr marL="0" indent="0" algn="r">
              <a:buNone/>
            </a:pPr>
            <a:r>
              <a:rPr lang="fa-IR" dirty="0">
                <a:solidFill>
                  <a:schemeClr val="accent4">
                    <a:lumMod val="75000"/>
                  </a:schemeClr>
                </a:solidFill>
              </a:rPr>
              <a:t>2-تكنولوژي پايه يا آشنايي با تکنولوژي، </a:t>
            </a:r>
            <a:r>
              <a:rPr lang="fa-IR" dirty="0"/>
              <a:t>که مفهوم آن اين است که تكنولوژي در شركت وجود دارد اما لزومًا در محصولات استفاده نشده است.</a:t>
            </a:r>
          </a:p>
          <a:p>
            <a:pPr marL="0" indent="0" algn="r">
              <a:buNone/>
            </a:pPr>
            <a:r>
              <a:rPr lang="fa-IR" dirty="0">
                <a:solidFill>
                  <a:schemeClr val="accent4">
                    <a:lumMod val="75000"/>
                  </a:schemeClr>
                </a:solidFill>
              </a:rPr>
              <a:t>3- تكنولوژي ناشناخته</a:t>
            </a:r>
            <a:r>
              <a:rPr lang="fa-IR" dirty="0"/>
              <a:t>، تكنولوژي كه قبلا وجود نداشته وناشناخته ميباشد</a:t>
            </a:r>
          </a:p>
          <a:p>
            <a:pPr marL="0" indent="0" algn="r">
              <a:buNone/>
            </a:pPr>
            <a:r>
              <a:rPr lang="fa-IR" dirty="0">
                <a:solidFill>
                  <a:schemeClr val="accent4">
                    <a:lumMod val="75000"/>
                  </a:schemeClr>
                </a:solidFill>
              </a:rPr>
              <a:t>4- بازار جديد</a:t>
            </a:r>
            <a:r>
              <a:rPr lang="fa-IR" dirty="0"/>
              <a:t>، به معنای اينکه تاكنون محصولات شركت در اين بازار وارد نشده اند</a:t>
            </a:r>
          </a:p>
          <a:p>
            <a:pPr marL="0" indent="0" algn="r">
              <a:buNone/>
            </a:pPr>
            <a:r>
              <a:rPr lang="fa-IR" dirty="0">
                <a:solidFill>
                  <a:schemeClr val="accent4">
                    <a:lumMod val="75000"/>
                  </a:schemeClr>
                </a:solidFill>
              </a:rPr>
              <a:t>5- بازار پايه يا آشنايي با بازار</a:t>
            </a:r>
            <a:r>
              <a:rPr lang="fa-IR" dirty="0"/>
              <a:t>، که همان بازار شناخته شده مي باشد اما لزوما شركت وارد آن نشده است. </a:t>
            </a:r>
          </a:p>
          <a:p>
            <a:pPr marL="0" indent="0" algn="r">
              <a:buNone/>
            </a:pPr>
            <a:r>
              <a:rPr lang="fa-IR" dirty="0">
                <a:solidFill>
                  <a:schemeClr val="accent4">
                    <a:lumMod val="75000"/>
                  </a:schemeClr>
                </a:solidFill>
              </a:rPr>
              <a:t>6-بازار ناشناخته</a:t>
            </a:r>
            <a:r>
              <a:rPr lang="fa-IR" dirty="0"/>
              <a:t>، که به معنای اين است که بازاري براي محصول و تكنولوژي وجود نداشته است</a:t>
            </a:r>
          </a:p>
          <a:p>
            <a:pPr marL="0" indent="0" algn="r">
              <a:buNone/>
            </a:pPr>
            <a:endParaRPr lang="fa-IR" dirty="0"/>
          </a:p>
          <a:p>
            <a:pPr marL="0" indent="0" algn="r">
              <a:buNone/>
            </a:pPr>
            <a:r>
              <a:rPr lang="fa-IR" dirty="0"/>
              <a:t>تركيب اين حالات ماتريسي با ٩ وضعيت مختلف ارائه ميدهد كه در هر وضعيت روش يا</a:t>
            </a:r>
          </a:p>
          <a:p>
            <a:pPr marL="0" indent="0" algn="r">
              <a:buNone/>
            </a:pPr>
            <a:r>
              <a:rPr lang="fa-IR" dirty="0"/>
              <a:t>روشهايي براي كسب تكنولوژي پيشنهاد ميگردد</a:t>
            </a:r>
            <a:endParaRPr lang="en-US" dirty="0"/>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38</a:t>
            </a:fld>
            <a:endParaRPr lang="fa-IR" dirty="0"/>
          </a:p>
        </p:txBody>
      </p:sp>
      <p:sp>
        <p:nvSpPr>
          <p:cNvPr id="2" name="Title 1"/>
          <p:cNvSpPr>
            <a:spLocks noGrp="1"/>
          </p:cNvSpPr>
          <p:nvPr>
            <p:ph type="title"/>
          </p:nvPr>
        </p:nvSpPr>
        <p:spPr/>
        <p:txBody>
          <a:bodyPr/>
          <a:lstStyle/>
          <a:p>
            <a:pPr algn="ctr"/>
            <a:r>
              <a:rPr lang="fa-IR" dirty="0"/>
              <a:t>طبقه </a:t>
            </a:r>
            <a:r>
              <a:rPr lang="fa-IR" dirty="0" smtClean="0"/>
              <a:t>بندی </a:t>
            </a:r>
            <a:r>
              <a:rPr lang="fa-IR" dirty="0"/>
              <a:t>ماتریس رابرتس و بری</a:t>
            </a:r>
            <a:endParaRPr lang="en-US" dirty="0"/>
          </a:p>
        </p:txBody>
      </p:sp>
    </p:spTree>
    <p:extLst>
      <p:ext uri="{BB962C8B-B14F-4D97-AF65-F5344CB8AC3E}">
        <p14:creationId xmlns:p14="http://schemas.microsoft.com/office/powerpoint/2010/main" val="257531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r">
              <a:buNone/>
            </a:pPr>
            <a:r>
              <a:rPr lang="fa-IR" dirty="0"/>
              <a:t>مدل گیلبرت ماتریسی است چهار بخشی که بر اساس معیار های زیر استوار است.</a:t>
            </a:r>
          </a:p>
          <a:p>
            <a:pPr marL="0" indent="0" algn="r">
              <a:buNone/>
            </a:pPr>
            <a:r>
              <a:rPr lang="fa-IR" dirty="0"/>
              <a:t>4-1- تمایل و توانایی رسیدن به خواسته های منبع تکنولوژی</a:t>
            </a:r>
          </a:p>
          <a:p>
            <a:pPr marL="0" indent="0" algn="r">
              <a:buNone/>
            </a:pPr>
            <a:r>
              <a:rPr lang="fa-IR" dirty="0"/>
              <a:t>4-2-کنترل منبع تکنولوژی بر نحوه استفاده از آن مطابق با خواسته ها و شرایط مورد نظر</a:t>
            </a:r>
          </a:p>
          <a:p>
            <a:pPr marL="0" indent="0" algn="just" rtl="1">
              <a:buNone/>
            </a:pPr>
            <a:r>
              <a:rPr lang="fa-IR" dirty="0"/>
              <a:t>بر اساس ترکیب این دو معیار که در مدل مورد نظر به صورت سوال مطرح می شوند و جواب آنهاکه به صورت بله یا خیر است می تواند چهار طبقه دستیابی به تکنولوژی را تعریف نمود که هر کدام از این طبقات شامل چندین روش انتقال می باشند. چهار طبقه مذکور شامل سیستم های همکاری ، سیستم های ضد رقابتی ، سیستم های غیر فعال و سیستم های عمومی می باشند.</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39</a:t>
            </a:fld>
            <a:endParaRPr lang="fa-IR" dirty="0"/>
          </a:p>
        </p:txBody>
      </p:sp>
      <p:sp>
        <p:nvSpPr>
          <p:cNvPr id="2" name="Title 1"/>
          <p:cNvSpPr>
            <a:spLocks noGrp="1"/>
          </p:cNvSpPr>
          <p:nvPr>
            <p:ph type="title"/>
          </p:nvPr>
        </p:nvSpPr>
        <p:spPr/>
        <p:txBody>
          <a:bodyPr>
            <a:normAutofit fontScale="90000"/>
          </a:bodyPr>
          <a:lstStyle/>
          <a:p>
            <a:pPr algn="ctr"/>
            <a:r>
              <a:rPr lang="fa-IR" b="1" dirty="0"/>
              <a:t>4- مدل گیلبرت</a:t>
            </a:r>
            <a:r>
              <a:rPr lang="fa-IR" dirty="0"/>
              <a:t/>
            </a:r>
            <a:br>
              <a:rPr lang="fa-IR" dirty="0"/>
            </a:br>
            <a:endParaRPr lang="en-US" dirty="0"/>
          </a:p>
        </p:txBody>
      </p:sp>
    </p:spTree>
    <p:extLst>
      <p:ext uri="{BB962C8B-B14F-4D97-AF65-F5344CB8AC3E}">
        <p14:creationId xmlns:p14="http://schemas.microsoft.com/office/powerpoint/2010/main" val="23414826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rtl="1">
              <a:buNone/>
            </a:pPr>
            <a:r>
              <a:rPr lang="fa-IR" dirty="0"/>
              <a:t>در انتخاب روشهاي فوق دو عامل اساسي نقش دارند، </a:t>
            </a:r>
            <a:r>
              <a:rPr lang="fa-IR" dirty="0">
                <a:solidFill>
                  <a:schemeClr val="accent4">
                    <a:lumMod val="75000"/>
                  </a:schemeClr>
                </a:solidFill>
              </a:rPr>
              <a:t>اول تمايل و توانايي رسيدن به خواسته ها و تقاضا هاي منبع تكنولوژي و دوم كنترل منبع تكنولوژي برنحوه استفاده از تكنولوژي مطابق با خواستها و شرايط مورد نظر</a:t>
            </a:r>
            <a:r>
              <a:rPr lang="fa-IR" dirty="0"/>
              <a:t>. که از تركيب اين دو عامل، ماتريسي با چهار موقعيت مختلف براي انتخاب روش فعاليت بدست </a:t>
            </a:r>
            <a:r>
              <a:rPr lang="fa-IR" dirty="0" smtClean="0"/>
              <a:t>می آید. </a:t>
            </a:r>
            <a:endParaRPr lang="fa-IR" dirty="0"/>
          </a:p>
          <a:p>
            <a:pPr marL="0" indent="0" algn="r">
              <a:buNone/>
            </a:pPr>
            <a:r>
              <a:rPr lang="en-US" dirty="0"/>
              <a:t> </a:t>
            </a:r>
          </a:p>
        </p:txBody>
      </p:sp>
      <p:sp>
        <p:nvSpPr>
          <p:cNvPr id="4" name="Slide Number Placeholder 3"/>
          <p:cNvSpPr>
            <a:spLocks noGrp="1"/>
          </p:cNvSpPr>
          <p:nvPr>
            <p:ph type="sldNum" sz="quarter" idx="12"/>
          </p:nvPr>
        </p:nvSpPr>
        <p:spPr/>
        <p:txBody>
          <a:bodyPr/>
          <a:lstStyle/>
          <a:p>
            <a:fld id="{7C8E858F-5F52-43A3-90CB-32074036600E}" type="slidenum">
              <a:rPr lang="fa-IR" smtClean="0"/>
              <a:pPr/>
              <a:t>40</a:t>
            </a:fld>
            <a:endParaRPr lang="fa-IR" dirty="0"/>
          </a:p>
        </p:txBody>
      </p:sp>
      <p:sp>
        <p:nvSpPr>
          <p:cNvPr id="2" name="Title 1"/>
          <p:cNvSpPr>
            <a:spLocks noGrp="1"/>
          </p:cNvSpPr>
          <p:nvPr>
            <p:ph type="title"/>
          </p:nvPr>
        </p:nvSpPr>
        <p:spPr/>
        <p:txBody>
          <a:bodyPr/>
          <a:lstStyle/>
          <a:p>
            <a:pPr algn="ctr"/>
            <a:r>
              <a:rPr lang="fa-IR" b="1" dirty="0"/>
              <a:t>4- مدل گیلبرت</a:t>
            </a:r>
            <a:endParaRPr lang="en-US" dirty="0"/>
          </a:p>
        </p:txBody>
      </p:sp>
    </p:spTree>
    <p:extLst>
      <p:ext uri="{BB962C8B-B14F-4D97-AF65-F5344CB8AC3E}">
        <p14:creationId xmlns:p14="http://schemas.microsoft.com/office/powerpoint/2010/main" val="26964512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r">
              <a:buNone/>
            </a:pPr>
            <a:r>
              <a:rPr lang="fa-IR" dirty="0"/>
              <a:t>در اين مدل روشهاي انتقال تكنولوژي به چهار دسته تقسيم ميشوند،</a:t>
            </a:r>
          </a:p>
          <a:p>
            <a:pPr marL="0" indent="0" algn="r">
              <a:buNone/>
            </a:pPr>
            <a:r>
              <a:rPr lang="fa-IR" dirty="0">
                <a:solidFill>
                  <a:schemeClr val="accent4">
                    <a:lumMod val="75000"/>
                  </a:schemeClr>
                </a:solidFill>
              </a:rPr>
              <a:t>1- روشهاي غيرفعال</a:t>
            </a:r>
            <a:r>
              <a:rPr lang="fa-IR" dirty="0"/>
              <a:t>، در اين دسته ، روشهايي قرار ميگيرند كه در آن دريافت كننده بطور غيرفعال (يكطرفه) تكنولوژي مورد نظر را تحت شرايط خاصي كسب ميكند. </a:t>
            </a:r>
          </a:p>
          <a:p>
            <a:pPr marL="0" indent="0" algn="r">
              <a:buNone/>
            </a:pPr>
            <a:r>
              <a:rPr lang="fa-IR" dirty="0">
                <a:solidFill>
                  <a:schemeClr val="accent4">
                    <a:lumMod val="75000"/>
                  </a:schemeClr>
                </a:solidFill>
              </a:rPr>
              <a:t>2- روشهاي همكاري</a:t>
            </a:r>
            <a:r>
              <a:rPr lang="fa-IR" dirty="0"/>
              <a:t>، در اين دسته روشهايي قرار دارند كه در آن منبع(دهنده) و</a:t>
            </a:r>
          </a:p>
          <a:p>
            <a:pPr marL="0" indent="0" algn="r">
              <a:buNone/>
            </a:pPr>
            <a:r>
              <a:rPr lang="fa-IR" dirty="0"/>
              <a:t>گيرنده تكنولوژي نقش فعال (دوطرفه) در انتقال تكنولوژي ايفا ميكنند</a:t>
            </a:r>
          </a:p>
          <a:p>
            <a:pPr marL="0" indent="0" algn="r">
              <a:buNone/>
            </a:pPr>
            <a:r>
              <a:rPr lang="fa-IR" dirty="0">
                <a:solidFill>
                  <a:schemeClr val="accent4">
                    <a:lumMod val="75000"/>
                  </a:schemeClr>
                </a:solidFill>
              </a:rPr>
              <a:t>3- روشهاي ضد رقابتي</a:t>
            </a:r>
            <a:r>
              <a:rPr lang="fa-IR" dirty="0"/>
              <a:t>، روشهايي كه در اين دسته قرار ميگيرند به تكنولوژي مورد نياز بدون اطلاع يا رضايت دارنده( منبع) دسترسي پيدا ميشود.</a:t>
            </a:r>
          </a:p>
          <a:p>
            <a:pPr marL="0" indent="0" algn="r">
              <a:buNone/>
            </a:pPr>
            <a:r>
              <a:rPr lang="fa-IR" dirty="0">
                <a:solidFill>
                  <a:schemeClr val="accent4">
                    <a:lumMod val="75000"/>
                  </a:schemeClr>
                </a:solidFill>
              </a:rPr>
              <a:t>4- روشهاي عمومي، </a:t>
            </a:r>
            <a:r>
              <a:rPr lang="fa-IR" dirty="0"/>
              <a:t>در اين روشها عمدتًا دانش يا مهارت مورد نياز از طرق</a:t>
            </a:r>
          </a:p>
          <a:p>
            <a:pPr marL="0" indent="0" algn="r">
              <a:buNone/>
            </a:pPr>
            <a:r>
              <a:rPr lang="fa-IR" dirty="0"/>
              <a:t>مختلف از جمله شركت در دورههاي آموزشي يا سمينار، انجام دورههاي كارورزي، بازديد از نمايشگاهها و غيره كسب ميشود.</a:t>
            </a:r>
          </a:p>
          <a:p>
            <a:pPr marL="0" indent="0" algn="r">
              <a:buNone/>
            </a:pPr>
            <a:endParaRPr lang="fa-IR" dirty="0"/>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41</a:t>
            </a:fld>
            <a:endParaRPr lang="fa-IR" dirty="0"/>
          </a:p>
        </p:txBody>
      </p:sp>
      <p:sp>
        <p:nvSpPr>
          <p:cNvPr id="2" name="Title 1"/>
          <p:cNvSpPr>
            <a:spLocks noGrp="1"/>
          </p:cNvSpPr>
          <p:nvPr>
            <p:ph type="title"/>
          </p:nvPr>
        </p:nvSpPr>
        <p:spPr/>
        <p:txBody>
          <a:bodyPr/>
          <a:lstStyle/>
          <a:p>
            <a:pPr algn="ctr"/>
            <a:r>
              <a:rPr lang="fa-IR" b="1" dirty="0"/>
              <a:t>4- مدل گیلبرت</a:t>
            </a:r>
            <a:endParaRPr lang="en-US" dirty="0"/>
          </a:p>
        </p:txBody>
      </p:sp>
    </p:spTree>
    <p:extLst>
      <p:ext uri="{BB962C8B-B14F-4D97-AF65-F5344CB8AC3E}">
        <p14:creationId xmlns:p14="http://schemas.microsoft.com/office/powerpoint/2010/main" val="1883421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rtl="1">
              <a:buNone/>
            </a:pPr>
            <a:r>
              <a:rPr lang="fa-IR" dirty="0"/>
              <a:t>مدل انتقال استاك ،بر اساس </a:t>
            </a:r>
            <a:r>
              <a:rPr lang="fa-IR" dirty="0">
                <a:solidFill>
                  <a:schemeClr val="accent4">
                    <a:lumMod val="75000"/>
                  </a:schemeClr>
                </a:solidFill>
              </a:rPr>
              <a:t>دو معيار عدم اطمينان تکنولوژي و تعاملات سازماني ميان انتقال دهنده و انتقال گيرنده تکنولوژي طراحي </a:t>
            </a:r>
            <a:r>
              <a:rPr lang="fa-IR" dirty="0" smtClean="0">
                <a:solidFill>
                  <a:schemeClr val="accent4">
                    <a:lumMod val="75000"/>
                  </a:schemeClr>
                </a:solidFill>
              </a:rPr>
              <a:t>شده است.این </a:t>
            </a:r>
            <a:r>
              <a:rPr lang="fa-IR" dirty="0"/>
              <a:t>يك مدل انتقال مناسب در سطح پروژه مي باشد.بر اساس اين مدل عدم اطمينان تکنولوژي به سه عامل بستگي دارد كه شامل: </a:t>
            </a:r>
            <a:r>
              <a:rPr lang="fa-IR" dirty="0">
                <a:solidFill>
                  <a:schemeClr val="accent4">
                    <a:lumMod val="75000"/>
                  </a:schemeClr>
                </a:solidFill>
              </a:rPr>
              <a:t>نوظهور بودن تکنولوژي،پيچيدگي و دانش ضمني آن مي باشد.درضمن </a:t>
            </a:r>
            <a:r>
              <a:rPr lang="fa-IR" dirty="0"/>
              <a:t>تعاملات سازماني نيز به سه عامل بستگي دارد كه عبارتند از:</a:t>
            </a:r>
            <a:r>
              <a:rPr lang="fa-IR" dirty="0">
                <a:solidFill>
                  <a:schemeClr val="accent4">
                    <a:lumMod val="75000"/>
                  </a:schemeClr>
                </a:solidFill>
              </a:rPr>
              <a:t>ارتباطات،هماهنگي و همکاري. </a:t>
            </a:r>
          </a:p>
          <a:p>
            <a:pPr marL="0" indent="0" algn="r" rtl="1">
              <a:buNone/>
            </a:pPr>
            <a:r>
              <a:rPr lang="fa-IR" dirty="0"/>
              <a:t>هر كدام از معيارهاي عدم اطمينان تکنولوژي و تعاملات سازماني،داراي وضعيت هاي متفاوتي مي باشند كه،دامنه اي از پايين تا بالا را در بر مي گيردند.تركيب مناسب اين دو معيار منجر به شکل گيري چهار نوع فرآيند انتقال تکنولوژي مي شود كه،هر كدام رويکرد هاي مؤثري را براي انتقال ارايه مي هند.اين چهار فرآيند شامل:خريد معمولي ،خرید تسهيل شده ،فعاليت مشترك و توسعه مشترك مي باشند</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42</a:t>
            </a:fld>
            <a:endParaRPr lang="fa-IR" dirty="0"/>
          </a:p>
        </p:txBody>
      </p:sp>
      <p:sp>
        <p:nvSpPr>
          <p:cNvPr id="2" name="Title 1"/>
          <p:cNvSpPr>
            <a:spLocks noGrp="1"/>
          </p:cNvSpPr>
          <p:nvPr>
            <p:ph type="title"/>
          </p:nvPr>
        </p:nvSpPr>
        <p:spPr/>
        <p:txBody>
          <a:bodyPr>
            <a:normAutofit fontScale="90000"/>
          </a:bodyPr>
          <a:lstStyle/>
          <a:p>
            <a:pPr algn="ctr"/>
            <a:r>
              <a:rPr lang="fa-IR" b="1" dirty="0"/>
              <a:t>5- مدل استاک</a:t>
            </a:r>
            <a:r>
              <a:rPr lang="fa-IR" dirty="0"/>
              <a:t/>
            </a:r>
            <a:br>
              <a:rPr lang="fa-IR" dirty="0"/>
            </a:br>
            <a:endParaRPr lang="en-US" dirty="0"/>
          </a:p>
        </p:txBody>
      </p:sp>
    </p:spTree>
    <p:extLst>
      <p:ext uri="{BB962C8B-B14F-4D97-AF65-F5344CB8AC3E}">
        <p14:creationId xmlns:p14="http://schemas.microsoft.com/office/powerpoint/2010/main" val="27454485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fa-IR" sz="2400" dirty="0" smtClean="0"/>
              <a:t>در این مدل انتقال فناوری به یک پیام تشبیه شده است که موفقیت اثر بخش آن در گرو درک متقابل ارسال کننده و دریافت کننده پیام می باشد </a:t>
            </a:r>
            <a:endParaRPr lang="fa-IR" sz="2400"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43</a:t>
            </a:fld>
            <a:endParaRPr lang="fa-IR" dirty="0"/>
          </a:p>
        </p:txBody>
      </p:sp>
      <p:sp>
        <p:nvSpPr>
          <p:cNvPr id="4" name="Title 3"/>
          <p:cNvSpPr>
            <a:spLocks noGrp="1"/>
          </p:cNvSpPr>
          <p:nvPr>
            <p:ph type="title"/>
          </p:nvPr>
        </p:nvSpPr>
        <p:spPr/>
        <p:txBody>
          <a:bodyPr/>
          <a:lstStyle/>
          <a:p>
            <a:pPr algn="ctr"/>
            <a:r>
              <a:rPr lang="fa-IR" dirty="0" smtClean="0"/>
              <a:t>6- مدل مالیک</a:t>
            </a:r>
            <a:endParaRPr lang="fa-I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fa-IR" sz="2400" dirty="0" smtClean="0"/>
              <a:t>در این مدل ، سازمان پس از انتقال تکنولوژی مورد نظر ، ارتباط خود را</a:t>
            </a:r>
          </a:p>
          <a:p>
            <a:pPr>
              <a:buNone/>
            </a:pPr>
            <a:r>
              <a:rPr lang="fa-IR" sz="2400" dirty="0" smtClean="0"/>
              <a:t>بطور مستمر با بازار به منظور آشنایی با خواست و نیاز مشتری برقرار می کند </a:t>
            </a:r>
          </a:p>
          <a:p>
            <a:pPr>
              <a:buNone/>
            </a:pPr>
            <a:r>
              <a:rPr lang="fa-IR" sz="2400" dirty="0" smtClean="0"/>
              <a:t>که در این تعامل بنگاه پس از دستیابی به بخش نرافزاری و سخت افزاری </a:t>
            </a:r>
          </a:p>
          <a:p>
            <a:pPr>
              <a:buNone/>
            </a:pPr>
            <a:r>
              <a:rPr lang="fa-IR" sz="2400" dirty="0" smtClean="0"/>
              <a:t>تکنولوژی و بازخوردهای بازاربه یک انباشت توانمندی های تکنولوژیک دست می یابد که به تدریج به توسعه و نوآوری در تکنولوژی انتفال یافته و </a:t>
            </a:r>
          </a:p>
          <a:p>
            <a:pPr>
              <a:buNone/>
            </a:pPr>
            <a:r>
              <a:rPr lang="fa-IR" sz="2400" dirty="0" smtClean="0"/>
              <a:t>  متناسب با نیاز بازار فرهنگ بومی آن تولید می شود .</a:t>
            </a:r>
            <a:endParaRPr lang="fa-IR" sz="2400"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44</a:t>
            </a:fld>
            <a:endParaRPr lang="fa-IR" dirty="0"/>
          </a:p>
        </p:txBody>
      </p:sp>
      <p:sp>
        <p:nvSpPr>
          <p:cNvPr id="4" name="Title 3"/>
          <p:cNvSpPr>
            <a:spLocks noGrp="1"/>
          </p:cNvSpPr>
          <p:nvPr>
            <p:ph type="title"/>
          </p:nvPr>
        </p:nvSpPr>
        <p:spPr/>
        <p:txBody>
          <a:bodyPr/>
          <a:lstStyle/>
          <a:p>
            <a:pPr algn="ctr"/>
            <a:r>
              <a:rPr lang="fa-IR" dirty="0" smtClean="0"/>
              <a:t>7- مدل مفهومی </a:t>
            </a:r>
            <a:r>
              <a:rPr lang="en-US" dirty="0" smtClean="0"/>
              <a:t>CIDA</a:t>
            </a:r>
            <a:endParaRPr lang="fa-I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710" y="1412777"/>
            <a:ext cx="7910534" cy="4835630"/>
          </a:xfrm>
        </p:spPr>
        <p:txBody>
          <a:bodyPr/>
          <a:lstStyle/>
          <a:p>
            <a:pPr marL="0" indent="0" algn="r">
              <a:buNone/>
            </a:pPr>
            <a:endParaRPr lang="en-US" dirty="0"/>
          </a:p>
          <a:p>
            <a:pPr marL="0" indent="0" algn="r">
              <a:buNone/>
            </a:pPr>
            <a:r>
              <a:rPr lang="fa-IR" dirty="0"/>
              <a:t>جهت انتقال تکنولوژی وجود افراد خبره لازم وضروری است. </a:t>
            </a:r>
          </a:p>
          <a:p>
            <a:pPr marL="0" indent="0" algn="r">
              <a:buNone/>
            </a:pPr>
            <a:r>
              <a:rPr lang="fa-IR" dirty="0">
                <a:solidFill>
                  <a:schemeClr val="accent4">
                    <a:lumMod val="75000"/>
                  </a:schemeClr>
                </a:solidFill>
              </a:rPr>
              <a:t>خبره شخصی است که</a:t>
            </a:r>
          </a:p>
          <a:p>
            <a:pPr marL="0" indent="0" algn="r">
              <a:buNone/>
            </a:pPr>
            <a:r>
              <a:rPr lang="fa-IR" dirty="0"/>
              <a:t>1- به تکنولوژی مورد نظر از دیدگاه اقتصادی ، اجتماعی ، سیاسی و فرهنگی آشنایی نسبی دارد</a:t>
            </a:r>
          </a:p>
          <a:p>
            <a:pPr marL="0" indent="0" algn="r">
              <a:buNone/>
            </a:pPr>
            <a:r>
              <a:rPr lang="fa-IR" dirty="0"/>
              <a:t>2- با فرایند انتقال تکنولوژی و مفاهیم مرتبط با آن آشنایی داشته باشد.</a:t>
            </a:r>
          </a:p>
          <a:p>
            <a:pPr marL="0" indent="0" algn="r">
              <a:buNone/>
            </a:pPr>
            <a:r>
              <a:rPr lang="fa-IR" dirty="0"/>
              <a:t>3- دارای تجربه قابل قبول در انجام پروژه های انتقال تکنولوژی است.</a:t>
            </a:r>
          </a:p>
          <a:p>
            <a:pPr marL="0" indent="0" algn="r">
              <a:buNone/>
            </a:pPr>
            <a:endParaRPr lang="fa-IR" dirty="0"/>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45</a:t>
            </a:fld>
            <a:endParaRPr lang="fa-IR" dirty="0"/>
          </a:p>
        </p:txBody>
      </p:sp>
      <p:sp>
        <p:nvSpPr>
          <p:cNvPr id="2" name="Title 1"/>
          <p:cNvSpPr>
            <a:spLocks noGrp="1"/>
          </p:cNvSpPr>
          <p:nvPr>
            <p:ph type="title"/>
          </p:nvPr>
        </p:nvSpPr>
        <p:spPr>
          <a:xfrm>
            <a:off x="484710" y="452718"/>
            <a:ext cx="7055380" cy="816042"/>
          </a:xfrm>
        </p:spPr>
        <p:txBody>
          <a:bodyPr/>
          <a:lstStyle/>
          <a:p>
            <a:pPr algn="ctr"/>
            <a:r>
              <a:rPr lang="fa-IR" sz="2800" dirty="0"/>
              <a:t>انتخاب و کسب تکنولوژی</a:t>
            </a:r>
            <a:endParaRPr lang="en-US" sz="2800" dirty="0"/>
          </a:p>
        </p:txBody>
      </p:sp>
    </p:spTree>
    <p:extLst>
      <p:ext uri="{BB962C8B-B14F-4D97-AF65-F5344CB8AC3E}">
        <p14:creationId xmlns:p14="http://schemas.microsoft.com/office/powerpoint/2010/main" val="294951760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lgn="just">
              <a:buNone/>
            </a:pPr>
            <a:r>
              <a:rPr lang="fa-IR" dirty="0" smtClean="0"/>
              <a:t>با توجه به فرایند پیچیده انتقال تکنولوژی استفاده از نظر خبرگان لازم و ضروری است لذا چهار سوال مطرح می شود که می بایست توسط خبرگان امر  پاسخ داده شده و برای هر ویژگی امتیازی بین یک تا ده اختصاص داده می شود سوالات عبارتند از:</a:t>
            </a:r>
          </a:p>
          <a:p>
            <a:pPr marL="0" indent="0" algn="just">
              <a:buNone/>
            </a:pPr>
            <a:r>
              <a:rPr lang="fa-IR" dirty="0" smtClean="0"/>
              <a:t>1- چه ویژگیهایی در تکنولوژی باعث انتقال موفقیت برای دریافت کننده تکنولوژی خواهد شد؟ ویژگیها را تعیین و امتیاز دهی نماید.</a:t>
            </a:r>
          </a:p>
          <a:p>
            <a:pPr marL="0" indent="0" algn="just">
              <a:buNone/>
            </a:pPr>
            <a:r>
              <a:rPr lang="fa-IR" dirty="0" smtClean="0"/>
              <a:t>2-چه ویژگیهایی در منبع یا دهنده تکنولوژی باعث انتقال تکنولوژی موفقیت برای دریافت کننده تکنولوژی خواهد شد؟ ویژگیها را تعیین و امتیاز دهی نماید</a:t>
            </a:r>
          </a:p>
          <a:p>
            <a:pPr marL="0" indent="0" algn="just">
              <a:buNone/>
            </a:pPr>
            <a:r>
              <a:rPr lang="fa-IR" dirty="0" smtClean="0"/>
              <a:t>3-چه ویژگیهایی در دریافت کننده تکنولوژی باعث انتقال تکنولوژی موفقیت برای دریافت کننده خواهد شد؟ ویژگیها را تعیین و امتیاز دهی نماید</a:t>
            </a:r>
          </a:p>
          <a:p>
            <a:pPr marL="0" indent="0" algn="just">
              <a:buNone/>
            </a:pPr>
            <a:r>
              <a:rPr lang="fa-IR" dirty="0" smtClean="0"/>
              <a:t>4-چه عاملی در همکاری تکنولوژیک باعث انتقال موفقیت برای دریافت کننده تکنولوژی خواهد شد؟ ویژگیها را تعیین و امتیاز دهی نماید</a:t>
            </a:r>
            <a:endParaRPr lang="en-US" dirty="0" smtClean="0"/>
          </a:p>
          <a:p>
            <a:endParaRPr lang="fa-IR"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46</a:t>
            </a:fld>
            <a:endParaRPr lang="fa-IR" dirty="0"/>
          </a:p>
        </p:txBody>
      </p:sp>
      <p:sp>
        <p:nvSpPr>
          <p:cNvPr id="4" name="Title 3"/>
          <p:cNvSpPr>
            <a:spLocks noGrp="1"/>
          </p:cNvSpPr>
          <p:nvPr>
            <p:ph type="title"/>
          </p:nvPr>
        </p:nvSpPr>
        <p:spPr/>
        <p:txBody>
          <a:bodyPr/>
          <a:lstStyle/>
          <a:p>
            <a:pPr algn="ctr"/>
            <a:r>
              <a:rPr lang="fa-IR" dirty="0" smtClean="0"/>
              <a:t>تعیین سیاستهای انتقال تکنولوژی</a:t>
            </a:r>
            <a:endParaRPr lang="fa-I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rtl="1">
              <a:buNone/>
            </a:pPr>
            <a:r>
              <a:rPr lang="fa-IR" dirty="0"/>
              <a:t>امکان سنجی به معنای بررسی امکان پذیر بودن انجام یک فعالیت در حوزه های مشخص زمان و مکان می باشد. دستگاه و یا محقق بررسی کننده پس از جمع آوری اطلاعات با روشهای مختلف به پردازش اطلاعات می پردازد و نتایج حاصل از پردازش اطلاعات ، بیانگر تایید یا رد امکان سنجی  پروژه می باشد.</a:t>
            </a:r>
          </a:p>
          <a:p>
            <a:pPr marL="0" indent="0" algn="r">
              <a:buNone/>
            </a:pPr>
            <a:r>
              <a:rPr lang="fa-IR" dirty="0"/>
              <a:t>امکان سنجی انتقال تکنولوژی در سه سطح بررسی می گردد</a:t>
            </a:r>
          </a:p>
          <a:p>
            <a:pPr marL="0" indent="0" algn="r">
              <a:buNone/>
            </a:pPr>
            <a:r>
              <a:rPr lang="fa-IR" dirty="0"/>
              <a:t>1- امکان سنجی پارامترهای محیطی</a:t>
            </a:r>
          </a:p>
          <a:p>
            <a:pPr marL="0" indent="0" algn="r">
              <a:buNone/>
            </a:pPr>
            <a:r>
              <a:rPr lang="fa-IR" dirty="0"/>
              <a:t>2- امکان سنجی پارامترهای فنی</a:t>
            </a:r>
          </a:p>
          <a:p>
            <a:pPr marL="0" indent="0" algn="r">
              <a:buNone/>
            </a:pPr>
            <a:r>
              <a:rPr lang="fa-IR" dirty="0"/>
              <a:t>3- امکان سنجی پارامترهای اقتصادی</a:t>
            </a: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47</a:t>
            </a:fld>
            <a:endParaRPr lang="fa-IR" dirty="0"/>
          </a:p>
        </p:txBody>
      </p:sp>
      <p:sp>
        <p:nvSpPr>
          <p:cNvPr id="2" name="Title 1"/>
          <p:cNvSpPr>
            <a:spLocks noGrp="1"/>
          </p:cNvSpPr>
          <p:nvPr>
            <p:ph type="title"/>
          </p:nvPr>
        </p:nvSpPr>
        <p:spPr/>
        <p:txBody>
          <a:bodyPr/>
          <a:lstStyle/>
          <a:p>
            <a:pPr algn="ctr"/>
            <a:r>
              <a:rPr lang="fa-IR" dirty="0"/>
              <a:t>مطالعات امکان سنجی</a:t>
            </a:r>
            <a:endParaRPr lang="en-US" dirty="0"/>
          </a:p>
        </p:txBody>
      </p:sp>
    </p:spTree>
    <p:extLst>
      <p:ext uri="{BB962C8B-B14F-4D97-AF65-F5344CB8AC3E}">
        <p14:creationId xmlns:p14="http://schemas.microsoft.com/office/powerpoint/2010/main" val="50598262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rtl="1">
              <a:buNone/>
            </a:pPr>
            <a:r>
              <a:rPr lang="fa-IR" dirty="0"/>
              <a:t>در امکان سنجی محیطی شش پارمتر مطرح می شود که  تاثیر انتقال تکنولوژی از منظر هر کدام از این پارامترها بررسی می گردد و امکان یا عدم امکان انتقال تکنولوژی و یا لزوم اصلاح محتوای تکنولوژی مشخص می گردد.این شش پارامتر عبارتند از</a:t>
            </a:r>
          </a:p>
          <a:p>
            <a:pPr marL="0" indent="0" algn="r">
              <a:buNone/>
            </a:pPr>
            <a:r>
              <a:rPr lang="fa-IR" dirty="0"/>
              <a:t>1- جغرافیا</a:t>
            </a:r>
          </a:p>
          <a:p>
            <a:pPr marL="0" indent="0" algn="r">
              <a:buNone/>
            </a:pPr>
            <a:r>
              <a:rPr lang="fa-IR" dirty="0"/>
              <a:t>2-فرهنگ</a:t>
            </a:r>
          </a:p>
          <a:p>
            <a:pPr marL="0" indent="0" algn="r">
              <a:buNone/>
            </a:pPr>
            <a:r>
              <a:rPr lang="fa-IR" dirty="0"/>
              <a:t>3-اقتصاد</a:t>
            </a:r>
          </a:p>
          <a:p>
            <a:pPr marL="0" indent="0" algn="r">
              <a:buNone/>
            </a:pPr>
            <a:r>
              <a:rPr lang="fa-IR" dirty="0"/>
              <a:t>4-مردم</a:t>
            </a:r>
          </a:p>
          <a:p>
            <a:pPr marL="0" indent="0" algn="r">
              <a:buNone/>
            </a:pPr>
            <a:r>
              <a:rPr lang="fa-IR" dirty="0"/>
              <a:t>5-کسب و کار</a:t>
            </a:r>
          </a:p>
          <a:p>
            <a:pPr marL="0" indent="0" algn="r">
              <a:buNone/>
            </a:pPr>
            <a:r>
              <a:rPr lang="fa-IR" dirty="0"/>
              <a:t>6-دولت</a:t>
            </a:r>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48</a:t>
            </a:fld>
            <a:endParaRPr lang="fa-IR" dirty="0"/>
          </a:p>
        </p:txBody>
      </p:sp>
      <p:sp>
        <p:nvSpPr>
          <p:cNvPr id="2" name="Title 1"/>
          <p:cNvSpPr>
            <a:spLocks noGrp="1"/>
          </p:cNvSpPr>
          <p:nvPr>
            <p:ph type="title"/>
          </p:nvPr>
        </p:nvSpPr>
        <p:spPr/>
        <p:txBody>
          <a:bodyPr>
            <a:normAutofit fontScale="90000"/>
          </a:bodyPr>
          <a:lstStyle/>
          <a:p>
            <a:pPr algn="ctr"/>
            <a:r>
              <a:rPr lang="fa-IR" dirty="0"/>
              <a:t/>
            </a:r>
            <a:br>
              <a:rPr lang="fa-IR" dirty="0"/>
            </a:br>
            <a:r>
              <a:rPr lang="fa-IR" dirty="0"/>
              <a:t>امکان سنجی پارامترهای محیطی</a:t>
            </a:r>
            <a:br>
              <a:rPr lang="fa-IR" dirty="0"/>
            </a:br>
            <a:endParaRPr lang="en-US" dirty="0"/>
          </a:p>
        </p:txBody>
      </p:sp>
    </p:spTree>
    <p:extLst>
      <p:ext uri="{BB962C8B-B14F-4D97-AF65-F5344CB8AC3E}">
        <p14:creationId xmlns:p14="http://schemas.microsoft.com/office/powerpoint/2010/main" val="1602187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rtl="1">
              <a:buNone/>
            </a:pPr>
            <a:r>
              <a:rPr lang="fa-IR" dirty="0"/>
              <a:t>برای امکان سنجی فنی یک پروژه در ابتدا نیاز به اطلاع کامل از اجزای آن تجهیز می باشد. لذا تکنولوژی مورد بحث می بایست به اجزای کوچکتر تفکیک شود و در مورد نحوه انتقال هر جز از ازجهت محدوده عملیاتی، محدوده زمانی و محل تامین آن برنامه ریزی شود. تفکیک تکنولوژی به اجزای کوچکتر کمک می کند تا با برنامه های مناسب برای هر جزء و البته هماهنگ با اجزای دیگر فرایند انتقال تکنولوژی تنظیم و تسریع شود. با توجه به اینکه مفهوم تکنولوژی یک مفهوم کلی است لذت تفکیک مفاهیم به چهار بخش ضروری به نظر می رسد.</a:t>
            </a:r>
          </a:p>
          <a:p>
            <a:pPr marL="0" indent="0" algn="r">
              <a:buNone/>
            </a:pPr>
            <a:r>
              <a:rPr lang="fa-IR" dirty="0"/>
              <a:t>1- تفکیک مفاهیم دانش افزار</a:t>
            </a:r>
          </a:p>
          <a:p>
            <a:pPr marL="0" indent="0" algn="r">
              <a:buNone/>
            </a:pPr>
            <a:r>
              <a:rPr lang="fa-IR" dirty="0"/>
              <a:t>2- تفکیک مفاهیم سخت افزار</a:t>
            </a:r>
          </a:p>
          <a:p>
            <a:pPr marL="0" indent="0" algn="r">
              <a:buNone/>
            </a:pPr>
            <a:r>
              <a:rPr lang="fa-IR" dirty="0"/>
              <a:t>3- تفکیک مفاهیم نرم افزار</a:t>
            </a:r>
          </a:p>
          <a:p>
            <a:pPr marL="0" indent="0" algn="r">
              <a:buNone/>
            </a:pPr>
            <a:r>
              <a:rPr lang="fa-IR" dirty="0"/>
              <a:t>4- تفکیک مفاهیم سازمان ابزار</a:t>
            </a:r>
          </a:p>
        </p:txBody>
      </p:sp>
      <p:sp>
        <p:nvSpPr>
          <p:cNvPr id="4" name="Slide Number Placeholder 3"/>
          <p:cNvSpPr>
            <a:spLocks noGrp="1"/>
          </p:cNvSpPr>
          <p:nvPr>
            <p:ph type="sldNum" sz="quarter" idx="12"/>
          </p:nvPr>
        </p:nvSpPr>
        <p:spPr/>
        <p:txBody>
          <a:bodyPr/>
          <a:lstStyle/>
          <a:p>
            <a:fld id="{7C8E858F-5F52-43A3-90CB-32074036600E}" type="slidenum">
              <a:rPr lang="fa-IR" smtClean="0"/>
              <a:pPr/>
              <a:t>49</a:t>
            </a:fld>
            <a:endParaRPr lang="fa-IR" dirty="0"/>
          </a:p>
        </p:txBody>
      </p:sp>
      <p:sp>
        <p:nvSpPr>
          <p:cNvPr id="2" name="Title 1"/>
          <p:cNvSpPr>
            <a:spLocks noGrp="1"/>
          </p:cNvSpPr>
          <p:nvPr>
            <p:ph type="title"/>
          </p:nvPr>
        </p:nvSpPr>
        <p:spPr/>
        <p:txBody>
          <a:bodyPr>
            <a:normAutofit fontScale="90000"/>
          </a:bodyPr>
          <a:lstStyle/>
          <a:p>
            <a:pPr algn="ctr"/>
            <a:r>
              <a:rPr lang="fa-IR" dirty="0"/>
              <a:t>امکان سنجی پارامترهای فنی</a:t>
            </a:r>
            <a:br>
              <a:rPr lang="fa-IR" dirty="0"/>
            </a:br>
            <a:endParaRPr lang="en-US" dirty="0"/>
          </a:p>
        </p:txBody>
      </p:sp>
    </p:spTree>
    <p:extLst>
      <p:ext uri="{BB962C8B-B14F-4D97-AF65-F5344CB8AC3E}">
        <p14:creationId xmlns:p14="http://schemas.microsoft.com/office/powerpoint/2010/main" val="1328990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700" y="1412777"/>
            <a:ext cx="6711654" cy="4835630"/>
          </a:xfrm>
        </p:spPr>
        <p:txBody>
          <a:bodyPr>
            <a:normAutofit fontScale="92500" lnSpcReduction="20000"/>
          </a:bodyPr>
          <a:lstStyle/>
          <a:p>
            <a:pPr marL="0" indent="0" algn="just" rtl="1">
              <a:buNone/>
            </a:pPr>
            <a:r>
              <a:rPr lang="fa-IR" dirty="0"/>
              <a:t>اگر چه امکان سنجی فنی قبل از امکان سنجی اقتصادی صورت می گیرد ولی متخصصین امر بر این عقده هستند که اهمیت امکان سنجی اقتصادی از امکان سنجی فنی اگر بیشتر نباشد کمتر هم نیست. </a:t>
            </a:r>
          </a:p>
          <a:p>
            <a:pPr marL="0" indent="0" algn="r">
              <a:buNone/>
            </a:pPr>
            <a:r>
              <a:rPr lang="fa-IR" dirty="0"/>
              <a:t>پارامترهای امکان سنجی اقتصادی عبارتند از:</a:t>
            </a:r>
          </a:p>
          <a:p>
            <a:pPr marL="0" indent="0" algn="r">
              <a:buNone/>
            </a:pPr>
            <a:r>
              <a:rPr lang="fa-IR" dirty="0"/>
              <a:t>1- میزان سرمایه گذاری اولیه</a:t>
            </a:r>
          </a:p>
          <a:p>
            <a:pPr marL="0" indent="0" algn="r">
              <a:buNone/>
            </a:pPr>
            <a:r>
              <a:rPr lang="fa-IR" dirty="0"/>
              <a:t>2-میزان برگشت پذیری سرمایه</a:t>
            </a:r>
          </a:p>
          <a:p>
            <a:pPr marL="0" indent="0" algn="r">
              <a:buNone/>
            </a:pPr>
            <a:r>
              <a:rPr lang="fa-IR" dirty="0"/>
              <a:t>3- ریسک سرمایه گذاری</a:t>
            </a:r>
          </a:p>
          <a:p>
            <a:pPr marL="0" indent="0" algn="r">
              <a:buNone/>
            </a:pPr>
            <a:r>
              <a:rPr lang="fa-IR" dirty="0"/>
              <a:t>4-میزان اشتغال زایی پروژه</a:t>
            </a:r>
          </a:p>
          <a:p>
            <a:pPr marL="0" indent="0" algn="r">
              <a:buNone/>
            </a:pPr>
            <a:r>
              <a:rPr lang="fa-IR" dirty="0"/>
              <a:t>5- میزان فروش محصولات و قیمت آنها</a:t>
            </a:r>
          </a:p>
          <a:p>
            <a:pPr marL="0" indent="0" algn="r">
              <a:buNone/>
            </a:pPr>
            <a:r>
              <a:rPr lang="fa-IR" dirty="0"/>
              <a:t>6- شرایط اجتماعی سرمایه گذار </a:t>
            </a:r>
          </a:p>
          <a:p>
            <a:pPr marL="0" indent="0" algn="r">
              <a:buNone/>
            </a:pPr>
            <a:r>
              <a:rPr lang="fa-IR" dirty="0"/>
              <a:t>7- میزان هزینه های اجتماعی طرح</a:t>
            </a:r>
          </a:p>
          <a:p>
            <a:pPr marL="0" indent="0" algn="r">
              <a:buNone/>
            </a:pPr>
            <a:r>
              <a:rPr lang="fa-IR" dirty="0"/>
              <a:t>8- دوره برگشت سرمایه</a:t>
            </a:r>
          </a:p>
          <a:p>
            <a:pPr marL="0" indent="0" algn="r">
              <a:buNone/>
            </a:pPr>
            <a:endParaRPr lang="fa-IR"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50</a:t>
            </a:fld>
            <a:endParaRPr lang="fa-IR" dirty="0"/>
          </a:p>
        </p:txBody>
      </p:sp>
      <p:sp>
        <p:nvSpPr>
          <p:cNvPr id="2" name="Title 1"/>
          <p:cNvSpPr>
            <a:spLocks noGrp="1"/>
          </p:cNvSpPr>
          <p:nvPr>
            <p:ph type="title"/>
          </p:nvPr>
        </p:nvSpPr>
        <p:spPr/>
        <p:txBody>
          <a:bodyPr>
            <a:normAutofit fontScale="90000"/>
          </a:bodyPr>
          <a:lstStyle/>
          <a:p>
            <a:pPr algn="ctr"/>
            <a:r>
              <a:rPr lang="fa-IR" dirty="0"/>
              <a:t>امکان سنجی پارامترهای اقتصادی</a:t>
            </a:r>
            <a:r>
              <a:rPr lang="en-US" dirty="0"/>
              <a:t/>
            </a:r>
            <a:br>
              <a:rPr lang="en-US" dirty="0"/>
            </a:br>
            <a:endParaRPr lang="en-US" dirty="0"/>
          </a:p>
        </p:txBody>
      </p:sp>
    </p:spTree>
    <p:extLst>
      <p:ext uri="{BB962C8B-B14F-4D97-AF65-F5344CB8AC3E}">
        <p14:creationId xmlns:p14="http://schemas.microsoft.com/office/powerpoint/2010/main" val="5905978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r">
              <a:buNone/>
            </a:pPr>
            <a:r>
              <a:rPr lang="fa-IR" dirty="0">
                <a:solidFill>
                  <a:schemeClr val="accent4">
                    <a:lumMod val="75000"/>
                  </a:schemeClr>
                </a:solidFill>
              </a:rPr>
              <a:t>1- تفکیک مفاهیم دانش افزار: </a:t>
            </a:r>
            <a:r>
              <a:rPr lang="fa-IR" dirty="0"/>
              <a:t>این بعد عبارت است از مهندسین و کاگرانی که از بعد سخت افزاری تکنولوژی آگاه می باشند.</a:t>
            </a:r>
            <a:endParaRPr lang="en-US" dirty="0"/>
          </a:p>
          <a:p>
            <a:pPr marL="0" indent="0" algn="r">
              <a:buNone/>
            </a:pPr>
            <a:r>
              <a:rPr lang="fa-IR" dirty="0">
                <a:solidFill>
                  <a:schemeClr val="accent4">
                    <a:lumMod val="75000"/>
                  </a:schemeClr>
                </a:solidFill>
              </a:rPr>
              <a:t>2- تفکیک مفاهیم سخت افزا</a:t>
            </a:r>
            <a:r>
              <a:rPr lang="fa-IR" dirty="0">
                <a:solidFill>
                  <a:srgbClr val="FF0000"/>
                </a:solidFill>
              </a:rPr>
              <a:t>:</a:t>
            </a:r>
            <a:r>
              <a:rPr lang="fa-IR" dirty="0"/>
              <a:t>این</a:t>
            </a:r>
            <a:r>
              <a:rPr lang="fa-IR" dirty="0">
                <a:solidFill>
                  <a:srgbClr val="FF0000"/>
                </a:solidFill>
              </a:rPr>
              <a:t> </a:t>
            </a:r>
            <a:r>
              <a:rPr lang="fa-IR" dirty="0"/>
              <a:t>بعد عبارت است از قسمت سخت افزاری تکنولوژی .مانند ربات یا ماشین تراش</a:t>
            </a:r>
            <a:endParaRPr lang="en-US" dirty="0"/>
          </a:p>
          <a:p>
            <a:pPr marL="0" indent="0" algn="r">
              <a:buNone/>
            </a:pPr>
            <a:r>
              <a:rPr lang="fa-IR" dirty="0">
                <a:solidFill>
                  <a:schemeClr val="accent4">
                    <a:lumMod val="75000"/>
                  </a:schemeClr>
                </a:solidFill>
              </a:rPr>
              <a:t>3- تفکیک مفاهیم نرم افزار</a:t>
            </a:r>
            <a:r>
              <a:rPr lang="fa-IR" dirty="0"/>
              <a:t>: این بعد عبارت است از بعد اطلاع افزای تکنولوژی که شامل نقشه های فنی و روشهای عملیات و نرم افزار می باشد.</a:t>
            </a:r>
          </a:p>
          <a:p>
            <a:pPr marL="0" indent="0" algn="r">
              <a:buNone/>
            </a:pPr>
            <a:endParaRPr lang="fa-IR" dirty="0"/>
          </a:p>
          <a:p>
            <a:pPr marL="0" indent="0" algn="r">
              <a:buNone/>
            </a:pPr>
            <a:r>
              <a:rPr lang="fa-IR" dirty="0">
                <a:solidFill>
                  <a:schemeClr val="accent4">
                    <a:lumMod val="75000"/>
                  </a:schemeClr>
                </a:solidFill>
              </a:rPr>
              <a:t>4- تفکیک مفاهیم سازمان ابزار:از </a:t>
            </a:r>
            <a:r>
              <a:rPr lang="fa-IR" dirty="0"/>
              <a:t>این بعد به عنوان مدیریت تکنولوژی یاد می شود .این بعد مهم ترین بعد انتقال تکنولوژی بوده و سه بعد قبلی را مدیریت می نماید.</a:t>
            </a:r>
            <a:endParaRPr lang="en-US"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en-US" dirty="0"/>
          </a:p>
        </p:txBody>
      </p:sp>
      <p:sp>
        <p:nvSpPr>
          <p:cNvPr id="4" name="Slide Number Placeholder 3"/>
          <p:cNvSpPr>
            <a:spLocks noGrp="1"/>
          </p:cNvSpPr>
          <p:nvPr>
            <p:ph type="sldNum" sz="quarter" idx="12"/>
          </p:nvPr>
        </p:nvSpPr>
        <p:spPr/>
        <p:txBody>
          <a:bodyPr/>
          <a:lstStyle/>
          <a:p>
            <a:fld id="{7C8E858F-5F52-43A3-90CB-32074036600E}" type="slidenum">
              <a:rPr lang="fa-IR" smtClean="0"/>
              <a:pPr/>
              <a:t>51</a:t>
            </a:fld>
            <a:endParaRPr lang="fa-IR" dirty="0"/>
          </a:p>
        </p:txBody>
      </p:sp>
      <p:sp>
        <p:nvSpPr>
          <p:cNvPr id="2" name="Title 1"/>
          <p:cNvSpPr>
            <a:spLocks noGrp="1"/>
          </p:cNvSpPr>
          <p:nvPr>
            <p:ph type="title"/>
          </p:nvPr>
        </p:nvSpPr>
        <p:spPr/>
        <p:txBody>
          <a:bodyPr>
            <a:normAutofit fontScale="90000"/>
          </a:bodyPr>
          <a:lstStyle/>
          <a:p>
            <a:pPr algn="ctr"/>
            <a:r>
              <a:rPr lang="fa-IR" dirty="0"/>
              <a:t>ابعاد تکنولوژی از نظر اطلس تکنولوژی</a:t>
            </a:r>
            <a:br>
              <a:rPr lang="fa-IR" dirty="0"/>
            </a:br>
            <a:endParaRPr lang="en-US" dirty="0"/>
          </a:p>
        </p:txBody>
      </p:sp>
    </p:spTree>
    <p:extLst>
      <p:ext uri="{BB962C8B-B14F-4D97-AF65-F5344CB8AC3E}">
        <p14:creationId xmlns:p14="http://schemas.microsoft.com/office/powerpoint/2010/main" val="16774704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0" indent="0" algn="just">
              <a:lnSpc>
                <a:spcPct val="150000"/>
              </a:lnSpc>
              <a:buNone/>
            </a:pPr>
            <a:r>
              <a:rPr lang="fa-IR" sz="2400" dirty="0" smtClean="0"/>
              <a:t>تکنولوژی یکی از عوامل مهم موفقیت در سازمانهایی است که می خواهند در عرصه رقابت جهانی حضور داشته باشند.استفاده از تکنولوژی علاوه بر افزایش کیفیت محصول وخدمات باعث کاهش قیمت تمام شده محصول و خدمات گردیده و مزیت رقابتی ایجاد خواهد نمود. تکنولوژی نقش موثری در کاهش ضایعات و حفظ ثروت ملی دارد </a:t>
            </a:r>
          </a:p>
          <a:p>
            <a:pPr>
              <a:buNone/>
            </a:pPr>
            <a:r>
              <a:rPr lang="fa-IR" sz="2400" dirty="0" smtClean="0"/>
              <a:t>سطح تکنولوژی کشورهای پیشرفته و جهان سوم فاصله محسوسی دارد برای کاستن این</a:t>
            </a:r>
          </a:p>
          <a:p>
            <a:pPr>
              <a:buNone/>
            </a:pPr>
            <a:r>
              <a:rPr lang="fa-IR" sz="2400" dirty="0" smtClean="0"/>
              <a:t> فاصله انتقال تکنولوژی یک لازمه انکار ناپذیری است انتقال تکنولوژی با استفاده</a:t>
            </a:r>
          </a:p>
          <a:p>
            <a:pPr>
              <a:buNone/>
            </a:pPr>
            <a:r>
              <a:rPr lang="fa-IR" sz="2400" dirty="0" smtClean="0"/>
              <a:t> ازروش های مختلف و مدل های مختلف مطرح شده امکان پذیر است عوامل مهم تعیین</a:t>
            </a:r>
          </a:p>
          <a:p>
            <a:pPr>
              <a:buNone/>
            </a:pPr>
            <a:r>
              <a:rPr lang="fa-IR" sz="2400" dirty="0" smtClean="0"/>
              <a:t> کننده به مقدار زیادی شامل ترکیبی از تمایل انتقال دهنده تکنولوژی جهت عرضه</a:t>
            </a:r>
          </a:p>
          <a:p>
            <a:pPr>
              <a:buNone/>
            </a:pPr>
            <a:r>
              <a:rPr lang="fa-IR" sz="2400" dirty="0" smtClean="0"/>
              <a:t> تکنولوژی و دانش فنی و هم چنین توانایی دریافت کننده تکنولوژی جهت کسب و جذب</a:t>
            </a:r>
          </a:p>
          <a:p>
            <a:pPr>
              <a:buNone/>
            </a:pPr>
            <a:r>
              <a:rPr lang="fa-IR" sz="2400" dirty="0" smtClean="0"/>
              <a:t> تکنولوژی است </a:t>
            </a:r>
            <a:endParaRPr lang="fa-IR" sz="2400" dirty="0"/>
          </a:p>
        </p:txBody>
      </p:sp>
      <p:sp>
        <p:nvSpPr>
          <p:cNvPr id="3" name="Slide Number Placeholder 2"/>
          <p:cNvSpPr>
            <a:spLocks noGrp="1"/>
          </p:cNvSpPr>
          <p:nvPr>
            <p:ph type="sldNum" sz="quarter" idx="12"/>
          </p:nvPr>
        </p:nvSpPr>
        <p:spPr/>
        <p:txBody>
          <a:bodyPr/>
          <a:lstStyle/>
          <a:p>
            <a:fld id="{7C8E858F-5F52-43A3-90CB-32074036600E}" type="slidenum">
              <a:rPr lang="fa-IR" smtClean="0"/>
              <a:pPr/>
              <a:t>52</a:t>
            </a:fld>
            <a:endParaRPr lang="fa-IR" dirty="0"/>
          </a:p>
        </p:txBody>
      </p:sp>
      <p:sp>
        <p:nvSpPr>
          <p:cNvPr id="4" name="Title 3"/>
          <p:cNvSpPr>
            <a:spLocks noGrp="1"/>
          </p:cNvSpPr>
          <p:nvPr>
            <p:ph type="title"/>
          </p:nvPr>
        </p:nvSpPr>
        <p:spPr/>
        <p:txBody>
          <a:bodyPr/>
          <a:lstStyle/>
          <a:p>
            <a:pPr algn="ctr"/>
            <a:r>
              <a:rPr lang="fa-IR" dirty="0" smtClean="0"/>
              <a:t>نتیجه گیری</a:t>
            </a:r>
            <a:endParaRPr lang="fa-IR"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1" y="2854521"/>
            <a:ext cx="6624937" cy="1145983"/>
          </a:xfrm>
        </p:spPr>
        <p:txBody>
          <a:bodyPr>
            <a:normAutofit fontScale="90000"/>
          </a:bodyPr>
          <a:lstStyle/>
          <a:p>
            <a:pPr algn="ctr"/>
            <a:r>
              <a:rPr lang="fa-IR" sz="9600" dirty="0" smtClean="0"/>
              <a:t>موفق و سربلند باشید</a:t>
            </a:r>
            <a:endParaRPr lang="en-US" sz="9600" dirty="0"/>
          </a:p>
        </p:txBody>
      </p:sp>
    </p:spTree>
    <p:extLst>
      <p:ext uri="{BB962C8B-B14F-4D97-AF65-F5344CB8AC3E}">
        <p14:creationId xmlns:p14="http://schemas.microsoft.com/office/powerpoint/2010/main" val="856382064"/>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18775</TotalTime>
  <Words>4112</Words>
  <Application>Microsoft Office PowerPoint</Application>
  <PresentationFormat>On-screen Show (4:3)</PresentationFormat>
  <Paragraphs>425</Paragraphs>
  <Slides>53</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53</vt:i4>
      </vt:variant>
    </vt:vector>
  </HeadingPairs>
  <TitlesOfParts>
    <vt:vector size="67" baseType="lpstr">
      <vt:lpstr>Arial</vt:lpstr>
      <vt:lpstr>Wingdings 3</vt:lpstr>
      <vt:lpstr>Wingdings 2</vt:lpstr>
      <vt:lpstr>Times New Roman</vt:lpstr>
      <vt:lpstr>Wingdings</vt:lpstr>
      <vt:lpstr>黑体</vt:lpstr>
      <vt:lpstr>Verdana</vt:lpstr>
      <vt:lpstr>B Nazanin</vt:lpstr>
      <vt:lpstr>Lucida Sans Unicode</vt:lpstr>
      <vt:lpstr>B Titr</vt:lpstr>
      <vt:lpstr>B Yagut</vt:lpstr>
      <vt:lpstr>Calibri</vt:lpstr>
      <vt:lpstr>Custom Design</vt:lpstr>
      <vt:lpstr>Concourse</vt:lpstr>
      <vt:lpstr> بسم الله الرحمن الرحیم</vt:lpstr>
      <vt:lpstr>مقدمه   تکنولوژی عبارت است از تمامی دانش ها ، محصولات ، فرایندها ، ابزارها ، روش ها و سیستم هایی که در خلق کالا و یا خدمات مورد استفاده قرار می  گیرد در دنیای امروز رابطه ای مستقیم بین توسعه تکنولوژی و پیشرفت اقتصادی اجتماعی سیاسی و فرهنگی یک کشور برقرار است به طوری که می توان گفت تکنولوژی عاملی اساسی برای ایجاد ثروت و توانایی کشورهاست و وسیله ای قدرتمند در توسعه ملی تلقی می شود بدین جهت است که در سطح بین المللی جنگ اقتصادی تکنولوژیک جانشین جنگ های نظامی شده است  </vt:lpstr>
      <vt:lpstr>تعریف انتقال تکنولوژی</vt:lpstr>
      <vt:lpstr>طبقه بندی انتقال تکنولوژی</vt:lpstr>
      <vt:lpstr>روش های انتقال تکنولوژی به شرح زیر است </vt:lpstr>
      <vt:lpstr>PowerPoint Presentation</vt:lpstr>
      <vt:lpstr>انتقال تکنولوژی از طریق سرمایه گذاری مشترک :  </vt:lpstr>
      <vt:lpstr>انتقال تکنولوژی از طریق قراردادهای لیسانس (خرید حق امتیاز)</vt:lpstr>
      <vt:lpstr>کسب و ادغام</vt:lpstr>
      <vt:lpstr>اتحاد استراتژیک</vt:lpstr>
      <vt:lpstr> قرارداد کلید در دست </vt:lpstr>
      <vt:lpstr> قرارداد تحقیق و توسعه </vt:lpstr>
      <vt:lpstr>قرارداد فرانشیز و توزیع </vt:lpstr>
      <vt:lpstr>قرار داد کمک های فنی و خدمات مهندسی</vt:lpstr>
      <vt:lpstr>کنسر سیوم </vt:lpstr>
      <vt:lpstr>قرارداد های بین مقابل</vt:lpstr>
      <vt:lpstr> واردات کالاهاي سرمايه اي و ماشين آلات: </vt:lpstr>
      <vt:lpstr>سهام اقلیت</vt:lpstr>
      <vt:lpstr> اتحاد</vt:lpstr>
      <vt:lpstr>الگوی توسعه ی یافته انتقال تکنولوژی</vt:lpstr>
      <vt:lpstr>فرایند انتقال تکنولوژی را می توان به هشت بخش عمده تقسیم نمود </vt:lpstr>
      <vt:lpstr>فرایند انتقال تکنولوژی را می توان به بخشهای زیر تقسیم نمود. </vt:lpstr>
      <vt:lpstr>فرایند انتقال تکنولوژی را می توان به بخشهای زیر تقسیم نمود.</vt:lpstr>
      <vt:lpstr>PowerPoint Presentation</vt:lpstr>
      <vt:lpstr>PowerPoint Presentation</vt:lpstr>
      <vt:lpstr>PowerPoint Presentation</vt:lpstr>
      <vt:lpstr>کشورهای در حال توسعه که فاقد بسیاری از تکنولوژی ها هستند دو راه حل پیش رو دارند .  </vt:lpstr>
      <vt:lpstr>دلایل فروش و انتقال تکنولوژی</vt:lpstr>
      <vt:lpstr>مدلهای انتقال تکنولوژی</vt:lpstr>
      <vt:lpstr>انتخاب مدل انتقال تکنولوژی</vt:lpstr>
      <vt:lpstr>1- مدل چيه زا و مانزينی</vt:lpstr>
      <vt:lpstr>1- مدل چيه زا و مانزينی </vt:lpstr>
      <vt:lpstr>1- مدل چيه زا و مانزينی</vt:lpstr>
      <vt:lpstr>1- مدل چييزا و مانزينی</vt:lpstr>
      <vt:lpstr>2-مدل فورد</vt:lpstr>
      <vt:lpstr>2-مدل فورد </vt:lpstr>
      <vt:lpstr>3-مدل رابرتس و بری</vt:lpstr>
      <vt:lpstr>طبقه بندی ماتریس رابرتس و بری</vt:lpstr>
      <vt:lpstr>4- مدل گیلبرت </vt:lpstr>
      <vt:lpstr>4- مدل گیلبرت</vt:lpstr>
      <vt:lpstr>4- مدل گیلبرت</vt:lpstr>
      <vt:lpstr>5- مدل استاک </vt:lpstr>
      <vt:lpstr>6- مدل مالیک</vt:lpstr>
      <vt:lpstr>7- مدل مفهومی CIDA</vt:lpstr>
      <vt:lpstr>انتخاب و کسب تکنولوژی</vt:lpstr>
      <vt:lpstr>تعیین سیاستهای انتقال تکنولوژی</vt:lpstr>
      <vt:lpstr>مطالعات امکان سنجی</vt:lpstr>
      <vt:lpstr> امکان سنجی پارامترهای محیطی </vt:lpstr>
      <vt:lpstr>امکان سنجی پارامترهای فنی </vt:lpstr>
      <vt:lpstr>امکان سنجی پارامترهای اقتصادی </vt:lpstr>
      <vt:lpstr>ابعاد تکنولوژی از نظر اطلس تکنولوژی </vt:lpstr>
      <vt:lpstr>نتیجه گیری</vt:lpstr>
      <vt:lpstr>موفق و سربلند باشید</vt:lpstr>
    </vt:vector>
  </TitlesOfParts>
  <Company>AzarSoft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Dear User</dc:creator>
  <cp:lastModifiedBy>Windows User</cp:lastModifiedBy>
  <cp:revision>1059</cp:revision>
  <dcterms:created xsi:type="dcterms:W3CDTF">2008-07-09T15:26:43Z</dcterms:created>
  <dcterms:modified xsi:type="dcterms:W3CDTF">2020-05-26T17:13:01Z</dcterms:modified>
</cp:coreProperties>
</file>