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11">
  <p:sldMasterIdLst>
    <p:sldMasterId id="2147483660" r:id="rId1"/>
  </p:sldMasterIdLst>
  <p:notesMasterIdLst>
    <p:notesMasterId r:id="rId35"/>
  </p:notesMasterIdLst>
  <p:sldIdLst>
    <p:sldId id="310" r:id="rId2"/>
    <p:sldId id="262" r:id="rId3"/>
    <p:sldId id="309" r:id="rId4"/>
    <p:sldId id="307" r:id="rId5"/>
    <p:sldId id="308" r:id="rId6"/>
    <p:sldId id="258" r:id="rId7"/>
    <p:sldId id="260" r:id="rId8"/>
    <p:sldId id="265" r:id="rId9"/>
    <p:sldId id="298" r:id="rId10"/>
    <p:sldId id="266" r:id="rId11"/>
    <p:sldId id="299" r:id="rId12"/>
    <p:sldId id="267" r:id="rId13"/>
    <p:sldId id="300" r:id="rId14"/>
    <p:sldId id="268" r:id="rId15"/>
    <p:sldId id="301" r:id="rId16"/>
    <p:sldId id="269" r:id="rId17"/>
    <p:sldId id="294" r:id="rId18"/>
    <p:sldId id="270" r:id="rId19"/>
    <p:sldId id="306" r:id="rId20"/>
    <p:sldId id="296" r:id="rId21"/>
    <p:sldId id="303" r:id="rId22"/>
    <p:sldId id="304" r:id="rId23"/>
    <p:sldId id="305" r:id="rId24"/>
    <p:sldId id="297" r:id="rId25"/>
    <p:sldId id="272" r:id="rId26"/>
    <p:sldId id="273" r:id="rId27"/>
    <p:sldId id="274" r:id="rId28"/>
    <p:sldId id="276" r:id="rId29"/>
    <p:sldId id="295" r:id="rId30"/>
    <p:sldId id="278" r:id="rId31"/>
    <p:sldId id="292" r:id="rId32"/>
    <p:sldId id="293" r:id="rId33"/>
    <p:sldId id="286" r:id="rId3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0" d="100"/>
          <a:sy n="70" d="100"/>
        </p:scale>
        <p:origin x="-1386" y="-7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6D9EA65-9A57-456A-99E4-23D39095DC7F}" type="datetimeFigureOut">
              <a:rPr lang="en-US" smtClean="0"/>
              <a:pPr/>
              <a:t>6/1/2020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121C32A-0A31-4127-89AF-A5F580FC8137}" type="slidenum">
              <a:rPr lang="en-US" smtClean="0"/>
              <a:pPr/>
              <a:t>‹#›</a:t>
            </a:fld>
            <a:endParaRPr lang="en-US"/>
          </a:p>
        </p:txBody>
      </p:sp>
    </p:spTree>
    <p:extLst>
      <p:ext uri="{BB962C8B-B14F-4D97-AF65-F5344CB8AC3E}">
        <p14:creationId xmlns:p14="http://schemas.microsoft.com/office/powerpoint/2010/main" val="4847637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8" name="Rectangle 7"/>
          <p:cNvSpPr/>
          <p:nvPr/>
        </p:nvSpPr>
        <p:spPr>
          <a:xfrm>
            <a:off x="777240" y="0"/>
            <a:ext cx="7543800" cy="304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762000" y="3200400"/>
            <a:ext cx="7543800" cy="1524000"/>
          </a:xfrm>
        </p:spPr>
        <p:txBody>
          <a:bodyPr>
            <a:noAutofit/>
          </a:bodyPr>
          <a:lstStyle>
            <a:lvl1pPr>
              <a:defRPr sz="8000"/>
            </a:lvl1pPr>
          </a:lstStyle>
          <a:p>
            <a:r>
              <a:rPr lang="en-US" smtClean="0"/>
              <a:t>Click to edit Master title style</a:t>
            </a:r>
            <a:endParaRPr lang="en-US" dirty="0"/>
          </a:p>
        </p:txBody>
      </p:sp>
      <p:sp>
        <p:nvSpPr>
          <p:cNvPr id="3" name="Subtitle 2"/>
          <p:cNvSpPr>
            <a:spLocks noGrp="1"/>
          </p:cNvSpPr>
          <p:nvPr>
            <p:ph type="subTitle" idx="1"/>
          </p:nvPr>
        </p:nvSpPr>
        <p:spPr>
          <a:xfrm>
            <a:off x="762000" y="4724400"/>
            <a:ext cx="6858000" cy="990600"/>
          </a:xfrm>
        </p:spPr>
        <p:txBody>
          <a:bodyPr anchor="t" anchorCtr="0">
            <a:normAutofit/>
          </a:bodyPr>
          <a:lstStyle>
            <a:lvl1pPr marL="0" indent="0" algn="l">
              <a:buNone/>
              <a:defRPr sz="28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1D435FE8-3C14-496E-8FD5-D61D49D90A45}" type="datetime1">
              <a:rPr lang="en-US" smtClean="0"/>
              <a:pPr/>
              <a:t>6/1/2020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2045E87-D288-48DA-9682-B0B5434DE68B}" type="slidenum">
              <a:rPr lang="en-US" smtClean="0"/>
              <a:pPr/>
              <a:t>‹#›</a:t>
            </a:fld>
            <a:endParaRPr lang="en-US"/>
          </a:p>
        </p:txBody>
      </p:sp>
      <p:sp>
        <p:nvSpPr>
          <p:cNvPr id="7" name="Rectangle 6"/>
          <p:cNvSpPr/>
          <p:nvPr/>
        </p:nvSpPr>
        <p:spPr>
          <a:xfrm>
            <a:off x="777240" y="6172200"/>
            <a:ext cx="7543800" cy="2743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942B512-2EAC-4EA9-B571-9BDA9F2C8A21}" type="datetime1">
              <a:rPr lang="en-US" smtClean="0"/>
              <a:pPr/>
              <a:t>6/1/2020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2045E87-D288-48DA-9682-B0B5434DE68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777240" y="0"/>
            <a:ext cx="7543800" cy="304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762000" y="3276600"/>
            <a:ext cx="7543800" cy="1676400"/>
          </a:xfrm>
        </p:spPr>
        <p:txBody>
          <a:bodyPr anchor="b" anchorCtr="0"/>
          <a:lstStyle>
            <a:lvl1pPr algn="l">
              <a:defRPr sz="54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762000" y="4953000"/>
            <a:ext cx="6858000" cy="914400"/>
          </a:xfrm>
        </p:spPr>
        <p:txBody>
          <a:bodyPr anchor="t" anchorCtr="0">
            <a:normAutofit/>
          </a:bodyPr>
          <a:lstStyle>
            <a:lvl1pPr marL="0" indent="0">
              <a:buNone/>
              <a:defRPr sz="28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A59B614-F09F-4AB4-B63A-E7A325450AE7}" type="datetime1">
              <a:rPr lang="en-US" smtClean="0"/>
              <a:pPr/>
              <a:t>6/1/2020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2045E87-D288-48DA-9682-B0B5434DE68B}" type="slidenum">
              <a:rPr lang="en-US" smtClean="0"/>
              <a:pPr/>
              <a:t>‹#›</a:t>
            </a:fld>
            <a:endParaRPr lang="en-US"/>
          </a:p>
        </p:txBody>
      </p:sp>
      <p:sp>
        <p:nvSpPr>
          <p:cNvPr id="8" name="Rectangle 7"/>
          <p:cNvSpPr/>
          <p:nvPr/>
        </p:nvSpPr>
        <p:spPr>
          <a:xfrm>
            <a:off x="777240" y="6172200"/>
            <a:ext cx="7543800" cy="2743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762000" y="609601"/>
            <a:ext cx="3657600" cy="376732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48200" y="609601"/>
            <a:ext cx="3657600" cy="376732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D98C9CCF-16A9-4702-BCF0-09C6EC2B1A5A}" type="datetime1">
              <a:rPr lang="en-US" smtClean="0"/>
              <a:pPr/>
              <a:t>6/1/2020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2045E87-D288-48DA-9682-B0B5434DE68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758952" y="609600"/>
            <a:ext cx="3657600" cy="639762"/>
          </a:xfrm>
        </p:spPr>
        <p:txBody>
          <a:bodyPr anchor="b">
            <a:noAutofit/>
          </a:bodyPr>
          <a:lstStyle>
            <a:lvl1pPr marL="0" indent="0">
              <a:buNone/>
              <a:defRPr sz="28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758952" y="1329264"/>
            <a:ext cx="3657600" cy="3048000"/>
          </a:xfrm>
        </p:spPr>
        <p:txBody>
          <a:bodyPr anchor="t" anchorCtr="0"/>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5152" y="609600"/>
            <a:ext cx="3657600" cy="639762"/>
          </a:xfrm>
        </p:spPr>
        <p:txBody>
          <a:bodyPr anchor="b">
            <a:noAutofit/>
          </a:bodyPr>
          <a:lstStyle>
            <a:lvl1pPr marL="0" indent="0">
              <a:buNone/>
              <a:defRPr sz="28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152" y="1329264"/>
            <a:ext cx="3657600" cy="3048000"/>
          </a:xfrm>
        </p:spPr>
        <p:txBody>
          <a:bodyPr anchor="t" anchorCtr="0"/>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7E3A2B0F-1935-49A3-8BCD-6E02E9F614E4}" type="datetime1">
              <a:rPr lang="en-US" smtClean="0"/>
              <a:pPr/>
              <a:t>6/1/2020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2045E87-D288-48DA-9682-B0B5434DE68B}" type="slidenum">
              <a:rPr lang="en-US" smtClean="0"/>
              <a:pPr/>
              <a:t>‹#›</a:t>
            </a:fld>
            <a:endParaRPr lang="en-US"/>
          </a:p>
        </p:txBody>
      </p:sp>
      <p:cxnSp>
        <p:nvCxnSpPr>
          <p:cNvPr id="11" name="Straight Connector 10"/>
          <p:cNvCxnSpPr/>
          <p:nvPr/>
        </p:nvCxnSpPr>
        <p:spPr>
          <a:xfrm>
            <a:off x="758952" y="1249362"/>
            <a:ext cx="36576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4645152" y="1249362"/>
            <a:ext cx="3657600" cy="1588"/>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AAD85D3A-2F7D-41F1-BC42-E3909A16DDC5}" type="datetime1">
              <a:rPr lang="en-US" smtClean="0"/>
              <a:pPr/>
              <a:t>6/1/2020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2045E87-D288-48DA-9682-B0B5434DE68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200B1BC-C63F-485E-A941-F22D28C6DB94}" type="datetime1">
              <a:rPr lang="en-US" smtClean="0"/>
              <a:pPr/>
              <a:t>6/1/2020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2045E87-D288-48DA-9682-B0B5434DE68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62000" y="4572000"/>
            <a:ext cx="6784848" cy="1600200"/>
          </a:xfrm>
        </p:spPr>
        <p:txBody>
          <a:bodyPr anchor="b">
            <a:normAutofit/>
          </a:bodyPr>
          <a:lstStyle>
            <a:lvl1pPr algn="l">
              <a:defRPr sz="5400" b="0"/>
            </a:lvl1pPr>
          </a:lstStyle>
          <a:p>
            <a:r>
              <a:rPr lang="en-US" smtClean="0"/>
              <a:t>Click to edit Master title style</a:t>
            </a:r>
            <a:endParaRPr lang="en-US"/>
          </a:p>
        </p:txBody>
      </p:sp>
      <p:sp>
        <p:nvSpPr>
          <p:cNvPr id="3" name="Content Placeholder 2"/>
          <p:cNvSpPr>
            <a:spLocks noGrp="1"/>
          </p:cNvSpPr>
          <p:nvPr>
            <p:ph idx="1"/>
          </p:nvPr>
        </p:nvSpPr>
        <p:spPr>
          <a:xfrm>
            <a:off x="3710866" y="457200"/>
            <a:ext cx="4594934" cy="4114799"/>
          </a:xfrm>
        </p:spPr>
        <p:txBody>
          <a:bodyPr/>
          <a:lstStyle>
            <a:lvl1pPr>
              <a:defRPr sz="2400"/>
            </a:lvl1pPr>
            <a:lvl2pPr>
              <a:defRPr sz="22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762001" y="457200"/>
            <a:ext cx="2673657" cy="4114800"/>
          </a:xfrm>
        </p:spPr>
        <p:txBody>
          <a:bodyPr>
            <a:normAutofit/>
          </a:bodyPr>
          <a:lstStyle>
            <a:lvl1pPr marL="0" indent="0">
              <a:buNone/>
              <a:defRPr sz="21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A98E91-9526-488D-9FBE-7D5EDF0F0D10}" type="datetime1">
              <a:rPr lang="en-US" smtClean="0"/>
              <a:pPr/>
              <a:t>6/1/2020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2045E87-D288-48DA-9682-B0B5434DE68B}" type="slidenum">
              <a:rPr lang="en-US" smtClean="0"/>
              <a:pPr/>
              <a:t>‹#›</a:t>
            </a:fld>
            <a:endParaRPr lang="en-US"/>
          </a:p>
        </p:txBody>
      </p:sp>
      <p:cxnSp>
        <p:nvCxnSpPr>
          <p:cNvPr id="10" name="Straight Connector 9"/>
          <p:cNvCxnSpPr/>
          <p:nvPr/>
        </p:nvCxnSpPr>
        <p:spPr>
          <a:xfrm rot="5400000">
            <a:off x="1677194" y="2514600"/>
            <a:ext cx="3810000" cy="1588"/>
          </a:xfrm>
          <a:prstGeom prst="line">
            <a:avLst/>
          </a:prstGeom>
          <a:ln>
            <a:solidFill>
              <a:schemeClr val="tx2">
                <a:lumMod val="50000"/>
                <a:lumOff val="5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58952" y="4572000"/>
            <a:ext cx="6784848" cy="1600200"/>
          </a:xfrm>
        </p:spPr>
        <p:txBody>
          <a:bodyPr anchor="b">
            <a:normAutofit/>
          </a:bodyPr>
          <a:lstStyle>
            <a:lvl1pPr algn="l">
              <a:defRPr sz="5400" b="0"/>
            </a:lvl1pPr>
          </a:lstStyle>
          <a:p>
            <a:r>
              <a:rPr lang="en-US" smtClean="0"/>
              <a:t>Click to edit Master title style</a:t>
            </a:r>
            <a:endParaRPr lang="en-US" dirty="0"/>
          </a:p>
        </p:txBody>
      </p:sp>
      <p:sp>
        <p:nvSpPr>
          <p:cNvPr id="3" name="Picture Placeholder 2"/>
          <p:cNvSpPr>
            <a:spLocks noGrp="1"/>
          </p:cNvSpPr>
          <p:nvPr>
            <p:ph type="pic" idx="1"/>
          </p:nvPr>
        </p:nvSpPr>
        <p:spPr>
          <a:xfrm>
            <a:off x="777240" y="457200"/>
            <a:ext cx="7543800" cy="2895600"/>
          </a:xfrm>
          <a:ln w="6350">
            <a:solidFill>
              <a:schemeClr val="tx2"/>
            </a:solidFill>
          </a:ln>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850392" y="3505200"/>
            <a:ext cx="7391400" cy="804862"/>
          </a:xfrm>
        </p:spPr>
        <p:txBody>
          <a:bodyPr anchor="t" anchorCtr="0">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4D96A30-4A6C-4706-9258-C90DFBB17BE9}" type="datetime1">
              <a:rPr lang="en-US" smtClean="0"/>
              <a:pPr/>
              <a:t>6/1/2020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2045E87-D288-48DA-9682-B0B5434DE68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914400" y="685800"/>
            <a:ext cx="7239000" cy="3886200"/>
          </a:xfrm>
        </p:spPr>
        <p:txBody>
          <a:bodyPr vert="eaVert" anchor="t" anchorCtr="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933A59F-4997-4E08-8FF6-9D22DC046784}" type="datetime1">
              <a:rPr lang="en-US" smtClean="0"/>
              <a:pPr/>
              <a:t>6/1/2020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2045E87-D288-48DA-9682-B0B5434DE68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62000" y="685801"/>
            <a:ext cx="1828800" cy="5410199"/>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590800" y="685801"/>
            <a:ext cx="5715000" cy="4876800"/>
          </a:xfrm>
        </p:spPr>
        <p:txBody>
          <a:bodyPr vert="eaVert" anchor="t" anchorCtr="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CE2E86C-0458-4550-AB80-AE45DC4210B1}" type="datetime1">
              <a:rPr lang="en-US" smtClean="0"/>
              <a:pPr/>
              <a:t>6/1/2020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2045E87-D288-48DA-9682-B0B5434DE68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62000" y="4572000"/>
            <a:ext cx="6781800" cy="1600200"/>
          </a:xfrm>
          <a:prstGeom prst="rect">
            <a:avLst/>
          </a:prstGeom>
        </p:spPr>
        <p:txBody>
          <a:bodyPr vert="horz" lIns="91440" tIns="45720" rIns="91440" bIns="45720" rtlCol="0" anchor="b" anchorCtr="0">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762000" y="685800"/>
            <a:ext cx="7543800" cy="3886200"/>
          </a:xfrm>
          <a:prstGeom prst="rect">
            <a:avLst/>
          </a:prstGeom>
        </p:spPr>
        <p:txBody>
          <a:bodyPr vert="horz" lIns="91440" tIns="45720" rIns="91440" bIns="45720" rtlCol="0" anchor="ctr" anchorCtr="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48400" y="6208776"/>
            <a:ext cx="2133600" cy="365125"/>
          </a:xfrm>
          <a:prstGeom prst="rect">
            <a:avLst/>
          </a:prstGeom>
        </p:spPr>
        <p:txBody>
          <a:bodyPr vert="horz" lIns="91440" tIns="45720" rIns="91440" bIns="45720" rtlCol="0" anchor="ctr"/>
          <a:lstStyle>
            <a:lvl1pPr algn="r">
              <a:defRPr sz="1200" b="1">
                <a:solidFill>
                  <a:schemeClr val="tx2">
                    <a:lumMod val="90000"/>
                    <a:lumOff val="10000"/>
                  </a:schemeClr>
                </a:solidFill>
                <a:latin typeface="+mn-lt"/>
              </a:defRPr>
            </a:lvl1pPr>
          </a:lstStyle>
          <a:p>
            <a:fld id="{5F1EA6A9-34F7-4A7C-9773-B10491A25E47}" type="datetime1">
              <a:rPr lang="en-US" smtClean="0"/>
              <a:pPr/>
              <a:t>6/1/2020</a:t>
            </a:fld>
            <a:endParaRPr lang="en-US"/>
          </a:p>
        </p:txBody>
      </p:sp>
      <p:sp>
        <p:nvSpPr>
          <p:cNvPr id="5" name="Footer Placeholder 4"/>
          <p:cNvSpPr>
            <a:spLocks noGrp="1"/>
          </p:cNvSpPr>
          <p:nvPr>
            <p:ph type="ftr" sz="quarter" idx="3"/>
          </p:nvPr>
        </p:nvSpPr>
        <p:spPr>
          <a:xfrm>
            <a:off x="761999" y="6208776"/>
            <a:ext cx="4873869" cy="365125"/>
          </a:xfrm>
          <a:prstGeom prst="rect">
            <a:avLst/>
          </a:prstGeom>
        </p:spPr>
        <p:txBody>
          <a:bodyPr vert="horz" lIns="91440" tIns="45720" rIns="91440" bIns="45720" rtlCol="0" anchor="ctr"/>
          <a:lstStyle>
            <a:lvl1pPr algn="l">
              <a:defRPr sz="1200" b="1">
                <a:solidFill>
                  <a:schemeClr val="tx2">
                    <a:lumMod val="90000"/>
                    <a:lumOff val="10000"/>
                  </a:schemeClr>
                </a:solidFill>
              </a:defRPr>
            </a:lvl1pPr>
          </a:lstStyle>
          <a:p>
            <a:endParaRPr lang="en-US"/>
          </a:p>
        </p:txBody>
      </p:sp>
      <p:sp>
        <p:nvSpPr>
          <p:cNvPr id="6" name="Slide Number Placeholder 5"/>
          <p:cNvSpPr>
            <a:spLocks noGrp="1"/>
          </p:cNvSpPr>
          <p:nvPr>
            <p:ph type="sldNum" sz="quarter" idx="4"/>
          </p:nvPr>
        </p:nvSpPr>
        <p:spPr>
          <a:xfrm>
            <a:off x="7620000" y="5687568"/>
            <a:ext cx="762000" cy="365125"/>
          </a:xfrm>
          <a:prstGeom prst="rect">
            <a:avLst/>
          </a:prstGeom>
        </p:spPr>
        <p:txBody>
          <a:bodyPr vert="horz" lIns="91440" tIns="45720" rIns="91440" bIns="45720" rtlCol="0" anchor="ctr"/>
          <a:lstStyle>
            <a:lvl1pPr algn="r">
              <a:defRPr sz="2400">
                <a:solidFill>
                  <a:schemeClr val="tx1">
                    <a:lumMod val="85000"/>
                    <a:lumOff val="15000"/>
                  </a:schemeClr>
                </a:solidFill>
                <a:latin typeface="+mj-lt"/>
              </a:defRPr>
            </a:lvl1pPr>
          </a:lstStyle>
          <a:p>
            <a:fld id="{82045E87-D288-48DA-9682-B0B5434DE68B}" type="slidenum">
              <a:rPr lang="en-US" smtClean="0"/>
              <a:pPr/>
              <a:t>‹#›</a:t>
            </a:fld>
            <a:endParaRPr lang="en-US"/>
          </a:p>
        </p:txBody>
      </p:sp>
      <p:sp>
        <p:nvSpPr>
          <p:cNvPr id="8" name="Rectangle 7"/>
          <p:cNvSpPr/>
          <p:nvPr/>
        </p:nvSpPr>
        <p:spPr>
          <a:xfrm>
            <a:off x="777240" y="0"/>
            <a:ext cx="7543800" cy="381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777240" y="6172200"/>
            <a:ext cx="7543800" cy="2743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l" defTabSz="914400" rtl="0" eaLnBrk="1" latinLnBrk="0" hangingPunct="1">
        <a:spcBef>
          <a:spcPct val="0"/>
        </a:spcBef>
        <a:buNone/>
        <a:defRPr sz="54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1"/>
        </a:buClr>
        <a:buFont typeface="Arial" pitchFamily="34" charset="0"/>
        <a:buChar char="•"/>
        <a:defRPr sz="2400" kern="1200">
          <a:solidFill>
            <a:schemeClr val="tx2"/>
          </a:solidFill>
          <a:latin typeface="+mn-lt"/>
          <a:ea typeface="+mn-ea"/>
          <a:cs typeface="+mn-cs"/>
        </a:defRPr>
      </a:lvl1pPr>
      <a:lvl2pPr marL="594360" indent="-274320" algn="l" defTabSz="914400" rtl="0" eaLnBrk="1" latinLnBrk="0" hangingPunct="1">
        <a:spcBef>
          <a:spcPct val="20000"/>
        </a:spcBef>
        <a:buClr>
          <a:schemeClr val="accent1"/>
        </a:buClr>
        <a:buFont typeface="Arial" pitchFamily="34" charset="0"/>
        <a:buChar char="•"/>
        <a:defRPr sz="2200" kern="1200">
          <a:solidFill>
            <a:schemeClr val="tx2"/>
          </a:solidFill>
          <a:latin typeface="+mn-lt"/>
          <a:ea typeface="+mn-ea"/>
          <a:cs typeface="+mn-cs"/>
        </a:defRPr>
      </a:lvl2pPr>
      <a:lvl3pPr marL="868680" indent="-228600" algn="l" defTabSz="914400" rtl="0" eaLnBrk="1" latinLnBrk="0" hangingPunct="1">
        <a:spcBef>
          <a:spcPct val="20000"/>
        </a:spcBef>
        <a:buClr>
          <a:schemeClr val="accent1"/>
        </a:buClr>
        <a:buFont typeface="Arial" pitchFamily="34" charset="0"/>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Font typeface="Arial" pitchFamily="34" charset="0"/>
        <a:buChar char="•"/>
        <a:defRPr sz="1800" kern="1200">
          <a:solidFill>
            <a:schemeClr val="tx2"/>
          </a:solidFill>
          <a:latin typeface="+mn-lt"/>
          <a:ea typeface="+mn-ea"/>
          <a:cs typeface="+mn-cs"/>
        </a:defRPr>
      </a:lvl4pPr>
      <a:lvl5pPr marL="1371600" indent="-228600" algn="l" defTabSz="914400" rtl="0" eaLnBrk="1" latinLnBrk="0" hangingPunct="1">
        <a:spcBef>
          <a:spcPct val="20000"/>
        </a:spcBef>
        <a:buClr>
          <a:schemeClr val="accent1"/>
        </a:buClr>
        <a:buFont typeface="Arial" pitchFamily="34" charset="0"/>
        <a:buChar char="•"/>
        <a:defRPr sz="1800" kern="1200" baseline="0">
          <a:solidFill>
            <a:schemeClr val="tx2"/>
          </a:solidFill>
          <a:latin typeface="+mn-lt"/>
          <a:ea typeface="+mn-ea"/>
          <a:cs typeface="+mn-cs"/>
        </a:defRPr>
      </a:lvl5pPr>
      <a:lvl6pPr marL="1645920" indent="-228600" algn="l" defTabSz="914400" rtl="0" eaLnBrk="1" latinLnBrk="0" hangingPunct="1">
        <a:spcBef>
          <a:spcPct val="20000"/>
        </a:spcBef>
        <a:buClr>
          <a:schemeClr val="accent1"/>
        </a:buClr>
        <a:buFont typeface="Arial" pitchFamily="34" charset="0"/>
        <a:buChar char="•"/>
        <a:defRPr sz="1600" kern="1200">
          <a:solidFill>
            <a:schemeClr val="tx2"/>
          </a:solidFill>
          <a:latin typeface="+mn-lt"/>
          <a:ea typeface="+mn-ea"/>
          <a:cs typeface="+mn-cs"/>
        </a:defRPr>
      </a:lvl6pPr>
      <a:lvl7pPr marL="1901952" indent="-228600" algn="l" defTabSz="914400" rtl="0" eaLnBrk="1" latinLnBrk="0" hangingPunct="1">
        <a:spcBef>
          <a:spcPct val="20000"/>
        </a:spcBef>
        <a:buClr>
          <a:schemeClr val="accent1"/>
        </a:buClr>
        <a:buFont typeface="Arial" pitchFamily="34" charset="0"/>
        <a:buChar char="•"/>
        <a:defRPr sz="1600" kern="1200">
          <a:solidFill>
            <a:schemeClr val="tx2"/>
          </a:solidFill>
          <a:latin typeface="+mn-lt"/>
          <a:ea typeface="+mn-ea"/>
          <a:cs typeface="+mn-cs"/>
        </a:defRPr>
      </a:lvl7pPr>
      <a:lvl8pPr marL="2194560" indent="-228600" algn="l" defTabSz="914400" rtl="0" eaLnBrk="1" latinLnBrk="0" hangingPunct="1">
        <a:spcBef>
          <a:spcPct val="20000"/>
        </a:spcBef>
        <a:buClr>
          <a:schemeClr val="accent1"/>
        </a:buClr>
        <a:buFont typeface="Arial" pitchFamily="34" charset="0"/>
        <a:buChar char="•"/>
        <a:defRPr sz="1600" kern="1200">
          <a:solidFill>
            <a:schemeClr val="tx2"/>
          </a:solidFill>
          <a:latin typeface="+mn-lt"/>
          <a:ea typeface="+mn-ea"/>
          <a:cs typeface="+mn-cs"/>
        </a:defRPr>
      </a:lvl8pPr>
      <a:lvl9pPr marL="2468880" indent="-228600" algn="l" defTabSz="914400" rtl="0" eaLnBrk="1" latinLnBrk="0" hangingPunct="1">
        <a:spcBef>
          <a:spcPct val="20000"/>
        </a:spcBef>
        <a:buClr>
          <a:schemeClr val="accent1"/>
        </a:buClr>
        <a:buFont typeface="Arial" pitchFamily="34" charset="0"/>
        <a:buChar char="•"/>
        <a:defRPr sz="16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12.emf"/><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13.emf"/><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
        <p:nvSpPr>
          <p:cNvPr id="3" name="Slide Number Placeholder 2"/>
          <p:cNvSpPr>
            <a:spLocks noGrp="1"/>
          </p:cNvSpPr>
          <p:nvPr>
            <p:ph type="sldNum" sz="quarter" idx="12"/>
          </p:nvPr>
        </p:nvSpPr>
        <p:spPr/>
        <p:txBody>
          <a:bodyPr/>
          <a:lstStyle/>
          <a:p>
            <a:fld id="{82045E87-D288-48DA-9682-B0B5434DE68B}" type="slidenum">
              <a:rPr lang="en-US" smtClean="0"/>
              <a:pPr/>
              <a:t>1</a:t>
            </a:fld>
            <a:endParaRPr lang="en-US"/>
          </a:p>
        </p:txBody>
      </p:sp>
    </p:spTree>
    <p:extLst>
      <p:ext uri="{BB962C8B-B14F-4D97-AF65-F5344CB8AC3E}">
        <p14:creationId xmlns:p14="http://schemas.microsoft.com/office/powerpoint/2010/main" val="329289507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09600" y="685800"/>
            <a:ext cx="7772400" cy="2209801"/>
          </a:xfrm>
        </p:spPr>
        <p:txBody>
          <a:bodyPr>
            <a:normAutofit fontScale="90000"/>
          </a:bodyPr>
          <a:lstStyle/>
          <a:p>
            <a:pPr algn="ctr"/>
            <a:r>
              <a:rPr lang="en-US" dirty="0" smtClean="0">
                <a:cs typeface="B Tabassom" pitchFamily="2" charset="-78"/>
              </a:rPr>
              <a:t/>
            </a:r>
            <a:br>
              <a:rPr lang="en-US" dirty="0" smtClean="0">
                <a:cs typeface="B Tabassom" pitchFamily="2" charset="-78"/>
              </a:rPr>
            </a:br>
            <a:r>
              <a:rPr lang="en-US" dirty="0">
                <a:cs typeface="B Tabassom" pitchFamily="2" charset="-78"/>
              </a:rPr>
              <a:t/>
            </a:r>
            <a:br>
              <a:rPr lang="en-US" dirty="0">
                <a:cs typeface="B Tabassom" pitchFamily="2" charset="-78"/>
              </a:rPr>
            </a:br>
            <a:r>
              <a:rPr lang="en-US" dirty="0" smtClean="0">
                <a:cs typeface="B Tabassom" pitchFamily="2" charset="-78"/>
              </a:rPr>
              <a:t/>
            </a:r>
            <a:br>
              <a:rPr lang="en-US" dirty="0" smtClean="0">
                <a:cs typeface="B Tabassom" pitchFamily="2" charset="-78"/>
              </a:rPr>
            </a:br>
            <a:r>
              <a:rPr lang="en-US" dirty="0">
                <a:cs typeface="B Tabassom" pitchFamily="2" charset="-78"/>
              </a:rPr>
              <a:t/>
            </a:r>
            <a:br>
              <a:rPr lang="en-US" dirty="0">
                <a:cs typeface="B Tabassom" pitchFamily="2" charset="-78"/>
              </a:rPr>
            </a:br>
            <a:r>
              <a:rPr lang="en-US" dirty="0" smtClean="0">
                <a:cs typeface="B Tabassom" pitchFamily="2" charset="-78"/>
              </a:rPr>
              <a:t/>
            </a:r>
            <a:br>
              <a:rPr lang="en-US" dirty="0" smtClean="0">
                <a:cs typeface="B Tabassom" pitchFamily="2" charset="-78"/>
              </a:rPr>
            </a:br>
            <a:r>
              <a:rPr lang="en-US" dirty="0">
                <a:cs typeface="B Tabassom" pitchFamily="2" charset="-78"/>
              </a:rPr>
              <a:t/>
            </a:r>
            <a:br>
              <a:rPr lang="en-US" dirty="0">
                <a:cs typeface="B Tabassom" pitchFamily="2" charset="-78"/>
              </a:rPr>
            </a:br>
            <a:r>
              <a:rPr lang="fa-IR" b="1" dirty="0" smtClean="0">
                <a:cs typeface="B Tabassom" pitchFamily="2" charset="-78"/>
              </a:rPr>
              <a:t>مثال هایی از نمودار </a:t>
            </a:r>
            <a:r>
              <a:rPr lang="en-US" b="1" dirty="0" smtClean="0">
                <a:latin typeface="+mn-lt"/>
                <a:cs typeface="B Tabassom" pitchFamily="2" charset="-78"/>
              </a:rPr>
              <a:t>usecase</a:t>
            </a:r>
            <a:endParaRPr lang="en-US" b="1" dirty="0">
              <a:latin typeface="+mn-lt"/>
              <a:cs typeface="B Tabassom" pitchFamily="2" charset="-78"/>
            </a:endParaRPr>
          </a:p>
        </p:txBody>
      </p:sp>
      <p:sp>
        <p:nvSpPr>
          <p:cNvPr id="4" name="Slide Number Placeholder 3"/>
          <p:cNvSpPr>
            <a:spLocks noGrp="1"/>
          </p:cNvSpPr>
          <p:nvPr>
            <p:ph type="sldNum" sz="quarter" idx="12"/>
          </p:nvPr>
        </p:nvSpPr>
        <p:spPr/>
        <p:txBody>
          <a:bodyPr/>
          <a:lstStyle/>
          <a:p>
            <a:fld id="{82045E87-D288-48DA-9682-B0B5434DE68B}" type="slidenum">
              <a:rPr lang="en-US" smtClean="0"/>
              <a:pPr/>
              <a:t>2</a:t>
            </a:fld>
            <a:endParaRPr lang="en-US"/>
          </a:p>
        </p:txBody>
      </p:sp>
    </p:spTree>
    <p:extLst>
      <p:ext uri="{BB962C8B-B14F-4D97-AF65-F5344CB8AC3E}">
        <p14:creationId xmlns:p14="http://schemas.microsoft.com/office/powerpoint/2010/main" val="3717148259"/>
      </p:ext>
    </p:extLst>
  </p:cSld>
  <p:clrMapOvr>
    <a:masterClrMapping/>
  </p:clrMapOvr>
  <p:transition spd="slow">
    <p:checke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82045E87-D288-48DA-9682-B0B5434DE68B}" type="slidenum">
              <a:rPr lang="en-US" smtClean="0"/>
              <a:pPr/>
              <a:t>3</a:t>
            </a:fld>
            <a:endParaRPr lang="en-US"/>
          </a:p>
        </p:txBody>
      </p:sp>
      <p:sp>
        <p:nvSpPr>
          <p:cNvPr id="3" name="Rectangle 8"/>
          <p:cNvSpPr>
            <a:spLocks noChangeArrowheads="1"/>
          </p:cNvSpPr>
          <p:nvPr/>
        </p:nvSpPr>
        <p:spPr bwMode="auto">
          <a:xfrm>
            <a:off x="685800" y="762000"/>
            <a:ext cx="7696200" cy="3452187"/>
          </a:xfrm>
          <a:prstGeom prst="rect">
            <a:avLst/>
          </a:prstGeom>
          <a:noFill/>
          <a:ln w="9525">
            <a:noFill/>
            <a:miter lim="800000"/>
            <a:headEnd/>
            <a:tailEnd/>
          </a:ln>
          <a:effectLst/>
        </p:spPr>
        <p:txBody>
          <a:bodyPr vert="horz" wrap="square" lIns="0" tIns="126960" rIns="0" bIns="0" numCol="1" anchor="ctr" anchorCtr="0" compatLnSpc="1">
            <a:prstTxWarp prst="textNoShape">
              <a:avLst/>
            </a:prstTxWarp>
            <a:spAutoFit/>
          </a:bodyPr>
          <a:lstStyle/>
          <a:p>
            <a:pPr marL="0" marR="0" lvl="0" indent="0" algn="r" defTabSz="914400" rtl="1" eaLnBrk="1" fontAlgn="base" latinLnBrk="0" hangingPunct="1">
              <a:lnSpc>
                <a:spcPct val="100000"/>
              </a:lnSpc>
              <a:spcBef>
                <a:spcPct val="0"/>
              </a:spcBef>
              <a:spcAft>
                <a:spcPct val="0"/>
              </a:spcAft>
              <a:buClrTx/>
              <a:buSzTx/>
              <a:tabLst/>
            </a:pPr>
            <a:r>
              <a:rPr kumimoji="0" lang="fa-IR" b="1" i="0" u="none" strike="noStrike" cap="none" normalizeH="0" baseline="0" dirty="0" smtClean="0">
                <a:ln>
                  <a:noFill/>
                </a:ln>
                <a:solidFill>
                  <a:srgbClr val="000000"/>
                </a:solidFill>
                <a:effectLst/>
                <a:latin typeface="Arial" pitchFamily="34" charset="0"/>
                <a:ea typeface="Times New Roman" pitchFamily="18" charset="0"/>
                <a:cs typeface="2  Lotus" pitchFamily="2" charset="-78"/>
              </a:rPr>
              <a:t>تجزیه و تحلیل سیستم خانه سالمندان</a:t>
            </a:r>
            <a:endParaRPr kumimoji="0" lang="en-US" b="0" i="0" u="none" strike="noStrike" cap="none" normalizeH="0" baseline="0" dirty="0" smtClean="0">
              <a:ln>
                <a:noFill/>
              </a:ln>
              <a:solidFill>
                <a:srgbClr val="000000"/>
              </a:solidFill>
              <a:effectLst/>
              <a:latin typeface="Arial" pitchFamily="34" charset="0"/>
              <a:ea typeface="Times New Roman" pitchFamily="18" charset="0"/>
              <a:cs typeface="B Titr" pitchFamily="2" charset="-78"/>
            </a:endParaRPr>
          </a:p>
          <a:p>
            <a:pPr marL="0" marR="0" lvl="0" indent="0" algn="r" defTabSz="914400" rtl="1" eaLnBrk="0" fontAlgn="base" latinLnBrk="0" hangingPunct="0">
              <a:lnSpc>
                <a:spcPct val="100000"/>
              </a:lnSpc>
              <a:spcBef>
                <a:spcPct val="0"/>
              </a:spcBef>
              <a:spcAft>
                <a:spcPct val="0"/>
              </a:spcAft>
              <a:buClrTx/>
              <a:buSzTx/>
              <a:tabLst/>
            </a:pPr>
            <a:r>
              <a:rPr kumimoji="0" lang="fa-IR" b="1" i="0" u="none" strike="noStrike" cap="none" normalizeH="0" baseline="0" dirty="0" smtClean="0" bmk="_Toc368431083">
                <a:ln>
                  <a:noFill/>
                </a:ln>
                <a:solidFill>
                  <a:srgbClr val="000000"/>
                </a:solidFill>
                <a:effectLst/>
                <a:latin typeface="Arial" pitchFamily="34" charset="0"/>
                <a:ea typeface="Times New Roman" pitchFamily="18" charset="0"/>
                <a:cs typeface="B Lotus" pitchFamily="2" charset="-78"/>
              </a:rPr>
              <a:t>-زبان مدل سازی یکپارچه(</a:t>
            </a:r>
            <a:r>
              <a:rPr kumimoji="0" lang="en-US" b="1" i="0" u="none" strike="noStrike" cap="none" normalizeH="0" baseline="0" dirty="0" smtClean="0" bmk="_Toc368431083">
                <a:ln>
                  <a:noFill/>
                </a:ln>
                <a:solidFill>
                  <a:srgbClr val="000000"/>
                </a:solidFill>
                <a:effectLst/>
                <a:latin typeface="Arial" pitchFamily="34" charset="0"/>
                <a:ea typeface="Times New Roman" pitchFamily="18" charset="0"/>
                <a:cs typeface="B Lotus" pitchFamily="2" charset="-78"/>
              </a:rPr>
              <a:t>UML</a:t>
            </a:r>
            <a:r>
              <a:rPr kumimoji="0" lang="fa-IR" b="1" i="0" u="none" strike="noStrike" cap="none" normalizeH="0" baseline="0" dirty="0" smtClean="0" bmk="_Toc368431083">
                <a:ln>
                  <a:noFill/>
                </a:ln>
                <a:solidFill>
                  <a:srgbClr val="000000"/>
                </a:solidFill>
                <a:effectLst/>
                <a:latin typeface="Arial" pitchFamily="34" charset="0"/>
                <a:ea typeface="Times New Roman" pitchFamily="18" charset="0"/>
                <a:cs typeface="B Lotus" pitchFamily="2" charset="-78"/>
              </a:rPr>
              <a:t>)</a:t>
            </a:r>
            <a:endParaRPr kumimoji="0" lang="en-US" b="1" i="0" u="none" strike="noStrike" cap="none" normalizeH="0" baseline="0" dirty="0" smtClean="0" bmk="">
              <a:ln>
                <a:noFill/>
              </a:ln>
              <a:solidFill>
                <a:srgbClr val="000000"/>
              </a:solidFill>
              <a:effectLst/>
              <a:latin typeface="Arial" pitchFamily="34" charset="0"/>
              <a:ea typeface="Times New Roman" pitchFamily="18" charset="0"/>
              <a:cs typeface="B Lotus" pitchFamily="2" charset="-78"/>
            </a:endParaRPr>
          </a:p>
          <a:p>
            <a:pPr marL="0" marR="0" lvl="0" indent="0" algn="r" defTabSz="914400" rtl="1" eaLnBrk="0" fontAlgn="base" latinLnBrk="0" hangingPunct="0">
              <a:lnSpc>
                <a:spcPct val="100000"/>
              </a:lnSpc>
              <a:spcBef>
                <a:spcPct val="0"/>
              </a:spcBef>
              <a:spcAft>
                <a:spcPct val="0"/>
              </a:spcAft>
              <a:buClrTx/>
              <a:buSzTx/>
              <a:tabLst/>
            </a:pPr>
            <a:r>
              <a:rPr kumimoji="0" lang="fa-IR" b="0" i="0" u="none" strike="noStrike" cap="none" normalizeH="0" baseline="0" dirty="0" smtClean="0" bmk="">
                <a:ln>
                  <a:noFill/>
                </a:ln>
                <a:solidFill>
                  <a:schemeClr val="tx1"/>
                </a:solidFill>
                <a:effectLst/>
                <a:latin typeface="Times New Roman" pitchFamily="18" charset="0"/>
                <a:ea typeface="Calibri" pitchFamily="34" charset="0"/>
                <a:cs typeface="B Lotus" pitchFamily="2" charset="-78"/>
              </a:rPr>
              <a:t>مجموعه ای از قرار دادهای مدل سازی می باشد که برای مشخص نمودن یا تشریح یک سیستم نرم افزاری بر حسب اشیا مورد استفاده قرار می گیرد.</a:t>
            </a:r>
            <a:r>
              <a:rPr kumimoji="0" lang="en-US" b="0" i="0" u="none" strike="noStrike" cap="none" normalizeH="0" baseline="0" dirty="0" smtClean="0" bmk="">
                <a:ln>
                  <a:noFill/>
                </a:ln>
                <a:solidFill>
                  <a:schemeClr val="tx1"/>
                </a:solidFill>
                <a:effectLst/>
                <a:latin typeface="Times New Roman" pitchFamily="18" charset="0"/>
                <a:ea typeface="Calibri" pitchFamily="34" charset="0"/>
                <a:cs typeface="Times New Roman" pitchFamily="18" charset="0"/>
              </a:rPr>
              <a:t>UML</a:t>
            </a:r>
            <a:r>
              <a:rPr kumimoji="0" lang="fa-IR" b="0" i="0" u="none" strike="noStrike" cap="none" normalizeH="0" baseline="0" dirty="0" smtClean="0" bmk="">
                <a:ln>
                  <a:noFill/>
                </a:ln>
                <a:solidFill>
                  <a:schemeClr val="tx1"/>
                </a:solidFill>
                <a:effectLst/>
                <a:latin typeface="Times New Roman" pitchFamily="18" charset="0"/>
                <a:ea typeface="Calibri" pitchFamily="34" charset="0"/>
                <a:cs typeface="B Lotus" pitchFamily="2" charset="-78"/>
              </a:rPr>
              <a:t> یک شیوه خاص برای توسعه سیستم ما تجویز نمی کند.تنها نوعی نشانه گذاری یا نماد گذاری هست که در حال حاضر به عنوان استانداردی برای مدل سازی پذیرفته شده است.</a:t>
            </a:r>
            <a:endParaRPr kumimoji="0" lang="en-US" b="1" i="0" u="none" strike="noStrike" cap="none" normalizeH="0" baseline="0" dirty="0" smtClean="0" bmk="">
              <a:ln>
                <a:noFill/>
              </a:ln>
              <a:solidFill>
                <a:srgbClr val="000000"/>
              </a:solidFill>
              <a:effectLst/>
              <a:latin typeface="Arial" pitchFamily="34" charset="0"/>
              <a:ea typeface="Times New Roman" pitchFamily="18" charset="0"/>
              <a:cs typeface="B Lotus" pitchFamily="2" charset="-78"/>
            </a:endParaRPr>
          </a:p>
          <a:p>
            <a:pPr marL="0" marR="0" lvl="0" indent="0" algn="r" defTabSz="914400" rtl="1" eaLnBrk="0" fontAlgn="base" latinLnBrk="0" hangingPunct="0">
              <a:lnSpc>
                <a:spcPct val="100000"/>
              </a:lnSpc>
              <a:spcBef>
                <a:spcPct val="0"/>
              </a:spcBef>
              <a:spcAft>
                <a:spcPct val="0"/>
              </a:spcAft>
              <a:buClrTx/>
              <a:buSzTx/>
              <a:tabLst/>
            </a:pPr>
            <a:r>
              <a:rPr kumimoji="0" lang="fa-IR" b="1" i="0" u="none" strike="noStrike" cap="none" normalizeH="0" baseline="0" dirty="0" smtClean="0" bmk="">
                <a:ln>
                  <a:noFill/>
                </a:ln>
                <a:solidFill>
                  <a:srgbClr val="000000"/>
                </a:solidFill>
                <a:effectLst/>
                <a:latin typeface="Arial" pitchFamily="34" charset="0"/>
                <a:ea typeface="Times New Roman" pitchFamily="18" charset="0"/>
                <a:cs typeface="B Lotus" pitchFamily="2" charset="-78"/>
              </a:rPr>
              <a:t>- نمودار </a:t>
            </a:r>
            <a:r>
              <a:rPr kumimoji="0" lang="en-US" b="1" i="0" u="none" strike="noStrike" cap="none" normalizeH="0" baseline="0" dirty="0" smtClean="0" bmk="_Toc368431084">
                <a:ln>
                  <a:noFill/>
                </a:ln>
                <a:solidFill>
                  <a:srgbClr val="000000"/>
                </a:solidFill>
                <a:effectLst/>
                <a:latin typeface="Arial" pitchFamily="34" charset="0"/>
                <a:ea typeface="Times New Roman" pitchFamily="18" charset="0"/>
                <a:cs typeface="B Lotus" pitchFamily="2" charset="-78"/>
              </a:rPr>
              <a:t>Use Case</a:t>
            </a:r>
            <a:endParaRPr kumimoji="0" lang="en-US" b="1" i="0" u="none" strike="noStrike" cap="none" normalizeH="0" baseline="0" dirty="0" smtClean="0">
              <a:ln>
                <a:noFill/>
              </a:ln>
              <a:solidFill>
                <a:srgbClr val="000000"/>
              </a:solidFill>
              <a:effectLst/>
              <a:latin typeface="Arial" pitchFamily="34" charset="0"/>
              <a:ea typeface="Times New Roman" pitchFamily="18" charset="0"/>
              <a:cs typeface="B Lotus" pitchFamily="2" charset="-78"/>
            </a:endParaRPr>
          </a:p>
          <a:p>
            <a:pPr marL="0" marR="0" lvl="0" indent="0" algn="r" defTabSz="914400" rtl="1" eaLnBrk="0" fontAlgn="base" latinLnBrk="0" hangingPunct="0">
              <a:lnSpc>
                <a:spcPct val="100000"/>
              </a:lnSpc>
              <a:spcBef>
                <a:spcPct val="0"/>
              </a:spcBef>
              <a:spcAft>
                <a:spcPct val="0"/>
              </a:spcAft>
              <a:buClrTx/>
              <a:buSzTx/>
              <a:tabLst/>
            </a:pPr>
            <a:r>
              <a:rPr kumimoji="0" lang="fa-IR" b="0" i="0" u="none" strike="noStrike" cap="none" normalizeH="0" baseline="0" dirty="0" smtClean="0">
                <a:ln>
                  <a:noFill/>
                </a:ln>
                <a:solidFill>
                  <a:schemeClr val="tx1"/>
                </a:solidFill>
                <a:effectLst/>
                <a:latin typeface="Times New Roman" pitchFamily="18" charset="0"/>
                <a:ea typeface="Calibri" pitchFamily="34" charset="0"/>
                <a:cs typeface="B Lotus" pitchFamily="2" charset="-78"/>
              </a:rPr>
              <a:t>نموداری است که تعاملات میان سیستم مورد نظر با سیستم های خارجی  و کاربران را به تصویر می کشد.</a:t>
            </a:r>
            <a:endParaRPr kumimoji="0" lang="en-US" b="0" i="0" u="none" strike="noStrike" cap="none" normalizeH="0" baseline="0" dirty="0" smtClean="0">
              <a:ln>
                <a:noFill/>
              </a:ln>
              <a:solidFill>
                <a:schemeClr val="tx1"/>
              </a:solidFill>
              <a:effectLst/>
              <a:latin typeface="Arial" pitchFamily="34" charset="0"/>
              <a:cs typeface="Arial" pitchFamily="34" charset="0"/>
            </a:endParaRPr>
          </a:p>
          <a:p>
            <a:pPr marL="0" marR="0" lvl="0" indent="457200" algn="r" defTabSz="914400" rtl="1" eaLnBrk="0" fontAlgn="base" latinLnBrk="0" hangingPunct="0">
              <a:lnSpc>
                <a:spcPct val="100000"/>
              </a:lnSpc>
              <a:spcBef>
                <a:spcPct val="0"/>
              </a:spcBef>
              <a:spcAft>
                <a:spcPct val="0"/>
              </a:spcAft>
              <a:buClrTx/>
              <a:buSzTx/>
              <a:tabLst/>
            </a:pPr>
            <a:r>
              <a:rPr kumimoji="0" lang="fa-IR" b="0" i="0" u="none" strike="noStrike" cap="none" normalizeH="0" baseline="0" dirty="0" smtClean="0">
                <a:ln>
                  <a:noFill/>
                </a:ln>
                <a:solidFill>
                  <a:schemeClr val="tx1"/>
                </a:solidFill>
                <a:effectLst/>
                <a:latin typeface="Times New Roman" pitchFamily="18" charset="0"/>
                <a:ea typeface="Calibri" pitchFamily="34" charset="0"/>
                <a:cs typeface="B Lotus" pitchFamily="2" charset="-78"/>
              </a:rPr>
              <a:t>نماد های نمودار </a:t>
            </a:r>
            <a:r>
              <a:rPr kumimoji="0" lang="en-US"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Use Case</a:t>
            </a:r>
            <a:r>
              <a:rPr kumimoji="0" lang="fa-IR" b="0" i="0" u="none" strike="noStrike" cap="none" normalizeH="0" baseline="0" dirty="0" smtClean="0">
                <a:ln>
                  <a:noFill/>
                </a:ln>
                <a:solidFill>
                  <a:schemeClr val="tx1"/>
                </a:solidFill>
                <a:effectLst/>
                <a:latin typeface="Times New Roman" pitchFamily="18" charset="0"/>
                <a:ea typeface="Calibri" pitchFamily="34" charset="0"/>
                <a:cs typeface="B Lotus" pitchFamily="2" charset="-78"/>
              </a:rPr>
              <a:t>:</a:t>
            </a:r>
            <a:endParaRPr kumimoji="0" lang="en-US"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tabLst/>
            </a:pPr>
            <a:r>
              <a:rPr kumimoji="0" lang="en-US"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Use Case</a:t>
            </a:r>
            <a:r>
              <a:rPr kumimoji="0" lang="fa-IR" b="0" i="0" u="none" strike="noStrike" cap="none" normalizeH="0" baseline="0" dirty="0" smtClean="0">
                <a:ln>
                  <a:noFill/>
                </a:ln>
                <a:solidFill>
                  <a:schemeClr val="tx1"/>
                </a:solidFill>
                <a:effectLst/>
                <a:latin typeface="Times New Roman" pitchFamily="18" charset="0"/>
                <a:ea typeface="Calibri" pitchFamily="34" charset="0"/>
                <a:cs typeface="B Lotus" pitchFamily="2" charset="-78"/>
              </a:rPr>
              <a:t>: یکسری مراحل مرتبط به هم (از لحاظ رفتاری)یا به عبارتی یک سناریو می باشد که با هدف اجرای یک وظیفه واحد ایجاد می شود.</a:t>
            </a:r>
            <a:endParaRPr kumimoji="0" lang="en-US"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4" name="Rectangle 3"/>
          <p:cNvSpPr/>
          <p:nvPr/>
        </p:nvSpPr>
        <p:spPr>
          <a:xfrm>
            <a:off x="990600" y="4267200"/>
            <a:ext cx="7543800" cy="369332"/>
          </a:xfrm>
          <a:prstGeom prst="rect">
            <a:avLst/>
          </a:prstGeom>
        </p:spPr>
        <p:txBody>
          <a:bodyPr wrap="square">
            <a:spAutoFit/>
          </a:bodyPr>
          <a:lstStyle/>
          <a:p>
            <a:pPr lvl="0" algn="r" rtl="1" eaLnBrk="0" fontAlgn="base" hangingPunct="0">
              <a:spcBef>
                <a:spcPct val="0"/>
              </a:spcBef>
              <a:spcAft>
                <a:spcPct val="0"/>
              </a:spcAft>
            </a:pPr>
            <a:r>
              <a:rPr lang="en-US" dirty="0" smtClean="0">
                <a:latin typeface="Times New Roman" pitchFamily="18" charset="0"/>
                <a:ea typeface="Calibri" pitchFamily="34" charset="0"/>
                <a:cs typeface="Times New Roman" pitchFamily="18" charset="0"/>
              </a:rPr>
              <a:t>Actor</a:t>
            </a:r>
            <a:r>
              <a:rPr lang="en-US" dirty="0" smtClean="0">
                <a:latin typeface="Times New Roman" pitchFamily="18" charset="0"/>
                <a:ea typeface="Calibri" pitchFamily="34" charset="0"/>
                <a:cs typeface="B Lotus" pitchFamily="2" charset="-78"/>
              </a:rPr>
              <a:t> </a:t>
            </a:r>
            <a:r>
              <a:rPr lang="fa-IR" dirty="0" smtClean="0">
                <a:latin typeface="Times New Roman" pitchFamily="18" charset="0"/>
                <a:ea typeface="Calibri" pitchFamily="34" charset="0"/>
                <a:cs typeface="B Lotus" pitchFamily="2" charset="-78"/>
              </a:rPr>
              <a:t>: هر کسی یا هر چیزی است که به منظور تبادل اطلاعات نیازمند تعامل با سیستم باشد.</a:t>
            </a:r>
            <a:endParaRPr lang="en-US" sz="1000" dirty="0" smtClean="0">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82045E87-D288-48DA-9682-B0B5434DE68B}" type="slidenum">
              <a:rPr lang="en-US" smtClean="0"/>
              <a:pPr/>
              <a:t>4</a:t>
            </a:fld>
            <a:endParaRPr lang="en-US"/>
          </a:p>
        </p:txBody>
      </p:sp>
      <p:sp>
        <p:nvSpPr>
          <p:cNvPr id="15" name="Rectangle 14"/>
          <p:cNvSpPr/>
          <p:nvPr/>
        </p:nvSpPr>
        <p:spPr>
          <a:xfrm>
            <a:off x="838200" y="838200"/>
            <a:ext cx="7543800" cy="4801314"/>
          </a:xfrm>
          <a:prstGeom prst="rect">
            <a:avLst/>
          </a:prstGeom>
        </p:spPr>
        <p:txBody>
          <a:bodyPr wrap="square">
            <a:spAutoFit/>
          </a:bodyPr>
          <a:lstStyle/>
          <a:p>
            <a:pPr lvl="0" algn="r" rtl="1" eaLnBrk="0" fontAlgn="base" hangingPunct="0">
              <a:spcBef>
                <a:spcPct val="0"/>
              </a:spcBef>
              <a:spcAft>
                <a:spcPct val="0"/>
              </a:spcAft>
            </a:pPr>
            <a:r>
              <a:rPr lang="fa-IR" dirty="0" smtClean="0">
                <a:latin typeface="Times New Roman" pitchFamily="18" charset="0"/>
                <a:ea typeface="Calibri" pitchFamily="34" charset="0"/>
                <a:cs typeface="B Lotus" pitchFamily="2" charset="-78"/>
              </a:rPr>
              <a:t>رویداد زمانی: نوعی رویداد سیستمی است که توسط زمان تحریک می گردد.</a:t>
            </a:r>
            <a:endParaRPr lang="en-US" dirty="0" smtClean="0">
              <a:latin typeface="Arial" pitchFamily="34" charset="0"/>
              <a:cs typeface="Arial" pitchFamily="34" charset="0"/>
            </a:endParaRPr>
          </a:p>
          <a:p>
            <a:pPr lvl="0" algn="r" rtl="1" eaLnBrk="0" fontAlgn="base" hangingPunct="0">
              <a:spcBef>
                <a:spcPct val="0"/>
              </a:spcBef>
              <a:spcAft>
                <a:spcPct val="0"/>
              </a:spcAft>
            </a:pPr>
            <a:r>
              <a:rPr lang="fa-IR" b="1" dirty="0" smtClean="0" bmk="_Toc368431085">
                <a:solidFill>
                  <a:srgbClr val="000000"/>
                </a:solidFill>
                <a:latin typeface="Arial" pitchFamily="34" charset="0"/>
                <a:ea typeface="Times New Roman" pitchFamily="18" charset="0"/>
                <a:cs typeface="B Lotus" pitchFamily="2" charset="-78"/>
              </a:rPr>
              <a:t>چگونگی تولید </a:t>
            </a:r>
            <a:r>
              <a:rPr lang="en-US" b="1" dirty="0" smtClean="0" bmk="_Toc368431085">
                <a:solidFill>
                  <a:srgbClr val="000000"/>
                </a:solidFill>
                <a:latin typeface="Arial" pitchFamily="34" charset="0"/>
                <a:ea typeface="Times New Roman" pitchFamily="18" charset="0"/>
                <a:cs typeface="B Lotus" pitchFamily="2" charset="-78"/>
              </a:rPr>
              <a:t>Use Case</a:t>
            </a:r>
            <a:endParaRPr lang="en-US" b="1" dirty="0" smtClean="0">
              <a:solidFill>
                <a:srgbClr val="000000"/>
              </a:solidFill>
              <a:latin typeface="Arial" pitchFamily="34" charset="0"/>
              <a:ea typeface="Times New Roman" pitchFamily="18" charset="0"/>
              <a:cs typeface="B Lotus" pitchFamily="2" charset="-78"/>
            </a:endParaRPr>
          </a:p>
          <a:p>
            <a:pPr lvl="0" algn="r" rtl="1" eaLnBrk="0" fontAlgn="base" hangingPunct="0">
              <a:spcBef>
                <a:spcPct val="0"/>
              </a:spcBef>
              <a:spcAft>
                <a:spcPct val="0"/>
              </a:spcAft>
            </a:pPr>
            <a:r>
              <a:rPr lang="fa-IR" dirty="0" smtClean="0">
                <a:latin typeface="Times New Roman" pitchFamily="18" charset="0"/>
                <a:ea typeface="Calibri" pitchFamily="34" charset="0"/>
                <a:cs typeface="B Lotus" pitchFamily="2" charset="-78"/>
              </a:rPr>
              <a:t>یافتن عامل ها و </a:t>
            </a:r>
            <a:r>
              <a:rPr lang="en-US" dirty="0" smtClean="0">
                <a:latin typeface="Times New Roman" pitchFamily="18" charset="0"/>
                <a:ea typeface="Calibri" pitchFamily="34" charset="0"/>
                <a:cs typeface="Times New Roman" pitchFamily="18" charset="0"/>
              </a:rPr>
              <a:t>Use Case </a:t>
            </a:r>
            <a:r>
              <a:rPr lang="fa-IR" dirty="0" smtClean="0">
                <a:latin typeface="Times New Roman" pitchFamily="18" charset="0"/>
                <a:ea typeface="Calibri" pitchFamily="34" charset="0"/>
                <a:cs typeface="B Lotus" pitchFamily="2" charset="-78"/>
              </a:rPr>
              <a:t>ها:</a:t>
            </a:r>
            <a:endParaRPr lang="en-US" dirty="0" smtClean="0">
              <a:latin typeface="Arial" pitchFamily="34" charset="0"/>
              <a:cs typeface="Arial" pitchFamily="34" charset="0"/>
            </a:endParaRPr>
          </a:p>
          <a:p>
            <a:pPr lvl="0" algn="r" rtl="1" eaLnBrk="0" fontAlgn="base" hangingPunct="0">
              <a:spcBef>
                <a:spcPct val="0"/>
              </a:spcBef>
              <a:spcAft>
                <a:spcPct val="0"/>
              </a:spcAft>
            </a:pPr>
            <a:r>
              <a:rPr lang="fa-IR" dirty="0" smtClean="0">
                <a:latin typeface="Times New Roman" pitchFamily="18" charset="0"/>
                <a:ea typeface="Calibri" pitchFamily="34" charset="0"/>
                <a:cs typeface="B Lotus" pitchFamily="2" charset="-78"/>
              </a:rPr>
              <a:t>چه کسانی از سیستم برای وارد کردن اطلاعات استفاده می کنند؟</a:t>
            </a:r>
            <a:endParaRPr lang="en-US" dirty="0" smtClean="0">
              <a:latin typeface="Arial" pitchFamily="34" charset="0"/>
              <a:cs typeface="Arial" pitchFamily="34" charset="0"/>
            </a:endParaRPr>
          </a:p>
          <a:p>
            <a:pPr lvl="0" algn="r" rtl="1" eaLnBrk="0" fontAlgn="base" hangingPunct="0">
              <a:spcBef>
                <a:spcPct val="0"/>
              </a:spcBef>
              <a:spcAft>
                <a:spcPct val="0"/>
              </a:spcAft>
            </a:pPr>
            <a:r>
              <a:rPr lang="fa-IR" dirty="0" smtClean="0">
                <a:latin typeface="Times New Roman" pitchFamily="18" charset="0"/>
                <a:ea typeface="Calibri" pitchFamily="34" charset="0"/>
                <a:cs typeface="B Lotus" pitchFamily="2" charset="-78"/>
              </a:rPr>
              <a:t>چه کسانی از سیستم اطلاعات دریافت می کنند؟</a:t>
            </a:r>
            <a:endParaRPr lang="en-US" dirty="0" smtClean="0">
              <a:latin typeface="Arial" pitchFamily="34" charset="0"/>
              <a:cs typeface="Arial" pitchFamily="34" charset="0"/>
            </a:endParaRPr>
          </a:p>
          <a:p>
            <a:pPr lvl="0" algn="r" rtl="1" eaLnBrk="0" fontAlgn="base" hangingPunct="0">
              <a:spcBef>
                <a:spcPct val="0"/>
              </a:spcBef>
              <a:spcAft>
                <a:spcPct val="0"/>
              </a:spcAft>
            </a:pPr>
            <a:r>
              <a:rPr lang="fa-IR" dirty="0" smtClean="0">
                <a:latin typeface="Times New Roman" pitchFamily="18" charset="0"/>
                <a:ea typeface="Calibri" pitchFamily="34" charset="0"/>
                <a:cs typeface="B Lotus" pitchFamily="2" charset="-78"/>
              </a:rPr>
              <a:t>این سیستم با چه سیستم های دیگری تعامل دارد؟</a:t>
            </a:r>
            <a:endParaRPr lang="en-US" dirty="0" smtClean="0">
              <a:latin typeface="Arial" pitchFamily="34" charset="0"/>
              <a:cs typeface="Arial" pitchFamily="34" charset="0"/>
            </a:endParaRPr>
          </a:p>
          <a:p>
            <a:pPr lvl="0" algn="r" rtl="1" eaLnBrk="0" fontAlgn="base" hangingPunct="0">
              <a:spcBef>
                <a:spcPct val="0"/>
              </a:spcBef>
              <a:spcAft>
                <a:spcPct val="0"/>
              </a:spcAft>
            </a:pPr>
            <a:r>
              <a:rPr lang="fa-IR" dirty="0" smtClean="0">
                <a:latin typeface="Times New Roman" pitchFamily="18" charset="0"/>
                <a:ea typeface="Calibri" pitchFamily="34" charset="0"/>
                <a:cs typeface="B Lotus" pitchFamily="2" charset="-78"/>
              </a:rPr>
              <a:t>اولویت دادن به </a:t>
            </a:r>
            <a:r>
              <a:rPr lang="en-US" dirty="0" smtClean="0">
                <a:latin typeface="Times New Roman" pitchFamily="18" charset="0"/>
                <a:ea typeface="Calibri" pitchFamily="34" charset="0"/>
                <a:cs typeface="Times New Roman" pitchFamily="18" charset="0"/>
              </a:rPr>
              <a:t>Use Case </a:t>
            </a:r>
            <a:r>
              <a:rPr lang="fa-IR" dirty="0" smtClean="0">
                <a:latin typeface="Times New Roman" pitchFamily="18" charset="0"/>
                <a:ea typeface="Calibri" pitchFamily="34" charset="0"/>
                <a:cs typeface="B Lotus" pitchFamily="2" charset="-78"/>
              </a:rPr>
              <a:t>ها</a:t>
            </a:r>
            <a:endParaRPr lang="en-US" dirty="0" smtClean="0">
              <a:latin typeface="Arial" pitchFamily="34" charset="0"/>
              <a:cs typeface="Arial" pitchFamily="34" charset="0"/>
            </a:endParaRPr>
          </a:p>
          <a:p>
            <a:pPr lvl="0" algn="r" rtl="1" eaLnBrk="0" fontAlgn="base" hangingPunct="0">
              <a:spcBef>
                <a:spcPct val="0"/>
              </a:spcBef>
              <a:spcAft>
                <a:spcPct val="0"/>
              </a:spcAft>
            </a:pPr>
            <a:r>
              <a:rPr lang="fa-IR" dirty="0" smtClean="0">
                <a:latin typeface="Times New Roman" pitchFamily="18" charset="0"/>
                <a:ea typeface="Calibri" pitchFamily="34" charset="0"/>
                <a:cs typeface="B Lotus" pitchFamily="2" charset="-78"/>
              </a:rPr>
              <a:t>توسعه هر </a:t>
            </a:r>
            <a:r>
              <a:rPr lang="en-US" dirty="0" smtClean="0">
                <a:latin typeface="Times New Roman" pitchFamily="18" charset="0"/>
                <a:ea typeface="Calibri" pitchFamily="34" charset="0"/>
                <a:cs typeface="Times New Roman" pitchFamily="18" charset="0"/>
              </a:rPr>
              <a:t>Use Case</a:t>
            </a:r>
            <a:r>
              <a:rPr lang="fa-IR" dirty="0" smtClean="0">
                <a:latin typeface="Times New Roman" pitchFamily="18" charset="0"/>
                <a:ea typeface="Calibri" pitchFamily="34" charset="0"/>
                <a:cs typeface="B Lotus" pitchFamily="2" charset="-78"/>
              </a:rPr>
              <a:t> (با شروع از اولویت بیشتر)</a:t>
            </a:r>
            <a:endParaRPr lang="en-US" dirty="0" smtClean="0">
              <a:latin typeface="Arial" pitchFamily="34" charset="0"/>
              <a:cs typeface="Arial" pitchFamily="34" charset="0"/>
            </a:endParaRPr>
          </a:p>
          <a:p>
            <a:pPr lvl="0" algn="r" rtl="1" eaLnBrk="0" fontAlgn="base" hangingPunct="0">
              <a:spcBef>
                <a:spcPct val="0"/>
              </a:spcBef>
              <a:spcAft>
                <a:spcPct val="0"/>
              </a:spcAft>
            </a:pPr>
            <a:r>
              <a:rPr lang="fa-IR" dirty="0" smtClean="0">
                <a:latin typeface="Times New Roman" pitchFamily="18" charset="0"/>
                <a:ea typeface="Calibri" pitchFamily="34" charset="0"/>
                <a:cs typeface="B Lotus" pitchFamily="2" charset="-78"/>
              </a:rPr>
              <a:t>سازماندهی به مدل </a:t>
            </a:r>
            <a:r>
              <a:rPr lang="en-US" dirty="0" smtClean="0">
                <a:latin typeface="Times New Roman" pitchFamily="18" charset="0"/>
                <a:ea typeface="Calibri" pitchFamily="34" charset="0"/>
                <a:cs typeface="Times New Roman" pitchFamily="18" charset="0"/>
              </a:rPr>
              <a:t>Use Case</a:t>
            </a:r>
            <a:r>
              <a:rPr lang="en-US" dirty="0" smtClean="0">
                <a:latin typeface="Times New Roman" pitchFamily="18" charset="0"/>
                <a:ea typeface="Calibri" pitchFamily="34" charset="0"/>
                <a:cs typeface="B Lotus" pitchFamily="2" charset="-78"/>
              </a:rPr>
              <a:t> </a:t>
            </a:r>
            <a:endParaRPr lang="en-US" dirty="0" smtClean="0">
              <a:latin typeface="Arial" pitchFamily="34" charset="0"/>
              <a:cs typeface="Arial" pitchFamily="34" charset="0"/>
            </a:endParaRPr>
          </a:p>
          <a:p>
            <a:pPr lvl="0" algn="r" rtl="1" eaLnBrk="0" fontAlgn="base" hangingPunct="0">
              <a:spcBef>
                <a:spcPct val="0"/>
              </a:spcBef>
              <a:spcAft>
                <a:spcPct val="0"/>
              </a:spcAft>
            </a:pPr>
            <a:r>
              <a:rPr lang="fa-IR" dirty="0" smtClean="0">
                <a:latin typeface="Times New Roman" pitchFamily="18" charset="0"/>
                <a:ea typeface="Calibri" pitchFamily="34" charset="0"/>
                <a:cs typeface="B Lotus" pitchFamily="2" charset="-78"/>
              </a:rPr>
              <a:t>حال سیستم خانه سالمندان را در نظر می گیریم و آموخته ها را بر روی این سیستم پیاده می کنیم:</a:t>
            </a:r>
            <a:endParaRPr lang="en-US" dirty="0" smtClean="0">
              <a:latin typeface="Arial" pitchFamily="34" charset="0"/>
              <a:cs typeface="Arial" pitchFamily="34" charset="0"/>
            </a:endParaRPr>
          </a:p>
          <a:p>
            <a:pPr lvl="0" algn="r" rtl="1" eaLnBrk="0" fontAlgn="base" hangingPunct="0">
              <a:spcBef>
                <a:spcPct val="0"/>
              </a:spcBef>
              <a:spcAft>
                <a:spcPct val="0"/>
              </a:spcAft>
            </a:pPr>
            <a:r>
              <a:rPr lang="fa-IR" b="1" dirty="0" smtClean="0">
                <a:latin typeface="Times New Roman" pitchFamily="18" charset="0"/>
                <a:ea typeface="Calibri" pitchFamily="34" charset="0"/>
                <a:cs typeface="B Lotus" pitchFamily="2" charset="-78"/>
              </a:rPr>
              <a:t>در سیستم از </a:t>
            </a:r>
            <a:r>
              <a:rPr lang="en-US" b="1" dirty="0" smtClean="0">
                <a:latin typeface="Times New Roman" pitchFamily="18" charset="0"/>
                <a:ea typeface="Calibri" pitchFamily="34" charset="0"/>
                <a:cs typeface="Times New Roman" pitchFamily="18" charset="0"/>
              </a:rPr>
              <a:t>Use Case </a:t>
            </a:r>
            <a:r>
              <a:rPr lang="fa-IR" b="1" dirty="0" smtClean="0">
                <a:latin typeface="Times New Roman" pitchFamily="18" charset="0"/>
                <a:ea typeface="Calibri" pitchFamily="34" charset="0"/>
                <a:cs typeface="B Lotus" pitchFamily="2" charset="-78"/>
              </a:rPr>
              <a:t>گسترش (</a:t>
            </a:r>
            <a:r>
              <a:rPr lang="en-US" b="1" dirty="0" smtClean="0">
                <a:latin typeface="Times New Roman" pitchFamily="18" charset="0"/>
                <a:ea typeface="Calibri" pitchFamily="34" charset="0"/>
                <a:cs typeface="Times New Roman" pitchFamily="18" charset="0"/>
              </a:rPr>
              <a:t>include</a:t>
            </a:r>
            <a:r>
              <a:rPr lang="fa-IR" b="1" dirty="0" smtClean="0">
                <a:latin typeface="Times New Roman" pitchFamily="18" charset="0"/>
                <a:ea typeface="Calibri" pitchFamily="34" charset="0"/>
                <a:cs typeface="B Lotus" pitchFamily="2" charset="-78"/>
              </a:rPr>
              <a:t>)</a:t>
            </a:r>
            <a:endParaRPr lang="en-US" b="1" dirty="0" smtClean="0">
              <a:latin typeface="Times New Roman" pitchFamily="18" charset="0"/>
              <a:ea typeface="Calibri" pitchFamily="34" charset="0"/>
              <a:cs typeface="B Lotus" pitchFamily="2" charset="-78"/>
            </a:endParaRPr>
          </a:p>
          <a:p>
            <a:pPr lvl="0" algn="r" rtl="1" eaLnBrk="0" fontAlgn="base" hangingPunct="0">
              <a:spcBef>
                <a:spcPct val="0"/>
              </a:spcBef>
              <a:spcAft>
                <a:spcPct val="0"/>
              </a:spcAft>
            </a:pPr>
            <a:r>
              <a:rPr lang="fa-IR" dirty="0" smtClean="0">
                <a:latin typeface="Times New Roman" pitchFamily="18" charset="0"/>
                <a:ea typeface="Calibri" pitchFamily="34" charset="0"/>
                <a:cs typeface="B Lotus" pitchFamily="2" charset="-78"/>
              </a:rPr>
              <a:t>بدین معنی است که در برگیرنده مراحل  پیچیده استخراج شده از </a:t>
            </a:r>
            <a:r>
              <a:rPr lang="en-US" dirty="0" smtClean="0">
                <a:latin typeface="Times New Roman" pitchFamily="18" charset="0"/>
                <a:ea typeface="Calibri" pitchFamily="34" charset="0"/>
                <a:cs typeface="Times New Roman" pitchFamily="18" charset="0"/>
              </a:rPr>
              <a:t>Use Case </a:t>
            </a:r>
            <a:r>
              <a:rPr lang="fa-IR" dirty="0" smtClean="0">
                <a:latin typeface="Times New Roman" pitchFamily="18" charset="0"/>
                <a:ea typeface="Calibri" pitchFamily="34" charset="0"/>
                <a:cs typeface="B Lotus" pitchFamily="2" charset="-78"/>
              </a:rPr>
              <a:t>پیچیده تر می باشد.یعنی نیاز همیشگی نیست و دلخواه است. مثلا مدیر می تواند به صورت دلخواه گزارش های هفتگی را چاپ کند.</a:t>
            </a:r>
            <a:endParaRPr lang="en-US" dirty="0" smtClean="0">
              <a:latin typeface="Arial" pitchFamily="34" charset="0"/>
              <a:cs typeface="Arial" pitchFamily="34" charset="0"/>
            </a:endParaRPr>
          </a:p>
          <a:p>
            <a:pPr lvl="0" algn="r" rtl="1" eaLnBrk="0" fontAlgn="base" hangingPunct="0">
              <a:spcBef>
                <a:spcPct val="0"/>
              </a:spcBef>
              <a:spcAft>
                <a:spcPct val="0"/>
              </a:spcAft>
            </a:pPr>
            <a:r>
              <a:rPr lang="fa-IR" b="1" dirty="0" smtClean="0">
                <a:latin typeface="Times New Roman" pitchFamily="18" charset="0"/>
                <a:ea typeface="Calibri" pitchFamily="34" charset="0"/>
                <a:cs typeface="B Lotus" pitchFamily="2" charset="-78"/>
              </a:rPr>
              <a:t>دیگر اینکه از </a:t>
            </a:r>
            <a:r>
              <a:rPr lang="en-US" b="1" dirty="0" smtClean="0">
                <a:latin typeface="Times New Roman" pitchFamily="18" charset="0"/>
                <a:ea typeface="Calibri" pitchFamily="34" charset="0"/>
                <a:cs typeface="Times New Roman" pitchFamily="18" charset="0"/>
              </a:rPr>
              <a:t>Use Case </a:t>
            </a:r>
            <a:r>
              <a:rPr lang="fa-IR" b="1" dirty="0" smtClean="0">
                <a:latin typeface="Times New Roman" pitchFamily="18" charset="0"/>
                <a:ea typeface="Calibri" pitchFamily="34" charset="0"/>
                <a:cs typeface="B Lotus" pitchFamily="2" charset="-78"/>
              </a:rPr>
              <a:t> انتزاعی(</a:t>
            </a:r>
            <a:r>
              <a:rPr lang="en-US" b="1" dirty="0" smtClean="0">
                <a:latin typeface="Times New Roman" pitchFamily="18" charset="0"/>
                <a:ea typeface="Calibri" pitchFamily="34" charset="0"/>
                <a:cs typeface="Times New Roman" pitchFamily="18" charset="0"/>
              </a:rPr>
              <a:t>extend </a:t>
            </a:r>
            <a:r>
              <a:rPr lang="fa-IR" dirty="0" smtClean="0">
                <a:latin typeface="Times New Roman" pitchFamily="18" charset="0"/>
                <a:ea typeface="Calibri" pitchFamily="34" charset="0"/>
                <a:cs typeface="B Lotus" pitchFamily="2" charset="-78"/>
              </a:rPr>
              <a:t>)</a:t>
            </a:r>
            <a:endParaRPr lang="en-US" dirty="0" smtClean="0">
              <a:latin typeface="Times New Roman" pitchFamily="18" charset="0"/>
              <a:ea typeface="Calibri" pitchFamily="34" charset="0"/>
              <a:cs typeface="B Lotus" pitchFamily="2" charset="-78"/>
            </a:endParaRPr>
          </a:p>
          <a:p>
            <a:pPr lvl="0" algn="r" rtl="1" eaLnBrk="0" fontAlgn="base" hangingPunct="0">
              <a:spcBef>
                <a:spcPct val="0"/>
              </a:spcBef>
              <a:spcAft>
                <a:spcPct val="0"/>
              </a:spcAft>
            </a:pPr>
            <a:r>
              <a:rPr lang="fa-IR" dirty="0" smtClean="0">
                <a:latin typeface="Times New Roman" pitchFamily="18" charset="0"/>
                <a:ea typeface="Calibri" pitchFamily="34" charset="0"/>
                <a:cs typeface="B Lotus" pitchFamily="2" charset="-78"/>
              </a:rPr>
              <a:t>بدین معنی است که این عمل حتما باید انجام بشه همیشه لازم است مانند اینکه قسمت پذیرش هر گاه می خواهد وارد سیستم شود وبا سیستم کاری را انجام دهد باید حتما در سیستم </a:t>
            </a:r>
            <a:r>
              <a:rPr lang="en-US" dirty="0" smtClean="0">
                <a:latin typeface="Times New Roman" pitchFamily="18" charset="0"/>
                <a:ea typeface="Calibri" pitchFamily="34" charset="0"/>
                <a:cs typeface="Times New Roman" pitchFamily="18" charset="0"/>
              </a:rPr>
              <a:t>login </a:t>
            </a:r>
            <a:r>
              <a:rPr lang="fa-IR" dirty="0" smtClean="0">
                <a:latin typeface="Times New Roman" pitchFamily="18" charset="0"/>
                <a:ea typeface="Calibri" pitchFamily="34" charset="0"/>
                <a:cs typeface="B Lotus" pitchFamily="2" charset="-78"/>
              </a:rPr>
              <a:t>کند و سپس وارد شود.</a:t>
            </a:r>
            <a:endParaRPr lang="en-US" dirty="0" smtClean="0">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82045E87-D288-48DA-9682-B0B5434DE68B}" type="slidenum">
              <a:rPr lang="en-US" smtClean="0"/>
              <a:pPr/>
              <a:t>5</a:t>
            </a:fld>
            <a:endParaRPr lang="en-US"/>
          </a:p>
        </p:txBody>
      </p:sp>
      <p:pic>
        <p:nvPicPr>
          <p:cNvPr id="3" name="Picture 8" descr="US"/>
          <p:cNvPicPr>
            <a:picLocks noChangeAspect="1" noChangeArrowheads="1"/>
          </p:cNvPicPr>
          <p:nvPr/>
        </p:nvPicPr>
        <p:blipFill>
          <a:blip r:embed="rId2" cstate="print"/>
          <a:srcRect/>
          <a:stretch>
            <a:fillRect/>
          </a:stretch>
        </p:blipFill>
        <p:spPr bwMode="auto">
          <a:xfrm>
            <a:off x="1228218" y="914400"/>
            <a:ext cx="6248907" cy="4953000"/>
          </a:xfrm>
          <a:prstGeom prst="rect">
            <a:avLst/>
          </a:prstGeom>
          <a:noFill/>
        </p:spPr>
      </p:pic>
      <p:sp>
        <p:nvSpPr>
          <p:cNvPr id="4" name="Rectangle 12"/>
          <p:cNvSpPr>
            <a:spLocks noChangeArrowheads="1"/>
          </p:cNvSpPr>
          <p:nvPr/>
        </p:nvSpPr>
        <p:spPr bwMode="auto">
          <a:xfrm>
            <a:off x="3581400" y="-15389"/>
            <a:ext cx="2377574" cy="307777"/>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00000"/>
              </a:lnSpc>
              <a:spcBef>
                <a:spcPct val="0"/>
              </a:spcBef>
              <a:spcAft>
                <a:spcPct val="0"/>
              </a:spcAft>
              <a:buClrTx/>
              <a:buSzTx/>
              <a:buFontTx/>
              <a:buNone/>
              <a:tabLst>
                <a:tab pos="2171700" algn="l"/>
                <a:tab pos="2971800" algn="ctr"/>
              </a:tabLst>
            </a:pPr>
            <a:r>
              <a:rPr kumimoji="0" lang="fa-IR" sz="1400" b="1" i="0" u="none" strike="noStrike" cap="none" normalizeH="0" baseline="0" dirty="0" smtClean="0">
                <a:ln>
                  <a:noFill/>
                </a:ln>
                <a:solidFill>
                  <a:schemeClr val="bg1"/>
                </a:solidFill>
                <a:effectLst/>
                <a:latin typeface="Calibri" pitchFamily="34" charset="0"/>
                <a:ea typeface="Calibri" pitchFamily="34" charset="0"/>
                <a:cs typeface="Arial" pitchFamily="34" charset="0"/>
              </a:rPr>
              <a:t>	</a:t>
            </a:r>
            <a:r>
              <a:rPr kumimoji="0" lang="en-US" sz="1400" b="1" i="0" u="none" strike="noStrike" cap="none" normalizeH="0" baseline="0" dirty="0" smtClean="0" bmk="_Toc365111663">
                <a:ln>
                  <a:noFill/>
                </a:ln>
                <a:solidFill>
                  <a:schemeClr val="bg1"/>
                </a:solidFill>
                <a:effectLst/>
                <a:latin typeface="Calibri" pitchFamily="34" charset="0"/>
                <a:ea typeface="Calibri" pitchFamily="34" charset="0"/>
                <a:cs typeface="Arial" pitchFamily="34" charset="0"/>
              </a:rPr>
              <a:t>  </a:t>
            </a:r>
            <a:r>
              <a:rPr kumimoji="0" lang="en-US" sz="1400" b="1" i="0" u="none" strike="noStrike" cap="none" normalizeH="0" baseline="0" dirty="0" err="1" smtClean="0" bmk="_Toc365111663">
                <a:ln>
                  <a:noFill/>
                </a:ln>
                <a:solidFill>
                  <a:schemeClr val="bg1"/>
                </a:solidFill>
                <a:effectLst/>
                <a:latin typeface="Calibri" pitchFamily="34" charset="0"/>
                <a:ea typeface="Calibri" pitchFamily="34" charset="0"/>
                <a:cs typeface="B Lotus" pitchFamily="2" charset="-78"/>
              </a:rPr>
              <a:t>UseCase</a:t>
            </a:r>
            <a:r>
              <a:rPr kumimoji="0" lang="en-US" sz="1400" b="1" i="0" u="none" strike="noStrike" cap="none" normalizeH="0" baseline="0" dirty="0" smtClean="0" bmk="_Toc365111663">
                <a:ln>
                  <a:noFill/>
                </a:ln>
                <a:solidFill>
                  <a:schemeClr val="bg1"/>
                </a:solidFill>
                <a:effectLst/>
                <a:latin typeface="Calibri" pitchFamily="34" charset="0"/>
                <a:ea typeface="Calibri" pitchFamily="34" charset="0"/>
                <a:cs typeface="B Lotus" pitchFamily="2" charset="-78"/>
              </a:rPr>
              <a:t>   Diagram</a:t>
            </a:r>
            <a:endParaRPr kumimoji="0" lang="en-US" sz="1400" b="0" i="0" u="none" strike="noStrike" cap="none" normalizeH="0" baseline="0" dirty="0" smtClean="0">
              <a:ln>
                <a:noFill/>
              </a:ln>
              <a:solidFill>
                <a:schemeClr val="bg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514600" y="30079"/>
            <a:ext cx="3352800" cy="461665"/>
          </a:xfrm>
          <a:prstGeom prst="rect">
            <a:avLst/>
          </a:prstGeom>
          <a:noFill/>
        </p:spPr>
        <p:txBody>
          <a:bodyPr wrap="square" rtlCol="0">
            <a:spAutoFit/>
          </a:bodyPr>
          <a:lstStyle/>
          <a:p>
            <a:pPr algn="r" rtl="1"/>
            <a:r>
              <a:rPr lang="fa-IR" sz="2400" dirty="0" smtClean="0">
                <a:solidFill>
                  <a:schemeClr val="bg1"/>
                </a:solidFill>
                <a:cs typeface="B Tabassom" pitchFamily="2" charset="-78"/>
              </a:rPr>
              <a:t>سنااریو دستگاه خودپرداز (جریان اصلی)</a:t>
            </a:r>
            <a:endParaRPr lang="en-US" sz="2400" dirty="0">
              <a:solidFill>
                <a:schemeClr val="bg1"/>
              </a:solidFill>
              <a:cs typeface="B Tabassom" pitchFamily="2" charset="-78"/>
            </a:endParaRPr>
          </a:p>
        </p:txBody>
      </p:sp>
      <p:sp>
        <p:nvSpPr>
          <p:cNvPr id="2" name="Slide Number Placeholder 1"/>
          <p:cNvSpPr>
            <a:spLocks noGrp="1"/>
          </p:cNvSpPr>
          <p:nvPr>
            <p:ph type="sldNum" sz="quarter" idx="12"/>
          </p:nvPr>
        </p:nvSpPr>
        <p:spPr/>
        <p:txBody>
          <a:bodyPr/>
          <a:lstStyle/>
          <a:p>
            <a:fld id="{82045E87-D288-48DA-9682-B0B5434DE68B}" type="slidenum">
              <a:rPr lang="en-US" smtClean="0"/>
              <a:pPr/>
              <a:t>6</a:t>
            </a:fld>
            <a:endParaRPr lang="en-US"/>
          </a:p>
        </p:txBody>
      </p:sp>
      <p:sp>
        <p:nvSpPr>
          <p:cNvPr id="12289" name="Rectangle 1"/>
          <p:cNvSpPr>
            <a:spLocks noChangeArrowheads="1"/>
          </p:cNvSpPr>
          <p:nvPr/>
        </p:nvSpPr>
        <p:spPr bwMode="auto">
          <a:xfrm>
            <a:off x="838200" y="685800"/>
            <a:ext cx="7543800" cy="507831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b="1" i="0" u="none" strike="noStrike" cap="none" normalizeH="0" baseline="0" dirty="0" smtClean="0">
                <a:ln>
                  <a:noFill/>
                </a:ln>
                <a:solidFill>
                  <a:srgbClr val="FF0000"/>
                </a:solidFill>
                <a:effectLst/>
                <a:latin typeface="Arial" pitchFamily="34" charset="0"/>
                <a:ea typeface="Calibri" pitchFamily="34" charset="0"/>
                <a:cs typeface="B Nazanin" pitchFamily="2" charset="-78"/>
              </a:rPr>
              <a:t>جريان رخداد اصلی(دستگاه خودپرداز)</a:t>
            </a:r>
            <a:r>
              <a:rPr kumimoji="0" lang="en-US" b="1" i="0" u="none" strike="noStrike" cap="none" normalizeH="0" baseline="0" dirty="0" smtClean="0">
                <a:ln>
                  <a:noFill/>
                </a:ln>
                <a:solidFill>
                  <a:schemeClr val="tx1"/>
                </a:solidFill>
                <a:effectLst/>
                <a:latin typeface="Arial" pitchFamily="34" charset="0"/>
                <a:ea typeface="Calibri" pitchFamily="34" charset="0"/>
                <a:cs typeface="Arial" pitchFamily="34" charset="0"/>
              </a:rPr>
              <a:t/>
            </a:r>
            <a:br>
              <a:rPr kumimoji="0" lang="en-US" b="1" i="0" u="none" strike="noStrike" cap="none" normalizeH="0" baseline="0" dirty="0" smtClean="0">
                <a:ln>
                  <a:noFill/>
                </a:ln>
                <a:solidFill>
                  <a:schemeClr val="tx1"/>
                </a:solidFill>
                <a:effectLst/>
                <a:latin typeface="Arial" pitchFamily="34" charset="0"/>
                <a:ea typeface="Calibri" pitchFamily="34" charset="0"/>
                <a:cs typeface="Arial" pitchFamily="34" charset="0"/>
              </a:rPr>
            </a:br>
            <a:r>
              <a:rPr kumimoji="0" lang="ar-SA" b="1" i="0" u="none" strike="noStrike" cap="none" normalizeH="0" baseline="0" dirty="0" smtClean="0">
                <a:ln>
                  <a:noFill/>
                </a:ln>
                <a:solidFill>
                  <a:schemeClr val="tx1"/>
                </a:solidFill>
                <a:effectLst/>
                <a:latin typeface="Arial" pitchFamily="34" charset="0"/>
                <a:ea typeface="Calibri" pitchFamily="34" charset="0"/>
                <a:cs typeface="B Nazanin" pitchFamily="2" charset="-78"/>
              </a:rPr>
              <a:t>1- مشتری بانک کارت خود را درون</a:t>
            </a:r>
            <a:r>
              <a:rPr kumimoji="0" lang="en-US" b="1" i="0" u="none" strike="noStrike" cap="none" normalizeH="0" baseline="0" dirty="0" smtClean="0">
                <a:ln>
                  <a:noFill/>
                </a:ln>
                <a:solidFill>
                  <a:schemeClr val="tx1"/>
                </a:solidFill>
                <a:effectLst/>
                <a:latin typeface="Arial" pitchFamily="34" charset="0"/>
                <a:ea typeface="Calibri" pitchFamily="34" charset="0"/>
                <a:cs typeface="Arial" pitchFamily="34" charset="0"/>
              </a:rPr>
              <a:t> ATM </a:t>
            </a:r>
            <a:r>
              <a:rPr kumimoji="0" lang="ar-SA" b="1" i="0" u="none" strike="noStrike" cap="none" normalizeH="0" baseline="0" dirty="0" smtClean="0">
                <a:ln>
                  <a:noFill/>
                </a:ln>
                <a:solidFill>
                  <a:schemeClr val="tx1"/>
                </a:solidFill>
                <a:effectLst/>
                <a:latin typeface="Arial" pitchFamily="34" charset="0"/>
                <a:ea typeface="Calibri" pitchFamily="34" charset="0"/>
                <a:cs typeface="B Nazanin" pitchFamily="2" charset="-78"/>
              </a:rPr>
              <a:t>قرار مي دهد</a:t>
            </a:r>
            <a:r>
              <a:rPr kumimoji="0" lang="en-US" b="1" i="0" u="none" strike="noStrike" cap="none" normalizeH="0" baseline="0" dirty="0" smtClean="0">
                <a:ln>
                  <a:noFill/>
                </a:ln>
                <a:solidFill>
                  <a:schemeClr val="tx1"/>
                </a:solidFill>
                <a:effectLst/>
                <a:latin typeface="Arial" pitchFamily="34" charset="0"/>
                <a:ea typeface="Calibri" pitchFamily="34" charset="0"/>
                <a:cs typeface="Arial" pitchFamily="34" charset="0"/>
              </a:rPr>
              <a:t> .</a:t>
            </a:r>
            <a:br>
              <a:rPr kumimoji="0" lang="en-US" b="1" i="0" u="none" strike="noStrike" cap="none" normalizeH="0" baseline="0" dirty="0" smtClean="0">
                <a:ln>
                  <a:noFill/>
                </a:ln>
                <a:solidFill>
                  <a:schemeClr val="tx1"/>
                </a:solidFill>
                <a:effectLst/>
                <a:latin typeface="Arial" pitchFamily="34" charset="0"/>
                <a:ea typeface="Calibri" pitchFamily="34" charset="0"/>
                <a:cs typeface="Arial" pitchFamily="34" charset="0"/>
              </a:rPr>
            </a:br>
            <a:r>
              <a:rPr kumimoji="0" lang="ar-SA" b="1" i="0" u="none" strike="noStrike" cap="none" normalizeH="0" baseline="0" dirty="0" smtClean="0">
                <a:ln>
                  <a:noFill/>
                </a:ln>
                <a:solidFill>
                  <a:schemeClr val="tx1"/>
                </a:solidFill>
                <a:effectLst/>
                <a:latin typeface="Arial" pitchFamily="34" charset="0"/>
                <a:ea typeface="Calibri" pitchFamily="34" charset="0"/>
                <a:cs typeface="B Nazanin" pitchFamily="2" charset="-78"/>
              </a:rPr>
              <a:t>2-</a:t>
            </a:r>
            <a:r>
              <a:rPr kumimoji="0" lang="en-US" b="1" i="0" u="none" strike="noStrike" cap="none" normalizeH="0" baseline="0" dirty="0" smtClean="0">
                <a:ln>
                  <a:noFill/>
                </a:ln>
                <a:solidFill>
                  <a:schemeClr val="tx1"/>
                </a:solidFill>
                <a:effectLst/>
                <a:latin typeface="Arial" pitchFamily="34" charset="0"/>
                <a:ea typeface="Calibri" pitchFamily="34" charset="0"/>
                <a:cs typeface="Arial" pitchFamily="34" charset="0"/>
              </a:rPr>
              <a:t>ATM  </a:t>
            </a:r>
            <a:r>
              <a:rPr kumimoji="0" lang="ar-SA" b="1" i="0" u="none" strike="noStrike" cap="none" normalizeH="0" baseline="0" dirty="0" smtClean="0">
                <a:ln>
                  <a:noFill/>
                </a:ln>
                <a:solidFill>
                  <a:schemeClr val="tx1"/>
                </a:solidFill>
                <a:effectLst/>
                <a:latin typeface="Arial" pitchFamily="34" charset="0"/>
                <a:ea typeface="Calibri" pitchFamily="34" charset="0"/>
                <a:cs typeface="B Nazanin" pitchFamily="2" charset="-78"/>
              </a:rPr>
              <a:t>پس از پيام خوش آمدگوئی به مشتری اين امکان را می دهد که شماره رمز خود را وارد نمايد</a:t>
            </a:r>
            <a:r>
              <a:rPr kumimoji="0" lang="en-US" b="1" i="0" u="none" strike="noStrike" cap="none" normalizeH="0" baseline="0" dirty="0" smtClean="0">
                <a:ln>
                  <a:noFill/>
                </a:ln>
                <a:solidFill>
                  <a:schemeClr val="tx1"/>
                </a:solidFill>
                <a:effectLst/>
                <a:latin typeface="Arial" pitchFamily="34" charset="0"/>
                <a:ea typeface="Calibri" pitchFamily="34" charset="0"/>
                <a:cs typeface="Arial" pitchFamily="34" charset="0"/>
              </a:rPr>
              <a:t> .</a:t>
            </a:r>
            <a:br>
              <a:rPr kumimoji="0" lang="en-US" b="1" i="0" u="none" strike="noStrike" cap="none" normalizeH="0" baseline="0" dirty="0" smtClean="0">
                <a:ln>
                  <a:noFill/>
                </a:ln>
                <a:solidFill>
                  <a:schemeClr val="tx1"/>
                </a:solidFill>
                <a:effectLst/>
                <a:latin typeface="Arial" pitchFamily="34" charset="0"/>
                <a:ea typeface="Calibri" pitchFamily="34" charset="0"/>
                <a:cs typeface="Arial" pitchFamily="34" charset="0"/>
              </a:rPr>
            </a:br>
            <a:r>
              <a:rPr kumimoji="0" lang="ar-SA" b="1" i="0" u="none" strike="noStrike" cap="none" normalizeH="0" baseline="0" dirty="0" smtClean="0">
                <a:ln>
                  <a:noFill/>
                </a:ln>
                <a:solidFill>
                  <a:schemeClr val="tx1"/>
                </a:solidFill>
                <a:effectLst/>
                <a:latin typeface="Arial" pitchFamily="34" charset="0"/>
                <a:ea typeface="Calibri" pitchFamily="34" charset="0"/>
                <a:cs typeface="B Nazanin" pitchFamily="2" charset="-78"/>
              </a:rPr>
              <a:t>3- مشتری ، شماره مشخصات فردی خود را وارد می نمايد</a:t>
            </a:r>
            <a:r>
              <a:rPr kumimoji="0" lang="en-US" b="1" i="0" u="none" strike="noStrike" cap="none" normalizeH="0" baseline="0" dirty="0" smtClean="0">
                <a:ln>
                  <a:noFill/>
                </a:ln>
                <a:solidFill>
                  <a:schemeClr val="tx1"/>
                </a:solidFill>
                <a:effectLst/>
                <a:latin typeface="Arial" pitchFamily="34" charset="0"/>
                <a:ea typeface="Calibri" pitchFamily="34" charset="0"/>
                <a:cs typeface="Arial" pitchFamily="34" charset="0"/>
              </a:rPr>
              <a:t>.</a:t>
            </a:r>
            <a:br>
              <a:rPr kumimoji="0" lang="en-US" b="1" i="0" u="none" strike="noStrike" cap="none" normalizeH="0" baseline="0" dirty="0" smtClean="0">
                <a:ln>
                  <a:noFill/>
                </a:ln>
                <a:solidFill>
                  <a:schemeClr val="tx1"/>
                </a:solidFill>
                <a:effectLst/>
                <a:latin typeface="Arial" pitchFamily="34" charset="0"/>
                <a:ea typeface="Calibri" pitchFamily="34" charset="0"/>
                <a:cs typeface="Arial" pitchFamily="34" charset="0"/>
              </a:rPr>
            </a:br>
            <a:r>
              <a:rPr kumimoji="0" lang="ar-SA" b="1" i="0" u="none" strike="noStrike" cap="none" normalizeH="0" baseline="0" dirty="0" smtClean="0">
                <a:ln>
                  <a:noFill/>
                </a:ln>
                <a:solidFill>
                  <a:schemeClr val="tx1"/>
                </a:solidFill>
                <a:effectLst/>
                <a:latin typeface="Arial" pitchFamily="34" charset="0"/>
                <a:ea typeface="Calibri" pitchFamily="34" charset="0"/>
                <a:cs typeface="B Nazanin" pitchFamily="2" charset="-78"/>
              </a:rPr>
              <a:t>4- </a:t>
            </a:r>
            <a:r>
              <a:rPr kumimoji="0" lang="en-US" b="1" i="0" u="none" strike="noStrike" cap="none" normalizeH="0" baseline="0" dirty="0" smtClean="0">
                <a:ln>
                  <a:noFill/>
                </a:ln>
                <a:solidFill>
                  <a:schemeClr val="tx1"/>
                </a:solidFill>
                <a:effectLst/>
                <a:latin typeface="Arial" pitchFamily="34" charset="0"/>
                <a:ea typeface="Calibri" pitchFamily="34" charset="0"/>
                <a:cs typeface="Arial" pitchFamily="34" charset="0"/>
              </a:rPr>
              <a:t> ATM </a:t>
            </a:r>
            <a:r>
              <a:rPr kumimoji="0" lang="ar-SA" b="1" i="0" u="none" strike="noStrike" cap="none" normalizeH="0" baseline="0" dirty="0" smtClean="0">
                <a:ln>
                  <a:noFill/>
                </a:ln>
                <a:solidFill>
                  <a:schemeClr val="tx1"/>
                </a:solidFill>
                <a:effectLst/>
                <a:latin typeface="Arial" pitchFamily="34" charset="0"/>
                <a:ea typeface="Calibri" pitchFamily="34" charset="0"/>
                <a:cs typeface="B Nazanin" pitchFamily="2" charset="-78"/>
              </a:rPr>
              <a:t>صحت و اعتبار رمز را مورد بررسی قرار داده ، اگر رمز نامعتبر باشد، روند فرعی</a:t>
            </a:r>
            <a:r>
              <a:rPr kumimoji="0" lang="en-US" b="1" i="0" u="none" strike="noStrike" cap="none" normalizeH="0" baseline="0" dirty="0" smtClean="0">
                <a:ln>
                  <a:noFill/>
                </a:ln>
                <a:solidFill>
                  <a:schemeClr val="tx1"/>
                </a:solidFill>
                <a:effectLst/>
                <a:latin typeface="Arial" pitchFamily="34" charset="0"/>
                <a:ea typeface="Calibri" pitchFamily="34" charset="0"/>
                <a:cs typeface="Arial" pitchFamily="34" charset="0"/>
              </a:rPr>
              <a:t> A1 </a:t>
            </a:r>
            <a:r>
              <a:rPr kumimoji="0" lang="ar-SA" b="1" i="0" u="none" strike="noStrike" cap="none" normalizeH="0" baseline="0" dirty="0" smtClean="0">
                <a:ln>
                  <a:noFill/>
                </a:ln>
                <a:solidFill>
                  <a:schemeClr val="tx1"/>
                </a:solidFill>
                <a:effectLst/>
                <a:latin typeface="Arial" pitchFamily="34" charset="0"/>
                <a:ea typeface="Calibri" pitchFamily="34" charset="0"/>
                <a:cs typeface="B Nazanin" pitchFamily="2" charset="-78"/>
              </a:rPr>
              <a:t>اجرا خواهد گرديد</a:t>
            </a:r>
            <a:r>
              <a:rPr kumimoji="0" lang="en-US" b="1" i="0" u="none" strike="noStrike" cap="none" normalizeH="0" baseline="0" dirty="0" smtClean="0">
                <a:ln>
                  <a:noFill/>
                </a:ln>
                <a:solidFill>
                  <a:schemeClr val="tx1"/>
                </a:solidFill>
                <a:effectLst/>
                <a:latin typeface="Arial" pitchFamily="34" charset="0"/>
                <a:ea typeface="Calibri" pitchFamily="34" charset="0"/>
                <a:cs typeface="Arial" pitchFamily="34" charset="0"/>
              </a:rPr>
              <a:t>.</a:t>
            </a:r>
            <a:br>
              <a:rPr kumimoji="0" lang="en-US" b="1" i="0" u="none" strike="noStrike" cap="none" normalizeH="0" baseline="0" dirty="0" smtClean="0">
                <a:ln>
                  <a:noFill/>
                </a:ln>
                <a:solidFill>
                  <a:schemeClr val="tx1"/>
                </a:solidFill>
                <a:effectLst/>
                <a:latin typeface="Arial" pitchFamily="34" charset="0"/>
                <a:ea typeface="Calibri" pitchFamily="34" charset="0"/>
                <a:cs typeface="Arial" pitchFamily="34" charset="0"/>
              </a:rPr>
            </a:br>
            <a:r>
              <a:rPr kumimoji="0" lang="ar-SA" b="1" i="0" u="none" strike="noStrike" cap="none" normalizeH="0" baseline="0" dirty="0" smtClean="0">
                <a:ln>
                  <a:noFill/>
                </a:ln>
                <a:solidFill>
                  <a:schemeClr val="tx1"/>
                </a:solidFill>
                <a:effectLst/>
                <a:latin typeface="Arial" pitchFamily="34" charset="0"/>
                <a:ea typeface="Calibri" pitchFamily="34" charset="0"/>
                <a:cs typeface="B Nazanin" pitchFamily="2" charset="-78"/>
              </a:rPr>
              <a:t>5-</a:t>
            </a:r>
            <a:r>
              <a:rPr kumimoji="0" lang="en-US" b="1" i="0" u="none" strike="noStrike" cap="none" normalizeH="0" baseline="0" dirty="0" smtClean="0">
                <a:ln>
                  <a:noFill/>
                </a:ln>
                <a:solidFill>
                  <a:schemeClr val="tx1"/>
                </a:solidFill>
                <a:effectLst/>
                <a:latin typeface="Arial" pitchFamily="34" charset="0"/>
                <a:ea typeface="Calibri" pitchFamily="34" charset="0"/>
                <a:cs typeface="Arial" pitchFamily="34" charset="0"/>
              </a:rPr>
              <a:t> ATM </a:t>
            </a:r>
            <a:r>
              <a:rPr kumimoji="0" lang="ar-SA" b="1" i="0" u="none" strike="noStrike" cap="none" normalizeH="0" baseline="0" dirty="0" smtClean="0">
                <a:ln>
                  <a:noFill/>
                </a:ln>
                <a:solidFill>
                  <a:schemeClr val="tx1"/>
                </a:solidFill>
                <a:effectLst/>
                <a:latin typeface="Arial" pitchFamily="34" charset="0"/>
                <a:ea typeface="Calibri" pitchFamily="34" charset="0"/>
                <a:cs typeface="B Nazanin" pitchFamily="2" charset="-78"/>
              </a:rPr>
              <a:t>گزينه های مقابل را نمايش می دهد : وجوه واريز شده ، برداشت نقدی ، انتقال وجوه </a:t>
            </a:r>
            <a:r>
              <a:rPr kumimoji="0" lang="en-US" b="1" i="0" u="none" strike="noStrike" cap="none" normalizeH="0" baseline="0" dirty="0" smtClean="0">
                <a:ln>
                  <a:noFill/>
                </a:ln>
                <a:solidFill>
                  <a:schemeClr val="tx1"/>
                </a:solidFill>
                <a:effectLst/>
                <a:latin typeface="Arial" pitchFamily="34" charset="0"/>
                <a:ea typeface="Calibri" pitchFamily="34" charset="0"/>
                <a:cs typeface="Arial" pitchFamily="34" charset="0"/>
              </a:rPr>
              <a:t/>
            </a:r>
            <a:br>
              <a:rPr kumimoji="0" lang="en-US" b="1" i="0" u="none" strike="noStrike" cap="none" normalizeH="0" baseline="0" dirty="0" smtClean="0">
                <a:ln>
                  <a:noFill/>
                </a:ln>
                <a:solidFill>
                  <a:schemeClr val="tx1"/>
                </a:solidFill>
                <a:effectLst/>
                <a:latin typeface="Arial" pitchFamily="34" charset="0"/>
                <a:ea typeface="Calibri" pitchFamily="34" charset="0"/>
                <a:cs typeface="Arial" pitchFamily="34" charset="0"/>
              </a:rPr>
            </a:br>
            <a:r>
              <a:rPr kumimoji="0" lang="ar-SA" b="1" i="0" u="none" strike="noStrike" cap="none" normalizeH="0" baseline="0" dirty="0" smtClean="0">
                <a:ln>
                  <a:noFill/>
                </a:ln>
                <a:solidFill>
                  <a:schemeClr val="tx1"/>
                </a:solidFill>
                <a:effectLst/>
                <a:latin typeface="Arial" pitchFamily="34" charset="0"/>
                <a:ea typeface="Calibri" pitchFamily="34" charset="0"/>
                <a:cs typeface="B Nazanin" pitchFamily="2" charset="-78"/>
              </a:rPr>
              <a:t>6- مشتری گزينه برداشت از حساب را انتخاب می نمايد</a:t>
            </a:r>
            <a:r>
              <a:rPr kumimoji="0" lang="en-US" b="1" i="0" u="none" strike="noStrike" cap="none" normalizeH="0" baseline="0" dirty="0" smtClean="0">
                <a:ln>
                  <a:noFill/>
                </a:ln>
                <a:solidFill>
                  <a:schemeClr val="tx1"/>
                </a:solidFill>
                <a:effectLst/>
                <a:latin typeface="Arial" pitchFamily="34" charset="0"/>
                <a:ea typeface="Calibri" pitchFamily="34" charset="0"/>
                <a:cs typeface="Arial" pitchFamily="34" charset="0"/>
              </a:rPr>
              <a:t> .</a:t>
            </a:r>
            <a:br>
              <a:rPr kumimoji="0" lang="en-US" b="1" i="0" u="none" strike="noStrike" cap="none" normalizeH="0" baseline="0" dirty="0" smtClean="0">
                <a:ln>
                  <a:noFill/>
                </a:ln>
                <a:solidFill>
                  <a:schemeClr val="tx1"/>
                </a:solidFill>
                <a:effectLst/>
                <a:latin typeface="Arial" pitchFamily="34" charset="0"/>
                <a:ea typeface="Calibri" pitchFamily="34" charset="0"/>
                <a:cs typeface="Arial" pitchFamily="34" charset="0"/>
              </a:rPr>
            </a:br>
            <a:r>
              <a:rPr kumimoji="0" lang="ar-SA" b="1" i="0" u="none" strike="noStrike" cap="none" normalizeH="0" baseline="0" dirty="0" smtClean="0">
                <a:ln>
                  <a:noFill/>
                </a:ln>
                <a:solidFill>
                  <a:schemeClr val="tx1"/>
                </a:solidFill>
                <a:effectLst/>
                <a:latin typeface="Arial" pitchFamily="34" charset="0"/>
                <a:ea typeface="Calibri" pitchFamily="34" charset="0"/>
                <a:cs typeface="B Nazanin" pitchFamily="2" charset="-78"/>
              </a:rPr>
              <a:t>7-</a:t>
            </a:r>
            <a:r>
              <a:rPr kumimoji="0" lang="en-US" b="1" i="0" u="none" strike="noStrike" cap="none" normalizeH="0" baseline="0" dirty="0" smtClean="0">
                <a:ln>
                  <a:noFill/>
                </a:ln>
                <a:solidFill>
                  <a:schemeClr val="tx1"/>
                </a:solidFill>
                <a:effectLst/>
                <a:latin typeface="Arial" pitchFamily="34" charset="0"/>
                <a:ea typeface="Calibri" pitchFamily="34" charset="0"/>
                <a:cs typeface="Arial" pitchFamily="34" charset="0"/>
              </a:rPr>
              <a:t> ATM </a:t>
            </a:r>
            <a:r>
              <a:rPr kumimoji="0" lang="ar-SA" b="1" i="0" u="none" strike="noStrike" cap="none" normalizeH="0" baseline="0" dirty="0" smtClean="0">
                <a:ln>
                  <a:noFill/>
                </a:ln>
                <a:solidFill>
                  <a:schemeClr val="tx1"/>
                </a:solidFill>
                <a:effectLst/>
                <a:latin typeface="Arial" pitchFamily="34" charset="0"/>
                <a:ea typeface="Calibri" pitchFamily="34" charset="0"/>
                <a:cs typeface="B Nazanin" pitchFamily="2" charset="-78"/>
              </a:rPr>
              <a:t>امکان برداشت را می دهد</a:t>
            </a:r>
            <a:r>
              <a:rPr kumimoji="0" lang="en-US" b="1" i="0" u="none" strike="noStrike" cap="none" normalizeH="0" baseline="0" dirty="0" smtClean="0">
                <a:ln>
                  <a:noFill/>
                </a:ln>
                <a:solidFill>
                  <a:schemeClr val="tx1"/>
                </a:solidFill>
                <a:effectLst/>
                <a:latin typeface="Arial" pitchFamily="34" charset="0"/>
                <a:ea typeface="Calibri" pitchFamily="34" charset="0"/>
                <a:cs typeface="Arial" pitchFamily="34" charset="0"/>
              </a:rPr>
              <a:t> .</a:t>
            </a:r>
            <a:br>
              <a:rPr kumimoji="0" lang="en-US" b="1" i="0" u="none" strike="noStrike" cap="none" normalizeH="0" baseline="0" dirty="0" smtClean="0">
                <a:ln>
                  <a:noFill/>
                </a:ln>
                <a:solidFill>
                  <a:schemeClr val="tx1"/>
                </a:solidFill>
                <a:effectLst/>
                <a:latin typeface="Arial" pitchFamily="34" charset="0"/>
                <a:ea typeface="Calibri" pitchFamily="34" charset="0"/>
                <a:cs typeface="Arial" pitchFamily="34" charset="0"/>
              </a:rPr>
            </a:br>
            <a:r>
              <a:rPr kumimoji="0" lang="ar-SA" b="1" i="0" u="none" strike="noStrike" cap="none" normalizeH="0" baseline="0" dirty="0" smtClean="0">
                <a:ln>
                  <a:noFill/>
                </a:ln>
                <a:solidFill>
                  <a:schemeClr val="tx1"/>
                </a:solidFill>
                <a:effectLst/>
                <a:latin typeface="Arial" pitchFamily="34" charset="0"/>
                <a:ea typeface="Calibri" pitchFamily="34" charset="0"/>
                <a:cs typeface="B Nazanin" pitchFamily="2" charset="-78"/>
              </a:rPr>
              <a:t>8- مشتری مقداری که می خواهد برداشت نمايد را وارد می نمايد</a:t>
            </a:r>
            <a:r>
              <a:rPr kumimoji="0" lang="en-US" b="1" i="0" u="none" strike="noStrike" cap="none" normalizeH="0" baseline="0" dirty="0" smtClean="0">
                <a:ln>
                  <a:noFill/>
                </a:ln>
                <a:solidFill>
                  <a:schemeClr val="tx1"/>
                </a:solidFill>
                <a:effectLst/>
                <a:latin typeface="Arial" pitchFamily="34" charset="0"/>
                <a:ea typeface="Calibri" pitchFamily="34" charset="0"/>
                <a:cs typeface="Arial" pitchFamily="34" charset="0"/>
              </a:rPr>
              <a:t> .</a:t>
            </a:r>
            <a:br>
              <a:rPr kumimoji="0" lang="en-US" b="1" i="0" u="none" strike="noStrike" cap="none" normalizeH="0" baseline="0" dirty="0" smtClean="0">
                <a:ln>
                  <a:noFill/>
                </a:ln>
                <a:solidFill>
                  <a:schemeClr val="tx1"/>
                </a:solidFill>
                <a:effectLst/>
                <a:latin typeface="Arial" pitchFamily="34" charset="0"/>
                <a:ea typeface="Calibri" pitchFamily="34" charset="0"/>
                <a:cs typeface="Arial" pitchFamily="34" charset="0"/>
              </a:rPr>
            </a:br>
            <a:r>
              <a:rPr kumimoji="0" lang="ar-SA" b="1" i="0" u="none" strike="noStrike" cap="none" normalizeH="0" baseline="0" dirty="0" smtClean="0">
                <a:ln>
                  <a:noFill/>
                </a:ln>
                <a:solidFill>
                  <a:schemeClr val="tx1"/>
                </a:solidFill>
                <a:effectLst/>
                <a:latin typeface="Arial" pitchFamily="34" charset="0"/>
                <a:ea typeface="Calibri" pitchFamily="34" charset="0"/>
                <a:cs typeface="B Nazanin" pitchFamily="2" charset="-78"/>
              </a:rPr>
              <a:t>9-</a:t>
            </a:r>
            <a:r>
              <a:rPr kumimoji="0" lang="en-US" b="1" i="0" u="none" strike="noStrike" cap="none" normalizeH="0" baseline="0" dirty="0" smtClean="0">
                <a:ln>
                  <a:noFill/>
                </a:ln>
                <a:solidFill>
                  <a:schemeClr val="tx1"/>
                </a:solidFill>
                <a:effectLst/>
                <a:latin typeface="Arial" pitchFamily="34" charset="0"/>
                <a:ea typeface="Calibri" pitchFamily="34" charset="0"/>
                <a:cs typeface="Arial" pitchFamily="34" charset="0"/>
              </a:rPr>
              <a:t> ATM </a:t>
            </a:r>
            <a:r>
              <a:rPr kumimoji="0" lang="ar-SA" b="1" i="0" u="none" strike="noStrike" cap="none" normalizeH="0" baseline="0" dirty="0" smtClean="0">
                <a:ln>
                  <a:noFill/>
                </a:ln>
                <a:solidFill>
                  <a:schemeClr val="tx1"/>
                </a:solidFill>
                <a:effectLst/>
                <a:latin typeface="Arial" pitchFamily="34" charset="0"/>
                <a:ea typeface="Calibri" pitchFamily="34" charset="0"/>
                <a:cs typeface="B Nazanin" pitchFamily="2" charset="-78"/>
              </a:rPr>
              <a:t>بررسي مي كند که آيا در حساب به اندازه کافی پول موجود است يا خير ؟ در صورت عدم موجود بودن پول به اندازه کافی روند فرعی</a:t>
            </a:r>
            <a:r>
              <a:rPr kumimoji="0" lang="en-US" b="1" i="0" u="none" strike="noStrike" cap="none" normalizeH="0" baseline="0" dirty="0" smtClean="0">
                <a:ln>
                  <a:noFill/>
                </a:ln>
                <a:solidFill>
                  <a:schemeClr val="tx1"/>
                </a:solidFill>
                <a:effectLst/>
                <a:latin typeface="Arial" pitchFamily="34" charset="0"/>
                <a:ea typeface="Calibri" pitchFamily="34" charset="0"/>
                <a:cs typeface="Arial" pitchFamily="34" charset="0"/>
              </a:rPr>
              <a:t> A2 </a:t>
            </a:r>
            <a:r>
              <a:rPr kumimoji="0" lang="ar-SA" b="1" i="0" u="none" strike="noStrike" cap="none" normalizeH="0" baseline="0" dirty="0" smtClean="0">
                <a:ln>
                  <a:noFill/>
                </a:ln>
                <a:solidFill>
                  <a:schemeClr val="tx1"/>
                </a:solidFill>
                <a:effectLst/>
                <a:latin typeface="Arial" pitchFamily="34" charset="0"/>
                <a:ea typeface="Calibri" pitchFamily="34" charset="0"/>
                <a:cs typeface="B Nazanin" pitchFamily="2" charset="-78"/>
              </a:rPr>
              <a:t>انجام خواهد شد</a:t>
            </a:r>
            <a:r>
              <a:rPr kumimoji="0" lang="en-US" b="1" i="0" u="none" strike="noStrike" cap="none" normalizeH="0" baseline="0" dirty="0" smtClean="0">
                <a:ln>
                  <a:noFill/>
                </a:ln>
                <a:solidFill>
                  <a:schemeClr val="tx1"/>
                </a:solidFill>
                <a:effectLst/>
                <a:latin typeface="Arial" pitchFamily="34" charset="0"/>
                <a:ea typeface="Calibri" pitchFamily="34" charset="0"/>
                <a:cs typeface="Arial" pitchFamily="34" charset="0"/>
              </a:rPr>
              <a:t>.</a:t>
            </a:r>
            <a:br>
              <a:rPr kumimoji="0" lang="en-US" b="1" i="0" u="none" strike="noStrike" cap="none" normalizeH="0" baseline="0" dirty="0" smtClean="0">
                <a:ln>
                  <a:noFill/>
                </a:ln>
                <a:solidFill>
                  <a:schemeClr val="tx1"/>
                </a:solidFill>
                <a:effectLst/>
                <a:latin typeface="Arial" pitchFamily="34" charset="0"/>
                <a:ea typeface="Calibri" pitchFamily="34" charset="0"/>
                <a:cs typeface="Arial" pitchFamily="34" charset="0"/>
              </a:rPr>
            </a:br>
            <a:r>
              <a:rPr kumimoji="0" lang="ar-SA" b="1" i="0" u="none" strike="noStrike" cap="none" normalizeH="0" baseline="0" dirty="0" smtClean="0">
                <a:ln>
                  <a:noFill/>
                </a:ln>
                <a:solidFill>
                  <a:schemeClr val="tx1"/>
                </a:solidFill>
                <a:effectLst/>
                <a:latin typeface="Arial" pitchFamily="34" charset="0"/>
                <a:ea typeface="Calibri" pitchFamily="34" charset="0"/>
                <a:cs typeface="B Nazanin" pitchFamily="2" charset="-78"/>
              </a:rPr>
              <a:t>10-</a:t>
            </a:r>
            <a:r>
              <a:rPr kumimoji="0" lang="en-US" b="1" i="0" u="none" strike="noStrike" cap="none" normalizeH="0" baseline="0" dirty="0" smtClean="0">
                <a:ln>
                  <a:noFill/>
                </a:ln>
                <a:solidFill>
                  <a:schemeClr val="tx1"/>
                </a:solidFill>
                <a:effectLst/>
                <a:latin typeface="Arial" pitchFamily="34" charset="0"/>
                <a:ea typeface="Calibri" pitchFamily="34" charset="0"/>
                <a:cs typeface="Arial" pitchFamily="34" charset="0"/>
              </a:rPr>
              <a:t> ATM </a:t>
            </a:r>
            <a:r>
              <a:rPr kumimoji="0" lang="ar-SA" b="1" i="0" u="none" strike="noStrike" cap="none" normalizeH="0" baseline="0" dirty="0" smtClean="0">
                <a:ln>
                  <a:noFill/>
                </a:ln>
                <a:solidFill>
                  <a:schemeClr val="tx1"/>
                </a:solidFill>
                <a:effectLst/>
                <a:latin typeface="Arial" pitchFamily="34" charset="0"/>
                <a:ea typeface="Calibri" pitchFamily="34" charset="0"/>
                <a:cs typeface="B Nazanin" pitchFamily="2" charset="-78"/>
              </a:rPr>
              <a:t>مقدار وجه برداشت شده را از حساب مشتری کم می نمايد</a:t>
            </a:r>
            <a:r>
              <a:rPr kumimoji="0" lang="en-US" b="1" i="0" u="none" strike="noStrike" cap="none" normalizeH="0" baseline="0" dirty="0" smtClean="0">
                <a:ln>
                  <a:noFill/>
                </a:ln>
                <a:solidFill>
                  <a:schemeClr val="tx1"/>
                </a:solidFill>
                <a:effectLst/>
                <a:latin typeface="Arial" pitchFamily="34" charset="0"/>
                <a:ea typeface="Calibri" pitchFamily="34" charset="0"/>
                <a:cs typeface="Arial" pitchFamily="34" charset="0"/>
              </a:rPr>
              <a:t>.</a:t>
            </a:r>
            <a:br>
              <a:rPr kumimoji="0" lang="en-US" b="1" i="0" u="none" strike="noStrike" cap="none" normalizeH="0" baseline="0" dirty="0" smtClean="0">
                <a:ln>
                  <a:noFill/>
                </a:ln>
                <a:solidFill>
                  <a:schemeClr val="tx1"/>
                </a:solidFill>
                <a:effectLst/>
                <a:latin typeface="Arial" pitchFamily="34" charset="0"/>
                <a:ea typeface="Calibri" pitchFamily="34" charset="0"/>
                <a:cs typeface="Arial" pitchFamily="34" charset="0"/>
              </a:rPr>
            </a:br>
            <a:r>
              <a:rPr kumimoji="0" lang="ar-SA" b="1" i="0" u="none" strike="noStrike" cap="none" normalizeH="0" baseline="0" dirty="0" smtClean="0">
                <a:ln>
                  <a:noFill/>
                </a:ln>
                <a:solidFill>
                  <a:schemeClr val="tx1"/>
                </a:solidFill>
                <a:effectLst/>
                <a:latin typeface="Arial" pitchFamily="34" charset="0"/>
                <a:ea typeface="Calibri" pitchFamily="34" charset="0"/>
                <a:cs typeface="B Nazanin" pitchFamily="2" charset="-78"/>
              </a:rPr>
              <a:t>11-</a:t>
            </a:r>
            <a:r>
              <a:rPr kumimoji="0" lang="en-US" b="1" i="0" u="none" strike="noStrike" cap="none" normalizeH="0" baseline="0" dirty="0" smtClean="0">
                <a:ln>
                  <a:noFill/>
                </a:ln>
                <a:solidFill>
                  <a:schemeClr val="tx1"/>
                </a:solidFill>
                <a:effectLst/>
                <a:latin typeface="Arial" pitchFamily="34" charset="0"/>
                <a:ea typeface="Calibri" pitchFamily="34" charset="0"/>
                <a:cs typeface="Arial" pitchFamily="34" charset="0"/>
              </a:rPr>
              <a:t> ATM </a:t>
            </a:r>
            <a:r>
              <a:rPr kumimoji="0" lang="ar-SA" b="1" i="0" u="none" strike="noStrike" cap="none" normalizeH="0" baseline="0" dirty="0" smtClean="0">
                <a:ln>
                  <a:noFill/>
                </a:ln>
                <a:solidFill>
                  <a:schemeClr val="tx1"/>
                </a:solidFill>
                <a:effectLst/>
                <a:latin typeface="Arial" pitchFamily="34" charset="0"/>
                <a:ea typeface="Calibri" pitchFamily="34" charset="0"/>
                <a:cs typeface="B Nazanin" pitchFamily="2" charset="-78"/>
              </a:rPr>
              <a:t>وجه درخواستی را به مشتری پرداخت می نمايد</a:t>
            </a:r>
            <a:r>
              <a:rPr kumimoji="0" lang="en-US" b="1" i="0" u="none" strike="noStrike" cap="none" normalizeH="0" baseline="0" dirty="0" smtClean="0">
                <a:ln>
                  <a:noFill/>
                </a:ln>
                <a:solidFill>
                  <a:schemeClr val="tx1"/>
                </a:solidFill>
                <a:effectLst/>
                <a:latin typeface="Arial" pitchFamily="34" charset="0"/>
                <a:ea typeface="Calibri" pitchFamily="34" charset="0"/>
                <a:cs typeface="Arial" pitchFamily="34" charset="0"/>
              </a:rPr>
              <a:t> .</a:t>
            </a:r>
            <a:br>
              <a:rPr kumimoji="0" lang="en-US" b="1" i="0" u="none" strike="noStrike" cap="none" normalizeH="0" baseline="0" dirty="0" smtClean="0">
                <a:ln>
                  <a:noFill/>
                </a:ln>
                <a:solidFill>
                  <a:schemeClr val="tx1"/>
                </a:solidFill>
                <a:effectLst/>
                <a:latin typeface="Arial" pitchFamily="34" charset="0"/>
                <a:ea typeface="Calibri" pitchFamily="34" charset="0"/>
                <a:cs typeface="Arial" pitchFamily="34" charset="0"/>
              </a:rPr>
            </a:br>
            <a:r>
              <a:rPr kumimoji="0" lang="ar-SA" b="1" i="0" u="none" strike="noStrike" cap="none" normalizeH="0" baseline="0" dirty="0" smtClean="0">
                <a:ln>
                  <a:noFill/>
                </a:ln>
                <a:solidFill>
                  <a:schemeClr val="tx1"/>
                </a:solidFill>
                <a:effectLst/>
                <a:latin typeface="Arial" pitchFamily="34" charset="0"/>
                <a:ea typeface="Calibri" pitchFamily="34" charset="0"/>
                <a:cs typeface="B Nazanin" pitchFamily="2" charset="-78"/>
              </a:rPr>
              <a:t>12-</a:t>
            </a:r>
            <a:r>
              <a:rPr kumimoji="0" lang="en-US" b="1" i="0" u="none" strike="noStrike" cap="none" normalizeH="0" baseline="0" dirty="0" smtClean="0">
                <a:ln>
                  <a:noFill/>
                </a:ln>
                <a:solidFill>
                  <a:schemeClr val="tx1"/>
                </a:solidFill>
                <a:effectLst/>
                <a:latin typeface="Arial" pitchFamily="34" charset="0"/>
                <a:ea typeface="Calibri" pitchFamily="34" charset="0"/>
                <a:cs typeface="Arial" pitchFamily="34" charset="0"/>
              </a:rPr>
              <a:t> ATM </a:t>
            </a:r>
            <a:r>
              <a:rPr kumimoji="0" lang="ar-SA" b="1" i="0" u="none" strike="noStrike" cap="none" normalizeH="0" baseline="0" dirty="0" smtClean="0">
                <a:ln>
                  <a:noFill/>
                </a:ln>
                <a:solidFill>
                  <a:schemeClr val="tx1"/>
                </a:solidFill>
                <a:effectLst/>
                <a:latin typeface="Arial" pitchFamily="34" charset="0"/>
                <a:ea typeface="Calibri" pitchFamily="34" charset="0"/>
                <a:cs typeface="B Nazanin" pitchFamily="2" charset="-78"/>
              </a:rPr>
              <a:t>يك رسيد براي مشتري چاپ می نمايد</a:t>
            </a:r>
            <a:r>
              <a:rPr kumimoji="0" lang="en-US" b="1" i="0" u="none" strike="noStrike" cap="none" normalizeH="0" baseline="0" dirty="0" smtClean="0">
                <a:ln>
                  <a:noFill/>
                </a:ln>
                <a:solidFill>
                  <a:schemeClr val="tx1"/>
                </a:solidFill>
                <a:effectLst/>
                <a:latin typeface="Arial" pitchFamily="34" charset="0"/>
                <a:ea typeface="Calibri" pitchFamily="34" charset="0"/>
                <a:cs typeface="Arial" pitchFamily="34" charset="0"/>
              </a:rPr>
              <a:t> .</a:t>
            </a:r>
            <a:br>
              <a:rPr kumimoji="0" lang="en-US" b="1" i="0" u="none" strike="noStrike" cap="none" normalizeH="0" baseline="0" dirty="0" smtClean="0">
                <a:ln>
                  <a:noFill/>
                </a:ln>
                <a:solidFill>
                  <a:schemeClr val="tx1"/>
                </a:solidFill>
                <a:effectLst/>
                <a:latin typeface="Arial" pitchFamily="34" charset="0"/>
                <a:ea typeface="Calibri" pitchFamily="34" charset="0"/>
                <a:cs typeface="Arial" pitchFamily="34" charset="0"/>
              </a:rPr>
            </a:br>
            <a:r>
              <a:rPr kumimoji="0" lang="ar-SA" b="1" i="0" u="none" strike="noStrike" cap="none" normalizeH="0" baseline="0" dirty="0" smtClean="0">
                <a:ln>
                  <a:noFill/>
                </a:ln>
                <a:solidFill>
                  <a:schemeClr val="tx1"/>
                </a:solidFill>
                <a:effectLst/>
                <a:latin typeface="Arial" pitchFamily="34" charset="0"/>
                <a:ea typeface="Calibri" pitchFamily="34" charset="0"/>
                <a:cs typeface="B Nazanin" pitchFamily="2" charset="-78"/>
              </a:rPr>
              <a:t>13-</a:t>
            </a:r>
            <a:r>
              <a:rPr kumimoji="0" lang="en-US" b="1" i="0" u="none" strike="noStrike" cap="none" normalizeH="0" baseline="0" dirty="0" smtClean="0">
                <a:ln>
                  <a:noFill/>
                </a:ln>
                <a:solidFill>
                  <a:schemeClr val="tx1"/>
                </a:solidFill>
                <a:effectLst/>
                <a:latin typeface="Arial" pitchFamily="34" charset="0"/>
                <a:ea typeface="Calibri" pitchFamily="34" charset="0"/>
                <a:cs typeface="Arial" pitchFamily="34" charset="0"/>
              </a:rPr>
              <a:t> ATM </a:t>
            </a:r>
            <a:r>
              <a:rPr kumimoji="0" lang="ar-SA" b="1" i="0" u="none" strike="noStrike" cap="none" normalizeH="0" baseline="0" dirty="0" smtClean="0">
                <a:ln>
                  <a:noFill/>
                </a:ln>
                <a:solidFill>
                  <a:schemeClr val="tx1"/>
                </a:solidFill>
                <a:effectLst/>
                <a:latin typeface="Arial" pitchFamily="34" charset="0"/>
                <a:ea typeface="Calibri" pitchFamily="34" charset="0"/>
                <a:cs typeface="B Nazanin" pitchFamily="2" charset="-78"/>
              </a:rPr>
              <a:t>كارت مشتري را عودت می دهد</a:t>
            </a:r>
            <a:r>
              <a:rPr kumimoji="0" lang="en-US" b="1" i="0" u="none" strike="noStrike" cap="none" normalizeH="0" baseline="0" dirty="0" smtClean="0">
                <a:ln>
                  <a:noFill/>
                </a:ln>
                <a:solidFill>
                  <a:schemeClr val="tx1"/>
                </a:solidFill>
                <a:effectLst/>
                <a:latin typeface="Arial" pitchFamily="34" charset="0"/>
                <a:ea typeface="Calibri" pitchFamily="34" charset="0"/>
                <a:cs typeface="Arial" pitchFamily="34" charset="0"/>
              </a:rPr>
              <a:t>.</a:t>
            </a:r>
            <a:br>
              <a:rPr kumimoji="0" lang="en-US" b="1" i="0" u="none" strike="noStrike" cap="none" normalizeH="0" baseline="0" dirty="0" smtClean="0">
                <a:ln>
                  <a:noFill/>
                </a:ln>
                <a:solidFill>
                  <a:schemeClr val="tx1"/>
                </a:solidFill>
                <a:effectLst/>
                <a:latin typeface="Arial" pitchFamily="34" charset="0"/>
                <a:ea typeface="Calibri" pitchFamily="34" charset="0"/>
                <a:cs typeface="Arial" pitchFamily="34" charset="0"/>
              </a:rPr>
            </a:br>
            <a:r>
              <a:rPr kumimoji="0" lang="ar-SA" b="1" i="0" u="none" strike="noStrike" cap="none" normalizeH="0" baseline="0" dirty="0" smtClean="0">
                <a:ln>
                  <a:noFill/>
                </a:ln>
                <a:solidFill>
                  <a:schemeClr val="tx1"/>
                </a:solidFill>
                <a:effectLst/>
                <a:latin typeface="Arial" pitchFamily="34" charset="0"/>
                <a:ea typeface="Calibri" pitchFamily="34" charset="0"/>
                <a:cs typeface="B Nazanin" pitchFamily="2" charset="-78"/>
              </a:rPr>
              <a:t> 14- مورد کاربری به پايان می رسد</a:t>
            </a:r>
            <a:r>
              <a:rPr kumimoji="0" lang="en-US" b="1" i="0" u="none" strike="noStrike" cap="none" normalizeH="0" baseline="0" dirty="0" smtClean="0">
                <a:ln>
                  <a:noFill/>
                </a:ln>
                <a:solidFill>
                  <a:schemeClr val="tx1"/>
                </a:solidFill>
                <a:effectLst/>
                <a:latin typeface="Arial" pitchFamily="34" charset="0"/>
                <a:ea typeface="Calibri" pitchFamily="34" charset="0"/>
                <a:cs typeface="Arial" pitchFamily="34" charset="0"/>
              </a:rPr>
              <a:t>. </a:t>
            </a:r>
            <a:endParaRPr kumimoji="0" lang="en-US"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20879331"/>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82045E87-D288-48DA-9682-B0B5434DE68B}" type="slidenum">
              <a:rPr lang="en-US" smtClean="0"/>
              <a:pPr/>
              <a:t>7</a:t>
            </a:fld>
            <a:endParaRPr lang="en-US"/>
          </a:p>
        </p:txBody>
      </p:sp>
      <p:sp>
        <p:nvSpPr>
          <p:cNvPr id="11265" name="Rectangle 1"/>
          <p:cNvSpPr>
            <a:spLocks noChangeArrowheads="1"/>
          </p:cNvSpPr>
          <p:nvPr/>
        </p:nvSpPr>
        <p:spPr bwMode="auto">
          <a:xfrm>
            <a:off x="1600200" y="591979"/>
            <a:ext cx="6629400" cy="147732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b="1" i="0" u="none" strike="noStrike" cap="none" normalizeH="0" baseline="0" dirty="0" smtClean="0">
                <a:ln>
                  <a:noFill/>
                </a:ln>
                <a:solidFill>
                  <a:srgbClr val="FF0000"/>
                </a:solidFill>
                <a:effectLst/>
                <a:latin typeface="Arial" pitchFamily="34" charset="0"/>
                <a:ea typeface="Calibri" pitchFamily="34" charset="0"/>
                <a:cs typeface="B Nazanin" pitchFamily="2" charset="-78"/>
              </a:rPr>
              <a:t>جريان رخداد فرعی (دستگاه خودپرداز)</a:t>
            </a:r>
            <a:r>
              <a:rPr kumimoji="0" lang="en-US" b="1" i="0" u="none" strike="noStrike" cap="none" normalizeH="0" baseline="0" dirty="0" smtClean="0">
                <a:ln>
                  <a:noFill/>
                </a:ln>
                <a:solidFill>
                  <a:schemeClr val="tx1"/>
                </a:solidFill>
                <a:effectLst/>
                <a:latin typeface="Arial" pitchFamily="34" charset="0"/>
                <a:ea typeface="Calibri" pitchFamily="34" charset="0"/>
                <a:cs typeface="Arial" pitchFamily="34" charset="0"/>
              </a:rPr>
              <a:t/>
            </a:r>
            <a:br>
              <a:rPr kumimoji="0" lang="en-US" b="1" i="0" u="none" strike="noStrike" cap="none" normalizeH="0" baseline="0" dirty="0" smtClean="0">
                <a:ln>
                  <a:noFill/>
                </a:ln>
                <a:solidFill>
                  <a:schemeClr val="tx1"/>
                </a:solidFill>
                <a:effectLst/>
                <a:latin typeface="Arial" pitchFamily="34" charset="0"/>
                <a:ea typeface="Calibri" pitchFamily="34" charset="0"/>
                <a:cs typeface="Arial" pitchFamily="34" charset="0"/>
              </a:rPr>
            </a:br>
            <a:r>
              <a:rPr kumimoji="0" lang="ar-SA" b="1" i="0" u="none" strike="noStrike" cap="none" normalizeH="0" baseline="0" dirty="0" smtClean="0">
                <a:ln>
                  <a:noFill/>
                </a:ln>
                <a:solidFill>
                  <a:srgbClr val="FF0000"/>
                </a:solidFill>
                <a:effectLst/>
                <a:latin typeface="Arial" pitchFamily="34" charset="0"/>
                <a:ea typeface="Calibri" pitchFamily="34" charset="0"/>
                <a:cs typeface="B Nazanin" pitchFamily="2" charset="-78"/>
              </a:rPr>
              <a:t>جريان رخداد فرعی</a:t>
            </a:r>
            <a:r>
              <a:rPr kumimoji="0" lang="en-US" b="1" i="0" u="none" strike="noStrike" cap="none" normalizeH="0" baseline="0" dirty="0" smtClean="0">
                <a:ln>
                  <a:noFill/>
                </a:ln>
                <a:solidFill>
                  <a:srgbClr val="FF0000"/>
                </a:solidFill>
                <a:effectLst/>
                <a:latin typeface="Arial" pitchFamily="34" charset="0"/>
                <a:ea typeface="Calibri" pitchFamily="34" charset="0"/>
                <a:cs typeface="Arial" pitchFamily="34" charset="0"/>
              </a:rPr>
              <a:t> A1</a:t>
            </a:r>
            <a:r>
              <a:rPr kumimoji="0" lang="ar-SA" b="1" i="0" u="none" strike="noStrike" cap="none" normalizeH="0" baseline="0" dirty="0" smtClean="0">
                <a:ln>
                  <a:noFill/>
                </a:ln>
                <a:solidFill>
                  <a:srgbClr val="FF0000"/>
                </a:solidFill>
                <a:effectLst/>
                <a:latin typeface="Arial" pitchFamily="34" charset="0"/>
                <a:ea typeface="Calibri" pitchFamily="34" charset="0"/>
                <a:cs typeface="B Nazanin" pitchFamily="2" charset="-78"/>
              </a:rPr>
              <a:t>(شماره وارد شده نامعتبر است</a:t>
            </a:r>
            <a:r>
              <a:rPr kumimoji="0" lang="ar-SA" b="1" i="0" u="none" strike="noStrike" cap="none" normalizeH="0" baseline="0" dirty="0" smtClean="0">
                <a:ln>
                  <a:noFill/>
                </a:ln>
                <a:solidFill>
                  <a:srgbClr val="FF0000"/>
                </a:solidFill>
                <a:effectLst/>
                <a:latin typeface="Arial" pitchFamily="34" charset="0"/>
                <a:ea typeface="Calibri" pitchFamily="34" charset="0"/>
                <a:cs typeface="Arial" pitchFamily="34" charset="0"/>
              </a:rPr>
              <a:t> </a:t>
            </a:r>
            <a:r>
              <a:rPr kumimoji="0" lang="ar-SA" b="1" i="0" u="none" strike="noStrike" cap="none" normalizeH="0" baseline="0" dirty="0" smtClean="0">
                <a:ln>
                  <a:noFill/>
                </a:ln>
                <a:solidFill>
                  <a:srgbClr val="FF0000"/>
                </a:solidFill>
                <a:effectLst/>
                <a:latin typeface="Arial" pitchFamily="34" charset="0"/>
                <a:ea typeface="Calibri" pitchFamily="34" charset="0"/>
                <a:cs typeface="B Nazanin" pitchFamily="2" charset="-78"/>
              </a:rPr>
              <a:t>)</a:t>
            </a:r>
            <a:r>
              <a:rPr kumimoji="0" lang="en-US" b="1" i="0" u="none" strike="noStrike" cap="none" normalizeH="0" baseline="0" dirty="0" smtClean="0">
                <a:ln>
                  <a:noFill/>
                </a:ln>
                <a:solidFill>
                  <a:schemeClr val="tx1"/>
                </a:solidFill>
                <a:effectLst/>
                <a:latin typeface="Arial" pitchFamily="34" charset="0"/>
                <a:ea typeface="Calibri" pitchFamily="34" charset="0"/>
                <a:cs typeface="Arial" pitchFamily="34" charset="0"/>
              </a:rPr>
              <a:t/>
            </a:r>
            <a:br>
              <a:rPr kumimoji="0" lang="en-US" b="1" i="0" u="none" strike="noStrike" cap="none" normalizeH="0" baseline="0" dirty="0" smtClean="0">
                <a:ln>
                  <a:noFill/>
                </a:ln>
                <a:solidFill>
                  <a:schemeClr val="tx1"/>
                </a:solidFill>
                <a:effectLst/>
                <a:latin typeface="Arial" pitchFamily="34" charset="0"/>
                <a:ea typeface="Calibri" pitchFamily="34" charset="0"/>
                <a:cs typeface="Arial" pitchFamily="34" charset="0"/>
              </a:rPr>
            </a:br>
            <a:r>
              <a:rPr kumimoji="0" lang="ar-SA" b="1" i="0" u="none" strike="noStrike" cap="none" normalizeH="0" baseline="0" dirty="0" smtClean="0">
                <a:ln>
                  <a:noFill/>
                </a:ln>
                <a:solidFill>
                  <a:schemeClr val="tx1"/>
                </a:solidFill>
                <a:effectLst/>
                <a:latin typeface="Arial" pitchFamily="34" charset="0"/>
                <a:ea typeface="Calibri" pitchFamily="34" charset="0"/>
                <a:cs typeface="B Nazanin" pitchFamily="2" charset="-78"/>
              </a:rPr>
              <a:t>1- </a:t>
            </a:r>
            <a:r>
              <a:rPr kumimoji="0" lang="en-US" b="1" i="0" u="none" strike="noStrike" cap="none" normalizeH="0" baseline="0" dirty="0" smtClean="0">
                <a:ln>
                  <a:noFill/>
                </a:ln>
                <a:solidFill>
                  <a:schemeClr val="tx1"/>
                </a:solidFill>
                <a:effectLst/>
                <a:latin typeface="Arial" pitchFamily="34" charset="0"/>
                <a:ea typeface="Calibri" pitchFamily="34" charset="0"/>
                <a:cs typeface="Arial" pitchFamily="34" charset="0"/>
              </a:rPr>
              <a:t> ATM </a:t>
            </a:r>
            <a:r>
              <a:rPr kumimoji="0" lang="ar-SA" b="1" i="0" u="none" strike="noStrike" cap="none" normalizeH="0" baseline="0" dirty="0" smtClean="0">
                <a:ln>
                  <a:noFill/>
                </a:ln>
                <a:solidFill>
                  <a:schemeClr val="tx1"/>
                </a:solidFill>
                <a:effectLst/>
                <a:latin typeface="Arial" pitchFamily="34" charset="0"/>
                <a:ea typeface="Calibri" pitchFamily="34" charset="0"/>
                <a:cs typeface="B Nazanin" pitchFamily="2" charset="-78"/>
              </a:rPr>
              <a:t>اخطار می دهد که رمز وارد شده توسط مشتری بی اعتبار می باشد</a:t>
            </a:r>
            <a:r>
              <a:rPr kumimoji="0" lang="en-US" b="1" i="0" u="none" strike="noStrike" cap="none" normalizeH="0" baseline="0" dirty="0" smtClean="0">
                <a:ln>
                  <a:noFill/>
                </a:ln>
                <a:solidFill>
                  <a:schemeClr val="tx1"/>
                </a:solidFill>
                <a:effectLst/>
                <a:latin typeface="Arial" pitchFamily="34" charset="0"/>
                <a:ea typeface="Calibri" pitchFamily="34" charset="0"/>
                <a:cs typeface="Arial" pitchFamily="34" charset="0"/>
              </a:rPr>
              <a:t>.</a:t>
            </a:r>
            <a:br>
              <a:rPr kumimoji="0" lang="en-US" b="1" i="0" u="none" strike="noStrike" cap="none" normalizeH="0" baseline="0" dirty="0" smtClean="0">
                <a:ln>
                  <a:noFill/>
                </a:ln>
                <a:solidFill>
                  <a:schemeClr val="tx1"/>
                </a:solidFill>
                <a:effectLst/>
                <a:latin typeface="Arial" pitchFamily="34" charset="0"/>
                <a:ea typeface="Calibri" pitchFamily="34" charset="0"/>
                <a:cs typeface="Arial" pitchFamily="34" charset="0"/>
              </a:rPr>
            </a:br>
            <a:r>
              <a:rPr kumimoji="0" lang="ar-SA" b="1" i="0" u="none" strike="noStrike" cap="none" normalizeH="0" baseline="0" dirty="0" smtClean="0">
                <a:ln>
                  <a:noFill/>
                </a:ln>
                <a:solidFill>
                  <a:schemeClr val="tx1"/>
                </a:solidFill>
                <a:effectLst/>
                <a:latin typeface="Arial" pitchFamily="34" charset="0"/>
                <a:ea typeface="Calibri" pitchFamily="34" charset="0"/>
                <a:cs typeface="B Nazanin" pitchFamily="2" charset="-78"/>
              </a:rPr>
              <a:t>2- </a:t>
            </a:r>
            <a:r>
              <a:rPr kumimoji="0" lang="en-US" b="1" i="0" u="none" strike="noStrike" cap="none" normalizeH="0" baseline="0" dirty="0" smtClean="0">
                <a:ln>
                  <a:noFill/>
                </a:ln>
                <a:solidFill>
                  <a:schemeClr val="tx1"/>
                </a:solidFill>
                <a:effectLst/>
                <a:latin typeface="Arial" pitchFamily="34" charset="0"/>
                <a:ea typeface="Calibri" pitchFamily="34" charset="0"/>
                <a:cs typeface="Arial" pitchFamily="34" charset="0"/>
              </a:rPr>
              <a:t> ATM </a:t>
            </a:r>
            <a:r>
              <a:rPr kumimoji="0" lang="ar-SA" b="1" i="0" u="none" strike="noStrike" cap="none" normalizeH="0" baseline="0" dirty="0" smtClean="0">
                <a:ln>
                  <a:noFill/>
                </a:ln>
                <a:solidFill>
                  <a:schemeClr val="tx1"/>
                </a:solidFill>
                <a:effectLst/>
                <a:latin typeface="Arial" pitchFamily="34" charset="0"/>
                <a:ea typeface="Calibri" pitchFamily="34" charset="0"/>
                <a:cs typeface="B Nazanin" pitchFamily="2" charset="-78"/>
              </a:rPr>
              <a:t>كارت مشتري را عودت می دهد</a:t>
            </a:r>
            <a:r>
              <a:rPr kumimoji="0" lang="en-US" b="1" i="0" u="none" strike="noStrike" cap="none" normalizeH="0" baseline="0" dirty="0" smtClean="0">
                <a:ln>
                  <a:noFill/>
                </a:ln>
                <a:solidFill>
                  <a:schemeClr val="tx1"/>
                </a:solidFill>
                <a:effectLst/>
                <a:latin typeface="Arial" pitchFamily="34" charset="0"/>
                <a:ea typeface="Calibri" pitchFamily="34" charset="0"/>
                <a:cs typeface="Arial" pitchFamily="34" charset="0"/>
              </a:rPr>
              <a:t>.</a:t>
            </a:r>
            <a:br>
              <a:rPr kumimoji="0" lang="en-US" b="1" i="0" u="none" strike="noStrike" cap="none" normalizeH="0" baseline="0" dirty="0" smtClean="0">
                <a:ln>
                  <a:noFill/>
                </a:ln>
                <a:solidFill>
                  <a:schemeClr val="tx1"/>
                </a:solidFill>
                <a:effectLst/>
                <a:latin typeface="Arial" pitchFamily="34" charset="0"/>
                <a:ea typeface="Calibri" pitchFamily="34" charset="0"/>
                <a:cs typeface="Arial" pitchFamily="34" charset="0"/>
              </a:rPr>
            </a:br>
            <a:r>
              <a:rPr kumimoji="0" lang="ar-SA" b="1" i="0" u="none" strike="noStrike" cap="none" normalizeH="0" baseline="0" dirty="0" smtClean="0">
                <a:ln>
                  <a:noFill/>
                </a:ln>
                <a:solidFill>
                  <a:schemeClr val="tx1"/>
                </a:solidFill>
                <a:effectLst/>
                <a:latin typeface="Arial" pitchFamily="34" charset="0"/>
                <a:ea typeface="Calibri" pitchFamily="34" charset="0"/>
                <a:cs typeface="B Nazanin" pitchFamily="2" charset="-78"/>
              </a:rPr>
              <a:t>3- مورد کاربری خاتمه می پذيرد</a:t>
            </a:r>
            <a:r>
              <a:rPr kumimoji="0" lang="en-US" b="1" i="0" u="none" strike="noStrike" cap="none" normalizeH="0" baseline="0" dirty="0" smtClean="0">
                <a:ln>
                  <a:noFill/>
                </a:ln>
                <a:solidFill>
                  <a:schemeClr val="tx1"/>
                </a:solidFill>
                <a:effectLst/>
                <a:latin typeface="Arial" pitchFamily="34" charset="0"/>
                <a:ea typeface="Calibri" pitchFamily="34" charset="0"/>
                <a:cs typeface="Arial" pitchFamily="34" charset="0"/>
              </a:rPr>
              <a:t> .</a:t>
            </a:r>
            <a:endParaRPr kumimoji="0" lang="en-US" b="0" i="0" u="none" strike="noStrike" cap="none" normalizeH="0" baseline="0" dirty="0" smtClean="0">
              <a:ln>
                <a:noFill/>
              </a:ln>
              <a:solidFill>
                <a:schemeClr val="tx1"/>
              </a:solidFill>
              <a:effectLst/>
              <a:latin typeface="Arial" pitchFamily="34" charset="0"/>
              <a:cs typeface="Arial" pitchFamily="34" charset="0"/>
            </a:endParaRPr>
          </a:p>
        </p:txBody>
      </p:sp>
      <p:sp>
        <p:nvSpPr>
          <p:cNvPr id="11266" name="Rectangle 2"/>
          <p:cNvSpPr>
            <a:spLocks noChangeArrowheads="1"/>
          </p:cNvSpPr>
          <p:nvPr/>
        </p:nvSpPr>
        <p:spPr bwMode="auto">
          <a:xfrm>
            <a:off x="838200" y="2667000"/>
            <a:ext cx="7467600" cy="120032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b="1" i="0" u="none" strike="noStrike" cap="none" normalizeH="0" baseline="0" dirty="0" smtClean="0">
                <a:ln>
                  <a:noFill/>
                </a:ln>
                <a:solidFill>
                  <a:srgbClr val="FF0000"/>
                </a:solidFill>
                <a:effectLst/>
                <a:latin typeface="Arial" pitchFamily="34" charset="0"/>
                <a:ea typeface="Calibri" pitchFamily="34" charset="0"/>
                <a:cs typeface="B Nazanin" pitchFamily="2" charset="-78"/>
              </a:rPr>
              <a:t>جريان رخداد فرعی</a:t>
            </a:r>
            <a:r>
              <a:rPr kumimoji="0" lang="en-US" b="1" i="0" u="none" strike="noStrike" cap="none" normalizeH="0" baseline="0" dirty="0" smtClean="0">
                <a:ln>
                  <a:noFill/>
                </a:ln>
                <a:solidFill>
                  <a:srgbClr val="FF0000"/>
                </a:solidFill>
                <a:effectLst/>
                <a:latin typeface="Arial" pitchFamily="34" charset="0"/>
                <a:ea typeface="Calibri" pitchFamily="34" charset="0"/>
                <a:cs typeface="Arial" pitchFamily="34" charset="0"/>
              </a:rPr>
              <a:t> A2 </a:t>
            </a:r>
            <a:r>
              <a:rPr kumimoji="0" lang="ar-SA" b="1" i="0" u="none" strike="noStrike" cap="none" normalizeH="0" baseline="0" dirty="0" smtClean="0">
                <a:ln>
                  <a:noFill/>
                </a:ln>
                <a:solidFill>
                  <a:srgbClr val="FF0000"/>
                </a:solidFill>
                <a:effectLst/>
                <a:latin typeface="Arial" pitchFamily="34" charset="0"/>
                <a:ea typeface="Calibri" pitchFamily="34" charset="0"/>
                <a:cs typeface="B Nazanin" pitchFamily="2" charset="-78"/>
              </a:rPr>
              <a:t>(موجودی ناکافی است)</a:t>
            </a:r>
            <a:r>
              <a:rPr kumimoji="0" lang="en-US" b="1" i="0" u="none" strike="noStrike" cap="none" normalizeH="0" baseline="0" dirty="0" smtClean="0">
                <a:ln>
                  <a:noFill/>
                </a:ln>
                <a:solidFill>
                  <a:schemeClr val="tx1"/>
                </a:solidFill>
                <a:effectLst/>
                <a:latin typeface="Arial" pitchFamily="34" charset="0"/>
                <a:ea typeface="Calibri" pitchFamily="34" charset="0"/>
                <a:cs typeface="Arial" pitchFamily="34" charset="0"/>
              </a:rPr>
              <a:t/>
            </a:r>
            <a:br>
              <a:rPr kumimoji="0" lang="en-US" b="1" i="0" u="none" strike="noStrike" cap="none" normalizeH="0" baseline="0" dirty="0" smtClean="0">
                <a:ln>
                  <a:noFill/>
                </a:ln>
                <a:solidFill>
                  <a:schemeClr val="tx1"/>
                </a:solidFill>
                <a:effectLst/>
                <a:latin typeface="Arial" pitchFamily="34" charset="0"/>
                <a:ea typeface="Calibri" pitchFamily="34" charset="0"/>
                <a:cs typeface="Arial" pitchFamily="34" charset="0"/>
              </a:rPr>
            </a:br>
            <a:r>
              <a:rPr kumimoji="0" lang="en-US" b="1" i="0" u="none" strike="noStrike" cap="none" normalizeH="0" baseline="0" dirty="0" smtClean="0">
                <a:ln>
                  <a:noFill/>
                </a:ln>
                <a:solidFill>
                  <a:schemeClr val="tx1"/>
                </a:solidFill>
                <a:effectLst/>
                <a:latin typeface="Arial" pitchFamily="34" charset="0"/>
                <a:ea typeface="Calibri" pitchFamily="34" charset="0"/>
                <a:cs typeface="Arial" pitchFamily="34" charset="0"/>
              </a:rPr>
              <a:t> ATM- 1</a:t>
            </a:r>
            <a:r>
              <a:rPr kumimoji="0" lang="ar-SA" b="1" i="0" u="none" strike="noStrike" cap="none" normalizeH="0" baseline="0" dirty="0" smtClean="0">
                <a:ln>
                  <a:noFill/>
                </a:ln>
                <a:solidFill>
                  <a:schemeClr val="tx1"/>
                </a:solidFill>
                <a:effectLst/>
                <a:latin typeface="Arial" pitchFamily="34" charset="0"/>
                <a:ea typeface="Calibri" pitchFamily="34" charset="0"/>
                <a:cs typeface="B Nazanin" pitchFamily="2" charset="-78"/>
              </a:rPr>
              <a:t>به مشتري اخطار می دهد که به مقدار کافی پول در حساب او موجود نمی باشد</a:t>
            </a:r>
            <a:r>
              <a:rPr kumimoji="0" lang="en-US" b="1" i="0" u="none" strike="noStrike" cap="none" normalizeH="0" baseline="0" dirty="0" smtClean="0">
                <a:ln>
                  <a:noFill/>
                </a:ln>
                <a:solidFill>
                  <a:schemeClr val="tx1"/>
                </a:solidFill>
                <a:effectLst/>
                <a:latin typeface="Arial" pitchFamily="34" charset="0"/>
                <a:ea typeface="Calibri" pitchFamily="34" charset="0"/>
                <a:cs typeface="Arial" pitchFamily="34" charset="0"/>
              </a:rPr>
              <a:t>.</a:t>
            </a:r>
            <a:br>
              <a:rPr kumimoji="0" lang="en-US" b="1" i="0" u="none" strike="noStrike" cap="none" normalizeH="0" baseline="0" dirty="0" smtClean="0">
                <a:ln>
                  <a:noFill/>
                </a:ln>
                <a:solidFill>
                  <a:schemeClr val="tx1"/>
                </a:solidFill>
                <a:effectLst/>
                <a:latin typeface="Arial" pitchFamily="34" charset="0"/>
                <a:ea typeface="Calibri" pitchFamily="34" charset="0"/>
                <a:cs typeface="Arial" pitchFamily="34" charset="0"/>
              </a:rPr>
            </a:br>
            <a:r>
              <a:rPr kumimoji="0" lang="en-US" b="1" i="0" u="none" strike="noStrike" cap="none" normalizeH="0" baseline="0" dirty="0" smtClean="0">
                <a:ln>
                  <a:noFill/>
                </a:ln>
                <a:solidFill>
                  <a:schemeClr val="tx1"/>
                </a:solidFill>
                <a:effectLst/>
                <a:latin typeface="Arial" pitchFamily="34" charset="0"/>
                <a:ea typeface="Calibri" pitchFamily="34" charset="0"/>
                <a:cs typeface="Arial" pitchFamily="34" charset="0"/>
              </a:rPr>
              <a:t> ATM - 2</a:t>
            </a:r>
            <a:r>
              <a:rPr kumimoji="0" lang="ar-SA" b="1" i="0" u="none" strike="noStrike" cap="none" normalizeH="0" baseline="0" dirty="0" smtClean="0">
                <a:ln>
                  <a:noFill/>
                </a:ln>
                <a:solidFill>
                  <a:schemeClr val="tx1"/>
                </a:solidFill>
                <a:effectLst/>
                <a:latin typeface="Arial" pitchFamily="34" charset="0"/>
                <a:ea typeface="Calibri" pitchFamily="34" charset="0"/>
                <a:cs typeface="B Nazanin" pitchFamily="2" charset="-78"/>
              </a:rPr>
              <a:t>كارت مشتري را عودت می دهد</a:t>
            </a:r>
            <a:r>
              <a:rPr kumimoji="0" lang="en-US" b="1" i="0" u="none" strike="noStrike" cap="none" normalizeH="0" baseline="0" dirty="0" smtClean="0">
                <a:ln>
                  <a:noFill/>
                </a:ln>
                <a:solidFill>
                  <a:schemeClr val="tx1"/>
                </a:solidFill>
                <a:effectLst/>
                <a:latin typeface="Arial" pitchFamily="34" charset="0"/>
                <a:ea typeface="Calibri" pitchFamily="34" charset="0"/>
                <a:cs typeface="Arial" pitchFamily="34" charset="0"/>
              </a:rPr>
              <a:t>.</a:t>
            </a:r>
            <a:br>
              <a:rPr kumimoji="0" lang="en-US" b="1" i="0" u="none" strike="noStrike" cap="none" normalizeH="0" baseline="0" dirty="0" smtClean="0">
                <a:ln>
                  <a:noFill/>
                </a:ln>
                <a:solidFill>
                  <a:schemeClr val="tx1"/>
                </a:solidFill>
                <a:effectLst/>
                <a:latin typeface="Arial" pitchFamily="34" charset="0"/>
                <a:ea typeface="Calibri" pitchFamily="34" charset="0"/>
                <a:cs typeface="Arial" pitchFamily="34" charset="0"/>
              </a:rPr>
            </a:br>
            <a:r>
              <a:rPr kumimoji="0" lang="en-US" b="1" i="0" u="none" strike="noStrike" cap="none" normalizeH="0" baseline="0" dirty="0" smtClean="0">
                <a:ln>
                  <a:noFill/>
                </a:ln>
                <a:solidFill>
                  <a:schemeClr val="tx1"/>
                </a:solidFill>
                <a:effectLst/>
                <a:latin typeface="Arial" pitchFamily="34" charset="0"/>
                <a:ea typeface="Calibri" pitchFamily="34" charset="0"/>
                <a:cs typeface="Arial" pitchFamily="34" charset="0"/>
              </a:rPr>
              <a:t>- 3</a:t>
            </a:r>
            <a:r>
              <a:rPr kumimoji="0" lang="ar-SA" b="1" i="0" u="none" strike="noStrike" cap="none" normalizeH="0" baseline="0" dirty="0" smtClean="0">
                <a:ln>
                  <a:noFill/>
                </a:ln>
                <a:solidFill>
                  <a:schemeClr val="tx1"/>
                </a:solidFill>
                <a:effectLst/>
                <a:latin typeface="Arial" pitchFamily="34" charset="0"/>
                <a:ea typeface="Calibri" pitchFamily="34" charset="0"/>
                <a:cs typeface="B Nazanin" pitchFamily="2" charset="-78"/>
              </a:rPr>
              <a:t>مورد کاربری به پايان می رسد</a:t>
            </a:r>
            <a:r>
              <a:rPr kumimoji="0" lang="en-US" b="1" i="0" u="none" strike="noStrike" cap="none" normalizeH="0" baseline="0" dirty="0" smtClean="0">
                <a:ln>
                  <a:noFill/>
                </a:ln>
                <a:solidFill>
                  <a:schemeClr val="tx1"/>
                </a:solidFill>
                <a:effectLst/>
                <a:latin typeface="Arial" pitchFamily="34" charset="0"/>
                <a:ea typeface="Calibri" pitchFamily="34" charset="0"/>
                <a:cs typeface="Arial" pitchFamily="34" charset="0"/>
              </a:rPr>
              <a:t> .</a:t>
            </a:r>
            <a:endParaRPr kumimoji="0" lang="en-US" b="0" i="0" u="none" strike="noStrike" cap="none" normalizeH="0" baseline="0" dirty="0" smtClean="0">
              <a:ln>
                <a:noFill/>
              </a:ln>
              <a:solidFill>
                <a:schemeClr val="tx1"/>
              </a:solidFill>
              <a:effectLst/>
              <a:latin typeface="Arial" pitchFamily="34" charset="0"/>
              <a:cs typeface="Arial" pitchFamily="34" charset="0"/>
            </a:endParaRPr>
          </a:p>
        </p:txBody>
      </p:sp>
      <p:sp>
        <p:nvSpPr>
          <p:cNvPr id="7" name="TextBox 6"/>
          <p:cNvSpPr txBox="1"/>
          <p:nvPr/>
        </p:nvSpPr>
        <p:spPr>
          <a:xfrm>
            <a:off x="2514600" y="30079"/>
            <a:ext cx="3352800" cy="461665"/>
          </a:xfrm>
          <a:prstGeom prst="rect">
            <a:avLst/>
          </a:prstGeom>
          <a:noFill/>
        </p:spPr>
        <p:txBody>
          <a:bodyPr wrap="square" rtlCol="0">
            <a:spAutoFit/>
          </a:bodyPr>
          <a:lstStyle/>
          <a:p>
            <a:pPr algn="r" rtl="1"/>
            <a:r>
              <a:rPr lang="fa-IR" sz="2400" dirty="0" smtClean="0">
                <a:solidFill>
                  <a:schemeClr val="bg1"/>
                </a:solidFill>
                <a:cs typeface="B Tabassom" pitchFamily="2" charset="-78"/>
              </a:rPr>
              <a:t>سنااریو دستگاه خودپرداز (جریان فرعی)</a:t>
            </a:r>
            <a:endParaRPr lang="en-US" sz="2400" dirty="0">
              <a:solidFill>
                <a:schemeClr val="bg1"/>
              </a:solidFill>
              <a:cs typeface="B Tabassom" pitchFamily="2" charset="-78"/>
            </a:endParaRPr>
          </a:p>
        </p:txBody>
      </p:sp>
    </p:spTree>
    <p:extLst>
      <p:ext uri="{BB962C8B-B14F-4D97-AF65-F5344CB8AC3E}">
        <p14:creationId xmlns:p14="http://schemas.microsoft.com/office/powerpoint/2010/main" val="1207149506"/>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82045E87-D288-48DA-9682-B0B5434DE68B}" type="slidenum">
              <a:rPr lang="en-US" smtClean="0"/>
              <a:pPr/>
              <a:t>8</a:t>
            </a:fld>
            <a:endParaRPr lang="en-US"/>
          </a:p>
        </p:txBody>
      </p:sp>
      <p:sp>
        <p:nvSpPr>
          <p:cNvPr id="7" name="TextBox 6"/>
          <p:cNvSpPr txBox="1"/>
          <p:nvPr/>
        </p:nvSpPr>
        <p:spPr>
          <a:xfrm>
            <a:off x="1371600" y="30079"/>
            <a:ext cx="4495800" cy="461665"/>
          </a:xfrm>
          <a:prstGeom prst="rect">
            <a:avLst/>
          </a:prstGeom>
          <a:noFill/>
        </p:spPr>
        <p:txBody>
          <a:bodyPr wrap="square" rtlCol="0">
            <a:spAutoFit/>
          </a:bodyPr>
          <a:lstStyle/>
          <a:p>
            <a:pPr algn="r" rtl="1"/>
            <a:r>
              <a:rPr lang="fa-IR" sz="2400" dirty="0" smtClean="0">
                <a:solidFill>
                  <a:schemeClr val="bg1"/>
                </a:solidFill>
                <a:cs typeface="B Tabassom" pitchFamily="2" charset="-78"/>
              </a:rPr>
              <a:t>سنااریو دستگاه خودپرداز (مورد کاربری ورود)</a:t>
            </a:r>
            <a:endParaRPr lang="en-US" sz="2400" dirty="0">
              <a:solidFill>
                <a:schemeClr val="bg1"/>
              </a:solidFill>
              <a:cs typeface="B Tabassom" pitchFamily="2" charset="-78"/>
            </a:endParaRPr>
          </a:p>
        </p:txBody>
      </p:sp>
      <p:graphicFrame>
        <p:nvGraphicFramePr>
          <p:cNvPr id="4" name="Table 3"/>
          <p:cNvGraphicFramePr>
            <a:graphicFrameLocks noGrp="1"/>
          </p:cNvGraphicFramePr>
          <p:nvPr>
            <p:extLst>
              <p:ext uri="{D42A27DB-BD31-4B8C-83A1-F6EECF244321}">
                <p14:modId xmlns:p14="http://schemas.microsoft.com/office/powerpoint/2010/main" val="3846799094"/>
              </p:ext>
            </p:extLst>
          </p:nvPr>
        </p:nvGraphicFramePr>
        <p:xfrm>
          <a:off x="381000" y="533400"/>
          <a:ext cx="3962400" cy="4724398"/>
        </p:xfrm>
        <a:graphic>
          <a:graphicData uri="http://schemas.openxmlformats.org/drawingml/2006/table">
            <a:tbl>
              <a:tblPr rtl="1" firstRow="1" firstCol="1" bandRow="1">
                <a:tableStyleId>{793D81CF-94F2-401A-BA57-92F5A7B2D0C5}</a:tableStyleId>
              </a:tblPr>
              <a:tblGrid>
                <a:gridCol w="3962400"/>
              </a:tblGrid>
              <a:tr h="224971">
                <a:tc>
                  <a:txBody>
                    <a:bodyPr/>
                    <a:lstStyle/>
                    <a:p>
                      <a:pPr algn="ctr" rtl="1">
                        <a:lnSpc>
                          <a:spcPct val="115000"/>
                        </a:lnSpc>
                        <a:spcAft>
                          <a:spcPts val="0"/>
                        </a:spcAft>
                      </a:pPr>
                      <a:r>
                        <a:rPr lang="fa-IR" sz="1200" dirty="0">
                          <a:effectLst/>
                          <a:cs typeface="B Nazanin" pitchFamily="2" charset="-78"/>
                        </a:rPr>
                        <a:t>مورد كاربرد</a:t>
                      </a:r>
                      <a:r>
                        <a:rPr lang="en-US" sz="1200" dirty="0">
                          <a:effectLst/>
                          <a:cs typeface="B Nazanin" pitchFamily="2" charset="-78"/>
                        </a:rPr>
                        <a:t>: </a:t>
                      </a:r>
                      <a:r>
                        <a:rPr lang="fa-IR" sz="1200" dirty="0">
                          <a:effectLst/>
                          <a:cs typeface="B Nazanin" pitchFamily="2" charset="-78"/>
                        </a:rPr>
                        <a:t>ورود</a:t>
                      </a:r>
                      <a:endParaRPr lang="en-US" sz="1100" dirty="0">
                        <a:effectLst/>
                        <a:latin typeface="Calibri"/>
                        <a:ea typeface="Calibri"/>
                        <a:cs typeface="B Nazanin" pitchFamily="2" charset="-78"/>
                      </a:endParaRPr>
                    </a:p>
                  </a:txBody>
                  <a:tcPr marL="66551" marR="66551" marT="0" marB="0"/>
                </a:tc>
              </a:tr>
              <a:tr h="224971">
                <a:tc>
                  <a:txBody>
                    <a:bodyPr/>
                    <a:lstStyle/>
                    <a:p>
                      <a:pPr algn="r" rtl="1">
                        <a:lnSpc>
                          <a:spcPct val="115000"/>
                        </a:lnSpc>
                        <a:spcAft>
                          <a:spcPts val="0"/>
                        </a:spcAft>
                      </a:pPr>
                      <a:r>
                        <a:rPr lang="fa-IR" sz="1200" dirty="0">
                          <a:effectLst/>
                          <a:cs typeface="B Nazanin" pitchFamily="2" charset="-78"/>
                        </a:rPr>
                        <a:t>شماره</a:t>
                      </a:r>
                      <a:r>
                        <a:rPr lang="en-US" sz="1200" dirty="0">
                          <a:effectLst/>
                          <a:cs typeface="B Nazanin" pitchFamily="2" charset="-78"/>
                        </a:rPr>
                        <a:t>: 1</a:t>
                      </a:r>
                      <a:endParaRPr lang="en-US" sz="1100" dirty="0">
                        <a:effectLst/>
                        <a:latin typeface="Calibri"/>
                        <a:ea typeface="Calibri"/>
                        <a:cs typeface="B Nazanin" pitchFamily="2" charset="-78"/>
                      </a:endParaRPr>
                    </a:p>
                  </a:txBody>
                  <a:tcPr marL="66551" marR="66551" marT="0" marB="0"/>
                </a:tc>
              </a:tr>
              <a:tr h="449943">
                <a:tc>
                  <a:txBody>
                    <a:bodyPr/>
                    <a:lstStyle/>
                    <a:p>
                      <a:pPr algn="r" rtl="1">
                        <a:lnSpc>
                          <a:spcPct val="115000"/>
                        </a:lnSpc>
                        <a:spcAft>
                          <a:spcPts val="0"/>
                        </a:spcAft>
                      </a:pPr>
                      <a:r>
                        <a:rPr lang="fa-IR" sz="1200">
                          <a:effectLst/>
                          <a:cs typeface="B Nazanin" pitchFamily="2" charset="-78"/>
                        </a:rPr>
                        <a:t>توصيف اجمالي</a:t>
                      </a:r>
                      <a:r>
                        <a:rPr lang="en-US" sz="1200">
                          <a:effectLst/>
                          <a:cs typeface="B Nazanin" pitchFamily="2" charset="-78"/>
                        </a:rPr>
                        <a:t>: </a:t>
                      </a:r>
                      <a:r>
                        <a:rPr lang="fa-IR" sz="1200">
                          <a:effectLst/>
                          <a:cs typeface="B Nazanin" pitchFamily="2" charset="-78"/>
                        </a:rPr>
                        <a:t>سيستم به كاربر اجازه ورود و استفاده از دستگاه خودپرداز را ميدهد</a:t>
                      </a:r>
                      <a:r>
                        <a:rPr lang="en-US" sz="1200">
                          <a:effectLst/>
                          <a:cs typeface="B Nazanin" pitchFamily="2" charset="-78"/>
                        </a:rPr>
                        <a:t>.</a:t>
                      </a:r>
                      <a:endParaRPr lang="en-US" sz="1100">
                        <a:effectLst/>
                        <a:latin typeface="Calibri"/>
                        <a:ea typeface="Calibri"/>
                        <a:cs typeface="B Nazanin" pitchFamily="2" charset="-78"/>
                      </a:endParaRPr>
                    </a:p>
                  </a:txBody>
                  <a:tcPr marL="66551" marR="66551" marT="0" marB="0"/>
                </a:tc>
              </a:tr>
              <a:tr h="224971">
                <a:tc>
                  <a:txBody>
                    <a:bodyPr/>
                    <a:lstStyle/>
                    <a:p>
                      <a:pPr algn="r" rtl="1">
                        <a:lnSpc>
                          <a:spcPct val="115000"/>
                        </a:lnSpc>
                        <a:spcAft>
                          <a:spcPts val="0"/>
                        </a:spcAft>
                      </a:pPr>
                      <a:r>
                        <a:rPr lang="fa-IR" sz="1200">
                          <a:effectLst/>
                          <a:cs typeface="B Nazanin" pitchFamily="2" charset="-78"/>
                        </a:rPr>
                        <a:t>عامل اصلي</a:t>
                      </a:r>
                      <a:r>
                        <a:rPr lang="en-US" sz="1200">
                          <a:effectLst/>
                          <a:cs typeface="B Nazanin" pitchFamily="2" charset="-78"/>
                        </a:rPr>
                        <a:t>: </a:t>
                      </a:r>
                      <a:r>
                        <a:rPr lang="fa-IR" sz="1200">
                          <a:effectLst/>
                          <a:cs typeface="B Nazanin" pitchFamily="2" charset="-78"/>
                        </a:rPr>
                        <a:t>مشتري بانك</a:t>
                      </a:r>
                      <a:endParaRPr lang="en-US" sz="1100">
                        <a:effectLst/>
                        <a:latin typeface="Calibri"/>
                        <a:ea typeface="Calibri"/>
                        <a:cs typeface="B Nazanin" pitchFamily="2" charset="-78"/>
                      </a:endParaRPr>
                    </a:p>
                  </a:txBody>
                  <a:tcPr marL="66551" marR="66551" marT="0" marB="0"/>
                </a:tc>
              </a:tr>
              <a:tr h="224971">
                <a:tc>
                  <a:txBody>
                    <a:bodyPr/>
                    <a:lstStyle/>
                    <a:p>
                      <a:pPr algn="r" rtl="1">
                        <a:lnSpc>
                          <a:spcPct val="115000"/>
                        </a:lnSpc>
                        <a:spcAft>
                          <a:spcPts val="0"/>
                        </a:spcAft>
                      </a:pPr>
                      <a:r>
                        <a:rPr lang="fa-IR" sz="1200">
                          <a:effectLst/>
                          <a:cs typeface="B Nazanin" pitchFamily="2" charset="-78"/>
                        </a:rPr>
                        <a:t>عامل فرعي</a:t>
                      </a:r>
                      <a:r>
                        <a:rPr lang="en-US" sz="1200">
                          <a:effectLst/>
                          <a:cs typeface="B Nazanin" pitchFamily="2" charset="-78"/>
                        </a:rPr>
                        <a:t>: </a:t>
                      </a:r>
                      <a:r>
                        <a:rPr lang="fa-IR" sz="1200">
                          <a:effectLst/>
                          <a:cs typeface="B Nazanin" pitchFamily="2" charset="-78"/>
                        </a:rPr>
                        <a:t>ندارد</a:t>
                      </a:r>
                      <a:endParaRPr lang="en-US" sz="1100">
                        <a:effectLst/>
                        <a:latin typeface="Calibri"/>
                        <a:ea typeface="Calibri"/>
                        <a:cs typeface="B Nazanin" pitchFamily="2" charset="-78"/>
                      </a:endParaRPr>
                    </a:p>
                  </a:txBody>
                  <a:tcPr marL="66551" marR="66551" marT="0" marB="0"/>
                </a:tc>
              </a:tr>
              <a:tr h="224971">
                <a:tc>
                  <a:txBody>
                    <a:bodyPr/>
                    <a:lstStyle/>
                    <a:p>
                      <a:pPr algn="r" rtl="1">
                        <a:lnSpc>
                          <a:spcPct val="115000"/>
                        </a:lnSpc>
                        <a:spcAft>
                          <a:spcPts val="0"/>
                        </a:spcAft>
                      </a:pPr>
                      <a:r>
                        <a:rPr lang="fa-IR" sz="1200">
                          <a:effectLst/>
                          <a:cs typeface="B Nazanin" pitchFamily="2" charset="-78"/>
                        </a:rPr>
                        <a:t>شرايط اوليه</a:t>
                      </a:r>
                      <a:r>
                        <a:rPr lang="en-US" sz="1200">
                          <a:effectLst/>
                          <a:cs typeface="B Nazanin" pitchFamily="2" charset="-78"/>
                        </a:rPr>
                        <a:t>: </a:t>
                      </a:r>
                      <a:r>
                        <a:rPr lang="fa-IR" sz="1200">
                          <a:effectLst/>
                          <a:cs typeface="B Nazanin" pitchFamily="2" charset="-78"/>
                        </a:rPr>
                        <a:t>ندارد</a:t>
                      </a:r>
                      <a:endParaRPr lang="en-US" sz="1100">
                        <a:effectLst/>
                        <a:latin typeface="Calibri"/>
                        <a:ea typeface="Calibri"/>
                        <a:cs typeface="B Nazanin" pitchFamily="2" charset="-78"/>
                      </a:endParaRPr>
                    </a:p>
                  </a:txBody>
                  <a:tcPr marL="66551" marR="66551" marT="0" marB="0"/>
                </a:tc>
              </a:tr>
              <a:tr h="2024743">
                <a:tc>
                  <a:txBody>
                    <a:bodyPr/>
                    <a:lstStyle/>
                    <a:p>
                      <a:pPr algn="r" rtl="1">
                        <a:lnSpc>
                          <a:spcPct val="115000"/>
                        </a:lnSpc>
                        <a:spcAft>
                          <a:spcPts val="0"/>
                        </a:spcAft>
                      </a:pPr>
                      <a:r>
                        <a:rPr lang="fa-IR" sz="1200" dirty="0">
                          <a:effectLst/>
                          <a:cs typeface="B Nazanin" pitchFamily="2" charset="-78"/>
                        </a:rPr>
                        <a:t>روند اصلي</a:t>
                      </a:r>
                      <a:r>
                        <a:rPr lang="en-US" sz="1200" dirty="0">
                          <a:effectLst/>
                          <a:cs typeface="B Nazanin" pitchFamily="2" charset="-78"/>
                        </a:rPr>
                        <a:t>:</a:t>
                      </a:r>
                      <a:endParaRPr lang="en-US" sz="1100" dirty="0">
                        <a:effectLst/>
                        <a:cs typeface="B Nazanin" pitchFamily="2" charset="-78"/>
                      </a:endParaRPr>
                    </a:p>
                    <a:p>
                      <a:pPr algn="r" rtl="1">
                        <a:lnSpc>
                          <a:spcPct val="115000"/>
                        </a:lnSpc>
                        <a:spcAft>
                          <a:spcPts val="0"/>
                        </a:spcAft>
                      </a:pPr>
                      <a:r>
                        <a:rPr lang="en-US" sz="1200" dirty="0">
                          <a:effectLst/>
                          <a:cs typeface="B Nazanin" pitchFamily="2" charset="-78"/>
                        </a:rPr>
                        <a:t>1. </a:t>
                      </a:r>
                      <a:r>
                        <a:rPr lang="fa-IR" sz="1200" dirty="0">
                          <a:effectLst/>
                          <a:cs typeface="B Nazanin" pitchFamily="2" charset="-78"/>
                        </a:rPr>
                        <a:t>مشتري كارت خود را درون كارتخوان دستگاه قرار ميدهد</a:t>
                      </a:r>
                      <a:r>
                        <a:rPr lang="en-US" sz="1200" dirty="0">
                          <a:effectLst/>
                          <a:cs typeface="B Nazanin" pitchFamily="2" charset="-78"/>
                        </a:rPr>
                        <a:t>.</a:t>
                      </a:r>
                      <a:endParaRPr lang="en-US" sz="1100" dirty="0">
                        <a:effectLst/>
                        <a:cs typeface="B Nazanin" pitchFamily="2" charset="-78"/>
                      </a:endParaRPr>
                    </a:p>
                    <a:p>
                      <a:pPr algn="r" rtl="1">
                        <a:lnSpc>
                          <a:spcPct val="115000"/>
                        </a:lnSpc>
                        <a:spcAft>
                          <a:spcPts val="0"/>
                        </a:spcAft>
                      </a:pPr>
                      <a:r>
                        <a:rPr lang="en-US" sz="1200" dirty="0">
                          <a:effectLst/>
                          <a:cs typeface="B Nazanin" pitchFamily="2" charset="-78"/>
                        </a:rPr>
                        <a:t>2. </a:t>
                      </a:r>
                      <a:r>
                        <a:rPr lang="fa-IR" sz="1200" dirty="0">
                          <a:effectLst/>
                          <a:cs typeface="B Nazanin" pitchFamily="2" charset="-78"/>
                        </a:rPr>
                        <a:t>سيستم تلاش ميكند تا اطلاعات كارت را بخواند</a:t>
                      </a:r>
                      <a:r>
                        <a:rPr lang="en-US" sz="1200" dirty="0">
                          <a:effectLst/>
                          <a:cs typeface="B Nazanin" pitchFamily="2" charset="-78"/>
                        </a:rPr>
                        <a:t>.</a:t>
                      </a:r>
                      <a:endParaRPr lang="en-US" sz="1100" dirty="0">
                        <a:effectLst/>
                        <a:cs typeface="B Nazanin" pitchFamily="2" charset="-78"/>
                      </a:endParaRPr>
                    </a:p>
                    <a:p>
                      <a:pPr algn="r" rtl="1">
                        <a:lnSpc>
                          <a:spcPct val="115000"/>
                        </a:lnSpc>
                        <a:spcAft>
                          <a:spcPts val="0"/>
                        </a:spcAft>
                      </a:pPr>
                      <a:r>
                        <a:rPr lang="en-US" sz="1200" dirty="0">
                          <a:effectLst/>
                          <a:cs typeface="B Nazanin" pitchFamily="2" charset="-78"/>
                        </a:rPr>
                        <a:t>3. </a:t>
                      </a:r>
                      <a:r>
                        <a:rPr lang="fa-IR" sz="1200" dirty="0">
                          <a:effectLst/>
                          <a:cs typeface="B Nazanin" pitchFamily="2" charset="-78"/>
                        </a:rPr>
                        <a:t>سيستم از كاربر ميخواهد تا گذرواژه خود را وارد كند</a:t>
                      </a:r>
                      <a:r>
                        <a:rPr lang="en-US" sz="1200" dirty="0">
                          <a:effectLst/>
                          <a:cs typeface="B Nazanin" pitchFamily="2" charset="-78"/>
                        </a:rPr>
                        <a:t>.</a:t>
                      </a:r>
                      <a:endParaRPr lang="en-US" sz="1100" dirty="0">
                        <a:effectLst/>
                        <a:cs typeface="B Nazanin" pitchFamily="2" charset="-78"/>
                      </a:endParaRPr>
                    </a:p>
                    <a:p>
                      <a:pPr algn="r" rtl="1">
                        <a:lnSpc>
                          <a:spcPct val="115000"/>
                        </a:lnSpc>
                        <a:spcAft>
                          <a:spcPts val="0"/>
                        </a:spcAft>
                      </a:pPr>
                      <a:r>
                        <a:rPr lang="en-US" sz="1200" dirty="0">
                          <a:effectLst/>
                          <a:cs typeface="B Nazanin" pitchFamily="2" charset="-78"/>
                        </a:rPr>
                        <a:t>4. </a:t>
                      </a:r>
                      <a:r>
                        <a:rPr lang="fa-IR" sz="1200" dirty="0">
                          <a:effectLst/>
                          <a:cs typeface="B Nazanin" pitchFamily="2" charset="-78"/>
                        </a:rPr>
                        <a:t>سيستم گذرواژه ورودي كاربر را ارزيابي ميكند</a:t>
                      </a:r>
                      <a:r>
                        <a:rPr lang="en-US" sz="1200" dirty="0">
                          <a:effectLst/>
                          <a:cs typeface="B Nazanin" pitchFamily="2" charset="-78"/>
                        </a:rPr>
                        <a:t>.</a:t>
                      </a:r>
                      <a:endParaRPr lang="en-US" sz="1100" dirty="0">
                        <a:effectLst/>
                        <a:cs typeface="B Nazanin" pitchFamily="2" charset="-78"/>
                      </a:endParaRPr>
                    </a:p>
                    <a:p>
                      <a:pPr algn="r" rtl="1">
                        <a:lnSpc>
                          <a:spcPct val="115000"/>
                        </a:lnSpc>
                        <a:spcAft>
                          <a:spcPts val="0"/>
                        </a:spcAft>
                      </a:pPr>
                      <a:r>
                        <a:rPr lang="fa-IR" sz="1200" dirty="0">
                          <a:effectLst/>
                          <a:cs typeface="B Nazanin" pitchFamily="2" charset="-78"/>
                        </a:rPr>
                        <a:t>مسير الحاقي</a:t>
                      </a:r>
                      <a:r>
                        <a:rPr lang="en-US" sz="1200" dirty="0">
                          <a:effectLst/>
                          <a:cs typeface="B Nazanin" pitchFamily="2" charset="-78"/>
                        </a:rPr>
                        <a:t>: </a:t>
                      </a:r>
                      <a:r>
                        <a:rPr lang="fa-IR" sz="1200" dirty="0">
                          <a:effectLst/>
                          <a:cs typeface="B Nazanin" pitchFamily="2" charset="-78"/>
                        </a:rPr>
                        <a:t>گذرواژه نادرست</a:t>
                      </a:r>
                      <a:endParaRPr lang="en-US" sz="1100" dirty="0">
                        <a:effectLst/>
                        <a:cs typeface="B Nazanin" pitchFamily="2" charset="-78"/>
                      </a:endParaRPr>
                    </a:p>
                    <a:p>
                      <a:pPr algn="r" rtl="1">
                        <a:lnSpc>
                          <a:spcPct val="115000"/>
                        </a:lnSpc>
                        <a:spcAft>
                          <a:spcPts val="0"/>
                        </a:spcAft>
                      </a:pPr>
                      <a:r>
                        <a:rPr lang="en-US" sz="1200" dirty="0">
                          <a:effectLst/>
                          <a:cs typeface="B Nazanin" pitchFamily="2" charset="-78"/>
                        </a:rPr>
                        <a:t>5. </a:t>
                      </a:r>
                      <a:r>
                        <a:rPr lang="fa-IR" sz="1200" dirty="0">
                          <a:effectLst/>
                          <a:cs typeface="B Nazanin" pitchFamily="2" charset="-78"/>
                        </a:rPr>
                        <a:t>سيستم فهرستي از دستورات ممكن را به مشتري نشان ميدهد</a:t>
                      </a:r>
                      <a:r>
                        <a:rPr lang="en-US" sz="1200" dirty="0">
                          <a:effectLst/>
                          <a:cs typeface="B Nazanin" pitchFamily="2" charset="-78"/>
                        </a:rPr>
                        <a:t>.</a:t>
                      </a:r>
                      <a:endParaRPr lang="en-US" sz="1100" dirty="0">
                        <a:effectLst/>
                        <a:cs typeface="B Nazanin" pitchFamily="2" charset="-78"/>
                      </a:endParaRPr>
                    </a:p>
                    <a:p>
                      <a:pPr algn="r" rtl="1">
                        <a:lnSpc>
                          <a:spcPct val="115000"/>
                        </a:lnSpc>
                        <a:spcAft>
                          <a:spcPts val="0"/>
                        </a:spcAft>
                      </a:pPr>
                      <a:r>
                        <a:rPr lang="en-US" sz="1200" dirty="0">
                          <a:effectLst/>
                          <a:cs typeface="B Nazanin" pitchFamily="2" charset="-78"/>
                        </a:rPr>
                        <a:t>6. </a:t>
                      </a:r>
                      <a:r>
                        <a:rPr lang="fa-IR" sz="1200" dirty="0">
                          <a:effectLst/>
                          <a:cs typeface="B Nazanin" pitchFamily="2" charset="-78"/>
                        </a:rPr>
                        <a:t>مشتري يكي از دستورات موجود را انتخاب ميكند</a:t>
                      </a:r>
                      <a:r>
                        <a:rPr lang="en-US" sz="1200" dirty="0">
                          <a:effectLst/>
                          <a:cs typeface="B Nazanin" pitchFamily="2" charset="-78"/>
                        </a:rPr>
                        <a:t>.</a:t>
                      </a:r>
                      <a:endParaRPr lang="en-US" sz="1100" dirty="0">
                        <a:effectLst/>
                        <a:cs typeface="B Nazanin" pitchFamily="2" charset="-78"/>
                      </a:endParaRPr>
                    </a:p>
                    <a:p>
                      <a:pPr algn="r" rtl="1">
                        <a:lnSpc>
                          <a:spcPct val="115000"/>
                        </a:lnSpc>
                        <a:spcAft>
                          <a:spcPts val="0"/>
                        </a:spcAft>
                      </a:pPr>
                      <a:r>
                        <a:rPr lang="en-US" sz="1200" dirty="0">
                          <a:effectLst/>
                          <a:cs typeface="B Nazanin" pitchFamily="2" charset="-78"/>
                        </a:rPr>
                        <a:t>7. </a:t>
                      </a:r>
                      <a:r>
                        <a:rPr lang="fa-IR" sz="1200" dirty="0">
                          <a:effectLst/>
                          <a:cs typeface="B Nazanin" pitchFamily="2" charset="-78"/>
                        </a:rPr>
                        <a:t>شامل</a:t>
                      </a:r>
                      <a:r>
                        <a:rPr lang="en-US" sz="1200" dirty="0">
                          <a:effectLst/>
                          <a:cs typeface="B Nazanin" pitchFamily="2" charset="-78"/>
                        </a:rPr>
                        <a:t>: </a:t>
                      </a:r>
                      <a:r>
                        <a:rPr lang="fa-IR" sz="1200" dirty="0">
                          <a:effectLst/>
                          <a:cs typeface="B Nazanin" pitchFamily="2" charset="-78"/>
                        </a:rPr>
                        <a:t>عمل بانكي</a:t>
                      </a:r>
                      <a:endParaRPr lang="en-US" sz="1100" dirty="0">
                        <a:effectLst/>
                        <a:latin typeface="Calibri"/>
                        <a:ea typeface="Calibri"/>
                        <a:cs typeface="B Nazanin" pitchFamily="2" charset="-78"/>
                      </a:endParaRPr>
                    </a:p>
                  </a:txBody>
                  <a:tcPr marL="66551" marR="66551" marT="0" marB="0"/>
                </a:tc>
              </a:tr>
              <a:tr h="449943">
                <a:tc>
                  <a:txBody>
                    <a:bodyPr/>
                    <a:lstStyle/>
                    <a:p>
                      <a:pPr algn="r" rtl="1">
                        <a:lnSpc>
                          <a:spcPct val="115000"/>
                        </a:lnSpc>
                        <a:spcAft>
                          <a:spcPts val="0"/>
                        </a:spcAft>
                      </a:pPr>
                      <a:r>
                        <a:rPr lang="fa-IR" sz="1200">
                          <a:effectLst/>
                          <a:cs typeface="B Nazanin" pitchFamily="2" charset="-78"/>
                        </a:rPr>
                        <a:t>شرايط نهايي</a:t>
                      </a:r>
                      <a:r>
                        <a:rPr lang="en-US" sz="1200">
                          <a:effectLst/>
                          <a:cs typeface="B Nazanin" pitchFamily="2" charset="-78"/>
                        </a:rPr>
                        <a:t>: </a:t>
                      </a:r>
                      <a:r>
                        <a:rPr lang="fa-IR" sz="1200">
                          <a:effectLst/>
                          <a:cs typeface="B Nazanin" pitchFamily="2" charset="-78"/>
                        </a:rPr>
                        <a:t>مشتري وارد سيستم ميشود و سيستم به او اجازهي انجام عمليات خاصي را ميدهد</a:t>
                      </a:r>
                      <a:r>
                        <a:rPr lang="en-US" sz="1200">
                          <a:effectLst/>
                          <a:cs typeface="B Nazanin" pitchFamily="2" charset="-78"/>
                        </a:rPr>
                        <a:t>.</a:t>
                      </a:r>
                      <a:endParaRPr lang="en-US" sz="1100">
                        <a:effectLst/>
                        <a:latin typeface="Calibri"/>
                        <a:ea typeface="Calibri"/>
                        <a:cs typeface="B Nazanin" pitchFamily="2" charset="-78"/>
                      </a:endParaRPr>
                    </a:p>
                  </a:txBody>
                  <a:tcPr marL="66551" marR="66551" marT="0" marB="0"/>
                </a:tc>
              </a:tr>
              <a:tr h="674914">
                <a:tc>
                  <a:txBody>
                    <a:bodyPr/>
                    <a:lstStyle/>
                    <a:p>
                      <a:pPr algn="r" rtl="1">
                        <a:lnSpc>
                          <a:spcPct val="115000"/>
                        </a:lnSpc>
                        <a:spcAft>
                          <a:spcPts val="0"/>
                        </a:spcAft>
                      </a:pPr>
                      <a:r>
                        <a:rPr lang="fa-IR" sz="1200" dirty="0">
                          <a:effectLst/>
                          <a:cs typeface="B Nazanin" pitchFamily="2" charset="-78"/>
                        </a:rPr>
                        <a:t>روند جايگزين</a:t>
                      </a:r>
                      <a:r>
                        <a:rPr lang="en-US" sz="1200" dirty="0">
                          <a:effectLst/>
                          <a:cs typeface="B Nazanin" pitchFamily="2" charset="-78"/>
                        </a:rPr>
                        <a:t>:</a:t>
                      </a:r>
                      <a:endParaRPr lang="en-US" sz="1100" dirty="0">
                        <a:effectLst/>
                        <a:cs typeface="B Nazanin" pitchFamily="2" charset="-78"/>
                      </a:endParaRPr>
                    </a:p>
                    <a:p>
                      <a:pPr algn="r" rtl="1">
                        <a:lnSpc>
                          <a:spcPct val="115000"/>
                        </a:lnSpc>
                        <a:spcAft>
                          <a:spcPts val="0"/>
                        </a:spcAft>
                      </a:pPr>
                      <a:r>
                        <a:rPr lang="fa-IR" sz="1200" dirty="0">
                          <a:effectLst/>
                          <a:cs typeface="B Nazanin" pitchFamily="2" charset="-78"/>
                        </a:rPr>
                        <a:t>كارت ناخوانا</a:t>
                      </a:r>
                      <a:endParaRPr lang="en-US" sz="1100" dirty="0">
                        <a:effectLst/>
                        <a:cs typeface="B Nazanin" pitchFamily="2" charset="-78"/>
                      </a:endParaRPr>
                    </a:p>
                    <a:p>
                      <a:pPr algn="r" rtl="1">
                        <a:lnSpc>
                          <a:spcPct val="115000"/>
                        </a:lnSpc>
                        <a:spcAft>
                          <a:spcPts val="0"/>
                        </a:spcAft>
                      </a:pPr>
                      <a:r>
                        <a:rPr lang="fa-IR" sz="1200" dirty="0">
                          <a:effectLst/>
                          <a:cs typeface="B Nazanin" pitchFamily="2" charset="-78"/>
                        </a:rPr>
                        <a:t>لغو عمليات</a:t>
                      </a:r>
                      <a:endParaRPr lang="en-US" sz="1100" dirty="0">
                        <a:effectLst/>
                        <a:latin typeface="Calibri"/>
                        <a:ea typeface="Calibri"/>
                        <a:cs typeface="B Nazanin" pitchFamily="2" charset="-78"/>
                      </a:endParaRPr>
                    </a:p>
                  </a:txBody>
                  <a:tcPr marL="66551" marR="66551" marT="0" marB="0"/>
                </a:tc>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542832189"/>
              </p:ext>
            </p:extLst>
          </p:nvPr>
        </p:nvGraphicFramePr>
        <p:xfrm>
          <a:off x="4800600" y="380997"/>
          <a:ext cx="4038600" cy="3119248"/>
        </p:xfrm>
        <a:graphic>
          <a:graphicData uri="http://schemas.openxmlformats.org/drawingml/2006/table">
            <a:tbl>
              <a:tblPr rtl="1" firstRow="1" firstCol="1" bandRow="1">
                <a:tableStyleId>{793D81CF-94F2-401A-BA57-92F5A7B2D0C5}</a:tableStyleId>
              </a:tblPr>
              <a:tblGrid>
                <a:gridCol w="4038600"/>
              </a:tblGrid>
              <a:tr h="185738">
                <a:tc>
                  <a:txBody>
                    <a:bodyPr/>
                    <a:lstStyle/>
                    <a:p>
                      <a:pPr algn="ctr" rtl="1">
                        <a:lnSpc>
                          <a:spcPct val="115000"/>
                        </a:lnSpc>
                        <a:spcAft>
                          <a:spcPts val="0"/>
                        </a:spcAft>
                      </a:pPr>
                      <a:r>
                        <a:rPr lang="fa-IR" sz="1200" dirty="0">
                          <a:effectLst/>
                          <a:cs typeface="B Nazanin" pitchFamily="2" charset="-78"/>
                        </a:rPr>
                        <a:t>روند جايگزين</a:t>
                      </a:r>
                      <a:r>
                        <a:rPr lang="en-US" sz="1200" dirty="0">
                          <a:effectLst/>
                          <a:cs typeface="B Nazanin" pitchFamily="2" charset="-78"/>
                        </a:rPr>
                        <a:t>: </a:t>
                      </a:r>
                      <a:r>
                        <a:rPr lang="fa-IR" sz="1200" dirty="0">
                          <a:effectLst/>
                          <a:cs typeface="B Nazanin" pitchFamily="2" charset="-78"/>
                        </a:rPr>
                        <a:t>ورود</a:t>
                      </a:r>
                      <a:r>
                        <a:rPr lang="en-US" sz="1200" dirty="0">
                          <a:effectLst/>
                          <a:cs typeface="B Nazanin" pitchFamily="2" charset="-78"/>
                        </a:rPr>
                        <a:t>: </a:t>
                      </a:r>
                      <a:r>
                        <a:rPr lang="fa-IR" sz="1200" dirty="0">
                          <a:effectLst/>
                          <a:cs typeface="B Nazanin" pitchFamily="2" charset="-78"/>
                        </a:rPr>
                        <a:t>كارت ناخوانا</a:t>
                      </a:r>
                      <a:endParaRPr lang="en-US" sz="1100" dirty="0">
                        <a:effectLst/>
                        <a:latin typeface="Calibri"/>
                        <a:ea typeface="Calibri"/>
                        <a:cs typeface="B Nazanin" pitchFamily="2" charset="-78"/>
                      </a:endParaRPr>
                    </a:p>
                  </a:txBody>
                  <a:tcPr marL="68580" marR="68580" marT="0" marB="0"/>
                </a:tc>
              </a:tr>
              <a:tr h="185738">
                <a:tc>
                  <a:txBody>
                    <a:bodyPr/>
                    <a:lstStyle/>
                    <a:p>
                      <a:pPr algn="r" rtl="1">
                        <a:lnSpc>
                          <a:spcPct val="115000"/>
                        </a:lnSpc>
                        <a:spcAft>
                          <a:spcPts val="0"/>
                        </a:spcAft>
                      </a:pPr>
                      <a:r>
                        <a:rPr lang="fa-IR" sz="1200">
                          <a:effectLst/>
                          <a:cs typeface="B Nazanin" pitchFamily="2" charset="-78"/>
                        </a:rPr>
                        <a:t>شماره</a:t>
                      </a:r>
                      <a:r>
                        <a:rPr lang="en-US" sz="1200">
                          <a:effectLst/>
                          <a:cs typeface="B Nazanin" pitchFamily="2" charset="-78"/>
                        </a:rPr>
                        <a:t>: 1.1</a:t>
                      </a:r>
                      <a:endParaRPr lang="en-US" sz="1100">
                        <a:effectLst/>
                        <a:latin typeface="Calibri"/>
                        <a:ea typeface="Calibri"/>
                        <a:cs typeface="B Nazanin" pitchFamily="2" charset="-78"/>
                      </a:endParaRPr>
                    </a:p>
                  </a:txBody>
                  <a:tcPr marL="68580" marR="68580" marT="0" marB="0"/>
                </a:tc>
              </a:tr>
              <a:tr h="557213">
                <a:tc>
                  <a:txBody>
                    <a:bodyPr/>
                    <a:lstStyle/>
                    <a:p>
                      <a:pPr algn="r" rtl="1">
                        <a:lnSpc>
                          <a:spcPct val="115000"/>
                        </a:lnSpc>
                        <a:spcAft>
                          <a:spcPts val="0"/>
                        </a:spcAft>
                      </a:pPr>
                      <a:r>
                        <a:rPr lang="fa-IR" sz="1200">
                          <a:effectLst/>
                          <a:cs typeface="B Nazanin" pitchFamily="2" charset="-78"/>
                        </a:rPr>
                        <a:t>توصيف اجمالي</a:t>
                      </a:r>
                      <a:r>
                        <a:rPr lang="en-US" sz="1200">
                          <a:effectLst/>
                          <a:cs typeface="B Nazanin" pitchFamily="2" charset="-78"/>
                        </a:rPr>
                        <a:t>: </a:t>
                      </a:r>
                      <a:r>
                        <a:rPr lang="fa-IR" sz="1200">
                          <a:effectLst/>
                          <a:cs typeface="B Nazanin" pitchFamily="2" charset="-78"/>
                        </a:rPr>
                        <a:t>سيستم به كاربر اطلاع ميدهد كه كارت او قابل خواندن نيست</a:t>
                      </a:r>
                      <a:r>
                        <a:rPr lang="en-US" sz="1200">
                          <a:effectLst/>
                          <a:cs typeface="B Nazanin" pitchFamily="2" charset="-78"/>
                        </a:rPr>
                        <a:t> (</a:t>
                      </a:r>
                      <a:r>
                        <a:rPr lang="fa-IR" sz="1200">
                          <a:effectLst/>
                          <a:cs typeface="B Nazanin" pitchFamily="2" charset="-78"/>
                        </a:rPr>
                        <a:t>كارت خراب شده يا متعلق به دستگاه ديگري است</a:t>
                      </a:r>
                      <a:r>
                        <a:rPr lang="en-US" sz="1200">
                          <a:effectLst/>
                          <a:cs typeface="B Nazanin" pitchFamily="2" charset="-78"/>
                        </a:rPr>
                        <a:t>(</a:t>
                      </a:r>
                      <a:endParaRPr lang="en-US" sz="1100">
                        <a:effectLst/>
                        <a:latin typeface="Calibri"/>
                        <a:ea typeface="Calibri"/>
                        <a:cs typeface="B Nazanin" pitchFamily="2" charset="-78"/>
                      </a:endParaRPr>
                    </a:p>
                  </a:txBody>
                  <a:tcPr marL="68580" marR="68580" marT="0" marB="0"/>
                </a:tc>
              </a:tr>
              <a:tr h="185738">
                <a:tc>
                  <a:txBody>
                    <a:bodyPr/>
                    <a:lstStyle/>
                    <a:p>
                      <a:pPr algn="r" rtl="1">
                        <a:lnSpc>
                          <a:spcPct val="115000"/>
                        </a:lnSpc>
                        <a:spcAft>
                          <a:spcPts val="0"/>
                        </a:spcAft>
                      </a:pPr>
                      <a:r>
                        <a:rPr lang="fa-IR" sz="1200">
                          <a:effectLst/>
                          <a:cs typeface="B Nazanin" pitchFamily="2" charset="-78"/>
                        </a:rPr>
                        <a:t>عامل اصلي</a:t>
                      </a:r>
                      <a:r>
                        <a:rPr lang="en-US" sz="1200">
                          <a:effectLst/>
                          <a:cs typeface="B Nazanin" pitchFamily="2" charset="-78"/>
                        </a:rPr>
                        <a:t>: </a:t>
                      </a:r>
                      <a:r>
                        <a:rPr lang="fa-IR" sz="1200">
                          <a:effectLst/>
                          <a:cs typeface="B Nazanin" pitchFamily="2" charset="-78"/>
                        </a:rPr>
                        <a:t>مشتري بانك</a:t>
                      </a:r>
                      <a:endParaRPr lang="en-US" sz="1100">
                        <a:effectLst/>
                        <a:latin typeface="Calibri"/>
                        <a:ea typeface="Calibri"/>
                        <a:cs typeface="B Nazanin" pitchFamily="2" charset="-78"/>
                      </a:endParaRPr>
                    </a:p>
                  </a:txBody>
                  <a:tcPr marL="68580" marR="68580" marT="0" marB="0"/>
                </a:tc>
              </a:tr>
              <a:tr h="185738">
                <a:tc>
                  <a:txBody>
                    <a:bodyPr/>
                    <a:lstStyle/>
                    <a:p>
                      <a:pPr algn="r" rtl="1">
                        <a:lnSpc>
                          <a:spcPct val="115000"/>
                        </a:lnSpc>
                        <a:spcAft>
                          <a:spcPts val="0"/>
                        </a:spcAft>
                      </a:pPr>
                      <a:r>
                        <a:rPr lang="fa-IR" sz="1200">
                          <a:effectLst/>
                          <a:cs typeface="B Nazanin" pitchFamily="2" charset="-78"/>
                        </a:rPr>
                        <a:t>عامل فرعي</a:t>
                      </a:r>
                      <a:r>
                        <a:rPr lang="en-US" sz="1200">
                          <a:effectLst/>
                          <a:cs typeface="B Nazanin" pitchFamily="2" charset="-78"/>
                        </a:rPr>
                        <a:t>: </a:t>
                      </a:r>
                      <a:r>
                        <a:rPr lang="fa-IR" sz="1200">
                          <a:effectLst/>
                          <a:cs typeface="B Nazanin" pitchFamily="2" charset="-78"/>
                        </a:rPr>
                        <a:t>ندارد</a:t>
                      </a:r>
                      <a:endParaRPr lang="en-US" sz="1100">
                        <a:effectLst/>
                        <a:latin typeface="Calibri"/>
                        <a:ea typeface="Calibri"/>
                        <a:cs typeface="B Nazanin" pitchFamily="2" charset="-78"/>
                      </a:endParaRPr>
                    </a:p>
                  </a:txBody>
                  <a:tcPr marL="68580" marR="68580" marT="0" marB="0"/>
                </a:tc>
              </a:tr>
              <a:tr h="185738">
                <a:tc>
                  <a:txBody>
                    <a:bodyPr/>
                    <a:lstStyle/>
                    <a:p>
                      <a:pPr algn="r" rtl="1">
                        <a:lnSpc>
                          <a:spcPct val="115000"/>
                        </a:lnSpc>
                        <a:spcAft>
                          <a:spcPts val="0"/>
                        </a:spcAft>
                      </a:pPr>
                      <a:r>
                        <a:rPr lang="fa-IR" sz="1200">
                          <a:effectLst/>
                          <a:cs typeface="B Nazanin" pitchFamily="2" charset="-78"/>
                        </a:rPr>
                        <a:t>شرايط اوليه</a:t>
                      </a:r>
                      <a:r>
                        <a:rPr lang="en-US" sz="1200">
                          <a:effectLst/>
                          <a:cs typeface="B Nazanin" pitchFamily="2" charset="-78"/>
                        </a:rPr>
                        <a:t>: </a:t>
                      </a:r>
                      <a:r>
                        <a:rPr lang="fa-IR" sz="1200">
                          <a:effectLst/>
                          <a:cs typeface="B Nazanin" pitchFamily="2" charset="-78"/>
                        </a:rPr>
                        <a:t>ندارد</a:t>
                      </a:r>
                      <a:endParaRPr lang="en-US" sz="1100">
                        <a:effectLst/>
                        <a:latin typeface="Calibri"/>
                        <a:ea typeface="Calibri"/>
                        <a:cs typeface="B Nazanin" pitchFamily="2" charset="-78"/>
                      </a:endParaRPr>
                    </a:p>
                  </a:txBody>
                  <a:tcPr marL="68580" marR="68580" marT="0" marB="0"/>
                </a:tc>
              </a:tr>
              <a:tr h="1300163">
                <a:tc>
                  <a:txBody>
                    <a:bodyPr/>
                    <a:lstStyle/>
                    <a:p>
                      <a:pPr algn="r" rtl="1">
                        <a:lnSpc>
                          <a:spcPct val="115000"/>
                        </a:lnSpc>
                        <a:spcAft>
                          <a:spcPts val="0"/>
                        </a:spcAft>
                      </a:pPr>
                      <a:r>
                        <a:rPr lang="fa-IR" sz="1200" dirty="0">
                          <a:effectLst/>
                          <a:cs typeface="B Nazanin" pitchFamily="2" charset="-78"/>
                        </a:rPr>
                        <a:t>روند جايگزين</a:t>
                      </a:r>
                      <a:r>
                        <a:rPr lang="en-US" sz="1200" dirty="0">
                          <a:effectLst/>
                          <a:cs typeface="B Nazanin" pitchFamily="2" charset="-78"/>
                        </a:rPr>
                        <a:t>:</a:t>
                      </a:r>
                      <a:endParaRPr lang="en-US" sz="1100" dirty="0">
                        <a:effectLst/>
                        <a:cs typeface="B Nazanin" pitchFamily="2" charset="-78"/>
                      </a:endParaRPr>
                    </a:p>
                    <a:p>
                      <a:pPr algn="r" rtl="1">
                        <a:lnSpc>
                          <a:spcPct val="115000"/>
                        </a:lnSpc>
                        <a:spcAft>
                          <a:spcPts val="0"/>
                        </a:spcAft>
                      </a:pPr>
                      <a:r>
                        <a:rPr lang="en-US" sz="1200" dirty="0">
                          <a:effectLst/>
                          <a:cs typeface="B Nazanin" pitchFamily="2" charset="-78"/>
                        </a:rPr>
                        <a:t>1. </a:t>
                      </a:r>
                      <a:r>
                        <a:rPr lang="fa-IR" sz="1200" dirty="0">
                          <a:effectLst/>
                          <a:cs typeface="B Nazanin" pitchFamily="2" charset="-78"/>
                        </a:rPr>
                        <a:t>روند جايگزين پس از مرحلهي</a:t>
                      </a:r>
                      <a:r>
                        <a:rPr lang="en-US" sz="1200" dirty="0">
                          <a:effectLst/>
                          <a:cs typeface="B Nazanin" pitchFamily="2" charset="-78"/>
                        </a:rPr>
                        <a:t> 2 </a:t>
                      </a:r>
                      <a:r>
                        <a:rPr lang="fa-IR" sz="1200" dirty="0">
                          <a:effectLst/>
                          <a:cs typeface="B Nazanin" pitchFamily="2" charset="-78"/>
                        </a:rPr>
                        <a:t>از روند اصلي شروع ميشود</a:t>
                      </a:r>
                      <a:r>
                        <a:rPr lang="en-US" sz="1200" dirty="0">
                          <a:effectLst/>
                          <a:cs typeface="B Nazanin" pitchFamily="2" charset="-78"/>
                        </a:rPr>
                        <a:t>.</a:t>
                      </a:r>
                      <a:endParaRPr lang="en-US" sz="1100" dirty="0">
                        <a:effectLst/>
                        <a:cs typeface="B Nazanin" pitchFamily="2" charset="-78"/>
                      </a:endParaRPr>
                    </a:p>
                    <a:p>
                      <a:pPr algn="r" rtl="1">
                        <a:lnSpc>
                          <a:spcPct val="115000"/>
                        </a:lnSpc>
                        <a:spcAft>
                          <a:spcPts val="0"/>
                        </a:spcAft>
                      </a:pPr>
                      <a:r>
                        <a:rPr lang="en-US" sz="1200" dirty="0">
                          <a:effectLst/>
                          <a:cs typeface="B Nazanin" pitchFamily="2" charset="-78"/>
                        </a:rPr>
                        <a:t>2. </a:t>
                      </a:r>
                      <a:r>
                        <a:rPr lang="fa-IR" sz="1200" dirty="0">
                          <a:effectLst/>
                          <a:cs typeface="B Nazanin" pitchFamily="2" charset="-78"/>
                        </a:rPr>
                        <a:t>سيستم خطايي را بر روي صفحه، نمايش ميدهد كه كارت وي براي دستگاه قابل استفاده نيست</a:t>
                      </a:r>
                      <a:r>
                        <a:rPr lang="en-US" sz="1200" dirty="0">
                          <a:effectLst/>
                          <a:cs typeface="B Nazanin" pitchFamily="2" charset="-78"/>
                        </a:rPr>
                        <a:t> (</a:t>
                      </a:r>
                      <a:r>
                        <a:rPr lang="fa-IR" sz="1200" dirty="0">
                          <a:effectLst/>
                          <a:cs typeface="B Nazanin" pitchFamily="2" charset="-78"/>
                        </a:rPr>
                        <a:t>خراب شده يا متعلق به</a:t>
                      </a:r>
                      <a:endParaRPr lang="en-US" sz="1100" dirty="0">
                        <a:effectLst/>
                        <a:cs typeface="B Nazanin" pitchFamily="2" charset="-78"/>
                      </a:endParaRPr>
                    </a:p>
                    <a:p>
                      <a:pPr algn="r" rtl="1">
                        <a:lnSpc>
                          <a:spcPct val="115000"/>
                        </a:lnSpc>
                        <a:spcAft>
                          <a:spcPts val="0"/>
                        </a:spcAft>
                      </a:pPr>
                      <a:r>
                        <a:rPr lang="fa-IR" sz="1200" dirty="0">
                          <a:effectLst/>
                          <a:cs typeface="B Nazanin" pitchFamily="2" charset="-78"/>
                        </a:rPr>
                        <a:t>دستگاه ديگري است</a:t>
                      </a:r>
                      <a:r>
                        <a:rPr lang="en-US" sz="1200" dirty="0">
                          <a:effectLst/>
                          <a:cs typeface="B Nazanin" pitchFamily="2" charset="-78"/>
                        </a:rPr>
                        <a:t>).</a:t>
                      </a:r>
                      <a:endParaRPr lang="en-US" sz="1100" dirty="0">
                        <a:effectLst/>
                        <a:cs typeface="B Nazanin" pitchFamily="2" charset="-78"/>
                      </a:endParaRPr>
                    </a:p>
                    <a:p>
                      <a:pPr algn="r" rtl="1">
                        <a:lnSpc>
                          <a:spcPct val="115000"/>
                        </a:lnSpc>
                        <a:spcAft>
                          <a:spcPts val="0"/>
                        </a:spcAft>
                      </a:pPr>
                      <a:r>
                        <a:rPr lang="en-US" sz="1200" dirty="0">
                          <a:effectLst/>
                          <a:cs typeface="B Nazanin" pitchFamily="2" charset="-78"/>
                        </a:rPr>
                        <a:t>3. </a:t>
                      </a:r>
                      <a:r>
                        <a:rPr lang="fa-IR" sz="1200" dirty="0">
                          <a:effectLst/>
                          <a:cs typeface="B Nazanin" pitchFamily="2" charset="-78"/>
                        </a:rPr>
                        <a:t>سيستم كارت كاربر را پس ميدهد</a:t>
                      </a:r>
                      <a:r>
                        <a:rPr lang="en-US" sz="1200" dirty="0">
                          <a:effectLst/>
                          <a:cs typeface="B Nazanin" pitchFamily="2" charset="-78"/>
                        </a:rPr>
                        <a:t>.</a:t>
                      </a:r>
                      <a:endParaRPr lang="en-US" sz="1100" dirty="0">
                        <a:effectLst/>
                        <a:latin typeface="Calibri"/>
                        <a:ea typeface="Calibri"/>
                        <a:cs typeface="B Nazanin" pitchFamily="2" charset="-78"/>
                      </a:endParaRPr>
                    </a:p>
                  </a:txBody>
                  <a:tcPr marL="68580" marR="68580" marT="0" marB="0"/>
                </a:tc>
              </a:tr>
              <a:tr h="185738">
                <a:tc>
                  <a:txBody>
                    <a:bodyPr/>
                    <a:lstStyle/>
                    <a:p>
                      <a:pPr algn="r" rtl="1">
                        <a:lnSpc>
                          <a:spcPct val="115000"/>
                        </a:lnSpc>
                        <a:spcAft>
                          <a:spcPts val="0"/>
                        </a:spcAft>
                      </a:pPr>
                      <a:r>
                        <a:rPr lang="fa-IR" sz="1200" dirty="0">
                          <a:effectLst/>
                          <a:cs typeface="B Nazanin" pitchFamily="2" charset="-78"/>
                        </a:rPr>
                        <a:t>شرايط نهايي</a:t>
                      </a:r>
                      <a:r>
                        <a:rPr lang="en-US" sz="1200" dirty="0">
                          <a:effectLst/>
                          <a:cs typeface="B Nazanin" pitchFamily="2" charset="-78"/>
                        </a:rPr>
                        <a:t>: </a:t>
                      </a:r>
                      <a:r>
                        <a:rPr lang="fa-IR" sz="1200" dirty="0">
                          <a:effectLst/>
                          <a:cs typeface="B Nazanin" pitchFamily="2" charset="-78"/>
                        </a:rPr>
                        <a:t>ندارد</a:t>
                      </a:r>
                      <a:endParaRPr lang="en-US" sz="1100" dirty="0">
                        <a:effectLst/>
                        <a:latin typeface="Calibri"/>
                        <a:ea typeface="Calibri"/>
                        <a:cs typeface="B Nazanin" pitchFamily="2" charset="-78"/>
                      </a:endParaRPr>
                    </a:p>
                  </a:txBody>
                  <a:tcPr marL="68580" marR="68580" marT="0" marB="0"/>
                </a:tc>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1973553557"/>
              </p:ext>
            </p:extLst>
          </p:nvPr>
        </p:nvGraphicFramePr>
        <p:xfrm>
          <a:off x="4800600" y="3657600"/>
          <a:ext cx="4114800" cy="2519934"/>
        </p:xfrm>
        <a:graphic>
          <a:graphicData uri="http://schemas.openxmlformats.org/drawingml/2006/table">
            <a:tbl>
              <a:tblPr rtl="1" firstRow="1" firstCol="1" bandRow="1">
                <a:tableStyleId>{793D81CF-94F2-401A-BA57-92F5A7B2D0C5}</a:tableStyleId>
              </a:tblPr>
              <a:tblGrid>
                <a:gridCol w="4114800"/>
              </a:tblGrid>
              <a:tr h="134112">
                <a:tc>
                  <a:txBody>
                    <a:bodyPr/>
                    <a:lstStyle/>
                    <a:p>
                      <a:pPr algn="ctr" rtl="1">
                        <a:lnSpc>
                          <a:spcPct val="115000"/>
                        </a:lnSpc>
                        <a:spcAft>
                          <a:spcPts val="0"/>
                        </a:spcAft>
                      </a:pPr>
                      <a:r>
                        <a:rPr lang="fa-IR" sz="1200" dirty="0">
                          <a:effectLst/>
                          <a:cs typeface="B Nazanin" pitchFamily="2" charset="-78"/>
                        </a:rPr>
                        <a:t>روند جايگزين</a:t>
                      </a:r>
                      <a:r>
                        <a:rPr lang="en-US" sz="1200" dirty="0">
                          <a:effectLst/>
                          <a:cs typeface="B Nazanin" pitchFamily="2" charset="-78"/>
                        </a:rPr>
                        <a:t>: </a:t>
                      </a:r>
                      <a:r>
                        <a:rPr lang="fa-IR" sz="1200" dirty="0">
                          <a:effectLst/>
                          <a:cs typeface="B Nazanin" pitchFamily="2" charset="-78"/>
                        </a:rPr>
                        <a:t>ورود</a:t>
                      </a:r>
                      <a:r>
                        <a:rPr lang="en-US" sz="1200" dirty="0">
                          <a:effectLst/>
                          <a:cs typeface="B Nazanin" pitchFamily="2" charset="-78"/>
                        </a:rPr>
                        <a:t>: </a:t>
                      </a:r>
                      <a:r>
                        <a:rPr lang="fa-IR" sz="1200" dirty="0">
                          <a:effectLst/>
                          <a:cs typeface="B Nazanin" pitchFamily="2" charset="-78"/>
                        </a:rPr>
                        <a:t>لغو عمليات</a:t>
                      </a:r>
                      <a:endParaRPr lang="en-US" sz="1100" dirty="0">
                        <a:effectLst/>
                        <a:latin typeface="Calibri"/>
                        <a:ea typeface="Calibri"/>
                        <a:cs typeface="B Nazanin" pitchFamily="2" charset="-78"/>
                      </a:endParaRPr>
                    </a:p>
                  </a:txBody>
                  <a:tcPr marL="68580" marR="68580" marT="0" marB="0"/>
                </a:tc>
              </a:tr>
              <a:tr h="209550">
                <a:tc>
                  <a:txBody>
                    <a:bodyPr/>
                    <a:lstStyle/>
                    <a:p>
                      <a:pPr algn="r" rtl="1">
                        <a:lnSpc>
                          <a:spcPct val="115000"/>
                        </a:lnSpc>
                        <a:spcAft>
                          <a:spcPts val="0"/>
                        </a:spcAft>
                      </a:pPr>
                      <a:r>
                        <a:rPr lang="fa-IR" sz="1200" dirty="0">
                          <a:effectLst/>
                          <a:cs typeface="B Nazanin" pitchFamily="2" charset="-78"/>
                        </a:rPr>
                        <a:t>شماره</a:t>
                      </a:r>
                      <a:r>
                        <a:rPr lang="en-US" sz="1200" dirty="0">
                          <a:effectLst/>
                          <a:cs typeface="B Nazanin" pitchFamily="2" charset="-78"/>
                        </a:rPr>
                        <a:t>: 1.2</a:t>
                      </a:r>
                      <a:endParaRPr lang="en-US" sz="1100" dirty="0">
                        <a:effectLst/>
                        <a:latin typeface="Calibri"/>
                        <a:ea typeface="Calibri"/>
                        <a:cs typeface="B Nazanin" pitchFamily="2" charset="-78"/>
                      </a:endParaRPr>
                    </a:p>
                  </a:txBody>
                  <a:tcPr marL="68580" marR="68580" marT="0" marB="0"/>
                </a:tc>
              </a:tr>
              <a:tr h="209550">
                <a:tc>
                  <a:txBody>
                    <a:bodyPr/>
                    <a:lstStyle/>
                    <a:p>
                      <a:pPr algn="r" rtl="1">
                        <a:lnSpc>
                          <a:spcPct val="115000"/>
                        </a:lnSpc>
                        <a:spcAft>
                          <a:spcPts val="0"/>
                        </a:spcAft>
                      </a:pPr>
                      <a:r>
                        <a:rPr lang="fa-IR" sz="1200">
                          <a:effectLst/>
                          <a:cs typeface="B Nazanin" pitchFamily="2" charset="-78"/>
                        </a:rPr>
                        <a:t>توصيف اجمالي</a:t>
                      </a:r>
                      <a:r>
                        <a:rPr lang="en-US" sz="1200">
                          <a:effectLst/>
                          <a:cs typeface="B Nazanin" pitchFamily="2" charset="-78"/>
                        </a:rPr>
                        <a:t>: </a:t>
                      </a:r>
                      <a:r>
                        <a:rPr lang="fa-IR" sz="1200">
                          <a:effectLst/>
                          <a:cs typeface="B Nazanin" pitchFamily="2" charset="-78"/>
                        </a:rPr>
                        <a:t>مشتري عمليات ورود را لغو ميكند</a:t>
                      </a:r>
                      <a:r>
                        <a:rPr lang="en-US" sz="1200">
                          <a:effectLst/>
                          <a:cs typeface="B Nazanin" pitchFamily="2" charset="-78"/>
                        </a:rPr>
                        <a:t>.</a:t>
                      </a:r>
                      <a:endParaRPr lang="en-US" sz="1100">
                        <a:effectLst/>
                        <a:latin typeface="Calibri"/>
                        <a:ea typeface="Calibri"/>
                        <a:cs typeface="B Nazanin" pitchFamily="2" charset="-78"/>
                      </a:endParaRPr>
                    </a:p>
                  </a:txBody>
                  <a:tcPr marL="68580" marR="68580" marT="0" marB="0"/>
                </a:tc>
              </a:tr>
              <a:tr h="209550">
                <a:tc>
                  <a:txBody>
                    <a:bodyPr/>
                    <a:lstStyle/>
                    <a:p>
                      <a:pPr algn="r" rtl="1">
                        <a:lnSpc>
                          <a:spcPct val="115000"/>
                        </a:lnSpc>
                        <a:spcAft>
                          <a:spcPts val="0"/>
                        </a:spcAft>
                      </a:pPr>
                      <a:r>
                        <a:rPr lang="fa-IR" sz="1200">
                          <a:effectLst/>
                          <a:cs typeface="B Nazanin" pitchFamily="2" charset="-78"/>
                        </a:rPr>
                        <a:t>عامل اصلي</a:t>
                      </a:r>
                      <a:r>
                        <a:rPr lang="en-US" sz="1200">
                          <a:effectLst/>
                          <a:cs typeface="B Nazanin" pitchFamily="2" charset="-78"/>
                        </a:rPr>
                        <a:t>: </a:t>
                      </a:r>
                      <a:r>
                        <a:rPr lang="fa-IR" sz="1200">
                          <a:effectLst/>
                          <a:cs typeface="B Nazanin" pitchFamily="2" charset="-78"/>
                        </a:rPr>
                        <a:t>مشتري بانك</a:t>
                      </a:r>
                      <a:endParaRPr lang="en-US" sz="1100">
                        <a:effectLst/>
                        <a:latin typeface="Calibri"/>
                        <a:ea typeface="Calibri"/>
                        <a:cs typeface="B Nazanin" pitchFamily="2" charset="-78"/>
                      </a:endParaRPr>
                    </a:p>
                  </a:txBody>
                  <a:tcPr marL="68580" marR="68580" marT="0" marB="0"/>
                </a:tc>
              </a:tr>
              <a:tr h="209550">
                <a:tc>
                  <a:txBody>
                    <a:bodyPr/>
                    <a:lstStyle/>
                    <a:p>
                      <a:pPr algn="r" rtl="1">
                        <a:lnSpc>
                          <a:spcPct val="115000"/>
                        </a:lnSpc>
                        <a:spcAft>
                          <a:spcPts val="0"/>
                        </a:spcAft>
                      </a:pPr>
                      <a:r>
                        <a:rPr lang="fa-IR" sz="1200">
                          <a:effectLst/>
                          <a:cs typeface="B Nazanin" pitchFamily="2" charset="-78"/>
                        </a:rPr>
                        <a:t>عامل فرعي</a:t>
                      </a:r>
                      <a:r>
                        <a:rPr lang="en-US" sz="1200">
                          <a:effectLst/>
                          <a:cs typeface="B Nazanin" pitchFamily="2" charset="-78"/>
                        </a:rPr>
                        <a:t>: </a:t>
                      </a:r>
                      <a:r>
                        <a:rPr lang="fa-IR" sz="1200">
                          <a:effectLst/>
                          <a:cs typeface="B Nazanin" pitchFamily="2" charset="-78"/>
                        </a:rPr>
                        <a:t>ندارد</a:t>
                      </a:r>
                      <a:endParaRPr lang="en-US" sz="1100">
                        <a:effectLst/>
                        <a:latin typeface="Calibri"/>
                        <a:ea typeface="Calibri"/>
                        <a:cs typeface="B Nazanin" pitchFamily="2" charset="-78"/>
                      </a:endParaRPr>
                    </a:p>
                  </a:txBody>
                  <a:tcPr marL="68580" marR="68580" marT="0" marB="0"/>
                </a:tc>
              </a:tr>
              <a:tr h="209550">
                <a:tc>
                  <a:txBody>
                    <a:bodyPr/>
                    <a:lstStyle/>
                    <a:p>
                      <a:pPr algn="r" rtl="1">
                        <a:lnSpc>
                          <a:spcPct val="115000"/>
                        </a:lnSpc>
                        <a:spcAft>
                          <a:spcPts val="0"/>
                        </a:spcAft>
                      </a:pPr>
                      <a:r>
                        <a:rPr lang="fa-IR" sz="1200">
                          <a:effectLst/>
                          <a:cs typeface="B Nazanin" pitchFamily="2" charset="-78"/>
                        </a:rPr>
                        <a:t>شرايط اوليه</a:t>
                      </a:r>
                      <a:r>
                        <a:rPr lang="en-US" sz="1200">
                          <a:effectLst/>
                          <a:cs typeface="B Nazanin" pitchFamily="2" charset="-78"/>
                        </a:rPr>
                        <a:t>: </a:t>
                      </a:r>
                      <a:r>
                        <a:rPr lang="fa-IR" sz="1200">
                          <a:effectLst/>
                          <a:cs typeface="B Nazanin" pitchFamily="2" charset="-78"/>
                        </a:rPr>
                        <a:t>مشتري دستور لغو عمليات ميدهد</a:t>
                      </a:r>
                      <a:r>
                        <a:rPr lang="en-US" sz="1200">
                          <a:effectLst/>
                          <a:cs typeface="B Nazanin" pitchFamily="2" charset="-78"/>
                        </a:rPr>
                        <a:t>.</a:t>
                      </a:r>
                      <a:endParaRPr lang="en-US" sz="1100">
                        <a:effectLst/>
                        <a:latin typeface="Calibri"/>
                        <a:ea typeface="Calibri"/>
                        <a:cs typeface="B Nazanin" pitchFamily="2" charset="-78"/>
                      </a:endParaRPr>
                    </a:p>
                  </a:txBody>
                  <a:tcPr marL="68580" marR="68580" marT="0" marB="0"/>
                </a:tc>
              </a:tr>
              <a:tr h="1047750">
                <a:tc>
                  <a:txBody>
                    <a:bodyPr/>
                    <a:lstStyle/>
                    <a:p>
                      <a:pPr algn="r" rtl="1">
                        <a:lnSpc>
                          <a:spcPct val="115000"/>
                        </a:lnSpc>
                        <a:spcAft>
                          <a:spcPts val="0"/>
                        </a:spcAft>
                      </a:pPr>
                      <a:r>
                        <a:rPr lang="fa-IR" sz="1200">
                          <a:effectLst/>
                          <a:cs typeface="B Nazanin" pitchFamily="2" charset="-78"/>
                        </a:rPr>
                        <a:t>روند جايگزين</a:t>
                      </a:r>
                      <a:r>
                        <a:rPr lang="en-US" sz="1200">
                          <a:effectLst/>
                          <a:cs typeface="B Nazanin" pitchFamily="2" charset="-78"/>
                        </a:rPr>
                        <a:t>:</a:t>
                      </a:r>
                      <a:endParaRPr lang="en-US" sz="1100">
                        <a:effectLst/>
                        <a:cs typeface="B Nazanin" pitchFamily="2" charset="-78"/>
                      </a:endParaRPr>
                    </a:p>
                    <a:p>
                      <a:pPr algn="r" rtl="1">
                        <a:lnSpc>
                          <a:spcPct val="115000"/>
                        </a:lnSpc>
                        <a:spcAft>
                          <a:spcPts val="0"/>
                        </a:spcAft>
                      </a:pPr>
                      <a:r>
                        <a:rPr lang="en-US" sz="1200">
                          <a:effectLst/>
                          <a:cs typeface="B Nazanin" pitchFamily="2" charset="-78"/>
                        </a:rPr>
                        <a:t>1. </a:t>
                      </a:r>
                      <a:r>
                        <a:rPr lang="fa-IR" sz="1200">
                          <a:effectLst/>
                          <a:cs typeface="B Nazanin" pitchFamily="2" charset="-78"/>
                        </a:rPr>
                        <a:t>روند جايگزين در هر مرحله از روند اصلي ميتواند شروع شود</a:t>
                      </a:r>
                      <a:r>
                        <a:rPr lang="en-US" sz="1200">
                          <a:effectLst/>
                          <a:cs typeface="B Nazanin" pitchFamily="2" charset="-78"/>
                        </a:rPr>
                        <a:t> (</a:t>
                      </a:r>
                      <a:r>
                        <a:rPr lang="fa-IR" sz="1200">
                          <a:effectLst/>
                          <a:cs typeface="B Nazanin" pitchFamily="2" charset="-78"/>
                        </a:rPr>
                        <a:t>به مجرد اينكه مشتري دستور لغو عمليات را صادر ميكند</a:t>
                      </a:r>
                      <a:r>
                        <a:rPr lang="en-US" sz="1200">
                          <a:effectLst/>
                          <a:cs typeface="B Nazanin" pitchFamily="2" charset="-78"/>
                        </a:rPr>
                        <a:t>).</a:t>
                      </a:r>
                      <a:endParaRPr lang="en-US" sz="1100">
                        <a:effectLst/>
                        <a:cs typeface="B Nazanin" pitchFamily="2" charset="-78"/>
                      </a:endParaRPr>
                    </a:p>
                    <a:p>
                      <a:pPr algn="r" rtl="1">
                        <a:lnSpc>
                          <a:spcPct val="115000"/>
                        </a:lnSpc>
                        <a:spcAft>
                          <a:spcPts val="0"/>
                        </a:spcAft>
                      </a:pPr>
                      <a:r>
                        <a:rPr lang="en-US" sz="1200">
                          <a:effectLst/>
                          <a:cs typeface="B Nazanin" pitchFamily="2" charset="-78"/>
                        </a:rPr>
                        <a:t>2. </a:t>
                      </a:r>
                      <a:r>
                        <a:rPr lang="fa-IR" sz="1200">
                          <a:effectLst/>
                          <a:cs typeface="B Nazanin" pitchFamily="2" charset="-78"/>
                        </a:rPr>
                        <a:t>عمليات ورود لغو ميشود</a:t>
                      </a:r>
                      <a:r>
                        <a:rPr lang="en-US" sz="1200">
                          <a:effectLst/>
                          <a:cs typeface="B Nazanin" pitchFamily="2" charset="-78"/>
                        </a:rPr>
                        <a:t>.</a:t>
                      </a:r>
                      <a:endParaRPr lang="en-US" sz="1100">
                        <a:effectLst/>
                        <a:cs typeface="B Nazanin" pitchFamily="2" charset="-78"/>
                      </a:endParaRPr>
                    </a:p>
                    <a:p>
                      <a:pPr algn="r" rtl="1">
                        <a:lnSpc>
                          <a:spcPct val="115000"/>
                        </a:lnSpc>
                        <a:spcAft>
                          <a:spcPts val="0"/>
                        </a:spcAft>
                      </a:pPr>
                      <a:r>
                        <a:rPr lang="en-US" sz="1200">
                          <a:effectLst/>
                          <a:cs typeface="B Nazanin" pitchFamily="2" charset="-78"/>
                        </a:rPr>
                        <a:t>3. </a:t>
                      </a:r>
                      <a:r>
                        <a:rPr lang="fa-IR" sz="1200">
                          <a:effectLst/>
                          <a:cs typeface="B Nazanin" pitchFamily="2" charset="-78"/>
                        </a:rPr>
                        <a:t>سيستم كارت كاربر را پس ميدهد</a:t>
                      </a:r>
                      <a:r>
                        <a:rPr lang="en-US" sz="1200">
                          <a:effectLst/>
                          <a:cs typeface="B Nazanin" pitchFamily="2" charset="-78"/>
                        </a:rPr>
                        <a:t>.</a:t>
                      </a:r>
                      <a:endParaRPr lang="en-US" sz="1100">
                        <a:effectLst/>
                        <a:latin typeface="Calibri"/>
                        <a:ea typeface="Calibri"/>
                        <a:cs typeface="B Nazanin" pitchFamily="2" charset="-78"/>
                      </a:endParaRPr>
                    </a:p>
                  </a:txBody>
                  <a:tcPr marL="68580" marR="68580" marT="0" marB="0"/>
                </a:tc>
              </a:tr>
              <a:tr h="209550">
                <a:tc>
                  <a:txBody>
                    <a:bodyPr/>
                    <a:lstStyle/>
                    <a:p>
                      <a:pPr algn="r" rtl="1">
                        <a:lnSpc>
                          <a:spcPct val="115000"/>
                        </a:lnSpc>
                        <a:spcAft>
                          <a:spcPts val="0"/>
                        </a:spcAft>
                      </a:pPr>
                      <a:r>
                        <a:rPr lang="fa-IR" sz="1200" dirty="0">
                          <a:effectLst/>
                          <a:cs typeface="B Nazanin" pitchFamily="2" charset="-78"/>
                        </a:rPr>
                        <a:t>شرايط نهايي</a:t>
                      </a:r>
                      <a:r>
                        <a:rPr lang="en-US" sz="1200" dirty="0">
                          <a:effectLst/>
                          <a:cs typeface="B Nazanin" pitchFamily="2" charset="-78"/>
                        </a:rPr>
                        <a:t>: </a:t>
                      </a:r>
                      <a:r>
                        <a:rPr lang="fa-IR" sz="1200" dirty="0">
                          <a:effectLst/>
                          <a:cs typeface="B Nazanin" pitchFamily="2" charset="-78"/>
                        </a:rPr>
                        <a:t>ندارد</a:t>
                      </a:r>
                      <a:endParaRPr lang="en-US" sz="1100" dirty="0">
                        <a:effectLst/>
                        <a:latin typeface="Calibri"/>
                        <a:ea typeface="Calibri"/>
                        <a:cs typeface="B Nazanin" pitchFamily="2" charset="-78"/>
                      </a:endParaRPr>
                    </a:p>
                  </a:txBody>
                  <a:tcPr marL="68580" marR="68580" marT="0" marB="0"/>
                </a:tc>
              </a:tr>
            </a:tbl>
          </a:graphicData>
        </a:graphic>
      </p:graphicFrame>
    </p:spTree>
    <p:extLst>
      <p:ext uri="{BB962C8B-B14F-4D97-AF65-F5344CB8AC3E}">
        <p14:creationId xmlns:p14="http://schemas.microsoft.com/office/powerpoint/2010/main" val="1762584152"/>
      </p:ext>
    </p:extLst>
  </p:cSld>
  <p:clrMapOvr>
    <a:masterClrMapping/>
  </p:clrMapOvr>
  <p:transition spd="slow">
    <p:pull/>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82045E87-D288-48DA-9682-B0B5434DE68B}" type="slidenum">
              <a:rPr lang="en-US" smtClean="0"/>
              <a:pPr/>
              <a:t>9</a:t>
            </a:fld>
            <a:endParaRPr lang="en-US"/>
          </a:p>
        </p:txBody>
      </p:sp>
      <p:sp>
        <p:nvSpPr>
          <p:cNvPr id="5" name="TextBox 4"/>
          <p:cNvSpPr txBox="1"/>
          <p:nvPr/>
        </p:nvSpPr>
        <p:spPr>
          <a:xfrm>
            <a:off x="1371600" y="30079"/>
            <a:ext cx="4495800" cy="461665"/>
          </a:xfrm>
          <a:prstGeom prst="rect">
            <a:avLst/>
          </a:prstGeom>
          <a:noFill/>
        </p:spPr>
        <p:txBody>
          <a:bodyPr wrap="square" rtlCol="0">
            <a:spAutoFit/>
          </a:bodyPr>
          <a:lstStyle/>
          <a:p>
            <a:pPr algn="r" rtl="1"/>
            <a:r>
              <a:rPr lang="fa-IR" sz="2400" dirty="0" smtClean="0">
                <a:solidFill>
                  <a:schemeClr val="bg1"/>
                </a:solidFill>
                <a:cs typeface="B Tabassom" pitchFamily="2" charset="-78"/>
              </a:rPr>
              <a:t>سنااریو دستگاه خودپرداز (مورد کاربری ورود مجدد رمز)</a:t>
            </a:r>
            <a:endParaRPr lang="en-US" sz="2400" dirty="0">
              <a:solidFill>
                <a:schemeClr val="bg1"/>
              </a:solidFill>
              <a:cs typeface="B Tabassom" pitchFamily="2" charset="-78"/>
            </a:endParaRPr>
          </a:p>
        </p:txBody>
      </p:sp>
      <p:graphicFrame>
        <p:nvGraphicFramePr>
          <p:cNvPr id="2" name="Table 1"/>
          <p:cNvGraphicFramePr>
            <a:graphicFrameLocks noGrp="1"/>
          </p:cNvGraphicFramePr>
          <p:nvPr>
            <p:extLst>
              <p:ext uri="{D42A27DB-BD31-4B8C-83A1-F6EECF244321}">
                <p14:modId xmlns:p14="http://schemas.microsoft.com/office/powerpoint/2010/main" val="55884283"/>
              </p:ext>
            </p:extLst>
          </p:nvPr>
        </p:nvGraphicFramePr>
        <p:xfrm>
          <a:off x="1822830" y="685800"/>
          <a:ext cx="5422140" cy="4907280"/>
        </p:xfrm>
        <a:graphic>
          <a:graphicData uri="http://schemas.openxmlformats.org/drawingml/2006/table">
            <a:tbl>
              <a:tblPr rtl="1" firstRow="1" firstCol="1" bandRow="1">
                <a:tableStyleId>{793D81CF-94F2-401A-BA57-92F5A7B2D0C5}</a:tableStyleId>
              </a:tblPr>
              <a:tblGrid>
                <a:gridCol w="5422140"/>
              </a:tblGrid>
              <a:tr h="194310">
                <a:tc>
                  <a:txBody>
                    <a:bodyPr/>
                    <a:lstStyle/>
                    <a:p>
                      <a:pPr algn="ctr" rtl="1">
                        <a:lnSpc>
                          <a:spcPct val="115000"/>
                        </a:lnSpc>
                        <a:spcAft>
                          <a:spcPts val="0"/>
                        </a:spcAft>
                      </a:pPr>
                      <a:r>
                        <a:rPr lang="fa-IR" sz="1400" dirty="0">
                          <a:effectLst/>
                          <a:cs typeface="B Nazanin" pitchFamily="2" charset="-78"/>
                        </a:rPr>
                        <a:t>مورد كاربرد الحاقي</a:t>
                      </a:r>
                      <a:r>
                        <a:rPr lang="en-US" sz="1400" dirty="0">
                          <a:effectLst/>
                          <a:cs typeface="B Nazanin" pitchFamily="2" charset="-78"/>
                        </a:rPr>
                        <a:t>:  </a:t>
                      </a:r>
                      <a:r>
                        <a:rPr lang="fa-IR" sz="1400" dirty="0">
                          <a:effectLst/>
                          <a:cs typeface="B Nazanin" pitchFamily="2" charset="-78"/>
                        </a:rPr>
                        <a:t>ورود مجدد گذرواژه</a:t>
                      </a:r>
                      <a:endParaRPr lang="en-US" sz="1100" dirty="0">
                        <a:effectLst/>
                        <a:latin typeface="Calibri"/>
                        <a:ea typeface="Calibri"/>
                        <a:cs typeface="B Nazanin" pitchFamily="2" charset="-78"/>
                      </a:endParaRPr>
                    </a:p>
                  </a:txBody>
                  <a:tcPr marL="63362" marR="63362" marT="0" marB="0"/>
                </a:tc>
              </a:tr>
              <a:tr h="194310">
                <a:tc>
                  <a:txBody>
                    <a:bodyPr/>
                    <a:lstStyle/>
                    <a:p>
                      <a:pPr algn="r" rtl="1">
                        <a:lnSpc>
                          <a:spcPct val="115000"/>
                        </a:lnSpc>
                        <a:spcAft>
                          <a:spcPts val="0"/>
                        </a:spcAft>
                      </a:pPr>
                      <a:r>
                        <a:rPr lang="fa-IR" sz="1400">
                          <a:effectLst/>
                          <a:cs typeface="B Nazanin" pitchFamily="2" charset="-78"/>
                        </a:rPr>
                        <a:t>شماره</a:t>
                      </a:r>
                      <a:r>
                        <a:rPr lang="en-US" sz="1400">
                          <a:effectLst/>
                          <a:cs typeface="B Nazanin" pitchFamily="2" charset="-78"/>
                        </a:rPr>
                        <a:t>: 2</a:t>
                      </a:r>
                      <a:endParaRPr lang="en-US" sz="1100">
                        <a:effectLst/>
                        <a:latin typeface="Calibri"/>
                        <a:ea typeface="Calibri"/>
                        <a:cs typeface="B Nazanin" pitchFamily="2" charset="-78"/>
                      </a:endParaRPr>
                    </a:p>
                  </a:txBody>
                  <a:tcPr marL="63362" marR="63362" marT="0" marB="0"/>
                </a:tc>
              </a:tr>
              <a:tr h="194310">
                <a:tc>
                  <a:txBody>
                    <a:bodyPr/>
                    <a:lstStyle/>
                    <a:p>
                      <a:pPr algn="r" rtl="1">
                        <a:lnSpc>
                          <a:spcPct val="115000"/>
                        </a:lnSpc>
                        <a:spcAft>
                          <a:spcPts val="0"/>
                        </a:spcAft>
                      </a:pPr>
                      <a:r>
                        <a:rPr lang="fa-IR" sz="1400">
                          <a:effectLst/>
                          <a:cs typeface="B Nazanin" pitchFamily="2" charset="-78"/>
                        </a:rPr>
                        <a:t>توصيف اجمالي</a:t>
                      </a:r>
                      <a:r>
                        <a:rPr lang="en-US" sz="1400">
                          <a:effectLst/>
                          <a:cs typeface="B Nazanin" pitchFamily="2" charset="-78"/>
                        </a:rPr>
                        <a:t>:</a:t>
                      </a:r>
                      <a:endParaRPr lang="en-US" sz="1100">
                        <a:effectLst/>
                        <a:latin typeface="Calibri"/>
                        <a:ea typeface="Calibri"/>
                        <a:cs typeface="B Nazanin" pitchFamily="2" charset="-78"/>
                      </a:endParaRPr>
                    </a:p>
                  </a:txBody>
                  <a:tcPr marL="63362" marR="63362" marT="0" marB="0"/>
                </a:tc>
              </a:tr>
              <a:tr h="194310">
                <a:tc>
                  <a:txBody>
                    <a:bodyPr/>
                    <a:lstStyle/>
                    <a:p>
                      <a:pPr algn="r" rtl="1">
                        <a:lnSpc>
                          <a:spcPct val="115000"/>
                        </a:lnSpc>
                        <a:spcAft>
                          <a:spcPts val="0"/>
                        </a:spcAft>
                      </a:pPr>
                      <a:r>
                        <a:rPr lang="fa-IR" sz="1100">
                          <a:effectLst/>
                          <a:cs typeface="B Nazanin" pitchFamily="2" charset="-78"/>
                        </a:rPr>
                        <a:t>بخش</a:t>
                      </a:r>
                      <a:r>
                        <a:rPr lang="en-US" sz="1100">
                          <a:effectLst/>
                          <a:cs typeface="B Nazanin" pitchFamily="2" charset="-78"/>
                        </a:rPr>
                        <a:t> 1: </a:t>
                      </a:r>
                      <a:r>
                        <a:rPr lang="fa-IR" sz="1400">
                          <a:effectLst/>
                          <a:cs typeface="B Nazanin" pitchFamily="2" charset="-78"/>
                        </a:rPr>
                        <a:t>سيستم به مشتري اعلام ميكند، گذرواژهاي كه وارد كرده است نادرست است</a:t>
                      </a:r>
                      <a:r>
                        <a:rPr lang="en-US" sz="1400">
                          <a:effectLst/>
                          <a:cs typeface="B Nazanin" pitchFamily="2" charset="-78"/>
                        </a:rPr>
                        <a:t>.</a:t>
                      </a:r>
                      <a:endParaRPr lang="en-US" sz="1100">
                        <a:effectLst/>
                        <a:latin typeface="Calibri"/>
                        <a:ea typeface="Calibri"/>
                        <a:cs typeface="B Nazanin" pitchFamily="2" charset="-78"/>
                      </a:endParaRPr>
                    </a:p>
                  </a:txBody>
                  <a:tcPr marL="63362" marR="63362" marT="0" marB="0"/>
                </a:tc>
              </a:tr>
              <a:tr h="194310">
                <a:tc>
                  <a:txBody>
                    <a:bodyPr/>
                    <a:lstStyle/>
                    <a:p>
                      <a:pPr algn="r" rtl="1">
                        <a:lnSpc>
                          <a:spcPct val="115000"/>
                        </a:lnSpc>
                        <a:spcAft>
                          <a:spcPts val="0"/>
                        </a:spcAft>
                      </a:pPr>
                      <a:r>
                        <a:rPr lang="fa-IR" sz="1400">
                          <a:effectLst/>
                          <a:cs typeface="B Nazanin" pitchFamily="2" charset="-78"/>
                        </a:rPr>
                        <a:t>عامل اصلي</a:t>
                      </a:r>
                      <a:r>
                        <a:rPr lang="en-US" sz="1400">
                          <a:effectLst/>
                          <a:cs typeface="B Nazanin" pitchFamily="2" charset="-78"/>
                        </a:rPr>
                        <a:t>: </a:t>
                      </a:r>
                      <a:r>
                        <a:rPr lang="fa-IR" sz="1400">
                          <a:effectLst/>
                          <a:cs typeface="B Nazanin" pitchFamily="2" charset="-78"/>
                        </a:rPr>
                        <a:t>مشتري بانك</a:t>
                      </a:r>
                      <a:endParaRPr lang="en-US" sz="1100">
                        <a:effectLst/>
                        <a:latin typeface="Calibri"/>
                        <a:ea typeface="Calibri"/>
                        <a:cs typeface="B Nazanin" pitchFamily="2" charset="-78"/>
                      </a:endParaRPr>
                    </a:p>
                  </a:txBody>
                  <a:tcPr marL="63362" marR="63362" marT="0" marB="0"/>
                </a:tc>
              </a:tr>
              <a:tr h="194310">
                <a:tc>
                  <a:txBody>
                    <a:bodyPr/>
                    <a:lstStyle/>
                    <a:p>
                      <a:pPr algn="r" rtl="1">
                        <a:lnSpc>
                          <a:spcPct val="115000"/>
                        </a:lnSpc>
                        <a:spcAft>
                          <a:spcPts val="0"/>
                        </a:spcAft>
                      </a:pPr>
                      <a:r>
                        <a:rPr lang="fa-IR" sz="1400">
                          <a:effectLst/>
                          <a:cs typeface="B Nazanin" pitchFamily="2" charset="-78"/>
                        </a:rPr>
                        <a:t>عامل فرعي</a:t>
                      </a:r>
                      <a:r>
                        <a:rPr lang="en-US" sz="1400">
                          <a:effectLst/>
                          <a:cs typeface="B Nazanin" pitchFamily="2" charset="-78"/>
                        </a:rPr>
                        <a:t>: </a:t>
                      </a:r>
                      <a:r>
                        <a:rPr lang="fa-IR" sz="1400">
                          <a:effectLst/>
                          <a:cs typeface="B Nazanin" pitchFamily="2" charset="-78"/>
                        </a:rPr>
                        <a:t>كامپيوتر بانك</a:t>
                      </a:r>
                      <a:endParaRPr lang="en-US" sz="1100">
                        <a:effectLst/>
                        <a:latin typeface="Calibri"/>
                        <a:ea typeface="Calibri"/>
                        <a:cs typeface="B Nazanin" pitchFamily="2" charset="-78"/>
                      </a:endParaRPr>
                    </a:p>
                  </a:txBody>
                  <a:tcPr marL="63362" marR="63362" marT="0" marB="0"/>
                </a:tc>
              </a:tr>
              <a:tr h="388620">
                <a:tc>
                  <a:txBody>
                    <a:bodyPr/>
                    <a:lstStyle/>
                    <a:p>
                      <a:pPr algn="r" rtl="1">
                        <a:lnSpc>
                          <a:spcPct val="115000"/>
                        </a:lnSpc>
                        <a:spcAft>
                          <a:spcPts val="0"/>
                        </a:spcAft>
                      </a:pPr>
                      <a:r>
                        <a:rPr lang="en-US" sz="1400">
                          <a:effectLst/>
                          <a:cs typeface="B Nazanin" pitchFamily="2" charset="-78"/>
                        </a:rPr>
                        <a:t>: </a:t>
                      </a:r>
                      <a:r>
                        <a:rPr lang="fa-IR" sz="1400">
                          <a:effectLst/>
                          <a:cs typeface="B Nazanin" pitchFamily="2" charset="-78"/>
                        </a:rPr>
                        <a:t>شرايط اوليه بخش</a:t>
                      </a:r>
                      <a:r>
                        <a:rPr lang="en-US" sz="1400">
                          <a:effectLst/>
                          <a:cs typeface="B Nazanin" pitchFamily="2" charset="-78"/>
                        </a:rPr>
                        <a:t> 1</a:t>
                      </a:r>
                      <a:endParaRPr lang="en-US" sz="1100">
                        <a:effectLst/>
                        <a:cs typeface="B Nazanin" pitchFamily="2" charset="-78"/>
                      </a:endParaRPr>
                    </a:p>
                    <a:p>
                      <a:pPr algn="r" rtl="1">
                        <a:lnSpc>
                          <a:spcPct val="115000"/>
                        </a:lnSpc>
                        <a:spcAft>
                          <a:spcPts val="0"/>
                        </a:spcAft>
                      </a:pPr>
                      <a:r>
                        <a:rPr lang="en-US" sz="1400">
                          <a:effectLst/>
                          <a:cs typeface="B Nazanin" pitchFamily="2" charset="-78"/>
                        </a:rPr>
                        <a:t>1. </a:t>
                      </a:r>
                      <a:r>
                        <a:rPr lang="fa-IR" sz="1400">
                          <a:effectLst/>
                          <a:cs typeface="B Nazanin" pitchFamily="2" charset="-78"/>
                        </a:rPr>
                        <a:t>مشتري گذرواژهي خود را اشتباه وارد نموده است</a:t>
                      </a:r>
                      <a:r>
                        <a:rPr lang="en-US" sz="1400">
                          <a:effectLst/>
                          <a:cs typeface="B Nazanin" pitchFamily="2" charset="-78"/>
                        </a:rPr>
                        <a:t>.</a:t>
                      </a:r>
                      <a:endParaRPr lang="en-US" sz="1100">
                        <a:effectLst/>
                        <a:latin typeface="Calibri"/>
                        <a:ea typeface="Calibri"/>
                        <a:cs typeface="B Nazanin" pitchFamily="2" charset="-78"/>
                      </a:endParaRPr>
                    </a:p>
                  </a:txBody>
                  <a:tcPr marL="63362" marR="63362" marT="0" marB="0"/>
                </a:tc>
              </a:tr>
              <a:tr h="194310">
                <a:tc>
                  <a:txBody>
                    <a:bodyPr/>
                    <a:lstStyle/>
                    <a:p>
                      <a:pPr algn="r" rtl="1">
                        <a:lnSpc>
                          <a:spcPct val="115000"/>
                        </a:lnSpc>
                        <a:spcAft>
                          <a:spcPts val="0"/>
                        </a:spcAft>
                      </a:pPr>
                      <a:r>
                        <a:rPr lang="en-US" sz="1400">
                          <a:effectLst/>
                          <a:cs typeface="B Nazanin" pitchFamily="2" charset="-78"/>
                        </a:rPr>
                        <a:t>: </a:t>
                      </a:r>
                      <a:r>
                        <a:rPr lang="fa-IR" sz="1400">
                          <a:effectLst/>
                          <a:cs typeface="B Nazanin" pitchFamily="2" charset="-78"/>
                        </a:rPr>
                        <a:t>روند اصلي بخش</a:t>
                      </a:r>
                      <a:r>
                        <a:rPr lang="en-US" sz="1400">
                          <a:effectLst/>
                          <a:cs typeface="B Nazanin" pitchFamily="2" charset="-78"/>
                        </a:rPr>
                        <a:t> 1</a:t>
                      </a:r>
                      <a:endParaRPr lang="en-US" sz="1100">
                        <a:effectLst/>
                        <a:latin typeface="Calibri"/>
                        <a:ea typeface="Calibri"/>
                        <a:cs typeface="B Nazanin" pitchFamily="2" charset="-78"/>
                      </a:endParaRPr>
                    </a:p>
                  </a:txBody>
                  <a:tcPr marL="63362" marR="63362" marT="0" marB="0"/>
                </a:tc>
              </a:tr>
              <a:tr h="1748790">
                <a:tc>
                  <a:txBody>
                    <a:bodyPr/>
                    <a:lstStyle/>
                    <a:p>
                      <a:pPr algn="r" rtl="1">
                        <a:lnSpc>
                          <a:spcPct val="115000"/>
                        </a:lnSpc>
                        <a:spcAft>
                          <a:spcPts val="0"/>
                        </a:spcAft>
                      </a:pPr>
                      <a:r>
                        <a:rPr lang="en-US" sz="1400" dirty="0">
                          <a:effectLst/>
                          <a:cs typeface="B Nazanin" pitchFamily="2" charset="-78"/>
                        </a:rPr>
                        <a:t>1. </a:t>
                      </a:r>
                      <a:r>
                        <a:rPr lang="fa-IR" sz="1400" dirty="0">
                          <a:effectLst/>
                          <a:cs typeface="B Nazanin" pitchFamily="2" charset="-78"/>
                        </a:rPr>
                        <a:t>مادامي كه گذرواژهي مشتري نادرست است و او كمتر از چهار مرتبه براي تصحيح گذرواژه</a:t>
                      </a:r>
                      <a:r>
                        <a:rPr lang="en-US" sz="1400" dirty="0">
                          <a:effectLst/>
                          <a:cs typeface="B Nazanin" pitchFamily="2" charset="-78"/>
                        </a:rPr>
                        <a:t> (</a:t>
                      </a:r>
                      <a:r>
                        <a:rPr lang="fa-IR" sz="1400" dirty="0">
                          <a:effectLst/>
                          <a:cs typeface="B Nazanin" pitchFamily="2" charset="-78"/>
                        </a:rPr>
                        <a:t>ورود مجدد گذرواژه</a:t>
                      </a:r>
                      <a:r>
                        <a:rPr lang="en-US" sz="1400" dirty="0">
                          <a:effectLst/>
                          <a:cs typeface="B Nazanin" pitchFamily="2" charset="-78"/>
                        </a:rPr>
                        <a:t>) </a:t>
                      </a:r>
                      <a:r>
                        <a:rPr lang="fa-IR" sz="1400" dirty="0">
                          <a:effectLst/>
                          <a:cs typeface="B Nazanin" pitchFamily="2" charset="-78"/>
                        </a:rPr>
                        <a:t>خود</a:t>
                      </a:r>
                      <a:endParaRPr lang="en-US" sz="1100" dirty="0">
                        <a:effectLst/>
                        <a:cs typeface="B Nazanin" pitchFamily="2" charset="-78"/>
                      </a:endParaRPr>
                    </a:p>
                    <a:p>
                      <a:pPr algn="r" rtl="1">
                        <a:lnSpc>
                          <a:spcPct val="115000"/>
                        </a:lnSpc>
                        <a:spcAft>
                          <a:spcPts val="0"/>
                        </a:spcAft>
                      </a:pPr>
                      <a:r>
                        <a:rPr lang="fa-IR" sz="1400" dirty="0">
                          <a:effectLst/>
                          <a:cs typeface="B Nazanin" pitchFamily="2" charset="-78"/>
                        </a:rPr>
                        <a:t>اقدام كرده است</a:t>
                      </a:r>
                      <a:r>
                        <a:rPr lang="en-US" sz="1400" dirty="0">
                          <a:effectLst/>
                          <a:cs typeface="B Nazanin" pitchFamily="2" charset="-78"/>
                        </a:rPr>
                        <a:t>:</a:t>
                      </a:r>
                      <a:endParaRPr lang="en-US" sz="1100" dirty="0">
                        <a:effectLst/>
                        <a:cs typeface="B Nazanin" pitchFamily="2" charset="-78"/>
                      </a:endParaRPr>
                    </a:p>
                    <a:p>
                      <a:pPr algn="r" rtl="1">
                        <a:lnSpc>
                          <a:spcPct val="115000"/>
                        </a:lnSpc>
                        <a:spcAft>
                          <a:spcPts val="0"/>
                        </a:spcAft>
                      </a:pPr>
                      <a:r>
                        <a:rPr lang="en-US" sz="1400" dirty="0">
                          <a:effectLst/>
                          <a:cs typeface="B Nazanin" pitchFamily="2" charset="-78"/>
                        </a:rPr>
                        <a:t>1.1 . </a:t>
                      </a:r>
                      <a:r>
                        <a:rPr lang="fa-IR" sz="1400" dirty="0">
                          <a:effectLst/>
                          <a:cs typeface="B Nazanin" pitchFamily="2" charset="-78"/>
                        </a:rPr>
                        <a:t>سيستم به مشتري اعلام ميكند، گذرواژهاي كه وارد كرده است نادرست است</a:t>
                      </a:r>
                      <a:r>
                        <a:rPr lang="en-US" sz="1400" dirty="0">
                          <a:effectLst/>
                          <a:cs typeface="B Nazanin" pitchFamily="2" charset="-78"/>
                        </a:rPr>
                        <a:t>.</a:t>
                      </a:r>
                      <a:endParaRPr lang="en-US" sz="1100" dirty="0">
                        <a:effectLst/>
                        <a:cs typeface="B Nazanin" pitchFamily="2" charset="-78"/>
                      </a:endParaRPr>
                    </a:p>
                    <a:p>
                      <a:pPr algn="r" rtl="1">
                        <a:lnSpc>
                          <a:spcPct val="115000"/>
                        </a:lnSpc>
                        <a:spcAft>
                          <a:spcPts val="0"/>
                        </a:spcAft>
                      </a:pPr>
                      <a:r>
                        <a:rPr lang="en-US" sz="1400" dirty="0">
                          <a:effectLst/>
                          <a:cs typeface="B Nazanin" pitchFamily="2" charset="-78"/>
                        </a:rPr>
                        <a:t>1.2 . </a:t>
                      </a:r>
                      <a:r>
                        <a:rPr lang="fa-IR" sz="1400" dirty="0">
                          <a:effectLst/>
                          <a:cs typeface="B Nazanin" pitchFamily="2" charset="-78"/>
                        </a:rPr>
                        <a:t>اطلاعات حساب و تعداد بار امتحان را در سيستم ذخيره مي كند</a:t>
                      </a:r>
                      <a:r>
                        <a:rPr lang="en-US" sz="1400" dirty="0">
                          <a:effectLst/>
                          <a:cs typeface="B Nazanin" pitchFamily="2" charset="-78"/>
                        </a:rPr>
                        <a:t>.</a:t>
                      </a:r>
                      <a:endParaRPr lang="en-US" sz="1100" dirty="0">
                        <a:effectLst/>
                        <a:cs typeface="B Nazanin" pitchFamily="2" charset="-78"/>
                      </a:endParaRPr>
                    </a:p>
                    <a:p>
                      <a:pPr algn="r" rtl="1">
                        <a:lnSpc>
                          <a:spcPct val="115000"/>
                        </a:lnSpc>
                        <a:spcAft>
                          <a:spcPts val="0"/>
                        </a:spcAft>
                      </a:pPr>
                      <a:r>
                        <a:rPr lang="en-US" sz="1400" dirty="0">
                          <a:effectLst/>
                          <a:cs typeface="B Nazanin" pitchFamily="2" charset="-78"/>
                        </a:rPr>
                        <a:t>1.3 . </a:t>
                      </a:r>
                      <a:r>
                        <a:rPr lang="fa-IR" sz="1400" dirty="0">
                          <a:effectLst/>
                          <a:cs typeface="B Nazanin" pitchFamily="2" charset="-78"/>
                        </a:rPr>
                        <a:t>مشتري گذرواژهي خود را مجدداً وارد ميكند</a:t>
                      </a:r>
                      <a:r>
                        <a:rPr lang="en-US" sz="1400" dirty="0">
                          <a:effectLst/>
                          <a:cs typeface="B Nazanin" pitchFamily="2" charset="-78"/>
                        </a:rPr>
                        <a:t>.</a:t>
                      </a:r>
                      <a:endParaRPr lang="en-US" sz="1100" dirty="0">
                        <a:effectLst/>
                        <a:cs typeface="B Nazanin" pitchFamily="2" charset="-78"/>
                      </a:endParaRPr>
                    </a:p>
                    <a:p>
                      <a:pPr algn="r" rtl="1">
                        <a:lnSpc>
                          <a:spcPct val="115000"/>
                        </a:lnSpc>
                        <a:spcAft>
                          <a:spcPts val="0"/>
                        </a:spcAft>
                      </a:pPr>
                      <a:r>
                        <a:rPr lang="en-US" sz="1400" dirty="0">
                          <a:effectLst/>
                          <a:cs typeface="B Nazanin" pitchFamily="2" charset="-78"/>
                        </a:rPr>
                        <a:t>2. </a:t>
                      </a:r>
                      <a:r>
                        <a:rPr lang="fa-IR" sz="1400" dirty="0">
                          <a:effectLst/>
                          <a:cs typeface="B Nazanin" pitchFamily="2" charset="-78"/>
                        </a:rPr>
                        <a:t>اگر گذرواژهي مشتري كماكان نادرست است</a:t>
                      </a:r>
                      <a:r>
                        <a:rPr lang="en-US" sz="1400" dirty="0">
                          <a:effectLst/>
                          <a:cs typeface="B Nazanin" pitchFamily="2" charset="-78"/>
                        </a:rPr>
                        <a:t>:</a:t>
                      </a:r>
                      <a:endParaRPr lang="en-US" sz="1100" dirty="0">
                        <a:effectLst/>
                        <a:cs typeface="B Nazanin" pitchFamily="2" charset="-78"/>
                      </a:endParaRPr>
                    </a:p>
                    <a:p>
                      <a:pPr algn="r" rtl="1">
                        <a:lnSpc>
                          <a:spcPct val="115000"/>
                        </a:lnSpc>
                        <a:spcAft>
                          <a:spcPts val="0"/>
                        </a:spcAft>
                      </a:pPr>
                      <a:r>
                        <a:rPr lang="en-US" sz="1400" dirty="0">
                          <a:effectLst/>
                          <a:cs typeface="B Nazanin" pitchFamily="2" charset="-78"/>
                        </a:rPr>
                        <a:t>2.1 . </a:t>
                      </a:r>
                      <a:r>
                        <a:rPr lang="fa-IR" sz="1400" dirty="0">
                          <a:effectLst/>
                          <a:cs typeface="B Nazanin" pitchFamily="2" charset="-78"/>
                        </a:rPr>
                        <a:t>سيستم كارت مشتري را ضبط ميكند و اطلاعات مربوط به آن را ذخيره مي كند</a:t>
                      </a:r>
                      <a:r>
                        <a:rPr lang="en-US" sz="1400" dirty="0">
                          <a:effectLst/>
                          <a:cs typeface="B Nazanin" pitchFamily="2" charset="-78"/>
                        </a:rPr>
                        <a:t>.</a:t>
                      </a:r>
                      <a:endParaRPr lang="en-US" sz="1100" dirty="0">
                        <a:effectLst/>
                        <a:cs typeface="B Nazanin" pitchFamily="2" charset="-78"/>
                      </a:endParaRPr>
                    </a:p>
                    <a:p>
                      <a:pPr algn="r" rtl="1">
                        <a:lnSpc>
                          <a:spcPct val="115000"/>
                        </a:lnSpc>
                        <a:spcAft>
                          <a:spcPts val="0"/>
                        </a:spcAft>
                      </a:pPr>
                      <a:r>
                        <a:rPr lang="en-US" sz="1400" dirty="0">
                          <a:effectLst/>
                          <a:cs typeface="B Nazanin" pitchFamily="2" charset="-78"/>
                        </a:rPr>
                        <a:t>2.2 . </a:t>
                      </a:r>
                      <a:r>
                        <a:rPr lang="fa-IR" sz="1400" dirty="0">
                          <a:effectLst/>
                          <a:cs typeface="B Nazanin" pitchFamily="2" charset="-78"/>
                        </a:rPr>
                        <a:t>سيستم به مشتري اعلام ميكند، جهت بازپسگيري كارت خود، به بانك مراجعه كند</a:t>
                      </a:r>
                      <a:r>
                        <a:rPr lang="en-US" sz="1400" dirty="0">
                          <a:effectLst/>
                          <a:cs typeface="B Nazanin" pitchFamily="2" charset="-78"/>
                        </a:rPr>
                        <a:t>.</a:t>
                      </a:r>
                      <a:endParaRPr lang="en-US" sz="1100" dirty="0">
                        <a:effectLst/>
                        <a:cs typeface="B Nazanin" pitchFamily="2" charset="-78"/>
                      </a:endParaRPr>
                    </a:p>
                    <a:p>
                      <a:pPr algn="r" rtl="1">
                        <a:lnSpc>
                          <a:spcPct val="115000"/>
                        </a:lnSpc>
                        <a:spcAft>
                          <a:spcPts val="0"/>
                        </a:spcAft>
                      </a:pPr>
                      <a:r>
                        <a:rPr lang="en-US" sz="1400" dirty="0">
                          <a:effectLst/>
                          <a:cs typeface="B Nazanin" pitchFamily="2" charset="-78"/>
                        </a:rPr>
                        <a:t>2.3 . </a:t>
                      </a:r>
                      <a:r>
                        <a:rPr lang="fa-IR" sz="1400" dirty="0">
                          <a:effectLst/>
                          <a:cs typeface="B Nazanin" pitchFamily="2" charset="-78"/>
                        </a:rPr>
                        <a:t>عمليات ورود مشتري لغو ميشود و وضعيت سيستم به حالت عادي باز ميگردد</a:t>
                      </a:r>
                      <a:r>
                        <a:rPr lang="en-US" sz="1400" dirty="0">
                          <a:effectLst/>
                          <a:cs typeface="B Nazanin" pitchFamily="2" charset="-78"/>
                        </a:rPr>
                        <a:t>.</a:t>
                      </a:r>
                      <a:endParaRPr lang="en-US" sz="1100" dirty="0">
                        <a:effectLst/>
                        <a:latin typeface="Calibri"/>
                        <a:ea typeface="Calibri"/>
                        <a:cs typeface="B Nazanin" pitchFamily="2" charset="-78"/>
                      </a:endParaRPr>
                    </a:p>
                  </a:txBody>
                  <a:tcPr marL="63362" marR="63362" marT="0" marB="0"/>
                </a:tc>
              </a:tr>
              <a:tr h="194310">
                <a:tc>
                  <a:txBody>
                    <a:bodyPr/>
                    <a:lstStyle/>
                    <a:p>
                      <a:pPr algn="r" rtl="1">
                        <a:lnSpc>
                          <a:spcPct val="115000"/>
                        </a:lnSpc>
                        <a:spcAft>
                          <a:spcPts val="0"/>
                        </a:spcAft>
                      </a:pPr>
                      <a:r>
                        <a:rPr lang="fa-IR" sz="1400">
                          <a:effectLst/>
                          <a:cs typeface="B Nazanin" pitchFamily="2" charset="-78"/>
                        </a:rPr>
                        <a:t>شرايط نهايي بخش</a:t>
                      </a:r>
                      <a:r>
                        <a:rPr lang="en-US" sz="1400">
                          <a:effectLst/>
                          <a:cs typeface="B Nazanin" pitchFamily="2" charset="-78"/>
                        </a:rPr>
                        <a:t> 1: </a:t>
                      </a:r>
                      <a:r>
                        <a:rPr lang="fa-IR" sz="1400">
                          <a:effectLst/>
                          <a:cs typeface="B Nazanin" pitchFamily="2" charset="-78"/>
                        </a:rPr>
                        <a:t>ندارد</a:t>
                      </a:r>
                      <a:endParaRPr lang="en-US" sz="1100">
                        <a:effectLst/>
                        <a:latin typeface="Calibri"/>
                        <a:ea typeface="Calibri"/>
                        <a:cs typeface="B Nazanin" pitchFamily="2" charset="-78"/>
                      </a:endParaRPr>
                    </a:p>
                  </a:txBody>
                  <a:tcPr marL="63362" marR="63362" marT="0" marB="0"/>
                </a:tc>
              </a:tr>
              <a:tr h="194310">
                <a:tc>
                  <a:txBody>
                    <a:bodyPr/>
                    <a:lstStyle/>
                    <a:p>
                      <a:pPr algn="r" rtl="1">
                        <a:lnSpc>
                          <a:spcPct val="115000"/>
                        </a:lnSpc>
                        <a:spcAft>
                          <a:spcPts val="0"/>
                        </a:spcAft>
                      </a:pPr>
                      <a:r>
                        <a:rPr lang="fa-IR" sz="1400" dirty="0">
                          <a:effectLst/>
                          <a:cs typeface="B Nazanin" pitchFamily="2" charset="-78"/>
                        </a:rPr>
                        <a:t>روند جايگزين</a:t>
                      </a:r>
                      <a:r>
                        <a:rPr lang="en-US" sz="1400" dirty="0">
                          <a:effectLst/>
                          <a:cs typeface="B Nazanin" pitchFamily="2" charset="-78"/>
                        </a:rPr>
                        <a:t>: </a:t>
                      </a:r>
                      <a:r>
                        <a:rPr lang="fa-IR" sz="1400" dirty="0">
                          <a:effectLst/>
                          <a:cs typeface="B Nazanin" pitchFamily="2" charset="-78"/>
                        </a:rPr>
                        <a:t>ندارد</a:t>
                      </a:r>
                      <a:endParaRPr lang="en-US" sz="1100" dirty="0">
                        <a:effectLst/>
                        <a:latin typeface="Calibri"/>
                        <a:ea typeface="Calibri"/>
                        <a:cs typeface="B Nazanin" pitchFamily="2" charset="-78"/>
                      </a:endParaRPr>
                    </a:p>
                  </a:txBody>
                  <a:tcPr marL="63362" marR="63362" marT="0" marB="0"/>
                </a:tc>
              </a:tr>
            </a:tbl>
          </a:graphicData>
        </a:graphic>
      </p:graphicFrame>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82045E87-D288-48DA-9682-B0B5434DE68B}" type="slidenum">
              <a:rPr lang="en-US" smtClean="0"/>
              <a:pPr/>
              <a:t>10</a:t>
            </a:fld>
            <a:endParaRPr lang="en-US"/>
          </a:p>
        </p:txBody>
      </p:sp>
      <p:sp>
        <p:nvSpPr>
          <p:cNvPr id="8" name="TextBox 7"/>
          <p:cNvSpPr txBox="1"/>
          <p:nvPr/>
        </p:nvSpPr>
        <p:spPr>
          <a:xfrm>
            <a:off x="1371600" y="30079"/>
            <a:ext cx="4495800" cy="461665"/>
          </a:xfrm>
          <a:prstGeom prst="rect">
            <a:avLst/>
          </a:prstGeom>
          <a:noFill/>
        </p:spPr>
        <p:txBody>
          <a:bodyPr wrap="square" rtlCol="0">
            <a:spAutoFit/>
          </a:bodyPr>
          <a:lstStyle/>
          <a:p>
            <a:pPr algn="r" rtl="1"/>
            <a:r>
              <a:rPr lang="fa-IR" sz="2400" dirty="0" smtClean="0">
                <a:solidFill>
                  <a:schemeClr val="bg1"/>
                </a:solidFill>
                <a:cs typeface="B Tabassom" pitchFamily="2" charset="-78"/>
              </a:rPr>
              <a:t>سنااریو دستگاه خودپرداز (مورد کاربری عمل بانکی)</a:t>
            </a:r>
            <a:endParaRPr lang="en-US" sz="2400" dirty="0">
              <a:solidFill>
                <a:schemeClr val="bg1"/>
              </a:solidFill>
              <a:cs typeface="B Tabassom" pitchFamily="2" charset="-78"/>
            </a:endParaRPr>
          </a:p>
        </p:txBody>
      </p:sp>
      <p:graphicFrame>
        <p:nvGraphicFramePr>
          <p:cNvPr id="3" name="Table 2"/>
          <p:cNvGraphicFramePr>
            <a:graphicFrameLocks noGrp="1"/>
          </p:cNvGraphicFramePr>
          <p:nvPr>
            <p:extLst>
              <p:ext uri="{D42A27DB-BD31-4B8C-83A1-F6EECF244321}">
                <p14:modId xmlns:p14="http://schemas.microsoft.com/office/powerpoint/2010/main" val="2756338465"/>
              </p:ext>
            </p:extLst>
          </p:nvPr>
        </p:nvGraphicFramePr>
        <p:xfrm>
          <a:off x="1599564" y="836866"/>
          <a:ext cx="6096635" cy="4803920"/>
        </p:xfrm>
        <a:graphic>
          <a:graphicData uri="http://schemas.openxmlformats.org/drawingml/2006/table">
            <a:tbl>
              <a:tblPr rtl="1" firstRow="1" firstCol="1" bandRow="1">
                <a:tableStyleId>{793D81CF-94F2-401A-BA57-92F5A7B2D0C5}</a:tableStyleId>
              </a:tblPr>
              <a:tblGrid>
                <a:gridCol w="6096635"/>
              </a:tblGrid>
              <a:tr h="270952">
                <a:tc>
                  <a:txBody>
                    <a:bodyPr/>
                    <a:lstStyle/>
                    <a:p>
                      <a:pPr algn="ctr" rtl="1">
                        <a:lnSpc>
                          <a:spcPct val="115000"/>
                        </a:lnSpc>
                        <a:spcAft>
                          <a:spcPts val="0"/>
                        </a:spcAft>
                      </a:pPr>
                      <a:r>
                        <a:rPr lang="fa-IR" sz="1400">
                          <a:effectLst/>
                          <a:cs typeface="B Nazanin" pitchFamily="2" charset="-78"/>
                        </a:rPr>
                        <a:t>مورد كاربرد</a:t>
                      </a:r>
                      <a:r>
                        <a:rPr lang="en-US" sz="1400">
                          <a:effectLst/>
                          <a:cs typeface="B Nazanin" pitchFamily="2" charset="-78"/>
                        </a:rPr>
                        <a:t>: </a:t>
                      </a:r>
                      <a:r>
                        <a:rPr lang="fa-IR" sz="1400">
                          <a:effectLst/>
                          <a:cs typeface="B Nazanin" pitchFamily="2" charset="-78"/>
                        </a:rPr>
                        <a:t>عمل بانكي</a:t>
                      </a:r>
                      <a:endParaRPr lang="en-US" sz="1200">
                        <a:effectLst/>
                        <a:latin typeface="Calibri"/>
                        <a:ea typeface="Calibri"/>
                        <a:cs typeface="B Nazanin" pitchFamily="2" charset="-78"/>
                      </a:endParaRPr>
                    </a:p>
                  </a:txBody>
                  <a:tcPr marL="68580" marR="68580" marT="0" marB="0"/>
                </a:tc>
              </a:tr>
              <a:tr h="260138">
                <a:tc>
                  <a:txBody>
                    <a:bodyPr/>
                    <a:lstStyle/>
                    <a:p>
                      <a:pPr algn="r" rtl="1">
                        <a:lnSpc>
                          <a:spcPct val="115000"/>
                        </a:lnSpc>
                        <a:spcAft>
                          <a:spcPts val="0"/>
                        </a:spcAft>
                      </a:pPr>
                      <a:r>
                        <a:rPr lang="fa-IR" sz="1400">
                          <a:effectLst/>
                          <a:cs typeface="B Nazanin" pitchFamily="2" charset="-78"/>
                        </a:rPr>
                        <a:t>شماره</a:t>
                      </a:r>
                      <a:r>
                        <a:rPr lang="en-US" sz="1400">
                          <a:effectLst/>
                          <a:cs typeface="B Nazanin" pitchFamily="2" charset="-78"/>
                        </a:rPr>
                        <a:t>: 3</a:t>
                      </a:r>
                      <a:endParaRPr lang="en-US" sz="1200">
                        <a:effectLst/>
                        <a:latin typeface="Calibri"/>
                        <a:ea typeface="Calibri"/>
                        <a:cs typeface="B Nazanin" pitchFamily="2" charset="-78"/>
                      </a:endParaRPr>
                    </a:p>
                  </a:txBody>
                  <a:tcPr marL="68580" marR="68580" marT="0" marB="0"/>
                </a:tc>
              </a:tr>
              <a:tr h="260138">
                <a:tc>
                  <a:txBody>
                    <a:bodyPr/>
                    <a:lstStyle/>
                    <a:p>
                      <a:pPr algn="r" rtl="1">
                        <a:lnSpc>
                          <a:spcPct val="115000"/>
                        </a:lnSpc>
                        <a:spcAft>
                          <a:spcPts val="0"/>
                        </a:spcAft>
                      </a:pPr>
                      <a:r>
                        <a:rPr lang="fa-IR" sz="1400">
                          <a:effectLst/>
                          <a:cs typeface="B Nazanin" pitchFamily="2" charset="-78"/>
                        </a:rPr>
                        <a:t>توصيف اجمالي</a:t>
                      </a:r>
                      <a:r>
                        <a:rPr lang="en-US" sz="1400">
                          <a:effectLst/>
                          <a:cs typeface="B Nazanin" pitchFamily="2" charset="-78"/>
                        </a:rPr>
                        <a:t>: </a:t>
                      </a:r>
                      <a:r>
                        <a:rPr lang="fa-IR" sz="1400">
                          <a:effectLst/>
                          <a:cs typeface="B Nazanin" pitchFamily="2" charset="-78"/>
                        </a:rPr>
                        <a:t>مشتري به سيستم دستوري داده و تقاضاي انجام يك عمل بانكي را به سيستم ميدهد</a:t>
                      </a:r>
                      <a:r>
                        <a:rPr lang="en-US" sz="1400">
                          <a:effectLst/>
                          <a:cs typeface="B Nazanin" pitchFamily="2" charset="-78"/>
                        </a:rPr>
                        <a:t>.</a:t>
                      </a:r>
                      <a:endParaRPr lang="en-US" sz="1200">
                        <a:effectLst/>
                        <a:latin typeface="Calibri"/>
                        <a:ea typeface="Calibri"/>
                        <a:cs typeface="B Nazanin" pitchFamily="2" charset="-78"/>
                      </a:endParaRPr>
                    </a:p>
                  </a:txBody>
                  <a:tcPr marL="68580" marR="68580" marT="0" marB="0"/>
                </a:tc>
              </a:tr>
              <a:tr h="260138">
                <a:tc>
                  <a:txBody>
                    <a:bodyPr/>
                    <a:lstStyle/>
                    <a:p>
                      <a:pPr algn="r" rtl="1">
                        <a:lnSpc>
                          <a:spcPct val="115000"/>
                        </a:lnSpc>
                        <a:spcAft>
                          <a:spcPts val="0"/>
                        </a:spcAft>
                      </a:pPr>
                      <a:r>
                        <a:rPr lang="fa-IR" sz="1400">
                          <a:effectLst/>
                          <a:cs typeface="B Nazanin" pitchFamily="2" charset="-78"/>
                        </a:rPr>
                        <a:t>عامل اصلي</a:t>
                      </a:r>
                      <a:r>
                        <a:rPr lang="en-US" sz="1400">
                          <a:effectLst/>
                          <a:cs typeface="B Nazanin" pitchFamily="2" charset="-78"/>
                        </a:rPr>
                        <a:t>: </a:t>
                      </a:r>
                      <a:r>
                        <a:rPr lang="fa-IR" sz="1400">
                          <a:effectLst/>
                          <a:cs typeface="B Nazanin" pitchFamily="2" charset="-78"/>
                        </a:rPr>
                        <a:t>مشتري بانك</a:t>
                      </a:r>
                      <a:endParaRPr lang="en-US" sz="1200">
                        <a:effectLst/>
                        <a:latin typeface="Calibri"/>
                        <a:ea typeface="Calibri"/>
                        <a:cs typeface="B Nazanin" pitchFamily="2" charset="-78"/>
                      </a:endParaRPr>
                    </a:p>
                  </a:txBody>
                  <a:tcPr marL="68580" marR="68580" marT="0" marB="0"/>
                </a:tc>
              </a:tr>
              <a:tr h="260138">
                <a:tc>
                  <a:txBody>
                    <a:bodyPr/>
                    <a:lstStyle/>
                    <a:p>
                      <a:pPr algn="r" rtl="1">
                        <a:lnSpc>
                          <a:spcPct val="115000"/>
                        </a:lnSpc>
                        <a:spcAft>
                          <a:spcPts val="0"/>
                        </a:spcAft>
                      </a:pPr>
                      <a:r>
                        <a:rPr lang="fa-IR" sz="1400" dirty="0">
                          <a:effectLst/>
                          <a:cs typeface="B Nazanin" pitchFamily="2" charset="-78"/>
                        </a:rPr>
                        <a:t>عامل فرعي</a:t>
                      </a:r>
                      <a:r>
                        <a:rPr lang="en-US" sz="1400" dirty="0">
                          <a:effectLst/>
                          <a:cs typeface="B Nazanin" pitchFamily="2" charset="-78"/>
                        </a:rPr>
                        <a:t>: </a:t>
                      </a:r>
                      <a:r>
                        <a:rPr lang="fa-IR" sz="1400" dirty="0">
                          <a:effectLst/>
                          <a:cs typeface="B Nazanin" pitchFamily="2" charset="-78"/>
                        </a:rPr>
                        <a:t>كامپيوتر بانك</a:t>
                      </a:r>
                      <a:endParaRPr lang="en-US" sz="1200" dirty="0">
                        <a:effectLst/>
                        <a:latin typeface="Calibri"/>
                        <a:ea typeface="Calibri"/>
                        <a:cs typeface="B Nazanin" pitchFamily="2" charset="-78"/>
                      </a:endParaRPr>
                    </a:p>
                  </a:txBody>
                  <a:tcPr marL="68580" marR="68580" marT="0" marB="0"/>
                </a:tc>
              </a:tr>
              <a:tr h="260138">
                <a:tc>
                  <a:txBody>
                    <a:bodyPr/>
                    <a:lstStyle/>
                    <a:p>
                      <a:pPr algn="r" rtl="1">
                        <a:lnSpc>
                          <a:spcPct val="115000"/>
                        </a:lnSpc>
                        <a:spcAft>
                          <a:spcPts val="0"/>
                        </a:spcAft>
                      </a:pPr>
                      <a:r>
                        <a:rPr lang="fa-IR" sz="1400">
                          <a:effectLst/>
                          <a:cs typeface="B Nazanin" pitchFamily="2" charset="-78"/>
                        </a:rPr>
                        <a:t>شرايط اوليه</a:t>
                      </a:r>
                      <a:r>
                        <a:rPr lang="en-US" sz="1400">
                          <a:effectLst/>
                          <a:cs typeface="B Nazanin" pitchFamily="2" charset="-78"/>
                        </a:rPr>
                        <a:t>: </a:t>
                      </a:r>
                      <a:r>
                        <a:rPr lang="fa-IR" sz="1400">
                          <a:effectLst/>
                          <a:cs typeface="B Nazanin" pitchFamily="2" charset="-78"/>
                        </a:rPr>
                        <a:t>ندارد</a:t>
                      </a:r>
                      <a:endParaRPr lang="en-US" sz="1200">
                        <a:effectLst/>
                        <a:latin typeface="Calibri"/>
                        <a:ea typeface="Calibri"/>
                        <a:cs typeface="B Nazanin" pitchFamily="2" charset="-78"/>
                      </a:endParaRPr>
                    </a:p>
                  </a:txBody>
                  <a:tcPr marL="68580" marR="68580" marT="0" marB="0"/>
                </a:tc>
              </a:tr>
              <a:tr h="2481412">
                <a:tc>
                  <a:txBody>
                    <a:bodyPr/>
                    <a:lstStyle/>
                    <a:p>
                      <a:pPr algn="r" rtl="1">
                        <a:lnSpc>
                          <a:spcPct val="115000"/>
                        </a:lnSpc>
                        <a:spcAft>
                          <a:spcPts val="0"/>
                        </a:spcAft>
                      </a:pPr>
                      <a:r>
                        <a:rPr lang="fa-IR" sz="1400">
                          <a:effectLst/>
                          <a:cs typeface="B Nazanin" pitchFamily="2" charset="-78"/>
                        </a:rPr>
                        <a:t>روند اصلي</a:t>
                      </a:r>
                      <a:r>
                        <a:rPr lang="en-US" sz="1400">
                          <a:effectLst/>
                          <a:cs typeface="B Nazanin" pitchFamily="2" charset="-78"/>
                        </a:rPr>
                        <a:t>:</a:t>
                      </a:r>
                      <a:endParaRPr lang="en-US" sz="1200">
                        <a:effectLst/>
                        <a:cs typeface="B Nazanin" pitchFamily="2" charset="-78"/>
                      </a:endParaRPr>
                    </a:p>
                    <a:p>
                      <a:pPr algn="r" rtl="1">
                        <a:lnSpc>
                          <a:spcPct val="115000"/>
                        </a:lnSpc>
                        <a:spcAft>
                          <a:spcPts val="0"/>
                        </a:spcAft>
                      </a:pPr>
                      <a:r>
                        <a:rPr lang="en-US" sz="1400">
                          <a:effectLst/>
                          <a:cs typeface="B Nazanin" pitchFamily="2" charset="-78"/>
                        </a:rPr>
                        <a:t>1. </a:t>
                      </a:r>
                      <a:r>
                        <a:rPr lang="fa-IR" sz="1400">
                          <a:effectLst/>
                          <a:cs typeface="B Nazanin" pitchFamily="2" charset="-78"/>
                        </a:rPr>
                        <a:t>سيستم از مشتري ميخواهد تا شرح درخواست خود را وارد كند</a:t>
                      </a:r>
                      <a:r>
                        <a:rPr lang="en-US" sz="1400">
                          <a:effectLst/>
                          <a:cs typeface="B Nazanin" pitchFamily="2" charset="-78"/>
                        </a:rPr>
                        <a:t>.</a:t>
                      </a:r>
                      <a:endParaRPr lang="en-US" sz="1200">
                        <a:effectLst/>
                        <a:cs typeface="B Nazanin" pitchFamily="2" charset="-78"/>
                      </a:endParaRPr>
                    </a:p>
                    <a:p>
                      <a:pPr algn="r" rtl="1">
                        <a:lnSpc>
                          <a:spcPct val="115000"/>
                        </a:lnSpc>
                        <a:spcAft>
                          <a:spcPts val="0"/>
                        </a:spcAft>
                      </a:pPr>
                      <a:r>
                        <a:rPr lang="en-US" sz="1400">
                          <a:effectLst/>
                          <a:cs typeface="B Nazanin" pitchFamily="2" charset="-78"/>
                        </a:rPr>
                        <a:t>2. </a:t>
                      </a:r>
                      <a:r>
                        <a:rPr lang="fa-IR" sz="1400">
                          <a:effectLst/>
                          <a:cs typeface="B Nazanin" pitchFamily="2" charset="-78"/>
                        </a:rPr>
                        <a:t>مشتري شرح درخواست خود را وارد ميكند و گزينههاي مورد نظر خود را انتخاب ميكند</a:t>
                      </a:r>
                      <a:r>
                        <a:rPr lang="en-US" sz="1400">
                          <a:effectLst/>
                          <a:cs typeface="B Nazanin" pitchFamily="2" charset="-78"/>
                        </a:rPr>
                        <a:t>.</a:t>
                      </a:r>
                      <a:endParaRPr lang="en-US" sz="1200">
                        <a:effectLst/>
                        <a:cs typeface="B Nazanin" pitchFamily="2" charset="-78"/>
                      </a:endParaRPr>
                    </a:p>
                    <a:p>
                      <a:pPr algn="r" rtl="1">
                        <a:lnSpc>
                          <a:spcPct val="115000"/>
                        </a:lnSpc>
                        <a:spcAft>
                          <a:spcPts val="0"/>
                        </a:spcAft>
                      </a:pPr>
                      <a:r>
                        <a:rPr lang="en-US" sz="1400">
                          <a:effectLst/>
                          <a:cs typeface="B Nazanin" pitchFamily="2" charset="-78"/>
                        </a:rPr>
                        <a:t>3. </a:t>
                      </a:r>
                      <a:r>
                        <a:rPr lang="fa-IR" sz="1400">
                          <a:effectLst/>
                          <a:cs typeface="B Nazanin" pitchFamily="2" charset="-78"/>
                        </a:rPr>
                        <a:t>سيستم درخواست مشتري را با ارسال آن به بانك ارزيابي ميكند</a:t>
                      </a:r>
                      <a:r>
                        <a:rPr lang="en-US" sz="1400">
                          <a:effectLst/>
                          <a:cs typeface="B Nazanin" pitchFamily="2" charset="-78"/>
                        </a:rPr>
                        <a:t>.</a:t>
                      </a:r>
                      <a:endParaRPr lang="en-US" sz="1200">
                        <a:effectLst/>
                        <a:cs typeface="B Nazanin" pitchFamily="2" charset="-78"/>
                      </a:endParaRPr>
                    </a:p>
                    <a:p>
                      <a:pPr algn="r" rtl="1">
                        <a:lnSpc>
                          <a:spcPct val="115000"/>
                        </a:lnSpc>
                        <a:spcAft>
                          <a:spcPts val="0"/>
                        </a:spcAft>
                      </a:pPr>
                      <a:r>
                        <a:rPr lang="en-US" sz="1400">
                          <a:effectLst/>
                          <a:cs typeface="B Nazanin" pitchFamily="2" charset="-78"/>
                        </a:rPr>
                        <a:t>4. </a:t>
                      </a:r>
                      <a:r>
                        <a:rPr lang="fa-IR" sz="1400">
                          <a:effectLst/>
                          <a:cs typeface="B Nazanin" pitchFamily="2" charset="-78"/>
                        </a:rPr>
                        <a:t>شامل</a:t>
                      </a:r>
                      <a:r>
                        <a:rPr lang="en-US" sz="1400">
                          <a:effectLst/>
                          <a:cs typeface="B Nazanin" pitchFamily="2" charset="-78"/>
                        </a:rPr>
                        <a:t>: </a:t>
                      </a:r>
                      <a:r>
                        <a:rPr lang="fa-IR" sz="1400">
                          <a:effectLst/>
                          <a:cs typeface="B Nazanin" pitchFamily="2" charset="-78"/>
                        </a:rPr>
                        <a:t>گرفتن تأييد</a:t>
                      </a:r>
                      <a:endParaRPr lang="en-US" sz="1200">
                        <a:effectLst/>
                        <a:cs typeface="B Nazanin" pitchFamily="2" charset="-78"/>
                      </a:endParaRPr>
                    </a:p>
                    <a:p>
                      <a:pPr algn="r" rtl="1">
                        <a:lnSpc>
                          <a:spcPct val="115000"/>
                        </a:lnSpc>
                        <a:spcAft>
                          <a:spcPts val="0"/>
                        </a:spcAft>
                      </a:pPr>
                      <a:r>
                        <a:rPr lang="en-US" sz="1400">
                          <a:effectLst/>
                          <a:cs typeface="B Nazanin" pitchFamily="2" charset="-78"/>
                        </a:rPr>
                        <a:t>5. </a:t>
                      </a:r>
                      <a:r>
                        <a:rPr lang="fa-IR" sz="1400">
                          <a:effectLst/>
                          <a:cs typeface="B Nazanin" pitchFamily="2" charset="-78"/>
                        </a:rPr>
                        <a:t>اگر بانك عمل بانكي را تأييد كرد، سيستم درخواست مشتري را انجام ميدهد و هر آنچه كه رخ داده است را ثبت ميكند</a:t>
                      </a:r>
                      <a:r>
                        <a:rPr lang="en-US" sz="1400">
                          <a:effectLst/>
                          <a:cs typeface="B Nazanin" pitchFamily="2" charset="-78"/>
                        </a:rPr>
                        <a:t>.</a:t>
                      </a:r>
                      <a:endParaRPr lang="en-US" sz="1200">
                        <a:effectLst/>
                        <a:cs typeface="B Nazanin" pitchFamily="2" charset="-78"/>
                      </a:endParaRPr>
                    </a:p>
                    <a:p>
                      <a:pPr algn="r" rtl="1">
                        <a:lnSpc>
                          <a:spcPct val="115000"/>
                        </a:lnSpc>
                        <a:spcAft>
                          <a:spcPts val="0"/>
                        </a:spcAft>
                      </a:pPr>
                      <a:r>
                        <a:rPr lang="en-US" sz="1400">
                          <a:effectLst/>
                          <a:cs typeface="B Nazanin" pitchFamily="2" charset="-78"/>
                        </a:rPr>
                        <a:t>6. </a:t>
                      </a:r>
                      <a:r>
                        <a:rPr lang="fa-IR" sz="1400">
                          <a:effectLst/>
                          <a:cs typeface="B Nazanin" pitchFamily="2" charset="-78"/>
                        </a:rPr>
                        <a:t>شامل</a:t>
                      </a:r>
                      <a:r>
                        <a:rPr lang="en-US" sz="1400">
                          <a:effectLst/>
                          <a:cs typeface="B Nazanin" pitchFamily="2" charset="-78"/>
                        </a:rPr>
                        <a:t>: </a:t>
                      </a:r>
                      <a:r>
                        <a:rPr lang="fa-IR" sz="1400">
                          <a:effectLst/>
                          <a:cs typeface="B Nazanin" pitchFamily="2" charset="-78"/>
                        </a:rPr>
                        <a:t>چاپ آخرين تراكنش</a:t>
                      </a:r>
                      <a:endParaRPr lang="en-US" sz="1200">
                        <a:effectLst/>
                        <a:cs typeface="B Nazanin" pitchFamily="2" charset="-78"/>
                      </a:endParaRPr>
                    </a:p>
                    <a:p>
                      <a:pPr algn="r" rtl="1">
                        <a:lnSpc>
                          <a:spcPct val="115000"/>
                        </a:lnSpc>
                        <a:spcAft>
                          <a:spcPts val="0"/>
                        </a:spcAft>
                      </a:pPr>
                      <a:r>
                        <a:rPr lang="en-US" sz="1400">
                          <a:effectLst/>
                          <a:cs typeface="B Nazanin" pitchFamily="2" charset="-78"/>
                        </a:rPr>
                        <a:t>7. </a:t>
                      </a:r>
                      <a:r>
                        <a:rPr lang="fa-IR" sz="1400">
                          <a:effectLst/>
                          <a:cs typeface="B Nazanin" pitchFamily="2" charset="-78"/>
                        </a:rPr>
                        <a:t>شامل</a:t>
                      </a:r>
                      <a:r>
                        <a:rPr lang="en-US" sz="1400">
                          <a:effectLst/>
                          <a:cs typeface="B Nazanin" pitchFamily="2" charset="-78"/>
                        </a:rPr>
                        <a:t>: </a:t>
                      </a:r>
                      <a:r>
                        <a:rPr lang="fa-IR" sz="1400">
                          <a:effectLst/>
                          <a:cs typeface="B Nazanin" pitchFamily="2" charset="-78"/>
                        </a:rPr>
                        <a:t>خروج</a:t>
                      </a:r>
                      <a:endParaRPr lang="en-US" sz="1200">
                        <a:effectLst/>
                        <a:latin typeface="Calibri"/>
                        <a:ea typeface="Calibri"/>
                        <a:cs typeface="B Nazanin" pitchFamily="2" charset="-78"/>
                      </a:endParaRPr>
                    </a:p>
                  </a:txBody>
                  <a:tcPr marL="68580" marR="68580" marT="0" marB="0"/>
                </a:tc>
              </a:tr>
              <a:tr h="260138">
                <a:tc>
                  <a:txBody>
                    <a:bodyPr/>
                    <a:lstStyle/>
                    <a:p>
                      <a:pPr algn="r" rtl="1">
                        <a:lnSpc>
                          <a:spcPct val="115000"/>
                        </a:lnSpc>
                        <a:spcAft>
                          <a:spcPts val="0"/>
                        </a:spcAft>
                      </a:pPr>
                      <a:r>
                        <a:rPr lang="fa-IR" sz="1400">
                          <a:effectLst/>
                          <a:cs typeface="B Nazanin" pitchFamily="2" charset="-78"/>
                        </a:rPr>
                        <a:t>شرايط نهايي</a:t>
                      </a:r>
                      <a:r>
                        <a:rPr lang="en-US" sz="1400">
                          <a:effectLst/>
                          <a:cs typeface="B Nazanin" pitchFamily="2" charset="-78"/>
                        </a:rPr>
                        <a:t>: </a:t>
                      </a:r>
                      <a:r>
                        <a:rPr lang="fa-IR" sz="1400">
                          <a:effectLst/>
                          <a:cs typeface="B Nazanin" pitchFamily="2" charset="-78"/>
                        </a:rPr>
                        <a:t>ندارد</a:t>
                      </a:r>
                      <a:endParaRPr lang="en-US" sz="1200">
                        <a:effectLst/>
                        <a:latin typeface="Calibri"/>
                        <a:ea typeface="Calibri"/>
                        <a:cs typeface="B Nazanin" pitchFamily="2" charset="-78"/>
                      </a:endParaRPr>
                    </a:p>
                  </a:txBody>
                  <a:tcPr marL="68580" marR="68580" marT="0" marB="0"/>
                </a:tc>
              </a:tr>
              <a:tr h="260138">
                <a:tc>
                  <a:txBody>
                    <a:bodyPr/>
                    <a:lstStyle/>
                    <a:p>
                      <a:pPr algn="r" rtl="1">
                        <a:lnSpc>
                          <a:spcPct val="115000"/>
                        </a:lnSpc>
                        <a:spcAft>
                          <a:spcPts val="0"/>
                        </a:spcAft>
                      </a:pPr>
                      <a:r>
                        <a:rPr lang="fa-IR" sz="1400" dirty="0">
                          <a:effectLst/>
                          <a:cs typeface="B Nazanin" pitchFamily="2" charset="-78"/>
                        </a:rPr>
                        <a:t>روند جايگزين</a:t>
                      </a:r>
                      <a:r>
                        <a:rPr lang="en-US" sz="1400" dirty="0">
                          <a:effectLst/>
                          <a:cs typeface="B Nazanin" pitchFamily="2" charset="-78"/>
                        </a:rPr>
                        <a:t>: </a:t>
                      </a:r>
                      <a:r>
                        <a:rPr lang="fa-IR" sz="1400" dirty="0">
                          <a:effectLst/>
                          <a:cs typeface="B Nazanin" pitchFamily="2" charset="-78"/>
                        </a:rPr>
                        <a:t>ندارد</a:t>
                      </a:r>
                      <a:endParaRPr lang="en-US" sz="1200" dirty="0">
                        <a:effectLst/>
                        <a:latin typeface="Calibri"/>
                        <a:ea typeface="Calibri"/>
                        <a:cs typeface="B Nazanin" pitchFamily="2" charset="-78"/>
                      </a:endParaRPr>
                    </a:p>
                  </a:txBody>
                  <a:tcPr marL="68580" marR="68580" marT="0" marB="0"/>
                </a:tc>
              </a:tr>
            </a:tbl>
          </a:graphicData>
        </a:graphic>
      </p:graphicFrame>
      <p:sp>
        <p:nvSpPr>
          <p:cNvPr id="4" name="Rectangle 1"/>
          <p:cNvSpPr>
            <a:spLocks noChangeArrowheads="1"/>
          </p:cNvSpPr>
          <p:nvPr/>
        </p:nvSpPr>
        <p:spPr bwMode="auto">
          <a:xfrm>
            <a:off x="1600200" y="836613"/>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00000"/>
              </a:lnSpc>
              <a:spcBef>
                <a:spcPct val="0"/>
              </a:spcBef>
              <a:spcAft>
                <a:spcPct val="0"/>
              </a:spcAft>
              <a:buClrTx/>
              <a:buSzTx/>
              <a:buFontTx/>
              <a:buNone/>
              <a:tabLst/>
            </a:pPr>
            <a:endParaRPr kumimoji="0" lang="fa-IR" sz="1800" b="0" i="0" u="none" strike="noStrike" cap="none" normalizeH="0" baseline="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1023368178"/>
      </p:ext>
    </p:extLst>
  </p:cSld>
  <p:clrMapOvr>
    <a:masterClrMapping/>
  </p:clrMapOvr>
  <p:transition spd="slow">
    <p:push dir="u"/>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82045E87-D288-48DA-9682-B0B5434DE68B}" type="slidenum">
              <a:rPr lang="en-US" smtClean="0"/>
              <a:pPr/>
              <a:t>11</a:t>
            </a:fld>
            <a:endParaRPr lang="en-US"/>
          </a:p>
        </p:txBody>
      </p:sp>
      <p:sp>
        <p:nvSpPr>
          <p:cNvPr id="4" name="TextBox 3"/>
          <p:cNvSpPr txBox="1"/>
          <p:nvPr/>
        </p:nvSpPr>
        <p:spPr>
          <a:xfrm>
            <a:off x="1371600" y="30079"/>
            <a:ext cx="4495800" cy="461665"/>
          </a:xfrm>
          <a:prstGeom prst="rect">
            <a:avLst/>
          </a:prstGeom>
          <a:noFill/>
        </p:spPr>
        <p:txBody>
          <a:bodyPr wrap="square" rtlCol="0">
            <a:spAutoFit/>
          </a:bodyPr>
          <a:lstStyle/>
          <a:p>
            <a:pPr algn="r" rtl="1"/>
            <a:r>
              <a:rPr lang="fa-IR" sz="2400" dirty="0" smtClean="0">
                <a:solidFill>
                  <a:schemeClr val="bg1"/>
                </a:solidFill>
                <a:cs typeface="B Tabassom" pitchFamily="2" charset="-78"/>
              </a:rPr>
              <a:t>سنااریو دستگاه خودپرداز (مورد کاربری برداشت وجه)</a:t>
            </a:r>
            <a:endParaRPr lang="en-US" sz="2400" dirty="0">
              <a:solidFill>
                <a:schemeClr val="bg1"/>
              </a:solidFill>
              <a:cs typeface="B Tabassom" pitchFamily="2" charset="-78"/>
            </a:endParaRPr>
          </a:p>
        </p:txBody>
      </p:sp>
      <p:graphicFrame>
        <p:nvGraphicFramePr>
          <p:cNvPr id="5" name="Table 4"/>
          <p:cNvGraphicFramePr>
            <a:graphicFrameLocks noGrp="1"/>
          </p:cNvGraphicFramePr>
          <p:nvPr>
            <p:extLst>
              <p:ext uri="{D42A27DB-BD31-4B8C-83A1-F6EECF244321}">
                <p14:modId xmlns:p14="http://schemas.microsoft.com/office/powerpoint/2010/main" val="3725274089"/>
              </p:ext>
            </p:extLst>
          </p:nvPr>
        </p:nvGraphicFramePr>
        <p:xfrm>
          <a:off x="1951929" y="508254"/>
          <a:ext cx="5163943" cy="5643372"/>
        </p:xfrm>
        <a:graphic>
          <a:graphicData uri="http://schemas.openxmlformats.org/drawingml/2006/table">
            <a:tbl>
              <a:tblPr rtl="1" firstRow="1" firstCol="1" bandRow="1">
                <a:tableStyleId>{793D81CF-94F2-401A-BA57-92F5A7B2D0C5}</a:tableStyleId>
              </a:tblPr>
              <a:tblGrid>
                <a:gridCol w="5163943"/>
              </a:tblGrid>
              <a:tr h="185057">
                <a:tc>
                  <a:txBody>
                    <a:bodyPr/>
                    <a:lstStyle/>
                    <a:p>
                      <a:pPr algn="ctr" rtl="1">
                        <a:lnSpc>
                          <a:spcPct val="115000"/>
                        </a:lnSpc>
                        <a:spcAft>
                          <a:spcPts val="0"/>
                        </a:spcAft>
                      </a:pPr>
                      <a:r>
                        <a:rPr lang="fa-IR" sz="1400">
                          <a:effectLst/>
                          <a:cs typeface="B Nazanin" pitchFamily="2" charset="-78"/>
                        </a:rPr>
                        <a:t>مورد كاربرد</a:t>
                      </a:r>
                      <a:r>
                        <a:rPr lang="en-US" sz="1400">
                          <a:effectLst/>
                          <a:cs typeface="B Nazanin" pitchFamily="2" charset="-78"/>
                        </a:rPr>
                        <a:t>: </a:t>
                      </a:r>
                      <a:r>
                        <a:rPr lang="fa-IR" sz="1400">
                          <a:effectLst/>
                          <a:cs typeface="B Nazanin" pitchFamily="2" charset="-78"/>
                        </a:rPr>
                        <a:t>برداشت وجه</a:t>
                      </a:r>
                      <a:endParaRPr lang="en-US" sz="1100">
                        <a:effectLst/>
                        <a:latin typeface="Calibri"/>
                        <a:ea typeface="Calibri"/>
                        <a:cs typeface="B Nazanin" pitchFamily="2" charset="-78"/>
                      </a:endParaRPr>
                    </a:p>
                  </a:txBody>
                  <a:tcPr marL="60345" marR="60345" marT="0" marB="0"/>
                </a:tc>
              </a:tr>
              <a:tr h="185057">
                <a:tc>
                  <a:txBody>
                    <a:bodyPr/>
                    <a:lstStyle/>
                    <a:p>
                      <a:pPr algn="r" rtl="1">
                        <a:lnSpc>
                          <a:spcPct val="115000"/>
                        </a:lnSpc>
                        <a:spcAft>
                          <a:spcPts val="0"/>
                        </a:spcAft>
                      </a:pPr>
                      <a:r>
                        <a:rPr lang="fa-IR" sz="1400">
                          <a:effectLst/>
                          <a:cs typeface="B Nazanin" pitchFamily="2" charset="-78"/>
                        </a:rPr>
                        <a:t>شماره</a:t>
                      </a:r>
                      <a:r>
                        <a:rPr lang="en-US" sz="1400">
                          <a:effectLst/>
                          <a:cs typeface="B Nazanin" pitchFamily="2" charset="-78"/>
                        </a:rPr>
                        <a:t>: 4</a:t>
                      </a:r>
                      <a:endParaRPr lang="en-US" sz="1100">
                        <a:effectLst/>
                        <a:latin typeface="Calibri"/>
                        <a:ea typeface="Calibri"/>
                        <a:cs typeface="B Nazanin" pitchFamily="2" charset="-78"/>
                      </a:endParaRPr>
                    </a:p>
                  </a:txBody>
                  <a:tcPr marL="60345" marR="60345" marT="0" marB="0"/>
                </a:tc>
              </a:tr>
              <a:tr h="185057">
                <a:tc>
                  <a:txBody>
                    <a:bodyPr/>
                    <a:lstStyle/>
                    <a:p>
                      <a:pPr algn="r" rtl="1">
                        <a:lnSpc>
                          <a:spcPct val="115000"/>
                        </a:lnSpc>
                        <a:spcAft>
                          <a:spcPts val="0"/>
                        </a:spcAft>
                      </a:pPr>
                      <a:r>
                        <a:rPr lang="fa-IR" sz="1400">
                          <a:effectLst/>
                          <a:cs typeface="B Nazanin" pitchFamily="2" charset="-78"/>
                        </a:rPr>
                        <a:t>توصيف اجمالي</a:t>
                      </a:r>
                      <a:r>
                        <a:rPr lang="en-US" sz="1400">
                          <a:effectLst/>
                          <a:cs typeface="B Nazanin" pitchFamily="2" charset="-78"/>
                        </a:rPr>
                        <a:t>: </a:t>
                      </a:r>
                      <a:r>
                        <a:rPr lang="fa-IR" sz="1400">
                          <a:effectLst/>
                          <a:cs typeface="B Nazanin" pitchFamily="2" charset="-78"/>
                        </a:rPr>
                        <a:t>مشتري از يك حساب پول برداشت ميكند</a:t>
                      </a:r>
                      <a:r>
                        <a:rPr lang="en-US" sz="1400">
                          <a:effectLst/>
                          <a:cs typeface="B Nazanin" pitchFamily="2" charset="-78"/>
                        </a:rPr>
                        <a:t>.</a:t>
                      </a:r>
                      <a:endParaRPr lang="en-US" sz="1100">
                        <a:effectLst/>
                        <a:latin typeface="Calibri"/>
                        <a:ea typeface="Calibri"/>
                        <a:cs typeface="B Nazanin" pitchFamily="2" charset="-78"/>
                      </a:endParaRPr>
                    </a:p>
                  </a:txBody>
                  <a:tcPr marL="60345" marR="60345" marT="0" marB="0"/>
                </a:tc>
              </a:tr>
              <a:tr h="185057">
                <a:tc>
                  <a:txBody>
                    <a:bodyPr/>
                    <a:lstStyle/>
                    <a:p>
                      <a:pPr algn="r" rtl="1">
                        <a:lnSpc>
                          <a:spcPct val="115000"/>
                        </a:lnSpc>
                        <a:spcAft>
                          <a:spcPts val="0"/>
                        </a:spcAft>
                      </a:pPr>
                      <a:r>
                        <a:rPr lang="fa-IR" sz="1400">
                          <a:effectLst/>
                          <a:cs typeface="B Nazanin" pitchFamily="2" charset="-78"/>
                        </a:rPr>
                        <a:t>عامل اصلي</a:t>
                      </a:r>
                      <a:r>
                        <a:rPr lang="en-US" sz="1400">
                          <a:effectLst/>
                          <a:cs typeface="B Nazanin" pitchFamily="2" charset="-78"/>
                        </a:rPr>
                        <a:t>: </a:t>
                      </a:r>
                      <a:r>
                        <a:rPr lang="fa-IR" sz="1400">
                          <a:effectLst/>
                          <a:cs typeface="B Nazanin" pitchFamily="2" charset="-78"/>
                        </a:rPr>
                        <a:t>مشتري بانك</a:t>
                      </a:r>
                      <a:endParaRPr lang="en-US" sz="1100">
                        <a:effectLst/>
                        <a:latin typeface="Calibri"/>
                        <a:ea typeface="Calibri"/>
                        <a:cs typeface="B Nazanin" pitchFamily="2" charset="-78"/>
                      </a:endParaRPr>
                    </a:p>
                  </a:txBody>
                  <a:tcPr marL="60345" marR="60345" marT="0" marB="0"/>
                </a:tc>
              </a:tr>
              <a:tr h="185057">
                <a:tc>
                  <a:txBody>
                    <a:bodyPr/>
                    <a:lstStyle/>
                    <a:p>
                      <a:pPr algn="r" rtl="1">
                        <a:lnSpc>
                          <a:spcPct val="115000"/>
                        </a:lnSpc>
                        <a:spcAft>
                          <a:spcPts val="0"/>
                        </a:spcAft>
                      </a:pPr>
                      <a:r>
                        <a:rPr lang="fa-IR" sz="1400">
                          <a:effectLst/>
                          <a:cs typeface="B Nazanin" pitchFamily="2" charset="-78"/>
                        </a:rPr>
                        <a:t>عامل فرعي</a:t>
                      </a:r>
                      <a:r>
                        <a:rPr lang="en-US" sz="1400">
                          <a:effectLst/>
                          <a:cs typeface="B Nazanin" pitchFamily="2" charset="-78"/>
                        </a:rPr>
                        <a:t>: </a:t>
                      </a:r>
                      <a:r>
                        <a:rPr lang="fa-IR" sz="1400">
                          <a:effectLst/>
                          <a:cs typeface="B Nazanin" pitchFamily="2" charset="-78"/>
                        </a:rPr>
                        <a:t>كامپيوتر بانك</a:t>
                      </a:r>
                      <a:endParaRPr lang="en-US" sz="1100">
                        <a:effectLst/>
                        <a:latin typeface="Calibri"/>
                        <a:ea typeface="Calibri"/>
                        <a:cs typeface="B Nazanin" pitchFamily="2" charset="-78"/>
                      </a:endParaRPr>
                    </a:p>
                  </a:txBody>
                  <a:tcPr marL="60345" marR="60345" marT="0" marB="0"/>
                </a:tc>
              </a:tr>
              <a:tr h="185057">
                <a:tc>
                  <a:txBody>
                    <a:bodyPr/>
                    <a:lstStyle/>
                    <a:p>
                      <a:pPr algn="r" rtl="1">
                        <a:lnSpc>
                          <a:spcPct val="115000"/>
                        </a:lnSpc>
                        <a:spcAft>
                          <a:spcPts val="0"/>
                        </a:spcAft>
                      </a:pPr>
                      <a:r>
                        <a:rPr lang="fa-IR" sz="1400">
                          <a:effectLst/>
                          <a:cs typeface="B Nazanin" pitchFamily="2" charset="-78"/>
                        </a:rPr>
                        <a:t>شرايط اوليه</a:t>
                      </a:r>
                      <a:r>
                        <a:rPr lang="en-US" sz="1400">
                          <a:effectLst/>
                          <a:cs typeface="B Nazanin" pitchFamily="2" charset="-78"/>
                        </a:rPr>
                        <a:t>: </a:t>
                      </a:r>
                      <a:r>
                        <a:rPr lang="fa-IR" sz="1400">
                          <a:effectLst/>
                          <a:cs typeface="B Nazanin" pitchFamily="2" charset="-78"/>
                        </a:rPr>
                        <a:t>ندارد</a:t>
                      </a:r>
                      <a:endParaRPr lang="en-US" sz="1100">
                        <a:effectLst/>
                        <a:latin typeface="Calibri"/>
                        <a:ea typeface="Calibri"/>
                        <a:cs typeface="B Nazanin" pitchFamily="2" charset="-78"/>
                      </a:endParaRPr>
                    </a:p>
                  </a:txBody>
                  <a:tcPr marL="60345" marR="60345" marT="0" marB="0"/>
                </a:tc>
              </a:tr>
              <a:tr h="2405743">
                <a:tc>
                  <a:txBody>
                    <a:bodyPr/>
                    <a:lstStyle/>
                    <a:p>
                      <a:pPr algn="r" rtl="1">
                        <a:lnSpc>
                          <a:spcPct val="115000"/>
                        </a:lnSpc>
                        <a:spcAft>
                          <a:spcPts val="0"/>
                        </a:spcAft>
                      </a:pPr>
                      <a:r>
                        <a:rPr lang="fa-IR" sz="1400">
                          <a:effectLst/>
                          <a:cs typeface="B Nazanin" pitchFamily="2" charset="-78"/>
                        </a:rPr>
                        <a:t>روند اصلي</a:t>
                      </a:r>
                      <a:r>
                        <a:rPr lang="en-US" sz="1400">
                          <a:effectLst/>
                          <a:cs typeface="B Nazanin" pitchFamily="2" charset="-78"/>
                        </a:rPr>
                        <a:t>:</a:t>
                      </a:r>
                      <a:endParaRPr lang="en-US" sz="1100">
                        <a:effectLst/>
                        <a:cs typeface="B Nazanin" pitchFamily="2" charset="-78"/>
                      </a:endParaRPr>
                    </a:p>
                    <a:p>
                      <a:pPr algn="r" rtl="1">
                        <a:lnSpc>
                          <a:spcPct val="115000"/>
                        </a:lnSpc>
                        <a:spcAft>
                          <a:spcPts val="0"/>
                        </a:spcAft>
                      </a:pPr>
                      <a:r>
                        <a:rPr lang="fa-IR" sz="1400">
                          <a:effectLst/>
                          <a:cs typeface="B Nazanin" pitchFamily="2" charset="-78"/>
                        </a:rPr>
                        <a:t>سيستم از مشتري ميخواهد تا مقدار مورد دلخواه خود جهت برداشت از حساب را از فهرستي از مقادير ممكن </a:t>
                      </a:r>
                      <a:r>
                        <a:rPr lang="en-US" sz="1400">
                          <a:effectLst/>
                          <a:cs typeface="B Nazanin" pitchFamily="2" charset="-78"/>
                        </a:rPr>
                        <a:t>(o1) .1</a:t>
                      </a:r>
                      <a:endParaRPr lang="en-US" sz="1100">
                        <a:effectLst/>
                        <a:cs typeface="B Nazanin" pitchFamily="2" charset="-78"/>
                      </a:endParaRPr>
                    </a:p>
                    <a:p>
                      <a:pPr algn="r" rtl="1">
                        <a:lnSpc>
                          <a:spcPct val="115000"/>
                        </a:lnSpc>
                        <a:spcAft>
                          <a:spcPts val="0"/>
                        </a:spcAft>
                      </a:pPr>
                      <a:r>
                        <a:rPr lang="fa-IR" sz="1400">
                          <a:effectLst/>
                          <a:cs typeface="B Nazanin" pitchFamily="2" charset="-78"/>
                        </a:rPr>
                        <a:t>انتخاب كند</a:t>
                      </a:r>
                      <a:r>
                        <a:rPr lang="en-US" sz="1400">
                          <a:effectLst/>
                          <a:cs typeface="B Nazanin" pitchFamily="2" charset="-78"/>
                        </a:rPr>
                        <a:t>.</a:t>
                      </a:r>
                      <a:endParaRPr lang="en-US" sz="1100">
                        <a:effectLst/>
                        <a:cs typeface="B Nazanin" pitchFamily="2" charset="-78"/>
                      </a:endParaRPr>
                    </a:p>
                    <a:p>
                      <a:pPr algn="r" rtl="1">
                        <a:lnSpc>
                          <a:spcPct val="115000"/>
                        </a:lnSpc>
                        <a:spcAft>
                          <a:spcPts val="0"/>
                        </a:spcAft>
                      </a:pPr>
                      <a:r>
                        <a:rPr lang="fa-IR" sz="1400">
                          <a:effectLst/>
                          <a:cs typeface="B Nazanin" pitchFamily="2" charset="-78"/>
                        </a:rPr>
                        <a:t>مشتري مبلغ مورد نظر خود را وارد ميكند</a:t>
                      </a:r>
                      <a:r>
                        <a:rPr lang="en-US" sz="1400">
                          <a:effectLst/>
                          <a:cs typeface="B Nazanin" pitchFamily="2" charset="-78"/>
                        </a:rPr>
                        <a:t>. (o2) .2</a:t>
                      </a:r>
                      <a:endParaRPr lang="en-US" sz="1100">
                        <a:effectLst/>
                        <a:cs typeface="B Nazanin" pitchFamily="2" charset="-78"/>
                      </a:endParaRPr>
                    </a:p>
                    <a:p>
                      <a:pPr algn="r" rtl="1">
                        <a:lnSpc>
                          <a:spcPct val="115000"/>
                        </a:lnSpc>
                        <a:spcAft>
                          <a:spcPts val="0"/>
                        </a:spcAft>
                      </a:pPr>
                      <a:r>
                        <a:rPr lang="fa-IR" sz="1400">
                          <a:effectLst/>
                          <a:cs typeface="B Nazanin" pitchFamily="2" charset="-78"/>
                        </a:rPr>
                        <a:t>سيستم بررسي ميكند كه آيا مقدار كافي پول جهت برآوردن نياز مشتري در اختيار دارد يا خير</a:t>
                      </a:r>
                      <a:r>
                        <a:rPr lang="en-US" sz="1400">
                          <a:effectLst/>
                          <a:cs typeface="B Nazanin" pitchFamily="2" charset="-78"/>
                        </a:rPr>
                        <a:t>. (o3) .3</a:t>
                      </a:r>
                      <a:endParaRPr lang="en-US" sz="1100">
                        <a:effectLst/>
                        <a:cs typeface="B Nazanin" pitchFamily="2" charset="-78"/>
                      </a:endParaRPr>
                    </a:p>
                    <a:p>
                      <a:pPr algn="r" rtl="1">
                        <a:lnSpc>
                          <a:spcPct val="115000"/>
                        </a:lnSpc>
                        <a:spcAft>
                          <a:spcPts val="0"/>
                        </a:spcAft>
                      </a:pPr>
                      <a:r>
                        <a:rPr lang="fa-IR" sz="1400">
                          <a:effectLst/>
                          <a:cs typeface="B Nazanin" pitchFamily="2" charset="-78"/>
                        </a:rPr>
                        <a:t>مسير الحاقي</a:t>
                      </a:r>
                      <a:r>
                        <a:rPr lang="en-US" sz="1400">
                          <a:effectLst/>
                          <a:cs typeface="B Nazanin" pitchFamily="2" charset="-78"/>
                        </a:rPr>
                        <a:t>: </a:t>
                      </a:r>
                      <a:r>
                        <a:rPr lang="fa-IR" sz="1400">
                          <a:effectLst/>
                          <a:cs typeface="B Nazanin" pitchFamily="2" charset="-78"/>
                        </a:rPr>
                        <a:t>مبلغ غير مجاز</a:t>
                      </a:r>
                      <a:endParaRPr lang="en-US" sz="1100">
                        <a:effectLst/>
                        <a:cs typeface="B Nazanin" pitchFamily="2" charset="-78"/>
                      </a:endParaRPr>
                    </a:p>
                    <a:p>
                      <a:pPr algn="r" rtl="1">
                        <a:lnSpc>
                          <a:spcPct val="115000"/>
                        </a:lnSpc>
                        <a:spcAft>
                          <a:spcPts val="0"/>
                        </a:spcAft>
                      </a:pPr>
                      <a:r>
                        <a:rPr lang="en-US" sz="1400">
                          <a:effectLst/>
                          <a:cs typeface="B Nazanin" pitchFamily="2" charset="-78"/>
                        </a:rPr>
                        <a:t>4. </a:t>
                      </a:r>
                      <a:r>
                        <a:rPr lang="fa-IR" sz="1400">
                          <a:effectLst/>
                          <a:cs typeface="B Nazanin" pitchFamily="2" charset="-78"/>
                        </a:rPr>
                        <a:t>شامل</a:t>
                      </a:r>
                      <a:r>
                        <a:rPr lang="en-US" sz="1400">
                          <a:effectLst/>
                          <a:cs typeface="B Nazanin" pitchFamily="2" charset="-78"/>
                        </a:rPr>
                        <a:t>: </a:t>
                      </a:r>
                      <a:r>
                        <a:rPr lang="fa-IR" sz="1400">
                          <a:effectLst/>
                          <a:cs typeface="B Nazanin" pitchFamily="2" charset="-78"/>
                        </a:rPr>
                        <a:t>گرفتن تأييد</a:t>
                      </a:r>
                      <a:endParaRPr lang="en-US" sz="1100">
                        <a:effectLst/>
                        <a:cs typeface="B Nazanin" pitchFamily="2" charset="-78"/>
                      </a:endParaRPr>
                    </a:p>
                    <a:p>
                      <a:pPr algn="r" rtl="1">
                        <a:lnSpc>
                          <a:spcPct val="115000"/>
                        </a:lnSpc>
                        <a:spcAft>
                          <a:spcPts val="0"/>
                        </a:spcAft>
                      </a:pPr>
                      <a:r>
                        <a:rPr lang="fa-IR" sz="1400">
                          <a:effectLst/>
                          <a:cs typeface="B Nazanin" pitchFamily="2" charset="-78"/>
                        </a:rPr>
                        <a:t>سيستم </a:t>
                      </a:r>
                      <a:r>
                        <a:rPr lang="en-US" sz="1400">
                          <a:effectLst/>
                          <a:cs typeface="B Nazanin" pitchFamily="2" charset="-78"/>
                        </a:rPr>
                        <a:t>(o5) .5</a:t>
                      </a:r>
                      <a:endParaRPr lang="en-US" sz="1100">
                        <a:effectLst/>
                        <a:cs typeface="B Nazanin" pitchFamily="2" charset="-78"/>
                      </a:endParaRPr>
                    </a:p>
                    <a:p>
                      <a:pPr algn="r" rtl="1">
                        <a:lnSpc>
                          <a:spcPct val="115000"/>
                        </a:lnSpc>
                        <a:spcAft>
                          <a:spcPts val="0"/>
                        </a:spcAft>
                      </a:pPr>
                      <a:r>
                        <a:rPr lang="en-US" sz="1400">
                          <a:effectLst/>
                          <a:cs typeface="B Nazanin" pitchFamily="2" charset="-78"/>
                        </a:rPr>
                        <a:t>5.1 . </a:t>
                      </a:r>
                      <a:r>
                        <a:rPr lang="fa-IR" sz="1400">
                          <a:effectLst/>
                          <a:cs typeface="B Nazanin" pitchFamily="2" charset="-78"/>
                        </a:rPr>
                        <a:t>مبلغ مورد نياز مشتري را ميشمارد</a:t>
                      </a:r>
                      <a:r>
                        <a:rPr lang="en-US" sz="1400">
                          <a:effectLst/>
                          <a:cs typeface="B Nazanin" pitchFamily="2" charset="-78"/>
                        </a:rPr>
                        <a:t>.</a:t>
                      </a:r>
                      <a:endParaRPr lang="en-US" sz="1100">
                        <a:effectLst/>
                        <a:cs typeface="B Nazanin" pitchFamily="2" charset="-78"/>
                      </a:endParaRPr>
                    </a:p>
                    <a:p>
                      <a:pPr algn="r" rtl="1">
                        <a:lnSpc>
                          <a:spcPct val="115000"/>
                        </a:lnSpc>
                        <a:spcAft>
                          <a:spcPts val="0"/>
                        </a:spcAft>
                      </a:pPr>
                      <a:r>
                        <a:rPr lang="en-US" sz="1400">
                          <a:effectLst/>
                          <a:cs typeface="B Nazanin" pitchFamily="2" charset="-78"/>
                        </a:rPr>
                        <a:t>5.2 . </a:t>
                      </a:r>
                      <a:r>
                        <a:rPr lang="fa-IR" sz="1400">
                          <a:effectLst/>
                          <a:cs typeface="B Nazanin" pitchFamily="2" charset="-78"/>
                        </a:rPr>
                        <a:t>مبلغ مورد نياز مشتري را تحويل ميدهد</a:t>
                      </a:r>
                      <a:r>
                        <a:rPr lang="en-US" sz="1400">
                          <a:effectLst/>
                          <a:cs typeface="B Nazanin" pitchFamily="2" charset="-78"/>
                        </a:rPr>
                        <a:t>.</a:t>
                      </a:r>
                      <a:endParaRPr lang="en-US" sz="1100">
                        <a:effectLst/>
                        <a:cs typeface="B Nazanin" pitchFamily="2" charset="-78"/>
                      </a:endParaRPr>
                    </a:p>
                    <a:p>
                      <a:pPr algn="r" rtl="1">
                        <a:lnSpc>
                          <a:spcPct val="115000"/>
                        </a:lnSpc>
                        <a:spcAft>
                          <a:spcPts val="0"/>
                        </a:spcAft>
                      </a:pPr>
                      <a:r>
                        <a:rPr lang="en-US" sz="1400">
                          <a:effectLst/>
                          <a:cs typeface="B Nazanin" pitchFamily="2" charset="-78"/>
                        </a:rPr>
                        <a:t>5.3 . </a:t>
                      </a:r>
                      <a:r>
                        <a:rPr lang="fa-IR" sz="1400">
                          <a:effectLst/>
                          <a:cs typeface="B Nazanin" pitchFamily="2" charset="-78"/>
                        </a:rPr>
                        <a:t>مشتري مبلغ درخواستي خود را بر ميدارد</a:t>
                      </a:r>
                      <a:r>
                        <a:rPr lang="en-US" sz="1400">
                          <a:effectLst/>
                          <a:cs typeface="B Nazanin" pitchFamily="2" charset="-78"/>
                        </a:rPr>
                        <a:t>.</a:t>
                      </a:r>
                      <a:endParaRPr lang="en-US" sz="1100">
                        <a:effectLst/>
                        <a:cs typeface="B Nazanin" pitchFamily="2" charset="-78"/>
                      </a:endParaRPr>
                    </a:p>
                    <a:p>
                      <a:pPr algn="r" rtl="1">
                        <a:lnSpc>
                          <a:spcPct val="115000"/>
                        </a:lnSpc>
                        <a:spcAft>
                          <a:spcPts val="0"/>
                        </a:spcAft>
                      </a:pPr>
                      <a:r>
                        <a:rPr lang="en-US" sz="1400">
                          <a:effectLst/>
                          <a:cs typeface="B Nazanin" pitchFamily="2" charset="-78"/>
                        </a:rPr>
                        <a:t>6. </a:t>
                      </a:r>
                      <a:r>
                        <a:rPr lang="fa-IR" sz="1400">
                          <a:effectLst/>
                          <a:cs typeface="B Nazanin" pitchFamily="2" charset="-78"/>
                        </a:rPr>
                        <a:t>شامل</a:t>
                      </a:r>
                      <a:r>
                        <a:rPr lang="en-US" sz="1400">
                          <a:effectLst/>
                          <a:cs typeface="B Nazanin" pitchFamily="2" charset="-78"/>
                        </a:rPr>
                        <a:t>: </a:t>
                      </a:r>
                      <a:r>
                        <a:rPr lang="fa-IR" sz="1400">
                          <a:effectLst/>
                          <a:cs typeface="B Nazanin" pitchFamily="2" charset="-78"/>
                        </a:rPr>
                        <a:t>چاپ آخرين تراكنش</a:t>
                      </a:r>
                      <a:endParaRPr lang="en-US" sz="1100">
                        <a:effectLst/>
                        <a:cs typeface="B Nazanin" pitchFamily="2" charset="-78"/>
                      </a:endParaRPr>
                    </a:p>
                    <a:p>
                      <a:pPr algn="r" rtl="1">
                        <a:lnSpc>
                          <a:spcPct val="115000"/>
                        </a:lnSpc>
                        <a:spcAft>
                          <a:spcPts val="0"/>
                        </a:spcAft>
                      </a:pPr>
                      <a:r>
                        <a:rPr lang="en-US" sz="1400">
                          <a:effectLst/>
                          <a:cs typeface="B Nazanin" pitchFamily="2" charset="-78"/>
                        </a:rPr>
                        <a:t>7. </a:t>
                      </a:r>
                      <a:r>
                        <a:rPr lang="fa-IR" sz="1400">
                          <a:effectLst/>
                          <a:cs typeface="B Nazanin" pitchFamily="2" charset="-78"/>
                        </a:rPr>
                        <a:t>شامل</a:t>
                      </a:r>
                      <a:r>
                        <a:rPr lang="en-US" sz="1400">
                          <a:effectLst/>
                          <a:cs typeface="B Nazanin" pitchFamily="2" charset="-78"/>
                        </a:rPr>
                        <a:t>: </a:t>
                      </a:r>
                      <a:r>
                        <a:rPr lang="fa-IR" sz="1400">
                          <a:effectLst/>
                          <a:cs typeface="B Nazanin" pitchFamily="2" charset="-78"/>
                        </a:rPr>
                        <a:t>خروج</a:t>
                      </a:r>
                      <a:endParaRPr lang="en-US" sz="1100">
                        <a:effectLst/>
                        <a:latin typeface="Calibri"/>
                        <a:ea typeface="Calibri"/>
                        <a:cs typeface="B Nazanin" pitchFamily="2" charset="-78"/>
                      </a:endParaRPr>
                    </a:p>
                  </a:txBody>
                  <a:tcPr marL="60345" marR="60345" marT="0" marB="0"/>
                </a:tc>
              </a:tr>
              <a:tr h="185057">
                <a:tc>
                  <a:txBody>
                    <a:bodyPr/>
                    <a:lstStyle/>
                    <a:p>
                      <a:pPr algn="r" rtl="1">
                        <a:lnSpc>
                          <a:spcPct val="115000"/>
                        </a:lnSpc>
                        <a:spcAft>
                          <a:spcPts val="0"/>
                        </a:spcAft>
                      </a:pPr>
                      <a:r>
                        <a:rPr lang="fa-IR" sz="1400">
                          <a:effectLst/>
                          <a:cs typeface="B Nazanin" pitchFamily="2" charset="-78"/>
                        </a:rPr>
                        <a:t>شرايط نهايي</a:t>
                      </a:r>
                      <a:r>
                        <a:rPr lang="en-US" sz="1400">
                          <a:effectLst/>
                          <a:cs typeface="B Nazanin" pitchFamily="2" charset="-78"/>
                        </a:rPr>
                        <a:t>: </a:t>
                      </a:r>
                      <a:r>
                        <a:rPr lang="fa-IR" sz="1400">
                          <a:effectLst/>
                          <a:cs typeface="B Nazanin" pitchFamily="2" charset="-78"/>
                        </a:rPr>
                        <a:t>ندارد</a:t>
                      </a:r>
                      <a:endParaRPr lang="en-US" sz="1100">
                        <a:effectLst/>
                        <a:latin typeface="Calibri"/>
                        <a:ea typeface="Calibri"/>
                        <a:cs typeface="B Nazanin" pitchFamily="2" charset="-78"/>
                      </a:endParaRPr>
                    </a:p>
                  </a:txBody>
                  <a:tcPr marL="60345" marR="60345" marT="0" marB="0"/>
                </a:tc>
              </a:tr>
              <a:tr h="185057">
                <a:tc>
                  <a:txBody>
                    <a:bodyPr/>
                    <a:lstStyle/>
                    <a:p>
                      <a:pPr algn="r" rtl="1">
                        <a:lnSpc>
                          <a:spcPct val="115000"/>
                        </a:lnSpc>
                        <a:spcAft>
                          <a:spcPts val="0"/>
                        </a:spcAft>
                      </a:pPr>
                      <a:r>
                        <a:rPr lang="fa-IR" sz="1400" dirty="0">
                          <a:effectLst/>
                          <a:cs typeface="B Nazanin" pitchFamily="2" charset="-78"/>
                        </a:rPr>
                        <a:t>روند جايگزين</a:t>
                      </a:r>
                      <a:r>
                        <a:rPr lang="en-US" sz="1400" dirty="0">
                          <a:effectLst/>
                          <a:cs typeface="B Nazanin" pitchFamily="2" charset="-78"/>
                        </a:rPr>
                        <a:t>: </a:t>
                      </a:r>
                      <a:r>
                        <a:rPr lang="fa-IR" sz="1400" dirty="0">
                          <a:effectLst/>
                          <a:cs typeface="B Nazanin" pitchFamily="2" charset="-78"/>
                        </a:rPr>
                        <a:t>صندوق خالي</a:t>
                      </a:r>
                      <a:endParaRPr lang="en-US" sz="1100" dirty="0">
                        <a:effectLst/>
                        <a:latin typeface="Calibri"/>
                        <a:ea typeface="Calibri"/>
                        <a:cs typeface="B Nazanin" pitchFamily="2" charset="-78"/>
                      </a:endParaRPr>
                    </a:p>
                  </a:txBody>
                  <a:tcPr marL="60345" marR="60345" marT="0" marB="0"/>
                </a:tc>
              </a:tr>
            </a:tbl>
          </a:graphicData>
        </a:graphic>
      </p:graphicFrame>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82045E87-D288-48DA-9682-B0B5434DE68B}" type="slidenum">
              <a:rPr lang="en-US" smtClean="0"/>
              <a:pPr/>
              <a:t>12</a:t>
            </a:fld>
            <a:endParaRPr lang="en-US"/>
          </a:p>
        </p:txBody>
      </p:sp>
      <p:sp>
        <p:nvSpPr>
          <p:cNvPr id="7" name="TextBox 6"/>
          <p:cNvSpPr txBox="1"/>
          <p:nvPr/>
        </p:nvSpPr>
        <p:spPr>
          <a:xfrm>
            <a:off x="838200" y="30079"/>
            <a:ext cx="6019800" cy="461665"/>
          </a:xfrm>
          <a:prstGeom prst="rect">
            <a:avLst/>
          </a:prstGeom>
          <a:noFill/>
        </p:spPr>
        <p:txBody>
          <a:bodyPr wrap="square" rtlCol="0">
            <a:spAutoFit/>
          </a:bodyPr>
          <a:lstStyle/>
          <a:p>
            <a:pPr algn="r" rtl="1"/>
            <a:r>
              <a:rPr lang="fa-IR" sz="2400" dirty="0" smtClean="0">
                <a:solidFill>
                  <a:schemeClr val="bg1"/>
                </a:solidFill>
                <a:cs typeface="B Tabassom" pitchFamily="2" charset="-78"/>
              </a:rPr>
              <a:t>سنااریو دستگاه خودپرداز (مورد کاربریبرداشت وجه –روند جایگزین)</a:t>
            </a:r>
            <a:endParaRPr lang="en-US" sz="2400" dirty="0">
              <a:solidFill>
                <a:schemeClr val="bg1"/>
              </a:solidFill>
              <a:cs typeface="B Tabassom" pitchFamily="2" charset="-78"/>
            </a:endParaRPr>
          </a:p>
        </p:txBody>
      </p:sp>
      <p:graphicFrame>
        <p:nvGraphicFramePr>
          <p:cNvPr id="3" name="Table 2"/>
          <p:cNvGraphicFramePr>
            <a:graphicFrameLocks noGrp="1"/>
          </p:cNvGraphicFramePr>
          <p:nvPr>
            <p:extLst>
              <p:ext uri="{D42A27DB-BD31-4B8C-83A1-F6EECF244321}">
                <p14:modId xmlns:p14="http://schemas.microsoft.com/office/powerpoint/2010/main" val="3141544805"/>
              </p:ext>
            </p:extLst>
          </p:nvPr>
        </p:nvGraphicFramePr>
        <p:xfrm>
          <a:off x="1599564" y="1423542"/>
          <a:ext cx="6477635" cy="4175406"/>
        </p:xfrm>
        <a:graphic>
          <a:graphicData uri="http://schemas.openxmlformats.org/drawingml/2006/table">
            <a:tbl>
              <a:tblPr rtl="1" firstRow="1" firstCol="1" bandRow="1">
                <a:tableStyleId>{793D81CF-94F2-401A-BA57-92F5A7B2D0C5}</a:tableStyleId>
              </a:tblPr>
              <a:tblGrid>
                <a:gridCol w="6477635"/>
              </a:tblGrid>
              <a:tr h="327855">
                <a:tc>
                  <a:txBody>
                    <a:bodyPr/>
                    <a:lstStyle/>
                    <a:p>
                      <a:pPr algn="ctr" rtl="1">
                        <a:lnSpc>
                          <a:spcPct val="115000"/>
                        </a:lnSpc>
                        <a:spcAft>
                          <a:spcPts val="0"/>
                        </a:spcAft>
                      </a:pPr>
                      <a:r>
                        <a:rPr lang="fa-IR" sz="1800">
                          <a:effectLst/>
                          <a:cs typeface="B Nazanin" pitchFamily="2" charset="-78"/>
                        </a:rPr>
                        <a:t>روند جايگزين</a:t>
                      </a:r>
                      <a:r>
                        <a:rPr lang="en-US" sz="1800">
                          <a:effectLst/>
                          <a:cs typeface="B Nazanin" pitchFamily="2" charset="-78"/>
                        </a:rPr>
                        <a:t>: </a:t>
                      </a:r>
                      <a:r>
                        <a:rPr lang="fa-IR" sz="1800">
                          <a:effectLst/>
                          <a:cs typeface="B Nazanin" pitchFamily="2" charset="-78"/>
                        </a:rPr>
                        <a:t>برداشت وجه</a:t>
                      </a:r>
                      <a:r>
                        <a:rPr lang="en-US" sz="1800">
                          <a:effectLst/>
                          <a:cs typeface="B Nazanin" pitchFamily="2" charset="-78"/>
                        </a:rPr>
                        <a:t>: </a:t>
                      </a:r>
                      <a:r>
                        <a:rPr lang="fa-IR" sz="1800">
                          <a:effectLst/>
                          <a:cs typeface="B Nazanin" pitchFamily="2" charset="-78"/>
                        </a:rPr>
                        <a:t>صندوق خالي</a:t>
                      </a:r>
                      <a:endParaRPr lang="en-US" sz="1600">
                        <a:effectLst/>
                        <a:latin typeface="Calibri"/>
                        <a:ea typeface="Calibri"/>
                        <a:cs typeface="B Nazanin" pitchFamily="2" charset="-78"/>
                      </a:endParaRPr>
                    </a:p>
                  </a:txBody>
                  <a:tcPr marL="68580" marR="68580" marT="0" marB="0"/>
                </a:tc>
              </a:tr>
              <a:tr h="327855">
                <a:tc>
                  <a:txBody>
                    <a:bodyPr/>
                    <a:lstStyle/>
                    <a:p>
                      <a:pPr algn="r" rtl="1">
                        <a:lnSpc>
                          <a:spcPct val="115000"/>
                        </a:lnSpc>
                        <a:spcAft>
                          <a:spcPts val="0"/>
                        </a:spcAft>
                      </a:pPr>
                      <a:r>
                        <a:rPr lang="fa-IR" sz="1800" dirty="0">
                          <a:effectLst/>
                          <a:cs typeface="B Nazanin" pitchFamily="2" charset="-78"/>
                        </a:rPr>
                        <a:t>شماره</a:t>
                      </a:r>
                      <a:r>
                        <a:rPr lang="en-US" sz="1800" dirty="0">
                          <a:effectLst/>
                          <a:cs typeface="B Nazanin" pitchFamily="2" charset="-78"/>
                        </a:rPr>
                        <a:t>: 4.1</a:t>
                      </a:r>
                      <a:endParaRPr lang="en-US" sz="1600" dirty="0">
                        <a:effectLst/>
                        <a:latin typeface="Calibri"/>
                        <a:ea typeface="Calibri"/>
                        <a:cs typeface="B Nazanin" pitchFamily="2" charset="-78"/>
                      </a:endParaRPr>
                    </a:p>
                  </a:txBody>
                  <a:tcPr marL="68580" marR="68580" marT="0" marB="0"/>
                </a:tc>
              </a:tr>
              <a:tr h="327855">
                <a:tc>
                  <a:txBody>
                    <a:bodyPr/>
                    <a:lstStyle/>
                    <a:p>
                      <a:pPr algn="r" rtl="1">
                        <a:lnSpc>
                          <a:spcPct val="115000"/>
                        </a:lnSpc>
                        <a:spcAft>
                          <a:spcPts val="0"/>
                        </a:spcAft>
                      </a:pPr>
                      <a:r>
                        <a:rPr lang="fa-IR" sz="1800">
                          <a:effectLst/>
                          <a:cs typeface="B Nazanin" pitchFamily="2" charset="-78"/>
                        </a:rPr>
                        <a:t>توصيف اجمالي</a:t>
                      </a:r>
                      <a:r>
                        <a:rPr lang="en-US" sz="1800">
                          <a:effectLst/>
                          <a:cs typeface="B Nazanin" pitchFamily="2" charset="-78"/>
                        </a:rPr>
                        <a:t>: </a:t>
                      </a:r>
                      <a:r>
                        <a:rPr lang="fa-IR" sz="1800">
                          <a:effectLst/>
                          <a:cs typeface="B Nazanin" pitchFamily="2" charset="-78"/>
                        </a:rPr>
                        <a:t>سيستم به كاربر اطلاع ميدهد كه درون صندوق وجهي جهت پرداخت به مشتري وجود ندارد</a:t>
                      </a:r>
                      <a:r>
                        <a:rPr lang="en-US" sz="1800">
                          <a:effectLst/>
                          <a:cs typeface="B Nazanin" pitchFamily="2" charset="-78"/>
                        </a:rPr>
                        <a:t>.</a:t>
                      </a:r>
                      <a:endParaRPr lang="en-US" sz="1600">
                        <a:effectLst/>
                        <a:latin typeface="Calibri"/>
                        <a:ea typeface="Calibri"/>
                        <a:cs typeface="B Nazanin" pitchFamily="2" charset="-78"/>
                      </a:endParaRPr>
                    </a:p>
                  </a:txBody>
                  <a:tcPr marL="68580" marR="68580" marT="0" marB="0"/>
                </a:tc>
              </a:tr>
              <a:tr h="327855">
                <a:tc>
                  <a:txBody>
                    <a:bodyPr/>
                    <a:lstStyle/>
                    <a:p>
                      <a:pPr algn="r" rtl="1">
                        <a:lnSpc>
                          <a:spcPct val="115000"/>
                        </a:lnSpc>
                        <a:spcAft>
                          <a:spcPts val="0"/>
                        </a:spcAft>
                      </a:pPr>
                      <a:r>
                        <a:rPr lang="fa-IR" sz="1800">
                          <a:effectLst/>
                          <a:cs typeface="B Nazanin" pitchFamily="2" charset="-78"/>
                        </a:rPr>
                        <a:t>عامل اصلي</a:t>
                      </a:r>
                      <a:r>
                        <a:rPr lang="en-US" sz="1800">
                          <a:effectLst/>
                          <a:cs typeface="B Nazanin" pitchFamily="2" charset="-78"/>
                        </a:rPr>
                        <a:t>: </a:t>
                      </a:r>
                      <a:r>
                        <a:rPr lang="fa-IR" sz="1800">
                          <a:effectLst/>
                          <a:cs typeface="B Nazanin" pitchFamily="2" charset="-78"/>
                        </a:rPr>
                        <a:t>مشتري بانك</a:t>
                      </a:r>
                      <a:endParaRPr lang="en-US" sz="1600">
                        <a:effectLst/>
                        <a:latin typeface="Calibri"/>
                        <a:ea typeface="Calibri"/>
                        <a:cs typeface="B Nazanin" pitchFamily="2" charset="-78"/>
                      </a:endParaRPr>
                    </a:p>
                  </a:txBody>
                  <a:tcPr marL="68580" marR="68580" marT="0" marB="0"/>
                </a:tc>
              </a:tr>
              <a:tr h="327855">
                <a:tc>
                  <a:txBody>
                    <a:bodyPr/>
                    <a:lstStyle/>
                    <a:p>
                      <a:pPr algn="r" rtl="1">
                        <a:lnSpc>
                          <a:spcPct val="115000"/>
                        </a:lnSpc>
                        <a:spcAft>
                          <a:spcPts val="0"/>
                        </a:spcAft>
                      </a:pPr>
                      <a:r>
                        <a:rPr lang="fa-IR" sz="1800">
                          <a:effectLst/>
                          <a:cs typeface="B Nazanin" pitchFamily="2" charset="-78"/>
                        </a:rPr>
                        <a:t>عامل فرعي</a:t>
                      </a:r>
                      <a:r>
                        <a:rPr lang="en-US" sz="1800">
                          <a:effectLst/>
                          <a:cs typeface="B Nazanin" pitchFamily="2" charset="-78"/>
                        </a:rPr>
                        <a:t>: </a:t>
                      </a:r>
                      <a:r>
                        <a:rPr lang="fa-IR" sz="1800">
                          <a:effectLst/>
                          <a:cs typeface="B Nazanin" pitchFamily="2" charset="-78"/>
                        </a:rPr>
                        <a:t>كامپيوتر بانك</a:t>
                      </a:r>
                      <a:endParaRPr lang="en-US" sz="1600">
                        <a:effectLst/>
                        <a:latin typeface="Calibri"/>
                        <a:ea typeface="Calibri"/>
                        <a:cs typeface="B Nazanin" pitchFamily="2" charset="-78"/>
                      </a:endParaRPr>
                    </a:p>
                  </a:txBody>
                  <a:tcPr marL="68580" marR="68580" marT="0" marB="0"/>
                </a:tc>
              </a:tr>
              <a:tr h="327855">
                <a:tc>
                  <a:txBody>
                    <a:bodyPr/>
                    <a:lstStyle/>
                    <a:p>
                      <a:pPr algn="r" rtl="1">
                        <a:lnSpc>
                          <a:spcPct val="115000"/>
                        </a:lnSpc>
                        <a:spcAft>
                          <a:spcPts val="0"/>
                        </a:spcAft>
                      </a:pPr>
                      <a:r>
                        <a:rPr lang="fa-IR" sz="1800">
                          <a:effectLst/>
                          <a:cs typeface="B Nazanin" pitchFamily="2" charset="-78"/>
                        </a:rPr>
                        <a:t>شرايط اوليه</a:t>
                      </a:r>
                      <a:r>
                        <a:rPr lang="en-US" sz="1800">
                          <a:effectLst/>
                          <a:cs typeface="B Nazanin" pitchFamily="2" charset="-78"/>
                        </a:rPr>
                        <a:t>: </a:t>
                      </a:r>
                      <a:r>
                        <a:rPr lang="fa-IR" sz="1800">
                          <a:effectLst/>
                          <a:cs typeface="B Nazanin" pitchFamily="2" charset="-78"/>
                        </a:rPr>
                        <a:t>ندارد</a:t>
                      </a:r>
                      <a:endParaRPr lang="en-US" sz="1600">
                        <a:effectLst/>
                        <a:latin typeface="Calibri"/>
                        <a:ea typeface="Calibri"/>
                        <a:cs typeface="B Nazanin" pitchFamily="2" charset="-78"/>
                      </a:endParaRPr>
                    </a:p>
                  </a:txBody>
                  <a:tcPr marL="68580" marR="68580" marT="0" marB="0"/>
                </a:tc>
              </a:tr>
              <a:tr h="1463072">
                <a:tc>
                  <a:txBody>
                    <a:bodyPr/>
                    <a:lstStyle/>
                    <a:p>
                      <a:pPr algn="r" rtl="1">
                        <a:lnSpc>
                          <a:spcPct val="115000"/>
                        </a:lnSpc>
                        <a:spcAft>
                          <a:spcPts val="0"/>
                        </a:spcAft>
                      </a:pPr>
                      <a:r>
                        <a:rPr lang="fa-IR" sz="1800" dirty="0">
                          <a:effectLst/>
                          <a:cs typeface="B Nazanin" pitchFamily="2" charset="-78"/>
                        </a:rPr>
                        <a:t>روند جايگزين</a:t>
                      </a:r>
                      <a:r>
                        <a:rPr lang="en-US" sz="1800" dirty="0">
                          <a:effectLst/>
                          <a:cs typeface="B Nazanin" pitchFamily="2" charset="-78"/>
                        </a:rPr>
                        <a:t>:</a:t>
                      </a:r>
                      <a:endParaRPr lang="en-US" sz="1600" dirty="0">
                        <a:effectLst/>
                        <a:cs typeface="B Nazanin" pitchFamily="2" charset="-78"/>
                      </a:endParaRPr>
                    </a:p>
                    <a:p>
                      <a:pPr algn="r" rtl="1">
                        <a:lnSpc>
                          <a:spcPct val="115000"/>
                        </a:lnSpc>
                        <a:spcAft>
                          <a:spcPts val="0"/>
                        </a:spcAft>
                      </a:pPr>
                      <a:r>
                        <a:rPr lang="en-US" sz="1800" dirty="0">
                          <a:effectLst/>
                          <a:cs typeface="B Nazanin" pitchFamily="2" charset="-78"/>
                        </a:rPr>
                        <a:t>1. </a:t>
                      </a:r>
                      <a:r>
                        <a:rPr lang="fa-IR" sz="1800" dirty="0">
                          <a:effectLst/>
                          <a:cs typeface="B Nazanin" pitchFamily="2" charset="-78"/>
                        </a:rPr>
                        <a:t>روند جايگزين پس از مرحلهي</a:t>
                      </a:r>
                      <a:r>
                        <a:rPr lang="en-US" sz="1800" dirty="0">
                          <a:effectLst/>
                          <a:cs typeface="B Nazanin" pitchFamily="2" charset="-78"/>
                        </a:rPr>
                        <a:t> 3 </a:t>
                      </a:r>
                      <a:r>
                        <a:rPr lang="fa-IR" sz="1800" dirty="0">
                          <a:effectLst/>
                          <a:cs typeface="B Nazanin" pitchFamily="2" charset="-78"/>
                        </a:rPr>
                        <a:t>از روند اصلي شروع ميشود</a:t>
                      </a:r>
                      <a:r>
                        <a:rPr lang="en-US" sz="1800" dirty="0">
                          <a:effectLst/>
                          <a:cs typeface="B Nazanin" pitchFamily="2" charset="-78"/>
                        </a:rPr>
                        <a:t>.</a:t>
                      </a:r>
                      <a:endParaRPr lang="en-US" sz="1600" dirty="0">
                        <a:effectLst/>
                        <a:cs typeface="B Nazanin" pitchFamily="2" charset="-78"/>
                      </a:endParaRPr>
                    </a:p>
                    <a:p>
                      <a:pPr algn="r" rtl="1">
                        <a:lnSpc>
                          <a:spcPct val="115000"/>
                        </a:lnSpc>
                        <a:spcAft>
                          <a:spcPts val="0"/>
                        </a:spcAft>
                      </a:pPr>
                      <a:r>
                        <a:rPr lang="en-US" sz="1800" dirty="0">
                          <a:effectLst/>
                          <a:cs typeface="B Nazanin" pitchFamily="2" charset="-78"/>
                        </a:rPr>
                        <a:t>2. </a:t>
                      </a:r>
                      <a:r>
                        <a:rPr lang="fa-IR" sz="1800" dirty="0">
                          <a:effectLst/>
                          <a:cs typeface="B Nazanin" pitchFamily="2" charset="-78"/>
                        </a:rPr>
                        <a:t>سيستم به كاربر اطلاع ميدهد كه درون صندوق دستگاه، هيچ پولي موجود نيست</a:t>
                      </a:r>
                      <a:r>
                        <a:rPr lang="en-US" sz="1800" dirty="0">
                          <a:effectLst/>
                          <a:cs typeface="B Nazanin" pitchFamily="2" charset="-78"/>
                        </a:rPr>
                        <a:t>.</a:t>
                      </a:r>
                      <a:endParaRPr lang="en-US" sz="1600" dirty="0">
                        <a:effectLst/>
                        <a:cs typeface="B Nazanin" pitchFamily="2" charset="-78"/>
                      </a:endParaRPr>
                    </a:p>
                    <a:p>
                      <a:pPr algn="r" rtl="1">
                        <a:lnSpc>
                          <a:spcPct val="115000"/>
                        </a:lnSpc>
                        <a:spcAft>
                          <a:spcPts val="0"/>
                        </a:spcAft>
                      </a:pPr>
                      <a:r>
                        <a:rPr lang="en-US" sz="1800" dirty="0">
                          <a:effectLst/>
                          <a:cs typeface="B Nazanin" pitchFamily="2" charset="-78"/>
                        </a:rPr>
                        <a:t>3. </a:t>
                      </a:r>
                      <a:r>
                        <a:rPr lang="fa-IR" sz="1800" dirty="0">
                          <a:effectLst/>
                          <a:cs typeface="B Nazanin" pitchFamily="2" charset="-78"/>
                        </a:rPr>
                        <a:t>شامل</a:t>
                      </a:r>
                      <a:r>
                        <a:rPr lang="en-US" sz="1800" dirty="0">
                          <a:effectLst/>
                          <a:cs typeface="B Nazanin" pitchFamily="2" charset="-78"/>
                        </a:rPr>
                        <a:t>: </a:t>
                      </a:r>
                      <a:r>
                        <a:rPr lang="fa-IR" sz="1800" dirty="0">
                          <a:effectLst/>
                          <a:cs typeface="B Nazanin" pitchFamily="2" charset="-78"/>
                        </a:rPr>
                        <a:t>خروج</a:t>
                      </a:r>
                      <a:endParaRPr lang="en-US" sz="1600" dirty="0">
                        <a:effectLst/>
                        <a:latin typeface="Calibri"/>
                        <a:ea typeface="Calibri"/>
                        <a:cs typeface="B Nazanin" pitchFamily="2" charset="-78"/>
                      </a:endParaRPr>
                    </a:p>
                  </a:txBody>
                  <a:tcPr marL="68580" marR="68580" marT="0" marB="0"/>
                </a:tc>
              </a:tr>
              <a:tr h="327855">
                <a:tc>
                  <a:txBody>
                    <a:bodyPr/>
                    <a:lstStyle/>
                    <a:p>
                      <a:pPr algn="r" rtl="1">
                        <a:lnSpc>
                          <a:spcPct val="115000"/>
                        </a:lnSpc>
                        <a:spcAft>
                          <a:spcPts val="0"/>
                        </a:spcAft>
                      </a:pPr>
                      <a:r>
                        <a:rPr lang="fa-IR" sz="1800" dirty="0">
                          <a:effectLst/>
                          <a:cs typeface="B Nazanin" pitchFamily="2" charset="-78"/>
                        </a:rPr>
                        <a:t>شرايط نهايي</a:t>
                      </a:r>
                      <a:r>
                        <a:rPr lang="en-US" sz="1800" dirty="0">
                          <a:effectLst/>
                          <a:cs typeface="B Nazanin" pitchFamily="2" charset="-78"/>
                        </a:rPr>
                        <a:t>: </a:t>
                      </a:r>
                      <a:r>
                        <a:rPr lang="fa-IR" sz="1800" dirty="0">
                          <a:effectLst/>
                          <a:cs typeface="B Nazanin" pitchFamily="2" charset="-78"/>
                        </a:rPr>
                        <a:t>ندارد</a:t>
                      </a:r>
                      <a:endParaRPr lang="en-US" sz="1600" dirty="0">
                        <a:effectLst/>
                        <a:latin typeface="Calibri"/>
                        <a:ea typeface="Calibri"/>
                        <a:cs typeface="B Nazanin" pitchFamily="2" charset="-78"/>
                      </a:endParaRPr>
                    </a:p>
                  </a:txBody>
                  <a:tcPr marL="68580" marR="68580" marT="0" marB="0"/>
                </a:tc>
              </a:tr>
            </a:tbl>
          </a:graphicData>
        </a:graphic>
      </p:graphicFrame>
    </p:spTree>
    <p:extLst>
      <p:ext uri="{BB962C8B-B14F-4D97-AF65-F5344CB8AC3E}">
        <p14:creationId xmlns:p14="http://schemas.microsoft.com/office/powerpoint/2010/main" val="1543509042"/>
      </p:ext>
    </p:extLst>
  </p:cSld>
  <p:clrMapOvr>
    <a:masterClrMapping/>
  </p:clrMapOvr>
  <p:transition spd="slow">
    <p:wip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82045E87-D288-48DA-9682-B0B5434DE68B}" type="slidenum">
              <a:rPr lang="en-US" smtClean="0"/>
              <a:pPr/>
              <a:t>13</a:t>
            </a:fld>
            <a:endParaRPr lang="en-US"/>
          </a:p>
        </p:txBody>
      </p:sp>
      <p:sp>
        <p:nvSpPr>
          <p:cNvPr id="4" name="TextBox 3"/>
          <p:cNvSpPr txBox="1"/>
          <p:nvPr/>
        </p:nvSpPr>
        <p:spPr>
          <a:xfrm>
            <a:off x="1371600" y="30079"/>
            <a:ext cx="5562600" cy="461665"/>
          </a:xfrm>
          <a:prstGeom prst="rect">
            <a:avLst/>
          </a:prstGeom>
          <a:noFill/>
        </p:spPr>
        <p:txBody>
          <a:bodyPr wrap="square" rtlCol="0">
            <a:spAutoFit/>
          </a:bodyPr>
          <a:lstStyle/>
          <a:p>
            <a:pPr algn="r" rtl="1"/>
            <a:r>
              <a:rPr lang="fa-IR" sz="2400" dirty="0" smtClean="0">
                <a:solidFill>
                  <a:schemeClr val="bg1"/>
                </a:solidFill>
                <a:cs typeface="B Tabassom" pitchFamily="2" charset="-78"/>
              </a:rPr>
              <a:t>سنااریو دستگاه خودپرداز (مورد کاربری برداشت وجه- اصلاح وجه)</a:t>
            </a:r>
            <a:endParaRPr lang="en-US" sz="2400" dirty="0">
              <a:solidFill>
                <a:schemeClr val="bg1"/>
              </a:solidFill>
              <a:cs typeface="B Tabassom" pitchFamily="2" charset="-78"/>
            </a:endParaRPr>
          </a:p>
        </p:txBody>
      </p:sp>
      <p:graphicFrame>
        <p:nvGraphicFramePr>
          <p:cNvPr id="5" name="Table 4"/>
          <p:cNvGraphicFramePr>
            <a:graphicFrameLocks noGrp="1"/>
          </p:cNvGraphicFramePr>
          <p:nvPr>
            <p:extLst>
              <p:ext uri="{D42A27DB-BD31-4B8C-83A1-F6EECF244321}">
                <p14:modId xmlns:p14="http://schemas.microsoft.com/office/powerpoint/2010/main" val="2578141286"/>
              </p:ext>
            </p:extLst>
          </p:nvPr>
        </p:nvGraphicFramePr>
        <p:xfrm>
          <a:off x="1822830" y="685800"/>
          <a:ext cx="5422140" cy="5152644"/>
        </p:xfrm>
        <a:graphic>
          <a:graphicData uri="http://schemas.openxmlformats.org/drawingml/2006/table">
            <a:tbl>
              <a:tblPr rtl="1" firstRow="1" firstCol="1" bandRow="1">
                <a:tableStyleId>{793D81CF-94F2-401A-BA57-92F5A7B2D0C5}</a:tableStyleId>
              </a:tblPr>
              <a:tblGrid>
                <a:gridCol w="5422140"/>
              </a:tblGrid>
              <a:tr h="194310">
                <a:tc>
                  <a:txBody>
                    <a:bodyPr/>
                    <a:lstStyle/>
                    <a:p>
                      <a:pPr algn="ctr" rtl="1">
                        <a:lnSpc>
                          <a:spcPct val="115000"/>
                        </a:lnSpc>
                        <a:spcAft>
                          <a:spcPts val="0"/>
                        </a:spcAft>
                      </a:pPr>
                      <a:r>
                        <a:rPr lang="fa-IR" sz="1400">
                          <a:effectLst/>
                          <a:cs typeface="B Nazanin" pitchFamily="2" charset="-78"/>
                        </a:rPr>
                        <a:t>مورد كاربرد الحاقي</a:t>
                      </a:r>
                      <a:r>
                        <a:rPr lang="en-US" sz="1400">
                          <a:effectLst/>
                          <a:cs typeface="B Nazanin" pitchFamily="2" charset="-78"/>
                        </a:rPr>
                        <a:t>: </a:t>
                      </a:r>
                      <a:r>
                        <a:rPr lang="fa-IR" sz="1400">
                          <a:effectLst/>
                          <a:cs typeface="B Nazanin" pitchFamily="2" charset="-78"/>
                        </a:rPr>
                        <a:t>اصلاح وجه</a:t>
                      </a:r>
                      <a:endParaRPr lang="en-US" sz="1100">
                        <a:effectLst/>
                        <a:latin typeface="Calibri"/>
                        <a:ea typeface="Calibri"/>
                        <a:cs typeface="B Nazanin" pitchFamily="2" charset="-78"/>
                      </a:endParaRPr>
                    </a:p>
                  </a:txBody>
                  <a:tcPr marL="63362" marR="63362" marT="0" marB="0"/>
                </a:tc>
              </a:tr>
              <a:tr h="194310">
                <a:tc>
                  <a:txBody>
                    <a:bodyPr/>
                    <a:lstStyle/>
                    <a:p>
                      <a:pPr algn="r" rtl="1">
                        <a:lnSpc>
                          <a:spcPct val="115000"/>
                        </a:lnSpc>
                        <a:spcAft>
                          <a:spcPts val="0"/>
                        </a:spcAft>
                      </a:pPr>
                      <a:r>
                        <a:rPr lang="fa-IR" sz="1400">
                          <a:effectLst/>
                          <a:cs typeface="B Nazanin" pitchFamily="2" charset="-78"/>
                        </a:rPr>
                        <a:t>شماره</a:t>
                      </a:r>
                      <a:r>
                        <a:rPr lang="en-US" sz="1400">
                          <a:effectLst/>
                          <a:cs typeface="B Nazanin" pitchFamily="2" charset="-78"/>
                        </a:rPr>
                        <a:t>: 5</a:t>
                      </a:r>
                      <a:endParaRPr lang="en-US" sz="1100">
                        <a:effectLst/>
                        <a:latin typeface="Calibri"/>
                        <a:ea typeface="Calibri"/>
                        <a:cs typeface="B Nazanin" pitchFamily="2" charset="-78"/>
                      </a:endParaRPr>
                    </a:p>
                  </a:txBody>
                  <a:tcPr marL="63362" marR="63362" marT="0" marB="0"/>
                </a:tc>
              </a:tr>
              <a:tr h="388620">
                <a:tc>
                  <a:txBody>
                    <a:bodyPr/>
                    <a:lstStyle/>
                    <a:p>
                      <a:pPr algn="r" rtl="1">
                        <a:lnSpc>
                          <a:spcPct val="115000"/>
                        </a:lnSpc>
                        <a:spcAft>
                          <a:spcPts val="0"/>
                        </a:spcAft>
                      </a:pPr>
                      <a:r>
                        <a:rPr lang="fa-IR" sz="1400" dirty="0">
                          <a:effectLst/>
                          <a:cs typeface="B Nazanin" pitchFamily="2" charset="-78"/>
                        </a:rPr>
                        <a:t>توصيف اجمالي</a:t>
                      </a:r>
                      <a:r>
                        <a:rPr lang="en-US" sz="1400" dirty="0">
                          <a:effectLst/>
                          <a:cs typeface="B Nazanin" pitchFamily="2" charset="-78"/>
                        </a:rPr>
                        <a:t>:</a:t>
                      </a:r>
                      <a:endParaRPr lang="en-US" sz="1100" dirty="0">
                        <a:effectLst/>
                        <a:cs typeface="B Nazanin" pitchFamily="2" charset="-78"/>
                      </a:endParaRPr>
                    </a:p>
                    <a:p>
                      <a:pPr algn="r" rtl="1">
                        <a:lnSpc>
                          <a:spcPct val="115000"/>
                        </a:lnSpc>
                        <a:spcAft>
                          <a:spcPts val="0"/>
                        </a:spcAft>
                      </a:pPr>
                      <a:r>
                        <a:rPr lang="fa-IR" sz="1100" dirty="0">
                          <a:effectLst/>
                          <a:cs typeface="B Nazanin" pitchFamily="2" charset="-78"/>
                        </a:rPr>
                        <a:t>بخش</a:t>
                      </a:r>
                      <a:r>
                        <a:rPr lang="en-US" sz="1100" dirty="0">
                          <a:effectLst/>
                          <a:cs typeface="B Nazanin" pitchFamily="2" charset="-78"/>
                        </a:rPr>
                        <a:t> 1: </a:t>
                      </a:r>
                      <a:r>
                        <a:rPr lang="fa-IR" sz="1400" dirty="0">
                          <a:effectLst/>
                          <a:cs typeface="B Nazanin" pitchFamily="2" charset="-78"/>
                        </a:rPr>
                        <a:t>مشتري مبلغ مورد نظر خود را مجدداً وارد ميكند</a:t>
                      </a:r>
                      <a:r>
                        <a:rPr lang="en-US" sz="1400" dirty="0">
                          <a:effectLst/>
                          <a:cs typeface="B Nazanin" pitchFamily="2" charset="-78"/>
                        </a:rPr>
                        <a:t>.</a:t>
                      </a:r>
                      <a:endParaRPr lang="en-US" sz="1100" dirty="0">
                        <a:effectLst/>
                        <a:latin typeface="Calibri"/>
                        <a:ea typeface="Calibri"/>
                        <a:cs typeface="B Nazanin" pitchFamily="2" charset="-78"/>
                      </a:endParaRPr>
                    </a:p>
                  </a:txBody>
                  <a:tcPr marL="63362" marR="63362" marT="0" marB="0"/>
                </a:tc>
              </a:tr>
              <a:tr h="194310">
                <a:tc>
                  <a:txBody>
                    <a:bodyPr/>
                    <a:lstStyle/>
                    <a:p>
                      <a:pPr algn="r" rtl="1">
                        <a:lnSpc>
                          <a:spcPct val="115000"/>
                        </a:lnSpc>
                        <a:spcAft>
                          <a:spcPts val="0"/>
                        </a:spcAft>
                      </a:pPr>
                      <a:r>
                        <a:rPr lang="fa-IR" sz="1400">
                          <a:effectLst/>
                          <a:cs typeface="B Nazanin" pitchFamily="2" charset="-78"/>
                        </a:rPr>
                        <a:t>عامل اصلي</a:t>
                      </a:r>
                      <a:r>
                        <a:rPr lang="en-US" sz="1400">
                          <a:effectLst/>
                          <a:cs typeface="B Nazanin" pitchFamily="2" charset="-78"/>
                        </a:rPr>
                        <a:t>: </a:t>
                      </a:r>
                      <a:r>
                        <a:rPr lang="fa-IR" sz="1400">
                          <a:effectLst/>
                          <a:cs typeface="B Nazanin" pitchFamily="2" charset="-78"/>
                        </a:rPr>
                        <a:t>مشتري بانك</a:t>
                      </a:r>
                      <a:endParaRPr lang="en-US" sz="1100">
                        <a:effectLst/>
                        <a:latin typeface="Calibri"/>
                        <a:ea typeface="Calibri"/>
                        <a:cs typeface="B Nazanin" pitchFamily="2" charset="-78"/>
                      </a:endParaRPr>
                    </a:p>
                  </a:txBody>
                  <a:tcPr marL="63362" marR="63362" marT="0" marB="0"/>
                </a:tc>
              </a:tr>
              <a:tr h="194310">
                <a:tc>
                  <a:txBody>
                    <a:bodyPr/>
                    <a:lstStyle/>
                    <a:p>
                      <a:pPr algn="r" rtl="1">
                        <a:lnSpc>
                          <a:spcPct val="115000"/>
                        </a:lnSpc>
                        <a:spcAft>
                          <a:spcPts val="0"/>
                        </a:spcAft>
                      </a:pPr>
                      <a:r>
                        <a:rPr lang="fa-IR" sz="1400">
                          <a:effectLst/>
                          <a:cs typeface="B Nazanin" pitchFamily="2" charset="-78"/>
                        </a:rPr>
                        <a:t>عامل فرعي</a:t>
                      </a:r>
                      <a:r>
                        <a:rPr lang="en-US" sz="1400">
                          <a:effectLst/>
                          <a:cs typeface="B Nazanin" pitchFamily="2" charset="-78"/>
                        </a:rPr>
                        <a:t>: </a:t>
                      </a:r>
                      <a:r>
                        <a:rPr lang="fa-IR" sz="1400">
                          <a:effectLst/>
                          <a:cs typeface="B Nazanin" pitchFamily="2" charset="-78"/>
                        </a:rPr>
                        <a:t>كامپيوتر بانك</a:t>
                      </a:r>
                      <a:endParaRPr lang="en-US" sz="1100">
                        <a:effectLst/>
                        <a:latin typeface="Calibri"/>
                        <a:ea typeface="Calibri"/>
                        <a:cs typeface="B Nazanin" pitchFamily="2" charset="-78"/>
                      </a:endParaRPr>
                    </a:p>
                  </a:txBody>
                  <a:tcPr marL="63362" marR="63362" marT="0" marB="0"/>
                </a:tc>
              </a:tr>
              <a:tr h="1165860">
                <a:tc>
                  <a:txBody>
                    <a:bodyPr/>
                    <a:lstStyle/>
                    <a:p>
                      <a:pPr algn="r" rtl="1">
                        <a:lnSpc>
                          <a:spcPct val="115000"/>
                        </a:lnSpc>
                        <a:spcAft>
                          <a:spcPts val="0"/>
                        </a:spcAft>
                      </a:pPr>
                      <a:r>
                        <a:rPr lang="en-US" sz="1400" dirty="0">
                          <a:effectLst/>
                          <a:cs typeface="B Nazanin" pitchFamily="2" charset="-78"/>
                        </a:rPr>
                        <a:t>: </a:t>
                      </a:r>
                      <a:r>
                        <a:rPr lang="fa-IR" sz="1400" dirty="0">
                          <a:effectLst/>
                          <a:cs typeface="B Nazanin" pitchFamily="2" charset="-78"/>
                        </a:rPr>
                        <a:t>شرايط اوليه بخش</a:t>
                      </a:r>
                      <a:r>
                        <a:rPr lang="en-US" sz="1400" dirty="0">
                          <a:effectLst/>
                          <a:cs typeface="B Nazanin" pitchFamily="2" charset="-78"/>
                        </a:rPr>
                        <a:t> 1</a:t>
                      </a:r>
                      <a:endParaRPr lang="en-US" sz="1100" dirty="0">
                        <a:effectLst/>
                        <a:cs typeface="B Nazanin" pitchFamily="2" charset="-78"/>
                      </a:endParaRPr>
                    </a:p>
                    <a:p>
                      <a:pPr algn="r" rtl="1">
                        <a:lnSpc>
                          <a:spcPct val="115000"/>
                        </a:lnSpc>
                        <a:spcAft>
                          <a:spcPts val="0"/>
                        </a:spcAft>
                      </a:pPr>
                      <a:r>
                        <a:rPr lang="en-US" sz="1400" dirty="0">
                          <a:effectLst/>
                          <a:cs typeface="B Nazanin" pitchFamily="2" charset="-78"/>
                        </a:rPr>
                        <a:t>1. </a:t>
                      </a:r>
                      <a:r>
                        <a:rPr lang="fa-IR" sz="1400" dirty="0">
                          <a:effectLst/>
                          <a:cs typeface="B Nazanin" pitchFamily="2" charset="-78"/>
                        </a:rPr>
                        <a:t>مشتري دستور انجام يك عمل بانكي را داده است كه نيازمند مبلغي فراتر از موجودي حساب مشتري است</a:t>
                      </a:r>
                      <a:r>
                        <a:rPr lang="en-US" sz="1400" dirty="0">
                          <a:effectLst/>
                          <a:cs typeface="B Nazanin" pitchFamily="2" charset="-78"/>
                        </a:rPr>
                        <a:t>.</a:t>
                      </a:r>
                      <a:endParaRPr lang="en-US" sz="1100" dirty="0">
                        <a:effectLst/>
                        <a:cs typeface="B Nazanin" pitchFamily="2" charset="-78"/>
                      </a:endParaRPr>
                    </a:p>
                    <a:p>
                      <a:pPr algn="r" rtl="1">
                        <a:lnSpc>
                          <a:spcPct val="115000"/>
                        </a:lnSpc>
                        <a:spcAft>
                          <a:spcPts val="0"/>
                        </a:spcAft>
                      </a:pPr>
                      <a:r>
                        <a:rPr lang="en-US" sz="1400" dirty="0">
                          <a:effectLst/>
                          <a:cs typeface="B Nazanin" pitchFamily="2" charset="-78"/>
                        </a:rPr>
                        <a:t>2. </a:t>
                      </a:r>
                      <a:r>
                        <a:rPr lang="fa-IR" sz="1400" dirty="0">
                          <a:effectLst/>
                          <a:cs typeface="B Nazanin" pitchFamily="2" charset="-78"/>
                        </a:rPr>
                        <a:t>موجودي صندوق دستگاه خودپرداز، كمتر از آن است كه پاسخگوي نياز مشتري باشد</a:t>
                      </a:r>
                      <a:r>
                        <a:rPr lang="en-US" sz="1400" dirty="0">
                          <a:effectLst/>
                          <a:cs typeface="B Nazanin" pitchFamily="2" charset="-78"/>
                        </a:rPr>
                        <a:t>.</a:t>
                      </a:r>
                      <a:endParaRPr lang="en-US" sz="1100" dirty="0">
                        <a:effectLst/>
                        <a:cs typeface="B Nazanin" pitchFamily="2" charset="-78"/>
                      </a:endParaRPr>
                    </a:p>
                    <a:p>
                      <a:pPr algn="r" rtl="1">
                        <a:lnSpc>
                          <a:spcPct val="115000"/>
                        </a:lnSpc>
                        <a:spcAft>
                          <a:spcPts val="0"/>
                        </a:spcAft>
                      </a:pPr>
                      <a:r>
                        <a:rPr lang="en-US" sz="1400" dirty="0">
                          <a:effectLst/>
                          <a:cs typeface="B Nazanin" pitchFamily="2" charset="-78"/>
                        </a:rPr>
                        <a:t>3. </a:t>
                      </a:r>
                      <a:r>
                        <a:rPr lang="fa-IR" sz="1400" dirty="0">
                          <a:effectLst/>
                          <a:cs typeface="B Nazanin" pitchFamily="2" charset="-78"/>
                        </a:rPr>
                        <a:t>مشتري مبلغي بيش از سقف برداشت يك بار برداشت وارد كرده</a:t>
                      </a:r>
                      <a:r>
                        <a:rPr lang="en-US" sz="1400" dirty="0">
                          <a:effectLst/>
                          <a:cs typeface="B Nazanin" pitchFamily="2" charset="-78"/>
                        </a:rPr>
                        <a:t>.</a:t>
                      </a:r>
                      <a:endParaRPr lang="en-US" sz="1100" dirty="0">
                        <a:effectLst/>
                        <a:cs typeface="B Nazanin" pitchFamily="2" charset="-78"/>
                      </a:endParaRPr>
                    </a:p>
                    <a:p>
                      <a:pPr algn="r" rtl="1">
                        <a:lnSpc>
                          <a:spcPct val="115000"/>
                        </a:lnSpc>
                        <a:spcAft>
                          <a:spcPts val="0"/>
                        </a:spcAft>
                      </a:pPr>
                      <a:r>
                        <a:rPr lang="en-US" sz="1400" dirty="0">
                          <a:effectLst/>
                          <a:cs typeface="B Nazanin" pitchFamily="2" charset="-78"/>
                        </a:rPr>
                        <a:t>4. </a:t>
                      </a:r>
                      <a:r>
                        <a:rPr lang="fa-IR" sz="1400" dirty="0">
                          <a:effectLst/>
                          <a:cs typeface="B Nazanin" pitchFamily="2" charset="-78"/>
                        </a:rPr>
                        <a:t>جمع برداشتهاي مشتري با مقدار جديد بيشتر از كل برداشت هاي كاربر شود</a:t>
                      </a:r>
                      <a:r>
                        <a:rPr lang="en-US" sz="1400" dirty="0">
                          <a:effectLst/>
                          <a:cs typeface="B Nazanin" pitchFamily="2" charset="-78"/>
                        </a:rPr>
                        <a:t>.</a:t>
                      </a:r>
                      <a:endParaRPr lang="en-US" sz="1100" dirty="0">
                        <a:effectLst/>
                        <a:cs typeface="B Nazanin" pitchFamily="2" charset="-78"/>
                      </a:endParaRPr>
                    </a:p>
                    <a:p>
                      <a:pPr algn="r" rtl="1">
                        <a:lnSpc>
                          <a:spcPct val="115000"/>
                        </a:lnSpc>
                        <a:spcAft>
                          <a:spcPts val="0"/>
                        </a:spcAft>
                      </a:pPr>
                      <a:r>
                        <a:rPr lang="en-US" sz="1400" dirty="0">
                          <a:effectLst/>
                          <a:cs typeface="B Nazanin" pitchFamily="2" charset="-78"/>
                        </a:rPr>
                        <a:t>: </a:t>
                      </a:r>
                      <a:r>
                        <a:rPr lang="fa-IR" sz="1400" dirty="0">
                          <a:effectLst/>
                          <a:cs typeface="B Nazanin" pitchFamily="2" charset="-78"/>
                        </a:rPr>
                        <a:t>روند اصلي بخش</a:t>
                      </a:r>
                      <a:r>
                        <a:rPr lang="en-US" sz="1400" dirty="0">
                          <a:effectLst/>
                          <a:cs typeface="B Nazanin" pitchFamily="2" charset="-78"/>
                        </a:rPr>
                        <a:t> 1</a:t>
                      </a:r>
                      <a:endParaRPr lang="en-US" sz="1100" dirty="0">
                        <a:effectLst/>
                        <a:latin typeface="Calibri"/>
                        <a:ea typeface="Calibri"/>
                        <a:cs typeface="B Nazanin" pitchFamily="2" charset="-78"/>
                      </a:endParaRPr>
                    </a:p>
                  </a:txBody>
                  <a:tcPr marL="63362" marR="63362" marT="0" marB="0"/>
                </a:tc>
              </a:tr>
              <a:tr h="1165860">
                <a:tc>
                  <a:txBody>
                    <a:bodyPr/>
                    <a:lstStyle/>
                    <a:p>
                      <a:pPr algn="r" rtl="1">
                        <a:lnSpc>
                          <a:spcPct val="115000"/>
                        </a:lnSpc>
                        <a:spcAft>
                          <a:spcPts val="0"/>
                        </a:spcAft>
                      </a:pPr>
                      <a:r>
                        <a:rPr lang="en-US" sz="1400" dirty="0">
                          <a:effectLst/>
                          <a:cs typeface="B Nazanin" pitchFamily="2" charset="-78"/>
                        </a:rPr>
                        <a:t>1. </a:t>
                      </a:r>
                      <a:r>
                        <a:rPr lang="fa-IR" sz="1400" dirty="0">
                          <a:effectLst/>
                          <a:cs typeface="B Nazanin" pitchFamily="2" charset="-78"/>
                        </a:rPr>
                        <a:t>مادامي كه درخواست مشتري فراتر از تراز حساب وي يا موجودي صندوق دستگاه</a:t>
                      </a:r>
                      <a:r>
                        <a:rPr lang="en-US" sz="1400" dirty="0">
                          <a:effectLst/>
                          <a:cs typeface="B Nazanin" pitchFamily="2" charset="-78"/>
                        </a:rPr>
                        <a:t> (</a:t>
                      </a:r>
                      <a:r>
                        <a:rPr lang="fa-IR" sz="1400" dirty="0">
                          <a:effectLst/>
                          <a:cs typeface="B Nazanin" pitchFamily="2" charset="-78"/>
                        </a:rPr>
                        <a:t>در صورت درخواست </a:t>
                      </a:r>
                      <a:r>
                        <a:rPr lang="fa-IR" sz="1400" dirty="0" smtClean="0">
                          <a:effectLst/>
                          <a:cs typeface="B Nazanin" pitchFamily="2" charset="-78"/>
                        </a:rPr>
                        <a:t>برداشت بود </a:t>
                      </a:r>
                      <a:endParaRPr lang="en-US" sz="1100" dirty="0">
                        <a:effectLst/>
                        <a:cs typeface="B Nazanin" pitchFamily="2" charset="-78"/>
                      </a:endParaRPr>
                    </a:p>
                    <a:p>
                      <a:pPr algn="r" rtl="1">
                        <a:lnSpc>
                          <a:spcPct val="115000"/>
                        </a:lnSpc>
                        <a:spcAft>
                          <a:spcPts val="0"/>
                        </a:spcAft>
                      </a:pPr>
                      <a:r>
                        <a:rPr lang="en-US" sz="1400" dirty="0">
                          <a:effectLst/>
                          <a:cs typeface="B Nazanin" pitchFamily="2" charset="-78"/>
                        </a:rPr>
                        <a:t>1.1 . </a:t>
                      </a:r>
                      <a:r>
                        <a:rPr lang="fa-IR" sz="1400" dirty="0">
                          <a:effectLst/>
                          <a:cs typeface="B Nazanin" pitchFamily="2" charset="-78"/>
                        </a:rPr>
                        <a:t>سيستم خطايي را نمايش ميدهد كه به كاربر اعلام ميكند مبلغ ديگري را انتخاب كند</a:t>
                      </a:r>
                      <a:r>
                        <a:rPr lang="en-US" sz="1400" dirty="0">
                          <a:effectLst/>
                          <a:cs typeface="B Nazanin" pitchFamily="2" charset="-78"/>
                        </a:rPr>
                        <a:t> (</a:t>
                      </a:r>
                      <a:r>
                        <a:rPr lang="fa-IR" sz="1400" dirty="0">
                          <a:effectLst/>
                          <a:cs typeface="B Nazanin" pitchFamily="2" charset="-78"/>
                        </a:rPr>
                        <a:t>مشتمل بر حداكثر مبلغي كه</a:t>
                      </a:r>
                      <a:endParaRPr lang="en-US" sz="1100" dirty="0">
                        <a:effectLst/>
                        <a:cs typeface="B Nazanin" pitchFamily="2" charset="-78"/>
                      </a:endParaRPr>
                    </a:p>
                    <a:p>
                      <a:pPr algn="r" rtl="1">
                        <a:lnSpc>
                          <a:spcPct val="115000"/>
                        </a:lnSpc>
                        <a:spcAft>
                          <a:spcPts val="0"/>
                        </a:spcAft>
                      </a:pPr>
                      <a:r>
                        <a:rPr lang="fa-IR" sz="1400" dirty="0">
                          <a:effectLst/>
                          <a:cs typeface="B Nazanin" pitchFamily="2" charset="-78"/>
                        </a:rPr>
                        <a:t>مشتري ميتواند درخواست دهد</a:t>
                      </a:r>
                      <a:r>
                        <a:rPr lang="en-US" sz="1400" dirty="0">
                          <a:effectLst/>
                          <a:cs typeface="B Nazanin" pitchFamily="2" charset="-78"/>
                        </a:rPr>
                        <a:t>(</a:t>
                      </a:r>
                      <a:endParaRPr lang="en-US" sz="1100" dirty="0">
                        <a:effectLst/>
                        <a:cs typeface="B Nazanin" pitchFamily="2" charset="-78"/>
                      </a:endParaRPr>
                    </a:p>
                    <a:p>
                      <a:pPr algn="r" rtl="1">
                        <a:lnSpc>
                          <a:spcPct val="115000"/>
                        </a:lnSpc>
                        <a:spcAft>
                          <a:spcPts val="0"/>
                        </a:spcAft>
                      </a:pPr>
                      <a:r>
                        <a:rPr lang="en-US" sz="1400" dirty="0">
                          <a:effectLst/>
                          <a:cs typeface="B Nazanin" pitchFamily="2" charset="-78"/>
                        </a:rPr>
                        <a:t>1.2 . </a:t>
                      </a:r>
                      <a:r>
                        <a:rPr lang="fa-IR" sz="1400" dirty="0">
                          <a:effectLst/>
                          <a:cs typeface="B Nazanin" pitchFamily="2" charset="-78"/>
                        </a:rPr>
                        <a:t>مشتري مبلغ ديگري را انتخاب ميكند</a:t>
                      </a:r>
                      <a:r>
                        <a:rPr lang="en-US" sz="1400" dirty="0">
                          <a:effectLst/>
                          <a:cs typeface="B Nazanin" pitchFamily="2" charset="-78"/>
                        </a:rPr>
                        <a:t>.</a:t>
                      </a:r>
                      <a:endParaRPr lang="en-US" sz="1100" dirty="0">
                        <a:effectLst/>
                        <a:latin typeface="Calibri"/>
                        <a:ea typeface="Calibri"/>
                        <a:cs typeface="B Nazanin" pitchFamily="2" charset="-78"/>
                      </a:endParaRPr>
                    </a:p>
                  </a:txBody>
                  <a:tcPr marL="63362" marR="63362" marT="0" marB="0"/>
                </a:tc>
              </a:tr>
              <a:tr h="194310">
                <a:tc>
                  <a:txBody>
                    <a:bodyPr/>
                    <a:lstStyle/>
                    <a:p>
                      <a:pPr algn="r" rtl="1">
                        <a:lnSpc>
                          <a:spcPct val="115000"/>
                        </a:lnSpc>
                        <a:spcAft>
                          <a:spcPts val="0"/>
                        </a:spcAft>
                      </a:pPr>
                      <a:r>
                        <a:rPr lang="fa-IR" sz="1400">
                          <a:effectLst/>
                          <a:cs typeface="B Nazanin" pitchFamily="2" charset="-78"/>
                        </a:rPr>
                        <a:t>شرايط نهايي</a:t>
                      </a:r>
                      <a:r>
                        <a:rPr lang="en-US" sz="1400">
                          <a:effectLst/>
                          <a:cs typeface="B Nazanin" pitchFamily="2" charset="-78"/>
                        </a:rPr>
                        <a:t>: </a:t>
                      </a:r>
                      <a:r>
                        <a:rPr lang="fa-IR" sz="1400">
                          <a:effectLst/>
                          <a:cs typeface="B Nazanin" pitchFamily="2" charset="-78"/>
                        </a:rPr>
                        <a:t>ندارد</a:t>
                      </a:r>
                      <a:endParaRPr lang="en-US" sz="1100">
                        <a:effectLst/>
                        <a:latin typeface="Calibri"/>
                        <a:ea typeface="Calibri"/>
                        <a:cs typeface="B Nazanin" pitchFamily="2" charset="-78"/>
                      </a:endParaRPr>
                    </a:p>
                  </a:txBody>
                  <a:tcPr marL="63362" marR="63362" marT="0" marB="0"/>
                </a:tc>
              </a:tr>
              <a:tr h="194310">
                <a:tc>
                  <a:txBody>
                    <a:bodyPr/>
                    <a:lstStyle/>
                    <a:p>
                      <a:pPr algn="r" rtl="1">
                        <a:lnSpc>
                          <a:spcPct val="115000"/>
                        </a:lnSpc>
                        <a:spcAft>
                          <a:spcPts val="0"/>
                        </a:spcAft>
                      </a:pPr>
                      <a:r>
                        <a:rPr lang="fa-IR" sz="1400" dirty="0">
                          <a:effectLst/>
                          <a:cs typeface="B Nazanin" pitchFamily="2" charset="-78"/>
                        </a:rPr>
                        <a:t>روند جايگزين</a:t>
                      </a:r>
                      <a:r>
                        <a:rPr lang="en-US" sz="1400" dirty="0">
                          <a:effectLst/>
                          <a:cs typeface="B Nazanin" pitchFamily="2" charset="-78"/>
                        </a:rPr>
                        <a:t>: </a:t>
                      </a:r>
                      <a:r>
                        <a:rPr lang="fa-IR" sz="1400" dirty="0">
                          <a:effectLst/>
                          <a:cs typeface="B Nazanin" pitchFamily="2" charset="-78"/>
                        </a:rPr>
                        <a:t>ندارد</a:t>
                      </a:r>
                      <a:endParaRPr lang="en-US" sz="1100" dirty="0">
                        <a:effectLst/>
                        <a:latin typeface="Calibri"/>
                        <a:ea typeface="Calibri"/>
                        <a:cs typeface="B Nazanin" pitchFamily="2" charset="-78"/>
                      </a:endParaRPr>
                    </a:p>
                  </a:txBody>
                  <a:tcPr marL="63362" marR="63362" marT="0" marB="0"/>
                </a:tc>
              </a:tr>
            </a:tbl>
          </a:graphicData>
        </a:graphic>
      </p:graphicFrame>
      <p:sp>
        <p:nvSpPr>
          <p:cNvPr id="6" name="Rectangle 1"/>
          <p:cNvSpPr>
            <a:spLocks noChangeArrowheads="1"/>
          </p:cNvSpPr>
          <p:nvPr/>
        </p:nvSpPr>
        <p:spPr bwMode="auto">
          <a:xfrm>
            <a:off x="1822450" y="68580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00000"/>
              </a:lnSpc>
              <a:spcBef>
                <a:spcPct val="0"/>
              </a:spcBef>
              <a:spcAft>
                <a:spcPct val="0"/>
              </a:spcAft>
              <a:buClrTx/>
              <a:buSzTx/>
              <a:buFontTx/>
              <a:buNone/>
              <a:tabLst/>
            </a:pPr>
            <a:endParaRPr kumimoji="0" lang="fa-IR" sz="1800" b="0" i="0" u="none" strike="noStrike" cap="none" normalizeH="0" baseline="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82045E87-D288-48DA-9682-B0B5434DE68B}" type="slidenum">
              <a:rPr lang="en-US" smtClean="0"/>
              <a:pPr/>
              <a:t>14</a:t>
            </a:fld>
            <a:endParaRPr lang="en-US"/>
          </a:p>
        </p:txBody>
      </p:sp>
      <p:sp>
        <p:nvSpPr>
          <p:cNvPr id="8" name="TextBox 7"/>
          <p:cNvSpPr txBox="1"/>
          <p:nvPr/>
        </p:nvSpPr>
        <p:spPr>
          <a:xfrm>
            <a:off x="1371600" y="30079"/>
            <a:ext cx="4495800" cy="461665"/>
          </a:xfrm>
          <a:prstGeom prst="rect">
            <a:avLst/>
          </a:prstGeom>
          <a:noFill/>
        </p:spPr>
        <p:txBody>
          <a:bodyPr wrap="square" rtlCol="0">
            <a:spAutoFit/>
          </a:bodyPr>
          <a:lstStyle/>
          <a:p>
            <a:pPr algn="r" rtl="1"/>
            <a:r>
              <a:rPr lang="fa-IR" sz="2400" dirty="0" smtClean="0">
                <a:solidFill>
                  <a:schemeClr val="bg1"/>
                </a:solidFill>
                <a:cs typeface="B Tabassom" pitchFamily="2" charset="-78"/>
              </a:rPr>
              <a:t>سنااریو دستگاه خودپرداز (مورد کاربری واریز وجه)</a:t>
            </a:r>
            <a:endParaRPr lang="en-US" sz="2400" dirty="0">
              <a:solidFill>
                <a:schemeClr val="bg1"/>
              </a:solidFill>
              <a:cs typeface="B Tabassom" pitchFamily="2" charset="-78"/>
            </a:endParaRPr>
          </a:p>
        </p:txBody>
      </p:sp>
      <p:graphicFrame>
        <p:nvGraphicFramePr>
          <p:cNvPr id="2" name="Table 1"/>
          <p:cNvGraphicFramePr>
            <a:graphicFrameLocks noGrp="1"/>
          </p:cNvGraphicFramePr>
          <p:nvPr>
            <p:extLst>
              <p:ext uri="{D42A27DB-BD31-4B8C-83A1-F6EECF244321}">
                <p14:modId xmlns:p14="http://schemas.microsoft.com/office/powerpoint/2010/main" val="638289055"/>
              </p:ext>
            </p:extLst>
          </p:nvPr>
        </p:nvGraphicFramePr>
        <p:xfrm>
          <a:off x="57434" y="685800"/>
          <a:ext cx="4038600" cy="5867397"/>
        </p:xfrm>
        <a:graphic>
          <a:graphicData uri="http://schemas.openxmlformats.org/drawingml/2006/table">
            <a:tbl>
              <a:tblPr rtl="1" firstRow="1" firstCol="1" bandRow="1">
                <a:tableStyleId>{793D81CF-94F2-401A-BA57-92F5A7B2D0C5}</a:tableStyleId>
              </a:tblPr>
              <a:tblGrid>
                <a:gridCol w="4038600"/>
              </a:tblGrid>
              <a:tr h="185957">
                <a:tc>
                  <a:txBody>
                    <a:bodyPr/>
                    <a:lstStyle/>
                    <a:p>
                      <a:pPr algn="ctr" rtl="1">
                        <a:lnSpc>
                          <a:spcPct val="115000"/>
                        </a:lnSpc>
                        <a:spcAft>
                          <a:spcPts val="0"/>
                        </a:spcAft>
                      </a:pPr>
                      <a:r>
                        <a:rPr lang="fa-IR" sz="1050" dirty="0">
                          <a:effectLst/>
                          <a:cs typeface="B Nazanin" pitchFamily="2" charset="-78"/>
                        </a:rPr>
                        <a:t>مورد كاربرد</a:t>
                      </a:r>
                      <a:r>
                        <a:rPr lang="en-US" sz="1050" dirty="0">
                          <a:effectLst/>
                          <a:cs typeface="B Nazanin" pitchFamily="2" charset="-78"/>
                        </a:rPr>
                        <a:t>: </a:t>
                      </a:r>
                      <a:r>
                        <a:rPr lang="fa-IR" sz="1050" dirty="0">
                          <a:effectLst/>
                          <a:cs typeface="B Nazanin" pitchFamily="2" charset="-78"/>
                        </a:rPr>
                        <a:t>واريز وجه</a:t>
                      </a:r>
                      <a:endParaRPr lang="en-US" sz="1000" b="1" dirty="0">
                        <a:effectLst/>
                        <a:latin typeface="Calibri"/>
                        <a:ea typeface="Calibri"/>
                        <a:cs typeface="B Nazanin" pitchFamily="2" charset="-78"/>
                      </a:endParaRPr>
                    </a:p>
                  </a:txBody>
                  <a:tcPr marL="52802" marR="52802" marT="0" marB="0"/>
                </a:tc>
              </a:tr>
              <a:tr h="185957">
                <a:tc>
                  <a:txBody>
                    <a:bodyPr/>
                    <a:lstStyle/>
                    <a:p>
                      <a:pPr algn="r" rtl="1">
                        <a:lnSpc>
                          <a:spcPct val="115000"/>
                        </a:lnSpc>
                        <a:spcAft>
                          <a:spcPts val="0"/>
                        </a:spcAft>
                      </a:pPr>
                      <a:r>
                        <a:rPr lang="fa-IR" sz="1050">
                          <a:effectLst/>
                          <a:cs typeface="B Nazanin" pitchFamily="2" charset="-78"/>
                        </a:rPr>
                        <a:t>شماره</a:t>
                      </a:r>
                      <a:r>
                        <a:rPr lang="en-US" sz="1050">
                          <a:effectLst/>
                          <a:cs typeface="B Nazanin" pitchFamily="2" charset="-78"/>
                        </a:rPr>
                        <a:t>: 7</a:t>
                      </a:r>
                      <a:endParaRPr lang="en-US" sz="1000" b="1">
                        <a:effectLst/>
                        <a:latin typeface="Calibri"/>
                        <a:ea typeface="Calibri"/>
                        <a:cs typeface="B Nazanin" pitchFamily="2" charset="-78"/>
                      </a:endParaRPr>
                    </a:p>
                  </a:txBody>
                  <a:tcPr marL="52802" marR="52802" marT="0" marB="0"/>
                </a:tc>
              </a:tr>
              <a:tr h="276805">
                <a:tc>
                  <a:txBody>
                    <a:bodyPr/>
                    <a:lstStyle/>
                    <a:p>
                      <a:pPr algn="r" rtl="1">
                        <a:lnSpc>
                          <a:spcPct val="115000"/>
                        </a:lnSpc>
                        <a:spcAft>
                          <a:spcPts val="0"/>
                        </a:spcAft>
                      </a:pPr>
                      <a:r>
                        <a:rPr lang="fa-IR" sz="1050">
                          <a:effectLst/>
                          <a:cs typeface="B Nazanin" pitchFamily="2" charset="-78"/>
                        </a:rPr>
                        <a:t>توصيف اجمالي</a:t>
                      </a:r>
                      <a:r>
                        <a:rPr lang="en-US" sz="1050">
                          <a:effectLst/>
                          <a:cs typeface="B Nazanin" pitchFamily="2" charset="-78"/>
                        </a:rPr>
                        <a:t>: </a:t>
                      </a:r>
                      <a:r>
                        <a:rPr lang="fa-IR" sz="1050">
                          <a:effectLst/>
                          <a:cs typeface="B Nazanin" pitchFamily="2" charset="-78"/>
                        </a:rPr>
                        <a:t>مشتري مقداري پول به يك حساب واريز ميكند</a:t>
                      </a:r>
                      <a:r>
                        <a:rPr lang="en-US" sz="1050">
                          <a:effectLst/>
                          <a:cs typeface="B Nazanin" pitchFamily="2" charset="-78"/>
                        </a:rPr>
                        <a:t>.</a:t>
                      </a:r>
                      <a:endParaRPr lang="en-US" sz="1000" b="1">
                        <a:effectLst/>
                        <a:latin typeface="Calibri"/>
                        <a:ea typeface="Calibri"/>
                        <a:cs typeface="B Nazanin" pitchFamily="2" charset="-78"/>
                      </a:endParaRPr>
                    </a:p>
                  </a:txBody>
                  <a:tcPr marL="52802" marR="52802" marT="0" marB="0"/>
                </a:tc>
              </a:tr>
              <a:tr h="185957">
                <a:tc>
                  <a:txBody>
                    <a:bodyPr/>
                    <a:lstStyle/>
                    <a:p>
                      <a:pPr algn="r" rtl="1">
                        <a:lnSpc>
                          <a:spcPct val="115000"/>
                        </a:lnSpc>
                        <a:spcAft>
                          <a:spcPts val="0"/>
                        </a:spcAft>
                      </a:pPr>
                      <a:r>
                        <a:rPr lang="fa-IR" sz="1050">
                          <a:effectLst/>
                          <a:cs typeface="B Nazanin" pitchFamily="2" charset="-78"/>
                        </a:rPr>
                        <a:t>عامل اصلي</a:t>
                      </a:r>
                      <a:r>
                        <a:rPr lang="en-US" sz="1050">
                          <a:effectLst/>
                          <a:cs typeface="B Nazanin" pitchFamily="2" charset="-78"/>
                        </a:rPr>
                        <a:t>: </a:t>
                      </a:r>
                      <a:r>
                        <a:rPr lang="fa-IR" sz="1050">
                          <a:effectLst/>
                          <a:cs typeface="B Nazanin" pitchFamily="2" charset="-78"/>
                        </a:rPr>
                        <a:t>مشتري بانك</a:t>
                      </a:r>
                      <a:endParaRPr lang="en-US" sz="1000" b="1">
                        <a:effectLst/>
                        <a:latin typeface="Calibri"/>
                        <a:ea typeface="Calibri"/>
                        <a:cs typeface="B Nazanin" pitchFamily="2" charset="-78"/>
                      </a:endParaRPr>
                    </a:p>
                  </a:txBody>
                  <a:tcPr marL="52802" marR="52802" marT="0" marB="0"/>
                </a:tc>
              </a:tr>
              <a:tr h="185957">
                <a:tc>
                  <a:txBody>
                    <a:bodyPr/>
                    <a:lstStyle/>
                    <a:p>
                      <a:pPr algn="r" rtl="1">
                        <a:lnSpc>
                          <a:spcPct val="115000"/>
                        </a:lnSpc>
                        <a:spcAft>
                          <a:spcPts val="0"/>
                        </a:spcAft>
                      </a:pPr>
                      <a:r>
                        <a:rPr lang="fa-IR" sz="1050">
                          <a:effectLst/>
                          <a:cs typeface="B Nazanin" pitchFamily="2" charset="-78"/>
                        </a:rPr>
                        <a:t>عامل فرعي</a:t>
                      </a:r>
                      <a:r>
                        <a:rPr lang="en-US" sz="1050">
                          <a:effectLst/>
                          <a:cs typeface="B Nazanin" pitchFamily="2" charset="-78"/>
                        </a:rPr>
                        <a:t>: </a:t>
                      </a:r>
                      <a:r>
                        <a:rPr lang="fa-IR" sz="1050">
                          <a:effectLst/>
                          <a:cs typeface="B Nazanin" pitchFamily="2" charset="-78"/>
                        </a:rPr>
                        <a:t>كامپيوتر بانك</a:t>
                      </a:r>
                      <a:endParaRPr lang="en-US" sz="1000" b="1">
                        <a:effectLst/>
                        <a:latin typeface="Calibri"/>
                        <a:ea typeface="Calibri"/>
                        <a:cs typeface="B Nazanin" pitchFamily="2" charset="-78"/>
                      </a:endParaRPr>
                    </a:p>
                  </a:txBody>
                  <a:tcPr marL="52802" marR="52802" marT="0" marB="0"/>
                </a:tc>
              </a:tr>
              <a:tr h="185957">
                <a:tc>
                  <a:txBody>
                    <a:bodyPr/>
                    <a:lstStyle/>
                    <a:p>
                      <a:pPr algn="r" rtl="1">
                        <a:lnSpc>
                          <a:spcPct val="115000"/>
                        </a:lnSpc>
                        <a:spcAft>
                          <a:spcPts val="0"/>
                        </a:spcAft>
                      </a:pPr>
                      <a:r>
                        <a:rPr lang="fa-IR" sz="1050" dirty="0">
                          <a:effectLst/>
                          <a:cs typeface="B Nazanin" pitchFamily="2" charset="-78"/>
                        </a:rPr>
                        <a:t>شرايط اوليه</a:t>
                      </a:r>
                      <a:r>
                        <a:rPr lang="en-US" sz="1050" dirty="0">
                          <a:effectLst/>
                          <a:cs typeface="B Nazanin" pitchFamily="2" charset="-78"/>
                        </a:rPr>
                        <a:t>: </a:t>
                      </a:r>
                      <a:r>
                        <a:rPr lang="fa-IR" sz="1050" dirty="0">
                          <a:effectLst/>
                          <a:cs typeface="B Nazanin" pitchFamily="2" charset="-78"/>
                        </a:rPr>
                        <a:t>ندارد</a:t>
                      </a:r>
                      <a:endParaRPr lang="en-US" sz="1000" b="1" dirty="0">
                        <a:effectLst/>
                        <a:latin typeface="Calibri"/>
                        <a:ea typeface="Calibri"/>
                        <a:cs typeface="B Nazanin" pitchFamily="2" charset="-78"/>
                      </a:endParaRPr>
                    </a:p>
                  </a:txBody>
                  <a:tcPr marL="52802" marR="52802" marT="0" marB="0"/>
                </a:tc>
              </a:tr>
              <a:tr h="3746159">
                <a:tc>
                  <a:txBody>
                    <a:bodyPr/>
                    <a:lstStyle/>
                    <a:p>
                      <a:pPr algn="r" rtl="1">
                        <a:lnSpc>
                          <a:spcPct val="115000"/>
                        </a:lnSpc>
                        <a:spcAft>
                          <a:spcPts val="0"/>
                        </a:spcAft>
                      </a:pPr>
                      <a:r>
                        <a:rPr lang="fa-IR" sz="1050" dirty="0">
                          <a:effectLst/>
                          <a:cs typeface="B Nazanin" pitchFamily="2" charset="-78"/>
                        </a:rPr>
                        <a:t>روند اصلي</a:t>
                      </a:r>
                      <a:r>
                        <a:rPr lang="en-US" sz="1050" dirty="0">
                          <a:effectLst/>
                          <a:cs typeface="B Nazanin" pitchFamily="2" charset="-78"/>
                        </a:rPr>
                        <a:t>:</a:t>
                      </a:r>
                      <a:endParaRPr lang="en-US" sz="1000" dirty="0">
                        <a:effectLst/>
                        <a:cs typeface="B Nazanin" pitchFamily="2" charset="-78"/>
                      </a:endParaRPr>
                    </a:p>
                    <a:p>
                      <a:pPr algn="r" rtl="1">
                        <a:lnSpc>
                          <a:spcPct val="115000"/>
                        </a:lnSpc>
                        <a:spcAft>
                          <a:spcPts val="0"/>
                        </a:spcAft>
                      </a:pPr>
                      <a:r>
                        <a:rPr lang="fa-IR" sz="1050" dirty="0">
                          <a:effectLst/>
                          <a:cs typeface="B Nazanin" pitchFamily="2" charset="-78"/>
                        </a:rPr>
                        <a:t>سيستم شرح برخي از جزئيات را از مشتري ميخواهد</a:t>
                      </a:r>
                      <a:r>
                        <a:rPr lang="en-US" sz="1050" dirty="0">
                          <a:effectLst/>
                          <a:cs typeface="B Nazanin" pitchFamily="2" charset="-78"/>
                        </a:rPr>
                        <a:t>: (o1) .1</a:t>
                      </a:r>
                      <a:endParaRPr lang="en-US" sz="1000" dirty="0">
                        <a:effectLst/>
                        <a:cs typeface="B Nazanin" pitchFamily="2" charset="-78"/>
                      </a:endParaRPr>
                    </a:p>
                    <a:p>
                      <a:pPr algn="r" rtl="1">
                        <a:lnSpc>
                          <a:spcPct val="115000"/>
                        </a:lnSpc>
                        <a:spcAft>
                          <a:spcPts val="0"/>
                        </a:spcAft>
                      </a:pPr>
                      <a:r>
                        <a:rPr lang="en-US" sz="1050" dirty="0">
                          <a:effectLst/>
                          <a:cs typeface="B Nazanin" pitchFamily="2" charset="-78"/>
                        </a:rPr>
                        <a:t>1.1 . </a:t>
                      </a:r>
                      <a:r>
                        <a:rPr lang="fa-IR" sz="1050" dirty="0">
                          <a:effectLst/>
                          <a:cs typeface="B Nazanin" pitchFamily="2" charset="-78"/>
                        </a:rPr>
                        <a:t>سيستم از مشتري ميخواهد تا شمارهي يك حساب بانكي را وارد كند</a:t>
                      </a:r>
                      <a:r>
                        <a:rPr lang="en-US" sz="1050" dirty="0">
                          <a:effectLst/>
                          <a:cs typeface="B Nazanin" pitchFamily="2" charset="-78"/>
                        </a:rPr>
                        <a:t>.</a:t>
                      </a:r>
                      <a:endParaRPr lang="en-US" sz="1000" dirty="0">
                        <a:effectLst/>
                        <a:cs typeface="B Nazanin" pitchFamily="2" charset="-78"/>
                      </a:endParaRPr>
                    </a:p>
                    <a:p>
                      <a:pPr algn="r" rtl="1">
                        <a:lnSpc>
                          <a:spcPct val="115000"/>
                        </a:lnSpc>
                        <a:spcAft>
                          <a:spcPts val="0"/>
                        </a:spcAft>
                      </a:pPr>
                      <a:r>
                        <a:rPr lang="en-US" sz="1050" dirty="0">
                          <a:effectLst/>
                          <a:cs typeface="B Nazanin" pitchFamily="2" charset="-78"/>
                        </a:rPr>
                        <a:t>1.2 . </a:t>
                      </a:r>
                      <a:r>
                        <a:rPr lang="fa-IR" sz="1050" dirty="0">
                          <a:effectLst/>
                          <a:cs typeface="B Nazanin" pitchFamily="2" charset="-78"/>
                        </a:rPr>
                        <a:t>سيستم از مشتري ميخواهد تا مبلغ پول مورد نظر خود جهت واريز به حساب را وارد كند</a:t>
                      </a:r>
                      <a:r>
                        <a:rPr lang="en-US" sz="1050" dirty="0">
                          <a:effectLst/>
                          <a:cs typeface="B Nazanin" pitchFamily="2" charset="-78"/>
                        </a:rPr>
                        <a:t>.</a:t>
                      </a:r>
                      <a:endParaRPr lang="en-US" sz="1000" dirty="0">
                        <a:effectLst/>
                        <a:cs typeface="B Nazanin" pitchFamily="2" charset="-78"/>
                      </a:endParaRPr>
                    </a:p>
                    <a:p>
                      <a:pPr algn="r" rtl="1">
                        <a:lnSpc>
                          <a:spcPct val="115000"/>
                        </a:lnSpc>
                        <a:spcAft>
                          <a:spcPts val="0"/>
                        </a:spcAft>
                      </a:pPr>
                      <a:r>
                        <a:rPr lang="en-US" sz="1050" dirty="0">
                          <a:effectLst/>
                          <a:cs typeface="B Nazanin" pitchFamily="2" charset="-78"/>
                        </a:rPr>
                        <a:t>2. </a:t>
                      </a:r>
                      <a:r>
                        <a:rPr lang="fa-IR" sz="1050" dirty="0">
                          <a:effectLst/>
                          <a:cs typeface="B Nazanin" pitchFamily="2" charset="-78"/>
                        </a:rPr>
                        <a:t>مشتري شرح درخواست خود را وارد ميكند و گزينههاي مورد نظر خود را انتخاب ميكند</a:t>
                      </a:r>
                      <a:r>
                        <a:rPr lang="en-US" sz="1050" dirty="0">
                          <a:effectLst/>
                          <a:cs typeface="B Nazanin" pitchFamily="2" charset="-78"/>
                        </a:rPr>
                        <a:t>.</a:t>
                      </a:r>
                      <a:endParaRPr lang="en-US" sz="1000" dirty="0">
                        <a:effectLst/>
                        <a:cs typeface="B Nazanin" pitchFamily="2" charset="-78"/>
                      </a:endParaRPr>
                    </a:p>
                    <a:p>
                      <a:pPr algn="r" rtl="1">
                        <a:lnSpc>
                          <a:spcPct val="115000"/>
                        </a:lnSpc>
                        <a:spcAft>
                          <a:spcPts val="0"/>
                        </a:spcAft>
                      </a:pPr>
                      <a:r>
                        <a:rPr lang="fa-IR" sz="1050" dirty="0">
                          <a:effectLst/>
                          <a:cs typeface="B Nazanin" pitchFamily="2" charset="-78"/>
                        </a:rPr>
                        <a:t>سيستم با ارسال درخواست مشتري به بانك، امكانپذيري آن را بررسي ميكند</a:t>
                      </a:r>
                      <a:r>
                        <a:rPr lang="en-US" sz="1050" dirty="0">
                          <a:effectLst/>
                          <a:cs typeface="B Nazanin" pitchFamily="2" charset="-78"/>
                        </a:rPr>
                        <a:t>. (o3) .3</a:t>
                      </a:r>
                      <a:endParaRPr lang="en-US" sz="1000" dirty="0">
                        <a:effectLst/>
                        <a:cs typeface="B Nazanin" pitchFamily="2" charset="-78"/>
                      </a:endParaRPr>
                    </a:p>
                    <a:p>
                      <a:pPr algn="r" rtl="1">
                        <a:lnSpc>
                          <a:spcPct val="115000"/>
                        </a:lnSpc>
                        <a:spcAft>
                          <a:spcPts val="0"/>
                        </a:spcAft>
                      </a:pPr>
                      <a:r>
                        <a:rPr lang="en-US" sz="1050" dirty="0">
                          <a:effectLst/>
                          <a:cs typeface="B Nazanin" pitchFamily="2" charset="-78"/>
                        </a:rPr>
                        <a:t>4. </a:t>
                      </a:r>
                      <a:r>
                        <a:rPr lang="fa-IR" sz="1050" dirty="0">
                          <a:effectLst/>
                          <a:cs typeface="B Nazanin" pitchFamily="2" charset="-78"/>
                        </a:rPr>
                        <a:t>شامل گرفتن تأييد</a:t>
                      </a:r>
                      <a:endParaRPr lang="en-US" sz="1000" dirty="0">
                        <a:effectLst/>
                        <a:cs typeface="B Nazanin" pitchFamily="2" charset="-78"/>
                      </a:endParaRPr>
                    </a:p>
                    <a:p>
                      <a:pPr algn="r" rtl="1">
                        <a:lnSpc>
                          <a:spcPct val="115000"/>
                        </a:lnSpc>
                        <a:spcAft>
                          <a:spcPts val="0"/>
                        </a:spcAft>
                      </a:pPr>
                      <a:r>
                        <a:rPr lang="fa-IR" sz="1050" dirty="0">
                          <a:effectLst/>
                          <a:cs typeface="B Nazanin" pitchFamily="2" charset="-78"/>
                        </a:rPr>
                        <a:t>در صورت تأييد درخواست</a:t>
                      </a:r>
                      <a:r>
                        <a:rPr lang="en-US" sz="1050" dirty="0">
                          <a:effectLst/>
                          <a:cs typeface="B Nazanin" pitchFamily="2" charset="-78"/>
                        </a:rPr>
                        <a:t>: (o5) .5</a:t>
                      </a:r>
                      <a:endParaRPr lang="en-US" sz="1000" dirty="0">
                        <a:effectLst/>
                        <a:cs typeface="B Nazanin" pitchFamily="2" charset="-78"/>
                      </a:endParaRPr>
                    </a:p>
                    <a:p>
                      <a:pPr algn="r" rtl="1">
                        <a:lnSpc>
                          <a:spcPct val="115000"/>
                        </a:lnSpc>
                        <a:spcAft>
                          <a:spcPts val="0"/>
                        </a:spcAft>
                      </a:pPr>
                      <a:r>
                        <a:rPr lang="en-US" sz="1050" dirty="0">
                          <a:effectLst/>
                          <a:cs typeface="B Nazanin" pitchFamily="2" charset="-78"/>
                        </a:rPr>
                        <a:t>5.1 . </a:t>
                      </a:r>
                      <a:r>
                        <a:rPr lang="fa-IR" sz="1050" dirty="0">
                          <a:effectLst/>
                          <a:cs typeface="B Nazanin" pitchFamily="2" charset="-78"/>
                        </a:rPr>
                        <a:t>سيستم يك پاكت نامه به مشتري ميدهد تا مشتري مبلغ مورد نظر خود را در آن وارد كند</a:t>
                      </a:r>
                      <a:r>
                        <a:rPr lang="en-US" sz="1050" dirty="0">
                          <a:effectLst/>
                          <a:cs typeface="B Nazanin" pitchFamily="2" charset="-78"/>
                        </a:rPr>
                        <a:t>.</a:t>
                      </a:r>
                      <a:endParaRPr lang="en-US" sz="1000" dirty="0">
                        <a:effectLst/>
                        <a:cs typeface="B Nazanin" pitchFamily="2" charset="-78"/>
                      </a:endParaRPr>
                    </a:p>
                    <a:p>
                      <a:pPr algn="r" rtl="1">
                        <a:lnSpc>
                          <a:spcPct val="115000"/>
                        </a:lnSpc>
                        <a:spcAft>
                          <a:spcPts val="0"/>
                        </a:spcAft>
                      </a:pPr>
                      <a:r>
                        <a:rPr lang="en-US" sz="1050" dirty="0">
                          <a:effectLst/>
                          <a:cs typeface="B Nazanin" pitchFamily="2" charset="-78"/>
                        </a:rPr>
                        <a:t>5.2 . </a:t>
                      </a:r>
                      <a:r>
                        <a:rPr lang="fa-IR" sz="1050" dirty="0">
                          <a:effectLst/>
                          <a:cs typeface="B Nazanin" pitchFamily="2" charset="-78"/>
                        </a:rPr>
                        <a:t>مشتري مبلغ را درون پاكت قرار داده و آن را به دستگاه پس ميدهد</a:t>
                      </a:r>
                      <a:r>
                        <a:rPr lang="en-US" sz="1050" dirty="0">
                          <a:effectLst/>
                          <a:cs typeface="B Nazanin" pitchFamily="2" charset="-78"/>
                        </a:rPr>
                        <a:t>.</a:t>
                      </a:r>
                      <a:endParaRPr lang="en-US" sz="1000" dirty="0">
                        <a:effectLst/>
                        <a:cs typeface="B Nazanin" pitchFamily="2" charset="-78"/>
                      </a:endParaRPr>
                    </a:p>
                    <a:p>
                      <a:pPr algn="r" rtl="1">
                        <a:lnSpc>
                          <a:spcPct val="115000"/>
                        </a:lnSpc>
                        <a:spcAft>
                          <a:spcPts val="0"/>
                        </a:spcAft>
                      </a:pPr>
                      <a:r>
                        <a:rPr lang="en-US" sz="1050" dirty="0">
                          <a:effectLst/>
                          <a:cs typeface="B Nazanin" pitchFamily="2" charset="-78"/>
                        </a:rPr>
                        <a:t>5.3 . </a:t>
                      </a:r>
                      <a:r>
                        <a:rPr lang="fa-IR" sz="1050" dirty="0">
                          <a:effectLst/>
                          <a:cs typeface="B Nazanin" pitchFamily="2" charset="-78"/>
                        </a:rPr>
                        <a:t>سيستم پاكت را گرفته، شرح وقايع را ثبت ميكند و حساب ورودي مشتري را در ليست حسابهاي بستانكار وارد</a:t>
                      </a:r>
                      <a:endParaRPr lang="en-US" sz="1000" dirty="0">
                        <a:effectLst/>
                        <a:cs typeface="B Nazanin" pitchFamily="2" charset="-78"/>
                      </a:endParaRPr>
                    </a:p>
                    <a:p>
                      <a:pPr algn="r" rtl="1">
                        <a:lnSpc>
                          <a:spcPct val="115000"/>
                        </a:lnSpc>
                        <a:spcAft>
                          <a:spcPts val="0"/>
                        </a:spcAft>
                      </a:pPr>
                      <a:r>
                        <a:rPr lang="fa-IR" sz="1050" dirty="0">
                          <a:effectLst/>
                          <a:cs typeface="B Nazanin" pitchFamily="2" charset="-78"/>
                        </a:rPr>
                        <a:t>ميكند</a:t>
                      </a:r>
                      <a:r>
                        <a:rPr lang="en-US" sz="1050" dirty="0">
                          <a:effectLst/>
                          <a:cs typeface="B Nazanin" pitchFamily="2" charset="-78"/>
                        </a:rPr>
                        <a:t>.</a:t>
                      </a:r>
                      <a:endParaRPr lang="en-US" sz="1000" dirty="0">
                        <a:effectLst/>
                        <a:cs typeface="B Nazanin" pitchFamily="2" charset="-78"/>
                      </a:endParaRPr>
                    </a:p>
                    <a:p>
                      <a:pPr algn="r" rtl="1">
                        <a:lnSpc>
                          <a:spcPct val="115000"/>
                        </a:lnSpc>
                        <a:spcAft>
                          <a:spcPts val="0"/>
                        </a:spcAft>
                      </a:pPr>
                      <a:r>
                        <a:rPr lang="en-US" sz="1050" dirty="0">
                          <a:effectLst/>
                          <a:cs typeface="B Nazanin" pitchFamily="2" charset="-78"/>
                        </a:rPr>
                        <a:t>6. </a:t>
                      </a:r>
                      <a:r>
                        <a:rPr lang="fa-IR" sz="1050" dirty="0">
                          <a:effectLst/>
                          <a:cs typeface="B Nazanin" pitchFamily="2" charset="-78"/>
                        </a:rPr>
                        <a:t>شامل</a:t>
                      </a:r>
                      <a:r>
                        <a:rPr lang="en-US" sz="1050" dirty="0">
                          <a:effectLst/>
                          <a:cs typeface="B Nazanin" pitchFamily="2" charset="-78"/>
                        </a:rPr>
                        <a:t>: </a:t>
                      </a:r>
                      <a:r>
                        <a:rPr lang="fa-IR" sz="1050" dirty="0">
                          <a:effectLst/>
                          <a:cs typeface="B Nazanin" pitchFamily="2" charset="-78"/>
                        </a:rPr>
                        <a:t>چاپ آخرين تراكنش</a:t>
                      </a:r>
                      <a:endParaRPr lang="en-US" sz="1000" dirty="0">
                        <a:effectLst/>
                        <a:cs typeface="B Nazanin" pitchFamily="2" charset="-78"/>
                      </a:endParaRPr>
                    </a:p>
                    <a:p>
                      <a:pPr algn="r" rtl="1">
                        <a:lnSpc>
                          <a:spcPct val="115000"/>
                        </a:lnSpc>
                        <a:spcAft>
                          <a:spcPts val="0"/>
                        </a:spcAft>
                      </a:pPr>
                      <a:r>
                        <a:rPr lang="en-US" sz="1050" dirty="0">
                          <a:effectLst/>
                          <a:cs typeface="B Nazanin" pitchFamily="2" charset="-78"/>
                        </a:rPr>
                        <a:t>7. </a:t>
                      </a:r>
                      <a:r>
                        <a:rPr lang="fa-IR" sz="1050" dirty="0">
                          <a:effectLst/>
                          <a:cs typeface="B Nazanin" pitchFamily="2" charset="-78"/>
                        </a:rPr>
                        <a:t>شامل</a:t>
                      </a:r>
                      <a:r>
                        <a:rPr lang="en-US" sz="1050" dirty="0">
                          <a:effectLst/>
                          <a:cs typeface="B Nazanin" pitchFamily="2" charset="-78"/>
                        </a:rPr>
                        <a:t>: </a:t>
                      </a:r>
                      <a:r>
                        <a:rPr lang="fa-IR" sz="1050" dirty="0">
                          <a:effectLst/>
                          <a:cs typeface="B Nazanin" pitchFamily="2" charset="-78"/>
                        </a:rPr>
                        <a:t>خروج</a:t>
                      </a:r>
                      <a:endParaRPr lang="en-US" sz="1000" b="1" dirty="0">
                        <a:effectLst/>
                        <a:latin typeface="Calibri"/>
                        <a:ea typeface="Calibri"/>
                        <a:cs typeface="B Nazanin" pitchFamily="2" charset="-78"/>
                      </a:endParaRPr>
                    </a:p>
                  </a:txBody>
                  <a:tcPr marL="52802" marR="52802" marT="0" marB="0"/>
                </a:tc>
              </a:tr>
              <a:tr h="356777">
                <a:tc>
                  <a:txBody>
                    <a:bodyPr/>
                    <a:lstStyle/>
                    <a:p>
                      <a:pPr algn="r" rtl="1">
                        <a:lnSpc>
                          <a:spcPct val="115000"/>
                        </a:lnSpc>
                        <a:spcAft>
                          <a:spcPts val="0"/>
                        </a:spcAft>
                      </a:pPr>
                      <a:r>
                        <a:rPr lang="fa-IR" sz="1050">
                          <a:effectLst/>
                          <a:cs typeface="B Nazanin" pitchFamily="2" charset="-78"/>
                        </a:rPr>
                        <a:t>شرايط نهايي</a:t>
                      </a:r>
                      <a:r>
                        <a:rPr lang="en-US" sz="1050">
                          <a:effectLst/>
                          <a:cs typeface="B Nazanin" pitchFamily="2" charset="-78"/>
                        </a:rPr>
                        <a:t>: </a:t>
                      </a:r>
                      <a:r>
                        <a:rPr lang="fa-IR" sz="1050">
                          <a:effectLst/>
                          <a:cs typeface="B Nazanin" pitchFamily="2" charset="-78"/>
                        </a:rPr>
                        <a:t>حساب ورودي مشتري در ليست حسابهاي بستانكار وارد ميشود</a:t>
                      </a:r>
                      <a:r>
                        <a:rPr lang="en-US" sz="1050">
                          <a:effectLst/>
                          <a:cs typeface="B Nazanin" pitchFamily="2" charset="-78"/>
                        </a:rPr>
                        <a:t>.</a:t>
                      </a:r>
                      <a:endParaRPr lang="en-US" sz="1000" b="1">
                        <a:effectLst/>
                        <a:latin typeface="Calibri"/>
                        <a:ea typeface="Calibri"/>
                        <a:cs typeface="B Nazanin" pitchFamily="2" charset="-78"/>
                      </a:endParaRPr>
                    </a:p>
                  </a:txBody>
                  <a:tcPr marL="52802" marR="52802" marT="0" marB="0"/>
                </a:tc>
              </a:tr>
              <a:tr h="185957">
                <a:tc>
                  <a:txBody>
                    <a:bodyPr/>
                    <a:lstStyle/>
                    <a:p>
                      <a:pPr algn="r" rtl="1">
                        <a:lnSpc>
                          <a:spcPct val="115000"/>
                        </a:lnSpc>
                        <a:spcAft>
                          <a:spcPts val="0"/>
                        </a:spcAft>
                      </a:pPr>
                      <a:r>
                        <a:rPr lang="fa-IR" sz="1050">
                          <a:effectLst/>
                          <a:cs typeface="B Nazanin" pitchFamily="2" charset="-78"/>
                        </a:rPr>
                        <a:t>روند جايگزين</a:t>
                      </a:r>
                      <a:r>
                        <a:rPr lang="en-US" sz="1050">
                          <a:effectLst/>
                          <a:cs typeface="B Nazanin" pitchFamily="2" charset="-78"/>
                        </a:rPr>
                        <a:t>:</a:t>
                      </a:r>
                      <a:endParaRPr lang="en-US" sz="1000" b="1">
                        <a:effectLst/>
                        <a:latin typeface="Calibri"/>
                        <a:ea typeface="Calibri"/>
                        <a:cs typeface="B Nazanin" pitchFamily="2" charset="-78"/>
                      </a:endParaRPr>
                    </a:p>
                  </a:txBody>
                  <a:tcPr marL="52802" marR="52802" marT="0" marB="0"/>
                </a:tc>
              </a:tr>
              <a:tr h="185957">
                <a:tc>
                  <a:txBody>
                    <a:bodyPr/>
                    <a:lstStyle/>
                    <a:p>
                      <a:pPr algn="r" rtl="1">
                        <a:lnSpc>
                          <a:spcPct val="115000"/>
                        </a:lnSpc>
                        <a:spcAft>
                          <a:spcPts val="0"/>
                        </a:spcAft>
                      </a:pPr>
                      <a:r>
                        <a:rPr lang="fa-IR" sz="1050">
                          <a:effectLst/>
                          <a:cs typeface="B Nazanin" pitchFamily="2" charset="-78"/>
                        </a:rPr>
                        <a:t>رد درخواست واريز</a:t>
                      </a:r>
                      <a:endParaRPr lang="en-US" sz="1000" b="1">
                        <a:effectLst/>
                        <a:latin typeface="Calibri"/>
                        <a:ea typeface="Calibri"/>
                        <a:cs typeface="B Nazanin" pitchFamily="2" charset="-78"/>
                      </a:endParaRPr>
                    </a:p>
                  </a:txBody>
                  <a:tcPr marL="52802" marR="52802" marT="0" marB="0"/>
                </a:tc>
              </a:tr>
              <a:tr h="185957">
                <a:tc>
                  <a:txBody>
                    <a:bodyPr/>
                    <a:lstStyle/>
                    <a:p>
                      <a:pPr algn="r" rtl="1">
                        <a:lnSpc>
                          <a:spcPct val="115000"/>
                        </a:lnSpc>
                        <a:spcAft>
                          <a:spcPts val="0"/>
                        </a:spcAft>
                      </a:pPr>
                      <a:r>
                        <a:rPr lang="fa-IR" sz="1050" dirty="0">
                          <a:effectLst/>
                          <a:cs typeface="B Nazanin" pitchFamily="2" charset="-78"/>
                        </a:rPr>
                        <a:t>لغو عمليات واريز</a:t>
                      </a:r>
                      <a:endParaRPr lang="en-US" sz="1000" b="1" dirty="0">
                        <a:effectLst/>
                        <a:latin typeface="Calibri"/>
                        <a:ea typeface="Calibri"/>
                        <a:cs typeface="B Nazanin" pitchFamily="2" charset="-78"/>
                      </a:endParaRPr>
                    </a:p>
                  </a:txBody>
                  <a:tcPr marL="52802" marR="52802" marT="0" marB="0"/>
                </a:tc>
              </a:tr>
            </a:tbl>
          </a:graphicData>
        </a:graphic>
      </p:graphicFrame>
      <p:graphicFrame>
        <p:nvGraphicFramePr>
          <p:cNvPr id="4" name="Table 3"/>
          <p:cNvGraphicFramePr>
            <a:graphicFrameLocks noGrp="1"/>
          </p:cNvGraphicFramePr>
          <p:nvPr>
            <p:extLst>
              <p:ext uri="{D42A27DB-BD31-4B8C-83A1-F6EECF244321}">
                <p14:modId xmlns:p14="http://schemas.microsoft.com/office/powerpoint/2010/main" val="867245514"/>
              </p:ext>
            </p:extLst>
          </p:nvPr>
        </p:nvGraphicFramePr>
        <p:xfrm>
          <a:off x="4648200" y="3230880"/>
          <a:ext cx="4114800" cy="3627120"/>
        </p:xfrm>
        <a:graphic>
          <a:graphicData uri="http://schemas.openxmlformats.org/drawingml/2006/table">
            <a:tbl>
              <a:tblPr rtl="1" firstRow="1" firstCol="1" bandRow="1">
                <a:tableStyleId>{793D81CF-94F2-401A-BA57-92F5A7B2D0C5}</a:tableStyleId>
              </a:tblPr>
              <a:tblGrid>
                <a:gridCol w="4114800"/>
              </a:tblGrid>
              <a:tr h="181356">
                <a:tc>
                  <a:txBody>
                    <a:bodyPr/>
                    <a:lstStyle/>
                    <a:p>
                      <a:pPr algn="ctr" rtl="1">
                        <a:lnSpc>
                          <a:spcPct val="115000"/>
                        </a:lnSpc>
                        <a:spcAft>
                          <a:spcPts val="0"/>
                        </a:spcAft>
                      </a:pPr>
                      <a:r>
                        <a:rPr lang="fa-IR" sz="1000" dirty="0">
                          <a:effectLst/>
                          <a:cs typeface="B Nazanin" pitchFamily="2" charset="-78"/>
                        </a:rPr>
                        <a:t>روند جايگزين</a:t>
                      </a:r>
                      <a:r>
                        <a:rPr lang="en-US" sz="1000" dirty="0">
                          <a:effectLst/>
                          <a:cs typeface="B Nazanin" pitchFamily="2" charset="-78"/>
                        </a:rPr>
                        <a:t>: </a:t>
                      </a:r>
                      <a:r>
                        <a:rPr lang="fa-IR" sz="1000" dirty="0">
                          <a:effectLst/>
                          <a:cs typeface="B Nazanin" pitchFamily="2" charset="-78"/>
                        </a:rPr>
                        <a:t>واريز وجه</a:t>
                      </a:r>
                      <a:r>
                        <a:rPr lang="en-US" sz="1000" dirty="0">
                          <a:effectLst/>
                          <a:cs typeface="B Nazanin" pitchFamily="2" charset="-78"/>
                        </a:rPr>
                        <a:t>: </a:t>
                      </a:r>
                      <a:r>
                        <a:rPr lang="fa-IR" sz="1000" dirty="0">
                          <a:effectLst/>
                          <a:cs typeface="B Nazanin" pitchFamily="2" charset="-78"/>
                        </a:rPr>
                        <a:t>رد درخواست واريز</a:t>
                      </a:r>
                      <a:endParaRPr lang="en-US" sz="900" dirty="0">
                        <a:effectLst/>
                        <a:latin typeface="Calibri"/>
                        <a:ea typeface="Calibri"/>
                        <a:cs typeface="B Nazanin" pitchFamily="2" charset="-78"/>
                      </a:endParaRPr>
                    </a:p>
                  </a:txBody>
                  <a:tcPr marL="68580" marR="68580" marT="0" marB="0"/>
                </a:tc>
              </a:tr>
              <a:tr h="181356">
                <a:tc>
                  <a:txBody>
                    <a:bodyPr/>
                    <a:lstStyle/>
                    <a:p>
                      <a:pPr algn="r" rtl="1">
                        <a:lnSpc>
                          <a:spcPct val="115000"/>
                        </a:lnSpc>
                        <a:spcAft>
                          <a:spcPts val="0"/>
                        </a:spcAft>
                      </a:pPr>
                      <a:r>
                        <a:rPr lang="fa-IR" sz="1000">
                          <a:effectLst/>
                          <a:cs typeface="B Nazanin" pitchFamily="2" charset="-78"/>
                        </a:rPr>
                        <a:t>شماره</a:t>
                      </a:r>
                      <a:r>
                        <a:rPr lang="en-US" sz="1000">
                          <a:effectLst/>
                          <a:cs typeface="B Nazanin" pitchFamily="2" charset="-78"/>
                        </a:rPr>
                        <a:t>: 7.1</a:t>
                      </a:r>
                      <a:endParaRPr lang="en-US" sz="900">
                        <a:effectLst/>
                        <a:latin typeface="Calibri"/>
                        <a:ea typeface="Calibri"/>
                        <a:cs typeface="B Nazanin" pitchFamily="2" charset="-78"/>
                      </a:endParaRPr>
                    </a:p>
                  </a:txBody>
                  <a:tcPr marL="68580" marR="68580" marT="0" marB="0"/>
                </a:tc>
              </a:tr>
              <a:tr h="362712">
                <a:tc>
                  <a:txBody>
                    <a:bodyPr/>
                    <a:lstStyle/>
                    <a:p>
                      <a:pPr algn="r" rtl="1">
                        <a:lnSpc>
                          <a:spcPct val="115000"/>
                        </a:lnSpc>
                        <a:spcAft>
                          <a:spcPts val="0"/>
                        </a:spcAft>
                      </a:pPr>
                      <a:r>
                        <a:rPr lang="fa-IR" sz="1000" dirty="0">
                          <a:effectLst/>
                          <a:cs typeface="B Nazanin" pitchFamily="2" charset="-78"/>
                        </a:rPr>
                        <a:t>توصيف اجمالي</a:t>
                      </a:r>
                      <a:r>
                        <a:rPr lang="en-US" sz="1000" dirty="0">
                          <a:effectLst/>
                          <a:cs typeface="B Nazanin" pitchFamily="2" charset="-78"/>
                        </a:rPr>
                        <a:t>: </a:t>
                      </a:r>
                      <a:r>
                        <a:rPr lang="fa-IR" sz="1000" dirty="0">
                          <a:effectLst/>
                          <a:cs typeface="B Nazanin" pitchFamily="2" charset="-78"/>
                        </a:rPr>
                        <a:t>سيستم به كاربر اطلاع ميدهد كه امكان واريز وجه به حساب مورد نظر او وجود ندارد</a:t>
                      </a:r>
                      <a:r>
                        <a:rPr lang="en-US" sz="1000" dirty="0">
                          <a:effectLst/>
                          <a:cs typeface="B Nazanin" pitchFamily="2" charset="-78"/>
                        </a:rPr>
                        <a:t>.</a:t>
                      </a:r>
                      <a:endParaRPr lang="en-US" sz="900" dirty="0">
                        <a:effectLst/>
                        <a:latin typeface="Calibri"/>
                        <a:ea typeface="Calibri"/>
                        <a:cs typeface="B Nazanin" pitchFamily="2" charset="-78"/>
                      </a:endParaRPr>
                    </a:p>
                  </a:txBody>
                  <a:tcPr marL="68580" marR="68580" marT="0" marB="0"/>
                </a:tc>
              </a:tr>
              <a:tr h="181356">
                <a:tc>
                  <a:txBody>
                    <a:bodyPr/>
                    <a:lstStyle/>
                    <a:p>
                      <a:pPr algn="r" rtl="1">
                        <a:lnSpc>
                          <a:spcPct val="115000"/>
                        </a:lnSpc>
                        <a:spcAft>
                          <a:spcPts val="0"/>
                        </a:spcAft>
                      </a:pPr>
                      <a:r>
                        <a:rPr lang="fa-IR" sz="1000">
                          <a:effectLst/>
                          <a:cs typeface="B Nazanin" pitchFamily="2" charset="-78"/>
                        </a:rPr>
                        <a:t>عامل اصلي</a:t>
                      </a:r>
                      <a:r>
                        <a:rPr lang="en-US" sz="1000">
                          <a:effectLst/>
                          <a:cs typeface="B Nazanin" pitchFamily="2" charset="-78"/>
                        </a:rPr>
                        <a:t>: </a:t>
                      </a:r>
                      <a:r>
                        <a:rPr lang="fa-IR" sz="1000">
                          <a:effectLst/>
                          <a:cs typeface="B Nazanin" pitchFamily="2" charset="-78"/>
                        </a:rPr>
                        <a:t>مشتري بانك</a:t>
                      </a:r>
                      <a:endParaRPr lang="en-US" sz="900">
                        <a:effectLst/>
                        <a:latin typeface="Calibri"/>
                        <a:ea typeface="Calibri"/>
                        <a:cs typeface="B Nazanin" pitchFamily="2" charset="-78"/>
                      </a:endParaRPr>
                    </a:p>
                  </a:txBody>
                  <a:tcPr marL="68580" marR="68580" marT="0" marB="0"/>
                </a:tc>
              </a:tr>
              <a:tr h="181356">
                <a:tc>
                  <a:txBody>
                    <a:bodyPr/>
                    <a:lstStyle/>
                    <a:p>
                      <a:pPr algn="r" rtl="1">
                        <a:lnSpc>
                          <a:spcPct val="115000"/>
                        </a:lnSpc>
                        <a:spcAft>
                          <a:spcPts val="0"/>
                        </a:spcAft>
                      </a:pPr>
                      <a:r>
                        <a:rPr lang="fa-IR" sz="1000">
                          <a:effectLst/>
                          <a:cs typeface="B Nazanin" pitchFamily="2" charset="-78"/>
                        </a:rPr>
                        <a:t>عامل فرعي</a:t>
                      </a:r>
                      <a:r>
                        <a:rPr lang="en-US" sz="1000">
                          <a:effectLst/>
                          <a:cs typeface="B Nazanin" pitchFamily="2" charset="-78"/>
                        </a:rPr>
                        <a:t>: </a:t>
                      </a:r>
                      <a:r>
                        <a:rPr lang="fa-IR" sz="1000">
                          <a:effectLst/>
                          <a:cs typeface="B Nazanin" pitchFamily="2" charset="-78"/>
                        </a:rPr>
                        <a:t>كامپيوتر بانك</a:t>
                      </a:r>
                      <a:endParaRPr lang="en-US" sz="900">
                        <a:effectLst/>
                        <a:latin typeface="Calibri"/>
                        <a:ea typeface="Calibri"/>
                        <a:cs typeface="B Nazanin" pitchFamily="2" charset="-78"/>
                      </a:endParaRPr>
                    </a:p>
                  </a:txBody>
                  <a:tcPr marL="68580" marR="68580" marT="0" marB="0"/>
                </a:tc>
              </a:tr>
              <a:tr h="544068">
                <a:tc>
                  <a:txBody>
                    <a:bodyPr/>
                    <a:lstStyle/>
                    <a:p>
                      <a:pPr algn="r" rtl="1">
                        <a:lnSpc>
                          <a:spcPct val="115000"/>
                        </a:lnSpc>
                        <a:spcAft>
                          <a:spcPts val="0"/>
                        </a:spcAft>
                      </a:pPr>
                      <a:r>
                        <a:rPr lang="fa-IR" sz="1000" dirty="0">
                          <a:effectLst/>
                          <a:cs typeface="B Nazanin" pitchFamily="2" charset="-78"/>
                        </a:rPr>
                        <a:t>شرايط اوليه</a:t>
                      </a:r>
                      <a:r>
                        <a:rPr lang="en-US" sz="1000" dirty="0">
                          <a:effectLst/>
                          <a:cs typeface="B Nazanin" pitchFamily="2" charset="-78"/>
                        </a:rPr>
                        <a:t>:</a:t>
                      </a:r>
                      <a:endParaRPr lang="en-US" sz="900" dirty="0">
                        <a:effectLst/>
                        <a:cs typeface="B Nazanin" pitchFamily="2" charset="-78"/>
                      </a:endParaRPr>
                    </a:p>
                    <a:p>
                      <a:pPr algn="r" rtl="1">
                        <a:lnSpc>
                          <a:spcPct val="115000"/>
                        </a:lnSpc>
                        <a:spcAft>
                          <a:spcPts val="0"/>
                        </a:spcAft>
                      </a:pPr>
                      <a:r>
                        <a:rPr lang="en-US" sz="1000" dirty="0">
                          <a:effectLst/>
                          <a:cs typeface="B Nazanin" pitchFamily="2" charset="-78"/>
                        </a:rPr>
                        <a:t>1. </a:t>
                      </a:r>
                      <a:r>
                        <a:rPr lang="fa-IR" sz="1000" dirty="0">
                          <a:effectLst/>
                          <a:cs typeface="B Nazanin" pitchFamily="2" charset="-78"/>
                        </a:rPr>
                        <a:t>مشتري يك شماره حساب نادرست را وارد كرده است</a:t>
                      </a:r>
                      <a:r>
                        <a:rPr lang="en-US" sz="1000" dirty="0">
                          <a:effectLst/>
                          <a:cs typeface="B Nazanin" pitchFamily="2" charset="-78"/>
                        </a:rPr>
                        <a:t>.</a:t>
                      </a:r>
                      <a:endParaRPr lang="en-US" sz="900" dirty="0">
                        <a:effectLst/>
                        <a:cs typeface="B Nazanin" pitchFamily="2" charset="-78"/>
                      </a:endParaRPr>
                    </a:p>
                    <a:p>
                      <a:pPr algn="r" rtl="1">
                        <a:lnSpc>
                          <a:spcPct val="115000"/>
                        </a:lnSpc>
                        <a:spcAft>
                          <a:spcPts val="0"/>
                        </a:spcAft>
                      </a:pPr>
                      <a:r>
                        <a:rPr lang="en-US" sz="1000" dirty="0">
                          <a:effectLst/>
                          <a:cs typeface="B Nazanin" pitchFamily="2" charset="-78"/>
                        </a:rPr>
                        <a:t>2. </a:t>
                      </a:r>
                      <a:r>
                        <a:rPr lang="fa-IR" sz="1000" dirty="0">
                          <a:effectLst/>
                          <a:cs typeface="B Nazanin" pitchFamily="2" charset="-78"/>
                        </a:rPr>
                        <a:t>حساب مورد نظر مشتري مسدود ميباشد</a:t>
                      </a:r>
                      <a:r>
                        <a:rPr lang="en-US" sz="1000" dirty="0">
                          <a:effectLst/>
                          <a:cs typeface="B Nazanin" pitchFamily="2" charset="-78"/>
                        </a:rPr>
                        <a:t>.</a:t>
                      </a:r>
                      <a:endParaRPr lang="en-US" sz="900" dirty="0">
                        <a:effectLst/>
                        <a:latin typeface="Calibri"/>
                        <a:ea typeface="Calibri"/>
                        <a:cs typeface="B Nazanin" pitchFamily="2" charset="-78"/>
                      </a:endParaRPr>
                    </a:p>
                  </a:txBody>
                  <a:tcPr marL="68580" marR="68580" marT="0" marB="0"/>
                </a:tc>
              </a:tr>
              <a:tr h="1813560">
                <a:tc>
                  <a:txBody>
                    <a:bodyPr/>
                    <a:lstStyle/>
                    <a:p>
                      <a:pPr algn="r" rtl="1">
                        <a:lnSpc>
                          <a:spcPct val="115000"/>
                        </a:lnSpc>
                        <a:spcAft>
                          <a:spcPts val="0"/>
                        </a:spcAft>
                      </a:pPr>
                      <a:r>
                        <a:rPr lang="fa-IR" sz="1000" dirty="0">
                          <a:effectLst/>
                          <a:cs typeface="B Nazanin" pitchFamily="2" charset="-78"/>
                        </a:rPr>
                        <a:t>روند جايگزين</a:t>
                      </a:r>
                      <a:r>
                        <a:rPr lang="en-US" sz="1000" dirty="0">
                          <a:effectLst/>
                          <a:cs typeface="B Nazanin" pitchFamily="2" charset="-78"/>
                        </a:rPr>
                        <a:t>:</a:t>
                      </a:r>
                      <a:endParaRPr lang="en-US" sz="900" dirty="0">
                        <a:effectLst/>
                        <a:cs typeface="B Nazanin" pitchFamily="2" charset="-78"/>
                      </a:endParaRPr>
                    </a:p>
                    <a:p>
                      <a:pPr algn="r" rtl="1">
                        <a:lnSpc>
                          <a:spcPct val="115000"/>
                        </a:lnSpc>
                        <a:spcAft>
                          <a:spcPts val="0"/>
                        </a:spcAft>
                      </a:pPr>
                      <a:r>
                        <a:rPr lang="en-US" sz="1000" dirty="0">
                          <a:effectLst/>
                          <a:cs typeface="B Nazanin" pitchFamily="2" charset="-78"/>
                        </a:rPr>
                        <a:t>1. </a:t>
                      </a:r>
                      <a:r>
                        <a:rPr lang="fa-IR" sz="1000" dirty="0">
                          <a:effectLst/>
                          <a:cs typeface="B Nazanin" pitchFamily="2" charset="-78"/>
                        </a:rPr>
                        <a:t>روند جايگزين پس از مرحلهي</a:t>
                      </a:r>
                      <a:r>
                        <a:rPr lang="en-US" sz="1000" dirty="0">
                          <a:effectLst/>
                          <a:cs typeface="B Nazanin" pitchFamily="2" charset="-78"/>
                        </a:rPr>
                        <a:t> 2 </a:t>
                      </a:r>
                      <a:r>
                        <a:rPr lang="fa-IR" sz="1000" dirty="0">
                          <a:effectLst/>
                          <a:cs typeface="B Nazanin" pitchFamily="2" charset="-78"/>
                        </a:rPr>
                        <a:t>از روند اصلي شروع ميشود</a:t>
                      </a:r>
                      <a:r>
                        <a:rPr lang="en-US" sz="1000" dirty="0">
                          <a:effectLst/>
                          <a:cs typeface="B Nazanin" pitchFamily="2" charset="-78"/>
                        </a:rPr>
                        <a:t>.</a:t>
                      </a:r>
                      <a:endParaRPr lang="en-US" sz="900" dirty="0">
                        <a:effectLst/>
                        <a:cs typeface="B Nazanin" pitchFamily="2" charset="-78"/>
                      </a:endParaRPr>
                    </a:p>
                    <a:p>
                      <a:pPr algn="r" rtl="1">
                        <a:lnSpc>
                          <a:spcPct val="115000"/>
                        </a:lnSpc>
                        <a:spcAft>
                          <a:spcPts val="0"/>
                        </a:spcAft>
                      </a:pPr>
                      <a:r>
                        <a:rPr lang="en-US" sz="1000" dirty="0">
                          <a:effectLst/>
                          <a:cs typeface="B Nazanin" pitchFamily="2" charset="-78"/>
                        </a:rPr>
                        <a:t>2. </a:t>
                      </a:r>
                      <a:r>
                        <a:rPr lang="fa-IR" sz="1000" dirty="0">
                          <a:effectLst/>
                          <a:cs typeface="B Nazanin" pitchFamily="2" charset="-78"/>
                        </a:rPr>
                        <a:t>اگر شماره حساب ورودي مشتري نادرست بود</a:t>
                      </a:r>
                      <a:r>
                        <a:rPr lang="en-US" sz="1000" dirty="0">
                          <a:effectLst/>
                          <a:cs typeface="B Nazanin" pitchFamily="2" charset="-78"/>
                        </a:rPr>
                        <a:t>:</a:t>
                      </a:r>
                      <a:endParaRPr lang="en-US" sz="900" dirty="0">
                        <a:effectLst/>
                        <a:cs typeface="B Nazanin" pitchFamily="2" charset="-78"/>
                      </a:endParaRPr>
                    </a:p>
                    <a:p>
                      <a:pPr algn="r" rtl="1">
                        <a:lnSpc>
                          <a:spcPct val="115000"/>
                        </a:lnSpc>
                        <a:spcAft>
                          <a:spcPts val="0"/>
                        </a:spcAft>
                      </a:pPr>
                      <a:r>
                        <a:rPr lang="en-US" sz="1000" dirty="0">
                          <a:effectLst/>
                          <a:cs typeface="B Nazanin" pitchFamily="2" charset="-78"/>
                        </a:rPr>
                        <a:t>2.1 . </a:t>
                      </a:r>
                      <a:r>
                        <a:rPr lang="fa-IR" sz="1000" dirty="0">
                          <a:effectLst/>
                          <a:cs typeface="B Nazanin" pitchFamily="2" charset="-78"/>
                        </a:rPr>
                        <a:t>سيستم به مشتري اطلاع ميدهد، شماره حسابي كه وارد كرده است، نادرست است</a:t>
                      </a:r>
                      <a:r>
                        <a:rPr lang="en-US" sz="1000" dirty="0">
                          <a:effectLst/>
                          <a:cs typeface="B Nazanin" pitchFamily="2" charset="-78"/>
                        </a:rPr>
                        <a:t>.</a:t>
                      </a:r>
                      <a:endParaRPr lang="en-US" sz="900" dirty="0">
                        <a:effectLst/>
                        <a:cs typeface="B Nazanin" pitchFamily="2" charset="-78"/>
                      </a:endParaRPr>
                    </a:p>
                    <a:p>
                      <a:pPr algn="r" rtl="1">
                        <a:lnSpc>
                          <a:spcPct val="115000"/>
                        </a:lnSpc>
                        <a:spcAft>
                          <a:spcPts val="0"/>
                        </a:spcAft>
                      </a:pPr>
                      <a:r>
                        <a:rPr lang="en-US" sz="1000" dirty="0">
                          <a:effectLst/>
                          <a:cs typeface="B Nazanin" pitchFamily="2" charset="-78"/>
                        </a:rPr>
                        <a:t>2.2 . </a:t>
                      </a:r>
                      <a:r>
                        <a:rPr lang="fa-IR" sz="1000" dirty="0">
                          <a:effectLst/>
                          <a:cs typeface="B Nazanin" pitchFamily="2" charset="-78"/>
                        </a:rPr>
                        <a:t>سيستم از مشتري ميخواهد تا شماره حساب ورودي را تصحيح كند</a:t>
                      </a:r>
                      <a:r>
                        <a:rPr lang="en-US" sz="1000" dirty="0">
                          <a:effectLst/>
                          <a:cs typeface="B Nazanin" pitchFamily="2" charset="-78"/>
                        </a:rPr>
                        <a:t>.</a:t>
                      </a:r>
                      <a:endParaRPr lang="en-US" sz="900" dirty="0">
                        <a:effectLst/>
                        <a:cs typeface="B Nazanin" pitchFamily="2" charset="-78"/>
                      </a:endParaRPr>
                    </a:p>
                    <a:p>
                      <a:pPr algn="r" rtl="1">
                        <a:lnSpc>
                          <a:spcPct val="115000"/>
                        </a:lnSpc>
                        <a:spcAft>
                          <a:spcPts val="0"/>
                        </a:spcAft>
                      </a:pPr>
                      <a:r>
                        <a:rPr lang="en-US" sz="1000" dirty="0">
                          <a:effectLst/>
                          <a:cs typeface="B Nazanin" pitchFamily="2" charset="-78"/>
                        </a:rPr>
                        <a:t>2.3 . </a:t>
                      </a:r>
                      <a:r>
                        <a:rPr lang="fa-IR" sz="1000" dirty="0">
                          <a:effectLst/>
                          <a:cs typeface="B Nazanin" pitchFamily="2" charset="-78"/>
                        </a:rPr>
                        <a:t>مشتري شماره حساب را تصحيح ميكند</a:t>
                      </a:r>
                      <a:r>
                        <a:rPr lang="en-US" sz="1000" dirty="0">
                          <a:effectLst/>
                          <a:cs typeface="B Nazanin" pitchFamily="2" charset="-78"/>
                        </a:rPr>
                        <a:t>.</a:t>
                      </a:r>
                      <a:endParaRPr lang="en-US" sz="900" dirty="0">
                        <a:effectLst/>
                        <a:cs typeface="B Nazanin" pitchFamily="2" charset="-78"/>
                      </a:endParaRPr>
                    </a:p>
                    <a:p>
                      <a:pPr algn="r" rtl="1">
                        <a:lnSpc>
                          <a:spcPct val="115000"/>
                        </a:lnSpc>
                        <a:spcAft>
                          <a:spcPts val="0"/>
                        </a:spcAft>
                      </a:pPr>
                      <a:r>
                        <a:rPr lang="en-US" sz="1000" dirty="0">
                          <a:effectLst/>
                          <a:cs typeface="B Nazanin" pitchFamily="2" charset="-78"/>
                        </a:rPr>
                        <a:t>3. </a:t>
                      </a:r>
                      <a:r>
                        <a:rPr lang="fa-IR" sz="1000" dirty="0">
                          <a:effectLst/>
                          <a:cs typeface="B Nazanin" pitchFamily="2" charset="-78"/>
                        </a:rPr>
                        <a:t>اگر شماره حساب ورودي مشتري مسدود بود، سيستم به مشتري اطلاع ميدهد كه حساب مورد نظر او مسدود است و</a:t>
                      </a:r>
                      <a:endParaRPr lang="en-US" sz="900" dirty="0">
                        <a:effectLst/>
                        <a:cs typeface="B Nazanin" pitchFamily="2" charset="-78"/>
                      </a:endParaRPr>
                    </a:p>
                    <a:p>
                      <a:pPr algn="r" rtl="1">
                        <a:lnSpc>
                          <a:spcPct val="115000"/>
                        </a:lnSpc>
                        <a:spcAft>
                          <a:spcPts val="0"/>
                        </a:spcAft>
                      </a:pPr>
                      <a:r>
                        <a:rPr lang="fa-IR" sz="1000" dirty="0">
                          <a:effectLst/>
                          <a:cs typeface="B Nazanin" pitchFamily="2" charset="-78"/>
                        </a:rPr>
                        <a:t>امكان واريز وجه بدان وجود ندارد</a:t>
                      </a:r>
                      <a:r>
                        <a:rPr lang="en-US" sz="1000" dirty="0">
                          <a:effectLst/>
                          <a:cs typeface="B Nazanin" pitchFamily="2" charset="-78"/>
                        </a:rPr>
                        <a:t>.</a:t>
                      </a:r>
                      <a:endParaRPr lang="en-US" sz="900" dirty="0">
                        <a:effectLst/>
                        <a:latin typeface="Calibri"/>
                        <a:ea typeface="Calibri"/>
                        <a:cs typeface="B Nazanin" pitchFamily="2" charset="-78"/>
                      </a:endParaRPr>
                    </a:p>
                  </a:txBody>
                  <a:tcPr marL="68580" marR="68580" marT="0" marB="0"/>
                </a:tc>
              </a:tr>
              <a:tr h="181356">
                <a:tc>
                  <a:txBody>
                    <a:bodyPr/>
                    <a:lstStyle/>
                    <a:p>
                      <a:pPr algn="r" rtl="1">
                        <a:lnSpc>
                          <a:spcPct val="115000"/>
                        </a:lnSpc>
                        <a:spcAft>
                          <a:spcPts val="0"/>
                        </a:spcAft>
                      </a:pPr>
                      <a:r>
                        <a:rPr lang="fa-IR" sz="1000" dirty="0">
                          <a:effectLst/>
                          <a:cs typeface="B Nazanin" pitchFamily="2" charset="-78"/>
                        </a:rPr>
                        <a:t>شرايط نهايي</a:t>
                      </a:r>
                      <a:r>
                        <a:rPr lang="en-US" sz="1000" dirty="0">
                          <a:effectLst/>
                          <a:cs typeface="B Nazanin" pitchFamily="2" charset="-78"/>
                        </a:rPr>
                        <a:t>: </a:t>
                      </a:r>
                      <a:r>
                        <a:rPr lang="fa-IR" sz="1000" dirty="0">
                          <a:effectLst/>
                          <a:cs typeface="B Nazanin" pitchFamily="2" charset="-78"/>
                        </a:rPr>
                        <a:t>ندارد</a:t>
                      </a:r>
                      <a:endParaRPr lang="en-US" sz="900" dirty="0">
                        <a:effectLst/>
                        <a:latin typeface="Calibri"/>
                        <a:ea typeface="Calibri"/>
                        <a:cs typeface="B Nazanin" pitchFamily="2" charset="-78"/>
                      </a:endParaRPr>
                    </a:p>
                  </a:txBody>
                  <a:tcPr marL="68580" marR="68580" marT="0" marB="0"/>
                </a:tc>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380943024"/>
              </p:ext>
            </p:extLst>
          </p:nvPr>
        </p:nvGraphicFramePr>
        <p:xfrm>
          <a:off x="4724400" y="343222"/>
          <a:ext cx="3962400" cy="2864053"/>
        </p:xfrm>
        <a:graphic>
          <a:graphicData uri="http://schemas.openxmlformats.org/drawingml/2006/table">
            <a:tbl>
              <a:tblPr rtl="1" firstRow="1" firstCol="1" bandRow="1">
                <a:tableStyleId>{793D81CF-94F2-401A-BA57-92F5A7B2D0C5}</a:tableStyleId>
              </a:tblPr>
              <a:tblGrid>
                <a:gridCol w="3962400"/>
              </a:tblGrid>
              <a:tr h="165651">
                <a:tc>
                  <a:txBody>
                    <a:bodyPr/>
                    <a:lstStyle/>
                    <a:p>
                      <a:pPr algn="ctr" rtl="1">
                        <a:lnSpc>
                          <a:spcPct val="115000"/>
                        </a:lnSpc>
                        <a:spcAft>
                          <a:spcPts val="0"/>
                        </a:spcAft>
                      </a:pPr>
                      <a:r>
                        <a:rPr lang="fa-IR" sz="1100" dirty="0">
                          <a:effectLst/>
                          <a:cs typeface="B Nazanin" pitchFamily="2" charset="-78"/>
                        </a:rPr>
                        <a:t>روند جايگزين</a:t>
                      </a:r>
                      <a:r>
                        <a:rPr lang="en-US" sz="1100" dirty="0">
                          <a:effectLst/>
                          <a:cs typeface="B Nazanin" pitchFamily="2" charset="-78"/>
                        </a:rPr>
                        <a:t>: </a:t>
                      </a:r>
                      <a:r>
                        <a:rPr lang="fa-IR" sz="1100" dirty="0">
                          <a:effectLst/>
                          <a:cs typeface="B Nazanin" pitchFamily="2" charset="-78"/>
                        </a:rPr>
                        <a:t>واريز وجه</a:t>
                      </a:r>
                      <a:r>
                        <a:rPr lang="en-US" sz="1100" dirty="0">
                          <a:effectLst/>
                          <a:cs typeface="B Nazanin" pitchFamily="2" charset="-78"/>
                        </a:rPr>
                        <a:t>: </a:t>
                      </a:r>
                      <a:r>
                        <a:rPr lang="fa-IR" sz="1100" dirty="0">
                          <a:effectLst/>
                          <a:cs typeface="B Nazanin" pitchFamily="2" charset="-78"/>
                        </a:rPr>
                        <a:t>لغو عمليات واريز</a:t>
                      </a:r>
                      <a:endParaRPr lang="en-US" sz="1050" dirty="0">
                        <a:effectLst/>
                        <a:latin typeface="Calibri"/>
                        <a:ea typeface="Calibri"/>
                        <a:cs typeface="B Nazanin" pitchFamily="2" charset="-78"/>
                      </a:endParaRPr>
                    </a:p>
                  </a:txBody>
                  <a:tcPr marL="68580" marR="68580" marT="0" marB="0"/>
                </a:tc>
              </a:tr>
              <a:tr h="165651">
                <a:tc>
                  <a:txBody>
                    <a:bodyPr/>
                    <a:lstStyle/>
                    <a:p>
                      <a:pPr algn="r" rtl="1">
                        <a:lnSpc>
                          <a:spcPct val="115000"/>
                        </a:lnSpc>
                        <a:spcAft>
                          <a:spcPts val="0"/>
                        </a:spcAft>
                      </a:pPr>
                      <a:r>
                        <a:rPr lang="fa-IR" sz="1100" dirty="0">
                          <a:effectLst/>
                          <a:cs typeface="B Nazanin" pitchFamily="2" charset="-78"/>
                        </a:rPr>
                        <a:t>شماره</a:t>
                      </a:r>
                      <a:r>
                        <a:rPr lang="en-US" sz="1100" dirty="0">
                          <a:effectLst/>
                          <a:cs typeface="B Nazanin" pitchFamily="2" charset="-78"/>
                        </a:rPr>
                        <a:t>: 7.2</a:t>
                      </a:r>
                      <a:endParaRPr lang="en-US" sz="1050" dirty="0">
                        <a:effectLst/>
                        <a:latin typeface="Calibri"/>
                        <a:ea typeface="Calibri"/>
                        <a:cs typeface="B Nazanin" pitchFamily="2" charset="-78"/>
                      </a:endParaRPr>
                    </a:p>
                  </a:txBody>
                  <a:tcPr marL="68580" marR="68580" marT="0" marB="0"/>
                </a:tc>
              </a:tr>
              <a:tr h="262667">
                <a:tc>
                  <a:txBody>
                    <a:bodyPr/>
                    <a:lstStyle/>
                    <a:p>
                      <a:pPr algn="r" rtl="1">
                        <a:lnSpc>
                          <a:spcPct val="115000"/>
                        </a:lnSpc>
                        <a:spcAft>
                          <a:spcPts val="0"/>
                        </a:spcAft>
                      </a:pPr>
                      <a:r>
                        <a:rPr lang="fa-IR" sz="1100">
                          <a:effectLst/>
                          <a:cs typeface="B Nazanin" pitchFamily="2" charset="-78"/>
                        </a:rPr>
                        <a:t>توصيف اجمالي</a:t>
                      </a:r>
                      <a:r>
                        <a:rPr lang="en-US" sz="1100">
                          <a:effectLst/>
                          <a:cs typeface="B Nazanin" pitchFamily="2" charset="-78"/>
                        </a:rPr>
                        <a:t>: </a:t>
                      </a:r>
                      <a:r>
                        <a:rPr lang="fa-IR" sz="1100">
                          <a:effectLst/>
                          <a:cs typeface="B Nazanin" pitchFamily="2" charset="-78"/>
                        </a:rPr>
                        <a:t>مشتري عمليات واريز را لغو ميكند</a:t>
                      </a:r>
                      <a:r>
                        <a:rPr lang="en-US" sz="1100">
                          <a:effectLst/>
                          <a:cs typeface="B Nazanin" pitchFamily="2" charset="-78"/>
                        </a:rPr>
                        <a:t>.</a:t>
                      </a:r>
                      <a:endParaRPr lang="en-US" sz="1050">
                        <a:effectLst/>
                        <a:latin typeface="Calibri"/>
                        <a:ea typeface="Calibri"/>
                        <a:cs typeface="B Nazanin" pitchFamily="2" charset="-78"/>
                      </a:endParaRPr>
                    </a:p>
                  </a:txBody>
                  <a:tcPr marL="68580" marR="68580" marT="0" marB="0"/>
                </a:tc>
              </a:tr>
              <a:tr h="165651">
                <a:tc>
                  <a:txBody>
                    <a:bodyPr/>
                    <a:lstStyle/>
                    <a:p>
                      <a:pPr algn="r" rtl="1">
                        <a:lnSpc>
                          <a:spcPct val="115000"/>
                        </a:lnSpc>
                        <a:spcAft>
                          <a:spcPts val="0"/>
                        </a:spcAft>
                      </a:pPr>
                      <a:r>
                        <a:rPr lang="fa-IR" sz="1100">
                          <a:effectLst/>
                          <a:cs typeface="B Nazanin" pitchFamily="2" charset="-78"/>
                        </a:rPr>
                        <a:t>عامل اصلي</a:t>
                      </a:r>
                      <a:r>
                        <a:rPr lang="en-US" sz="1100">
                          <a:effectLst/>
                          <a:cs typeface="B Nazanin" pitchFamily="2" charset="-78"/>
                        </a:rPr>
                        <a:t>: </a:t>
                      </a:r>
                      <a:r>
                        <a:rPr lang="fa-IR" sz="1100">
                          <a:effectLst/>
                          <a:cs typeface="B Nazanin" pitchFamily="2" charset="-78"/>
                        </a:rPr>
                        <a:t>مشتري بانك</a:t>
                      </a:r>
                      <a:endParaRPr lang="en-US" sz="1050">
                        <a:effectLst/>
                        <a:latin typeface="Calibri"/>
                        <a:ea typeface="Calibri"/>
                        <a:cs typeface="B Nazanin" pitchFamily="2" charset="-78"/>
                      </a:endParaRPr>
                    </a:p>
                  </a:txBody>
                  <a:tcPr marL="68580" marR="68580" marT="0" marB="0"/>
                </a:tc>
              </a:tr>
              <a:tr h="165651">
                <a:tc>
                  <a:txBody>
                    <a:bodyPr/>
                    <a:lstStyle/>
                    <a:p>
                      <a:pPr algn="r" rtl="1">
                        <a:lnSpc>
                          <a:spcPct val="115000"/>
                        </a:lnSpc>
                        <a:spcAft>
                          <a:spcPts val="0"/>
                        </a:spcAft>
                      </a:pPr>
                      <a:r>
                        <a:rPr lang="fa-IR" sz="1100">
                          <a:effectLst/>
                          <a:cs typeface="B Nazanin" pitchFamily="2" charset="-78"/>
                        </a:rPr>
                        <a:t>عامل فرعي</a:t>
                      </a:r>
                      <a:r>
                        <a:rPr lang="en-US" sz="1100">
                          <a:effectLst/>
                          <a:cs typeface="B Nazanin" pitchFamily="2" charset="-78"/>
                        </a:rPr>
                        <a:t>: </a:t>
                      </a:r>
                      <a:r>
                        <a:rPr lang="fa-IR" sz="1100">
                          <a:effectLst/>
                          <a:cs typeface="B Nazanin" pitchFamily="2" charset="-78"/>
                        </a:rPr>
                        <a:t>ندارد</a:t>
                      </a:r>
                      <a:endParaRPr lang="en-US" sz="1050">
                        <a:effectLst/>
                        <a:latin typeface="Calibri"/>
                        <a:ea typeface="Calibri"/>
                        <a:cs typeface="B Nazanin" pitchFamily="2" charset="-78"/>
                      </a:endParaRPr>
                    </a:p>
                  </a:txBody>
                  <a:tcPr marL="68580" marR="68580" marT="0" marB="0"/>
                </a:tc>
              </a:tr>
              <a:tr h="165651">
                <a:tc>
                  <a:txBody>
                    <a:bodyPr/>
                    <a:lstStyle/>
                    <a:p>
                      <a:pPr algn="r" rtl="1">
                        <a:lnSpc>
                          <a:spcPct val="115000"/>
                        </a:lnSpc>
                        <a:spcAft>
                          <a:spcPts val="0"/>
                        </a:spcAft>
                      </a:pPr>
                      <a:r>
                        <a:rPr lang="fa-IR" sz="1100">
                          <a:effectLst/>
                          <a:cs typeface="B Nazanin" pitchFamily="2" charset="-78"/>
                        </a:rPr>
                        <a:t>شرايط اوليه</a:t>
                      </a:r>
                      <a:r>
                        <a:rPr lang="en-US" sz="1100">
                          <a:effectLst/>
                          <a:cs typeface="B Nazanin" pitchFamily="2" charset="-78"/>
                        </a:rPr>
                        <a:t>: </a:t>
                      </a:r>
                      <a:r>
                        <a:rPr lang="fa-IR" sz="1100">
                          <a:effectLst/>
                          <a:cs typeface="B Nazanin" pitchFamily="2" charset="-78"/>
                        </a:rPr>
                        <a:t>مشتري دستور لغو عمليات ميدهد</a:t>
                      </a:r>
                      <a:r>
                        <a:rPr lang="en-US" sz="1100">
                          <a:effectLst/>
                          <a:cs typeface="B Nazanin" pitchFamily="2" charset="-78"/>
                        </a:rPr>
                        <a:t>.</a:t>
                      </a:r>
                      <a:endParaRPr lang="en-US" sz="1050">
                        <a:effectLst/>
                        <a:latin typeface="Calibri"/>
                        <a:ea typeface="Calibri"/>
                        <a:cs typeface="B Nazanin" pitchFamily="2" charset="-78"/>
                      </a:endParaRPr>
                    </a:p>
                  </a:txBody>
                  <a:tcPr marL="68580" marR="68580" marT="0" marB="0"/>
                </a:tc>
              </a:tr>
              <a:tr h="1444670">
                <a:tc>
                  <a:txBody>
                    <a:bodyPr/>
                    <a:lstStyle/>
                    <a:p>
                      <a:pPr algn="r" rtl="1">
                        <a:lnSpc>
                          <a:spcPct val="115000"/>
                        </a:lnSpc>
                        <a:spcAft>
                          <a:spcPts val="0"/>
                        </a:spcAft>
                      </a:pPr>
                      <a:r>
                        <a:rPr lang="fa-IR" sz="1100" dirty="0">
                          <a:effectLst/>
                          <a:cs typeface="B Nazanin" pitchFamily="2" charset="-78"/>
                        </a:rPr>
                        <a:t>روند جايگزين</a:t>
                      </a:r>
                      <a:r>
                        <a:rPr lang="en-US" sz="1100" dirty="0">
                          <a:effectLst/>
                          <a:cs typeface="B Nazanin" pitchFamily="2" charset="-78"/>
                        </a:rPr>
                        <a:t>:</a:t>
                      </a:r>
                      <a:endParaRPr lang="en-US" sz="1050" dirty="0">
                        <a:effectLst/>
                        <a:cs typeface="B Nazanin" pitchFamily="2" charset="-78"/>
                      </a:endParaRPr>
                    </a:p>
                    <a:p>
                      <a:pPr algn="r" rtl="1">
                        <a:lnSpc>
                          <a:spcPct val="115000"/>
                        </a:lnSpc>
                        <a:spcAft>
                          <a:spcPts val="0"/>
                        </a:spcAft>
                      </a:pPr>
                      <a:r>
                        <a:rPr lang="en-US" sz="1100" dirty="0">
                          <a:effectLst/>
                          <a:cs typeface="B Nazanin" pitchFamily="2" charset="-78"/>
                        </a:rPr>
                        <a:t>1. </a:t>
                      </a:r>
                      <a:r>
                        <a:rPr lang="fa-IR" sz="1100" dirty="0">
                          <a:effectLst/>
                          <a:cs typeface="B Nazanin" pitchFamily="2" charset="-78"/>
                        </a:rPr>
                        <a:t>روند جايگزين در هر مرحله از روند اصلي ميتواند شروع شود</a:t>
                      </a:r>
                      <a:r>
                        <a:rPr lang="en-US" sz="1100" dirty="0">
                          <a:effectLst/>
                          <a:cs typeface="B Nazanin" pitchFamily="2" charset="-78"/>
                        </a:rPr>
                        <a:t> (</a:t>
                      </a:r>
                      <a:r>
                        <a:rPr lang="fa-IR" sz="1100" dirty="0">
                          <a:effectLst/>
                          <a:cs typeface="B Nazanin" pitchFamily="2" charset="-78"/>
                        </a:rPr>
                        <a:t>به مجرد اينكه مشتري دستور لغو عمليات را صادر ميكند</a:t>
                      </a:r>
                      <a:r>
                        <a:rPr lang="en-US" sz="1100" dirty="0">
                          <a:effectLst/>
                          <a:cs typeface="B Nazanin" pitchFamily="2" charset="-78"/>
                        </a:rPr>
                        <a:t>).</a:t>
                      </a:r>
                      <a:endParaRPr lang="en-US" sz="1050" dirty="0">
                        <a:effectLst/>
                        <a:cs typeface="B Nazanin" pitchFamily="2" charset="-78"/>
                      </a:endParaRPr>
                    </a:p>
                    <a:p>
                      <a:pPr algn="r" rtl="1">
                        <a:lnSpc>
                          <a:spcPct val="115000"/>
                        </a:lnSpc>
                        <a:spcAft>
                          <a:spcPts val="0"/>
                        </a:spcAft>
                      </a:pPr>
                      <a:r>
                        <a:rPr lang="en-US" sz="1100" dirty="0">
                          <a:effectLst/>
                          <a:cs typeface="B Nazanin" pitchFamily="2" charset="-78"/>
                        </a:rPr>
                        <a:t>2. </a:t>
                      </a:r>
                      <a:r>
                        <a:rPr lang="fa-IR" sz="1100" dirty="0">
                          <a:effectLst/>
                          <a:cs typeface="B Nazanin" pitchFamily="2" charset="-78"/>
                        </a:rPr>
                        <a:t>سيستم از مشتري سؤال ميكند كه آيا نسبت به لغو عمليات مطمئن است</a:t>
                      </a:r>
                      <a:r>
                        <a:rPr lang="en-US" sz="1100" dirty="0">
                          <a:effectLst/>
                          <a:cs typeface="B Nazanin" pitchFamily="2" charset="-78"/>
                        </a:rPr>
                        <a:t>.</a:t>
                      </a:r>
                      <a:endParaRPr lang="en-US" sz="1050" dirty="0">
                        <a:effectLst/>
                        <a:cs typeface="B Nazanin" pitchFamily="2" charset="-78"/>
                      </a:endParaRPr>
                    </a:p>
                    <a:p>
                      <a:pPr algn="r" rtl="1">
                        <a:lnSpc>
                          <a:spcPct val="115000"/>
                        </a:lnSpc>
                        <a:spcAft>
                          <a:spcPts val="0"/>
                        </a:spcAft>
                      </a:pPr>
                      <a:r>
                        <a:rPr lang="en-US" sz="1100" dirty="0">
                          <a:effectLst/>
                          <a:cs typeface="B Nazanin" pitchFamily="2" charset="-78"/>
                        </a:rPr>
                        <a:t>3. </a:t>
                      </a:r>
                      <a:r>
                        <a:rPr lang="fa-IR" sz="1100" dirty="0">
                          <a:effectLst/>
                          <a:cs typeface="B Nazanin" pitchFamily="2" charset="-78"/>
                        </a:rPr>
                        <a:t>در صورتي كه كاربر پاسخ مثبت بدهد، عمليات ورود لغو ميشود، در غير اين صورت سيستم به كار خود ادامه ميدهد</a:t>
                      </a:r>
                      <a:r>
                        <a:rPr lang="en-US" sz="1100" dirty="0">
                          <a:effectLst/>
                          <a:cs typeface="B Nazanin" pitchFamily="2" charset="-78"/>
                        </a:rPr>
                        <a:t>.</a:t>
                      </a:r>
                      <a:endParaRPr lang="en-US" sz="1050" dirty="0">
                        <a:effectLst/>
                        <a:cs typeface="B Nazanin" pitchFamily="2" charset="-78"/>
                      </a:endParaRPr>
                    </a:p>
                    <a:p>
                      <a:pPr algn="r" rtl="1">
                        <a:lnSpc>
                          <a:spcPct val="115000"/>
                        </a:lnSpc>
                        <a:spcAft>
                          <a:spcPts val="0"/>
                        </a:spcAft>
                      </a:pPr>
                      <a:r>
                        <a:rPr lang="en-US" sz="1100" dirty="0">
                          <a:effectLst/>
                          <a:cs typeface="B Nazanin" pitchFamily="2" charset="-78"/>
                        </a:rPr>
                        <a:t>4. </a:t>
                      </a:r>
                      <a:r>
                        <a:rPr lang="fa-IR" sz="1100" dirty="0">
                          <a:effectLst/>
                          <a:cs typeface="B Nazanin" pitchFamily="2" charset="-78"/>
                        </a:rPr>
                        <a:t>عمليات واريز لغو ميشود و همه چيز به حالت اوليه بر ميگردد</a:t>
                      </a:r>
                      <a:r>
                        <a:rPr lang="en-US" sz="1100" dirty="0">
                          <a:effectLst/>
                          <a:cs typeface="B Nazanin" pitchFamily="2" charset="-78"/>
                        </a:rPr>
                        <a:t>.</a:t>
                      </a:r>
                      <a:endParaRPr lang="en-US" sz="1050" dirty="0">
                        <a:effectLst/>
                        <a:latin typeface="Calibri"/>
                        <a:ea typeface="Calibri"/>
                        <a:cs typeface="B Nazanin" pitchFamily="2" charset="-78"/>
                      </a:endParaRPr>
                    </a:p>
                  </a:txBody>
                  <a:tcPr marL="68580" marR="68580" marT="0" marB="0"/>
                </a:tc>
              </a:tr>
              <a:tr h="165651">
                <a:tc>
                  <a:txBody>
                    <a:bodyPr/>
                    <a:lstStyle/>
                    <a:p>
                      <a:pPr algn="r" rtl="1">
                        <a:lnSpc>
                          <a:spcPct val="115000"/>
                        </a:lnSpc>
                        <a:spcAft>
                          <a:spcPts val="0"/>
                        </a:spcAft>
                      </a:pPr>
                      <a:r>
                        <a:rPr lang="fa-IR" sz="1100" dirty="0">
                          <a:effectLst/>
                          <a:cs typeface="B Nazanin" pitchFamily="2" charset="-78"/>
                        </a:rPr>
                        <a:t>شرايط نهايي</a:t>
                      </a:r>
                      <a:r>
                        <a:rPr lang="en-US" sz="1100" dirty="0">
                          <a:effectLst/>
                          <a:cs typeface="B Nazanin" pitchFamily="2" charset="-78"/>
                        </a:rPr>
                        <a:t>: </a:t>
                      </a:r>
                      <a:r>
                        <a:rPr lang="fa-IR" sz="1100" dirty="0">
                          <a:effectLst/>
                          <a:cs typeface="B Nazanin" pitchFamily="2" charset="-78"/>
                        </a:rPr>
                        <a:t>ندارد</a:t>
                      </a:r>
                      <a:endParaRPr lang="en-US" sz="1050" dirty="0">
                        <a:effectLst/>
                        <a:latin typeface="Calibri"/>
                        <a:ea typeface="Calibri"/>
                        <a:cs typeface="B Nazanin" pitchFamily="2" charset="-78"/>
                      </a:endParaRPr>
                    </a:p>
                  </a:txBody>
                  <a:tcPr marL="68580" marR="68580" marT="0" marB="0"/>
                </a:tc>
              </a:tr>
            </a:tbl>
          </a:graphicData>
        </a:graphic>
      </p:graphicFrame>
    </p:spTree>
    <p:extLst>
      <p:ext uri="{BB962C8B-B14F-4D97-AF65-F5344CB8AC3E}">
        <p14:creationId xmlns:p14="http://schemas.microsoft.com/office/powerpoint/2010/main" val="3519410662"/>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82045E87-D288-48DA-9682-B0B5434DE68B}" type="slidenum">
              <a:rPr lang="en-US" smtClean="0"/>
              <a:pPr/>
              <a:t>15</a:t>
            </a:fld>
            <a:endParaRPr lang="en-US"/>
          </a:p>
        </p:txBody>
      </p:sp>
      <p:sp>
        <p:nvSpPr>
          <p:cNvPr id="4" name="TextBox 3"/>
          <p:cNvSpPr txBox="1"/>
          <p:nvPr/>
        </p:nvSpPr>
        <p:spPr>
          <a:xfrm>
            <a:off x="1371600" y="30079"/>
            <a:ext cx="4495800" cy="461665"/>
          </a:xfrm>
          <a:prstGeom prst="rect">
            <a:avLst/>
          </a:prstGeom>
          <a:noFill/>
        </p:spPr>
        <p:txBody>
          <a:bodyPr wrap="square" rtlCol="0">
            <a:spAutoFit/>
          </a:bodyPr>
          <a:lstStyle/>
          <a:p>
            <a:pPr algn="r" rtl="1"/>
            <a:r>
              <a:rPr lang="fa-IR" sz="2400" dirty="0" smtClean="0">
                <a:solidFill>
                  <a:schemeClr val="bg1"/>
                </a:solidFill>
                <a:cs typeface="B Tabassom" pitchFamily="2" charset="-78"/>
              </a:rPr>
              <a:t>سنااریو دستگاه خودپرداز (مورد کاربری پرداخت فیش)</a:t>
            </a:r>
            <a:endParaRPr lang="en-US" sz="2400" dirty="0">
              <a:solidFill>
                <a:schemeClr val="bg1"/>
              </a:solidFill>
              <a:cs typeface="B Tabassom" pitchFamily="2" charset="-78"/>
            </a:endParaRPr>
          </a:p>
        </p:txBody>
      </p:sp>
      <p:graphicFrame>
        <p:nvGraphicFramePr>
          <p:cNvPr id="5" name="Table 4"/>
          <p:cNvGraphicFramePr>
            <a:graphicFrameLocks noGrp="1"/>
          </p:cNvGraphicFramePr>
          <p:nvPr>
            <p:extLst>
              <p:ext uri="{D42A27DB-BD31-4B8C-83A1-F6EECF244321}">
                <p14:modId xmlns:p14="http://schemas.microsoft.com/office/powerpoint/2010/main" val="2737130519"/>
              </p:ext>
            </p:extLst>
          </p:nvPr>
        </p:nvGraphicFramePr>
        <p:xfrm>
          <a:off x="1951929" y="604643"/>
          <a:ext cx="5668071" cy="5034156"/>
        </p:xfrm>
        <a:graphic>
          <a:graphicData uri="http://schemas.openxmlformats.org/drawingml/2006/table">
            <a:tbl>
              <a:tblPr rtl="1" firstRow="1" firstCol="1" bandRow="1">
                <a:tableStyleId>{793D81CF-94F2-401A-BA57-92F5A7B2D0C5}</a:tableStyleId>
              </a:tblPr>
              <a:tblGrid>
                <a:gridCol w="5668071"/>
              </a:tblGrid>
              <a:tr h="239722">
                <a:tc>
                  <a:txBody>
                    <a:bodyPr/>
                    <a:lstStyle/>
                    <a:p>
                      <a:pPr algn="ctr" rtl="1">
                        <a:lnSpc>
                          <a:spcPct val="115000"/>
                        </a:lnSpc>
                        <a:spcAft>
                          <a:spcPts val="0"/>
                        </a:spcAft>
                      </a:pPr>
                      <a:r>
                        <a:rPr lang="fa-IR" sz="1100" dirty="0">
                          <a:effectLst/>
                          <a:cs typeface="B Nazanin" pitchFamily="2" charset="-78"/>
                        </a:rPr>
                        <a:t>مورد كاربرد</a:t>
                      </a:r>
                      <a:r>
                        <a:rPr lang="en-US" sz="1100" dirty="0">
                          <a:effectLst/>
                          <a:cs typeface="B Nazanin" pitchFamily="2" charset="-78"/>
                        </a:rPr>
                        <a:t>: </a:t>
                      </a:r>
                      <a:r>
                        <a:rPr lang="fa-IR" sz="1100" dirty="0">
                          <a:effectLst/>
                          <a:cs typeface="B Nazanin" pitchFamily="2" charset="-78"/>
                        </a:rPr>
                        <a:t>پرداخت فيش</a:t>
                      </a:r>
                      <a:endParaRPr lang="en-US" sz="1000" dirty="0">
                        <a:effectLst/>
                        <a:latin typeface="Calibri"/>
                        <a:ea typeface="Calibri"/>
                        <a:cs typeface="B Nazanin" pitchFamily="2" charset="-78"/>
                      </a:endParaRPr>
                    </a:p>
                  </a:txBody>
                  <a:tcPr marL="60345" marR="60345" marT="0" marB="0"/>
                </a:tc>
              </a:tr>
              <a:tr h="239722">
                <a:tc>
                  <a:txBody>
                    <a:bodyPr/>
                    <a:lstStyle/>
                    <a:p>
                      <a:pPr algn="r" rtl="1">
                        <a:lnSpc>
                          <a:spcPct val="115000"/>
                        </a:lnSpc>
                        <a:spcAft>
                          <a:spcPts val="0"/>
                        </a:spcAft>
                      </a:pPr>
                      <a:r>
                        <a:rPr lang="fa-IR" sz="1100">
                          <a:effectLst/>
                          <a:cs typeface="B Nazanin" pitchFamily="2" charset="-78"/>
                        </a:rPr>
                        <a:t>شماره</a:t>
                      </a:r>
                      <a:r>
                        <a:rPr lang="en-US" sz="1100">
                          <a:effectLst/>
                          <a:cs typeface="B Nazanin" pitchFamily="2" charset="-78"/>
                        </a:rPr>
                        <a:t>: 6</a:t>
                      </a:r>
                      <a:endParaRPr lang="en-US" sz="1000">
                        <a:effectLst/>
                        <a:latin typeface="Calibri"/>
                        <a:ea typeface="Calibri"/>
                        <a:cs typeface="B Nazanin" pitchFamily="2" charset="-78"/>
                      </a:endParaRPr>
                    </a:p>
                  </a:txBody>
                  <a:tcPr marL="60345" marR="60345" marT="0" marB="0"/>
                </a:tc>
              </a:tr>
              <a:tr h="239722">
                <a:tc>
                  <a:txBody>
                    <a:bodyPr/>
                    <a:lstStyle/>
                    <a:p>
                      <a:pPr algn="r" rtl="1">
                        <a:lnSpc>
                          <a:spcPct val="115000"/>
                        </a:lnSpc>
                        <a:spcAft>
                          <a:spcPts val="0"/>
                        </a:spcAft>
                      </a:pPr>
                      <a:r>
                        <a:rPr lang="fa-IR" sz="1100">
                          <a:effectLst/>
                          <a:cs typeface="B Nazanin" pitchFamily="2" charset="-78"/>
                        </a:rPr>
                        <a:t>توصيف اجمالي</a:t>
                      </a:r>
                      <a:r>
                        <a:rPr lang="en-US" sz="1100">
                          <a:effectLst/>
                          <a:cs typeface="B Nazanin" pitchFamily="2" charset="-78"/>
                        </a:rPr>
                        <a:t>: </a:t>
                      </a:r>
                      <a:r>
                        <a:rPr lang="fa-IR" sz="1100">
                          <a:effectLst/>
                          <a:cs typeface="B Nazanin" pitchFamily="2" charset="-78"/>
                        </a:rPr>
                        <a:t>مشتري فيش مورد نظر خود را پرداخت ميكند</a:t>
                      </a:r>
                      <a:r>
                        <a:rPr lang="en-US" sz="1100">
                          <a:effectLst/>
                          <a:cs typeface="B Nazanin" pitchFamily="2" charset="-78"/>
                        </a:rPr>
                        <a:t>.</a:t>
                      </a:r>
                      <a:endParaRPr lang="en-US" sz="1000">
                        <a:effectLst/>
                        <a:latin typeface="Calibri"/>
                        <a:ea typeface="Calibri"/>
                        <a:cs typeface="B Nazanin" pitchFamily="2" charset="-78"/>
                      </a:endParaRPr>
                    </a:p>
                  </a:txBody>
                  <a:tcPr marL="60345" marR="60345" marT="0" marB="0"/>
                </a:tc>
              </a:tr>
              <a:tr h="239722">
                <a:tc>
                  <a:txBody>
                    <a:bodyPr/>
                    <a:lstStyle/>
                    <a:p>
                      <a:pPr algn="r" rtl="1">
                        <a:lnSpc>
                          <a:spcPct val="115000"/>
                        </a:lnSpc>
                        <a:spcAft>
                          <a:spcPts val="0"/>
                        </a:spcAft>
                      </a:pPr>
                      <a:r>
                        <a:rPr lang="fa-IR" sz="1100">
                          <a:effectLst/>
                          <a:cs typeface="B Nazanin" pitchFamily="2" charset="-78"/>
                        </a:rPr>
                        <a:t>عامل اصلي</a:t>
                      </a:r>
                      <a:r>
                        <a:rPr lang="en-US" sz="1100">
                          <a:effectLst/>
                          <a:cs typeface="B Nazanin" pitchFamily="2" charset="-78"/>
                        </a:rPr>
                        <a:t>: </a:t>
                      </a:r>
                      <a:r>
                        <a:rPr lang="fa-IR" sz="1100">
                          <a:effectLst/>
                          <a:cs typeface="B Nazanin" pitchFamily="2" charset="-78"/>
                        </a:rPr>
                        <a:t>مشتري بانك</a:t>
                      </a:r>
                      <a:endParaRPr lang="en-US" sz="1000">
                        <a:effectLst/>
                        <a:latin typeface="Calibri"/>
                        <a:ea typeface="Calibri"/>
                        <a:cs typeface="B Nazanin" pitchFamily="2" charset="-78"/>
                      </a:endParaRPr>
                    </a:p>
                  </a:txBody>
                  <a:tcPr marL="60345" marR="60345" marT="0" marB="0"/>
                </a:tc>
              </a:tr>
              <a:tr h="239722">
                <a:tc>
                  <a:txBody>
                    <a:bodyPr/>
                    <a:lstStyle/>
                    <a:p>
                      <a:pPr algn="r" rtl="1">
                        <a:lnSpc>
                          <a:spcPct val="115000"/>
                        </a:lnSpc>
                        <a:spcAft>
                          <a:spcPts val="0"/>
                        </a:spcAft>
                      </a:pPr>
                      <a:r>
                        <a:rPr lang="fa-IR" sz="1100">
                          <a:effectLst/>
                          <a:cs typeface="B Nazanin" pitchFamily="2" charset="-78"/>
                        </a:rPr>
                        <a:t>عامل فرعي</a:t>
                      </a:r>
                      <a:r>
                        <a:rPr lang="en-US" sz="1100">
                          <a:effectLst/>
                          <a:cs typeface="B Nazanin" pitchFamily="2" charset="-78"/>
                        </a:rPr>
                        <a:t>: </a:t>
                      </a:r>
                      <a:r>
                        <a:rPr lang="fa-IR" sz="1100">
                          <a:effectLst/>
                          <a:cs typeface="B Nazanin" pitchFamily="2" charset="-78"/>
                        </a:rPr>
                        <a:t>كامپيوتر بانك</a:t>
                      </a:r>
                      <a:endParaRPr lang="en-US" sz="1000">
                        <a:effectLst/>
                        <a:latin typeface="Calibri"/>
                        <a:ea typeface="Calibri"/>
                        <a:cs typeface="B Nazanin" pitchFamily="2" charset="-78"/>
                      </a:endParaRPr>
                    </a:p>
                  </a:txBody>
                  <a:tcPr marL="60345" marR="60345" marT="0" marB="0"/>
                </a:tc>
              </a:tr>
              <a:tr h="239722">
                <a:tc>
                  <a:txBody>
                    <a:bodyPr/>
                    <a:lstStyle/>
                    <a:p>
                      <a:pPr algn="r" rtl="1">
                        <a:lnSpc>
                          <a:spcPct val="115000"/>
                        </a:lnSpc>
                        <a:spcAft>
                          <a:spcPts val="0"/>
                        </a:spcAft>
                      </a:pPr>
                      <a:r>
                        <a:rPr lang="fa-IR" sz="1100">
                          <a:effectLst/>
                          <a:cs typeface="B Nazanin" pitchFamily="2" charset="-78"/>
                        </a:rPr>
                        <a:t>شرايط اوليه</a:t>
                      </a:r>
                      <a:r>
                        <a:rPr lang="en-US" sz="1100">
                          <a:effectLst/>
                          <a:cs typeface="B Nazanin" pitchFamily="2" charset="-78"/>
                        </a:rPr>
                        <a:t>: </a:t>
                      </a:r>
                      <a:r>
                        <a:rPr lang="fa-IR" sz="1100">
                          <a:effectLst/>
                          <a:cs typeface="B Nazanin" pitchFamily="2" charset="-78"/>
                        </a:rPr>
                        <a:t>ندارد</a:t>
                      </a:r>
                      <a:endParaRPr lang="en-US" sz="1000">
                        <a:effectLst/>
                        <a:latin typeface="Calibri"/>
                        <a:ea typeface="Calibri"/>
                        <a:cs typeface="B Nazanin" pitchFamily="2" charset="-78"/>
                      </a:endParaRPr>
                    </a:p>
                  </a:txBody>
                  <a:tcPr marL="60345" marR="60345" marT="0" marB="0"/>
                </a:tc>
              </a:tr>
              <a:tr h="3116380">
                <a:tc>
                  <a:txBody>
                    <a:bodyPr/>
                    <a:lstStyle/>
                    <a:p>
                      <a:pPr algn="r" rtl="1">
                        <a:lnSpc>
                          <a:spcPct val="115000"/>
                        </a:lnSpc>
                        <a:spcAft>
                          <a:spcPts val="0"/>
                        </a:spcAft>
                      </a:pPr>
                      <a:r>
                        <a:rPr lang="fa-IR" sz="1100" dirty="0">
                          <a:effectLst/>
                          <a:cs typeface="B Nazanin" pitchFamily="2" charset="-78"/>
                        </a:rPr>
                        <a:t>روند اصلي</a:t>
                      </a:r>
                      <a:r>
                        <a:rPr lang="en-US" sz="1100" dirty="0">
                          <a:effectLst/>
                          <a:cs typeface="B Nazanin" pitchFamily="2" charset="-78"/>
                        </a:rPr>
                        <a:t>:</a:t>
                      </a:r>
                      <a:endParaRPr lang="en-US" sz="1000" dirty="0">
                        <a:effectLst/>
                        <a:cs typeface="B Nazanin" pitchFamily="2" charset="-78"/>
                      </a:endParaRPr>
                    </a:p>
                    <a:p>
                      <a:pPr algn="r" rtl="1">
                        <a:lnSpc>
                          <a:spcPct val="115000"/>
                        </a:lnSpc>
                        <a:spcAft>
                          <a:spcPts val="0"/>
                        </a:spcAft>
                      </a:pPr>
                      <a:r>
                        <a:rPr lang="fa-IR" sz="1100" dirty="0">
                          <a:effectLst/>
                          <a:cs typeface="B Nazanin" pitchFamily="2" charset="-78"/>
                        </a:rPr>
                        <a:t>سيستم از مشتري ميخواهد تا شرح درخواست خود را وارد كند</a:t>
                      </a:r>
                      <a:r>
                        <a:rPr lang="en-US" sz="1100" dirty="0">
                          <a:effectLst/>
                          <a:cs typeface="B Nazanin" pitchFamily="2" charset="-78"/>
                        </a:rPr>
                        <a:t>: (o1) .1</a:t>
                      </a:r>
                      <a:endParaRPr lang="en-US" sz="1000" dirty="0">
                        <a:effectLst/>
                        <a:cs typeface="B Nazanin" pitchFamily="2" charset="-78"/>
                      </a:endParaRPr>
                    </a:p>
                    <a:p>
                      <a:pPr algn="r" rtl="1">
                        <a:lnSpc>
                          <a:spcPct val="115000"/>
                        </a:lnSpc>
                        <a:spcAft>
                          <a:spcPts val="0"/>
                        </a:spcAft>
                      </a:pPr>
                      <a:r>
                        <a:rPr lang="en-US" sz="1100" dirty="0">
                          <a:effectLst/>
                          <a:cs typeface="B Nazanin" pitchFamily="2" charset="-78"/>
                        </a:rPr>
                        <a:t>1.1 . </a:t>
                      </a:r>
                      <a:r>
                        <a:rPr lang="fa-IR" sz="1100" dirty="0">
                          <a:effectLst/>
                          <a:cs typeface="B Nazanin" pitchFamily="2" charset="-78"/>
                        </a:rPr>
                        <a:t>سيستم از مشتري ميخواهد تا نوع فيشي را كه ميخواهد پرداخت كند، از يك ليست انتخاب كند</a:t>
                      </a:r>
                      <a:r>
                        <a:rPr lang="en-US" sz="1100" dirty="0">
                          <a:effectLst/>
                          <a:cs typeface="B Nazanin" pitchFamily="2" charset="-78"/>
                        </a:rPr>
                        <a:t>.</a:t>
                      </a:r>
                      <a:endParaRPr lang="en-US" sz="1000" dirty="0">
                        <a:effectLst/>
                        <a:cs typeface="B Nazanin" pitchFamily="2" charset="-78"/>
                      </a:endParaRPr>
                    </a:p>
                    <a:p>
                      <a:pPr algn="r" rtl="1">
                        <a:lnSpc>
                          <a:spcPct val="115000"/>
                        </a:lnSpc>
                        <a:spcAft>
                          <a:spcPts val="0"/>
                        </a:spcAft>
                      </a:pPr>
                      <a:r>
                        <a:rPr lang="en-US" sz="1100" dirty="0">
                          <a:effectLst/>
                          <a:cs typeface="B Nazanin" pitchFamily="2" charset="-78"/>
                        </a:rPr>
                        <a:t>1.2 . </a:t>
                      </a:r>
                      <a:r>
                        <a:rPr lang="fa-IR" sz="1100" dirty="0">
                          <a:effectLst/>
                          <a:cs typeface="B Nazanin" pitchFamily="2" charset="-78"/>
                        </a:rPr>
                        <a:t>سيستم از مشتري ميخواهد تا مبلغ فيش را وارد كند</a:t>
                      </a:r>
                      <a:r>
                        <a:rPr lang="en-US" sz="1100" dirty="0">
                          <a:effectLst/>
                          <a:cs typeface="B Nazanin" pitchFamily="2" charset="-78"/>
                        </a:rPr>
                        <a:t>.</a:t>
                      </a:r>
                      <a:endParaRPr lang="en-US" sz="1000" dirty="0">
                        <a:effectLst/>
                        <a:cs typeface="B Nazanin" pitchFamily="2" charset="-78"/>
                      </a:endParaRPr>
                    </a:p>
                    <a:p>
                      <a:pPr algn="r" rtl="1">
                        <a:lnSpc>
                          <a:spcPct val="115000"/>
                        </a:lnSpc>
                        <a:spcAft>
                          <a:spcPts val="0"/>
                        </a:spcAft>
                      </a:pPr>
                      <a:r>
                        <a:rPr lang="fa-IR" sz="1100" dirty="0">
                          <a:effectLst/>
                          <a:cs typeface="B Nazanin" pitchFamily="2" charset="-78"/>
                        </a:rPr>
                        <a:t>مشتري جزئيات مورد نظر خود را وارد ميكند</a:t>
                      </a:r>
                      <a:r>
                        <a:rPr lang="en-US" sz="1100" dirty="0">
                          <a:effectLst/>
                          <a:cs typeface="B Nazanin" pitchFamily="2" charset="-78"/>
                        </a:rPr>
                        <a:t>: (o2) .2</a:t>
                      </a:r>
                      <a:endParaRPr lang="en-US" sz="1000" dirty="0">
                        <a:effectLst/>
                        <a:cs typeface="B Nazanin" pitchFamily="2" charset="-78"/>
                      </a:endParaRPr>
                    </a:p>
                    <a:p>
                      <a:pPr algn="r" rtl="1">
                        <a:lnSpc>
                          <a:spcPct val="115000"/>
                        </a:lnSpc>
                        <a:spcAft>
                          <a:spcPts val="0"/>
                        </a:spcAft>
                      </a:pPr>
                      <a:r>
                        <a:rPr lang="en-US" sz="1100" dirty="0">
                          <a:effectLst/>
                          <a:cs typeface="B Nazanin" pitchFamily="2" charset="-78"/>
                        </a:rPr>
                        <a:t>2.1 . </a:t>
                      </a:r>
                      <a:r>
                        <a:rPr lang="fa-IR" sz="1100" dirty="0">
                          <a:effectLst/>
                          <a:cs typeface="B Nazanin" pitchFamily="2" charset="-78"/>
                        </a:rPr>
                        <a:t>نوع فيش واريزي را از ليست موجود انتخاب ميكند</a:t>
                      </a:r>
                      <a:r>
                        <a:rPr lang="en-US" sz="1100" dirty="0">
                          <a:effectLst/>
                          <a:cs typeface="B Nazanin" pitchFamily="2" charset="-78"/>
                        </a:rPr>
                        <a:t>.</a:t>
                      </a:r>
                      <a:endParaRPr lang="en-US" sz="1000" dirty="0">
                        <a:effectLst/>
                        <a:cs typeface="B Nazanin" pitchFamily="2" charset="-78"/>
                      </a:endParaRPr>
                    </a:p>
                    <a:p>
                      <a:pPr algn="r" rtl="1">
                        <a:lnSpc>
                          <a:spcPct val="115000"/>
                        </a:lnSpc>
                        <a:spcAft>
                          <a:spcPts val="0"/>
                        </a:spcAft>
                      </a:pPr>
                      <a:r>
                        <a:rPr lang="en-US" sz="1100" dirty="0">
                          <a:effectLst/>
                          <a:cs typeface="B Nazanin" pitchFamily="2" charset="-78"/>
                        </a:rPr>
                        <a:t>2.2 . </a:t>
                      </a:r>
                      <a:r>
                        <a:rPr lang="fa-IR" sz="1100" dirty="0">
                          <a:effectLst/>
                          <a:cs typeface="B Nazanin" pitchFamily="2" charset="-78"/>
                        </a:rPr>
                        <a:t>مبلغ مورد نظر خود را وارد ميكند</a:t>
                      </a:r>
                      <a:r>
                        <a:rPr lang="en-US" sz="1100" dirty="0">
                          <a:effectLst/>
                          <a:cs typeface="B Nazanin" pitchFamily="2" charset="-78"/>
                        </a:rPr>
                        <a:t>.</a:t>
                      </a:r>
                      <a:endParaRPr lang="en-US" sz="1000" dirty="0">
                        <a:effectLst/>
                        <a:cs typeface="B Nazanin" pitchFamily="2" charset="-78"/>
                      </a:endParaRPr>
                    </a:p>
                    <a:p>
                      <a:pPr algn="r" rtl="1">
                        <a:lnSpc>
                          <a:spcPct val="115000"/>
                        </a:lnSpc>
                        <a:spcAft>
                          <a:spcPts val="0"/>
                        </a:spcAft>
                      </a:pPr>
                      <a:r>
                        <a:rPr lang="fa-IR" sz="1100" dirty="0">
                          <a:effectLst/>
                          <a:cs typeface="B Nazanin" pitchFamily="2" charset="-78"/>
                        </a:rPr>
                        <a:t>مسير الحاقي</a:t>
                      </a:r>
                      <a:r>
                        <a:rPr lang="en-US" sz="1100" dirty="0">
                          <a:effectLst/>
                          <a:cs typeface="B Nazanin" pitchFamily="2" charset="-78"/>
                        </a:rPr>
                        <a:t>: </a:t>
                      </a:r>
                      <a:r>
                        <a:rPr lang="fa-IR" sz="1100" dirty="0">
                          <a:effectLst/>
                          <a:cs typeface="B Nazanin" pitchFamily="2" charset="-78"/>
                        </a:rPr>
                        <a:t>مبلغ غير مجاز</a:t>
                      </a:r>
                      <a:endParaRPr lang="en-US" sz="1000" dirty="0">
                        <a:effectLst/>
                        <a:cs typeface="B Nazanin" pitchFamily="2" charset="-78"/>
                      </a:endParaRPr>
                    </a:p>
                    <a:p>
                      <a:pPr algn="r" rtl="1">
                        <a:lnSpc>
                          <a:spcPct val="115000"/>
                        </a:lnSpc>
                        <a:spcAft>
                          <a:spcPts val="0"/>
                        </a:spcAft>
                      </a:pPr>
                      <a:r>
                        <a:rPr lang="en-US" sz="1100" dirty="0">
                          <a:effectLst/>
                          <a:cs typeface="B Nazanin" pitchFamily="2" charset="-78"/>
                        </a:rPr>
                        <a:t>3. </a:t>
                      </a:r>
                      <a:r>
                        <a:rPr lang="fa-IR" sz="1100" dirty="0">
                          <a:effectLst/>
                          <a:cs typeface="B Nazanin" pitchFamily="2" charset="-78"/>
                        </a:rPr>
                        <a:t>سيستم درخواست مشتري را با ارسال آن به بانك ارزيابي ميكند</a:t>
                      </a:r>
                      <a:r>
                        <a:rPr lang="en-US" sz="1100" dirty="0">
                          <a:effectLst/>
                          <a:cs typeface="B Nazanin" pitchFamily="2" charset="-78"/>
                        </a:rPr>
                        <a:t>.</a:t>
                      </a:r>
                      <a:endParaRPr lang="en-US" sz="1000" dirty="0">
                        <a:effectLst/>
                        <a:cs typeface="B Nazanin" pitchFamily="2" charset="-78"/>
                      </a:endParaRPr>
                    </a:p>
                    <a:p>
                      <a:pPr algn="r" rtl="1">
                        <a:lnSpc>
                          <a:spcPct val="115000"/>
                        </a:lnSpc>
                        <a:spcAft>
                          <a:spcPts val="0"/>
                        </a:spcAft>
                      </a:pPr>
                      <a:r>
                        <a:rPr lang="en-US" sz="1100" dirty="0">
                          <a:effectLst/>
                          <a:cs typeface="B Nazanin" pitchFamily="2" charset="-78"/>
                        </a:rPr>
                        <a:t>4. </a:t>
                      </a:r>
                      <a:r>
                        <a:rPr lang="fa-IR" sz="1100" dirty="0">
                          <a:effectLst/>
                          <a:cs typeface="B Nazanin" pitchFamily="2" charset="-78"/>
                        </a:rPr>
                        <a:t>شامل</a:t>
                      </a:r>
                      <a:r>
                        <a:rPr lang="en-US" sz="1100" dirty="0">
                          <a:effectLst/>
                          <a:cs typeface="B Nazanin" pitchFamily="2" charset="-78"/>
                        </a:rPr>
                        <a:t>: </a:t>
                      </a:r>
                      <a:r>
                        <a:rPr lang="fa-IR" sz="1100" dirty="0">
                          <a:effectLst/>
                          <a:cs typeface="B Nazanin" pitchFamily="2" charset="-78"/>
                        </a:rPr>
                        <a:t>گرفتن تأييد</a:t>
                      </a:r>
                      <a:endParaRPr lang="en-US" sz="1000" dirty="0">
                        <a:effectLst/>
                        <a:cs typeface="B Nazanin" pitchFamily="2" charset="-78"/>
                      </a:endParaRPr>
                    </a:p>
                    <a:p>
                      <a:pPr algn="r" rtl="1">
                        <a:lnSpc>
                          <a:spcPct val="115000"/>
                        </a:lnSpc>
                        <a:spcAft>
                          <a:spcPts val="0"/>
                        </a:spcAft>
                      </a:pPr>
                      <a:r>
                        <a:rPr lang="en-US" sz="1100" dirty="0">
                          <a:effectLst/>
                          <a:cs typeface="B Nazanin" pitchFamily="2" charset="-78"/>
                        </a:rPr>
                        <a:t>5. </a:t>
                      </a:r>
                      <a:r>
                        <a:rPr lang="fa-IR" sz="1100" dirty="0">
                          <a:effectLst/>
                          <a:cs typeface="B Nazanin" pitchFamily="2" charset="-78"/>
                        </a:rPr>
                        <a:t>در صورت تأييد، سيستم درخواست مشتري را انجام ميدهد و هر آنچه كه رخ داده است را ثبت ميكند</a:t>
                      </a:r>
                      <a:r>
                        <a:rPr lang="en-US" sz="1100" dirty="0">
                          <a:effectLst/>
                          <a:cs typeface="B Nazanin" pitchFamily="2" charset="-78"/>
                        </a:rPr>
                        <a:t>.</a:t>
                      </a:r>
                      <a:endParaRPr lang="en-US" sz="1000" dirty="0">
                        <a:effectLst/>
                        <a:cs typeface="B Nazanin" pitchFamily="2" charset="-78"/>
                      </a:endParaRPr>
                    </a:p>
                    <a:p>
                      <a:pPr algn="r" rtl="1">
                        <a:lnSpc>
                          <a:spcPct val="115000"/>
                        </a:lnSpc>
                        <a:spcAft>
                          <a:spcPts val="0"/>
                        </a:spcAft>
                      </a:pPr>
                      <a:r>
                        <a:rPr lang="en-US" sz="1100" dirty="0">
                          <a:effectLst/>
                          <a:cs typeface="B Nazanin" pitchFamily="2" charset="-78"/>
                        </a:rPr>
                        <a:t>6. </a:t>
                      </a:r>
                      <a:r>
                        <a:rPr lang="fa-IR" sz="1100" dirty="0">
                          <a:effectLst/>
                          <a:cs typeface="B Nazanin" pitchFamily="2" charset="-78"/>
                        </a:rPr>
                        <a:t>شامل</a:t>
                      </a:r>
                      <a:r>
                        <a:rPr lang="en-US" sz="1100" dirty="0">
                          <a:effectLst/>
                          <a:cs typeface="B Nazanin" pitchFamily="2" charset="-78"/>
                        </a:rPr>
                        <a:t>: </a:t>
                      </a:r>
                      <a:r>
                        <a:rPr lang="fa-IR" sz="1100" dirty="0">
                          <a:effectLst/>
                          <a:cs typeface="B Nazanin" pitchFamily="2" charset="-78"/>
                        </a:rPr>
                        <a:t>چاپ آخرين تراكنش</a:t>
                      </a:r>
                      <a:endParaRPr lang="en-US" sz="1000" dirty="0">
                        <a:effectLst/>
                        <a:cs typeface="B Nazanin" pitchFamily="2" charset="-78"/>
                      </a:endParaRPr>
                    </a:p>
                    <a:p>
                      <a:pPr algn="r" rtl="1">
                        <a:lnSpc>
                          <a:spcPct val="115000"/>
                        </a:lnSpc>
                        <a:spcAft>
                          <a:spcPts val="0"/>
                        </a:spcAft>
                      </a:pPr>
                      <a:r>
                        <a:rPr lang="en-US" sz="1100" dirty="0">
                          <a:effectLst/>
                          <a:cs typeface="B Nazanin" pitchFamily="2" charset="-78"/>
                        </a:rPr>
                        <a:t>7. </a:t>
                      </a:r>
                      <a:r>
                        <a:rPr lang="fa-IR" sz="1100" dirty="0">
                          <a:effectLst/>
                          <a:cs typeface="B Nazanin" pitchFamily="2" charset="-78"/>
                        </a:rPr>
                        <a:t>شامل</a:t>
                      </a:r>
                      <a:r>
                        <a:rPr lang="en-US" sz="1100" dirty="0">
                          <a:effectLst/>
                          <a:cs typeface="B Nazanin" pitchFamily="2" charset="-78"/>
                        </a:rPr>
                        <a:t>: </a:t>
                      </a:r>
                      <a:r>
                        <a:rPr lang="fa-IR" sz="1100" dirty="0">
                          <a:effectLst/>
                          <a:cs typeface="B Nazanin" pitchFamily="2" charset="-78"/>
                        </a:rPr>
                        <a:t>خروج</a:t>
                      </a:r>
                      <a:endParaRPr lang="en-US" sz="1000" dirty="0">
                        <a:effectLst/>
                        <a:latin typeface="Calibri"/>
                        <a:ea typeface="Calibri"/>
                        <a:cs typeface="B Nazanin" pitchFamily="2" charset="-78"/>
                      </a:endParaRPr>
                    </a:p>
                  </a:txBody>
                  <a:tcPr marL="60345" marR="60345" marT="0" marB="0"/>
                </a:tc>
              </a:tr>
              <a:tr h="239722">
                <a:tc>
                  <a:txBody>
                    <a:bodyPr/>
                    <a:lstStyle/>
                    <a:p>
                      <a:pPr algn="r" rtl="1">
                        <a:lnSpc>
                          <a:spcPct val="115000"/>
                        </a:lnSpc>
                        <a:spcAft>
                          <a:spcPts val="0"/>
                        </a:spcAft>
                      </a:pPr>
                      <a:r>
                        <a:rPr lang="fa-IR" sz="1100">
                          <a:effectLst/>
                          <a:cs typeface="B Nazanin" pitchFamily="2" charset="-78"/>
                        </a:rPr>
                        <a:t>شرايط نهايي</a:t>
                      </a:r>
                      <a:r>
                        <a:rPr lang="en-US" sz="1100">
                          <a:effectLst/>
                          <a:cs typeface="B Nazanin" pitchFamily="2" charset="-78"/>
                        </a:rPr>
                        <a:t>: </a:t>
                      </a:r>
                      <a:r>
                        <a:rPr lang="fa-IR" sz="1100">
                          <a:effectLst/>
                          <a:cs typeface="B Nazanin" pitchFamily="2" charset="-78"/>
                        </a:rPr>
                        <a:t>ندارد</a:t>
                      </a:r>
                      <a:endParaRPr lang="en-US" sz="1000">
                        <a:effectLst/>
                        <a:latin typeface="Calibri"/>
                        <a:ea typeface="Calibri"/>
                        <a:cs typeface="B Nazanin" pitchFamily="2" charset="-78"/>
                      </a:endParaRPr>
                    </a:p>
                  </a:txBody>
                  <a:tcPr marL="60345" marR="60345" marT="0" marB="0"/>
                </a:tc>
              </a:tr>
              <a:tr h="239722">
                <a:tc>
                  <a:txBody>
                    <a:bodyPr/>
                    <a:lstStyle/>
                    <a:p>
                      <a:pPr algn="r" rtl="1">
                        <a:lnSpc>
                          <a:spcPct val="115000"/>
                        </a:lnSpc>
                        <a:spcAft>
                          <a:spcPts val="0"/>
                        </a:spcAft>
                      </a:pPr>
                      <a:r>
                        <a:rPr lang="fa-IR" sz="1100" dirty="0">
                          <a:effectLst/>
                          <a:cs typeface="B Nazanin" pitchFamily="2" charset="-78"/>
                        </a:rPr>
                        <a:t>روند جايگزين</a:t>
                      </a:r>
                      <a:r>
                        <a:rPr lang="en-US" sz="1100" dirty="0">
                          <a:effectLst/>
                          <a:cs typeface="B Nazanin" pitchFamily="2" charset="-78"/>
                        </a:rPr>
                        <a:t>: </a:t>
                      </a:r>
                      <a:r>
                        <a:rPr lang="fa-IR" sz="1100" dirty="0">
                          <a:effectLst/>
                          <a:cs typeface="B Nazanin" pitchFamily="2" charset="-78"/>
                        </a:rPr>
                        <a:t>ندارد</a:t>
                      </a:r>
                      <a:endParaRPr lang="en-US" sz="1000" dirty="0">
                        <a:effectLst/>
                        <a:latin typeface="Calibri"/>
                        <a:ea typeface="Calibri"/>
                        <a:cs typeface="B Nazanin" pitchFamily="2" charset="-78"/>
                      </a:endParaRPr>
                    </a:p>
                  </a:txBody>
                  <a:tcPr marL="60345" marR="60345" marT="0" marB="0"/>
                </a:tc>
              </a:tr>
            </a:tbl>
          </a:graphicData>
        </a:graphic>
      </p:graphicFrame>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82045E87-D288-48DA-9682-B0B5434DE68B}" type="slidenum">
              <a:rPr lang="en-US" smtClean="0"/>
              <a:pPr/>
              <a:t>16</a:t>
            </a:fld>
            <a:endParaRPr lang="en-US"/>
          </a:p>
        </p:txBody>
      </p:sp>
      <p:sp>
        <p:nvSpPr>
          <p:cNvPr id="8" name="TextBox 7"/>
          <p:cNvSpPr txBox="1"/>
          <p:nvPr/>
        </p:nvSpPr>
        <p:spPr>
          <a:xfrm>
            <a:off x="762000" y="30079"/>
            <a:ext cx="6705600" cy="461665"/>
          </a:xfrm>
          <a:prstGeom prst="rect">
            <a:avLst/>
          </a:prstGeom>
          <a:noFill/>
        </p:spPr>
        <p:txBody>
          <a:bodyPr wrap="square" rtlCol="0">
            <a:spAutoFit/>
          </a:bodyPr>
          <a:lstStyle/>
          <a:p>
            <a:pPr algn="r" rtl="1"/>
            <a:r>
              <a:rPr lang="fa-IR" sz="2400" dirty="0" smtClean="0">
                <a:solidFill>
                  <a:schemeClr val="bg1"/>
                </a:solidFill>
                <a:cs typeface="B Tabassom" pitchFamily="2" charset="-78"/>
              </a:rPr>
              <a:t>سنااریو دستگاه خودپرداز (مورد کاربری برداشت وجه –روند جایگزین)</a:t>
            </a:r>
            <a:endParaRPr lang="en-US" sz="2400" dirty="0">
              <a:solidFill>
                <a:schemeClr val="bg1"/>
              </a:solidFill>
              <a:cs typeface="B Tabassom" pitchFamily="2" charset="-78"/>
            </a:endParaRPr>
          </a:p>
        </p:txBody>
      </p:sp>
      <p:graphicFrame>
        <p:nvGraphicFramePr>
          <p:cNvPr id="3" name="Table 2"/>
          <p:cNvGraphicFramePr>
            <a:graphicFrameLocks noGrp="1"/>
          </p:cNvGraphicFramePr>
          <p:nvPr>
            <p:extLst>
              <p:ext uri="{D42A27DB-BD31-4B8C-83A1-F6EECF244321}">
                <p14:modId xmlns:p14="http://schemas.microsoft.com/office/powerpoint/2010/main" val="3605356945"/>
              </p:ext>
            </p:extLst>
          </p:nvPr>
        </p:nvGraphicFramePr>
        <p:xfrm>
          <a:off x="76201" y="491744"/>
          <a:ext cx="4419599" cy="3623056"/>
        </p:xfrm>
        <a:graphic>
          <a:graphicData uri="http://schemas.openxmlformats.org/drawingml/2006/table">
            <a:tbl>
              <a:tblPr rtl="1" firstRow="1" firstCol="1" bandRow="1">
                <a:tableStyleId>{793D81CF-94F2-401A-BA57-92F5A7B2D0C5}</a:tableStyleId>
              </a:tblPr>
              <a:tblGrid>
                <a:gridCol w="4419599"/>
              </a:tblGrid>
              <a:tr h="241537">
                <a:tc>
                  <a:txBody>
                    <a:bodyPr/>
                    <a:lstStyle/>
                    <a:p>
                      <a:pPr algn="ctr" rtl="1">
                        <a:lnSpc>
                          <a:spcPct val="115000"/>
                        </a:lnSpc>
                        <a:spcAft>
                          <a:spcPts val="0"/>
                        </a:spcAft>
                      </a:pPr>
                      <a:r>
                        <a:rPr lang="fa-IR" sz="1200" dirty="0">
                          <a:effectLst/>
                          <a:cs typeface="B Nazanin" pitchFamily="2" charset="-78"/>
                        </a:rPr>
                        <a:t>روند جايگزين</a:t>
                      </a:r>
                      <a:r>
                        <a:rPr lang="en-US" sz="1200" dirty="0">
                          <a:effectLst/>
                          <a:cs typeface="B Nazanin" pitchFamily="2" charset="-78"/>
                        </a:rPr>
                        <a:t>: </a:t>
                      </a:r>
                      <a:r>
                        <a:rPr lang="fa-IR" sz="1200" dirty="0">
                          <a:effectLst/>
                          <a:cs typeface="B Nazanin" pitchFamily="2" charset="-78"/>
                        </a:rPr>
                        <a:t>واريز وجه</a:t>
                      </a:r>
                      <a:r>
                        <a:rPr lang="en-US" sz="1200" dirty="0">
                          <a:effectLst/>
                          <a:cs typeface="B Nazanin" pitchFamily="2" charset="-78"/>
                        </a:rPr>
                        <a:t>: </a:t>
                      </a:r>
                      <a:r>
                        <a:rPr lang="fa-IR" sz="1200" dirty="0">
                          <a:effectLst/>
                          <a:cs typeface="B Nazanin" pitchFamily="2" charset="-78"/>
                        </a:rPr>
                        <a:t>لغو عمليات انتقال</a:t>
                      </a:r>
                      <a:endParaRPr lang="en-US" sz="1100" dirty="0">
                        <a:effectLst/>
                        <a:latin typeface="Calibri"/>
                        <a:ea typeface="Calibri"/>
                        <a:cs typeface="B Nazanin" pitchFamily="2" charset="-78"/>
                      </a:endParaRPr>
                    </a:p>
                  </a:txBody>
                  <a:tcPr marL="68580" marR="68580" marT="0" marB="0"/>
                </a:tc>
              </a:tr>
              <a:tr h="241537">
                <a:tc>
                  <a:txBody>
                    <a:bodyPr/>
                    <a:lstStyle/>
                    <a:p>
                      <a:pPr algn="r" rtl="1">
                        <a:lnSpc>
                          <a:spcPct val="115000"/>
                        </a:lnSpc>
                        <a:spcAft>
                          <a:spcPts val="0"/>
                        </a:spcAft>
                      </a:pPr>
                      <a:r>
                        <a:rPr lang="fa-IR" sz="1200">
                          <a:effectLst/>
                          <a:cs typeface="B Nazanin" pitchFamily="2" charset="-78"/>
                        </a:rPr>
                        <a:t>شماره</a:t>
                      </a:r>
                      <a:r>
                        <a:rPr lang="en-US" sz="1200">
                          <a:effectLst/>
                          <a:cs typeface="B Nazanin" pitchFamily="2" charset="-78"/>
                        </a:rPr>
                        <a:t>: 8.2</a:t>
                      </a:r>
                      <a:endParaRPr lang="en-US" sz="1100">
                        <a:effectLst/>
                        <a:latin typeface="Calibri"/>
                        <a:ea typeface="Calibri"/>
                        <a:cs typeface="B Nazanin" pitchFamily="2" charset="-78"/>
                      </a:endParaRPr>
                    </a:p>
                  </a:txBody>
                  <a:tcPr marL="68580" marR="68580" marT="0" marB="0"/>
                </a:tc>
              </a:tr>
              <a:tr h="241537">
                <a:tc>
                  <a:txBody>
                    <a:bodyPr/>
                    <a:lstStyle/>
                    <a:p>
                      <a:pPr algn="r" rtl="1">
                        <a:lnSpc>
                          <a:spcPct val="115000"/>
                        </a:lnSpc>
                        <a:spcAft>
                          <a:spcPts val="0"/>
                        </a:spcAft>
                      </a:pPr>
                      <a:r>
                        <a:rPr lang="fa-IR" sz="1200">
                          <a:effectLst/>
                          <a:cs typeface="B Nazanin" pitchFamily="2" charset="-78"/>
                        </a:rPr>
                        <a:t>توصيف اجمالي</a:t>
                      </a:r>
                      <a:r>
                        <a:rPr lang="en-US" sz="1200">
                          <a:effectLst/>
                          <a:cs typeface="B Nazanin" pitchFamily="2" charset="-78"/>
                        </a:rPr>
                        <a:t>: </a:t>
                      </a:r>
                      <a:r>
                        <a:rPr lang="fa-IR" sz="1200">
                          <a:effectLst/>
                          <a:cs typeface="B Nazanin" pitchFamily="2" charset="-78"/>
                        </a:rPr>
                        <a:t>مشتري عمليات انتقال را لغو ميكند</a:t>
                      </a:r>
                      <a:r>
                        <a:rPr lang="en-US" sz="1200">
                          <a:effectLst/>
                          <a:cs typeface="B Nazanin" pitchFamily="2" charset="-78"/>
                        </a:rPr>
                        <a:t>.</a:t>
                      </a:r>
                      <a:endParaRPr lang="en-US" sz="1100">
                        <a:effectLst/>
                        <a:latin typeface="Calibri"/>
                        <a:ea typeface="Calibri"/>
                        <a:cs typeface="B Nazanin" pitchFamily="2" charset="-78"/>
                      </a:endParaRPr>
                    </a:p>
                  </a:txBody>
                  <a:tcPr marL="68580" marR="68580" marT="0" marB="0"/>
                </a:tc>
              </a:tr>
              <a:tr h="241537">
                <a:tc>
                  <a:txBody>
                    <a:bodyPr/>
                    <a:lstStyle/>
                    <a:p>
                      <a:pPr algn="r" rtl="1">
                        <a:lnSpc>
                          <a:spcPct val="115000"/>
                        </a:lnSpc>
                        <a:spcAft>
                          <a:spcPts val="0"/>
                        </a:spcAft>
                      </a:pPr>
                      <a:r>
                        <a:rPr lang="fa-IR" sz="1200" dirty="0">
                          <a:effectLst/>
                          <a:cs typeface="B Nazanin" pitchFamily="2" charset="-78"/>
                        </a:rPr>
                        <a:t>عامل اصلي</a:t>
                      </a:r>
                      <a:r>
                        <a:rPr lang="en-US" sz="1200" dirty="0">
                          <a:effectLst/>
                          <a:cs typeface="B Nazanin" pitchFamily="2" charset="-78"/>
                        </a:rPr>
                        <a:t>: </a:t>
                      </a:r>
                      <a:r>
                        <a:rPr lang="fa-IR" sz="1200" dirty="0">
                          <a:effectLst/>
                          <a:cs typeface="B Nazanin" pitchFamily="2" charset="-78"/>
                        </a:rPr>
                        <a:t>مشتري بانك</a:t>
                      </a:r>
                      <a:endParaRPr lang="en-US" sz="1100" dirty="0">
                        <a:effectLst/>
                        <a:latin typeface="Calibri"/>
                        <a:ea typeface="Calibri"/>
                        <a:cs typeface="B Nazanin" pitchFamily="2" charset="-78"/>
                      </a:endParaRPr>
                    </a:p>
                  </a:txBody>
                  <a:tcPr marL="68580" marR="68580" marT="0" marB="0"/>
                </a:tc>
              </a:tr>
              <a:tr h="241537">
                <a:tc>
                  <a:txBody>
                    <a:bodyPr/>
                    <a:lstStyle/>
                    <a:p>
                      <a:pPr algn="r" rtl="1">
                        <a:lnSpc>
                          <a:spcPct val="115000"/>
                        </a:lnSpc>
                        <a:spcAft>
                          <a:spcPts val="0"/>
                        </a:spcAft>
                      </a:pPr>
                      <a:r>
                        <a:rPr lang="fa-IR" sz="1200">
                          <a:effectLst/>
                          <a:cs typeface="B Nazanin" pitchFamily="2" charset="-78"/>
                        </a:rPr>
                        <a:t>عامل فرعي</a:t>
                      </a:r>
                      <a:r>
                        <a:rPr lang="en-US" sz="1200">
                          <a:effectLst/>
                          <a:cs typeface="B Nazanin" pitchFamily="2" charset="-78"/>
                        </a:rPr>
                        <a:t>: </a:t>
                      </a:r>
                      <a:r>
                        <a:rPr lang="fa-IR" sz="1200">
                          <a:effectLst/>
                          <a:cs typeface="B Nazanin" pitchFamily="2" charset="-78"/>
                        </a:rPr>
                        <a:t>ندارد</a:t>
                      </a:r>
                      <a:endParaRPr lang="en-US" sz="1100">
                        <a:effectLst/>
                        <a:latin typeface="Calibri"/>
                        <a:ea typeface="Calibri"/>
                        <a:cs typeface="B Nazanin" pitchFamily="2" charset="-78"/>
                      </a:endParaRPr>
                    </a:p>
                  </a:txBody>
                  <a:tcPr marL="68580" marR="68580" marT="0" marB="0"/>
                </a:tc>
              </a:tr>
              <a:tr h="241537">
                <a:tc>
                  <a:txBody>
                    <a:bodyPr/>
                    <a:lstStyle/>
                    <a:p>
                      <a:pPr algn="r" rtl="1">
                        <a:lnSpc>
                          <a:spcPct val="115000"/>
                        </a:lnSpc>
                        <a:spcAft>
                          <a:spcPts val="0"/>
                        </a:spcAft>
                      </a:pPr>
                      <a:r>
                        <a:rPr lang="fa-IR" sz="1200">
                          <a:effectLst/>
                          <a:cs typeface="B Nazanin" pitchFamily="2" charset="-78"/>
                        </a:rPr>
                        <a:t>شرايط اوليه</a:t>
                      </a:r>
                      <a:r>
                        <a:rPr lang="en-US" sz="1200">
                          <a:effectLst/>
                          <a:cs typeface="B Nazanin" pitchFamily="2" charset="-78"/>
                        </a:rPr>
                        <a:t>: </a:t>
                      </a:r>
                      <a:r>
                        <a:rPr lang="fa-IR" sz="1200">
                          <a:effectLst/>
                          <a:cs typeface="B Nazanin" pitchFamily="2" charset="-78"/>
                        </a:rPr>
                        <a:t>مشتري دستور لغو عمليات ميدهد</a:t>
                      </a:r>
                      <a:r>
                        <a:rPr lang="en-US" sz="1200">
                          <a:effectLst/>
                          <a:cs typeface="B Nazanin" pitchFamily="2" charset="-78"/>
                        </a:rPr>
                        <a:t>.</a:t>
                      </a:r>
                      <a:endParaRPr lang="en-US" sz="1100">
                        <a:effectLst/>
                        <a:latin typeface="Calibri"/>
                        <a:ea typeface="Calibri"/>
                        <a:cs typeface="B Nazanin" pitchFamily="2" charset="-78"/>
                      </a:endParaRPr>
                    </a:p>
                  </a:txBody>
                  <a:tcPr marL="68580" marR="68580" marT="0" marB="0"/>
                </a:tc>
              </a:tr>
              <a:tr h="1932297">
                <a:tc>
                  <a:txBody>
                    <a:bodyPr/>
                    <a:lstStyle/>
                    <a:p>
                      <a:pPr algn="r" rtl="1">
                        <a:lnSpc>
                          <a:spcPct val="115000"/>
                        </a:lnSpc>
                        <a:spcAft>
                          <a:spcPts val="0"/>
                        </a:spcAft>
                      </a:pPr>
                      <a:r>
                        <a:rPr lang="fa-IR" sz="1200" dirty="0">
                          <a:effectLst/>
                          <a:cs typeface="B Nazanin" pitchFamily="2" charset="-78"/>
                        </a:rPr>
                        <a:t>روند جايگزين</a:t>
                      </a:r>
                      <a:r>
                        <a:rPr lang="en-US" sz="1200" dirty="0">
                          <a:effectLst/>
                          <a:cs typeface="B Nazanin" pitchFamily="2" charset="-78"/>
                        </a:rPr>
                        <a:t>:</a:t>
                      </a:r>
                      <a:endParaRPr lang="en-US" sz="1100" dirty="0">
                        <a:effectLst/>
                        <a:cs typeface="B Nazanin" pitchFamily="2" charset="-78"/>
                      </a:endParaRPr>
                    </a:p>
                    <a:p>
                      <a:pPr algn="r" rtl="1">
                        <a:lnSpc>
                          <a:spcPct val="115000"/>
                        </a:lnSpc>
                        <a:spcAft>
                          <a:spcPts val="0"/>
                        </a:spcAft>
                      </a:pPr>
                      <a:r>
                        <a:rPr lang="en-US" sz="1200" dirty="0">
                          <a:effectLst/>
                          <a:cs typeface="B Nazanin" pitchFamily="2" charset="-78"/>
                        </a:rPr>
                        <a:t>1. </a:t>
                      </a:r>
                      <a:r>
                        <a:rPr lang="fa-IR" sz="1200" dirty="0">
                          <a:effectLst/>
                          <a:cs typeface="B Nazanin" pitchFamily="2" charset="-78"/>
                        </a:rPr>
                        <a:t>روند جايگزين در هر مرحله از روند اصلي ميتواند شروع شود</a:t>
                      </a:r>
                      <a:r>
                        <a:rPr lang="en-US" sz="1200" dirty="0">
                          <a:effectLst/>
                          <a:cs typeface="B Nazanin" pitchFamily="2" charset="-78"/>
                        </a:rPr>
                        <a:t> (</a:t>
                      </a:r>
                      <a:r>
                        <a:rPr lang="fa-IR" sz="1200" dirty="0">
                          <a:effectLst/>
                          <a:cs typeface="B Nazanin" pitchFamily="2" charset="-78"/>
                        </a:rPr>
                        <a:t>به مجرد اينكه مشتري دستور لغو عمليات را صادر ميكند</a:t>
                      </a:r>
                      <a:r>
                        <a:rPr lang="en-US" sz="1200" dirty="0" smtClean="0">
                          <a:effectLst/>
                          <a:cs typeface="B Nazanin" pitchFamily="2" charset="-78"/>
                        </a:rPr>
                        <a:t>)</a:t>
                      </a:r>
                      <a:endParaRPr lang="en-US" sz="1100" dirty="0" smtClean="0">
                        <a:effectLst/>
                        <a:cs typeface="B Nazanin" pitchFamily="2" charset="-78"/>
                      </a:endParaRPr>
                    </a:p>
                    <a:p>
                      <a:pPr algn="r" rtl="1">
                        <a:lnSpc>
                          <a:spcPct val="115000"/>
                        </a:lnSpc>
                        <a:spcAft>
                          <a:spcPts val="0"/>
                        </a:spcAft>
                      </a:pPr>
                      <a:r>
                        <a:rPr lang="en-US" sz="1200" dirty="0" smtClean="0">
                          <a:effectLst/>
                          <a:cs typeface="B Nazanin" pitchFamily="2" charset="-78"/>
                        </a:rPr>
                        <a:t>2. </a:t>
                      </a:r>
                      <a:r>
                        <a:rPr lang="fa-IR" sz="1200" dirty="0" smtClean="0">
                          <a:effectLst/>
                          <a:cs typeface="B Nazanin" pitchFamily="2" charset="-78"/>
                        </a:rPr>
                        <a:t>سيستم از مشتري سؤال ميكند كه آيا نسبت به لغو عمليات مطمئن است</a:t>
                      </a:r>
                      <a:r>
                        <a:rPr lang="en-US" sz="1200" dirty="0" smtClean="0">
                          <a:effectLst/>
                          <a:cs typeface="B Nazanin" pitchFamily="2" charset="-78"/>
                        </a:rPr>
                        <a:t>.</a:t>
                      </a:r>
                      <a:endParaRPr lang="en-US" sz="1100" dirty="0" smtClean="0">
                        <a:effectLst/>
                        <a:cs typeface="B Nazanin" pitchFamily="2" charset="-78"/>
                      </a:endParaRPr>
                    </a:p>
                    <a:p>
                      <a:pPr algn="r" rtl="1">
                        <a:lnSpc>
                          <a:spcPct val="115000"/>
                        </a:lnSpc>
                        <a:spcAft>
                          <a:spcPts val="0"/>
                        </a:spcAft>
                      </a:pPr>
                      <a:r>
                        <a:rPr lang="en-US" sz="1200" dirty="0" smtClean="0">
                          <a:effectLst/>
                          <a:cs typeface="B Nazanin" pitchFamily="2" charset="-78"/>
                        </a:rPr>
                        <a:t>3</a:t>
                      </a:r>
                      <a:r>
                        <a:rPr lang="en-US" sz="1200" dirty="0">
                          <a:effectLst/>
                          <a:cs typeface="B Nazanin" pitchFamily="2" charset="-78"/>
                        </a:rPr>
                        <a:t>. </a:t>
                      </a:r>
                      <a:r>
                        <a:rPr lang="fa-IR" sz="1200" dirty="0">
                          <a:effectLst/>
                          <a:cs typeface="B Nazanin" pitchFamily="2" charset="-78"/>
                        </a:rPr>
                        <a:t>در صورتي كه كاربر پاسخ مثبت بدهد، عمليات ورود لغو ميشود، در غير اين صورت سيستم به كار خود ادامه ميدهد</a:t>
                      </a:r>
                      <a:r>
                        <a:rPr lang="en-US" sz="1200" dirty="0">
                          <a:effectLst/>
                          <a:cs typeface="B Nazanin" pitchFamily="2" charset="-78"/>
                        </a:rPr>
                        <a:t>.</a:t>
                      </a:r>
                      <a:endParaRPr lang="en-US" sz="1100" dirty="0">
                        <a:effectLst/>
                        <a:cs typeface="B Nazanin" pitchFamily="2" charset="-78"/>
                      </a:endParaRPr>
                    </a:p>
                    <a:p>
                      <a:pPr algn="r" rtl="1">
                        <a:lnSpc>
                          <a:spcPct val="115000"/>
                        </a:lnSpc>
                        <a:spcAft>
                          <a:spcPts val="0"/>
                        </a:spcAft>
                      </a:pPr>
                      <a:r>
                        <a:rPr lang="en-US" sz="1200" dirty="0">
                          <a:effectLst/>
                          <a:cs typeface="B Nazanin" pitchFamily="2" charset="-78"/>
                        </a:rPr>
                        <a:t>4. </a:t>
                      </a:r>
                      <a:r>
                        <a:rPr lang="fa-IR" sz="1200" dirty="0">
                          <a:effectLst/>
                          <a:cs typeface="B Nazanin" pitchFamily="2" charset="-78"/>
                        </a:rPr>
                        <a:t>عمليات انتقال لغو ميشود و همه چيز به حالت اوليه بر ميگردد</a:t>
                      </a:r>
                      <a:r>
                        <a:rPr lang="en-US" sz="1200" dirty="0">
                          <a:effectLst/>
                          <a:cs typeface="B Nazanin" pitchFamily="2" charset="-78"/>
                        </a:rPr>
                        <a:t>.</a:t>
                      </a:r>
                      <a:endParaRPr lang="en-US" sz="1100" dirty="0">
                        <a:effectLst/>
                        <a:latin typeface="Calibri"/>
                        <a:ea typeface="Calibri"/>
                        <a:cs typeface="B Nazanin" pitchFamily="2" charset="-78"/>
                      </a:endParaRPr>
                    </a:p>
                  </a:txBody>
                  <a:tcPr marL="68580" marR="68580" marT="0" marB="0"/>
                </a:tc>
              </a:tr>
              <a:tr h="241537">
                <a:tc>
                  <a:txBody>
                    <a:bodyPr/>
                    <a:lstStyle/>
                    <a:p>
                      <a:pPr algn="r" rtl="1">
                        <a:lnSpc>
                          <a:spcPct val="115000"/>
                        </a:lnSpc>
                        <a:spcAft>
                          <a:spcPts val="0"/>
                        </a:spcAft>
                      </a:pPr>
                      <a:r>
                        <a:rPr lang="fa-IR" sz="1200" dirty="0">
                          <a:effectLst/>
                          <a:cs typeface="B Nazanin" pitchFamily="2" charset="-78"/>
                        </a:rPr>
                        <a:t>شرايط نهايي</a:t>
                      </a:r>
                      <a:r>
                        <a:rPr lang="en-US" sz="1200" dirty="0">
                          <a:effectLst/>
                          <a:cs typeface="B Nazanin" pitchFamily="2" charset="-78"/>
                        </a:rPr>
                        <a:t>: </a:t>
                      </a:r>
                      <a:r>
                        <a:rPr lang="fa-IR" sz="1200" dirty="0">
                          <a:effectLst/>
                          <a:cs typeface="B Nazanin" pitchFamily="2" charset="-78"/>
                        </a:rPr>
                        <a:t>ندارد</a:t>
                      </a:r>
                      <a:endParaRPr lang="en-US" sz="1100" dirty="0">
                        <a:effectLst/>
                        <a:latin typeface="Calibri"/>
                        <a:ea typeface="Calibri"/>
                        <a:cs typeface="B Nazanin" pitchFamily="2" charset="-78"/>
                      </a:endParaRPr>
                    </a:p>
                  </a:txBody>
                  <a:tcPr marL="68580" marR="68580" marT="0" marB="0"/>
                </a:tc>
              </a:tr>
            </a:tbl>
          </a:graphicData>
        </a:graphic>
      </p:graphicFrame>
      <p:sp>
        <p:nvSpPr>
          <p:cNvPr id="4" name="Rectangle 1"/>
          <p:cNvSpPr>
            <a:spLocks noChangeArrowheads="1"/>
          </p:cNvSpPr>
          <p:nvPr/>
        </p:nvSpPr>
        <p:spPr bwMode="auto">
          <a:xfrm>
            <a:off x="1600200" y="1262063"/>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00000"/>
              </a:lnSpc>
              <a:spcBef>
                <a:spcPct val="0"/>
              </a:spcBef>
              <a:spcAft>
                <a:spcPct val="0"/>
              </a:spcAft>
              <a:buClrTx/>
              <a:buSzTx/>
              <a:buFontTx/>
              <a:buNone/>
              <a:tabLst/>
            </a:pPr>
            <a:endParaRPr kumimoji="0" lang="fa-IR" sz="1800" b="0" i="0" u="none" strike="noStrike" cap="none" normalizeH="0" baseline="0" smtClean="0">
              <a:ln>
                <a:noFill/>
              </a:ln>
              <a:solidFill>
                <a:schemeClr val="tx1"/>
              </a:solidFill>
              <a:effectLst/>
              <a:latin typeface="Arial" pitchFamily="34" charset="0"/>
              <a:cs typeface="Arial" pitchFamily="34" charset="0"/>
            </a:endParaRPr>
          </a:p>
        </p:txBody>
      </p:sp>
      <p:graphicFrame>
        <p:nvGraphicFramePr>
          <p:cNvPr id="5" name="Table 4"/>
          <p:cNvGraphicFramePr>
            <a:graphicFrameLocks noGrp="1"/>
          </p:cNvGraphicFramePr>
          <p:nvPr>
            <p:extLst>
              <p:ext uri="{D42A27DB-BD31-4B8C-83A1-F6EECF244321}">
                <p14:modId xmlns:p14="http://schemas.microsoft.com/office/powerpoint/2010/main" val="14561966"/>
              </p:ext>
            </p:extLst>
          </p:nvPr>
        </p:nvGraphicFramePr>
        <p:xfrm>
          <a:off x="4593610" y="2514600"/>
          <a:ext cx="4517408" cy="4206240"/>
        </p:xfrm>
        <a:graphic>
          <a:graphicData uri="http://schemas.openxmlformats.org/drawingml/2006/table">
            <a:tbl>
              <a:tblPr rtl="1" firstRow="1" firstCol="1" bandRow="1">
                <a:tableStyleId>{793D81CF-94F2-401A-BA57-92F5A7B2D0C5}</a:tableStyleId>
              </a:tblPr>
              <a:tblGrid>
                <a:gridCol w="4517408"/>
              </a:tblGrid>
              <a:tr h="165641">
                <a:tc>
                  <a:txBody>
                    <a:bodyPr/>
                    <a:lstStyle/>
                    <a:p>
                      <a:pPr algn="ctr" rtl="1">
                        <a:lnSpc>
                          <a:spcPct val="115000"/>
                        </a:lnSpc>
                        <a:spcAft>
                          <a:spcPts val="0"/>
                        </a:spcAft>
                      </a:pPr>
                      <a:r>
                        <a:rPr lang="fa-IR" sz="1200" dirty="0">
                          <a:effectLst/>
                          <a:cs typeface="B Nazanin" pitchFamily="2" charset="-78"/>
                        </a:rPr>
                        <a:t>روند جايگزين</a:t>
                      </a:r>
                      <a:r>
                        <a:rPr lang="en-US" sz="1200" dirty="0">
                          <a:effectLst/>
                          <a:cs typeface="B Nazanin" pitchFamily="2" charset="-78"/>
                        </a:rPr>
                        <a:t>: </a:t>
                      </a:r>
                      <a:r>
                        <a:rPr lang="fa-IR" sz="1200" dirty="0">
                          <a:effectLst/>
                          <a:cs typeface="B Nazanin" pitchFamily="2" charset="-78"/>
                        </a:rPr>
                        <a:t>انتقال وجه</a:t>
                      </a:r>
                      <a:r>
                        <a:rPr lang="en-US" sz="1200" dirty="0">
                          <a:effectLst/>
                          <a:cs typeface="B Nazanin" pitchFamily="2" charset="-78"/>
                        </a:rPr>
                        <a:t>: </a:t>
                      </a:r>
                      <a:r>
                        <a:rPr lang="fa-IR" sz="1200" dirty="0">
                          <a:effectLst/>
                          <a:cs typeface="B Nazanin" pitchFamily="2" charset="-78"/>
                        </a:rPr>
                        <a:t>رد درخواست انتقال</a:t>
                      </a:r>
                      <a:endParaRPr lang="en-US" sz="1100" dirty="0">
                        <a:effectLst/>
                        <a:latin typeface="Calibri"/>
                        <a:ea typeface="Calibri"/>
                        <a:cs typeface="B Nazanin" pitchFamily="2" charset="-78"/>
                      </a:endParaRPr>
                    </a:p>
                  </a:txBody>
                  <a:tcPr marL="65978" marR="65978" marT="0" marB="0"/>
                </a:tc>
              </a:tr>
              <a:tr h="165641">
                <a:tc>
                  <a:txBody>
                    <a:bodyPr/>
                    <a:lstStyle/>
                    <a:p>
                      <a:pPr algn="r" rtl="1">
                        <a:lnSpc>
                          <a:spcPct val="115000"/>
                        </a:lnSpc>
                        <a:spcAft>
                          <a:spcPts val="0"/>
                        </a:spcAft>
                      </a:pPr>
                      <a:r>
                        <a:rPr lang="fa-IR" sz="1200">
                          <a:effectLst/>
                          <a:cs typeface="B Nazanin" pitchFamily="2" charset="-78"/>
                        </a:rPr>
                        <a:t>شماره</a:t>
                      </a:r>
                      <a:r>
                        <a:rPr lang="en-US" sz="1200">
                          <a:effectLst/>
                          <a:cs typeface="B Nazanin" pitchFamily="2" charset="-78"/>
                        </a:rPr>
                        <a:t>: 8.1</a:t>
                      </a:r>
                      <a:endParaRPr lang="en-US" sz="1100">
                        <a:effectLst/>
                        <a:latin typeface="Calibri"/>
                        <a:ea typeface="Calibri"/>
                        <a:cs typeface="B Nazanin" pitchFamily="2" charset="-78"/>
                      </a:endParaRPr>
                    </a:p>
                  </a:txBody>
                  <a:tcPr marL="65978" marR="65978" marT="0" marB="0"/>
                </a:tc>
              </a:tr>
              <a:tr h="165641">
                <a:tc>
                  <a:txBody>
                    <a:bodyPr/>
                    <a:lstStyle/>
                    <a:p>
                      <a:pPr algn="r" rtl="1">
                        <a:lnSpc>
                          <a:spcPct val="115000"/>
                        </a:lnSpc>
                        <a:spcAft>
                          <a:spcPts val="0"/>
                        </a:spcAft>
                      </a:pPr>
                      <a:r>
                        <a:rPr lang="fa-IR" sz="1200">
                          <a:effectLst/>
                          <a:cs typeface="B Nazanin" pitchFamily="2" charset="-78"/>
                        </a:rPr>
                        <a:t>توصيف اجمالي</a:t>
                      </a:r>
                      <a:r>
                        <a:rPr lang="en-US" sz="1200">
                          <a:effectLst/>
                          <a:cs typeface="B Nazanin" pitchFamily="2" charset="-78"/>
                        </a:rPr>
                        <a:t>: </a:t>
                      </a:r>
                      <a:r>
                        <a:rPr lang="fa-IR" sz="1200">
                          <a:effectLst/>
                          <a:cs typeface="B Nazanin" pitchFamily="2" charset="-78"/>
                        </a:rPr>
                        <a:t>سيستم به كاربر اطلاع ميدهد كه امكان انتقال وجه از حساب مبدأ به حساب مقصد وجود ندارد</a:t>
                      </a:r>
                      <a:r>
                        <a:rPr lang="en-US" sz="1200">
                          <a:effectLst/>
                          <a:cs typeface="B Nazanin" pitchFamily="2" charset="-78"/>
                        </a:rPr>
                        <a:t>.</a:t>
                      </a:r>
                      <a:endParaRPr lang="en-US" sz="1100">
                        <a:effectLst/>
                        <a:latin typeface="Calibri"/>
                        <a:ea typeface="Calibri"/>
                        <a:cs typeface="B Nazanin" pitchFamily="2" charset="-78"/>
                      </a:endParaRPr>
                    </a:p>
                  </a:txBody>
                  <a:tcPr marL="65978" marR="65978" marT="0" marB="0"/>
                </a:tc>
              </a:tr>
              <a:tr h="165641">
                <a:tc>
                  <a:txBody>
                    <a:bodyPr/>
                    <a:lstStyle/>
                    <a:p>
                      <a:pPr algn="r" rtl="1">
                        <a:lnSpc>
                          <a:spcPct val="115000"/>
                        </a:lnSpc>
                        <a:spcAft>
                          <a:spcPts val="0"/>
                        </a:spcAft>
                      </a:pPr>
                      <a:r>
                        <a:rPr lang="fa-IR" sz="1200">
                          <a:effectLst/>
                          <a:cs typeface="B Nazanin" pitchFamily="2" charset="-78"/>
                        </a:rPr>
                        <a:t>عامل اصلي</a:t>
                      </a:r>
                      <a:r>
                        <a:rPr lang="en-US" sz="1200">
                          <a:effectLst/>
                          <a:cs typeface="B Nazanin" pitchFamily="2" charset="-78"/>
                        </a:rPr>
                        <a:t>: </a:t>
                      </a:r>
                      <a:r>
                        <a:rPr lang="fa-IR" sz="1200">
                          <a:effectLst/>
                          <a:cs typeface="B Nazanin" pitchFamily="2" charset="-78"/>
                        </a:rPr>
                        <a:t>مشتري بانك</a:t>
                      </a:r>
                      <a:endParaRPr lang="en-US" sz="1100">
                        <a:effectLst/>
                        <a:latin typeface="Calibri"/>
                        <a:ea typeface="Calibri"/>
                        <a:cs typeface="B Nazanin" pitchFamily="2" charset="-78"/>
                      </a:endParaRPr>
                    </a:p>
                  </a:txBody>
                  <a:tcPr marL="65978" marR="65978" marT="0" marB="0"/>
                </a:tc>
              </a:tr>
              <a:tr h="165641">
                <a:tc>
                  <a:txBody>
                    <a:bodyPr/>
                    <a:lstStyle/>
                    <a:p>
                      <a:pPr algn="r" rtl="1">
                        <a:lnSpc>
                          <a:spcPct val="115000"/>
                        </a:lnSpc>
                        <a:spcAft>
                          <a:spcPts val="0"/>
                        </a:spcAft>
                      </a:pPr>
                      <a:r>
                        <a:rPr lang="fa-IR" sz="1200">
                          <a:effectLst/>
                          <a:cs typeface="B Nazanin" pitchFamily="2" charset="-78"/>
                        </a:rPr>
                        <a:t>عامل فرعي</a:t>
                      </a:r>
                      <a:r>
                        <a:rPr lang="en-US" sz="1200">
                          <a:effectLst/>
                          <a:cs typeface="B Nazanin" pitchFamily="2" charset="-78"/>
                        </a:rPr>
                        <a:t>: </a:t>
                      </a:r>
                      <a:r>
                        <a:rPr lang="fa-IR" sz="1200">
                          <a:effectLst/>
                          <a:cs typeface="B Nazanin" pitchFamily="2" charset="-78"/>
                        </a:rPr>
                        <a:t>كامپيوتر بانك</a:t>
                      </a:r>
                      <a:endParaRPr lang="en-US" sz="1100">
                        <a:effectLst/>
                        <a:latin typeface="Calibri"/>
                        <a:ea typeface="Calibri"/>
                        <a:cs typeface="B Nazanin" pitchFamily="2" charset="-78"/>
                      </a:endParaRPr>
                    </a:p>
                  </a:txBody>
                  <a:tcPr marL="65978" marR="65978" marT="0" marB="0"/>
                </a:tc>
              </a:tr>
              <a:tr h="556138">
                <a:tc>
                  <a:txBody>
                    <a:bodyPr/>
                    <a:lstStyle/>
                    <a:p>
                      <a:pPr algn="r" rtl="1">
                        <a:lnSpc>
                          <a:spcPct val="115000"/>
                        </a:lnSpc>
                        <a:spcAft>
                          <a:spcPts val="0"/>
                        </a:spcAft>
                      </a:pPr>
                      <a:r>
                        <a:rPr lang="fa-IR" sz="1200">
                          <a:effectLst/>
                          <a:cs typeface="B Nazanin" pitchFamily="2" charset="-78"/>
                        </a:rPr>
                        <a:t>شرايط اوليه</a:t>
                      </a:r>
                      <a:r>
                        <a:rPr lang="en-US" sz="1200">
                          <a:effectLst/>
                          <a:cs typeface="B Nazanin" pitchFamily="2" charset="-78"/>
                        </a:rPr>
                        <a:t>:</a:t>
                      </a:r>
                      <a:endParaRPr lang="en-US" sz="1100">
                        <a:effectLst/>
                        <a:cs typeface="B Nazanin" pitchFamily="2" charset="-78"/>
                      </a:endParaRPr>
                    </a:p>
                    <a:p>
                      <a:pPr algn="r" rtl="1">
                        <a:lnSpc>
                          <a:spcPct val="115000"/>
                        </a:lnSpc>
                        <a:spcAft>
                          <a:spcPts val="0"/>
                        </a:spcAft>
                      </a:pPr>
                      <a:r>
                        <a:rPr lang="en-US" sz="1200">
                          <a:effectLst/>
                          <a:cs typeface="B Nazanin" pitchFamily="2" charset="-78"/>
                        </a:rPr>
                        <a:t>1. </a:t>
                      </a:r>
                      <a:r>
                        <a:rPr lang="fa-IR" sz="1200">
                          <a:effectLst/>
                          <a:cs typeface="B Nazanin" pitchFamily="2" charset="-78"/>
                        </a:rPr>
                        <a:t>مشتري يك شماره حساب نادرست را براي مقصد وارد كرده است</a:t>
                      </a:r>
                      <a:r>
                        <a:rPr lang="en-US" sz="1200">
                          <a:effectLst/>
                          <a:cs typeface="B Nazanin" pitchFamily="2" charset="-78"/>
                        </a:rPr>
                        <a:t>.</a:t>
                      </a:r>
                      <a:endParaRPr lang="en-US" sz="1100">
                        <a:effectLst/>
                        <a:cs typeface="B Nazanin" pitchFamily="2" charset="-78"/>
                      </a:endParaRPr>
                    </a:p>
                    <a:p>
                      <a:pPr algn="r" rtl="1">
                        <a:lnSpc>
                          <a:spcPct val="115000"/>
                        </a:lnSpc>
                        <a:spcAft>
                          <a:spcPts val="0"/>
                        </a:spcAft>
                      </a:pPr>
                      <a:r>
                        <a:rPr lang="en-US" sz="1200">
                          <a:effectLst/>
                          <a:cs typeface="B Nazanin" pitchFamily="2" charset="-78"/>
                        </a:rPr>
                        <a:t>2. </a:t>
                      </a:r>
                      <a:r>
                        <a:rPr lang="fa-IR" sz="1200">
                          <a:effectLst/>
                          <a:cs typeface="B Nazanin" pitchFamily="2" charset="-78"/>
                        </a:rPr>
                        <a:t>حساب مقصد مسدود ميباشد</a:t>
                      </a:r>
                      <a:r>
                        <a:rPr lang="en-US" sz="1200">
                          <a:effectLst/>
                          <a:cs typeface="B Nazanin" pitchFamily="2" charset="-78"/>
                        </a:rPr>
                        <a:t>.</a:t>
                      </a:r>
                      <a:endParaRPr lang="en-US" sz="1100">
                        <a:effectLst/>
                        <a:latin typeface="Calibri"/>
                        <a:ea typeface="Calibri"/>
                        <a:cs typeface="B Nazanin" pitchFamily="2" charset="-78"/>
                      </a:endParaRPr>
                    </a:p>
                  </a:txBody>
                  <a:tcPr marL="65978" marR="65978" marT="0" marB="0"/>
                </a:tc>
              </a:tr>
              <a:tr h="1465864">
                <a:tc>
                  <a:txBody>
                    <a:bodyPr/>
                    <a:lstStyle/>
                    <a:p>
                      <a:pPr algn="r" rtl="1">
                        <a:lnSpc>
                          <a:spcPct val="115000"/>
                        </a:lnSpc>
                        <a:spcAft>
                          <a:spcPts val="0"/>
                        </a:spcAft>
                      </a:pPr>
                      <a:r>
                        <a:rPr lang="fa-IR" sz="1200" dirty="0">
                          <a:effectLst/>
                          <a:cs typeface="B Nazanin" pitchFamily="2" charset="-78"/>
                        </a:rPr>
                        <a:t>روند جايگزين</a:t>
                      </a:r>
                      <a:r>
                        <a:rPr lang="en-US" sz="1200" dirty="0">
                          <a:effectLst/>
                          <a:cs typeface="B Nazanin" pitchFamily="2" charset="-78"/>
                        </a:rPr>
                        <a:t>:</a:t>
                      </a:r>
                      <a:endParaRPr lang="en-US" sz="1100" dirty="0">
                        <a:effectLst/>
                        <a:cs typeface="B Nazanin" pitchFamily="2" charset="-78"/>
                      </a:endParaRPr>
                    </a:p>
                    <a:p>
                      <a:pPr algn="r" rtl="1">
                        <a:lnSpc>
                          <a:spcPct val="115000"/>
                        </a:lnSpc>
                        <a:spcAft>
                          <a:spcPts val="0"/>
                        </a:spcAft>
                      </a:pPr>
                      <a:r>
                        <a:rPr lang="en-US" sz="1200" dirty="0">
                          <a:effectLst/>
                          <a:cs typeface="B Nazanin" pitchFamily="2" charset="-78"/>
                        </a:rPr>
                        <a:t>1. </a:t>
                      </a:r>
                      <a:r>
                        <a:rPr lang="fa-IR" sz="1200" dirty="0">
                          <a:effectLst/>
                          <a:cs typeface="B Nazanin" pitchFamily="2" charset="-78"/>
                        </a:rPr>
                        <a:t>روند جايگزين پس از مرحلهي</a:t>
                      </a:r>
                      <a:r>
                        <a:rPr lang="en-US" sz="1200" dirty="0">
                          <a:effectLst/>
                          <a:cs typeface="B Nazanin" pitchFamily="2" charset="-78"/>
                        </a:rPr>
                        <a:t> 3 </a:t>
                      </a:r>
                      <a:r>
                        <a:rPr lang="fa-IR" sz="1200" dirty="0">
                          <a:effectLst/>
                          <a:cs typeface="B Nazanin" pitchFamily="2" charset="-78"/>
                        </a:rPr>
                        <a:t>از روند اصلي شروع ميشود</a:t>
                      </a:r>
                      <a:r>
                        <a:rPr lang="en-US" sz="1200" dirty="0">
                          <a:effectLst/>
                          <a:cs typeface="B Nazanin" pitchFamily="2" charset="-78"/>
                        </a:rPr>
                        <a:t>.</a:t>
                      </a:r>
                      <a:endParaRPr lang="en-US" sz="1100" dirty="0">
                        <a:effectLst/>
                        <a:cs typeface="B Nazanin" pitchFamily="2" charset="-78"/>
                      </a:endParaRPr>
                    </a:p>
                    <a:p>
                      <a:pPr algn="r" rtl="1">
                        <a:lnSpc>
                          <a:spcPct val="115000"/>
                        </a:lnSpc>
                        <a:spcAft>
                          <a:spcPts val="0"/>
                        </a:spcAft>
                      </a:pPr>
                      <a:r>
                        <a:rPr lang="en-US" sz="1200" dirty="0">
                          <a:effectLst/>
                          <a:cs typeface="B Nazanin" pitchFamily="2" charset="-78"/>
                        </a:rPr>
                        <a:t>2. </a:t>
                      </a:r>
                      <a:r>
                        <a:rPr lang="fa-IR" sz="1200" dirty="0">
                          <a:effectLst/>
                          <a:cs typeface="B Nazanin" pitchFamily="2" charset="-78"/>
                        </a:rPr>
                        <a:t>اگر شماره حساب ورودي مشتري نادرست بود</a:t>
                      </a:r>
                      <a:r>
                        <a:rPr lang="en-US" sz="1200" dirty="0">
                          <a:effectLst/>
                          <a:cs typeface="B Nazanin" pitchFamily="2" charset="-78"/>
                        </a:rPr>
                        <a:t>:</a:t>
                      </a:r>
                      <a:endParaRPr lang="en-US" sz="1100" dirty="0">
                        <a:effectLst/>
                        <a:cs typeface="B Nazanin" pitchFamily="2" charset="-78"/>
                      </a:endParaRPr>
                    </a:p>
                    <a:p>
                      <a:pPr algn="r" rtl="1">
                        <a:lnSpc>
                          <a:spcPct val="115000"/>
                        </a:lnSpc>
                        <a:spcAft>
                          <a:spcPts val="0"/>
                        </a:spcAft>
                      </a:pPr>
                      <a:r>
                        <a:rPr lang="en-US" sz="1200" dirty="0">
                          <a:effectLst/>
                          <a:cs typeface="B Nazanin" pitchFamily="2" charset="-78"/>
                        </a:rPr>
                        <a:t>2.1 . </a:t>
                      </a:r>
                      <a:r>
                        <a:rPr lang="fa-IR" sz="1200" dirty="0">
                          <a:effectLst/>
                          <a:cs typeface="B Nazanin" pitchFamily="2" charset="-78"/>
                        </a:rPr>
                        <a:t>سيستم به مشتري اطلاع ميدهد، شماره حساب مقصدي كه وارد كرده است، نادرست است</a:t>
                      </a:r>
                      <a:r>
                        <a:rPr lang="en-US" sz="1200" dirty="0">
                          <a:effectLst/>
                          <a:cs typeface="B Nazanin" pitchFamily="2" charset="-78"/>
                        </a:rPr>
                        <a:t>.</a:t>
                      </a:r>
                      <a:endParaRPr lang="en-US" sz="1100" dirty="0">
                        <a:effectLst/>
                        <a:cs typeface="B Nazanin" pitchFamily="2" charset="-78"/>
                      </a:endParaRPr>
                    </a:p>
                    <a:p>
                      <a:pPr algn="r" rtl="1">
                        <a:lnSpc>
                          <a:spcPct val="115000"/>
                        </a:lnSpc>
                        <a:spcAft>
                          <a:spcPts val="0"/>
                        </a:spcAft>
                      </a:pPr>
                      <a:r>
                        <a:rPr lang="en-US" sz="1200" dirty="0">
                          <a:effectLst/>
                          <a:cs typeface="B Nazanin" pitchFamily="2" charset="-78"/>
                        </a:rPr>
                        <a:t>2.2 . </a:t>
                      </a:r>
                      <a:r>
                        <a:rPr lang="fa-IR" sz="1200" dirty="0">
                          <a:effectLst/>
                          <a:cs typeface="B Nazanin" pitchFamily="2" charset="-78"/>
                        </a:rPr>
                        <a:t>سيستم از مشتري ميخواهد تا شماره حساب مقصد را تصحيح كند</a:t>
                      </a:r>
                      <a:r>
                        <a:rPr lang="en-US" sz="1200" dirty="0">
                          <a:effectLst/>
                          <a:cs typeface="B Nazanin" pitchFamily="2" charset="-78"/>
                        </a:rPr>
                        <a:t>.</a:t>
                      </a:r>
                      <a:endParaRPr lang="en-US" sz="1100" dirty="0">
                        <a:effectLst/>
                        <a:cs typeface="B Nazanin" pitchFamily="2" charset="-78"/>
                      </a:endParaRPr>
                    </a:p>
                    <a:p>
                      <a:pPr algn="r" rtl="1">
                        <a:lnSpc>
                          <a:spcPct val="115000"/>
                        </a:lnSpc>
                        <a:spcAft>
                          <a:spcPts val="0"/>
                        </a:spcAft>
                      </a:pPr>
                      <a:r>
                        <a:rPr lang="en-US" sz="1200" dirty="0">
                          <a:effectLst/>
                          <a:cs typeface="B Nazanin" pitchFamily="2" charset="-78"/>
                        </a:rPr>
                        <a:t>2.3 . </a:t>
                      </a:r>
                      <a:r>
                        <a:rPr lang="fa-IR" sz="1200" dirty="0">
                          <a:effectLst/>
                          <a:cs typeface="B Nazanin" pitchFamily="2" charset="-78"/>
                        </a:rPr>
                        <a:t>مشتري شماره حساب را تصحيح ميكند</a:t>
                      </a:r>
                      <a:r>
                        <a:rPr lang="en-US" sz="1200" dirty="0">
                          <a:effectLst/>
                          <a:cs typeface="B Nazanin" pitchFamily="2" charset="-78"/>
                        </a:rPr>
                        <a:t>.</a:t>
                      </a:r>
                      <a:endParaRPr lang="en-US" sz="1100" dirty="0">
                        <a:effectLst/>
                        <a:cs typeface="B Nazanin" pitchFamily="2" charset="-78"/>
                      </a:endParaRPr>
                    </a:p>
                    <a:p>
                      <a:pPr algn="r" rtl="1">
                        <a:lnSpc>
                          <a:spcPct val="115000"/>
                        </a:lnSpc>
                        <a:spcAft>
                          <a:spcPts val="0"/>
                        </a:spcAft>
                      </a:pPr>
                      <a:r>
                        <a:rPr lang="en-US" sz="1200" dirty="0">
                          <a:effectLst/>
                          <a:cs typeface="B Nazanin" pitchFamily="2" charset="-78"/>
                        </a:rPr>
                        <a:t>3. </a:t>
                      </a:r>
                      <a:r>
                        <a:rPr lang="fa-IR" sz="1200" dirty="0">
                          <a:effectLst/>
                          <a:cs typeface="B Nazanin" pitchFamily="2" charset="-78"/>
                        </a:rPr>
                        <a:t>اگر شماره حساب مقصد مسدود بود، سيستم به مشتري اطلاع ميدهد كه حساب مورد نظر او مسدود است و امكان انتقال</a:t>
                      </a:r>
                      <a:endParaRPr lang="en-US" sz="1100" dirty="0">
                        <a:effectLst/>
                        <a:latin typeface="Calibri"/>
                        <a:ea typeface="Calibri"/>
                        <a:cs typeface="B Nazanin" pitchFamily="2" charset="-78"/>
                      </a:endParaRPr>
                    </a:p>
                  </a:txBody>
                  <a:tcPr marL="65978" marR="65978" marT="0" marB="0"/>
                </a:tc>
              </a:tr>
              <a:tr h="165641">
                <a:tc>
                  <a:txBody>
                    <a:bodyPr/>
                    <a:lstStyle/>
                    <a:p>
                      <a:pPr algn="r" rtl="1">
                        <a:lnSpc>
                          <a:spcPct val="115000"/>
                        </a:lnSpc>
                        <a:spcAft>
                          <a:spcPts val="0"/>
                        </a:spcAft>
                      </a:pPr>
                      <a:r>
                        <a:rPr lang="fa-IR" sz="1200">
                          <a:effectLst/>
                          <a:cs typeface="B Nazanin" pitchFamily="2" charset="-78"/>
                        </a:rPr>
                        <a:t>وجه بدان وجود ندارد</a:t>
                      </a:r>
                      <a:r>
                        <a:rPr lang="en-US" sz="1200">
                          <a:effectLst/>
                          <a:cs typeface="B Nazanin" pitchFamily="2" charset="-78"/>
                        </a:rPr>
                        <a:t>.</a:t>
                      </a:r>
                      <a:endParaRPr lang="en-US" sz="1100">
                        <a:effectLst/>
                        <a:latin typeface="Calibri"/>
                        <a:ea typeface="Calibri"/>
                        <a:cs typeface="B Nazanin" pitchFamily="2" charset="-78"/>
                      </a:endParaRPr>
                    </a:p>
                  </a:txBody>
                  <a:tcPr marL="65978" marR="65978" marT="0" marB="0"/>
                </a:tc>
              </a:tr>
              <a:tr h="165641">
                <a:tc>
                  <a:txBody>
                    <a:bodyPr/>
                    <a:lstStyle/>
                    <a:p>
                      <a:pPr algn="r" rtl="1">
                        <a:lnSpc>
                          <a:spcPct val="115000"/>
                        </a:lnSpc>
                        <a:spcAft>
                          <a:spcPts val="0"/>
                        </a:spcAft>
                      </a:pPr>
                      <a:r>
                        <a:rPr lang="fa-IR" sz="1200" dirty="0">
                          <a:effectLst/>
                          <a:cs typeface="B Nazanin" pitchFamily="2" charset="-78"/>
                        </a:rPr>
                        <a:t>شرايط نهايي</a:t>
                      </a:r>
                      <a:r>
                        <a:rPr lang="en-US" sz="1200" dirty="0">
                          <a:effectLst/>
                          <a:cs typeface="B Nazanin" pitchFamily="2" charset="-78"/>
                        </a:rPr>
                        <a:t>: </a:t>
                      </a:r>
                      <a:r>
                        <a:rPr lang="fa-IR" sz="1200" dirty="0">
                          <a:effectLst/>
                          <a:cs typeface="B Nazanin" pitchFamily="2" charset="-78"/>
                        </a:rPr>
                        <a:t>ندارد</a:t>
                      </a:r>
                      <a:endParaRPr lang="en-US" sz="1100" dirty="0">
                        <a:effectLst/>
                        <a:latin typeface="Calibri"/>
                        <a:ea typeface="Calibri"/>
                        <a:cs typeface="B Nazanin" pitchFamily="2" charset="-78"/>
                      </a:endParaRPr>
                    </a:p>
                  </a:txBody>
                  <a:tcPr marL="65978" marR="65978" marT="0" marB="0"/>
                </a:tc>
              </a:tr>
            </a:tbl>
          </a:graphicData>
        </a:graphic>
      </p:graphicFrame>
    </p:spTree>
    <p:extLst>
      <p:ext uri="{BB962C8B-B14F-4D97-AF65-F5344CB8AC3E}">
        <p14:creationId xmlns:p14="http://schemas.microsoft.com/office/powerpoint/2010/main" val="2763673934"/>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743200" y="0"/>
            <a:ext cx="3352800" cy="461665"/>
          </a:xfrm>
          <a:prstGeom prst="rect">
            <a:avLst/>
          </a:prstGeom>
          <a:noFill/>
        </p:spPr>
        <p:txBody>
          <a:bodyPr wrap="square" rtlCol="0">
            <a:spAutoFit/>
          </a:bodyPr>
          <a:lstStyle/>
          <a:p>
            <a:pPr algn="ctr" rtl="1"/>
            <a:r>
              <a:rPr lang="fa-IR" sz="2400" dirty="0" smtClean="0">
                <a:solidFill>
                  <a:schemeClr val="bg1"/>
                </a:solidFill>
                <a:cs typeface="B Tabassom" pitchFamily="2" charset="-78"/>
              </a:rPr>
              <a:t>نمودار </a:t>
            </a:r>
            <a:r>
              <a:rPr lang="en-US" sz="2400" dirty="0" smtClean="0">
                <a:solidFill>
                  <a:schemeClr val="bg1"/>
                </a:solidFill>
                <a:cs typeface="B Tabassom" pitchFamily="2" charset="-78"/>
              </a:rPr>
              <a:t>usecase</a:t>
            </a:r>
            <a:r>
              <a:rPr lang="fa-IR" sz="2400" dirty="0" smtClean="0">
                <a:solidFill>
                  <a:schemeClr val="bg1"/>
                </a:solidFill>
                <a:cs typeface="B Tabassom" pitchFamily="2" charset="-78"/>
              </a:rPr>
              <a:t> دستگاه خودپرداز</a:t>
            </a:r>
            <a:endParaRPr lang="en-US" sz="2400" dirty="0">
              <a:solidFill>
                <a:schemeClr val="bg1"/>
              </a:solidFill>
              <a:cs typeface="B Tabassom" pitchFamily="2" charset="-78"/>
            </a:endParaRPr>
          </a:p>
        </p:txBody>
      </p:sp>
      <p:sp>
        <p:nvSpPr>
          <p:cNvPr id="2" name="Slide Number Placeholder 1"/>
          <p:cNvSpPr>
            <a:spLocks noGrp="1"/>
          </p:cNvSpPr>
          <p:nvPr>
            <p:ph type="sldNum" sz="quarter" idx="12"/>
          </p:nvPr>
        </p:nvSpPr>
        <p:spPr/>
        <p:txBody>
          <a:bodyPr/>
          <a:lstStyle/>
          <a:p>
            <a:fld id="{82045E87-D288-48DA-9682-B0B5434DE68B}" type="slidenum">
              <a:rPr lang="en-US" smtClean="0"/>
              <a:pPr/>
              <a:t>17</a:t>
            </a:fld>
            <a:endParaRPr lang="en-US"/>
          </a:p>
        </p:txBody>
      </p:sp>
      <p:pic>
        <p:nvPicPr>
          <p:cNvPr id="5" name="Picture 4"/>
          <p:cNvPicPr/>
          <p:nvPr/>
        </p:nvPicPr>
        <p:blipFill>
          <a:blip r:embed="rId2" cstate="print"/>
          <a:srcRect/>
          <a:stretch>
            <a:fillRect/>
          </a:stretch>
        </p:blipFill>
        <p:spPr bwMode="auto">
          <a:xfrm>
            <a:off x="1066800" y="457200"/>
            <a:ext cx="6857999" cy="5638800"/>
          </a:xfrm>
          <a:prstGeom prst="rect">
            <a:avLst/>
          </a:prstGeom>
          <a:noFill/>
          <a:ln w="9525">
            <a:noFill/>
            <a:miter lim="800000"/>
            <a:headEnd/>
            <a:tailEnd/>
          </a:ln>
        </p:spPr>
      </p:pic>
    </p:spTree>
    <p:extLst>
      <p:ext uri="{BB962C8B-B14F-4D97-AF65-F5344CB8AC3E}">
        <p14:creationId xmlns:p14="http://schemas.microsoft.com/office/powerpoint/2010/main" val="428984982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85800" y="50829"/>
            <a:ext cx="7467600" cy="830997"/>
          </a:xfrm>
          <a:prstGeom prst="rect">
            <a:avLst/>
          </a:prstGeom>
          <a:noFill/>
        </p:spPr>
        <p:txBody>
          <a:bodyPr wrap="square" rtlCol="0">
            <a:spAutoFit/>
          </a:bodyPr>
          <a:lstStyle/>
          <a:p>
            <a:pPr algn="ctr"/>
            <a:r>
              <a:rPr lang="fa-IR" sz="2400" dirty="0" smtClean="0">
                <a:solidFill>
                  <a:schemeClr val="bg1"/>
                </a:solidFill>
                <a:cs typeface="B Tabassom" pitchFamily="2" charset="-78"/>
              </a:rPr>
              <a:t>دیدگاه موردهای استفاده در کتابخانه</a:t>
            </a:r>
          </a:p>
          <a:p>
            <a:pPr algn="ctr"/>
            <a:endParaRPr lang="en-US" sz="2400" dirty="0">
              <a:solidFill>
                <a:schemeClr val="bg1"/>
              </a:solidFill>
              <a:cs typeface="B Tabassom" pitchFamily="2" charset="-78"/>
            </a:endParaRPr>
          </a:p>
        </p:txBody>
      </p:sp>
      <p:sp>
        <p:nvSpPr>
          <p:cNvPr id="2" name="Slide Number Placeholder 1"/>
          <p:cNvSpPr>
            <a:spLocks noGrp="1"/>
          </p:cNvSpPr>
          <p:nvPr>
            <p:ph type="sldNum" sz="quarter" idx="12"/>
          </p:nvPr>
        </p:nvSpPr>
        <p:spPr/>
        <p:txBody>
          <a:bodyPr/>
          <a:lstStyle/>
          <a:p>
            <a:fld id="{82045E87-D288-48DA-9682-B0B5434DE68B}" type="slidenum">
              <a:rPr lang="en-US" smtClean="0"/>
              <a:pPr/>
              <a:t>18</a:t>
            </a:fld>
            <a:endParaRPr lang="en-US"/>
          </a:p>
        </p:txBody>
      </p:sp>
      <p:pic>
        <p:nvPicPr>
          <p:cNvPr id="2049" name="Picture 1"/>
          <p:cNvPicPr>
            <a:picLocks noChangeAspect="1" noChangeArrowheads="1"/>
          </p:cNvPicPr>
          <p:nvPr/>
        </p:nvPicPr>
        <p:blipFill>
          <a:blip r:embed="rId2" cstate="print"/>
          <a:srcRect/>
          <a:stretch>
            <a:fillRect/>
          </a:stretch>
        </p:blipFill>
        <p:spPr bwMode="auto">
          <a:xfrm>
            <a:off x="342900" y="542925"/>
            <a:ext cx="8458200" cy="5772150"/>
          </a:xfrm>
          <a:prstGeom prst="rect">
            <a:avLst/>
          </a:prstGeom>
          <a:noFill/>
          <a:ln w="9525">
            <a:noFill/>
            <a:miter lim="800000"/>
            <a:headEnd/>
            <a:tailEnd/>
          </a:ln>
        </p:spPr>
      </p:pic>
    </p:spTree>
    <p:extLst>
      <p:ext uri="{BB962C8B-B14F-4D97-AF65-F5344CB8AC3E}">
        <p14:creationId xmlns:p14="http://schemas.microsoft.com/office/powerpoint/2010/main" val="152335246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82045E87-D288-48DA-9682-B0B5434DE68B}" type="slidenum">
              <a:rPr lang="en-US" smtClean="0"/>
              <a:pPr/>
              <a:t>19</a:t>
            </a:fld>
            <a:endParaRPr lang="en-US"/>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5486400" y="1219200"/>
            <a:ext cx="3044423" cy="400110"/>
          </a:xfrm>
          <a:prstGeom prst="rect">
            <a:avLst/>
          </a:prstGeom>
        </p:spPr>
        <p:txBody>
          <a:bodyPr wrap="none">
            <a:spAutoFit/>
          </a:bodyPr>
          <a:lstStyle/>
          <a:p>
            <a:r>
              <a:rPr lang="fa-IR" sz="2000" b="1" dirty="0" smtClean="0">
                <a:solidFill>
                  <a:srgbClr val="00B050"/>
                </a:solidFill>
              </a:rPr>
              <a:t>چارت سازمانی و عملیاتی کتابخانه</a:t>
            </a:r>
            <a:endParaRPr lang="en-US" sz="2000" dirty="0">
              <a:solidFill>
                <a:srgbClr val="00B050"/>
              </a:solidFill>
            </a:endParaRPr>
          </a:p>
        </p:txBody>
      </p:sp>
      <p:sp>
        <p:nvSpPr>
          <p:cNvPr id="4" name="Rectangle 3"/>
          <p:cNvSpPr/>
          <p:nvPr/>
        </p:nvSpPr>
        <p:spPr>
          <a:xfrm>
            <a:off x="3657600" y="0"/>
            <a:ext cx="2476960" cy="523220"/>
          </a:xfrm>
          <a:prstGeom prst="rect">
            <a:avLst/>
          </a:prstGeom>
        </p:spPr>
        <p:txBody>
          <a:bodyPr wrap="none">
            <a:spAutoFit/>
          </a:bodyPr>
          <a:lstStyle/>
          <a:p>
            <a:r>
              <a:rPr lang="fa-IR" sz="2800" b="1" dirty="0" smtClean="0">
                <a:solidFill>
                  <a:schemeClr val="bg1"/>
                </a:solidFill>
                <a:cs typeface="B Tabassom" pitchFamily="2" charset="-78"/>
              </a:rPr>
              <a:t>چارتهای سیستم کتابخانه</a:t>
            </a:r>
            <a:endParaRPr lang="en-US" sz="2800" dirty="0">
              <a:solidFill>
                <a:schemeClr val="bg1"/>
              </a:solidFill>
              <a:cs typeface="B Tabassom" pitchFamily="2" charset="-78"/>
            </a:endParaRPr>
          </a:p>
        </p:txBody>
      </p:sp>
      <p:sp>
        <p:nvSpPr>
          <p:cNvPr id="5" name="Slide Number Placeholder 4"/>
          <p:cNvSpPr>
            <a:spLocks noGrp="1"/>
          </p:cNvSpPr>
          <p:nvPr>
            <p:ph type="sldNum" sz="quarter" idx="12"/>
          </p:nvPr>
        </p:nvSpPr>
        <p:spPr/>
        <p:txBody>
          <a:bodyPr/>
          <a:lstStyle/>
          <a:p>
            <a:fld id="{82045E87-D288-48DA-9682-B0B5434DE68B}" type="slidenum">
              <a:rPr lang="en-US" smtClean="0"/>
              <a:pPr/>
              <a:t>20</a:t>
            </a:fld>
            <a:endParaRPr lang="en-US"/>
          </a:p>
        </p:txBody>
      </p:sp>
      <p:pic>
        <p:nvPicPr>
          <p:cNvPr id="37889" name="Picture 1"/>
          <p:cNvPicPr>
            <a:picLocks noChangeAspect="1" noChangeArrowheads="1"/>
          </p:cNvPicPr>
          <p:nvPr/>
        </p:nvPicPr>
        <p:blipFill>
          <a:blip r:embed="rId2" cstate="print"/>
          <a:srcRect/>
          <a:stretch>
            <a:fillRect/>
          </a:stretch>
        </p:blipFill>
        <p:spPr bwMode="auto">
          <a:xfrm>
            <a:off x="381000" y="533400"/>
            <a:ext cx="4572000" cy="3171825"/>
          </a:xfrm>
          <a:prstGeom prst="rect">
            <a:avLst/>
          </a:prstGeom>
          <a:noFill/>
          <a:ln w="9525">
            <a:noFill/>
            <a:miter lim="800000"/>
            <a:headEnd/>
            <a:tailEnd/>
          </a:ln>
        </p:spPr>
      </p:pic>
      <p:pic>
        <p:nvPicPr>
          <p:cNvPr id="37890" name="Picture 2"/>
          <p:cNvPicPr>
            <a:picLocks noChangeAspect="1" noChangeArrowheads="1"/>
          </p:cNvPicPr>
          <p:nvPr/>
        </p:nvPicPr>
        <p:blipFill>
          <a:blip r:embed="rId3" cstate="print"/>
          <a:srcRect/>
          <a:stretch>
            <a:fillRect/>
          </a:stretch>
        </p:blipFill>
        <p:spPr bwMode="auto">
          <a:xfrm>
            <a:off x="4114800" y="2819400"/>
            <a:ext cx="4572000" cy="3390900"/>
          </a:xfrm>
          <a:prstGeom prst="rect">
            <a:avLst/>
          </a:prstGeom>
          <a:noFill/>
          <a:ln w="9525">
            <a:noFill/>
            <a:miter lim="800000"/>
            <a:headEnd/>
            <a:tailEnd/>
          </a:ln>
        </p:spPr>
      </p:pic>
    </p:spTree>
    <p:extLst>
      <p:ext uri="{BB962C8B-B14F-4D97-AF65-F5344CB8AC3E}">
        <p14:creationId xmlns:p14="http://schemas.microsoft.com/office/powerpoint/2010/main" val="20645030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90800" y="0"/>
            <a:ext cx="3886200" cy="369332"/>
          </a:xfrm>
          <a:prstGeom prst="rect">
            <a:avLst/>
          </a:prstGeom>
        </p:spPr>
        <p:txBody>
          <a:bodyPr wrap="square">
            <a:spAutoFit/>
          </a:bodyPr>
          <a:lstStyle/>
          <a:p>
            <a:r>
              <a:rPr lang="fa-IR" b="1" dirty="0" smtClean="0">
                <a:solidFill>
                  <a:schemeClr val="bg1"/>
                </a:solidFill>
              </a:rPr>
              <a:t>گزارش اولیه شناخت و شرح نیاز</a:t>
            </a:r>
            <a:endParaRPr lang="en-US" dirty="0">
              <a:solidFill>
                <a:schemeClr val="bg1"/>
              </a:solidFill>
            </a:endParaRPr>
          </a:p>
        </p:txBody>
      </p:sp>
      <p:sp>
        <p:nvSpPr>
          <p:cNvPr id="3" name="Slide Number Placeholder 2"/>
          <p:cNvSpPr>
            <a:spLocks noGrp="1"/>
          </p:cNvSpPr>
          <p:nvPr>
            <p:ph type="sldNum" sz="quarter" idx="12"/>
          </p:nvPr>
        </p:nvSpPr>
        <p:spPr/>
        <p:txBody>
          <a:bodyPr/>
          <a:lstStyle/>
          <a:p>
            <a:fld id="{82045E87-D288-48DA-9682-B0B5434DE68B}" type="slidenum">
              <a:rPr lang="en-US" smtClean="0"/>
              <a:pPr/>
              <a:t>21</a:t>
            </a:fld>
            <a:endParaRPr lang="en-US"/>
          </a:p>
        </p:txBody>
      </p:sp>
      <p:sp>
        <p:nvSpPr>
          <p:cNvPr id="4" name="Rectangle 3"/>
          <p:cNvSpPr/>
          <p:nvPr/>
        </p:nvSpPr>
        <p:spPr>
          <a:xfrm>
            <a:off x="1600200" y="774680"/>
            <a:ext cx="6172200" cy="3416320"/>
          </a:xfrm>
          <a:prstGeom prst="rect">
            <a:avLst/>
          </a:prstGeom>
        </p:spPr>
        <p:txBody>
          <a:bodyPr wrap="square">
            <a:spAutoFit/>
          </a:bodyPr>
          <a:lstStyle/>
          <a:p>
            <a:pPr algn="r" rtl="1"/>
            <a:r>
              <a:rPr lang="fa-IR" b="1" dirty="0">
                <a:cs typeface="B Nazanin" pitchFamily="2" charset="-78"/>
              </a:rPr>
              <a:t>يه شناخت گزارش اول</a:t>
            </a:r>
            <a:r>
              <a:rPr lang="en-US" b="1" dirty="0">
                <a:cs typeface="B Nazanin" pitchFamily="2" charset="-78"/>
              </a:rPr>
              <a:t> :</a:t>
            </a:r>
            <a:endParaRPr lang="en-US" dirty="0">
              <a:cs typeface="B Nazanin" pitchFamily="2" charset="-78"/>
            </a:endParaRPr>
          </a:p>
          <a:p>
            <a:pPr algn="r" rtl="1"/>
            <a:r>
              <a:rPr lang="fa-IR" dirty="0">
                <a:cs typeface="B Nazanin" pitchFamily="2" charset="-78"/>
              </a:rPr>
              <a:t>اين قسمت مباحث زير را در بر دارد</a:t>
            </a:r>
            <a:r>
              <a:rPr lang="en-US" dirty="0">
                <a:cs typeface="B Nazanin" pitchFamily="2" charset="-78"/>
              </a:rPr>
              <a:t>:</a:t>
            </a:r>
          </a:p>
          <a:p>
            <a:pPr algn="r" rtl="1"/>
            <a:r>
              <a:rPr lang="fa-IR" b="1" dirty="0">
                <a:cs typeface="B Nazanin" pitchFamily="2" charset="-78"/>
              </a:rPr>
              <a:t>سيستم خلاصه عملکرد</a:t>
            </a:r>
            <a:r>
              <a:rPr lang="en-US" b="1" dirty="0">
                <a:cs typeface="B Nazanin" pitchFamily="2" charset="-78"/>
              </a:rPr>
              <a:t> : </a:t>
            </a:r>
            <a:r>
              <a:rPr lang="fa-IR" dirty="0">
                <a:cs typeface="B Nazanin" pitchFamily="2" charset="-78"/>
              </a:rPr>
              <a:t>هدف ايجاد سيستم مکانيزه برای عمليات امانت کتابخانه می باشد</a:t>
            </a:r>
            <a:r>
              <a:rPr lang="en-US" dirty="0">
                <a:cs typeface="B Nazanin" pitchFamily="2" charset="-78"/>
              </a:rPr>
              <a:t>.</a:t>
            </a:r>
          </a:p>
          <a:p>
            <a:pPr algn="r" rtl="1"/>
            <a:r>
              <a:rPr lang="fa-IR" b="1" dirty="0">
                <a:cs typeface="B Nazanin" pitchFamily="2" charset="-78"/>
              </a:rPr>
              <a:t>مشتری</a:t>
            </a:r>
            <a:r>
              <a:rPr lang="en-US" b="1" dirty="0">
                <a:cs typeface="B Nazanin" pitchFamily="2" charset="-78"/>
              </a:rPr>
              <a:t> :</a:t>
            </a:r>
            <a:endParaRPr lang="en-US" dirty="0">
              <a:cs typeface="B Nazanin" pitchFamily="2" charset="-78"/>
            </a:endParaRPr>
          </a:p>
          <a:p>
            <a:pPr algn="r" rtl="1"/>
            <a:r>
              <a:rPr lang="fa-IR" b="1" dirty="0">
                <a:cs typeface="B Nazanin" pitchFamily="2" charset="-78"/>
              </a:rPr>
              <a:t> </a:t>
            </a:r>
            <a:r>
              <a:rPr lang="fa-IR" dirty="0">
                <a:cs typeface="B Nazanin" pitchFamily="2" charset="-78"/>
              </a:rPr>
              <a:t>مجموعه کتابخانه های موجود در سطح کشور</a:t>
            </a:r>
            <a:r>
              <a:rPr lang="en-US" dirty="0">
                <a:cs typeface="B Nazanin" pitchFamily="2" charset="-78"/>
              </a:rPr>
              <a:t>.</a:t>
            </a:r>
          </a:p>
          <a:p>
            <a:pPr algn="r" rtl="1"/>
            <a:r>
              <a:rPr lang="en-US" dirty="0">
                <a:cs typeface="B Nazanin" pitchFamily="2" charset="-78"/>
              </a:rPr>
              <a:t> </a:t>
            </a:r>
            <a:r>
              <a:rPr lang="fa-IR" b="1" dirty="0">
                <a:cs typeface="B Nazanin" pitchFamily="2" charset="-78"/>
              </a:rPr>
              <a:t>اهداف</a:t>
            </a:r>
            <a:r>
              <a:rPr lang="en-US" b="1" dirty="0">
                <a:cs typeface="B Nazanin" pitchFamily="2" charset="-78"/>
              </a:rPr>
              <a:t> : </a:t>
            </a:r>
            <a:r>
              <a:rPr lang="fa-IR" dirty="0">
                <a:cs typeface="B Nazanin" pitchFamily="2" charset="-78"/>
              </a:rPr>
              <a:t>هدف اصلی تسريع عمليات به امانت گرفتن کتاب است که مصلماً سرویس دهس سریع و آسان را برای کتابخانه به ارمغان خواهد داشت</a:t>
            </a:r>
            <a:r>
              <a:rPr lang="en-US" dirty="0">
                <a:cs typeface="B Nazanin" pitchFamily="2" charset="-78"/>
              </a:rPr>
              <a:t>.</a:t>
            </a:r>
          </a:p>
          <a:p>
            <a:pPr algn="r" rtl="1"/>
            <a:r>
              <a:rPr lang="fa-IR" b="1" dirty="0">
                <a:cs typeface="B Nazanin" pitchFamily="2" charset="-78"/>
              </a:rPr>
              <a:t>نيازهای عملياتی سيستم </a:t>
            </a:r>
            <a:r>
              <a:rPr lang="fa-IR" dirty="0">
                <a:cs typeface="B Nazanin" pitchFamily="2" charset="-78"/>
              </a:rPr>
              <a:t>: نیازهای عملیاتی در قالب جدولی برای سیستم کتابخانه مشخص گردیده است در این جدول نیازها در قالب سه دسته </a:t>
            </a:r>
            <a:r>
              <a:rPr lang="en-US" dirty="0">
                <a:cs typeface="B Nazanin" pitchFamily="2" charset="-78"/>
              </a:rPr>
              <a:t>E </a:t>
            </a:r>
            <a:r>
              <a:rPr lang="fa-IR" dirty="0">
                <a:cs typeface="B Nazanin" pitchFamily="2" charset="-78"/>
              </a:rPr>
              <a:t> به معنای آشکار </a:t>
            </a:r>
            <a:r>
              <a:rPr lang="en-US" dirty="0">
                <a:cs typeface="B Nazanin" pitchFamily="2" charset="-78"/>
              </a:rPr>
              <a:t>O</a:t>
            </a:r>
            <a:r>
              <a:rPr lang="fa-IR" dirty="0">
                <a:cs typeface="B Nazanin" pitchFamily="2" charset="-78"/>
              </a:rPr>
              <a:t> به معنای پنهان و </a:t>
            </a:r>
            <a:r>
              <a:rPr lang="en-US" dirty="0">
                <a:cs typeface="B Nazanin" pitchFamily="2" charset="-78"/>
              </a:rPr>
              <a:t>H</a:t>
            </a:r>
            <a:r>
              <a:rPr lang="fa-IR" dirty="0">
                <a:cs typeface="B Nazanin" pitchFamily="2" charset="-78"/>
              </a:rPr>
              <a:t> به معنای اختياری از ديدگاه کاربر رده بندی می شود</a:t>
            </a:r>
            <a:endParaRPr lang="en-US" dirty="0">
              <a:cs typeface="B Nazanin" pitchFamily="2" charset="-78"/>
            </a:endParaRPr>
          </a:p>
          <a:p>
            <a:pPr algn="r" rtl="1"/>
            <a:r>
              <a:rPr lang="fa-IR" dirty="0">
                <a:cs typeface="B Nazanin" pitchFamily="2" charset="-78"/>
              </a:rPr>
              <a:t> </a:t>
            </a:r>
            <a:endParaRPr lang="en-US" dirty="0">
              <a:cs typeface="B Nazanin" pitchFamily="2" charset="-78"/>
            </a:endParaRPr>
          </a:p>
        </p:txBody>
      </p:sp>
      <p:graphicFrame>
        <p:nvGraphicFramePr>
          <p:cNvPr id="5" name="Table 4"/>
          <p:cNvGraphicFramePr>
            <a:graphicFrameLocks noGrp="1"/>
          </p:cNvGraphicFramePr>
          <p:nvPr>
            <p:extLst>
              <p:ext uri="{D42A27DB-BD31-4B8C-83A1-F6EECF244321}">
                <p14:modId xmlns:p14="http://schemas.microsoft.com/office/powerpoint/2010/main" val="2566343137"/>
              </p:ext>
            </p:extLst>
          </p:nvPr>
        </p:nvGraphicFramePr>
        <p:xfrm>
          <a:off x="1143000" y="4038600"/>
          <a:ext cx="6781799" cy="2667000"/>
        </p:xfrm>
        <a:graphic>
          <a:graphicData uri="http://schemas.openxmlformats.org/drawingml/2006/table">
            <a:tbl>
              <a:tblPr firstRow="1" firstCol="1" bandRow="1">
                <a:tableStyleId>{793D81CF-94F2-401A-BA57-92F5A7B2D0C5}</a:tableStyleId>
              </a:tblPr>
              <a:tblGrid>
                <a:gridCol w="1119782"/>
                <a:gridCol w="4784390"/>
                <a:gridCol w="877627"/>
              </a:tblGrid>
              <a:tr h="222250">
                <a:tc>
                  <a:txBody>
                    <a:bodyPr/>
                    <a:lstStyle/>
                    <a:p>
                      <a:pPr algn="ctr" rtl="1">
                        <a:lnSpc>
                          <a:spcPct val="115000"/>
                        </a:lnSpc>
                        <a:spcAft>
                          <a:spcPts val="0"/>
                        </a:spcAft>
                      </a:pPr>
                      <a:r>
                        <a:rPr lang="fa-IR" sz="1200" dirty="0">
                          <a:effectLst/>
                          <a:cs typeface="B Nazanin" pitchFamily="2" charset="-78"/>
                        </a:rPr>
                        <a:t>کد</a:t>
                      </a:r>
                      <a:endParaRPr lang="en-US" sz="1100" dirty="0">
                        <a:effectLst/>
                        <a:latin typeface="Calibri"/>
                        <a:ea typeface="Calibri"/>
                        <a:cs typeface="B Nazanin" pitchFamily="2" charset="-78"/>
                      </a:endParaRPr>
                    </a:p>
                  </a:txBody>
                  <a:tcPr marL="68580" marR="68580" marT="0" marB="0"/>
                </a:tc>
                <a:tc>
                  <a:txBody>
                    <a:bodyPr/>
                    <a:lstStyle/>
                    <a:p>
                      <a:pPr algn="ctr" rtl="1">
                        <a:lnSpc>
                          <a:spcPct val="115000"/>
                        </a:lnSpc>
                        <a:spcAft>
                          <a:spcPts val="0"/>
                        </a:spcAft>
                      </a:pPr>
                      <a:r>
                        <a:rPr lang="fa-IR" sz="1200">
                          <a:effectLst/>
                          <a:cs typeface="B Nazanin" pitchFamily="2" charset="-78"/>
                        </a:rPr>
                        <a:t>شرح نیاز</a:t>
                      </a:r>
                      <a:endParaRPr lang="en-US" sz="1100">
                        <a:effectLst/>
                        <a:latin typeface="Calibri"/>
                        <a:ea typeface="Calibri"/>
                        <a:cs typeface="B Nazanin" pitchFamily="2" charset="-78"/>
                      </a:endParaRPr>
                    </a:p>
                  </a:txBody>
                  <a:tcPr marL="68580" marR="68580" marT="0" marB="0"/>
                </a:tc>
                <a:tc>
                  <a:txBody>
                    <a:bodyPr/>
                    <a:lstStyle/>
                    <a:p>
                      <a:pPr algn="ctr" rtl="1">
                        <a:lnSpc>
                          <a:spcPct val="115000"/>
                        </a:lnSpc>
                        <a:spcAft>
                          <a:spcPts val="0"/>
                        </a:spcAft>
                      </a:pPr>
                      <a:r>
                        <a:rPr lang="fa-IR" sz="1200">
                          <a:effectLst/>
                          <a:cs typeface="B Nazanin" pitchFamily="2" charset="-78"/>
                        </a:rPr>
                        <a:t>رده</a:t>
                      </a:r>
                      <a:endParaRPr lang="en-US" sz="1100">
                        <a:effectLst/>
                        <a:latin typeface="Calibri"/>
                        <a:ea typeface="Calibri"/>
                        <a:cs typeface="B Nazanin" pitchFamily="2" charset="-78"/>
                      </a:endParaRPr>
                    </a:p>
                  </a:txBody>
                  <a:tcPr marL="68580" marR="68580" marT="0" marB="0"/>
                </a:tc>
              </a:tr>
              <a:tr h="222250">
                <a:tc>
                  <a:txBody>
                    <a:bodyPr/>
                    <a:lstStyle/>
                    <a:p>
                      <a:pPr algn="ctr" rtl="1">
                        <a:lnSpc>
                          <a:spcPct val="115000"/>
                        </a:lnSpc>
                        <a:spcAft>
                          <a:spcPts val="0"/>
                        </a:spcAft>
                      </a:pPr>
                      <a:r>
                        <a:rPr lang="en-US" sz="1200">
                          <a:effectLst/>
                          <a:cs typeface="B Nazanin" pitchFamily="2" charset="-78"/>
                        </a:rPr>
                        <a:t>1</a:t>
                      </a:r>
                      <a:endParaRPr lang="en-US" sz="1100">
                        <a:effectLst/>
                        <a:latin typeface="Calibri"/>
                        <a:ea typeface="Calibri"/>
                        <a:cs typeface="B Nazanin" pitchFamily="2" charset="-78"/>
                      </a:endParaRPr>
                    </a:p>
                  </a:txBody>
                  <a:tcPr marL="68580" marR="68580" marT="0" marB="0"/>
                </a:tc>
                <a:tc>
                  <a:txBody>
                    <a:bodyPr/>
                    <a:lstStyle/>
                    <a:p>
                      <a:pPr algn="ctr" rtl="1">
                        <a:lnSpc>
                          <a:spcPct val="115000"/>
                        </a:lnSpc>
                        <a:spcAft>
                          <a:spcPts val="0"/>
                        </a:spcAft>
                      </a:pPr>
                      <a:r>
                        <a:rPr lang="fa-IR" sz="1200">
                          <a:effectLst/>
                          <a:cs typeface="B Nazanin" pitchFamily="2" charset="-78"/>
                        </a:rPr>
                        <a:t>سيستم بايد امکان عضويت کاربر جديد را فراهم</a:t>
                      </a:r>
                      <a:r>
                        <a:rPr lang="en-US" sz="1200">
                          <a:effectLst/>
                          <a:cs typeface="B Nazanin" pitchFamily="2" charset="-78"/>
                        </a:rPr>
                        <a:t> .</a:t>
                      </a:r>
                      <a:endParaRPr lang="en-US" sz="1100">
                        <a:effectLst/>
                        <a:latin typeface="Calibri"/>
                        <a:ea typeface="Calibri"/>
                        <a:cs typeface="B Nazanin" pitchFamily="2" charset="-78"/>
                      </a:endParaRPr>
                    </a:p>
                  </a:txBody>
                  <a:tcPr marL="68580" marR="68580" marT="0" marB="0"/>
                </a:tc>
                <a:tc>
                  <a:txBody>
                    <a:bodyPr/>
                    <a:lstStyle/>
                    <a:p>
                      <a:pPr algn="ctr" rtl="1">
                        <a:lnSpc>
                          <a:spcPct val="115000"/>
                        </a:lnSpc>
                        <a:spcAft>
                          <a:spcPts val="0"/>
                        </a:spcAft>
                      </a:pPr>
                      <a:r>
                        <a:rPr lang="en-US" sz="1200">
                          <a:effectLst/>
                          <a:cs typeface="B Nazanin" pitchFamily="2" charset="-78"/>
                        </a:rPr>
                        <a:t>E</a:t>
                      </a:r>
                      <a:endParaRPr lang="en-US" sz="1100">
                        <a:effectLst/>
                        <a:latin typeface="Calibri"/>
                        <a:ea typeface="Calibri"/>
                        <a:cs typeface="B Nazanin" pitchFamily="2" charset="-78"/>
                      </a:endParaRPr>
                    </a:p>
                  </a:txBody>
                  <a:tcPr marL="68580" marR="68580" marT="0" marB="0"/>
                </a:tc>
              </a:tr>
              <a:tr h="444500">
                <a:tc>
                  <a:txBody>
                    <a:bodyPr/>
                    <a:lstStyle/>
                    <a:p>
                      <a:pPr algn="ctr" rtl="1">
                        <a:lnSpc>
                          <a:spcPct val="115000"/>
                        </a:lnSpc>
                        <a:spcAft>
                          <a:spcPts val="0"/>
                        </a:spcAft>
                      </a:pPr>
                      <a:r>
                        <a:rPr lang="en-US" sz="1200">
                          <a:effectLst/>
                          <a:cs typeface="B Nazanin" pitchFamily="2" charset="-78"/>
                        </a:rPr>
                        <a:t>2</a:t>
                      </a:r>
                      <a:endParaRPr lang="en-US" sz="1100">
                        <a:effectLst/>
                        <a:latin typeface="Calibri"/>
                        <a:ea typeface="Calibri"/>
                        <a:cs typeface="B Nazanin" pitchFamily="2" charset="-78"/>
                      </a:endParaRPr>
                    </a:p>
                  </a:txBody>
                  <a:tcPr marL="68580" marR="68580" marT="0" marB="0"/>
                </a:tc>
                <a:tc>
                  <a:txBody>
                    <a:bodyPr/>
                    <a:lstStyle/>
                    <a:p>
                      <a:pPr algn="ctr" rtl="1">
                        <a:lnSpc>
                          <a:spcPct val="115000"/>
                        </a:lnSpc>
                        <a:spcAft>
                          <a:spcPts val="0"/>
                        </a:spcAft>
                      </a:pPr>
                      <a:r>
                        <a:rPr lang="fa-IR" sz="1200" dirty="0">
                          <a:effectLst/>
                          <a:cs typeface="B Nazanin" pitchFamily="2" charset="-78"/>
                        </a:rPr>
                        <a:t>سيستم بايد امکان امانت کتاب را در صورت موجود بودن به صورت الکتروبيکی فراهم کند</a:t>
                      </a:r>
                      <a:r>
                        <a:rPr lang="en-US" sz="1200" dirty="0">
                          <a:effectLst/>
                          <a:cs typeface="B Nazanin" pitchFamily="2" charset="-78"/>
                        </a:rPr>
                        <a:t>.</a:t>
                      </a:r>
                      <a:endParaRPr lang="en-US" sz="1100" dirty="0">
                        <a:effectLst/>
                        <a:latin typeface="Calibri"/>
                        <a:ea typeface="Calibri"/>
                        <a:cs typeface="B Nazanin" pitchFamily="2" charset="-78"/>
                      </a:endParaRPr>
                    </a:p>
                  </a:txBody>
                  <a:tcPr marL="68580" marR="68580" marT="0" marB="0"/>
                </a:tc>
                <a:tc>
                  <a:txBody>
                    <a:bodyPr/>
                    <a:lstStyle/>
                    <a:p>
                      <a:pPr algn="ctr" rtl="1">
                        <a:lnSpc>
                          <a:spcPct val="115000"/>
                        </a:lnSpc>
                        <a:spcAft>
                          <a:spcPts val="0"/>
                        </a:spcAft>
                      </a:pPr>
                      <a:r>
                        <a:rPr lang="en-US" sz="1200">
                          <a:effectLst/>
                          <a:cs typeface="B Nazanin" pitchFamily="2" charset="-78"/>
                        </a:rPr>
                        <a:t>E</a:t>
                      </a:r>
                      <a:endParaRPr lang="en-US" sz="1100">
                        <a:effectLst/>
                        <a:latin typeface="Calibri"/>
                        <a:ea typeface="Calibri"/>
                        <a:cs typeface="B Nazanin" pitchFamily="2" charset="-78"/>
                      </a:endParaRPr>
                    </a:p>
                  </a:txBody>
                  <a:tcPr marL="68580" marR="68580" marT="0" marB="0"/>
                </a:tc>
              </a:tr>
              <a:tr h="222250">
                <a:tc>
                  <a:txBody>
                    <a:bodyPr/>
                    <a:lstStyle/>
                    <a:p>
                      <a:pPr algn="ctr" rtl="1">
                        <a:lnSpc>
                          <a:spcPct val="115000"/>
                        </a:lnSpc>
                        <a:spcAft>
                          <a:spcPts val="0"/>
                        </a:spcAft>
                      </a:pPr>
                      <a:r>
                        <a:rPr lang="en-US" sz="1200">
                          <a:effectLst/>
                          <a:cs typeface="B Nazanin" pitchFamily="2" charset="-78"/>
                        </a:rPr>
                        <a:t>3</a:t>
                      </a:r>
                      <a:endParaRPr lang="en-US" sz="1100">
                        <a:effectLst/>
                        <a:latin typeface="Calibri"/>
                        <a:ea typeface="Calibri"/>
                        <a:cs typeface="B Nazanin" pitchFamily="2" charset="-78"/>
                      </a:endParaRPr>
                    </a:p>
                  </a:txBody>
                  <a:tcPr marL="68580" marR="68580" marT="0" marB="0"/>
                </a:tc>
                <a:tc>
                  <a:txBody>
                    <a:bodyPr/>
                    <a:lstStyle/>
                    <a:p>
                      <a:pPr algn="ctr" rtl="1">
                        <a:lnSpc>
                          <a:spcPct val="115000"/>
                        </a:lnSpc>
                        <a:spcAft>
                          <a:spcPts val="0"/>
                        </a:spcAft>
                      </a:pPr>
                      <a:r>
                        <a:rPr lang="fa-IR" sz="1200">
                          <a:effectLst/>
                          <a:cs typeface="B Nazanin" pitchFamily="2" charset="-78"/>
                        </a:rPr>
                        <a:t>سيستم بايد امکان رزرو کتاب را در صورت موجود بودن به صورت الکترونيکی فراهم</a:t>
                      </a:r>
                      <a:r>
                        <a:rPr lang="en-US" sz="1200">
                          <a:effectLst/>
                          <a:cs typeface="B Nazanin" pitchFamily="2" charset="-78"/>
                        </a:rPr>
                        <a:t> .</a:t>
                      </a:r>
                      <a:endParaRPr lang="en-US" sz="1100">
                        <a:effectLst/>
                        <a:latin typeface="Calibri"/>
                        <a:ea typeface="Calibri"/>
                        <a:cs typeface="B Nazanin" pitchFamily="2" charset="-78"/>
                      </a:endParaRPr>
                    </a:p>
                  </a:txBody>
                  <a:tcPr marL="68580" marR="68580" marT="0" marB="0"/>
                </a:tc>
                <a:tc>
                  <a:txBody>
                    <a:bodyPr/>
                    <a:lstStyle/>
                    <a:p>
                      <a:pPr algn="ctr" rtl="1">
                        <a:lnSpc>
                          <a:spcPct val="115000"/>
                        </a:lnSpc>
                        <a:spcAft>
                          <a:spcPts val="0"/>
                        </a:spcAft>
                      </a:pPr>
                      <a:r>
                        <a:rPr lang="en-US" sz="1200">
                          <a:effectLst/>
                          <a:cs typeface="B Nazanin" pitchFamily="2" charset="-78"/>
                        </a:rPr>
                        <a:t>E</a:t>
                      </a:r>
                      <a:endParaRPr lang="en-US" sz="1100">
                        <a:effectLst/>
                        <a:latin typeface="Calibri"/>
                        <a:ea typeface="Calibri"/>
                        <a:cs typeface="B Nazanin" pitchFamily="2" charset="-78"/>
                      </a:endParaRPr>
                    </a:p>
                  </a:txBody>
                  <a:tcPr marL="68580" marR="68580" marT="0" marB="0"/>
                </a:tc>
              </a:tr>
              <a:tr h="222250">
                <a:tc>
                  <a:txBody>
                    <a:bodyPr/>
                    <a:lstStyle/>
                    <a:p>
                      <a:pPr algn="ctr" rtl="1">
                        <a:lnSpc>
                          <a:spcPct val="115000"/>
                        </a:lnSpc>
                        <a:spcAft>
                          <a:spcPts val="0"/>
                        </a:spcAft>
                      </a:pPr>
                      <a:r>
                        <a:rPr lang="en-US" sz="1200">
                          <a:effectLst/>
                          <a:cs typeface="B Nazanin" pitchFamily="2" charset="-78"/>
                        </a:rPr>
                        <a:t>4</a:t>
                      </a:r>
                      <a:endParaRPr lang="en-US" sz="1100">
                        <a:effectLst/>
                        <a:latin typeface="Calibri"/>
                        <a:ea typeface="Calibri"/>
                        <a:cs typeface="B Nazanin" pitchFamily="2" charset="-78"/>
                      </a:endParaRPr>
                    </a:p>
                  </a:txBody>
                  <a:tcPr marL="68580" marR="68580" marT="0" marB="0"/>
                </a:tc>
                <a:tc>
                  <a:txBody>
                    <a:bodyPr/>
                    <a:lstStyle/>
                    <a:p>
                      <a:pPr algn="ctr" rtl="1">
                        <a:lnSpc>
                          <a:spcPct val="115000"/>
                        </a:lnSpc>
                        <a:spcAft>
                          <a:spcPts val="0"/>
                        </a:spcAft>
                      </a:pPr>
                      <a:r>
                        <a:rPr lang="fa-IR" sz="1200">
                          <a:effectLst/>
                          <a:cs typeface="B Nazanin" pitchFamily="2" charset="-78"/>
                        </a:rPr>
                        <a:t>کند سيستم بايد امکان لغو رزرو را به صورت الکترونيکی فراه</a:t>
                      </a:r>
                      <a:endParaRPr lang="en-US" sz="1100">
                        <a:effectLst/>
                        <a:latin typeface="Calibri"/>
                        <a:ea typeface="Calibri"/>
                        <a:cs typeface="B Nazanin" pitchFamily="2" charset="-78"/>
                      </a:endParaRPr>
                    </a:p>
                  </a:txBody>
                  <a:tcPr marL="68580" marR="68580" marT="0" marB="0"/>
                </a:tc>
                <a:tc>
                  <a:txBody>
                    <a:bodyPr/>
                    <a:lstStyle/>
                    <a:p>
                      <a:pPr algn="ctr" rtl="1">
                        <a:lnSpc>
                          <a:spcPct val="115000"/>
                        </a:lnSpc>
                        <a:spcAft>
                          <a:spcPts val="0"/>
                        </a:spcAft>
                      </a:pPr>
                      <a:r>
                        <a:rPr lang="en-US" sz="1200">
                          <a:effectLst/>
                          <a:cs typeface="B Nazanin" pitchFamily="2" charset="-78"/>
                        </a:rPr>
                        <a:t>E</a:t>
                      </a:r>
                      <a:endParaRPr lang="en-US" sz="1100">
                        <a:effectLst/>
                        <a:latin typeface="Calibri"/>
                        <a:ea typeface="Calibri"/>
                        <a:cs typeface="B Nazanin" pitchFamily="2" charset="-78"/>
                      </a:endParaRPr>
                    </a:p>
                  </a:txBody>
                  <a:tcPr marL="68580" marR="68580" marT="0" marB="0"/>
                </a:tc>
              </a:tr>
              <a:tr h="444500">
                <a:tc>
                  <a:txBody>
                    <a:bodyPr/>
                    <a:lstStyle/>
                    <a:p>
                      <a:pPr algn="ctr" rtl="1">
                        <a:lnSpc>
                          <a:spcPct val="115000"/>
                        </a:lnSpc>
                        <a:spcAft>
                          <a:spcPts val="0"/>
                        </a:spcAft>
                      </a:pPr>
                      <a:r>
                        <a:rPr lang="en-US" sz="1200">
                          <a:effectLst/>
                          <a:cs typeface="B Nazanin" pitchFamily="2" charset="-78"/>
                        </a:rPr>
                        <a:t>5</a:t>
                      </a:r>
                      <a:endParaRPr lang="en-US" sz="1100">
                        <a:effectLst/>
                        <a:latin typeface="Calibri"/>
                        <a:ea typeface="Calibri"/>
                        <a:cs typeface="B Nazanin" pitchFamily="2" charset="-78"/>
                      </a:endParaRPr>
                    </a:p>
                  </a:txBody>
                  <a:tcPr marL="68580" marR="68580" marT="0" marB="0"/>
                </a:tc>
                <a:tc>
                  <a:txBody>
                    <a:bodyPr/>
                    <a:lstStyle/>
                    <a:p>
                      <a:pPr algn="ctr" rtl="1">
                        <a:lnSpc>
                          <a:spcPct val="115000"/>
                        </a:lnSpc>
                        <a:spcAft>
                          <a:spcPts val="0"/>
                        </a:spcAft>
                      </a:pPr>
                      <a:r>
                        <a:rPr lang="fa-IR" sz="1200">
                          <a:effectLst/>
                          <a:cs typeface="B Nazanin" pitchFamily="2" charset="-78"/>
                        </a:rPr>
                        <a:t>سیستم باید اطلاعات مربوط به امانت و پس دادن و لغو رزرو را پس از هر عملیات در بانک اطلاعاتی به روز کند</a:t>
                      </a:r>
                      <a:endParaRPr lang="en-US" sz="1100">
                        <a:effectLst/>
                        <a:latin typeface="Calibri"/>
                        <a:ea typeface="Calibri"/>
                        <a:cs typeface="B Nazanin" pitchFamily="2" charset="-78"/>
                      </a:endParaRPr>
                    </a:p>
                  </a:txBody>
                  <a:tcPr marL="68580" marR="68580" marT="0" marB="0"/>
                </a:tc>
                <a:tc>
                  <a:txBody>
                    <a:bodyPr/>
                    <a:lstStyle/>
                    <a:p>
                      <a:pPr algn="ctr" rtl="1">
                        <a:lnSpc>
                          <a:spcPct val="115000"/>
                        </a:lnSpc>
                        <a:spcAft>
                          <a:spcPts val="0"/>
                        </a:spcAft>
                      </a:pPr>
                      <a:r>
                        <a:rPr lang="en-US" sz="1200">
                          <a:effectLst/>
                          <a:cs typeface="B Nazanin" pitchFamily="2" charset="-78"/>
                        </a:rPr>
                        <a:t>H</a:t>
                      </a:r>
                      <a:endParaRPr lang="en-US" sz="1100">
                        <a:effectLst/>
                        <a:latin typeface="Calibri"/>
                        <a:ea typeface="Calibri"/>
                        <a:cs typeface="B Nazanin" pitchFamily="2" charset="-78"/>
                      </a:endParaRPr>
                    </a:p>
                  </a:txBody>
                  <a:tcPr marL="68580" marR="68580" marT="0" marB="0"/>
                </a:tc>
              </a:tr>
              <a:tr h="222250">
                <a:tc>
                  <a:txBody>
                    <a:bodyPr/>
                    <a:lstStyle/>
                    <a:p>
                      <a:pPr algn="ctr" rtl="1">
                        <a:lnSpc>
                          <a:spcPct val="115000"/>
                        </a:lnSpc>
                        <a:spcAft>
                          <a:spcPts val="0"/>
                        </a:spcAft>
                      </a:pPr>
                      <a:r>
                        <a:rPr lang="en-US" sz="1200">
                          <a:effectLst/>
                          <a:cs typeface="B Nazanin" pitchFamily="2" charset="-78"/>
                        </a:rPr>
                        <a:t>6</a:t>
                      </a:r>
                      <a:endParaRPr lang="en-US" sz="1100">
                        <a:effectLst/>
                        <a:latin typeface="Calibri"/>
                        <a:ea typeface="Calibri"/>
                        <a:cs typeface="B Nazanin" pitchFamily="2" charset="-78"/>
                      </a:endParaRPr>
                    </a:p>
                  </a:txBody>
                  <a:tcPr marL="68580" marR="68580" marT="0" marB="0"/>
                </a:tc>
                <a:tc>
                  <a:txBody>
                    <a:bodyPr/>
                    <a:lstStyle/>
                    <a:p>
                      <a:pPr algn="ctr" rtl="1">
                        <a:lnSpc>
                          <a:spcPct val="115000"/>
                        </a:lnSpc>
                        <a:spcAft>
                          <a:spcPts val="0"/>
                        </a:spcAft>
                      </a:pPr>
                      <a:r>
                        <a:rPr lang="fa-IR" sz="1200">
                          <a:effectLst/>
                          <a:cs typeface="B Nazanin" pitchFamily="2" charset="-78"/>
                        </a:rPr>
                        <a:t>سيستم بايد امکان ورود کاربر به صورت ميهمان را فراهم</a:t>
                      </a:r>
                      <a:r>
                        <a:rPr lang="en-US" sz="1200">
                          <a:effectLst/>
                          <a:cs typeface="B Nazanin" pitchFamily="2" charset="-78"/>
                        </a:rPr>
                        <a:t> .</a:t>
                      </a:r>
                      <a:endParaRPr lang="en-US" sz="1100">
                        <a:effectLst/>
                        <a:latin typeface="Calibri"/>
                        <a:ea typeface="Calibri"/>
                        <a:cs typeface="B Nazanin" pitchFamily="2" charset="-78"/>
                      </a:endParaRPr>
                    </a:p>
                  </a:txBody>
                  <a:tcPr marL="68580" marR="68580" marT="0" marB="0"/>
                </a:tc>
                <a:tc>
                  <a:txBody>
                    <a:bodyPr/>
                    <a:lstStyle/>
                    <a:p>
                      <a:pPr algn="ctr" rtl="1">
                        <a:lnSpc>
                          <a:spcPct val="115000"/>
                        </a:lnSpc>
                        <a:spcAft>
                          <a:spcPts val="0"/>
                        </a:spcAft>
                      </a:pPr>
                      <a:r>
                        <a:rPr lang="en-US" sz="1200">
                          <a:effectLst/>
                          <a:cs typeface="B Nazanin" pitchFamily="2" charset="-78"/>
                        </a:rPr>
                        <a:t>E</a:t>
                      </a:r>
                      <a:endParaRPr lang="en-US" sz="1100">
                        <a:effectLst/>
                        <a:latin typeface="Calibri"/>
                        <a:ea typeface="Calibri"/>
                        <a:cs typeface="B Nazanin" pitchFamily="2" charset="-78"/>
                      </a:endParaRPr>
                    </a:p>
                  </a:txBody>
                  <a:tcPr marL="68580" marR="68580" marT="0" marB="0"/>
                </a:tc>
              </a:tr>
              <a:tr h="222250">
                <a:tc>
                  <a:txBody>
                    <a:bodyPr/>
                    <a:lstStyle/>
                    <a:p>
                      <a:pPr algn="ctr" rtl="1">
                        <a:lnSpc>
                          <a:spcPct val="115000"/>
                        </a:lnSpc>
                        <a:spcAft>
                          <a:spcPts val="0"/>
                        </a:spcAft>
                      </a:pPr>
                      <a:r>
                        <a:rPr lang="en-US" sz="1200">
                          <a:effectLst/>
                          <a:cs typeface="B Nazanin" pitchFamily="2" charset="-78"/>
                        </a:rPr>
                        <a:t>7</a:t>
                      </a:r>
                      <a:endParaRPr lang="en-US" sz="1100">
                        <a:effectLst/>
                        <a:latin typeface="Calibri"/>
                        <a:ea typeface="Calibri"/>
                        <a:cs typeface="B Nazanin" pitchFamily="2" charset="-78"/>
                      </a:endParaRPr>
                    </a:p>
                  </a:txBody>
                  <a:tcPr marL="68580" marR="68580" marT="0" marB="0"/>
                </a:tc>
                <a:tc>
                  <a:txBody>
                    <a:bodyPr/>
                    <a:lstStyle/>
                    <a:p>
                      <a:pPr algn="ctr" rtl="1">
                        <a:lnSpc>
                          <a:spcPct val="115000"/>
                        </a:lnSpc>
                        <a:spcAft>
                          <a:spcPts val="0"/>
                        </a:spcAft>
                      </a:pPr>
                      <a:r>
                        <a:rPr lang="fa-IR" sz="1200">
                          <a:effectLst/>
                          <a:cs typeface="B Nazanin" pitchFamily="2" charset="-78"/>
                        </a:rPr>
                        <a:t>سيستم بايد امکان نمايش وضعيت کامل اعضا را داشته باشد</a:t>
                      </a:r>
                      <a:endParaRPr lang="en-US" sz="1100">
                        <a:effectLst/>
                        <a:latin typeface="Calibri"/>
                        <a:ea typeface="Calibri"/>
                        <a:cs typeface="B Nazanin" pitchFamily="2" charset="-78"/>
                      </a:endParaRPr>
                    </a:p>
                  </a:txBody>
                  <a:tcPr marL="68580" marR="68580" marT="0" marB="0"/>
                </a:tc>
                <a:tc>
                  <a:txBody>
                    <a:bodyPr/>
                    <a:lstStyle/>
                    <a:p>
                      <a:pPr algn="ctr" rtl="1">
                        <a:lnSpc>
                          <a:spcPct val="115000"/>
                        </a:lnSpc>
                        <a:spcAft>
                          <a:spcPts val="0"/>
                        </a:spcAft>
                      </a:pPr>
                      <a:r>
                        <a:rPr lang="en-US" sz="1200">
                          <a:effectLst/>
                          <a:cs typeface="B Nazanin" pitchFamily="2" charset="-78"/>
                        </a:rPr>
                        <a:t>E</a:t>
                      </a:r>
                      <a:endParaRPr lang="en-US" sz="1100">
                        <a:effectLst/>
                        <a:latin typeface="Calibri"/>
                        <a:ea typeface="Calibri"/>
                        <a:cs typeface="B Nazanin" pitchFamily="2" charset="-78"/>
                      </a:endParaRPr>
                    </a:p>
                  </a:txBody>
                  <a:tcPr marL="68580" marR="68580" marT="0" marB="0"/>
                </a:tc>
              </a:tr>
              <a:tr h="444500">
                <a:tc>
                  <a:txBody>
                    <a:bodyPr/>
                    <a:lstStyle/>
                    <a:p>
                      <a:pPr algn="ctr" rtl="1">
                        <a:lnSpc>
                          <a:spcPct val="115000"/>
                        </a:lnSpc>
                        <a:spcAft>
                          <a:spcPts val="0"/>
                        </a:spcAft>
                      </a:pPr>
                      <a:r>
                        <a:rPr lang="en-US" sz="1200">
                          <a:effectLst/>
                          <a:cs typeface="B Nazanin" pitchFamily="2" charset="-78"/>
                        </a:rPr>
                        <a:t>8</a:t>
                      </a:r>
                      <a:endParaRPr lang="en-US" sz="1100">
                        <a:effectLst/>
                        <a:latin typeface="Calibri"/>
                        <a:ea typeface="Calibri"/>
                        <a:cs typeface="B Nazanin" pitchFamily="2" charset="-78"/>
                      </a:endParaRPr>
                    </a:p>
                  </a:txBody>
                  <a:tcPr marL="68580" marR="68580" marT="0" marB="0"/>
                </a:tc>
                <a:tc>
                  <a:txBody>
                    <a:bodyPr/>
                    <a:lstStyle/>
                    <a:p>
                      <a:pPr algn="ctr" rtl="1">
                        <a:lnSpc>
                          <a:spcPct val="115000"/>
                        </a:lnSpc>
                        <a:spcAft>
                          <a:spcPts val="0"/>
                        </a:spcAft>
                      </a:pPr>
                      <a:r>
                        <a:rPr lang="fa-IR" sz="1200">
                          <a:effectLst/>
                          <a:cs typeface="B Nazanin" pitchFamily="2" charset="-78"/>
                        </a:rPr>
                        <a:t>سيستم بايد امکان جستجو بر اساس هر کدام از فيلد های اسم کتاب، نام نویسنده و موضوع را داشته باشد</a:t>
                      </a:r>
                      <a:endParaRPr lang="en-US" sz="1100">
                        <a:effectLst/>
                        <a:latin typeface="Calibri"/>
                        <a:ea typeface="Calibri"/>
                        <a:cs typeface="B Nazanin" pitchFamily="2" charset="-78"/>
                      </a:endParaRPr>
                    </a:p>
                  </a:txBody>
                  <a:tcPr marL="68580" marR="68580" marT="0" marB="0"/>
                </a:tc>
                <a:tc>
                  <a:txBody>
                    <a:bodyPr/>
                    <a:lstStyle/>
                    <a:p>
                      <a:pPr algn="ctr" rtl="1">
                        <a:lnSpc>
                          <a:spcPct val="115000"/>
                        </a:lnSpc>
                        <a:spcAft>
                          <a:spcPts val="0"/>
                        </a:spcAft>
                      </a:pPr>
                      <a:r>
                        <a:rPr lang="en-US" sz="1200" dirty="0">
                          <a:effectLst/>
                          <a:cs typeface="B Nazanin" pitchFamily="2" charset="-78"/>
                        </a:rPr>
                        <a:t>E</a:t>
                      </a:r>
                      <a:endParaRPr lang="en-US" sz="1100" dirty="0">
                        <a:effectLst/>
                        <a:latin typeface="Calibri"/>
                        <a:ea typeface="Calibri"/>
                        <a:cs typeface="B Nazanin" pitchFamily="2" charset="-78"/>
                      </a:endParaRPr>
                    </a:p>
                  </a:txBody>
                  <a:tcPr marL="68580" marR="68580" marT="0" marB="0"/>
                </a:tc>
              </a:tr>
            </a:tbl>
          </a:graphicData>
        </a:graphic>
      </p:graphicFrame>
    </p:spTree>
    <p:extLst>
      <p:ext uri="{BB962C8B-B14F-4D97-AF65-F5344CB8AC3E}">
        <p14:creationId xmlns:p14="http://schemas.microsoft.com/office/powerpoint/2010/main" val="8711867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arn(inVertical)">
                                      <p:cBhvr>
                                        <p:cTn id="7" dur="500"/>
                                        <p:tgtEl>
                                          <p:spTgt spid="4">
                                            <p:txEl>
                                              <p:pRg st="0" end="0"/>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4">
                                            <p:txEl>
                                              <p:pRg st="1" end="1"/>
                                            </p:txEl>
                                          </p:spTgt>
                                        </p:tgtEl>
                                        <p:attrNameLst>
                                          <p:attrName>style.visibility</p:attrName>
                                        </p:attrNameLst>
                                      </p:cBhvr>
                                      <p:to>
                                        <p:strVal val="visible"/>
                                      </p:to>
                                    </p:set>
                                    <p:animEffect transition="in" filter="barn(inVertical)">
                                      <p:cBhvr>
                                        <p:cTn id="10" dur="500"/>
                                        <p:tgtEl>
                                          <p:spTgt spid="4">
                                            <p:txEl>
                                              <p:pRg st="1" end="1"/>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4">
                                            <p:txEl>
                                              <p:pRg st="2" end="2"/>
                                            </p:txEl>
                                          </p:spTgt>
                                        </p:tgtEl>
                                        <p:attrNameLst>
                                          <p:attrName>style.visibility</p:attrName>
                                        </p:attrNameLst>
                                      </p:cBhvr>
                                      <p:to>
                                        <p:strVal val="visible"/>
                                      </p:to>
                                    </p:set>
                                    <p:animEffect transition="in" filter="barn(inVertical)">
                                      <p:cBhvr>
                                        <p:cTn id="13" dur="500"/>
                                        <p:tgtEl>
                                          <p:spTgt spid="4">
                                            <p:txEl>
                                              <p:pRg st="2" end="2"/>
                                            </p:txEl>
                                          </p:spTgt>
                                        </p:tgtEl>
                                      </p:cBhvr>
                                    </p:animEffect>
                                  </p:childTnLst>
                                </p:cTn>
                              </p:par>
                              <p:par>
                                <p:cTn id="14" presetID="16" presetClass="entr" presetSubtype="21" fill="hold" nodeType="withEffect">
                                  <p:stCondLst>
                                    <p:cond delay="0"/>
                                  </p:stCondLst>
                                  <p:childTnLst>
                                    <p:set>
                                      <p:cBhvr>
                                        <p:cTn id="15" dur="1" fill="hold">
                                          <p:stCondLst>
                                            <p:cond delay="0"/>
                                          </p:stCondLst>
                                        </p:cTn>
                                        <p:tgtEl>
                                          <p:spTgt spid="4">
                                            <p:txEl>
                                              <p:pRg st="3" end="3"/>
                                            </p:txEl>
                                          </p:spTgt>
                                        </p:tgtEl>
                                        <p:attrNameLst>
                                          <p:attrName>style.visibility</p:attrName>
                                        </p:attrNameLst>
                                      </p:cBhvr>
                                      <p:to>
                                        <p:strVal val="visible"/>
                                      </p:to>
                                    </p:set>
                                    <p:animEffect transition="in" filter="barn(inVertical)">
                                      <p:cBhvr>
                                        <p:cTn id="16" dur="500"/>
                                        <p:tgtEl>
                                          <p:spTgt spid="4">
                                            <p:txEl>
                                              <p:pRg st="3" end="3"/>
                                            </p:txEl>
                                          </p:spTgt>
                                        </p:tgtEl>
                                      </p:cBhvr>
                                    </p:animEffect>
                                  </p:childTnLst>
                                </p:cTn>
                              </p:par>
                              <p:par>
                                <p:cTn id="17" presetID="16" presetClass="entr" presetSubtype="21" fill="hold" nodeType="withEffect">
                                  <p:stCondLst>
                                    <p:cond delay="0"/>
                                  </p:stCondLst>
                                  <p:childTnLst>
                                    <p:set>
                                      <p:cBhvr>
                                        <p:cTn id="18" dur="1" fill="hold">
                                          <p:stCondLst>
                                            <p:cond delay="0"/>
                                          </p:stCondLst>
                                        </p:cTn>
                                        <p:tgtEl>
                                          <p:spTgt spid="4">
                                            <p:txEl>
                                              <p:pRg st="4" end="4"/>
                                            </p:txEl>
                                          </p:spTgt>
                                        </p:tgtEl>
                                        <p:attrNameLst>
                                          <p:attrName>style.visibility</p:attrName>
                                        </p:attrNameLst>
                                      </p:cBhvr>
                                      <p:to>
                                        <p:strVal val="visible"/>
                                      </p:to>
                                    </p:set>
                                    <p:animEffect transition="in" filter="barn(inVertical)">
                                      <p:cBhvr>
                                        <p:cTn id="19" dur="500"/>
                                        <p:tgtEl>
                                          <p:spTgt spid="4">
                                            <p:txEl>
                                              <p:pRg st="4" end="4"/>
                                            </p:txEl>
                                          </p:spTgt>
                                        </p:tgtEl>
                                      </p:cBhvr>
                                    </p:animEffect>
                                  </p:childTnLst>
                                </p:cTn>
                              </p:par>
                              <p:par>
                                <p:cTn id="20" presetID="16" presetClass="entr" presetSubtype="21" fill="hold" nodeType="withEffect">
                                  <p:stCondLst>
                                    <p:cond delay="0"/>
                                  </p:stCondLst>
                                  <p:childTnLst>
                                    <p:set>
                                      <p:cBhvr>
                                        <p:cTn id="21" dur="1" fill="hold">
                                          <p:stCondLst>
                                            <p:cond delay="0"/>
                                          </p:stCondLst>
                                        </p:cTn>
                                        <p:tgtEl>
                                          <p:spTgt spid="4">
                                            <p:txEl>
                                              <p:pRg st="5" end="5"/>
                                            </p:txEl>
                                          </p:spTgt>
                                        </p:tgtEl>
                                        <p:attrNameLst>
                                          <p:attrName>style.visibility</p:attrName>
                                        </p:attrNameLst>
                                      </p:cBhvr>
                                      <p:to>
                                        <p:strVal val="visible"/>
                                      </p:to>
                                    </p:set>
                                    <p:animEffect transition="in" filter="barn(inVertical)">
                                      <p:cBhvr>
                                        <p:cTn id="22" dur="500"/>
                                        <p:tgtEl>
                                          <p:spTgt spid="4">
                                            <p:txEl>
                                              <p:pRg st="5" end="5"/>
                                            </p:txEl>
                                          </p:spTgt>
                                        </p:tgtEl>
                                      </p:cBhvr>
                                    </p:animEffect>
                                  </p:childTnLst>
                                </p:cTn>
                              </p:par>
                              <p:par>
                                <p:cTn id="23" presetID="16" presetClass="entr" presetSubtype="21" fill="hold" nodeType="withEffect">
                                  <p:stCondLst>
                                    <p:cond delay="0"/>
                                  </p:stCondLst>
                                  <p:childTnLst>
                                    <p:set>
                                      <p:cBhvr>
                                        <p:cTn id="24" dur="1" fill="hold">
                                          <p:stCondLst>
                                            <p:cond delay="0"/>
                                          </p:stCondLst>
                                        </p:cTn>
                                        <p:tgtEl>
                                          <p:spTgt spid="4">
                                            <p:txEl>
                                              <p:pRg st="6" end="6"/>
                                            </p:txEl>
                                          </p:spTgt>
                                        </p:tgtEl>
                                        <p:attrNameLst>
                                          <p:attrName>style.visibility</p:attrName>
                                        </p:attrNameLst>
                                      </p:cBhvr>
                                      <p:to>
                                        <p:strVal val="visible"/>
                                      </p:to>
                                    </p:set>
                                    <p:animEffect transition="in" filter="barn(inVertical)">
                                      <p:cBhvr>
                                        <p:cTn id="25" dur="500"/>
                                        <p:tgtEl>
                                          <p:spTgt spid="4">
                                            <p:txEl>
                                              <p:pRg st="6" end="6"/>
                                            </p:txEl>
                                          </p:spTgt>
                                        </p:tgtEl>
                                      </p:cBhvr>
                                    </p:animEffect>
                                  </p:childTnLst>
                                </p:cTn>
                              </p:par>
                              <p:par>
                                <p:cTn id="26" presetID="16" presetClass="entr" presetSubtype="21" fill="hold" nodeType="withEffect">
                                  <p:stCondLst>
                                    <p:cond delay="0"/>
                                  </p:stCondLst>
                                  <p:childTnLst>
                                    <p:set>
                                      <p:cBhvr>
                                        <p:cTn id="27" dur="1" fill="hold">
                                          <p:stCondLst>
                                            <p:cond delay="0"/>
                                          </p:stCondLst>
                                        </p:cTn>
                                        <p:tgtEl>
                                          <p:spTgt spid="4">
                                            <p:txEl>
                                              <p:pRg st="7" end="7"/>
                                            </p:txEl>
                                          </p:spTgt>
                                        </p:tgtEl>
                                        <p:attrNameLst>
                                          <p:attrName>style.visibility</p:attrName>
                                        </p:attrNameLst>
                                      </p:cBhvr>
                                      <p:to>
                                        <p:strVal val="visible"/>
                                      </p:to>
                                    </p:set>
                                    <p:animEffect transition="in" filter="barn(inVertical)">
                                      <p:cBhvr>
                                        <p:cTn id="28" dur="500"/>
                                        <p:tgtEl>
                                          <p:spTgt spid="4">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338959" y="6927"/>
            <a:ext cx="2555508" cy="461665"/>
          </a:xfrm>
          <a:prstGeom prst="rect">
            <a:avLst/>
          </a:prstGeom>
        </p:spPr>
        <p:txBody>
          <a:bodyPr wrap="none">
            <a:spAutoFit/>
          </a:bodyPr>
          <a:lstStyle/>
          <a:p>
            <a:r>
              <a:rPr lang="fa-IR" sz="2400" b="1" dirty="0" smtClean="0">
                <a:solidFill>
                  <a:schemeClr val="bg1"/>
                </a:solidFill>
                <a:cs typeface="B Tabassom" pitchFamily="2" charset="-78"/>
              </a:rPr>
              <a:t>افراد مرتبط در سیستم کتابخانه</a:t>
            </a:r>
            <a:endParaRPr lang="en-US" sz="2400" dirty="0">
              <a:solidFill>
                <a:schemeClr val="bg1"/>
              </a:solidFill>
              <a:cs typeface="B Tabassom" pitchFamily="2" charset="-78"/>
            </a:endParaRPr>
          </a:p>
        </p:txBody>
      </p:sp>
      <p:sp>
        <p:nvSpPr>
          <p:cNvPr id="2" name="Slide Number Placeholder 1"/>
          <p:cNvSpPr>
            <a:spLocks noGrp="1"/>
          </p:cNvSpPr>
          <p:nvPr>
            <p:ph type="sldNum" sz="quarter" idx="12"/>
          </p:nvPr>
        </p:nvSpPr>
        <p:spPr/>
        <p:txBody>
          <a:bodyPr/>
          <a:lstStyle/>
          <a:p>
            <a:fld id="{82045E87-D288-48DA-9682-B0B5434DE68B}" type="slidenum">
              <a:rPr lang="en-US" smtClean="0"/>
              <a:pPr/>
              <a:t>22</a:t>
            </a:fld>
            <a:endParaRPr lang="en-US"/>
          </a:p>
        </p:txBody>
      </p:sp>
      <p:graphicFrame>
        <p:nvGraphicFramePr>
          <p:cNvPr id="4" name="Table 3"/>
          <p:cNvGraphicFramePr>
            <a:graphicFrameLocks noGrp="1"/>
          </p:cNvGraphicFramePr>
          <p:nvPr>
            <p:extLst>
              <p:ext uri="{D42A27DB-BD31-4B8C-83A1-F6EECF244321}">
                <p14:modId xmlns:p14="http://schemas.microsoft.com/office/powerpoint/2010/main" val="1334858583"/>
              </p:ext>
            </p:extLst>
          </p:nvPr>
        </p:nvGraphicFramePr>
        <p:xfrm>
          <a:off x="1219200" y="829056"/>
          <a:ext cx="6400800" cy="999744"/>
        </p:xfrm>
        <a:graphic>
          <a:graphicData uri="http://schemas.openxmlformats.org/drawingml/2006/table">
            <a:tbl>
              <a:tblPr rtl="1" firstRow="1" firstCol="1" bandRow="1">
                <a:tableStyleId>{793D81CF-94F2-401A-BA57-92F5A7B2D0C5}</a:tableStyleId>
              </a:tblPr>
              <a:tblGrid>
                <a:gridCol w="2133138"/>
                <a:gridCol w="2133831"/>
                <a:gridCol w="2133831"/>
              </a:tblGrid>
              <a:tr h="249936">
                <a:tc>
                  <a:txBody>
                    <a:bodyPr/>
                    <a:lstStyle/>
                    <a:p>
                      <a:pPr algn="ctr" rtl="1">
                        <a:lnSpc>
                          <a:spcPct val="115000"/>
                        </a:lnSpc>
                        <a:spcAft>
                          <a:spcPts val="0"/>
                        </a:spcAft>
                      </a:pPr>
                      <a:r>
                        <a:rPr lang="fa-IR" sz="1100" b="0" dirty="0">
                          <a:effectLst/>
                          <a:cs typeface="B Nazanin" pitchFamily="2" charset="-78"/>
                        </a:rPr>
                        <a:t>نام</a:t>
                      </a:r>
                      <a:endParaRPr lang="en-US" sz="1100" b="0" dirty="0">
                        <a:effectLst/>
                        <a:latin typeface="Calibri"/>
                        <a:ea typeface="Calibri"/>
                        <a:cs typeface="B Nazanin" pitchFamily="2" charset="-78"/>
                      </a:endParaRPr>
                    </a:p>
                  </a:txBody>
                  <a:tcPr marL="68580" marR="68580" marT="0" marB="0"/>
                </a:tc>
                <a:tc>
                  <a:txBody>
                    <a:bodyPr/>
                    <a:lstStyle/>
                    <a:p>
                      <a:pPr algn="ctr" rtl="1">
                        <a:lnSpc>
                          <a:spcPct val="115000"/>
                        </a:lnSpc>
                        <a:spcAft>
                          <a:spcPts val="0"/>
                        </a:spcAft>
                      </a:pPr>
                      <a:r>
                        <a:rPr lang="fa-IR" sz="1100" b="0">
                          <a:effectLst/>
                          <a:cs typeface="B Nazanin" pitchFamily="2" charset="-78"/>
                        </a:rPr>
                        <a:t>نماینده</a:t>
                      </a:r>
                      <a:endParaRPr lang="en-US" sz="1100" b="0">
                        <a:effectLst/>
                        <a:latin typeface="Calibri"/>
                        <a:ea typeface="Calibri"/>
                        <a:cs typeface="B Nazanin" pitchFamily="2" charset="-78"/>
                      </a:endParaRPr>
                    </a:p>
                  </a:txBody>
                  <a:tcPr marL="68580" marR="68580" marT="0" marB="0"/>
                </a:tc>
                <a:tc>
                  <a:txBody>
                    <a:bodyPr/>
                    <a:lstStyle/>
                    <a:p>
                      <a:pPr algn="ctr" rtl="1">
                        <a:lnSpc>
                          <a:spcPct val="115000"/>
                        </a:lnSpc>
                        <a:spcAft>
                          <a:spcPts val="0"/>
                        </a:spcAft>
                      </a:pPr>
                      <a:r>
                        <a:rPr lang="fa-IR" sz="1100" b="0" dirty="0">
                          <a:effectLst/>
                          <a:cs typeface="B Nazanin" pitchFamily="2" charset="-78"/>
                        </a:rPr>
                        <a:t>نقش</a:t>
                      </a:r>
                      <a:endParaRPr lang="en-US" sz="1100" b="0" dirty="0">
                        <a:effectLst/>
                        <a:latin typeface="Calibri"/>
                        <a:ea typeface="Calibri"/>
                        <a:cs typeface="B Nazanin" pitchFamily="2" charset="-78"/>
                      </a:endParaRPr>
                    </a:p>
                  </a:txBody>
                  <a:tcPr marL="68580" marR="68580" marT="0" marB="0"/>
                </a:tc>
              </a:tr>
              <a:tr h="249936">
                <a:tc>
                  <a:txBody>
                    <a:bodyPr/>
                    <a:lstStyle/>
                    <a:p>
                      <a:pPr algn="ctr" rtl="1">
                        <a:lnSpc>
                          <a:spcPct val="115000"/>
                        </a:lnSpc>
                        <a:spcAft>
                          <a:spcPts val="0"/>
                        </a:spcAft>
                      </a:pPr>
                      <a:r>
                        <a:rPr lang="fa-IR" sz="1100" b="0">
                          <a:effectLst/>
                          <a:cs typeface="B Nazanin" pitchFamily="2" charset="-78"/>
                        </a:rPr>
                        <a:t>مدیریت</a:t>
                      </a:r>
                      <a:endParaRPr lang="en-US" sz="1100" b="0">
                        <a:effectLst/>
                        <a:latin typeface="Calibri"/>
                        <a:ea typeface="Calibri"/>
                        <a:cs typeface="B Nazanin" pitchFamily="2" charset="-78"/>
                      </a:endParaRPr>
                    </a:p>
                  </a:txBody>
                  <a:tcPr marL="68580" marR="68580" marT="0" marB="0"/>
                </a:tc>
                <a:tc>
                  <a:txBody>
                    <a:bodyPr/>
                    <a:lstStyle/>
                    <a:p>
                      <a:pPr algn="ctr" rtl="1">
                        <a:lnSpc>
                          <a:spcPct val="115000"/>
                        </a:lnSpc>
                        <a:spcAft>
                          <a:spcPts val="0"/>
                        </a:spcAft>
                      </a:pPr>
                      <a:r>
                        <a:rPr lang="fa-IR" sz="1100" b="0">
                          <a:effectLst/>
                          <a:cs typeface="B Nazanin" pitchFamily="2" charset="-78"/>
                        </a:rPr>
                        <a:t> </a:t>
                      </a:r>
                      <a:endParaRPr lang="en-US" sz="1100" b="0">
                        <a:effectLst/>
                        <a:latin typeface="Calibri"/>
                        <a:ea typeface="Calibri"/>
                        <a:cs typeface="B Nazanin" pitchFamily="2" charset="-78"/>
                      </a:endParaRPr>
                    </a:p>
                  </a:txBody>
                  <a:tcPr marL="68580" marR="68580" marT="0" marB="0"/>
                </a:tc>
                <a:tc>
                  <a:txBody>
                    <a:bodyPr/>
                    <a:lstStyle/>
                    <a:p>
                      <a:pPr algn="ctr" rtl="1">
                        <a:lnSpc>
                          <a:spcPct val="115000"/>
                        </a:lnSpc>
                        <a:spcAft>
                          <a:spcPts val="0"/>
                        </a:spcAft>
                      </a:pPr>
                      <a:r>
                        <a:rPr lang="fa-IR" sz="1100" b="0">
                          <a:effectLst/>
                          <a:cs typeface="B Nazanin" pitchFamily="2" charset="-78"/>
                        </a:rPr>
                        <a:t>مدیریت ، کنترل و نظارت بر پیشرفت پروژه</a:t>
                      </a:r>
                      <a:endParaRPr lang="en-US" sz="1100" b="0">
                        <a:effectLst/>
                        <a:latin typeface="Calibri"/>
                        <a:ea typeface="Calibri"/>
                        <a:cs typeface="B Nazanin" pitchFamily="2" charset="-78"/>
                      </a:endParaRPr>
                    </a:p>
                  </a:txBody>
                  <a:tcPr marL="68580" marR="68580" marT="0" marB="0"/>
                </a:tc>
              </a:tr>
              <a:tr h="249936">
                <a:tc>
                  <a:txBody>
                    <a:bodyPr/>
                    <a:lstStyle/>
                    <a:p>
                      <a:pPr algn="ctr" rtl="1">
                        <a:lnSpc>
                          <a:spcPct val="115000"/>
                        </a:lnSpc>
                        <a:spcAft>
                          <a:spcPts val="0"/>
                        </a:spcAft>
                      </a:pPr>
                      <a:r>
                        <a:rPr lang="fa-IR" sz="1100" b="0">
                          <a:effectLst/>
                          <a:cs typeface="B Nazanin" pitchFamily="2" charset="-78"/>
                        </a:rPr>
                        <a:t>کتابدار</a:t>
                      </a:r>
                      <a:endParaRPr lang="en-US" sz="1100" b="0">
                        <a:effectLst/>
                        <a:latin typeface="Calibri"/>
                        <a:ea typeface="Calibri"/>
                        <a:cs typeface="B Nazanin" pitchFamily="2" charset="-78"/>
                      </a:endParaRPr>
                    </a:p>
                  </a:txBody>
                  <a:tcPr marL="68580" marR="68580" marT="0" marB="0"/>
                </a:tc>
                <a:tc>
                  <a:txBody>
                    <a:bodyPr/>
                    <a:lstStyle/>
                    <a:p>
                      <a:pPr algn="ctr" rtl="1">
                        <a:lnSpc>
                          <a:spcPct val="115000"/>
                        </a:lnSpc>
                        <a:spcAft>
                          <a:spcPts val="0"/>
                        </a:spcAft>
                      </a:pPr>
                      <a:r>
                        <a:rPr lang="fa-IR" sz="1100" b="0">
                          <a:effectLst/>
                          <a:cs typeface="B Nazanin" pitchFamily="2" charset="-78"/>
                        </a:rPr>
                        <a:t>کتابدارها</a:t>
                      </a:r>
                      <a:endParaRPr lang="en-US" sz="1100" b="0">
                        <a:effectLst/>
                        <a:latin typeface="Calibri"/>
                        <a:ea typeface="Calibri"/>
                        <a:cs typeface="B Nazanin" pitchFamily="2" charset="-78"/>
                      </a:endParaRPr>
                    </a:p>
                  </a:txBody>
                  <a:tcPr marL="68580" marR="68580" marT="0" marB="0"/>
                </a:tc>
                <a:tc>
                  <a:txBody>
                    <a:bodyPr/>
                    <a:lstStyle/>
                    <a:p>
                      <a:pPr algn="ctr" rtl="1">
                        <a:lnSpc>
                          <a:spcPct val="115000"/>
                        </a:lnSpc>
                        <a:spcAft>
                          <a:spcPts val="0"/>
                        </a:spcAft>
                      </a:pPr>
                      <a:r>
                        <a:rPr lang="fa-IR" sz="1100" b="0">
                          <a:effectLst/>
                          <a:cs typeface="B Nazanin" pitchFamily="2" charset="-78"/>
                        </a:rPr>
                        <a:t>ارائه خواسته ها و نیازهای کتابخانه</a:t>
                      </a:r>
                      <a:endParaRPr lang="en-US" sz="1100" b="0">
                        <a:effectLst/>
                        <a:latin typeface="Calibri"/>
                        <a:ea typeface="Calibri"/>
                        <a:cs typeface="B Nazanin" pitchFamily="2" charset="-78"/>
                      </a:endParaRPr>
                    </a:p>
                  </a:txBody>
                  <a:tcPr marL="68580" marR="68580" marT="0" marB="0"/>
                </a:tc>
              </a:tr>
              <a:tr h="249936">
                <a:tc>
                  <a:txBody>
                    <a:bodyPr/>
                    <a:lstStyle/>
                    <a:p>
                      <a:pPr algn="ctr" rtl="1">
                        <a:lnSpc>
                          <a:spcPct val="115000"/>
                        </a:lnSpc>
                        <a:spcAft>
                          <a:spcPts val="0"/>
                        </a:spcAft>
                      </a:pPr>
                      <a:r>
                        <a:rPr lang="fa-IR" sz="1100" b="0">
                          <a:effectLst/>
                          <a:cs typeface="B Nazanin" pitchFamily="2" charset="-78"/>
                        </a:rPr>
                        <a:t>متقاضی</a:t>
                      </a:r>
                      <a:endParaRPr lang="en-US" sz="1100" b="0">
                        <a:effectLst/>
                        <a:latin typeface="Calibri"/>
                        <a:ea typeface="Calibri"/>
                        <a:cs typeface="B Nazanin" pitchFamily="2" charset="-78"/>
                      </a:endParaRPr>
                    </a:p>
                  </a:txBody>
                  <a:tcPr marL="68580" marR="68580" marT="0" marB="0"/>
                </a:tc>
                <a:tc>
                  <a:txBody>
                    <a:bodyPr/>
                    <a:lstStyle/>
                    <a:p>
                      <a:pPr algn="ctr" rtl="1">
                        <a:lnSpc>
                          <a:spcPct val="115000"/>
                        </a:lnSpc>
                        <a:spcAft>
                          <a:spcPts val="0"/>
                        </a:spcAft>
                      </a:pPr>
                      <a:r>
                        <a:rPr lang="fa-IR" sz="1100" b="0">
                          <a:effectLst/>
                          <a:cs typeface="B Nazanin" pitchFamily="2" charset="-78"/>
                        </a:rPr>
                        <a:t>متقاضیان</a:t>
                      </a:r>
                      <a:endParaRPr lang="en-US" sz="1100" b="0">
                        <a:effectLst/>
                        <a:latin typeface="Calibri"/>
                        <a:ea typeface="Calibri"/>
                        <a:cs typeface="B Nazanin" pitchFamily="2" charset="-78"/>
                      </a:endParaRPr>
                    </a:p>
                  </a:txBody>
                  <a:tcPr marL="68580" marR="68580" marT="0" marB="0"/>
                </a:tc>
                <a:tc>
                  <a:txBody>
                    <a:bodyPr/>
                    <a:lstStyle/>
                    <a:p>
                      <a:pPr algn="ctr" rtl="1">
                        <a:lnSpc>
                          <a:spcPct val="115000"/>
                        </a:lnSpc>
                        <a:spcAft>
                          <a:spcPts val="0"/>
                        </a:spcAft>
                      </a:pPr>
                      <a:r>
                        <a:rPr lang="fa-IR" sz="1100" b="0" dirty="0">
                          <a:effectLst/>
                          <a:cs typeface="B Nazanin" pitchFamily="2" charset="-78"/>
                        </a:rPr>
                        <a:t>تایید خواسته های متقاضیان کتاب</a:t>
                      </a:r>
                      <a:endParaRPr lang="en-US" sz="1100" b="0" dirty="0">
                        <a:effectLst/>
                        <a:latin typeface="Calibri"/>
                        <a:ea typeface="Calibri"/>
                        <a:cs typeface="B Nazanin" pitchFamily="2" charset="-78"/>
                      </a:endParaRPr>
                    </a:p>
                  </a:txBody>
                  <a:tcPr marL="68580" marR="68580" marT="0" marB="0"/>
                </a:tc>
              </a:tr>
            </a:tbl>
          </a:graphicData>
        </a:graphic>
      </p:graphicFrame>
      <p:sp>
        <p:nvSpPr>
          <p:cNvPr id="5" name="Rectangle 1"/>
          <p:cNvSpPr>
            <a:spLocks noChangeArrowheads="1"/>
          </p:cNvSpPr>
          <p:nvPr/>
        </p:nvSpPr>
        <p:spPr bwMode="auto">
          <a:xfrm>
            <a:off x="3124200" y="513137"/>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1" eaLnBrk="1" fontAlgn="base" latinLnBrk="0" hangingPunct="1">
              <a:lnSpc>
                <a:spcPct val="100000"/>
              </a:lnSpc>
              <a:spcBef>
                <a:spcPct val="0"/>
              </a:spcBef>
              <a:spcAft>
                <a:spcPct val="0"/>
              </a:spcAft>
              <a:buClrTx/>
              <a:buSzTx/>
              <a:buFontTx/>
              <a:buNone/>
              <a:tabLst/>
            </a:pPr>
            <a:r>
              <a:rPr kumimoji="0" lang="fa-IR" sz="1600" b="1" i="0" u="none" strike="noStrike" cap="none" normalizeH="0" baseline="0" dirty="0" smtClean="0">
                <a:ln>
                  <a:noFill/>
                </a:ln>
                <a:solidFill>
                  <a:schemeClr val="tx1"/>
                </a:solidFill>
                <a:effectLst/>
                <a:latin typeface="TimesNewRomanPS-BoldMT"/>
                <a:ea typeface="Calibri" pitchFamily="34" charset="0"/>
                <a:cs typeface="Arial" pitchFamily="34" charset="0"/>
              </a:rPr>
              <a:t>خلاصه افراد مرتبط</a:t>
            </a:r>
            <a:r>
              <a:rPr kumimoji="0" lang="en-US" sz="1600" b="1" i="0" u="none" strike="noStrike" cap="none" normalizeH="0" baseline="0" dirty="0" smtClean="0">
                <a:ln>
                  <a:noFill/>
                </a:ln>
                <a:solidFill>
                  <a:schemeClr val="tx1"/>
                </a:solidFill>
                <a:effectLst/>
                <a:latin typeface="TimesNewRomanPS-BoldMT"/>
                <a:ea typeface="Calibri" pitchFamily="34" charset="0"/>
                <a:cs typeface="Arial" pitchFamily="34" charset="0"/>
              </a:rPr>
              <a:t>:</a:t>
            </a:r>
            <a:endParaRPr kumimoji="0" lang="en-US" sz="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graphicFrame>
        <p:nvGraphicFramePr>
          <p:cNvPr id="6" name="Table 5"/>
          <p:cNvGraphicFramePr>
            <a:graphicFrameLocks noGrp="1"/>
          </p:cNvGraphicFramePr>
          <p:nvPr>
            <p:extLst>
              <p:ext uri="{D42A27DB-BD31-4B8C-83A1-F6EECF244321}">
                <p14:modId xmlns:p14="http://schemas.microsoft.com/office/powerpoint/2010/main" val="1715656642"/>
              </p:ext>
            </p:extLst>
          </p:nvPr>
        </p:nvGraphicFramePr>
        <p:xfrm>
          <a:off x="1295400" y="2209800"/>
          <a:ext cx="6176247" cy="701040"/>
        </p:xfrm>
        <a:graphic>
          <a:graphicData uri="http://schemas.openxmlformats.org/drawingml/2006/table">
            <a:tbl>
              <a:tblPr rtl="1" firstRow="1" firstCol="1" bandRow="1">
                <a:tableStyleId>{793D81CF-94F2-401A-BA57-92F5A7B2D0C5}</a:tableStyleId>
              </a:tblPr>
              <a:tblGrid>
                <a:gridCol w="1955800"/>
                <a:gridCol w="1956435"/>
                <a:gridCol w="2264012"/>
              </a:tblGrid>
              <a:tr h="0">
                <a:tc>
                  <a:txBody>
                    <a:bodyPr/>
                    <a:lstStyle/>
                    <a:p>
                      <a:pPr algn="r" rtl="1">
                        <a:lnSpc>
                          <a:spcPct val="115000"/>
                        </a:lnSpc>
                        <a:spcAft>
                          <a:spcPts val="0"/>
                        </a:spcAft>
                      </a:pPr>
                      <a:r>
                        <a:rPr lang="fa-IR" sz="1600" dirty="0">
                          <a:effectLst/>
                          <a:cs typeface="B Nazanin" pitchFamily="2" charset="-78"/>
                        </a:rPr>
                        <a:t>نام</a:t>
                      </a:r>
                      <a:endParaRPr lang="en-US" sz="1100" dirty="0">
                        <a:effectLst/>
                        <a:latin typeface="Calibri"/>
                        <a:ea typeface="Calibri"/>
                        <a:cs typeface="B Nazanin" pitchFamily="2" charset="-78"/>
                      </a:endParaRPr>
                    </a:p>
                  </a:txBody>
                  <a:tcPr marL="68580" marR="68580" marT="0" marB="0"/>
                </a:tc>
                <a:tc>
                  <a:txBody>
                    <a:bodyPr/>
                    <a:lstStyle/>
                    <a:p>
                      <a:pPr algn="r" rtl="1">
                        <a:lnSpc>
                          <a:spcPct val="115000"/>
                        </a:lnSpc>
                        <a:spcAft>
                          <a:spcPts val="0"/>
                        </a:spcAft>
                      </a:pPr>
                      <a:r>
                        <a:rPr lang="fa-IR" sz="1200">
                          <a:effectLst/>
                          <a:cs typeface="B Nazanin" pitchFamily="2" charset="-78"/>
                        </a:rPr>
                        <a:t>شرح</a:t>
                      </a:r>
                      <a:endParaRPr lang="en-US" sz="1100">
                        <a:effectLst/>
                        <a:latin typeface="Calibri"/>
                        <a:ea typeface="Calibri"/>
                        <a:cs typeface="B Nazanin" pitchFamily="2" charset="-78"/>
                      </a:endParaRPr>
                    </a:p>
                  </a:txBody>
                  <a:tcPr marL="68580" marR="68580" marT="0" marB="0"/>
                </a:tc>
                <a:tc>
                  <a:txBody>
                    <a:bodyPr/>
                    <a:lstStyle/>
                    <a:p>
                      <a:pPr algn="r" rtl="1">
                        <a:lnSpc>
                          <a:spcPct val="115000"/>
                        </a:lnSpc>
                        <a:spcAft>
                          <a:spcPts val="0"/>
                        </a:spcAft>
                      </a:pPr>
                      <a:r>
                        <a:rPr lang="fa-IR" sz="1200">
                          <a:effectLst/>
                          <a:cs typeface="B Nazanin" pitchFamily="2" charset="-78"/>
                        </a:rPr>
                        <a:t>افراد مرتبط</a:t>
                      </a:r>
                      <a:endParaRPr lang="en-US" sz="1100">
                        <a:effectLst/>
                        <a:latin typeface="Calibri"/>
                        <a:ea typeface="Calibri"/>
                        <a:cs typeface="B Nazanin" pitchFamily="2" charset="-78"/>
                      </a:endParaRPr>
                    </a:p>
                  </a:txBody>
                  <a:tcPr marL="68580" marR="68580" marT="0" marB="0"/>
                </a:tc>
              </a:tr>
              <a:tr h="350520">
                <a:tc>
                  <a:txBody>
                    <a:bodyPr/>
                    <a:lstStyle/>
                    <a:p>
                      <a:pPr algn="r" rtl="1">
                        <a:lnSpc>
                          <a:spcPct val="115000"/>
                        </a:lnSpc>
                        <a:spcAft>
                          <a:spcPts val="0"/>
                        </a:spcAft>
                      </a:pPr>
                      <a:r>
                        <a:rPr lang="fa-IR" sz="1200" dirty="0">
                          <a:effectLst/>
                          <a:cs typeface="B Nazanin" pitchFamily="2" charset="-78"/>
                        </a:rPr>
                        <a:t>متقاضی يا درخواست کننده کتاب</a:t>
                      </a:r>
                      <a:endParaRPr lang="en-US" sz="1100" dirty="0">
                        <a:effectLst/>
                        <a:cs typeface="B Nazanin" pitchFamily="2" charset="-78"/>
                      </a:endParaRPr>
                    </a:p>
                    <a:p>
                      <a:pPr algn="r" rtl="1">
                        <a:lnSpc>
                          <a:spcPct val="115000"/>
                        </a:lnSpc>
                        <a:spcAft>
                          <a:spcPts val="0"/>
                        </a:spcAft>
                      </a:pPr>
                      <a:r>
                        <a:rPr lang="en-US" sz="1200" dirty="0">
                          <a:effectLst/>
                          <a:cs typeface="B Nazanin" pitchFamily="2" charset="-78"/>
                        </a:rPr>
                        <a:t> </a:t>
                      </a:r>
                      <a:endParaRPr lang="en-US" sz="1100" dirty="0">
                        <a:effectLst/>
                        <a:latin typeface="Calibri"/>
                        <a:ea typeface="Calibri"/>
                        <a:cs typeface="B Nazanin" pitchFamily="2" charset="-78"/>
                      </a:endParaRPr>
                    </a:p>
                  </a:txBody>
                  <a:tcPr marL="68580" marR="68580" marT="0" marB="0"/>
                </a:tc>
                <a:tc>
                  <a:txBody>
                    <a:bodyPr/>
                    <a:lstStyle/>
                    <a:p>
                      <a:pPr algn="r" rtl="1">
                        <a:lnSpc>
                          <a:spcPct val="115000"/>
                        </a:lnSpc>
                        <a:spcAft>
                          <a:spcPts val="0"/>
                        </a:spcAft>
                      </a:pPr>
                      <a:r>
                        <a:rPr lang="en-US" sz="1200" dirty="0">
                          <a:effectLst/>
                          <a:cs typeface="B Nazanin" pitchFamily="2" charset="-78"/>
                        </a:rPr>
                        <a:t>- </a:t>
                      </a:r>
                      <a:r>
                        <a:rPr lang="fa-IR" sz="1200" dirty="0">
                          <a:effectLst/>
                          <a:cs typeface="B Nazanin" pitchFamily="2" charset="-78"/>
                        </a:rPr>
                        <a:t>جستجوی کتاب</a:t>
                      </a:r>
                      <a:endParaRPr lang="en-US" sz="1100" dirty="0">
                        <a:effectLst/>
                        <a:cs typeface="B Nazanin" pitchFamily="2" charset="-78"/>
                      </a:endParaRPr>
                    </a:p>
                    <a:p>
                      <a:pPr algn="r" rtl="1">
                        <a:lnSpc>
                          <a:spcPct val="115000"/>
                        </a:lnSpc>
                        <a:spcAft>
                          <a:spcPts val="0"/>
                        </a:spcAft>
                      </a:pPr>
                      <a:r>
                        <a:rPr lang="fa-IR" sz="1200" dirty="0">
                          <a:effectLst/>
                          <a:cs typeface="B Nazanin" pitchFamily="2" charset="-78"/>
                        </a:rPr>
                        <a:t>درخواست کتاب</a:t>
                      </a:r>
                      <a:endParaRPr lang="en-US" sz="1100" dirty="0">
                        <a:effectLst/>
                        <a:latin typeface="Calibri"/>
                        <a:ea typeface="Calibri"/>
                        <a:cs typeface="B Nazanin" pitchFamily="2" charset="-78"/>
                      </a:endParaRPr>
                    </a:p>
                  </a:txBody>
                  <a:tcPr marL="68580" marR="68580" marT="0" marB="0"/>
                </a:tc>
                <a:tc>
                  <a:txBody>
                    <a:bodyPr/>
                    <a:lstStyle/>
                    <a:p>
                      <a:pPr algn="r" rtl="1">
                        <a:lnSpc>
                          <a:spcPct val="115000"/>
                        </a:lnSpc>
                        <a:spcAft>
                          <a:spcPts val="0"/>
                        </a:spcAft>
                      </a:pPr>
                      <a:r>
                        <a:rPr lang="fa-IR" sz="1200" dirty="0">
                          <a:effectLst/>
                          <a:cs typeface="B Nazanin" pitchFamily="2" charset="-78"/>
                        </a:rPr>
                        <a:t>نماينده خود</a:t>
                      </a:r>
                      <a:endParaRPr lang="en-US" sz="1100" dirty="0">
                        <a:effectLst/>
                        <a:latin typeface="Calibri"/>
                        <a:ea typeface="Calibri"/>
                        <a:cs typeface="B Nazanin" pitchFamily="2" charset="-78"/>
                      </a:endParaRPr>
                    </a:p>
                  </a:txBody>
                  <a:tcPr marL="68580" marR="68580" marT="0" marB="0"/>
                </a:tc>
              </a:tr>
            </a:tbl>
          </a:graphicData>
        </a:graphic>
      </p:graphicFrame>
      <p:graphicFrame>
        <p:nvGraphicFramePr>
          <p:cNvPr id="7" name="Table 6"/>
          <p:cNvGraphicFramePr>
            <a:graphicFrameLocks noGrp="1"/>
          </p:cNvGraphicFramePr>
          <p:nvPr>
            <p:extLst>
              <p:ext uri="{D42A27DB-BD31-4B8C-83A1-F6EECF244321}">
                <p14:modId xmlns:p14="http://schemas.microsoft.com/office/powerpoint/2010/main" val="601704920"/>
              </p:ext>
            </p:extLst>
          </p:nvPr>
        </p:nvGraphicFramePr>
        <p:xfrm>
          <a:off x="1217929" y="3810000"/>
          <a:ext cx="6554471" cy="1981201"/>
        </p:xfrm>
        <a:graphic>
          <a:graphicData uri="http://schemas.openxmlformats.org/drawingml/2006/table">
            <a:tbl>
              <a:tblPr rtl="1" firstRow="1" firstCol="1" bandRow="1">
                <a:tableStyleId>{9D7B26C5-4107-4FEC-AEDC-1716B250A1EF}</a:tableStyleId>
              </a:tblPr>
              <a:tblGrid>
                <a:gridCol w="2184351"/>
                <a:gridCol w="2185060"/>
                <a:gridCol w="2185060"/>
              </a:tblGrid>
              <a:tr h="1415143">
                <a:tc>
                  <a:txBody>
                    <a:bodyPr/>
                    <a:lstStyle/>
                    <a:p>
                      <a:pPr algn="r" rtl="1">
                        <a:lnSpc>
                          <a:spcPct val="115000"/>
                        </a:lnSpc>
                        <a:spcAft>
                          <a:spcPts val="0"/>
                        </a:spcAft>
                      </a:pPr>
                      <a:r>
                        <a:rPr lang="fa-IR" sz="1100" dirty="0">
                          <a:effectLst/>
                          <a:cs typeface="B Nazanin" pitchFamily="2" charset="-78"/>
                        </a:rPr>
                        <a:t>کارمند کتابخانه یا کتابدار</a:t>
                      </a:r>
                      <a:endParaRPr lang="en-US" sz="1100" dirty="0">
                        <a:effectLst/>
                        <a:latin typeface="Calibri"/>
                        <a:ea typeface="Calibri"/>
                        <a:cs typeface="B Nazanin" pitchFamily="2" charset="-78"/>
                      </a:endParaRPr>
                    </a:p>
                  </a:txBody>
                  <a:tcPr marL="68580" marR="68580" marT="0" marB="0"/>
                </a:tc>
                <a:tc>
                  <a:txBody>
                    <a:bodyPr/>
                    <a:lstStyle/>
                    <a:p>
                      <a:pPr algn="r" rtl="1">
                        <a:lnSpc>
                          <a:spcPct val="115000"/>
                        </a:lnSpc>
                        <a:spcAft>
                          <a:spcPts val="0"/>
                        </a:spcAft>
                      </a:pPr>
                      <a:r>
                        <a:rPr lang="fa-IR" sz="1100" dirty="0">
                          <a:effectLst/>
                          <a:cs typeface="B Nazanin" pitchFamily="2" charset="-78"/>
                        </a:rPr>
                        <a:t>تحویل دادن و گرفتن کتاب</a:t>
                      </a:r>
                      <a:endParaRPr lang="en-US" sz="1100" dirty="0">
                        <a:effectLst/>
                        <a:cs typeface="B Nazanin" pitchFamily="2" charset="-78"/>
                      </a:endParaRPr>
                    </a:p>
                    <a:p>
                      <a:pPr algn="r" rtl="1">
                        <a:lnSpc>
                          <a:spcPct val="115000"/>
                        </a:lnSpc>
                        <a:spcAft>
                          <a:spcPts val="0"/>
                        </a:spcAft>
                      </a:pPr>
                      <a:r>
                        <a:rPr lang="fa-IR" sz="1100" dirty="0">
                          <a:effectLst/>
                          <a:cs typeface="B Nazanin" pitchFamily="2" charset="-78"/>
                        </a:rPr>
                        <a:t>کنترل و ثبت کتابهایی که تحویل متقاضی می دهد یا از او دریافت می کند</a:t>
                      </a:r>
                      <a:endParaRPr lang="en-US" sz="1100" dirty="0">
                        <a:effectLst/>
                        <a:cs typeface="B Nazanin" pitchFamily="2" charset="-78"/>
                      </a:endParaRPr>
                    </a:p>
                    <a:p>
                      <a:pPr algn="r" rtl="1">
                        <a:lnSpc>
                          <a:spcPct val="115000"/>
                        </a:lnSpc>
                        <a:spcAft>
                          <a:spcPts val="0"/>
                        </a:spcAft>
                      </a:pPr>
                      <a:r>
                        <a:rPr lang="fa-IR" sz="1100" dirty="0">
                          <a:effectLst/>
                          <a:cs typeface="B Nazanin" pitchFamily="2" charset="-78"/>
                        </a:rPr>
                        <a:t>تمدید کتاب</a:t>
                      </a:r>
                      <a:endParaRPr lang="en-US" sz="1100" dirty="0">
                        <a:effectLst/>
                        <a:latin typeface="Calibri"/>
                        <a:ea typeface="Calibri"/>
                        <a:cs typeface="B Nazanin" pitchFamily="2" charset="-78"/>
                      </a:endParaRPr>
                    </a:p>
                  </a:txBody>
                  <a:tcPr marL="68580" marR="68580" marT="0" marB="0"/>
                </a:tc>
                <a:tc>
                  <a:txBody>
                    <a:bodyPr/>
                    <a:lstStyle/>
                    <a:p>
                      <a:pPr algn="r" rtl="1">
                        <a:lnSpc>
                          <a:spcPct val="115000"/>
                        </a:lnSpc>
                        <a:spcAft>
                          <a:spcPts val="0"/>
                        </a:spcAft>
                      </a:pPr>
                      <a:r>
                        <a:rPr lang="fa-IR" sz="1100" dirty="0">
                          <a:effectLst/>
                          <a:cs typeface="B Nazanin" pitchFamily="2" charset="-78"/>
                        </a:rPr>
                        <a:t>نماینده خود</a:t>
                      </a:r>
                      <a:endParaRPr lang="en-US" sz="1100" dirty="0">
                        <a:effectLst/>
                        <a:latin typeface="Calibri"/>
                        <a:ea typeface="Calibri"/>
                        <a:cs typeface="B Nazanin" pitchFamily="2" charset="-78"/>
                      </a:endParaRPr>
                    </a:p>
                  </a:txBody>
                  <a:tcPr marL="68580" marR="68580" marT="0" marB="0"/>
                </a:tc>
              </a:tr>
              <a:tr h="283029">
                <a:tc>
                  <a:txBody>
                    <a:bodyPr/>
                    <a:lstStyle/>
                    <a:p>
                      <a:pPr algn="r" rtl="1">
                        <a:lnSpc>
                          <a:spcPct val="115000"/>
                        </a:lnSpc>
                        <a:spcAft>
                          <a:spcPts val="0"/>
                        </a:spcAft>
                      </a:pPr>
                      <a:r>
                        <a:rPr lang="fa-IR" sz="1100">
                          <a:effectLst/>
                          <a:cs typeface="B Nazanin" pitchFamily="2" charset="-78"/>
                        </a:rPr>
                        <a:t>مخزن دار کتاب</a:t>
                      </a:r>
                      <a:endParaRPr lang="en-US" sz="1100">
                        <a:effectLst/>
                        <a:latin typeface="Calibri"/>
                        <a:ea typeface="Calibri"/>
                        <a:cs typeface="B Nazanin" pitchFamily="2" charset="-78"/>
                      </a:endParaRPr>
                    </a:p>
                  </a:txBody>
                  <a:tcPr marL="68580" marR="68580" marT="0" marB="0"/>
                </a:tc>
                <a:tc>
                  <a:txBody>
                    <a:bodyPr/>
                    <a:lstStyle/>
                    <a:p>
                      <a:pPr algn="r" rtl="1">
                        <a:lnSpc>
                          <a:spcPct val="115000"/>
                        </a:lnSpc>
                        <a:spcAft>
                          <a:spcPts val="0"/>
                        </a:spcAft>
                      </a:pPr>
                      <a:r>
                        <a:rPr lang="fa-IR" sz="1100">
                          <a:effectLst/>
                          <a:cs typeface="B Nazanin" pitchFamily="2" charset="-78"/>
                        </a:rPr>
                        <a:t>کنترل لیست کتاب های موجود</a:t>
                      </a:r>
                      <a:endParaRPr lang="en-US" sz="1100">
                        <a:effectLst/>
                        <a:latin typeface="Calibri"/>
                        <a:ea typeface="Calibri"/>
                        <a:cs typeface="B Nazanin" pitchFamily="2" charset="-78"/>
                      </a:endParaRPr>
                    </a:p>
                  </a:txBody>
                  <a:tcPr marL="68580" marR="68580" marT="0" marB="0"/>
                </a:tc>
                <a:tc>
                  <a:txBody>
                    <a:bodyPr/>
                    <a:lstStyle/>
                    <a:p>
                      <a:pPr algn="r" rtl="1">
                        <a:lnSpc>
                          <a:spcPct val="115000"/>
                        </a:lnSpc>
                        <a:spcAft>
                          <a:spcPts val="0"/>
                        </a:spcAft>
                      </a:pPr>
                      <a:r>
                        <a:rPr lang="fa-IR" sz="1100">
                          <a:effectLst/>
                          <a:cs typeface="B Nazanin" pitchFamily="2" charset="-78"/>
                        </a:rPr>
                        <a:t>نماینده خود</a:t>
                      </a:r>
                      <a:endParaRPr lang="en-US" sz="1100">
                        <a:effectLst/>
                        <a:latin typeface="Calibri"/>
                        <a:ea typeface="Calibri"/>
                        <a:cs typeface="B Nazanin" pitchFamily="2" charset="-78"/>
                      </a:endParaRPr>
                    </a:p>
                  </a:txBody>
                  <a:tcPr marL="68580" marR="68580" marT="0" marB="0"/>
                </a:tc>
              </a:tr>
              <a:tr h="283029">
                <a:tc>
                  <a:txBody>
                    <a:bodyPr/>
                    <a:lstStyle/>
                    <a:p>
                      <a:pPr algn="r" rtl="1">
                        <a:lnSpc>
                          <a:spcPct val="115000"/>
                        </a:lnSpc>
                        <a:spcAft>
                          <a:spcPts val="0"/>
                        </a:spcAft>
                      </a:pPr>
                      <a:r>
                        <a:rPr lang="fa-IR" sz="1100">
                          <a:effectLst/>
                          <a:cs typeface="B Nazanin" pitchFamily="2" charset="-78"/>
                        </a:rPr>
                        <a:t>مدیر کتابخانه</a:t>
                      </a:r>
                      <a:endParaRPr lang="en-US" sz="1100">
                        <a:effectLst/>
                        <a:latin typeface="Calibri"/>
                        <a:ea typeface="Calibri"/>
                        <a:cs typeface="B Nazanin" pitchFamily="2" charset="-78"/>
                      </a:endParaRPr>
                    </a:p>
                  </a:txBody>
                  <a:tcPr marL="68580" marR="68580" marT="0" marB="0"/>
                </a:tc>
                <a:tc>
                  <a:txBody>
                    <a:bodyPr/>
                    <a:lstStyle/>
                    <a:p>
                      <a:pPr algn="r" rtl="1">
                        <a:lnSpc>
                          <a:spcPct val="115000"/>
                        </a:lnSpc>
                        <a:spcAft>
                          <a:spcPts val="0"/>
                        </a:spcAft>
                      </a:pPr>
                      <a:r>
                        <a:rPr lang="fa-IR" sz="1100">
                          <a:effectLst/>
                          <a:cs typeface="B Nazanin" pitchFamily="2" charset="-78"/>
                        </a:rPr>
                        <a:t>کنترل مراحل کار</a:t>
                      </a:r>
                      <a:endParaRPr lang="en-US" sz="1100">
                        <a:effectLst/>
                        <a:latin typeface="Calibri"/>
                        <a:ea typeface="Calibri"/>
                        <a:cs typeface="B Nazanin" pitchFamily="2" charset="-78"/>
                      </a:endParaRPr>
                    </a:p>
                  </a:txBody>
                  <a:tcPr marL="68580" marR="68580" marT="0" marB="0"/>
                </a:tc>
                <a:tc>
                  <a:txBody>
                    <a:bodyPr/>
                    <a:lstStyle/>
                    <a:p>
                      <a:pPr algn="r" rtl="1">
                        <a:lnSpc>
                          <a:spcPct val="115000"/>
                        </a:lnSpc>
                        <a:spcAft>
                          <a:spcPts val="0"/>
                        </a:spcAft>
                      </a:pPr>
                      <a:r>
                        <a:rPr lang="fa-IR" sz="1100" dirty="0">
                          <a:effectLst/>
                          <a:cs typeface="B Nazanin" pitchFamily="2" charset="-78"/>
                        </a:rPr>
                        <a:t>نماینده خود</a:t>
                      </a:r>
                      <a:endParaRPr lang="en-US" sz="1100" dirty="0">
                        <a:effectLst/>
                        <a:latin typeface="Calibri"/>
                        <a:ea typeface="Calibri"/>
                        <a:cs typeface="B Nazanin" pitchFamily="2" charset="-78"/>
                      </a:endParaRPr>
                    </a:p>
                  </a:txBody>
                  <a:tcPr marL="68580" marR="68580" marT="0" marB="0"/>
                </a:tc>
              </a:tr>
            </a:tbl>
          </a:graphicData>
        </a:graphic>
      </p:graphicFrame>
      <p:sp>
        <p:nvSpPr>
          <p:cNvPr id="8" name="Rectangle 2"/>
          <p:cNvSpPr>
            <a:spLocks noChangeArrowheads="1"/>
          </p:cNvSpPr>
          <p:nvPr/>
        </p:nvSpPr>
        <p:spPr bwMode="auto">
          <a:xfrm>
            <a:off x="1600200" y="205105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00000"/>
              </a:lnSpc>
              <a:spcBef>
                <a:spcPct val="0"/>
              </a:spcBef>
              <a:spcAft>
                <a:spcPct val="0"/>
              </a:spcAft>
              <a:buClrTx/>
              <a:buSzTx/>
              <a:buFontTx/>
              <a:buNone/>
              <a:tabLst/>
            </a:pPr>
            <a:endParaRPr kumimoji="0" lang="fa-IR" sz="1800" b="0" i="0" u="none" strike="noStrike" cap="none" normalizeH="0" baseline="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2750903745"/>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4"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down)">
                                      <p:cBhvr>
                                        <p:cTn id="1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82045E87-D288-48DA-9682-B0B5434DE68B}" type="slidenum">
              <a:rPr lang="en-US" smtClean="0"/>
              <a:pPr/>
              <a:t>23</a:t>
            </a:fld>
            <a:endParaRPr lang="en-US"/>
          </a:p>
        </p:txBody>
      </p:sp>
      <p:sp>
        <p:nvSpPr>
          <p:cNvPr id="5" name="Rectangle 4"/>
          <p:cNvSpPr/>
          <p:nvPr/>
        </p:nvSpPr>
        <p:spPr>
          <a:xfrm>
            <a:off x="3733800" y="0"/>
            <a:ext cx="2084684" cy="369332"/>
          </a:xfrm>
          <a:prstGeom prst="rect">
            <a:avLst/>
          </a:prstGeom>
        </p:spPr>
        <p:txBody>
          <a:bodyPr wrap="square">
            <a:spAutoFit/>
          </a:bodyPr>
          <a:lstStyle/>
          <a:p>
            <a:r>
              <a:rPr lang="fa-IR" b="1" dirty="0" smtClean="0">
                <a:solidFill>
                  <a:schemeClr val="bg1"/>
                </a:solidFill>
              </a:rPr>
              <a:t>نیاز های عملیاتی</a:t>
            </a:r>
            <a:endParaRPr lang="en-US" dirty="0">
              <a:solidFill>
                <a:schemeClr val="bg1"/>
              </a:solidFill>
            </a:endParaRPr>
          </a:p>
        </p:txBody>
      </p:sp>
      <p:graphicFrame>
        <p:nvGraphicFramePr>
          <p:cNvPr id="7" name="Table 6"/>
          <p:cNvGraphicFramePr>
            <a:graphicFrameLocks noGrp="1"/>
          </p:cNvGraphicFramePr>
          <p:nvPr>
            <p:extLst>
              <p:ext uri="{D42A27DB-BD31-4B8C-83A1-F6EECF244321}">
                <p14:modId xmlns:p14="http://schemas.microsoft.com/office/powerpoint/2010/main" val="538699520"/>
              </p:ext>
            </p:extLst>
          </p:nvPr>
        </p:nvGraphicFramePr>
        <p:xfrm>
          <a:off x="567590" y="3581400"/>
          <a:ext cx="8271610" cy="1863852"/>
        </p:xfrm>
        <a:graphic>
          <a:graphicData uri="http://schemas.openxmlformats.org/drawingml/2006/table">
            <a:tbl>
              <a:tblPr rtl="1" firstRow="1" firstCol="1" bandRow="1">
                <a:tableStyleId>{616DA210-FB5B-4158-B5E0-FEB733F419BA}</a:tableStyleId>
              </a:tblPr>
              <a:tblGrid>
                <a:gridCol w="4135805"/>
                <a:gridCol w="4135805"/>
              </a:tblGrid>
              <a:tr h="365760">
                <a:tc>
                  <a:txBody>
                    <a:bodyPr/>
                    <a:lstStyle/>
                    <a:p>
                      <a:pPr algn="ctr" rtl="1">
                        <a:lnSpc>
                          <a:spcPct val="115000"/>
                        </a:lnSpc>
                        <a:spcAft>
                          <a:spcPts val="0"/>
                        </a:spcAft>
                      </a:pPr>
                      <a:r>
                        <a:rPr lang="fa-IR" sz="2200" dirty="0">
                          <a:effectLst/>
                          <a:cs typeface="B Nazanin" pitchFamily="2" charset="-78"/>
                        </a:rPr>
                        <a:t>محدودیت ها</a:t>
                      </a:r>
                      <a:endParaRPr lang="en-US" sz="2200" dirty="0">
                        <a:effectLst/>
                        <a:latin typeface="Calibri"/>
                        <a:ea typeface="Calibri"/>
                        <a:cs typeface="B Nazanin" pitchFamily="2" charset="-78"/>
                      </a:endParaRPr>
                    </a:p>
                  </a:txBody>
                  <a:tcPr marL="68580" marR="68580" marT="0" marB="0"/>
                </a:tc>
                <a:tc>
                  <a:txBody>
                    <a:bodyPr/>
                    <a:lstStyle/>
                    <a:p>
                      <a:pPr algn="ctr" rtl="1">
                        <a:lnSpc>
                          <a:spcPct val="115000"/>
                        </a:lnSpc>
                        <a:spcAft>
                          <a:spcPts val="0"/>
                        </a:spcAft>
                      </a:pPr>
                      <a:r>
                        <a:rPr lang="fa-IR" sz="2200">
                          <a:effectLst/>
                          <a:cs typeface="B Nazanin" pitchFamily="2" charset="-78"/>
                        </a:rPr>
                        <a:t>ویژگی</a:t>
                      </a:r>
                      <a:endParaRPr lang="en-US" sz="2200">
                        <a:effectLst/>
                        <a:latin typeface="Calibri"/>
                        <a:ea typeface="Calibri"/>
                        <a:cs typeface="B Nazanin" pitchFamily="2" charset="-78"/>
                      </a:endParaRPr>
                    </a:p>
                  </a:txBody>
                  <a:tcPr marL="68580" marR="68580" marT="0" marB="0"/>
                </a:tc>
              </a:tr>
              <a:tr h="731520">
                <a:tc>
                  <a:txBody>
                    <a:bodyPr/>
                    <a:lstStyle/>
                    <a:p>
                      <a:pPr algn="ctr" rtl="1">
                        <a:lnSpc>
                          <a:spcPct val="115000"/>
                        </a:lnSpc>
                        <a:spcAft>
                          <a:spcPts val="0"/>
                        </a:spcAft>
                      </a:pPr>
                      <a:r>
                        <a:rPr lang="fa-IR" sz="2200" dirty="0">
                          <a:effectLst/>
                          <a:cs typeface="B Nazanin" pitchFamily="2" charset="-78"/>
                        </a:rPr>
                        <a:t>خوانا و واضح بودن واسط گرافیکی کاربر</a:t>
                      </a:r>
                      <a:endParaRPr lang="en-US" sz="2200" dirty="0">
                        <a:effectLst/>
                        <a:latin typeface="Calibri"/>
                        <a:ea typeface="Calibri"/>
                        <a:cs typeface="B Nazanin" pitchFamily="2" charset="-78"/>
                      </a:endParaRPr>
                    </a:p>
                  </a:txBody>
                  <a:tcPr marL="68580" marR="68580" marT="0" marB="0"/>
                </a:tc>
                <a:tc>
                  <a:txBody>
                    <a:bodyPr/>
                    <a:lstStyle/>
                    <a:p>
                      <a:pPr algn="ctr" rtl="1">
                        <a:lnSpc>
                          <a:spcPct val="115000"/>
                        </a:lnSpc>
                        <a:spcAft>
                          <a:spcPts val="0"/>
                        </a:spcAft>
                      </a:pPr>
                      <a:r>
                        <a:rPr lang="fa-IR" sz="2200" dirty="0">
                          <a:effectLst/>
                          <a:cs typeface="B Nazanin" pitchFamily="2" charset="-78"/>
                        </a:rPr>
                        <a:t>سهولت در استفاده</a:t>
                      </a:r>
                      <a:endParaRPr lang="en-US" sz="2200" dirty="0">
                        <a:effectLst/>
                        <a:latin typeface="Calibri"/>
                        <a:ea typeface="Calibri"/>
                        <a:cs typeface="B Nazanin" pitchFamily="2" charset="-78"/>
                      </a:endParaRPr>
                    </a:p>
                  </a:txBody>
                  <a:tcPr marL="68580" marR="68580" marT="0" marB="0"/>
                </a:tc>
              </a:tr>
              <a:tr h="731520">
                <a:tc>
                  <a:txBody>
                    <a:bodyPr/>
                    <a:lstStyle/>
                    <a:p>
                      <a:pPr algn="ctr" rtl="1">
                        <a:lnSpc>
                          <a:spcPct val="115000"/>
                        </a:lnSpc>
                        <a:spcAft>
                          <a:spcPts val="0"/>
                        </a:spcAft>
                      </a:pPr>
                      <a:r>
                        <a:rPr lang="fa-IR" sz="2200">
                          <a:effectLst/>
                          <a:cs typeface="B Nazanin" pitchFamily="2" charset="-78"/>
                        </a:rPr>
                        <a:t>برنامه قابل اجرا بر روی </a:t>
                      </a:r>
                      <a:r>
                        <a:rPr lang="en-US" sz="2200">
                          <a:effectLst/>
                          <a:cs typeface="B Nazanin" pitchFamily="2" charset="-78"/>
                        </a:rPr>
                        <a:t>win Xp </a:t>
                      </a:r>
                      <a:r>
                        <a:rPr lang="fa-IR" sz="2200">
                          <a:effectLst/>
                          <a:cs typeface="B Nazanin" pitchFamily="2" charset="-78"/>
                        </a:rPr>
                        <a:t>  و </a:t>
                      </a:r>
                      <a:r>
                        <a:rPr lang="en-US" sz="2200">
                          <a:effectLst/>
                          <a:cs typeface="B Nazanin" pitchFamily="2" charset="-78"/>
                        </a:rPr>
                        <a:t>Win Vista</a:t>
                      </a:r>
                      <a:endParaRPr lang="en-US" sz="2200">
                        <a:effectLst/>
                        <a:latin typeface="Calibri"/>
                        <a:ea typeface="Calibri"/>
                        <a:cs typeface="B Nazanin" pitchFamily="2" charset="-78"/>
                      </a:endParaRPr>
                    </a:p>
                  </a:txBody>
                  <a:tcPr marL="68580" marR="68580" marT="0" marB="0"/>
                </a:tc>
                <a:tc>
                  <a:txBody>
                    <a:bodyPr/>
                    <a:lstStyle/>
                    <a:p>
                      <a:pPr algn="ctr" rtl="1">
                        <a:lnSpc>
                          <a:spcPct val="115000"/>
                        </a:lnSpc>
                        <a:spcAft>
                          <a:spcPts val="0"/>
                        </a:spcAft>
                      </a:pPr>
                      <a:r>
                        <a:rPr lang="fa-IR" sz="2200" dirty="0">
                          <a:effectLst/>
                          <a:cs typeface="B Nazanin" pitchFamily="2" charset="-78"/>
                        </a:rPr>
                        <a:t>سیستم عامل</a:t>
                      </a:r>
                      <a:endParaRPr lang="en-US" sz="2200" dirty="0">
                        <a:effectLst/>
                        <a:latin typeface="Calibri"/>
                        <a:ea typeface="Calibri"/>
                        <a:cs typeface="B Nazanin" pitchFamily="2" charset="-78"/>
                      </a:endParaRPr>
                    </a:p>
                  </a:txBody>
                  <a:tcPr marL="68580" marR="68580" marT="0" marB="0"/>
                </a:tc>
              </a:tr>
            </a:tbl>
          </a:graphicData>
        </a:graphic>
      </p:graphicFrame>
      <p:sp>
        <p:nvSpPr>
          <p:cNvPr id="8" name="Rectangle 2"/>
          <p:cNvSpPr>
            <a:spLocks noChangeArrowheads="1"/>
          </p:cNvSpPr>
          <p:nvPr/>
        </p:nvSpPr>
        <p:spPr bwMode="auto">
          <a:xfrm>
            <a:off x="567591" y="1438619"/>
            <a:ext cx="7847213" cy="10464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fa-IR" b="1" i="0" u="none" strike="noStrike" cap="none" normalizeH="0" baseline="0" dirty="0" smtClean="0">
                <a:ln>
                  <a:noFill/>
                </a:ln>
                <a:solidFill>
                  <a:schemeClr val="tx1"/>
                </a:solidFill>
                <a:effectLst/>
                <a:latin typeface="TimesNewRomanPSMT" charset="-78"/>
                <a:ea typeface="Calibri" pitchFamily="34" charset="0"/>
                <a:cs typeface="B Nazanin" pitchFamily="2" charset="-78"/>
              </a:rPr>
              <a:t>جدول ١</a:t>
            </a:r>
            <a:r>
              <a:rPr kumimoji="0" lang="en-US" b="1" i="0" u="none" strike="noStrike" cap="none" normalizeH="0" baseline="0" dirty="0" smtClean="0">
                <a:ln>
                  <a:noFill/>
                </a:ln>
                <a:solidFill>
                  <a:schemeClr val="tx1"/>
                </a:solidFill>
                <a:effectLst/>
                <a:latin typeface="TimesNewRomanPSMT" charset="-78"/>
                <a:ea typeface="Calibri" pitchFamily="34" charset="0"/>
                <a:cs typeface="B Nazanin" pitchFamily="2" charset="-78"/>
              </a:rPr>
              <a:t>. </a:t>
            </a:r>
            <a:r>
              <a:rPr kumimoji="0" lang="fa-IR" b="1" i="0" u="none" strike="noStrike" cap="none" normalizeH="0" baseline="0" dirty="0" smtClean="0">
                <a:ln>
                  <a:noFill/>
                </a:ln>
                <a:solidFill>
                  <a:schemeClr val="tx1"/>
                </a:solidFill>
                <a:effectLst/>
                <a:latin typeface="TimesNewRomanPSMT" charset="-78"/>
                <a:ea typeface="Calibri" pitchFamily="34" charset="0"/>
                <a:cs typeface="B Nazanin" pitchFamily="2" charset="-78"/>
              </a:rPr>
              <a:t>نيازهای عملياتی</a:t>
            </a:r>
            <a:endParaRPr kumimoji="0" lang="en-US" sz="1050" b="1" i="0" u="none" strike="noStrike" cap="none" normalizeH="0" baseline="0" dirty="0" smtClean="0">
              <a:ln>
                <a:noFill/>
              </a:ln>
              <a:solidFill>
                <a:schemeClr val="tx1"/>
              </a:solidFill>
              <a:effectLst/>
              <a:latin typeface="Arial" pitchFamily="34" charset="0"/>
              <a:cs typeface="B Nazanin" pitchFamily="2" charset="-78"/>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fa-IR" sz="1600" b="1" i="0" u="none" strike="noStrike" cap="none" normalizeH="0" baseline="0" dirty="0" smtClean="0">
                <a:ln>
                  <a:noFill/>
                </a:ln>
                <a:solidFill>
                  <a:schemeClr val="tx1"/>
                </a:solidFill>
                <a:effectLst/>
                <a:latin typeface="Calibri" pitchFamily="34" charset="0"/>
                <a:ea typeface="Calibri" pitchFamily="34" charset="0"/>
                <a:cs typeface="B Nazanin" pitchFamily="2" charset="-78"/>
              </a:rPr>
              <a:t>ویژگی های سیستم : نیازهای کیفی یا دراصطلاح ویژگی های سیستم کتابخانه در جدول زیر مشخص شده است</a:t>
            </a:r>
            <a:endParaRPr kumimoji="0" lang="en-US" sz="1050" b="1" i="0" u="none" strike="noStrike" cap="none" normalizeH="0" baseline="0" dirty="0" smtClean="0">
              <a:ln>
                <a:noFill/>
              </a:ln>
              <a:solidFill>
                <a:schemeClr val="tx1"/>
              </a:solidFill>
              <a:effectLst/>
              <a:latin typeface="Arial" pitchFamily="34" charset="0"/>
              <a:cs typeface="B Nazanin" pitchFamily="2" charset="-78"/>
            </a:endParaRPr>
          </a:p>
          <a:p>
            <a:pPr marL="0" marR="0" lvl="0" indent="0" algn="r" defTabSz="914400" rtl="0" eaLnBrk="0" fontAlgn="base" latinLnBrk="0" hangingPunct="0">
              <a:lnSpc>
                <a:spcPct val="100000"/>
              </a:lnSpc>
              <a:spcBef>
                <a:spcPct val="0"/>
              </a:spcBef>
              <a:spcAft>
                <a:spcPct val="0"/>
              </a:spcAft>
              <a:buClrTx/>
              <a:buSzTx/>
              <a:buFontTx/>
              <a:buNone/>
              <a:tabLst/>
            </a:pPr>
            <a:endParaRPr kumimoji="0" lang="en-US" sz="2800" b="1" i="0" u="none" strike="noStrike" cap="none" normalizeH="0" baseline="0" dirty="0" smtClean="0">
              <a:ln>
                <a:noFill/>
              </a:ln>
              <a:solidFill>
                <a:schemeClr val="tx1"/>
              </a:solidFill>
              <a:effectLst/>
              <a:latin typeface="Arial" pitchFamily="34" charset="0"/>
              <a:cs typeface="B Nazanin"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429000" y="30079"/>
            <a:ext cx="2438400" cy="461665"/>
          </a:xfrm>
          <a:prstGeom prst="rect">
            <a:avLst/>
          </a:prstGeom>
          <a:noFill/>
        </p:spPr>
        <p:txBody>
          <a:bodyPr wrap="square" rtlCol="0">
            <a:spAutoFit/>
          </a:bodyPr>
          <a:lstStyle/>
          <a:p>
            <a:pPr algn="r" rtl="1"/>
            <a:r>
              <a:rPr lang="fa-IR" sz="2400" dirty="0" smtClean="0">
                <a:solidFill>
                  <a:schemeClr val="bg1"/>
                </a:solidFill>
                <a:cs typeface="B Tabassom" pitchFamily="2" charset="-78"/>
              </a:rPr>
              <a:t>نمودار </a:t>
            </a:r>
            <a:r>
              <a:rPr lang="en-US" sz="2400" dirty="0" smtClean="0">
                <a:solidFill>
                  <a:schemeClr val="bg1"/>
                </a:solidFill>
                <a:cs typeface="B Tabassom" pitchFamily="2" charset="-78"/>
              </a:rPr>
              <a:t>usecase </a:t>
            </a:r>
            <a:r>
              <a:rPr lang="fa-IR" sz="2400" dirty="0" smtClean="0">
                <a:solidFill>
                  <a:schemeClr val="bg1"/>
                </a:solidFill>
                <a:cs typeface="B Tabassom" pitchFamily="2" charset="-78"/>
              </a:rPr>
              <a:t>کتابخانه</a:t>
            </a:r>
            <a:endParaRPr lang="en-US" sz="2400" dirty="0">
              <a:solidFill>
                <a:schemeClr val="bg1"/>
              </a:solidFill>
              <a:cs typeface="B Tabassom" pitchFamily="2" charset="-78"/>
            </a:endParaRPr>
          </a:p>
        </p:txBody>
      </p:sp>
      <p:sp>
        <p:nvSpPr>
          <p:cNvPr id="2" name="Slide Number Placeholder 1"/>
          <p:cNvSpPr>
            <a:spLocks noGrp="1"/>
          </p:cNvSpPr>
          <p:nvPr>
            <p:ph type="sldNum" sz="quarter" idx="12"/>
          </p:nvPr>
        </p:nvSpPr>
        <p:spPr/>
        <p:txBody>
          <a:bodyPr/>
          <a:lstStyle/>
          <a:p>
            <a:fld id="{82045E87-D288-48DA-9682-B0B5434DE68B}" type="slidenum">
              <a:rPr lang="en-US" smtClean="0"/>
              <a:pPr/>
              <a:t>24</a:t>
            </a:fld>
            <a:endParaRPr lang="en-US"/>
          </a:p>
        </p:txBody>
      </p:sp>
      <p:pic>
        <p:nvPicPr>
          <p:cNvPr id="5" name="Picture 4" descr="C:\Users\P73EB~1.AHM\AppData\Local\Temp\Rar$DI49.376\1.jpg"/>
          <p:cNvPicPr/>
          <p:nvPr/>
        </p:nvPicPr>
        <p:blipFill>
          <a:blip r:embed="rId2" cstate="print"/>
          <a:srcRect r="25010" b="33950"/>
          <a:stretch>
            <a:fillRect/>
          </a:stretch>
        </p:blipFill>
        <p:spPr bwMode="auto">
          <a:xfrm>
            <a:off x="0" y="609600"/>
            <a:ext cx="4724400" cy="2667000"/>
          </a:xfrm>
          <a:prstGeom prst="rect">
            <a:avLst/>
          </a:prstGeom>
          <a:noFill/>
          <a:ln w="9525">
            <a:noFill/>
            <a:miter lim="800000"/>
            <a:headEnd/>
            <a:tailEnd/>
          </a:ln>
        </p:spPr>
      </p:pic>
      <p:pic>
        <p:nvPicPr>
          <p:cNvPr id="6" name="Picture 5" descr="C:\Users\P73EB~1.AHM\AppData\Local\Temp\Rar$DI46.376\2.jpg"/>
          <p:cNvPicPr/>
          <p:nvPr/>
        </p:nvPicPr>
        <p:blipFill>
          <a:blip r:embed="rId3" cstate="print"/>
          <a:srcRect r="2564" b="29570"/>
          <a:stretch>
            <a:fillRect/>
          </a:stretch>
        </p:blipFill>
        <p:spPr bwMode="auto">
          <a:xfrm>
            <a:off x="0" y="3352800"/>
            <a:ext cx="4724400" cy="2743200"/>
          </a:xfrm>
          <a:prstGeom prst="rect">
            <a:avLst/>
          </a:prstGeom>
          <a:noFill/>
          <a:ln w="9525">
            <a:noFill/>
            <a:miter lim="800000"/>
            <a:headEnd/>
            <a:tailEnd/>
          </a:ln>
        </p:spPr>
      </p:pic>
      <p:pic>
        <p:nvPicPr>
          <p:cNvPr id="7" name="Picture 6" descr="C:\Users\P73EB~1.AHM\AppData\Local\Temp\Rar$DI08.080\3.jpg"/>
          <p:cNvPicPr/>
          <p:nvPr/>
        </p:nvPicPr>
        <p:blipFill>
          <a:blip r:embed="rId4" cstate="print"/>
          <a:srcRect b="32758"/>
          <a:stretch>
            <a:fillRect/>
          </a:stretch>
        </p:blipFill>
        <p:spPr bwMode="auto">
          <a:xfrm rot="5400000">
            <a:off x="3615646" y="1718354"/>
            <a:ext cx="5638800" cy="3268892"/>
          </a:xfrm>
          <a:prstGeom prst="rect">
            <a:avLst/>
          </a:prstGeom>
          <a:noFill/>
          <a:ln w="9525">
            <a:noFill/>
            <a:miter lim="800000"/>
            <a:headEnd/>
            <a:tailEnd/>
          </a:ln>
        </p:spPr>
      </p:pic>
    </p:spTree>
    <p:extLst>
      <p:ext uri="{BB962C8B-B14F-4D97-AF65-F5344CB8AC3E}">
        <p14:creationId xmlns:p14="http://schemas.microsoft.com/office/powerpoint/2010/main" val="20879331"/>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895600" y="50829"/>
            <a:ext cx="4035136" cy="830997"/>
          </a:xfrm>
          <a:prstGeom prst="rect">
            <a:avLst/>
          </a:prstGeom>
          <a:noFill/>
        </p:spPr>
        <p:txBody>
          <a:bodyPr wrap="square" rtlCol="0">
            <a:spAutoFit/>
          </a:bodyPr>
          <a:lstStyle/>
          <a:p>
            <a:pPr algn="ctr"/>
            <a:r>
              <a:rPr lang="fa-IR" sz="2400" dirty="0" smtClean="0">
                <a:solidFill>
                  <a:schemeClr val="bg1"/>
                </a:solidFill>
                <a:cs typeface="B Tabassom" pitchFamily="2" charset="-78"/>
              </a:rPr>
              <a:t>سناریو ثبت نام کتابخانه</a:t>
            </a:r>
          </a:p>
          <a:p>
            <a:pPr algn="ctr"/>
            <a:endParaRPr lang="en-US" sz="2400" dirty="0">
              <a:solidFill>
                <a:schemeClr val="bg1"/>
              </a:solidFill>
              <a:cs typeface="B Tabassom" pitchFamily="2" charset="-78"/>
            </a:endParaRPr>
          </a:p>
        </p:txBody>
      </p:sp>
      <p:sp>
        <p:nvSpPr>
          <p:cNvPr id="10" name="Slide Number Placeholder 9"/>
          <p:cNvSpPr>
            <a:spLocks noGrp="1"/>
          </p:cNvSpPr>
          <p:nvPr>
            <p:ph type="sldNum" sz="quarter" idx="12"/>
          </p:nvPr>
        </p:nvSpPr>
        <p:spPr/>
        <p:txBody>
          <a:bodyPr/>
          <a:lstStyle/>
          <a:p>
            <a:fld id="{82045E87-D288-48DA-9682-B0B5434DE68B}" type="slidenum">
              <a:rPr lang="en-US" smtClean="0"/>
              <a:pPr/>
              <a:t>25</a:t>
            </a:fld>
            <a:endParaRPr lang="en-US"/>
          </a:p>
        </p:txBody>
      </p:sp>
      <p:graphicFrame>
        <p:nvGraphicFramePr>
          <p:cNvPr id="2" name="Table 1"/>
          <p:cNvGraphicFramePr>
            <a:graphicFrameLocks noGrp="1"/>
          </p:cNvGraphicFramePr>
          <p:nvPr>
            <p:extLst>
              <p:ext uri="{D42A27DB-BD31-4B8C-83A1-F6EECF244321}">
                <p14:modId xmlns:p14="http://schemas.microsoft.com/office/powerpoint/2010/main" val="3491540372"/>
              </p:ext>
            </p:extLst>
          </p:nvPr>
        </p:nvGraphicFramePr>
        <p:xfrm>
          <a:off x="1599564" y="1752602"/>
          <a:ext cx="6249035" cy="1682496"/>
        </p:xfrm>
        <a:graphic>
          <a:graphicData uri="http://schemas.openxmlformats.org/drawingml/2006/table">
            <a:tbl>
              <a:tblPr rtl="1" firstRow="1" firstCol="1" bandRow="1">
                <a:tableStyleId>{793D81CF-94F2-401A-BA57-92F5A7B2D0C5}</a:tableStyleId>
              </a:tblPr>
              <a:tblGrid>
                <a:gridCol w="1192063"/>
                <a:gridCol w="5056972"/>
              </a:tblGrid>
              <a:tr h="193520">
                <a:tc>
                  <a:txBody>
                    <a:bodyPr/>
                    <a:lstStyle/>
                    <a:p>
                      <a:pPr algn="ctr" rtl="1">
                        <a:lnSpc>
                          <a:spcPct val="115000"/>
                        </a:lnSpc>
                        <a:spcAft>
                          <a:spcPts val="0"/>
                        </a:spcAft>
                      </a:pPr>
                      <a:r>
                        <a:rPr lang="fa-IR" sz="1200" b="1" dirty="0">
                          <a:effectLst/>
                          <a:cs typeface="B Nazanin" pitchFamily="2" charset="-78"/>
                        </a:rPr>
                        <a:t>مورد استفاده</a:t>
                      </a:r>
                      <a:endParaRPr lang="en-US" sz="1200" b="1" dirty="0">
                        <a:effectLst/>
                        <a:latin typeface="Calibri"/>
                        <a:ea typeface="Calibri"/>
                        <a:cs typeface="B Nazanin" pitchFamily="2" charset="-78"/>
                      </a:endParaRPr>
                    </a:p>
                  </a:txBody>
                  <a:tcPr marL="68580" marR="68580" marT="0" marB="0"/>
                </a:tc>
                <a:tc>
                  <a:txBody>
                    <a:bodyPr/>
                    <a:lstStyle/>
                    <a:p>
                      <a:pPr algn="ctr" rtl="1">
                        <a:lnSpc>
                          <a:spcPct val="115000"/>
                        </a:lnSpc>
                        <a:spcAft>
                          <a:spcPts val="0"/>
                        </a:spcAft>
                      </a:pPr>
                      <a:r>
                        <a:rPr lang="fa-IR" sz="1200" b="1">
                          <a:effectLst/>
                          <a:cs typeface="B Nazanin" pitchFamily="2" charset="-78"/>
                        </a:rPr>
                        <a:t>ورود به سیستم</a:t>
                      </a:r>
                      <a:endParaRPr lang="en-US" sz="1200" b="1">
                        <a:effectLst/>
                        <a:latin typeface="Calibri"/>
                        <a:ea typeface="Calibri"/>
                        <a:cs typeface="B Nazanin" pitchFamily="2" charset="-78"/>
                      </a:endParaRPr>
                    </a:p>
                  </a:txBody>
                  <a:tcPr marL="68580" marR="68580" marT="0" marB="0"/>
                </a:tc>
              </a:tr>
              <a:tr h="193520">
                <a:tc>
                  <a:txBody>
                    <a:bodyPr/>
                    <a:lstStyle/>
                    <a:p>
                      <a:pPr algn="ctr" rtl="1">
                        <a:lnSpc>
                          <a:spcPct val="115000"/>
                        </a:lnSpc>
                        <a:spcAft>
                          <a:spcPts val="0"/>
                        </a:spcAft>
                      </a:pPr>
                      <a:r>
                        <a:rPr lang="fa-IR" sz="1200" b="1">
                          <a:effectLst/>
                          <a:cs typeface="B Nazanin" pitchFamily="2" charset="-78"/>
                        </a:rPr>
                        <a:t>بازیگر</a:t>
                      </a:r>
                      <a:endParaRPr lang="en-US" sz="1200" b="1">
                        <a:effectLst/>
                        <a:latin typeface="Calibri"/>
                        <a:ea typeface="Calibri"/>
                        <a:cs typeface="B Nazanin" pitchFamily="2" charset="-78"/>
                      </a:endParaRPr>
                    </a:p>
                  </a:txBody>
                  <a:tcPr marL="68580" marR="68580" marT="0" marB="0"/>
                </a:tc>
                <a:tc>
                  <a:txBody>
                    <a:bodyPr/>
                    <a:lstStyle/>
                    <a:p>
                      <a:pPr algn="ctr" rtl="1">
                        <a:lnSpc>
                          <a:spcPct val="115000"/>
                        </a:lnSpc>
                        <a:spcAft>
                          <a:spcPts val="0"/>
                        </a:spcAft>
                      </a:pPr>
                      <a:r>
                        <a:rPr lang="fa-IR" sz="1200" b="1">
                          <a:effectLst/>
                          <a:cs typeface="B Nazanin" pitchFamily="2" charset="-78"/>
                        </a:rPr>
                        <a:t>کاربر</a:t>
                      </a:r>
                      <a:endParaRPr lang="en-US" sz="1200" b="1">
                        <a:effectLst/>
                        <a:latin typeface="Calibri"/>
                        <a:ea typeface="Calibri"/>
                        <a:cs typeface="B Nazanin" pitchFamily="2" charset="-78"/>
                      </a:endParaRPr>
                    </a:p>
                  </a:txBody>
                  <a:tcPr marL="68580" marR="68580" marT="0" marB="0"/>
                </a:tc>
              </a:tr>
              <a:tr h="193520">
                <a:tc>
                  <a:txBody>
                    <a:bodyPr/>
                    <a:lstStyle/>
                    <a:p>
                      <a:pPr algn="ctr" rtl="1">
                        <a:lnSpc>
                          <a:spcPct val="115000"/>
                        </a:lnSpc>
                        <a:spcAft>
                          <a:spcPts val="0"/>
                        </a:spcAft>
                      </a:pPr>
                      <a:r>
                        <a:rPr lang="fa-IR" sz="1200" b="1">
                          <a:effectLst/>
                          <a:cs typeface="B Nazanin" pitchFamily="2" charset="-78"/>
                        </a:rPr>
                        <a:t>نوع</a:t>
                      </a:r>
                      <a:endParaRPr lang="en-US" sz="1200" b="1">
                        <a:effectLst/>
                        <a:latin typeface="Calibri"/>
                        <a:ea typeface="Calibri"/>
                        <a:cs typeface="B Nazanin" pitchFamily="2" charset="-78"/>
                      </a:endParaRPr>
                    </a:p>
                  </a:txBody>
                  <a:tcPr marL="68580" marR="68580" marT="0" marB="0"/>
                </a:tc>
                <a:tc>
                  <a:txBody>
                    <a:bodyPr/>
                    <a:lstStyle/>
                    <a:p>
                      <a:pPr algn="ctr" rtl="1">
                        <a:lnSpc>
                          <a:spcPct val="115000"/>
                        </a:lnSpc>
                        <a:spcAft>
                          <a:spcPts val="0"/>
                        </a:spcAft>
                      </a:pPr>
                      <a:r>
                        <a:rPr lang="fa-IR" sz="1200" b="1">
                          <a:effectLst/>
                          <a:cs typeface="B Nazanin" pitchFamily="2" charset="-78"/>
                        </a:rPr>
                        <a:t>اصلی</a:t>
                      </a:r>
                      <a:endParaRPr lang="en-US" sz="1200" b="1">
                        <a:effectLst/>
                        <a:latin typeface="Calibri"/>
                        <a:ea typeface="Calibri"/>
                        <a:cs typeface="B Nazanin" pitchFamily="2" charset="-78"/>
                      </a:endParaRPr>
                    </a:p>
                  </a:txBody>
                  <a:tcPr marL="68580" marR="68580" marT="0" marB="0"/>
                </a:tc>
              </a:tr>
              <a:tr h="193520">
                <a:tc>
                  <a:txBody>
                    <a:bodyPr/>
                    <a:lstStyle/>
                    <a:p>
                      <a:pPr algn="ctr" rtl="1">
                        <a:lnSpc>
                          <a:spcPct val="115000"/>
                        </a:lnSpc>
                        <a:spcAft>
                          <a:spcPts val="0"/>
                        </a:spcAft>
                      </a:pPr>
                      <a:r>
                        <a:rPr lang="fa-IR" sz="1200" b="1">
                          <a:effectLst/>
                          <a:cs typeface="B Nazanin" pitchFamily="2" charset="-78"/>
                        </a:rPr>
                        <a:t>پیشفرض</a:t>
                      </a:r>
                      <a:endParaRPr lang="en-US" sz="1200" b="1">
                        <a:effectLst/>
                        <a:latin typeface="Calibri"/>
                        <a:ea typeface="Calibri"/>
                        <a:cs typeface="B Nazanin" pitchFamily="2" charset="-78"/>
                      </a:endParaRPr>
                    </a:p>
                  </a:txBody>
                  <a:tcPr marL="68580" marR="68580" marT="0" marB="0"/>
                </a:tc>
                <a:tc>
                  <a:txBody>
                    <a:bodyPr/>
                    <a:lstStyle/>
                    <a:p>
                      <a:pPr algn="ctr" rtl="1">
                        <a:lnSpc>
                          <a:spcPct val="115000"/>
                        </a:lnSpc>
                        <a:spcAft>
                          <a:spcPts val="0"/>
                        </a:spcAft>
                      </a:pPr>
                      <a:r>
                        <a:rPr lang="fa-IR" sz="1200" b="1" dirty="0">
                          <a:effectLst/>
                          <a:cs typeface="B Nazanin" pitchFamily="2" charset="-78"/>
                        </a:rPr>
                        <a:t>کاربر به صورت معتبر به سیستم وارد شده</a:t>
                      </a:r>
                      <a:endParaRPr lang="en-US" sz="1200" b="1" dirty="0">
                        <a:effectLst/>
                        <a:latin typeface="Calibri"/>
                        <a:ea typeface="Calibri"/>
                        <a:cs typeface="B Nazanin" pitchFamily="2" charset="-78"/>
                      </a:endParaRPr>
                    </a:p>
                  </a:txBody>
                  <a:tcPr marL="68580" marR="68580" marT="0" marB="0"/>
                </a:tc>
              </a:tr>
              <a:tr h="606690">
                <a:tc>
                  <a:txBody>
                    <a:bodyPr/>
                    <a:lstStyle/>
                    <a:p>
                      <a:pPr algn="ctr" rtl="1">
                        <a:lnSpc>
                          <a:spcPct val="115000"/>
                        </a:lnSpc>
                        <a:spcAft>
                          <a:spcPts val="0"/>
                        </a:spcAft>
                      </a:pPr>
                      <a:r>
                        <a:rPr lang="fa-IR" sz="1200" b="1">
                          <a:effectLst/>
                          <a:cs typeface="B Nazanin" pitchFamily="2" charset="-78"/>
                        </a:rPr>
                        <a:t>شرح</a:t>
                      </a:r>
                      <a:endParaRPr lang="en-US" sz="1200" b="1">
                        <a:effectLst/>
                        <a:latin typeface="Calibri"/>
                        <a:ea typeface="Calibri"/>
                        <a:cs typeface="B Nazanin" pitchFamily="2" charset="-78"/>
                      </a:endParaRPr>
                    </a:p>
                  </a:txBody>
                  <a:tcPr marL="68580" marR="68580" marT="0" marB="0"/>
                </a:tc>
                <a:tc>
                  <a:txBody>
                    <a:bodyPr/>
                    <a:lstStyle/>
                    <a:p>
                      <a:pPr algn="ctr" rtl="1">
                        <a:lnSpc>
                          <a:spcPct val="115000"/>
                        </a:lnSpc>
                        <a:spcAft>
                          <a:spcPts val="0"/>
                        </a:spcAft>
                      </a:pPr>
                      <a:r>
                        <a:rPr lang="fa-IR" sz="1200" b="1" dirty="0">
                          <a:effectLst/>
                          <a:cs typeface="B Nazanin" pitchFamily="2" charset="-78"/>
                        </a:rPr>
                        <a:t>کاربر یکی از گزینه های ورود به صورت میهمان یا عضو را انتخاب کرده اگر به صورت عضو بود سیستم فرم ورود را نشان می دهد و کاربر مشخصات را وارد می کند سیستم چک می کند و کاربر وارد می شود</a:t>
                      </a:r>
                      <a:endParaRPr lang="en-US" sz="1200" b="1" dirty="0">
                        <a:effectLst/>
                        <a:latin typeface="Calibri"/>
                        <a:ea typeface="Calibri"/>
                        <a:cs typeface="B Nazanin" pitchFamily="2" charset="-78"/>
                      </a:endParaRPr>
                    </a:p>
                  </a:txBody>
                  <a:tcPr marL="68580" marR="68580" marT="0" marB="0"/>
                </a:tc>
              </a:tr>
              <a:tr h="193520">
                <a:tc>
                  <a:txBody>
                    <a:bodyPr/>
                    <a:lstStyle/>
                    <a:p>
                      <a:pPr algn="ctr" rtl="1">
                        <a:lnSpc>
                          <a:spcPct val="115000"/>
                        </a:lnSpc>
                        <a:spcAft>
                          <a:spcPts val="0"/>
                        </a:spcAft>
                      </a:pPr>
                      <a:r>
                        <a:rPr lang="fa-IR" sz="1200" b="1">
                          <a:effectLst/>
                          <a:cs typeface="B Nazanin" pitchFamily="2" charset="-78"/>
                        </a:rPr>
                        <a:t>نیازها</a:t>
                      </a:r>
                      <a:endParaRPr lang="en-US" sz="1200" b="1">
                        <a:effectLst/>
                        <a:latin typeface="Calibri"/>
                        <a:ea typeface="Calibri"/>
                        <a:cs typeface="B Nazanin" pitchFamily="2" charset="-78"/>
                      </a:endParaRPr>
                    </a:p>
                  </a:txBody>
                  <a:tcPr marL="68580" marR="68580" marT="0" marB="0"/>
                </a:tc>
                <a:tc>
                  <a:txBody>
                    <a:bodyPr/>
                    <a:lstStyle/>
                    <a:p>
                      <a:pPr algn="ctr" rtl="1">
                        <a:lnSpc>
                          <a:spcPct val="115000"/>
                        </a:lnSpc>
                        <a:spcAft>
                          <a:spcPts val="0"/>
                        </a:spcAft>
                      </a:pPr>
                      <a:r>
                        <a:rPr lang="fa-IR" sz="1200" b="1" dirty="0">
                          <a:effectLst/>
                          <a:cs typeface="B Nazanin" pitchFamily="2" charset="-78"/>
                        </a:rPr>
                        <a:t>نیاز شماره 1</a:t>
                      </a:r>
                      <a:endParaRPr lang="en-US" sz="1200" b="1" dirty="0">
                        <a:effectLst/>
                        <a:latin typeface="Calibri"/>
                        <a:ea typeface="Calibri"/>
                        <a:cs typeface="B Nazanin" pitchFamily="2" charset="-78"/>
                      </a:endParaRPr>
                    </a:p>
                  </a:txBody>
                  <a:tcPr marL="68580" marR="68580" marT="0" marB="0"/>
                </a:tc>
              </a:tr>
            </a:tbl>
          </a:graphicData>
        </a:graphic>
      </p:graphicFrame>
      <p:sp>
        <p:nvSpPr>
          <p:cNvPr id="3" name="Rectangle 1"/>
          <p:cNvSpPr>
            <a:spLocks noChangeArrowheads="1"/>
          </p:cNvSpPr>
          <p:nvPr/>
        </p:nvSpPr>
        <p:spPr bwMode="auto">
          <a:xfrm>
            <a:off x="2079869" y="739143"/>
            <a:ext cx="6048644"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fa-IR" b="1" i="0" u="none" strike="noStrike" cap="none" normalizeH="0" baseline="0" dirty="0" smtClean="0">
                <a:ln>
                  <a:noFill/>
                </a:ln>
                <a:solidFill>
                  <a:schemeClr val="tx1"/>
                </a:solidFill>
                <a:effectLst/>
                <a:latin typeface="TimesNewRomanPS-BoldMT"/>
                <a:ea typeface="Calibri" pitchFamily="34" charset="0"/>
                <a:cs typeface="B Nazanin" pitchFamily="2" charset="-78"/>
              </a:rPr>
              <a:t>مورد استفاده ی ثبت نام</a:t>
            </a:r>
            <a:r>
              <a:rPr kumimoji="0" lang="en-US" b="1" i="0" u="none" strike="noStrike" cap="none" normalizeH="0" baseline="0" dirty="0" smtClean="0">
                <a:ln>
                  <a:noFill/>
                </a:ln>
                <a:solidFill>
                  <a:schemeClr val="tx1"/>
                </a:solidFill>
                <a:effectLst/>
                <a:latin typeface="TimesNewRomanPS-BoldMT"/>
                <a:ea typeface="Calibri" pitchFamily="34" charset="0"/>
                <a:cs typeface="B Nazanin" pitchFamily="2" charset="-78"/>
              </a:rPr>
              <a:t> :</a:t>
            </a:r>
            <a:endParaRPr kumimoji="0" lang="en-US" sz="900" b="0" i="0" u="none" strike="noStrike" cap="none" normalizeH="0" baseline="0" dirty="0" smtClean="0">
              <a:ln>
                <a:noFill/>
              </a:ln>
              <a:solidFill>
                <a:schemeClr val="tx1"/>
              </a:solidFill>
              <a:effectLst/>
              <a:latin typeface="Arial" pitchFamily="34" charset="0"/>
              <a:cs typeface="B Nazanin" pitchFamily="2" charset="-78"/>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fa-IR" sz="1400" b="0" i="0" u="none" strike="noStrike" cap="none" normalizeH="0" baseline="0" dirty="0" smtClean="0">
                <a:ln>
                  <a:noFill/>
                </a:ln>
                <a:solidFill>
                  <a:schemeClr val="tx1"/>
                </a:solidFill>
                <a:effectLst/>
                <a:latin typeface="TimesNewRomanPSMT" charset="-78"/>
                <a:ea typeface="Calibri" pitchFamily="34" charset="0"/>
                <a:cs typeface="B Nazanin" pitchFamily="2" charset="-78"/>
              </a:rPr>
              <a:t>اگر کاربر اولين بار وارد سيستم کتابخانه شده باشد می تواند با استفاده از اين مورد استفاده به عضويت سيستم</a:t>
            </a:r>
            <a:endParaRPr kumimoji="0" lang="en-US" sz="900" b="0" i="0" u="none" strike="noStrike" cap="none" normalizeH="0" baseline="0" dirty="0" smtClean="0">
              <a:ln>
                <a:noFill/>
              </a:ln>
              <a:solidFill>
                <a:schemeClr val="tx1"/>
              </a:solidFill>
              <a:effectLst/>
              <a:latin typeface="Arial" pitchFamily="34" charset="0"/>
              <a:cs typeface="B Nazanin" pitchFamily="2" charset="-78"/>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fa-IR" sz="1400" b="0" i="0" u="none" strike="noStrike" cap="none" normalizeH="0" baseline="0" dirty="0" smtClean="0">
                <a:ln>
                  <a:noFill/>
                </a:ln>
                <a:solidFill>
                  <a:schemeClr val="tx1"/>
                </a:solidFill>
                <a:effectLst/>
                <a:latin typeface="TimesNewRomanPSMT" charset="-78"/>
                <a:ea typeface="Calibri" pitchFamily="34" charset="0"/>
                <a:cs typeface="B Nazanin" pitchFamily="2" charset="-78"/>
              </a:rPr>
              <a:t>کتابخانه در آيد</a:t>
            </a:r>
            <a:r>
              <a:rPr kumimoji="0" lang="en-US" sz="1400" b="0" i="0" u="none" strike="noStrike" cap="none" normalizeH="0" baseline="0" dirty="0" smtClean="0">
                <a:ln>
                  <a:noFill/>
                </a:ln>
                <a:solidFill>
                  <a:schemeClr val="tx1"/>
                </a:solidFill>
                <a:effectLst/>
                <a:latin typeface="TimesNewRomanPSMT" charset="-78"/>
                <a:ea typeface="Calibri" pitchFamily="34" charset="0"/>
                <a:cs typeface="B Nazanin" pitchFamily="2" charset="-78"/>
              </a:rPr>
              <a:t>. </a:t>
            </a:r>
            <a:r>
              <a:rPr kumimoji="0" lang="fa-IR" sz="1400" b="0" i="0" u="none" strike="noStrike" cap="none" normalizeH="0" baseline="0" dirty="0" smtClean="0">
                <a:ln>
                  <a:noFill/>
                </a:ln>
                <a:solidFill>
                  <a:schemeClr val="tx1"/>
                </a:solidFill>
                <a:effectLst/>
                <a:latin typeface="TimesNewRomanPSMT" charset="-78"/>
                <a:ea typeface="Calibri" pitchFamily="34" charset="0"/>
                <a:cs typeface="B Nazanin" pitchFamily="2" charset="-78"/>
              </a:rPr>
              <a:t>که سناريوی اين مورد استفاده به صورت زير می باشد</a:t>
            </a:r>
            <a:r>
              <a:rPr kumimoji="0" lang="en-US" sz="1400" b="0" i="0" u="none" strike="noStrike" cap="none" normalizeH="0" baseline="0" dirty="0" smtClean="0">
                <a:ln>
                  <a:noFill/>
                </a:ln>
                <a:solidFill>
                  <a:schemeClr val="tx1"/>
                </a:solidFill>
                <a:effectLst/>
                <a:latin typeface="TimesNewRomanPSMT" charset="-78"/>
                <a:ea typeface="Calibri" pitchFamily="34" charset="0"/>
                <a:cs typeface="B Nazanin" pitchFamily="2" charset="-78"/>
              </a:rPr>
              <a:t>:</a:t>
            </a:r>
            <a:endParaRPr kumimoji="0" lang="en-US" sz="900" b="0" i="0" u="none" strike="noStrike" cap="none" normalizeH="0" baseline="0" dirty="0" smtClean="0">
              <a:ln>
                <a:noFill/>
              </a:ln>
              <a:solidFill>
                <a:schemeClr val="tx1"/>
              </a:solidFill>
              <a:effectLst/>
              <a:latin typeface="Arial" pitchFamily="34" charset="0"/>
              <a:cs typeface="B Nazanin" pitchFamily="2" charset="-78"/>
            </a:endParaRPr>
          </a:p>
          <a:p>
            <a:pPr marL="0" marR="0" lvl="0" indent="0" algn="r" defTabSz="914400" rtl="0" eaLnBrk="0" fontAlgn="base" latinLnBrk="0" hangingPunct="0">
              <a:lnSpc>
                <a:spcPct val="100000"/>
              </a:lnSpc>
              <a:spcBef>
                <a:spcPct val="0"/>
              </a:spcBef>
              <a:spcAft>
                <a:spcPct val="0"/>
              </a:spcAft>
              <a:buClrTx/>
              <a:buSzTx/>
              <a:buFontTx/>
              <a:buNone/>
              <a:tabLst/>
            </a:pPr>
            <a:endParaRPr kumimoji="0" lang="en-US" sz="2000" b="0" i="0" u="none" strike="noStrike" cap="none" normalizeH="0" baseline="0" dirty="0" smtClean="0">
              <a:ln>
                <a:noFill/>
              </a:ln>
              <a:solidFill>
                <a:schemeClr val="tx1"/>
              </a:solidFill>
              <a:effectLst/>
              <a:latin typeface="Arial" pitchFamily="34" charset="0"/>
              <a:cs typeface="B Nazanin" pitchFamily="2" charset="-78"/>
            </a:endParaRPr>
          </a:p>
        </p:txBody>
      </p:sp>
      <p:graphicFrame>
        <p:nvGraphicFramePr>
          <p:cNvPr id="4" name="Table 3"/>
          <p:cNvGraphicFramePr>
            <a:graphicFrameLocks noGrp="1"/>
          </p:cNvGraphicFramePr>
          <p:nvPr>
            <p:extLst>
              <p:ext uri="{D42A27DB-BD31-4B8C-83A1-F6EECF244321}">
                <p14:modId xmlns:p14="http://schemas.microsoft.com/office/powerpoint/2010/main" val="3092138291"/>
              </p:ext>
            </p:extLst>
          </p:nvPr>
        </p:nvGraphicFramePr>
        <p:xfrm>
          <a:off x="1676400" y="3581400"/>
          <a:ext cx="6096000" cy="2438400"/>
        </p:xfrm>
        <a:graphic>
          <a:graphicData uri="http://schemas.openxmlformats.org/drawingml/2006/table">
            <a:tbl>
              <a:tblPr rtl="1" firstRow="1" firstCol="1" bandRow="1">
                <a:tableStyleId>{793D81CF-94F2-401A-BA57-92F5A7B2D0C5}</a:tableStyleId>
              </a:tblPr>
              <a:tblGrid>
                <a:gridCol w="3048000"/>
                <a:gridCol w="3048000"/>
              </a:tblGrid>
              <a:tr h="304800">
                <a:tc>
                  <a:txBody>
                    <a:bodyPr/>
                    <a:lstStyle/>
                    <a:p>
                      <a:pPr algn="ctr" rtl="1">
                        <a:lnSpc>
                          <a:spcPct val="115000"/>
                        </a:lnSpc>
                        <a:spcAft>
                          <a:spcPts val="0"/>
                        </a:spcAft>
                      </a:pPr>
                      <a:r>
                        <a:rPr lang="fa-IR" sz="1400" dirty="0">
                          <a:effectLst/>
                          <a:cs typeface="B Nazanin" pitchFamily="2" charset="-78"/>
                        </a:rPr>
                        <a:t>واکنش سیستم</a:t>
                      </a:r>
                      <a:endParaRPr lang="en-US" sz="1400" dirty="0">
                        <a:effectLst/>
                        <a:latin typeface="Calibri"/>
                        <a:ea typeface="Calibri"/>
                        <a:cs typeface="B Nazanin" pitchFamily="2" charset="-78"/>
                      </a:endParaRPr>
                    </a:p>
                  </a:txBody>
                  <a:tcPr marL="68580" marR="68580" marT="0" marB="0"/>
                </a:tc>
                <a:tc>
                  <a:txBody>
                    <a:bodyPr/>
                    <a:lstStyle/>
                    <a:p>
                      <a:pPr algn="ctr" rtl="1">
                        <a:lnSpc>
                          <a:spcPct val="115000"/>
                        </a:lnSpc>
                        <a:spcAft>
                          <a:spcPts val="0"/>
                        </a:spcAft>
                      </a:pPr>
                      <a:r>
                        <a:rPr lang="fa-IR" sz="1400">
                          <a:effectLst/>
                          <a:cs typeface="B Nazanin" pitchFamily="2" charset="-78"/>
                        </a:rPr>
                        <a:t>عمل بازیگر</a:t>
                      </a:r>
                      <a:endParaRPr lang="en-US" sz="1400">
                        <a:effectLst/>
                        <a:latin typeface="Calibri"/>
                        <a:ea typeface="Calibri"/>
                        <a:cs typeface="B Nazanin" pitchFamily="2" charset="-78"/>
                      </a:endParaRPr>
                    </a:p>
                  </a:txBody>
                  <a:tcPr marL="68580" marR="68580" marT="0" marB="0"/>
                </a:tc>
              </a:tr>
              <a:tr h="304800">
                <a:tc>
                  <a:txBody>
                    <a:bodyPr/>
                    <a:lstStyle/>
                    <a:p>
                      <a:pPr algn="ctr" rtl="1">
                        <a:lnSpc>
                          <a:spcPct val="115000"/>
                        </a:lnSpc>
                        <a:spcAft>
                          <a:spcPts val="0"/>
                        </a:spcAft>
                      </a:pPr>
                      <a:r>
                        <a:rPr lang="fa-IR" sz="1400">
                          <a:effectLst/>
                          <a:cs typeface="B Nazanin" pitchFamily="2" charset="-78"/>
                        </a:rPr>
                        <a:t> </a:t>
                      </a:r>
                      <a:endParaRPr lang="en-US" sz="1400">
                        <a:effectLst/>
                        <a:latin typeface="Calibri"/>
                        <a:ea typeface="Calibri"/>
                        <a:cs typeface="B Nazanin" pitchFamily="2" charset="-78"/>
                      </a:endParaRPr>
                    </a:p>
                  </a:txBody>
                  <a:tcPr marL="68580" marR="68580" marT="0" marB="0"/>
                </a:tc>
                <a:tc>
                  <a:txBody>
                    <a:bodyPr/>
                    <a:lstStyle/>
                    <a:p>
                      <a:pPr marL="342900" lvl="0" indent="-342900" algn="ctr" rtl="1">
                        <a:lnSpc>
                          <a:spcPct val="115000"/>
                        </a:lnSpc>
                        <a:spcAft>
                          <a:spcPts val="0"/>
                        </a:spcAft>
                        <a:buFont typeface="+mj-lt"/>
                        <a:buAutoNum type="arabicPeriod"/>
                      </a:pPr>
                      <a:r>
                        <a:rPr lang="fa-IR" sz="1400">
                          <a:effectLst/>
                          <a:cs typeface="B Nazanin" pitchFamily="2" charset="-78"/>
                        </a:rPr>
                        <a:t>کاربر نوع ورود خود را انتخاب می کند</a:t>
                      </a:r>
                      <a:endParaRPr lang="en-US" sz="1400">
                        <a:effectLst/>
                        <a:latin typeface="Calibri"/>
                        <a:ea typeface="Calibri"/>
                        <a:cs typeface="B Nazanin" pitchFamily="2" charset="-78"/>
                      </a:endParaRPr>
                    </a:p>
                  </a:txBody>
                  <a:tcPr marL="68580" marR="68580" marT="0" marB="0"/>
                </a:tc>
              </a:tr>
              <a:tr h="304800">
                <a:tc>
                  <a:txBody>
                    <a:bodyPr/>
                    <a:lstStyle/>
                    <a:p>
                      <a:pPr marL="342900" lvl="0" indent="-342900" algn="ctr" rtl="1">
                        <a:lnSpc>
                          <a:spcPct val="115000"/>
                        </a:lnSpc>
                        <a:spcAft>
                          <a:spcPts val="0"/>
                        </a:spcAft>
                        <a:buFont typeface="+mj-lt"/>
                        <a:buAutoNum type="arabicPeriod"/>
                      </a:pPr>
                      <a:r>
                        <a:rPr lang="fa-IR" sz="1400">
                          <a:effectLst/>
                          <a:cs typeface="B Nazanin" pitchFamily="2" charset="-78"/>
                        </a:rPr>
                        <a:t>سیستم نوع ورود را چک می کند</a:t>
                      </a:r>
                      <a:endParaRPr lang="en-US" sz="1400">
                        <a:effectLst/>
                        <a:latin typeface="Calibri"/>
                        <a:ea typeface="Calibri"/>
                        <a:cs typeface="B Nazanin" pitchFamily="2" charset="-78"/>
                      </a:endParaRPr>
                    </a:p>
                  </a:txBody>
                  <a:tcPr marL="68580" marR="68580" marT="0" marB="0"/>
                </a:tc>
                <a:tc>
                  <a:txBody>
                    <a:bodyPr/>
                    <a:lstStyle/>
                    <a:p>
                      <a:pPr algn="ctr" rtl="1">
                        <a:lnSpc>
                          <a:spcPct val="115000"/>
                        </a:lnSpc>
                        <a:spcAft>
                          <a:spcPts val="0"/>
                        </a:spcAft>
                      </a:pPr>
                      <a:r>
                        <a:rPr lang="fa-IR" sz="1400">
                          <a:effectLst/>
                          <a:cs typeface="B Nazanin" pitchFamily="2" charset="-78"/>
                        </a:rPr>
                        <a:t> </a:t>
                      </a:r>
                      <a:endParaRPr lang="en-US" sz="1400">
                        <a:effectLst/>
                        <a:latin typeface="Calibri"/>
                        <a:ea typeface="Calibri"/>
                        <a:cs typeface="B Nazanin" pitchFamily="2" charset="-78"/>
                      </a:endParaRPr>
                    </a:p>
                  </a:txBody>
                  <a:tcPr marL="68580" marR="68580" marT="0" marB="0"/>
                </a:tc>
              </a:tr>
              <a:tr h="304800">
                <a:tc>
                  <a:txBody>
                    <a:bodyPr/>
                    <a:lstStyle/>
                    <a:p>
                      <a:pPr algn="ctr" rtl="1">
                        <a:lnSpc>
                          <a:spcPct val="115000"/>
                        </a:lnSpc>
                        <a:spcAft>
                          <a:spcPts val="0"/>
                        </a:spcAft>
                      </a:pPr>
                      <a:r>
                        <a:rPr lang="fa-IR" sz="1400">
                          <a:effectLst/>
                          <a:cs typeface="B Nazanin" pitchFamily="2" charset="-78"/>
                        </a:rPr>
                        <a:t> </a:t>
                      </a:r>
                      <a:endParaRPr lang="en-US" sz="1400">
                        <a:effectLst/>
                        <a:latin typeface="Calibri"/>
                        <a:ea typeface="Calibri"/>
                        <a:cs typeface="B Nazanin" pitchFamily="2" charset="-78"/>
                      </a:endParaRPr>
                    </a:p>
                  </a:txBody>
                  <a:tcPr marL="68580" marR="68580" marT="0" marB="0"/>
                </a:tc>
                <a:tc>
                  <a:txBody>
                    <a:bodyPr/>
                    <a:lstStyle/>
                    <a:p>
                      <a:pPr marL="342900" lvl="0" indent="-342900" algn="ctr" rtl="1">
                        <a:lnSpc>
                          <a:spcPct val="115000"/>
                        </a:lnSpc>
                        <a:spcAft>
                          <a:spcPts val="0"/>
                        </a:spcAft>
                        <a:buFont typeface="+mj-lt"/>
                        <a:buAutoNum type="arabicPeriod"/>
                      </a:pPr>
                      <a:r>
                        <a:rPr lang="fa-IR" sz="1400">
                          <a:effectLst/>
                          <a:cs typeface="B Nazanin" pitchFamily="2" charset="-78"/>
                        </a:rPr>
                        <a:t>کاربر مشخصات را وارد می کند و دکمه تایید را </a:t>
                      </a:r>
                      <a:endParaRPr lang="en-US" sz="1400">
                        <a:effectLst/>
                        <a:latin typeface="Calibri"/>
                        <a:ea typeface="Calibri"/>
                        <a:cs typeface="B Nazanin" pitchFamily="2" charset="-78"/>
                      </a:endParaRPr>
                    </a:p>
                  </a:txBody>
                  <a:tcPr marL="68580" marR="68580" marT="0" marB="0"/>
                </a:tc>
              </a:tr>
              <a:tr h="609600">
                <a:tc>
                  <a:txBody>
                    <a:bodyPr/>
                    <a:lstStyle/>
                    <a:p>
                      <a:pPr algn="ctr" rtl="1">
                        <a:lnSpc>
                          <a:spcPct val="115000"/>
                        </a:lnSpc>
                        <a:spcAft>
                          <a:spcPts val="0"/>
                        </a:spcAft>
                      </a:pPr>
                      <a:r>
                        <a:rPr lang="fa-IR" sz="1400" dirty="0">
                          <a:effectLst/>
                          <a:cs typeface="B Nazanin" pitchFamily="2" charset="-78"/>
                        </a:rPr>
                        <a:t>اگر مهمان باشد ورود انجام می شود</a:t>
                      </a:r>
                      <a:endParaRPr lang="en-US" sz="1400" dirty="0">
                        <a:effectLst/>
                        <a:cs typeface="B Nazanin" pitchFamily="2" charset="-78"/>
                      </a:endParaRPr>
                    </a:p>
                    <a:p>
                      <a:pPr algn="ctr" rtl="1">
                        <a:lnSpc>
                          <a:spcPct val="115000"/>
                        </a:lnSpc>
                        <a:spcAft>
                          <a:spcPts val="0"/>
                        </a:spcAft>
                      </a:pPr>
                      <a:r>
                        <a:rPr lang="fa-IR" sz="1400" dirty="0">
                          <a:effectLst/>
                          <a:cs typeface="B Nazanin" pitchFamily="2" charset="-78"/>
                        </a:rPr>
                        <a:t>اگر عضو باشد فرم ورود را نمایش می دهد</a:t>
                      </a:r>
                      <a:endParaRPr lang="en-US" sz="1400" dirty="0">
                        <a:effectLst/>
                        <a:latin typeface="Calibri"/>
                        <a:ea typeface="Calibri"/>
                        <a:cs typeface="B Nazanin" pitchFamily="2" charset="-78"/>
                      </a:endParaRPr>
                    </a:p>
                  </a:txBody>
                  <a:tcPr marL="68580" marR="68580" marT="0" marB="0"/>
                </a:tc>
                <a:tc>
                  <a:txBody>
                    <a:bodyPr/>
                    <a:lstStyle/>
                    <a:p>
                      <a:pPr algn="ctr" rtl="1">
                        <a:lnSpc>
                          <a:spcPct val="115000"/>
                        </a:lnSpc>
                        <a:spcAft>
                          <a:spcPts val="0"/>
                        </a:spcAft>
                      </a:pPr>
                      <a:r>
                        <a:rPr lang="fa-IR" sz="1400">
                          <a:effectLst/>
                          <a:cs typeface="B Nazanin" pitchFamily="2" charset="-78"/>
                        </a:rPr>
                        <a:t> </a:t>
                      </a:r>
                      <a:endParaRPr lang="en-US" sz="1400">
                        <a:effectLst/>
                        <a:latin typeface="Calibri"/>
                        <a:ea typeface="Calibri"/>
                        <a:cs typeface="B Nazanin" pitchFamily="2" charset="-78"/>
                      </a:endParaRPr>
                    </a:p>
                  </a:txBody>
                  <a:tcPr marL="68580" marR="68580" marT="0" marB="0"/>
                </a:tc>
              </a:tr>
              <a:tr h="609600">
                <a:tc>
                  <a:txBody>
                    <a:bodyPr/>
                    <a:lstStyle/>
                    <a:p>
                      <a:pPr algn="ctr" rtl="1">
                        <a:lnSpc>
                          <a:spcPct val="115000"/>
                        </a:lnSpc>
                        <a:spcAft>
                          <a:spcPts val="0"/>
                        </a:spcAft>
                      </a:pPr>
                      <a:r>
                        <a:rPr lang="fa-IR" sz="1400">
                          <a:effectLst/>
                          <a:cs typeface="B Nazanin" pitchFamily="2" charset="-78"/>
                        </a:rPr>
                        <a:t>سیستم مشخصات را کنترل می کند و در صورت تایید ورود به سیستم انجام می شود</a:t>
                      </a:r>
                      <a:endParaRPr lang="en-US" sz="1400">
                        <a:effectLst/>
                        <a:latin typeface="Calibri"/>
                        <a:ea typeface="Calibri"/>
                        <a:cs typeface="B Nazanin" pitchFamily="2" charset="-78"/>
                      </a:endParaRPr>
                    </a:p>
                  </a:txBody>
                  <a:tcPr marL="68580" marR="68580" marT="0" marB="0"/>
                </a:tc>
                <a:tc>
                  <a:txBody>
                    <a:bodyPr/>
                    <a:lstStyle/>
                    <a:p>
                      <a:pPr algn="ctr" rtl="1">
                        <a:lnSpc>
                          <a:spcPct val="115000"/>
                        </a:lnSpc>
                        <a:spcAft>
                          <a:spcPts val="0"/>
                        </a:spcAft>
                      </a:pPr>
                      <a:r>
                        <a:rPr lang="fa-IR" sz="1400" dirty="0">
                          <a:effectLst/>
                          <a:cs typeface="B Nazanin" pitchFamily="2" charset="-78"/>
                        </a:rPr>
                        <a:t> </a:t>
                      </a:r>
                      <a:endParaRPr lang="en-US" sz="1400" dirty="0">
                        <a:effectLst/>
                        <a:latin typeface="Calibri"/>
                        <a:ea typeface="Calibri"/>
                        <a:cs typeface="B Nazanin" pitchFamily="2" charset="-78"/>
                      </a:endParaRPr>
                    </a:p>
                  </a:txBody>
                  <a:tcPr marL="68580" marR="68580" marT="0" marB="0"/>
                </a:tc>
              </a:tr>
            </a:tbl>
          </a:graphicData>
        </a:graphic>
      </p:graphicFrame>
    </p:spTree>
    <p:extLst>
      <p:ext uri="{BB962C8B-B14F-4D97-AF65-F5344CB8AC3E}">
        <p14:creationId xmlns:p14="http://schemas.microsoft.com/office/powerpoint/2010/main" val="4144279875"/>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82045E87-D288-48DA-9682-B0B5434DE68B}" type="slidenum">
              <a:rPr lang="en-US" smtClean="0"/>
              <a:pPr/>
              <a:t>26</a:t>
            </a:fld>
            <a:endParaRPr lang="en-US"/>
          </a:p>
        </p:txBody>
      </p:sp>
      <p:sp>
        <p:nvSpPr>
          <p:cNvPr id="7" name="TextBox 6"/>
          <p:cNvSpPr txBox="1"/>
          <p:nvPr/>
        </p:nvSpPr>
        <p:spPr>
          <a:xfrm>
            <a:off x="2895600" y="50829"/>
            <a:ext cx="4035136" cy="830997"/>
          </a:xfrm>
          <a:prstGeom prst="rect">
            <a:avLst/>
          </a:prstGeom>
          <a:noFill/>
        </p:spPr>
        <p:txBody>
          <a:bodyPr wrap="square" rtlCol="0">
            <a:spAutoFit/>
          </a:bodyPr>
          <a:lstStyle/>
          <a:p>
            <a:pPr algn="ctr"/>
            <a:r>
              <a:rPr lang="fa-IR" sz="2400" dirty="0" smtClean="0">
                <a:solidFill>
                  <a:schemeClr val="bg1"/>
                </a:solidFill>
                <a:cs typeface="B Tabassom" pitchFamily="2" charset="-78"/>
              </a:rPr>
              <a:t>سناریو جستجوی کتاب کتابخانه</a:t>
            </a:r>
          </a:p>
          <a:p>
            <a:pPr algn="ctr"/>
            <a:endParaRPr lang="en-US" sz="2400" dirty="0">
              <a:solidFill>
                <a:schemeClr val="bg1"/>
              </a:solidFill>
              <a:cs typeface="B Tabassom" pitchFamily="2" charset="-78"/>
            </a:endParaRPr>
          </a:p>
        </p:txBody>
      </p:sp>
      <p:graphicFrame>
        <p:nvGraphicFramePr>
          <p:cNvPr id="2" name="Table 1"/>
          <p:cNvGraphicFramePr>
            <a:graphicFrameLocks noGrp="1"/>
          </p:cNvGraphicFramePr>
          <p:nvPr>
            <p:extLst>
              <p:ext uri="{D42A27DB-BD31-4B8C-83A1-F6EECF244321}">
                <p14:modId xmlns:p14="http://schemas.microsoft.com/office/powerpoint/2010/main" val="1560747814"/>
              </p:ext>
            </p:extLst>
          </p:nvPr>
        </p:nvGraphicFramePr>
        <p:xfrm>
          <a:off x="1676400" y="2895600"/>
          <a:ext cx="5868670" cy="2804160"/>
        </p:xfrm>
        <a:graphic>
          <a:graphicData uri="http://schemas.openxmlformats.org/drawingml/2006/table">
            <a:tbl>
              <a:tblPr rtl="1" firstRow="1" firstCol="1" bandRow="1">
                <a:tableStyleId>{793D81CF-94F2-401A-BA57-92F5A7B2D0C5}</a:tableStyleId>
              </a:tblPr>
              <a:tblGrid>
                <a:gridCol w="2934335"/>
                <a:gridCol w="2934335"/>
              </a:tblGrid>
              <a:tr h="0">
                <a:tc>
                  <a:txBody>
                    <a:bodyPr/>
                    <a:lstStyle/>
                    <a:p>
                      <a:pPr algn="ctr" rtl="1">
                        <a:lnSpc>
                          <a:spcPct val="115000"/>
                        </a:lnSpc>
                        <a:spcAft>
                          <a:spcPts val="0"/>
                        </a:spcAft>
                      </a:pPr>
                      <a:r>
                        <a:rPr lang="fa-IR" sz="1600" dirty="0">
                          <a:effectLst/>
                          <a:cs typeface="B Nazanin" pitchFamily="2" charset="-78"/>
                        </a:rPr>
                        <a:t>مورد استفاده</a:t>
                      </a:r>
                      <a:endParaRPr lang="en-US" sz="1600" dirty="0">
                        <a:effectLst/>
                        <a:latin typeface="Calibri"/>
                        <a:ea typeface="Calibri"/>
                        <a:cs typeface="B Nazanin" pitchFamily="2" charset="-78"/>
                      </a:endParaRPr>
                    </a:p>
                  </a:txBody>
                  <a:tcPr marL="68580" marR="68580" marT="0" marB="0"/>
                </a:tc>
                <a:tc>
                  <a:txBody>
                    <a:bodyPr/>
                    <a:lstStyle/>
                    <a:p>
                      <a:pPr algn="ctr" rtl="1">
                        <a:lnSpc>
                          <a:spcPct val="115000"/>
                        </a:lnSpc>
                        <a:spcAft>
                          <a:spcPts val="0"/>
                        </a:spcAft>
                      </a:pPr>
                      <a:r>
                        <a:rPr lang="fa-IR" sz="1600">
                          <a:effectLst/>
                          <a:cs typeface="B Nazanin" pitchFamily="2" charset="-78"/>
                        </a:rPr>
                        <a:t>جستجو</a:t>
                      </a:r>
                      <a:endParaRPr lang="en-US" sz="1600">
                        <a:effectLst/>
                        <a:latin typeface="Calibri"/>
                        <a:ea typeface="Calibri"/>
                        <a:cs typeface="B Nazanin" pitchFamily="2" charset="-78"/>
                      </a:endParaRPr>
                    </a:p>
                  </a:txBody>
                  <a:tcPr marL="68580" marR="68580" marT="0" marB="0"/>
                </a:tc>
              </a:tr>
              <a:tr h="0">
                <a:tc>
                  <a:txBody>
                    <a:bodyPr/>
                    <a:lstStyle/>
                    <a:p>
                      <a:pPr algn="ctr" rtl="1">
                        <a:lnSpc>
                          <a:spcPct val="115000"/>
                        </a:lnSpc>
                        <a:spcAft>
                          <a:spcPts val="0"/>
                        </a:spcAft>
                      </a:pPr>
                      <a:r>
                        <a:rPr lang="fa-IR" sz="1600" dirty="0">
                          <a:effectLst/>
                          <a:cs typeface="B Nazanin" pitchFamily="2" charset="-78"/>
                        </a:rPr>
                        <a:t>بازیگر</a:t>
                      </a:r>
                      <a:endParaRPr lang="en-US" sz="1600" dirty="0">
                        <a:effectLst/>
                        <a:latin typeface="Calibri"/>
                        <a:ea typeface="Calibri"/>
                        <a:cs typeface="B Nazanin" pitchFamily="2" charset="-78"/>
                      </a:endParaRPr>
                    </a:p>
                  </a:txBody>
                  <a:tcPr marL="68580" marR="68580" marT="0" marB="0"/>
                </a:tc>
                <a:tc>
                  <a:txBody>
                    <a:bodyPr/>
                    <a:lstStyle/>
                    <a:p>
                      <a:pPr algn="ctr" rtl="1">
                        <a:lnSpc>
                          <a:spcPct val="115000"/>
                        </a:lnSpc>
                        <a:spcAft>
                          <a:spcPts val="0"/>
                        </a:spcAft>
                      </a:pPr>
                      <a:r>
                        <a:rPr lang="fa-IR" sz="1600">
                          <a:effectLst/>
                          <a:cs typeface="B Nazanin" pitchFamily="2" charset="-78"/>
                        </a:rPr>
                        <a:t>کاربر</a:t>
                      </a:r>
                      <a:endParaRPr lang="en-US" sz="1600">
                        <a:effectLst/>
                        <a:latin typeface="Calibri"/>
                        <a:ea typeface="Calibri"/>
                        <a:cs typeface="B Nazanin" pitchFamily="2" charset="-78"/>
                      </a:endParaRPr>
                    </a:p>
                  </a:txBody>
                  <a:tcPr marL="68580" marR="68580" marT="0" marB="0"/>
                </a:tc>
              </a:tr>
              <a:tr h="0">
                <a:tc>
                  <a:txBody>
                    <a:bodyPr/>
                    <a:lstStyle/>
                    <a:p>
                      <a:pPr algn="ctr" rtl="1">
                        <a:lnSpc>
                          <a:spcPct val="115000"/>
                        </a:lnSpc>
                        <a:spcAft>
                          <a:spcPts val="0"/>
                        </a:spcAft>
                      </a:pPr>
                      <a:r>
                        <a:rPr lang="fa-IR" sz="1600" dirty="0">
                          <a:effectLst/>
                          <a:cs typeface="B Nazanin" pitchFamily="2" charset="-78"/>
                        </a:rPr>
                        <a:t>نوع</a:t>
                      </a:r>
                      <a:endParaRPr lang="en-US" sz="1600" dirty="0">
                        <a:effectLst/>
                        <a:latin typeface="Calibri"/>
                        <a:ea typeface="Calibri"/>
                        <a:cs typeface="B Nazanin" pitchFamily="2" charset="-78"/>
                      </a:endParaRPr>
                    </a:p>
                  </a:txBody>
                  <a:tcPr marL="68580" marR="68580" marT="0" marB="0"/>
                </a:tc>
                <a:tc>
                  <a:txBody>
                    <a:bodyPr/>
                    <a:lstStyle/>
                    <a:p>
                      <a:pPr algn="ctr" rtl="1">
                        <a:lnSpc>
                          <a:spcPct val="115000"/>
                        </a:lnSpc>
                        <a:spcAft>
                          <a:spcPts val="0"/>
                        </a:spcAft>
                      </a:pPr>
                      <a:r>
                        <a:rPr lang="fa-IR" sz="1600">
                          <a:effectLst/>
                          <a:cs typeface="B Nazanin" pitchFamily="2" charset="-78"/>
                        </a:rPr>
                        <a:t>اصلی</a:t>
                      </a:r>
                      <a:endParaRPr lang="en-US" sz="1600">
                        <a:effectLst/>
                        <a:latin typeface="Calibri"/>
                        <a:ea typeface="Calibri"/>
                        <a:cs typeface="B Nazanin" pitchFamily="2" charset="-78"/>
                      </a:endParaRPr>
                    </a:p>
                  </a:txBody>
                  <a:tcPr marL="68580" marR="68580" marT="0" marB="0"/>
                </a:tc>
              </a:tr>
              <a:tr h="0">
                <a:tc>
                  <a:txBody>
                    <a:bodyPr/>
                    <a:lstStyle/>
                    <a:p>
                      <a:pPr algn="ctr" rtl="1">
                        <a:lnSpc>
                          <a:spcPct val="115000"/>
                        </a:lnSpc>
                        <a:spcAft>
                          <a:spcPts val="0"/>
                        </a:spcAft>
                      </a:pPr>
                      <a:r>
                        <a:rPr lang="fa-IR" sz="1600" dirty="0">
                          <a:effectLst/>
                          <a:cs typeface="B Nazanin" pitchFamily="2" charset="-78"/>
                        </a:rPr>
                        <a:t>هدف</a:t>
                      </a:r>
                      <a:endParaRPr lang="en-US" sz="1600" dirty="0">
                        <a:effectLst/>
                        <a:latin typeface="Calibri"/>
                        <a:ea typeface="Calibri"/>
                        <a:cs typeface="B Nazanin" pitchFamily="2" charset="-78"/>
                      </a:endParaRPr>
                    </a:p>
                  </a:txBody>
                  <a:tcPr marL="68580" marR="68580" marT="0" marB="0"/>
                </a:tc>
                <a:tc>
                  <a:txBody>
                    <a:bodyPr/>
                    <a:lstStyle/>
                    <a:p>
                      <a:pPr algn="ctr" rtl="1">
                        <a:lnSpc>
                          <a:spcPct val="115000"/>
                        </a:lnSpc>
                        <a:spcAft>
                          <a:spcPts val="0"/>
                        </a:spcAft>
                      </a:pPr>
                      <a:r>
                        <a:rPr lang="fa-IR" sz="1600">
                          <a:effectLst/>
                          <a:cs typeface="B Nazanin" pitchFamily="2" charset="-78"/>
                        </a:rPr>
                        <a:t>جستجوی کتاب و نمایش نتایج جستجو</a:t>
                      </a:r>
                      <a:endParaRPr lang="en-US" sz="1600">
                        <a:effectLst/>
                        <a:latin typeface="Calibri"/>
                        <a:ea typeface="Calibri"/>
                        <a:cs typeface="B Nazanin" pitchFamily="2" charset="-78"/>
                      </a:endParaRPr>
                    </a:p>
                  </a:txBody>
                  <a:tcPr marL="68580" marR="68580" marT="0" marB="0"/>
                </a:tc>
              </a:tr>
              <a:tr h="0">
                <a:tc>
                  <a:txBody>
                    <a:bodyPr/>
                    <a:lstStyle/>
                    <a:p>
                      <a:pPr algn="ctr" rtl="1">
                        <a:lnSpc>
                          <a:spcPct val="115000"/>
                        </a:lnSpc>
                        <a:spcAft>
                          <a:spcPts val="0"/>
                        </a:spcAft>
                      </a:pPr>
                      <a:r>
                        <a:rPr lang="fa-IR" sz="1600" dirty="0">
                          <a:effectLst/>
                          <a:cs typeface="B Nazanin" pitchFamily="2" charset="-78"/>
                        </a:rPr>
                        <a:t>پیشفرض</a:t>
                      </a:r>
                      <a:endParaRPr lang="en-US" sz="1600" dirty="0">
                        <a:effectLst/>
                        <a:latin typeface="Calibri"/>
                        <a:ea typeface="Calibri"/>
                        <a:cs typeface="B Nazanin" pitchFamily="2" charset="-78"/>
                      </a:endParaRPr>
                    </a:p>
                  </a:txBody>
                  <a:tcPr marL="68580" marR="68580" marT="0" marB="0"/>
                </a:tc>
                <a:tc>
                  <a:txBody>
                    <a:bodyPr/>
                    <a:lstStyle/>
                    <a:p>
                      <a:pPr algn="ctr" rtl="1">
                        <a:lnSpc>
                          <a:spcPct val="115000"/>
                        </a:lnSpc>
                        <a:spcAft>
                          <a:spcPts val="0"/>
                        </a:spcAft>
                      </a:pPr>
                      <a:r>
                        <a:rPr lang="fa-IR" sz="1600">
                          <a:effectLst/>
                          <a:cs typeface="B Nazanin" pitchFamily="2" charset="-78"/>
                        </a:rPr>
                        <a:t>ورود معتبر به سیستم</a:t>
                      </a:r>
                      <a:endParaRPr lang="en-US" sz="1600">
                        <a:effectLst/>
                        <a:latin typeface="Calibri"/>
                        <a:ea typeface="Calibri"/>
                        <a:cs typeface="B Nazanin" pitchFamily="2" charset="-78"/>
                      </a:endParaRPr>
                    </a:p>
                  </a:txBody>
                  <a:tcPr marL="68580" marR="68580" marT="0" marB="0"/>
                </a:tc>
              </a:tr>
              <a:tr h="0">
                <a:tc>
                  <a:txBody>
                    <a:bodyPr/>
                    <a:lstStyle/>
                    <a:p>
                      <a:pPr algn="ctr" rtl="1">
                        <a:lnSpc>
                          <a:spcPct val="115000"/>
                        </a:lnSpc>
                        <a:spcAft>
                          <a:spcPts val="0"/>
                        </a:spcAft>
                      </a:pPr>
                      <a:r>
                        <a:rPr lang="fa-IR" sz="1600" dirty="0">
                          <a:effectLst/>
                          <a:cs typeface="B Nazanin" pitchFamily="2" charset="-78"/>
                        </a:rPr>
                        <a:t>پس فرض</a:t>
                      </a:r>
                      <a:endParaRPr lang="en-US" sz="1600" dirty="0">
                        <a:effectLst/>
                        <a:latin typeface="Calibri"/>
                        <a:ea typeface="Calibri"/>
                        <a:cs typeface="B Nazanin" pitchFamily="2" charset="-78"/>
                      </a:endParaRPr>
                    </a:p>
                  </a:txBody>
                  <a:tcPr marL="68580" marR="68580" marT="0" marB="0"/>
                </a:tc>
                <a:tc>
                  <a:txBody>
                    <a:bodyPr/>
                    <a:lstStyle/>
                    <a:p>
                      <a:pPr algn="ctr" rtl="1">
                        <a:lnSpc>
                          <a:spcPct val="115000"/>
                        </a:lnSpc>
                        <a:spcAft>
                          <a:spcPts val="0"/>
                        </a:spcAft>
                      </a:pPr>
                      <a:r>
                        <a:rPr lang="fa-IR" sz="1600">
                          <a:effectLst/>
                          <a:cs typeface="B Nazanin" pitchFamily="2" charset="-78"/>
                        </a:rPr>
                        <a:t>نمایش نتیجه جستجو به صورت یک فرم</a:t>
                      </a:r>
                      <a:endParaRPr lang="en-US" sz="1600">
                        <a:effectLst/>
                        <a:latin typeface="Calibri"/>
                        <a:ea typeface="Calibri"/>
                        <a:cs typeface="B Nazanin" pitchFamily="2" charset="-78"/>
                      </a:endParaRPr>
                    </a:p>
                  </a:txBody>
                  <a:tcPr marL="68580" marR="68580" marT="0" marB="0"/>
                </a:tc>
              </a:tr>
              <a:tr h="0">
                <a:tc>
                  <a:txBody>
                    <a:bodyPr/>
                    <a:lstStyle/>
                    <a:p>
                      <a:pPr algn="ctr" rtl="1">
                        <a:lnSpc>
                          <a:spcPct val="115000"/>
                        </a:lnSpc>
                        <a:spcAft>
                          <a:spcPts val="0"/>
                        </a:spcAft>
                      </a:pPr>
                      <a:r>
                        <a:rPr lang="fa-IR" sz="1600" dirty="0">
                          <a:effectLst/>
                          <a:cs typeface="B Nazanin" pitchFamily="2" charset="-78"/>
                        </a:rPr>
                        <a:t>شرح </a:t>
                      </a:r>
                      <a:endParaRPr lang="en-US" sz="1600" dirty="0">
                        <a:effectLst/>
                        <a:latin typeface="Calibri"/>
                        <a:ea typeface="Calibri"/>
                        <a:cs typeface="B Nazanin" pitchFamily="2" charset="-78"/>
                      </a:endParaRPr>
                    </a:p>
                  </a:txBody>
                  <a:tcPr marL="68580" marR="68580" marT="0" marB="0"/>
                </a:tc>
                <a:tc>
                  <a:txBody>
                    <a:bodyPr/>
                    <a:lstStyle/>
                    <a:p>
                      <a:pPr algn="ctr" rtl="1">
                        <a:lnSpc>
                          <a:spcPct val="115000"/>
                        </a:lnSpc>
                        <a:spcAft>
                          <a:spcPts val="0"/>
                        </a:spcAft>
                      </a:pPr>
                      <a:r>
                        <a:rPr lang="fa-IR" sz="1600" dirty="0">
                          <a:effectLst/>
                          <a:cs typeface="B Nazanin" pitchFamily="2" charset="-78"/>
                        </a:rPr>
                        <a:t>کاربر با سه روش (جستجوی کتاب، نام مولف یا نام مولف کتاب) کتاب مورد نظرش را جستجو می کند</a:t>
                      </a:r>
                      <a:endParaRPr lang="en-US" sz="1600" dirty="0">
                        <a:effectLst/>
                        <a:latin typeface="Calibri"/>
                        <a:ea typeface="Calibri"/>
                        <a:cs typeface="B Nazanin" pitchFamily="2" charset="-78"/>
                      </a:endParaRPr>
                    </a:p>
                  </a:txBody>
                  <a:tcPr marL="68580" marR="68580" marT="0" marB="0"/>
                </a:tc>
              </a:tr>
              <a:tr h="0">
                <a:tc>
                  <a:txBody>
                    <a:bodyPr/>
                    <a:lstStyle/>
                    <a:p>
                      <a:pPr algn="ctr" rtl="1">
                        <a:lnSpc>
                          <a:spcPct val="115000"/>
                        </a:lnSpc>
                        <a:spcAft>
                          <a:spcPts val="0"/>
                        </a:spcAft>
                      </a:pPr>
                      <a:r>
                        <a:rPr lang="fa-IR" sz="1600" dirty="0">
                          <a:effectLst/>
                          <a:cs typeface="B Nazanin" pitchFamily="2" charset="-78"/>
                        </a:rPr>
                        <a:t>نیازها</a:t>
                      </a:r>
                      <a:endParaRPr lang="en-US" sz="1600" dirty="0">
                        <a:effectLst/>
                        <a:latin typeface="Calibri"/>
                        <a:ea typeface="Calibri"/>
                        <a:cs typeface="B Nazanin" pitchFamily="2" charset="-78"/>
                      </a:endParaRPr>
                    </a:p>
                  </a:txBody>
                  <a:tcPr marL="68580" marR="68580" marT="0" marB="0"/>
                </a:tc>
                <a:tc>
                  <a:txBody>
                    <a:bodyPr/>
                    <a:lstStyle/>
                    <a:p>
                      <a:pPr algn="ctr" rtl="1">
                        <a:lnSpc>
                          <a:spcPct val="115000"/>
                        </a:lnSpc>
                        <a:spcAft>
                          <a:spcPts val="0"/>
                        </a:spcAft>
                      </a:pPr>
                      <a:r>
                        <a:rPr lang="fa-IR" sz="1600" dirty="0">
                          <a:effectLst/>
                          <a:cs typeface="B Nazanin" pitchFamily="2" charset="-78"/>
                        </a:rPr>
                        <a:t>نیاز شماره 6، نیاز شماره 8</a:t>
                      </a:r>
                      <a:endParaRPr lang="en-US" sz="1600" dirty="0">
                        <a:effectLst/>
                        <a:latin typeface="Calibri"/>
                        <a:ea typeface="Calibri"/>
                        <a:cs typeface="B Nazanin" pitchFamily="2" charset="-78"/>
                      </a:endParaRPr>
                    </a:p>
                  </a:txBody>
                  <a:tcPr marL="68580" marR="68580" marT="0" marB="0"/>
                </a:tc>
              </a:tr>
            </a:tbl>
          </a:graphicData>
        </a:graphic>
      </p:graphicFrame>
      <p:sp>
        <p:nvSpPr>
          <p:cNvPr id="3" name="Rectangle 1"/>
          <p:cNvSpPr>
            <a:spLocks noChangeArrowheads="1"/>
          </p:cNvSpPr>
          <p:nvPr/>
        </p:nvSpPr>
        <p:spPr bwMode="auto">
          <a:xfrm>
            <a:off x="2514600" y="725944"/>
            <a:ext cx="6210868" cy="17235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TimesNewRomanPS-BoldMT"/>
                <a:ea typeface="Calibri" pitchFamily="34" charset="0"/>
                <a:cs typeface="B Nazanin" pitchFamily="2" charset="-78"/>
              </a:rPr>
              <a:t>مورد استفاده ی جستجوی کتاب</a:t>
            </a:r>
            <a:r>
              <a:rPr kumimoji="0" lang="en-US" sz="2400" b="1" i="0" u="none" strike="noStrike" cap="none" normalizeH="0" baseline="0" dirty="0" smtClean="0">
                <a:ln>
                  <a:noFill/>
                </a:ln>
                <a:solidFill>
                  <a:schemeClr val="tx1"/>
                </a:solidFill>
                <a:effectLst/>
                <a:latin typeface="TimesNewRomanPS-BoldMT"/>
                <a:ea typeface="Calibri" pitchFamily="34" charset="0"/>
                <a:cs typeface="B Nazanin" pitchFamily="2" charset="-78"/>
              </a:rPr>
              <a:t> :</a:t>
            </a:r>
            <a:endParaRPr kumimoji="0" lang="en-US" sz="1050" b="0" i="0" u="none" strike="noStrike" cap="none" normalizeH="0" baseline="0" dirty="0" smtClean="0">
              <a:ln>
                <a:noFill/>
              </a:ln>
              <a:solidFill>
                <a:schemeClr val="tx1"/>
              </a:solidFill>
              <a:effectLst/>
              <a:latin typeface="Arial" pitchFamily="34" charset="0"/>
              <a:cs typeface="B Nazanin" pitchFamily="2" charset="-78"/>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fa-IR" b="0" i="0" u="none" strike="noStrike" cap="none" normalizeH="0" baseline="0" dirty="0" smtClean="0">
                <a:ln>
                  <a:noFill/>
                </a:ln>
                <a:solidFill>
                  <a:schemeClr val="tx1"/>
                </a:solidFill>
                <a:effectLst/>
                <a:latin typeface="TimesNewRomanPSMT" charset="-78"/>
                <a:ea typeface="Calibri" pitchFamily="34" charset="0"/>
                <a:cs typeface="B Nazanin" pitchFamily="2" charset="-78"/>
              </a:rPr>
              <a:t>با استفاده از این مورد استفاده ، کاربر می تواند کتاب مورد نظر خود را بر اساس نام مولف یا نام کتاب یا موضوع جستجو کند که سناریوی این مورد استفاده به ترتیب زير است</a:t>
            </a:r>
            <a:endParaRPr kumimoji="0" lang="en-US" sz="1050" b="0" i="0" u="none" strike="noStrike" cap="none" normalizeH="0" baseline="0" dirty="0" smtClean="0">
              <a:ln>
                <a:noFill/>
              </a:ln>
              <a:solidFill>
                <a:schemeClr val="tx1"/>
              </a:solidFill>
              <a:effectLst/>
              <a:latin typeface="Arial" pitchFamily="34" charset="0"/>
              <a:cs typeface="B Nazanin" pitchFamily="2" charset="-78"/>
            </a:endParaRPr>
          </a:p>
          <a:p>
            <a:pPr marL="0" marR="0" lvl="0" indent="0" algn="r" defTabSz="914400" rtl="0" eaLnBrk="0" fontAlgn="base" latinLnBrk="0" hangingPunct="0">
              <a:lnSpc>
                <a:spcPct val="100000"/>
              </a:lnSpc>
              <a:spcBef>
                <a:spcPct val="0"/>
              </a:spcBef>
              <a:spcAft>
                <a:spcPct val="0"/>
              </a:spcAft>
              <a:buClrTx/>
              <a:buSzTx/>
              <a:buFontTx/>
              <a:buNone/>
              <a:tabLst/>
            </a:pPr>
            <a:endParaRPr kumimoji="0" lang="en-US" sz="2800" b="0" i="0" u="none" strike="noStrike" cap="none" normalizeH="0" baseline="0" dirty="0" smtClean="0">
              <a:ln>
                <a:noFill/>
              </a:ln>
              <a:solidFill>
                <a:schemeClr val="tx1"/>
              </a:solidFill>
              <a:effectLst/>
              <a:latin typeface="Arial" pitchFamily="34" charset="0"/>
              <a:cs typeface="B Nazanin" pitchFamily="2" charset="-78"/>
            </a:endParaRPr>
          </a:p>
        </p:txBody>
      </p:sp>
    </p:spTree>
    <p:extLst>
      <p:ext uri="{BB962C8B-B14F-4D97-AF65-F5344CB8AC3E}">
        <p14:creationId xmlns:p14="http://schemas.microsoft.com/office/powerpoint/2010/main" val="2519610867"/>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82045E87-D288-48DA-9682-B0B5434DE68B}" type="slidenum">
              <a:rPr lang="en-US" smtClean="0"/>
              <a:pPr/>
              <a:t>27</a:t>
            </a:fld>
            <a:endParaRPr lang="en-US"/>
          </a:p>
        </p:txBody>
      </p:sp>
      <p:sp>
        <p:nvSpPr>
          <p:cNvPr id="9" name="TextBox 8"/>
          <p:cNvSpPr txBox="1"/>
          <p:nvPr/>
        </p:nvSpPr>
        <p:spPr>
          <a:xfrm>
            <a:off x="2895600" y="50829"/>
            <a:ext cx="4035136" cy="830997"/>
          </a:xfrm>
          <a:prstGeom prst="rect">
            <a:avLst/>
          </a:prstGeom>
          <a:noFill/>
        </p:spPr>
        <p:txBody>
          <a:bodyPr wrap="square" rtlCol="0">
            <a:spAutoFit/>
          </a:bodyPr>
          <a:lstStyle/>
          <a:p>
            <a:pPr algn="ctr"/>
            <a:r>
              <a:rPr lang="fa-IR" sz="2400" dirty="0" smtClean="0">
                <a:solidFill>
                  <a:schemeClr val="bg1"/>
                </a:solidFill>
                <a:cs typeface="B Tabassom" pitchFamily="2" charset="-78"/>
              </a:rPr>
              <a:t>سناریو امانت گرفتن و بازگرداندن کتاب کتابخانه</a:t>
            </a:r>
          </a:p>
          <a:p>
            <a:pPr algn="ctr"/>
            <a:endParaRPr lang="en-US" sz="2400" dirty="0">
              <a:solidFill>
                <a:schemeClr val="bg1"/>
              </a:solidFill>
              <a:cs typeface="B Tabassom" pitchFamily="2" charset="-78"/>
            </a:endParaRPr>
          </a:p>
        </p:txBody>
      </p:sp>
      <p:graphicFrame>
        <p:nvGraphicFramePr>
          <p:cNvPr id="2" name="Table 1"/>
          <p:cNvGraphicFramePr>
            <a:graphicFrameLocks noGrp="1"/>
          </p:cNvGraphicFramePr>
          <p:nvPr>
            <p:extLst>
              <p:ext uri="{D42A27DB-BD31-4B8C-83A1-F6EECF244321}">
                <p14:modId xmlns:p14="http://schemas.microsoft.com/office/powerpoint/2010/main" val="827783844"/>
              </p:ext>
            </p:extLst>
          </p:nvPr>
        </p:nvGraphicFramePr>
        <p:xfrm>
          <a:off x="176284" y="2062607"/>
          <a:ext cx="4648200" cy="4107180"/>
        </p:xfrm>
        <a:graphic>
          <a:graphicData uri="http://schemas.openxmlformats.org/drawingml/2006/table">
            <a:tbl>
              <a:tblPr rtl="1" firstRow="1" firstCol="1" bandRow="1">
                <a:tableStyleId>{793D81CF-94F2-401A-BA57-92F5A7B2D0C5}</a:tableStyleId>
              </a:tblPr>
              <a:tblGrid>
                <a:gridCol w="2324100"/>
                <a:gridCol w="2324100"/>
              </a:tblGrid>
              <a:tr h="238898">
                <a:tc>
                  <a:txBody>
                    <a:bodyPr/>
                    <a:lstStyle/>
                    <a:p>
                      <a:pPr algn="ctr" rtl="1">
                        <a:lnSpc>
                          <a:spcPct val="115000"/>
                        </a:lnSpc>
                        <a:spcAft>
                          <a:spcPts val="0"/>
                        </a:spcAft>
                      </a:pPr>
                      <a:r>
                        <a:rPr lang="fa-IR" sz="1600" kern="1200" dirty="0">
                          <a:effectLst/>
                          <a:cs typeface="B Nazanin" pitchFamily="2" charset="-78"/>
                        </a:rPr>
                        <a:t>مورد استفاده</a:t>
                      </a:r>
                      <a:endParaRPr lang="en-US" sz="1100" dirty="0">
                        <a:effectLst/>
                        <a:latin typeface="Calibri"/>
                        <a:ea typeface="Calibri"/>
                        <a:cs typeface="B Nazanin" pitchFamily="2" charset="-78"/>
                      </a:endParaRPr>
                    </a:p>
                  </a:txBody>
                  <a:tcPr marL="68580" marR="68580" marT="9525" marB="0"/>
                </a:tc>
                <a:tc>
                  <a:txBody>
                    <a:bodyPr/>
                    <a:lstStyle/>
                    <a:p>
                      <a:pPr algn="ctr" rtl="1">
                        <a:lnSpc>
                          <a:spcPct val="115000"/>
                        </a:lnSpc>
                        <a:spcAft>
                          <a:spcPts val="0"/>
                        </a:spcAft>
                      </a:pPr>
                      <a:r>
                        <a:rPr lang="fa-IR" sz="1600" kern="1200">
                          <a:effectLst/>
                          <a:cs typeface="B Nazanin" pitchFamily="2" charset="-78"/>
                        </a:rPr>
                        <a:t>امانت کتاب</a:t>
                      </a:r>
                      <a:endParaRPr lang="en-US" sz="1100">
                        <a:effectLst/>
                        <a:latin typeface="Calibri"/>
                        <a:ea typeface="Calibri"/>
                        <a:cs typeface="B Nazanin" pitchFamily="2" charset="-78"/>
                      </a:endParaRPr>
                    </a:p>
                  </a:txBody>
                  <a:tcPr marL="68580" marR="68580" marT="9525" marB="0"/>
                </a:tc>
              </a:tr>
              <a:tr h="267780">
                <a:tc>
                  <a:txBody>
                    <a:bodyPr/>
                    <a:lstStyle/>
                    <a:p>
                      <a:pPr algn="ctr" rtl="1">
                        <a:lnSpc>
                          <a:spcPct val="115000"/>
                        </a:lnSpc>
                        <a:spcAft>
                          <a:spcPts val="0"/>
                        </a:spcAft>
                      </a:pPr>
                      <a:r>
                        <a:rPr lang="fa-IR" sz="1600" kern="1200" dirty="0">
                          <a:effectLst/>
                          <a:cs typeface="B Nazanin" pitchFamily="2" charset="-78"/>
                        </a:rPr>
                        <a:t>بازیگر</a:t>
                      </a:r>
                      <a:endParaRPr lang="en-US" sz="1100" dirty="0">
                        <a:effectLst/>
                        <a:latin typeface="Calibri"/>
                        <a:ea typeface="Calibri"/>
                        <a:cs typeface="B Nazanin" pitchFamily="2" charset="-78"/>
                      </a:endParaRPr>
                    </a:p>
                  </a:txBody>
                  <a:tcPr marL="68580" marR="68580" marT="9525" marB="0"/>
                </a:tc>
                <a:tc>
                  <a:txBody>
                    <a:bodyPr/>
                    <a:lstStyle/>
                    <a:p>
                      <a:pPr algn="ctr" rtl="1">
                        <a:lnSpc>
                          <a:spcPct val="115000"/>
                        </a:lnSpc>
                        <a:spcAft>
                          <a:spcPts val="0"/>
                        </a:spcAft>
                      </a:pPr>
                      <a:r>
                        <a:rPr lang="fa-IR" sz="1600" kern="1200">
                          <a:effectLst/>
                          <a:cs typeface="B Nazanin" pitchFamily="2" charset="-78"/>
                        </a:rPr>
                        <a:t>کاربر</a:t>
                      </a:r>
                      <a:r>
                        <a:rPr lang="fa-IR" sz="1800">
                          <a:effectLst/>
                          <a:cs typeface="B Nazanin" pitchFamily="2" charset="-78"/>
                        </a:rPr>
                        <a:t>، عضو ،کتابدار</a:t>
                      </a:r>
                      <a:endParaRPr lang="en-US" sz="1100">
                        <a:effectLst/>
                        <a:latin typeface="Calibri"/>
                        <a:ea typeface="Calibri"/>
                        <a:cs typeface="B Nazanin" pitchFamily="2" charset="-78"/>
                      </a:endParaRPr>
                    </a:p>
                  </a:txBody>
                  <a:tcPr marL="68580" marR="68580" marT="9525" marB="0"/>
                </a:tc>
              </a:tr>
              <a:tr h="238898">
                <a:tc>
                  <a:txBody>
                    <a:bodyPr/>
                    <a:lstStyle/>
                    <a:p>
                      <a:pPr algn="ctr" rtl="1">
                        <a:lnSpc>
                          <a:spcPct val="115000"/>
                        </a:lnSpc>
                        <a:spcAft>
                          <a:spcPts val="0"/>
                        </a:spcAft>
                      </a:pPr>
                      <a:r>
                        <a:rPr lang="fa-IR" sz="1600" kern="1200">
                          <a:effectLst/>
                          <a:cs typeface="B Nazanin" pitchFamily="2" charset="-78"/>
                        </a:rPr>
                        <a:t>نوع</a:t>
                      </a:r>
                      <a:endParaRPr lang="en-US" sz="1100">
                        <a:effectLst/>
                        <a:latin typeface="Calibri"/>
                        <a:ea typeface="Calibri"/>
                        <a:cs typeface="B Nazanin" pitchFamily="2" charset="-78"/>
                      </a:endParaRPr>
                    </a:p>
                  </a:txBody>
                  <a:tcPr marL="68580" marR="68580" marT="9525" marB="0"/>
                </a:tc>
                <a:tc>
                  <a:txBody>
                    <a:bodyPr/>
                    <a:lstStyle/>
                    <a:p>
                      <a:pPr algn="ctr" rtl="1">
                        <a:lnSpc>
                          <a:spcPct val="115000"/>
                        </a:lnSpc>
                        <a:spcAft>
                          <a:spcPts val="0"/>
                        </a:spcAft>
                      </a:pPr>
                      <a:r>
                        <a:rPr lang="fa-IR" sz="1600" kern="1200">
                          <a:effectLst/>
                          <a:cs typeface="B Nazanin" pitchFamily="2" charset="-78"/>
                        </a:rPr>
                        <a:t>اصلی</a:t>
                      </a:r>
                      <a:endParaRPr lang="en-US" sz="1100">
                        <a:effectLst/>
                        <a:latin typeface="Calibri"/>
                        <a:ea typeface="Calibri"/>
                        <a:cs typeface="B Nazanin" pitchFamily="2" charset="-78"/>
                      </a:endParaRPr>
                    </a:p>
                  </a:txBody>
                  <a:tcPr marL="68580" marR="68580" marT="9525" marB="0"/>
                </a:tc>
              </a:tr>
              <a:tr h="267780">
                <a:tc>
                  <a:txBody>
                    <a:bodyPr/>
                    <a:lstStyle/>
                    <a:p>
                      <a:pPr algn="ctr" rtl="1">
                        <a:lnSpc>
                          <a:spcPct val="115000"/>
                        </a:lnSpc>
                        <a:spcAft>
                          <a:spcPts val="0"/>
                        </a:spcAft>
                      </a:pPr>
                      <a:r>
                        <a:rPr lang="fa-IR" sz="1600" kern="1200" dirty="0">
                          <a:effectLst/>
                          <a:cs typeface="B Nazanin" pitchFamily="2" charset="-78"/>
                        </a:rPr>
                        <a:t>هدف</a:t>
                      </a:r>
                      <a:endParaRPr lang="en-US" sz="1100" dirty="0">
                        <a:effectLst/>
                        <a:latin typeface="Calibri"/>
                        <a:ea typeface="Calibri"/>
                        <a:cs typeface="B Nazanin" pitchFamily="2" charset="-78"/>
                      </a:endParaRPr>
                    </a:p>
                  </a:txBody>
                  <a:tcPr marL="68580" marR="68580" marT="9525" marB="0"/>
                </a:tc>
                <a:tc>
                  <a:txBody>
                    <a:bodyPr/>
                    <a:lstStyle/>
                    <a:p>
                      <a:pPr algn="ctr" rtl="1">
                        <a:lnSpc>
                          <a:spcPct val="115000"/>
                        </a:lnSpc>
                        <a:spcAft>
                          <a:spcPts val="0"/>
                        </a:spcAft>
                      </a:pPr>
                      <a:r>
                        <a:rPr lang="fa-IR" sz="1800">
                          <a:effectLst/>
                          <a:cs typeface="B Nazanin" pitchFamily="2" charset="-78"/>
                        </a:rPr>
                        <a:t>ثبت یک عملیات و تحویل کتاب</a:t>
                      </a:r>
                      <a:endParaRPr lang="en-US" sz="1100">
                        <a:effectLst/>
                        <a:latin typeface="Calibri"/>
                        <a:ea typeface="Calibri"/>
                        <a:cs typeface="B Nazanin" pitchFamily="2" charset="-78"/>
                      </a:endParaRPr>
                    </a:p>
                  </a:txBody>
                  <a:tcPr marL="68580" marR="68580" marT="9525" marB="0"/>
                </a:tc>
              </a:tr>
              <a:tr h="267780">
                <a:tc>
                  <a:txBody>
                    <a:bodyPr/>
                    <a:lstStyle/>
                    <a:p>
                      <a:pPr algn="ctr" rtl="1">
                        <a:lnSpc>
                          <a:spcPct val="115000"/>
                        </a:lnSpc>
                        <a:spcAft>
                          <a:spcPts val="0"/>
                        </a:spcAft>
                      </a:pPr>
                      <a:r>
                        <a:rPr lang="fa-IR" sz="1600" kern="1200">
                          <a:effectLst/>
                          <a:cs typeface="B Nazanin" pitchFamily="2" charset="-78"/>
                        </a:rPr>
                        <a:t>پیشفرض</a:t>
                      </a:r>
                      <a:endParaRPr lang="en-US" sz="1100">
                        <a:effectLst/>
                        <a:latin typeface="Calibri"/>
                        <a:ea typeface="Calibri"/>
                        <a:cs typeface="B Nazanin" pitchFamily="2" charset="-78"/>
                      </a:endParaRPr>
                    </a:p>
                  </a:txBody>
                  <a:tcPr marL="68580" marR="68580" marT="9525" marB="0"/>
                </a:tc>
                <a:tc>
                  <a:txBody>
                    <a:bodyPr/>
                    <a:lstStyle/>
                    <a:p>
                      <a:pPr algn="ctr" rtl="1">
                        <a:lnSpc>
                          <a:spcPct val="115000"/>
                        </a:lnSpc>
                        <a:spcAft>
                          <a:spcPts val="0"/>
                        </a:spcAft>
                      </a:pPr>
                      <a:r>
                        <a:rPr lang="fa-IR" sz="1800">
                          <a:effectLst/>
                          <a:cs typeface="B Nazanin" pitchFamily="2" charset="-78"/>
                        </a:rPr>
                        <a:t>ورود معتبر به سیستم</a:t>
                      </a:r>
                      <a:endParaRPr lang="en-US" sz="1100">
                        <a:effectLst/>
                        <a:latin typeface="Calibri"/>
                        <a:ea typeface="Calibri"/>
                        <a:cs typeface="B Nazanin" pitchFamily="2" charset="-78"/>
                      </a:endParaRPr>
                    </a:p>
                  </a:txBody>
                  <a:tcPr marL="68580" marR="68580" marT="9525" marB="0"/>
                </a:tc>
              </a:tr>
              <a:tr h="267780">
                <a:tc>
                  <a:txBody>
                    <a:bodyPr/>
                    <a:lstStyle/>
                    <a:p>
                      <a:pPr algn="ctr" rtl="1">
                        <a:lnSpc>
                          <a:spcPct val="115000"/>
                        </a:lnSpc>
                        <a:spcAft>
                          <a:spcPts val="0"/>
                        </a:spcAft>
                      </a:pPr>
                      <a:r>
                        <a:rPr lang="fa-IR" sz="1600" kern="1200">
                          <a:effectLst/>
                          <a:cs typeface="B Nazanin" pitchFamily="2" charset="-78"/>
                        </a:rPr>
                        <a:t>پس فرض</a:t>
                      </a:r>
                      <a:endParaRPr lang="en-US" sz="1100">
                        <a:effectLst/>
                        <a:latin typeface="Calibri"/>
                        <a:ea typeface="Calibri"/>
                        <a:cs typeface="B Nazanin" pitchFamily="2" charset="-78"/>
                      </a:endParaRPr>
                    </a:p>
                  </a:txBody>
                  <a:tcPr marL="68580" marR="68580" marT="9525" marB="0"/>
                </a:tc>
                <a:tc>
                  <a:txBody>
                    <a:bodyPr/>
                    <a:lstStyle/>
                    <a:p>
                      <a:pPr algn="ctr" rtl="1">
                        <a:lnSpc>
                          <a:spcPct val="115000"/>
                        </a:lnSpc>
                        <a:spcAft>
                          <a:spcPts val="0"/>
                        </a:spcAft>
                      </a:pPr>
                      <a:r>
                        <a:rPr lang="fa-IR" sz="1800">
                          <a:effectLst/>
                          <a:cs typeface="B Nazanin" pitchFamily="2" charset="-78"/>
                        </a:rPr>
                        <a:t>کتاب تحویل مشتری داده شود</a:t>
                      </a:r>
                      <a:endParaRPr lang="en-US" sz="1100">
                        <a:effectLst/>
                        <a:latin typeface="Calibri"/>
                        <a:ea typeface="Calibri"/>
                        <a:cs typeface="B Nazanin" pitchFamily="2" charset="-78"/>
                      </a:endParaRPr>
                    </a:p>
                  </a:txBody>
                  <a:tcPr marL="68580" marR="68580" marT="9525" marB="0"/>
                </a:tc>
              </a:tr>
              <a:tr h="1047574">
                <a:tc>
                  <a:txBody>
                    <a:bodyPr/>
                    <a:lstStyle/>
                    <a:p>
                      <a:pPr algn="ctr" rtl="1">
                        <a:lnSpc>
                          <a:spcPct val="115000"/>
                        </a:lnSpc>
                        <a:spcAft>
                          <a:spcPts val="0"/>
                        </a:spcAft>
                      </a:pPr>
                      <a:r>
                        <a:rPr lang="fa-IR" sz="1600" kern="1200">
                          <a:effectLst/>
                          <a:cs typeface="B Nazanin" pitchFamily="2" charset="-78"/>
                        </a:rPr>
                        <a:t>شرح </a:t>
                      </a:r>
                      <a:endParaRPr lang="en-US" sz="1100">
                        <a:effectLst/>
                        <a:latin typeface="Calibri"/>
                        <a:ea typeface="Calibri"/>
                        <a:cs typeface="B Nazanin" pitchFamily="2" charset="-78"/>
                      </a:endParaRPr>
                    </a:p>
                  </a:txBody>
                  <a:tcPr marL="68580" marR="68580" marT="9525" marB="0"/>
                </a:tc>
                <a:tc>
                  <a:txBody>
                    <a:bodyPr/>
                    <a:lstStyle/>
                    <a:p>
                      <a:pPr algn="ctr" rtl="1">
                        <a:lnSpc>
                          <a:spcPct val="115000"/>
                        </a:lnSpc>
                        <a:spcAft>
                          <a:spcPts val="0"/>
                        </a:spcAft>
                      </a:pPr>
                      <a:r>
                        <a:rPr lang="fa-IR" sz="1200" dirty="0">
                          <a:effectLst/>
                          <a:cs typeface="B Nazanin" pitchFamily="2" charset="-78"/>
                        </a:rPr>
                        <a:t>مشتری گزينه امانت را انتخاب ميکند ،سيستم عضويت کاربر را کنترل ميکند کاربر</a:t>
                      </a:r>
                      <a:endParaRPr lang="en-US" sz="1100" dirty="0">
                        <a:effectLst/>
                        <a:cs typeface="B Nazanin" pitchFamily="2" charset="-78"/>
                      </a:endParaRPr>
                    </a:p>
                    <a:p>
                      <a:pPr algn="ctr" rtl="1">
                        <a:lnSpc>
                          <a:spcPct val="115000"/>
                        </a:lnSpc>
                        <a:spcAft>
                          <a:spcPts val="0"/>
                        </a:spcAft>
                      </a:pPr>
                      <a:r>
                        <a:rPr lang="fa-IR" sz="1200" dirty="0">
                          <a:effectLst/>
                          <a:cs typeface="B Nazanin" pitchFamily="2" charset="-78"/>
                        </a:rPr>
                        <a:t>شماره کتاب و نام آنرا وارد ميکند سيستم پس از بررسی وجود کتاب و امکان امانت آن</a:t>
                      </a:r>
                      <a:endParaRPr lang="en-US" sz="1100" dirty="0">
                        <a:effectLst/>
                        <a:cs typeface="B Nazanin" pitchFamily="2" charset="-78"/>
                      </a:endParaRPr>
                    </a:p>
                    <a:p>
                      <a:pPr algn="ctr" rtl="1">
                        <a:lnSpc>
                          <a:spcPct val="115000"/>
                        </a:lnSpc>
                        <a:spcAft>
                          <a:spcPts val="0"/>
                        </a:spcAft>
                      </a:pPr>
                      <a:r>
                        <a:rPr lang="fa-IR" sz="1200" dirty="0">
                          <a:effectLst/>
                          <a:cs typeface="B Nazanin" pitchFamily="2" charset="-78"/>
                        </a:rPr>
                        <a:t>امانت را ثبت ميکند و کتابدار کتاب را به مشتری تحويل ميدهد</a:t>
                      </a:r>
                      <a:r>
                        <a:rPr lang="en-US" sz="1200" dirty="0">
                          <a:effectLst/>
                          <a:cs typeface="B Nazanin" pitchFamily="2" charset="-78"/>
                        </a:rPr>
                        <a:t>.</a:t>
                      </a:r>
                      <a:endParaRPr lang="en-US" sz="1100" dirty="0">
                        <a:effectLst/>
                        <a:latin typeface="Calibri"/>
                        <a:ea typeface="Calibri"/>
                        <a:cs typeface="B Nazanin" pitchFamily="2" charset="-78"/>
                      </a:endParaRPr>
                    </a:p>
                  </a:txBody>
                  <a:tcPr marL="68580" marR="68580" marT="9525" marB="0"/>
                </a:tc>
              </a:tr>
              <a:tr h="527711">
                <a:tc>
                  <a:txBody>
                    <a:bodyPr/>
                    <a:lstStyle/>
                    <a:p>
                      <a:pPr algn="ctr" rtl="1">
                        <a:lnSpc>
                          <a:spcPct val="115000"/>
                        </a:lnSpc>
                        <a:spcAft>
                          <a:spcPts val="0"/>
                        </a:spcAft>
                      </a:pPr>
                      <a:r>
                        <a:rPr lang="fa-IR" sz="1600" kern="1200">
                          <a:effectLst/>
                          <a:cs typeface="B Nazanin" pitchFamily="2" charset="-78"/>
                        </a:rPr>
                        <a:t>نیازها</a:t>
                      </a:r>
                      <a:endParaRPr lang="en-US" sz="1100">
                        <a:effectLst/>
                        <a:latin typeface="Calibri"/>
                        <a:ea typeface="Calibri"/>
                        <a:cs typeface="B Nazanin" pitchFamily="2" charset="-78"/>
                      </a:endParaRPr>
                    </a:p>
                  </a:txBody>
                  <a:tcPr marL="68580" marR="68580" marT="9525" marB="0"/>
                </a:tc>
                <a:tc>
                  <a:txBody>
                    <a:bodyPr/>
                    <a:lstStyle/>
                    <a:p>
                      <a:pPr algn="ctr" rtl="1">
                        <a:lnSpc>
                          <a:spcPct val="115000"/>
                        </a:lnSpc>
                        <a:spcAft>
                          <a:spcPts val="0"/>
                        </a:spcAft>
                      </a:pPr>
                      <a:r>
                        <a:rPr lang="fa-IR" sz="1800" dirty="0">
                          <a:effectLst/>
                          <a:cs typeface="B Nazanin" pitchFamily="2" charset="-78"/>
                        </a:rPr>
                        <a:t>نیاز شماره 1، نیاز شماره 2، نیاز شماره 5</a:t>
                      </a:r>
                      <a:endParaRPr lang="en-US" sz="1100" dirty="0">
                        <a:effectLst/>
                        <a:latin typeface="Calibri"/>
                        <a:ea typeface="Calibri"/>
                        <a:cs typeface="B Nazanin" pitchFamily="2" charset="-78"/>
                      </a:endParaRPr>
                    </a:p>
                  </a:txBody>
                  <a:tcPr marL="68580" marR="68580" marT="9525" marB="0"/>
                </a:tc>
              </a:tr>
            </a:tbl>
          </a:graphicData>
        </a:graphic>
      </p:graphicFrame>
      <p:sp>
        <p:nvSpPr>
          <p:cNvPr id="3" name="Rectangle 1"/>
          <p:cNvSpPr>
            <a:spLocks noChangeArrowheads="1"/>
          </p:cNvSpPr>
          <p:nvPr/>
        </p:nvSpPr>
        <p:spPr bwMode="auto">
          <a:xfrm>
            <a:off x="228600" y="706186"/>
            <a:ext cx="3886200" cy="13234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fa-IR" b="1" i="0" u="none" strike="noStrike" cap="none" normalizeH="0" baseline="0" dirty="0" smtClean="0">
                <a:ln>
                  <a:noFill/>
                </a:ln>
                <a:solidFill>
                  <a:schemeClr val="tx1"/>
                </a:solidFill>
                <a:effectLst/>
                <a:latin typeface="TimesNewRomanPS-BoldMT"/>
                <a:ea typeface="Calibri" pitchFamily="34" charset="0"/>
                <a:cs typeface="B Nazanin" pitchFamily="2" charset="-78"/>
              </a:rPr>
              <a:t>مورد استفاده ی به امانت گرفتن کتاب</a:t>
            </a:r>
            <a:r>
              <a:rPr kumimoji="0" lang="en-US" b="1" i="0" u="none" strike="noStrike" cap="none" normalizeH="0" baseline="0" dirty="0" smtClean="0">
                <a:ln>
                  <a:noFill/>
                </a:ln>
                <a:solidFill>
                  <a:schemeClr val="tx1"/>
                </a:solidFill>
                <a:effectLst/>
                <a:latin typeface="TimesNewRomanPS-BoldMT"/>
                <a:ea typeface="Calibri" pitchFamily="34" charset="0"/>
                <a:cs typeface="B Nazanin" pitchFamily="2" charset="-78"/>
              </a:rPr>
              <a:t> :</a:t>
            </a:r>
            <a:endParaRPr kumimoji="0" lang="en-US" sz="900" b="0" i="0" u="none" strike="noStrike" cap="none" normalizeH="0" baseline="0" dirty="0" smtClean="0">
              <a:ln>
                <a:noFill/>
              </a:ln>
              <a:solidFill>
                <a:schemeClr val="tx1"/>
              </a:solidFill>
              <a:effectLst/>
              <a:latin typeface="Arial" pitchFamily="34" charset="0"/>
              <a:cs typeface="B Nazanin" pitchFamily="2" charset="-78"/>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fa-IR" sz="1400" b="0" i="0" u="none" strike="noStrike" cap="none" normalizeH="0" baseline="0" dirty="0" smtClean="0">
                <a:ln>
                  <a:noFill/>
                </a:ln>
                <a:solidFill>
                  <a:schemeClr val="tx1"/>
                </a:solidFill>
                <a:effectLst/>
                <a:latin typeface="TimesNewRomanPSMT" charset="-78"/>
                <a:ea typeface="Calibri" pitchFamily="34" charset="0"/>
                <a:cs typeface="B Nazanin" pitchFamily="2" charset="-78"/>
              </a:rPr>
              <a:t>با استفاده از این مورد استفاده کاربر می تواند کتاب مورد نظر خود را در صورتی که قبلاً شخصی دیگری به امانت گرفته نشده باشد به امانت بگیرد که سناریوی این مورد استفاده به شرح زیر می باشد</a:t>
            </a:r>
            <a:endParaRPr kumimoji="0" lang="en-US" sz="900" b="0" i="0" u="none" strike="noStrike" cap="none" normalizeH="0" baseline="0" dirty="0" smtClean="0">
              <a:ln>
                <a:noFill/>
              </a:ln>
              <a:solidFill>
                <a:schemeClr val="tx1"/>
              </a:solidFill>
              <a:effectLst/>
              <a:latin typeface="Arial" pitchFamily="34" charset="0"/>
              <a:cs typeface="B Nazanin" pitchFamily="2" charset="-78"/>
            </a:endParaRPr>
          </a:p>
          <a:p>
            <a:pPr marL="0" marR="0" lvl="0" indent="0" algn="r" defTabSz="914400" rtl="0" eaLnBrk="0" fontAlgn="base" latinLnBrk="0" hangingPunct="0">
              <a:lnSpc>
                <a:spcPct val="100000"/>
              </a:lnSpc>
              <a:spcBef>
                <a:spcPct val="0"/>
              </a:spcBef>
              <a:spcAft>
                <a:spcPct val="0"/>
              </a:spcAft>
              <a:buClrTx/>
              <a:buSzTx/>
              <a:buFontTx/>
              <a:buNone/>
              <a:tabLst/>
            </a:pPr>
            <a:endParaRPr kumimoji="0" lang="en-US" sz="2000" b="0" i="0" u="none" strike="noStrike" cap="none" normalizeH="0" baseline="0" dirty="0" smtClean="0">
              <a:ln>
                <a:noFill/>
              </a:ln>
              <a:solidFill>
                <a:schemeClr val="tx1"/>
              </a:solidFill>
              <a:effectLst/>
              <a:latin typeface="Arial" pitchFamily="34" charset="0"/>
              <a:cs typeface="B Nazanin" pitchFamily="2" charset="-78"/>
            </a:endParaRPr>
          </a:p>
        </p:txBody>
      </p:sp>
      <p:graphicFrame>
        <p:nvGraphicFramePr>
          <p:cNvPr id="4" name="Table 3"/>
          <p:cNvGraphicFramePr>
            <a:graphicFrameLocks noGrp="1"/>
          </p:cNvGraphicFramePr>
          <p:nvPr>
            <p:extLst>
              <p:ext uri="{D42A27DB-BD31-4B8C-83A1-F6EECF244321}">
                <p14:modId xmlns:p14="http://schemas.microsoft.com/office/powerpoint/2010/main" val="1283648501"/>
              </p:ext>
            </p:extLst>
          </p:nvPr>
        </p:nvGraphicFramePr>
        <p:xfrm>
          <a:off x="4988098" y="2029628"/>
          <a:ext cx="4079702" cy="4291088"/>
        </p:xfrm>
        <a:graphic>
          <a:graphicData uri="http://schemas.openxmlformats.org/drawingml/2006/table">
            <a:tbl>
              <a:tblPr rtl="1" firstRow="1" firstCol="1" bandRow="1">
                <a:tableStyleId>{793D81CF-94F2-401A-BA57-92F5A7B2D0C5}</a:tableStyleId>
              </a:tblPr>
              <a:tblGrid>
                <a:gridCol w="2039851"/>
                <a:gridCol w="2039851"/>
              </a:tblGrid>
              <a:tr h="394995">
                <a:tc>
                  <a:txBody>
                    <a:bodyPr/>
                    <a:lstStyle/>
                    <a:p>
                      <a:pPr algn="ctr" rtl="1">
                        <a:lnSpc>
                          <a:spcPct val="115000"/>
                        </a:lnSpc>
                        <a:spcAft>
                          <a:spcPts val="0"/>
                        </a:spcAft>
                      </a:pPr>
                      <a:r>
                        <a:rPr lang="fa-IR" sz="1400" dirty="0">
                          <a:effectLst/>
                          <a:cs typeface="B Nazanin" pitchFamily="2" charset="-78"/>
                        </a:rPr>
                        <a:t>مورد استفاده</a:t>
                      </a:r>
                      <a:endParaRPr lang="en-US" sz="1200" dirty="0">
                        <a:effectLst/>
                        <a:latin typeface="Calibri"/>
                        <a:ea typeface="Calibri"/>
                        <a:cs typeface="B Nazanin" pitchFamily="2" charset="-78"/>
                      </a:endParaRPr>
                    </a:p>
                  </a:txBody>
                  <a:tcPr marL="68580" marR="68580" marT="0" marB="0"/>
                </a:tc>
                <a:tc>
                  <a:txBody>
                    <a:bodyPr/>
                    <a:lstStyle/>
                    <a:p>
                      <a:pPr algn="ctr" rtl="1">
                        <a:lnSpc>
                          <a:spcPct val="115000"/>
                        </a:lnSpc>
                        <a:spcAft>
                          <a:spcPts val="0"/>
                        </a:spcAft>
                      </a:pPr>
                      <a:r>
                        <a:rPr lang="fa-IR" sz="1400" dirty="0">
                          <a:effectLst/>
                          <a:cs typeface="B Nazanin" pitchFamily="2" charset="-78"/>
                        </a:rPr>
                        <a:t>بازگرداندن کتاب</a:t>
                      </a:r>
                      <a:endParaRPr lang="en-US" sz="1200" dirty="0">
                        <a:effectLst/>
                        <a:latin typeface="Calibri"/>
                        <a:ea typeface="Calibri"/>
                        <a:cs typeface="B Nazanin" pitchFamily="2" charset="-78"/>
                      </a:endParaRPr>
                    </a:p>
                  </a:txBody>
                  <a:tcPr marL="68580" marR="68580" marT="0" marB="0"/>
                </a:tc>
              </a:tr>
              <a:tr h="394995">
                <a:tc>
                  <a:txBody>
                    <a:bodyPr/>
                    <a:lstStyle/>
                    <a:p>
                      <a:pPr algn="ctr" rtl="1">
                        <a:lnSpc>
                          <a:spcPct val="115000"/>
                        </a:lnSpc>
                        <a:spcAft>
                          <a:spcPts val="0"/>
                        </a:spcAft>
                      </a:pPr>
                      <a:r>
                        <a:rPr lang="fa-IR" sz="1400" dirty="0">
                          <a:effectLst/>
                          <a:cs typeface="B Nazanin" pitchFamily="2" charset="-78"/>
                        </a:rPr>
                        <a:t>بازيگر</a:t>
                      </a:r>
                      <a:endParaRPr lang="en-US" sz="1200" dirty="0">
                        <a:effectLst/>
                        <a:latin typeface="Calibri"/>
                        <a:ea typeface="Calibri"/>
                        <a:cs typeface="B Nazanin" pitchFamily="2" charset="-78"/>
                      </a:endParaRPr>
                    </a:p>
                  </a:txBody>
                  <a:tcPr marL="68580" marR="68580" marT="0" marB="0"/>
                </a:tc>
                <a:tc>
                  <a:txBody>
                    <a:bodyPr/>
                    <a:lstStyle/>
                    <a:p>
                      <a:pPr algn="ctr" rtl="1">
                        <a:lnSpc>
                          <a:spcPct val="115000"/>
                        </a:lnSpc>
                        <a:spcAft>
                          <a:spcPts val="0"/>
                        </a:spcAft>
                      </a:pPr>
                      <a:r>
                        <a:rPr lang="fa-IR" sz="1400">
                          <a:effectLst/>
                          <a:cs typeface="B Nazanin" pitchFamily="2" charset="-78"/>
                        </a:rPr>
                        <a:t>کاربر عضو</a:t>
                      </a:r>
                      <a:endParaRPr lang="en-US" sz="1200">
                        <a:effectLst/>
                        <a:latin typeface="Calibri"/>
                        <a:ea typeface="Calibri"/>
                        <a:cs typeface="B Nazanin" pitchFamily="2" charset="-78"/>
                      </a:endParaRPr>
                    </a:p>
                  </a:txBody>
                  <a:tcPr marL="68580" marR="68580" marT="0" marB="0"/>
                </a:tc>
              </a:tr>
              <a:tr h="394995">
                <a:tc>
                  <a:txBody>
                    <a:bodyPr/>
                    <a:lstStyle/>
                    <a:p>
                      <a:pPr algn="ctr" rtl="1">
                        <a:lnSpc>
                          <a:spcPct val="115000"/>
                        </a:lnSpc>
                        <a:spcAft>
                          <a:spcPts val="0"/>
                        </a:spcAft>
                      </a:pPr>
                      <a:r>
                        <a:rPr lang="fa-IR" sz="1400" dirty="0">
                          <a:effectLst/>
                          <a:cs typeface="B Nazanin" pitchFamily="2" charset="-78"/>
                        </a:rPr>
                        <a:t>نوع </a:t>
                      </a:r>
                      <a:endParaRPr lang="en-US" sz="1200" dirty="0">
                        <a:effectLst/>
                        <a:latin typeface="Calibri"/>
                        <a:ea typeface="Calibri"/>
                        <a:cs typeface="B Nazanin" pitchFamily="2" charset="-78"/>
                      </a:endParaRPr>
                    </a:p>
                  </a:txBody>
                  <a:tcPr marL="68580" marR="68580" marT="0" marB="0"/>
                </a:tc>
                <a:tc>
                  <a:txBody>
                    <a:bodyPr/>
                    <a:lstStyle/>
                    <a:p>
                      <a:pPr algn="ctr" rtl="1">
                        <a:lnSpc>
                          <a:spcPct val="115000"/>
                        </a:lnSpc>
                        <a:spcAft>
                          <a:spcPts val="0"/>
                        </a:spcAft>
                      </a:pPr>
                      <a:r>
                        <a:rPr lang="fa-IR" sz="1400">
                          <a:effectLst/>
                          <a:cs typeface="B Nazanin" pitchFamily="2" charset="-78"/>
                        </a:rPr>
                        <a:t>ا صلی</a:t>
                      </a:r>
                      <a:endParaRPr lang="en-US" sz="1200">
                        <a:effectLst/>
                        <a:latin typeface="Calibri"/>
                        <a:ea typeface="Calibri"/>
                        <a:cs typeface="B Nazanin" pitchFamily="2" charset="-78"/>
                      </a:endParaRPr>
                    </a:p>
                  </a:txBody>
                  <a:tcPr marL="68580" marR="68580" marT="0" marB="0"/>
                </a:tc>
              </a:tr>
              <a:tr h="538961">
                <a:tc>
                  <a:txBody>
                    <a:bodyPr/>
                    <a:lstStyle/>
                    <a:p>
                      <a:pPr algn="ctr" rtl="1">
                        <a:lnSpc>
                          <a:spcPct val="115000"/>
                        </a:lnSpc>
                        <a:spcAft>
                          <a:spcPts val="0"/>
                        </a:spcAft>
                      </a:pPr>
                      <a:r>
                        <a:rPr lang="fa-IR" sz="1400" dirty="0">
                          <a:effectLst/>
                          <a:cs typeface="B Nazanin" pitchFamily="2" charset="-78"/>
                        </a:rPr>
                        <a:t>هدف </a:t>
                      </a:r>
                      <a:endParaRPr lang="en-US" sz="1200" dirty="0">
                        <a:effectLst/>
                        <a:latin typeface="Calibri"/>
                        <a:ea typeface="Calibri"/>
                        <a:cs typeface="B Nazanin" pitchFamily="2" charset="-78"/>
                      </a:endParaRPr>
                    </a:p>
                  </a:txBody>
                  <a:tcPr marL="68580" marR="68580" marT="0" marB="0"/>
                </a:tc>
                <a:tc>
                  <a:txBody>
                    <a:bodyPr/>
                    <a:lstStyle/>
                    <a:p>
                      <a:pPr algn="ctr" rtl="1">
                        <a:lnSpc>
                          <a:spcPct val="115000"/>
                        </a:lnSpc>
                        <a:spcAft>
                          <a:spcPts val="0"/>
                        </a:spcAft>
                      </a:pPr>
                      <a:r>
                        <a:rPr lang="fa-IR" sz="1400">
                          <a:effectLst/>
                          <a:cs typeface="B Nazanin" pitchFamily="2" charset="-78"/>
                        </a:rPr>
                        <a:t>بازگرداندن کتاب امانت داده شده و ثبت بازگشت</a:t>
                      </a:r>
                      <a:endParaRPr lang="en-US" sz="1200">
                        <a:effectLst/>
                        <a:latin typeface="Calibri"/>
                        <a:ea typeface="Calibri"/>
                        <a:cs typeface="B Nazanin" pitchFamily="2" charset="-78"/>
                      </a:endParaRPr>
                    </a:p>
                  </a:txBody>
                  <a:tcPr marL="68580" marR="68580" marT="0" marB="0"/>
                </a:tc>
              </a:tr>
              <a:tr h="394995">
                <a:tc>
                  <a:txBody>
                    <a:bodyPr/>
                    <a:lstStyle/>
                    <a:p>
                      <a:pPr algn="ctr" rtl="1">
                        <a:lnSpc>
                          <a:spcPct val="115000"/>
                        </a:lnSpc>
                        <a:spcAft>
                          <a:spcPts val="0"/>
                        </a:spcAft>
                      </a:pPr>
                      <a:r>
                        <a:rPr lang="fa-IR" sz="1400" dirty="0">
                          <a:effectLst/>
                          <a:cs typeface="B Nazanin" pitchFamily="2" charset="-78"/>
                        </a:rPr>
                        <a:t>پيش فرض </a:t>
                      </a:r>
                      <a:endParaRPr lang="en-US" sz="1200" dirty="0">
                        <a:effectLst/>
                        <a:latin typeface="Calibri"/>
                        <a:ea typeface="Calibri"/>
                        <a:cs typeface="B Nazanin" pitchFamily="2" charset="-78"/>
                      </a:endParaRPr>
                    </a:p>
                  </a:txBody>
                  <a:tcPr marL="68580" marR="68580" marT="0" marB="0"/>
                </a:tc>
                <a:tc>
                  <a:txBody>
                    <a:bodyPr/>
                    <a:lstStyle/>
                    <a:p>
                      <a:pPr algn="ctr" rtl="1">
                        <a:lnSpc>
                          <a:spcPct val="115000"/>
                        </a:lnSpc>
                        <a:spcAft>
                          <a:spcPts val="0"/>
                        </a:spcAft>
                      </a:pPr>
                      <a:r>
                        <a:rPr lang="fa-IR" sz="1400" dirty="0">
                          <a:effectLst/>
                          <a:cs typeface="B Nazanin" pitchFamily="2" charset="-78"/>
                        </a:rPr>
                        <a:t>معتبر به سيستم</a:t>
                      </a:r>
                      <a:endParaRPr lang="en-US" sz="1200" dirty="0">
                        <a:effectLst/>
                        <a:latin typeface="Calibri"/>
                        <a:ea typeface="Calibri"/>
                        <a:cs typeface="B Nazanin" pitchFamily="2" charset="-78"/>
                      </a:endParaRPr>
                    </a:p>
                  </a:txBody>
                  <a:tcPr marL="68580" marR="68580" marT="0" marB="0"/>
                </a:tc>
              </a:tr>
              <a:tr h="538961">
                <a:tc>
                  <a:txBody>
                    <a:bodyPr/>
                    <a:lstStyle/>
                    <a:p>
                      <a:pPr algn="ctr" rtl="1">
                        <a:lnSpc>
                          <a:spcPct val="115000"/>
                        </a:lnSpc>
                        <a:spcAft>
                          <a:spcPts val="0"/>
                        </a:spcAft>
                      </a:pPr>
                      <a:r>
                        <a:rPr lang="fa-IR" sz="1400">
                          <a:effectLst/>
                          <a:cs typeface="B Nazanin" pitchFamily="2" charset="-78"/>
                        </a:rPr>
                        <a:t>پس فرض </a:t>
                      </a:r>
                      <a:endParaRPr lang="en-US" sz="1200">
                        <a:effectLst/>
                        <a:latin typeface="Calibri"/>
                        <a:ea typeface="Calibri"/>
                        <a:cs typeface="B Nazanin" pitchFamily="2" charset="-78"/>
                      </a:endParaRPr>
                    </a:p>
                  </a:txBody>
                  <a:tcPr marL="68580" marR="68580" marT="0" marB="0"/>
                </a:tc>
                <a:tc>
                  <a:txBody>
                    <a:bodyPr/>
                    <a:lstStyle/>
                    <a:p>
                      <a:pPr algn="ctr" rtl="1">
                        <a:lnSpc>
                          <a:spcPct val="115000"/>
                        </a:lnSpc>
                        <a:spcAft>
                          <a:spcPts val="0"/>
                        </a:spcAft>
                      </a:pPr>
                      <a:r>
                        <a:rPr lang="fa-IR" sz="1400" dirty="0">
                          <a:effectLst/>
                          <a:cs typeface="B Nazanin" pitchFamily="2" charset="-78"/>
                        </a:rPr>
                        <a:t>کتاب به کتابخانه بازگردانده شده و تغييرات ثبت می شود</a:t>
                      </a:r>
                      <a:r>
                        <a:rPr lang="en-US" sz="1400" dirty="0">
                          <a:effectLst/>
                          <a:cs typeface="B Nazanin" pitchFamily="2" charset="-78"/>
                        </a:rPr>
                        <a:t> .</a:t>
                      </a:r>
                      <a:endParaRPr lang="en-US" sz="1200" dirty="0">
                        <a:effectLst/>
                        <a:latin typeface="Calibri"/>
                        <a:ea typeface="Calibri"/>
                        <a:cs typeface="B Nazanin" pitchFamily="2" charset="-78"/>
                      </a:endParaRPr>
                    </a:p>
                  </a:txBody>
                  <a:tcPr marL="68580" marR="68580" marT="0" marB="0"/>
                </a:tc>
              </a:tr>
              <a:tr h="1238191">
                <a:tc>
                  <a:txBody>
                    <a:bodyPr/>
                    <a:lstStyle/>
                    <a:p>
                      <a:pPr algn="ctr" rtl="1">
                        <a:lnSpc>
                          <a:spcPct val="115000"/>
                        </a:lnSpc>
                        <a:spcAft>
                          <a:spcPts val="0"/>
                        </a:spcAft>
                      </a:pPr>
                      <a:r>
                        <a:rPr lang="fa-IR" sz="1400" dirty="0">
                          <a:effectLst/>
                          <a:cs typeface="B Nazanin" pitchFamily="2" charset="-78"/>
                        </a:rPr>
                        <a:t>شرح </a:t>
                      </a:r>
                      <a:endParaRPr lang="en-US" sz="1200" dirty="0">
                        <a:effectLst/>
                        <a:latin typeface="Calibri"/>
                        <a:ea typeface="Calibri"/>
                        <a:cs typeface="B Nazanin" pitchFamily="2" charset="-78"/>
                      </a:endParaRPr>
                    </a:p>
                  </a:txBody>
                  <a:tcPr marL="68580" marR="68580" marT="0" marB="0"/>
                </a:tc>
                <a:tc>
                  <a:txBody>
                    <a:bodyPr/>
                    <a:lstStyle/>
                    <a:p>
                      <a:pPr algn="ctr" rtl="1">
                        <a:lnSpc>
                          <a:spcPct val="115000"/>
                        </a:lnSpc>
                        <a:spcAft>
                          <a:spcPts val="0"/>
                        </a:spcAft>
                      </a:pPr>
                      <a:r>
                        <a:rPr lang="fa-IR" sz="1400" dirty="0">
                          <a:effectLst/>
                          <a:cs typeface="B Nazanin" pitchFamily="2" charset="-78"/>
                        </a:rPr>
                        <a:t>د با استفاده از اين قابليت سيستم می تواند کنترل کند اگر از زمان بازگشت باشد باشد جريمه ای در نظر گيرد و سپس عمل بازگشت کتاب را ثبت کند</a:t>
                      </a:r>
                      <a:endParaRPr lang="en-US" sz="1200" dirty="0">
                        <a:effectLst/>
                        <a:latin typeface="Calibri"/>
                        <a:ea typeface="Calibri"/>
                        <a:cs typeface="B Nazanin" pitchFamily="2" charset="-78"/>
                      </a:endParaRPr>
                    </a:p>
                  </a:txBody>
                  <a:tcPr marL="68580" marR="68580" marT="0" marB="0"/>
                </a:tc>
              </a:tr>
              <a:tr h="394995">
                <a:tc>
                  <a:txBody>
                    <a:bodyPr/>
                    <a:lstStyle/>
                    <a:p>
                      <a:pPr algn="ctr" rtl="1">
                        <a:lnSpc>
                          <a:spcPct val="115000"/>
                        </a:lnSpc>
                        <a:spcAft>
                          <a:spcPts val="0"/>
                        </a:spcAft>
                      </a:pPr>
                      <a:r>
                        <a:rPr lang="fa-IR" sz="1400">
                          <a:effectLst/>
                          <a:cs typeface="B Nazanin" pitchFamily="2" charset="-78"/>
                        </a:rPr>
                        <a:t>نيازها </a:t>
                      </a:r>
                      <a:endParaRPr lang="en-US" sz="1200">
                        <a:effectLst/>
                        <a:latin typeface="Calibri"/>
                        <a:ea typeface="Calibri"/>
                        <a:cs typeface="B Nazanin" pitchFamily="2" charset="-78"/>
                      </a:endParaRPr>
                    </a:p>
                  </a:txBody>
                  <a:tcPr marL="68580" marR="68580" marT="0" marB="0"/>
                </a:tc>
                <a:tc>
                  <a:txBody>
                    <a:bodyPr/>
                    <a:lstStyle/>
                    <a:p>
                      <a:pPr algn="ctr" rtl="1">
                        <a:lnSpc>
                          <a:spcPct val="115000"/>
                        </a:lnSpc>
                        <a:spcAft>
                          <a:spcPts val="0"/>
                        </a:spcAft>
                      </a:pPr>
                      <a:r>
                        <a:rPr lang="fa-IR" sz="1400" dirty="0">
                          <a:effectLst/>
                          <a:cs typeface="B Nazanin" pitchFamily="2" charset="-78"/>
                        </a:rPr>
                        <a:t>نياز شماره ١</a:t>
                      </a:r>
                      <a:r>
                        <a:rPr lang="en-US" sz="1400" dirty="0">
                          <a:effectLst/>
                          <a:cs typeface="B Nazanin" pitchFamily="2" charset="-78"/>
                        </a:rPr>
                        <a:t>- </a:t>
                      </a:r>
                      <a:r>
                        <a:rPr lang="fa-IR" sz="1400" dirty="0">
                          <a:effectLst/>
                          <a:cs typeface="B Nazanin" pitchFamily="2" charset="-78"/>
                        </a:rPr>
                        <a:t>نياز شماره ۵</a:t>
                      </a:r>
                      <a:endParaRPr lang="en-US" sz="1200" dirty="0">
                        <a:effectLst/>
                        <a:latin typeface="Calibri"/>
                        <a:ea typeface="Calibri"/>
                        <a:cs typeface="B Nazanin" pitchFamily="2" charset="-78"/>
                      </a:endParaRPr>
                    </a:p>
                  </a:txBody>
                  <a:tcPr marL="68580" marR="68580" marT="0" marB="0"/>
                </a:tc>
              </a:tr>
            </a:tbl>
          </a:graphicData>
        </a:graphic>
      </p:graphicFrame>
      <p:sp>
        <p:nvSpPr>
          <p:cNvPr id="6" name="Rectangle 2"/>
          <p:cNvSpPr>
            <a:spLocks noChangeArrowheads="1"/>
          </p:cNvSpPr>
          <p:nvPr/>
        </p:nvSpPr>
        <p:spPr bwMode="auto">
          <a:xfrm>
            <a:off x="4648200" y="741537"/>
            <a:ext cx="3962400" cy="15081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fa-IR" sz="2000" b="1" i="0" u="none" strike="noStrike" cap="none" normalizeH="0" baseline="0" dirty="0" smtClean="0">
                <a:ln>
                  <a:noFill/>
                </a:ln>
                <a:solidFill>
                  <a:schemeClr val="tx1"/>
                </a:solidFill>
                <a:effectLst/>
                <a:latin typeface="TimesNewRomanPS-BoldMT" charset="-78"/>
                <a:ea typeface="Calibri" pitchFamily="34" charset="0"/>
                <a:cs typeface="B Nazanin" pitchFamily="2" charset="-78"/>
              </a:rPr>
              <a:t>مورد استفاده ی بازگرداندن کتاب</a:t>
            </a:r>
            <a:r>
              <a:rPr kumimoji="0" lang="en-US" sz="2000" b="1" i="0" u="none" strike="noStrike" cap="none" normalizeH="0" baseline="0" dirty="0" smtClean="0">
                <a:ln>
                  <a:noFill/>
                </a:ln>
                <a:solidFill>
                  <a:schemeClr val="tx1"/>
                </a:solidFill>
                <a:effectLst/>
                <a:latin typeface="TimesNewRomanPS-BoldMT" charset="-78"/>
                <a:ea typeface="Calibri" pitchFamily="34" charset="0"/>
                <a:cs typeface="B Nazanin" pitchFamily="2" charset="-78"/>
              </a:rPr>
              <a:t> :</a:t>
            </a:r>
            <a:endParaRPr kumimoji="0" lang="en-US" sz="1000" b="0" i="0" u="none" strike="noStrike" cap="none" normalizeH="0" baseline="0" dirty="0" smtClean="0">
              <a:ln>
                <a:noFill/>
              </a:ln>
              <a:solidFill>
                <a:schemeClr val="tx1"/>
              </a:solidFill>
              <a:effectLst/>
              <a:latin typeface="Arial" pitchFamily="34" charset="0"/>
              <a:cs typeface="B Nazanin" pitchFamily="2" charset="-78"/>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fa-IR" sz="1600" b="0" i="0" u="none" strike="noStrike" cap="none" normalizeH="0" baseline="0" dirty="0" smtClean="0">
                <a:ln>
                  <a:noFill/>
                </a:ln>
                <a:solidFill>
                  <a:schemeClr val="tx1"/>
                </a:solidFill>
                <a:effectLst/>
                <a:latin typeface="TimesNewRomanPSMT" charset="-78"/>
                <a:ea typeface="Calibri" pitchFamily="34" charset="0"/>
                <a:cs typeface="B Nazanin" pitchFamily="2" charset="-78"/>
              </a:rPr>
              <a:t>با استفاده از این مورد استفاده کاربر می توند کتابی را که قبلاً به امانت گرفته است به کتابخانه بازگرداند که سناریوی این مورد استفاده به صورت زير می باشد</a:t>
            </a:r>
            <a:endParaRPr kumimoji="0" lang="en-US" sz="1000" b="0" i="0" u="none" strike="noStrike" cap="none" normalizeH="0" baseline="0" dirty="0" smtClean="0">
              <a:ln>
                <a:noFill/>
              </a:ln>
              <a:solidFill>
                <a:schemeClr val="tx1"/>
              </a:solidFill>
              <a:effectLst/>
              <a:latin typeface="Arial" pitchFamily="34" charset="0"/>
              <a:cs typeface="B Nazanin" pitchFamily="2" charset="-78"/>
            </a:endParaRPr>
          </a:p>
          <a:p>
            <a:pPr marL="0" marR="0" lvl="0" indent="0" algn="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Arial" pitchFamily="34" charset="0"/>
              <a:cs typeface="B Nazanin" pitchFamily="2" charset="-78"/>
            </a:endParaRPr>
          </a:p>
        </p:txBody>
      </p:sp>
    </p:spTree>
    <p:extLst>
      <p:ext uri="{BB962C8B-B14F-4D97-AF65-F5344CB8AC3E}">
        <p14:creationId xmlns:p14="http://schemas.microsoft.com/office/powerpoint/2010/main" val="3977249240"/>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179618" y="27709"/>
            <a:ext cx="2803973" cy="461665"/>
          </a:xfrm>
          <a:prstGeom prst="rect">
            <a:avLst/>
          </a:prstGeom>
        </p:spPr>
        <p:txBody>
          <a:bodyPr wrap="none">
            <a:spAutoFit/>
          </a:bodyPr>
          <a:lstStyle/>
          <a:p>
            <a:r>
              <a:rPr lang="fa-IR" sz="2400" b="1" dirty="0" smtClean="0">
                <a:solidFill>
                  <a:schemeClr val="bg1"/>
                </a:solidFill>
                <a:cs typeface="B Tabassom" pitchFamily="2" charset="-78"/>
              </a:rPr>
              <a:t>سناریو نشان دادن وضعیت کاربر</a:t>
            </a:r>
            <a:endParaRPr lang="en-US" sz="2400" dirty="0">
              <a:solidFill>
                <a:schemeClr val="bg1"/>
              </a:solidFill>
              <a:cs typeface="B Tabassom" pitchFamily="2" charset="-78"/>
            </a:endParaRPr>
          </a:p>
        </p:txBody>
      </p:sp>
      <p:sp>
        <p:nvSpPr>
          <p:cNvPr id="4" name="Slide Number Placeholder 3"/>
          <p:cNvSpPr>
            <a:spLocks noGrp="1"/>
          </p:cNvSpPr>
          <p:nvPr>
            <p:ph type="sldNum" sz="quarter" idx="12"/>
          </p:nvPr>
        </p:nvSpPr>
        <p:spPr/>
        <p:txBody>
          <a:bodyPr/>
          <a:lstStyle/>
          <a:p>
            <a:fld id="{82045E87-D288-48DA-9682-B0B5434DE68B}" type="slidenum">
              <a:rPr lang="en-US" smtClean="0"/>
              <a:pPr/>
              <a:t>28</a:t>
            </a:fld>
            <a:endParaRPr lang="en-US"/>
          </a:p>
        </p:txBody>
      </p:sp>
      <p:graphicFrame>
        <p:nvGraphicFramePr>
          <p:cNvPr id="2" name="Table 1"/>
          <p:cNvGraphicFramePr>
            <a:graphicFrameLocks noGrp="1"/>
          </p:cNvGraphicFramePr>
          <p:nvPr>
            <p:extLst>
              <p:ext uri="{D42A27DB-BD31-4B8C-83A1-F6EECF244321}">
                <p14:modId xmlns:p14="http://schemas.microsoft.com/office/powerpoint/2010/main" val="1554039112"/>
              </p:ext>
            </p:extLst>
          </p:nvPr>
        </p:nvGraphicFramePr>
        <p:xfrm>
          <a:off x="533400" y="2209800"/>
          <a:ext cx="5638800" cy="3965797"/>
        </p:xfrm>
        <a:graphic>
          <a:graphicData uri="http://schemas.openxmlformats.org/drawingml/2006/table">
            <a:tbl>
              <a:tblPr rtl="1" firstRow="1" firstCol="1" bandRow="1">
                <a:tableStyleId>{793D81CF-94F2-401A-BA57-92F5A7B2D0C5}</a:tableStyleId>
              </a:tblPr>
              <a:tblGrid>
                <a:gridCol w="2819400"/>
                <a:gridCol w="2819400"/>
              </a:tblGrid>
              <a:tr h="355552">
                <a:tc>
                  <a:txBody>
                    <a:bodyPr/>
                    <a:lstStyle/>
                    <a:p>
                      <a:pPr algn="ctr" rtl="1">
                        <a:lnSpc>
                          <a:spcPct val="115000"/>
                        </a:lnSpc>
                        <a:spcAft>
                          <a:spcPts val="0"/>
                        </a:spcAft>
                      </a:pPr>
                      <a:r>
                        <a:rPr lang="fa-IR" sz="1600" kern="1200" dirty="0">
                          <a:effectLst/>
                          <a:cs typeface="B Nazanin" pitchFamily="2" charset="-78"/>
                        </a:rPr>
                        <a:t>مورد استفاده</a:t>
                      </a:r>
                      <a:endParaRPr lang="en-US" sz="1100" dirty="0">
                        <a:effectLst/>
                        <a:latin typeface="Calibri"/>
                        <a:ea typeface="Calibri"/>
                        <a:cs typeface="B Nazanin" pitchFamily="2" charset="-78"/>
                      </a:endParaRPr>
                    </a:p>
                  </a:txBody>
                  <a:tcPr marL="60673" marR="60673" marT="8427" marB="0"/>
                </a:tc>
                <a:tc>
                  <a:txBody>
                    <a:bodyPr/>
                    <a:lstStyle/>
                    <a:p>
                      <a:pPr algn="ctr" rtl="1">
                        <a:lnSpc>
                          <a:spcPct val="115000"/>
                        </a:lnSpc>
                        <a:spcAft>
                          <a:spcPts val="0"/>
                        </a:spcAft>
                      </a:pPr>
                      <a:r>
                        <a:rPr lang="fa-IR" sz="1600" kern="1200" dirty="0">
                          <a:effectLst/>
                          <a:cs typeface="B Nazanin" pitchFamily="2" charset="-78"/>
                        </a:rPr>
                        <a:t>بازگرداندن کتاب</a:t>
                      </a:r>
                      <a:endParaRPr lang="en-US" sz="1100" dirty="0">
                        <a:effectLst/>
                        <a:latin typeface="Calibri"/>
                        <a:ea typeface="Calibri"/>
                        <a:cs typeface="B Nazanin" pitchFamily="2" charset="-78"/>
                      </a:endParaRPr>
                    </a:p>
                  </a:txBody>
                  <a:tcPr marL="60673" marR="60673" marT="8427" marB="0"/>
                </a:tc>
              </a:tr>
              <a:tr h="355552">
                <a:tc>
                  <a:txBody>
                    <a:bodyPr/>
                    <a:lstStyle/>
                    <a:p>
                      <a:pPr algn="ctr" rtl="1">
                        <a:lnSpc>
                          <a:spcPct val="115000"/>
                        </a:lnSpc>
                        <a:spcAft>
                          <a:spcPts val="0"/>
                        </a:spcAft>
                      </a:pPr>
                      <a:r>
                        <a:rPr lang="fa-IR" sz="1600" kern="1200">
                          <a:effectLst/>
                          <a:cs typeface="B Nazanin" pitchFamily="2" charset="-78"/>
                        </a:rPr>
                        <a:t>بازيگر</a:t>
                      </a:r>
                      <a:endParaRPr lang="en-US" sz="1100">
                        <a:effectLst/>
                        <a:latin typeface="Calibri"/>
                        <a:ea typeface="Calibri"/>
                        <a:cs typeface="B Nazanin" pitchFamily="2" charset="-78"/>
                      </a:endParaRPr>
                    </a:p>
                  </a:txBody>
                  <a:tcPr marL="60673" marR="60673" marT="8427" marB="0"/>
                </a:tc>
                <a:tc>
                  <a:txBody>
                    <a:bodyPr/>
                    <a:lstStyle/>
                    <a:p>
                      <a:pPr algn="ctr" rtl="1">
                        <a:lnSpc>
                          <a:spcPct val="115000"/>
                        </a:lnSpc>
                        <a:spcAft>
                          <a:spcPts val="0"/>
                        </a:spcAft>
                      </a:pPr>
                      <a:r>
                        <a:rPr lang="fa-IR" sz="1600" kern="1200">
                          <a:effectLst/>
                          <a:cs typeface="B Nazanin" pitchFamily="2" charset="-78"/>
                        </a:rPr>
                        <a:t>کاربر عضو</a:t>
                      </a:r>
                      <a:endParaRPr lang="en-US" sz="1100">
                        <a:effectLst/>
                        <a:latin typeface="Calibri"/>
                        <a:ea typeface="Calibri"/>
                        <a:cs typeface="B Nazanin" pitchFamily="2" charset="-78"/>
                      </a:endParaRPr>
                    </a:p>
                  </a:txBody>
                  <a:tcPr marL="60673" marR="60673" marT="8427" marB="0"/>
                </a:tc>
              </a:tr>
              <a:tr h="355552">
                <a:tc>
                  <a:txBody>
                    <a:bodyPr/>
                    <a:lstStyle/>
                    <a:p>
                      <a:pPr algn="ctr" rtl="1">
                        <a:lnSpc>
                          <a:spcPct val="115000"/>
                        </a:lnSpc>
                        <a:spcAft>
                          <a:spcPts val="0"/>
                        </a:spcAft>
                      </a:pPr>
                      <a:r>
                        <a:rPr lang="fa-IR" sz="1600" kern="1200">
                          <a:effectLst/>
                          <a:cs typeface="B Nazanin" pitchFamily="2" charset="-78"/>
                        </a:rPr>
                        <a:t>نوع </a:t>
                      </a:r>
                      <a:endParaRPr lang="en-US" sz="1100">
                        <a:effectLst/>
                        <a:latin typeface="Calibri"/>
                        <a:ea typeface="Calibri"/>
                        <a:cs typeface="B Nazanin" pitchFamily="2" charset="-78"/>
                      </a:endParaRPr>
                    </a:p>
                  </a:txBody>
                  <a:tcPr marL="60673" marR="60673" marT="8427" marB="0"/>
                </a:tc>
                <a:tc>
                  <a:txBody>
                    <a:bodyPr/>
                    <a:lstStyle/>
                    <a:p>
                      <a:pPr algn="ctr" rtl="1">
                        <a:lnSpc>
                          <a:spcPct val="115000"/>
                        </a:lnSpc>
                        <a:spcAft>
                          <a:spcPts val="0"/>
                        </a:spcAft>
                      </a:pPr>
                      <a:r>
                        <a:rPr lang="fa-IR" sz="1600" kern="1200" dirty="0">
                          <a:effectLst/>
                          <a:cs typeface="B Nazanin" pitchFamily="2" charset="-78"/>
                        </a:rPr>
                        <a:t>فرعی</a:t>
                      </a:r>
                      <a:endParaRPr lang="en-US" sz="1100" dirty="0">
                        <a:effectLst/>
                        <a:latin typeface="Calibri"/>
                        <a:ea typeface="Calibri"/>
                        <a:cs typeface="B Nazanin" pitchFamily="2" charset="-78"/>
                      </a:endParaRPr>
                    </a:p>
                  </a:txBody>
                  <a:tcPr marL="60673" marR="60673" marT="8427" marB="0"/>
                </a:tc>
              </a:tr>
              <a:tr h="584659">
                <a:tc>
                  <a:txBody>
                    <a:bodyPr/>
                    <a:lstStyle/>
                    <a:p>
                      <a:pPr algn="ctr" rtl="1">
                        <a:lnSpc>
                          <a:spcPct val="115000"/>
                        </a:lnSpc>
                        <a:spcAft>
                          <a:spcPts val="0"/>
                        </a:spcAft>
                      </a:pPr>
                      <a:r>
                        <a:rPr lang="fa-IR" sz="1600" kern="1200">
                          <a:effectLst/>
                          <a:cs typeface="B Nazanin" pitchFamily="2" charset="-78"/>
                        </a:rPr>
                        <a:t>هدف </a:t>
                      </a:r>
                      <a:endParaRPr lang="en-US" sz="1100">
                        <a:effectLst/>
                        <a:latin typeface="Calibri"/>
                        <a:ea typeface="Calibri"/>
                        <a:cs typeface="B Nazanin" pitchFamily="2" charset="-78"/>
                      </a:endParaRPr>
                    </a:p>
                  </a:txBody>
                  <a:tcPr marL="60673" marR="60673" marT="8427" marB="0"/>
                </a:tc>
                <a:tc>
                  <a:txBody>
                    <a:bodyPr/>
                    <a:lstStyle/>
                    <a:p>
                      <a:pPr algn="ctr" rtl="1">
                        <a:lnSpc>
                          <a:spcPct val="115000"/>
                        </a:lnSpc>
                        <a:spcAft>
                          <a:spcPts val="0"/>
                        </a:spcAft>
                      </a:pPr>
                      <a:r>
                        <a:rPr lang="fa-IR" sz="1400" dirty="0">
                          <a:effectLst/>
                          <a:cs typeface="B Nazanin" pitchFamily="2" charset="-78"/>
                        </a:rPr>
                        <a:t>نمايش وضعيت کاربر که شامل کتابهايی است که تا بحال امانت گرفته يا رزرو کرده</a:t>
                      </a:r>
                      <a:endParaRPr lang="en-US" sz="1100" dirty="0">
                        <a:effectLst/>
                        <a:latin typeface="Calibri"/>
                        <a:ea typeface="Calibri"/>
                        <a:cs typeface="B Nazanin" pitchFamily="2" charset="-78"/>
                      </a:endParaRPr>
                    </a:p>
                  </a:txBody>
                  <a:tcPr marL="60673" marR="60673" marT="8427" marB="0"/>
                </a:tc>
              </a:tr>
              <a:tr h="355552">
                <a:tc>
                  <a:txBody>
                    <a:bodyPr/>
                    <a:lstStyle/>
                    <a:p>
                      <a:pPr algn="ctr" rtl="1">
                        <a:lnSpc>
                          <a:spcPct val="115000"/>
                        </a:lnSpc>
                        <a:spcAft>
                          <a:spcPts val="0"/>
                        </a:spcAft>
                      </a:pPr>
                      <a:r>
                        <a:rPr lang="fa-IR" sz="1600" kern="1200" dirty="0">
                          <a:effectLst/>
                          <a:cs typeface="B Nazanin" pitchFamily="2" charset="-78"/>
                        </a:rPr>
                        <a:t>پيش فرض </a:t>
                      </a:r>
                      <a:endParaRPr lang="en-US" sz="1100" dirty="0">
                        <a:effectLst/>
                        <a:latin typeface="Calibri"/>
                        <a:ea typeface="Calibri"/>
                        <a:cs typeface="B Nazanin" pitchFamily="2" charset="-78"/>
                      </a:endParaRPr>
                    </a:p>
                  </a:txBody>
                  <a:tcPr marL="60673" marR="60673" marT="8427" marB="0"/>
                </a:tc>
                <a:tc>
                  <a:txBody>
                    <a:bodyPr/>
                    <a:lstStyle/>
                    <a:p>
                      <a:pPr algn="ctr" rtl="1">
                        <a:lnSpc>
                          <a:spcPct val="115000"/>
                        </a:lnSpc>
                        <a:spcAft>
                          <a:spcPts val="0"/>
                        </a:spcAft>
                      </a:pPr>
                      <a:r>
                        <a:rPr lang="fa-IR" sz="1600" kern="1200">
                          <a:effectLst/>
                          <a:cs typeface="B Nazanin" pitchFamily="2" charset="-78"/>
                        </a:rPr>
                        <a:t>ورود معتبر به سیستم</a:t>
                      </a:r>
                      <a:endParaRPr lang="en-US" sz="1100">
                        <a:effectLst/>
                        <a:latin typeface="Calibri"/>
                        <a:ea typeface="Calibri"/>
                        <a:cs typeface="B Nazanin" pitchFamily="2" charset="-78"/>
                      </a:endParaRPr>
                    </a:p>
                  </a:txBody>
                  <a:tcPr marL="60673" marR="60673" marT="8427" marB="0"/>
                </a:tc>
              </a:tr>
              <a:tr h="485311">
                <a:tc>
                  <a:txBody>
                    <a:bodyPr/>
                    <a:lstStyle/>
                    <a:p>
                      <a:pPr algn="ctr" rtl="1">
                        <a:lnSpc>
                          <a:spcPct val="115000"/>
                        </a:lnSpc>
                        <a:spcAft>
                          <a:spcPts val="0"/>
                        </a:spcAft>
                      </a:pPr>
                      <a:r>
                        <a:rPr lang="fa-IR" sz="1600" kern="1200">
                          <a:effectLst/>
                          <a:cs typeface="B Nazanin" pitchFamily="2" charset="-78"/>
                        </a:rPr>
                        <a:t>پس فرض </a:t>
                      </a:r>
                      <a:endParaRPr lang="en-US" sz="1100">
                        <a:effectLst/>
                        <a:latin typeface="Calibri"/>
                        <a:ea typeface="Calibri"/>
                        <a:cs typeface="B Nazanin" pitchFamily="2" charset="-78"/>
                      </a:endParaRPr>
                    </a:p>
                  </a:txBody>
                  <a:tcPr marL="60673" marR="60673" marT="8427" marB="0"/>
                </a:tc>
                <a:tc>
                  <a:txBody>
                    <a:bodyPr/>
                    <a:lstStyle/>
                    <a:p>
                      <a:pPr algn="ctr" rtl="1">
                        <a:lnSpc>
                          <a:spcPct val="115000"/>
                        </a:lnSpc>
                        <a:spcAft>
                          <a:spcPts val="0"/>
                        </a:spcAft>
                      </a:pPr>
                      <a:r>
                        <a:rPr lang="fa-IR" sz="1400">
                          <a:effectLst/>
                          <a:cs typeface="B Nazanin" pitchFamily="2" charset="-78"/>
                        </a:rPr>
                        <a:t>نمايش وضعيت کاربر به صورت جدولی در يک فرم</a:t>
                      </a:r>
                      <a:endParaRPr lang="en-US" sz="1100">
                        <a:effectLst/>
                        <a:latin typeface="Calibri"/>
                        <a:ea typeface="Calibri"/>
                        <a:cs typeface="B Nazanin" pitchFamily="2" charset="-78"/>
                      </a:endParaRPr>
                    </a:p>
                  </a:txBody>
                  <a:tcPr marL="60673" marR="60673" marT="8427" marB="0"/>
                </a:tc>
              </a:tr>
              <a:tr h="1114672">
                <a:tc>
                  <a:txBody>
                    <a:bodyPr/>
                    <a:lstStyle/>
                    <a:p>
                      <a:pPr algn="ctr" rtl="1">
                        <a:lnSpc>
                          <a:spcPct val="115000"/>
                        </a:lnSpc>
                        <a:spcAft>
                          <a:spcPts val="0"/>
                        </a:spcAft>
                      </a:pPr>
                      <a:r>
                        <a:rPr lang="fa-IR" sz="1600" kern="1200" dirty="0">
                          <a:effectLst/>
                          <a:cs typeface="B Nazanin" pitchFamily="2" charset="-78"/>
                        </a:rPr>
                        <a:t>شرح </a:t>
                      </a:r>
                      <a:endParaRPr lang="en-US" sz="1100" dirty="0">
                        <a:effectLst/>
                        <a:latin typeface="Calibri"/>
                        <a:ea typeface="Calibri"/>
                        <a:cs typeface="B Nazanin" pitchFamily="2" charset="-78"/>
                      </a:endParaRPr>
                    </a:p>
                  </a:txBody>
                  <a:tcPr marL="60673" marR="60673" marT="8427" marB="0"/>
                </a:tc>
                <a:tc>
                  <a:txBody>
                    <a:bodyPr/>
                    <a:lstStyle/>
                    <a:p>
                      <a:pPr algn="ctr" rtl="1">
                        <a:lnSpc>
                          <a:spcPct val="115000"/>
                        </a:lnSpc>
                        <a:spcAft>
                          <a:spcPts val="0"/>
                        </a:spcAft>
                      </a:pPr>
                      <a:r>
                        <a:rPr lang="fa-IR" sz="1400">
                          <a:effectLst/>
                          <a:cs typeface="B Nazanin" pitchFamily="2" charset="-78"/>
                        </a:rPr>
                        <a:t>کاربر با فشردن دکمه ای می تواند وضعيت کتابهايی را که رزرو کرده يا به امانت</a:t>
                      </a:r>
                      <a:r>
                        <a:rPr lang="fa-IR" sz="2000">
                          <a:effectLst/>
                          <a:cs typeface="B Nazanin" pitchFamily="2" charset="-78"/>
                        </a:rPr>
                        <a:t> برده است ببیند</a:t>
                      </a:r>
                      <a:endParaRPr lang="en-US" sz="1100">
                        <a:effectLst/>
                        <a:latin typeface="Calibri"/>
                        <a:ea typeface="Calibri"/>
                        <a:cs typeface="B Nazanin" pitchFamily="2" charset="-78"/>
                      </a:endParaRPr>
                    </a:p>
                  </a:txBody>
                  <a:tcPr marL="60673" marR="60673" marT="8427" marB="0"/>
                </a:tc>
              </a:tr>
              <a:tr h="355552">
                <a:tc>
                  <a:txBody>
                    <a:bodyPr/>
                    <a:lstStyle/>
                    <a:p>
                      <a:pPr algn="ctr" rtl="1">
                        <a:lnSpc>
                          <a:spcPct val="115000"/>
                        </a:lnSpc>
                        <a:spcAft>
                          <a:spcPts val="0"/>
                        </a:spcAft>
                      </a:pPr>
                      <a:r>
                        <a:rPr lang="fa-IR" sz="1600" kern="1200">
                          <a:effectLst/>
                          <a:cs typeface="B Nazanin" pitchFamily="2" charset="-78"/>
                        </a:rPr>
                        <a:t>نيازها </a:t>
                      </a:r>
                      <a:endParaRPr lang="en-US" sz="1100">
                        <a:effectLst/>
                        <a:latin typeface="Calibri"/>
                        <a:ea typeface="Calibri"/>
                        <a:cs typeface="B Nazanin" pitchFamily="2" charset="-78"/>
                      </a:endParaRPr>
                    </a:p>
                  </a:txBody>
                  <a:tcPr marL="60673" marR="60673" marT="8427" marB="0"/>
                </a:tc>
                <a:tc>
                  <a:txBody>
                    <a:bodyPr/>
                    <a:lstStyle/>
                    <a:p>
                      <a:pPr algn="ctr" rtl="1">
                        <a:lnSpc>
                          <a:spcPct val="115000"/>
                        </a:lnSpc>
                        <a:spcAft>
                          <a:spcPts val="0"/>
                        </a:spcAft>
                      </a:pPr>
                      <a:r>
                        <a:rPr lang="fa-IR" sz="1600" kern="1200" dirty="0">
                          <a:effectLst/>
                          <a:cs typeface="B Nazanin" pitchFamily="2" charset="-78"/>
                        </a:rPr>
                        <a:t>نياز شماره ١</a:t>
                      </a:r>
                      <a:r>
                        <a:rPr lang="en-US" sz="1600" kern="1200" dirty="0">
                          <a:effectLst/>
                          <a:cs typeface="B Nazanin" pitchFamily="2" charset="-78"/>
                        </a:rPr>
                        <a:t>- </a:t>
                      </a:r>
                      <a:r>
                        <a:rPr lang="fa-IR" sz="1600" kern="1200" dirty="0">
                          <a:effectLst/>
                          <a:cs typeface="B Nazanin" pitchFamily="2" charset="-78"/>
                        </a:rPr>
                        <a:t>نياز شماره </a:t>
                      </a:r>
                      <a:r>
                        <a:rPr lang="fa-IR" sz="2000" dirty="0">
                          <a:effectLst/>
                          <a:cs typeface="B Nazanin" pitchFamily="2" charset="-78"/>
                        </a:rPr>
                        <a:t>7</a:t>
                      </a:r>
                      <a:endParaRPr lang="en-US" sz="1100" dirty="0">
                        <a:effectLst/>
                        <a:latin typeface="Calibri"/>
                        <a:ea typeface="Calibri"/>
                        <a:cs typeface="B Nazanin" pitchFamily="2" charset="-78"/>
                      </a:endParaRPr>
                    </a:p>
                  </a:txBody>
                  <a:tcPr marL="60673" marR="60673" marT="8427" marB="0"/>
                </a:tc>
              </a:tr>
            </a:tbl>
          </a:graphicData>
        </a:graphic>
      </p:graphicFrame>
      <p:sp>
        <p:nvSpPr>
          <p:cNvPr id="5" name="Rectangle 1"/>
          <p:cNvSpPr>
            <a:spLocks noChangeArrowheads="1"/>
          </p:cNvSpPr>
          <p:nvPr/>
        </p:nvSpPr>
        <p:spPr bwMode="auto">
          <a:xfrm>
            <a:off x="2819400" y="720206"/>
            <a:ext cx="5041900" cy="18158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fa-IR" sz="2000" b="1" i="0" u="none" strike="noStrike" cap="none" normalizeH="0" baseline="0" dirty="0" smtClean="0">
                <a:ln>
                  <a:noFill/>
                </a:ln>
                <a:solidFill>
                  <a:schemeClr val="tx1"/>
                </a:solidFill>
                <a:effectLst/>
                <a:latin typeface="TimesNewRomanPS-BoldMT"/>
                <a:ea typeface="Calibri" pitchFamily="34" charset="0"/>
                <a:cs typeface="B Nazanin" pitchFamily="2" charset="-78"/>
              </a:rPr>
              <a:t>مورد استفاده ی نشان دادن وضعيت کاربر</a:t>
            </a:r>
            <a:r>
              <a:rPr kumimoji="0" lang="en-US" sz="2000" b="1" i="0" u="none" strike="noStrike" cap="none" normalizeH="0" baseline="0" dirty="0" smtClean="0">
                <a:ln>
                  <a:noFill/>
                </a:ln>
                <a:solidFill>
                  <a:schemeClr val="tx1"/>
                </a:solidFill>
                <a:effectLst/>
                <a:latin typeface="TimesNewRomanPS-BoldMT"/>
                <a:ea typeface="Calibri" pitchFamily="34" charset="0"/>
                <a:cs typeface="B Nazanin" pitchFamily="2" charset="-78"/>
              </a:rPr>
              <a:t>:</a:t>
            </a:r>
            <a:endParaRPr kumimoji="0" lang="en-US" sz="1000" b="0" i="0" u="none" strike="noStrike" cap="none" normalizeH="0" baseline="0" dirty="0" smtClean="0">
              <a:ln>
                <a:noFill/>
              </a:ln>
              <a:solidFill>
                <a:schemeClr val="tx1"/>
              </a:solidFill>
              <a:effectLst/>
              <a:latin typeface="Arial" pitchFamily="34" charset="0"/>
              <a:cs typeface="B Nazanin" pitchFamily="2" charset="-78"/>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fa-IR" sz="1600" b="0" i="0" u="none" strike="noStrike" cap="none" normalizeH="0" baseline="0" dirty="0" smtClean="0">
                <a:ln>
                  <a:noFill/>
                </a:ln>
                <a:solidFill>
                  <a:schemeClr val="tx1"/>
                </a:solidFill>
                <a:effectLst/>
                <a:latin typeface="TimesNewRomanPSMT" charset="-78"/>
                <a:ea typeface="Calibri" pitchFamily="34" charset="0"/>
                <a:cs typeface="B Nazanin" pitchFamily="2" charset="-78"/>
              </a:rPr>
              <a:t>با استفاده از اين مورد استفاده کاربر می تواند وضعيت خود را( اطلاعات مر بوط  به کتابهایی که به امانت گرفته است نظیر تاریخ شروع و پایان مهلت امانت و اطلاعات مربوط به کتابهایی که در حال حاضر در رزرو او است) مشاهده کند</a:t>
            </a:r>
            <a:r>
              <a:rPr kumimoji="0" lang="en-US" sz="1600" b="0" i="0" u="none" strike="noStrike" cap="none" normalizeH="0" baseline="0" dirty="0" smtClean="0">
                <a:ln>
                  <a:noFill/>
                </a:ln>
                <a:solidFill>
                  <a:schemeClr val="tx1"/>
                </a:solidFill>
                <a:effectLst/>
                <a:latin typeface="TimesNewRomanPSMT" charset="-78"/>
                <a:ea typeface="Calibri" pitchFamily="34" charset="0"/>
                <a:cs typeface="B Nazanin" pitchFamily="2" charset="-78"/>
              </a:rPr>
              <a:t>. </a:t>
            </a:r>
            <a:r>
              <a:rPr kumimoji="0" lang="fa-IR" sz="1600" b="0" i="0" u="none" strike="noStrike" cap="none" normalizeH="0" baseline="0" dirty="0" smtClean="0">
                <a:ln>
                  <a:noFill/>
                </a:ln>
                <a:solidFill>
                  <a:schemeClr val="tx1"/>
                </a:solidFill>
                <a:effectLst/>
                <a:latin typeface="TimesNewRomanPSMT" charset="-78"/>
                <a:ea typeface="Calibri" pitchFamily="34" charset="0"/>
                <a:cs typeface="B Nazanin" pitchFamily="2" charset="-78"/>
              </a:rPr>
              <a:t>که سناريوی اين مورد استفاده به صورت زير می باشد</a:t>
            </a:r>
            <a:r>
              <a:rPr kumimoji="0" lang="en-US" sz="1600" b="0" i="0" u="none" strike="noStrike" cap="none" normalizeH="0" baseline="0" dirty="0" smtClean="0">
                <a:ln>
                  <a:noFill/>
                </a:ln>
                <a:solidFill>
                  <a:schemeClr val="tx1"/>
                </a:solidFill>
                <a:effectLst/>
                <a:latin typeface="TimesNewRomanPSMT" charset="-78"/>
                <a:ea typeface="Calibri" pitchFamily="34" charset="0"/>
                <a:cs typeface="B Nazanin" pitchFamily="2" charset="-78"/>
              </a:rPr>
              <a:t> :</a:t>
            </a:r>
            <a:endParaRPr kumimoji="0" lang="en-US" sz="1000" b="0" i="0" u="none" strike="noStrike" cap="none" normalizeH="0" baseline="0" dirty="0" smtClean="0">
              <a:ln>
                <a:noFill/>
              </a:ln>
              <a:solidFill>
                <a:schemeClr val="tx1"/>
              </a:solidFill>
              <a:effectLst/>
              <a:latin typeface="Arial" pitchFamily="34" charset="0"/>
              <a:cs typeface="B Nazanin" pitchFamily="2" charset="-78"/>
            </a:endParaRPr>
          </a:p>
          <a:p>
            <a:pPr marL="0" marR="0" lvl="0" indent="0" algn="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Arial" pitchFamily="34" charset="0"/>
              <a:cs typeface="B Nazanin" pitchFamily="2" charset="-78"/>
            </a:endParaRPr>
          </a:p>
        </p:txBody>
      </p:sp>
    </p:spTree>
    <p:extLst>
      <p:ext uri="{BB962C8B-B14F-4D97-AF65-F5344CB8AC3E}">
        <p14:creationId xmlns:p14="http://schemas.microsoft.com/office/powerpoint/2010/main" val="3985435016"/>
      </p:ext>
    </p:extLst>
  </p:cSld>
  <p:clrMapOvr>
    <a:masterClrMapping/>
  </p:clrMapOvr>
  <p:transition spd="slow">
    <p:wip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5" name="Slide Number Placeholder 4"/>
          <p:cNvSpPr>
            <a:spLocks noGrp="1"/>
          </p:cNvSpPr>
          <p:nvPr>
            <p:ph type="sldNum" sz="quarter" idx="12"/>
          </p:nvPr>
        </p:nvSpPr>
        <p:spPr/>
        <p:txBody>
          <a:bodyPr/>
          <a:lstStyle/>
          <a:p>
            <a:fld id="{82045E87-D288-48DA-9682-B0B5434DE68B}" type="slidenum">
              <a:rPr lang="en-US" smtClean="0"/>
              <a:pPr/>
              <a:t>29</a:t>
            </a:fld>
            <a:endParaRPr lang="en-US"/>
          </a:p>
        </p:txBody>
      </p:sp>
      <p:pic>
        <p:nvPicPr>
          <p:cNvPr id="1062" name="Picture 38"/>
          <p:cNvPicPr>
            <a:picLocks noChangeAspect="1" noChangeArrowheads="1"/>
          </p:cNvPicPr>
          <p:nvPr/>
        </p:nvPicPr>
        <p:blipFill>
          <a:blip r:embed="rId2" cstate="print"/>
          <a:srcRect/>
          <a:stretch>
            <a:fillRect/>
          </a:stretch>
        </p:blipFill>
        <p:spPr bwMode="auto">
          <a:xfrm>
            <a:off x="1581150" y="1085850"/>
            <a:ext cx="5981700" cy="4686300"/>
          </a:xfrm>
          <a:prstGeom prst="rect">
            <a:avLst/>
          </a:prstGeom>
          <a:noFill/>
          <a:ln w="9525">
            <a:noFill/>
            <a:miter lim="800000"/>
            <a:headEnd/>
            <a:tailEnd/>
          </a:ln>
        </p:spPr>
      </p:pic>
      <p:sp>
        <p:nvSpPr>
          <p:cNvPr id="6" name="TextBox 5"/>
          <p:cNvSpPr txBox="1"/>
          <p:nvPr/>
        </p:nvSpPr>
        <p:spPr>
          <a:xfrm>
            <a:off x="1371600" y="30079"/>
            <a:ext cx="4495800" cy="461665"/>
          </a:xfrm>
          <a:prstGeom prst="rect">
            <a:avLst/>
          </a:prstGeom>
          <a:noFill/>
        </p:spPr>
        <p:txBody>
          <a:bodyPr wrap="square" rtlCol="0">
            <a:spAutoFit/>
          </a:bodyPr>
          <a:lstStyle/>
          <a:p>
            <a:pPr algn="r" rtl="1"/>
            <a:r>
              <a:rPr lang="fa-IR" sz="2400" dirty="0" smtClean="0">
                <a:solidFill>
                  <a:schemeClr val="bg1"/>
                </a:solidFill>
                <a:cs typeface="B Tabassom" pitchFamily="2" charset="-78"/>
              </a:rPr>
              <a:t>نمودار </a:t>
            </a:r>
            <a:r>
              <a:rPr lang="en-US" sz="2400" dirty="0" smtClean="0">
                <a:solidFill>
                  <a:schemeClr val="bg1"/>
                </a:solidFill>
                <a:cs typeface="B Tabassom" pitchFamily="2" charset="-78"/>
              </a:rPr>
              <a:t>usecase </a:t>
            </a:r>
            <a:r>
              <a:rPr lang="fa-IR" sz="2400" dirty="0" smtClean="0">
                <a:solidFill>
                  <a:schemeClr val="bg1"/>
                </a:solidFill>
                <a:cs typeface="B Tabassom" pitchFamily="2" charset="-78"/>
              </a:rPr>
              <a:t> کتابخانه</a:t>
            </a:r>
            <a:endParaRPr lang="en-US" sz="2400" dirty="0">
              <a:solidFill>
                <a:schemeClr val="bg1"/>
              </a:solidFill>
              <a:cs typeface="B Tabassom" pitchFamily="2" charset="-78"/>
            </a:endParaRPr>
          </a:p>
        </p:txBody>
      </p:sp>
    </p:spTree>
    <p:extLst>
      <p:ext uri="{BB962C8B-B14F-4D97-AF65-F5344CB8AC3E}">
        <p14:creationId xmlns:p14="http://schemas.microsoft.com/office/powerpoint/2010/main" val="1174014862"/>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82045E87-D288-48DA-9682-B0B5434DE68B}" type="slidenum">
              <a:rPr lang="en-US" smtClean="0"/>
              <a:pPr/>
              <a:t>30</a:t>
            </a:fld>
            <a:endParaRPr lang="en-US"/>
          </a:p>
        </p:txBody>
      </p:sp>
      <p:pic>
        <p:nvPicPr>
          <p:cNvPr id="38913" name="Picture 1"/>
          <p:cNvPicPr>
            <a:picLocks noChangeAspect="1" noChangeArrowheads="1"/>
          </p:cNvPicPr>
          <p:nvPr/>
        </p:nvPicPr>
        <p:blipFill>
          <a:blip r:embed="rId2" cstate="print"/>
          <a:srcRect/>
          <a:stretch>
            <a:fillRect/>
          </a:stretch>
        </p:blipFill>
        <p:spPr bwMode="auto">
          <a:xfrm>
            <a:off x="1600200" y="533400"/>
            <a:ext cx="5943599" cy="5257800"/>
          </a:xfrm>
          <a:prstGeom prst="rect">
            <a:avLst/>
          </a:prstGeom>
          <a:noFill/>
          <a:ln w="9525">
            <a:noFill/>
            <a:miter lim="800000"/>
            <a:headEnd/>
            <a:tailEnd/>
          </a:ln>
        </p:spPr>
      </p:pic>
      <p:sp>
        <p:nvSpPr>
          <p:cNvPr id="8" name="TextBox 7"/>
          <p:cNvSpPr txBox="1"/>
          <p:nvPr/>
        </p:nvSpPr>
        <p:spPr>
          <a:xfrm>
            <a:off x="1371600" y="30079"/>
            <a:ext cx="4495800" cy="461665"/>
          </a:xfrm>
          <a:prstGeom prst="rect">
            <a:avLst/>
          </a:prstGeom>
          <a:noFill/>
        </p:spPr>
        <p:txBody>
          <a:bodyPr wrap="square" rtlCol="0">
            <a:spAutoFit/>
          </a:bodyPr>
          <a:lstStyle/>
          <a:p>
            <a:pPr algn="r" rtl="1"/>
            <a:r>
              <a:rPr lang="fa-IR" sz="2400" dirty="0" smtClean="0">
                <a:solidFill>
                  <a:schemeClr val="bg1"/>
                </a:solidFill>
                <a:cs typeface="B Tabassom" pitchFamily="2" charset="-78"/>
              </a:rPr>
              <a:t>نمودار </a:t>
            </a:r>
            <a:r>
              <a:rPr lang="en-US" sz="2400" dirty="0" smtClean="0">
                <a:solidFill>
                  <a:schemeClr val="bg1"/>
                </a:solidFill>
                <a:cs typeface="B Tabassom" pitchFamily="2" charset="-78"/>
              </a:rPr>
              <a:t>usecase </a:t>
            </a:r>
            <a:r>
              <a:rPr lang="fa-IR" sz="2400" dirty="0" smtClean="0">
                <a:solidFill>
                  <a:schemeClr val="bg1"/>
                </a:solidFill>
                <a:cs typeface="B Tabassom" pitchFamily="2" charset="-78"/>
              </a:rPr>
              <a:t> کتابخانه</a:t>
            </a:r>
            <a:endParaRPr lang="en-US" sz="2400" dirty="0">
              <a:solidFill>
                <a:schemeClr val="bg1"/>
              </a:solidFill>
              <a:cs typeface="B Tabassom" pitchFamily="2" charset="-78"/>
            </a:endParaRPr>
          </a:p>
        </p:txBody>
      </p:sp>
    </p:spTree>
    <p:extLst>
      <p:ext uri="{BB962C8B-B14F-4D97-AF65-F5344CB8AC3E}">
        <p14:creationId xmlns:p14="http://schemas.microsoft.com/office/powerpoint/2010/main" val="965649849"/>
      </p:ext>
    </p:extLst>
  </p:cSld>
  <p:clrMapOvr>
    <a:masterClrMapping/>
  </p:clrMapOvr>
  <p:transition spd="slow">
    <p:push dir="u"/>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590800" y="0"/>
            <a:ext cx="3352800" cy="461665"/>
          </a:xfrm>
          <a:prstGeom prst="rect">
            <a:avLst/>
          </a:prstGeom>
          <a:noFill/>
        </p:spPr>
        <p:txBody>
          <a:bodyPr wrap="square" rtlCol="0">
            <a:spAutoFit/>
          </a:bodyPr>
          <a:lstStyle/>
          <a:p>
            <a:pPr algn="r" rtl="1"/>
            <a:r>
              <a:rPr lang="fa-IR" sz="2400" dirty="0" smtClean="0">
                <a:solidFill>
                  <a:schemeClr val="bg1"/>
                </a:solidFill>
                <a:cs typeface="B Tabassom" pitchFamily="2" charset="-78"/>
              </a:rPr>
              <a:t>نمدار </a:t>
            </a:r>
            <a:r>
              <a:rPr lang="en-US" sz="2400" dirty="0" smtClean="0">
                <a:solidFill>
                  <a:schemeClr val="bg1"/>
                </a:solidFill>
                <a:cs typeface="B Tabassom" pitchFamily="2" charset="-78"/>
              </a:rPr>
              <a:t>usecase </a:t>
            </a:r>
            <a:r>
              <a:rPr lang="fa-IR" sz="2400" dirty="0" smtClean="0">
                <a:solidFill>
                  <a:schemeClr val="bg1"/>
                </a:solidFill>
                <a:cs typeface="B Tabassom" pitchFamily="2" charset="-78"/>
              </a:rPr>
              <a:t> سایت آموزشگاه</a:t>
            </a:r>
            <a:endParaRPr lang="en-US" sz="2400" dirty="0">
              <a:solidFill>
                <a:schemeClr val="bg1"/>
              </a:solidFill>
              <a:cs typeface="B Tabassom" pitchFamily="2" charset="-78"/>
            </a:endParaRPr>
          </a:p>
        </p:txBody>
      </p:sp>
      <p:sp>
        <p:nvSpPr>
          <p:cNvPr id="2" name="Slide Number Placeholder 1"/>
          <p:cNvSpPr>
            <a:spLocks noGrp="1"/>
          </p:cNvSpPr>
          <p:nvPr>
            <p:ph type="sldNum" sz="quarter" idx="12"/>
          </p:nvPr>
        </p:nvSpPr>
        <p:spPr/>
        <p:txBody>
          <a:bodyPr/>
          <a:lstStyle/>
          <a:p>
            <a:fld id="{82045E87-D288-48DA-9682-B0B5434DE68B}" type="slidenum">
              <a:rPr lang="en-US" smtClean="0"/>
              <a:pPr/>
              <a:t>31</a:t>
            </a:fld>
            <a:endParaRPr lang="en-US"/>
          </a:p>
        </p:txBody>
      </p:sp>
      <p:pic>
        <p:nvPicPr>
          <p:cNvPr id="5" name="Picture 4"/>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28600" y="461665"/>
            <a:ext cx="7620000" cy="6243935"/>
          </a:xfrm>
          <a:prstGeom prst="rect">
            <a:avLst/>
          </a:prstGeom>
          <a:noFill/>
          <a:ln>
            <a:noFill/>
          </a:ln>
        </p:spPr>
      </p:pic>
    </p:spTree>
    <p:extLst>
      <p:ext uri="{BB962C8B-B14F-4D97-AF65-F5344CB8AC3E}">
        <p14:creationId xmlns:p14="http://schemas.microsoft.com/office/powerpoint/2010/main" val="1739406975"/>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895600" y="50829"/>
            <a:ext cx="4035136" cy="830997"/>
          </a:xfrm>
          <a:prstGeom prst="rect">
            <a:avLst/>
          </a:prstGeom>
          <a:noFill/>
        </p:spPr>
        <p:txBody>
          <a:bodyPr wrap="square" rtlCol="0">
            <a:spAutoFit/>
          </a:bodyPr>
          <a:lstStyle/>
          <a:p>
            <a:pPr algn="ctr" rtl="1"/>
            <a:r>
              <a:rPr lang="fa-IR" sz="2400" dirty="0" smtClean="0">
                <a:solidFill>
                  <a:schemeClr val="bg1"/>
                </a:solidFill>
                <a:cs typeface="B Tabassom" pitchFamily="2" charset="-78"/>
              </a:rPr>
              <a:t>نمدار </a:t>
            </a:r>
            <a:r>
              <a:rPr lang="en-US" sz="2400" dirty="0" smtClean="0">
                <a:solidFill>
                  <a:schemeClr val="bg1"/>
                </a:solidFill>
                <a:cs typeface="B Tabassom" pitchFamily="2" charset="-78"/>
              </a:rPr>
              <a:t>usecase </a:t>
            </a:r>
            <a:r>
              <a:rPr lang="fa-IR" sz="2400" dirty="0" smtClean="0">
                <a:solidFill>
                  <a:schemeClr val="bg1"/>
                </a:solidFill>
                <a:cs typeface="B Tabassom" pitchFamily="2" charset="-78"/>
              </a:rPr>
              <a:t> سایت مهد کودک</a:t>
            </a:r>
            <a:endParaRPr lang="en-US" sz="2400" dirty="0" smtClean="0">
              <a:solidFill>
                <a:schemeClr val="bg1"/>
              </a:solidFill>
              <a:cs typeface="B Tabassom" pitchFamily="2" charset="-78"/>
            </a:endParaRPr>
          </a:p>
          <a:p>
            <a:pPr algn="ctr"/>
            <a:endParaRPr lang="en-US" sz="2400" dirty="0">
              <a:solidFill>
                <a:schemeClr val="bg1"/>
              </a:solidFill>
              <a:cs typeface="B Tabassom" pitchFamily="2" charset="-78"/>
            </a:endParaRPr>
          </a:p>
        </p:txBody>
      </p:sp>
      <p:sp>
        <p:nvSpPr>
          <p:cNvPr id="2" name="Slide Number Placeholder 1"/>
          <p:cNvSpPr>
            <a:spLocks noGrp="1"/>
          </p:cNvSpPr>
          <p:nvPr>
            <p:ph type="sldNum" sz="quarter" idx="12"/>
          </p:nvPr>
        </p:nvSpPr>
        <p:spPr/>
        <p:txBody>
          <a:bodyPr/>
          <a:lstStyle/>
          <a:p>
            <a:fld id="{82045E87-D288-48DA-9682-B0B5434DE68B}" type="slidenum">
              <a:rPr lang="en-US" smtClean="0"/>
              <a:pPr/>
              <a:t>32</a:t>
            </a:fld>
            <a:endParaRPr lang="en-US"/>
          </a:p>
        </p:txBody>
      </p:sp>
      <p:pic>
        <p:nvPicPr>
          <p:cNvPr id="5" name="Picture 4"/>
          <p:cNvPicPr/>
          <p:nvPr/>
        </p:nvPicPr>
        <p:blipFill>
          <a:blip r:embed="rId2" cstate="print"/>
          <a:srcRect/>
          <a:stretch>
            <a:fillRect/>
          </a:stretch>
        </p:blipFill>
        <p:spPr bwMode="auto">
          <a:xfrm>
            <a:off x="1934307" y="457200"/>
            <a:ext cx="5275385" cy="6172200"/>
          </a:xfrm>
          <a:prstGeom prst="rect">
            <a:avLst/>
          </a:prstGeom>
          <a:noFill/>
          <a:ln w="9525">
            <a:noFill/>
            <a:miter lim="800000"/>
            <a:headEnd/>
            <a:tailEnd/>
          </a:ln>
        </p:spPr>
      </p:pic>
    </p:spTree>
    <p:extLst>
      <p:ext uri="{BB962C8B-B14F-4D97-AF65-F5344CB8AC3E}">
        <p14:creationId xmlns:p14="http://schemas.microsoft.com/office/powerpoint/2010/main" val="121367359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82045E87-D288-48DA-9682-B0B5434DE68B}" type="slidenum">
              <a:rPr lang="en-US" smtClean="0"/>
              <a:pPr/>
              <a:t>33</a:t>
            </a:fld>
            <a:endParaRPr lang="en-US"/>
          </a:p>
        </p:txBody>
      </p:sp>
      <p:pic>
        <p:nvPicPr>
          <p:cNvPr id="2050" name="Picture 2" descr="http://mellipic.com/uploads/main2/1290974380_melli_pic_com_rose-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1066800"/>
            <a:ext cx="9144000" cy="57912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1828800" y="381000"/>
            <a:ext cx="5105400" cy="584775"/>
          </a:xfrm>
          <a:prstGeom prst="rect">
            <a:avLst/>
          </a:prstGeom>
          <a:noFill/>
        </p:spPr>
        <p:txBody>
          <a:bodyPr wrap="square" rtlCol="0">
            <a:spAutoFit/>
          </a:bodyPr>
          <a:lstStyle/>
          <a:p>
            <a:pPr algn="ctr"/>
            <a:r>
              <a:rPr lang="fa-IR" sz="3200" b="1" dirty="0" smtClean="0">
                <a:solidFill>
                  <a:srgbClr val="00B050"/>
                </a:solidFill>
                <a:cs typeface="B Tabassom" pitchFamily="2" charset="-78"/>
              </a:rPr>
              <a:t>پایان</a:t>
            </a:r>
            <a:endParaRPr lang="en-US" sz="3200" b="1" dirty="0">
              <a:solidFill>
                <a:srgbClr val="00B050"/>
              </a:solidFill>
              <a:cs typeface="B Tabassom" pitchFamily="2" charset="-78"/>
            </a:endParaRPr>
          </a:p>
        </p:txBody>
      </p:sp>
    </p:spTree>
    <p:extLst>
      <p:ext uri="{BB962C8B-B14F-4D97-AF65-F5344CB8AC3E}">
        <p14:creationId xmlns:p14="http://schemas.microsoft.com/office/powerpoint/2010/main" val="1754366630"/>
      </p:ext>
    </p:extLst>
  </p:cSld>
  <p:clrMapOvr>
    <a:masterClrMapping/>
  </p:clrMapOvr>
  <mc:AlternateContent xmlns:mc="http://schemas.openxmlformats.org/markup-compatibility/2006" xmlns:p14="http://schemas.microsoft.com/office/powerpoint/2010/main">
    <mc:Choice Requires="p14">
      <p:transition spd="slow" p14:dur="2750">
        <p14:ripple/>
      </p:transition>
    </mc:Choice>
    <mc:Fallback xmlns="">
      <p:transitio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NewsPrint">
  <a:themeElements>
    <a:clrScheme name="NewsPrint">
      <a:dk1>
        <a:sysClr val="windowText" lastClr="000000"/>
      </a:dk1>
      <a:lt1>
        <a:sysClr val="window" lastClr="FFFFFF"/>
      </a:lt1>
      <a:dk2>
        <a:srgbClr val="303030"/>
      </a:dk2>
      <a:lt2>
        <a:srgbClr val="DEDEE0"/>
      </a:lt2>
      <a:accent1>
        <a:srgbClr val="AD0101"/>
      </a:accent1>
      <a:accent2>
        <a:srgbClr val="726056"/>
      </a:accent2>
      <a:accent3>
        <a:srgbClr val="AC956E"/>
      </a:accent3>
      <a:accent4>
        <a:srgbClr val="808DA9"/>
      </a:accent4>
      <a:accent5>
        <a:srgbClr val="424E5B"/>
      </a:accent5>
      <a:accent6>
        <a:srgbClr val="730E00"/>
      </a:accent6>
      <a:hlink>
        <a:srgbClr val="D26900"/>
      </a:hlink>
      <a:folHlink>
        <a:srgbClr val="D89243"/>
      </a:folHlink>
    </a:clrScheme>
    <a:fontScheme name="NewsPrint">
      <a:majorFont>
        <a:latin typeface="Impact"/>
        <a:ea typeface=""/>
        <a:cs typeface=""/>
        <a:font script="Jpan" typeface="HGP創英角ｺﾞｼｯｸUB"/>
        <a:font script="Hang" typeface="HY견고딕"/>
        <a:font script="Hans" typeface="微软雅黑"/>
        <a:font script="Hant" typeface="微軟正黑體"/>
        <a:font script="Arab" typeface="Tahoma"/>
        <a:font script="Hebr" typeface="Tohoma"/>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NewsPrint">
      <a:fillStyleLst>
        <a:solidFill>
          <a:schemeClr val="phClr"/>
        </a:solidFill>
        <a:gradFill rotWithShape="1">
          <a:gsLst>
            <a:gs pos="0">
              <a:schemeClr val="phClr">
                <a:tint val="37000"/>
                <a:hueMod val="100000"/>
                <a:satMod val="200000"/>
                <a:lumMod val="88000"/>
              </a:schemeClr>
            </a:gs>
            <a:gs pos="100000">
              <a:schemeClr val="phClr">
                <a:tint val="53000"/>
                <a:shade val="100000"/>
                <a:hueMod val="100000"/>
                <a:satMod val="350000"/>
                <a:lumMod val="79000"/>
              </a:schemeClr>
            </a:gs>
          </a:gsLst>
          <a:lin ang="5400000" scaled="1"/>
        </a:gradFill>
        <a:gradFill rotWithShape="1">
          <a:gsLst>
            <a:gs pos="0">
              <a:schemeClr val="phClr">
                <a:tint val="83000"/>
                <a:shade val="100000"/>
                <a:alpha val="100000"/>
                <a:hueMod val="100000"/>
                <a:satMod val="220000"/>
                <a:lumMod val="90000"/>
              </a:schemeClr>
            </a:gs>
            <a:gs pos="76000">
              <a:schemeClr val="phClr">
                <a:shade val="100000"/>
              </a:schemeClr>
            </a:gs>
            <a:gs pos="100000">
              <a:schemeClr val="phClr">
                <a:shade val="93000"/>
                <a:alpha val="100000"/>
                <a:satMod val="100000"/>
                <a:lumMod val="93000"/>
              </a:schemeClr>
            </a:gs>
          </a:gsLst>
          <a:path path="circle">
            <a:fillToRect l="15000" t="15000" r="100000" b="100000"/>
          </a:path>
        </a:gradFill>
      </a:fillStyleLst>
      <a:lnStyleLst>
        <a:ln w="15875" cap="flat" cmpd="sng" algn="ctr">
          <a:solidFill>
            <a:schemeClr val="phClr"/>
          </a:solidFill>
          <a:prstDash val="solid"/>
        </a:ln>
        <a:ln w="22225" cap="flat" cmpd="sng" algn="ctr">
          <a:solidFill>
            <a:schemeClr val="phClr"/>
          </a:solidFill>
          <a:prstDash val="solid"/>
        </a:ln>
        <a:ln w="34925" cap="flat" cmpd="sng" algn="ctr">
          <a:solidFill>
            <a:schemeClr val="phClr"/>
          </a:solidFill>
          <a:prstDash val="solid"/>
        </a:ln>
      </a:lnStyleLst>
      <a:effectStyleLst>
        <a:effectStyle>
          <a:effectLst>
            <a:outerShdw blurRad="50800" dist="12700" dir="5280000" rotWithShape="0">
              <a:srgbClr val="000000">
                <a:alpha val="40000"/>
              </a:srgbClr>
            </a:outerShdw>
          </a:effectLst>
        </a:effectStyle>
        <a:effectStyle>
          <a:effectLst>
            <a:outerShdw blurRad="38100" dist="38100" dir="5400000" rotWithShape="0">
              <a:srgbClr val="000000">
                <a:alpha val="35000"/>
              </a:srgbClr>
            </a:outerShdw>
          </a:effectLst>
        </a:effectStyle>
        <a:effectStyle>
          <a:effectLst>
            <a:outerShdw blurRad="38100" dist="38100" dir="5400000" rotWithShape="0">
              <a:srgbClr val="000000">
                <a:alpha val="35000"/>
              </a:srgbClr>
            </a:outerShdw>
          </a:effectLst>
          <a:scene3d>
            <a:camera prst="orthographicFront">
              <a:rot lat="0" lon="0" rev="0"/>
            </a:camera>
            <a:lightRig rig="brightRoom" dir="tl"/>
          </a:scene3d>
          <a:sp3d contourW="12700">
            <a:bevelT w="31750" h="12700"/>
            <a:contourClr>
              <a:schemeClr val="phClr"/>
            </a:contourClr>
          </a:sp3d>
        </a:effectStyle>
      </a:effectStyleLst>
      <a:bgFillStyleLst>
        <a:solidFill>
          <a:schemeClr val="phClr"/>
        </a:solidFill>
        <a:gradFill rotWithShape="1">
          <a:gsLst>
            <a:gs pos="0">
              <a:schemeClr val="phClr">
                <a:tint val="93000"/>
              </a:schemeClr>
            </a:gs>
            <a:gs pos="100000">
              <a:schemeClr val="phClr">
                <a:shade val="55000"/>
              </a:schemeClr>
            </a:gs>
          </a:gsLst>
          <a:lin ang="5400000" scaled="1"/>
        </a:gradFill>
        <a:blipFill rotWithShape="1">
          <a:blip xmlns:r="http://schemas.openxmlformats.org/officeDocument/2006/relationships" r:embed="rId1">
            <a:duotone>
              <a:schemeClr val="phClr">
                <a:shade val="20000"/>
                <a:satMod val="350000"/>
                <a:lumMod val="125000"/>
              </a:schemeClr>
              <a:schemeClr val="phClr">
                <a:tint val="90000"/>
                <a:satMod val="250000"/>
              </a:schemeClr>
            </a:duotone>
          </a:blip>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Newsprint</Template>
  <TotalTime>419</TotalTime>
  <Words>3747</Words>
  <Application>Microsoft Office PowerPoint</Application>
  <PresentationFormat>On-screen Show (4:3)</PresentationFormat>
  <Paragraphs>497</Paragraphs>
  <Slides>33</Slides>
  <Notes>0</Notes>
  <HiddenSlides>0</HiddenSlides>
  <MMClips>0</MMClips>
  <ScaleCrop>false</ScaleCrop>
  <HeadingPairs>
    <vt:vector size="4" baseType="variant">
      <vt:variant>
        <vt:lpstr>Theme</vt:lpstr>
      </vt:variant>
      <vt:variant>
        <vt:i4>1</vt:i4>
      </vt:variant>
      <vt:variant>
        <vt:lpstr>Slide Titles</vt:lpstr>
      </vt:variant>
      <vt:variant>
        <vt:i4>33</vt:i4>
      </vt:variant>
    </vt:vector>
  </HeadingPairs>
  <TitlesOfParts>
    <vt:vector size="34" baseType="lpstr">
      <vt:lpstr>NewsPrint</vt:lpstr>
      <vt:lpstr>بنام خدا</vt:lpstr>
      <vt:lpstr>      مثال هایی از نمودار usecase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مثال هایی از دیاگرام های توالی و فعالیت</dc:title>
  <dc:creator>ASUS</dc:creator>
  <cp:lastModifiedBy>Windows User</cp:lastModifiedBy>
  <cp:revision>116</cp:revision>
  <dcterms:created xsi:type="dcterms:W3CDTF">2013-04-24T05:17:44Z</dcterms:created>
  <dcterms:modified xsi:type="dcterms:W3CDTF">2020-06-01T04:17:07Z</dcterms:modified>
</cp:coreProperties>
</file>