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49"/>
  </p:notesMasterIdLst>
  <p:handoutMasterIdLst>
    <p:handoutMasterId r:id="rId50"/>
  </p:handoutMasterIdLst>
  <p:sldIdLst>
    <p:sldId id="303" r:id="rId2"/>
    <p:sldId id="304" r:id="rId3"/>
    <p:sldId id="305" r:id="rId4"/>
    <p:sldId id="306" r:id="rId5"/>
    <p:sldId id="307" r:id="rId6"/>
    <p:sldId id="310" r:id="rId7"/>
    <p:sldId id="311" r:id="rId8"/>
    <p:sldId id="312" r:id="rId9"/>
    <p:sldId id="314" r:id="rId10"/>
    <p:sldId id="315" r:id="rId11"/>
    <p:sldId id="316" r:id="rId12"/>
    <p:sldId id="317" r:id="rId13"/>
    <p:sldId id="318" r:id="rId14"/>
    <p:sldId id="319" r:id="rId15"/>
    <p:sldId id="320" r:id="rId16"/>
    <p:sldId id="321" r:id="rId17"/>
    <p:sldId id="322" r:id="rId18"/>
    <p:sldId id="323" r:id="rId19"/>
    <p:sldId id="325" r:id="rId20"/>
    <p:sldId id="301" r:id="rId21"/>
    <p:sldId id="259" r:id="rId22"/>
    <p:sldId id="260" r:id="rId23"/>
    <p:sldId id="261" r:id="rId24"/>
    <p:sldId id="262" r:id="rId25"/>
    <p:sldId id="292" r:id="rId26"/>
    <p:sldId id="326" r:id="rId27"/>
    <p:sldId id="263" r:id="rId28"/>
    <p:sldId id="264" r:id="rId29"/>
    <p:sldId id="265" r:id="rId30"/>
    <p:sldId id="294" r:id="rId31"/>
    <p:sldId id="271" r:id="rId32"/>
    <p:sldId id="272" r:id="rId33"/>
    <p:sldId id="295" r:id="rId34"/>
    <p:sldId id="273" r:id="rId35"/>
    <p:sldId id="274" r:id="rId36"/>
    <p:sldId id="275" r:id="rId37"/>
    <p:sldId id="296" r:id="rId38"/>
    <p:sldId id="276" r:id="rId39"/>
    <p:sldId id="277" r:id="rId40"/>
    <p:sldId id="278" r:id="rId41"/>
    <p:sldId id="298" r:id="rId42"/>
    <p:sldId id="279" r:id="rId43"/>
    <p:sldId id="280" r:id="rId44"/>
    <p:sldId id="281" r:id="rId45"/>
    <p:sldId id="299" r:id="rId46"/>
    <p:sldId id="282" r:id="rId47"/>
    <p:sldId id="302" r:id="rId48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1" autoAdjust="0"/>
    <p:restoredTop sz="94709" autoAdjust="0"/>
  </p:normalViewPr>
  <p:slideViewPr>
    <p:cSldViewPr>
      <p:cViewPr varScale="1">
        <p:scale>
          <a:sx n="47" d="100"/>
          <a:sy n="47" d="100"/>
        </p:scale>
        <p:origin x="-840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A50A34-27D4-4A31-A8AF-70C055EBB923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871F2185-9A1F-4F1E-9FD2-EE6403E30EF0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pPr rtl="1"/>
          <a:r>
            <a:rPr lang="fa-IR" dirty="0" smtClean="0"/>
            <a:t>معده روده اي</a:t>
          </a:r>
          <a:endParaRPr lang="fa-IR" dirty="0"/>
        </a:p>
      </dgm:t>
    </dgm:pt>
    <dgm:pt modelId="{713AB46F-FC3E-4D4F-AF95-989652A76D39}" type="parTrans" cxnId="{181AA2F1-8F2E-4FAE-BAB6-9BACAE5CCDF8}">
      <dgm:prSet/>
      <dgm:spPr/>
      <dgm:t>
        <a:bodyPr/>
        <a:lstStyle/>
        <a:p>
          <a:pPr rtl="1"/>
          <a:endParaRPr lang="fa-IR"/>
        </a:p>
      </dgm:t>
    </dgm:pt>
    <dgm:pt modelId="{6A4241FA-A714-4A99-92CA-E5FA178282B7}" type="sibTrans" cxnId="{181AA2F1-8F2E-4FAE-BAB6-9BACAE5CCDF8}">
      <dgm:prSet/>
      <dgm:spPr/>
      <dgm:t>
        <a:bodyPr/>
        <a:lstStyle/>
        <a:p>
          <a:pPr rtl="1"/>
          <a:endParaRPr lang="fa-IR"/>
        </a:p>
      </dgm:t>
    </dgm:pt>
    <dgm:pt modelId="{2D5DD3F2-64B7-42EB-B748-4C6393CDEB43}">
      <dgm:prSet phldrT="[Text]"/>
      <dgm:spPr/>
      <dgm:t>
        <a:bodyPr/>
        <a:lstStyle/>
        <a:p>
          <a:pPr rtl="1"/>
          <a:r>
            <a:rPr lang="fa-IR" dirty="0" smtClean="0"/>
            <a:t>اسهال</a:t>
          </a:r>
          <a:endParaRPr lang="fa-IR" dirty="0"/>
        </a:p>
      </dgm:t>
    </dgm:pt>
    <dgm:pt modelId="{1BCC7E4F-C237-41E4-A329-B392C0965259}" type="parTrans" cxnId="{6E725C2F-C5EE-4E03-8B86-7573DDF65BD5}">
      <dgm:prSet/>
      <dgm:spPr/>
      <dgm:t>
        <a:bodyPr/>
        <a:lstStyle/>
        <a:p>
          <a:pPr rtl="1"/>
          <a:endParaRPr lang="fa-IR"/>
        </a:p>
      </dgm:t>
    </dgm:pt>
    <dgm:pt modelId="{1938653F-F3AD-4F91-92FC-9940234ED4F6}" type="sibTrans" cxnId="{6E725C2F-C5EE-4E03-8B86-7573DDF65BD5}">
      <dgm:prSet/>
      <dgm:spPr/>
      <dgm:t>
        <a:bodyPr/>
        <a:lstStyle/>
        <a:p>
          <a:pPr rtl="1"/>
          <a:endParaRPr lang="fa-IR"/>
        </a:p>
      </dgm:t>
    </dgm:pt>
    <dgm:pt modelId="{F50A94C6-D7E7-4F8E-B484-CDA97605AFEB}">
      <dgm:prSet phldrT="[Text]"/>
      <dgm:spPr/>
      <dgm:t>
        <a:bodyPr/>
        <a:lstStyle/>
        <a:p>
          <a:pPr rtl="1"/>
          <a:r>
            <a:rPr lang="fa-IR" dirty="0" smtClean="0"/>
            <a:t>تهوع و استفراغ</a:t>
          </a:r>
          <a:endParaRPr lang="fa-IR" dirty="0"/>
        </a:p>
      </dgm:t>
    </dgm:pt>
    <dgm:pt modelId="{C7666748-8313-4ED1-9007-E0D15C4C3D8D}" type="parTrans" cxnId="{9F85965B-AFBA-4F22-ACAD-9D44578E2588}">
      <dgm:prSet/>
      <dgm:spPr/>
      <dgm:t>
        <a:bodyPr/>
        <a:lstStyle/>
        <a:p>
          <a:pPr rtl="1"/>
          <a:endParaRPr lang="fa-IR"/>
        </a:p>
      </dgm:t>
    </dgm:pt>
    <dgm:pt modelId="{2C9B0735-5FCE-4F75-8C2B-D2B5E4E83CE6}" type="sibTrans" cxnId="{9F85965B-AFBA-4F22-ACAD-9D44578E2588}">
      <dgm:prSet/>
      <dgm:spPr/>
      <dgm:t>
        <a:bodyPr/>
        <a:lstStyle/>
        <a:p>
          <a:pPr rtl="1"/>
          <a:endParaRPr lang="fa-IR"/>
        </a:p>
      </dgm:t>
    </dgm:pt>
    <dgm:pt modelId="{79CB6A10-6283-45FE-A333-0943D5144330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4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rtl="1"/>
          <a:r>
            <a:rPr lang="fa-IR" dirty="0" smtClean="0"/>
            <a:t>مكانيكي</a:t>
          </a:r>
          <a:endParaRPr lang="fa-IR" dirty="0"/>
        </a:p>
      </dgm:t>
    </dgm:pt>
    <dgm:pt modelId="{8711FDF8-969A-4BA7-AADB-A654B158D83B}" type="parTrans" cxnId="{2BD8B123-92EF-4781-A0D9-EC0631B12E48}">
      <dgm:prSet/>
      <dgm:spPr/>
      <dgm:t>
        <a:bodyPr/>
        <a:lstStyle/>
        <a:p>
          <a:pPr rtl="1"/>
          <a:endParaRPr lang="fa-IR"/>
        </a:p>
      </dgm:t>
    </dgm:pt>
    <dgm:pt modelId="{7E6E0F17-E6F6-4AE5-8E4B-79FDE29DDE14}" type="sibTrans" cxnId="{2BD8B123-92EF-4781-A0D9-EC0631B12E48}">
      <dgm:prSet/>
      <dgm:spPr/>
      <dgm:t>
        <a:bodyPr/>
        <a:lstStyle/>
        <a:p>
          <a:pPr rtl="1"/>
          <a:endParaRPr lang="fa-IR"/>
        </a:p>
      </dgm:t>
    </dgm:pt>
    <dgm:pt modelId="{F6BD38F0-E2AD-4433-B899-24C8F055C9B9}">
      <dgm:prSet phldrT="[Text]"/>
      <dgm:spPr/>
      <dgm:t>
        <a:bodyPr/>
        <a:lstStyle/>
        <a:p>
          <a:pPr rtl="1"/>
          <a:r>
            <a:rPr lang="fa-IR" dirty="0" smtClean="0"/>
            <a:t>پنوموني آسپيراسيون</a:t>
          </a:r>
          <a:endParaRPr lang="fa-IR" dirty="0"/>
        </a:p>
      </dgm:t>
    </dgm:pt>
    <dgm:pt modelId="{3BDDFC34-147E-4E1D-81F7-27F0B0FF287A}" type="parTrans" cxnId="{1669A740-44C7-4489-B0DE-C747E0E67E67}">
      <dgm:prSet/>
      <dgm:spPr/>
      <dgm:t>
        <a:bodyPr/>
        <a:lstStyle/>
        <a:p>
          <a:pPr rtl="1"/>
          <a:endParaRPr lang="fa-IR"/>
        </a:p>
      </dgm:t>
    </dgm:pt>
    <dgm:pt modelId="{0CC14B3D-AD55-4D33-A037-EF224214CC40}" type="sibTrans" cxnId="{1669A740-44C7-4489-B0DE-C747E0E67E67}">
      <dgm:prSet/>
      <dgm:spPr/>
      <dgm:t>
        <a:bodyPr/>
        <a:lstStyle/>
        <a:p>
          <a:pPr rtl="1"/>
          <a:endParaRPr lang="fa-IR"/>
        </a:p>
      </dgm:t>
    </dgm:pt>
    <dgm:pt modelId="{4088EFF1-339B-4E4E-B21C-055BC531FD58}">
      <dgm:prSet phldrT="[Text]"/>
      <dgm:spPr/>
      <dgm:t>
        <a:bodyPr/>
        <a:lstStyle/>
        <a:p>
          <a:pPr rtl="1"/>
          <a:r>
            <a:rPr lang="fa-IR" dirty="0" smtClean="0"/>
            <a:t>جابجايي لوله</a:t>
          </a:r>
          <a:endParaRPr lang="fa-IR" dirty="0"/>
        </a:p>
      </dgm:t>
    </dgm:pt>
    <dgm:pt modelId="{DF4B6BCD-2B9E-4528-98E8-7E44FA7C4FEE}" type="parTrans" cxnId="{C56482DA-E7E9-4900-8FA3-5AB689E7A8EA}">
      <dgm:prSet/>
      <dgm:spPr/>
      <dgm:t>
        <a:bodyPr/>
        <a:lstStyle/>
        <a:p>
          <a:pPr rtl="1"/>
          <a:endParaRPr lang="fa-IR"/>
        </a:p>
      </dgm:t>
    </dgm:pt>
    <dgm:pt modelId="{A82CEBF1-CCAF-4E64-BE8F-33B55B08D998}" type="sibTrans" cxnId="{C56482DA-E7E9-4900-8FA3-5AB689E7A8EA}">
      <dgm:prSet/>
      <dgm:spPr/>
      <dgm:t>
        <a:bodyPr/>
        <a:lstStyle/>
        <a:p>
          <a:pPr rtl="1"/>
          <a:endParaRPr lang="fa-IR"/>
        </a:p>
      </dgm:t>
    </dgm:pt>
    <dgm:pt modelId="{22B08C39-B134-43A5-B1F8-B01F0E19B163}">
      <dgm:prSet/>
      <dgm:spPr/>
      <dgm:t>
        <a:bodyPr/>
        <a:lstStyle/>
        <a:p>
          <a:pPr rtl="1"/>
          <a:r>
            <a:rPr lang="fa-IR" dirty="0" smtClean="0"/>
            <a:t>يبوست</a:t>
          </a:r>
          <a:endParaRPr lang="fa-IR" dirty="0"/>
        </a:p>
      </dgm:t>
    </dgm:pt>
    <dgm:pt modelId="{9D7B724C-F8B8-4558-BDD3-97264FDA7A57}" type="parTrans" cxnId="{FFFA6423-FB28-4BBE-8A36-5AD14358583D}">
      <dgm:prSet/>
      <dgm:spPr/>
      <dgm:t>
        <a:bodyPr/>
        <a:lstStyle/>
        <a:p>
          <a:pPr rtl="1"/>
          <a:endParaRPr lang="fa-IR"/>
        </a:p>
      </dgm:t>
    </dgm:pt>
    <dgm:pt modelId="{B9EF224A-B51F-47BB-B467-9BD3E5E2D02B}" type="sibTrans" cxnId="{FFFA6423-FB28-4BBE-8A36-5AD14358583D}">
      <dgm:prSet/>
      <dgm:spPr/>
      <dgm:t>
        <a:bodyPr/>
        <a:lstStyle/>
        <a:p>
          <a:pPr rtl="1"/>
          <a:endParaRPr lang="fa-IR"/>
        </a:p>
      </dgm:t>
    </dgm:pt>
    <dgm:pt modelId="{D8C3859F-ADFC-4322-817C-0B28E97104EA}" type="pres">
      <dgm:prSet presAssocID="{E9A50A34-27D4-4A31-A8AF-70C055EBB923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00C6915-66B9-489E-95A4-52B4419C4843}" type="pres">
      <dgm:prSet presAssocID="{871F2185-9A1F-4F1E-9FD2-EE6403E30EF0}" presName="root" presStyleCnt="0"/>
      <dgm:spPr/>
    </dgm:pt>
    <dgm:pt modelId="{1A7E1DCB-0E05-4F94-8C82-52BFEA8E3F6B}" type="pres">
      <dgm:prSet presAssocID="{871F2185-9A1F-4F1E-9FD2-EE6403E30EF0}" presName="rootComposite" presStyleCnt="0"/>
      <dgm:spPr/>
    </dgm:pt>
    <dgm:pt modelId="{AB000E85-B599-46BD-8C04-7CD049952CA2}" type="pres">
      <dgm:prSet presAssocID="{871F2185-9A1F-4F1E-9FD2-EE6403E30EF0}" presName="rootText" presStyleLbl="node1" presStyleIdx="0" presStyleCnt="2"/>
      <dgm:spPr/>
      <dgm:t>
        <a:bodyPr/>
        <a:lstStyle/>
        <a:p>
          <a:pPr rtl="1"/>
          <a:endParaRPr lang="fa-IR"/>
        </a:p>
      </dgm:t>
    </dgm:pt>
    <dgm:pt modelId="{6BD4E649-15D0-4854-B602-5D354FF26EB9}" type="pres">
      <dgm:prSet presAssocID="{871F2185-9A1F-4F1E-9FD2-EE6403E30EF0}" presName="rootConnector" presStyleLbl="node1" presStyleIdx="0" presStyleCnt="2"/>
      <dgm:spPr/>
      <dgm:t>
        <a:bodyPr/>
        <a:lstStyle/>
        <a:p>
          <a:endParaRPr lang="en-US"/>
        </a:p>
      </dgm:t>
    </dgm:pt>
    <dgm:pt modelId="{EEF2643E-BFCA-4B88-9865-0FFF1431A9B8}" type="pres">
      <dgm:prSet presAssocID="{871F2185-9A1F-4F1E-9FD2-EE6403E30EF0}" presName="childShape" presStyleCnt="0"/>
      <dgm:spPr/>
    </dgm:pt>
    <dgm:pt modelId="{396400BE-769A-4BA1-A898-DB7E1DFBE963}" type="pres">
      <dgm:prSet presAssocID="{1BCC7E4F-C237-41E4-A329-B392C0965259}" presName="Name13" presStyleLbl="parChTrans1D2" presStyleIdx="0" presStyleCnt="5"/>
      <dgm:spPr/>
      <dgm:t>
        <a:bodyPr/>
        <a:lstStyle/>
        <a:p>
          <a:endParaRPr lang="en-US"/>
        </a:p>
      </dgm:t>
    </dgm:pt>
    <dgm:pt modelId="{1004A880-18C5-4293-BDA1-9461D3C6D776}" type="pres">
      <dgm:prSet presAssocID="{2D5DD3F2-64B7-42EB-B748-4C6393CDEB43}" presName="childText" presStyleLbl="bgAcc1" presStyleIdx="0" presStyleCnt="5" custScaleX="1447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32A987-FB27-470A-BF68-C4F343D3E664}" type="pres">
      <dgm:prSet presAssocID="{C7666748-8313-4ED1-9007-E0D15C4C3D8D}" presName="Name13" presStyleLbl="parChTrans1D2" presStyleIdx="1" presStyleCnt="5"/>
      <dgm:spPr/>
      <dgm:t>
        <a:bodyPr/>
        <a:lstStyle/>
        <a:p>
          <a:endParaRPr lang="en-US"/>
        </a:p>
      </dgm:t>
    </dgm:pt>
    <dgm:pt modelId="{49068455-76B5-4382-97B0-ADCB4E2F8D1B}" type="pres">
      <dgm:prSet presAssocID="{F50A94C6-D7E7-4F8E-B484-CDA97605AFEB}" presName="childText" presStyleLbl="bgAcc1" presStyleIdx="1" presStyleCnt="5" custScaleX="1511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7B08CE-1A10-4310-99DB-16909A4E8013}" type="pres">
      <dgm:prSet presAssocID="{9D7B724C-F8B8-4558-BDD3-97264FDA7A57}" presName="Name13" presStyleLbl="parChTrans1D2" presStyleIdx="2" presStyleCnt="5"/>
      <dgm:spPr/>
      <dgm:t>
        <a:bodyPr/>
        <a:lstStyle/>
        <a:p>
          <a:endParaRPr lang="en-US"/>
        </a:p>
      </dgm:t>
    </dgm:pt>
    <dgm:pt modelId="{301530FD-847C-459E-BD0F-4C62F2B5727A}" type="pres">
      <dgm:prSet presAssocID="{22B08C39-B134-43A5-B1F8-B01F0E19B163}" presName="childText" presStyleLbl="bgAcc1" presStyleIdx="2" presStyleCnt="5" custScaleX="1537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326652-B2B9-4A38-96F3-29330987E77C}" type="pres">
      <dgm:prSet presAssocID="{79CB6A10-6283-45FE-A333-0943D5144330}" presName="root" presStyleCnt="0"/>
      <dgm:spPr/>
    </dgm:pt>
    <dgm:pt modelId="{10E3AB40-D764-4AFA-ACA5-AE916292E398}" type="pres">
      <dgm:prSet presAssocID="{79CB6A10-6283-45FE-A333-0943D5144330}" presName="rootComposite" presStyleCnt="0"/>
      <dgm:spPr/>
    </dgm:pt>
    <dgm:pt modelId="{2FF68100-1AAD-47AF-815B-BD056E592A14}" type="pres">
      <dgm:prSet presAssocID="{79CB6A10-6283-45FE-A333-0943D5144330}" presName="rootText" presStyleLbl="node1" presStyleIdx="1" presStyleCnt="2" custScaleX="120827"/>
      <dgm:spPr/>
      <dgm:t>
        <a:bodyPr/>
        <a:lstStyle/>
        <a:p>
          <a:endParaRPr lang="en-US"/>
        </a:p>
      </dgm:t>
    </dgm:pt>
    <dgm:pt modelId="{82BA9BE6-A9EE-47F5-A3FD-B2D849C56574}" type="pres">
      <dgm:prSet presAssocID="{79CB6A10-6283-45FE-A333-0943D5144330}" presName="rootConnector" presStyleLbl="node1" presStyleIdx="1" presStyleCnt="2"/>
      <dgm:spPr/>
      <dgm:t>
        <a:bodyPr/>
        <a:lstStyle/>
        <a:p>
          <a:endParaRPr lang="en-US"/>
        </a:p>
      </dgm:t>
    </dgm:pt>
    <dgm:pt modelId="{3CC9F594-76E4-45A6-AAA2-D0E88A2AF7AA}" type="pres">
      <dgm:prSet presAssocID="{79CB6A10-6283-45FE-A333-0943D5144330}" presName="childShape" presStyleCnt="0"/>
      <dgm:spPr/>
    </dgm:pt>
    <dgm:pt modelId="{7942F736-450D-49ED-B336-453995347AF3}" type="pres">
      <dgm:prSet presAssocID="{3BDDFC34-147E-4E1D-81F7-27F0B0FF287A}" presName="Name13" presStyleLbl="parChTrans1D2" presStyleIdx="3" presStyleCnt="5"/>
      <dgm:spPr/>
      <dgm:t>
        <a:bodyPr/>
        <a:lstStyle/>
        <a:p>
          <a:endParaRPr lang="en-US"/>
        </a:p>
      </dgm:t>
    </dgm:pt>
    <dgm:pt modelId="{8AB407C9-182A-42F4-A766-0BAAC7D5EC90}" type="pres">
      <dgm:prSet presAssocID="{F6BD38F0-E2AD-4433-B899-24C8F055C9B9}" presName="childText" presStyleLbl="bgAcc1" presStyleIdx="3" presStyleCnt="5" custScaleX="226209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36E8CB8E-9183-4348-8881-65AF7029983C}" type="pres">
      <dgm:prSet presAssocID="{DF4B6BCD-2B9E-4528-98E8-7E44FA7C4FEE}" presName="Name13" presStyleLbl="parChTrans1D2" presStyleIdx="4" presStyleCnt="5"/>
      <dgm:spPr/>
      <dgm:t>
        <a:bodyPr/>
        <a:lstStyle/>
        <a:p>
          <a:endParaRPr lang="en-US"/>
        </a:p>
      </dgm:t>
    </dgm:pt>
    <dgm:pt modelId="{304A10AE-1686-4237-A476-88C814901761}" type="pres">
      <dgm:prSet presAssocID="{4088EFF1-339B-4E4E-B21C-055BC531FD58}" presName="childText" presStyleLbl="bgAcc1" presStyleIdx="4" presStyleCnt="5" custScaleX="226209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086649D9-3322-4BB0-9F1D-9BA7CFF85C63}" type="presOf" srcId="{9D7B724C-F8B8-4558-BDD3-97264FDA7A57}" destId="{0C7B08CE-1A10-4310-99DB-16909A4E8013}" srcOrd="0" destOrd="0" presId="urn:microsoft.com/office/officeart/2005/8/layout/hierarchy3"/>
    <dgm:cxn modelId="{11E8B86D-B443-4C65-AE9F-2BCE655DAED4}" type="presOf" srcId="{2D5DD3F2-64B7-42EB-B748-4C6393CDEB43}" destId="{1004A880-18C5-4293-BDA1-9461D3C6D776}" srcOrd="0" destOrd="0" presId="urn:microsoft.com/office/officeart/2005/8/layout/hierarchy3"/>
    <dgm:cxn modelId="{FECB9DBA-3BA7-4DE1-84CE-D13C4D46C587}" type="presOf" srcId="{C7666748-8313-4ED1-9007-E0D15C4C3D8D}" destId="{D332A987-FB27-470A-BF68-C4F343D3E664}" srcOrd="0" destOrd="0" presId="urn:microsoft.com/office/officeart/2005/8/layout/hierarchy3"/>
    <dgm:cxn modelId="{5533198F-5A49-45C1-8C87-62D8D133D825}" type="presOf" srcId="{871F2185-9A1F-4F1E-9FD2-EE6403E30EF0}" destId="{6BD4E649-15D0-4854-B602-5D354FF26EB9}" srcOrd="1" destOrd="0" presId="urn:microsoft.com/office/officeart/2005/8/layout/hierarchy3"/>
    <dgm:cxn modelId="{C5EADCF2-BCEE-4F60-A8AD-09C99238B7FF}" type="presOf" srcId="{F50A94C6-D7E7-4F8E-B484-CDA97605AFEB}" destId="{49068455-76B5-4382-97B0-ADCB4E2F8D1B}" srcOrd="0" destOrd="0" presId="urn:microsoft.com/office/officeart/2005/8/layout/hierarchy3"/>
    <dgm:cxn modelId="{181AA2F1-8F2E-4FAE-BAB6-9BACAE5CCDF8}" srcId="{E9A50A34-27D4-4A31-A8AF-70C055EBB923}" destId="{871F2185-9A1F-4F1E-9FD2-EE6403E30EF0}" srcOrd="0" destOrd="0" parTransId="{713AB46F-FC3E-4D4F-AF95-989652A76D39}" sibTransId="{6A4241FA-A714-4A99-92CA-E5FA178282B7}"/>
    <dgm:cxn modelId="{A5A7E423-321D-4499-A902-B322DABCF22D}" type="presOf" srcId="{79CB6A10-6283-45FE-A333-0943D5144330}" destId="{2FF68100-1AAD-47AF-815B-BD056E592A14}" srcOrd="0" destOrd="0" presId="urn:microsoft.com/office/officeart/2005/8/layout/hierarchy3"/>
    <dgm:cxn modelId="{9F85965B-AFBA-4F22-ACAD-9D44578E2588}" srcId="{871F2185-9A1F-4F1E-9FD2-EE6403E30EF0}" destId="{F50A94C6-D7E7-4F8E-B484-CDA97605AFEB}" srcOrd="1" destOrd="0" parTransId="{C7666748-8313-4ED1-9007-E0D15C4C3D8D}" sibTransId="{2C9B0735-5FCE-4F75-8C2B-D2B5E4E83CE6}"/>
    <dgm:cxn modelId="{CEF40BFC-78C1-4B5C-B3EA-4FC1EF3B6D60}" type="presOf" srcId="{F6BD38F0-E2AD-4433-B899-24C8F055C9B9}" destId="{8AB407C9-182A-42F4-A766-0BAAC7D5EC90}" srcOrd="0" destOrd="0" presId="urn:microsoft.com/office/officeart/2005/8/layout/hierarchy3"/>
    <dgm:cxn modelId="{6ED16A9E-3CEE-40D7-8F79-3861F505B1B0}" type="presOf" srcId="{22B08C39-B134-43A5-B1F8-B01F0E19B163}" destId="{301530FD-847C-459E-BD0F-4C62F2B5727A}" srcOrd="0" destOrd="0" presId="urn:microsoft.com/office/officeart/2005/8/layout/hierarchy3"/>
    <dgm:cxn modelId="{0C3933DA-8BC5-469C-AFEB-747537DDE405}" type="presOf" srcId="{DF4B6BCD-2B9E-4528-98E8-7E44FA7C4FEE}" destId="{36E8CB8E-9183-4348-8881-65AF7029983C}" srcOrd="0" destOrd="0" presId="urn:microsoft.com/office/officeart/2005/8/layout/hierarchy3"/>
    <dgm:cxn modelId="{29C3BCF6-3E5B-4706-AF2D-5C140FB05CCC}" type="presOf" srcId="{871F2185-9A1F-4F1E-9FD2-EE6403E30EF0}" destId="{AB000E85-B599-46BD-8C04-7CD049952CA2}" srcOrd="0" destOrd="0" presId="urn:microsoft.com/office/officeart/2005/8/layout/hierarchy3"/>
    <dgm:cxn modelId="{BF951B27-42EA-47A9-B448-D3FA5A6AFB27}" type="presOf" srcId="{E9A50A34-27D4-4A31-A8AF-70C055EBB923}" destId="{D8C3859F-ADFC-4322-817C-0B28E97104EA}" srcOrd="0" destOrd="0" presId="urn:microsoft.com/office/officeart/2005/8/layout/hierarchy3"/>
    <dgm:cxn modelId="{FFFA6423-FB28-4BBE-8A36-5AD14358583D}" srcId="{871F2185-9A1F-4F1E-9FD2-EE6403E30EF0}" destId="{22B08C39-B134-43A5-B1F8-B01F0E19B163}" srcOrd="2" destOrd="0" parTransId="{9D7B724C-F8B8-4558-BDD3-97264FDA7A57}" sibTransId="{B9EF224A-B51F-47BB-B467-9BD3E5E2D02B}"/>
    <dgm:cxn modelId="{6E725C2F-C5EE-4E03-8B86-7573DDF65BD5}" srcId="{871F2185-9A1F-4F1E-9FD2-EE6403E30EF0}" destId="{2D5DD3F2-64B7-42EB-B748-4C6393CDEB43}" srcOrd="0" destOrd="0" parTransId="{1BCC7E4F-C237-41E4-A329-B392C0965259}" sibTransId="{1938653F-F3AD-4F91-92FC-9940234ED4F6}"/>
    <dgm:cxn modelId="{7E3B79CD-A9C6-4406-97B1-1300E15949EB}" type="presOf" srcId="{79CB6A10-6283-45FE-A333-0943D5144330}" destId="{82BA9BE6-A9EE-47F5-A3FD-B2D849C56574}" srcOrd="1" destOrd="0" presId="urn:microsoft.com/office/officeart/2005/8/layout/hierarchy3"/>
    <dgm:cxn modelId="{3ABD96DF-CAE5-4697-8B26-42D2DA00842E}" type="presOf" srcId="{3BDDFC34-147E-4E1D-81F7-27F0B0FF287A}" destId="{7942F736-450D-49ED-B336-453995347AF3}" srcOrd="0" destOrd="0" presId="urn:microsoft.com/office/officeart/2005/8/layout/hierarchy3"/>
    <dgm:cxn modelId="{493CDAE7-0263-475B-8D6A-C4C6F1A85980}" type="presOf" srcId="{1BCC7E4F-C237-41E4-A329-B392C0965259}" destId="{396400BE-769A-4BA1-A898-DB7E1DFBE963}" srcOrd="0" destOrd="0" presId="urn:microsoft.com/office/officeart/2005/8/layout/hierarchy3"/>
    <dgm:cxn modelId="{2BD8B123-92EF-4781-A0D9-EC0631B12E48}" srcId="{E9A50A34-27D4-4A31-A8AF-70C055EBB923}" destId="{79CB6A10-6283-45FE-A333-0943D5144330}" srcOrd="1" destOrd="0" parTransId="{8711FDF8-969A-4BA7-AADB-A654B158D83B}" sibTransId="{7E6E0F17-E6F6-4AE5-8E4B-79FDE29DDE14}"/>
    <dgm:cxn modelId="{ACBA8422-8C85-43D5-912E-6356555EF424}" type="presOf" srcId="{4088EFF1-339B-4E4E-B21C-055BC531FD58}" destId="{304A10AE-1686-4237-A476-88C814901761}" srcOrd="0" destOrd="0" presId="urn:microsoft.com/office/officeart/2005/8/layout/hierarchy3"/>
    <dgm:cxn modelId="{C56482DA-E7E9-4900-8FA3-5AB689E7A8EA}" srcId="{79CB6A10-6283-45FE-A333-0943D5144330}" destId="{4088EFF1-339B-4E4E-B21C-055BC531FD58}" srcOrd="1" destOrd="0" parTransId="{DF4B6BCD-2B9E-4528-98E8-7E44FA7C4FEE}" sibTransId="{A82CEBF1-CCAF-4E64-BE8F-33B55B08D998}"/>
    <dgm:cxn modelId="{1669A740-44C7-4489-B0DE-C747E0E67E67}" srcId="{79CB6A10-6283-45FE-A333-0943D5144330}" destId="{F6BD38F0-E2AD-4433-B899-24C8F055C9B9}" srcOrd="0" destOrd="0" parTransId="{3BDDFC34-147E-4E1D-81F7-27F0B0FF287A}" sibTransId="{0CC14B3D-AD55-4D33-A037-EF224214CC40}"/>
    <dgm:cxn modelId="{59609197-DBED-4102-937B-34D25CB867F5}" type="presParOf" srcId="{D8C3859F-ADFC-4322-817C-0B28E97104EA}" destId="{500C6915-66B9-489E-95A4-52B4419C4843}" srcOrd="0" destOrd="0" presId="urn:microsoft.com/office/officeart/2005/8/layout/hierarchy3"/>
    <dgm:cxn modelId="{4E61A2C6-9130-4C73-A3CE-B9DAFD292972}" type="presParOf" srcId="{500C6915-66B9-489E-95A4-52B4419C4843}" destId="{1A7E1DCB-0E05-4F94-8C82-52BFEA8E3F6B}" srcOrd="0" destOrd="0" presId="urn:microsoft.com/office/officeart/2005/8/layout/hierarchy3"/>
    <dgm:cxn modelId="{785ADCDB-C058-43FF-BAC0-0DB15D329071}" type="presParOf" srcId="{1A7E1DCB-0E05-4F94-8C82-52BFEA8E3F6B}" destId="{AB000E85-B599-46BD-8C04-7CD049952CA2}" srcOrd="0" destOrd="0" presId="urn:microsoft.com/office/officeart/2005/8/layout/hierarchy3"/>
    <dgm:cxn modelId="{900FE757-ED25-4931-A1A7-F0AE24DA652C}" type="presParOf" srcId="{1A7E1DCB-0E05-4F94-8C82-52BFEA8E3F6B}" destId="{6BD4E649-15D0-4854-B602-5D354FF26EB9}" srcOrd="1" destOrd="0" presId="urn:microsoft.com/office/officeart/2005/8/layout/hierarchy3"/>
    <dgm:cxn modelId="{D5A57FF6-7FA1-4191-95BF-0A727A7450B4}" type="presParOf" srcId="{500C6915-66B9-489E-95A4-52B4419C4843}" destId="{EEF2643E-BFCA-4B88-9865-0FFF1431A9B8}" srcOrd="1" destOrd="0" presId="urn:microsoft.com/office/officeart/2005/8/layout/hierarchy3"/>
    <dgm:cxn modelId="{04E95E60-A576-4DBB-917A-1DAA06645CC1}" type="presParOf" srcId="{EEF2643E-BFCA-4B88-9865-0FFF1431A9B8}" destId="{396400BE-769A-4BA1-A898-DB7E1DFBE963}" srcOrd="0" destOrd="0" presId="urn:microsoft.com/office/officeart/2005/8/layout/hierarchy3"/>
    <dgm:cxn modelId="{3593C0B8-0B7E-4D06-9651-6FD55C4B09D3}" type="presParOf" srcId="{EEF2643E-BFCA-4B88-9865-0FFF1431A9B8}" destId="{1004A880-18C5-4293-BDA1-9461D3C6D776}" srcOrd="1" destOrd="0" presId="urn:microsoft.com/office/officeart/2005/8/layout/hierarchy3"/>
    <dgm:cxn modelId="{22DF8040-E2A5-403D-A897-DDCBF61B9095}" type="presParOf" srcId="{EEF2643E-BFCA-4B88-9865-0FFF1431A9B8}" destId="{D332A987-FB27-470A-BF68-C4F343D3E664}" srcOrd="2" destOrd="0" presId="urn:microsoft.com/office/officeart/2005/8/layout/hierarchy3"/>
    <dgm:cxn modelId="{0CF79A6E-578F-459F-AE93-42154A238D20}" type="presParOf" srcId="{EEF2643E-BFCA-4B88-9865-0FFF1431A9B8}" destId="{49068455-76B5-4382-97B0-ADCB4E2F8D1B}" srcOrd="3" destOrd="0" presId="urn:microsoft.com/office/officeart/2005/8/layout/hierarchy3"/>
    <dgm:cxn modelId="{B97A5402-D973-46E9-A338-AF8722D20CE1}" type="presParOf" srcId="{EEF2643E-BFCA-4B88-9865-0FFF1431A9B8}" destId="{0C7B08CE-1A10-4310-99DB-16909A4E8013}" srcOrd="4" destOrd="0" presId="urn:microsoft.com/office/officeart/2005/8/layout/hierarchy3"/>
    <dgm:cxn modelId="{8C5AE45F-4069-4291-A401-72726A389238}" type="presParOf" srcId="{EEF2643E-BFCA-4B88-9865-0FFF1431A9B8}" destId="{301530FD-847C-459E-BD0F-4C62F2B5727A}" srcOrd="5" destOrd="0" presId="urn:microsoft.com/office/officeart/2005/8/layout/hierarchy3"/>
    <dgm:cxn modelId="{1C9ABBFD-708B-44B8-819E-2B972796FDF9}" type="presParOf" srcId="{D8C3859F-ADFC-4322-817C-0B28E97104EA}" destId="{05326652-B2B9-4A38-96F3-29330987E77C}" srcOrd="1" destOrd="0" presId="urn:microsoft.com/office/officeart/2005/8/layout/hierarchy3"/>
    <dgm:cxn modelId="{2434C920-CFE6-4635-8615-2887F0BE9955}" type="presParOf" srcId="{05326652-B2B9-4A38-96F3-29330987E77C}" destId="{10E3AB40-D764-4AFA-ACA5-AE916292E398}" srcOrd="0" destOrd="0" presId="urn:microsoft.com/office/officeart/2005/8/layout/hierarchy3"/>
    <dgm:cxn modelId="{C6C1FEFA-2552-47C8-BE49-7191F767877A}" type="presParOf" srcId="{10E3AB40-D764-4AFA-ACA5-AE916292E398}" destId="{2FF68100-1AAD-47AF-815B-BD056E592A14}" srcOrd="0" destOrd="0" presId="urn:microsoft.com/office/officeart/2005/8/layout/hierarchy3"/>
    <dgm:cxn modelId="{6280B03C-4471-4403-8E7B-126628A51F31}" type="presParOf" srcId="{10E3AB40-D764-4AFA-ACA5-AE916292E398}" destId="{82BA9BE6-A9EE-47F5-A3FD-B2D849C56574}" srcOrd="1" destOrd="0" presId="urn:microsoft.com/office/officeart/2005/8/layout/hierarchy3"/>
    <dgm:cxn modelId="{2643E2EE-9540-4C0D-9820-B70903932A47}" type="presParOf" srcId="{05326652-B2B9-4A38-96F3-29330987E77C}" destId="{3CC9F594-76E4-45A6-AAA2-D0E88A2AF7AA}" srcOrd="1" destOrd="0" presId="urn:microsoft.com/office/officeart/2005/8/layout/hierarchy3"/>
    <dgm:cxn modelId="{0A0F09A5-475C-4BDA-9E9D-E779C6F33538}" type="presParOf" srcId="{3CC9F594-76E4-45A6-AAA2-D0E88A2AF7AA}" destId="{7942F736-450D-49ED-B336-453995347AF3}" srcOrd="0" destOrd="0" presId="urn:microsoft.com/office/officeart/2005/8/layout/hierarchy3"/>
    <dgm:cxn modelId="{A089C1A5-21F5-4845-80B7-9FBD5007AE6A}" type="presParOf" srcId="{3CC9F594-76E4-45A6-AAA2-D0E88A2AF7AA}" destId="{8AB407C9-182A-42F4-A766-0BAAC7D5EC90}" srcOrd="1" destOrd="0" presId="urn:microsoft.com/office/officeart/2005/8/layout/hierarchy3"/>
    <dgm:cxn modelId="{D436B161-B5CF-47F0-8D48-11DB6D8566D4}" type="presParOf" srcId="{3CC9F594-76E4-45A6-AAA2-D0E88A2AF7AA}" destId="{36E8CB8E-9183-4348-8881-65AF7029983C}" srcOrd="2" destOrd="0" presId="urn:microsoft.com/office/officeart/2005/8/layout/hierarchy3"/>
    <dgm:cxn modelId="{BA2BDBBF-E36F-4E5D-BE62-7EC263C0877A}" type="presParOf" srcId="{3CC9F594-76E4-45A6-AAA2-D0E88A2AF7AA}" destId="{304A10AE-1686-4237-A476-88C814901761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B000E85-B599-46BD-8C04-7CD049952CA2}">
      <dsp:nvSpPr>
        <dsp:cNvPr id="0" name=""/>
        <dsp:cNvSpPr/>
      </dsp:nvSpPr>
      <dsp:spPr>
        <a:xfrm>
          <a:off x="84347" y="3100"/>
          <a:ext cx="1708546" cy="854273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/>
            <a:t>معده روده اي</a:t>
          </a:r>
          <a:endParaRPr lang="fa-IR" sz="2800" kern="1200" dirty="0"/>
        </a:p>
      </dsp:txBody>
      <dsp:txXfrm>
        <a:off x="84347" y="3100"/>
        <a:ext cx="1708546" cy="854273"/>
      </dsp:txXfrm>
    </dsp:sp>
    <dsp:sp modelId="{396400BE-769A-4BA1-A898-DB7E1DFBE963}">
      <dsp:nvSpPr>
        <dsp:cNvPr id="0" name=""/>
        <dsp:cNvSpPr/>
      </dsp:nvSpPr>
      <dsp:spPr>
        <a:xfrm>
          <a:off x="255202" y="857374"/>
          <a:ext cx="170854" cy="6407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0705"/>
              </a:lnTo>
              <a:lnTo>
                <a:pt x="170854" y="64070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04A880-18C5-4293-BDA1-9461D3C6D776}">
      <dsp:nvSpPr>
        <dsp:cNvPr id="0" name=""/>
        <dsp:cNvSpPr/>
      </dsp:nvSpPr>
      <dsp:spPr>
        <a:xfrm>
          <a:off x="426057" y="1070942"/>
          <a:ext cx="1977882" cy="8542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/>
            <a:t>اسهال</a:t>
          </a:r>
          <a:endParaRPr lang="fa-IR" sz="2900" kern="1200" dirty="0"/>
        </a:p>
      </dsp:txBody>
      <dsp:txXfrm>
        <a:off x="426057" y="1070942"/>
        <a:ext cx="1977882" cy="854273"/>
      </dsp:txXfrm>
    </dsp:sp>
    <dsp:sp modelId="{D332A987-FB27-470A-BF68-C4F343D3E664}">
      <dsp:nvSpPr>
        <dsp:cNvPr id="0" name=""/>
        <dsp:cNvSpPr/>
      </dsp:nvSpPr>
      <dsp:spPr>
        <a:xfrm>
          <a:off x="255202" y="857374"/>
          <a:ext cx="170854" cy="17085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8546"/>
              </a:lnTo>
              <a:lnTo>
                <a:pt x="170854" y="17085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068455-76B5-4382-97B0-ADCB4E2F8D1B}">
      <dsp:nvSpPr>
        <dsp:cNvPr id="0" name=""/>
        <dsp:cNvSpPr/>
      </dsp:nvSpPr>
      <dsp:spPr>
        <a:xfrm>
          <a:off x="426057" y="2138784"/>
          <a:ext cx="2066548" cy="8542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/>
            <a:t>تهوع و استفراغ</a:t>
          </a:r>
          <a:endParaRPr lang="fa-IR" sz="2900" kern="1200" dirty="0"/>
        </a:p>
      </dsp:txBody>
      <dsp:txXfrm>
        <a:off x="426057" y="2138784"/>
        <a:ext cx="2066548" cy="854273"/>
      </dsp:txXfrm>
    </dsp:sp>
    <dsp:sp modelId="{0C7B08CE-1A10-4310-99DB-16909A4E8013}">
      <dsp:nvSpPr>
        <dsp:cNvPr id="0" name=""/>
        <dsp:cNvSpPr/>
      </dsp:nvSpPr>
      <dsp:spPr>
        <a:xfrm>
          <a:off x="255202" y="857374"/>
          <a:ext cx="170854" cy="27763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76388"/>
              </a:lnTo>
              <a:lnTo>
                <a:pt x="170854" y="277638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1530FD-847C-459E-BD0F-4C62F2B5727A}">
      <dsp:nvSpPr>
        <dsp:cNvPr id="0" name=""/>
        <dsp:cNvSpPr/>
      </dsp:nvSpPr>
      <dsp:spPr>
        <a:xfrm>
          <a:off x="426057" y="3206625"/>
          <a:ext cx="2101526" cy="8542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/>
            <a:t>يبوست</a:t>
          </a:r>
          <a:endParaRPr lang="fa-IR" sz="2900" kern="1200" dirty="0"/>
        </a:p>
      </dsp:txBody>
      <dsp:txXfrm>
        <a:off x="426057" y="3206625"/>
        <a:ext cx="2101526" cy="854273"/>
      </dsp:txXfrm>
    </dsp:sp>
    <dsp:sp modelId="{2FF68100-1AAD-47AF-815B-BD056E592A14}">
      <dsp:nvSpPr>
        <dsp:cNvPr id="0" name=""/>
        <dsp:cNvSpPr/>
      </dsp:nvSpPr>
      <dsp:spPr>
        <a:xfrm>
          <a:off x="2506865" y="3100"/>
          <a:ext cx="2064385" cy="854273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/>
            <a:t>مكانيكي</a:t>
          </a:r>
          <a:endParaRPr lang="fa-IR" sz="2800" kern="1200" dirty="0"/>
        </a:p>
      </dsp:txBody>
      <dsp:txXfrm>
        <a:off x="2506865" y="3100"/>
        <a:ext cx="2064385" cy="854273"/>
      </dsp:txXfrm>
    </dsp:sp>
    <dsp:sp modelId="{7942F736-450D-49ED-B336-453995347AF3}">
      <dsp:nvSpPr>
        <dsp:cNvPr id="0" name=""/>
        <dsp:cNvSpPr/>
      </dsp:nvSpPr>
      <dsp:spPr>
        <a:xfrm>
          <a:off x="2713304" y="857374"/>
          <a:ext cx="206438" cy="6407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0705"/>
              </a:lnTo>
              <a:lnTo>
                <a:pt x="206438" y="64070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B407C9-182A-42F4-A766-0BAAC7D5EC90}">
      <dsp:nvSpPr>
        <dsp:cNvPr id="0" name=""/>
        <dsp:cNvSpPr/>
      </dsp:nvSpPr>
      <dsp:spPr>
        <a:xfrm>
          <a:off x="2919742" y="1070942"/>
          <a:ext cx="3091909" cy="8542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/>
            <a:t>پنوموني آسپيراسيون</a:t>
          </a:r>
          <a:endParaRPr lang="fa-IR" sz="2900" kern="1200" dirty="0"/>
        </a:p>
      </dsp:txBody>
      <dsp:txXfrm>
        <a:off x="2919742" y="1070942"/>
        <a:ext cx="3091909" cy="854273"/>
      </dsp:txXfrm>
    </dsp:sp>
    <dsp:sp modelId="{36E8CB8E-9183-4348-8881-65AF7029983C}">
      <dsp:nvSpPr>
        <dsp:cNvPr id="0" name=""/>
        <dsp:cNvSpPr/>
      </dsp:nvSpPr>
      <dsp:spPr>
        <a:xfrm>
          <a:off x="2713304" y="857374"/>
          <a:ext cx="206438" cy="17085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8546"/>
              </a:lnTo>
              <a:lnTo>
                <a:pt x="206438" y="17085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4A10AE-1686-4237-A476-88C814901761}">
      <dsp:nvSpPr>
        <dsp:cNvPr id="0" name=""/>
        <dsp:cNvSpPr/>
      </dsp:nvSpPr>
      <dsp:spPr>
        <a:xfrm>
          <a:off x="2919742" y="2138784"/>
          <a:ext cx="3091909" cy="8542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/>
            <a:t>جابجايي لوله</a:t>
          </a:r>
          <a:endParaRPr lang="fa-IR" sz="2900" kern="1200" dirty="0"/>
        </a:p>
      </dsp:txBody>
      <dsp:txXfrm>
        <a:off x="2919742" y="2138784"/>
        <a:ext cx="3091909" cy="8542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D5175F-3F3A-434C-BD51-1C6BE8EA6C75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8390ED-FD07-4F00-BC52-85BDCE5F84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C5395D-7012-4E2C-A9F4-7113AAB87D5B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C07903-463D-49B3-A2C7-D27C90A36EA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8D893E0-D909-455D-B981-BC8651BB71EE}" type="datetime8">
              <a:rPr lang="fa-IR" smtClean="0"/>
              <a:pPr/>
              <a:t>16 مه 15</a:t>
            </a:fld>
            <a:endParaRPr lang="fa-I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fa-I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F4AD9FC-0904-4BF5-85C2-4F9D5C9765A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E3ED67D-5D75-456B-9E96-B437C822AF1C}" type="datetime8">
              <a:rPr lang="fa-IR" smtClean="0"/>
              <a:pPr/>
              <a:t>16 مه 15</a:t>
            </a:fld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F4AD9FC-0904-4BF5-85C2-4F9D5C9765A7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53C826D-1C9C-4853-8B20-916A1EC35CC4}" type="datetime8">
              <a:rPr lang="fa-IR" smtClean="0"/>
              <a:pPr/>
              <a:t>16 مه 15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fa-I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F4AD9FC-0904-4BF5-85C2-4F9D5C9765A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6B31A-AEE5-4091-BFCF-78D09EC91272}" type="datetime8">
              <a:rPr lang="fa-IR" smtClean="0"/>
              <a:pPr/>
              <a:t>16 مه 15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D062B-2DC5-4935-8F28-1E37CB665A7A}" type="datetime8">
              <a:rPr lang="fa-IR" smtClean="0"/>
              <a:pPr/>
              <a:t>16 مه 15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F3826B4-142B-48E8-B1B7-57854ED2D3F5}" type="datetime8">
              <a:rPr lang="fa-IR" smtClean="0"/>
              <a:pPr/>
              <a:t>16 مه 15</a:t>
            </a:fld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F4AD9FC-0904-4BF5-85C2-4F9D5C9765A7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130-B8AD-4328-8093-336D7904BD22}" type="datetime8">
              <a:rPr lang="fa-IR" smtClean="0"/>
              <a:pPr/>
              <a:t>16 مه 15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BB91130-83EC-4360-93E9-06D3C6224557}" type="datetime8">
              <a:rPr lang="fa-IR" smtClean="0"/>
              <a:pPr/>
              <a:t>16 مه 15</a:t>
            </a:fld>
            <a:endParaRPr lang="fa-IR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F4AD9FC-0904-4BF5-85C2-4F9D5C9765A7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43F2943-A76B-47BC-B1AF-3C08C994AFDC}" type="datetime8">
              <a:rPr lang="fa-IR" smtClean="0"/>
              <a:pPr/>
              <a:t>16 مه 15</a:t>
            </a:fld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F4AD9FC-0904-4BF5-85C2-4F9D5C9765A7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4523B-3B89-4882-BCF3-F63A3DD1945E}" type="datetime8">
              <a:rPr lang="fa-IR" smtClean="0"/>
              <a:pPr/>
              <a:t>16 مه 15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989A8-CFC4-434E-B254-58ABE6183CCB}" type="datetime8">
              <a:rPr lang="fa-IR" smtClean="0"/>
              <a:pPr/>
              <a:t>16 مه 15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150DC78-CEF2-4315-B5D6-FBB08B16CCFC}" type="datetime8">
              <a:rPr lang="fa-IR" smtClean="0"/>
              <a:pPr/>
              <a:t>16 مه 15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F4AD9FC-0904-4BF5-85C2-4F9D5C9765A7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1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r" rtl="1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r" rtl="1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WordArt 5"/>
          <p:cNvSpPr>
            <a:spLocks noChangeArrowheads="1" noChangeShapeType="1" noTextEdit="1"/>
          </p:cNvSpPr>
          <p:nvPr/>
        </p:nvSpPr>
        <p:spPr bwMode="auto">
          <a:xfrm>
            <a:off x="827584" y="2348880"/>
            <a:ext cx="7358114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>
              <a:defRPr/>
            </a:pPr>
            <a:r>
              <a:rPr lang="fa-IR" sz="4000" kern="10" dirty="0">
                <a:ln w="9525">
                  <a:round/>
                  <a:headEnd/>
                  <a:tailEnd/>
                </a:ln>
                <a:latin typeface="Arial" pitchFamily="34" charset="0"/>
                <a:cs typeface="Arial" pitchFamily="34" charset="0"/>
              </a:rPr>
              <a:t>لوله گذاری </a:t>
            </a:r>
            <a:r>
              <a:rPr lang="fa-IR" sz="4000" kern="10" dirty="0" smtClean="0">
                <a:ln w="9525">
                  <a:round/>
                  <a:headEnd/>
                  <a:tailEnd/>
                </a:ln>
                <a:latin typeface="Arial" pitchFamily="34" charset="0"/>
                <a:cs typeface="Arial" pitchFamily="34" charset="0"/>
              </a:rPr>
              <a:t>دستگاه گوارش</a:t>
            </a:r>
            <a:endParaRPr lang="en-US" sz="4000" kern="10" dirty="0">
              <a:ln w="9525">
                <a:round/>
                <a:headEnd/>
                <a:tailEnd/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48E8C8-C469-4E5C-AD49-F2E36E592AD5}" type="slidenum">
              <a:rPr lang="fa-IR" smtClean="0"/>
              <a:pPr/>
              <a:t>1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99592" y="260648"/>
            <a:ext cx="7467600" cy="868958"/>
          </a:xfrm>
        </p:spPr>
        <p:txBody>
          <a:bodyPr/>
          <a:lstStyle/>
          <a:p>
            <a:pPr algn="r"/>
            <a:r>
              <a:rPr lang="fa-IR" sz="3200" b="1" kern="10" dirty="0" smtClean="0">
                <a:ln w="9525">
                  <a:round/>
                  <a:headEnd/>
                  <a:tailEnd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لوله گذاری دستگاه گوارش</a:t>
            </a:r>
            <a:endParaRPr lang="fa-IR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98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755576" y="1268760"/>
            <a:ext cx="7467600" cy="4873752"/>
          </a:xfrm>
        </p:spPr>
        <p:txBody>
          <a:bodyPr>
            <a:normAutofit fontScale="70000" lnSpcReduction="20000"/>
          </a:bodyPr>
          <a:lstStyle/>
          <a:p>
            <a:pPr eaLnBrk="1" hangingPunct="1">
              <a:lnSpc>
                <a:spcPct val="150000"/>
              </a:lnSpc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تعریف: 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وارد کردن یک لوله قابل ارتجاع به داخل معده، دوازدهه یا ژژنوم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150000"/>
              </a:lnSpc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محل های ورود: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دهان، بینی یا دیواره شکم (گاستروستومی، ژژونوستومی)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150000"/>
              </a:lnSpc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طول لوله ها :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کوتاه:  لوله های بینی - معده ای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متوسط : لوله های بینی دوازدهه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بلند: لوله های بینی روده ای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9698" name="Picture 2" descr="http://maxcdn.nexternal.com/medtech/images/NASOGASTRIC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39" y="4149080"/>
            <a:ext cx="2619583" cy="2013199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48E8C8-C469-4E5C-AD49-F2E36E592AD5}" type="slidenum">
              <a:rPr lang="fa-IR" smtClean="0"/>
              <a:pPr/>
              <a:t>2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55576" y="332656"/>
            <a:ext cx="7467600" cy="868958"/>
          </a:xfrm>
        </p:spPr>
        <p:txBody>
          <a:bodyPr>
            <a:normAutofit/>
          </a:bodyPr>
          <a:lstStyle/>
          <a:p>
            <a:pPr algn="r"/>
            <a:r>
              <a:rPr lang="fa-IR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هدف از لوله گذاری:</a:t>
            </a:r>
            <a:endParaRPr lang="fa-IR" sz="3600" b="1" dirty="0">
              <a:solidFill>
                <a:schemeClr val="tx1"/>
              </a:solidFill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251520" y="1412776"/>
            <a:ext cx="8403704" cy="525658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وارد کردن داروها و غذاها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شست وشوی معده وخارج کردن مواد سمی خورده شده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خارج کردن محتویات معده برای آنالیز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تشخیص اختلالات مربوط به تحرک معده وروده وسایر اختلالات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 eaLnBrk="1" hangingPunct="1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برداشتن فشار از روی معده با خارج کردن گاز ومایع</a:t>
            </a:r>
          </a:p>
          <a:p>
            <a:pPr marL="514350" indent="-514350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ایجاد فشار روی ناحیه خونریزی دهنده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رفع انسداد </a:t>
            </a:r>
          </a:p>
          <a:p>
            <a:pPr marL="514350" indent="-514350" eaLnBrk="1" hangingPunct="1">
              <a:buFont typeface="+mj-lt"/>
              <a:buAutoNum type="arabicPeriod"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74" name="Picture 2" descr="http://www.strokeunitglos.nhs.uk/userfiles/docstore/images/nasal_tub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077072"/>
            <a:ext cx="2332598" cy="2160240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48E8C8-C469-4E5C-AD49-F2E36E592AD5}" type="slidenum">
              <a:rPr lang="fa-IR" smtClean="0"/>
              <a:pPr/>
              <a:t>3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9552" y="404664"/>
            <a:ext cx="7467600" cy="778098"/>
          </a:xfrm>
        </p:spPr>
        <p:txBody>
          <a:bodyPr>
            <a:normAutofit fontScale="90000"/>
          </a:bodyPr>
          <a:lstStyle/>
          <a:p>
            <a:pPr algn="r"/>
            <a:r>
              <a:rPr lang="fa-I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انواع لوله ها:</a:t>
            </a:r>
            <a:br>
              <a:rPr lang="fa-I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052736"/>
            <a:ext cx="7467600" cy="5616624"/>
          </a:xfrm>
        </p:spPr>
        <p:txBody>
          <a:bodyPr>
            <a:normAutofit fontScale="92500" lnSpcReduction="10000"/>
          </a:bodyPr>
          <a:lstStyle/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1- لوله های معده ای:</a:t>
            </a:r>
          </a:p>
          <a:p>
            <a:pPr marL="987425" indent="-268288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لوله لوین </a:t>
            </a:r>
          </a:p>
          <a:p>
            <a:pPr marL="987425" indent="-268288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لوله گاستریک سامپ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987425" indent="-268288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بلک مور</a:t>
            </a: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2- لوله های روده ای:</a:t>
            </a:r>
          </a:p>
          <a:p>
            <a:pPr marL="633413" indent="-273050"/>
            <a:r>
              <a:rPr lang="fa-IR" dirty="0" smtClean="0">
                <a:latin typeface="Arial" pitchFamily="34" charset="0"/>
                <a:cs typeface="Arial" pitchFamily="34" charset="0"/>
              </a:rPr>
              <a:t>متوسط:</a:t>
            </a:r>
          </a:p>
          <a:p>
            <a:pPr marL="1073150" indent="-271463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داب هوف</a:t>
            </a:r>
          </a:p>
          <a:p>
            <a:pPr marL="1073150" indent="-271463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کئوفید</a:t>
            </a:r>
          </a:p>
          <a:p>
            <a:pPr marL="627063" indent="-269875"/>
            <a:r>
              <a:rPr lang="fa-IR" dirty="0" smtClean="0">
                <a:latin typeface="Arial" pitchFamily="34" charset="0"/>
                <a:cs typeface="Arial" pitchFamily="34" charset="0"/>
              </a:rPr>
              <a:t>بلند:</a:t>
            </a:r>
          </a:p>
          <a:p>
            <a:pPr marL="989013" indent="-269875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لوله كنتور</a:t>
            </a:r>
          </a:p>
          <a:p>
            <a:pPr marL="989013" indent="-269875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لوله هاريس</a:t>
            </a:r>
          </a:p>
          <a:p>
            <a:pPr marL="989013" indent="-269875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لوله ميلر ابوت</a:t>
            </a:r>
          </a:p>
          <a:p>
            <a:pPr>
              <a:buNone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fa-I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6626" name="Picture 2" descr="http://www.suru.com/le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404664"/>
            <a:ext cx="2304256" cy="1438496"/>
          </a:xfrm>
          <a:prstGeom prst="rect">
            <a:avLst/>
          </a:prstGeom>
          <a:noFill/>
        </p:spPr>
      </p:pic>
      <p:pic>
        <p:nvPicPr>
          <p:cNvPr id="26628" name="Picture 4" descr="http://www.cardinal.com/us/en/distributedproducts/images/8/88-2661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620689"/>
            <a:ext cx="2088232" cy="2450976"/>
          </a:xfrm>
          <a:prstGeom prst="rect">
            <a:avLst/>
          </a:prstGeom>
          <a:noFill/>
        </p:spPr>
      </p:pic>
      <p:pic>
        <p:nvPicPr>
          <p:cNvPr id="26630" name="Picture 6" descr="http://www.sosinf.org/wp-content/uploads/2011/02/tube-Keofee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3284984"/>
            <a:ext cx="2956572" cy="1995687"/>
          </a:xfrm>
          <a:prstGeom prst="rect">
            <a:avLst/>
          </a:prstGeom>
          <a:noFill/>
        </p:spPr>
      </p:pic>
      <p:sp>
        <p:nvSpPr>
          <p:cNvPr id="7" name="Slide Number Placeholder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48E8C8-C469-4E5C-AD49-F2E36E592AD5}" type="slidenum">
              <a:rPr lang="fa-IR" smtClean="0"/>
              <a:pPr/>
              <a:t>4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3568" y="0"/>
            <a:ext cx="7467600" cy="796950"/>
          </a:xfrm>
        </p:spPr>
        <p:txBody>
          <a:bodyPr/>
          <a:lstStyle/>
          <a:p>
            <a:pPr algn="ctr"/>
            <a:r>
              <a:rPr lang="fa-I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لوله های معده ای:</a:t>
            </a:r>
            <a:endParaRPr lang="fa-IR" b="1" dirty="0">
              <a:solidFill>
                <a:schemeClr val="tx1"/>
              </a:solidFill>
            </a:endParaRPr>
          </a:p>
        </p:txBody>
      </p:sp>
      <p:sp>
        <p:nvSpPr>
          <p:cNvPr id="7170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683568" y="1196752"/>
            <a:ext cx="7467600" cy="5661248"/>
          </a:xfrm>
        </p:spPr>
        <p:txBody>
          <a:bodyPr>
            <a:noAutofit/>
          </a:bodyPr>
          <a:lstStyle/>
          <a:p>
            <a:r>
              <a:rPr lang="fa-IR" dirty="0" smtClean="0">
                <a:latin typeface="Arial" pitchFamily="34" charset="0"/>
                <a:cs typeface="Arial" pitchFamily="34" charset="0"/>
              </a:rPr>
              <a:t>نوعی لوله کوتاه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از طریق بینی وارد معده</a:t>
            </a: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برای استفاده کوتاه مدت (3 تا 4 هفته)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انواع متداول: 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لوله لوین 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لوله گاستریک سامپ</a:t>
            </a:r>
          </a:p>
          <a:p>
            <a:pPr marL="457200" indent="-457200" eaLnBrk="1" hangingPunct="1">
              <a:buFont typeface="+mj-lt"/>
              <a:buAutoNum type="arabicPeriod"/>
            </a:pPr>
            <a:endParaRPr lang="fa-IR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موارد استفاده:  </a:t>
            </a:r>
          </a:p>
          <a:p>
            <a:pPr marL="989013" indent="-539750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1- رساندن غذا یا دارو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989013" indent="-539750" eaLnBrk="1" hangingPunct="1">
              <a:buFont typeface="Wingdings" pitchFamily="2" charset="2"/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2- تهیه نمونه از محتویات معده </a:t>
            </a:r>
          </a:p>
          <a:p>
            <a:pPr marL="989013" indent="-539750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3-خارج کردن مایع و گاز از دستگاه گوارش فوقانی</a:t>
            </a:r>
          </a:p>
          <a:p>
            <a:pPr marL="989013" indent="-539750" eaLnBrk="1" hangingPunct="1">
              <a:buFont typeface="Wingdings" pitchFamily="2" charset="2"/>
              <a:buNone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48E8C8-C469-4E5C-AD49-F2E36E592AD5}" type="slidenum">
              <a:rPr lang="fa-IR" smtClean="0"/>
              <a:pPr/>
              <a:t>5</a:t>
            </a:fld>
            <a:endParaRPr lang="fa-IR"/>
          </a:p>
        </p:txBody>
      </p:sp>
      <p:pic>
        <p:nvPicPr>
          <p:cNvPr id="5" name="Picture 4" descr="http://www.cardinal.com/us/en/distributedproducts/images/8/88-2661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20689"/>
            <a:ext cx="2088232" cy="2450976"/>
          </a:xfrm>
          <a:prstGeom prst="rect">
            <a:avLst/>
          </a:prstGeom>
          <a:noFill/>
        </p:spPr>
      </p:pic>
      <p:pic>
        <p:nvPicPr>
          <p:cNvPr id="6" name="Picture 2" descr="http://maxcdn.nexternal.com/medtech/images/NASOGASTRIC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3357562"/>
            <a:ext cx="2619583" cy="20131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3568" y="260648"/>
            <a:ext cx="7467600" cy="796950"/>
          </a:xfrm>
        </p:spPr>
        <p:txBody>
          <a:bodyPr/>
          <a:lstStyle/>
          <a:p>
            <a:pPr algn="r"/>
            <a:r>
              <a:rPr lang="fa-I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لوله های روده ای:</a:t>
            </a:r>
            <a:endParaRPr lang="fa-IR" b="1" dirty="0">
              <a:solidFill>
                <a:schemeClr val="tx1"/>
              </a:solidFill>
            </a:endParaRPr>
          </a:p>
        </p:txBody>
      </p:sp>
      <p:sp>
        <p:nvSpPr>
          <p:cNvPr id="10242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683568" y="1124744"/>
            <a:ext cx="7467600" cy="4873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مناسب براي تغذيه روده اي</a:t>
            </a:r>
          </a:p>
          <a:p>
            <a:pPr eaLnBrk="1" hangingPunct="1">
              <a:buFont typeface="Wingdings" pitchFamily="2" charset="2"/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ممکن است آن ها را  تحت فلوروسکوپی یا در بالین بیمار وارد کنند.</a:t>
            </a:r>
          </a:p>
          <a:p>
            <a:pPr eaLnBrk="1" hangingPunct="1">
              <a:buFont typeface="Wingdings" pitchFamily="2" charset="2"/>
              <a:buNone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بعد از وارد کردن، در ابتدا نوک لوله در داخل معده قرار می گیرد،</a:t>
            </a:r>
          </a:p>
          <a:p>
            <a:pPr eaLnBrk="1" hangingPunct="1">
              <a:buFont typeface="Wingdings" pitchFamily="2" charset="2"/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معمولا 24 ساعت در شرايطي كه به پهلوي راست خوابيده با كمك نيروي جاذبه و حركات دودي وارد روده مي شود.</a:t>
            </a:r>
          </a:p>
          <a:p>
            <a:pPr eaLnBrk="1" hangingPunct="1">
              <a:buFont typeface="Wingdings" pitchFamily="2" charset="2"/>
              <a:buNone/>
            </a:pP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30" name="Picture 2" descr="https://encrypted-tbn2.gstatic.com/images?q=tbn:ANd9GcR4tCDOiBcE7_qQig9gC-9mHizpoBXmHrbpUToiY_ioB3R20xLA6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4071942"/>
            <a:ext cx="2751183" cy="2428868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48E8C8-C469-4E5C-AD49-F2E36E592AD5}" type="slidenum">
              <a:rPr lang="fa-IR" smtClean="0"/>
              <a:pPr/>
              <a:t>6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99592" y="332656"/>
            <a:ext cx="7467600" cy="724942"/>
          </a:xfrm>
        </p:spPr>
        <p:txBody>
          <a:bodyPr/>
          <a:lstStyle/>
          <a:p>
            <a:pPr algn="r">
              <a:lnSpc>
                <a:spcPct val="90000"/>
              </a:lnSpc>
            </a:pPr>
            <a:r>
              <a:rPr lang="fa-IR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مراقبت پرستاری در لوله گذاری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fa-IR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290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611560" y="1268760"/>
            <a:ext cx="7899648" cy="518457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آموزش بیمار در مورد: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1- هدف از لوله گذاری و روش وارد سازی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2- حالت ها و احساس های مورد انتظار در طی لوله گذاری:</a:t>
            </a:r>
          </a:p>
          <a:p>
            <a:pPr marL="1262063" indent="-361950">
              <a:lnSpc>
                <a:spcPct val="90000"/>
              </a:lnSpc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جلب همكاري بيمار </a:t>
            </a:r>
          </a:p>
          <a:p>
            <a:pPr marL="1262063" indent="-361950">
              <a:lnSpc>
                <a:spcPct val="90000"/>
              </a:lnSpc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افزايش سطح تحمل بيمار</a:t>
            </a:r>
          </a:p>
          <a:p>
            <a:pPr>
              <a:lnSpc>
                <a:spcPct val="90000"/>
              </a:lnSpc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3- محدوديت هاي اجباري حين لوله گذاري :</a:t>
            </a:r>
          </a:p>
          <a:p>
            <a:pPr marL="1138238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تنفس از راه دهان</a:t>
            </a:r>
          </a:p>
          <a:p>
            <a:pPr marL="1138238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حالت تهوع</a:t>
            </a:r>
          </a:p>
          <a:p>
            <a:pPr marL="1138238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اوغ زدن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48E8C8-C469-4E5C-AD49-F2E36E592AD5}" type="slidenum">
              <a:rPr lang="fa-IR" smtClean="0"/>
              <a:pPr/>
              <a:t>7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331640" y="260648"/>
            <a:ext cx="7467600" cy="922114"/>
          </a:xfrm>
        </p:spPr>
        <p:txBody>
          <a:bodyPr>
            <a:normAutofit fontScale="90000"/>
          </a:bodyPr>
          <a:lstStyle/>
          <a:p>
            <a:pPr algn="r"/>
            <a:r>
              <a:rPr lang="fa-IR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وارد کردن لوله:</a:t>
            </a:r>
            <a:br>
              <a:rPr lang="fa-IR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fa-IR" b="1" dirty="0">
              <a:solidFill>
                <a:schemeClr val="tx1"/>
              </a:solidFill>
            </a:endParaRPr>
          </a:p>
        </p:txBody>
      </p:sp>
      <p:sp>
        <p:nvSpPr>
          <p:cNvPr id="13314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323528" y="1196752"/>
            <a:ext cx="8331696" cy="4873752"/>
          </a:xfrm>
        </p:spPr>
        <p:txBody>
          <a:bodyPr>
            <a:noAutofit/>
          </a:bodyPr>
          <a:lstStyle/>
          <a:p>
            <a:pPr>
              <a:lnSpc>
                <a:spcPct val="140000"/>
              </a:lnSpc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مشخص کردن طول مناسب : نوک بینی تا لاله گوش و تا گزيفوئيد</a:t>
            </a:r>
          </a:p>
          <a:p>
            <a:pPr>
              <a:lnSpc>
                <a:spcPct val="140000"/>
              </a:lnSpc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افزودن 15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cm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به لوله معده و 20 تا 25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cm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به لوله روده ای </a:t>
            </a:r>
          </a:p>
          <a:p>
            <a:pPr marL="514350" indent="-514350">
              <a:lnSpc>
                <a:spcPct val="130000"/>
              </a:lnSpc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وضعيت نشسته و حفظ خلوت بيمار</a:t>
            </a:r>
          </a:p>
          <a:p>
            <a:pPr marL="514350" indent="-514350">
              <a:lnSpc>
                <a:spcPct val="130000"/>
              </a:lnSpc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نور كافي</a:t>
            </a:r>
          </a:p>
          <a:p>
            <a:pPr marL="514350" indent="-514350">
              <a:lnSpc>
                <a:spcPct val="130000"/>
              </a:lnSpc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بررسي سوراخ های بینی از نظر وجود هر گونه انسداد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lnSpc>
                <a:spcPct val="130000"/>
              </a:lnSpc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بی حسی مجاری بینی و مهار رفلکس اوغ زدن</a:t>
            </a:r>
          </a:p>
          <a:p>
            <a:pPr>
              <a:lnSpc>
                <a:spcPct val="130000"/>
              </a:lnSpc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lnSpc>
                <a:spcPct val="130000"/>
              </a:lnSpc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آموزش به بیمار برای غرغره کردن یک مایع بی حس کننده یا </a:t>
            </a:r>
          </a:p>
          <a:p>
            <a:pPr>
              <a:lnSpc>
                <a:spcPct val="130000"/>
              </a:lnSpc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قرار دادن تکه های یخ در دهان</a:t>
            </a:r>
          </a:p>
          <a:p>
            <a:pPr>
              <a:lnSpc>
                <a:spcPct val="140000"/>
              </a:lnSpc>
            </a:pPr>
            <a:endParaRPr lang="fa-IR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48E8C8-C469-4E5C-AD49-F2E36E592AD5}" type="slidenum">
              <a:rPr lang="fa-IR" smtClean="0"/>
              <a:pPr/>
              <a:t>8</a:t>
            </a:fld>
            <a:endParaRPr lang="fa-I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786058"/>
            <a:ext cx="2120931" cy="1866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33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33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467600" cy="738336"/>
          </a:xfrm>
        </p:spPr>
        <p:txBody>
          <a:bodyPr/>
          <a:lstStyle/>
          <a:p>
            <a:pPr algn="r"/>
            <a:r>
              <a:rPr lang="fa-I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نكاتي كه حين لوله گذاري بايد رعايت شود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1124744"/>
            <a:ext cx="7467600" cy="5445224"/>
          </a:xfrm>
        </p:spPr>
        <p:txBody>
          <a:bodyPr>
            <a:normAutofit/>
          </a:bodyPr>
          <a:lstStyle/>
          <a:p>
            <a:pPr marL="457200" indent="-457200" algn="just">
              <a:lnSpc>
                <a:spcPct val="130000"/>
              </a:lnSpc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لغزنده كردن لوله با ماده قابل حل در آب</a:t>
            </a:r>
          </a:p>
          <a:p>
            <a:pPr marL="457200" indent="-457200" algn="just">
              <a:lnSpc>
                <a:spcPct val="130000"/>
              </a:lnSpc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تشویق بيمار به تنفس  از راه دهان</a:t>
            </a:r>
          </a:p>
          <a:p>
            <a:pPr marL="457200" indent="-457200" algn="just">
              <a:lnSpc>
                <a:spcPct val="130000"/>
              </a:lnSpc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فروبردن جرعه هاي آب در صورت مجاز بودن</a:t>
            </a:r>
          </a:p>
          <a:p>
            <a:pPr marL="457200" indent="-457200" algn="just">
              <a:lnSpc>
                <a:spcPct val="140000"/>
              </a:lnSpc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قرار دادن نوک بینی بیمار به طرف بالا و عقب و وارد كردن  لوله</a:t>
            </a:r>
          </a:p>
          <a:p>
            <a:pPr marL="457200" indent="-457200" algn="just">
              <a:lnSpc>
                <a:spcPct val="140000"/>
              </a:lnSpc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با رسیدن لوله به  ناحیه بینی حلقی، از بیمار خواسته می شود که سر خود را کمی پایین نگه داشته و با جلوتر رفتن لوله شروع به فروکردن آن نماید.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 algn="just">
              <a:lnSpc>
                <a:spcPct val="140000"/>
              </a:lnSpc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مشاهده ناحیه دهانی حلقی : احتمال جمع شدن لوله داخل حلق یا دهان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48E8C8-C469-4E5C-AD49-F2E36E592AD5}" type="slidenum">
              <a:rPr lang="fa-IR" smtClean="0"/>
              <a:pPr/>
              <a:t>9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1600" y="476672"/>
            <a:ext cx="7467600" cy="580926"/>
          </a:xfrm>
        </p:spPr>
        <p:txBody>
          <a:bodyPr>
            <a:normAutofit/>
          </a:bodyPr>
          <a:lstStyle/>
          <a:p>
            <a:pPr algn="r"/>
            <a:r>
              <a:rPr lang="fa-I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اطمینان از قرار گیری لوله در جای مناسب:</a:t>
            </a:r>
            <a:endParaRPr lang="fa-IR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386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611560" y="1196752"/>
            <a:ext cx="7467600" cy="4873752"/>
          </a:xfrm>
          <a:noFill/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پس از جايگذاري:</a:t>
            </a:r>
          </a:p>
          <a:p>
            <a:pPr marL="900113" indent="-188913" eaLnBrk="1" hangingPunct="1">
              <a:buFont typeface="Wingdings" pitchFamily="2" charset="2"/>
              <a:buChar char="ü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عکس برداری با اشعه ایکس </a:t>
            </a:r>
          </a:p>
          <a:p>
            <a:pPr marL="900113" indent="-188913" eaLnBrk="1" hangingPunct="1">
              <a:buFont typeface="Wingdings" pitchFamily="2" charset="2"/>
              <a:buChar char="ü"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قبل از هر بار تغذيه:</a:t>
            </a:r>
          </a:p>
          <a:p>
            <a:pPr marL="984250" indent="-273050" eaLnBrk="1" hangingPunct="1">
              <a:buFont typeface="Wingdings" pitchFamily="2" charset="2"/>
              <a:buChar char="ü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اندازه گیری طول لوله</a:t>
            </a:r>
          </a:p>
          <a:p>
            <a:pPr marL="984250" indent="-273050" eaLnBrk="1" hangingPunct="1">
              <a:buFont typeface="Wingdings" pitchFamily="2" charset="2"/>
              <a:buChar char="ü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مشاهده مایع آسپیره شده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984250" indent="-273050" eaLnBrk="1" hangingPunct="1">
              <a:buFont typeface="Wingdings" pitchFamily="2" charset="2"/>
              <a:buChar char="ü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اندازي گيري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PH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مايع آسپيره شده</a:t>
            </a:r>
          </a:p>
          <a:p>
            <a:pPr marL="984250" indent="-273050">
              <a:buFont typeface="Wingdings" pitchFamily="2" charset="2"/>
              <a:buChar char="ü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سمع ورود هوا</a:t>
            </a:r>
          </a:p>
          <a:p>
            <a:pPr eaLnBrk="1" hangingPunct="1">
              <a:buFont typeface="Wingdings" pitchFamily="2" charset="2"/>
              <a:buNone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fa-IR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0" name="Picture 2" descr="https://encrypted-tbn3.gstatic.com/images?q=tbn:ANd9GcTw9FGi5txk3DIg6HH5ozf_WLY7o7JxJ35aiQFQMQYAqWUnA3yed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88840"/>
            <a:ext cx="2762250" cy="1657350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48E8C8-C469-4E5C-AD49-F2E36E592AD5}" type="slidenum">
              <a:rPr lang="fa-IR" smtClean="0"/>
              <a:pPr/>
              <a:t>10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63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63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مشخصات مایع آسپیره شده</a:t>
            </a:r>
            <a:r>
              <a:rPr lang="en-US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en-US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fa-IR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043608" y="1700808"/>
          <a:ext cx="7032104" cy="4642596"/>
        </p:xfrm>
        <a:graphic>
          <a:graphicData uri="http://schemas.openxmlformats.org/drawingml/2006/table">
            <a:tbl>
              <a:tblPr rtl="1" firstRow="1" bandRow="1">
                <a:tableStyleId>{ED083AE6-46FA-4A59-8FB0-9F97EB10719F}</a:tableStyleId>
              </a:tblPr>
              <a:tblGrid>
                <a:gridCol w="3516052"/>
                <a:gridCol w="3516052"/>
              </a:tblGrid>
              <a:tr h="556842"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/>
                        <a:t>مايع </a:t>
                      </a:r>
                      <a:endParaRPr lang="fa-IR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/>
                        <a:t>مشخصات</a:t>
                      </a:r>
                      <a:endParaRPr lang="fa-IR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373034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000" dirty="0" smtClean="0"/>
                        <a:t>معده</a:t>
                      </a:r>
                    </a:p>
                    <a:p>
                      <a:pPr rtl="1"/>
                      <a:endParaRPr lang="fa-IR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a-IR" sz="2000" dirty="0" smtClean="0"/>
                        <a:t>کدر و سبز رنگ، خون آلود و </a:t>
                      </a:r>
                    </a:p>
                    <a:p>
                      <a:pPr>
                        <a:buNone/>
                      </a:pPr>
                      <a:r>
                        <a:rPr lang="fa-IR" sz="2000" dirty="0" smtClean="0"/>
                        <a:t>قهوه ای رنگ</a:t>
                      </a:r>
                      <a:endParaRPr lang="en-US" sz="2000" dirty="0" smtClean="0"/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/>
                        <a:t> Ph </a:t>
                      </a:r>
                      <a:r>
                        <a:rPr lang="fa-IR" sz="2000" b="1" dirty="0" smtClean="0"/>
                        <a:t>اسیدی (1-5)</a:t>
                      </a:r>
                    </a:p>
                  </a:txBody>
                  <a:tcPr/>
                </a:tc>
              </a:tr>
              <a:tr h="556842"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/>
                        <a:t>روده</a:t>
                      </a:r>
                      <a:endParaRPr lang="fa-IR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/>
                        <a:t>شفاف و به رنگ زرد یا صفرا 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/>
                        <a:t>Ph </a:t>
                      </a:r>
                      <a:r>
                        <a:rPr lang="fa-IR" sz="2000" b="1" dirty="0" smtClean="0"/>
                        <a:t>حدود 6 یا بالا تر </a:t>
                      </a:r>
                    </a:p>
                    <a:p>
                      <a:pPr rtl="1"/>
                      <a:endParaRPr lang="fa-IR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56842"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/>
                        <a:t>مایع پلور </a:t>
                      </a:r>
                      <a:endParaRPr lang="fa-IR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/>
                        <a:t>رنگ زرد کم رنگ و سروزی</a:t>
                      </a:r>
                      <a:r>
                        <a:rPr lang="en-US" sz="2000" dirty="0" smtClean="0"/>
                        <a:t> </a:t>
                      </a:r>
                      <a:endParaRPr lang="fa-IR" sz="2000" dirty="0" smtClean="0"/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000" b="1" dirty="0" smtClean="0"/>
                        <a:t> </a:t>
                      </a:r>
                      <a:r>
                        <a:rPr lang="en-US" sz="2000" b="1" dirty="0" smtClean="0"/>
                        <a:t> Ph</a:t>
                      </a:r>
                      <a:r>
                        <a:rPr lang="fa-IR" sz="2000" b="1" dirty="0" smtClean="0"/>
                        <a:t>7 یا بالاتر</a:t>
                      </a:r>
                    </a:p>
                  </a:txBody>
                  <a:tcPr/>
                </a:tc>
              </a:tr>
              <a:tr h="556842"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/>
                        <a:t>ترشحات نای و برونش ها </a:t>
                      </a:r>
                      <a:endParaRPr lang="fa-IR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/>
                        <a:t>به صورت خلط سفید رنگ 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000" b="1" dirty="0" smtClean="0"/>
                        <a:t> </a:t>
                      </a:r>
                      <a:r>
                        <a:rPr lang="en-US" sz="2000" b="1" dirty="0" smtClean="0"/>
                        <a:t> Ph</a:t>
                      </a:r>
                      <a:r>
                        <a:rPr lang="fa-IR" sz="2000" b="1" dirty="0" smtClean="0"/>
                        <a:t>7 یا بالاتر</a:t>
                      </a:r>
                    </a:p>
                    <a:p>
                      <a:pPr rtl="1"/>
                      <a:endParaRPr lang="fa-IR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48E8C8-C469-4E5C-AD49-F2E36E592AD5}" type="slidenum">
              <a:rPr lang="fa-IR" smtClean="0"/>
              <a:pPr/>
              <a:t>11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115616" y="332656"/>
            <a:ext cx="7467600" cy="580926"/>
          </a:xfrm>
        </p:spPr>
        <p:txBody>
          <a:bodyPr/>
          <a:lstStyle/>
          <a:p>
            <a:pPr algn="r"/>
            <a:r>
              <a:rPr lang="fa-IR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انسداد لوله</a:t>
            </a:r>
            <a:endParaRPr lang="fa-IR" b="1" dirty="0">
              <a:solidFill>
                <a:schemeClr val="tx1"/>
              </a:solidFill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971600" y="980728"/>
            <a:ext cx="7467600" cy="52565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1- ورود هوا:</a:t>
            </a:r>
          </a:p>
          <a:p>
            <a:pPr>
              <a:buFont typeface="Wingdings" pitchFamily="2" charset="2"/>
              <a:buChar char="ü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وارد كردن 20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cc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هوا به داخل لوله با استفاده از سرنگ و آسپیره کردن آن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در صورت عدم موفقیت:</a:t>
            </a:r>
          </a:p>
          <a:p>
            <a:pPr marL="1074738" indent="-261938"/>
            <a:r>
              <a:rPr lang="fa-IR" sz="2800" dirty="0" smtClean="0">
                <a:latin typeface="Arial" pitchFamily="34" charset="0"/>
                <a:cs typeface="Arial" pitchFamily="34" charset="0"/>
              </a:rPr>
              <a:t>ورود 20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cc 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دیگر هوا به داخل لوله </a:t>
            </a:r>
          </a:p>
          <a:p>
            <a:pPr marL="1074738" indent="-261938"/>
            <a:r>
              <a:rPr lang="fa-IR" sz="2800" dirty="0" smtClean="0">
                <a:latin typeface="Arial" pitchFamily="34" charset="0"/>
                <a:cs typeface="Arial" pitchFamily="34" charset="0"/>
              </a:rPr>
              <a:t>استفاده از یک سرنگ کوچکتر جهت آسپيره كردن</a:t>
            </a:r>
          </a:p>
          <a:p>
            <a:pPr marL="1074738" indent="-261938"/>
            <a:r>
              <a:rPr lang="fa-IR" sz="2800" dirty="0" smtClean="0">
                <a:latin typeface="Arial" pitchFamily="34" charset="0"/>
                <a:cs typeface="Arial" pitchFamily="34" charset="0"/>
              </a:rPr>
              <a:t>وضعیت بیمار را تغییر دهید و دوباره عمل آسپیراسیون را تکرار کنید.</a:t>
            </a:r>
          </a:p>
          <a:p>
            <a:pPr marL="1074738" indent="-261938"/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در صورت عدم موفقیت تزریق آنزیم های گوارشی و آب گرم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48E8C8-C469-4E5C-AD49-F2E36E592AD5}" type="slidenum">
              <a:rPr lang="fa-IR" smtClean="0"/>
              <a:pPr/>
              <a:t>12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1600" y="332656"/>
            <a:ext cx="7467600" cy="724942"/>
          </a:xfrm>
        </p:spPr>
        <p:txBody>
          <a:bodyPr>
            <a:normAutofit/>
          </a:bodyPr>
          <a:lstStyle/>
          <a:p>
            <a:pPr algn="r"/>
            <a:r>
              <a:rPr lang="fa-I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مراقبت هاي پرستاري در بيمار داراي لوله معده روده اي</a:t>
            </a:r>
            <a:endParaRPr lang="fa-IR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458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899592" y="1196752"/>
            <a:ext cx="7467600" cy="5472608"/>
          </a:xfrm>
        </p:spPr>
        <p:txBody>
          <a:bodyPr>
            <a:normAutofit lnSpcReduction="10000"/>
          </a:bodyPr>
          <a:lstStyle/>
          <a:p>
            <a:pPr algn="just" eaLnBrk="1" hangingPunct="1">
              <a:lnSpc>
                <a:spcPct val="115000"/>
              </a:lnSpc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1- بررسی مداوم بیمار وبرقراری عملکرد لوله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115000"/>
              </a:lnSpc>
              <a:buNone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115000"/>
              </a:lnSpc>
              <a:buFont typeface="Wingdings" pitchFamily="2" charset="2"/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جهت جلوگيري از مسدود شدن: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1262063" indent="-187325" algn="just">
              <a:lnSpc>
                <a:spcPct val="115000"/>
              </a:lnSpc>
              <a:buFont typeface="Wingdings" pitchFamily="2" charset="2"/>
              <a:buChar char="Ø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شستشو با نرمال سالين هر 8 تا 6 ساعت</a:t>
            </a:r>
          </a:p>
          <a:p>
            <a:pPr marL="1262063" indent="-187325" algn="just">
              <a:lnSpc>
                <a:spcPct val="115000"/>
              </a:lnSpc>
              <a:buFont typeface="Wingdings" pitchFamily="2" charset="2"/>
              <a:buChar char="Ø"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بررسی  و ثبت مقدار، رنگ ونوع ترشحات هر 8 ساعت یکبار</a:t>
            </a:r>
          </a:p>
          <a:p>
            <a:pPr algn="just">
              <a:lnSpc>
                <a:spcPct val="115000"/>
              </a:lnSpc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ثبت دقيق مایع دریافتی، غذاها، و مایع شستشو</a:t>
            </a:r>
          </a:p>
          <a:p>
            <a:pPr algn="just">
              <a:lnSpc>
                <a:spcPct val="115000"/>
              </a:lnSpc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علامت زدن مجراهاي لوله هاي 2 يا 3 مجرايی</a:t>
            </a:r>
          </a:p>
          <a:p>
            <a:pPr algn="just">
              <a:lnSpc>
                <a:spcPct val="115000"/>
              </a:lnSpc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لوله بايد آزاد وشل به لباس فرد وصل شود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48E8C8-C469-4E5C-AD49-F2E36E592AD5}" type="slidenum">
              <a:rPr lang="fa-IR" smtClean="0"/>
              <a:pPr/>
              <a:t>13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94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94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مراقبت هاي پرستاري در بيمار داراي لوله معده روده اي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2900370"/>
          </a:xfrm>
        </p:spPr>
        <p:txBody>
          <a:bodyPr/>
          <a:lstStyle/>
          <a:p>
            <a:pPr>
              <a:buNone/>
            </a:pPr>
            <a:r>
              <a:rPr lang="fa-IR" dirty="0" smtClean="0"/>
              <a:t>2- بهداشت دهان و بینی:</a:t>
            </a:r>
          </a:p>
          <a:p>
            <a:r>
              <a:rPr lang="fa-IR" dirty="0" smtClean="0"/>
              <a:t>استفاده از اپلیکاتور مرطوب جهت تمییز کردن بینی</a:t>
            </a:r>
          </a:p>
          <a:p>
            <a:r>
              <a:rPr lang="fa-IR" dirty="0" smtClean="0"/>
              <a:t>دهانشویه مکرر</a:t>
            </a:r>
          </a:p>
          <a:p>
            <a:r>
              <a:rPr lang="fa-IR" dirty="0" smtClean="0"/>
              <a:t>استفاده از بخور سرد یا گرم</a:t>
            </a:r>
          </a:p>
          <a:p>
            <a:r>
              <a:rPr lang="fa-IR" dirty="0" smtClean="0"/>
              <a:t>تعویض چسب بینی هر 2 تا 3 روز</a:t>
            </a:r>
          </a:p>
          <a:p>
            <a:r>
              <a:rPr lang="fa-IR" dirty="0" smtClean="0"/>
              <a:t>در صورت مجاز بودن جویدن آدامس یا ابنبات  و محدودیت در تکلم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48E8C8-C469-4E5C-AD49-F2E36E592AD5}" type="slidenum">
              <a:rPr lang="fa-IR" smtClean="0"/>
              <a:pPr/>
              <a:t>14</a:t>
            </a:fld>
            <a:endParaRPr lang="fa-IR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5" y="4429132"/>
            <a:ext cx="2708107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عوارض احتمالی</a:t>
            </a:r>
            <a:r>
              <a:rPr lang="en-US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fa-IR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482" name="Rectangle 2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کاهش حجم مایعات بدن</a:t>
            </a:r>
          </a:p>
          <a:p>
            <a:pPr eaLnBrk="1" hangingPunct="1">
              <a:buFont typeface="Wingdings" pitchFamily="2" charset="2"/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عوارض ریوی</a:t>
            </a:r>
          </a:p>
          <a:p>
            <a:pPr eaLnBrk="1" hangingPunct="1">
              <a:buFont typeface="Wingdings" pitchFamily="2" charset="2"/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تحریک غشاهاي مخاطي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48E8C8-C469-4E5C-AD49-F2E36E592AD5}" type="slidenum">
              <a:rPr lang="fa-IR" smtClean="0"/>
              <a:pPr/>
              <a:t>15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0"/>
            <a:ext cx="7467600" cy="796950"/>
          </a:xfrm>
        </p:spPr>
        <p:txBody>
          <a:bodyPr/>
          <a:lstStyle/>
          <a:p>
            <a:pPr algn="r"/>
            <a:r>
              <a:rPr lang="fa-I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کاهش حجم مایعات</a:t>
            </a:r>
            <a:endParaRPr lang="fa-IR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052736"/>
            <a:ext cx="8229600" cy="47091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نشانه ها:</a:t>
            </a:r>
          </a:p>
          <a:p>
            <a:pPr marL="1262063" indent="-36195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پوست و مخاط خشک</a:t>
            </a:r>
          </a:p>
          <a:p>
            <a:pPr marL="1262063" indent="-36195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کاهش برون ده ادراری</a:t>
            </a:r>
          </a:p>
          <a:p>
            <a:pPr marL="1262063" indent="-36195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لتارژی</a:t>
            </a:r>
          </a:p>
          <a:p>
            <a:pPr marL="1262063" indent="-36195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افزایش تعداد ضربان قلب </a:t>
            </a:r>
          </a:p>
          <a:p>
            <a:pPr marL="1262063" indent="-36195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كاهش درجه حرارت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اقدامات پرستاري:</a:t>
            </a:r>
          </a:p>
          <a:p>
            <a:pPr marL="1444625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اندازه گيري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IO</a:t>
            </a: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marL="1444625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بررسي تعادل مايع در 24 ساعت</a:t>
            </a:r>
          </a:p>
          <a:p>
            <a:pPr marL="1444625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گزارش عدم تعادل مايع</a:t>
            </a:r>
          </a:p>
          <a:p>
            <a:pPr marL="1444625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بررسي مقدار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BUN 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و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Cr</a:t>
            </a: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fa-I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48E8C8-C469-4E5C-AD49-F2E36E592AD5}" type="slidenum">
              <a:rPr lang="fa-IR" smtClean="0"/>
              <a:pPr/>
              <a:t>16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27584" y="0"/>
            <a:ext cx="7467600" cy="796950"/>
          </a:xfrm>
        </p:spPr>
        <p:txBody>
          <a:bodyPr/>
          <a:lstStyle/>
          <a:p>
            <a:pPr algn="r"/>
            <a:r>
              <a:rPr lang="fa-I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عوارض ریوی</a:t>
            </a:r>
            <a:endParaRPr lang="fa-IR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506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467544" y="1052736"/>
            <a:ext cx="8229600" cy="5616624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علل:</a:t>
            </a:r>
          </a:p>
          <a:p>
            <a:pPr marL="1349375" indent="-274638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وجود لوله</a:t>
            </a:r>
          </a:p>
          <a:p>
            <a:pPr marL="1349375" indent="-274638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اشكال در سرفه كردن</a:t>
            </a:r>
          </a:p>
          <a:p>
            <a:pPr marL="1349375" indent="-274638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اشكال در پاك كردن ريه ها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marL="536575" indent="-173038" eaLnBrk="1" hangingPunct="1">
              <a:lnSpc>
                <a:spcPct val="90000"/>
              </a:lnSpc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علائم:</a:t>
            </a:r>
          </a:p>
          <a:p>
            <a:pPr marL="1349375" indent="-274638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سرفه هنگام دادن دارو یا غذا از راه لوله</a:t>
            </a:r>
          </a:p>
          <a:p>
            <a:pPr marL="1349375" indent="-274638">
              <a:lnSpc>
                <a:spcPct val="90000"/>
              </a:lnSpc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سختی در پاک کردن راه هوایی</a:t>
            </a:r>
          </a:p>
          <a:p>
            <a:pPr marL="1349375" indent="-274638">
              <a:lnSpc>
                <a:spcPct val="90000"/>
              </a:lnSpc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تندی تنفس</a:t>
            </a:r>
          </a:p>
          <a:p>
            <a:pPr marL="1349375" indent="-274638">
              <a:lnSpc>
                <a:spcPct val="90000"/>
              </a:lnSpc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تب</a:t>
            </a:r>
          </a:p>
          <a:p>
            <a:pPr marL="1349375" indent="-274638">
              <a:lnSpc>
                <a:spcPct val="90000"/>
              </a:lnSpc>
              <a:buFont typeface="+mj-lt"/>
              <a:buAutoNum type="arabicPeriod"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marL="1349375" indent="-1292225">
              <a:lnSpc>
                <a:spcPct val="90000"/>
              </a:lnSpc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اقدامات پرستاري:</a:t>
            </a:r>
          </a:p>
          <a:p>
            <a:pPr marL="623888" indent="-274638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سمع منظم صدا های ریوی</a:t>
            </a:r>
          </a:p>
          <a:p>
            <a:pPr marL="623888" indent="-274638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کنترل مرتب علایم حیاتی </a:t>
            </a:r>
          </a:p>
          <a:p>
            <a:pPr marL="623888" indent="-274638" algn="justLow">
              <a:buFont typeface="Wingdings" pitchFamily="2" charset="2"/>
              <a:buChar char="§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تشويق بيمار به تنفس عمیق و سرفه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48E8C8-C469-4E5C-AD49-F2E36E592AD5}" type="slidenum">
              <a:rPr lang="fa-IR" smtClean="0"/>
              <a:pPr/>
              <a:t>17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0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150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150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467600" cy="796950"/>
          </a:xfrm>
        </p:spPr>
        <p:txBody>
          <a:bodyPr/>
          <a:lstStyle/>
          <a:p>
            <a:pPr algn="r"/>
            <a:r>
              <a:rPr lang="fa-I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خارج كردن لوله</a:t>
            </a:r>
            <a:endParaRPr lang="fa-IR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196752"/>
            <a:ext cx="8229600" cy="5472608"/>
          </a:xfrm>
        </p:spPr>
        <p:txBody>
          <a:bodyPr>
            <a:normAutofit/>
          </a:bodyPr>
          <a:lstStyle/>
          <a:p>
            <a:r>
              <a:rPr lang="fa-IR" dirty="0" smtClean="0">
                <a:latin typeface="Arial" pitchFamily="34" charset="0"/>
                <a:cs typeface="Arial" pitchFamily="34" charset="0"/>
              </a:rPr>
              <a:t>كلمپ كردن لوله از 24 ساعت قبل جهت اطمينان از عدم وجود:</a:t>
            </a:r>
          </a:p>
          <a:p>
            <a:pPr marL="1349375" indent="-274638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نفخ</a:t>
            </a:r>
          </a:p>
          <a:p>
            <a:pPr marL="1349375" indent="-274638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تهوع  و استفراغ</a:t>
            </a:r>
          </a:p>
          <a:p>
            <a:pPr marL="514350" indent="-514350"/>
            <a:r>
              <a:rPr lang="fa-IR" dirty="0" smtClean="0">
                <a:latin typeface="Arial" pitchFamily="34" charset="0"/>
                <a:cs typeface="Arial" pitchFamily="34" charset="0"/>
              </a:rPr>
              <a:t>شستشوي لوله با 10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cc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نرمال سالين قبل از خروج لوله</a:t>
            </a:r>
          </a:p>
          <a:p>
            <a:pPr marL="514350" indent="-514350"/>
            <a:r>
              <a:rPr lang="fa-IR" dirty="0" smtClean="0">
                <a:latin typeface="Arial" pitchFamily="34" charset="0"/>
                <a:cs typeface="Arial" pitchFamily="34" charset="0"/>
              </a:rPr>
              <a:t>در صورت داشتن بالن: تخليه هواي لوله</a:t>
            </a:r>
          </a:p>
          <a:p>
            <a:pPr marL="514350" indent="-514350"/>
            <a:r>
              <a:rPr lang="fa-IR" dirty="0" smtClean="0">
                <a:latin typeface="Arial" pitchFamily="34" charset="0"/>
                <a:cs typeface="Arial" pitchFamily="34" charset="0"/>
              </a:rPr>
              <a:t>خارج كردن 10 تا 15 سانتي متر از لوله به آرامي : رسيدن نوك لوله به مري</a:t>
            </a:r>
          </a:p>
          <a:p>
            <a:pPr marL="514350" indent="-514350"/>
            <a:r>
              <a:rPr lang="fa-IR" dirty="0" smtClean="0">
                <a:latin typeface="Arial" pitchFamily="34" charset="0"/>
                <a:cs typeface="Arial" pitchFamily="34" charset="0"/>
              </a:rPr>
              <a:t>خارج كردن باقيمانده لوله به سرعت از سوراخ بيني</a:t>
            </a:r>
          </a:p>
          <a:p>
            <a:pPr marL="514350" indent="-514350"/>
            <a:r>
              <a:rPr lang="fa-IR" dirty="0" smtClean="0">
                <a:latin typeface="Arial" pitchFamily="34" charset="0"/>
                <a:cs typeface="Arial" pitchFamily="34" charset="0"/>
              </a:rPr>
              <a:t>عدم اعمال فشار حین خروج لوله</a:t>
            </a:r>
          </a:p>
          <a:p>
            <a:pPr marL="514350" indent="-514350"/>
            <a:r>
              <a:rPr lang="fa-IR" dirty="0" smtClean="0">
                <a:latin typeface="Arial" pitchFamily="34" charset="0"/>
                <a:cs typeface="Arial" pitchFamily="34" charset="0"/>
              </a:rPr>
              <a:t>دهانشویه پس از خروج لوله</a:t>
            </a:r>
          </a:p>
          <a:p>
            <a:pPr marL="514350" indent="-514350"/>
            <a:r>
              <a:rPr lang="fa-IR" dirty="0" smtClean="0">
                <a:latin typeface="Arial" pitchFamily="34" charset="0"/>
                <a:cs typeface="Arial" pitchFamily="34" charset="0"/>
              </a:rPr>
              <a:t>در لوله روده ای هر 10 دقیقه کمی بیورن کشیده می شود</a:t>
            </a:r>
          </a:p>
          <a:p>
            <a:pPr marL="514350" indent="-514350"/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48E8C8-C469-4E5C-AD49-F2E36E592AD5}" type="slidenum">
              <a:rPr lang="fa-IR" smtClean="0"/>
              <a:pPr/>
              <a:t>18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467600" cy="652934"/>
          </a:xfrm>
        </p:spPr>
        <p:txBody>
          <a:bodyPr>
            <a:normAutofit/>
          </a:bodyPr>
          <a:lstStyle/>
          <a:p>
            <a:pPr algn="r"/>
            <a:r>
              <a:rPr lang="fa-IR" sz="3200" b="1" dirty="0" smtClean="0">
                <a:latin typeface="Arial" pitchFamily="34" charset="0"/>
                <a:cs typeface="Arial" pitchFamily="34" charset="0"/>
              </a:rPr>
              <a:t>تغذيه لوله اي</a:t>
            </a:r>
            <a:endParaRPr kumimoji="0" lang="fa-IR" sz="3200" b="1" kern="1200" cap="small" baseline="0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3568" y="1052736"/>
            <a:ext cx="7467600" cy="532859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دادن مواد غذایی از طریق لوله بینی- معده و بینی روده ای</a:t>
            </a: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برای کسانی که قادر به خوردن نیستند ولی گوارش سالم دارند</a:t>
            </a:r>
          </a:p>
          <a:p>
            <a:pPr>
              <a:buNone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اسمولاريته مايعات بدن: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mosm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/ lit 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300</a:t>
            </a: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دادن محلول غليظ:</a:t>
            </a: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ورود مايعات خارج سلولي و عروق خوني به روده و معده و بروز علائم:</a:t>
            </a:r>
          </a:p>
          <a:p>
            <a:pPr marL="1481138" indent="-277813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پري</a:t>
            </a:r>
          </a:p>
          <a:p>
            <a:pPr marL="1481138" indent="-277813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تهوع </a:t>
            </a:r>
          </a:p>
          <a:p>
            <a:pPr marL="1481138" indent="-277813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اسهال</a:t>
            </a:r>
          </a:p>
          <a:p>
            <a:pPr marL="1481138" indent="-277813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كم آبي</a:t>
            </a:r>
          </a:p>
          <a:p>
            <a:pPr marL="1481138" indent="-277813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افت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BP</a:t>
            </a: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marL="1481138" indent="-277813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تندي ضربان قلب</a:t>
            </a: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مجموع اين علائم: سندرم دامپينگ</a:t>
            </a:r>
          </a:p>
          <a:p>
            <a:endParaRPr lang="fa-I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4034" name="Picture 2" descr="http://bertfish.kramesonline.com/HealthSheets/110504.im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0042"/>
            <a:ext cx="1767196" cy="2232248"/>
          </a:xfrm>
          <a:prstGeom prst="rect">
            <a:avLst/>
          </a:prstGeom>
          <a:noFill/>
        </p:spPr>
      </p:pic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19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27584" y="692696"/>
            <a:ext cx="7467600" cy="5616624"/>
          </a:xfrm>
        </p:spPr>
        <p:txBody>
          <a:bodyPr>
            <a:normAutofit/>
          </a:bodyPr>
          <a:lstStyle/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fa-IR" b="1" cap="small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انواع روش هاي تغذيه: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تغذيه متناوب یا بولوس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تغذيه مداوم با استفاده از پمپ با سرعت ثابت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20</a:t>
            </a:fld>
            <a:endParaRPr lang="fa-IR"/>
          </a:p>
        </p:txBody>
      </p:sp>
      <p:pic>
        <p:nvPicPr>
          <p:cNvPr id="5" name="Picture 4" descr="https://encrypted-tbn1.gstatic.com/images?q=tbn:ANd9GcRhkBw6lI0kLNPrtVK5b0_FTPRsQ1YfOVFOscjHDif9BO79eJj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2643182"/>
            <a:ext cx="1847850" cy="24669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 eaLnBrk="1" latinLnBrk="0" hangingPunct="1">
              <a:spcBef>
                <a:spcPct val="0"/>
              </a:spcBef>
              <a:buNone/>
            </a:pPr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تغذيه متناوب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تغذيه با مقدار زياد در فواصل معين 4 تا 8 بار در روز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cc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200 تا 350 در عرض 10 تا 15 دقيقه</a:t>
            </a: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اندازه گيري غذاي باقيمانده قبل از هر بار تغذيه :</a:t>
            </a: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بيش از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cc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200: </a:t>
            </a:r>
          </a:p>
          <a:p>
            <a:pPr marL="896938" indent="-273050"/>
            <a:r>
              <a:rPr lang="fa-IR" dirty="0" smtClean="0">
                <a:latin typeface="Arial" pitchFamily="34" charset="0"/>
                <a:cs typeface="Arial" pitchFamily="34" charset="0"/>
              </a:rPr>
              <a:t>تأخير تغذيه وبررسي مجدد 1 ساعت بعد</a:t>
            </a:r>
          </a:p>
          <a:p>
            <a:pPr marL="896938" indent="-273050"/>
            <a:r>
              <a:rPr lang="fa-IR" dirty="0" smtClean="0">
                <a:latin typeface="Arial" pitchFamily="34" charset="0"/>
                <a:cs typeface="Arial" pitchFamily="34" charset="0"/>
              </a:rPr>
              <a:t>اگر باز هم زياد بود: گزارش شود.</a:t>
            </a: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 غذايي كه آسپيره مي شود مجدداً برگردانده شود</a:t>
            </a: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http://bertfish.kramesonline.com/HealthSheets/110504.im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429000"/>
            <a:ext cx="1767196" cy="2232248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21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467600" cy="796950"/>
          </a:xfrm>
        </p:spPr>
        <p:txBody>
          <a:bodyPr>
            <a:normAutofit/>
          </a:bodyPr>
          <a:lstStyle/>
          <a:p>
            <a:pPr algn="r"/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تغذيه با جریان مداوم</a:t>
            </a:r>
            <a:endParaRPr kumimoji="0" lang="fa-IR" sz="3200" b="1" kern="1200" cap="small" baseline="0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85786" y="1428736"/>
            <a:ext cx="7467600" cy="4873752"/>
          </a:xfrm>
        </p:spPr>
        <p:txBody>
          <a:bodyPr/>
          <a:lstStyle/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با استفاده از پمپ با سرعت ثابت</a:t>
            </a: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مناسب جهت:</a:t>
            </a:r>
          </a:p>
          <a:p>
            <a:pPr marL="457200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تغذيه روده اي </a:t>
            </a:r>
          </a:p>
          <a:p>
            <a:pPr marL="457200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بيماران مستعد آسپيراسيون</a:t>
            </a:r>
          </a:p>
          <a:p>
            <a:pPr marL="457200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بيماراني كه تغذيه با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NGT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‌را تحمل نمي كنند،‌ به دليل:</a:t>
            </a:r>
          </a:p>
          <a:p>
            <a:pPr marL="1698625" indent="-611188">
              <a:buFont typeface="Wingdings" pitchFamily="2" charset="2"/>
              <a:buChar char="§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نفخ</a:t>
            </a:r>
          </a:p>
          <a:p>
            <a:pPr marL="1698625" indent="-611188">
              <a:buFont typeface="Wingdings" pitchFamily="2" charset="2"/>
              <a:buChar char="§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باقي ماندن غذا در معده</a:t>
            </a: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fa-I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1986" name="Picture 2" descr="http://www.uofmmedicalcenter.org/healthlibrary/Article/=/fv/groups/public/documents/images/116488.im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642918"/>
            <a:ext cx="1905000" cy="4000501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22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467600" cy="868958"/>
          </a:xfrm>
        </p:spPr>
        <p:txBody>
          <a:bodyPr>
            <a:normAutofit/>
          </a:bodyPr>
          <a:lstStyle/>
          <a:p>
            <a:pPr algn="r"/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دليل ارجحيت اين روش به روش هاي ديگر:</a:t>
            </a:r>
            <a:endParaRPr kumimoji="0" lang="fa-IR" sz="3200" b="1" kern="1200" cap="small" baseline="0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دادن غذا به مقدار كم در مدت زياد: 100تا 150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cc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در 1 ساعت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كاهش خطر آسپيراسيون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كاهش نفخ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كاهش تهوع و استفراغ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كاهش اسهال</a:t>
            </a: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در اين روش انواع مختلف پمپ وجود دارد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مي توان در طول شب نيز بيمار را تغذيه كرد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حجم معده هر 4 ساعت يكبار اندازه گيري شود</a:t>
            </a: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معایب:</a:t>
            </a:r>
          </a:p>
          <a:p>
            <a:pPr marL="736600" indent="-273050"/>
            <a:r>
              <a:rPr lang="fa-IR" dirty="0" smtClean="0">
                <a:latin typeface="Arial" pitchFamily="34" charset="0"/>
                <a:cs typeface="Arial" pitchFamily="34" charset="0"/>
              </a:rPr>
              <a:t>گران قیمت</a:t>
            </a:r>
          </a:p>
          <a:p>
            <a:pPr marL="736600" indent="-273050"/>
            <a:r>
              <a:rPr lang="fa-IR" dirty="0" smtClean="0">
                <a:latin typeface="Arial" pitchFamily="34" charset="0"/>
                <a:cs typeface="Arial" pitchFamily="34" charset="0"/>
              </a:rPr>
              <a:t>سلب راحتی و آسایش بیمار</a:t>
            </a: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endParaRPr lang="fa-I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1986" name="Picture 2" descr="http://www.medexsupply.com/images/MED-DOY1992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564904"/>
            <a:ext cx="2339752" cy="2631208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23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467600" cy="1143000"/>
          </a:xfrm>
        </p:spPr>
        <p:txBody>
          <a:bodyPr>
            <a:normAutofit/>
          </a:bodyPr>
          <a:lstStyle/>
          <a:p>
            <a:pPr algn="r"/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مداخلات پرستاري در تغذيه </a:t>
            </a:r>
            <a:r>
              <a:rPr lang="fa-IR" sz="3200" b="1" dirty="0" smtClean="0">
                <a:latin typeface="Arial" pitchFamily="34" charset="0"/>
                <a:cs typeface="Arial" pitchFamily="34" charset="0"/>
              </a:rPr>
              <a:t>لوله </a:t>
            </a:r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اي </a:t>
            </a:r>
            <a:endParaRPr kumimoji="0" lang="fa-IR" sz="3200" b="1" kern="1200" cap="small" baseline="0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484784"/>
            <a:ext cx="7467600" cy="487375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1- شستشوي لوله با 15 تا 30 سي سي :</a:t>
            </a: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علت:</a:t>
            </a:r>
          </a:p>
          <a:p>
            <a:pPr marL="1712913" indent="-231775">
              <a:buFont typeface="Wingdings" pitchFamily="2" charset="2"/>
              <a:buChar char="ü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کاهش خطر رشد میکروبی</a:t>
            </a:r>
          </a:p>
          <a:p>
            <a:pPr marL="1712913" indent="-231775">
              <a:buFont typeface="Wingdings" pitchFamily="2" charset="2"/>
              <a:buChar char="ü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اطمینان از باز بودن لوله</a:t>
            </a:r>
          </a:p>
          <a:p>
            <a:pPr marL="1712913" indent="-231775">
              <a:buFont typeface="Wingdings" pitchFamily="2" charset="2"/>
              <a:buChar char="ü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کاهش احتمال مسدود شدن لوله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زمان های شستشو؟؟</a:t>
            </a:r>
          </a:p>
          <a:p>
            <a:pPr marL="1093788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قبل و بعد از هر بار تغذيه</a:t>
            </a:r>
          </a:p>
          <a:p>
            <a:pPr marL="1093788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قبل و بعد از هر بار دارو دادن</a:t>
            </a:r>
          </a:p>
          <a:p>
            <a:pPr marL="1093788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بعد از كنترل مقدار مايع باقيمانده در معده</a:t>
            </a:r>
          </a:p>
          <a:p>
            <a:pPr marL="1093788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بعد از كنترل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PH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محتويات</a:t>
            </a:r>
          </a:p>
          <a:p>
            <a:pPr marL="1093788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در تغذيه مداوم هر 4 تا 6 ساعت</a:t>
            </a:r>
          </a:p>
          <a:p>
            <a:pPr marL="1093788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در شرايطي كه لوله به هر علتي استفاده نشده باشد 2 بار در روز</a:t>
            </a:r>
          </a:p>
          <a:p>
            <a:endParaRPr lang="fa-I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24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467600" cy="1012974"/>
          </a:xfrm>
        </p:spPr>
        <p:txBody>
          <a:bodyPr/>
          <a:lstStyle/>
          <a:p>
            <a:pPr algn="r"/>
            <a:r>
              <a:rPr lang="fa-IR" sz="2800" b="1" dirty="0" smtClean="0">
                <a:latin typeface="Arial" pitchFamily="34" charset="0"/>
                <a:cs typeface="Arial" pitchFamily="34" charset="0"/>
              </a:rPr>
              <a:t>برقراری سیستم تغذیه لوله ای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1484784"/>
            <a:ext cx="8079160" cy="4873752"/>
          </a:xfrm>
        </p:spPr>
        <p:txBody>
          <a:bodyPr/>
          <a:lstStyle/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1- آماده كردن غذاها براي 4 ساعت و تعویض ظرف ها هر 24 ساعت در سیستم باز</a:t>
            </a: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تعويض ظرف هاي غذايي هر 24 تا 48 ساعت يكبار در سیستم بسته</a:t>
            </a: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2- درجه حرارت غذا برابر با درجه حرارت اتاق</a:t>
            </a: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3- بررسي محل قرار گيري لوله</a:t>
            </a: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4- قرار دادن سر در زاويه 30 درجه</a:t>
            </a: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5- تعيين سطح تحمل بيمار نسبت به غذا:</a:t>
            </a:r>
          </a:p>
          <a:p>
            <a:pPr marL="1347788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تهوع و استفراغ</a:t>
            </a:r>
          </a:p>
          <a:p>
            <a:pPr marL="1347788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اسهال</a:t>
            </a:r>
          </a:p>
          <a:p>
            <a:pPr marL="1347788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نفخ</a:t>
            </a: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25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467600" cy="1012974"/>
          </a:xfrm>
        </p:spPr>
        <p:txBody>
          <a:bodyPr/>
          <a:lstStyle/>
          <a:p>
            <a:pPr algn="r"/>
            <a:r>
              <a:rPr lang="fa-IR" sz="2800" b="1" dirty="0" smtClean="0">
                <a:latin typeface="Arial" pitchFamily="34" charset="0"/>
                <a:cs typeface="Arial" pitchFamily="34" charset="0"/>
              </a:rPr>
              <a:t>نحوه دادن داروها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1484784"/>
            <a:ext cx="8079160" cy="2015654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دادن داروها به صورت جداگانه </a:t>
            </a:r>
          </a:p>
          <a:p>
            <a:pPr marL="457200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مخلوط نكردن آنها با محلول هاي غذايي</a:t>
            </a:r>
          </a:p>
          <a:p>
            <a:pPr marL="457200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شستشو با 30 تا 50 سی سی آب پس از دادن دارو</a:t>
            </a:r>
          </a:p>
          <a:p>
            <a:pPr marL="457200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خودداری از دادن داروها در لوله روده ای</a:t>
            </a: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26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7467600" cy="1143000"/>
          </a:xfrm>
        </p:spPr>
        <p:txBody>
          <a:bodyPr>
            <a:normAutofit/>
          </a:bodyPr>
          <a:lstStyle/>
          <a:p>
            <a:pPr algn="r"/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برقراری تعادل مایع </a:t>
            </a:r>
            <a:endParaRPr kumimoji="0" lang="fa-IR" sz="3200" b="1" kern="1200" cap="small" baseline="0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268760"/>
            <a:ext cx="7467600" cy="4873752"/>
          </a:xfrm>
        </p:spPr>
        <p:txBody>
          <a:bodyPr>
            <a:normAutofit/>
          </a:bodyPr>
          <a:lstStyle/>
          <a:p>
            <a:pPr marL="57150" indent="58738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دادن آب به طور مرتب هر 4 تا 6 ساعت( حداقل 2 لیتر در 24 ساعت)</a:t>
            </a: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توجه به علائم دهيدراتاسيون:</a:t>
            </a:r>
          </a:p>
          <a:p>
            <a:pPr marL="1439862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خشكي مخاط </a:t>
            </a:r>
          </a:p>
          <a:p>
            <a:pPr marL="1439862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تشنگي </a:t>
            </a:r>
          </a:p>
          <a:p>
            <a:pPr marL="1439862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كاهش دفع ادرار</a:t>
            </a:r>
          </a:p>
          <a:p>
            <a:pPr marL="1439862" indent="-457200">
              <a:buFont typeface="+mj-lt"/>
              <a:buAutoNum type="arabicPeriod"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marL="541338" indent="-450850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كنترل جذب و دفع مایعات</a:t>
            </a: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بررسي هاي آزمايشگاهي:</a:t>
            </a:r>
          </a:p>
          <a:p>
            <a:pPr marL="1176338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‌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Pr 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 سرم</a:t>
            </a:r>
          </a:p>
          <a:p>
            <a:pPr marL="1176338" indent="-457200">
              <a:buFont typeface="+mj-lt"/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BUN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 و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Cr</a:t>
            </a: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marL="541338" indent="-450850">
              <a:buNone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endParaRPr lang="fa-I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27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/>
        </p:nvGraphicFramePr>
        <p:xfrm>
          <a:off x="1547664" y="19168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عوارض تغذيه لوله اي </a:t>
            </a:r>
            <a:endParaRPr kumimoji="0" lang="fa-IR" sz="3200" b="1" kern="1200" cap="small" baseline="0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28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467600" cy="724942"/>
          </a:xfrm>
        </p:spPr>
        <p:txBody>
          <a:bodyPr/>
          <a:lstStyle/>
          <a:p>
            <a:pPr lvl="0" algn="r"/>
            <a:r>
              <a:rPr lang="fa-IR" b="1" dirty="0" smtClean="0">
                <a:latin typeface="Arial" pitchFamily="34" charset="0"/>
                <a:cs typeface="Arial" pitchFamily="34" charset="0"/>
              </a:rPr>
              <a:t>اسهال</a:t>
            </a:r>
            <a:endParaRPr lang="fa-I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268760"/>
            <a:ext cx="7467600" cy="4873752"/>
          </a:xfrm>
        </p:spPr>
        <p:txBody>
          <a:bodyPr>
            <a:normAutofit/>
          </a:bodyPr>
          <a:lstStyle/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شايع ترين عارضه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مدفوع آبكي حداقل 3 بار در روز</a:t>
            </a:r>
          </a:p>
          <a:p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دلايل: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غذاهاي هايپراسمولار و سندرم دامپينگ: شايع ترين علت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آلودگي مواد غذايي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سوء ‌تغذيه: ناشي از اختلالات جذب روده اي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درمان دارويي: آنتي بيوتيك ها و ديژيتال ها 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کولیت عفونی ناشی از کلستریدیوم دیفیسل</a:t>
            </a:r>
          </a:p>
          <a:p>
            <a:endParaRPr lang="fa-IR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29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692696"/>
            <a:ext cx="7467600" cy="4873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درمان اسهال :</a:t>
            </a:r>
          </a:p>
          <a:p>
            <a:pPr marL="514350" indent="-514350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كاهش سرعت مواد غذايي</a:t>
            </a:r>
          </a:p>
          <a:p>
            <a:pPr marL="514350" indent="-514350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حفظ درجه حرارت در دماي اتاق</a:t>
            </a:r>
          </a:p>
          <a:p>
            <a:pPr marL="514350" indent="-514350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استفاده از روش مداوم به جاي متناوب</a:t>
            </a:r>
          </a:p>
          <a:p>
            <a:pPr marL="514350" indent="-514350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استفاده از حداقل آب جهت شستشوي قبل و بعد از غذا</a:t>
            </a:r>
          </a:p>
          <a:p>
            <a:endParaRPr lang="fa-IR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30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0"/>
            <a:ext cx="7467600" cy="666328"/>
          </a:xfrm>
        </p:spPr>
        <p:txBody>
          <a:bodyPr>
            <a:normAutofit/>
          </a:bodyPr>
          <a:lstStyle/>
          <a:p>
            <a:pPr algn="r"/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گاستروستومي</a:t>
            </a:r>
            <a:endParaRPr kumimoji="0" lang="fa-IR" sz="3200" b="1" kern="1200" cap="small" baseline="0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908720"/>
            <a:ext cx="7899648" cy="5949280"/>
          </a:xfrm>
        </p:spPr>
        <p:txBody>
          <a:bodyPr>
            <a:noAutofit/>
          </a:bodyPr>
          <a:lstStyle/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ايجاد سوراخ در معده با هدف رساندن غذا و مايعات به صورت موقت يا دائم</a:t>
            </a:r>
          </a:p>
          <a:p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نسبت به تغذيه از راه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NGT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: كاهش خطر آسپيراسيون</a:t>
            </a:r>
          </a:p>
          <a:p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عوارض احتمالي</a:t>
            </a:r>
          </a:p>
          <a:p>
            <a:pPr marL="1354138" indent="-274638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عفونت زخم</a:t>
            </a:r>
          </a:p>
          <a:p>
            <a:pPr marL="1354138" indent="-274638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سلوليت</a:t>
            </a:r>
          </a:p>
          <a:p>
            <a:pPr marL="1354138" indent="-274638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آبسه ديواره شكم</a:t>
            </a:r>
          </a:p>
          <a:p>
            <a:pPr marL="1354138" indent="-274638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خونريزي از معده و روده</a:t>
            </a:r>
          </a:p>
          <a:p>
            <a:pPr marL="1354138" indent="-274638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خارج شدن قبل از موعد</a:t>
            </a:r>
            <a:endParaRPr lang="fa-IR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7650" name="Picture 2" descr="http://www.sciencephoto.com/image/256442/350wm/M1500310-Gastrostomy_tube_in_a_baby-S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996952"/>
            <a:ext cx="3333750" cy="2209801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31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467600" cy="724942"/>
          </a:xfrm>
        </p:spPr>
        <p:txBody>
          <a:bodyPr>
            <a:normAutofit/>
          </a:bodyPr>
          <a:lstStyle/>
          <a:p>
            <a:pPr algn="r"/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مراقبت هاي پرستاري در گاستروستومي</a:t>
            </a:r>
            <a:endParaRPr kumimoji="0" lang="fa-IR" sz="3200" b="1" kern="1200" cap="small" baseline="0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1560" y="1124744"/>
            <a:ext cx="7467600" cy="5112568"/>
          </a:xfrm>
        </p:spPr>
        <p:txBody>
          <a:bodyPr>
            <a:normAutofit/>
          </a:bodyPr>
          <a:lstStyle/>
          <a:p>
            <a:pPr marL="269875" indent="-269875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1- مراقبت از پوست اطراف لوله:</a:t>
            </a:r>
          </a:p>
          <a:p>
            <a:pPr marL="1357313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شستشوي روزانه اطراف لوله با آب و صابون </a:t>
            </a:r>
          </a:p>
          <a:p>
            <a:pPr marL="1357313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سپس آبكشي </a:t>
            </a:r>
          </a:p>
          <a:p>
            <a:pPr marL="1357313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خشك كردن  آن: جلوگيري از آسيب پوستي</a:t>
            </a:r>
          </a:p>
          <a:p>
            <a:pPr marL="1357313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قرار دادن پانسمان در پوست اطراف محل برش: محافظت در برابر اسيد معده</a:t>
            </a:r>
          </a:p>
          <a:p>
            <a:pPr marL="1357313" indent="-457200">
              <a:buFont typeface="+mj-lt"/>
              <a:buAutoNum type="arabicPeriod"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2- دادن اطلاعات كافي به بيمار و خانواده</a:t>
            </a:r>
          </a:p>
          <a:p>
            <a:pPr>
              <a:buNone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3- بررسي علائم عفونت</a:t>
            </a:r>
          </a:p>
          <a:p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fa-I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32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692696"/>
            <a:ext cx="7899648" cy="5616624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4- كنترل از نظر خونريزي با كنترل:</a:t>
            </a:r>
          </a:p>
          <a:p>
            <a:pPr marL="1349375" indent="-360363">
              <a:buFont typeface="Wingdings" pitchFamily="2" charset="2"/>
              <a:buChar char="§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Vs</a:t>
            </a: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marL="1349375" indent="-360363">
              <a:buFont typeface="Wingdings" pitchFamily="2" charset="2"/>
              <a:buChar char="§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ترشحات محل گاستروستومي</a:t>
            </a:r>
          </a:p>
          <a:p>
            <a:pPr marL="1349375" indent="-360363">
              <a:buFont typeface="Wingdings" pitchFamily="2" charset="2"/>
              <a:buChar char="§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استفراغ و مدفوع</a:t>
            </a:r>
          </a:p>
          <a:p>
            <a:pPr marL="1349375" indent="-360363">
              <a:buFont typeface="Wingdings" pitchFamily="2" charset="2"/>
              <a:buChar char="§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گزارش علائم موجود</a:t>
            </a:r>
          </a:p>
          <a:p>
            <a:pPr marL="1349375" indent="-360363">
              <a:buFont typeface="Wingdings" pitchFamily="2" charset="2"/>
              <a:buChar char="§"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5- در صورت خروج تصادفي لوله:</a:t>
            </a:r>
          </a:p>
          <a:p>
            <a:pPr marL="1343025" indent="-457200">
              <a:buFont typeface="Wingdings" pitchFamily="2" charset="2"/>
              <a:buChar char="§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گذاشتن پانسمان استريل در محل</a:t>
            </a:r>
          </a:p>
          <a:p>
            <a:pPr marL="1343025" indent="-457200">
              <a:buFont typeface="Wingdings" pitchFamily="2" charset="2"/>
              <a:buChar char="§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اطلاع فوري به پزشك</a:t>
            </a:r>
          </a:p>
          <a:p>
            <a:pPr marL="1343025" indent="-457200">
              <a:buFont typeface="Wingdings" pitchFamily="2" charset="2"/>
              <a:buChar char="§"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در صورت عدم جايگذاري پس از 4 تا 6 ساعت مسدود مي شود</a:t>
            </a:r>
          </a:p>
          <a:p>
            <a:pPr marL="457200" indent="-457200">
              <a:buNone/>
            </a:pPr>
            <a:endParaRPr lang="fa-IR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33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467600" cy="724942"/>
          </a:xfrm>
        </p:spPr>
        <p:txBody>
          <a:bodyPr>
            <a:normAutofit/>
          </a:bodyPr>
          <a:lstStyle/>
          <a:p>
            <a:pPr algn="r"/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تغذيه كامل وريدي: </a:t>
            </a:r>
            <a:r>
              <a:rPr kumimoji="0" lang="en-US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TPN</a:t>
            </a:r>
            <a:endParaRPr kumimoji="0" lang="fa-IR" sz="3200" b="1" kern="1200" cap="small" baseline="0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00034" y="1196752"/>
            <a:ext cx="7795150" cy="5256584"/>
          </a:xfrm>
        </p:spPr>
        <p:txBody>
          <a:bodyPr>
            <a:normAutofit/>
          </a:bodyPr>
          <a:lstStyle/>
          <a:p>
            <a:r>
              <a:rPr lang="fa-IR" sz="3000" dirty="0" smtClean="0">
                <a:latin typeface="Arial" pitchFamily="34" charset="0"/>
                <a:cs typeface="Arial" pitchFamily="34" charset="0"/>
              </a:rPr>
              <a:t>تغذيه براي تأمين نيازهاي غذايي از راه وريدي</a:t>
            </a: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كاربرد باليني:</a:t>
            </a:r>
          </a:p>
          <a:p>
            <a:pPr marL="809625" indent="-360363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دریافت ناکافی مواد غذایی: سوختگی شدید، ایدز،‌سرطان و ...</a:t>
            </a:r>
          </a:p>
          <a:p>
            <a:pPr marL="809625" indent="-360363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اختلال در هضم و جذب: کرون و فلج ایلئوس</a:t>
            </a:r>
          </a:p>
          <a:p>
            <a:pPr marL="809625" indent="-360363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نیازهای غذایی طولانی مدت قبل یا بعد عمل: جراحی های وسیع روده</a:t>
            </a:r>
          </a:p>
          <a:p>
            <a:pPr marL="809625" indent="-360363">
              <a:buNone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78" name="Picture 2" descr="http://img.tfd.com/MosbyMD/thumb/total_parenteral_n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81250" cy="2238376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34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انواع محلول هاي غذايي</a:t>
            </a:r>
            <a:endParaRPr kumimoji="0" lang="fa-IR" sz="3200" b="1" kern="1200" cap="small" baseline="0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تركيبات اسيد آمينه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دكستروز هايپرتونيك: 25 % ‌به بالا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امولوسيون چربي ها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ويتامين ها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الكتروليت ها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املاح</a:t>
            </a:r>
          </a:p>
          <a:p>
            <a:endParaRPr lang="fa-I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78" name="Picture 2" descr="http://2.imimg.com/data2/HF/YA/MY-1445797/parenteral-amino-acid-solution-250x2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196752"/>
            <a:ext cx="2371725" cy="1447801"/>
          </a:xfrm>
          <a:prstGeom prst="rect">
            <a:avLst/>
          </a:prstGeom>
          <a:noFill/>
        </p:spPr>
      </p:pic>
      <p:pic>
        <p:nvPicPr>
          <p:cNvPr id="24580" name="Picture 4" descr="http://medical-iran.persiangig.com/image/Serum/%D9%82%D9%86%D8%AF%D9%8A%2010%20%D8%AF%D8%B1%D8%B5%D8%A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3" y="3573016"/>
            <a:ext cx="1849990" cy="2912244"/>
          </a:xfrm>
          <a:prstGeom prst="rect">
            <a:avLst/>
          </a:prstGeom>
          <a:noFill/>
        </p:spPr>
      </p:pic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35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0"/>
            <a:ext cx="7467600" cy="868958"/>
          </a:xfrm>
        </p:spPr>
        <p:txBody>
          <a:bodyPr>
            <a:normAutofit/>
          </a:bodyPr>
          <a:lstStyle/>
          <a:p>
            <a:pPr algn="r"/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آماده كردن محلول هاي </a:t>
            </a:r>
            <a:r>
              <a:rPr kumimoji="0" lang="en-US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TPN</a:t>
            </a:r>
            <a:endParaRPr kumimoji="0" lang="fa-IR" sz="3200" b="1" kern="1200" cap="small" baseline="0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27584" y="1268760"/>
            <a:ext cx="7467600" cy="4873752"/>
          </a:xfrm>
        </p:spPr>
        <p:txBody>
          <a:bodyPr>
            <a:normAutofit/>
          </a:bodyPr>
          <a:lstStyle/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گرم كردن محلول فقط قبل از استفاده در دماي اتاق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نگهداري تا قبل از استفاده در يخچال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تزريق با استفاده از ست فيلتردار 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كنترل از نظر شفافيت و عدم رسوب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كنترل برچسب محلول و تاريخ مصرف</a:t>
            </a:r>
          </a:p>
          <a:p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امولوسيون هاي چربي نبايد فيلتره شوند:</a:t>
            </a:r>
          </a:p>
          <a:p>
            <a:pPr marL="1711325" indent="-273050"/>
            <a:r>
              <a:rPr lang="fa-IR" sz="2800" dirty="0" smtClean="0">
                <a:latin typeface="Arial" pitchFamily="34" charset="0"/>
                <a:cs typeface="Arial" pitchFamily="34" charset="0"/>
              </a:rPr>
              <a:t> همزمان با رابط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Y 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 شكل با اسيد آمينه يا دكستروز داده شوند.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36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اقدامات پرستاری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شروع محلولهاي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TPN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با مقدار كم 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افزايش غلظت به تدريج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کنترل جذب و دفع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کنترل وزن روزانه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کنترل قند خون و تری گلیسیرید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اندازه گیری نیتروژن در ادرار 24 ساعته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ميزان دريافت امولوسيون هاي چربي:</a:t>
            </a:r>
          </a:p>
          <a:p>
            <a:pPr marL="1262063" indent="-273050">
              <a:buFont typeface="Wingdings" pitchFamily="2" charset="2"/>
              <a:buChar char="§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500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cc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امولوسيون 10%</a:t>
            </a:r>
          </a:p>
          <a:p>
            <a:pPr marL="1262063" indent="-273050">
              <a:buFont typeface="Wingdings" pitchFamily="2" charset="2"/>
              <a:buChar char="§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‌طي 6تا 12ساعت </a:t>
            </a:r>
          </a:p>
          <a:p>
            <a:pPr marL="1262063" indent="-273050">
              <a:buFont typeface="Wingdings" pitchFamily="2" charset="2"/>
              <a:buChar char="§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1 تا 3 بار هفته </a:t>
            </a: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37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0"/>
            <a:ext cx="7467600" cy="810344"/>
          </a:xfrm>
        </p:spPr>
        <p:txBody>
          <a:bodyPr/>
          <a:lstStyle/>
          <a:p>
            <a:pPr algn="r"/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روشهای تزريق محلول هاي </a:t>
            </a:r>
            <a:r>
              <a:rPr kumimoji="0" lang="en-US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TPN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</a:t>
            </a:r>
            <a:endParaRPr lang="fa-I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980728"/>
            <a:ext cx="7467600" cy="561662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روش وريد محيطي: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 غلظت محلول كم: دكستروز 10%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طول مدت استفاده از 5 تا 7روز بيشتر نباشد</a:t>
            </a: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روش وريد مركزي: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از طريق كاتتر وريد تحت ترقوه اي 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محل مناسب كاتتر : 1/3 مياني وريد اجوف فوقاني </a:t>
            </a:r>
          </a:p>
          <a:p>
            <a:pPr>
              <a:buNone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در مواردي كه نياز به سالها استفاده است: 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ورود به وريد اجوف فوقاني : 2 تا 3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cm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بالاتر از محل اتصال وريد به دهليز</a:t>
            </a:r>
          </a:p>
          <a:p>
            <a:endParaRPr lang="fa-I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38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467600" cy="652934"/>
          </a:xfrm>
        </p:spPr>
        <p:txBody>
          <a:bodyPr>
            <a:normAutofit/>
          </a:bodyPr>
          <a:lstStyle/>
          <a:p>
            <a:pPr algn="r"/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كاتتر وريد مركزي</a:t>
            </a:r>
            <a:endParaRPr kumimoji="0" lang="fa-IR" sz="3200" b="1" kern="1200" cap="small" baseline="0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55576" y="1052736"/>
            <a:ext cx="7467600" cy="561662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بهترين سوند: سوند سه راه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 جهت تزريق:</a:t>
            </a:r>
          </a:p>
          <a:p>
            <a:pPr marL="1169988" indent="-180975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خون</a:t>
            </a:r>
          </a:p>
          <a:p>
            <a:pPr marL="1169988" indent="-180975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محلول هاي غليظ</a:t>
            </a:r>
          </a:p>
          <a:p>
            <a:pPr marL="1169988" indent="-180975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دارو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در سوند تك مجرايي نبايد اقدامات زير انجام شود:</a:t>
            </a:r>
          </a:p>
          <a:p>
            <a:pPr marL="1446213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كشيدن يا تزريق خون</a:t>
            </a:r>
          </a:p>
          <a:p>
            <a:pPr marL="1446213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تزريق دارو</a:t>
            </a:r>
          </a:p>
          <a:p>
            <a:pPr marL="1446213" indent="-457200">
              <a:buFont typeface="Wingdings" pitchFamily="2" charset="2"/>
              <a:buChar char="ü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تزريق انسولين اشكالي ندارد.</a:t>
            </a:r>
          </a:p>
          <a:p>
            <a:pPr marL="457200" indent="-457200"/>
            <a:r>
              <a:rPr lang="fa-IR" dirty="0" smtClean="0">
                <a:latin typeface="Arial" pitchFamily="34" charset="0"/>
                <a:cs typeface="Arial" pitchFamily="34" charset="0"/>
              </a:rPr>
              <a:t>مناسب ترين مسير:</a:t>
            </a:r>
          </a:p>
          <a:p>
            <a:pPr marL="1438275" indent="-358775">
              <a:buFont typeface="Wingdings" pitchFamily="2" charset="2"/>
              <a:buChar char="§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وريد تحت ترقوه اي</a:t>
            </a:r>
          </a:p>
          <a:p>
            <a:pPr marL="1438275" indent="-358775">
              <a:buFont typeface="Wingdings" pitchFamily="2" charset="2"/>
              <a:buChar char="§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در موارد اورژانس: وريد ژوگولار</a:t>
            </a:r>
          </a:p>
          <a:p>
            <a:pPr marL="1446213" indent="-457200">
              <a:buFont typeface="Wingdings" pitchFamily="2" charset="2"/>
              <a:buChar char="ü"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endParaRPr lang="fa-I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39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467600" cy="652934"/>
          </a:xfrm>
        </p:spPr>
        <p:txBody>
          <a:bodyPr>
            <a:normAutofit/>
          </a:bodyPr>
          <a:lstStyle/>
          <a:p>
            <a:pPr algn="r"/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آماده سازی بیمار برای</a:t>
            </a:r>
            <a:r>
              <a:rPr kumimoji="0" lang="fa-IR" sz="3200" b="1" kern="1200" cap="small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ورود كاتتر مركزي</a:t>
            </a:r>
            <a:endParaRPr kumimoji="0" lang="fa-IR" sz="3200" b="1" kern="1200" cap="small" baseline="0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27584" y="1124744"/>
            <a:ext cx="7467600" cy="55446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1- توضيح روش كار به بيمار</a:t>
            </a:r>
          </a:p>
          <a:p>
            <a:pPr>
              <a:buNone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2- قرار دادن به پشت در حالي كه سر پايين تر از بدن باشد. علت:</a:t>
            </a:r>
          </a:p>
          <a:p>
            <a:pPr marL="1169988" indent="-269875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اتساع عروق گردن وشانه</a:t>
            </a:r>
          </a:p>
          <a:p>
            <a:pPr marL="1169988" indent="-269875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ورود راحت تر سوند</a:t>
            </a:r>
          </a:p>
          <a:p>
            <a:pPr marL="1169988" indent="-269875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جلوگيري از آمبولي هوا</a:t>
            </a:r>
          </a:p>
          <a:p>
            <a:pPr marL="1169988" indent="-269875">
              <a:buFont typeface="+mj-lt"/>
              <a:buAutoNum type="arabicPeriod"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3- تراشيدن موهاي ناحيه و پاك كردن چربي  با الكل و استون</a:t>
            </a:r>
          </a:p>
          <a:p>
            <a:pPr marL="457200" indent="-457200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4- ضد عفوني با يد و الكل</a:t>
            </a:r>
          </a:p>
          <a:p>
            <a:pPr marL="457200" indent="-457200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5- تأكيد بر لزوم بي حركتي حين پروسيجر</a:t>
            </a:r>
          </a:p>
          <a:p>
            <a:pPr marL="457200" indent="-457200">
              <a:buNone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None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marL="457200" indent="-457200"/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endParaRPr lang="fa-I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40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7467600" cy="652934"/>
          </a:xfrm>
        </p:spPr>
        <p:txBody>
          <a:bodyPr/>
          <a:lstStyle/>
          <a:p>
            <a:pPr algn="r"/>
            <a:r>
              <a:rPr lang="fa-IR" sz="2800" b="1" dirty="0" smtClean="0">
                <a:latin typeface="Arial" pitchFamily="34" charset="0"/>
                <a:cs typeface="Arial" pitchFamily="34" charset="0"/>
              </a:rPr>
              <a:t>مراقبت هاي پرستاري پس از ورود كاتتر وريد مركزي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57200" indent="-457200"/>
            <a:r>
              <a:rPr lang="fa-IR" dirty="0" smtClean="0">
                <a:latin typeface="Arial" pitchFamily="34" charset="0"/>
                <a:cs typeface="Arial" pitchFamily="34" charset="0"/>
              </a:rPr>
              <a:t>شستشوي هر كدام از مسيرها با هپارين رقيق 2 تا 3 بار در روز</a:t>
            </a:r>
          </a:p>
          <a:p>
            <a:pPr marL="457200" indent="-457200"/>
            <a:r>
              <a:rPr lang="fa-IR" dirty="0" smtClean="0">
                <a:latin typeface="Arial" pitchFamily="34" charset="0"/>
                <a:cs typeface="Arial" pitchFamily="34" charset="0"/>
              </a:rPr>
              <a:t>عدم اعمال فشار حين شستشو</a:t>
            </a:r>
          </a:p>
          <a:p>
            <a:pPr marL="457200" indent="-457200"/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در صورت احساس مقاومت،‌ آسپیره کردن</a:t>
            </a:r>
          </a:p>
          <a:p>
            <a:pPr marL="457200" indent="-457200"/>
            <a:r>
              <a:rPr lang="fa-IR" dirty="0" smtClean="0">
                <a:latin typeface="Arial" pitchFamily="34" charset="0"/>
                <a:cs typeface="Arial" pitchFamily="34" charset="0"/>
              </a:rPr>
              <a:t>استفاده از اوروكيناز جهت: حل لخته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41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467600" cy="868958"/>
          </a:xfrm>
        </p:spPr>
        <p:txBody>
          <a:bodyPr>
            <a:normAutofit/>
          </a:bodyPr>
          <a:lstStyle/>
          <a:p>
            <a:pPr algn="r"/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شرايط قطع </a:t>
            </a:r>
            <a:r>
              <a:rPr kumimoji="0" lang="en-US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TPN</a:t>
            </a:r>
            <a:endParaRPr kumimoji="0" lang="fa-IR" sz="3200" b="1" kern="1200" cap="small" baseline="0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55576" y="1412776"/>
            <a:ext cx="7467600" cy="4873752"/>
          </a:xfrm>
        </p:spPr>
        <p:txBody>
          <a:bodyPr>
            <a:noAutofit/>
          </a:bodyPr>
          <a:lstStyle/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قطع تدريجي: جلوگيري از افت قند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استفاده از سرم قندي ايزوتونيك تا چند ساعت بعد 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توجه به علائم هايپوگليسمي:</a:t>
            </a:r>
          </a:p>
          <a:p>
            <a:pPr marL="1446213" indent="-457200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ضعف</a:t>
            </a:r>
          </a:p>
          <a:p>
            <a:pPr marL="1446213" indent="-457200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حالت غش</a:t>
            </a:r>
          </a:p>
          <a:p>
            <a:pPr marL="1446213" indent="-457200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تعريق</a:t>
            </a:r>
          </a:p>
          <a:p>
            <a:pPr marL="1446213" indent="-457200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لرزش</a:t>
            </a:r>
          </a:p>
          <a:p>
            <a:pPr marL="1446213" indent="-457200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احساس سرما</a:t>
            </a:r>
          </a:p>
          <a:p>
            <a:pPr marL="1446213" indent="-457200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گيجي</a:t>
            </a:r>
          </a:p>
          <a:p>
            <a:pPr marL="1446213" indent="-457200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تاكيكاردي</a:t>
            </a:r>
          </a:p>
          <a:p>
            <a:endParaRPr lang="fa-IR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42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467600" cy="796950"/>
          </a:xfrm>
        </p:spPr>
        <p:txBody>
          <a:bodyPr>
            <a:normAutofit/>
          </a:bodyPr>
          <a:lstStyle/>
          <a:p>
            <a:pPr algn="r"/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مراقبت هاي پرستاري در </a:t>
            </a:r>
            <a:r>
              <a:rPr kumimoji="0" lang="en-US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TPN</a:t>
            </a:r>
            <a:endParaRPr kumimoji="0" lang="fa-IR" sz="3200" b="1" kern="1200" cap="small" baseline="0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55576" y="1124744"/>
            <a:ext cx="7467600" cy="4873752"/>
          </a:xfrm>
        </p:spPr>
        <p:txBody>
          <a:bodyPr/>
          <a:lstStyle/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1- </a:t>
            </a:r>
            <a:r>
              <a:rPr lang="fa-IR" b="1" dirty="0" smtClean="0">
                <a:latin typeface="Arial" pitchFamily="34" charset="0"/>
                <a:cs typeface="Arial" pitchFamily="34" charset="0"/>
              </a:rPr>
              <a:t>بررسي مؤثر بودن تغذيه كامل وريدي: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كنترل وزن روزانه يا  2 -3 بار در هفته در شرايط مشابه روز اول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كنترل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IO 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افزودن مواد معدني مورد نياز طبق دستور : </a:t>
            </a:r>
          </a:p>
          <a:p>
            <a:pPr marL="1176338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مس</a:t>
            </a:r>
          </a:p>
          <a:p>
            <a:pPr marL="1176338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‌روي </a:t>
            </a:r>
          </a:p>
          <a:p>
            <a:pPr marL="1176338" indent="-457200">
              <a:buFont typeface="+mj-lt"/>
              <a:buAutoNum type="arabicPeriod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منگنز</a:t>
            </a:r>
          </a:p>
          <a:p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43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467600" cy="724942"/>
          </a:xfrm>
        </p:spPr>
        <p:txBody>
          <a:bodyPr/>
          <a:lstStyle/>
          <a:p>
            <a:pPr algn="r"/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مراقبت هاي پرستاري در </a:t>
            </a:r>
            <a:r>
              <a:rPr kumimoji="0" lang="en-US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TPN</a:t>
            </a:r>
            <a:endParaRPr kumimoji="0" lang="fa-IR" sz="3200" b="1" kern="1200" cap="small" baseline="0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3568" y="1124744"/>
            <a:ext cx="7467600" cy="48737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2- پيشگيري از عفونت:</a:t>
            </a:r>
          </a:p>
          <a:p>
            <a:pPr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علت عفونت: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غلظت بالاي گلوكز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وجود كاتتر وريد مركزي</a:t>
            </a:r>
          </a:p>
          <a:p>
            <a:pPr marL="457200" indent="-457200">
              <a:buFont typeface="+mj-lt"/>
              <a:buAutoNum type="arabicPeriod"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/>
            <a:r>
              <a:rPr lang="fa-IR" sz="2800" dirty="0" smtClean="0">
                <a:latin typeface="Arial" pitchFamily="34" charset="0"/>
                <a:cs typeface="Arial" pitchFamily="34" charset="0"/>
              </a:rPr>
              <a:t>شايع ترين عامل عفوني : كانديدا آلبيكنز</a:t>
            </a:r>
          </a:p>
          <a:p>
            <a:pPr marL="457200" indent="-457200"/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/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44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467600" cy="652934"/>
          </a:xfrm>
        </p:spPr>
        <p:txBody>
          <a:bodyPr/>
          <a:lstStyle/>
          <a:p>
            <a:pPr algn="r"/>
            <a:r>
              <a:rPr lang="fa-IR" sz="2800" b="1" dirty="0" smtClean="0">
                <a:latin typeface="Arial" pitchFamily="34" charset="0"/>
                <a:cs typeface="Arial" pitchFamily="34" charset="0"/>
              </a:rPr>
              <a:t>مراقبت هاي پرستاري در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TPN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3568" y="1196752"/>
            <a:ext cx="7467600" cy="4873752"/>
          </a:xfrm>
        </p:spPr>
        <p:txBody>
          <a:bodyPr>
            <a:normAutofit/>
          </a:bodyPr>
          <a:lstStyle/>
          <a:p>
            <a:pPr marL="457200" indent="-457200"/>
            <a:r>
              <a:rPr lang="fa-IR" dirty="0" smtClean="0">
                <a:latin typeface="Arial" pitchFamily="34" charset="0"/>
                <a:cs typeface="Arial" pitchFamily="34" charset="0"/>
              </a:rPr>
              <a:t>تعويض پانسمان محل سوند به روش كاملاً استريل</a:t>
            </a:r>
          </a:p>
          <a:p>
            <a:pPr marL="457200" indent="-457200"/>
            <a:r>
              <a:rPr lang="fa-IR" dirty="0" smtClean="0">
                <a:latin typeface="Arial" pitchFamily="34" charset="0"/>
                <a:cs typeface="Arial" pitchFamily="34" charset="0"/>
              </a:rPr>
              <a:t>استفاده از ماسك و دستكش حين پانسمان</a:t>
            </a:r>
          </a:p>
          <a:p>
            <a:pPr marL="457200" indent="-457200"/>
            <a:r>
              <a:rPr lang="fa-IR" dirty="0" smtClean="0">
                <a:latin typeface="Arial" pitchFamily="34" charset="0"/>
                <a:cs typeface="Arial" pitchFamily="34" charset="0"/>
              </a:rPr>
              <a:t>استفاده از يد و بعد الكل جهت ضد عفوني</a:t>
            </a:r>
          </a:p>
          <a:p>
            <a:pPr marL="457200" indent="-457200"/>
            <a:r>
              <a:rPr lang="fa-IR" dirty="0" smtClean="0">
                <a:latin typeface="Arial" pitchFamily="34" charset="0"/>
                <a:cs typeface="Arial" pitchFamily="34" charset="0"/>
              </a:rPr>
              <a:t>ثبت مشخصات روي پانسمان</a:t>
            </a:r>
          </a:p>
          <a:p>
            <a:pPr marL="457200" indent="-457200"/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بررسي محل سوند از نظر:</a:t>
            </a:r>
          </a:p>
          <a:p>
            <a:pPr marL="457200" indent="-457200"/>
            <a:r>
              <a:rPr lang="fa-IR" dirty="0" smtClean="0">
                <a:latin typeface="Arial" pitchFamily="34" charset="0"/>
                <a:cs typeface="Arial" pitchFamily="34" charset="0"/>
              </a:rPr>
              <a:t>نشت</a:t>
            </a:r>
          </a:p>
          <a:p>
            <a:pPr marL="457200" indent="-457200"/>
            <a:r>
              <a:rPr lang="fa-IR" dirty="0" smtClean="0">
                <a:latin typeface="Arial" pitchFamily="34" charset="0"/>
                <a:cs typeface="Arial" pitchFamily="34" charset="0"/>
              </a:rPr>
              <a:t>ترشح خوني</a:t>
            </a:r>
          </a:p>
          <a:p>
            <a:pPr marL="457200" indent="-457200"/>
            <a:r>
              <a:rPr lang="fa-IR" dirty="0" smtClean="0">
                <a:latin typeface="Arial" pitchFamily="34" charset="0"/>
                <a:cs typeface="Arial" pitchFamily="34" charset="0"/>
              </a:rPr>
              <a:t>واكنش هاي پوستي</a:t>
            </a:r>
          </a:p>
          <a:p>
            <a:pPr marL="457200" indent="-457200"/>
            <a:r>
              <a:rPr lang="fa-IR" dirty="0" smtClean="0">
                <a:latin typeface="Arial" pitchFamily="34" charset="0"/>
                <a:cs typeface="Arial" pitchFamily="34" charset="0"/>
              </a:rPr>
              <a:t>تعويض ست سرم و فيلترها هر 72 ساعت</a:t>
            </a: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45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467600" cy="796950"/>
          </a:xfrm>
        </p:spPr>
        <p:txBody>
          <a:bodyPr>
            <a:normAutofit/>
          </a:bodyPr>
          <a:lstStyle/>
          <a:p>
            <a:pPr algn="r"/>
            <a:r>
              <a:rPr kumimoji="0" lang="fa-IR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مراقبت هاي پرستاري در </a:t>
            </a:r>
            <a:r>
              <a:rPr kumimoji="0" lang="en-US" sz="3200" b="1" kern="1200" cap="small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TPN</a:t>
            </a:r>
            <a:endParaRPr kumimoji="0" lang="fa-IR" sz="3200" b="1" kern="1200" cap="small" baseline="0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71600" y="1268760"/>
            <a:ext cx="7467600" cy="54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b="1" dirty="0" smtClean="0">
                <a:latin typeface="Arial" pitchFamily="34" charset="0"/>
                <a:cs typeface="Arial" pitchFamily="34" charset="0"/>
              </a:rPr>
              <a:t>3- برقراري تعادل مايعات: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تنظيم سرعت ورود محلول هر 0/5 تا 1 ساعت یکبار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سرعت قطرات نباید کمتر یا بیشتر از حد معمول باشند</a:t>
            </a:r>
          </a:p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در صورت تمام شدن محلول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TPN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تا دریافت نوبت بعدی سرم قندی 10 % وصل شود</a:t>
            </a:r>
          </a:p>
          <a:p>
            <a:pPr marL="457200" indent="-457200"/>
            <a:r>
              <a:rPr lang="fa-IR" dirty="0" smtClean="0">
                <a:latin typeface="Arial" pitchFamily="34" charset="0"/>
                <a:cs typeface="Arial" pitchFamily="34" charset="0"/>
              </a:rPr>
              <a:t>کنترل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IO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و علائم کم آبی و گزارش موارد غیر طبیعی</a:t>
            </a:r>
          </a:p>
          <a:p>
            <a:pPr marL="457200" indent="-457200">
              <a:buNone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بررسی روزانه سطح گلوکز خون </a:t>
            </a:r>
          </a:p>
          <a:p>
            <a:pPr marL="457200" indent="-457200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هایپر گلیسمی سبب: </a:t>
            </a:r>
          </a:p>
          <a:p>
            <a:pPr marL="1169988" indent="-360363">
              <a:buFont typeface="Wingdings" pitchFamily="2" charset="2"/>
              <a:buChar char="§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دیورز </a:t>
            </a:r>
          </a:p>
          <a:p>
            <a:pPr marL="1169988" indent="-360363">
              <a:buFont typeface="Wingdings" pitchFamily="2" charset="2"/>
              <a:buChar char="§"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دفع مایع</a:t>
            </a:r>
          </a:p>
          <a:p>
            <a:pPr marL="457200" indent="-457200">
              <a:buFont typeface="+mj-lt"/>
              <a:buAutoNum type="arabicPeriod"/>
            </a:pPr>
            <a:endParaRPr lang="fa-I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46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AD9FC-0904-4BF5-85C2-4F9D5C9765A7}" type="slidenum">
              <a:rPr lang="fa-IR" smtClean="0"/>
              <a:pPr/>
              <a:t>47</a:t>
            </a:fld>
            <a:endParaRPr lang="fa-IR"/>
          </a:p>
        </p:txBody>
      </p:sp>
      <p:pic>
        <p:nvPicPr>
          <p:cNvPr id="1026" name="Picture 2" descr="http://dl.8beheshtgroup.com/images/gifts/8beheshtgroup_gift_of_the_day_634e_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1033</TotalTime>
  <Words>2458</Words>
  <Application>Microsoft Office PowerPoint</Application>
  <PresentationFormat>On-screen Show (4:3)</PresentationFormat>
  <Paragraphs>508</Paragraphs>
  <Slides>47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Oriel</vt:lpstr>
      <vt:lpstr>Slide 1</vt:lpstr>
      <vt:lpstr>لوله گذاری دستگاه گوارش</vt:lpstr>
      <vt:lpstr>هدف از لوله گذاری:</vt:lpstr>
      <vt:lpstr>انواع لوله ها: </vt:lpstr>
      <vt:lpstr>لوله های معده ای:</vt:lpstr>
      <vt:lpstr>لوله های روده ای:</vt:lpstr>
      <vt:lpstr> مراقبت پرستاری در لوله گذاری </vt:lpstr>
      <vt:lpstr> وارد کردن لوله: </vt:lpstr>
      <vt:lpstr>نكاتي كه حين لوله گذاري بايد رعايت شود</vt:lpstr>
      <vt:lpstr>اطمینان از قرار گیری لوله در جای مناسب:</vt:lpstr>
      <vt:lpstr>مشخصات مایع آسپیره شده  </vt:lpstr>
      <vt:lpstr>انسداد لوله</vt:lpstr>
      <vt:lpstr>مراقبت هاي پرستاري در بيمار داراي لوله معده روده اي</vt:lpstr>
      <vt:lpstr>مراقبت هاي پرستاري در بيمار داراي لوله معده روده اي</vt:lpstr>
      <vt:lpstr>عوارض احتمالی </vt:lpstr>
      <vt:lpstr>کاهش حجم مایعات</vt:lpstr>
      <vt:lpstr>عوارض ریوی</vt:lpstr>
      <vt:lpstr>خارج كردن لوله</vt:lpstr>
      <vt:lpstr>تغذيه لوله اي</vt:lpstr>
      <vt:lpstr>Slide 20</vt:lpstr>
      <vt:lpstr>تغذيه متناوب</vt:lpstr>
      <vt:lpstr>تغذيه با جریان مداوم</vt:lpstr>
      <vt:lpstr>دليل ارجحيت اين روش به روش هاي ديگر:</vt:lpstr>
      <vt:lpstr>مداخلات پرستاري در تغذيه لوله اي </vt:lpstr>
      <vt:lpstr>برقراری سیستم تغذیه لوله ای</vt:lpstr>
      <vt:lpstr>نحوه دادن داروها</vt:lpstr>
      <vt:lpstr>برقراری تعادل مایع </vt:lpstr>
      <vt:lpstr>عوارض تغذيه لوله اي </vt:lpstr>
      <vt:lpstr>اسهال</vt:lpstr>
      <vt:lpstr>Slide 30</vt:lpstr>
      <vt:lpstr>گاستروستومي</vt:lpstr>
      <vt:lpstr>مراقبت هاي پرستاري در گاستروستومي</vt:lpstr>
      <vt:lpstr>Slide 33</vt:lpstr>
      <vt:lpstr>تغذيه كامل وريدي: TPN</vt:lpstr>
      <vt:lpstr>انواع محلول هاي غذايي</vt:lpstr>
      <vt:lpstr>آماده كردن محلول هاي TPN</vt:lpstr>
      <vt:lpstr>اقدامات پرستاری</vt:lpstr>
      <vt:lpstr>روشهای تزريق محلول هاي TPN </vt:lpstr>
      <vt:lpstr>كاتتر وريد مركزي</vt:lpstr>
      <vt:lpstr>آماده سازی بیمار برای ورود كاتتر مركزي</vt:lpstr>
      <vt:lpstr>مراقبت هاي پرستاري پس از ورود كاتتر وريد مركزي</vt:lpstr>
      <vt:lpstr>شرايط قطع TPN</vt:lpstr>
      <vt:lpstr>مراقبت هاي پرستاري در TPN</vt:lpstr>
      <vt:lpstr>مراقبت هاي پرستاري در TPN</vt:lpstr>
      <vt:lpstr>مراقبت هاي پرستاري در TPN</vt:lpstr>
      <vt:lpstr>مراقبت هاي پرستاري در TPN</vt:lpstr>
      <vt:lpstr>Slide 47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روش هاي تغذيه لوله اي</dc:title>
  <dc:creator>raffes2</dc:creator>
  <cp:lastModifiedBy>Me</cp:lastModifiedBy>
  <cp:revision>159</cp:revision>
  <dcterms:created xsi:type="dcterms:W3CDTF">2012-12-05T12:29:50Z</dcterms:created>
  <dcterms:modified xsi:type="dcterms:W3CDTF">2015-05-16T05:39:50Z</dcterms:modified>
</cp:coreProperties>
</file>