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theme/theme4.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717" r:id="rId2"/>
    <p:sldMasterId id="2147483729" r:id="rId3"/>
    <p:sldMasterId id="2147483741" r:id="rId4"/>
    <p:sldMasterId id="2147483743" r:id="rId5"/>
  </p:sldMasterIdLst>
  <p:notesMasterIdLst>
    <p:notesMasterId r:id="rId246"/>
  </p:notesMasterIdLst>
  <p:handoutMasterIdLst>
    <p:handoutMasterId r:id="rId247"/>
  </p:handoutMasterIdLst>
  <p:sldIdLst>
    <p:sldId id="258" r:id="rId6"/>
    <p:sldId id="259" r:id="rId7"/>
    <p:sldId id="260" r:id="rId8"/>
    <p:sldId id="262" r:id="rId9"/>
    <p:sldId id="261" r:id="rId10"/>
    <p:sldId id="264" r:id="rId11"/>
    <p:sldId id="265" r:id="rId12"/>
    <p:sldId id="266" r:id="rId13"/>
    <p:sldId id="263" r:id="rId14"/>
    <p:sldId id="268" r:id="rId15"/>
    <p:sldId id="269" r:id="rId16"/>
    <p:sldId id="270" r:id="rId17"/>
    <p:sldId id="271" r:id="rId18"/>
    <p:sldId id="267" r:id="rId19"/>
    <p:sldId id="274" r:id="rId20"/>
    <p:sldId id="275" r:id="rId21"/>
    <p:sldId id="273" r:id="rId22"/>
    <p:sldId id="276" r:id="rId23"/>
    <p:sldId id="277" r:id="rId24"/>
    <p:sldId id="278" r:id="rId25"/>
    <p:sldId id="279" r:id="rId26"/>
    <p:sldId id="280" r:id="rId27"/>
    <p:sldId id="281" r:id="rId28"/>
    <p:sldId id="282" r:id="rId29"/>
    <p:sldId id="284" r:id="rId30"/>
    <p:sldId id="285" r:id="rId31"/>
    <p:sldId id="287" r:id="rId32"/>
    <p:sldId id="288" r:id="rId33"/>
    <p:sldId id="289" r:id="rId34"/>
    <p:sldId id="290" r:id="rId35"/>
    <p:sldId id="291" r:id="rId36"/>
    <p:sldId id="292" r:id="rId37"/>
    <p:sldId id="293" r:id="rId38"/>
    <p:sldId id="294" r:id="rId39"/>
    <p:sldId id="295" r:id="rId40"/>
    <p:sldId id="296" r:id="rId41"/>
    <p:sldId id="534" r:id="rId42"/>
    <p:sldId id="301" r:id="rId43"/>
    <p:sldId id="309" r:id="rId44"/>
    <p:sldId id="310" r:id="rId45"/>
    <p:sldId id="311" r:id="rId46"/>
    <p:sldId id="312" r:id="rId47"/>
    <p:sldId id="313" r:id="rId48"/>
    <p:sldId id="314" r:id="rId49"/>
    <p:sldId id="315" r:id="rId50"/>
    <p:sldId id="316" r:id="rId51"/>
    <p:sldId id="317" r:id="rId52"/>
    <p:sldId id="318" r:id="rId53"/>
    <p:sldId id="319" r:id="rId54"/>
    <p:sldId id="320" r:id="rId55"/>
    <p:sldId id="321" r:id="rId56"/>
    <p:sldId id="322" r:id="rId57"/>
    <p:sldId id="323" r:id="rId58"/>
    <p:sldId id="324" r:id="rId59"/>
    <p:sldId id="325" r:id="rId60"/>
    <p:sldId id="326" r:id="rId61"/>
    <p:sldId id="327" r:id="rId62"/>
    <p:sldId id="328" r:id="rId63"/>
    <p:sldId id="329" r:id="rId64"/>
    <p:sldId id="535" r:id="rId65"/>
    <p:sldId id="331" r:id="rId66"/>
    <p:sldId id="332" r:id="rId67"/>
    <p:sldId id="333" r:id="rId68"/>
    <p:sldId id="334" r:id="rId69"/>
    <p:sldId id="335" r:id="rId70"/>
    <p:sldId id="336" r:id="rId71"/>
    <p:sldId id="337" r:id="rId72"/>
    <p:sldId id="338" r:id="rId73"/>
    <p:sldId id="340" r:id="rId74"/>
    <p:sldId id="341" r:id="rId75"/>
    <p:sldId id="342" r:id="rId76"/>
    <p:sldId id="343" r:id="rId77"/>
    <p:sldId id="345" r:id="rId78"/>
    <p:sldId id="346" r:id="rId79"/>
    <p:sldId id="347" r:id="rId80"/>
    <p:sldId id="348" r:id="rId81"/>
    <p:sldId id="349" r:id="rId82"/>
    <p:sldId id="350" r:id="rId83"/>
    <p:sldId id="352" r:id="rId84"/>
    <p:sldId id="353" r:id="rId85"/>
    <p:sldId id="354" r:id="rId86"/>
    <p:sldId id="355" r:id="rId87"/>
    <p:sldId id="356" r:id="rId88"/>
    <p:sldId id="357" r:id="rId89"/>
    <p:sldId id="358" r:id="rId90"/>
    <p:sldId id="359" r:id="rId91"/>
    <p:sldId id="360" r:id="rId92"/>
    <p:sldId id="361" r:id="rId93"/>
    <p:sldId id="362" r:id="rId94"/>
    <p:sldId id="363" r:id="rId95"/>
    <p:sldId id="364" r:id="rId96"/>
    <p:sldId id="365" r:id="rId97"/>
    <p:sldId id="366" r:id="rId98"/>
    <p:sldId id="367" r:id="rId99"/>
    <p:sldId id="369" r:id="rId100"/>
    <p:sldId id="370" r:id="rId101"/>
    <p:sldId id="371" r:id="rId102"/>
    <p:sldId id="372" r:id="rId103"/>
    <p:sldId id="373" r:id="rId104"/>
    <p:sldId id="374" r:id="rId105"/>
    <p:sldId id="375" r:id="rId106"/>
    <p:sldId id="376" r:id="rId107"/>
    <p:sldId id="377" r:id="rId108"/>
    <p:sldId id="378" r:id="rId109"/>
    <p:sldId id="379" r:id="rId110"/>
    <p:sldId id="380" r:id="rId111"/>
    <p:sldId id="381" r:id="rId112"/>
    <p:sldId id="536" r:id="rId113"/>
    <p:sldId id="384" r:id="rId114"/>
    <p:sldId id="385" r:id="rId115"/>
    <p:sldId id="386" r:id="rId116"/>
    <p:sldId id="387" r:id="rId117"/>
    <p:sldId id="388" r:id="rId118"/>
    <p:sldId id="389" r:id="rId119"/>
    <p:sldId id="390" r:id="rId120"/>
    <p:sldId id="391" r:id="rId121"/>
    <p:sldId id="392" r:id="rId122"/>
    <p:sldId id="393" r:id="rId123"/>
    <p:sldId id="394" r:id="rId124"/>
    <p:sldId id="395" r:id="rId125"/>
    <p:sldId id="396" r:id="rId126"/>
    <p:sldId id="397" r:id="rId127"/>
    <p:sldId id="398" r:id="rId128"/>
    <p:sldId id="399" r:id="rId129"/>
    <p:sldId id="400" r:id="rId130"/>
    <p:sldId id="401" r:id="rId131"/>
    <p:sldId id="402" r:id="rId132"/>
    <p:sldId id="403" r:id="rId133"/>
    <p:sldId id="404" r:id="rId134"/>
    <p:sldId id="405" r:id="rId135"/>
    <p:sldId id="406" r:id="rId136"/>
    <p:sldId id="407" r:id="rId137"/>
    <p:sldId id="408" r:id="rId138"/>
    <p:sldId id="409" r:id="rId139"/>
    <p:sldId id="410" r:id="rId140"/>
    <p:sldId id="411" r:id="rId141"/>
    <p:sldId id="493" r:id="rId142"/>
    <p:sldId id="494" r:id="rId143"/>
    <p:sldId id="495" r:id="rId144"/>
    <p:sldId id="496" r:id="rId145"/>
    <p:sldId id="497" r:id="rId146"/>
    <p:sldId id="498" r:id="rId147"/>
    <p:sldId id="499" r:id="rId148"/>
    <p:sldId id="500" r:id="rId149"/>
    <p:sldId id="501" r:id="rId150"/>
    <p:sldId id="502" r:id="rId151"/>
    <p:sldId id="503" r:id="rId152"/>
    <p:sldId id="504" r:id="rId153"/>
    <p:sldId id="506" r:id="rId154"/>
    <p:sldId id="507" r:id="rId155"/>
    <p:sldId id="508" r:id="rId156"/>
    <p:sldId id="509" r:id="rId157"/>
    <p:sldId id="510" r:id="rId158"/>
    <p:sldId id="511" r:id="rId159"/>
    <p:sldId id="512" r:id="rId160"/>
    <p:sldId id="513" r:id="rId161"/>
    <p:sldId id="514" r:id="rId162"/>
    <p:sldId id="515" r:id="rId163"/>
    <p:sldId id="516" r:id="rId164"/>
    <p:sldId id="517" r:id="rId165"/>
    <p:sldId id="518" r:id="rId166"/>
    <p:sldId id="519" r:id="rId167"/>
    <p:sldId id="520" r:id="rId168"/>
    <p:sldId id="521" r:id="rId169"/>
    <p:sldId id="522" r:id="rId170"/>
    <p:sldId id="523" r:id="rId171"/>
    <p:sldId id="524" r:id="rId172"/>
    <p:sldId id="525" r:id="rId173"/>
    <p:sldId id="526" r:id="rId174"/>
    <p:sldId id="527" r:id="rId175"/>
    <p:sldId id="528" r:id="rId176"/>
    <p:sldId id="529" r:id="rId177"/>
    <p:sldId id="530" r:id="rId178"/>
    <p:sldId id="531" r:id="rId179"/>
    <p:sldId id="532" r:id="rId180"/>
    <p:sldId id="533" r:id="rId181"/>
    <p:sldId id="538" r:id="rId182"/>
    <p:sldId id="414" r:id="rId183"/>
    <p:sldId id="415" r:id="rId184"/>
    <p:sldId id="416" r:id="rId185"/>
    <p:sldId id="418" r:id="rId186"/>
    <p:sldId id="420" r:id="rId187"/>
    <p:sldId id="421" r:id="rId188"/>
    <p:sldId id="423" r:id="rId189"/>
    <p:sldId id="424" r:id="rId190"/>
    <p:sldId id="426" r:id="rId191"/>
    <p:sldId id="428" r:id="rId192"/>
    <p:sldId id="430" r:id="rId193"/>
    <p:sldId id="432" r:id="rId194"/>
    <p:sldId id="434" r:id="rId195"/>
    <p:sldId id="436" r:id="rId196"/>
    <p:sldId id="540" r:id="rId197"/>
    <p:sldId id="438" r:id="rId198"/>
    <p:sldId id="439" r:id="rId199"/>
    <p:sldId id="440" r:id="rId200"/>
    <p:sldId id="441" r:id="rId201"/>
    <p:sldId id="442" r:id="rId202"/>
    <p:sldId id="443" r:id="rId203"/>
    <p:sldId id="444" r:id="rId204"/>
    <p:sldId id="445" r:id="rId205"/>
    <p:sldId id="446" r:id="rId206"/>
    <p:sldId id="447" r:id="rId207"/>
    <p:sldId id="448" r:id="rId208"/>
    <p:sldId id="449" r:id="rId209"/>
    <p:sldId id="450" r:id="rId210"/>
    <p:sldId id="451" r:id="rId211"/>
    <p:sldId id="452" r:id="rId212"/>
    <p:sldId id="453" r:id="rId213"/>
    <p:sldId id="454" r:id="rId214"/>
    <p:sldId id="455" r:id="rId215"/>
    <p:sldId id="456" r:id="rId216"/>
    <p:sldId id="457" r:id="rId217"/>
    <p:sldId id="458" r:id="rId218"/>
    <p:sldId id="459" r:id="rId219"/>
    <p:sldId id="460" r:id="rId220"/>
    <p:sldId id="461" r:id="rId221"/>
    <p:sldId id="462" r:id="rId222"/>
    <p:sldId id="463" r:id="rId223"/>
    <p:sldId id="464" r:id="rId224"/>
    <p:sldId id="465" r:id="rId225"/>
    <p:sldId id="466" r:id="rId226"/>
    <p:sldId id="471" r:id="rId227"/>
    <p:sldId id="544" r:id="rId228"/>
    <p:sldId id="541" r:id="rId229"/>
    <p:sldId id="476" r:id="rId230"/>
    <p:sldId id="477" r:id="rId231"/>
    <p:sldId id="479" r:id="rId232"/>
    <p:sldId id="480" r:id="rId233"/>
    <p:sldId id="481" r:id="rId234"/>
    <p:sldId id="482" r:id="rId235"/>
    <p:sldId id="483" r:id="rId236"/>
    <p:sldId id="484" r:id="rId237"/>
    <p:sldId id="485" r:id="rId238"/>
    <p:sldId id="486" r:id="rId239"/>
    <p:sldId id="487" r:id="rId240"/>
    <p:sldId id="488" r:id="rId241"/>
    <p:sldId id="489" r:id="rId242"/>
    <p:sldId id="490" r:id="rId243"/>
    <p:sldId id="491" r:id="rId244"/>
    <p:sldId id="492" r:id="rId24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E041FC-FF90-4DB5-914F-71A15BFBFDD7}">
          <p14:sldIdLst>
            <p14:sldId id="258"/>
            <p14:sldId id="259"/>
            <p14:sldId id="260"/>
            <p14:sldId id="262"/>
            <p14:sldId id="261"/>
            <p14:sldId id="264"/>
            <p14:sldId id="265"/>
            <p14:sldId id="266"/>
            <p14:sldId id="263"/>
            <p14:sldId id="268"/>
            <p14:sldId id="269"/>
            <p14:sldId id="270"/>
            <p14:sldId id="271"/>
            <p14:sldId id="267"/>
            <p14:sldId id="274"/>
            <p14:sldId id="275"/>
            <p14:sldId id="273"/>
            <p14:sldId id="276"/>
            <p14:sldId id="277"/>
            <p14:sldId id="278"/>
            <p14:sldId id="279"/>
            <p14:sldId id="280"/>
            <p14:sldId id="281"/>
            <p14:sldId id="282"/>
            <p14:sldId id="284"/>
            <p14:sldId id="285"/>
            <p14:sldId id="287"/>
            <p14:sldId id="288"/>
            <p14:sldId id="289"/>
            <p14:sldId id="290"/>
            <p14:sldId id="291"/>
            <p14:sldId id="292"/>
            <p14:sldId id="293"/>
            <p14:sldId id="294"/>
            <p14:sldId id="295"/>
            <p14:sldId id="296"/>
            <p14:sldId id="534"/>
            <p14:sldId id="301"/>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535"/>
            <p14:sldId id="331"/>
            <p14:sldId id="332"/>
            <p14:sldId id="333"/>
            <p14:sldId id="334"/>
            <p14:sldId id="335"/>
            <p14:sldId id="336"/>
            <p14:sldId id="337"/>
            <p14:sldId id="338"/>
            <p14:sldId id="340"/>
            <p14:sldId id="341"/>
            <p14:sldId id="342"/>
            <p14:sldId id="343"/>
            <p14:sldId id="345"/>
            <p14:sldId id="346"/>
            <p14:sldId id="347"/>
            <p14:sldId id="348"/>
            <p14:sldId id="349"/>
            <p14:sldId id="350"/>
            <p14:sldId id="352"/>
            <p14:sldId id="353"/>
            <p14:sldId id="354"/>
            <p14:sldId id="355"/>
            <p14:sldId id="356"/>
            <p14:sldId id="357"/>
            <p14:sldId id="358"/>
            <p14:sldId id="359"/>
            <p14:sldId id="360"/>
            <p14:sldId id="361"/>
            <p14:sldId id="362"/>
            <p14:sldId id="363"/>
            <p14:sldId id="364"/>
            <p14:sldId id="365"/>
            <p14:sldId id="366"/>
            <p14:sldId id="367"/>
            <p14:sldId id="369"/>
            <p14:sldId id="370"/>
            <p14:sldId id="371"/>
            <p14:sldId id="372"/>
            <p14:sldId id="373"/>
            <p14:sldId id="374"/>
            <p14:sldId id="375"/>
            <p14:sldId id="376"/>
            <p14:sldId id="377"/>
            <p14:sldId id="378"/>
            <p14:sldId id="379"/>
            <p14:sldId id="380"/>
            <p14:sldId id="381"/>
            <p14:sldId id="536"/>
            <p14:sldId id="384"/>
            <p14:sldId id="385"/>
            <p14:sldId id="386"/>
            <p14:sldId id="387"/>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Lst>
        </p14:section>
        <p14:section name="Untitled Section" id="{97CE8884-68A4-4C6A-BB2C-68F7CC27E4DF}">
          <p14:sldIdLst>
            <p14:sldId id="493"/>
            <p14:sldId id="494"/>
            <p14:sldId id="495"/>
            <p14:sldId id="496"/>
            <p14:sldId id="497"/>
            <p14:sldId id="498"/>
            <p14:sldId id="499"/>
            <p14:sldId id="500"/>
            <p14:sldId id="501"/>
            <p14:sldId id="502"/>
            <p14:sldId id="503"/>
            <p14:sldId id="504"/>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8"/>
            <p14:sldId id="414"/>
            <p14:sldId id="415"/>
            <p14:sldId id="416"/>
            <p14:sldId id="418"/>
            <p14:sldId id="420"/>
            <p14:sldId id="421"/>
            <p14:sldId id="423"/>
            <p14:sldId id="424"/>
            <p14:sldId id="426"/>
            <p14:sldId id="428"/>
            <p14:sldId id="430"/>
            <p14:sldId id="432"/>
            <p14:sldId id="434"/>
            <p14:sldId id="436"/>
            <p14:sldId id="540"/>
            <p14:sldId id="438"/>
            <p14:sldId id="439"/>
            <p14:sldId id="440"/>
            <p14:sldId id="441"/>
            <p14:sldId id="442"/>
            <p14:sldId id="443"/>
            <p14:sldId id="444"/>
            <p14:sldId id="445"/>
            <p14:sldId id="446"/>
            <p14:sldId id="447"/>
            <p14:sldId id="448"/>
            <p14:sldId id="449"/>
            <p14:sldId id="450"/>
            <p14:sldId id="451"/>
            <p14:sldId id="452"/>
            <p14:sldId id="453"/>
            <p14:sldId id="454"/>
            <p14:sldId id="455"/>
            <p14:sldId id="456"/>
            <p14:sldId id="457"/>
            <p14:sldId id="458"/>
            <p14:sldId id="459"/>
            <p14:sldId id="460"/>
            <p14:sldId id="461"/>
            <p14:sldId id="462"/>
            <p14:sldId id="463"/>
            <p14:sldId id="464"/>
            <p14:sldId id="465"/>
            <p14:sldId id="466"/>
            <p14:sldId id="471"/>
            <p14:sldId id="544"/>
            <p14:sldId id="541"/>
            <p14:sldId id="476"/>
            <p14:sldId id="477"/>
            <p14:sldId id="479"/>
            <p14:sldId id="480"/>
            <p14:sldId id="481"/>
            <p14:sldId id="482"/>
            <p14:sldId id="483"/>
            <p14:sldId id="484"/>
            <p14:sldId id="485"/>
            <p14:sldId id="486"/>
            <p14:sldId id="487"/>
            <p14:sldId id="488"/>
            <p14:sldId id="489"/>
            <p14:sldId id="490"/>
            <p14:sldId id="491"/>
            <p14:sldId id="492"/>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43"/>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6691" autoAdjust="0"/>
    <p:restoredTop sz="94690" autoAdjust="0"/>
  </p:normalViewPr>
  <p:slideViewPr>
    <p:cSldViewPr>
      <p:cViewPr varScale="1">
        <p:scale>
          <a:sx n="78" d="100"/>
          <a:sy n="78" d="100"/>
        </p:scale>
        <p:origin x="-462" y="-96"/>
      </p:cViewPr>
      <p:guideLst>
        <p:guide orient="horz" pos="2160"/>
        <p:guide pos="2880"/>
      </p:guideLst>
    </p:cSldViewPr>
  </p:slideViewPr>
  <p:outlineViewPr>
    <p:cViewPr>
      <p:scale>
        <a:sx n="33" d="100"/>
        <a:sy n="33" d="100"/>
      </p:scale>
      <p:origin x="0" y="4770"/>
    </p:cViewPr>
  </p:outlineViewPr>
  <p:notesTextViewPr>
    <p:cViewPr>
      <p:scale>
        <a:sx n="1" d="1"/>
        <a:sy n="1" d="1"/>
      </p:scale>
      <p:origin x="0" y="0"/>
    </p:cViewPr>
  </p:notesTextViewPr>
  <p:sorterViewPr>
    <p:cViewPr>
      <p:scale>
        <a:sx n="100" d="100"/>
        <a:sy n="100" d="100"/>
      </p:scale>
      <p:origin x="0" y="2604"/>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63" Type="http://schemas.openxmlformats.org/officeDocument/2006/relationships/slide" Target="slides/slide58.xml"/><Relationship Id="rId84" Type="http://schemas.openxmlformats.org/officeDocument/2006/relationships/slide" Target="slides/slide79.xml"/><Relationship Id="rId138" Type="http://schemas.openxmlformats.org/officeDocument/2006/relationships/slide" Target="slides/slide133.xml"/><Relationship Id="rId159" Type="http://schemas.openxmlformats.org/officeDocument/2006/relationships/slide" Target="slides/slide154.xml"/><Relationship Id="rId170" Type="http://schemas.openxmlformats.org/officeDocument/2006/relationships/slide" Target="slides/slide165.xml"/><Relationship Id="rId191" Type="http://schemas.openxmlformats.org/officeDocument/2006/relationships/slide" Target="slides/slide186.xml"/><Relationship Id="rId205" Type="http://schemas.openxmlformats.org/officeDocument/2006/relationships/slide" Target="slides/slide200.xml"/><Relationship Id="rId226" Type="http://schemas.openxmlformats.org/officeDocument/2006/relationships/slide" Target="slides/slide221.xml"/><Relationship Id="rId247" Type="http://schemas.openxmlformats.org/officeDocument/2006/relationships/handoutMaster" Target="handoutMasters/handoutMaster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53" Type="http://schemas.openxmlformats.org/officeDocument/2006/relationships/slide" Target="slides/slide48.xml"/><Relationship Id="rId74" Type="http://schemas.openxmlformats.org/officeDocument/2006/relationships/slide" Target="slides/slide69.xml"/><Relationship Id="rId128" Type="http://schemas.openxmlformats.org/officeDocument/2006/relationships/slide" Target="slides/slide123.xml"/><Relationship Id="rId149" Type="http://schemas.openxmlformats.org/officeDocument/2006/relationships/slide" Target="slides/slide144.xml"/><Relationship Id="rId5" Type="http://schemas.openxmlformats.org/officeDocument/2006/relationships/slideMaster" Target="slideMasters/slideMaster5.xml"/><Relationship Id="rId95" Type="http://schemas.openxmlformats.org/officeDocument/2006/relationships/slide" Target="slides/slide90.xml"/><Relationship Id="rId160" Type="http://schemas.openxmlformats.org/officeDocument/2006/relationships/slide" Target="slides/slide155.xml"/><Relationship Id="rId181" Type="http://schemas.openxmlformats.org/officeDocument/2006/relationships/slide" Target="slides/slide176.xml"/><Relationship Id="rId216" Type="http://schemas.openxmlformats.org/officeDocument/2006/relationships/slide" Target="slides/slide211.xml"/><Relationship Id="rId237" Type="http://schemas.openxmlformats.org/officeDocument/2006/relationships/slide" Target="slides/slide232.xml"/><Relationship Id="rId22" Type="http://schemas.openxmlformats.org/officeDocument/2006/relationships/slide" Target="slides/slide17.xml"/><Relationship Id="rId43" Type="http://schemas.openxmlformats.org/officeDocument/2006/relationships/slide" Target="slides/slide38.xml"/><Relationship Id="rId64" Type="http://schemas.openxmlformats.org/officeDocument/2006/relationships/slide" Target="slides/slide59.xml"/><Relationship Id="rId118" Type="http://schemas.openxmlformats.org/officeDocument/2006/relationships/slide" Target="slides/slide113.xml"/><Relationship Id="rId139" Type="http://schemas.openxmlformats.org/officeDocument/2006/relationships/slide" Target="slides/slide134.xml"/><Relationship Id="rId85" Type="http://schemas.openxmlformats.org/officeDocument/2006/relationships/slide" Target="slides/slide80.xml"/><Relationship Id="rId150" Type="http://schemas.openxmlformats.org/officeDocument/2006/relationships/slide" Target="slides/slide145.xml"/><Relationship Id="rId171" Type="http://schemas.openxmlformats.org/officeDocument/2006/relationships/slide" Target="slides/slide166.xml"/><Relationship Id="rId192" Type="http://schemas.openxmlformats.org/officeDocument/2006/relationships/slide" Target="slides/slide187.xml"/><Relationship Id="rId206" Type="http://schemas.openxmlformats.org/officeDocument/2006/relationships/slide" Target="slides/slide201.xml"/><Relationship Id="rId227" Type="http://schemas.openxmlformats.org/officeDocument/2006/relationships/slide" Target="slides/slide222.xml"/><Relationship Id="rId248" Type="http://schemas.openxmlformats.org/officeDocument/2006/relationships/presProps" Target="presProps.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slide" Target="slides/slide119.xml"/><Relationship Id="rId129" Type="http://schemas.openxmlformats.org/officeDocument/2006/relationships/slide" Target="slides/slide124.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40" Type="http://schemas.openxmlformats.org/officeDocument/2006/relationships/slide" Target="slides/slide135.xml"/><Relationship Id="rId145" Type="http://schemas.openxmlformats.org/officeDocument/2006/relationships/slide" Target="slides/slide140.xml"/><Relationship Id="rId161" Type="http://schemas.openxmlformats.org/officeDocument/2006/relationships/slide" Target="slides/slide156.xml"/><Relationship Id="rId166" Type="http://schemas.openxmlformats.org/officeDocument/2006/relationships/slide" Target="slides/slide161.xml"/><Relationship Id="rId182" Type="http://schemas.openxmlformats.org/officeDocument/2006/relationships/slide" Target="slides/slide177.xml"/><Relationship Id="rId187" Type="http://schemas.openxmlformats.org/officeDocument/2006/relationships/slide" Target="slides/slide182.xml"/><Relationship Id="rId217" Type="http://schemas.openxmlformats.org/officeDocument/2006/relationships/slide" Target="slides/slide212.xml"/><Relationship Id="rId1" Type="http://schemas.openxmlformats.org/officeDocument/2006/relationships/slideMaster" Target="slideMasters/slideMaster1.xml"/><Relationship Id="rId6" Type="http://schemas.openxmlformats.org/officeDocument/2006/relationships/slide" Target="slides/slide1.xml"/><Relationship Id="rId212" Type="http://schemas.openxmlformats.org/officeDocument/2006/relationships/slide" Target="slides/slide207.xml"/><Relationship Id="rId233" Type="http://schemas.openxmlformats.org/officeDocument/2006/relationships/slide" Target="slides/slide228.xml"/><Relationship Id="rId238" Type="http://schemas.openxmlformats.org/officeDocument/2006/relationships/slide" Target="slides/slide233.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119" Type="http://schemas.openxmlformats.org/officeDocument/2006/relationships/slide" Target="slides/slide114.xml"/><Relationship Id="rId44" Type="http://schemas.openxmlformats.org/officeDocument/2006/relationships/slide" Target="slides/slide39.xml"/><Relationship Id="rId60" Type="http://schemas.openxmlformats.org/officeDocument/2006/relationships/slide" Target="slides/slide55.xml"/><Relationship Id="rId65" Type="http://schemas.openxmlformats.org/officeDocument/2006/relationships/slide" Target="slides/slide60.xml"/><Relationship Id="rId81" Type="http://schemas.openxmlformats.org/officeDocument/2006/relationships/slide" Target="slides/slide76.xml"/><Relationship Id="rId86" Type="http://schemas.openxmlformats.org/officeDocument/2006/relationships/slide" Target="slides/slide81.xml"/><Relationship Id="rId130" Type="http://schemas.openxmlformats.org/officeDocument/2006/relationships/slide" Target="slides/slide125.xml"/><Relationship Id="rId135" Type="http://schemas.openxmlformats.org/officeDocument/2006/relationships/slide" Target="slides/slide130.xml"/><Relationship Id="rId151" Type="http://schemas.openxmlformats.org/officeDocument/2006/relationships/slide" Target="slides/slide146.xml"/><Relationship Id="rId156" Type="http://schemas.openxmlformats.org/officeDocument/2006/relationships/slide" Target="slides/slide151.xml"/><Relationship Id="rId177" Type="http://schemas.openxmlformats.org/officeDocument/2006/relationships/slide" Target="slides/slide172.xml"/><Relationship Id="rId198" Type="http://schemas.openxmlformats.org/officeDocument/2006/relationships/slide" Target="slides/slide193.xml"/><Relationship Id="rId172" Type="http://schemas.openxmlformats.org/officeDocument/2006/relationships/slide" Target="slides/slide167.xml"/><Relationship Id="rId193" Type="http://schemas.openxmlformats.org/officeDocument/2006/relationships/slide" Target="slides/slide188.xml"/><Relationship Id="rId202" Type="http://schemas.openxmlformats.org/officeDocument/2006/relationships/slide" Target="slides/slide197.xml"/><Relationship Id="rId207" Type="http://schemas.openxmlformats.org/officeDocument/2006/relationships/slide" Target="slides/slide202.xml"/><Relationship Id="rId223" Type="http://schemas.openxmlformats.org/officeDocument/2006/relationships/slide" Target="slides/slide218.xml"/><Relationship Id="rId228" Type="http://schemas.openxmlformats.org/officeDocument/2006/relationships/slide" Target="slides/slide223.xml"/><Relationship Id="rId244" Type="http://schemas.openxmlformats.org/officeDocument/2006/relationships/slide" Target="slides/slide239.xml"/><Relationship Id="rId249" Type="http://schemas.openxmlformats.org/officeDocument/2006/relationships/viewProps" Target="viewProps.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slide" Target="slides/slide120.xml"/><Relationship Id="rId141" Type="http://schemas.openxmlformats.org/officeDocument/2006/relationships/slide" Target="slides/slide136.xml"/><Relationship Id="rId146" Type="http://schemas.openxmlformats.org/officeDocument/2006/relationships/slide" Target="slides/slide141.xml"/><Relationship Id="rId167" Type="http://schemas.openxmlformats.org/officeDocument/2006/relationships/slide" Target="slides/slide162.xml"/><Relationship Id="rId188" Type="http://schemas.openxmlformats.org/officeDocument/2006/relationships/slide" Target="slides/slide183.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162" Type="http://schemas.openxmlformats.org/officeDocument/2006/relationships/slide" Target="slides/slide157.xml"/><Relationship Id="rId183" Type="http://schemas.openxmlformats.org/officeDocument/2006/relationships/slide" Target="slides/slide178.xml"/><Relationship Id="rId213" Type="http://schemas.openxmlformats.org/officeDocument/2006/relationships/slide" Target="slides/slide208.xml"/><Relationship Id="rId218" Type="http://schemas.openxmlformats.org/officeDocument/2006/relationships/slide" Target="slides/slide213.xml"/><Relationship Id="rId234" Type="http://schemas.openxmlformats.org/officeDocument/2006/relationships/slide" Target="slides/slide229.xml"/><Relationship Id="rId239" Type="http://schemas.openxmlformats.org/officeDocument/2006/relationships/slide" Target="slides/slide234.xml"/><Relationship Id="rId2" Type="http://schemas.openxmlformats.org/officeDocument/2006/relationships/slideMaster" Target="slideMasters/slideMaster2.xml"/><Relationship Id="rId29" Type="http://schemas.openxmlformats.org/officeDocument/2006/relationships/slide" Target="slides/slide24.xml"/><Relationship Id="rId250" Type="http://schemas.openxmlformats.org/officeDocument/2006/relationships/theme" Target="theme/theme1.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openxmlformats.org/officeDocument/2006/relationships/slide" Target="slides/slide126.xml"/><Relationship Id="rId136" Type="http://schemas.openxmlformats.org/officeDocument/2006/relationships/slide" Target="slides/slide131.xml"/><Relationship Id="rId157" Type="http://schemas.openxmlformats.org/officeDocument/2006/relationships/slide" Target="slides/slide152.xml"/><Relationship Id="rId178" Type="http://schemas.openxmlformats.org/officeDocument/2006/relationships/slide" Target="slides/slide173.xml"/><Relationship Id="rId61" Type="http://schemas.openxmlformats.org/officeDocument/2006/relationships/slide" Target="slides/slide56.xml"/><Relationship Id="rId82" Type="http://schemas.openxmlformats.org/officeDocument/2006/relationships/slide" Target="slides/slide77.xml"/><Relationship Id="rId152" Type="http://schemas.openxmlformats.org/officeDocument/2006/relationships/slide" Target="slides/slide147.xml"/><Relationship Id="rId173" Type="http://schemas.openxmlformats.org/officeDocument/2006/relationships/slide" Target="slides/slide168.xml"/><Relationship Id="rId194" Type="http://schemas.openxmlformats.org/officeDocument/2006/relationships/slide" Target="slides/slide189.xml"/><Relationship Id="rId199" Type="http://schemas.openxmlformats.org/officeDocument/2006/relationships/slide" Target="slides/slide194.xml"/><Relationship Id="rId203" Type="http://schemas.openxmlformats.org/officeDocument/2006/relationships/slide" Target="slides/slide198.xml"/><Relationship Id="rId208" Type="http://schemas.openxmlformats.org/officeDocument/2006/relationships/slide" Target="slides/slide203.xml"/><Relationship Id="rId229" Type="http://schemas.openxmlformats.org/officeDocument/2006/relationships/slide" Target="slides/slide224.xml"/><Relationship Id="rId19" Type="http://schemas.openxmlformats.org/officeDocument/2006/relationships/slide" Target="slides/slide14.xml"/><Relationship Id="rId224" Type="http://schemas.openxmlformats.org/officeDocument/2006/relationships/slide" Target="slides/slide219.xml"/><Relationship Id="rId240" Type="http://schemas.openxmlformats.org/officeDocument/2006/relationships/slide" Target="slides/slide235.xml"/><Relationship Id="rId245" Type="http://schemas.openxmlformats.org/officeDocument/2006/relationships/slide" Target="slides/slide240.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slide" Target="slides/slide121.xml"/><Relationship Id="rId147" Type="http://schemas.openxmlformats.org/officeDocument/2006/relationships/slide" Target="slides/slide142.xml"/><Relationship Id="rId168" Type="http://schemas.openxmlformats.org/officeDocument/2006/relationships/slide" Target="slides/slide163.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142" Type="http://schemas.openxmlformats.org/officeDocument/2006/relationships/slide" Target="slides/slide137.xml"/><Relationship Id="rId163" Type="http://schemas.openxmlformats.org/officeDocument/2006/relationships/slide" Target="slides/slide158.xml"/><Relationship Id="rId184" Type="http://schemas.openxmlformats.org/officeDocument/2006/relationships/slide" Target="slides/slide179.xml"/><Relationship Id="rId189" Type="http://schemas.openxmlformats.org/officeDocument/2006/relationships/slide" Target="slides/slide184.xml"/><Relationship Id="rId219" Type="http://schemas.openxmlformats.org/officeDocument/2006/relationships/slide" Target="slides/slide214.xml"/><Relationship Id="rId3" Type="http://schemas.openxmlformats.org/officeDocument/2006/relationships/slideMaster" Target="slideMasters/slideMaster3.xml"/><Relationship Id="rId214" Type="http://schemas.openxmlformats.org/officeDocument/2006/relationships/slide" Target="slides/slide209.xml"/><Relationship Id="rId230" Type="http://schemas.openxmlformats.org/officeDocument/2006/relationships/slide" Target="slides/slide225.xml"/><Relationship Id="rId235" Type="http://schemas.openxmlformats.org/officeDocument/2006/relationships/slide" Target="slides/slide230.xml"/><Relationship Id="rId251" Type="http://schemas.openxmlformats.org/officeDocument/2006/relationships/tableStyles" Target="tableStyles.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137" Type="http://schemas.openxmlformats.org/officeDocument/2006/relationships/slide" Target="slides/slide132.xml"/><Relationship Id="rId158" Type="http://schemas.openxmlformats.org/officeDocument/2006/relationships/slide" Target="slides/slide153.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32" Type="http://schemas.openxmlformats.org/officeDocument/2006/relationships/slide" Target="slides/slide127.xml"/><Relationship Id="rId153" Type="http://schemas.openxmlformats.org/officeDocument/2006/relationships/slide" Target="slides/slide148.xml"/><Relationship Id="rId174" Type="http://schemas.openxmlformats.org/officeDocument/2006/relationships/slide" Target="slides/slide169.xml"/><Relationship Id="rId179" Type="http://schemas.openxmlformats.org/officeDocument/2006/relationships/slide" Target="slides/slide174.xml"/><Relationship Id="rId195" Type="http://schemas.openxmlformats.org/officeDocument/2006/relationships/slide" Target="slides/slide190.xml"/><Relationship Id="rId209" Type="http://schemas.openxmlformats.org/officeDocument/2006/relationships/slide" Target="slides/slide204.xml"/><Relationship Id="rId190" Type="http://schemas.openxmlformats.org/officeDocument/2006/relationships/slide" Target="slides/slide185.xml"/><Relationship Id="rId204" Type="http://schemas.openxmlformats.org/officeDocument/2006/relationships/slide" Target="slides/slide199.xml"/><Relationship Id="rId220" Type="http://schemas.openxmlformats.org/officeDocument/2006/relationships/slide" Target="slides/slide215.xml"/><Relationship Id="rId225" Type="http://schemas.openxmlformats.org/officeDocument/2006/relationships/slide" Target="slides/slide220.xml"/><Relationship Id="rId241" Type="http://schemas.openxmlformats.org/officeDocument/2006/relationships/slide" Target="slides/slide236.xml"/><Relationship Id="rId246" Type="http://schemas.openxmlformats.org/officeDocument/2006/relationships/notesMaster" Target="notesMasters/notesMaster1.xml"/><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slide" Target="slides/slide122.xml"/><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143" Type="http://schemas.openxmlformats.org/officeDocument/2006/relationships/slide" Target="slides/slide138.xml"/><Relationship Id="rId148" Type="http://schemas.openxmlformats.org/officeDocument/2006/relationships/slide" Target="slides/slide143.xml"/><Relationship Id="rId164" Type="http://schemas.openxmlformats.org/officeDocument/2006/relationships/slide" Target="slides/slide159.xml"/><Relationship Id="rId169" Type="http://schemas.openxmlformats.org/officeDocument/2006/relationships/slide" Target="slides/slide164.xml"/><Relationship Id="rId185" Type="http://schemas.openxmlformats.org/officeDocument/2006/relationships/slide" Target="slides/slide180.xml"/><Relationship Id="rId4" Type="http://schemas.openxmlformats.org/officeDocument/2006/relationships/slideMaster" Target="slideMasters/slideMaster4.xml"/><Relationship Id="rId9" Type="http://schemas.openxmlformats.org/officeDocument/2006/relationships/slide" Target="slides/slide4.xml"/><Relationship Id="rId180" Type="http://schemas.openxmlformats.org/officeDocument/2006/relationships/slide" Target="slides/slide175.xml"/><Relationship Id="rId210" Type="http://schemas.openxmlformats.org/officeDocument/2006/relationships/slide" Target="slides/slide205.xml"/><Relationship Id="rId215" Type="http://schemas.openxmlformats.org/officeDocument/2006/relationships/slide" Target="slides/slide210.xml"/><Relationship Id="rId236" Type="http://schemas.openxmlformats.org/officeDocument/2006/relationships/slide" Target="slides/slide231.xml"/><Relationship Id="rId26" Type="http://schemas.openxmlformats.org/officeDocument/2006/relationships/slide" Target="slides/slide21.xml"/><Relationship Id="rId231" Type="http://schemas.openxmlformats.org/officeDocument/2006/relationships/slide" Target="slides/slide226.xml"/><Relationship Id="rId47" Type="http://schemas.openxmlformats.org/officeDocument/2006/relationships/slide" Target="slides/slide42.xml"/><Relationship Id="rId68" Type="http://schemas.openxmlformats.org/officeDocument/2006/relationships/slide" Target="slides/slide63.xml"/><Relationship Id="rId89" Type="http://schemas.openxmlformats.org/officeDocument/2006/relationships/slide" Target="slides/slide84.xml"/><Relationship Id="rId112" Type="http://schemas.openxmlformats.org/officeDocument/2006/relationships/slide" Target="slides/slide107.xml"/><Relationship Id="rId133" Type="http://schemas.openxmlformats.org/officeDocument/2006/relationships/slide" Target="slides/slide128.xml"/><Relationship Id="rId154" Type="http://schemas.openxmlformats.org/officeDocument/2006/relationships/slide" Target="slides/slide149.xml"/><Relationship Id="rId175" Type="http://schemas.openxmlformats.org/officeDocument/2006/relationships/slide" Target="slides/slide170.xml"/><Relationship Id="rId196" Type="http://schemas.openxmlformats.org/officeDocument/2006/relationships/slide" Target="slides/slide191.xml"/><Relationship Id="rId200" Type="http://schemas.openxmlformats.org/officeDocument/2006/relationships/slide" Target="slides/slide195.xml"/><Relationship Id="rId16" Type="http://schemas.openxmlformats.org/officeDocument/2006/relationships/slide" Target="slides/slide11.xml"/><Relationship Id="rId221" Type="http://schemas.openxmlformats.org/officeDocument/2006/relationships/slide" Target="slides/slide216.xml"/><Relationship Id="rId242" Type="http://schemas.openxmlformats.org/officeDocument/2006/relationships/slide" Target="slides/slide237.xml"/><Relationship Id="rId37" Type="http://schemas.openxmlformats.org/officeDocument/2006/relationships/slide" Target="slides/slide32.xml"/><Relationship Id="rId58" Type="http://schemas.openxmlformats.org/officeDocument/2006/relationships/slide" Target="slides/slide53.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44" Type="http://schemas.openxmlformats.org/officeDocument/2006/relationships/slide" Target="slides/slide139.xml"/><Relationship Id="rId90" Type="http://schemas.openxmlformats.org/officeDocument/2006/relationships/slide" Target="slides/slide85.xml"/><Relationship Id="rId165" Type="http://schemas.openxmlformats.org/officeDocument/2006/relationships/slide" Target="slides/slide160.xml"/><Relationship Id="rId186" Type="http://schemas.openxmlformats.org/officeDocument/2006/relationships/slide" Target="slides/slide181.xml"/><Relationship Id="rId211" Type="http://schemas.openxmlformats.org/officeDocument/2006/relationships/slide" Target="slides/slide206.xml"/><Relationship Id="rId232" Type="http://schemas.openxmlformats.org/officeDocument/2006/relationships/slide" Target="slides/slide227.xml"/><Relationship Id="rId27" Type="http://schemas.openxmlformats.org/officeDocument/2006/relationships/slide" Target="slides/slide22.xml"/><Relationship Id="rId48" Type="http://schemas.openxmlformats.org/officeDocument/2006/relationships/slide" Target="slides/slide43.xml"/><Relationship Id="rId69" Type="http://schemas.openxmlformats.org/officeDocument/2006/relationships/slide" Target="slides/slide64.xml"/><Relationship Id="rId113" Type="http://schemas.openxmlformats.org/officeDocument/2006/relationships/slide" Target="slides/slide108.xml"/><Relationship Id="rId134" Type="http://schemas.openxmlformats.org/officeDocument/2006/relationships/slide" Target="slides/slide129.xml"/><Relationship Id="rId80" Type="http://schemas.openxmlformats.org/officeDocument/2006/relationships/slide" Target="slides/slide75.xml"/><Relationship Id="rId155" Type="http://schemas.openxmlformats.org/officeDocument/2006/relationships/slide" Target="slides/slide150.xml"/><Relationship Id="rId176" Type="http://schemas.openxmlformats.org/officeDocument/2006/relationships/slide" Target="slides/slide171.xml"/><Relationship Id="rId197" Type="http://schemas.openxmlformats.org/officeDocument/2006/relationships/slide" Target="slides/slide192.xml"/><Relationship Id="rId201" Type="http://schemas.openxmlformats.org/officeDocument/2006/relationships/slide" Target="slides/slide196.xml"/><Relationship Id="rId222" Type="http://schemas.openxmlformats.org/officeDocument/2006/relationships/slide" Target="slides/slide217.xml"/><Relationship Id="rId243" Type="http://schemas.openxmlformats.org/officeDocument/2006/relationships/slide" Target="slides/slide2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FC554E-D144-4870-AB69-9CA4A2A9C42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ED1B8B91-C650-49C0-9779-5F0FD9893DDA}">
      <dgm:prSet phldrT="[Text]"/>
      <dgm:spPr/>
      <dgm:t>
        <a:bodyPr/>
        <a:lstStyle/>
        <a:p>
          <a:r>
            <a:rPr lang="fa-IR" dirty="0" smtClean="0">
              <a:cs typeface="B Nazanin" pitchFamily="2" charset="-78"/>
            </a:rPr>
            <a:t>انواع حسابهاي مستقل</a:t>
          </a:r>
          <a:endParaRPr lang="en-US" dirty="0">
            <a:cs typeface="B Nazanin" pitchFamily="2" charset="-78"/>
          </a:endParaRPr>
        </a:p>
      </dgm:t>
    </dgm:pt>
    <dgm:pt modelId="{094A6FDB-FF11-41DB-8C97-D493C620719D}" type="parTrans" cxnId="{01D21F80-973E-46E6-985C-406E21B22C7F}">
      <dgm:prSet/>
      <dgm:spPr/>
      <dgm:t>
        <a:bodyPr/>
        <a:lstStyle/>
        <a:p>
          <a:endParaRPr lang="en-US"/>
        </a:p>
      </dgm:t>
    </dgm:pt>
    <dgm:pt modelId="{472C0AEC-BE0D-4EE2-98A4-CCF95684FDA5}" type="sibTrans" cxnId="{01D21F80-973E-46E6-985C-406E21B22C7F}">
      <dgm:prSet/>
      <dgm:spPr/>
      <dgm:t>
        <a:bodyPr/>
        <a:lstStyle/>
        <a:p>
          <a:endParaRPr lang="en-US"/>
        </a:p>
      </dgm:t>
    </dgm:pt>
    <dgm:pt modelId="{7E3D8549-D07E-4694-B813-A955B7B206EA}">
      <dgm:prSet phldrT="[Text]"/>
      <dgm:spPr/>
      <dgm:t>
        <a:bodyPr/>
        <a:lstStyle/>
        <a:p>
          <a:r>
            <a:rPr lang="fa-IR" dirty="0" smtClean="0">
              <a:cs typeface="B Nazanin" pitchFamily="2" charset="-78"/>
            </a:rPr>
            <a:t>وجوه اماني</a:t>
          </a:r>
          <a:endParaRPr lang="en-US" dirty="0">
            <a:cs typeface="B Nazanin" pitchFamily="2" charset="-78"/>
          </a:endParaRPr>
        </a:p>
      </dgm:t>
    </dgm:pt>
    <dgm:pt modelId="{E309F27F-5EDC-4FBB-BC04-D87810AE6D41}" type="parTrans" cxnId="{CB7C5771-9739-49D3-B3DF-E4835A35E54A}">
      <dgm:prSet/>
      <dgm:spPr/>
      <dgm:t>
        <a:bodyPr/>
        <a:lstStyle/>
        <a:p>
          <a:endParaRPr lang="en-US">
            <a:cs typeface="B Nazanin" pitchFamily="2" charset="-78"/>
          </a:endParaRPr>
        </a:p>
      </dgm:t>
    </dgm:pt>
    <dgm:pt modelId="{9BDEA2C9-2779-4636-AF53-ECE1531BC72C}" type="sibTrans" cxnId="{CB7C5771-9739-49D3-B3DF-E4835A35E54A}">
      <dgm:prSet/>
      <dgm:spPr/>
      <dgm:t>
        <a:bodyPr/>
        <a:lstStyle/>
        <a:p>
          <a:endParaRPr lang="en-US"/>
        </a:p>
      </dgm:t>
    </dgm:pt>
    <dgm:pt modelId="{7D05A87A-314A-4F8A-98EF-2EEA9178802C}">
      <dgm:prSet phldrT="[Text]"/>
      <dgm:spPr/>
      <dgm:t>
        <a:bodyPr/>
        <a:lstStyle/>
        <a:p>
          <a:r>
            <a:rPr lang="fa-IR" dirty="0" smtClean="0">
              <a:cs typeface="B Nazanin" pitchFamily="2" charset="-78"/>
            </a:rPr>
            <a:t>وجوه بازنشستگي</a:t>
          </a:r>
          <a:endParaRPr lang="en-US" dirty="0">
            <a:cs typeface="B Nazanin" pitchFamily="2" charset="-78"/>
          </a:endParaRPr>
        </a:p>
      </dgm:t>
    </dgm:pt>
    <dgm:pt modelId="{3C85733F-DC7F-4CEE-8B5A-BEA15178759D}" type="parTrans" cxnId="{AFA9EBEE-9625-4F6C-B7E6-60DAFCF6816F}">
      <dgm:prSet/>
      <dgm:spPr/>
      <dgm:t>
        <a:bodyPr/>
        <a:lstStyle/>
        <a:p>
          <a:endParaRPr lang="en-US">
            <a:cs typeface="B Nazanin" pitchFamily="2" charset="-78"/>
          </a:endParaRPr>
        </a:p>
      </dgm:t>
    </dgm:pt>
    <dgm:pt modelId="{71195CDF-7896-4456-B5C4-3AE45D13DB88}" type="sibTrans" cxnId="{AFA9EBEE-9625-4F6C-B7E6-60DAFCF6816F}">
      <dgm:prSet/>
      <dgm:spPr/>
      <dgm:t>
        <a:bodyPr/>
        <a:lstStyle/>
        <a:p>
          <a:endParaRPr lang="en-US"/>
        </a:p>
      </dgm:t>
    </dgm:pt>
    <dgm:pt modelId="{15B9A8D1-A8A1-4724-9069-9C247D4A3CB1}">
      <dgm:prSet phldrT="[Text]"/>
      <dgm:spPr/>
      <dgm:t>
        <a:bodyPr/>
        <a:lstStyle/>
        <a:p>
          <a:r>
            <a:rPr lang="fa-IR" dirty="0" smtClean="0">
              <a:cs typeface="B Nazanin" pitchFamily="2" charset="-78"/>
            </a:rPr>
            <a:t>وجوه دولتي</a:t>
          </a:r>
          <a:endParaRPr lang="en-US" dirty="0">
            <a:cs typeface="B Nazanin" pitchFamily="2" charset="-78"/>
          </a:endParaRPr>
        </a:p>
      </dgm:t>
    </dgm:pt>
    <dgm:pt modelId="{C10A6B56-1865-42BE-9CC9-97BB96286AD7}" type="parTrans" cxnId="{9CF7FF6E-BCBA-4585-BB38-9AA63657CE23}">
      <dgm:prSet/>
      <dgm:spPr/>
      <dgm:t>
        <a:bodyPr/>
        <a:lstStyle/>
        <a:p>
          <a:endParaRPr lang="en-US">
            <a:cs typeface="B Nazanin" pitchFamily="2" charset="-78"/>
          </a:endParaRPr>
        </a:p>
      </dgm:t>
    </dgm:pt>
    <dgm:pt modelId="{84DB579E-4C4C-430F-B7B2-833F15D505EA}" type="sibTrans" cxnId="{9CF7FF6E-BCBA-4585-BB38-9AA63657CE23}">
      <dgm:prSet/>
      <dgm:spPr/>
      <dgm:t>
        <a:bodyPr/>
        <a:lstStyle/>
        <a:p>
          <a:endParaRPr lang="en-US"/>
        </a:p>
      </dgm:t>
    </dgm:pt>
    <dgm:pt modelId="{8A52987A-DBDE-4D8C-9C83-55A298D36ED5}">
      <dgm:prSet phldrT="[Text]"/>
      <dgm:spPr/>
      <dgm:t>
        <a:bodyPr/>
        <a:lstStyle/>
        <a:p>
          <a:r>
            <a:rPr lang="fa-IR" dirty="0" smtClean="0">
              <a:cs typeface="B Nazanin" pitchFamily="2" charset="-78"/>
            </a:rPr>
            <a:t>وجوه دولتي</a:t>
          </a:r>
          <a:endParaRPr lang="en-US" dirty="0">
            <a:cs typeface="B Nazanin" pitchFamily="2" charset="-78"/>
          </a:endParaRPr>
        </a:p>
      </dgm:t>
    </dgm:pt>
    <dgm:pt modelId="{CF1C8FF6-5809-4340-BE8E-190D21879584}" type="parTrans" cxnId="{A69943B3-4A09-47AE-99F4-484B8C7B28AC}">
      <dgm:prSet/>
      <dgm:spPr/>
      <dgm:t>
        <a:bodyPr/>
        <a:lstStyle/>
        <a:p>
          <a:endParaRPr lang="en-US">
            <a:cs typeface="B Nazanin" pitchFamily="2" charset="-78"/>
          </a:endParaRPr>
        </a:p>
      </dgm:t>
    </dgm:pt>
    <dgm:pt modelId="{F450483F-E902-4CE6-81DE-311A8906BB88}" type="sibTrans" cxnId="{A69943B3-4A09-47AE-99F4-484B8C7B28AC}">
      <dgm:prSet/>
      <dgm:spPr/>
      <dgm:t>
        <a:bodyPr/>
        <a:lstStyle/>
        <a:p>
          <a:endParaRPr lang="en-US"/>
        </a:p>
      </dgm:t>
    </dgm:pt>
    <dgm:pt modelId="{C55DA670-41EF-47A2-9920-6AD33430A426}">
      <dgm:prSet phldrT="[Text]"/>
      <dgm:spPr/>
      <dgm:t>
        <a:bodyPr/>
        <a:lstStyle/>
        <a:p>
          <a:r>
            <a:rPr lang="fa-IR" dirty="0" smtClean="0">
              <a:cs typeface="B Nazanin" pitchFamily="2" charset="-78"/>
            </a:rPr>
            <a:t>وجوه اختصاصي</a:t>
          </a:r>
          <a:endParaRPr lang="en-US" dirty="0">
            <a:cs typeface="B Nazanin" pitchFamily="2" charset="-78"/>
          </a:endParaRPr>
        </a:p>
      </dgm:t>
    </dgm:pt>
    <dgm:pt modelId="{2E3DD673-4DD7-430A-8042-D10A14A6D921}" type="parTrans" cxnId="{CA6E5F45-8B74-4BDD-AAA4-D92733D0BE21}">
      <dgm:prSet/>
      <dgm:spPr/>
      <dgm:t>
        <a:bodyPr/>
        <a:lstStyle/>
        <a:p>
          <a:endParaRPr lang="en-US">
            <a:cs typeface="B Nazanin" pitchFamily="2" charset="-78"/>
          </a:endParaRPr>
        </a:p>
      </dgm:t>
    </dgm:pt>
    <dgm:pt modelId="{287C8C5D-1248-456B-BC4A-2C305F70F7A8}" type="sibTrans" cxnId="{CA6E5F45-8B74-4BDD-AAA4-D92733D0BE21}">
      <dgm:prSet/>
      <dgm:spPr/>
      <dgm:t>
        <a:bodyPr/>
        <a:lstStyle/>
        <a:p>
          <a:endParaRPr lang="en-US"/>
        </a:p>
      </dgm:t>
    </dgm:pt>
    <dgm:pt modelId="{F9F4F88F-49C2-4BED-B1B8-AB3EC41D60A7}">
      <dgm:prSet phldrT="[Text]"/>
      <dgm:spPr/>
      <dgm:t>
        <a:bodyPr/>
        <a:lstStyle/>
        <a:p>
          <a:r>
            <a:rPr lang="fa-IR" dirty="0" smtClean="0">
              <a:cs typeface="B Nazanin" pitchFamily="2" charset="-78"/>
            </a:rPr>
            <a:t>وجوه سپرده</a:t>
          </a:r>
          <a:endParaRPr lang="en-US" dirty="0">
            <a:cs typeface="B Nazanin" pitchFamily="2" charset="-78"/>
          </a:endParaRPr>
        </a:p>
      </dgm:t>
    </dgm:pt>
    <dgm:pt modelId="{EE68C1B2-F0BA-4EF6-973C-C1650594A2E1}" type="parTrans" cxnId="{714083F2-8C32-49F7-93BC-495232C5B5E9}">
      <dgm:prSet/>
      <dgm:spPr/>
      <dgm:t>
        <a:bodyPr/>
        <a:lstStyle/>
        <a:p>
          <a:endParaRPr lang="en-US">
            <a:cs typeface="B Nazanin" pitchFamily="2" charset="-78"/>
          </a:endParaRPr>
        </a:p>
      </dgm:t>
    </dgm:pt>
    <dgm:pt modelId="{CA10F55B-19E1-4B08-AAF9-A2F24D35BAE2}" type="sibTrans" cxnId="{714083F2-8C32-49F7-93BC-495232C5B5E9}">
      <dgm:prSet/>
      <dgm:spPr/>
      <dgm:t>
        <a:bodyPr/>
        <a:lstStyle/>
        <a:p>
          <a:endParaRPr lang="en-US"/>
        </a:p>
      </dgm:t>
    </dgm:pt>
    <dgm:pt modelId="{C81DA82F-736C-4FEA-A9C1-6870A2A8D031}">
      <dgm:prSet phldrT="[Text]"/>
      <dgm:spPr/>
      <dgm:t>
        <a:bodyPr/>
        <a:lstStyle/>
        <a:p>
          <a:r>
            <a:rPr lang="fa-IR" dirty="0" smtClean="0">
              <a:cs typeface="B Nazanin" pitchFamily="2" charset="-78"/>
            </a:rPr>
            <a:t>وجوه عمومي</a:t>
          </a:r>
          <a:endParaRPr lang="en-US" dirty="0">
            <a:cs typeface="B Nazanin" pitchFamily="2" charset="-78"/>
          </a:endParaRPr>
        </a:p>
      </dgm:t>
    </dgm:pt>
    <dgm:pt modelId="{0B18BAB5-61D3-4186-BB1F-8E7EA4019F10}" type="parTrans" cxnId="{BA4F8377-2F7F-4AB5-9A99-8D03A7CC7457}">
      <dgm:prSet/>
      <dgm:spPr/>
      <dgm:t>
        <a:bodyPr/>
        <a:lstStyle/>
        <a:p>
          <a:endParaRPr lang="en-US">
            <a:cs typeface="B Nazanin" pitchFamily="2" charset="-78"/>
          </a:endParaRPr>
        </a:p>
      </dgm:t>
    </dgm:pt>
    <dgm:pt modelId="{B4AF5EAE-90FC-44C6-BC46-98666ED83A4A}" type="sibTrans" cxnId="{BA4F8377-2F7F-4AB5-9A99-8D03A7CC7457}">
      <dgm:prSet/>
      <dgm:spPr/>
      <dgm:t>
        <a:bodyPr/>
        <a:lstStyle/>
        <a:p>
          <a:endParaRPr lang="en-US"/>
        </a:p>
      </dgm:t>
    </dgm:pt>
    <dgm:pt modelId="{6C192940-10C8-4114-A0BC-CD81A3954369}" type="pres">
      <dgm:prSet presAssocID="{40FC554E-D144-4870-AB69-9CA4A2A9C42B}" presName="hierChild1" presStyleCnt="0">
        <dgm:presLayoutVars>
          <dgm:chPref val="1"/>
          <dgm:dir/>
          <dgm:animOne val="branch"/>
          <dgm:animLvl val="lvl"/>
          <dgm:resizeHandles/>
        </dgm:presLayoutVars>
      </dgm:prSet>
      <dgm:spPr/>
      <dgm:t>
        <a:bodyPr/>
        <a:lstStyle/>
        <a:p>
          <a:endParaRPr lang="en-US"/>
        </a:p>
      </dgm:t>
    </dgm:pt>
    <dgm:pt modelId="{7B5667B2-3EE9-414B-949C-46F8F78E20D8}" type="pres">
      <dgm:prSet presAssocID="{ED1B8B91-C650-49C0-9779-5F0FD9893DDA}" presName="hierRoot1" presStyleCnt="0"/>
      <dgm:spPr/>
    </dgm:pt>
    <dgm:pt modelId="{4E094497-D793-4697-B347-33693E30ABA1}" type="pres">
      <dgm:prSet presAssocID="{ED1B8B91-C650-49C0-9779-5F0FD9893DDA}" presName="composite" presStyleCnt="0"/>
      <dgm:spPr/>
    </dgm:pt>
    <dgm:pt modelId="{7DB89621-297B-47FD-9893-EE2701985BBF}" type="pres">
      <dgm:prSet presAssocID="{ED1B8B91-C650-49C0-9779-5F0FD9893DDA}" presName="background" presStyleLbl="node0" presStyleIdx="0" presStyleCnt="1"/>
      <dgm:spPr/>
    </dgm:pt>
    <dgm:pt modelId="{BBD18ED3-588F-46FD-BDE7-7455C20484F4}" type="pres">
      <dgm:prSet presAssocID="{ED1B8B91-C650-49C0-9779-5F0FD9893DDA}" presName="text" presStyleLbl="fgAcc0" presStyleIdx="0" presStyleCnt="1">
        <dgm:presLayoutVars>
          <dgm:chPref val="3"/>
        </dgm:presLayoutVars>
      </dgm:prSet>
      <dgm:spPr/>
      <dgm:t>
        <a:bodyPr/>
        <a:lstStyle/>
        <a:p>
          <a:endParaRPr lang="en-US"/>
        </a:p>
      </dgm:t>
    </dgm:pt>
    <dgm:pt modelId="{00F3CD84-B1B7-44C3-B1AE-2828A3B2472E}" type="pres">
      <dgm:prSet presAssocID="{ED1B8B91-C650-49C0-9779-5F0FD9893DDA}" presName="hierChild2" presStyleCnt="0"/>
      <dgm:spPr/>
    </dgm:pt>
    <dgm:pt modelId="{66F3D175-F316-47D6-BC55-356E60CC9761}" type="pres">
      <dgm:prSet presAssocID="{E309F27F-5EDC-4FBB-BC04-D87810AE6D41}" presName="Name10" presStyleLbl="parChTrans1D2" presStyleIdx="0" presStyleCnt="2"/>
      <dgm:spPr/>
      <dgm:t>
        <a:bodyPr/>
        <a:lstStyle/>
        <a:p>
          <a:endParaRPr lang="en-US"/>
        </a:p>
      </dgm:t>
    </dgm:pt>
    <dgm:pt modelId="{8BE728BF-25DF-418D-B403-E8EEF1A6E72B}" type="pres">
      <dgm:prSet presAssocID="{7E3D8549-D07E-4694-B813-A955B7B206EA}" presName="hierRoot2" presStyleCnt="0"/>
      <dgm:spPr/>
    </dgm:pt>
    <dgm:pt modelId="{885090DB-125A-4977-BC94-786A1E84617B}" type="pres">
      <dgm:prSet presAssocID="{7E3D8549-D07E-4694-B813-A955B7B206EA}" presName="composite2" presStyleCnt="0"/>
      <dgm:spPr/>
    </dgm:pt>
    <dgm:pt modelId="{050FDE59-A79B-41F0-A0A6-80550B55FC0B}" type="pres">
      <dgm:prSet presAssocID="{7E3D8549-D07E-4694-B813-A955B7B206EA}" presName="background2" presStyleLbl="node2" presStyleIdx="0" presStyleCnt="2"/>
      <dgm:spPr/>
    </dgm:pt>
    <dgm:pt modelId="{40668DED-71D3-41CC-B4DB-DBFFF41E146A}" type="pres">
      <dgm:prSet presAssocID="{7E3D8549-D07E-4694-B813-A955B7B206EA}" presName="text2" presStyleLbl="fgAcc2" presStyleIdx="0" presStyleCnt="2">
        <dgm:presLayoutVars>
          <dgm:chPref val="3"/>
        </dgm:presLayoutVars>
      </dgm:prSet>
      <dgm:spPr/>
      <dgm:t>
        <a:bodyPr/>
        <a:lstStyle/>
        <a:p>
          <a:endParaRPr lang="en-US"/>
        </a:p>
      </dgm:t>
    </dgm:pt>
    <dgm:pt modelId="{1E826D78-6CC3-4E28-A9C3-C2888C3A6553}" type="pres">
      <dgm:prSet presAssocID="{7E3D8549-D07E-4694-B813-A955B7B206EA}" presName="hierChild3" presStyleCnt="0"/>
      <dgm:spPr/>
    </dgm:pt>
    <dgm:pt modelId="{126094B4-F397-43DE-90C5-BC881125E138}" type="pres">
      <dgm:prSet presAssocID="{3C85733F-DC7F-4CEE-8B5A-BEA15178759D}" presName="Name17" presStyleLbl="parChTrans1D3" presStyleIdx="0" presStyleCnt="5"/>
      <dgm:spPr/>
      <dgm:t>
        <a:bodyPr/>
        <a:lstStyle/>
        <a:p>
          <a:endParaRPr lang="en-US"/>
        </a:p>
      </dgm:t>
    </dgm:pt>
    <dgm:pt modelId="{6541341A-F728-4A6D-A605-E20AFF70F102}" type="pres">
      <dgm:prSet presAssocID="{7D05A87A-314A-4F8A-98EF-2EEA9178802C}" presName="hierRoot3" presStyleCnt="0"/>
      <dgm:spPr/>
    </dgm:pt>
    <dgm:pt modelId="{6298FC40-46D4-4387-B06E-227435BB86F9}" type="pres">
      <dgm:prSet presAssocID="{7D05A87A-314A-4F8A-98EF-2EEA9178802C}" presName="composite3" presStyleCnt="0"/>
      <dgm:spPr/>
    </dgm:pt>
    <dgm:pt modelId="{09178344-E781-4F5A-8993-700E370CBE31}" type="pres">
      <dgm:prSet presAssocID="{7D05A87A-314A-4F8A-98EF-2EEA9178802C}" presName="background3" presStyleLbl="node3" presStyleIdx="0" presStyleCnt="5"/>
      <dgm:spPr/>
    </dgm:pt>
    <dgm:pt modelId="{D264486A-C76D-4508-8300-90C2F9642B46}" type="pres">
      <dgm:prSet presAssocID="{7D05A87A-314A-4F8A-98EF-2EEA9178802C}" presName="text3" presStyleLbl="fgAcc3" presStyleIdx="0" presStyleCnt="5">
        <dgm:presLayoutVars>
          <dgm:chPref val="3"/>
        </dgm:presLayoutVars>
      </dgm:prSet>
      <dgm:spPr/>
      <dgm:t>
        <a:bodyPr/>
        <a:lstStyle/>
        <a:p>
          <a:endParaRPr lang="en-US"/>
        </a:p>
      </dgm:t>
    </dgm:pt>
    <dgm:pt modelId="{2CF0B630-BDA1-46AF-833E-3222DB09C3E7}" type="pres">
      <dgm:prSet presAssocID="{7D05A87A-314A-4F8A-98EF-2EEA9178802C}" presName="hierChild4" presStyleCnt="0"/>
      <dgm:spPr/>
    </dgm:pt>
    <dgm:pt modelId="{1AAAC35C-4513-4813-BF99-7D1263AED38C}" type="pres">
      <dgm:prSet presAssocID="{C10A6B56-1865-42BE-9CC9-97BB96286AD7}" presName="Name17" presStyleLbl="parChTrans1D3" presStyleIdx="1" presStyleCnt="5"/>
      <dgm:spPr/>
      <dgm:t>
        <a:bodyPr/>
        <a:lstStyle/>
        <a:p>
          <a:endParaRPr lang="en-US"/>
        </a:p>
      </dgm:t>
    </dgm:pt>
    <dgm:pt modelId="{4E558B81-1FFB-4BE4-A0F1-06A86B62EFE1}" type="pres">
      <dgm:prSet presAssocID="{15B9A8D1-A8A1-4724-9069-9C247D4A3CB1}" presName="hierRoot3" presStyleCnt="0"/>
      <dgm:spPr/>
    </dgm:pt>
    <dgm:pt modelId="{FACFA6E1-C764-4ADC-9649-9285696FFF2B}" type="pres">
      <dgm:prSet presAssocID="{15B9A8D1-A8A1-4724-9069-9C247D4A3CB1}" presName="composite3" presStyleCnt="0"/>
      <dgm:spPr/>
    </dgm:pt>
    <dgm:pt modelId="{28B70473-4754-456F-A0E2-0902539BF809}" type="pres">
      <dgm:prSet presAssocID="{15B9A8D1-A8A1-4724-9069-9C247D4A3CB1}" presName="background3" presStyleLbl="node3" presStyleIdx="1" presStyleCnt="5"/>
      <dgm:spPr/>
    </dgm:pt>
    <dgm:pt modelId="{8C366376-B441-44EC-A285-BCF037FB1939}" type="pres">
      <dgm:prSet presAssocID="{15B9A8D1-A8A1-4724-9069-9C247D4A3CB1}" presName="text3" presStyleLbl="fgAcc3" presStyleIdx="1" presStyleCnt="5">
        <dgm:presLayoutVars>
          <dgm:chPref val="3"/>
        </dgm:presLayoutVars>
      </dgm:prSet>
      <dgm:spPr/>
      <dgm:t>
        <a:bodyPr/>
        <a:lstStyle/>
        <a:p>
          <a:endParaRPr lang="en-US"/>
        </a:p>
      </dgm:t>
    </dgm:pt>
    <dgm:pt modelId="{F3C6295E-A1B1-4356-B835-A21C5D334FDF}" type="pres">
      <dgm:prSet presAssocID="{15B9A8D1-A8A1-4724-9069-9C247D4A3CB1}" presName="hierChild4" presStyleCnt="0"/>
      <dgm:spPr/>
    </dgm:pt>
    <dgm:pt modelId="{9010E8B9-3D37-4A3B-8D7A-685C2C01E2EE}" type="pres">
      <dgm:prSet presAssocID="{EE68C1B2-F0BA-4EF6-973C-C1650594A2E1}" presName="Name17" presStyleLbl="parChTrans1D3" presStyleIdx="2" presStyleCnt="5"/>
      <dgm:spPr/>
      <dgm:t>
        <a:bodyPr/>
        <a:lstStyle/>
        <a:p>
          <a:endParaRPr lang="en-US"/>
        </a:p>
      </dgm:t>
    </dgm:pt>
    <dgm:pt modelId="{0EC3560C-F9A3-42EA-8B16-0668B4A50112}" type="pres">
      <dgm:prSet presAssocID="{F9F4F88F-49C2-4BED-B1B8-AB3EC41D60A7}" presName="hierRoot3" presStyleCnt="0"/>
      <dgm:spPr/>
    </dgm:pt>
    <dgm:pt modelId="{763569C3-3B16-48DC-A393-7FD6897848CC}" type="pres">
      <dgm:prSet presAssocID="{F9F4F88F-49C2-4BED-B1B8-AB3EC41D60A7}" presName="composite3" presStyleCnt="0"/>
      <dgm:spPr/>
    </dgm:pt>
    <dgm:pt modelId="{24116F29-1FC2-4F16-9C32-162113413C2C}" type="pres">
      <dgm:prSet presAssocID="{F9F4F88F-49C2-4BED-B1B8-AB3EC41D60A7}" presName="background3" presStyleLbl="node3" presStyleIdx="2" presStyleCnt="5"/>
      <dgm:spPr/>
    </dgm:pt>
    <dgm:pt modelId="{40E22914-4680-4B0F-9355-2285C5D9914C}" type="pres">
      <dgm:prSet presAssocID="{F9F4F88F-49C2-4BED-B1B8-AB3EC41D60A7}" presName="text3" presStyleLbl="fgAcc3" presStyleIdx="2" presStyleCnt="5">
        <dgm:presLayoutVars>
          <dgm:chPref val="3"/>
        </dgm:presLayoutVars>
      </dgm:prSet>
      <dgm:spPr/>
      <dgm:t>
        <a:bodyPr/>
        <a:lstStyle/>
        <a:p>
          <a:endParaRPr lang="en-US"/>
        </a:p>
      </dgm:t>
    </dgm:pt>
    <dgm:pt modelId="{8184DE06-593D-4872-B855-15F38CA9A71D}" type="pres">
      <dgm:prSet presAssocID="{F9F4F88F-49C2-4BED-B1B8-AB3EC41D60A7}" presName="hierChild4" presStyleCnt="0"/>
      <dgm:spPr/>
    </dgm:pt>
    <dgm:pt modelId="{D95117BE-0CE0-4881-8CCB-84F100BD5D89}" type="pres">
      <dgm:prSet presAssocID="{CF1C8FF6-5809-4340-BE8E-190D21879584}" presName="Name10" presStyleLbl="parChTrans1D2" presStyleIdx="1" presStyleCnt="2"/>
      <dgm:spPr/>
      <dgm:t>
        <a:bodyPr/>
        <a:lstStyle/>
        <a:p>
          <a:endParaRPr lang="en-US"/>
        </a:p>
      </dgm:t>
    </dgm:pt>
    <dgm:pt modelId="{FF74D489-DD10-4AEB-B3BF-B6F385CAB1ED}" type="pres">
      <dgm:prSet presAssocID="{8A52987A-DBDE-4D8C-9C83-55A298D36ED5}" presName="hierRoot2" presStyleCnt="0"/>
      <dgm:spPr/>
    </dgm:pt>
    <dgm:pt modelId="{9EB8632E-0E8C-4C64-B2E6-EDBB34D9C42D}" type="pres">
      <dgm:prSet presAssocID="{8A52987A-DBDE-4D8C-9C83-55A298D36ED5}" presName="composite2" presStyleCnt="0"/>
      <dgm:spPr/>
    </dgm:pt>
    <dgm:pt modelId="{06C2094C-2176-4AFD-84E3-365F1C6D1546}" type="pres">
      <dgm:prSet presAssocID="{8A52987A-DBDE-4D8C-9C83-55A298D36ED5}" presName="background2" presStyleLbl="node2" presStyleIdx="1" presStyleCnt="2"/>
      <dgm:spPr/>
    </dgm:pt>
    <dgm:pt modelId="{96CC7D70-C88D-4B1F-A1B9-5DFA410B0854}" type="pres">
      <dgm:prSet presAssocID="{8A52987A-DBDE-4D8C-9C83-55A298D36ED5}" presName="text2" presStyleLbl="fgAcc2" presStyleIdx="1" presStyleCnt="2">
        <dgm:presLayoutVars>
          <dgm:chPref val="3"/>
        </dgm:presLayoutVars>
      </dgm:prSet>
      <dgm:spPr/>
      <dgm:t>
        <a:bodyPr/>
        <a:lstStyle/>
        <a:p>
          <a:endParaRPr lang="en-US"/>
        </a:p>
      </dgm:t>
    </dgm:pt>
    <dgm:pt modelId="{06DA75FA-3CCD-4DA7-B337-688349A42374}" type="pres">
      <dgm:prSet presAssocID="{8A52987A-DBDE-4D8C-9C83-55A298D36ED5}" presName="hierChild3" presStyleCnt="0"/>
      <dgm:spPr/>
    </dgm:pt>
    <dgm:pt modelId="{C0249F9B-8567-49C8-85BE-71838AB9733E}" type="pres">
      <dgm:prSet presAssocID="{2E3DD673-4DD7-430A-8042-D10A14A6D921}" presName="Name17" presStyleLbl="parChTrans1D3" presStyleIdx="3" presStyleCnt="5"/>
      <dgm:spPr/>
      <dgm:t>
        <a:bodyPr/>
        <a:lstStyle/>
        <a:p>
          <a:endParaRPr lang="en-US"/>
        </a:p>
      </dgm:t>
    </dgm:pt>
    <dgm:pt modelId="{C012BAD8-30F5-4335-AD89-C7539A6EC736}" type="pres">
      <dgm:prSet presAssocID="{C55DA670-41EF-47A2-9920-6AD33430A426}" presName="hierRoot3" presStyleCnt="0"/>
      <dgm:spPr/>
    </dgm:pt>
    <dgm:pt modelId="{CFBA62B0-73C5-46A5-8F55-A82795F64683}" type="pres">
      <dgm:prSet presAssocID="{C55DA670-41EF-47A2-9920-6AD33430A426}" presName="composite3" presStyleCnt="0"/>
      <dgm:spPr/>
    </dgm:pt>
    <dgm:pt modelId="{5D22B82E-0462-40A0-B719-65501C606CD5}" type="pres">
      <dgm:prSet presAssocID="{C55DA670-41EF-47A2-9920-6AD33430A426}" presName="background3" presStyleLbl="node3" presStyleIdx="3" presStyleCnt="5"/>
      <dgm:spPr/>
    </dgm:pt>
    <dgm:pt modelId="{13DE01A4-8881-4471-B02B-B35EB450591B}" type="pres">
      <dgm:prSet presAssocID="{C55DA670-41EF-47A2-9920-6AD33430A426}" presName="text3" presStyleLbl="fgAcc3" presStyleIdx="3" presStyleCnt="5">
        <dgm:presLayoutVars>
          <dgm:chPref val="3"/>
        </dgm:presLayoutVars>
      </dgm:prSet>
      <dgm:spPr/>
      <dgm:t>
        <a:bodyPr/>
        <a:lstStyle/>
        <a:p>
          <a:endParaRPr lang="en-US"/>
        </a:p>
      </dgm:t>
    </dgm:pt>
    <dgm:pt modelId="{3E577798-9EE7-4760-9E47-78C9C7648D19}" type="pres">
      <dgm:prSet presAssocID="{C55DA670-41EF-47A2-9920-6AD33430A426}" presName="hierChild4" presStyleCnt="0"/>
      <dgm:spPr/>
    </dgm:pt>
    <dgm:pt modelId="{A4F7BD3D-8FD4-4151-BCF3-052B559C0615}" type="pres">
      <dgm:prSet presAssocID="{0B18BAB5-61D3-4186-BB1F-8E7EA4019F10}" presName="Name17" presStyleLbl="parChTrans1D3" presStyleIdx="4" presStyleCnt="5"/>
      <dgm:spPr/>
      <dgm:t>
        <a:bodyPr/>
        <a:lstStyle/>
        <a:p>
          <a:endParaRPr lang="en-US"/>
        </a:p>
      </dgm:t>
    </dgm:pt>
    <dgm:pt modelId="{A486CF61-00B2-46F2-AF2C-EE25C6EB516A}" type="pres">
      <dgm:prSet presAssocID="{C81DA82F-736C-4FEA-A9C1-6870A2A8D031}" presName="hierRoot3" presStyleCnt="0"/>
      <dgm:spPr/>
    </dgm:pt>
    <dgm:pt modelId="{11578A64-2527-4B1F-AFFF-AC9ADE00F73A}" type="pres">
      <dgm:prSet presAssocID="{C81DA82F-736C-4FEA-A9C1-6870A2A8D031}" presName="composite3" presStyleCnt="0"/>
      <dgm:spPr/>
    </dgm:pt>
    <dgm:pt modelId="{FAD5ADA8-41F8-482A-9B44-8BD2AD32942F}" type="pres">
      <dgm:prSet presAssocID="{C81DA82F-736C-4FEA-A9C1-6870A2A8D031}" presName="background3" presStyleLbl="node3" presStyleIdx="4" presStyleCnt="5"/>
      <dgm:spPr/>
    </dgm:pt>
    <dgm:pt modelId="{03935B82-B72F-435B-A52F-DA8AAE17CDC9}" type="pres">
      <dgm:prSet presAssocID="{C81DA82F-736C-4FEA-A9C1-6870A2A8D031}" presName="text3" presStyleLbl="fgAcc3" presStyleIdx="4" presStyleCnt="5">
        <dgm:presLayoutVars>
          <dgm:chPref val="3"/>
        </dgm:presLayoutVars>
      </dgm:prSet>
      <dgm:spPr/>
      <dgm:t>
        <a:bodyPr/>
        <a:lstStyle/>
        <a:p>
          <a:endParaRPr lang="en-US"/>
        </a:p>
      </dgm:t>
    </dgm:pt>
    <dgm:pt modelId="{63DF77D3-10B9-4E22-8757-68D5DF9630FB}" type="pres">
      <dgm:prSet presAssocID="{C81DA82F-736C-4FEA-A9C1-6870A2A8D031}" presName="hierChild4" presStyleCnt="0"/>
      <dgm:spPr/>
    </dgm:pt>
  </dgm:ptLst>
  <dgm:cxnLst>
    <dgm:cxn modelId="{9E278060-EDC0-4C8C-B319-041F8ADA5EE0}" type="presOf" srcId="{7E3D8549-D07E-4694-B813-A955B7B206EA}" destId="{40668DED-71D3-41CC-B4DB-DBFFF41E146A}" srcOrd="0" destOrd="0" presId="urn:microsoft.com/office/officeart/2005/8/layout/hierarchy1"/>
    <dgm:cxn modelId="{6833F9CB-5CEF-4472-9EA3-AC0DD71EF52B}" type="presOf" srcId="{7D05A87A-314A-4F8A-98EF-2EEA9178802C}" destId="{D264486A-C76D-4508-8300-90C2F9642B46}" srcOrd="0" destOrd="0" presId="urn:microsoft.com/office/officeart/2005/8/layout/hierarchy1"/>
    <dgm:cxn modelId="{2A2DDAA0-9CB3-484D-BC85-ED76178F334F}" type="presOf" srcId="{ED1B8B91-C650-49C0-9779-5F0FD9893DDA}" destId="{BBD18ED3-588F-46FD-BDE7-7455C20484F4}" srcOrd="0" destOrd="0" presId="urn:microsoft.com/office/officeart/2005/8/layout/hierarchy1"/>
    <dgm:cxn modelId="{7601D1E8-C2E3-4E2A-9A70-C5F618AB6865}" type="presOf" srcId="{8A52987A-DBDE-4D8C-9C83-55A298D36ED5}" destId="{96CC7D70-C88D-4B1F-A1B9-5DFA410B0854}" srcOrd="0" destOrd="0" presId="urn:microsoft.com/office/officeart/2005/8/layout/hierarchy1"/>
    <dgm:cxn modelId="{3B7BC633-FBAA-452F-9AD9-2D49B41322C0}" type="presOf" srcId="{EE68C1B2-F0BA-4EF6-973C-C1650594A2E1}" destId="{9010E8B9-3D37-4A3B-8D7A-685C2C01E2EE}" srcOrd="0" destOrd="0" presId="urn:microsoft.com/office/officeart/2005/8/layout/hierarchy1"/>
    <dgm:cxn modelId="{714083F2-8C32-49F7-93BC-495232C5B5E9}" srcId="{7E3D8549-D07E-4694-B813-A955B7B206EA}" destId="{F9F4F88F-49C2-4BED-B1B8-AB3EC41D60A7}" srcOrd="2" destOrd="0" parTransId="{EE68C1B2-F0BA-4EF6-973C-C1650594A2E1}" sibTransId="{CA10F55B-19E1-4B08-AAF9-A2F24D35BAE2}"/>
    <dgm:cxn modelId="{9CF7FF6E-BCBA-4585-BB38-9AA63657CE23}" srcId="{7E3D8549-D07E-4694-B813-A955B7B206EA}" destId="{15B9A8D1-A8A1-4724-9069-9C247D4A3CB1}" srcOrd="1" destOrd="0" parTransId="{C10A6B56-1865-42BE-9CC9-97BB96286AD7}" sibTransId="{84DB579E-4C4C-430F-B7B2-833F15D505EA}"/>
    <dgm:cxn modelId="{75EF34B0-58F8-4F5A-A340-406073320D75}" type="presOf" srcId="{E309F27F-5EDC-4FBB-BC04-D87810AE6D41}" destId="{66F3D175-F316-47D6-BC55-356E60CC9761}" srcOrd="0" destOrd="0" presId="urn:microsoft.com/office/officeart/2005/8/layout/hierarchy1"/>
    <dgm:cxn modelId="{BA4F8377-2F7F-4AB5-9A99-8D03A7CC7457}" srcId="{8A52987A-DBDE-4D8C-9C83-55A298D36ED5}" destId="{C81DA82F-736C-4FEA-A9C1-6870A2A8D031}" srcOrd="1" destOrd="0" parTransId="{0B18BAB5-61D3-4186-BB1F-8E7EA4019F10}" sibTransId="{B4AF5EAE-90FC-44C6-BC46-98666ED83A4A}"/>
    <dgm:cxn modelId="{9984FB58-6DD2-4851-BA19-5C34744FD4F3}" type="presOf" srcId="{C10A6B56-1865-42BE-9CC9-97BB96286AD7}" destId="{1AAAC35C-4513-4813-BF99-7D1263AED38C}" srcOrd="0" destOrd="0" presId="urn:microsoft.com/office/officeart/2005/8/layout/hierarchy1"/>
    <dgm:cxn modelId="{CA6E5F45-8B74-4BDD-AAA4-D92733D0BE21}" srcId="{8A52987A-DBDE-4D8C-9C83-55A298D36ED5}" destId="{C55DA670-41EF-47A2-9920-6AD33430A426}" srcOrd="0" destOrd="0" parTransId="{2E3DD673-4DD7-430A-8042-D10A14A6D921}" sibTransId="{287C8C5D-1248-456B-BC4A-2C305F70F7A8}"/>
    <dgm:cxn modelId="{3737105D-60C8-4C9D-8A55-553DE8E623C5}" type="presOf" srcId="{15B9A8D1-A8A1-4724-9069-9C247D4A3CB1}" destId="{8C366376-B441-44EC-A285-BCF037FB1939}" srcOrd="0" destOrd="0" presId="urn:microsoft.com/office/officeart/2005/8/layout/hierarchy1"/>
    <dgm:cxn modelId="{AFA9EBEE-9625-4F6C-B7E6-60DAFCF6816F}" srcId="{7E3D8549-D07E-4694-B813-A955B7B206EA}" destId="{7D05A87A-314A-4F8A-98EF-2EEA9178802C}" srcOrd="0" destOrd="0" parTransId="{3C85733F-DC7F-4CEE-8B5A-BEA15178759D}" sibTransId="{71195CDF-7896-4456-B5C4-3AE45D13DB88}"/>
    <dgm:cxn modelId="{A69943B3-4A09-47AE-99F4-484B8C7B28AC}" srcId="{ED1B8B91-C650-49C0-9779-5F0FD9893DDA}" destId="{8A52987A-DBDE-4D8C-9C83-55A298D36ED5}" srcOrd="1" destOrd="0" parTransId="{CF1C8FF6-5809-4340-BE8E-190D21879584}" sibTransId="{F450483F-E902-4CE6-81DE-311A8906BB88}"/>
    <dgm:cxn modelId="{70A2F61C-3D40-4E40-9DEC-AE74FBE39C24}" type="presOf" srcId="{3C85733F-DC7F-4CEE-8B5A-BEA15178759D}" destId="{126094B4-F397-43DE-90C5-BC881125E138}" srcOrd="0" destOrd="0" presId="urn:microsoft.com/office/officeart/2005/8/layout/hierarchy1"/>
    <dgm:cxn modelId="{DFFDEA77-A972-44C5-8ED3-C5416F1A5956}" type="presOf" srcId="{CF1C8FF6-5809-4340-BE8E-190D21879584}" destId="{D95117BE-0CE0-4881-8CCB-84F100BD5D89}" srcOrd="0" destOrd="0" presId="urn:microsoft.com/office/officeart/2005/8/layout/hierarchy1"/>
    <dgm:cxn modelId="{1CC1F4A9-2F2B-4C07-BF17-367F128E2F7C}" type="presOf" srcId="{40FC554E-D144-4870-AB69-9CA4A2A9C42B}" destId="{6C192940-10C8-4114-A0BC-CD81A3954369}" srcOrd="0" destOrd="0" presId="urn:microsoft.com/office/officeart/2005/8/layout/hierarchy1"/>
    <dgm:cxn modelId="{60D96D03-A891-48BE-BCA9-7DD27A925974}" type="presOf" srcId="{F9F4F88F-49C2-4BED-B1B8-AB3EC41D60A7}" destId="{40E22914-4680-4B0F-9355-2285C5D9914C}" srcOrd="0" destOrd="0" presId="urn:microsoft.com/office/officeart/2005/8/layout/hierarchy1"/>
    <dgm:cxn modelId="{D56287AA-6A7D-431E-8A2C-16578FF508BC}" type="presOf" srcId="{C55DA670-41EF-47A2-9920-6AD33430A426}" destId="{13DE01A4-8881-4471-B02B-B35EB450591B}" srcOrd="0" destOrd="0" presId="urn:microsoft.com/office/officeart/2005/8/layout/hierarchy1"/>
    <dgm:cxn modelId="{01D21F80-973E-46E6-985C-406E21B22C7F}" srcId="{40FC554E-D144-4870-AB69-9CA4A2A9C42B}" destId="{ED1B8B91-C650-49C0-9779-5F0FD9893DDA}" srcOrd="0" destOrd="0" parTransId="{094A6FDB-FF11-41DB-8C97-D493C620719D}" sibTransId="{472C0AEC-BE0D-4EE2-98A4-CCF95684FDA5}"/>
    <dgm:cxn modelId="{24703E20-720B-428C-A987-21300DE37C50}" type="presOf" srcId="{2E3DD673-4DD7-430A-8042-D10A14A6D921}" destId="{C0249F9B-8567-49C8-85BE-71838AB9733E}" srcOrd="0" destOrd="0" presId="urn:microsoft.com/office/officeart/2005/8/layout/hierarchy1"/>
    <dgm:cxn modelId="{A7A6670F-A93F-414D-A216-887CB6CA7147}" type="presOf" srcId="{0B18BAB5-61D3-4186-BB1F-8E7EA4019F10}" destId="{A4F7BD3D-8FD4-4151-BCF3-052B559C0615}" srcOrd="0" destOrd="0" presId="urn:microsoft.com/office/officeart/2005/8/layout/hierarchy1"/>
    <dgm:cxn modelId="{38404A51-175E-48DA-8907-105DCD82D843}" type="presOf" srcId="{C81DA82F-736C-4FEA-A9C1-6870A2A8D031}" destId="{03935B82-B72F-435B-A52F-DA8AAE17CDC9}" srcOrd="0" destOrd="0" presId="urn:microsoft.com/office/officeart/2005/8/layout/hierarchy1"/>
    <dgm:cxn modelId="{CB7C5771-9739-49D3-B3DF-E4835A35E54A}" srcId="{ED1B8B91-C650-49C0-9779-5F0FD9893DDA}" destId="{7E3D8549-D07E-4694-B813-A955B7B206EA}" srcOrd="0" destOrd="0" parTransId="{E309F27F-5EDC-4FBB-BC04-D87810AE6D41}" sibTransId="{9BDEA2C9-2779-4636-AF53-ECE1531BC72C}"/>
    <dgm:cxn modelId="{57765E1B-B315-404C-B28E-A7E14AE08E1F}" type="presParOf" srcId="{6C192940-10C8-4114-A0BC-CD81A3954369}" destId="{7B5667B2-3EE9-414B-949C-46F8F78E20D8}" srcOrd="0" destOrd="0" presId="urn:microsoft.com/office/officeart/2005/8/layout/hierarchy1"/>
    <dgm:cxn modelId="{FDDB9BA6-EB15-4A63-9ACB-656B24105B7D}" type="presParOf" srcId="{7B5667B2-3EE9-414B-949C-46F8F78E20D8}" destId="{4E094497-D793-4697-B347-33693E30ABA1}" srcOrd="0" destOrd="0" presId="urn:microsoft.com/office/officeart/2005/8/layout/hierarchy1"/>
    <dgm:cxn modelId="{52D6D15E-D435-46FF-9764-17DD3DDFFBE0}" type="presParOf" srcId="{4E094497-D793-4697-B347-33693E30ABA1}" destId="{7DB89621-297B-47FD-9893-EE2701985BBF}" srcOrd="0" destOrd="0" presId="urn:microsoft.com/office/officeart/2005/8/layout/hierarchy1"/>
    <dgm:cxn modelId="{0DC8DFCC-E962-4E44-A7A0-BF1C56B53608}" type="presParOf" srcId="{4E094497-D793-4697-B347-33693E30ABA1}" destId="{BBD18ED3-588F-46FD-BDE7-7455C20484F4}" srcOrd="1" destOrd="0" presId="urn:microsoft.com/office/officeart/2005/8/layout/hierarchy1"/>
    <dgm:cxn modelId="{2F3F825A-5E80-4B45-B54F-6AEBAB5ABDBC}" type="presParOf" srcId="{7B5667B2-3EE9-414B-949C-46F8F78E20D8}" destId="{00F3CD84-B1B7-44C3-B1AE-2828A3B2472E}" srcOrd="1" destOrd="0" presId="urn:microsoft.com/office/officeart/2005/8/layout/hierarchy1"/>
    <dgm:cxn modelId="{1F21CBEB-9968-4D0B-9091-2F3ED9936C7E}" type="presParOf" srcId="{00F3CD84-B1B7-44C3-B1AE-2828A3B2472E}" destId="{66F3D175-F316-47D6-BC55-356E60CC9761}" srcOrd="0" destOrd="0" presId="urn:microsoft.com/office/officeart/2005/8/layout/hierarchy1"/>
    <dgm:cxn modelId="{33049DCD-8085-4214-9901-9573DF3E2962}" type="presParOf" srcId="{00F3CD84-B1B7-44C3-B1AE-2828A3B2472E}" destId="{8BE728BF-25DF-418D-B403-E8EEF1A6E72B}" srcOrd="1" destOrd="0" presId="urn:microsoft.com/office/officeart/2005/8/layout/hierarchy1"/>
    <dgm:cxn modelId="{85DFBD94-2D34-4804-9C43-B51188AAE328}" type="presParOf" srcId="{8BE728BF-25DF-418D-B403-E8EEF1A6E72B}" destId="{885090DB-125A-4977-BC94-786A1E84617B}" srcOrd="0" destOrd="0" presId="urn:microsoft.com/office/officeart/2005/8/layout/hierarchy1"/>
    <dgm:cxn modelId="{7036F577-5820-478A-8ACD-2F7AA384645D}" type="presParOf" srcId="{885090DB-125A-4977-BC94-786A1E84617B}" destId="{050FDE59-A79B-41F0-A0A6-80550B55FC0B}" srcOrd="0" destOrd="0" presId="urn:microsoft.com/office/officeart/2005/8/layout/hierarchy1"/>
    <dgm:cxn modelId="{8A58AC2D-716D-4807-A05D-E88FB54472DF}" type="presParOf" srcId="{885090DB-125A-4977-BC94-786A1E84617B}" destId="{40668DED-71D3-41CC-B4DB-DBFFF41E146A}" srcOrd="1" destOrd="0" presId="urn:microsoft.com/office/officeart/2005/8/layout/hierarchy1"/>
    <dgm:cxn modelId="{5FCF6AA6-E0E3-49E8-A25C-B90A62F50C09}" type="presParOf" srcId="{8BE728BF-25DF-418D-B403-E8EEF1A6E72B}" destId="{1E826D78-6CC3-4E28-A9C3-C2888C3A6553}" srcOrd="1" destOrd="0" presId="urn:microsoft.com/office/officeart/2005/8/layout/hierarchy1"/>
    <dgm:cxn modelId="{0E2512BF-BD15-4B44-985C-7830BFFAB069}" type="presParOf" srcId="{1E826D78-6CC3-4E28-A9C3-C2888C3A6553}" destId="{126094B4-F397-43DE-90C5-BC881125E138}" srcOrd="0" destOrd="0" presId="urn:microsoft.com/office/officeart/2005/8/layout/hierarchy1"/>
    <dgm:cxn modelId="{E6ADFEA5-AB00-4F5B-91AC-2945BE8C7D1A}" type="presParOf" srcId="{1E826D78-6CC3-4E28-A9C3-C2888C3A6553}" destId="{6541341A-F728-4A6D-A605-E20AFF70F102}" srcOrd="1" destOrd="0" presId="urn:microsoft.com/office/officeart/2005/8/layout/hierarchy1"/>
    <dgm:cxn modelId="{C1D0307F-C003-4760-9BEF-1C18E720EF35}" type="presParOf" srcId="{6541341A-F728-4A6D-A605-E20AFF70F102}" destId="{6298FC40-46D4-4387-B06E-227435BB86F9}" srcOrd="0" destOrd="0" presId="urn:microsoft.com/office/officeart/2005/8/layout/hierarchy1"/>
    <dgm:cxn modelId="{96499475-5B14-4B27-8D87-51092AD3828A}" type="presParOf" srcId="{6298FC40-46D4-4387-B06E-227435BB86F9}" destId="{09178344-E781-4F5A-8993-700E370CBE31}" srcOrd="0" destOrd="0" presId="urn:microsoft.com/office/officeart/2005/8/layout/hierarchy1"/>
    <dgm:cxn modelId="{E054004B-D79A-4A7F-B17D-89A5162F6260}" type="presParOf" srcId="{6298FC40-46D4-4387-B06E-227435BB86F9}" destId="{D264486A-C76D-4508-8300-90C2F9642B46}" srcOrd="1" destOrd="0" presId="urn:microsoft.com/office/officeart/2005/8/layout/hierarchy1"/>
    <dgm:cxn modelId="{D73F9209-5CD7-4606-A140-F21CB646D54B}" type="presParOf" srcId="{6541341A-F728-4A6D-A605-E20AFF70F102}" destId="{2CF0B630-BDA1-46AF-833E-3222DB09C3E7}" srcOrd="1" destOrd="0" presId="urn:microsoft.com/office/officeart/2005/8/layout/hierarchy1"/>
    <dgm:cxn modelId="{D788B97A-7DAB-49B4-98B9-61CA828F520C}" type="presParOf" srcId="{1E826D78-6CC3-4E28-A9C3-C2888C3A6553}" destId="{1AAAC35C-4513-4813-BF99-7D1263AED38C}" srcOrd="2" destOrd="0" presId="urn:microsoft.com/office/officeart/2005/8/layout/hierarchy1"/>
    <dgm:cxn modelId="{1B67A2E9-8211-4E09-90EA-D1FEA86818D9}" type="presParOf" srcId="{1E826D78-6CC3-4E28-A9C3-C2888C3A6553}" destId="{4E558B81-1FFB-4BE4-A0F1-06A86B62EFE1}" srcOrd="3" destOrd="0" presId="urn:microsoft.com/office/officeart/2005/8/layout/hierarchy1"/>
    <dgm:cxn modelId="{E56F2A6A-1D0E-4C09-948A-BCE118E08736}" type="presParOf" srcId="{4E558B81-1FFB-4BE4-A0F1-06A86B62EFE1}" destId="{FACFA6E1-C764-4ADC-9649-9285696FFF2B}" srcOrd="0" destOrd="0" presId="urn:microsoft.com/office/officeart/2005/8/layout/hierarchy1"/>
    <dgm:cxn modelId="{D2701527-8DD3-4478-9975-F34E696CC1A4}" type="presParOf" srcId="{FACFA6E1-C764-4ADC-9649-9285696FFF2B}" destId="{28B70473-4754-456F-A0E2-0902539BF809}" srcOrd="0" destOrd="0" presId="urn:microsoft.com/office/officeart/2005/8/layout/hierarchy1"/>
    <dgm:cxn modelId="{F4212C5C-4B8C-4887-AB53-9C7ACE332C3E}" type="presParOf" srcId="{FACFA6E1-C764-4ADC-9649-9285696FFF2B}" destId="{8C366376-B441-44EC-A285-BCF037FB1939}" srcOrd="1" destOrd="0" presId="urn:microsoft.com/office/officeart/2005/8/layout/hierarchy1"/>
    <dgm:cxn modelId="{99EC7317-48DA-46C4-85B0-8A6CE7FDA72F}" type="presParOf" srcId="{4E558B81-1FFB-4BE4-A0F1-06A86B62EFE1}" destId="{F3C6295E-A1B1-4356-B835-A21C5D334FDF}" srcOrd="1" destOrd="0" presId="urn:microsoft.com/office/officeart/2005/8/layout/hierarchy1"/>
    <dgm:cxn modelId="{B6A6B69B-166B-4430-B304-45CCF8AA00A0}" type="presParOf" srcId="{1E826D78-6CC3-4E28-A9C3-C2888C3A6553}" destId="{9010E8B9-3D37-4A3B-8D7A-685C2C01E2EE}" srcOrd="4" destOrd="0" presId="urn:microsoft.com/office/officeart/2005/8/layout/hierarchy1"/>
    <dgm:cxn modelId="{70BB0BDC-C47C-4B65-9CE7-036D06954608}" type="presParOf" srcId="{1E826D78-6CC3-4E28-A9C3-C2888C3A6553}" destId="{0EC3560C-F9A3-42EA-8B16-0668B4A50112}" srcOrd="5" destOrd="0" presId="urn:microsoft.com/office/officeart/2005/8/layout/hierarchy1"/>
    <dgm:cxn modelId="{074A35FC-EF42-4730-B9B5-895C02B1C23C}" type="presParOf" srcId="{0EC3560C-F9A3-42EA-8B16-0668B4A50112}" destId="{763569C3-3B16-48DC-A393-7FD6897848CC}" srcOrd="0" destOrd="0" presId="urn:microsoft.com/office/officeart/2005/8/layout/hierarchy1"/>
    <dgm:cxn modelId="{0426B1A7-C7C1-4322-9A4A-45935F451632}" type="presParOf" srcId="{763569C3-3B16-48DC-A393-7FD6897848CC}" destId="{24116F29-1FC2-4F16-9C32-162113413C2C}" srcOrd="0" destOrd="0" presId="urn:microsoft.com/office/officeart/2005/8/layout/hierarchy1"/>
    <dgm:cxn modelId="{F0AA97E4-C783-44F9-8296-59504D49825E}" type="presParOf" srcId="{763569C3-3B16-48DC-A393-7FD6897848CC}" destId="{40E22914-4680-4B0F-9355-2285C5D9914C}" srcOrd="1" destOrd="0" presId="urn:microsoft.com/office/officeart/2005/8/layout/hierarchy1"/>
    <dgm:cxn modelId="{E1E5B41C-9646-47F9-B507-49574708852A}" type="presParOf" srcId="{0EC3560C-F9A3-42EA-8B16-0668B4A50112}" destId="{8184DE06-593D-4872-B855-15F38CA9A71D}" srcOrd="1" destOrd="0" presId="urn:microsoft.com/office/officeart/2005/8/layout/hierarchy1"/>
    <dgm:cxn modelId="{50D67327-EB2D-4A09-B9CB-4C848CFA6142}" type="presParOf" srcId="{00F3CD84-B1B7-44C3-B1AE-2828A3B2472E}" destId="{D95117BE-0CE0-4881-8CCB-84F100BD5D89}" srcOrd="2" destOrd="0" presId="urn:microsoft.com/office/officeart/2005/8/layout/hierarchy1"/>
    <dgm:cxn modelId="{732FB0F7-DFB0-4ABE-B732-43E6222BDCE2}" type="presParOf" srcId="{00F3CD84-B1B7-44C3-B1AE-2828A3B2472E}" destId="{FF74D489-DD10-4AEB-B3BF-B6F385CAB1ED}" srcOrd="3" destOrd="0" presId="urn:microsoft.com/office/officeart/2005/8/layout/hierarchy1"/>
    <dgm:cxn modelId="{AC7B3A72-1307-44A1-BAAC-C78CECD843F1}" type="presParOf" srcId="{FF74D489-DD10-4AEB-B3BF-B6F385CAB1ED}" destId="{9EB8632E-0E8C-4C64-B2E6-EDBB34D9C42D}" srcOrd="0" destOrd="0" presId="urn:microsoft.com/office/officeart/2005/8/layout/hierarchy1"/>
    <dgm:cxn modelId="{4EA579DB-04F1-4940-9987-FEFCDF652C86}" type="presParOf" srcId="{9EB8632E-0E8C-4C64-B2E6-EDBB34D9C42D}" destId="{06C2094C-2176-4AFD-84E3-365F1C6D1546}" srcOrd="0" destOrd="0" presId="urn:microsoft.com/office/officeart/2005/8/layout/hierarchy1"/>
    <dgm:cxn modelId="{C83EAD59-DC9C-410F-8787-58EEF58EFBD8}" type="presParOf" srcId="{9EB8632E-0E8C-4C64-B2E6-EDBB34D9C42D}" destId="{96CC7D70-C88D-4B1F-A1B9-5DFA410B0854}" srcOrd="1" destOrd="0" presId="urn:microsoft.com/office/officeart/2005/8/layout/hierarchy1"/>
    <dgm:cxn modelId="{13F8F6CA-494A-4EC0-BDDF-744015628574}" type="presParOf" srcId="{FF74D489-DD10-4AEB-B3BF-B6F385CAB1ED}" destId="{06DA75FA-3CCD-4DA7-B337-688349A42374}" srcOrd="1" destOrd="0" presId="urn:microsoft.com/office/officeart/2005/8/layout/hierarchy1"/>
    <dgm:cxn modelId="{2D2987DF-16C1-4507-9BAF-3D36D66DE568}" type="presParOf" srcId="{06DA75FA-3CCD-4DA7-B337-688349A42374}" destId="{C0249F9B-8567-49C8-85BE-71838AB9733E}" srcOrd="0" destOrd="0" presId="urn:microsoft.com/office/officeart/2005/8/layout/hierarchy1"/>
    <dgm:cxn modelId="{F954BAF3-3A5F-4230-B224-123352300F7C}" type="presParOf" srcId="{06DA75FA-3CCD-4DA7-B337-688349A42374}" destId="{C012BAD8-30F5-4335-AD89-C7539A6EC736}" srcOrd="1" destOrd="0" presId="urn:microsoft.com/office/officeart/2005/8/layout/hierarchy1"/>
    <dgm:cxn modelId="{6D76E6B8-494A-438A-88F2-E87B6EC89914}" type="presParOf" srcId="{C012BAD8-30F5-4335-AD89-C7539A6EC736}" destId="{CFBA62B0-73C5-46A5-8F55-A82795F64683}" srcOrd="0" destOrd="0" presId="urn:microsoft.com/office/officeart/2005/8/layout/hierarchy1"/>
    <dgm:cxn modelId="{EDF2EDFD-0852-40EF-A3A2-4EFF2A4AFB5C}" type="presParOf" srcId="{CFBA62B0-73C5-46A5-8F55-A82795F64683}" destId="{5D22B82E-0462-40A0-B719-65501C606CD5}" srcOrd="0" destOrd="0" presId="urn:microsoft.com/office/officeart/2005/8/layout/hierarchy1"/>
    <dgm:cxn modelId="{2EC741EF-7AE1-4095-900E-BB3112D70F6F}" type="presParOf" srcId="{CFBA62B0-73C5-46A5-8F55-A82795F64683}" destId="{13DE01A4-8881-4471-B02B-B35EB450591B}" srcOrd="1" destOrd="0" presId="urn:microsoft.com/office/officeart/2005/8/layout/hierarchy1"/>
    <dgm:cxn modelId="{08CF81C6-17DA-44E9-AF17-546F7534167F}" type="presParOf" srcId="{C012BAD8-30F5-4335-AD89-C7539A6EC736}" destId="{3E577798-9EE7-4760-9E47-78C9C7648D19}" srcOrd="1" destOrd="0" presId="urn:microsoft.com/office/officeart/2005/8/layout/hierarchy1"/>
    <dgm:cxn modelId="{3BE912FC-28A1-45BA-976B-C6C9E8459BDF}" type="presParOf" srcId="{06DA75FA-3CCD-4DA7-B337-688349A42374}" destId="{A4F7BD3D-8FD4-4151-BCF3-052B559C0615}" srcOrd="2" destOrd="0" presId="urn:microsoft.com/office/officeart/2005/8/layout/hierarchy1"/>
    <dgm:cxn modelId="{A3CF2825-3CEC-4952-ACBD-A2D012D02ADF}" type="presParOf" srcId="{06DA75FA-3CCD-4DA7-B337-688349A42374}" destId="{A486CF61-00B2-46F2-AF2C-EE25C6EB516A}" srcOrd="3" destOrd="0" presId="urn:microsoft.com/office/officeart/2005/8/layout/hierarchy1"/>
    <dgm:cxn modelId="{3E4CA88D-5C46-467F-BCC2-5D3BF5CC063D}" type="presParOf" srcId="{A486CF61-00B2-46F2-AF2C-EE25C6EB516A}" destId="{11578A64-2527-4B1F-AFFF-AC9ADE00F73A}" srcOrd="0" destOrd="0" presId="urn:microsoft.com/office/officeart/2005/8/layout/hierarchy1"/>
    <dgm:cxn modelId="{C970993F-CECD-4E32-8123-ED404A0C982E}" type="presParOf" srcId="{11578A64-2527-4B1F-AFFF-AC9ADE00F73A}" destId="{FAD5ADA8-41F8-482A-9B44-8BD2AD32942F}" srcOrd="0" destOrd="0" presId="urn:microsoft.com/office/officeart/2005/8/layout/hierarchy1"/>
    <dgm:cxn modelId="{C45B6D17-D087-48C9-9EB0-8CF5953190A4}" type="presParOf" srcId="{11578A64-2527-4B1F-AFFF-AC9ADE00F73A}" destId="{03935B82-B72F-435B-A52F-DA8AAE17CDC9}" srcOrd="1" destOrd="0" presId="urn:microsoft.com/office/officeart/2005/8/layout/hierarchy1"/>
    <dgm:cxn modelId="{0BB78300-495D-485A-A7DC-C42198F53787}" type="presParOf" srcId="{A486CF61-00B2-46F2-AF2C-EE25C6EB516A}" destId="{63DF77D3-10B9-4E22-8757-68D5DF9630F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548C35-E5D4-466F-93C9-0384DA94381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160E08B7-28F5-4627-B0C9-94A4E3ED8A45}">
      <dgm:prSet phldrT="[Text]" custT="1"/>
      <dgm:spPr/>
      <dgm:t>
        <a:bodyPr/>
        <a:lstStyle/>
        <a:p>
          <a:r>
            <a:rPr lang="fa-IR" sz="2000" dirty="0" smtClean="0">
              <a:cs typeface="B Nazanin" pitchFamily="2" charset="-78"/>
            </a:rPr>
            <a:t>انواع حسابهاي مستقل</a:t>
          </a:r>
          <a:endParaRPr lang="en-US" sz="2000" dirty="0">
            <a:cs typeface="B Nazanin" pitchFamily="2" charset="-78"/>
          </a:endParaRPr>
        </a:p>
      </dgm:t>
    </dgm:pt>
    <dgm:pt modelId="{4F956B02-7AC1-4445-9025-B779029E47F7}" type="parTrans" cxnId="{18A3C226-3F52-4686-97E8-B46FD56396D9}">
      <dgm:prSet/>
      <dgm:spPr/>
      <dgm:t>
        <a:bodyPr/>
        <a:lstStyle/>
        <a:p>
          <a:endParaRPr lang="en-US"/>
        </a:p>
      </dgm:t>
    </dgm:pt>
    <dgm:pt modelId="{B577B674-7E94-4037-8CDD-293B162640CD}" type="sibTrans" cxnId="{18A3C226-3F52-4686-97E8-B46FD56396D9}">
      <dgm:prSet/>
      <dgm:spPr/>
      <dgm:t>
        <a:bodyPr/>
        <a:lstStyle/>
        <a:p>
          <a:endParaRPr lang="en-US"/>
        </a:p>
      </dgm:t>
    </dgm:pt>
    <dgm:pt modelId="{A66F37BE-2E55-44BE-A2BD-FC79E0FD43FB}">
      <dgm:prSet phldrT="[Text]" custT="1"/>
      <dgm:spPr/>
      <dgm:t>
        <a:bodyPr/>
        <a:lstStyle/>
        <a:p>
          <a:r>
            <a:rPr lang="fa-IR" sz="2500" dirty="0" smtClean="0">
              <a:cs typeface="B Nazanin" pitchFamily="2" charset="-78"/>
            </a:rPr>
            <a:t>وجوه اماني</a:t>
          </a:r>
          <a:endParaRPr lang="en-US" sz="2500" dirty="0">
            <a:cs typeface="B Nazanin" pitchFamily="2" charset="-78"/>
          </a:endParaRPr>
        </a:p>
      </dgm:t>
    </dgm:pt>
    <dgm:pt modelId="{0D779EF7-BCB5-4943-9CAA-A6FC53A76AB8}" type="parTrans" cxnId="{E36046FB-B295-4BF4-9F31-5454A5115A35}">
      <dgm:prSet/>
      <dgm:spPr/>
      <dgm:t>
        <a:bodyPr/>
        <a:lstStyle/>
        <a:p>
          <a:endParaRPr lang="en-US">
            <a:cs typeface="B Nazanin" pitchFamily="2" charset="-78"/>
          </a:endParaRPr>
        </a:p>
      </dgm:t>
    </dgm:pt>
    <dgm:pt modelId="{4BCC986F-CD8C-469D-829C-8507072AE42B}" type="sibTrans" cxnId="{E36046FB-B295-4BF4-9F31-5454A5115A35}">
      <dgm:prSet/>
      <dgm:spPr/>
      <dgm:t>
        <a:bodyPr/>
        <a:lstStyle/>
        <a:p>
          <a:endParaRPr lang="en-US"/>
        </a:p>
      </dgm:t>
    </dgm:pt>
    <dgm:pt modelId="{7ADCFDB0-740E-440E-ADEC-D52B751CF3A5}">
      <dgm:prSet phldrT="[Text]"/>
      <dgm:spPr/>
      <dgm:t>
        <a:bodyPr/>
        <a:lstStyle/>
        <a:p>
          <a:r>
            <a:rPr lang="fa-IR" dirty="0" smtClean="0">
              <a:cs typeface="B Nazanin" pitchFamily="2" charset="-78"/>
            </a:rPr>
            <a:t>وجوه بازنشستگي</a:t>
          </a:r>
          <a:endParaRPr lang="en-US" dirty="0">
            <a:cs typeface="B Nazanin" pitchFamily="2" charset="-78"/>
          </a:endParaRPr>
        </a:p>
      </dgm:t>
    </dgm:pt>
    <dgm:pt modelId="{F761C990-6B87-48A9-AB54-4D064313DA25}" type="parTrans" cxnId="{E8FF331B-BBB0-4EFE-87F2-4579F8408404}">
      <dgm:prSet/>
      <dgm:spPr/>
      <dgm:t>
        <a:bodyPr/>
        <a:lstStyle/>
        <a:p>
          <a:endParaRPr lang="en-US">
            <a:cs typeface="B Nazanin" pitchFamily="2" charset="-78"/>
          </a:endParaRPr>
        </a:p>
      </dgm:t>
    </dgm:pt>
    <dgm:pt modelId="{AC16317C-92EB-4A93-A8CA-E45DCD095A54}" type="sibTrans" cxnId="{E8FF331B-BBB0-4EFE-87F2-4579F8408404}">
      <dgm:prSet/>
      <dgm:spPr/>
      <dgm:t>
        <a:bodyPr/>
        <a:lstStyle/>
        <a:p>
          <a:endParaRPr lang="en-US"/>
        </a:p>
      </dgm:t>
    </dgm:pt>
    <dgm:pt modelId="{7B77F5A0-237F-4F7C-97AB-344C76BEA649}">
      <dgm:prSet phldrT="[Text]" custT="1"/>
      <dgm:spPr/>
      <dgm:t>
        <a:bodyPr/>
        <a:lstStyle/>
        <a:p>
          <a:r>
            <a:rPr lang="fa-IR" sz="2000" dirty="0" smtClean="0">
              <a:cs typeface="B Nazanin" pitchFamily="2" charset="-78"/>
            </a:rPr>
            <a:t>وجوه سپرده</a:t>
          </a:r>
          <a:endParaRPr lang="en-US" sz="2000" dirty="0">
            <a:cs typeface="B Nazanin" pitchFamily="2" charset="-78"/>
          </a:endParaRPr>
        </a:p>
      </dgm:t>
    </dgm:pt>
    <dgm:pt modelId="{2596BB1C-A416-4E65-9159-E6D597B39775}" type="parTrans" cxnId="{57C23562-3891-493D-8762-5C3016F7B0F8}">
      <dgm:prSet/>
      <dgm:spPr/>
      <dgm:t>
        <a:bodyPr/>
        <a:lstStyle/>
        <a:p>
          <a:endParaRPr lang="en-US">
            <a:cs typeface="B Nazanin" pitchFamily="2" charset="-78"/>
          </a:endParaRPr>
        </a:p>
      </dgm:t>
    </dgm:pt>
    <dgm:pt modelId="{E0821A5A-51EF-477F-BF1D-6972F55769F4}" type="sibTrans" cxnId="{57C23562-3891-493D-8762-5C3016F7B0F8}">
      <dgm:prSet/>
      <dgm:spPr/>
      <dgm:t>
        <a:bodyPr/>
        <a:lstStyle/>
        <a:p>
          <a:endParaRPr lang="en-US"/>
        </a:p>
      </dgm:t>
    </dgm:pt>
    <dgm:pt modelId="{9705EE5D-DDD7-47F0-89CE-A0B0598CEC91}">
      <dgm:prSet phldrT="[Text]" custT="1"/>
      <dgm:spPr/>
      <dgm:t>
        <a:bodyPr/>
        <a:lstStyle/>
        <a:p>
          <a:r>
            <a:rPr lang="fa-IR" sz="2500" dirty="0" smtClean="0">
              <a:cs typeface="B Nazanin" pitchFamily="2" charset="-78"/>
            </a:rPr>
            <a:t>وجوه دولتي</a:t>
          </a:r>
          <a:endParaRPr lang="en-US" sz="2500" dirty="0">
            <a:cs typeface="B Nazanin" pitchFamily="2" charset="-78"/>
          </a:endParaRPr>
        </a:p>
      </dgm:t>
    </dgm:pt>
    <dgm:pt modelId="{92D6EB1E-1521-4638-BE53-63EBCD002CC2}" type="parTrans" cxnId="{C71D3B76-4DC0-4F61-9415-C2DCB5A0E427}">
      <dgm:prSet/>
      <dgm:spPr/>
      <dgm:t>
        <a:bodyPr/>
        <a:lstStyle/>
        <a:p>
          <a:endParaRPr lang="en-US">
            <a:cs typeface="B Nazanin" pitchFamily="2" charset="-78"/>
          </a:endParaRPr>
        </a:p>
      </dgm:t>
    </dgm:pt>
    <dgm:pt modelId="{0A89821F-14C5-4883-A66A-6ACDBC5D5DEA}" type="sibTrans" cxnId="{C71D3B76-4DC0-4F61-9415-C2DCB5A0E427}">
      <dgm:prSet/>
      <dgm:spPr/>
      <dgm:t>
        <a:bodyPr/>
        <a:lstStyle/>
        <a:p>
          <a:endParaRPr lang="en-US"/>
        </a:p>
      </dgm:t>
    </dgm:pt>
    <dgm:pt modelId="{F4DE0AF2-466B-4807-8135-2EC36A1E11F2}">
      <dgm:prSet phldrT="[Text]"/>
      <dgm:spPr/>
      <dgm:t>
        <a:bodyPr/>
        <a:lstStyle/>
        <a:p>
          <a:r>
            <a:rPr lang="fa-IR" dirty="0" smtClean="0">
              <a:cs typeface="B Nazanin" pitchFamily="2" charset="-78"/>
            </a:rPr>
            <a:t>وجوه اختصاصي</a:t>
          </a:r>
          <a:endParaRPr lang="en-US" dirty="0">
            <a:cs typeface="B Nazanin" pitchFamily="2" charset="-78"/>
          </a:endParaRPr>
        </a:p>
      </dgm:t>
    </dgm:pt>
    <dgm:pt modelId="{BFC01624-33F5-4493-821E-9FED3A2850CD}" type="parTrans" cxnId="{6241E757-6144-4BEC-AAA6-70E7651AFEE3}">
      <dgm:prSet/>
      <dgm:spPr/>
      <dgm:t>
        <a:bodyPr/>
        <a:lstStyle/>
        <a:p>
          <a:endParaRPr lang="en-US">
            <a:cs typeface="B Nazanin" pitchFamily="2" charset="-78"/>
          </a:endParaRPr>
        </a:p>
      </dgm:t>
    </dgm:pt>
    <dgm:pt modelId="{1011E73E-7298-4A66-8D09-29967A65E1A5}" type="sibTrans" cxnId="{6241E757-6144-4BEC-AAA6-70E7651AFEE3}">
      <dgm:prSet/>
      <dgm:spPr/>
      <dgm:t>
        <a:bodyPr/>
        <a:lstStyle/>
        <a:p>
          <a:endParaRPr lang="en-US"/>
        </a:p>
      </dgm:t>
    </dgm:pt>
    <dgm:pt modelId="{D31D40D0-C44E-425B-9398-4F26BC8A226A}">
      <dgm:prSet phldrT="[Text]" custT="1"/>
      <dgm:spPr/>
      <dgm:t>
        <a:bodyPr/>
        <a:lstStyle/>
        <a:p>
          <a:r>
            <a:rPr lang="fa-IR" sz="2000" dirty="0" smtClean="0">
              <a:cs typeface="B Nazanin" pitchFamily="2" charset="-78"/>
            </a:rPr>
            <a:t>وجوه جاري</a:t>
          </a:r>
          <a:endParaRPr lang="en-US" sz="2000" dirty="0">
            <a:cs typeface="B Nazanin" pitchFamily="2" charset="-78"/>
          </a:endParaRPr>
        </a:p>
      </dgm:t>
    </dgm:pt>
    <dgm:pt modelId="{43F67B0F-343A-45DC-BE66-E498E203D71C}" type="parTrans" cxnId="{D2D58AB1-79A2-45D3-87E1-31FC2FEBBAEE}">
      <dgm:prSet/>
      <dgm:spPr/>
      <dgm:t>
        <a:bodyPr/>
        <a:lstStyle/>
        <a:p>
          <a:endParaRPr lang="en-US">
            <a:cs typeface="B Nazanin" pitchFamily="2" charset="-78"/>
          </a:endParaRPr>
        </a:p>
      </dgm:t>
    </dgm:pt>
    <dgm:pt modelId="{3A8C6962-74B3-4D6A-8548-4E19A9DE97AD}" type="sibTrans" cxnId="{D2D58AB1-79A2-45D3-87E1-31FC2FEBBAEE}">
      <dgm:prSet/>
      <dgm:spPr/>
      <dgm:t>
        <a:bodyPr/>
        <a:lstStyle/>
        <a:p>
          <a:endParaRPr lang="en-US"/>
        </a:p>
      </dgm:t>
    </dgm:pt>
    <dgm:pt modelId="{66774B6B-4837-4F6B-AF84-18ECAD3E0994}">
      <dgm:prSet phldrT="[Text]"/>
      <dgm:spPr/>
      <dgm:t>
        <a:bodyPr/>
        <a:lstStyle/>
        <a:p>
          <a:r>
            <a:rPr lang="fa-IR" dirty="0" smtClean="0">
              <a:cs typeface="B Nazanin" pitchFamily="2" charset="-78"/>
            </a:rPr>
            <a:t>وجوه تملک دارايي سرمايه اي</a:t>
          </a:r>
          <a:endParaRPr lang="en-US" dirty="0">
            <a:cs typeface="B Nazanin" pitchFamily="2" charset="-78"/>
          </a:endParaRPr>
        </a:p>
      </dgm:t>
    </dgm:pt>
    <dgm:pt modelId="{1E971492-09DE-419D-AF96-A63A656D8710}" type="parTrans" cxnId="{9E40FFDA-0836-46C9-8268-DA779B93372E}">
      <dgm:prSet/>
      <dgm:spPr/>
      <dgm:t>
        <a:bodyPr/>
        <a:lstStyle/>
        <a:p>
          <a:endParaRPr lang="en-US">
            <a:cs typeface="B Nazanin" pitchFamily="2" charset="-78"/>
          </a:endParaRPr>
        </a:p>
      </dgm:t>
    </dgm:pt>
    <dgm:pt modelId="{0D99EE1D-1197-459F-9465-69CFC32B6824}" type="sibTrans" cxnId="{9E40FFDA-0836-46C9-8268-DA779B93372E}">
      <dgm:prSet/>
      <dgm:spPr/>
      <dgm:t>
        <a:bodyPr/>
        <a:lstStyle/>
        <a:p>
          <a:endParaRPr lang="en-US"/>
        </a:p>
      </dgm:t>
    </dgm:pt>
    <dgm:pt modelId="{95B5F343-6BFF-4C04-9015-7EE24E274E2A}" type="pres">
      <dgm:prSet presAssocID="{38548C35-E5D4-466F-93C9-0384DA94381B}" presName="hierChild1" presStyleCnt="0">
        <dgm:presLayoutVars>
          <dgm:chPref val="1"/>
          <dgm:dir/>
          <dgm:animOne val="branch"/>
          <dgm:animLvl val="lvl"/>
          <dgm:resizeHandles/>
        </dgm:presLayoutVars>
      </dgm:prSet>
      <dgm:spPr/>
      <dgm:t>
        <a:bodyPr/>
        <a:lstStyle/>
        <a:p>
          <a:endParaRPr lang="en-US"/>
        </a:p>
      </dgm:t>
    </dgm:pt>
    <dgm:pt modelId="{D7EDCA87-668F-4A19-ABCF-C0927891143F}" type="pres">
      <dgm:prSet presAssocID="{160E08B7-28F5-4627-B0C9-94A4E3ED8A45}" presName="hierRoot1" presStyleCnt="0"/>
      <dgm:spPr/>
    </dgm:pt>
    <dgm:pt modelId="{BDD521CC-1225-4D1F-99E6-4E7B8643E92E}" type="pres">
      <dgm:prSet presAssocID="{160E08B7-28F5-4627-B0C9-94A4E3ED8A45}" presName="composite" presStyleCnt="0"/>
      <dgm:spPr/>
    </dgm:pt>
    <dgm:pt modelId="{51035BED-B845-4EF5-BEF2-0F7D5A88621E}" type="pres">
      <dgm:prSet presAssocID="{160E08B7-28F5-4627-B0C9-94A4E3ED8A45}" presName="background" presStyleLbl="node0" presStyleIdx="0" presStyleCnt="1"/>
      <dgm:spPr/>
    </dgm:pt>
    <dgm:pt modelId="{024570C9-034F-4A09-B555-7668A24BFDCF}" type="pres">
      <dgm:prSet presAssocID="{160E08B7-28F5-4627-B0C9-94A4E3ED8A45}" presName="text" presStyleLbl="fgAcc0" presStyleIdx="0" presStyleCnt="1">
        <dgm:presLayoutVars>
          <dgm:chPref val="3"/>
        </dgm:presLayoutVars>
      </dgm:prSet>
      <dgm:spPr/>
      <dgm:t>
        <a:bodyPr/>
        <a:lstStyle/>
        <a:p>
          <a:endParaRPr lang="en-US"/>
        </a:p>
      </dgm:t>
    </dgm:pt>
    <dgm:pt modelId="{D0AE00CB-9336-4F84-8FCE-436500521C01}" type="pres">
      <dgm:prSet presAssocID="{160E08B7-28F5-4627-B0C9-94A4E3ED8A45}" presName="hierChild2" presStyleCnt="0"/>
      <dgm:spPr/>
    </dgm:pt>
    <dgm:pt modelId="{92ECF140-D9E0-4429-976E-BA1AF89FC401}" type="pres">
      <dgm:prSet presAssocID="{0D779EF7-BCB5-4943-9CAA-A6FC53A76AB8}" presName="Name10" presStyleLbl="parChTrans1D2" presStyleIdx="0" presStyleCnt="2"/>
      <dgm:spPr/>
      <dgm:t>
        <a:bodyPr/>
        <a:lstStyle/>
        <a:p>
          <a:endParaRPr lang="en-US"/>
        </a:p>
      </dgm:t>
    </dgm:pt>
    <dgm:pt modelId="{97265F08-7953-486D-8117-BD49D74A6F87}" type="pres">
      <dgm:prSet presAssocID="{A66F37BE-2E55-44BE-A2BD-FC79E0FD43FB}" presName="hierRoot2" presStyleCnt="0"/>
      <dgm:spPr/>
    </dgm:pt>
    <dgm:pt modelId="{DE6633B4-D298-4FF1-BAFE-A489AB2E2CF2}" type="pres">
      <dgm:prSet presAssocID="{A66F37BE-2E55-44BE-A2BD-FC79E0FD43FB}" presName="composite2" presStyleCnt="0"/>
      <dgm:spPr/>
    </dgm:pt>
    <dgm:pt modelId="{E3C64617-0E9C-40D9-951D-6F906EB53467}" type="pres">
      <dgm:prSet presAssocID="{A66F37BE-2E55-44BE-A2BD-FC79E0FD43FB}" presName="background2" presStyleLbl="node2" presStyleIdx="0" presStyleCnt="2"/>
      <dgm:spPr/>
    </dgm:pt>
    <dgm:pt modelId="{EE911882-8CC8-4064-8983-54D1CAE8E976}" type="pres">
      <dgm:prSet presAssocID="{A66F37BE-2E55-44BE-A2BD-FC79E0FD43FB}" presName="text2" presStyleLbl="fgAcc2" presStyleIdx="0" presStyleCnt="2">
        <dgm:presLayoutVars>
          <dgm:chPref val="3"/>
        </dgm:presLayoutVars>
      </dgm:prSet>
      <dgm:spPr/>
      <dgm:t>
        <a:bodyPr/>
        <a:lstStyle/>
        <a:p>
          <a:endParaRPr lang="en-US"/>
        </a:p>
      </dgm:t>
    </dgm:pt>
    <dgm:pt modelId="{93DB21F1-AEF7-4333-8BD0-2944820EA827}" type="pres">
      <dgm:prSet presAssocID="{A66F37BE-2E55-44BE-A2BD-FC79E0FD43FB}" presName="hierChild3" presStyleCnt="0"/>
      <dgm:spPr/>
    </dgm:pt>
    <dgm:pt modelId="{38F24FED-7FF8-48B3-8767-A3A34DA1F99E}" type="pres">
      <dgm:prSet presAssocID="{F761C990-6B87-48A9-AB54-4D064313DA25}" presName="Name17" presStyleLbl="parChTrans1D3" presStyleIdx="0" presStyleCnt="5"/>
      <dgm:spPr/>
      <dgm:t>
        <a:bodyPr/>
        <a:lstStyle/>
        <a:p>
          <a:endParaRPr lang="en-US"/>
        </a:p>
      </dgm:t>
    </dgm:pt>
    <dgm:pt modelId="{F9102DD9-8C45-4588-82FC-956FBBBCC592}" type="pres">
      <dgm:prSet presAssocID="{7ADCFDB0-740E-440E-ADEC-D52B751CF3A5}" presName="hierRoot3" presStyleCnt="0"/>
      <dgm:spPr/>
    </dgm:pt>
    <dgm:pt modelId="{B0B137AD-8DBC-4DCD-ABC3-746BD950CA35}" type="pres">
      <dgm:prSet presAssocID="{7ADCFDB0-740E-440E-ADEC-D52B751CF3A5}" presName="composite3" presStyleCnt="0"/>
      <dgm:spPr/>
    </dgm:pt>
    <dgm:pt modelId="{607C2163-AF3C-4B98-ADE3-8F9D46369CAF}" type="pres">
      <dgm:prSet presAssocID="{7ADCFDB0-740E-440E-ADEC-D52B751CF3A5}" presName="background3" presStyleLbl="node3" presStyleIdx="0" presStyleCnt="5"/>
      <dgm:spPr/>
    </dgm:pt>
    <dgm:pt modelId="{1BB817A7-5827-4B93-80C6-F46D97A78B54}" type="pres">
      <dgm:prSet presAssocID="{7ADCFDB0-740E-440E-ADEC-D52B751CF3A5}" presName="text3" presStyleLbl="fgAcc3" presStyleIdx="0" presStyleCnt="5">
        <dgm:presLayoutVars>
          <dgm:chPref val="3"/>
        </dgm:presLayoutVars>
      </dgm:prSet>
      <dgm:spPr/>
      <dgm:t>
        <a:bodyPr/>
        <a:lstStyle/>
        <a:p>
          <a:endParaRPr lang="en-US"/>
        </a:p>
      </dgm:t>
    </dgm:pt>
    <dgm:pt modelId="{93FC4CCE-E544-458A-9C4B-30B3B6741112}" type="pres">
      <dgm:prSet presAssocID="{7ADCFDB0-740E-440E-ADEC-D52B751CF3A5}" presName="hierChild4" presStyleCnt="0"/>
      <dgm:spPr/>
    </dgm:pt>
    <dgm:pt modelId="{98547649-FDEA-4208-B1E1-5D8F863E89FA}" type="pres">
      <dgm:prSet presAssocID="{2596BB1C-A416-4E65-9159-E6D597B39775}" presName="Name17" presStyleLbl="parChTrans1D3" presStyleIdx="1" presStyleCnt="5"/>
      <dgm:spPr/>
      <dgm:t>
        <a:bodyPr/>
        <a:lstStyle/>
        <a:p>
          <a:endParaRPr lang="en-US"/>
        </a:p>
      </dgm:t>
    </dgm:pt>
    <dgm:pt modelId="{69DDD3B4-7D94-4377-8EC5-E0FA7243AF6C}" type="pres">
      <dgm:prSet presAssocID="{7B77F5A0-237F-4F7C-97AB-344C76BEA649}" presName="hierRoot3" presStyleCnt="0"/>
      <dgm:spPr/>
    </dgm:pt>
    <dgm:pt modelId="{4C3F268B-9C16-4436-B7C6-1DBF3FCA0D8D}" type="pres">
      <dgm:prSet presAssocID="{7B77F5A0-237F-4F7C-97AB-344C76BEA649}" presName="composite3" presStyleCnt="0"/>
      <dgm:spPr/>
    </dgm:pt>
    <dgm:pt modelId="{9FF5B343-B2CC-41F1-9EBB-A7ECBAF24CCD}" type="pres">
      <dgm:prSet presAssocID="{7B77F5A0-237F-4F7C-97AB-344C76BEA649}" presName="background3" presStyleLbl="node3" presStyleIdx="1" presStyleCnt="5"/>
      <dgm:spPr/>
    </dgm:pt>
    <dgm:pt modelId="{DC4B9FB5-8345-4120-B304-E45AF0ED3C5A}" type="pres">
      <dgm:prSet presAssocID="{7B77F5A0-237F-4F7C-97AB-344C76BEA649}" presName="text3" presStyleLbl="fgAcc3" presStyleIdx="1" presStyleCnt="5">
        <dgm:presLayoutVars>
          <dgm:chPref val="3"/>
        </dgm:presLayoutVars>
      </dgm:prSet>
      <dgm:spPr/>
      <dgm:t>
        <a:bodyPr/>
        <a:lstStyle/>
        <a:p>
          <a:endParaRPr lang="en-US"/>
        </a:p>
      </dgm:t>
    </dgm:pt>
    <dgm:pt modelId="{2DAAF80B-5B97-478C-A9AA-96DD8C38D6FB}" type="pres">
      <dgm:prSet presAssocID="{7B77F5A0-237F-4F7C-97AB-344C76BEA649}" presName="hierChild4" presStyleCnt="0"/>
      <dgm:spPr/>
    </dgm:pt>
    <dgm:pt modelId="{C254060C-226F-488F-9D7D-EF4CFBC016CA}" type="pres">
      <dgm:prSet presAssocID="{92D6EB1E-1521-4638-BE53-63EBCD002CC2}" presName="Name10" presStyleLbl="parChTrans1D2" presStyleIdx="1" presStyleCnt="2"/>
      <dgm:spPr/>
      <dgm:t>
        <a:bodyPr/>
        <a:lstStyle/>
        <a:p>
          <a:endParaRPr lang="en-US"/>
        </a:p>
      </dgm:t>
    </dgm:pt>
    <dgm:pt modelId="{7147DB8E-93DB-45E8-A7A7-E53AAA611FF6}" type="pres">
      <dgm:prSet presAssocID="{9705EE5D-DDD7-47F0-89CE-A0B0598CEC91}" presName="hierRoot2" presStyleCnt="0"/>
      <dgm:spPr/>
    </dgm:pt>
    <dgm:pt modelId="{86693CD4-D101-4CD9-B760-83EC92F10F79}" type="pres">
      <dgm:prSet presAssocID="{9705EE5D-DDD7-47F0-89CE-A0B0598CEC91}" presName="composite2" presStyleCnt="0"/>
      <dgm:spPr/>
    </dgm:pt>
    <dgm:pt modelId="{C40A6808-6EE3-44CC-B40E-7231776D8D6F}" type="pres">
      <dgm:prSet presAssocID="{9705EE5D-DDD7-47F0-89CE-A0B0598CEC91}" presName="background2" presStyleLbl="node2" presStyleIdx="1" presStyleCnt="2"/>
      <dgm:spPr/>
    </dgm:pt>
    <dgm:pt modelId="{A150297E-32ED-4BB2-A216-62A41B4B90D8}" type="pres">
      <dgm:prSet presAssocID="{9705EE5D-DDD7-47F0-89CE-A0B0598CEC91}" presName="text2" presStyleLbl="fgAcc2" presStyleIdx="1" presStyleCnt="2">
        <dgm:presLayoutVars>
          <dgm:chPref val="3"/>
        </dgm:presLayoutVars>
      </dgm:prSet>
      <dgm:spPr/>
      <dgm:t>
        <a:bodyPr/>
        <a:lstStyle/>
        <a:p>
          <a:endParaRPr lang="en-US"/>
        </a:p>
      </dgm:t>
    </dgm:pt>
    <dgm:pt modelId="{106AEEBD-EE40-49C5-A93C-A8F08E07FE50}" type="pres">
      <dgm:prSet presAssocID="{9705EE5D-DDD7-47F0-89CE-A0B0598CEC91}" presName="hierChild3" presStyleCnt="0"/>
      <dgm:spPr/>
    </dgm:pt>
    <dgm:pt modelId="{3BDAB65D-C20B-4E5E-AE99-9743B0096C33}" type="pres">
      <dgm:prSet presAssocID="{BFC01624-33F5-4493-821E-9FED3A2850CD}" presName="Name17" presStyleLbl="parChTrans1D3" presStyleIdx="2" presStyleCnt="5"/>
      <dgm:spPr/>
      <dgm:t>
        <a:bodyPr/>
        <a:lstStyle/>
        <a:p>
          <a:endParaRPr lang="en-US"/>
        </a:p>
      </dgm:t>
    </dgm:pt>
    <dgm:pt modelId="{776FF9AF-8A43-4135-837F-3F409ACC859F}" type="pres">
      <dgm:prSet presAssocID="{F4DE0AF2-466B-4807-8135-2EC36A1E11F2}" presName="hierRoot3" presStyleCnt="0"/>
      <dgm:spPr/>
    </dgm:pt>
    <dgm:pt modelId="{6A9925C6-38A1-4FBD-8526-E6F690CA4CBC}" type="pres">
      <dgm:prSet presAssocID="{F4DE0AF2-466B-4807-8135-2EC36A1E11F2}" presName="composite3" presStyleCnt="0"/>
      <dgm:spPr/>
    </dgm:pt>
    <dgm:pt modelId="{ED606FF1-E0BA-4593-9403-418B571830BF}" type="pres">
      <dgm:prSet presAssocID="{F4DE0AF2-466B-4807-8135-2EC36A1E11F2}" presName="background3" presStyleLbl="node3" presStyleIdx="2" presStyleCnt="5"/>
      <dgm:spPr/>
    </dgm:pt>
    <dgm:pt modelId="{B08AC436-2EAD-41AD-AF7E-CDB78259941C}" type="pres">
      <dgm:prSet presAssocID="{F4DE0AF2-466B-4807-8135-2EC36A1E11F2}" presName="text3" presStyleLbl="fgAcc3" presStyleIdx="2" presStyleCnt="5">
        <dgm:presLayoutVars>
          <dgm:chPref val="3"/>
        </dgm:presLayoutVars>
      </dgm:prSet>
      <dgm:spPr/>
      <dgm:t>
        <a:bodyPr/>
        <a:lstStyle/>
        <a:p>
          <a:endParaRPr lang="en-US"/>
        </a:p>
      </dgm:t>
    </dgm:pt>
    <dgm:pt modelId="{827D5CE4-D4CC-4B5C-BAE4-2A89AA45CA61}" type="pres">
      <dgm:prSet presAssocID="{F4DE0AF2-466B-4807-8135-2EC36A1E11F2}" presName="hierChild4" presStyleCnt="0"/>
      <dgm:spPr/>
    </dgm:pt>
    <dgm:pt modelId="{C3287C83-56FF-4F62-9292-652610FFA5B7}" type="pres">
      <dgm:prSet presAssocID="{1E971492-09DE-419D-AF96-A63A656D8710}" presName="Name17" presStyleLbl="parChTrans1D3" presStyleIdx="3" presStyleCnt="5"/>
      <dgm:spPr/>
      <dgm:t>
        <a:bodyPr/>
        <a:lstStyle/>
        <a:p>
          <a:endParaRPr lang="en-US"/>
        </a:p>
      </dgm:t>
    </dgm:pt>
    <dgm:pt modelId="{155283D6-A95D-4471-B678-B44F10A8673E}" type="pres">
      <dgm:prSet presAssocID="{66774B6B-4837-4F6B-AF84-18ECAD3E0994}" presName="hierRoot3" presStyleCnt="0"/>
      <dgm:spPr/>
    </dgm:pt>
    <dgm:pt modelId="{534B7C9F-AE15-428E-8AE2-387A9672EDE5}" type="pres">
      <dgm:prSet presAssocID="{66774B6B-4837-4F6B-AF84-18ECAD3E0994}" presName="composite3" presStyleCnt="0"/>
      <dgm:spPr/>
    </dgm:pt>
    <dgm:pt modelId="{B4618C63-0A3C-4651-871B-BAE7ED12A089}" type="pres">
      <dgm:prSet presAssocID="{66774B6B-4837-4F6B-AF84-18ECAD3E0994}" presName="background3" presStyleLbl="node3" presStyleIdx="3" presStyleCnt="5"/>
      <dgm:spPr/>
    </dgm:pt>
    <dgm:pt modelId="{E4DC3962-CA4F-4235-BEAC-21036BB2FB4F}" type="pres">
      <dgm:prSet presAssocID="{66774B6B-4837-4F6B-AF84-18ECAD3E0994}" presName="text3" presStyleLbl="fgAcc3" presStyleIdx="3" presStyleCnt="5">
        <dgm:presLayoutVars>
          <dgm:chPref val="3"/>
        </dgm:presLayoutVars>
      </dgm:prSet>
      <dgm:spPr/>
      <dgm:t>
        <a:bodyPr/>
        <a:lstStyle/>
        <a:p>
          <a:endParaRPr lang="en-US"/>
        </a:p>
      </dgm:t>
    </dgm:pt>
    <dgm:pt modelId="{019BA06D-72FD-416A-A12B-236C425BEBF4}" type="pres">
      <dgm:prSet presAssocID="{66774B6B-4837-4F6B-AF84-18ECAD3E0994}" presName="hierChild4" presStyleCnt="0"/>
      <dgm:spPr/>
    </dgm:pt>
    <dgm:pt modelId="{57018B15-5D14-487F-AE6B-42CCC326C641}" type="pres">
      <dgm:prSet presAssocID="{43F67B0F-343A-45DC-BE66-E498E203D71C}" presName="Name17" presStyleLbl="parChTrans1D3" presStyleIdx="4" presStyleCnt="5"/>
      <dgm:spPr/>
      <dgm:t>
        <a:bodyPr/>
        <a:lstStyle/>
        <a:p>
          <a:endParaRPr lang="en-US"/>
        </a:p>
      </dgm:t>
    </dgm:pt>
    <dgm:pt modelId="{794C3F46-CCF7-4A7C-A32F-E6AADB5760A5}" type="pres">
      <dgm:prSet presAssocID="{D31D40D0-C44E-425B-9398-4F26BC8A226A}" presName="hierRoot3" presStyleCnt="0"/>
      <dgm:spPr/>
    </dgm:pt>
    <dgm:pt modelId="{64D6D353-AE5A-413D-95A0-8B991B71565F}" type="pres">
      <dgm:prSet presAssocID="{D31D40D0-C44E-425B-9398-4F26BC8A226A}" presName="composite3" presStyleCnt="0"/>
      <dgm:spPr/>
    </dgm:pt>
    <dgm:pt modelId="{01C64125-57A8-48BC-97BF-7BFF61DF04F2}" type="pres">
      <dgm:prSet presAssocID="{D31D40D0-C44E-425B-9398-4F26BC8A226A}" presName="background3" presStyleLbl="node3" presStyleIdx="4" presStyleCnt="5"/>
      <dgm:spPr/>
    </dgm:pt>
    <dgm:pt modelId="{AEEC3C97-8592-4DFF-BF63-0E39A2C012AF}" type="pres">
      <dgm:prSet presAssocID="{D31D40D0-C44E-425B-9398-4F26BC8A226A}" presName="text3" presStyleLbl="fgAcc3" presStyleIdx="4" presStyleCnt="5">
        <dgm:presLayoutVars>
          <dgm:chPref val="3"/>
        </dgm:presLayoutVars>
      </dgm:prSet>
      <dgm:spPr/>
      <dgm:t>
        <a:bodyPr/>
        <a:lstStyle/>
        <a:p>
          <a:endParaRPr lang="en-US"/>
        </a:p>
      </dgm:t>
    </dgm:pt>
    <dgm:pt modelId="{CE492AE0-10D9-4E2A-9C74-A3F5C9851D32}" type="pres">
      <dgm:prSet presAssocID="{D31D40D0-C44E-425B-9398-4F26BC8A226A}" presName="hierChild4" presStyleCnt="0"/>
      <dgm:spPr/>
    </dgm:pt>
  </dgm:ptLst>
  <dgm:cxnLst>
    <dgm:cxn modelId="{9BA7464D-392A-4563-B5CB-2618B68B2A47}" type="presOf" srcId="{160E08B7-28F5-4627-B0C9-94A4E3ED8A45}" destId="{024570C9-034F-4A09-B555-7668A24BFDCF}" srcOrd="0" destOrd="0" presId="urn:microsoft.com/office/officeart/2005/8/layout/hierarchy1"/>
    <dgm:cxn modelId="{04D65A7C-7047-4BC9-97D2-6FD1A1EE2C9B}" type="presOf" srcId="{7B77F5A0-237F-4F7C-97AB-344C76BEA649}" destId="{DC4B9FB5-8345-4120-B304-E45AF0ED3C5A}" srcOrd="0" destOrd="0" presId="urn:microsoft.com/office/officeart/2005/8/layout/hierarchy1"/>
    <dgm:cxn modelId="{8379038A-1DAA-4ADD-B95D-A08C4B4B9F8F}" type="presOf" srcId="{A66F37BE-2E55-44BE-A2BD-FC79E0FD43FB}" destId="{EE911882-8CC8-4064-8983-54D1CAE8E976}" srcOrd="0" destOrd="0" presId="urn:microsoft.com/office/officeart/2005/8/layout/hierarchy1"/>
    <dgm:cxn modelId="{C71D3B76-4DC0-4F61-9415-C2DCB5A0E427}" srcId="{160E08B7-28F5-4627-B0C9-94A4E3ED8A45}" destId="{9705EE5D-DDD7-47F0-89CE-A0B0598CEC91}" srcOrd="1" destOrd="0" parTransId="{92D6EB1E-1521-4638-BE53-63EBCD002CC2}" sibTransId="{0A89821F-14C5-4883-A66A-6ACDBC5D5DEA}"/>
    <dgm:cxn modelId="{D12FD62C-FA5E-4419-9863-B9BFBF236380}" type="presOf" srcId="{F761C990-6B87-48A9-AB54-4D064313DA25}" destId="{38F24FED-7FF8-48B3-8767-A3A34DA1F99E}" srcOrd="0" destOrd="0" presId="urn:microsoft.com/office/officeart/2005/8/layout/hierarchy1"/>
    <dgm:cxn modelId="{9E40FFDA-0836-46C9-8268-DA779B93372E}" srcId="{9705EE5D-DDD7-47F0-89CE-A0B0598CEC91}" destId="{66774B6B-4837-4F6B-AF84-18ECAD3E0994}" srcOrd="1" destOrd="0" parTransId="{1E971492-09DE-419D-AF96-A63A656D8710}" sibTransId="{0D99EE1D-1197-459F-9465-69CFC32B6824}"/>
    <dgm:cxn modelId="{74C19E4D-887F-470B-BCE1-1C1C6590C40A}" type="presOf" srcId="{D31D40D0-C44E-425B-9398-4F26BC8A226A}" destId="{AEEC3C97-8592-4DFF-BF63-0E39A2C012AF}" srcOrd="0" destOrd="0" presId="urn:microsoft.com/office/officeart/2005/8/layout/hierarchy1"/>
    <dgm:cxn modelId="{92A8A919-AD39-4BE8-BDD5-38529566D763}" type="presOf" srcId="{38548C35-E5D4-466F-93C9-0384DA94381B}" destId="{95B5F343-6BFF-4C04-9015-7EE24E274E2A}" srcOrd="0" destOrd="0" presId="urn:microsoft.com/office/officeart/2005/8/layout/hierarchy1"/>
    <dgm:cxn modelId="{6241E757-6144-4BEC-AAA6-70E7651AFEE3}" srcId="{9705EE5D-DDD7-47F0-89CE-A0B0598CEC91}" destId="{F4DE0AF2-466B-4807-8135-2EC36A1E11F2}" srcOrd="0" destOrd="0" parTransId="{BFC01624-33F5-4493-821E-9FED3A2850CD}" sibTransId="{1011E73E-7298-4A66-8D09-29967A65E1A5}"/>
    <dgm:cxn modelId="{6F0C5C5E-2210-4DCC-AAE3-8729D59E124C}" type="presOf" srcId="{BFC01624-33F5-4493-821E-9FED3A2850CD}" destId="{3BDAB65D-C20B-4E5E-AE99-9743B0096C33}" srcOrd="0" destOrd="0" presId="urn:microsoft.com/office/officeart/2005/8/layout/hierarchy1"/>
    <dgm:cxn modelId="{07AF8666-5827-4E54-9FED-2906DA751E5A}" type="presOf" srcId="{43F67B0F-343A-45DC-BE66-E498E203D71C}" destId="{57018B15-5D14-487F-AE6B-42CCC326C641}" srcOrd="0" destOrd="0" presId="urn:microsoft.com/office/officeart/2005/8/layout/hierarchy1"/>
    <dgm:cxn modelId="{7533D504-CFC2-449C-8453-52401A93ED50}" type="presOf" srcId="{7ADCFDB0-740E-440E-ADEC-D52B751CF3A5}" destId="{1BB817A7-5827-4B93-80C6-F46D97A78B54}" srcOrd="0" destOrd="0" presId="urn:microsoft.com/office/officeart/2005/8/layout/hierarchy1"/>
    <dgm:cxn modelId="{3B0418CF-617B-490C-AC23-C09C944CF0DE}" type="presOf" srcId="{9705EE5D-DDD7-47F0-89CE-A0B0598CEC91}" destId="{A150297E-32ED-4BB2-A216-62A41B4B90D8}" srcOrd="0" destOrd="0" presId="urn:microsoft.com/office/officeart/2005/8/layout/hierarchy1"/>
    <dgm:cxn modelId="{09777577-FED3-481E-BEF6-067AD552ED86}" type="presOf" srcId="{0D779EF7-BCB5-4943-9CAA-A6FC53A76AB8}" destId="{92ECF140-D9E0-4429-976E-BA1AF89FC401}" srcOrd="0" destOrd="0" presId="urn:microsoft.com/office/officeart/2005/8/layout/hierarchy1"/>
    <dgm:cxn modelId="{D8E45897-23BD-49B3-901C-436DE2C3FB88}" type="presOf" srcId="{2596BB1C-A416-4E65-9159-E6D597B39775}" destId="{98547649-FDEA-4208-B1E1-5D8F863E89FA}" srcOrd="0" destOrd="0" presId="urn:microsoft.com/office/officeart/2005/8/layout/hierarchy1"/>
    <dgm:cxn modelId="{18A3C226-3F52-4686-97E8-B46FD56396D9}" srcId="{38548C35-E5D4-466F-93C9-0384DA94381B}" destId="{160E08B7-28F5-4627-B0C9-94A4E3ED8A45}" srcOrd="0" destOrd="0" parTransId="{4F956B02-7AC1-4445-9025-B779029E47F7}" sibTransId="{B577B674-7E94-4037-8CDD-293B162640CD}"/>
    <dgm:cxn modelId="{E8FF331B-BBB0-4EFE-87F2-4579F8408404}" srcId="{A66F37BE-2E55-44BE-A2BD-FC79E0FD43FB}" destId="{7ADCFDB0-740E-440E-ADEC-D52B751CF3A5}" srcOrd="0" destOrd="0" parTransId="{F761C990-6B87-48A9-AB54-4D064313DA25}" sibTransId="{AC16317C-92EB-4A93-A8CA-E45DCD095A54}"/>
    <dgm:cxn modelId="{DB159BA6-C10B-4A4A-928A-6EBCB634D0E8}" type="presOf" srcId="{66774B6B-4837-4F6B-AF84-18ECAD3E0994}" destId="{E4DC3962-CA4F-4235-BEAC-21036BB2FB4F}" srcOrd="0" destOrd="0" presId="urn:microsoft.com/office/officeart/2005/8/layout/hierarchy1"/>
    <dgm:cxn modelId="{D2D58AB1-79A2-45D3-87E1-31FC2FEBBAEE}" srcId="{9705EE5D-DDD7-47F0-89CE-A0B0598CEC91}" destId="{D31D40D0-C44E-425B-9398-4F26BC8A226A}" srcOrd="2" destOrd="0" parTransId="{43F67B0F-343A-45DC-BE66-E498E203D71C}" sibTransId="{3A8C6962-74B3-4D6A-8548-4E19A9DE97AD}"/>
    <dgm:cxn modelId="{2296D1BF-CC51-47A3-8E90-9AAC05406568}" type="presOf" srcId="{F4DE0AF2-466B-4807-8135-2EC36A1E11F2}" destId="{B08AC436-2EAD-41AD-AF7E-CDB78259941C}" srcOrd="0" destOrd="0" presId="urn:microsoft.com/office/officeart/2005/8/layout/hierarchy1"/>
    <dgm:cxn modelId="{57C23562-3891-493D-8762-5C3016F7B0F8}" srcId="{A66F37BE-2E55-44BE-A2BD-FC79E0FD43FB}" destId="{7B77F5A0-237F-4F7C-97AB-344C76BEA649}" srcOrd="1" destOrd="0" parTransId="{2596BB1C-A416-4E65-9159-E6D597B39775}" sibTransId="{E0821A5A-51EF-477F-BF1D-6972F55769F4}"/>
    <dgm:cxn modelId="{FD11C514-066D-4A41-8AA5-B44039FFBE96}" type="presOf" srcId="{1E971492-09DE-419D-AF96-A63A656D8710}" destId="{C3287C83-56FF-4F62-9292-652610FFA5B7}" srcOrd="0" destOrd="0" presId="urn:microsoft.com/office/officeart/2005/8/layout/hierarchy1"/>
    <dgm:cxn modelId="{E36046FB-B295-4BF4-9F31-5454A5115A35}" srcId="{160E08B7-28F5-4627-B0C9-94A4E3ED8A45}" destId="{A66F37BE-2E55-44BE-A2BD-FC79E0FD43FB}" srcOrd="0" destOrd="0" parTransId="{0D779EF7-BCB5-4943-9CAA-A6FC53A76AB8}" sibTransId="{4BCC986F-CD8C-469D-829C-8507072AE42B}"/>
    <dgm:cxn modelId="{3EBC5BFA-C7DD-4130-BE11-C2F79DB64E6D}" type="presOf" srcId="{92D6EB1E-1521-4638-BE53-63EBCD002CC2}" destId="{C254060C-226F-488F-9D7D-EF4CFBC016CA}" srcOrd="0" destOrd="0" presId="urn:microsoft.com/office/officeart/2005/8/layout/hierarchy1"/>
    <dgm:cxn modelId="{2FF34B7B-4863-423E-A0F0-3AC7C4C6B495}" type="presParOf" srcId="{95B5F343-6BFF-4C04-9015-7EE24E274E2A}" destId="{D7EDCA87-668F-4A19-ABCF-C0927891143F}" srcOrd="0" destOrd="0" presId="urn:microsoft.com/office/officeart/2005/8/layout/hierarchy1"/>
    <dgm:cxn modelId="{6D836CD7-F3A6-460F-BF32-C54B0013C734}" type="presParOf" srcId="{D7EDCA87-668F-4A19-ABCF-C0927891143F}" destId="{BDD521CC-1225-4D1F-99E6-4E7B8643E92E}" srcOrd="0" destOrd="0" presId="urn:microsoft.com/office/officeart/2005/8/layout/hierarchy1"/>
    <dgm:cxn modelId="{CF46E21C-4375-429A-A1F8-6EB25B9C31C3}" type="presParOf" srcId="{BDD521CC-1225-4D1F-99E6-4E7B8643E92E}" destId="{51035BED-B845-4EF5-BEF2-0F7D5A88621E}" srcOrd="0" destOrd="0" presId="urn:microsoft.com/office/officeart/2005/8/layout/hierarchy1"/>
    <dgm:cxn modelId="{16F35881-83AA-4E7B-9C34-C3335A5A60C6}" type="presParOf" srcId="{BDD521CC-1225-4D1F-99E6-4E7B8643E92E}" destId="{024570C9-034F-4A09-B555-7668A24BFDCF}" srcOrd="1" destOrd="0" presId="urn:microsoft.com/office/officeart/2005/8/layout/hierarchy1"/>
    <dgm:cxn modelId="{8A7FB6AF-D803-4CC2-9005-2B946B539DF6}" type="presParOf" srcId="{D7EDCA87-668F-4A19-ABCF-C0927891143F}" destId="{D0AE00CB-9336-4F84-8FCE-436500521C01}" srcOrd="1" destOrd="0" presId="urn:microsoft.com/office/officeart/2005/8/layout/hierarchy1"/>
    <dgm:cxn modelId="{523B04DB-0228-43AC-A2FD-ECDD1D9D4413}" type="presParOf" srcId="{D0AE00CB-9336-4F84-8FCE-436500521C01}" destId="{92ECF140-D9E0-4429-976E-BA1AF89FC401}" srcOrd="0" destOrd="0" presId="urn:microsoft.com/office/officeart/2005/8/layout/hierarchy1"/>
    <dgm:cxn modelId="{51922266-14A4-485A-8847-2BD9EF5BD81C}" type="presParOf" srcId="{D0AE00CB-9336-4F84-8FCE-436500521C01}" destId="{97265F08-7953-486D-8117-BD49D74A6F87}" srcOrd="1" destOrd="0" presId="urn:microsoft.com/office/officeart/2005/8/layout/hierarchy1"/>
    <dgm:cxn modelId="{FCC91EDF-7630-456D-BEC9-033E92F4BDE0}" type="presParOf" srcId="{97265F08-7953-486D-8117-BD49D74A6F87}" destId="{DE6633B4-D298-4FF1-BAFE-A489AB2E2CF2}" srcOrd="0" destOrd="0" presId="urn:microsoft.com/office/officeart/2005/8/layout/hierarchy1"/>
    <dgm:cxn modelId="{1AA34D37-9872-48EB-9F27-BDEECE84AD4A}" type="presParOf" srcId="{DE6633B4-D298-4FF1-BAFE-A489AB2E2CF2}" destId="{E3C64617-0E9C-40D9-951D-6F906EB53467}" srcOrd="0" destOrd="0" presId="urn:microsoft.com/office/officeart/2005/8/layout/hierarchy1"/>
    <dgm:cxn modelId="{FD11CB54-26E3-471B-9F34-23F5C1FF7C89}" type="presParOf" srcId="{DE6633B4-D298-4FF1-BAFE-A489AB2E2CF2}" destId="{EE911882-8CC8-4064-8983-54D1CAE8E976}" srcOrd="1" destOrd="0" presId="urn:microsoft.com/office/officeart/2005/8/layout/hierarchy1"/>
    <dgm:cxn modelId="{8B5FD098-300F-42CF-9D0F-AC478056CDAB}" type="presParOf" srcId="{97265F08-7953-486D-8117-BD49D74A6F87}" destId="{93DB21F1-AEF7-4333-8BD0-2944820EA827}" srcOrd="1" destOrd="0" presId="urn:microsoft.com/office/officeart/2005/8/layout/hierarchy1"/>
    <dgm:cxn modelId="{F16C62B6-40F4-40B6-B666-EC72A9188332}" type="presParOf" srcId="{93DB21F1-AEF7-4333-8BD0-2944820EA827}" destId="{38F24FED-7FF8-48B3-8767-A3A34DA1F99E}" srcOrd="0" destOrd="0" presId="urn:microsoft.com/office/officeart/2005/8/layout/hierarchy1"/>
    <dgm:cxn modelId="{F32C93DA-C2C3-4851-A8CC-471244759320}" type="presParOf" srcId="{93DB21F1-AEF7-4333-8BD0-2944820EA827}" destId="{F9102DD9-8C45-4588-82FC-956FBBBCC592}" srcOrd="1" destOrd="0" presId="urn:microsoft.com/office/officeart/2005/8/layout/hierarchy1"/>
    <dgm:cxn modelId="{E44DA1D0-CDBE-4B62-B4D8-F19044188BE2}" type="presParOf" srcId="{F9102DD9-8C45-4588-82FC-956FBBBCC592}" destId="{B0B137AD-8DBC-4DCD-ABC3-746BD950CA35}" srcOrd="0" destOrd="0" presId="urn:microsoft.com/office/officeart/2005/8/layout/hierarchy1"/>
    <dgm:cxn modelId="{FC7399ED-59F5-49D6-975B-AA22CB3D1DFF}" type="presParOf" srcId="{B0B137AD-8DBC-4DCD-ABC3-746BD950CA35}" destId="{607C2163-AF3C-4B98-ADE3-8F9D46369CAF}" srcOrd="0" destOrd="0" presId="urn:microsoft.com/office/officeart/2005/8/layout/hierarchy1"/>
    <dgm:cxn modelId="{07964385-F4FC-48F3-85AB-73D7DBFB6CC6}" type="presParOf" srcId="{B0B137AD-8DBC-4DCD-ABC3-746BD950CA35}" destId="{1BB817A7-5827-4B93-80C6-F46D97A78B54}" srcOrd="1" destOrd="0" presId="urn:microsoft.com/office/officeart/2005/8/layout/hierarchy1"/>
    <dgm:cxn modelId="{7EB7A748-7953-4708-854B-BC6DB5CBEB7E}" type="presParOf" srcId="{F9102DD9-8C45-4588-82FC-956FBBBCC592}" destId="{93FC4CCE-E544-458A-9C4B-30B3B6741112}" srcOrd="1" destOrd="0" presId="urn:microsoft.com/office/officeart/2005/8/layout/hierarchy1"/>
    <dgm:cxn modelId="{404A89EF-2678-4872-970C-8670E267D3C0}" type="presParOf" srcId="{93DB21F1-AEF7-4333-8BD0-2944820EA827}" destId="{98547649-FDEA-4208-B1E1-5D8F863E89FA}" srcOrd="2" destOrd="0" presId="urn:microsoft.com/office/officeart/2005/8/layout/hierarchy1"/>
    <dgm:cxn modelId="{985D10BE-347A-4CE0-8DA1-43812B684DCA}" type="presParOf" srcId="{93DB21F1-AEF7-4333-8BD0-2944820EA827}" destId="{69DDD3B4-7D94-4377-8EC5-E0FA7243AF6C}" srcOrd="3" destOrd="0" presId="urn:microsoft.com/office/officeart/2005/8/layout/hierarchy1"/>
    <dgm:cxn modelId="{AA37BAAA-5188-4BCB-A091-5F485A5A4A76}" type="presParOf" srcId="{69DDD3B4-7D94-4377-8EC5-E0FA7243AF6C}" destId="{4C3F268B-9C16-4436-B7C6-1DBF3FCA0D8D}" srcOrd="0" destOrd="0" presId="urn:microsoft.com/office/officeart/2005/8/layout/hierarchy1"/>
    <dgm:cxn modelId="{0D34FB03-D77D-489C-8954-B604A33BF882}" type="presParOf" srcId="{4C3F268B-9C16-4436-B7C6-1DBF3FCA0D8D}" destId="{9FF5B343-B2CC-41F1-9EBB-A7ECBAF24CCD}" srcOrd="0" destOrd="0" presId="urn:microsoft.com/office/officeart/2005/8/layout/hierarchy1"/>
    <dgm:cxn modelId="{9D8B525F-7399-4975-87E4-EA60A94B164E}" type="presParOf" srcId="{4C3F268B-9C16-4436-B7C6-1DBF3FCA0D8D}" destId="{DC4B9FB5-8345-4120-B304-E45AF0ED3C5A}" srcOrd="1" destOrd="0" presId="urn:microsoft.com/office/officeart/2005/8/layout/hierarchy1"/>
    <dgm:cxn modelId="{7FD72C43-4263-4364-94BF-8AEAB48B173A}" type="presParOf" srcId="{69DDD3B4-7D94-4377-8EC5-E0FA7243AF6C}" destId="{2DAAF80B-5B97-478C-A9AA-96DD8C38D6FB}" srcOrd="1" destOrd="0" presId="urn:microsoft.com/office/officeart/2005/8/layout/hierarchy1"/>
    <dgm:cxn modelId="{03676F48-571F-422A-85F1-2F3EEE9BA84F}" type="presParOf" srcId="{D0AE00CB-9336-4F84-8FCE-436500521C01}" destId="{C254060C-226F-488F-9D7D-EF4CFBC016CA}" srcOrd="2" destOrd="0" presId="urn:microsoft.com/office/officeart/2005/8/layout/hierarchy1"/>
    <dgm:cxn modelId="{F97F17AD-4AA7-4833-B38F-ECCF28C9C805}" type="presParOf" srcId="{D0AE00CB-9336-4F84-8FCE-436500521C01}" destId="{7147DB8E-93DB-45E8-A7A7-E53AAA611FF6}" srcOrd="3" destOrd="0" presId="urn:microsoft.com/office/officeart/2005/8/layout/hierarchy1"/>
    <dgm:cxn modelId="{C4420ABC-0F94-4C5F-9F7F-9594E8E65BA7}" type="presParOf" srcId="{7147DB8E-93DB-45E8-A7A7-E53AAA611FF6}" destId="{86693CD4-D101-4CD9-B760-83EC92F10F79}" srcOrd="0" destOrd="0" presId="urn:microsoft.com/office/officeart/2005/8/layout/hierarchy1"/>
    <dgm:cxn modelId="{BE44C3C8-8655-47EB-A141-A76648686B30}" type="presParOf" srcId="{86693CD4-D101-4CD9-B760-83EC92F10F79}" destId="{C40A6808-6EE3-44CC-B40E-7231776D8D6F}" srcOrd="0" destOrd="0" presId="urn:microsoft.com/office/officeart/2005/8/layout/hierarchy1"/>
    <dgm:cxn modelId="{A315DF88-80C4-4468-8414-793FFE3561F1}" type="presParOf" srcId="{86693CD4-D101-4CD9-B760-83EC92F10F79}" destId="{A150297E-32ED-4BB2-A216-62A41B4B90D8}" srcOrd="1" destOrd="0" presId="urn:microsoft.com/office/officeart/2005/8/layout/hierarchy1"/>
    <dgm:cxn modelId="{D1386BFD-320D-4631-BB26-7A4DE4733D6B}" type="presParOf" srcId="{7147DB8E-93DB-45E8-A7A7-E53AAA611FF6}" destId="{106AEEBD-EE40-49C5-A93C-A8F08E07FE50}" srcOrd="1" destOrd="0" presId="urn:microsoft.com/office/officeart/2005/8/layout/hierarchy1"/>
    <dgm:cxn modelId="{0FE96338-2C22-4077-8A57-F1116E47DB6E}" type="presParOf" srcId="{106AEEBD-EE40-49C5-A93C-A8F08E07FE50}" destId="{3BDAB65D-C20B-4E5E-AE99-9743B0096C33}" srcOrd="0" destOrd="0" presId="urn:microsoft.com/office/officeart/2005/8/layout/hierarchy1"/>
    <dgm:cxn modelId="{EE4D65FA-7B4D-47D2-AF8F-21F1C0DCDD7C}" type="presParOf" srcId="{106AEEBD-EE40-49C5-A93C-A8F08E07FE50}" destId="{776FF9AF-8A43-4135-837F-3F409ACC859F}" srcOrd="1" destOrd="0" presId="urn:microsoft.com/office/officeart/2005/8/layout/hierarchy1"/>
    <dgm:cxn modelId="{BD789D74-AFB3-4FC1-9EED-CE3AAEE581C4}" type="presParOf" srcId="{776FF9AF-8A43-4135-837F-3F409ACC859F}" destId="{6A9925C6-38A1-4FBD-8526-E6F690CA4CBC}" srcOrd="0" destOrd="0" presId="urn:microsoft.com/office/officeart/2005/8/layout/hierarchy1"/>
    <dgm:cxn modelId="{469393DB-70CE-480C-AAA5-B90547355BCC}" type="presParOf" srcId="{6A9925C6-38A1-4FBD-8526-E6F690CA4CBC}" destId="{ED606FF1-E0BA-4593-9403-418B571830BF}" srcOrd="0" destOrd="0" presId="urn:microsoft.com/office/officeart/2005/8/layout/hierarchy1"/>
    <dgm:cxn modelId="{B38CF7C4-5EB4-405A-BFD7-07E7C1B3D7E7}" type="presParOf" srcId="{6A9925C6-38A1-4FBD-8526-E6F690CA4CBC}" destId="{B08AC436-2EAD-41AD-AF7E-CDB78259941C}" srcOrd="1" destOrd="0" presId="urn:microsoft.com/office/officeart/2005/8/layout/hierarchy1"/>
    <dgm:cxn modelId="{927C141D-2887-476F-9CF0-66055F7B1233}" type="presParOf" srcId="{776FF9AF-8A43-4135-837F-3F409ACC859F}" destId="{827D5CE4-D4CC-4B5C-BAE4-2A89AA45CA61}" srcOrd="1" destOrd="0" presId="urn:microsoft.com/office/officeart/2005/8/layout/hierarchy1"/>
    <dgm:cxn modelId="{DA65D694-972D-4C85-9117-BC926C439112}" type="presParOf" srcId="{106AEEBD-EE40-49C5-A93C-A8F08E07FE50}" destId="{C3287C83-56FF-4F62-9292-652610FFA5B7}" srcOrd="2" destOrd="0" presId="urn:microsoft.com/office/officeart/2005/8/layout/hierarchy1"/>
    <dgm:cxn modelId="{98A1A6AD-113B-480F-8D52-63116BD0CF28}" type="presParOf" srcId="{106AEEBD-EE40-49C5-A93C-A8F08E07FE50}" destId="{155283D6-A95D-4471-B678-B44F10A8673E}" srcOrd="3" destOrd="0" presId="urn:microsoft.com/office/officeart/2005/8/layout/hierarchy1"/>
    <dgm:cxn modelId="{349559AE-2AD8-4163-924D-1F98413532C2}" type="presParOf" srcId="{155283D6-A95D-4471-B678-B44F10A8673E}" destId="{534B7C9F-AE15-428E-8AE2-387A9672EDE5}" srcOrd="0" destOrd="0" presId="urn:microsoft.com/office/officeart/2005/8/layout/hierarchy1"/>
    <dgm:cxn modelId="{6B1F0DC8-4A28-405D-9B06-6ACA252F3606}" type="presParOf" srcId="{534B7C9F-AE15-428E-8AE2-387A9672EDE5}" destId="{B4618C63-0A3C-4651-871B-BAE7ED12A089}" srcOrd="0" destOrd="0" presId="urn:microsoft.com/office/officeart/2005/8/layout/hierarchy1"/>
    <dgm:cxn modelId="{BEAA3932-BC16-4413-BCBD-E761B03CB171}" type="presParOf" srcId="{534B7C9F-AE15-428E-8AE2-387A9672EDE5}" destId="{E4DC3962-CA4F-4235-BEAC-21036BB2FB4F}" srcOrd="1" destOrd="0" presId="urn:microsoft.com/office/officeart/2005/8/layout/hierarchy1"/>
    <dgm:cxn modelId="{D61F8EE7-49FD-49A3-9BDF-19D5812CDA0D}" type="presParOf" srcId="{155283D6-A95D-4471-B678-B44F10A8673E}" destId="{019BA06D-72FD-416A-A12B-236C425BEBF4}" srcOrd="1" destOrd="0" presId="urn:microsoft.com/office/officeart/2005/8/layout/hierarchy1"/>
    <dgm:cxn modelId="{0C8D2554-440B-49A3-B0EF-B4BEDC47FBFD}" type="presParOf" srcId="{106AEEBD-EE40-49C5-A93C-A8F08E07FE50}" destId="{57018B15-5D14-487F-AE6B-42CCC326C641}" srcOrd="4" destOrd="0" presId="urn:microsoft.com/office/officeart/2005/8/layout/hierarchy1"/>
    <dgm:cxn modelId="{8B9337C7-8521-49EC-91AF-82ABC55D204E}" type="presParOf" srcId="{106AEEBD-EE40-49C5-A93C-A8F08E07FE50}" destId="{794C3F46-CCF7-4A7C-A32F-E6AADB5760A5}" srcOrd="5" destOrd="0" presId="urn:microsoft.com/office/officeart/2005/8/layout/hierarchy1"/>
    <dgm:cxn modelId="{0F6C8BCC-8563-415D-B1D9-CBE7FFAED9D0}" type="presParOf" srcId="{794C3F46-CCF7-4A7C-A32F-E6AADB5760A5}" destId="{64D6D353-AE5A-413D-95A0-8B991B71565F}" srcOrd="0" destOrd="0" presId="urn:microsoft.com/office/officeart/2005/8/layout/hierarchy1"/>
    <dgm:cxn modelId="{1EE98F1D-18B2-4823-A5D1-673C58381B2E}" type="presParOf" srcId="{64D6D353-AE5A-413D-95A0-8B991B71565F}" destId="{01C64125-57A8-48BC-97BF-7BFF61DF04F2}" srcOrd="0" destOrd="0" presId="urn:microsoft.com/office/officeart/2005/8/layout/hierarchy1"/>
    <dgm:cxn modelId="{5554A2F4-69EA-48C6-BED0-A75E31081A5F}" type="presParOf" srcId="{64D6D353-AE5A-413D-95A0-8B991B71565F}" destId="{AEEC3C97-8592-4DFF-BF63-0E39A2C012AF}" srcOrd="1" destOrd="0" presId="urn:microsoft.com/office/officeart/2005/8/layout/hierarchy1"/>
    <dgm:cxn modelId="{3B556252-DB29-4962-8B5E-018E501D2823}" type="presParOf" srcId="{794C3F46-CCF7-4A7C-A32F-E6AADB5760A5}" destId="{CE492AE0-10D9-4E2A-9C74-A3F5C9851D3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9B850AF-46A7-42AD-9D7E-85664D4A7869}" type="datetimeFigureOut">
              <a:rPr lang="en-US" smtClean="0"/>
              <a:t>12/7/2019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F24609C-FE0C-4B74-B36D-277B12EBD123}" type="slidenum">
              <a:rPr lang="en-US" smtClean="0"/>
              <a:t>‹#›</a:t>
            </a:fld>
            <a:endParaRPr lang="en-US"/>
          </a:p>
        </p:txBody>
      </p:sp>
    </p:spTree>
    <p:extLst>
      <p:ext uri="{BB962C8B-B14F-4D97-AF65-F5344CB8AC3E}">
        <p14:creationId xmlns:p14="http://schemas.microsoft.com/office/powerpoint/2010/main" val="128026926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BC291F8-4F21-4EE8-BDAD-14480662FAB0}" type="datetimeFigureOut">
              <a:rPr lang="fa-IR" smtClean="0"/>
              <a:t>1441/04/10</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28E9E7C-553B-4A2D-BD28-CD2E6362DA4C}" type="slidenum">
              <a:rPr lang="fa-IR" smtClean="0"/>
              <a:t>‹#›</a:t>
            </a:fld>
            <a:endParaRPr lang="fa-IR"/>
          </a:p>
        </p:txBody>
      </p:sp>
    </p:spTree>
    <p:extLst>
      <p:ext uri="{BB962C8B-B14F-4D97-AF65-F5344CB8AC3E}">
        <p14:creationId xmlns:p14="http://schemas.microsoft.com/office/powerpoint/2010/main" val="3751291664"/>
      </p:ext>
    </p:extLst>
  </p:cSld>
  <p:clrMap bg1="lt1" tx1="dk1" bg2="lt2" tx2="dk2" accent1="accent1" accent2="accent2" accent3="accent3" accent4="accent4" accent5="accent5" accent6="accent6" hlink="hlink" folHlink="folHlink"/>
  <p:hf sldNum="0"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123579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2000" kern="1200" dirty="0" smtClean="0">
              <a:solidFill>
                <a:schemeClr val="tx1"/>
              </a:solidFill>
              <a:latin typeface="+mn-lt"/>
              <a:ea typeface="+mn-ea"/>
              <a:cs typeface="B Zar" pitchFamily="2" charset="-78"/>
            </a:endParaRPr>
          </a:p>
        </p:txBody>
      </p:sp>
    </p:spTree>
    <p:extLst>
      <p:ext uri="{BB962C8B-B14F-4D97-AF65-F5344CB8AC3E}">
        <p14:creationId xmlns:p14="http://schemas.microsoft.com/office/powerpoint/2010/main" val="164548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Tree>
    <p:extLst>
      <p:ext uri="{BB962C8B-B14F-4D97-AF65-F5344CB8AC3E}">
        <p14:creationId xmlns:p14="http://schemas.microsoft.com/office/powerpoint/2010/main" val="39230302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064404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sz="2000" kern="1200" dirty="0" smtClean="0">
                <a:solidFill>
                  <a:schemeClr val="tx1"/>
                </a:solidFill>
                <a:latin typeface="+mn-lt"/>
                <a:ea typeface="+mn-ea"/>
                <a:cs typeface="B Zar" pitchFamily="2" charset="-78"/>
              </a:rPr>
              <a:t>اطلاعات حسابرسي شده باعث انتخاب سبد سرمايه گذاري ارجح ميشود نه بازده غير عادي  </a:t>
            </a:r>
            <a:endParaRPr lang="en-US" sz="2000" kern="1200" dirty="0" smtClean="0">
              <a:solidFill>
                <a:schemeClr val="tx1"/>
              </a:solidFill>
              <a:latin typeface="+mn-lt"/>
              <a:ea typeface="+mn-ea"/>
              <a:cs typeface="B Zar" pitchFamily="2" charset="-78"/>
            </a:endParaRPr>
          </a:p>
        </p:txBody>
      </p:sp>
    </p:spTree>
    <p:extLst>
      <p:ext uri="{BB962C8B-B14F-4D97-AF65-F5344CB8AC3E}">
        <p14:creationId xmlns:p14="http://schemas.microsoft.com/office/powerpoint/2010/main" val="3013950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747544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8845253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Tree>
    <p:extLst>
      <p:ext uri="{BB962C8B-B14F-4D97-AF65-F5344CB8AC3E}">
        <p14:creationId xmlns:p14="http://schemas.microsoft.com/office/powerpoint/2010/main" val="31536785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smtClean="0"/>
          </a:p>
          <a:p>
            <a:endParaRPr lang="en-US" dirty="0"/>
          </a:p>
        </p:txBody>
      </p:sp>
    </p:spTree>
    <p:extLst>
      <p:ext uri="{BB962C8B-B14F-4D97-AF65-F5344CB8AC3E}">
        <p14:creationId xmlns:p14="http://schemas.microsoft.com/office/powerpoint/2010/main" val="2983506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3435647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53D80485-FEB2-450B-9732-F0E8AF040284}"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168804600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E2025EB-2BA1-4F47-B4AF-8BC63B54008E}"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8157261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38EE31-E973-4D4A-9BF2-B1D468DC9F2C}"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129247324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BE889ABE-7526-4D15-B986-CF85A23C6697}" type="datetime8">
              <a:rPr lang="fa-IR" smtClean="0"/>
              <a:t>19/دسامبر/7</a:t>
            </a:fld>
            <a:endParaRPr lang="fa-IR"/>
          </a:p>
        </p:txBody>
      </p:sp>
      <p:sp>
        <p:nvSpPr>
          <p:cNvPr id="6" name="Footer Placeholder 5"/>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7" name="Slide Number Placeholder 6"/>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212815362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C01227E-F257-454C-9445-9F75B03B7809}" type="datetime8">
              <a:rPr lang="fa-IR" smtClean="0"/>
              <a:t>19/دسامبر/7</a:t>
            </a:fld>
            <a:endParaRPr lang="fa-IR"/>
          </a:p>
        </p:txBody>
      </p:sp>
      <p:sp>
        <p:nvSpPr>
          <p:cNvPr id="8" name="Footer Placeholder 7"/>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9" name="Slide Number Placeholder 8"/>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22708015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FC213873-ADDF-4A6A-A4CC-D3FCC2D6BFF3}" type="datetime8">
              <a:rPr lang="fa-IR" smtClean="0"/>
              <a:t>19/دسامبر/7</a:t>
            </a:fld>
            <a:endParaRPr lang="fa-IR"/>
          </a:p>
        </p:txBody>
      </p:sp>
      <p:sp>
        <p:nvSpPr>
          <p:cNvPr id="4" name="Footer Placeholder 3"/>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5" name="Slide Number Placeholder 4"/>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96500549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336399-029C-4D01-A569-EDBCCE2F09FB}" type="datetime8">
              <a:rPr lang="fa-IR" smtClean="0"/>
              <a:t>19/دسامبر/7</a:t>
            </a:fld>
            <a:endParaRPr lang="fa-IR"/>
          </a:p>
        </p:txBody>
      </p:sp>
      <p:sp>
        <p:nvSpPr>
          <p:cNvPr id="3" name="Footer Placeholder 2"/>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4" name="Slide Number Placeholder 3"/>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45878055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5FE518-95DF-4F8A-BDAC-8ACD9A115040}" type="datetime8">
              <a:rPr lang="fa-IR" smtClean="0"/>
              <a:t>19/دسامبر/7</a:t>
            </a:fld>
            <a:endParaRPr lang="fa-IR"/>
          </a:p>
        </p:txBody>
      </p:sp>
      <p:sp>
        <p:nvSpPr>
          <p:cNvPr id="6" name="Footer Placeholder 5"/>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7" name="Slide Number Placeholder 6"/>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142326457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7C7CD7-3298-4A63-B204-B14D2B283635}" type="datetime8">
              <a:rPr lang="fa-IR" smtClean="0"/>
              <a:t>19/دسامبر/7</a:t>
            </a:fld>
            <a:endParaRPr lang="fa-IR"/>
          </a:p>
        </p:txBody>
      </p:sp>
      <p:sp>
        <p:nvSpPr>
          <p:cNvPr id="6" name="Footer Placeholder 5"/>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7" name="Slide Number Placeholder 6"/>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29092965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6389C3A-5A1A-41BA-A2C5-D694F5297E23}"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26390061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C0247EA-279E-4632-BF10-42EF41B5DB9D}"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26444555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CFD4D2C1-F1E8-4D4C-9C1E-9958A3B5F8FD}"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280713055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833B78A-7124-4445-B8B9-046D2A89DD50}"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414575519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51EFDB5-A08D-41AA-98A8-A08DF76155F9}"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6161199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27DDA067-89A0-470D-8679-C435504127F7}" type="datetime8">
              <a:rPr lang="fa-IR" smtClean="0"/>
              <a:t>19/دسامبر/7</a:t>
            </a:fld>
            <a:endParaRPr lang="fa-IR"/>
          </a:p>
        </p:txBody>
      </p:sp>
      <p:sp>
        <p:nvSpPr>
          <p:cNvPr id="6" name="Footer Placeholder 5"/>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7" name="Slide Number Placeholder 6"/>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249423593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E50CEEEC-3492-45D3-8076-24E22036F84B}" type="datetime8">
              <a:rPr lang="fa-IR" smtClean="0"/>
              <a:t>19/دسامبر/7</a:t>
            </a:fld>
            <a:endParaRPr lang="fa-IR"/>
          </a:p>
        </p:txBody>
      </p:sp>
      <p:sp>
        <p:nvSpPr>
          <p:cNvPr id="8" name="Footer Placeholder 7"/>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9" name="Slide Number Placeholder 8"/>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7750200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FF73CCFF-C696-4B7E-9A4A-3C1402461B24}" type="datetime8">
              <a:rPr lang="fa-IR" smtClean="0"/>
              <a:t>19/دسامبر/7</a:t>
            </a:fld>
            <a:endParaRPr lang="fa-IR"/>
          </a:p>
        </p:txBody>
      </p:sp>
      <p:sp>
        <p:nvSpPr>
          <p:cNvPr id="4" name="Footer Placeholder 3"/>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5" name="Slide Number Placeholder 4"/>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29455807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5810C4-5EF9-4A1A-872B-C55AFB0F6458}" type="datetime8">
              <a:rPr lang="fa-IR" smtClean="0"/>
              <a:t>19/دسامبر/7</a:t>
            </a:fld>
            <a:endParaRPr lang="fa-IR"/>
          </a:p>
        </p:txBody>
      </p:sp>
      <p:sp>
        <p:nvSpPr>
          <p:cNvPr id="3" name="Footer Placeholder 2"/>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4" name="Slide Number Placeholder 3"/>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57893494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BFC027-07E3-4703-9CAD-0518B4C0A89D}" type="datetime8">
              <a:rPr lang="fa-IR" smtClean="0"/>
              <a:t>19/دسامبر/7</a:t>
            </a:fld>
            <a:endParaRPr lang="fa-IR"/>
          </a:p>
        </p:txBody>
      </p:sp>
      <p:sp>
        <p:nvSpPr>
          <p:cNvPr id="6" name="Footer Placeholder 5"/>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7" name="Slide Number Placeholder 6"/>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7787750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DBB22-2988-46D9-B139-3B8AE7D0C065}" type="datetime8">
              <a:rPr lang="fa-IR" smtClean="0"/>
              <a:t>19/دسامبر/7</a:t>
            </a:fld>
            <a:endParaRPr lang="fa-IR"/>
          </a:p>
        </p:txBody>
      </p:sp>
      <p:sp>
        <p:nvSpPr>
          <p:cNvPr id="6" name="Footer Placeholder 5"/>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7" name="Slide Number Placeholder 6"/>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37461730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66051BC-6455-4FF8-ABFF-A54C1D2A988A}"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30047727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B93F0FB-23BB-4FBD-BDCF-E4364F233511}" type="datetime8">
              <a:rPr lang="fa-IR" smtClean="0"/>
              <a:t>19/دسامبر/7</a:t>
            </a:fld>
            <a:endParaRPr lang="fa-IR"/>
          </a:p>
        </p:txBody>
      </p:sp>
      <p:sp>
        <p:nvSpPr>
          <p:cNvPr id="5" name="Footer Placeholder 4"/>
          <p:cNvSpPr>
            <a:spLocks noGrp="1"/>
          </p:cNvSpPr>
          <p:nvPr>
            <p:ph type="ftr" sz="quarter" idx="11"/>
          </p:nvPr>
        </p:nvSpPr>
        <p:spPr/>
        <p:txBody>
          <a:body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12"/>
          </p:nvPr>
        </p:nvSpPr>
        <p:spPr/>
        <p:txBody>
          <a:bodyPr/>
          <a:lstStyle/>
          <a:p>
            <a:fld id="{16212E4E-EFA7-45A7-9D15-44E8A7523337}" type="slidenum">
              <a:rPr lang="fa-IR" smtClean="0"/>
              <a:t>‹#›</a:t>
            </a:fld>
            <a:endParaRPr lang="fa-IR"/>
          </a:p>
        </p:txBody>
      </p:sp>
    </p:spTree>
    <p:extLst>
      <p:ext uri="{BB962C8B-B14F-4D97-AF65-F5344CB8AC3E}">
        <p14:creationId xmlns:p14="http://schemas.microsoft.com/office/powerpoint/2010/main" val="66319555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BC144F97-0F3A-48FB-BE31-0A79AC143EB1}"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45994963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3FE8969-2C01-4CE9-9751-ADFFC24A11FB}"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64979918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C69E06-AFD6-4120-9F5F-2ADACB432DAF}"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38841615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92DAD0CD-A934-4C74-BB85-1C7A083AA858}" type="datetime8">
              <a:rPr lang="fa-IR" smtClean="0">
                <a:solidFill>
                  <a:prstClr val="black">
                    <a:tint val="75000"/>
                  </a:prstClr>
                </a:solidFill>
              </a:rPr>
              <a:t>19/دسامبر/7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76059464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815E6FA7-8057-437C-AA61-F586C81FFBCD}" type="datetime8">
              <a:rPr lang="fa-IR" smtClean="0">
                <a:solidFill>
                  <a:prstClr val="black">
                    <a:tint val="75000"/>
                  </a:prstClr>
                </a:solidFill>
              </a:rPr>
              <a:t>19/دسامبر/7</a:t>
            </a:fld>
            <a:endParaRPr lang="fa-IR">
              <a:solidFill>
                <a:prstClr val="black">
                  <a:tint val="75000"/>
                </a:prstClr>
              </a:solidFill>
            </a:endParaRPr>
          </a:p>
        </p:txBody>
      </p:sp>
      <p:sp>
        <p:nvSpPr>
          <p:cNvPr id="8" name="Footer Placeholder 7"/>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9" name="Slide Number Placeholder 8"/>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23118555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3CE49120-E539-4A56-A6FE-D56546056F6D}" type="datetime8">
              <a:rPr lang="fa-IR" smtClean="0">
                <a:solidFill>
                  <a:prstClr val="black">
                    <a:tint val="75000"/>
                  </a:prstClr>
                </a:solidFill>
              </a:rPr>
              <a:t>19/دسامبر/7</a:t>
            </a:fld>
            <a:endParaRPr lang="fa-IR">
              <a:solidFill>
                <a:prstClr val="black">
                  <a:tint val="75000"/>
                </a:prstClr>
              </a:solidFill>
            </a:endParaRPr>
          </a:p>
        </p:txBody>
      </p:sp>
      <p:sp>
        <p:nvSpPr>
          <p:cNvPr id="4" name="Footer Placeholder 3"/>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5" name="Slide Number Placeholder 4"/>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59340585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C99F87-C651-4DA9-8B8A-BE497AA15E23}" type="datetime8">
              <a:rPr lang="fa-IR" smtClean="0">
                <a:solidFill>
                  <a:prstClr val="black">
                    <a:tint val="75000"/>
                  </a:prstClr>
                </a:solidFill>
              </a:rPr>
              <a:t>19/دسامبر/7</a:t>
            </a:fld>
            <a:endParaRPr lang="fa-IR">
              <a:solidFill>
                <a:prstClr val="black">
                  <a:tint val="75000"/>
                </a:prstClr>
              </a:solidFill>
            </a:endParaRPr>
          </a:p>
        </p:txBody>
      </p:sp>
      <p:sp>
        <p:nvSpPr>
          <p:cNvPr id="3" name="Footer Placeholder 2"/>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4" name="Slide Number Placeholder 3"/>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57219070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259657-8742-4D21-B1D8-E125EAB102A8}" type="datetime8">
              <a:rPr lang="fa-IR" smtClean="0">
                <a:solidFill>
                  <a:prstClr val="black">
                    <a:tint val="75000"/>
                  </a:prstClr>
                </a:solidFill>
              </a:rPr>
              <a:t>19/دسامبر/7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8683574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970D3B-3002-4A85-B2E9-31B4B87F22B1}" type="datetime8">
              <a:rPr lang="fa-IR" smtClean="0">
                <a:solidFill>
                  <a:prstClr val="black">
                    <a:tint val="75000"/>
                  </a:prstClr>
                </a:solidFill>
              </a:rPr>
              <a:t>19/دسامبر/7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6827735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7F519DD-8B73-4DE1-A050-42EC0FCC1EB1}"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95285062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B474DA7-453F-4E30-9D63-CA6F919F9E2F}"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60091191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8C1140-2C9A-4D0D-AFE2-27AE2D367E2B}" type="datetime8">
              <a:rPr lang="fa-IR" smtClean="0">
                <a:solidFill>
                  <a:prstClr val="black">
                    <a:tint val="75000"/>
                  </a:prstClr>
                </a:solidFill>
              </a:rPr>
              <a:t>19/دسامبر/7</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932318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AF730BB6-F69E-44F4-8A60-9F1F3D81C46C}"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75614347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DABDAF7-D7FD-467C-8300-11229AD622AD}"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64599634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019BD9-2165-4933-AC93-AC10B6E49F6C}"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54419664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9E414299-6B0F-49F1-8B07-899C9FE083C5}" type="datetime8">
              <a:rPr lang="fa-IR" smtClean="0">
                <a:solidFill>
                  <a:prstClr val="black">
                    <a:tint val="75000"/>
                  </a:prstClr>
                </a:solidFill>
              </a:rPr>
              <a:t>19/دسامبر/7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97497660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BF0A3172-3C21-4AED-ABAF-1E19C5FD19E9}" type="datetime8">
              <a:rPr lang="fa-IR" smtClean="0">
                <a:solidFill>
                  <a:prstClr val="black">
                    <a:tint val="75000"/>
                  </a:prstClr>
                </a:solidFill>
              </a:rPr>
              <a:t>19/دسامبر/7</a:t>
            </a:fld>
            <a:endParaRPr lang="fa-IR">
              <a:solidFill>
                <a:prstClr val="black">
                  <a:tint val="75000"/>
                </a:prstClr>
              </a:solidFill>
            </a:endParaRPr>
          </a:p>
        </p:txBody>
      </p:sp>
      <p:sp>
        <p:nvSpPr>
          <p:cNvPr id="8" name="Footer Placeholder 7"/>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9" name="Slide Number Placeholder 8"/>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73576872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E86F7406-BF83-4195-B8EA-515EC14F8EB0}" type="datetime8">
              <a:rPr lang="fa-IR" smtClean="0">
                <a:solidFill>
                  <a:prstClr val="black">
                    <a:tint val="75000"/>
                  </a:prstClr>
                </a:solidFill>
              </a:rPr>
              <a:t>19/دسامبر/7</a:t>
            </a:fld>
            <a:endParaRPr lang="fa-IR">
              <a:solidFill>
                <a:prstClr val="black">
                  <a:tint val="75000"/>
                </a:prstClr>
              </a:solidFill>
            </a:endParaRPr>
          </a:p>
        </p:txBody>
      </p:sp>
      <p:sp>
        <p:nvSpPr>
          <p:cNvPr id="4" name="Footer Placeholder 3"/>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5" name="Slide Number Placeholder 4"/>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57605796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9E1328-F542-4EAD-8E93-E9EA95962F3F}" type="datetime8">
              <a:rPr lang="fa-IR" smtClean="0">
                <a:solidFill>
                  <a:prstClr val="black">
                    <a:tint val="75000"/>
                  </a:prstClr>
                </a:solidFill>
              </a:rPr>
              <a:t>19/دسامبر/7</a:t>
            </a:fld>
            <a:endParaRPr lang="fa-IR">
              <a:solidFill>
                <a:prstClr val="black">
                  <a:tint val="75000"/>
                </a:prstClr>
              </a:solidFill>
            </a:endParaRPr>
          </a:p>
        </p:txBody>
      </p:sp>
      <p:sp>
        <p:nvSpPr>
          <p:cNvPr id="3" name="Footer Placeholder 2"/>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4" name="Slide Number Placeholder 3"/>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9272169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A865D7-1BA7-4BDE-B9EA-B07BF42FBF47}" type="datetime8">
              <a:rPr lang="fa-IR" smtClean="0">
                <a:solidFill>
                  <a:prstClr val="black">
                    <a:tint val="75000"/>
                  </a:prstClr>
                </a:solidFill>
              </a:rPr>
              <a:t>19/دسامبر/7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17925675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319E65-1F5D-47FD-8D75-101B03A5FE25}" type="datetime8">
              <a:rPr lang="fa-IR" smtClean="0">
                <a:solidFill>
                  <a:prstClr val="black">
                    <a:tint val="75000"/>
                  </a:prstClr>
                </a:solidFill>
              </a:rPr>
              <a:t>19/دسامبر/7</a:t>
            </a:fld>
            <a:endParaRPr lang="fa-IR">
              <a:solidFill>
                <a:prstClr val="black">
                  <a:tint val="75000"/>
                </a:prstClr>
              </a:solidFill>
            </a:endParaRPr>
          </a:p>
        </p:txBody>
      </p:sp>
      <p:sp>
        <p:nvSpPr>
          <p:cNvPr id="6" name="Footer Placeholder 5"/>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7" name="Slide Number Placeholder 6"/>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2013322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F0452CA2-1AC8-44FE-BCAA-D71C1871569C}"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6053969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CAA80E9-042B-41CD-8A47-E5CF401EE451}"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11"/>
          </p:nvPr>
        </p:nvSpPr>
        <p:spPr/>
        <p:txBody>
          <a:body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12"/>
          </p:nvPr>
        </p:nvSpPr>
        <p:spPr/>
        <p:txBody>
          <a:body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17906407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5.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8DCF01A-EFCE-44B2-963B-0EF0B43EF52B}" type="datetime8">
              <a:rPr lang="fa-IR" smtClean="0"/>
              <a:t>19/دسامبر/7</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6212E4E-EFA7-45A7-9D15-44E8A7523337}" type="slidenum">
              <a:rPr lang="fa-IR" smtClean="0"/>
              <a:t>‹#›</a:t>
            </a:fld>
            <a:endParaRPr lang="fa-IR"/>
          </a:p>
        </p:txBody>
      </p:sp>
    </p:spTree>
    <p:extLst>
      <p:ext uri="{BB962C8B-B14F-4D97-AF65-F5344CB8AC3E}">
        <p14:creationId xmlns:p14="http://schemas.microsoft.com/office/powerpoint/2010/main" val="24014763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hf sldNum="0"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36BB55E-349B-40A6-9D7A-ED8C2B52B8BF}" type="datetime8">
              <a:rPr lang="fa-IR" smtClean="0"/>
              <a:t>19/دسامبر/7</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fa-IR" smtClean="0"/>
              <a:t>کالج پروژه</a:t>
            </a:r>
            <a:r>
              <a:rPr lang="en-US" smtClean="0"/>
              <a:t>www.collegeprozheh.ir </a:t>
            </a:r>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6212E4E-EFA7-45A7-9D15-44E8A7523337}" type="slidenum">
              <a:rPr lang="fa-IR" smtClean="0"/>
              <a:t>‹#›</a:t>
            </a:fld>
            <a:endParaRPr lang="fa-IR"/>
          </a:p>
        </p:txBody>
      </p:sp>
    </p:spTree>
    <p:extLst>
      <p:ext uri="{BB962C8B-B14F-4D97-AF65-F5344CB8AC3E}">
        <p14:creationId xmlns:p14="http://schemas.microsoft.com/office/powerpoint/2010/main" val="2033499936"/>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hf sldNum="0"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4180E37-FE2F-4D1C-927C-81FC6F0D175D}"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07871874"/>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hf sldNum="0"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6026E9D3-F170-49B9-8E7C-B7B33D95CDD7}" type="datetime8">
              <a:rPr lang="fa-IR" smtClean="0">
                <a:solidFill>
                  <a:prstClr val="black">
                    <a:tint val="75000"/>
                  </a:prstClr>
                </a:solidFill>
              </a:rPr>
              <a:t>19/دسامبر/7</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fa-IR" smtClean="0">
                <a:solidFill>
                  <a:prstClr val="black">
                    <a:tint val="75000"/>
                  </a:prstClr>
                </a:solidFill>
              </a:rPr>
              <a:t>کالج پروژه</a:t>
            </a:r>
            <a:r>
              <a:rPr lang="en-US" smtClean="0">
                <a:solidFill>
                  <a:prstClr val="black">
                    <a:tint val="75000"/>
                  </a:prstClr>
                </a:solidFill>
              </a:rPr>
              <a:t>www.collegeprozheh.ir </a:t>
            </a:r>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EFED3CB9-049B-4F4F-82D1-8A95299C975C}" type="slidenum">
              <a:rPr lang="en-US" smtClean="0">
                <a:solidFill>
                  <a:prstClr val="black">
                    <a:tint val="75000"/>
                  </a:prstClr>
                </a:solidFill>
              </a:rPr>
              <a:pPr rtl="0"/>
              <a:t>‹#›</a:t>
            </a:fld>
            <a:endParaRPr lang="en-US" dirty="0">
              <a:solidFill>
                <a:prstClr val="black">
                  <a:tint val="75000"/>
                </a:prstClr>
              </a:solidFill>
            </a:endParaRPr>
          </a:p>
        </p:txBody>
      </p:sp>
    </p:spTree>
    <p:extLst>
      <p:ext uri="{BB962C8B-B14F-4D97-AF65-F5344CB8AC3E}">
        <p14:creationId xmlns:p14="http://schemas.microsoft.com/office/powerpoint/2010/main" val="2515062055"/>
      </p:ext>
    </p:extLst>
  </p:cSld>
  <p:clrMap bg1="lt1" tx1="dk1" bg2="lt2" tx2="dk2" accent1="accent1" accent2="accent2" accent3="accent3" accent4="accent4" accent5="accent5" accent6="accent6" hlink="hlink" folHlink="folHlink"/>
  <p:sldLayoutIdLst>
    <p:sldLayoutId id="2147483742" r:id="rId1"/>
  </p:sldLayoutIdLst>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4F618FF-A338-455F-AB13-E7CDBB58FF74}" type="datetime8">
              <a:rPr lang="fa-IR" smtClean="0">
                <a:solidFill>
                  <a:prstClr val="black">
                    <a:tint val="75000"/>
                  </a:prstClr>
                </a:solidFill>
              </a:rPr>
              <a:t>19/دسامبر/7</a:t>
            </a:fld>
            <a:endParaRPr lang="fa-IR">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fa-IR" smtClean="0">
                <a:solidFill>
                  <a:prstClr val="black">
                    <a:tint val="75000"/>
                  </a:prstClr>
                </a:solidFill>
              </a:rPr>
              <a:t>کالج پروژه</a:t>
            </a:r>
            <a:r>
              <a:rPr lang="en-US" smtClean="0">
                <a:solidFill>
                  <a:prstClr val="black">
                    <a:tint val="75000"/>
                  </a:prstClr>
                </a:solidFill>
              </a:rPr>
              <a:t>www.collegeprozheh.ir </a:t>
            </a:r>
            <a:endParaRPr lang="fa-IR">
              <a:solidFill>
                <a:prstClr val="black">
                  <a:tint val="75000"/>
                </a:prstClr>
              </a:solidFill>
            </a:endParaRP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6212E4E-EFA7-45A7-9D15-44E8A7523337}"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632011061"/>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hf sldNum="0"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34.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8409" y="476672"/>
            <a:ext cx="7099808" cy="830997"/>
          </a:xfrm>
          <a:prstGeom prst="rect">
            <a:avLst/>
          </a:prstGeom>
          <a:noFill/>
        </p:spPr>
        <p:txBody>
          <a:bodyPr wrap="square" rtlCol="1">
            <a:spAutoFit/>
          </a:bodyPr>
          <a:lstStyle/>
          <a:p>
            <a:pPr algn="ctr"/>
            <a:r>
              <a:rPr lang="fa-IR" sz="4800" dirty="0" smtClean="0">
                <a:latin typeface="2  Titr"/>
                <a:cs typeface="B Titr" pitchFamily="2" charset="-78"/>
              </a:rPr>
              <a:t>کليات و مباني حسابداري دولتي</a:t>
            </a:r>
            <a:endParaRPr lang="fa-IR" sz="4800" dirty="0">
              <a:latin typeface="2  Titr"/>
              <a:cs typeface="B Titr" pitchFamily="2" charset="-78"/>
            </a:endParaRPr>
          </a:p>
        </p:txBody>
      </p:sp>
    </p:spTree>
    <p:extLst>
      <p:ext uri="{BB962C8B-B14F-4D97-AF65-F5344CB8AC3E}">
        <p14:creationId xmlns:p14="http://schemas.microsoft.com/office/powerpoint/2010/main" val="4624897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9906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476164" y="980728"/>
            <a:ext cx="8280920" cy="5595810"/>
          </a:xfrm>
        </p:spPr>
        <p:txBody>
          <a:bodyPr>
            <a:normAutofit lnSpcReduction="10000"/>
          </a:bodyPr>
          <a:lstStyle/>
          <a:p>
            <a:pPr marL="0" indent="0" algn="just">
              <a:buNone/>
            </a:pPr>
            <a:r>
              <a:rPr lang="fa-IR" sz="3500" b="1" dirty="0" smtClean="0">
                <a:cs typeface="B Zar" pitchFamily="2" charset="-78"/>
              </a:rPr>
              <a:t>مقدمه</a:t>
            </a:r>
            <a:endParaRPr lang="fa-IR" sz="1900" b="1" dirty="0" smtClean="0">
              <a:solidFill>
                <a:schemeClr val="tx1"/>
              </a:solidFill>
              <a:cs typeface="B Zar" pitchFamily="2" charset="-78"/>
            </a:endParaRPr>
          </a:p>
          <a:p>
            <a:pPr marL="0" indent="0" algn="just" rtl="1">
              <a:buNone/>
            </a:pPr>
            <a:r>
              <a:rPr lang="fa-IR" sz="1900" dirty="0" smtClean="0">
                <a:solidFill>
                  <a:schemeClr val="tx1"/>
                </a:solidFill>
                <a:cs typeface="B Zar" pitchFamily="2" charset="-78"/>
              </a:rPr>
              <a:t>طبق قانون اساسي همه کشورها وظيفه اداره امور اقتصادي ، دفاعي ، فرهنگي ، اجتماعي و سياسي به عهده دولت محول گرديده است ، در قانون اساسي ايران نيز دولت مکلف به انجام وظايف مذکور مي باشد و براي اداره امور کشور اقدام به تشکيل سازمان هاي دولتي با توجه به نوع فعاليت شان به دو گروه زير تقسيم مي شوند :</a:t>
            </a:r>
          </a:p>
          <a:p>
            <a:pPr marL="0" indent="0" algn="just" rtl="1">
              <a:buNone/>
            </a:pPr>
            <a:r>
              <a:rPr lang="fa-IR" sz="1700" b="1" dirty="0" smtClean="0">
                <a:cs typeface="B Zar" pitchFamily="2" charset="-78"/>
              </a:rPr>
              <a:t>الف – سازمان هاي مجري فعاليت هاي دولتي ( سازمان هاي غير انتفاعي دولتي ) : </a:t>
            </a:r>
            <a:r>
              <a:rPr lang="fa-IR" sz="1900" dirty="0" smtClean="0">
                <a:cs typeface="B Zar" pitchFamily="2" charset="-78"/>
              </a:rPr>
              <a:t>اين سازمان ها براي تحصيل سود ايجاد نشده اند و جهت افزايش رفاه اجتماعي افراد جامعه ومردم تاسيس گرديده اند و برا ي اجراي برنامه هاي اقتصادي ، فرهنگي ، اجتماعي و سياسي دولت تاسيس مي شوند و به 2 دسته ذيل طبقه بندي مي گردند </a:t>
            </a:r>
          </a:p>
          <a:p>
            <a:pPr marL="0" indent="0" algn="just" rtl="1">
              <a:buNone/>
            </a:pPr>
            <a:r>
              <a:rPr lang="fa-IR" sz="1900" dirty="0">
                <a:cs typeface="B Zar" pitchFamily="2" charset="-78"/>
              </a:rPr>
              <a:t> </a:t>
            </a:r>
            <a:r>
              <a:rPr lang="fa-IR" sz="1900" dirty="0" smtClean="0">
                <a:cs typeface="B Zar" pitchFamily="2" charset="-78"/>
              </a:rPr>
              <a:t>    دسته اول – </a:t>
            </a:r>
            <a:r>
              <a:rPr lang="fa-IR" sz="1900" b="1" dirty="0" smtClean="0">
                <a:cs typeface="B Zar" pitchFamily="2" charset="-78"/>
              </a:rPr>
              <a:t>وزارتخانه ها </a:t>
            </a:r>
            <a:r>
              <a:rPr lang="fa-IR" sz="1900" dirty="0" smtClean="0">
                <a:cs typeface="B Zar" pitchFamily="2" charset="-78"/>
              </a:rPr>
              <a:t>:واحدهاي سازماني مشخصي هستند که به موجب قانون به اين عنوان شناخته شده يا بشود ( ماده 2 قانون محاسبات عمومي ) به عنوان مثال : وزارت آموزش و پرورش ، وزارت امور اقتصادي و دارايي و وزارت علوم ، تحقيقات و فناوري .</a:t>
            </a:r>
          </a:p>
          <a:p>
            <a:pPr marL="0" indent="0" algn="just" rtl="1">
              <a:buNone/>
            </a:pPr>
            <a:r>
              <a:rPr lang="fa-IR" sz="1900" dirty="0">
                <a:solidFill>
                  <a:schemeClr val="tx1"/>
                </a:solidFill>
                <a:cs typeface="B Zar" pitchFamily="2" charset="-78"/>
              </a:rPr>
              <a:t> </a:t>
            </a:r>
            <a:r>
              <a:rPr lang="fa-IR" sz="1900" dirty="0" smtClean="0">
                <a:solidFill>
                  <a:schemeClr val="tx1"/>
                </a:solidFill>
                <a:cs typeface="B Zar" pitchFamily="2" charset="-78"/>
              </a:rPr>
              <a:t>    دسته دوم – </a:t>
            </a:r>
            <a:r>
              <a:rPr lang="fa-IR" sz="1900" b="1" dirty="0" smtClean="0">
                <a:solidFill>
                  <a:schemeClr val="tx1"/>
                </a:solidFill>
                <a:cs typeface="B Zar" pitchFamily="2" charset="-78"/>
              </a:rPr>
              <a:t>موسسات دولتي </a:t>
            </a:r>
            <a:r>
              <a:rPr lang="fa-IR" sz="1900" dirty="0" smtClean="0">
                <a:solidFill>
                  <a:schemeClr val="tx1"/>
                </a:solidFill>
                <a:cs typeface="B Zar" pitchFamily="2" charset="-78"/>
              </a:rPr>
              <a:t>: واحدهاي سازماني مشخصي است که به موجب قانون ايجاد و زير نظر يکي از قواي سه گانه اداره مي شود و عنوان وزارتخانه نداشته باشد ( ماده 3 قانون محاسبات عمومي ) براي مثال  : نهاد رياست  جمهوري ، سازمان جنگلها و منابع طبيعي و ديوان محاسبات کشور .</a:t>
            </a:r>
          </a:p>
          <a:p>
            <a:pPr marL="0" indent="0" algn="just" rtl="1">
              <a:buNone/>
            </a:pPr>
            <a:r>
              <a:rPr lang="fa-IR" sz="1500" b="1" dirty="0" smtClean="0">
                <a:cs typeface="B Zar" pitchFamily="2" charset="-78"/>
              </a:rPr>
              <a:t>ب – </a:t>
            </a:r>
            <a:r>
              <a:rPr lang="fa-IR" sz="1700" b="1" dirty="0" smtClean="0">
                <a:cs typeface="B Zar" pitchFamily="2" charset="-78"/>
              </a:rPr>
              <a:t>سازمان هاي مجري فعاليت هاي از نوع بازرگاني : ( سازمان هاي انتفاعي وابسته به دولت ) </a:t>
            </a:r>
            <a:r>
              <a:rPr lang="fa-IR" sz="1500" b="1" dirty="0" smtClean="0">
                <a:cs typeface="B Zar" pitchFamily="2" charset="-78"/>
              </a:rPr>
              <a:t>: </a:t>
            </a:r>
            <a:r>
              <a:rPr lang="fa-IR" sz="1900" dirty="0" smtClean="0">
                <a:cs typeface="B Zar" pitchFamily="2" charset="-78"/>
              </a:rPr>
              <a:t>اين سازمان ها در راستاي تحقق اهداف و انجام مسئوليت هاي قانوني خود تشکيل شده اند و در موارديکه قانون اجازه مي دهد بهاي کالا و خدماتي را که به مردم ارائه مي دهند ازآنان دريافت مي نمايند ، بنابراين  سازمان هاي مجري فعاليت هاي بازرگاني دولت به سازمان هاي اطلا ق مي گردد که علاوه بر آنکه هزينه هاي توليد کالا و خدمات را از محل درآمدهاي خود تامين مي کند مبلغي سود نيز براي دولت تحصيل مي کنند . شرکت هاي دولتي شرکت هاي دولتي از سازمان هاي بازرگاني وابسته به دولت مي باشند و مطابق با ماده 3 قانون محاسبات عمومي شرکت دولتي واحد سازماني مشخصي است که به موجب قانون  تشکيل شده باشد و بيش از 50 درصد سرمايه آن  متعلق  به دولت  باشد  مانند : شرکت فولاد ايران ، سازمان هاي منطقه اي آب و برق</a:t>
            </a:r>
            <a:endParaRPr lang="fa-IR" sz="1900" dirty="0" smtClean="0">
              <a:solidFill>
                <a:schemeClr val="tx1"/>
              </a:solidFill>
              <a:cs typeface="B Zar" pitchFamily="2" charset="-78"/>
            </a:endParaRPr>
          </a:p>
          <a:p>
            <a:pPr marL="0" indent="0" algn="just" rtl="1">
              <a:buNone/>
            </a:pPr>
            <a:endParaRPr lang="en-US" sz="2000" dirty="0">
              <a:solidFill>
                <a:schemeClr val="tx1"/>
              </a:solidFill>
              <a:cs typeface="B Zar" pitchFamily="2" charset="-78"/>
            </a:endParaRPr>
          </a:p>
        </p:txBody>
      </p:sp>
      <p:sp>
        <p:nvSpPr>
          <p:cNvPr id="8" name="Horizontal Scroll 7"/>
          <p:cNvSpPr/>
          <p:nvPr/>
        </p:nvSpPr>
        <p:spPr>
          <a:xfrm>
            <a:off x="1187624" y="58057"/>
            <a:ext cx="6858000" cy="838200"/>
          </a:xfrm>
          <a:prstGeom prst="horizontalScroll">
            <a:avLst/>
          </a:prstGeom>
          <a:solidFill>
            <a:schemeClr val="bg1">
              <a:lumMod val="6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solidFill>
                <a:cs typeface="B Zar" pitchFamily="2" charset="-78"/>
              </a:rPr>
              <a:t>کليات </a:t>
            </a:r>
            <a:r>
              <a:rPr lang="fa-IR" sz="3600" b="1" dirty="0">
                <a:solidFill>
                  <a:schemeClr val="tx1"/>
                </a:solidFill>
                <a:cs typeface="B Zar" pitchFamily="2" charset="-78"/>
              </a:rPr>
              <a:t>و </a:t>
            </a:r>
            <a:r>
              <a:rPr lang="fa-IR" sz="3600" b="1" dirty="0" smtClean="0">
                <a:solidFill>
                  <a:schemeClr val="tx1"/>
                </a:solidFill>
                <a:cs typeface="B Zar" pitchFamily="2" charset="-78"/>
              </a:rPr>
              <a:t>مباني حسابداري دولتي</a:t>
            </a:r>
            <a:endParaRPr lang="en-US" sz="3600" b="1" dirty="0">
              <a:solidFill>
                <a:schemeClr val="tx1"/>
              </a:solidFill>
              <a:cs typeface="B Zar" pitchFamily="2" charset="-78"/>
            </a:endParaRPr>
          </a:p>
        </p:txBody>
      </p:sp>
    </p:spTree>
    <p:extLst>
      <p:ext uri="{BB962C8B-B14F-4D97-AF65-F5344CB8AC3E}">
        <p14:creationId xmlns:p14="http://schemas.microsoft.com/office/powerpoint/2010/main" val="1447694124"/>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11430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0" y="1143000"/>
            <a:ext cx="8610600" cy="5562600"/>
          </a:xfrm>
        </p:spPr>
        <p:txBody>
          <a:bodyPr>
            <a:normAutofit/>
          </a:bodyPr>
          <a:lstStyle/>
          <a:p>
            <a:pPr marL="0" indent="0" algn="r" rtl="1">
              <a:buNone/>
            </a:pPr>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p:txBody>
      </p:sp>
      <p:sp>
        <p:nvSpPr>
          <p:cNvPr id="4" name="Rounded Rectangle 3"/>
          <p:cNvSpPr/>
          <p:nvPr/>
        </p:nvSpPr>
        <p:spPr>
          <a:xfrm>
            <a:off x="6134099" y="3337384"/>
            <a:ext cx="28194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b="1" dirty="0" smtClean="0">
                <a:cs typeface="B Zar" pitchFamily="2" charset="-78"/>
              </a:rPr>
              <a:t>تفاوت</a:t>
            </a:r>
            <a:endParaRPr lang="en-US" sz="2400" b="1" dirty="0">
              <a:cs typeface="B Zar" pitchFamily="2" charset="-78"/>
            </a:endParaRPr>
          </a:p>
        </p:txBody>
      </p:sp>
      <p:sp>
        <p:nvSpPr>
          <p:cNvPr id="5" name="Rounded Rectangle 4"/>
          <p:cNvSpPr/>
          <p:nvPr/>
        </p:nvSpPr>
        <p:spPr>
          <a:xfrm>
            <a:off x="971600" y="1412776"/>
            <a:ext cx="3200400" cy="77876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ماهيت و هدف</a:t>
            </a:r>
            <a:endParaRPr lang="en-US" sz="2800" dirty="0"/>
          </a:p>
        </p:txBody>
      </p:sp>
      <p:sp>
        <p:nvSpPr>
          <p:cNvPr id="6" name="Rounded Rectangle 5"/>
          <p:cNvSpPr/>
          <p:nvPr/>
        </p:nvSpPr>
        <p:spPr>
          <a:xfrm>
            <a:off x="1007604" y="2327052"/>
            <a:ext cx="3128392" cy="83826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تفاوت در مالکيت</a:t>
            </a:r>
            <a:endParaRPr lang="en-US" sz="2800" dirty="0">
              <a:cs typeface="B Zar" pitchFamily="2" charset="-78"/>
            </a:endParaRPr>
          </a:p>
        </p:txBody>
      </p:sp>
      <p:sp>
        <p:nvSpPr>
          <p:cNvPr id="7" name="Rounded Rectangle 6"/>
          <p:cNvSpPr/>
          <p:nvPr/>
        </p:nvSpPr>
        <p:spPr>
          <a:xfrm>
            <a:off x="952600" y="4359250"/>
            <a:ext cx="3200400" cy="91797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400" dirty="0" smtClean="0">
                <a:cs typeface="B Zar" pitchFamily="2" charset="-78"/>
              </a:rPr>
              <a:t>ارتباط بين درآمدها و هزينه ها</a:t>
            </a:r>
            <a:endParaRPr lang="en-US" dirty="0"/>
          </a:p>
        </p:txBody>
      </p:sp>
      <p:cxnSp>
        <p:nvCxnSpPr>
          <p:cNvPr id="9" name="Straight Arrow Connector 8"/>
          <p:cNvCxnSpPr>
            <a:stCxn id="4" idx="1"/>
            <a:endCxn id="5" idx="3"/>
          </p:cNvCxnSpPr>
          <p:nvPr/>
        </p:nvCxnSpPr>
        <p:spPr>
          <a:xfrm flipH="1" flipV="1">
            <a:off x="4172000" y="1802160"/>
            <a:ext cx="1962099" cy="199242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a:stCxn id="4" idx="1"/>
          </p:cNvCxnSpPr>
          <p:nvPr/>
        </p:nvCxnSpPr>
        <p:spPr>
          <a:xfrm flipH="1" flipV="1">
            <a:off x="4135996" y="2746183"/>
            <a:ext cx="1998103" cy="104840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a:stCxn id="4" idx="1"/>
          </p:cNvCxnSpPr>
          <p:nvPr/>
        </p:nvCxnSpPr>
        <p:spPr>
          <a:xfrm flipH="1">
            <a:off x="4135996" y="3794584"/>
            <a:ext cx="1998103" cy="103166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50" name="Rounded Rectangle 49"/>
          <p:cNvSpPr/>
          <p:nvPr/>
        </p:nvSpPr>
        <p:spPr>
          <a:xfrm>
            <a:off x="1007604" y="228600"/>
            <a:ext cx="71647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400" b="1" dirty="0" smtClean="0">
                <a:cs typeface="B Zar" pitchFamily="2" charset="-78"/>
              </a:rPr>
              <a:t>تفاوت سازمان هاي بازرگاني با سازمان هاي دولتي و غير انتفاعي</a:t>
            </a:r>
            <a:endParaRPr lang="en-US" sz="2400" b="1" dirty="0"/>
          </a:p>
        </p:txBody>
      </p:sp>
      <p:sp>
        <p:nvSpPr>
          <p:cNvPr id="13" name="Rounded Rectangle 12"/>
          <p:cNvSpPr/>
          <p:nvPr/>
        </p:nvSpPr>
        <p:spPr>
          <a:xfrm>
            <a:off x="971600" y="3337384"/>
            <a:ext cx="3200400" cy="91365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400" dirty="0" smtClean="0">
                <a:cs typeface="B Zar" pitchFamily="2" charset="-78"/>
              </a:rPr>
              <a:t>تفاوت در نحوه تامين منابع مالي</a:t>
            </a:r>
            <a:endParaRPr lang="en-US" dirty="0"/>
          </a:p>
        </p:txBody>
      </p:sp>
      <p:cxnSp>
        <p:nvCxnSpPr>
          <p:cNvPr id="17" name="Straight Arrow Connector 16"/>
          <p:cNvCxnSpPr>
            <a:stCxn id="4" idx="1"/>
          </p:cNvCxnSpPr>
          <p:nvPr/>
        </p:nvCxnSpPr>
        <p:spPr>
          <a:xfrm flipH="1">
            <a:off x="4172000" y="3794584"/>
            <a:ext cx="1962099" cy="200080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9" name="Rounded Rectangle 18"/>
          <p:cNvSpPr/>
          <p:nvPr/>
        </p:nvSpPr>
        <p:spPr>
          <a:xfrm>
            <a:off x="971600" y="5402808"/>
            <a:ext cx="3200400" cy="86729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000" dirty="0" smtClean="0">
                <a:cs typeface="B Zar" pitchFamily="2" charset="-78"/>
              </a:rPr>
              <a:t>تفاوت در هدف از وصول در آمدها</a:t>
            </a:r>
            <a:endParaRPr lang="en-US" sz="1600" dirty="0"/>
          </a:p>
        </p:txBody>
      </p:sp>
      <p:cxnSp>
        <p:nvCxnSpPr>
          <p:cNvPr id="30" name="Straight Arrow Connector 29"/>
          <p:cNvCxnSpPr>
            <a:stCxn id="4" idx="1"/>
          </p:cNvCxnSpPr>
          <p:nvPr/>
        </p:nvCxnSpPr>
        <p:spPr>
          <a:xfrm flipH="1">
            <a:off x="4172001" y="3794584"/>
            <a:ext cx="1962098" cy="838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5689789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83568" y="1196752"/>
            <a:ext cx="8064896" cy="5421401"/>
          </a:xfrm>
        </p:spPr>
        <p:txBody>
          <a:bodyPr>
            <a:normAutofit/>
          </a:bodyPr>
          <a:lstStyle/>
          <a:p>
            <a:pPr marL="0" indent="0" algn="just" rtl="1">
              <a:buNone/>
            </a:pPr>
            <a:endParaRPr lang="fa-IR" sz="2000" dirty="0" smtClean="0">
              <a:solidFill>
                <a:schemeClr val="tx1"/>
              </a:solidFill>
              <a:cs typeface="B Zar" pitchFamily="2" charset="-78"/>
            </a:endParaRPr>
          </a:p>
          <a:p>
            <a:pPr marL="0" indent="0" algn="just" rtl="1">
              <a:buNone/>
            </a:pPr>
            <a:r>
              <a:rPr lang="fa-IR" sz="2000" b="1" dirty="0" smtClean="0">
                <a:cs typeface="B Zar" pitchFamily="2" charset="-78"/>
              </a:rPr>
              <a:t>1-ماهيت و هدف </a:t>
            </a:r>
            <a:r>
              <a:rPr lang="fa-IR" sz="2000" dirty="0" smtClean="0">
                <a:cs typeface="B Zar" pitchFamily="2" charset="-78"/>
              </a:rPr>
              <a:t>: هدف اصلي تشکيل سازمان هاي بازرگاني عموماٌ سود است در حاليکه  سازمان هاي دولتي بنابر ضرورت هاي اجتماعي و قانوني تاسيس مي شوند و سود نمي تواند انگيزه اي براي تشکيل آنها باشند .</a:t>
            </a:r>
          </a:p>
          <a:p>
            <a:pPr marL="0" indent="0" algn="just" rtl="1">
              <a:buNone/>
            </a:pPr>
            <a:r>
              <a:rPr lang="fa-IR" sz="2000" b="1" dirty="0" smtClean="0">
                <a:solidFill>
                  <a:schemeClr val="tx1"/>
                </a:solidFill>
                <a:cs typeface="B Zar" pitchFamily="2" charset="-78"/>
              </a:rPr>
              <a:t>2- تفاوت در مالکيت </a:t>
            </a:r>
            <a:r>
              <a:rPr lang="fa-IR" sz="2000" dirty="0" smtClean="0">
                <a:solidFill>
                  <a:schemeClr val="tx1"/>
                </a:solidFill>
                <a:cs typeface="B Zar" pitchFamily="2" charset="-78"/>
              </a:rPr>
              <a:t>: مالکيت سازمان هاي دولتي عمومي است و مالکان و سهامداران آن همه مردم کشور و دولت مي باشند و مالکيت فردي يا به صورت سهام قابل خريد و فروش وجود ندارد .</a:t>
            </a:r>
          </a:p>
          <a:p>
            <a:pPr marL="0" indent="0" algn="just" rtl="1">
              <a:buNone/>
            </a:pPr>
            <a:r>
              <a:rPr lang="fa-IR" sz="2000" b="1" dirty="0" smtClean="0">
                <a:cs typeface="B Zar" pitchFamily="2" charset="-78"/>
              </a:rPr>
              <a:t>3 – تفاوت در نحوه تامين منابع مالي </a:t>
            </a:r>
            <a:r>
              <a:rPr lang="fa-IR" sz="2000" dirty="0" smtClean="0">
                <a:cs typeface="B Zar" pitchFamily="2" charset="-78"/>
              </a:rPr>
              <a:t>: در سازمان هاي دولتي منابع مالي از طريق وصول ماليات ها و ساير درآمدهاي مرتبط با انحصارات و مالکيت دولت و فروش منابع ملي که متعلق به همه آحاد جامعه است تامين مي شود و ليکن در موسسات بازرگاني منابع مالي از طريق سهامداران خصوصي تامين مي شود . </a:t>
            </a:r>
          </a:p>
          <a:p>
            <a:pPr marL="0" indent="0" algn="just" rtl="1">
              <a:buNone/>
            </a:pPr>
            <a:r>
              <a:rPr lang="fa-IR" sz="2000" b="1" dirty="0" smtClean="0">
                <a:solidFill>
                  <a:schemeClr val="tx1"/>
                </a:solidFill>
                <a:cs typeface="B Zar" pitchFamily="2" charset="-78"/>
              </a:rPr>
              <a:t>4 – ارتباط بين درآمدها و هزينه ها </a:t>
            </a:r>
            <a:r>
              <a:rPr lang="fa-IR" sz="2000" dirty="0" smtClean="0">
                <a:solidFill>
                  <a:schemeClr val="tx1"/>
                </a:solidFill>
                <a:cs typeface="B Zar" pitchFamily="2" charset="-78"/>
              </a:rPr>
              <a:t>: در سازمان هاي دولتي هزينه ها با در آمد ها مرتبط نيستند بلکه هزينه ها در حدود اعتبارات مصوب تخصيص مي يابند ، در حاليکه در موسسات بازرگاني هزينه ها در ارتباط با درآمدها ايجاد مي شوند و ميزان هزينه و سرمايه گذاري به ميزان بازدهي و سود آوري بستگي دارد .</a:t>
            </a:r>
          </a:p>
          <a:p>
            <a:pPr marL="0" indent="0" algn="just" rtl="1">
              <a:buNone/>
            </a:pPr>
            <a:r>
              <a:rPr lang="fa-IR" sz="2000" b="1" dirty="0" smtClean="0">
                <a:cs typeface="B Zar" pitchFamily="2" charset="-78"/>
              </a:rPr>
              <a:t>5 – تفاوت در هدف از وصول درآمدها : </a:t>
            </a:r>
            <a:r>
              <a:rPr lang="fa-IR" sz="2000" dirty="0" smtClean="0">
                <a:cs typeface="B Zar" pitchFamily="2" charset="-78"/>
              </a:rPr>
              <a:t>هدف از وصول درآمدهايي نظير ماليات بيشتر توسط دولت ، تمرکز ثروت نيست بلکه هدف توزيع عادلانه ثروت و تقويت بنيه مالي دولت براي خدمت بيشتر به جامعه  است .</a:t>
            </a:r>
            <a:endParaRPr lang="fa-IR" sz="2000" dirty="0" smtClean="0">
              <a:solidFill>
                <a:schemeClr val="tx1"/>
              </a:solidFill>
              <a:cs typeface="B Zar" pitchFamily="2" charset="-78"/>
            </a:endParaRPr>
          </a:p>
        </p:txBody>
      </p:sp>
      <p:sp>
        <p:nvSpPr>
          <p:cNvPr id="5" name="Rounded Rectangle 4"/>
          <p:cNvSpPr/>
          <p:nvPr/>
        </p:nvSpPr>
        <p:spPr>
          <a:xfrm>
            <a:off x="827584" y="248320"/>
            <a:ext cx="7416824"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400" b="1" dirty="0" smtClean="0">
                <a:cs typeface="B Zar" pitchFamily="2" charset="-78"/>
              </a:rPr>
              <a:t>تفاوت سازمان هاي بازرگاني با سازمان هاي دولتي و غير انتفاعي</a:t>
            </a:r>
            <a:endParaRPr lang="en-US" sz="2400" b="1" dirty="0"/>
          </a:p>
        </p:txBody>
      </p:sp>
    </p:spTree>
    <p:extLst>
      <p:ext uri="{BB962C8B-B14F-4D97-AF65-F5344CB8AC3E}">
        <p14:creationId xmlns:p14="http://schemas.microsoft.com/office/powerpoint/2010/main" val="473902876"/>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395536" y="1628800"/>
            <a:ext cx="8316788" cy="3960440"/>
          </a:xfrm>
        </p:spPr>
        <p:txBody>
          <a:bodyPr>
            <a:normAutofit/>
          </a:bodyPr>
          <a:lstStyle/>
          <a:p>
            <a:pPr marL="0" indent="0" algn="just" rtl="1">
              <a:buNone/>
            </a:pPr>
            <a:endParaRPr lang="fa-IR" sz="2000" dirty="0" smtClean="0">
              <a:solidFill>
                <a:schemeClr val="tx1"/>
              </a:solidFill>
              <a:cs typeface="B Zar" pitchFamily="2" charset="-78"/>
            </a:endParaRPr>
          </a:p>
          <a:p>
            <a:pPr marL="0" indent="0" algn="just" rtl="1">
              <a:buNone/>
            </a:pPr>
            <a:r>
              <a:rPr lang="fa-IR" sz="2000" dirty="0" smtClean="0">
                <a:solidFill>
                  <a:schemeClr val="tx1"/>
                </a:solidFill>
                <a:cs typeface="B Zar" pitchFamily="2" charset="-78"/>
              </a:rPr>
              <a:t>1- در برخي موارد هر دو سازمان محصولات مشابهي توليد و ارائه مي کنند ( مانند يک بيمارستان )</a:t>
            </a:r>
          </a:p>
          <a:p>
            <a:pPr marL="0" indent="0" algn="just" rtl="1">
              <a:buNone/>
            </a:pPr>
            <a:r>
              <a:rPr lang="fa-IR" sz="2000" dirty="0" smtClean="0">
                <a:cs typeface="B Zar" pitchFamily="2" charset="-78"/>
              </a:rPr>
              <a:t>2- هر دو سازمان همان طورکه در اصل 44 قانون اساسي بيان شده است بخش هاي مکمل نظام اقتصادي کشور مي باشند .</a:t>
            </a:r>
          </a:p>
          <a:p>
            <a:pPr marL="0" indent="0" algn="just" rtl="1">
              <a:buNone/>
            </a:pPr>
            <a:r>
              <a:rPr lang="fa-IR" sz="2000" dirty="0" smtClean="0">
                <a:solidFill>
                  <a:schemeClr val="tx1"/>
                </a:solidFill>
                <a:cs typeface="B Zar" pitchFamily="2" charset="-78"/>
              </a:rPr>
              <a:t>3- هر دوسازمان منابع مالي کمياب را تحصيل و جهت توليد کالا و يا ارائه خدمت مصرف مي نمايند .</a:t>
            </a:r>
          </a:p>
          <a:p>
            <a:pPr marL="0" indent="0" algn="just" rtl="1">
              <a:buNone/>
            </a:pPr>
            <a:r>
              <a:rPr lang="fa-IR" sz="2000" dirty="0" smtClean="0">
                <a:cs typeface="B Zar" pitchFamily="2" charset="-78"/>
              </a:rPr>
              <a:t>4- فرايندمديريت مالي براي برنامه ريزي ، سازماندهي ، هدايت ، کنترل ، ارزيابي و مصرف منابع مالي کمياب خود در هردو سازمان مشابه است .</a:t>
            </a:r>
          </a:p>
          <a:p>
            <a:pPr marL="0" indent="0" algn="just" rtl="1">
              <a:buNone/>
            </a:pPr>
            <a:r>
              <a:rPr lang="fa-IR" sz="2000" dirty="0" smtClean="0">
                <a:solidFill>
                  <a:schemeClr val="tx1"/>
                </a:solidFill>
                <a:cs typeface="B Zar" pitchFamily="2" charset="-78"/>
              </a:rPr>
              <a:t>5 – از آن جا که منابع نسبتاً کمياب هستند استفاده از روش هاي کنترل و ارزيابي به منظور اطمينان از مصرف مطلوب ، کارا و اثر بخش منابع در هر دوسازمان ضروري است .</a:t>
            </a:r>
          </a:p>
        </p:txBody>
      </p:sp>
      <p:sp>
        <p:nvSpPr>
          <p:cNvPr id="5" name="Rounded Rectangle 4"/>
          <p:cNvSpPr/>
          <p:nvPr/>
        </p:nvSpPr>
        <p:spPr>
          <a:xfrm>
            <a:off x="1115616" y="332656"/>
            <a:ext cx="734481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000" b="1" dirty="0" smtClean="0">
                <a:cs typeface="B Zar" pitchFamily="2" charset="-78"/>
              </a:rPr>
              <a:t>موارد تشابه سازمان هاي بازرگاني با سازمان هاي دولتي و غير انتفاعي</a:t>
            </a:r>
            <a:endParaRPr lang="en-US" sz="2000" b="1" dirty="0"/>
          </a:p>
        </p:txBody>
      </p:sp>
    </p:spTree>
    <p:extLst>
      <p:ext uri="{BB962C8B-B14F-4D97-AF65-F5344CB8AC3E}">
        <p14:creationId xmlns:p14="http://schemas.microsoft.com/office/powerpoint/2010/main" val="3286194341"/>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55712" y="990600"/>
            <a:ext cx="7848600" cy="5867400"/>
          </a:xfrm>
        </p:spPr>
        <p:txBody>
          <a:bodyPr>
            <a:normAutofit/>
          </a:bodyPr>
          <a:lstStyle/>
          <a:p>
            <a:pPr marL="0" indent="0" algn="just" rtl="1">
              <a:buNone/>
            </a:pPr>
            <a:endParaRPr lang="fa-IR" sz="2000" dirty="0" smtClean="0">
              <a:solidFill>
                <a:schemeClr val="tx1"/>
              </a:solidFill>
              <a:cs typeface="B Zar" pitchFamily="2" charset="-78"/>
            </a:endParaRPr>
          </a:p>
          <a:p>
            <a:pPr marL="0" indent="0" algn="just" rtl="1">
              <a:buNone/>
            </a:pPr>
            <a:r>
              <a:rPr lang="fa-IR" sz="2000" dirty="0" smtClean="0">
                <a:cs typeface="B Zar" pitchFamily="2" charset="-78"/>
              </a:rPr>
              <a:t>حسابداري دولتي نظامي است که اطلاعات مربوط به فعاليت هاي مالي دولت و واحدهاي تابعه را به نحوي جمع آوري ، طبقه بندي و تلخيص و گزارش مي نمايد که از يک سو دولت و مقامات منتخب مردم ( مسئولين دولتي ) را در اداي مسئوليت پاسخگويي ، تصميم گيري  کنترل برنامه هاي مصوب ياري داده و از سوي ديگر زمينه را براي قضاوت آگاهانه مردم نسبت به عملکرد دولت فرهم آورد .</a:t>
            </a:r>
          </a:p>
          <a:p>
            <a:pPr marL="0" indent="0" algn="just" rtl="1">
              <a:buNone/>
            </a:pPr>
            <a:r>
              <a:rPr lang="fa-IR" sz="2000" dirty="0" smtClean="0">
                <a:solidFill>
                  <a:schemeClr val="tx1"/>
                </a:solidFill>
                <a:cs typeface="B Zar" pitchFamily="2" charset="-78"/>
              </a:rPr>
              <a:t>به عبارت ديگر ، حسابداري دلتي عبارت است از کليه فعاليت هاي مربط به تجزيه و تحليل ، ثبت ، طبقه بندي ، تلخيص ، گزارش دهي و تفسير فعاليت هاي سازمان هاي دولتي که با در نظر گرفتن اولويت قوانين و مقررات مالي دولتي بر اصول پذيرفته شد حسابداري انجام مي شود.</a:t>
            </a:r>
          </a:p>
          <a:p>
            <a:pPr marL="0" indent="0" algn="just" rtl="1">
              <a:buNone/>
            </a:pPr>
            <a:r>
              <a:rPr lang="fa-IR" sz="2000" dirty="0" smtClean="0">
                <a:cs typeface="B Zar" pitchFamily="2" charset="-78"/>
              </a:rPr>
              <a:t>بنابراين صورتهاي مالي سازمان هاي دولتي اصولاً به منظور رفع نيازهاي اساسي زير تهيه مي شود :</a:t>
            </a:r>
          </a:p>
          <a:p>
            <a:pPr marL="0" indent="0" algn="just" rtl="1">
              <a:buNone/>
            </a:pPr>
            <a:r>
              <a:rPr lang="fa-IR" sz="2000" b="1" dirty="0" smtClean="0">
                <a:solidFill>
                  <a:schemeClr val="tx1"/>
                </a:solidFill>
                <a:cs typeface="B Zar" pitchFamily="2" charset="-78"/>
              </a:rPr>
              <a:t>1- نياز قانوني </a:t>
            </a:r>
            <a:r>
              <a:rPr lang="fa-IR" sz="2000" dirty="0" smtClean="0">
                <a:solidFill>
                  <a:schemeClr val="tx1"/>
                </a:solidFill>
                <a:cs typeface="B Zar" pitchFamily="2" charset="-78"/>
              </a:rPr>
              <a:t>: دولت و سازمان هاي دولتي مشمول قوانين و مقرراتي مي باشند که محدوديت هاي اساسي در مورد نوع ، ماهيت ، طبقه بندي و محتويات حسابها و صورت هاي مالي براي آنهاايجاد مي نمايند .</a:t>
            </a:r>
          </a:p>
          <a:p>
            <a:pPr marL="0" indent="0" algn="just" rtl="1">
              <a:buNone/>
            </a:pPr>
            <a:r>
              <a:rPr lang="fa-IR" sz="2000" b="1" dirty="0" smtClean="0">
                <a:cs typeface="B Zar" pitchFamily="2" charset="-78"/>
              </a:rPr>
              <a:t>2 – نياز نظارتي </a:t>
            </a:r>
            <a:r>
              <a:rPr lang="fa-IR" sz="2000" dirty="0" smtClean="0">
                <a:cs typeface="B Zar" pitchFamily="2" charset="-78"/>
              </a:rPr>
              <a:t>: قوه مقننه ، قضائيه ، دولت و افراد کشور جهت نظارت بر عمليات سازمان هاي دولتي ،  به خصوص عمليا مربوط به اجراي بودجه و ارزيابي عماکرد مديريت سازمان هاي مختلف دولتي ، به اطلاعات کافي نياز دارند .</a:t>
            </a:r>
          </a:p>
          <a:p>
            <a:pPr marL="0" indent="0" algn="just" rtl="1">
              <a:buNone/>
            </a:pPr>
            <a:r>
              <a:rPr lang="fa-IR" sz="2000" b="1" dirty="0" smtClean="0">
                <a:solidFill>
                  <a:schemeClr val="tx1"/>
                </a:solidFill>
                <a:cs typeface="B Zar" pitchFamily="2" charset="-78"/>
              </a:rPr>
              <a:t>3 – نياز اطلاعاتي </a:t>
            </a:r>
            <a:r>
              <a:rPr lang="fa-IR" sz="2000" dirty="0" smtClean="0">
                <a:solidFill>
                  <a:schemeClr val="tx1"/>
                </a:solidFill>
                <a:cs typeface="B Zar" pitchFamily="2" charset="-78"/>
              </a:rPr>
              <a:t>: مديران سازمان هاي دولتي به منظور انجام وظايف مديريتي نظير برنامه ريزي ، تصميم گيري و اجراي عمليات به نحو مطلوب و مناسب  به اطلاعات  و گزارش هاي به موقع و صحيح نياز دارند .</a:t>
            </a:r>
          </a:p>
        </p:txBody>
      </p:sp>
      <p:sp>
        <p:nvSpPr>
          <p:cNvPr id="5" name="Rounded Rectangle 4"/>
          <p:cNvSpPr/>
          <p:nvPr/>
        </p:nvSpPr>
        <p:spPr>
          <a:xfrm>
            <a:off x="1547664" y="228600"/>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b="1" dirty="0" smtClean="0">
                <a:cs typeface="B Zar" pitchFamily="2" charset="-78"/>
              </a:rPr>
              <a:t>تعريف حسابداري دولتي</a:t>
            </a:r>
            <a:endParaRPr lang="en-US" sz="2800" b="1" dirty="0"/>
          </a:p>
        </p:txBody>
      </p:sp>
    </p:spTree>
    <p:extLst>
      <p:ext uri="{BB962C8B-B14F-4D97-AF65-F5344CB8AC3E}">
        <p14:creationId xmlns:p14="http://schemas.microsoft.com/office/powerpoint/2010/main" val="3846804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11430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0" y="1143000"/>
            <a:ext cx="8610600" cy="5562600"/>
          </a:xfrm>
        </p:spPr>
        <p:txBody>
          <a:bodyPr>
            <a:normAutofit/>
          </a:bodyPr>
          <a:lstStyle/>
          <a:p>
            <a:pPr marL="0" indent="0" algn="r" rtl="1">
              <a:buNone/>
            </a:pPr>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p:txBody>
      </p:sp>
      <p:sp>
        <p:nvSpPr>
          <p:cNvPr id="4" name="Rounded Rectangle 3"/>
          <p:cNvSpPr/>
          <p:nvPr/>
        </p:nvSpPr>
        <p:spPr>
          <a:xfrm>
            <a:off x="6134099" y="2746183"/>
            <a:ext cx="28194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cs typeface="B Zar" pitchFamily="2" charset="-78"/>
              </a:rPr>
              <a:t>مقايسه حسابداري دولتي </a:t>
            </a:r>
            <a:r>
              <a:rPr lang="fa-IR" sz="2400" dirty="0">
                <a:cs typeface="B Zar" pitchFamily="2" charset="-78"/>
              </a:rPr>
              <a:t>و </a:t>
            </a:r>
            <a:r>
              <a:rPr lang="fa-IR" sz="2400" dirty="0" smtClean="0">
                <a:cs typeface="B Zar" pitchFamily="2" charset="-78"/>
              </a:rPr>
              <a:t>حسابداري بازرگاني</a:t>
            </a:r>
            <a:endParaRPr lang="en-US" sz="2400" dirty="0"/>
          </a:p>
          <a:p>
            <a:pPr algn="ctr"/>
            <a:endParaRPr lang="en-US" sz="800" dirty="0">
              <a:cs typeface="B Zar" pitchFamily="2" charset="-78"/>
            </a:endParaRPr>
          </a:p>
        </p:txBody>
      </p:sp>
      <p:sp>
        <p:nvSpPr>
          <p:cNvPr id="5" name="Rounded Rectangle 4"/>
          <p:cNvSpPr/>
          <p:nvPr/>
        </p:nvSpPr>
        <p:spPr>
          <a:xfrm>
            <a:off x="1007605" y="764704"/>
            <a:ext cx="3200400" cy="77876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تفاوت در صورتهاي مالي</a:t>
            </a:r>
            <a:endParaRPr lang="en-US" sz="2800" dirty="0"/>
          </a:p>
        </p:txBody>
      </p:sp>
      <p:sp>
        <p:nvSpPr>
          <p:cNvPr id="6" name="Rounded Rectangle 5"/>
          <p:cNvSpPr/>
          <p:nvPr/>
        </p:nvSpPr>
        <p:spPr>
          <a:xfrm>
            <a:off x="1043609" y="1689444"/>
            <a:ext cx="3128392" cy="83826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400" dirty="0" smtClean="0">
                <a:cs typeface="B Zar" pitchFamily="2" charset="-78"/>
              </a:rPr>
              <a:t>لزوم رعايت کنترل بودجه اي</a:t>
            </a:r>
            <a:endParaRPr lang="en-US" sz="2400" dirty="0">
              <a:cs typeface="B Zar" pitchFamily="2" charset="-78"/>
            </a:endParaRPr>
          </a:p>
        </p:txBody>
      </p:sp>
      <p:sp>
        <p:nvSpPr>
          <p:cNvPr id="7" name="Rounded Rectangle 6"/>
          <p:cNvSpPr/>
          <p:nvPr/>
        </p:nvSpPr>
        <p:spPr>
          <a:xfrm>
            <a:off x="1022514" y="3744801"/>
            <a:ext cx="3200400" cy="91797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400" dirty="0" smtClean="0">
                <a:cs typeface="B Zar" pitchFamily="2" charset="-78"/>
              </a:rPr>
              <a:t>تفاوت در نحوه ثبت دارايي هاي ثابت و استهلاک </a:t>
            </a:r>
            <a:endParaRPr lang="en-US" dirty="0"/>
          </a:p>
        </p:txBody>
      </p:sp>
      <p:cxnSp>
        <p:nvCxnSpPr>
          <p:cNvPr id="9" name="Straight Arrow Connector 8"/>
          <p:cNvCxnSpPr>
            <a:stCxn id="4" idx="1"/>
            <a:endCxn id="5" idx="3"/>
          </p:cNvCxnSpPr>
          <p:nvPr/>
        </p:nvCxnSpPr>
        <p:spPr>
          <a:xfrm flipH="1" flipV="1">
            <a:off x="4208005" y="1154088"/>
            <a:ext cx="1926094" cy="204929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a:stCxn id="4" idx="1"/>
          </p:cNvCxnSpPr>
          <p:nvPr/>
        </p:nvCxnSpPr>
        <p:spPr>
          <a:xfrm flipH="1" flipV="1">
            <a:off x="4135996" y="2154982"/>
            <a:ext cx="1998103" cy="104840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a:stCxn id="4" idx="1"/>
          </p:cNvCxnSpPr>
          <p:nvPr/>
        </p:nvCxnSpPr>
        <p:spPr>
          <a:xfrm flipH="1">
            <a:off x="4135996" y="3203383"/>
            <a:ext cx="1998103" cy="103166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3" name="Rounded Rectangle 12"/>
          <p:cNvSpPr/>
          <p:nvPr/>
        </p:nvSpPr>
        <p:spPr>
          <a:xfrm>
            <a:off x="1043609" y="2676466"/>
            <a:ext cx="3200400" cy="91365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400" dirty="0" smtClean="0">
                <a:cs typeface="B Zar" pitchFamily="2" charset="-78"/>
              </a:rPr>
              <a:t>لزوم نگهداري حسابهاي مستقل</a:t>
            </a:r>
            <a:endParaRPr lang="en-US" dirty="0"/>
          </a:p>
        </p:txBody>
      </p:sp>
      <p:cxnSp>
        <p:nvCxnSpPr>
          <p:cNvPr id="17" name="Straight Arrow Connector 16"/>
          <p:cNvCxnSpPr>
            <a:stCxn id="4" idx="1"/>
          </p:cNvCxnSpPr>
          <p:nvPr/>
        </p:nvCxnSpPr>
        <p:spPr>
          <a:xfrm flipH="1">
            <a:off x="4172000" y="3203383"/>
            <a:ext cx="1962099" cy="200080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9" name="Rounded Rectangle 18"/>
          <p:cNvSpPr/>
          <p:nvPr/>
        </p:nvSpPr>
        <p:spPr>
          <a:xfrm>
            <a:off x="1022514" y="4869160"/>
            <a:ext cx="3200400" cy="86729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000" dirty="0" smtClean="0">
                <a:cs typeface="B Zar" pitchFamily="2" charset="-78"/>
              </a:rPr>
              <a:t>تفاوت در مبناي حسابداري مورد استفاده</a:t>
            </a:r>
            <a:endParaRPr lang="en-US" sz="1600" dirty="0"/>
          </a:p>
        </p:txBody>
      </p:sp>
      <p:cxnSp>
        <p:nvCxnSpPr>
          <p:cNvPr id="30" name="Straight Arrow Connector 29"/>
          <p:cNvCxnSpPr>
            <a:stCxn id="4" idx="1"/>
          </p:cNvCxnSpPr>
          <p:nvPr/>
        </p:nvCxnSpPr>
        <p:spPr>
          <a:xfrm flipH="1">
            <a:off x="4172001" y="3203383"/>
            <a:ext cx="1962098" cy="838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95149390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1295400" y="963613"/>
            <a:ext cx="7848600" cy="5867400"/>
          </a:xfrm>
        </p:spPr>
        <p:txBody>
          <a:bodyPr>
            <a:normAutofit fontScale="92500" lnSpcReduction="10000"/>
          </a:bodyPr>
          <a:lstStyle/>
          <a:p>
            <a:pPr algn="just" rtl="1"/>
            <a:endParaRPr lang="fa-IR" sz="2000" dirty="0" smtClean="0">
              <a:solidFill>
                <a:schemeClr val="tx1"/>
              </a:solidFill>
              <a:cs typeface="B Zar" pitchFamily="2" charset="-78"/>
            </a:endParaRPr>
          </a:p>
          <a:p>
            <a:pPr marL="457200" indent="-457200" algn="just" rtl="1">
              <a:buFont typeface="+mj-lt"/>
              <a:buAutoNum type="arabicPeriod"/>
            </a:pPr>
            <a:r>
              <a:rPr lang="fa-IR" sz="2000" b="1" dirty="0" smtClean="0">
                <a:cs typeface="B Zar" pitchFamily="2" charset="-78"/>
              </a:rPr>
              <a:t>تفاوت در صورت هاي مالي </a:t>
            </a:r>
            <a:r>
              <a:rPr lang="fa-IR" sz="2000" dirty="0" smtClean="0">
                <a:cs typeface="B Zar" pitchFamily="2" charset="-78"/>
              </a:rPr>
              <a:t>: صورت هاي مالي موسسات دولتي و بازرگاني باهم متفاوت است چون انگيزه تاسيس سازمان هاي بازرگاني تاسيس سود است ، لذا صورت سود و زيان يکي از صورت هاي مالي اساسي موسسات بازرگاني است در حاليکه در حسابداري سازمان هاي دولتي غير انتفاعي به تهيه صورت دريافت و پرداخت يا صورت درآمد و هزينه اکتفا مي شود  همچنين در حسابداري بازرگاني ، ترازنامه آنها وضعيت دارايي ها ، بدهي ها ،و حقوق صاحبان سهام را در يک تاريخ معين نشان مي دهد ، در حاليکه در حسابداري دولتي دارايي ها ثابت به محض خريد به حساب هزينه منظور مي شوند لذا ترازنامه نمي تواند وضعيت مالي را در يک تاريخ معين نشان دهد .</a:t>
            </a: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r>
              <a:rPr lang="fa-IR" sz="2000" b="1" dirty="0" smtClean="0">
                <a:solidFill>
                  <a:schemeClr val="tx1"/>
                </a:solidFill>
                <a:cs typeface="B Zar" pitchFamily="2" charset="-78"/>
              </a:rPr>
              <a:t>لزوم رعايت کنترل بودجه اي در حسابداري دولتي </a:t>
            </a:r>
            <a:r>
              <a:rPr lang="fa-IR" sz="2000" dirty="0" smtClean="0">
                <a:solidFill>
                  <a:schemeClr val="tx1"/>
                </a:solidFill>
                <a:cs typeface="B Zar" pitchFamily="2" charset="-78"/>
              </a:rPr>
              <a:t>: در حسابداري دولتي نگهداري حساب درآمد و هزينه عمدتاً به منظور تنظيم و کنترل بودجه مصوب صورت مي گيرد ، لذا اهميت کنترل بودجه در سازمان هاي دولتي کمتر از اهميت اندازه گيري سود ويژه در حسابداري بازرگاني نيست ، کنترل بودجه در موسسات بازرگاني به اندازه سازمان هاي دولتي قابل ملاحظه و داراي حساسيت نمي باشد .</a:t>
            </a:r>
            <a:endParaRPr lang="fa-IR" sz="2000" dirty="0" smtClean="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r>
              <a:rPr lang="fa-IR" sz="2000" b="1" dirty="0" smtClean="0">
                <a:cs typeface="B Zar" pitchFamily="2" charset="-78"/>
              </a:rPr>
              <a:t>لزوم نگهداري حساب هاي مستقل </a:t>
            </a:r>
            <a:r>
              <a:rPr lang="fa-IR" sz="2000" dirty="0" smtClean="0">
                <a:cs typeface="B Zar" pitchFamily="2" charset="-78"/>
              </a:rPr>
              <a:t>: در حسابداري دولتي هر منبع مالي يک حساب مستقل محسوب و از نقطه نظر حسابداري مانند يک موسسه مستقل با آن برخورد مي شود . لزوم نگهداري حساب هاي مستقل ، به منظور تفکيک برنامه ها و فعاليت هايي که از محل در آمد هاي خاصي تامين مالي مي شوند ، يکي از تفاوت هاي اساسي حسابداري دولتي و حسابداري بازرگاني است . </a:t>
            </a: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endParaRPr lang="fa-IR" sz="2000" dirty="0" smtClean="0">
              <a:cs typeface="B Zar" pitchFamily="2" charset="-78"/>
            </a:endParaRPr>
          </a:p>
          <a:p>
            <a:pPr marL="457200" indent="-457200" algn="just" rtl="1">
              <a:buFont typeface="+mj-lt"/>
              <a:buAutoNum type="arabicPeriod"/>
            </a:pPr>
            <a:endParaRPr lang="fa-IR" sz="2000" dirty="0">
              <a:solidFill>
                <a:schemeClr val="tx1"/>
              </a:solidFill>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smtClean="0">
              <a:solidFill>
                <a:schemeClr val="tx1"/>
              </a:solidFill>
              <a:cs typeface="B Zar" pitchFamily="2" charset="-78"/>
            </a:endParaRPr>
          </a:p>
        </p:txBody>
      </p:sp>
      <p:sp>
        <p:nvSpPr>
          <p:cNvPr id="5" name="Rounded Rectangle 4"/>
          <p:cNvSpPr/>
          <p:nvPr/>
        </p:nvSpPr>
        <p:spPr>
          <a:xfrm>
            <a:off x="1547664" y="204044"/>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400" b="1" dirty="0" smtClean="0">
                <a:cs typeface="B Zar" pitchFamily="2" charset="-78"/>
              </a:rPr>
              <a:t>مقايسه حسابداري دولتي و حسابداري بازرگاني</a:t>
            </a:r>
            <a:endParaRPr lang="en-US" sz="2400" b="1" dirty="0"/>
          </a:p>
        </p:txBody>
      </p:sp>
    </p:spTree>
    <p:extLst>
      <p:ext uri="{BB962C8B-B14F-4D97-AF65-F5344CB8AC3E}">
        <p14:creationId xmlns:p14="http://schemas.microsoft.com/office/powerpoint/2010/main" val="361491755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836712"/>
            <a:ext cx="7848872" cy="3170099"/>
          </a:xfrm>
          <a:prstGeom prst="rect">
            <a:avLst/>
          </a:prstGeom>
          <a:noFill/>
        </p:spPr>
        <p:txBody>
          <a:bodyPr wrap="square" rtlCol="1">
            <a:spAutoFit/>
          </a:bodyPr>
          <a:lstStyle/>
          <a:p>
            <a:pPr marL="457200" indent="-457200">
              <a:buFont typeface="+mj-lt"/>
              <a:buAutoNum type="arabicPeriod" startAt="4"/>
            </a:pPr>
            <a:r>
              <a:rPr lang="fa-IR" sz="2000" dirty="0">
                <a:cs typeface="B Zar" pitchFamily="2" charset="-78"/>
              </a:rPr>
              <a:t>ت</a:t>
            </a:r>
            <a:r>
              <a:rPr lang="fa-IR" sz="2000" dirty="0" smtClean="0">
                <a:cs typeface="B Zar" pitchFamily="2" charset="-78"/>
              </a:rPr>
              <a:t>فاوت در نحوه ثبت دارايي هاي ثابت و استهلاک : در حسابداري دولتي دارايي هاي ثابت به محض خريد به حساب هزينه منظور مي شوند و درحاليکه در حسابداري بازرگاني دارايي در موقع خريد به بهاي تمام شده به حساب دارايي منظور مي شوند و سپس به تدريج بر اساس عمر مفيد مستهلک مي گردند و به حساب هزينه منظور مي شوند .</a:t>
            </a:r>
          </a:p>
          <a:p>
            <a:endParaRPr lang="fa-IR" sz="2000" dirty="0" smtClean="0">
              <a:cs typeface="B Zar" pitchFamily="2" charset="-78"/>
            </a:endParaRPr>
          </a:p>
          <a:p>
            <a:endParaRPr lang="fa-IR" sz="2000" dirty="0">
              <a:cs typeface="B Zar" pitchFamily="2" charset="-78"/>
            </a:endParaRPr>
          </a:p>
          <a:p>
            <a:pPr marL="457200" indent="-457200">
              <a:buFont typeface="+mj-lt"/>
              <a:buAutoNum type="arabicPeriod" startAt="5"/>
            </a:pPr>
            <a:r>
              <a:rPr lang="fa-IR" sz="2000" dirty="0" smtClean="0">
                <a:cs typeface="B Zar" pitchFamily="2" charset="-78"/>
              </a:rPr>
              <a:t>تفاوت در مبناي حسابداري مورد استفاده : در حسابداري دولتي مبناي نقدي ، تعهدي ، نقدي تعديل شده ، نيمه تعهدي و يا تعهدي تعديل شده به تناسب حسابهاي مستقل مورد استفاده قرار مي گيرد ، ليکن در حسابدار بازرگاني به لحاظ رعايت اصل وضع هزينه هاي هر دوره از درآمدهاي همان دوره و اصل تحقق از مبناي تعهدي کامل استفاده مي گردد .</a:t>
            </a:r>
            <a:endParaRPr lang="fa-IR" sz="2000" dirty="0">
              <a:cs typeface="B Zar" pitchFamily="2" charset="-78"/>
            </a:endParaRPr>
          </a:p>
        </p:txBody>
      </p:sp>
    </p:spTree>
    <p:extLst>
      <p:ext uri="{BB962C8B-B14F-4D97-AF65-F5344CB8AC3E}">
        <p14:creationId xmlns:p14="http://schemas.microsoft.com/office/powerpoint/2010/main" val="1826352212"/>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1219200"/>
          </a:xfrm>
          <a:prstGeom prst="rect">
            <a:avLst/>
          </a:prstGeom>
        </p:spPr>
        <p:txBody>
          <a:bodyPr>
            <a:normAutofit/>
          </a:bodyPr>
          <a:lstStyle/>
          <a:p>
            <a:pPr algn="ctr"/>
            <a:r>
              <a:rPr lang="fa-IR" dirty="0" smtClean="0">
                <a:cs typeface="B Zar" pitchFamily="2" charset="-78"/>
              </a:rPr>
              <a:t> </a:t>
            </a:r>
            <a:endParaRPr lang="en-US" dirty="0">
              <a:cs typeface="B Zar" pitchFamily="2" charset="-78"/>
            </a:endParaRPr>
          </a:p>
        </p:txBody>
      </p:sp>
      <p:sp>
        <p:nvSpPr>
          <p:cNvPr id="6" name="Rounded Rectangle 5"/>
          <p:cNvSpPr/>
          <p:nvPr/>
        </p:nvSpPr>
        <p:spPr>
          <a:xfrm>
            <a:off x="1331640" y="228600"/>
            <a:ext cx="6696744" cy="8382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b="1" dirty="0">
                <a:cs typeface="B Zar" pitchFamily="2" charset="-78"/>
              </a:rPr>
              <a:t>استفاده کنندگان از اطلاعات </a:t>
            </a:r>
            <a:r>
              <a:rPr lang="fa-IR" sz="2800" b="1" dirty="0" smtClean="0">
                <a:cs typeface="B Zar" pitchFamily="2" charset="-78"/>
              </a:rPr>
              <a:t>حسابداري دولتي</a:t>
            </a:r>
            <a:endParaRPr lang="en-US" sz="2800" b="1" dirty="0">
              <a:cs typeface="B Zar" pitchFamily="2" charset="-78"/>
            </a:endParaRPr>
          </a:p>
        </p:txBody>
      </p:sp>
      <p:sp>
        <p:nvSpPr>
          <p:cNvPr id="7" name="Left Arrow 6"/>
          <p:cNvSpPr/>
          <p:nvPr/>
        </p:nvSpPr>
        <p:spPr>
          <a:xfrm>
            <a:off x="6629400" y="1981200"/>
            <a:ext cx="2209800" cy="1371600"/>
          </a:xfrm>
          <a:prstGeom prst="leftArrow">
            <a:avLst>
              <a:gd name="adj1" fmla="val 61111"/>
              <a:gd name="adj2"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a-IR" sz="2500" dirty="0" smtClean="0">
                <a:cs typeface="B Zar" pitchFamily="2" charset="-78"/>
              </a:rPr>
              <a:t>استفاده  کنندگان درون سازماني</a:t>
            </a:r>
            <a:endParaRPr lang="en-US" sz="2500" dirty="0"/>
          </a:p>
        </p:txBody>
      </p:sp>
      <p:sp>
        <p:nvSpPr>
          <p:cNvPr id="8" name="Rounded Rectangle 7"/>
          <p:cNvSpPr/>
          <p:nvPr/>
        </p:nvSpPr>
        <p:spPr>
          <a:xfrm>
            <a:off x="533400" y="1828800"/>
            <a:ext cx="5638800" cy="1752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sz="2500" dirty="0" smtClean="0">
                <a:solidFill>
                  <a:schemeClr val="tx1"/>
                </a:solidFill>
                <a:cs typeface="B Zar" pitchFamily="2" charset="-78"/>
              </a:rPr>
              <a:t>افراد و گروه هايي که به طور مستقيم در فعاليت هاي سازمان هاي دولتي شرکت دارند و در جهت تصميم گيري يا انجام وظايف خود ، از اطلاعات مالي سازمان هاي مذکور استفاده مي کنند </a:t>
            </a:r>
            <a:endParaRPr lang="en-US" sz="2500" dirty="0">
              <a:solidFill>
                <a:schemeClr val="tx1"/>
              </a:solidFill>
              <a:cs typeface="B Zar" pitchFamily="2" charset="-78"/>
            </a:endParaRPr>
          </a:p>
        </p:txBody>
      </p:sp>
      <p:sp>
        <p:nvSpPr>
          <p:cNvPr id="9" name="Left Arrow 8"/>
          <p:cNvSpPr/>
          <p:nvPr/>
        </p:nvSpPr>
        <p:spPr>
          <a:xfrm>
            <a:off x="6629400" y="4419600"/>
            <a:ext cx="2209800" cy="1371600"/>
          </a:xfrm>
          <a:prstGeom prst="leftArrow">
            <a:avLst>
              <a:gd name="adj1" fmla="val 66667"/>
              <a:gd name="adj2"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a-IR" sz="2500" dirty="0" smtClean="0">
                <a:cs typeface="B Zar" pitchFamily="2" charset="-78"/>
              </a:rPr>
              <a:t>استفاده کنندگان برون سازماني</a:t>
            </a:r>
            <a:endParaRPr lang="en-US" sz="2500" dirty="0"/>
          </a:p>
        </p:txBody>
      </p:sp>
      <p:sp>
        <p:nvSpPr>
          <p:cNvPr id="10" name="Rounded Rectangle 9"/>
          <p:cNvSpPr/>
          <p:nvPr/>
        </p:nvSpPr>
        <p:spPr>
          <a:xfrm>
            <a:off x="609600" y="4343400"/>
            <a:ext cx="5638800" cy="17526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sz="2500" dirty="0" smtClean="0">
                <a:solidFill>
                  <a:schemeClr val="tx1"/>
                </a:solidFill>
                <a:cs typeface="B Zar" pitchFamily="2" charset="-78"/>
              </a:rPr>
              <a:t>گروههايي هستند که مستقيماً در فعاليت هاي سازمان هاي دولتي شرکت ندارند ولي به صورت قانوني مي توانند از اطلاعات استخراج شده سيستم حسابداري مورد عمل سازمان هاي دولتي استفاده کنند .</a:t>
            </a:r>
            <a:endParaRPr lang="en-US" sz="2500" dirty="0">
              <a:solidFill>
                <a:schemeClr val="tx1"/>
              </a:solidFill>
              <a:cs typeface="B Zar" pitchFamily="2" charset="-78"/>
            </a:endParaRPr>
          </a:p>
        </p:txBody>
      </p:sp>
    </p:spTree>
    <p:extLst>
      <p:ext uri="{BB962C8B-B14F-4D97-AF65-F5344CB8AC3E}">
        <p14:creationId xmlns:p14="http://schemas.microsoft.com/office/powerpoint/2010/main" val="977591155"/>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11430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0" y="1143000"/>
            <a:ext cx="8610600" cy="5562600"/>
          </a:xfrm>
        </p:spPr>
        <p:txBody>
          <a:bodyPr>
            <a:normAutofit/>
          </a:bodyPr>
          <a:lstStyle/>
          <a:p>
            <a:pPr marL="0" indent="0" algn="r" rtl="1">
              <a:buNone/>
            </a:pPr>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p:txBody>
      </p:sp>
      <p:sp>
        <p:nvSpPr>
          <p:cNvPr id="4" name="Rounded Rectangle 3"/>
          <p:cNvSpPr/>
          <p:nvPr/>
        </p:nvSpPr>
        <p:spPr>
          <a:xfrm>
            <a:off x="5789598" y="3320604"/>
            <a:ext cx="320384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000" b="1" dirty="0" smtClean="0">
                <a:cs typeface="B Zar" pitchFamily="2" charset="-78"/>
              </a:rPr>
              <a:t>استفاده کنندگان درون سازماني</a:t>
            </a:r>
            <a:endParaRPr lang="en-US" sz="2000" b="1" dirty="0"/>
          </a:p>
          <a:p>
            <a:pPr algn="ctr"/>
            <a:endParaRPr lang="en-US" sz="800" dirty="0">
              <a:cs typeface="B Zar" pitchFamily="2" charset="-78"/>
            </a:endParaRPr>
          </a:p>
        </p:txBody>
      </p:sp>
      <p:sp>
        <p:nvSpPr>
          <p:cNvPr id="5" name="Rounded Rectangle 4"/>
          <p:cNvSpPr/>
          <p:nvPr/>
        </p:nvSpPr>
        <p:spPr>
          <a:xfrm>
            <a:off x="971600" y="1268760"/>
            <a:ext cx="3200400" cy="77876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مسئولين برنامه ريزي کشور</a:t>
            </a:r>
            <a:endParaRPr lang="en-US" sz="2800" dirty="0"/>
          </a:p>
        </p:txBody>
      </p:sp>
      <p:sp>
        <p:nvSpPr>
          <p:cNvPr id="6" name="Rounded Rectangle 5"/>
          <p:cNvSpPr/>
          <p:nvPr/>
        </p:nvSpPr>
        <p:spPr>
          <a:xfrm>
            <a:off x="971600" y="2415342"/>
            <a:ext cx="3128392" cy="83826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600" dirty="0" smtClean="0">
                <a:cs typeface="B Zar" pitchFamily="2" charset="-78"/>
              </a:rPr>
              <a:t>وزير يا رئيس سازمان دولتي</a:t>
            </a:r>
            <a:endParaRPr lang="en-US" sz="2600" dirty="0">
              <a:cs typeface="B Zar" pitchFamily="2" charset="-78"/>
            </a:endParaRPr>
          </a:p>
        </p:txBody>
      </p:sp>
      <p:sp>
        <p:nvSpPr>
          <p:cNvPr id="7" name="Rounded Rectangle 6"/>
          <p:cNvSpPr/>
          <p:nvPr/>
        </p:nvSpPr>
        <p:spPr>
          <a:xfrm>
            <a:off x="934976" y="4653136"/>
            <a:ext cx="3200400" cy="91797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600" dirty="0" smtClean="0">
                <a:cs typeface="B Zar" pitchFamily="2" charset="-78"/>
              </a:rPr>
              <a:t>بازرسان و حسابرسان داخلي</a:t>
            </a:r>
            <a:endParaRPr lang="en-US" sz="2600" dirty="0"/>
          </a:p>
        </p:txBody>
      </p:sp>
      <p:cxnSp>
        <p:nvCxnSpPr>
          <p:cNvPr id="9" name="Straight Arrow Connector 8"/>
          <p:cNvCxnSpPr>
            <a:stCxn id="4" idx="1"/>
            <a:endCxn id="5" idx="3"/>
          </p:cNvCxnSpPr>
          <p:nvPr/>
        </p:nvCxnSpPr>
        <p:spPr>
          <a:xfrm flipH="1" flipV="1">
            <a:off x="4172000" y="1658144"/>
            <a:ext cx="1617598" cy="211966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a:stCxn id="4" idx="1"/>
          </p:cNvCxnSpPr>
          <p:nvPr/>
        </p:nvCxnSpPr>
        <p:spPr>
          <a:xfrm flipH="1" flipV="1">
            <a:off x="4175944" y="2729404"/>
            <a:ext cx="1613654" cy="1048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a:stCxn id="4" idx="1"/>
          </p:cNvCxnSpPr>
          <p:nvPr/>
        </p:nvCxnSpPr>
        <p:spPr>
          <a:xfrm flipH="1">
            <a:off x="4122800" y="3777804"/>
            <a:ext cx="1666798" cy="131668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3" name="Rounded Rectangle 12"/>
          <p:cNvSpPr/>
          <p:nvPr/>
        </p:nvSpPr>
        <p:spPr>
          <a:xfrm>
            <a:off x="971600" y="3501008"/>
            <a:ext cx="3200400" cy="91365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مديران سطوح مختلف</a:t>
            </a:r>
            <a:endParaRPr lang="en-US" sz="2000" dirty="0"/>
          </a:p>
        </p:txBody>
      </p:sp>
      <p:cxnSp>
        <p:nvCxnSpPr>
          <p:cNvPr id="30" name="Straight Arrow Connector 29"/>
          <p:cNvCxnSpPr>
            <a:stCxn id="4" idx="1"/>
          </p:cNvCxnSpPr>
          <p:nvPr/>
        </p:nvCxnSpPr>
        <p:spPr>
          <a:xfrm flipH="1">
            <a:off x="4211948" y="3777804"/>
            <a:ext cx="1577650" cy="838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62108882"/>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11430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0" y="1143000"/>
            <a:ext cx="8610600" cy="5562600"/>
          </a:xfrm>
        </p:spPr>
        <p:txBody>
          <a:bodyPr>
            <a:normAutofit/>
          </a:bodyPr>
          <a:lstStyle/>
          <a:p>
            <a:pPr marL="0" indent="0" algn="r" rtl="1">
              <a:buNone/>
            </a:pPr>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p:txBody>
      </p:sp>
      <p:sp>
        <p:nvSpPr>
          <p:cNvPr id="4" name="Rounded Rectangle 3"/>
          <p:cNvSpPr/>
          <p:nvPr/>
        </p:nvSpPr>
        <p:spPr>
          <a:xfrm>
            <a:off x="5789598" y="3320604"/>
            <a:ext cx="320384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cs typeface="B Zar" pitchFamily="2" charset="-78"/>
              </a:rPr>
              <a:t>استفاده کنندگان برون سازماني</a:t>
            </a:r>
            <a:endParaRPr lang="en-US" sz="2400" dirty="0"/>
          </a:p>
          <a:p>
            <a:pPr algn="ctr"/>
            <a:endParaRPr lang="en-US" sz="800" dirty="0">
              <a:cs typeface="B Zar" pitchFamily="2" charset="-78"/>
            </a:endParaRPr>
          </a:p>
        </p:txBody>
      </p:sp>
      <p:sp>
        <p:nvSpPr>
          <p:cNvPr id="5" name="Rounded Rectangle 4"/>
          <p:cNvSpPr/>
          <p:nvPr/>
        </p:nvSpPr>
        <p:spPr>
          <a:xfrm>
            <a:off x="971600" y="1268760"/>
            <a:ext cx="3200400" cy="77876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هيأت دولت</a:t>
            </a:r>
            <a:endParaRPr lang="en-US" sz="2800" dirty="0"/>
          </a:p>
        </p:txBody>
      </p:sp>
      <p:sp>
        <p:nvSpPr>
          <p:cNvPr id="6" name="Rounded Rectangle 5"/>
          <p:cNvSpPr/>
          <p:nvPr/>
        </p:nvSpPr>
        <p:spPr>
          <a:xfrm>
            <a:off x="971600" y="2415342"/>
            <a:ext cx="3128392" cy="83826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مجلس شوراي اسلامي</a:t>
            </a:r>
            <a:endParaRPr lang="en-US" sz="2800" dirty="0">
              <a:cs typeface="B Zar" pitchFamily="2" charset="-78"/>
            </a:endParaRPr>
          </a:p>
        </p:txBody>
      </p:sp>
      <p:sp>
        <p:nvSpPr>
          <p:cNvPr id="7" name="Rounded Rectangle 6"/>
          <p:cNvSpPr/>
          <p:nvPr/>
        </p:nvSpPr>
        <p:spPr>
          <a:xfrm>
            <a:off x="934976" y="4653136"/>
            <a:ext cx="3200400" cy="91797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مردم</a:t>
            </a:r>
            <a:endParaRPr lang="en-US" dirty="0"/>
          </a:p>
        </p:txBody>
      </p:sp>
      <p:cxnSp>
        <p:nvCxnSpPr>
          <p:cNvPr id="9" name="Straight Arrow Connector 8"/>
          <p:cNvCxnSpPr>
            <a:stCxn id="4" idx="1"/>
            <a:endCxn id="5" idx="3"/>
          </p:cNvCxnSpPr>
          <p:nvPr/>
        </p:nvCxnSpPr>
        <p:spPr>
          <a:xfrm flipH="1" flipV="1">
            <a:off x="4172000" y="1658144"/>
            <a:ext cx="1617598" cy="211966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a:stCxn id="4" idx="1"/>
          </p:cNvCxnSpPr>
          <p:nvPr/>
        </p:nvCxnSpPr>
        <p:spPr>
          <a:xfrm flipH="1" flipV="1">
            <a:off x="4175944" y="2729404"/>
            <a:ext cx="1613654" cy="1048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a:stCxn id="4" idx="1"/>
          </p:cNvCxnSpPr>
          <p:nvPr/>
        </p:nvCxnSpPr>
        <p:spPr>
          <a:xfrm flipH="1">
            <a:off x="4122800" y="3777804"/>
            <a:ext cx="1666798" cy="131668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3" name="Rounded Rectangle 12"/>
          <p:cNvSpPr/>
          <p:nvPr/>
        </p:nvSpPr>
        <p:spPr>
          <a:xfrm>
            <a:off x="971600" y="3501008"/>
            <a:ext cx="3200400" cy="91365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حسابرسان مستقل</a:t>
            </a:r>
            <a:endParaRPr lang="en-US" sz="2000" dirty="0"/>
          </a:p>
        </p:txBody>
      </p:sp>
      <p:cxnSp>
        <p:nvCxnSpPr>
          <p:cNvPr id="30" name="Straight Arrow Connector 29"/>
          <p:cNvCxnSpPr>
            <a:stCxn id="4" idx="1"/>
          </p:cNvCxnSpPr>
          <p:nvPr/>
        </p:nvCxnSpPr>
        <p:spPr>
          <a:xfrm flipH="1">
            <a:off x="4211948" y="3777804"/>
            <a:ext cx="1577650" cy="838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4562080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11430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0" y="1143000"/>
            <a:ext cx="8610600" cy="5562600"/>
          </a:xfrm>
        </p:spPr>
        <p:txBody>
          <a:bodyPr>
            <a:normAutofit/>
          </a:bodyPr>
          <a:lstStyle/>
          <a:p>
            <a:pPr marL="0" indent="0" algn="r" rtl="1">
              <a:buNone/>
            </a:pPr>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a:p>
            <a:pPr algn="r" rtl="1"/>
            <a:endParaRPr lang="fa-IR" sz="2400" dirty="0">
              <a:cs typeface="B Zar" pitchFamily="2" charset="-78"/>
            </a:endParaRPr>
          </a:p>
          <a:p>
            <a:pPr algn="r" rtl="1"/>
            <a:endParaRPr lang="fa-IR" sz="2400" dirty="0" smtClean="0">
              <a:solidFill>
                <a:schemeClr val="tx1"/>
              </a:solidFill>
              <a:cs typeface="B Zar" pitchFamily="2" charset="-78"/>
            </a:endParaRPr>
          </a:p>
        </p:txBody>
      </p:sp>
      <p:sp>
        <p:nvSpPr>
          <p:cNvPr id="4" name="Rounded Rectangle 3"/>
          <p:cNvSpPr/>
          <p:nvPr/>
        </p:nvSpPr>
        <p:spPr>
          <a:xfrm>
            <a:off x="5652120" y="2649687"/>
            <a:ext cx="320384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cs typeface="B Zar" pitchFamily="2" charset="-78"/>
              </a:rPr>
              <a:t>مباني حسابداري</a:t>
            </a:r>
            <a:endParaRPr lang="en-US" sz="2800" dirty="0"/>
          </a:p>
          <a:p>
            <a:pPr algn="ctr"/>
            <a:endParaRPr lang="en-US" sz="800" dirty="0">
              <a:cs typeface="B Zar" pitchFamily="2" charset="-78"/>
            </a:endParaRPr>
          </a:p>
        </p:txBody>
      </p:sp>
      <p:sp>
        <p:nvSpPr>
          <p:cNvPr id="5" name="Rounded Rectangle 4"/>
          <p:cNvSpPr/>
          <p:nvPr/>
        </p:nvSpPr>
        <p:spPr>
          <a:xfrm>
            <a:off x="953084" y="489526"/>
            <a:ext cx="3200400" cy="77876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مبناي نقدي ( نقدي کامل )</a:t>
            </a:r>
            <a:endParaRPr lang="en-US" sz="2800" dirty="0"/>
          </a:p>
        </p:txBody>
      </p:sp>
      <p:sp>
        <p:nvSpPr>
          <p:cNvPr id="6" name="Rounded Rectangle 5"/>
          <p:cNvSpPr/>
          <p:nvPr/>
        </p:nvSpPr>
        <p:spPr>
          <a:xfrm>
            <a:off x="1025092" y="1445568"/>
            <a:ext cx="3128392" cy="83826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مبناي نقدي تعديل شده </a:t>
            </a:r>
            <a:endParaRPr lang="en-US" sz="2800" dirty="0">
              <a:cs typeface="B Zar" pitchFamily="2" charset="-78"/>
            </a:endParaRPr>
          </a:p>
        </p:txBody>
      </p:sp>
      <p:sp>
        <p:nvSpPr>
          <p:cNvPr id="7" name="Rounded Rectangle 6"/>
          <p:cNvSpPr/>
          <p:nvPr/>
        </p:nvSpPr>
        <p:spPr>
          <a:xfrm>
            <a:off x="1008908" y="3645024"/>
            <a:ext cx="3200400" cy="91797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مبناي تعهدي تعديل شده</a:t>
            </a:r>
            <a:endParaRPr lang="en-US" sz="2000" dirty="0"/>
          </a:p>
        </p:txBody>
      </p:sp>
      <p:cxnSp>
        <p:nvCxnSpPr>
          <p:cNvPr id="9" name="Straight Arrow Connector 8"/>
          <p:cNvCxnSpPr>
            <a:stCxn id="4" idx="1"/>
            <a:endCxn id="5" idx="3"/>
          </p:cNvCxnSpPr>
          <p:nvPr/>
        </p:nvCxnSpPr>
        <p:spPr>
          <a:xfrm flipH="1" flipV="1">
            <a:off x="4153484" y="878910"/>
            <a:ext cx="1498636" cy="222797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a:stCxn id="4" idx="1"/>
            <a:endCxn id="6" idx="3"/>
          </p:cNvCxnSpPr>
          <p:nvPr/>
        </p:nvCxnSpPr>
        <p:spPr>
          <a:xfrm flipH="1" flipV="1">
            <a:off x="4153484" y="1864699"/>
            <a:ext cx="1498636" cy="12421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a:stCxn id="4" idx="1"/>
            <a:endCxn id="7" idx="3"/>
          </p:cNvCxnSpPr>
          <p:nvPr/>
        </p:nvCxnSpPr>
        <p:spPr>
          <a:xfrm flipH="1">
            <a:off x="4209308" y="3106887"/>
            <a:ext cx="1442812" cy="99712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3" name="Rounded Rectangle 12"/>
          <p:cNvSpPr/>
          <p:nvPr/>
        </p:nvSpPr>
        <p:spPr>
          <a:xfrm>
            <a:off x="989088" y="2515344"/>
            <a:ext cx="3200400" cy="913656"/>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مبناي نيمه تعهدي</a:t>
            </a:r>
            <a:endParaRPr lang="en-US" sz="2000" dirty="0"/>
          </a:p>
        </p:txBody>
      </p:sp>
      <p:cxnSp>
        <p:nvCxnSpPr>
          <p:cNvPr id="30" name="Straight Arrow Connector 29"/>
          <p:cNvCxnSpPr>
            <a:stCxn id="4" idx="1"/>
            <a:endCxn id="13" idx="3"/>
          </p:cNvCxnSpPr>
          <p:nvPr/>
        </p:nvCxnSpPr>
        <p:spPr>
          <a:xfrm flipH="1" flipV="1">
            <a:off x="4189488" y="2972172"/>
            <a:ext cx="1462632" cy="13471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0" name="Rounded Rectangle 19"/>
          <p:cNvSpPr/>
          <p:nvPr/>
        </p:nvSpPr>
        <p:spPr>
          <a:xfrm>
            <a:off x="1008412" y="4821776"/>
            <a:ext cx="3200400" cy="91797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800" dirty="0" smtClean="0">
                <a:cs typeface="B Zar" pitchFamily="2" charset="-78"/>
              </a:rPr>
              <a:t>مبناي تعهدي تعديل شده</a:t>
            </a:r>
            <a:endParaRPr lang="en-US" sz="2000" dirty="0"/>
          </a:p>
        </p:txBody>
      </p:sp>
      <p:cxnSp>
        <p:nvCxnSpPr>
          <p:cNvPr id="27" name="Straight Arrow Connector 26"/>
          <p:cNvCxnSpPr>
            <a:stCxn id="4" idx="1"/>
            <a:endCxn id="20" idx="3"/>
          </p:cNvCxnSpPr>
          <p:nvPr/>
        </p:nvCxnSpPr>
        <p:spPr>
          <a:xfrm flipH="1">
            <a:off x="4208812" y="3106887"/>
            <a:ext cx="1443308" cy="217387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925125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63688" y="547688"/>
            <a:ext cx="5904656" cy="937096"/>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a:r>
              <a:rPr lang="fa-IR" sz="2800" b="1" dirty="0" smtClean="0">
                <a:cs typeface="B Zar" pitchFamily="2" charset="-78"/>
              </a:rPr>
              <a:t>مبناي نقدي </a:t>
            </a:r>
            <a:r>
              <a:rPr lang="fa-IR" sz="2800" b="1" dirty="0">
                <a:cs typeface="B Zar" pitchFamily="2" charset="-78"/>
              </a:rPr>
              <a:t>( </a:t>
            </a:r>
            <a:r>
              <a:rPr lang="fa-IR" sz="2800" b="1" dirty="0" smtClean="0">
                <a:cs typeface="B Zar" pitchFamily="2" charset="-78"/>
              </a:rPr>
              <a:t>نقدي </a:t>
            </a:r>
            <a:r>
              <a:rPr lang="fa-IR" sz="2800" b="1" dirty="0">
                <a:cs typeface="B Zar" pitchFamily="2" charset="-78"/>
              </a:rPr>
              <a:t>کامل )</a:t>
            </a:r>
          </a:p>
        </p:txBody>
      </p:sp>
      <p:sp>
        <p:nvSpPr>
          <p:cNvPr id="4" name="TextBox 3"/>
          <p:cNvSpPr txBox="1"/>
          <p:nvPr/>
        </p:nvSpPr>
        <p:spPr>
          <a:xfrm>
            <a:off x="539552" y="1628800"/>
            <a:ext cx="7992888" cy="4801314"/>
          </a:xfrm>
          <a:prstGeom prst="rect">
            <a:avLst/>
          </a:prstGeom>
          <a:noFill/>
        </p:spPr>
        <p:txBody>
          <a:bodyPr wrap="square" rtlCol="1">
            <a:spAutoFit/>
          </a:bodyPr>
          <a:lstStyle/>
          <a:p>
            <a:endParaRPr lang="fa-IR" dirty="0" smtClean="0">
              <a:cs typeface="B Nazanin" pitchFamily="2" charset="-78"/>
            </a:endParaRPr>
          </a:p>
          <a:p>
            <a:endParaRPr lang="fa-IR" dirty="0" smtClean="0">
              <a:cs typeface="B Nazanin" pitchFamily="2" charset="-78"/>
            </a:endParaRPr>
          </a:p>
          <a:p>
            <a:r>
              <a:rPr lang="fa-IR" dirty="0" smtClean="0">
                <a:cs typeface="B Nazanin" pitchFamily="2" charset="-78"/>
              </a:rPr>
              <a:t>حسابداري نقدي براساس دريافت و يا پرداخت وجه نقد استوار است . در سيستم حسابداري نقدي درآمدها در زمان وصول وجه نقد و هزينه ها در زمان پرداخت وجه نقد شناسايي و در دفاتر ثبت مي گردند .</a:t>
            </a:r>
          </a:p>
          <a:p>
            <a:r>
              <a:rPr lang="fa-IR" dirty="0" smtClean="0">
                <a:cs typeface="B Nazanin" pitchFamily="2" charset="-78"/>
              </a:rPr>
              <a:t>مطابق با اين مبنا دارايي هاي ثابت تحصيل شده به صورت نقد نيز به عنوان هزينه محسوب مي گردند</a:t>
            </a:r>
          </a:p>
          <a:p>
            <a:r>
              <a:rPr lang="fa-IR" dirty="0" smtClean="0">
                <a:cs typeface="B Nazanin" pitchFamily="2" charset="-78"/>
              </a:rPr>
              <a:t>بنابراين در مبناي نقدي کامل هزينه استهلاک دارائيهاي ثابت محاسبه و ثبت نمي گردند .</a:t>
            </a:r>
          </a:p>
          <a:p>
            <a:endParaRPr lang="fa-IR" dirty="0">
              <a:cs typeface="B Nazanin" pitchFamily="2" charset="-78"/>
            </a:endParaRPr>
          </a:p>
          <a:p>
            <a:r>
              <a:rPr lang="fa-IR" dirty="0" smtClean="0">
                <a:cs typeface="B Nazanin" pitchFamily="2" charset="-78"/>
              </a:rPr>
              <a:t>مثال : اگر جمع دريافت هاي نقدي سازمان دولتي الف در سال جاري 3/200/000 ريال باشد که از اين مبلغ 300/000 ريال مربوط درآمدهاي سال آتي  550/000 ريال به مالياتهاي تشخيص شده سال قبل باشد</a:t>
            </a:r>
          </a:p>
          <a:p>
            <a:r>
              <a:rPr lang="fa-IR" dirty="0" smtClean="0">
                <a:cs typeface="B Nazanin" pitchFamily="2" charset="-78"/>
              </a:rPr>
              <a:t>درآمد سال جاري بر مبناي نقدي کامل چقدر است ؟</a:t>
            </a:r>
          </a:p>
          <a:p>
            <a:endParaRPr lang="fa-IR" dirty="0">
              <a:cs typeface="B Nazanin" pitchFamily="2" charset="-78"/>
            </a:endParaRPr>
          </a:p>
          <a:p>
            <a:r>
              <a:rPr lang="fa-IR" dirty="0" smtClean="0">
                <a:cs typeface="B Nazanin" pitchFamily="2" charset="-78"/>
              </a:rPr>
              <a:t>پاسخ : از انجا که در ميناي نقدي کامل درآمد در هنگام وصول وجه نقد شناسايي مي شود  جمع دريافتهاي نقد به مبلغ 3/200/000 ريال به عنوان درآمد سازمان دولتي الف در سال جاري تلقي مي شود و نحوه ثبت آن عبارتند از :</a:t>
            </a:r>
          </a:p>
          <a:p>
            <a:endParaRPr lang="fa-IR" dirty="0">
              <a:cs typeface="B Nazanin" pitchFamily="2" charset="-78"/>
            </a:endParaRPr>
          </a:p>
          <a:p>
            <a:r>
              <a:rPr lang="fa-IR" dirty="0" smtClean="0">
                <a:cs typeface="B Nazanin" pitchFamily="2" charset="-78"/>
              </a:rPr>
              <a:t>                                بانک               3/200/000</a:t>
            </a:r>
          </a:p>
          <a:p>
            <a:r>
              <a:rPr lang="fa-IR" dirty="0">
                <a:cs typeface="B Nazanin" pitchFamily="2" charset="-78"/>
              </a:rPr>
              <a:t> </a:t>
            </a:r>
            <a:r>
              <a:rPr lang="fa-IR" dirty="0" smtClean="0">
                <a:cs typeface="B Nazanin" pitchFamily="2" charset="-78"/>
              </a:rPr>
              <a:t>                                       درآمد                 3/200/000</a:t>
            </a:r>
          </a:p>
        </p:txBody>
      </p:sp>
    </p:spTree>
    <p:extLst>
      <p:ext uri="{BB962C8B-B14F-4D97-AF65-F5344CB8AC3E}">
        <p14:creationId xmlns:p14="http://schemas.microsoft.com/office/powerpoint/2010/main" val="3163643840"/>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476672"/>
            <a:ext cx="7848872" cy="4708981"/>
          </a:xfrm>
          <a:prstGeom prst="rect">
            <a:avLst/>
          </a:prstGeom>
          <a:noFill/>
        </p:spPr>
        <p:txBody>
          <a:bodyPr wrap="square" rtlCol="1">
            <a:spAutoFit/>
          </a:bodyPr>
          <a:lstStyle/>
          <a:p>
            <a:endParaRPr lang="fa-IR" sz="2000" dirty="0" smtClean="0">
              <a:cs typeface="B Zar" pitchFamily="2" charset="-78"/>
            </a:endParaRPr>
          </a:p>
          <a:p>
            <a:endParaRPr lang="fa-IR" sz="2000" dirty="0" smtClean="0">
              <a:cs typeface="B Zar" pitchFamily="2" charset="-78"/>
            </a:endParaRPr>
          </a:p>
          <a:p>
            <a:endParaRPr lang="fa-IR" sz="2000" dirty="0">
              <a:cs typeface="B Zar" pitchFamily="2" charset="-78"/>
            </a:endParaRPr>
          </a:p>
          <a:p>
            <a:endParaRPr lang="fa-IR" sz="2000" dirty="0" smtClean="0">
              <a:cs typeface="B Zar" pitchFamily="2" charset="-78"/>
            </a:endParaRPr>
          </a:p>
          <a:p>
            <a:endParaRPr lang="fa-IR" sz="2000" dirty="0">
              <a:cs typeface="B Zar" pitchFamily="2" charset="-78"/>
            </a:endParaRPr>
          </a:p>
          <a:p>
            <a:r>
              <a:rPr lang="fa-IR" sz="2000" dirty="0" smtClean="0">
                <a:cs typeface="B Zar" pitchFamily="2" charset="-78"/>
              </a:rPr>
              <a:t>مثال 2 : دستگاه دولتي ب در سال </a:t>
            </a:r>
            <a:r>
              <a:rPr lang="en-US" sz="2000" dirty="0" smtClean="0">
                <a:cs typeface="B Zar" pitchFamily="2" charset="-78"/>
              </a:rPr>
              <a:t>x3</a:t>
            </a:r>
            <a:r>
              <a:rPr lang="fa-IR" sz="2000" dirty="0" smtClean="0">
                <a:cs typeface="B Zar" pitchFamily="2" charset="-78"/>
              </a:rPr>
              <a:t> مبلغ 8/500/000 ريال پرداخت نموده است که از مبلغ مذکور 700/000 ريال بابت پيش پرداخت خريد کالا و خدمات دريافتي در سال </a:t>
            </a:r>
            <a:r>
              <a:rPr lang="en-US" sz="2000" dirty="0" smtClean="0">
                <a:cs typeface="B Zar" pitchFamily="2" charset="-78"/>
              </a:rPr>
              <a:t>x4</a:t>
            </a:r>
            <a:r>
              <a:rPr lang="fa-IR" sz="2000" dirty="0" smtClean="0">
                <a:cs typeface="B Zar" pitchFamily="2" charset="-78"/>
              </a:rPr>
              <a:t> مي باشد . همچنيندر طي سال کالايي به ارزش 1/800/000 ريال دريافت گرديده که مبلغ آن پرداخت نشده است . مبلغ هزينه در مبناي نقدي کامل چند ريال مي باشد؟ثبت مربوطه را انجام دهيد</a:t>
            </a:r>
          </a:p>
          <a:p>
            <a:endParaRPr lang="fa-IR" sz="2000" dirty="0">
              <a:cs typeface="B Zar" pitchFamily="2" charset="-78"/>
            </a:endParaRPr>
          </a:p>
          <a:p>
            <a:r>
              <a:rPr lang="fa-IR" sz="2000" dirty="0" smtClean="0">
                <a:cs typeface="B Zar" pitchFamily="2" charset="-78"/>
              </a:rPr>
              <a:t>پاسخ : از آنجا که در مبناي نقدي کامل هزينه ها زماني شناسايي و ثبت مي شوند که وجوه آنها پرداخت شود با توجه به اطلاعات فوق مبلغ هزينه 8/500/000 ريال مي باشد .</a:t>
            </a:r>
          </a:p>
          <a:p>
            <a:endParaRPr lang="fa-IR" sz="2000" dirty="0">
              <a:cs typeface="B Zar" pitchFamily="2" charset="-78"/>
            </a:endParaRPr>
          </a:p>
          <a:p>
            <a:r>
              <a:rPr lang="fa-IR" sz="2000" dirty="0" smtClean="0">
                <a:cs typeface="B Zar" pitchFamily="2" charset="-78"/>
              </a:rPr>
              <a:t>                                              هزينه   8/500/000</a:t>
            </a:r>
          </a:p>
          <a:p>
            <a:r>
              <a:rPr lang="fa-IR" sz="2000" dirty="0">
                <a:cs typeface="B Zar" pitchFamily="2" charset="-78"/>
              </a:rPr>
              <a:t> </a:t>
            </a:r>
            <a:r>
              <a:rPr lang="fa-IR" sz="2000" dirty="0" smtClean="0">
                <a:cs typeface="B Zar" pitchFamily="2" charset="-78"/>
              </a:rPr>
              <a:t>                                                          بانک    8/500/000 </a:t>
            </a:r>
          </a:p>
        </p:txBody>
      </p:sp>
      <p:sp>
        <p:nvSpPr>
          <p:cNvPr id="3" name="Rectangle 2"/>
          <p:cNvSpPr/>
          <p:nvPr/>
        </p:nvSpPr>
        <p:spPr>
          <a:xfrm>
            <a:off x="1763688" y="414760"/>
            <a:ext cx="5904656" cy="937096"/>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a:r>
              <a:rPr lang="fa-IR" sz="2800" b="1" dirty="0" smtClean="0">
                <a:cs typeface="B Zar" pitchFamily="2" charset="-78"/>
              </a:rPr>
              <a:t>مبناي نقدي </a:t>
            </a:r>
            <a:r>
              <a:rPr lang="fa-IR" sz="2800" b="1" dirty="0">
                <a:cs typeface="B Zar" pitchFamily="2" charset="-78"/>
              </a:rPr>
              <a:t>( </a:t>
            </a:r>
            <a:r>
              <a:rPr lang="fa-IR" sz="2800" b="1" dirty="0" smtClean="0">
                <a:cs typeface="B Zar" pitchFamily="2" charset="-78"/>
              </a:rPr>
              <a:t>نقدي </a:t>
            </a:r>
            <a:r>
              <a:rPr lang="fa-IR" sz="2800" b="1" dirty="0">
                <a:cs typeface="B Zar" pitchFamily="2" charset="-78"/>
              </a:rPr>
              <a:t>کامل )</a:t>
            </a:r>
          </a:p>
        </p:txBody>
      </p:sp>
    </p:spTree>
    <p:extLst>
      <p:ext uri="{BB962C8B-B14F-4D97-AF65-F5344CB8AC3E}">
        <p14:creationId xmlns:p14="http://schemas.microsoft.com/office/powerpoint/2010/main" val="31161508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1413768"/>
            <a:ext cx="7927416" cy="5324535"/>
          </a:xfrm>
          <a:prstGeom prst="rect">
            <a:avLst/>
          </a:prstGeom>
          <a:noFill/>
        </p:spPr>
        <p:txBody>
          <a:bodyPr wrap="square" rtlCol="1">
            <a:spAutoFit/>
          </a:bodyPr>
          <a:lstStyle/>
          <a:p>
            <a:endParaRPr lang="fa-IR" sz="2000" dirty="0">
              <a:cs typeface="B Zar" pitchFamily="2" charset="-78"/>
            </a:endParaRPr>
          </a:p>
          <a:p>
            <a:r>
              <a:rPr lang="fa-IR" sz="2000" dirty="0" smtClean="0">
                <a:cs typeface="B Zar" pitchFamily="2" charset="-78"/>
              </a:rPr>
              <a:t>در حسابداري نقدي تعديل شده ثبت درآمدها در دوره دريافت وجه نقد است و ثبت هزينه ها مستلزم دو شرط لازم و کافي به شرح ذيل است :</a:t>
            </a:r>
          </a:p>
          <a:p>
            <a:endParaRPr lang="fa-IR" sz="2000" dirty="0" smtClean="0">
              <a:cs typeface="B Zar" pitchFamily="2" charset="-78"/>
            </a:endParaRPr>
          </a:p>
          <a:p>
            <a:r>
              <a:rPr lang="fa-IR" sz="2000" dirty="0" smtClean="0">
                <a:cs typeface="B Zar" pitchFamily="2" charset="-78"/>
              </a:rPr>
              <a:t>1 – تحويل کالا يا انجام خدمت و يا اجراي قرارداد ( ايجاد تعهد )</a:t>
            </a:r>
          </a:p>
          <a:p>
            <a:r>
              <a:rPr lang="fa-IR" sz="2000" dirty="0" smtClean="0">
                <a:cs typeface="B Zar" pitchFamily="2" charset="-78"/>
              </a:rPr>
              <a:t>2 – پرداخت وجه به صورت قطعي</a:t>
            </a:r>
          </a:p>
          <a:p>
            <a:endParaRPr lang="fa-IR" sz="2000" dirty="0">
              <a:cs typeface="B Zar" pitchFamily="2" charset="-78"/>
            </a:endParaRPr>
          </a:p>
          <a:p>
            <a:r>
              <a:rPr lang="fa-IR" sz="2000" dirty="0" smtClean="0">
                <a:cs typeface="B Zar" pitchFamily="2" charset="-78"/>
              </a:rPr>
              <a:t>مبناي نقدي تعديل شده به مبناي نقدي کامل شباهت زيادي دارد ، در هر دو مبنا ، درآمدها در زمان وصول وجه نقد شناسايي و ثبت مي شوند . تفاوت اين دو مبنا در نحوه شناسايي و ثبت هزينه هاست .</a:t>
            </a:r>
          </a:p>
          <a:p>
            <a:r>
              <a:rPr lang="fa-IR" sz="2000" dirty="0" smtClean="0">
                <a:cs typeface="B Zar" pitchFamily="2" charset="-78"/>
              </a:rPr>
              <a:t>در مبناي نقدي کامل براي شناسايي هزينه ها شرط ايجاد تعهد مد نظر قرار نمي گيرد و شرط لازم و کافي براي شناسايي هزينه پرداخت وجه است و اين موضوع موجب اشکالاتي در شناسايي هزينه ها و تفکيک آن ها از ساير پرداخت ها مي گردد ، زيرا هر پرداختي لزوماً هزينه نيست ، در قانون محاسبات عمومي 4 نوع پرداخت شامل هزينه ، پيش پرداخت ، علي الحساب و تنخواه گردان پرداخت تعريف شده است  که تعاريف هر يک از آنها به شرح ذيل مي باشد :</a:t>
            </a:r>
          </a:p>
          <a:p>
            <a:endParaRPr lang="fa-IR" sz="2000" dirty="0" smtClean="0">
              <a:cs typeface="B Zar" pitchFamily="2" charset="-78"/>
            </a:endParaRPr>
          </a:p>
          <a:p>
            <a:r>
              <a:rPr lang="fa-IR" sz="2000" dirty="0" smtClean="0">
                <a:cs typeface="B Zar" pitchFamily="2" charset="-78"/>
              </a:rPr>
              <a:t>1 – </a:t>
            </a:r>
            <a:r>
              <a:rPr lang="fa-IR" sz="2000" b="1" dirty="0" smtClean="0">
                <a:cs typeface="B Zar" pitchFamily="2" charset="-78"/>
              </a:rPr>
              <a:t>هزينه</a:t>
            </a:r>
            <a:r>
              <a:rPr lang="fa-IR" sz="2000" dirty="0" smtClean="0">
                <a:cs typeface="B Zar" pitchFamily="2" charset="-78"/>
              </a:rPr>
              <a:t> : عبارتند از پرداخت هايي که به طور قطعي به ذينع در قبال تعهد يا تحت عنوان کمک يا عناوين مشابه با رعايت قوانيين و مقررات مربوطه صورت مي گيرد . ( ماده 23 قانون محاسبات عمومي )</a:t>
            </a:r>
          </a:p>
        </p:txBody>
      </p:sp>
      <p:sp>
        <p:nvSpPr>
          <p:cNvPr id="3" name="Rectangle 2"/>
          <p:cNvSpPr/>
          <p:nvPr/>
        </p:nvSpPr>
        <p:spPr>
          <a:xfrm>
            <a:off x="1698216" y="476672"/>
            <a:ext cx="5904656" cy="937096"/>
          </a:xfrm>
          <a:prstGeom prst="rect">
            <a:avLst/>
          </a:prstGeom>
        </p:spPr>
        <p:style>
          <a:lnRef idx="1">
            <a:schemeClr val="dk1"/>
          </a:lnRef>
          <a:fillRef idx="2">
            <a:schemeClr val="dk1"/>
          </a:fillRef>
          <a:effectRef idx="1">
            <a:schemeClr val="dk1"/>
          </a:effectRef>
          <a:fontRef idx="minor">
            <a:schemeClr val="dk1"/>
          </a:fontRef>
        </p:style>
        <p:txBody>
          <a:bodyPr rtlCol="1" anchor="ctr"/>
          <a:lstStyle/>
          <a:p>
            <a:pPr algn="ctr"/>
            <a:r>
              <a:rPr lang="fa-IR" sz="2400" b="1" dirty="0" smtClean="0">
                <a:cs typeface="B Zar" pitchFamily="2" charset="-78"/>
              </a:rPr>
              <a:t>مبناي نقدي تعديل شده</a:t>
            </a:r>
            <a:endParaRPr lang="fa-IR" sz="2400" b="1" dirty="0">
              <a:cs typeface="B Zar" pitchFamily="2" charset="-78"/>
            </a:endParaRPr>
          </a:p>
        </p:txBody>
      </p:sp>
    </p:spTree>
    <p:extLst>
      <p:ext uri="{BB962C8B-B14F-4D97-AF65-F5344CB8AC3E}">
        <p14:creationId xmlns:p14="http://schemas.microsoft.com/office/powerpoint/2010/main" val="2605382719"/>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980728"/>
            <a:ext cx="7848872" cy="4093428"/>
          </a:xfrm>
          <a:prstGeom prst="rect">
            <a:avLst/>
          </a:prstGeom>
          <a:noFill/>
        </p:spPr>
        <p:txBody>
          <a:bodyPr wrap="square" rtlCol="1">
            <a:spAutoFit/>
          </a:bodyPr>
          <a:lstStyle/>
          <a:p>
            <a:pPr marL="457200" indent="-457200">
              <a:buFont typeface="+mj-lt"/>
              <a:buAutoNum type="arabicPeriod" startAt="2"/>
            </a:pPr>
            <a:r>
              <a:rPr lang="fa-IR" sz="2000" b="1" dirty="0" smtClean="0">
                <a:cs typeface="B Zar" pitchFamily="2" charset="-78"/>
              </a:rPr>
              <a:t>تنخواه </a:t>
            </a:r>
            <a:r>
              <a:rPr lang="fa-IR" sz="2000" b="1" dirty="0">
                <a:cs typeface="B Zar" pitchFamily="2" charset="-78"/>
              </a:rPr>
              <a:t>گردان پرداخت </a:t>
            </a:r>
            <a:r>
              <a:rPr lang="fa-IR" sz="2000" dirty="0">
                <a:cs typeface="B Zar" pitchFamily="2" charset="-78"/>
              </a:rPr>
              <a:t>: عبارتند از </a:t>
            </a:r>
            <a:r>
              <a:rPr lang="fa-IR" sz="2000" dirty="0" smtClean="0">
                <a:cs typeface="B Zar" pitchFamily="2" charset="-78"/>
              </a:rPr>
              <a:t>وجهي </a:t>
            </a:r>
            <a:r>
              <a:rPr lang="fa-IR" sz="2000" dirty="0">
                <a:cs typeface="B Zar" pitchFamily="2" charset="-78"/>
              </a:rPr>
              <a:t>که از طرف </a:t>
            </a:r>
            <a:r>
              <a:rPr lang="fa-IR" sz="2000" dirty="0" smtClean="0">
                <a:cs typeface="B Zar" pitchFamily="2" charset="-78"/>
              </a:rPr>
              <a:t>ذيحساب </a:t>
            </a:r>
            <a:r>
              <a:rPr lang="fa-IR" sz="2000" dirty="0">
                <a:cs typeface="B Zar" pitchFamily="2" charset="-78"/>
              </a:rPr>
              <a:t>با </a:t>
            </a:r>
            <a:r>
              <a:rPr lang="fa-IR" sz="2000" dirty="0" smtClean="0">
                <a:cs typeface="B Zar" pitchFamily="2" charset="-78"/>
              </a:rPr>
              <a:t>تائيد بالاترين </a:t>
            </a:r>
            <a:r>
              <a:rPr lang="fa-IR" sz="2000" dirty="0">
                <a:cs typeface="B Zar" pitchFamily="2" charset="-78"/>
              </a:rPr>
              <a:t>مقام دستگاه </a:t>
            </a:r>
            <a:r>
              <a:rPr lang="fa-IR" sz="2000" dirty="0" smtClean="0">
                <a:cs typeface="B Zar" pitchFamily="2" charset="-78"/>
              </a:rPr>
              <a:t>اجرائي </a:t>
            </a:r>
            <a:r>
              <a:rPr lang="fa-IR" sz="2000" dirty="0">
                <a:cs typeface="B Zar" pitchFamily="2" charset="-78"/>
              </a:rPr>
              <a:t>و </a:t>
            </a:r>
            <a:r>
              <a:rPr lang="fa-IR" sz="2000" dirty="0" smtClean="0">
                <a:cs typeface="B Zar" pitchFamily="2" charset="-78"/>
              </a:rPr>
              <a:t>يا </a:t>
            </a:r>
            <a:r>
              <a:rPr lang="fa-IR" sz="2000" dirty="0">
                <a:cs typeface="B Zar" pitchFamily="2" charset="-78"/>
              </a:rPr>
              <a:t>مقامات مجاز از طرف او </a:t>
            </a:r>
            <a:r>
              <a:rPr lang="fa-IR" sz="2000" dirty="0" smtClean="0">
                <a:cs typeface="B Zar" pitchFamily="2" charset="-78"/>
              </a:rPr>
              <a:t>براي </a:t>
            </a:r>
            <a:r>
              <a:rPr lang="fa-IR" sz="2000" dirty="0">
                <a:cs typeface="B Zar" pitchFamily="2" charset="-78"/>
              </a:rPr>
              <a:t>انجام </a:t>
            </a:r>
            <a:r>
              <a:rPr lang="fa-IR" sz="2000" dirty="0" smtClean="0">
                <a:cs typeface="B Zar" pitchFamily="2" charset="-78"/>
              </a:rPr>
              <a:t>برخي </a:t>
            </a:r>
            <a:r>
              <a:rPr lang="fa-IR" sz="2000" dirty="0">
                <a:cs typeface="B Zar" pitchFamily="2" charset="-78"/>
              </a:rPr>
              <a:t>از </a:t>
            </a:r>
            <a:r>
              <a:rPr lang="fa-IR" sz="2000" dirty="0" smtClean="0">
                <a:cs typeface="B Zar" pitchFamily="2" charset="-78"/>
              </a:rPr>
              <a:t>هزينه </a:t>
            </a:r>
            <a:r>
              <a:rPr lang="fa-IR" sz="2000" dirty="0">
                <a:cs typeface="B Zar" pitchFamily="2" charset="-78"/>
              </a:rPr>
              <a:t>ها ، در </a:t>
            </a:r>
            <a:r>
              <a:rPr lang="fa-IR" sz="2000" dirty="0" smtClean="0">
                <a:cs typeface="B Zar" pitchFamily="2" charset="-78"/>
              </a:rPr>
              <a:t>اختيار مامورين </a:t>
            </a:r>
            <a:r>
              <a:rPr lang="fa-IR" sz="2000" dirty="0">
                <a:cs typeface="B Zar" pitchFamily="2" charset="-78"/>
              </a:rPr>
              <a:t>که به </a:t>
            </a:r>
            <a:r>
              <a:rPr lang="fa-IR" sz="2000" dirty="0" smtClean="0">
                <a:cs typeface="B Zar" pitchFamily="2" charset="-78"/>
              </a:rPr>
              <a:t>موجب اين قانون و آيين نامه هاي اجرايي مجاز به دريافت تنخواه گردان هستند قرار مي گيرد تا به تدريج هزينه شوند .</a:t>
            </a:r>
          </a:p>
          <a:p>
            <a:pPr marL="457200" indent="-457200">
              <a:buFont typeface="+mj-lt"/>
              <a:buAutoNum type="arabicPeriod" startAt="2"/>
            </a:pPr>
            <a:endParaRPr lang="fa-IR" sz="2000" dirty="0">
              <a:cs typeface="B Zar" pitchFamily="2" charset="-78"/>
            </a:endParaRPr>
          </a:p>
          <a:p>
            <a:pPr marL="457200" indent="-457200">
              <a:buFont typeface="+mj-lt"/>
              <a:buAutoNum type="arabicPeriod" startAt="2"/>
            </a:pPr>
            <a:r>
              <a:rPr lang="fa-IR" sz="2000" b="1" dirty="0" smtClean="0">
                <a:cs typeface="B Zar" pitchFamily="2" charset="-78"/>
              </a:rPr>
              <a:t>پيش پرداخت </a:t>
            </a:r>
            <a:r>
              <a:rPr lang="fa-IR" sz="2000" dirty="0" smtClean="0">
                <a:cs typeface="B Zar" pitchFamily="2" charset="-78"/>
              </a:rPr>
              <a:t>: عبارتند از پرداختي که پيش از انجام تعهد ( تحويل کالا ، انجام خدمات و يا اجراي قرارداد ) صورت مي گيرد . به عبارت ديگر پيش پرداخت فاقد شرط ايجاد تعهد مي باشد.</a:t>
            </a:r>
          </a:p>
          <a:p>
            <a:pPr marL="457200" indent="-457200">
              <a:buFont typeface="+mj-lt"/>
              <a:buAutoNum type="arabicPeriod" startAt="2"/>
            </a:pPr>
            <a:endParaRPr lang="fa-IR" sz="2000" dirty="0">
              <a:cs typeface="B Zar" pitchFamily="2" charset="-78"/>
            </a:endParaRPr>
          </a:p>
          <a:p>
            <a:pPr marL="457200" indent="-457200">
              <a:buFont typeface="+mj-lt"/>
              <a:buAutoNum type="arabicPeriod" startAt="2"/>
            </a:pPr>
            <a:r>
              <a:rPr lang="fa-IR" sz="2000" b="1" dirty="0" smtClean="0">
                <a:cs typeface="B Zar" pitchFamily="2" charset="-78"/>
              </a:rPr>
              <a:t>علي الحساب </a:t>
            </a:r>
            <a:r>
              <a:rPr lang="fa-IR" sz="2000" dirty="0" smtClean="0">
                <a:cs typeface="B Zar" pitchFamily="2" charset="-78"/>
              </a:rPr>
              <a:t>: عبارتند از پرداختي که به منظور اداي قسمتي از تعهد با رعايت قوانين و مقررات صورت مي گيرد ، يعني شرط پرداخت وجه به صورت قطعي و کامل صورت نگرفته است.</a:t>
            </a:r>
          </a:p>
          <a:p>
            <a:pPr marL="457200" indent="-457200">
              <a:buFont typeface="+mj-lt"/>
              <a:buAutoNum type="arabicPeriod" startAt="2"/>
            </a:pPr>
            <a:endParaRPr lang="fa-IR" sz="2000" dirty="0">
              <a:cs typeface="B Zar" pitchFamily="2" charset="-78"/>
            </a:endParaRPr>
          </a:p>
          <a:p>
            <a:r>
              <a:rPr lang="fa-IR" sz="2000" dirty="0" smtClean="0">
                <a:cs typeface="B Zar" pitchFamily="2" charset="-78"/>
              </a:rPr>
              <a:t>سيستم حسابداري مورد تاکيد قانون محاسبات عمومي ايران سيستم نقدي تعديل شده است</a:t>
            </a:r>
          </a:p>
          <a:p>
            <a:r>
              <a:rPr lang="fa-IR" sz="2000" dirty="0" smtClean="0">
                <a:cs typeface="B Zar" pitchFamily="2" charset="-78"/>
              </a:rPr>
              <a:t> </a:t>
            </a:r>
            <a:endParaRPr lang="fa-IR" sz="2000" dirty="0">
              <a:cs typeface="B Zar" pitchFamily="2" charset="-78"/>
            </a:endParaRPr>
          </a:p>
        </p:txBody>
      </p:sp>
    </p:spTree>
    <p:extLst>
      <p:ext uri="{BB962C8B-B14F-4D97-AF65-F5344CB8AC3E}">
        <p14:creationId xmlns:p14="http://schemas.microsoft.com/office/powerpoint/2010/main" val="311615081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043608" y="127844"/>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55712" y="1124744"/>
            <a:ext cx="7848600" cy="5867400"/>
          </a:xfrm>
        </p:spPr>
        <p:txBody>
          <a:bodyPr>
            <a:normAutofit/>
          </a:bodyPr>
          <a:lstStyle/>
          <a:p>
            <a:pPr marL="0" indent="0" algn="just" rtl="1">
              <a:buNone/>
            </a:pPr>
            <a:r>
              <a:rPr lang="fa-IR" sz="2000" dirty="0" smtClean="0">
                <a:cs typeface="B Zar" pitchFamily="2" charset="-78"/>
              </a:rPr>
              <a:t>مثال 3 : دستگاه دولتي ج در سال 1</a:t>
            </a:r>
            <a:r>
              <a:rPr lang="en-US" sz="2000" dirty="0" smtClean="0">
                <a:cs typeface="B Zar" pitchFamily="2" charset="-78"/>
              </a:rPr>
              <a:t>x</a:t>
            </a:r>
            <a:r>
              <a:rPr lang="fa-IR" sz="2000" dirty="0" smtClean="0">
                <a:cs typeface="B Zar" pitchFamily="2" charset="-78"/>
              </a:rPr>
              <a:t>13 بابت کالا  و خدمات دريافتي مبلغ 3/500/000 ريال پرداخت تموده است . پرداختي دستگاه دولتي بابت کالا و خدمات دريافتي در سال گذشته 2/700/000 ريال و از بابت کالا و خدمات قابل دريافت در سال 2</a:t>
            </a:r>
            <a:r>
              <a:rPr lang="en-US" sz="2000" dirty="0" smtClean="0">
                <a:cs typeface="B Zar" pitchFamily="2" charset="-78"/>
              </a:rPr>
              <a:t>x</a:t>
            </a:r>
            <a:r>
              <a:rPr lang="fa-IR" sz="2000" dirty="0" smtClean="0">
                <a:cs typeface="B Zar" pitchFamily="2" charset="-78"/>
              </a:rPr>
              <a:t>13 معادل 1/200/000 ريال بوده است . همچنين در طي سال کالاهاي به ارزش 1/600/000 ريال دريافت گرديده که از بابت آن مبلغي پرداخت نشده است . مبلغ هزينه در سال 1</a:t>
            </a:r>
            <a:r>
              <a:rPr lang="en-US" sz="2000" dirty="0" smtClean="0">
                <a:cs typeface="B Zar" pitchFamily="2" charset="-78"/>
              </a:rPr>
              <a:t>x</a:t>
            </a:r>
            <a:r>
              <a:rPr lang="fa-IR" sz="2000" dirty="0" smtClean="0">
                <a:cs typeface="B Zar" pitchFamily="2" charset="-78"/>
              </a:rPr>
              <a:t>13 در مبناي نقدي تعديل شده چقدر است ؟ضمناً ثبت هاي مربوطه را انجام دهيد</a:t>
            </a:r>
          </a:p>
          <a:p>
            <a:pPr marL="0" indent="0" algn="just" rtl="1">
              <a:buNone/>
            </a:pPr>
            <a:endParaRPr lang="fa-IR" sz="2000" dirty="0">
              <a:cs typeface="B Zar" pitchFamily="2" charset="-78"/>
            </a:endParaRPr>
          </a:p>
          <a:p>
            <a:pPr marL="0" indent="0" algn="just" rtl="1">
              <a:buNone/>
            </a:pPr>
            <a:r>
              <a:rPr lang="fa-IR" sz="2000" dirty="0" smtClean="0">
                <a:cs typeface="B Zar" pitchFamily="2" charset="-78"/>
              </a:rPr>
              <a:t>پاسخ : در مبناي نقدي تعديل شده براي شناسايي و ثبت هزينه ها تحقق 2 شرط لازم و کافي به شرح زير ضروري است : </a:t>
            </a:r>
          </a:p>
          <a:p>
            <a:pPr marL="0" indent="0" algn="just" rtl="1">
              <a:buNone/>
            </a:pPr>
            <a:r>
              <a:rPr lang="fa-IR" sz="2000" dirty="0" smtClean="0">
                <a:cs typeface="B Zar" pitchFamily="2" charset="-78"/>
              </a:rPr>
              <a:t>                         1لف - تحويل کالا يا انجام خدمات              ب - پرداخت به صورت قطعي</a:t>
            </a:r>
          </a:p>
          <a:p>
            <a:pPr marL="0" indent="0" algn="just" rtl="1">
              <a:buNone/>
            </a:pPr>
            <a:r>
              <a:rPr lang="fa-IR" sz="2000" dirty="0" smtClean="0">
                <a:cs typeface="B Zar" pitchFamily="2" charset="-78"/>
              </a:rPr>
              <a:t>بنابراين مبلغ هزينه در مبناي نقدي تعديل شده 6/200/000 ريال است که از اقلام ذيل تشکيل شده است :</a:t>
            </a:r>
          </a:p>
          <a:p>
            <a:pPr marL="457200" indent="-457200" algn="just" rtl="1">
              <a:buFont typeface="+mj-lt"/>
              <a:buAutoNum type="arabicPeriod"/>
            </a:pPr>
            <a:r>
              <a:rPr lang="fa-IR" sz="2000" dirty="0" smtClean="0">
                <a:cs typeface="B Zar" pitchFamily="2" charset="-78"/>
              </a:rPr>
              <a:t>مبلغ 3/500/000 ريال پرداختي بابت کالا و خدمات دريافتي در سال1</a:t>
            </a:r>
            <a:r>
              <a:rPr lang="en-US" sz="2000" dirty="0" smtClean="0">
                <a:cs typeface="B Zar" pitchFamily="2" charset="-78"/>
              </a:rPr>
              <a:t>x</a:t>
            </a:r>
            <a:r>
              <a:rPr lang="fa-IR" sz="2000" dirty="0" smtClean="0">
                <a:cs typeface="B Zar" pitchFamily="2" charset="-78"/>
              </a:rPr>
              <a:t>13 </a:t>
            </a:r>
            <a:endParaRPr lang="fa-IR" sz="2000" dirty="0">
              <a:cs typeface="B Zar" pitchFamily="2" charset="-78"/>
            </a:endParaRPr>
          </a:p>
          <a:p>
            <a:pPr marL="0" indent="0" algn="just" rtl="1">
              <a:buNone/>
            </a:pPr>
            <a:r>
              <a:rPr lang="fa-IR" sz="2000" dirty="0" smtClean="0">
                <a:cs typeface="B Zar" pitchFamily="2" charset="-78"/>
              </a:rPr>
              <a:t>                               هزينه   3/500/000</a:t>
            </a:r>
          </a:p>
          <a:p>
            <a:pPr marL="0" indent="0" algn="just" rtl="1">
              <a:buNone/>
            </a:pPr>
            <a:r>
              <a:rPr lang="fa-IR" sz="2000" dirty="0" smtClean="0">
                <a:cs typeface="B Zar" pitchFamily="2" charset="-78"/>
              </a:rPr>
              <a:t>                                                   بانک      3/500/000</a:t>
            </a:r>
          </a:p>
          <a:p>
            <a:pPr marL="457200" indent="-457200" algn="just" rtl="1">
              <a:buFont typeface="+mj-lt"/>
              <a:buAutoNum type="arabicPeriod" startAt="2"/>
            </a:pPr>
            <a:r>
              <a:rPr lang="fa-IR" sz="2000" dirty="0" smtClean="0">
                <a:cs typeface="B Zar" pitchFamily="2" charset="-78"/>
              </a:rPr>
              <a:t>مبلغ 2/700/000 ريال پرداختي بابت کالا و خدمات دريافتي در سال قبل</a:t>
            </a:r>
          </a:p>
          <a:p>
            <a:pPr marL="0" indent="0" algn="just" rtl="1">
              <a:buNone/>
            </a:pPr>
            <a:r>
              <a:rPr lang="fa-IR" sz="2000" dirty="0">
                <a:cs typeface="B Zar" pitchFamily="2" charset="-78"/>
              </a:rPr>
              <a:t> </a:t>
            </a:r>
            <a:r>
              <a:rPr lang="fa-IR" sz="2000" dirty="0" smtClean="0">
                <a:cs typeface="B Zar" pitchFamily="2" charset="-78"/>
              </a:rPr>
              <a:t>                               هزينه   2/700/000</a:t>
            </a:r>
          </a:p>
          <a:p>
            <a:pPr marL="0" indent="0" algn="just" rtl="1">
              <a:buNone/>
            </a:pPr>
            <a:r>
              <a:rPr lang="fa-IR" sz="2000" dirty="0">
                <a:cs typeface="B Zar" pitchFamily="2" charset="-78"/>
              </a:rPr>
              <a:t> </a:t>
            </a:r>
            <a:r>
              <a:rPr lang="fa-IR" sz="2000" dirty="0" smtClean="0">
                <a:cs typeface="B Zar" pitchFamily="2" charset="-78"/>
              </a:rPr>
              <a:t>                                                  بانک    2/700/000</a:t>
            </a: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endParaRPr lang="fa-IR" sz="2000" dirty="0" smtClean="0">
              <a:cs typeface="B Zar" pitchFamily="2" charset="-78"/>
            </a:endParaRPr>
          </a:p>
          <a:p>
            <a:pPr marL="457200" indent="-457200" algn="just" rtl="1">
              <a:buFont typeface="+mj-lt"/>
              <a:buAutoNum type="arabicPeriod"/>
            </a:pPr>
            <a:endParaRPr lang="fa-IR" sz="2000" dirty="0">
              <a:solidFill>
                <a:schemeClr val="tx1"/>
              </a:solidFill>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smtClean="0">
              <a:solidFill>
                <a:schemeClr val="tx1"/>
              </a:solidFill>
              <a:cs typeface="B Zar" pitchFamily="2" charset="-78"/>
            </a:endParaRPr>
          </a:p>
        </p:txBody>
      </p:sp>
      <p:sp>
        <p:nvSpPr>
          <p:cNvPr id="5" name="Rounded Rectangle 4"/>
          <p:cNvSpPr/>
          <p:nvPr/>
        </p:nvSpPr>
        <p:spPr>
          <a:xfrm>
            <a:off x="1547664" y="204044"/>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b="1" dirty="0" smtClean="0">
                <a:cs typeface="B Zar" pitchFamily="2" charset="-78"/>
              </a:rPr>
              <a:t>مقايسه حسابداري دولتي و حسابداري بازرگاني</a:t>
            </a:r>
            <a:endParaRPr lang="en-US" sz="2800" b="1" dirty="0"/>
          </a:p>
        </p:txBody>
      </p:sp>
    </p:spTree>
    <p:extLst>
      <p:ext uri="{BB962C8B-B14F-4D97-AF65-F5344CB8AC3E}">
        <p14:creationId xmlns:p14="http://schemas.microsoft.com/office/powerpoint/2010/main" val="2743145706"/>
      </p:ext>
    </p:extLst>
  </p:cSld>
  <p:clrMapOvr>
    <a:masterClrMapping/>
  </p:clrMapOvr>
  <p:transition spd="slow">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83704" y="1124744"/>
            <a:ext cx="7848600" cy="5867400"/>
          </a:xfrm>
        </p:spPr>
        <p:txBody>
          <a:bodyPr>
            <a:normAutofit/>
          </a:bodyPr>
          <a:lstStyle/>
          <a:p>
            <a:pPr marL="0" indent="0" algn="just">
              <a:buNone/>
            </a:pPr>
            <a:r>
              <a:rPr lang="fa-IR" sz="2000" dirty="0" smtClean="0">
                <a:cs typeface="B Zar" pitchFamily="2" charset="-78"/>
              </a:rPr>
              <a:t>مطابق با مبناي تعهدي کامل درآمدها به محض تحقق و هزينه ها به محض تحمل شناسايي مي شوند به عبارت ديگر دريافت و پرداخت وجه نقد ملاک شناسايي درآمد و هزينه نيست .</a:t>
            </a:r>
          </a:p>
          <a:p>
            <a:pPr marL="0" indent="0" algn="just">
              <a:buNone/>
            </a:pPr>
            <a:r>
              <a:rPr lang="fa-IR" sz="2000" dirty="0">
                <a:cs typeface="B Zar" pitchFamily="2" charset="-78"/>
              </a:rPr>
              <a:t> </a:t>
            </a:r>
            <a:r>
              <a:rPr lang="fa-IR" sz="2000" dirty="0" smtClean="0">
                <a:cs typeface="B Zar" pitchFamily="2" charset="-78"/>
              </a:rPr>
              <a:t>مثال 4 : دستگاه دولتي در سال 7</a:t>
            </a:r>
            <a:r>
              <a:rPr lang="en-US" sz="2000" dirty="0" smtClean="0">
                <a:cs typeface="B Zar" pitchFamily="2" charset="-78"/>
              </a:rPr>
              <a:t>x</a:t>
            </a:r>
            <a:r>
              <a:rPr lang="fa-IR" sz="2000" dirty="0" smtClean="0">
                <a:cs typeface="B Zar" pitchFamily="2" charset="-78"/>
              </a:rPr>
              <a:t>13 مجموعاً 20/000/000 ريال پرداخت نموده است که از اي مبلغ 20% درصد آن مربوط به کالا و خدمات دريافتي در سال گذشته و 25% آن مربوط به کالا و خدمات  دريافتي در سال آينده مي باشد  همچنين کالايي به ارزش 4/000/000 ريال در طي سال 7</a:t>
            </a:r>
            <a:r>
              <a:rPr lang="en-US" sz="2000" dirty="0" smtClean="0">
                <a:cs typeface="B Zar" pitchFamily="2" charset="-78"/>
              </a:rPr>
              <a:t>x</a:t>
            </a:r>
            <a:r>
              <a:rPr lang="fa-IR" sz="2000" dirty="0" smtClean="0">
                <a:cs typeface="B Zar" pitchFamily="2" charset="-78"/>
              </a:rPr>
              <a:t>13 دريافت گرديده که تا پايان سال در ازاي آن وجهي پرداخت نگرديده است با توجه به اطلاعات فوق مبلغ هزينه در مبناي تعهدي چقدر است ؟</a:t>
            </a:r>
          </a:p>
          <a:p>
            <a:pPr marL="0" indent="0" algn="just">
              <a:buNone/>
            </a:pPr>
            <a:endParaRPr lang="fa-IR" sz="2000" dirty="0">
              <a:cs typeface="B Zar" pitchFamily="2" charset="-78"/>
            </a:endParaRPr>
          </a:p>
          <a:p>
            <a:pPr marL="0" indent="0" algn="just">
              <a:buNone/>
            </a:pPr>
            <a:r>
              <a:rPr lang="fa-IR" sz="2000" dirty="0" smtClean="0">
                <a:cs typeface="B Zar" pitchFamily="2" charset="-78"/>
              </a:rPr>
              <a:t>هزينه ها در مبناي نقدي                                                                                                    20/000/000</a:t>
            </a:r>
          </a:p>
          <a:p>
            <a:pPr marL="0" indent="0" algn="just">
              <a:buNone/>
            </a:pPr>
            <a:r>
              <a:rPr lang="fa-IR" sz="2000" dirty="0" smtClean="0">
                <a:cs typeface="B Zar" pitchFamily="2" charset="-78"/>
              </a:rPr>
              <a:t>کسر مي شود :</a:t>
            </a:r>
          </a:p>
          <a:p>
            <a:pPr marL="0" indent="0" algn="just">
              <a:buNone/>
            </a:pPr>
            <a:r>
              <a:rPr lang="fa-IR" sz="2000" dirty="0" smtClean="0">
                <a:cs typeface="B Zar" pitchFamily="2" charset="-78"/>
              </a:rPr>
              <a:t>پرداخت هاي انجام شده بابت هزينه اي وقوع يافته در سال هاي قبل   (4/000/000)</a:t>
            </a:r>
          </a:p>
          <a:p>
            <a:pPr marL="0" indent="0" algn="just">
              <a:buNone/>
            </a:pPr>
            <a:r>
              <a:rPr lang="fa-IR" sz="2000" dirty="0" smtClean="0">
                <a:cs typeface="B Zar" pitchFamily="2" charset="-78"/>
              </a:rPr>
              <a:t>پرداخت هاي انجام شده بابت کالاهاي دريافتي در </a:t>
            </a:r>
            <a:r>
              <a:rPr lang="fa-IR" sz="2000" dirty="0">
                <a:cs typeface="B Zar" pitchFamily="2" charset="-78"/>
              </a:rPr>
              <a:t>سال </a:t>
            </a:r>
            <a:r>
              <a:rPr lang="fa-IR" sz="2000" dirty="0" smtClean="0">
                <a:cs typeface="B Zar" pitchFamily="2" charset="-78"/>
              </a:rPr>
              <a:t>آينده           ( 5/000/000)</a:t>
            </a:r>
            <a:endParaRPr lang="fa-IR" sz="2000" dirty="0">
              <a:cs typeface="B Zar" pitchFamily="2" charset="-78"/>
            </a:endParaRPr>
          </a:p>
          <a:p>
            <a:pPr marL="0" indent="0" algn="just">
              <a:buNone/>
            </a:pPr>
            <a:r>
              <a:rPr lang="fa-IR" sz="2000" dirty="0" smtClean="0">
                <a:cs typeface="B Zar" pitchFamily="2" charset="-78"/>
              </a:rPr>
              <a:t>جمع کسورات                                                                                                                 (9/000/000)</a:t>
            </a:r>
          </a:p>
          <a:p>
            <a:pPr marL="0" indent="0" algn="just">
              <a:buNone/>
            </a:pPr>
            <a:r>
              <a:rPr lang="fa-IR" sz="2000" dirty="0" smtClean="0">
                <a:cs typeface="B Zar" pitchFamily="2" charset="-78"/>
              </a:rPr>
              <a:t>اضافه مي شود :</a:t>
            </a:r>
            <a:endParaRPr lang="fa-IR" sz="2000" i="1" dirty="0" smtClean="0">
              <a:cs typeface="B Zar" pitchFamily="2" charset="-78"/>
            </a:endParaRPr>
          </a:p>
          <a:p>
            <a:pPr marL="0" indent="0" algn="just">
              <a:buNone/>
            </a:pPr>
            <a:r>
              <a:rPr lang="fa-IR" sz="2000" dirty="0" smtClean="0">
                <a:cs typeface="B Zar" pitchFamily="2" charset="-78"/>
              </a:rPr>
              <a:t>هزينه هاي تحقق يافته ولي پرداخت نشده در سال جاري                                                     4/000/000</a:t>
            </a:r>
          </a:p>
          <a:p>
            <a:pPr marL="0" indent="0" algn="just">
              <a:buNone/>
            </a:pPr>
            <a:r>
              <a:rPr lang="fa-IR" sz="2000" dirty="0" smtClean="0">
                <a:cs typeface="B Zar" pitchFamily="2" charset="-78"/>
              </a:rPr>
              <a:t>هزينه در مبناي تعهدي                                                                                                      15/000/000               </a:t>
            </a:r>
          </a:p>
          <a:p>
            <a:pPr marL="457200" indent="-457200" algn="just">
              <a:buFont typeface="+mj-lt"/>
              <a:buAutoNum type="arabicPeriod"/>
            </a:pPr>
            <a:endParaRPr lang="fa-IR" sz="2000" dirty="0">
              <a:cs typeface="B Zar" pitchFamily="2" charset="-78"/>
            </a:endParaRPr>
          </a:p>
          <a:p>
            <a:pPr marL="457200" indent="-457200" algn="just">
              <a:buFont typeface="+mj-lt"/>
              <a:buAutoNum type="arabicPeriod"/>
            </a:pPr>
            <a:endParaRPr lang="fa-IR" sz="2000" dirty="0" smtClean="0">
              <a:cs typeface="B Zar" pitchFamily="2" charset="-78"/>
            </a:endParaRPr>
          </a:p>
          <a:p>
            <a:pPr marL="457200" indent="-457200" algn="just">
              <a:buFont typeface="+mj-lt"/>
              <a:buAutoNum type="arabicPeriod"/>
            </a:pPr>
            <a:endParaRPr lang="fa-IR" sz="2000" dirty="0">
              <a:cs typeface="B Zar" pitchFamily="2" charset="-78"/>
            </a:endParaRPr>
          </a:p>
          <a:p>
            <a:pPr marL="457200" indent="-457200" algn="just">
              <a:buFont typeface="+mj-lt"/>
              <a:buAutoNum type="arabicPeriod"/>
            </a:pPr>
            <a:endParaRPr lang="fa-IR" sz="2000" dirty="0" smtClean="0">
              <a:cs typeface="B Zar" pitchFamily="2" charset="-78"/>
            </a:endParaRPr>
          </a:p>
          <a:p>
            <a:pPr marL="457200" indent="-457200" algn="just">
              <a:buFont typeface="+mj-lt"/>
              <a:buAutoNum type="arabicPeriod"/>
            </a:pPr>
            <a:endParaRPr lang="fa-IR" sz="2000" dirty="0">
              <a:cs typeface="B Zar" pitchFamily="2" charset="-78"/>
            </a:endParaRPr>
          </a:p>
          <a:p>
            <a:pPr marL="457200" indent="-457200" algn="just">
              <a:buFont typeface="+mj-lt"/>
              <a:buAutoNum type="arabicPeriod"/>
            </a:pPr>
            <a:endParaRPr lang="fa-IR" sz="2000" dirty="0" smtClean="0">
              <a:cs typeface="B Zar" pitchFamily="2" charset="-78"/>
            </a:endParaRPr>
          </a:p>
          <a:p>
            <a:pPr marL="457200" indent="-457200" algn="just">
              <a:buFont typeface="+mj-lt"/>
              <a:buAutoNum type="arabicPeriod"/>
            </a:pPr>
            <a:endParaRPr lang="fa-IR" sz="2000" dirty="0">
              <a:cs typeface="B Zar" pitchFamily="2" charset="-78"/>
            </a:endParaRPr>
          </a:p>
          <a:p>
            <a:pPr marL="457200" indent="-457200" algn="just">
              <a:buFont typeface="+mj-lt"/>
              <a:buAutoNum type="arabicPeriod"/>
            </a:pPr>
            <a:endParaRPr lang="fa-IR" sz="2000" dirty="0" smtClean="0">
              <a:cs typeface="B Zar" pitchFamily="2" charset="-78"/>
            </a:endParaRPr>
          </a:p>
          <a:p>
            <a:pPr marL="457200" indent="-457200" algn="just">
              <a:buFont typeface="+mj-lt"/>
              <a:buAutoNum type="arabicPeriod"/>
            </a:pPr>
            <a:endParaRPr lang="fa-IR" sz="2000" dirty="0">
              <a:cs typeface="B Zar" pitchFamily="2" charset="-78"/>
            </a:endParaRPr>
          </a:p>
          <a:p>
            <a:pPr marL="457200" indent="-457200" algn="just">
              <a:buFont typeface="+mj-lt"/>
              <a:buAutoNum type="arabicPeriod"/>
            </a:pPr>
            <a:endParaRPr lang="fa-IR" sz="2000" dirty="0" smtClean="0">
              <a:cs typeface="B Zar" pitchFamily="2" charset="-78"/>
            </a:endParaRPr>
          </a:p>
          <a:p>
            <a:pPr marL="0" indent="0" algn="just">
              <a:buNone/>
            </a:pPr>
            <a:endParaRPr lang="fa-IR" sz="2000" dirty="0" smtClean="0">
              <a:cs typeface="B Zar" pitchFamily="2" charset="-78"/>
            </a:endParaRPr>
          </a:p>
          <a:p>
            <a:pPr marL="457200" indent="-457200" algn="just">
              <a:buFont typeface="+mj-lt"/>
              <a:buAutoNum type="arabicPeriod"/>
            </a:pPr>
            <a:endParaRPr lang="fa-IR" sz="2000" dirty="0">
              <a:solidFill>
                <a:schemeClr val="tx1"/>
              </a:solidFill>
              <a:cs typeface="B Zar" pitchFamily="2" charset="-78"/>
            </a:endParaRPr>
          </a:p>
          <a:p>
            <a:pPr marL="457200" indent="-457200" algn="just">
              <a:buFont typeface="+mj-lt"/>
              <a:buAutoNum type="arabicPeriod"/>
            </a:pPr>
            <a:endParaRPr lang="fa-IR" sz="2000" dirty="0" smtClean="0">
              <a:cs typeface="B Zar" pitchFamily="2" charset="-78"/>
            </a:endParaRPr>
          </a:p>
          <a:p>
            <a:pPr marL="457200" indent="-457200" algn="just">
              <a:buFont typeface="+mj-lt"/>
              <a:buAutoNum type="arabicPeriod"/>
            </a:pPr>
            <a:endParaRPr lang="fa-IR" sz="2000" dirty="0" smtClean="0">
              <a:solidFill>
                <a:schemeClr val="tx1"/>
              </a:solidFill>
              <a:cs typeface="B Zar" pitchFamily="2" charset="-78"/>
            </a:endParaRPr>
          </a:p>
        </p:txBody>
      </p:sp>
      <p:sp>
        <p:nvSpPr>
          <p:cNvPr id="5" name="Rounded Rectangle 4"/>
          <p:cNvSpPr/>
          <p:nvPr/>
        </p:nvSpPr>
        <p:spPr>
          <a:xfrm>
            <a:off x="1475656" y="242988"/>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400" b="1" dirty="0" smtClean="0">
                <a:cs typeface="B Zar" pitchFamily="2" charset="-78"/>
              </a:rPr>
              <a:t>مبناي تعهدي کامل</a:t>
            </a:r>
            <a:endParaRPr lang="en-US" sz="2400" b="1" dirty="0"/>
          </a:p>
        </p:txBody>
      </p:sp>
      <p:sp>
        <p:nvSpPr>
          <p:cNvPr id="7" name="Minus 6"/>
          <p:cNvSpPr/>
          <p:nvPr/>
        </p:nvSpPr>
        <p:spPr>
          <a:xfrm>
            <a:off x="899592" y="6237312"/>
            <a:ext cx="1008112"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ln>
                <a:solidFill>
                  <a:schemeClr val="tx1"/>
                </a:solidFill>
              </a:ln>
            </a:endParaRPr>
          </a:p>
        </p:txBody>
      </p:sp>
    </p:spTree>
    <p:extLst>
      <p:ext uri="{BB962C8B-B14F-4D97-AF65-F5344CB8AC3E}">
        <p14:creationId xmlns:p14="http://schemas.microsoft.com/office/powerpoint/2010/main" val="1805140872"/>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83568" y="404664"/>
            <a:ext cx="7848600" cy="5867400"/>
          </a:xfrm>
        </p:spPr>
        <p:txBody>
          <a:bodyPr>
            <a:normAutofit/>
          </a:bodyPr>
          <a:lstStyle/>
          <a:p>
            <a:pPr marL="457200" indent="-457200" algn="just">
              <a:buFont typeface="+mj-lt"/>
              <a:buAutoNum type="arabicPeriod" startAt="4"/>
            </a:pPr>
            <a:r>
              <a:rPr lang="fa-IR" sz="2000" b="1" dirty="0" smtClean="0">
                <a:solidFill>
                  <a:schemeClr val="tx1"/>
                </a:solidFill>
                <a:cs typeface="B Zar" pitchFamily="2" charset="-78"/>
              </a:rPr>
              <a:t>مبناي نيمه تعهدي : </a:t>
            </a:r>
          </a:p>
          <a:p>
            <a:pPr marL="0" indent="0" algn="just">
              <a:buNone/>
            </a:pPr>
            <a:r>
              <a:rPr lang="fa-IR" sz="2000" dirty="0" smtClean="0">
                <a:solidFill>
                  <a:schemeClr val="tx1"/>
                </a:solidFill>
                <a:cs typeface="B Zar" pitchFamily="2" charset="-78"/>
              </a:rPr>
              <a:t>در اين سيستم هزينه ها بر مبناي تعهدي و درآمدها برمبناي نقدي شناسايي و ثبت مي شوند در برخي از موارد استفاده از مبناي تعهدي به علت امکان اندازه گيري دقيق ميزان درآمد و عدم اطمينان از وصول درآمد در کوتاه مدت دشوار است لذا از مبناي نيمه تعهدي استفاده مي گردد اين روش مبتني بر اصل محافظه کاري است .</a:t>
            </a:r>
          </a:p>
          <a:p>
            <a:pPr marL="457200" indent="-457200" algn="just">
              <a:buFont typeface="+mj-lt"/>
              <a:buAutoNum type="arabicPeriod" startAt="4"/>
            </a:pPr>
            <a:endParaRPr lang="fa-IR" sz="2000" dirty="0">
              <a:cs typeface="B Zar" pitchFamily="2" charset="-78"/>
            </a:endParaRPr>
          </a:p>
          <a:p>
            <a:pPr marL="457200" indent="-457200" algn="just">
              <a:buFont typeface="+mj-lt"/>
              <a:buAutoNum type="arabicPeriod" startAt="5"/>
            </a:pPr>
            <a:r>
              <a:rPr lang="fa-IR" sz="2000" b="1" dirty="0" smtClean="0">
                <a:solidFill>
                  <a:schemeClr val="tx1"/>
                </a:solidFill>
                <a:cs typeface="B Zar" pitchFamily="2" charset="-78"/>
              </a:rPr>
              <a:t>مبناي تعهدي تعديل شده :</a:t>
            </a:r>
          </a:p>
          <a:p>
            <a:pPr marL="0" indent="0" algn="just">
              <a:buNone/>
            </a:pPr>
            <a:r>
              <a:rPr lang="fa-IR" sz="2000" dirty="0" smtClean="0">
                <a:cs typeface="B Zar" pitchFamily="2" charset="-78"/>
              </a:rPr>
              <a:t>در اين مبنا هزينه ها در هنگام تحمل يا ايجاد ، شناسايي و مانند مبناي تعهدي کامل در دفاتر ثبت مي شوند ، ليکن درآمدها در اين مبنا بر حسب ماهيت به دو دسته تقسيم مي شوند </a:t>
            </a:r>
          </a:p>
          <a:p>
            <a:pPr marL="0" indent="0" algn="just">
              <a:buNone/>
            </a:pPr>
            <a:endParaRPr lang="fa-IR" sz="2000" dirty="0" smtClean="0">
              <a:cs typeface="B Zar" pitchFamily="2" charset="-78"/>
            </a:endParaRPr>
          </a:p>
          <a:p>
            <a:pPr marL="0" indent="0" algn="just">
              <a:buNone/>
            </a:pPr>
            <a:r>
              <a:rPr lang="fa-IR" sz="2000" dirty="0" smtClean="0">
                <a:cs typeface="B Zar" pitchFamily="2" charset="-78"/>
              </a:rPr>
              <a:t>دسته اول درآمدهايي که قابل اندازه گيري بوده و در زمان کوتاهي پس از تشخيص قابل وصول خواهند بود اين قبيل درآمدها با استفاده از حسابداري تعهدي شناسايي و ثبت مي شوند .</a:t>
            </a:r>
          </a:p>
          <a:p>
            <a:pPr marL="0" indent="0" algn="just">
              <a:buNone/>
            </a:pPr>
            <a:endParaRPr lang="fa-IR" sz="2000" dirty="0" smtClean="0">
              <a:cs typeface="B Zar" pitchFamily="2" charset="-78"/>
            </a:endParaRPr>
          </a:p>
          <a:p>
            <a:pPr marL="0" indent="0" algn="just">
              <a:buNone/>
            </a:pPr>
            <a:r>
              <a:rPr lang="fa-IR" sz="2000" dirty="0" smtClean="0">
                <a:solidFill>
                  <a:schemeClr val="tx1"/>
                </a:solidFill>
                <a:cs typeface="B Zar" pitchFamily="2" charset="-78"/>
              </a:rPr>
              <a:t>دسته دوم : درآمدهايي که اندازه گيري و تشخيص آنها مشکل و عملاً غير ممکن است و يا وصول آنها در مدت کوتاهي پس از تشخيص امکان پذير نمي باشد اين قبيل درآمدها با استفاده از حسابداري نقدي يعني در زمان وصول وجه نقد شناسايي و ثبت مي شوند .</a:t>
            </a:r>
          </a:p>
          <a:p>
            <a:pPr marL="0" indent="0" algn="just">
              <a:buNone/>
            </a:pPr>
            <a:endParaRPr lang="fa-IR" sz="2000" dirty="0">
              <a:cs typeface="B Zar" pitchFamily="2" charset="-78"/>
            </a:endParaRPr>
          </a:p>
          <a:p>
            <a:pPr marL="0" indent="0" algn="just">
              <a:buNone/>
            </a:pPr>
            <a:endParaRPr lang="fa-IR" sz="2000" dirty="0" smtClean="0">
              <a:solidFill>
                <a:schemeClr val="tx1"/>
              </a:solidFill>
              <a:cs typeface="B Zar" pitchFamily="2" charset="-78"/>
            </a:endParaRPr>
          </a:p>
        </p:txBody>
      </p:sp>
    </p:spTree>
    <p:extLst>
      <p:ext uri="{BB962C8B-B14F-4D97-AF65-F5344CB8AC3E}">
        <p14:creationId xmlns:p14="http://schemas.microsoft.com/office/powerpoint/2010/main" val="304705388"/>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17104" y="1124744"/>
            <a:ext cx="7848600" cy="5112568"/>
          </a:xfrm>
        </p:spPr>
        <p:txBody>
          <a:bodyPr>
            <a:normAutofit/>
          </a:bodyPr>
          <a:lstStyle/>
          <a:p>
            <a:pPr marL="0" indent="0" algn="just">
              <a:buNone/>
            </a:pPr>
            <a:endParaRPr lang="fa-IR" sz="2000" dirty="0">
              <a:cs typeface="B Zar" pitchFamily="2" charset="-78"/>
            </a:endParaRPr>
          </a:p>
          <a:p>
            <a:pPr marL="0" indent="0" algn="just">
              <a:buNone/>
            </a:pPr>
            <a:r>
              <a:rPr lang="fa-IR" sz="2000" dirty="0" smtClean="0">
                <a:solidFill>
                  <a:schemeClr val="tx1"/>
                </a:solidFill>
                <a:cs typeface="B Zar" pitchFamily="2" charset="-78"/>
              </a:rPr>
              <a:t>مثال 6 : طي سال 7</a:t>
            </a:r>
            <a:r>
              <a:rPr lang="en-US" sz="2000" dirty="0" smtClean="0">
                <a:solidFill>
                  <a:schemeClr val="tx1"/>
                </a:solidFill>
                <a:cs typeface="B Zar" pitchFamily="2" charset="-78"/>
              </a:rPr>
              <a:t>x</a:t>
            </a:r>
            <a:r>
              <a:rPr lang="fa-IR" sz="2000" dirty="0" smtClean="0">
                <a:solidFill>
                  <a:schemeClr val="tx1"/>
                </a:solidFill>
                <a:cs typeface="B Zar" pitchFamily="2" charset="-78"/>
              </a:rPr>
              <a:t>13 معادل 42/000/000 ريال کالا و خدمات توسط موسسه دولتي دولتخواهان ارائه گرديده است که 8% آنها در آينده نزديک قابليت وصول ندارند و 3% آن نيز مشکوک الوصول است </a:t>
            </a:r>
          </a:p>
          <a:p>
            <a:pPr marL="0" indent="0" algn="just">
              <a:buNone/>
            </a:pPr>
            <a:r>
              <a:rPr lang="fa-IR" sz="2000" dirty="0" smtClean="0">
                <a:cs typeface="B Zar" pitchFamily="2" charset="-78"/>
              </a:rPr>
              <a:t>حسابهاي دريافتي در ابتداي سال 7</a:t>
            </a:r>
            <a:r>
              <a:rPr lang="en-US" sz="2000" dirty="0" smtClean="0">
                <a:cs typeface="B Zar" pitchFamily="2" charset="-78"/>
              </a:rPr>
              <a:t>x</a:t>
            </a:r>
            <a:r>
              <a:rPr lang="fa-IR" sz="2000" dirty="0" smtClean="0">
                <a:cs typeface="B Zar" pitchFamily="2" charset="-78"/>
              </a:rPr>
              <a:t>13</a:t>
            </a:r>
            <a:r>
              <a:rPr lang="fa-IR" sz="2000" dirty="0" smtClean="0">
                <a:solidFill>
                  <a:schemeClr val="tx1"/>
                </a:solidFill>
                <a:cs typeface="B Zar" pitchFamily="2" charset="-78"/>
              </a:rPr>
              <a:t> 4/100/000 ريال مي باشد طي سال 7</a:t>
            </a:r>
            <a:r>
              <a:rPr lang="en-US" sz="2000" dirty="0" smtClean="0">
                <a:solidFill>
                  <a:schemeClr val="tx1"/>
                </a:solidFill>
                <a:cs typeface="B Zar" pitchFamily="2" charset="-78"/>
              </a:rPr>
              <a:t>x</a:t>
            </a:r>
            <a:r>
              <a:rPr lang="fa-IR" sz="2000" dirty="0" smtClean="0">
                <a:solidFill>
                  <a:schemeClr val="tx1"/>
                </a:solidFill>
                <a:cs typeface="B Zar" pitchFamily="2" charset="-78"/>
              </a:rPr>
              <a:t>13 کالا و خدمات دريافتي 2/200/000 ريال است که 80 % آن پرداخت شده است همچنين طي سال 7</a:t>
            </a:r>
            <a:r>
              <a:rPr lang="en-US" sz="2000" dirty="0" smtClean="0">
                <a:solidFill>
                  <a:schemeClr val="tx1"/>
                </a:solidFill>
                <a:cs typeface="B Zar" pitchFamily="2" charset="-78"/>
              </a:rPr>
              <a:t>x</a:t>
            </a:r>
            <a:r>
              <a:rPr lang="fa-IR" sz="2000" dirty="0" smtClean="0">
                <a:solidFill>
                  <a:schemeClr val="tx1"/>
                </a:solidFill>
                <a:cs typeface="B Zar" pitchFamily="2" charset="-78"/>
              </a:rPr>
              <a:t>3 مبلغ 540/000 ريال پيش پرداخت و 630/000 ريال بابت تعهدات سال گذشته پرداخت گرديده است .</a:t>
            </a:r>
          </a:p>
          <a:p>
            <a:pPr marL="0" indent="0" algn="just">
              <a:buNone/>
            </a:pPr>
            <a:r>
              <a:rPr lang="fa-IR" sz="2000" dirty="0" smtClean="0">
                <a:cs typeface="B Zar" pitchFamily="2" charset="-78"/>
              </a:rPr>
              <a:t>درآمدها و هزينه هاي سال مذکور طبق مبناي تعهدي تعديل شده چقدر است ؟</a:t>
            </a:r>
          </a:p>
          <a:p>
            <a:pPr marL="0" indent="0" algn="just">
              <a:buNone/>
            </a:pPr>
            <a:endParaRPr lang="fa-IR" sz="2000" dirty="0">
              <a:solidFill>
                <a:schemeClr val="tx1"/>
              </a:solidFill>
              <a:cs typeface="B Zar" pitchFamily="2" charset="-78"/>
            </a:endParaRPr>
          </a:p>
          <a:p>
            <a:pPr marL="0" indent="0" algn="just">
              <a:buNone/>
            </a:pPr>
            <a:r>
              <a:rPr lang="fa-IR" sz="2000" dirty="0" smtClean="0">
                <a:cs typeface="B Zar" pitchFamily="2" charset="-78"/>
              </a:rPr>
              <a:t>درآمد در مبناي تعهدي                                                                                      42/000/000</a:t>
            </a:r>
          </a:p>
          <a:p>
            <a:pPr marL="0" indent="0" algn="just">
              <a:buNone/>
            </a:pPr>
            <a:r>
              <a:rPr lang="fa-IR" sz="2000" dirty="0" smtClean="0">
                <a:solidFill>
                  <a:schemeClr val="tx1"/>
                </a:solidFill>
                <a:cs typeface="B Zar" pitchFamily="2" charset="-78"/>
              </a:rPr>
              <a:t>کسر مي شود :</a:t>
            </a:r>
          </a:p>
          <a:p>
            <a:pPr marL="0" indent="0" algn="just">
              <a:buNone/>
            </a:pPr>
            <a:r>
              <a:rPr lang="fa-IR" sz="2000" dirty="0" smtClean="0">
                <a:cs typeface="B Zar" pitchFamily="2" charset="-78"/>
              </a:rPr>
              <a:t>مبالغي که در آينده نزديک قابليت وصول ندارند    ( 8%×42/000/000)              (3/360/000)</a:t>
            </a:r>
          </a:p>
          <a:p>
            <a:pPr marL="0" indent="0" algn="just">
              <a:buNone/>
            </a:pPr>
            <a:r>
              <a:rPr lang="fa-IR" sz="2000" dirty="0" smtClean="0">
                <a:solidFill>
                  <a:schemeClr val="tx1"/>
                </a:solidFill>
                <a:cs typeface="B Zar" pitchFamily="2" charset="-78"/>
              </a:rPr>
              <a:t>درآمد برمبناي تعهدي تعديل شده                                                                      38/640/000      </a:t>
            </a:r>
          </a:p>
          <a:p>
            <a:pPr marL="0" indent="0" algn="just">
              <a:buNone/>
            </a:pPr>
            <a:endParaRPr lang="fa-IR" sz="2000" dirty="0" smtClean="0">
              <a:solidFill>
                <a:schemeClr val="tx1"/>
              </a:solidFill>
              <a:cs typeface="B Zar" pitchFamily="2" charset="-78"/>
            </a:endParaRPr>
          </a:p>
        </p:txBody>
      </p:sp>
      <p:sp>
        <p:nvSpPr>
          <p:cNvPr id="5" name="Rounded Rectangle 4"/>
          <p:cNvSpPr/>
          <p:nvPr/>
        </p:nvSpPr>
        <p:spPr>
          <a:xfrm>
            <a:off x="1475656" y="242988"/>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b="1" dirty="0" smtClean="0">
                <a:cs typeface="B Nazanin" pitchFamily="2" charset="-78"/>
              </a:rPr>
              <a:t>مبناي تعهدي تعديل شده</a:t>
            </a:r>
            <a:endParaRPr lang="en-US" sz="2800" b="1" dirty="0">
              <a:cs typeface="B Nazanin" pitchFamily="2" charset="-78"/>
            </a:endParaRPr>
          </a:p>
        </p:txBody>
      </p:sp>
      <p:sp>
        <p:nvSpPr>
          <p:cNvPr id="8" name="Minus 7"/>
          <p:cNvSpPr/>
          <p:nvPr/>
        </p:nvSpPr>
        <p:spPr>
          <a:xfrm>
            <a:off x="1387488" y="4910671"/>
            <a:ext cx="1368152"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77037514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09712" y="1124744"/>
            <a:ext cx="7848600" cy="5867400"/>
          </a:xfrm>
        </p:spPr>
        <p:txBody>
          <a:bodyPr>
            <a:normAutofit/>
          </a:bodyPr>
          <a:lstStyle/>
          <a:p>
            <a:pPr marL="0" indent="0" algn="just">
              <a:buNone/>
            </a:pPr>
            <a:endParaRPr lang="fa-IR" sz="2000" dirty="0">
              <a:cs typeface="B Zar" pitchFamily="2" charset="-78"/>
            </a:endParaRPr>
          </a:p>
          <a:p>
            <a:pPr marL="0" indent="0" algn="just">
              <a:buNone/>
            </a:pPr>
            <a:r>
              <a:rPr lang="fa-IR" sz="2000" dirty="0" smtClean="0">
                <a:solidFill>
                  <a:schemeClr val="tx1"/>
                </a:solidFill>
                <a:cs typeface="B Zar" pitchFamily="2" charset="-78"/>
              </a:rPr>
              <a:t>هزينه در مبناي تعهدي تعديل شده برابر است با هزينه در مبناي تعهدي و از اقلام ذيل تشکيل شده است :</a:t>
            </a:r>
            <a:endParaRPr lang="fa-IR" sz="2000" dirty="0">
              <a:solidFill>
                <a:schemeClr val="tx1"/>
              </a:solidFill>
              <a:cs typeface="B Zar" pitchFamily="2" charset="-78"/>
            </a:endParaRPr>
          </a:p>
          <a:p>
            <a:pPr marL="0" indent="0" algn="just">
              <a:buNone/>
            </a:pPr>
            <a:r>
              <a:rPr lang="fa-IR" sz="2000" dirty="0" smtClean="0">
                <a:cs typeface="B Zar" pitchFamily="2" charset="-78"/>
              </a:rPr>
              <a:t>هزينه هايي که در سال </a:t>
            </a:r>
            <a:r>
              <a:rPr lang="en-US" sz="2000" dirty="0" smtClean="0">
                <a:cs typeface="B Zar" pitchFamily="2" charset="-78"/>
              </a:rPr>
              <a:t>x</a:t>
            </a:r>
            <a:r>
              <a:rPr lang="fa-IR" sz="2000" dirty="0" smtClean="0">
                <a:cs typeface="B Zar" pitchFamily="2" charset="-78"/>
              </a:rPr>
              <a:t>7 بابت دريافت کالا و خدمات به وقوع پيوسته اند .           2/200/000   </a:t>
            </a:r>
          </a:p>
          <a:p>
            <a:pPr marL="0" indent="0" algn="just">
              <a:buNone/>
            </a:pPr>
            <a:r>
              <a:rPr lang="fa-IR" sz="2000" dirty="0" smtClean="0">
                <a:solidFill>
                  <a:schemeClr val="tx1"/>
                </a:solidFill>
                <a:cs typeface="B Zar" pitchFamily="2" charset="-78"/>
              </a:rPr>
              <a:t>اضافه  مي شود :</a:t>
            </a:r>
          </a:p>
          <a:p>
            <a:pPr marL="0" indent="0" algn="just">
              <a:buNone/>
            </a:pPr>
            <a:r>
              <a:rPr lang="fa-IR" sz="2000" dirty="0" smtClean="0">
                <a:cs typeface="B Zar" pitchFamily="2" charset="-78"/>
              </a:rPr>
              <a:t>هزينه مطالبات مشکوک الوصول(  3%  × 92% ×42/000/000)                              1/159/200</a:t>
            </a:r>
          </a:p>
          <a:p>
            <a:pPr marL="0" indent="0" algn="just">
              <a:buNone/>
            </a:pPr>
            <a:r>
              <a:rPr lang="fa-IR" sz="2000" dirty="0" smtClean="0">
                <a:solidFill>
                  <a:schemeClr val="tx1"/>
                </a:solidFill>
                <a:cs typeface="B Zar" pitchFamily="2" charset="-78"/>
              </a:rPr>
              <a:t>هزينه در مبناي تعهدي تعديل شده                                                                        3/359/200</a:t>
            </a:r>
          </a:p>
          <a:p>
            <a:pPr marL="0" indent="0" algn="just">
              <a:buNone/>
            </a:pPr>
            <a:endParaRPr lang="fa-IR" sz="2000" dirty="0" smtClean="0">
              <a:solidFill>
                <a:schemeClr val="tx1"/>
              </a:solidFill>
              <a:cs typeface="B Zar" pitchFamily="2" charset="-78"/>
            </a:endParaRPr>
          </a:p>
        </p:txBody>
      </p:sp>
      <p:sp>
        <p:nvSpPr>
          <p:cNvPr id="5" name="Rounded Rectangle 4"/>
          <p:cNvSpPr/>
          <p:nvPr/>
        </p:nvSpPr>
        <p:spPr>
          <a:xfrm>
            <a:off x="1475656" y="242988"/>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b="1" dirty="0" smtClean="0">
                <a:cs typeface="B Nazanin" pitchFamily="2" charset="-78"/>
              </a:rPr>
              <a:t>مبناي تعهدي تعديل شده</a:t>
            </a:r>
            <a:endParaRPr lang="en-US" sz="2800" b="1" dirty="0">
              <a:cs typeface="B Nazanin" pitchFamily="2" charset="-78"/>
            </a:endParaRPr>
          </a:p>
        </p:txBody>
      </p:sp>
      <p:sp>
        <p:nvSpPr>
          <p:cNvPr id="8" name="Minus 7"/>
          <p:cNvSpPr/>
          <p:nvPr/>
        </p:nvSpPr>
        <p:spPr>
          <a:xfrm>
            <a:off x="1352340" y="2924944"/>
            <a:ext cx="1368152"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46400806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1270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5" name="Rounded Rectangle 4"/>
          <p:cNvSpPr/>
          <p:nvPr/>
        </p:nvSpPr>
        <p:spPr>
          <a:xfrm>
            <a:off x="1043608" y="178024"/>
            <a:ext cx="7128792"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000" b="1" dirty="0" smtClean="0">
                <a:cs typeface="B Nazanin" pitchFamily="2" charset="-78"/>
              </a:rPr>
              <a:t>ثبت حسابداري رويدادهاي مالي مرتبط با هزينه ها در مبناي مختلف حسابداري</a:t>
            </a:r>
            <a:endParaRPr lang="en-US" sz="2000" b="1" dirty="0">
              <a:cs typeface="B Nazanin" pitchFamily="2" charset="-78"/>
            </a:endParaRPr>
          </a:p>
        </p:txBody>
      </p:sp>
      <p:graphicFrame>
        <p:nvGraphicFramePr>
          <p:cNvPr id="7" name="Table 6"/>
          <p:cNvGraphicFramePr>
            <a:graphicFrameLocks noGrp="1"/>
          </p:cNvGraphicFramePr>
          <p:nvPr>
            <p:extLst>
              <p:ext uri="{D42A27DB-BD31-4B8C-83A1-F6EECF244321}">
                <p14:modId xmlns:p14="http://schemas.microsoft.com/office/powerpoint/2010/main" val="1807274961"/>
              </p:ext>
            </p:extLst>
          </p:nvPr>
        </p:nvGraphicFramePr>
        <p:xfrm>
          <a:off x="1409848" y="1332036"/>
          <a:ext cx="6096000" cy="741680"/>
        </p:xfrm>
        <a:graphic>
          <a:graphicData uri="http://schemas.openxmlformats.org/drawingml/2006/table">
            <a:tbl>
              <a:tblPr rtl="1">
                <a:tableStyleId>{2D5ABB26-0587-4C30-8999-92F81FD0307C}</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370840">
                <a:tc>
                  <a:txBody>
                    <a:bodyPr/>
                    <a:lstStyle/>
                    <a:p>
                      <a:pPr rtl="1"/>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0"/>
                  </a:ext>
                </a:extLst>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7037763"/>
              </p:ext>
            </p:extLst>
          </p:nvPr>
        </p:nvGraphicFramePr>
        <p:xfrm>
          <a:off x="95696" y="1385070"/>
          <a:ext cx="8940800" cy="4659942"/>
        </p:xfrm>
        <a:graphic>
          <a:graphicData uri="http://schemas.openxmlformats.org/drawingml/2006/table">
            <a:tbl>
              <a:tblPr rtl="1">
                <a:tableStyleId>{616DA210-FB5B-4158-B5E0-FEB733F419BA}</a:tableStyleId>
              </a:tblPr>
              <a:tblGrid>
                <a:gridCol w="1469032">
                  <a:extLst>
                    <a:ext uri="{9D8B030D-6E8A-4147-A177-3AD203B41FA5}">
                      <a16:colId xmlns="" xmlns:a16="http://schemas.microsoft.com/office/drawing/2014/main" val="20000"/>
                    </a:ext>
                  </a:extLst>
                </a:gridCol>
                <a:gridCol w="1353840">
                  <a:extLst>
                    <a:ext uri="{9D8B030D-6E8A-4147-A177-3AD203B41FA5}">
                      <a16:colId xmlns="" xmlns:a16="http://schemas.microsoft.com/office/drawing/2014/main" val="20001"/>
                    </a:ext>
                  </a:extLst>
                </a:gridCol>
                <a:gridCol w="1425848">
                  <a:extLst>
                    <a:ext uri="{9D8B030D-6E8A-4147-A177-3AD203B41FA5}">
                      <a16:colId xmlns="" xmlns:a16="http://schemas.microsoft.com/office/drawing/2014/main" val="20002"/>
                    </a:ext>
                  </a:extLst>
                </a:gridCol>
                <a:gridCol w="1535832">
                  <a:extLst>
                    <a:ext uri="{9D8B030D-6E8A-4147-A177-3AD203B41FA5}">
                      <a16:colId xmlns="" xmlns:a16="http://schemas.microsoft.com/office/drawing/2014/main" val="20003"/>
                    </a:ext>
                  </a:extLst>
                </a:gridCol>
                <a:gridCol w="1514624">
                  <a:extLst>
                    <a:ext uri="{9D8B030D-6E8A-4147-A177-3AD203B41FA5}">
                      <a16:colId xmlns="" xmlns:a16="http://schemas.microsoft.com/office/drawing/2014/main" val="20004"/>
                    </a:ext>
                  </a:extLst>
                </a:gridCol>
                <a:gridCol w="1641624">
                  <a:extLst>
                    <a:ext uri="{9D8B030D-6E8A-4147-A177-3AD203B41FA5}">
                      <a16:colId xmlns="" xmlns:a16="http://schemas.microsoft.com/office/drawing/2014/main" val="20005"/>
                    </a:ext>
                  </a:extLst>
                </a:gridCol>
              </a:tblGrid>
              <a:tr h="770545">
                <a:tc>
                  <a:txBody>
                    <a:bodyPr/>
                    <a:lstStyle/>
                    <a:p>
                      <a:pPr algn="ctr" rtl="1"/>
                      <a:r>
                        <a:rPr lang="fa-IR" dirty="0" smtClean="0">
                          <a:cs typeface="B Nazanin" pitchFamily="2" charset="-78"/>
                        </a:rPr>
                        <a:t>رويداد مالي</a:t>
                      </a:r>
                      <a:endParaRPr lang="fa-IR" dirty="0">
                        <a:cs typeface="B Nazanin" pitchFamily="2" charset="-78"/>
                      </a:endParaRPr>
                    </a:p>
                  </a:txBody>
                  <a:tcPr/>
                </a:tc>
                <a:tc>
                  <a:txBody>
                    <a:bodyPr/>
                    <a:lstStyle/>
                    <a:p>
                      <a:pPr algn="ctr" rtl="1"/>
                      <a:r>
                        <a:rPr lang="fa-IR" dirty="0" smtClean="0">
                          <a:cs typeface="B Nazanin" pitchFamily="2" charset="-78"/>
                        </a:rPr>
                        <a:t>نقدي</a:t>
                      </a:r>
                      <a:endParaRPr lang="fa-IR" dirty="0">
                        <a:cs typeface="B Nazanin" pitchFamily="2" charset="-78"/>
                      </a:endParaRPr>
                    </a:p>
                  </a:txBody>
                  <a:tcPr/>
                </a:tc>
                <a:tc>
                  <a:txBody>
                    <a:bodyPr/>
                    <a:lstStyle/>
                    <a:p>
                      <a:pPr algn="ctr" rtl="1"/>
                      <a:r>
                        <a:rPr lang="fa-IR" dirty="0" smtClean="0">
                          <a:cs typeface="B Nazanin" pitchFamily="2" charset="-78"/>
                        </a:rPr>
                        <a:t>نقدي تعديل شده</a:t>
                      </a:r>
                      <a:endParaRPr lang="fa-IR" dirty="0">
                        <a:cs typeface="B Nazanin" pitchFamily="2" charset="-78"/>
                      </a:endParaRPr>
                    </a:p>
                  </a:txBody>
                  <a:tcPr/>
                </a:tc>
                <a:tc>
                  <a:txBody>
                    <a:bodyPr/>
                    <a:lstStyle/>
                    <a:p>
                      <a:pPr algn="ctr" rtl="1"/>
                      <a:r>
                        <a:rPr lang="fa-IR" dirty="0" smtClean="0">
                          <a:cs typeface="B Nazanin" pitchFamily="2" charset="-78"/>
                        </a:rPr>
                        <a:t>تعهدي</a:t>
                      </a:r>
                      <a:endParaRPr lang="fa-IR" dirty="0">
                        <a:cs typeface="B Nazanin" pitchFamily="2" charset="-78"/>
                      </a:endParaRPr>
                    </a:p>
                  </a:txBody>
                  <a:tcPr/>
                </a:tc>
                <a:tc>
                  <a:txBody>
                    <a:bodyPr/>
                    <a:lstStyle/>
                    <a:p>
                      <a:pPr algn="ctr" rtl="1"/>
                      <a:r>
                        <a:rPr lang="fa-IR" dirty="0" smtClean="0">
                          <a:cs typeface="B Nazanin" pitchFamily="2" charset="-78"/>
                        </a:rPr>
                        <a:t>نيمه تعهدي</a:t>
                      </a:r>
                      <a:endParaRPr lang="fa-IR" dirty="0">
                        <a:cs typeface="B Nazanin" pitchFamily="2" charset="-78"/>
                      </a:endParaRPr>
                    </a:p>
                  </a:txBody>
                  <a:tcPr/>
                </a:tc>
                <a:tc>
                  <a:txBody>
                    <a:bodyPr/>
                    <a:lstStyle/>
                    <a:p>
                      <a:pPr algn="ctr" rtl="1"/>
                      <a:r>
                        <a:rPr lang="fa-IR" dirty="0" smtClean="0">
                          <a:cs typeface="B Nazanin" pitchFamily="2" charset="-78"/>
                        </a:rPr>
                        <a:t>تعهدي تعديل شده</a:t>
                      </a:r>
                      <a:endParaRPr lang="fa-IR" dirty="0">
                        <a:cs typeface="B Nazanin" pitchFamily="2" charset="-78"/>
                      </a:endParaRPr>
                    </a:p>
                  </a:txBody>
                  <a:tcPr/>
                </a:tc>
                <a:extLst>
                  <a:ext uri="{0D108BD9-81ED-4DB2-BD59-A6C34878D82A}">
                    <a16:rowId xmlns="" xmlns:a16="http://schemas.microsoft.com/office/drawing/2014/main" val="10000"/>
                  </a:ext>
                </a:extLst>
              </a:tr>
              <a:tr h="1130534">
                <a:tc>
                  <a:txBody>
                    <a:bodyPr/>
                    <a:lstStyle/>
                    <a:p>
                      <a:pPr algn="ctr" rtl="1"/>
                      <a:r>
                        <a:rPr lang="fa-IR" sz="1600" dirty="0" smtClean="0">
                          <a:cs typeface="B Nazanin" pitchFamily="2" charset="-78"/>
                        </a:rPr>
                        <a:t>1 – پرداخت بابت هزينه هايي که در سال جاري ايجاد شده اند</a:t>
                      </a:r>
                      <a:endParaRPr lang="fa-IR" sz="1600"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dirty="0" smtClean="0">
                          <a:cs typeface="B Nazanin" pitchFamily="2" charset="-78"/>
                        </a:rPr>
                        <a:t>هزينه  **</a:t>
                      </a:r>
                    </a:p>
                    <a:p>
                      <a:pPr algn="r" rtl="1"/>
                      <a:r>
                        <a:rPr lang="fa-IR" dirty="0" smtClean="0">
                          <a:cs typeface="B Nazanin" pitchFamily="2" charset="-78"/>
                        </a:rPr>
                        <a:t>  نقد</a:t>
                      </a:r>
                      <a:r>
                        <a:rPr lang="fa-IR" baseline="0" dirty="0" smtClean="0">
                          <a:cs typeface="B Nazanin" pitchFamily="2" charset="-78"/>
                        </a:rPr>
                        <a:t> و بانک**</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dirty="0" smtClean="0">
                          <a:cs typeface="B Nazanin" pitchFamily="2" charset="-78"/>
                        </a:rPr>
                        <a:t>هزينه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r" rtl="1"/>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dirty="0" smtClean="0">
                          <a:cs typeface="B Nazanin" pitchFamily="2" charset="-78"/>
                        </a:rPr>
                        <a:t>هزينه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r" rtl="1"/>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dirty="0" smtClean="0">
                          <a:cs typeface="B Nazanin" pitchFamily="2" charset="-78"/>
                        </a:rPr>
                        <a:t>هزينه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r" rtl="1"/>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dirty="0" smtClean="0">
                          <a:cs typeface="B Nazanin" pitchFamily="2" charset="-78"/>
                        </a:rPr>
                        <a:t>هزينه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r" rtl="1"/>
                      <a:endParaRPr lang="fa-IR" dirty="0">
                        <a:cs typeface="B Nazanin" pitchFamily="2" charset="-78"/>
                      </a:endParaRPr>
                    </a:p>
                  </a:txBody>
                  <a:tcPr/>
                </a:tc>
                <a:extLst>
                  <a:ext uri="{0D108BD9-81ED-4DB2-BD59-A6C34878D82A}">
                    <a16:rowId xmlns="" xmlns:a16="http://schemas.microsoft.com/office/drawing/2014/main" val="10001"/>
                  </a:ext>
                </a:extLst>
              </a:tr>
              <a:tr h="1411289">
                <a:tc>
                  <a:txBody>
                    <a:bodyPr/>
                    <a:lstStyle/>
                    <a:p>
                      <a:pPr algn="ctr" rtl="1"/>
                      <a:r>
                        <a:rPr lang="fa-IR" sz="1600" dirty="0" smtClean="0">
                          <a:latin typeface="2  Titr"/>
                          <a:cs typeface="B Nazanin" pitchFamily="2" charset="-78"/>
                        </a:rPr>
                        <a:t>2 – هزينه ها در سال جاري ايجاد شده اند ولي</a:t>
                      </a:r>
                      <a:r>
                        <a:rPr lang="fa-IR" sz="1600" baseline="0" dirty="0" smtClean="0">
                          <a:latin typeface="2  Titr"/>
                          <a:cs typeface="B Nazanin" pitchFamily="2" charset="-78"/>
                        </a:rPr>
                        <a:t> هنوز وجهي پرداخت نشده است</a:t>
                      </a:r>
                      <a:endParaRPr lang="fa-IR" sz="1600" dirty="0">
                        <a:latin typeface="2  Titr"/>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8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8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sz="1400" dirty="0" smtClean="0">
                          <a:cs typeface="B Nazanin" pitchFamily="2" charset="-78"/>
                        </a:rPr>
                        <a:t>هزينه **</a:t>
                      </a:r>
                    </a:p>
                    <a:p>
                      <a:pPr algn="r" rtl="1"/>
                      <a:r>
                        <a:rPr lang="fa-IR" sz="1400" dirty="0" smtClean="0">
                          <a:cs typeface="B Nazanin" pitchFamily="2" charset="-78"/>
                        </a:rPr>
                        <a:t>حسابهاي پرداختني **</a:t>
                      </a:r>
                      <a:endParaRPr lang="fa-IR" sz="1400" dirty="0">
                        <a:cs typeface="B Nazanin" pitchFamily="2" charset="-78"/>
                      </a:endParaRPr>
                    </a:p>
                  </a:txBody>
                  <a:tcPr/>
                </a:tc>
                <a:tc>
                  <a:txBody>
                    <a:bodyPr/>
                    <a:lstStyle/>
                    <a:p>
                      <a:pPr algn="r" rtl="1"/>
                      <a:endParaRPr lang="fa-IR" sz="1400" dirty="0" smtClean="0">
                        <a:cs typeface="B Nazanin" pitchFamily="2" charset="-78"/>
                      </a:endParaRPr>
                    </a:p>
                    <a:p>
                      <a:pPr algn="r" rtl="1"/>
                      <a:endParaRPr lang="fa-IR" sz="800" dirty="0" smtClean="0">
                        <a:cs typeface="B Nazanin" pitchFamily="2" charset="-78"/>
                      </a:endParaRPr>
                    </a:p>
                    <a:p>
                      <a:pPr algn="r" rtl="1"/>
                      <a:r>
                        <a:rPr lang="fa-IR" sz="1400" dirty="0" smtClean="0">
                          <a:cs typeface="B Nazanin" pitchFamily="2" charset="-78"/>
                        </a:rPr>
                        <a:t>هزينه **</a:t>
                      </a:r>
                    </a:p>
                    <a:p>
                      <a:pPr algn="r" rtl="1"/>
                      <a:r>
                        <a:rPr lang="fa-IR" sz="1400" dirty="0" smtClean="0">
                          <a:cs typeface="B Nazanin" pitchFamily="2" charset="-78"/>
                        </a:rPr>
                        <a:t>حسابهاي پرداختني **</a:t>
                      </a:r>
                    </a:p>
                    <a:p>
                      <a:pPr algn="r" rtl="1"/>
                      <a:endParaRPr lang="fa-IR" dirty="0">
                        <a:cs typeface="B Nazanin" pitchFamily="2" charset="-78"/>
                      </a:endParaRPr>
                    </a:p>
                  </a:txBody>
                  <a:tcPr/>
                </a:tc>
                <a:tc>
                  <a:txBody>
                    <a:bodyPr/>
                    <a:lstStyle/>
                    <a:p>
                      <a:pPr algn="r" rtl="1"/>
                      <a:endParaRPr lang="fa-IR" sz="1800" dirty="0" smtClean="0">
                        <a:cs typeface="B Nazanin" pitchFamily="2" charset="-78"/>
                      </a:endParaRPr>
                    </a:p>
                    <a:p>
                      <a:pPr algn="r" rtl="1"/>
                      <a:r>
                        <a:rPr lang="fa-IR" sz="1800" dirty="0" smtClean="0">
                          <a:cs typeface="B Nazanin" pitchFamily="2" charset="-78"/>
                        </a:rPr>
                        <a:t>هزينه **</a:t>
                      </a:r>
                    </a:p>
                    <a:p>
                      <a:pPr algn="r" rtl="1"/>
                      <a:r>
                        <a:rPr lang="fa-IR" sz="1800" dirty="0" smtClean="0">
                          <a:cs typeface="B Nazanin" pitchFamily="2" charset="-78"/>
                        </a:rPr>
                        <a:t>حسابهاي پرداختني</a:t>
                      </a:r>
                    </a:p>
                    <a:p>
                      <a:pPr algn="r" rtl="1"/>
                      <a:endParaRPr lang="fa-IR" dirty="0">
                        <a:cs typeface="B Nazanin" pitchFamily="2" charset="-78"/>
                      </a:endParaRPr>
                    </a:p>
                  </a:txBody>
                  <a:tcPr/>
                </a:tc>
                <a:extLst>
                  <a:ext uri="{0D108BD9-81ED-4DB2-BD59-A6C34878D82A}">
                    <a16:rowId xmlns="" xmlns:a16="http://schemas.microsoft.com/office/drawing/2014/main" val="10002"/>
                  </a:ext>
                </a:extLst>
              </a:tr>
              <a:tr h="1319868">
                <a:tc>
                  <a:txBody>
                    <a:bodyPr/>
                    <a:lstStyle/>
                    <a:p>
                      <a:pPr algn="ctr" rtl="1"/>
                      <a:r>
                        <a:rPr lang="fa-IR" sz="1600" dirty="0" smtClean="0">
                          <a:latin typeface="2  Titr"/>
                          <a:cs typeface="B Nazanin" pitchFamily="2" charset="-78"/>
                        </a:rPr>
                        <a:t>3 – پرداخت بابت کالا و خدماتي که هنوز تحويل نشده اند ( تعهد ايجاد نشده است )</a:t>
                      </a:r>
                      <a:endParaRPr lang="fa-IR" sz="1600" dirty="0">
                        <a:latin typeface="2  Titr"/>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هزينه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پيش پرداخت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پيش پرداخت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پيش پرداخت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پيش پرداخت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102769318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1270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5" name="Rounded Rectangle 4"/>
          <p:cNvSpPr/>
          <p:nvPr/>
        </p:nvSpPr>
        <p:spPr>
          <a:xfrm>
            <a:off x="899592" y="178024"/>
            <a:ext cx="7272808"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000" b="1" dirty="0" smtClean="0">
                <a:cs typeface="B Nazanin" pitchFamily="2" charset="-78"/>
              </a:rPr>
              <a:t>ثبت حسابداري رويدادهاي مالي مرتبط با هزينه ها در مبناي مختلف حسابداري</a:t>
            </a:r>
            <a:endParaRPr lang="en-US" sz="2000" b="1" dirty="0">
              <a:cs typeface="B Nazanin" pitchFamily="2" charset="-78"/>
            </a:endParaRPr>
          </a:p>
        </p:txBody>
      </p:sp>
      <p:graphicFrame>
        <p:nvGraphicFramePr>
          <p:cNvPr id="7" name="Table 6"/>
          <p:cNvGraphicFramePr>
            <a:graphicFrameLocks noGrp="1"/>
          </p:cNvGraphicFramePr>
          <p:nvPr>
            <p:extLst>
              <p:ext uri="{D42A27DB-BD31-4B8C-83A1-F6EECF244321}">
                <p14:modId xmlns:p14="http://schemas.microsoft.com/office/powerpoint/2010/main" val="820971272"/>
              </p:ext>
            </p:extLst>
          </p:nvPr>
        </p:nvGraphicFramePr>
        <p:xfrm>
          <a:off x="1409848" y="1332036"/>
          <a:ext cx="6096000" cy="741680"/>
        </p:xfrm>
        <a:graphic>
          <a:graphicData uri="http://schemas.openxmlformats.org/drawingml/2006/table">
            <a:tbl>
              <a:tblPr rtl="1">
                <a:tableStyleId>{2D5ABB26-0587-4C30-8999-92F81FD0307C}</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370840">
                <a:tc>
                  <a:txBody>
                    <a:bodyPr/>
                    <a:lstStyle/>
                    <a:p>
                      <a:pPr rtl="1"/>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0"/>
                  </a:ext>
                </a:extLst>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407497967"/>
              </p:ext>
            </p:extLst>
          </p:nvPr>
        </p:nvGraphicFramePr>
        <p:xfrm>
          <a:off x="107504" y="1385070"/>
          <a:ext cx="8928992" cy="4632236"/>
        </p:xfrm>
        <a:graphic>
          <a:graphicData uri="http://schemas.openxmlformats.org/drawingml/2006/table">
            <a:tbl>
              <a:tblPr rtl="1">
                <a:tableStyleId>{616DA210-FB5B-4158-B5E0-FEB733F419BA}</a:tableStyleId>
              </a:tblPr>
              <a:tblGrid>
                <a:gridCol w="1469032">
                  <a:extLst>
                    <a:ext uri="{9D8B030D-6E8A-4147-A177-3AD203B41FA5}">
                      <a16:colId xmlns="" xmlns:a16="http://schemas.microsoft.com/office/drawing/2014/main" val="20000"/>
                    </a:ext>
                  </a:extLst>
                </a:gridCol>
                <a:gridCol w="1353840">
                  <a:extLst>
                    <a:ext uri="{9D8B030D-6E8A-4147-A177-3AD203B41FA5}">
                      <a16:colId xmlns="" xmlns:a16="http://schemas.microsoft.com/office/drawing/2014/main" val="20001"/>
                    </a:ext>
                  </a:extLst>
                </a:gridCol>
                <a:gridCol w="1425848">
                  <a:extLst>
                    <a:ext uri="{9D8B030D-6E8A-4147-A177-3AD203B41FA5}">
                      <a16:colId xmlns="" xmlns:a16="http://schemas.microsoft.com/office/drawing/2014/main" val="20002"/>
                    </a:ext>
                  </a:extLst>
                </a:gridCol>
                <a:gridCol w="1535832">
                  <a:extLst>
                    <a:ext uri="{9D8B030D-6E8A-4147-A177-3AD203B41FA5}">
                      <a16:colId xmlns="" xmlns:a16="http://schemas.microsoft.com/office/drawing/2014/main" val="20003"/>
                    </a:ext>
                  </a:extLst>
                </a:gridCol>
                <a:gridCol w="1514624">
                  <a:extLst>
                    <a:ext uri="{9D8B030D-6E8A-4147-A177-3AD203B41FA5}">
                      <a16:colId xmlns="" xmlns:a16="http://schemas.microsoft.com/office/drawing/2014/main" val="20004"/>
                    </a:ext>
                  </a:extLst>
                </a:gridCol>
                <a:gridCol w="1629816">
                  <a:extLst>
                    <a:ext uri="{9D8B030D-6E8A-4147-A177-3AD203B41FA5}">
                      <a16:colId xmlns="" xmlns:a16="http://schemas.microsoft.com/office/drawing/2014/main" val="20005"/>
                    </a:ext>
                  </a:extLst>
                </a:gridCol>
              </a:tblGrid>
              <a:tr h="770545">
                <a:tc>
                  <a:txBody>
                    <a:bodyPr/>
                    <a:lstStyle/>
                    <a:p>
                      <a:pPr algn="ctr" rtl="1"/>
                      <a:r>
                        <a:rPr lang="fa-IR" dirty="0" smtClean="0">
                          <a:cs typeface="B Nazanin" pitchFamily="2" charset="-78"/>
                        </a:rPr>
                        <a:t>رويداد مالي</a:t>
                      </a:r>
                      <a:endParaRPr lang="fa-IR" dirty="0">
                        <a:cs typeface="B Nazanin" pitchFamily="2" charset="-78"/>
                      </a:endParaRPr>
                    </a:p>
                  </a:txBody>
                  <a:tcPr/>
                </a:tc>
                <a:tc>
                  <a:txBody>
                    <a:bodyPr/>
                    <a:lstStyle/>
                    <a:p>
                      <a:pPr algn="ctr" rtl="1"/>
                      <a:r>
                        <a:rPr lang="fa-IR" dirty="0" smtClean="0">
                          <a:cs typeface="B Nazanin" pitchFamily="2" charset="-78"/>
                        </a:rPr>
                        <a:t>نقدي</a:t>
                      </a:r>
                      <a:endParaRPr lang="fa-IR" dirty="0">
                        <a:cs typeface="B Nazanin" pitchFamily="2" charset="-78"/>
                      </a:endParaRPr>
                    </a:p>
                  </a:txBody>
                  <a:tcPr/>
                </a:tc>
                <a:tc>
                  <a:txBody>
                    <a:bodyPr/>
                    <a:lstStyle/>
                    <a:p>
                      <a:pPr algn="ctr" rtl="1"/>
                      <a:r>
                        <a:rPr lang="fa-IR" dirty="0" smtClean="0">
                          <a:cs typeface="B Nazanin" pitchFamily="2" charset="-78"/>
                        </a:rPr>
                        <a:t>نقدي تعديل شده</a:t>
                      </a:r>
                      <a:endParaRPr lang="fa-IR" dirty="0">
                        <a:cs typeface="B Nazanin" pitchFamily="2" charset="-78"/>
                      </a:endParaRPr>
                    </a:p>
                  </a:txBody>
                  <a:tcPr/>
                </a:tc>
                <a:tc>
                  <a:txBody>
                    <a:bodyPr/>
                    <a:lstStyle/>
                    <a:p>
                      <a:pPr algn="ctr" rtl="1"/>
                      <a:r>
                        <a:rPr lang="fa-IR" dirty="0" smtClean="0">
                          <a:cs typeface="B Nazanin" pitchFamily="2" charset="-78"/>
                        </a:rPr>
                        <a:t>تعهدي</a:t>
                      </a:r>
                      <a:endParaRPr lang="fa-IR" dirty="0">
                        <a:cs typeface="B Nazanin" pitchFamily="2" charset="-78"/>
                      </a:endParaRPr>
                    </a:p>
                  </a:txBody>
                  <a:tcPr/>
                </a:tc>
                <a:tc>
                  <a:txBody>
                    <a:bodyPr/>
                    <a:lstStyle/>
                    <a:p>
                      <a:pPr algn="ctr" rtl="1"/>
                      <a:r>
                        <a:rPr lang="fa-IR" dirty="0" smtClean="0">
                          <a:cs typeface="B Nazanin" pitchFamily="2" charset="-78"/>
                        </a:rPr>
                        <a:t>نيمه تعهدي</a:t>
                      </a:r>
                      <a:endParaRPr lang="fa-IR" dirty="0">
                        <a:cs typeface="B Nazanin" pitchFamily="2" charset="-78"/>
                      </a:endParaRPr>
                    </a:p>
                  </a:txBody>
                  <a:tcPr/>
                </a:tc>
                <a:tc>
                  <a:txBody>
                    <a:bodyPr/>
                    <a:lstStyle/>
                    <a:p>
                      <a:pPr algn="ctr" rtl="1"/>
                      <a:r>
                        <a:rPr lang="fa-IR" dirty="0" smtClean="0">
                          <a:cs typeface="B Nazanin" pitchFamily="2" charset="-78"/>
                        </a:rPr>
                        <a:t>تعهدي تعديل شده</a:t>
                      </a:r>
                      <a:endParaRPr lang="fa-IR" dirty="0">
                        <a:cs typeface="B Nazanin" pitchFamily="2" charset="-78"/>
                      </a:endParaRPr>
                    </a:p>
                  </a:txBody>
                  <a:tcPr/>
                </a:tc>
                <a:extLst>
                  <a:ext uri="{0D108BD9-81ED-4DB2-BD59-A6C34878D82A}">
                    <a16:rowId xmlns="" xmlns:a16="http://schemas.microsoft.com/office/drawing/2014/main" val="10000"/>
                  </a:ext>
                </a:extLst>
              </a:tr>
              <a:tr h="1130534">
                <a:tc>
                  <a:txBody>
                    <a:bodyPr/>
                    <a:lstStyle/>
                    <a:p>
                      <a:pPr algn="ctr" rtl="1"/>
                      <a:endParaRPr lang="fa-IR" sz="1600" dirty="0" smtClean="0">
                        <a:cs typeface="B Nazanin" pitchFamily="2" charset="-78"/>
                      </a:endParaRPr>
                    </a:p>
                    <a:p>
                      <a:pPr algn="r" rtl="1"/>
                      <a:r>
                        <a:rPr lang="fa-IR" sz="1600" dirty="0" smtClean="0">
                          <a:cs typeface="B Nazanin" pitchFamily="2" charset="-78"/>
                        </a:rPr>
                        <a:t>4 – پرداخت بابت قسمتي از تعهد تعهد ايجاد شده </a:t>
                      </a: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dirty="0" smtClean="0">
                          <a:cs typeface="B Nazanin" pitchFamily="2" charset="-78"/>
                        </a:rPr>
                        <a:t>هزينه  **</a:t>
                      </a:r>
                    </a:p>
                    <a:p>
                      <a:pPr algn="r" rtl="1"/>
                      <a:r>
                        <a:rPr lang="fa-IR" b="0" dirty="0" smtClean="0">
                          <a:cs typeface="B Nazanin" pitchFamily="2" charset="-78"/>
                        </a:rPr>
                        <a:t>  نقد</a:t>
                      </a:r>
                      <a:r>
                        <a:rPr lang="fa-IR" b="0" baseline="0" dirty="0" smtClean="0">
                          <a:cs typeface="B Nazanin" pitchFamily="2" charset="-78"/>
                        </a:rPr>
                        <a:t> و بانک**</a:t>
                      </a:r>
                      <a:endParaRPr lang="fa-IR" b="0" dirty="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علي الحساب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علي الحساب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علي الحساب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علي الحساب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extLst>
                  <a:ext uri="{0D108BD9-81ED-4DB2-BD59-A6C34878D82A}">
                    <a16:rowId xmlns="" xmlns:a16="http://schemas.microsoft.com/office/drawing/2014/main" val="10001"/>
                  </a:ext>
                </a:extLst>
              </a:tr>
              <a:tr h="1411289">
                <a:tc>
                  <a:txBody>
                    <a:bodyPr/>
                    <a:lstStyle/>
                    <a:p>
                      <a:pPr algn="r" rtl="1"/>
                      <a:endParaRPr lang="fa-IR" sz="800" dirty="0" smtClean="0">
                        <a:latin typeface="2  Titr"/>
                        <a:cs typeface="B Nazanin" pitchFamily="2" charset="-78"/>
                      </a:endParaRPr>
                    </a:p>
                    <a:p>
                      <a:pPr algn="r" rtl="1"/>
                      <a:endParaRPr lang="fa-IR" sz="800" dirty="0" smtClean="0">
                        <a:latin typeface="2  Titr"/>
                        <a:cs typeface="B Nazanin" pitchFamily="2" charset="-78"/>
                      </a:endParaRPr>
                    </a:p>
                    <a:p>
                      <a:pPr algn="r" rtl="1"/>
                      <a:endParaRPr lang="fa-IR" sz="800" dirty="0" smtClean="0">
                        <a:latin typeface="2  Titr"/>
                        <a:cs typeface="B Nazanin" pitchFamily="2" charset="-78"/>
                      </a:endParaRPr>
                    </a:p>
                    <a:p>
                      <a:pPr algn="r" rtl="1"/>
                      <a:r>
                        <a:rPr lang="fa-IR" sz="1600" dirty="0" smtClean="0">
                          <a:latin typeface="2  Titr"/>
                          <a:cs typeface="B Nazanin" pitchFamily="2" charset="-78"/>
                        </a:rPr>
                        <a:t>5- پرداخت تنخواه گردان پرداخت</a:t>
                      </a:r>
                      <a:endParaRPr lang="fa-IR" sz="1600" dirty="0">
                        <a:latin typeface="2  Titr"/>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800" dirty="0" smtClean="0">
                        <a:cs typeface="B Nazanin" pitchFamily="2" charset="-78"/>
                      </a:endParaRPr>
                    </a:p>
                    <a:p>
                      <a:pPr algn="r" rtl="1"/>
                      <a:r>
                        <a:rPr lang="fa-IR" dirty="0" smtClean="0">
                          <a:cs typeface="B Nazanin" pitchFamily="2" charset="-78"/>
                        </a:rPr>
                        <a:t>هزينه  **</a:t>
                      </a:r>
                    </a:p>
                    <a:p>
                      <a:pPr algn="r" rtl="1"/>
                      <a:r>
                        <a:rPr lang="fa-IR" b="0" dirty="0" smtClean="0">
                          <a:cs typeface="B Nazanin" pitchFamily="2" charset="-78"/>
                        </a:rPr>
                        <a:t>  نقد</a:t>
                      </a:r>
                      <a:r>
                        <a:rPr lang="fa-IR" b="0" baseline="0" dirty="0" smtClean="0">
                          <a:cs typeface="B Nazanin" pitchFamily="2" charset="-78"/>
                        </a:rPr>
                        <a:t> و بانک**</a:t>
                      </a:r>
                      <a:endParaRPr lang="fa-IR" b="0" dirty="0">
                        <a:cs typeface="B Nazanin" pitchFamily="2" charset="-78"/>
                      </a:endParaRPr>
                    </a:p>
                  </a:txBody>
                  <a:tcPr/>
                </a:tc>
                <a:tc>
                  <a:txBody>
                    <a:bodyPr/>
                    <a:lstStyle/>
                    <a:p>
                      <a:pPr algn="r" rtl="1"/>
                      <a:endParaRPr lang="fa-IR" dirty="0" smtClean="0">
                        <a:cs typeface="B Nazanin" pitchFamily="2" charset="-78"/>
                      </a:endParaRPr>
                    </a:p>
                    <a:p>
                      <a:pPr algn="r" rtl="1"/>
                      <a:endParaRPr lang="fa-IR" sz="800" dirty="0" smtClean="0">
                        <a:cs typeface="B Nazanin" pitchFamily="2" charset="-78"/>
                      </a:endParaRPr>
                    </a:p>
                    <a:p>
                      <a:pPr algn="r" rtl="1"/>
                      <a:r>
                        <a:rPr lang="fa-IR" sz="1200" dirty="0" smtClean="0">
                          <a:cs typeface="B Nazanin" pitchFamily="2" charset="-78"/>
                        </a:rPr>
                        <a:t>تنخواه گردان پرداخت**</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sz="1400" dirty="0" smtClean="0">
                          <a:cs typeface="B Nazanin" pitchFamily="2" charset="-78"/>
                        </a:rPr>
                        <a:t>تنخواه گردان پرداخت**</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tc>
                  <a:txBody>
                    <a:bodyPr/>
                    <a:lstStyle/>
                    <a:p>
                      <a:pPr algn="r" rtl="1"/>
                      <a:endParaRPr lang="fa-IR" dirty="0" smtClean="0">
                        <a:cs typeface="B Nazanin" pitchFamily="2" charset="-78"/>
                      </a:endParaRPr>
                    </a:p>
                    <a:p>
                      <a:pPr algn="r" rtl="1"/>
                      <a:endParaRPr lang="fa-IR" sz="800" dirty="0" smtClean="0">
                        <a:cs typeface="B Nazanin" pitchFamily="2" charset="-78"/>
                      </a:endParaRPr>
                    </a:p>
                    <a:p>
                      <a:pPr algn="r" rtl="1"/>
                      <a:r>
                        <a:rPr lang="fa-IR" sz="1200" dirty="0" smtClean="0">
                          <a:cs typeface="B Nazanin" pitchFamily="2" charset="-78"/>
                        </a:rPr>
                        <a:t>تنخواه گردان پرداخت**</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tc>
                  <a:txBody>
                    <a:bodyPr/>
                    <a:lstStyle/>
                    <a:p>
                      <a:pPr algn="r" rtl="1"/>
                      <a:endParaRPr lang="fa-IR" dirty="0" smtClean="0">
                        <a:cs typeface="B Nazanin" pitchFamily="2" charset="-78"/>
                      </a:endParaRPr>
                    </a:p>
                    <a:p>
                      <a:pPr algn="r" rtl="1"/>
                      <a:endParaRPr lang="fa-IR" sz="800" dirty="0" smtClean="0">
                        <a:cs typeface="B Nazanin" pitchFamily="2" charset="-78"/>
                      </a:endParaRPr>
                    </a:p>
                    <a:p>
                      <a:pPr algn="r" rtl="1"/>
                      <a:r>
                        <a:rPr lang="fa-IR" sz="1400" dirty="0" smtClean="0">
                          <a:cs typeface="B Nazanin" pitchFamily="2" charset="-78"/>
                        </a:rPr>
                        <a:t>تنخواه گردان پرداخت**</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txBody>
                  <a:tcPr/>
                </a:tc>
                <a:extLst>
                  <a:ext uri="{0D108BD9-81ED-4DB2-BD59-A6C34878D82A}">
                    <a16:rowId xmlns="" xmlns:a16="http://schemas.microsoft.com/office/drawing/2014/main" val="10002"/>
                  </a:ext>
                </a:extLst>
              </a:tr>
              <a:tr h="1319868">
                <a:tc>
                  <a:txBody>
                    <a:bodyPr/>
                    <a:lstStyle/>
                    <a:p>
                      <a:pPr algn="ctr" rtl="1"/>
                      <a:endParaRPr lang="fa-IR" sz="800" dirty="0" smtClean="0">
                        <a:latin typeface="2  Titr"/>
                        <a:cs typeface="B Nazanin" pitchFamily="2" charset="-78"/>
                      </a:endParaRPr>
                    </a:p>
                    <a:p>
                      <a:pPr algn="ctr" rtl="1"/>
                      <a:r>
                        <a:rPr lang="fa-IR" sz="1600" dirty="0" smtClean="0">
                          <a:latin typeface="2  Titr"/>
                          <a:cs typeface="B Nazanin" pitchFamily="2" charset="-78"/>
                        </a:rPr>
                        <a:t>6 – پرداخت بابت هزينه هايي که در سال گذشته ايجاد شده اند .</a:t>
                      </a:r>
                      <a:endParaRPr lang="fa-IR" sz="1600" dirty="0">
                        <a:latin typeface="2  Titr"/>
                        <a:cs typeface="B Nazanin" pitchFamily="2" charset="-78"/>
                      </a:endParaRPr>
                    </a:p>
                  </a:txBody>
                  <a:tcPr/>
                </a:tc>
                <a:tc>
                  <a:txBody>
                    <a:bodyPr/>
                    <a:lstStyle/>
                    <a:p>
                      <a:pPr algn="r" rtl="1"/>
                      <a:endParaRPr lang="fa-IR" dirty="0" smtClean="0">
                        <a:cs typeface="B Nazanin" pitchFamily="2" charset="-78"/>
                      </a:endParaRPr>
                    </a:p>
                    <a:p>
                      <a:pPr algn="r" rtl="1"/>
                      <a:r>
                        <a:rPr lang="fa-IR" dirty="0" smtClean="0">
                          <a:cs typeface="B Nazanin" pitchFamily="2" charset="-78"/>
                        </a:rPr>
                        <a:t>هزينه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sz="900" dirty="0" smtClean="0">
                          <a:cs typeface="B Nazanin" pitchFamily="2" charset="-78"/>
                        </a:rPr>
                        <a:t>هزينه از محل اعتبارسنواتي</a:t>
                      </a:r>
                      <a:r>
                        <a:rPr lang="fa-IR" dirty="0" smtClean="0">
                          <a:cs typeface="B Nazanin" pitchFamily="2" charset="-78"/>
                        </a:rPr>
                        <a:t>**</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sz="1400" dirty="0" smtClean="0">
                          <a:cs typeface="B Nazanin" pitchFamily="2" charset="-78"/>
                        </a:rPr>
                        <a:t>حسابهاي پرداختني </a:t>
                      </a:r>
                      <a:r>
                        <a:rPr lang="fa-IR" dirty="0" smtClean="0">
                          <a:cs typeface="B Nazanin" pitchFamily="2" charset="-78"/>
                        </a:rPr>
                        <a:t>**</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sz="1400" dirty="0" smtClean="0">
                          <a:cs typeface="B Nazanin" pitchFamily="2" charset="-78"/>
                        </a:rPr>
                        <a:t>حسابهاي پرداختني</a:t>
                      </a:r>
                      <a:r>
                        <a:rPr lang="fa-IR" dirty="0" smtClean="0">
                          <a:cs typeface="B Nazanin" pitchFamily="2" charset="-78"/>
                        </a:rPr>
                        <a:t> **</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tc>
                  <a:txBody>
                    <a:bodyPr/>
                    <a:lstStyle/>
                    <a:p>
                      <a:pPr algn="r" rtl="1"/>
                      <a:endParaRPr lang="fa-IR" dirty="0" smtClean="0">
                        <a:cs typeface="B Nazanin" pitchFamily="2" charset="-78"/>
                      </a:endParaRPr>
                    </a:p>
                    <a:p>
                      <a:pPr algn="r" rtl="1"/>
                      <a:r>
                        <a:rPr lang="fa-IR" sz="1400" dirty="0" smtClean="0">
                          <a:cs typeface="B Nazanin" pitchFamily="2" charset="-78"/>
                        </a:rPr>
                        <a:t>حسابهاي پرداختني </a:t>
                      </a:r>
                      <a:r>
                        <a:rPr lang="fa-IR" dirty="0" smtClean="0">
                          <a:cs typeface="B Nazanin" pitchFamily="2" charset="-78"/>
                        </a:rPr>
                        <a:t>**</a:t>
                      </a:r>
                    </a:p>
                    <a:p>
                      <a:pPr algn="r" rtl="1"/>
                      <a:r>
                        <a:rPr lang="fa-IR" dirty="0" smtClean="0">
                          <a:cs typeface="B Nazanin" pitchFamily="2" charset="-78"/>
                        </a:rPr>
                        <a:t>        نقد</a:t>
                      </a:r>
                      <a:r>
                        <a:rPr lang="fa-IR" baseline="0" dirty="0" smtClean="0">
                          <a:cs typeface="B Nazanin" pitchFamily="2" charset="-78"/>
                        </a:rPr>
                        <a:t> و بانک**</a:t>
                      </a:r>
                      <a:endParaRPr lang="fa-IR" dirty="0" smtClean="0">
                        <a:cs typeface="B Nazanin" pitchFamily="2" charset="-78"/>
                      </a:endParaRPr>
                    </a:p>
                    <a:p>
                      <a:pPr algn="ctr" rtl="1"/>
                      <a:endParaRPr lang="fa-IR" dirty="0">
                        <a:cs typeface="B Nazanin" pitchFamily="2" charset="-78"/>
                      </a:endParaRPr>
                    </a:p>
                  </a:txBody>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3858761084"/>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1270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5" name="Rounded Rectangle 4"/>
          <p:cNvSpPr/>
          <p:nvPr/>
        </p:nvSpPr>
        <p:spPr>
          <a:xfrm>
            <a:off x="1115616" y="178024"/>
            <a:ext cx="6840760"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000" b="1" dirty="0" smtClean="0">
                <a:solidFill>
                  <a:schemeClr val="tx1"/>
                </a:solidFill>
                <a:cs typeface="B Nazanin" pitchFamily="2" charset="-78"/>
              </a:rPr>
              <a:t>ثبت حسابداري رويدادهاي مالي مرتبط با درآمد در مبناي مختلف حسابداري</a:t>
            </a:r>
            <a:endParaRPr lang="en-US" sz="2000" b="1" dirty="0">
              <a:solidFill>
                <a:schemeClr val="tx1"/>
              </a:solidFill>
              <a:cs typeface="B Nazanin" pitchFamily="2" charset="-78"/>
            </a:endParaRPr>
          </a:p>
        </p:txBody>
      </p:sp>
      <p:graphicFrame>
        <p:nvGraphicFramePr>
          <p:cNvPr id="7" name="Table 6"/>
          <p:cNvGraphicFramePr>
            <a:graphicFrameLocks noGrp="1"/>
          </p:cNvGraphicFramePr>
          <p:nvPr>
            <p:extLst>
              <p:ext uri="{D42A27DB-BD31-4B8C-83A1-F6EECF244321}">
                <p14:modId xmlns:p14="http://schemas.microsoft.com/office/powerpoint/2010/main" val="2466410792"/>
              </p:ext>
            </p:extLst>
          </p:nvPr>
        </p:nvGraphicFramePr>
        <p:xfrm>
          <a:off x="1409848" y="1332036"/>
          <a:ext cx="6096000" cy="741680"/>
        </p:xfrm>
        <a:graphic>
          <a:graphicData uri="http://schemas.openxmlformats.org/drawingml/2006/table">
            <a:tbl>
              <a:tblPr rtl="1">
                <a:tableStyleId>{2D5ABB26-0587-4C30-8999-92F81FD0307C}</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370840">
                <a:tc>
                  <a:txBody>
                    <a:bodyPr/>
                    <a:lstStyle/>
                    <a:p>
                      <a:pPr rtl="1"/>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0"/>
                  </a:ext>
                </a:extLst>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563431350"/>
              </p:ext>
            </p:extLst>
          </p:nvPr>
        </p:nvGraphicFramePr>
        <p:xfrm>
          <a:off x="107504" y="1385070"/>
          <a:ext cx="8928992" cy="5113755"/>
        </p:xfrm>
        <a:graphic>
          <a:graphicData uri="http://schemas.openxmlformats.org/drawingml/2006/table">
            <a:tbl>
              <a:tblPr rtl="1">
                <a:tableStyleId>{616DA210-FB5B-4158-B5E0-FEB733F419BA}</a:tableStyleId>
              </a:tblPr>
              <a:tblGrid>
                <a:gridCol w="1469032">
                  <a:extLst>
                    <a:ext uri="{9D8B030D-6E8A-4147-A177-3AD203B41FA5}">
                      <a16:colId xmlns="" xmlns:a16="http://schemas.microsoft.com/office/drawing/2014/main" val="20000"/>
                    </a:ext>
                  </a:extLst>
                </a:gridCol>
                <a:gridCol w="1353840">
                  <a:extLst>
                    <a:ext uri="{9D8B030D-6E8A-4147-A177-3AD203B41FA5}">
                      <a16:colId xmlns="" xmlns:a16="http://schemas.microsoft.com/office/drawing/2014/main" val="20001"/>
                    </a:ext>
                  </a:extLst>
                </a:gridCol>
                <a:gridCol w="1425848">
                  <a:extLst>
                    <a:ext uri="{9D8B030D-6E8A-4147-A177-3AD203B41FA5}">
                      <a16:colId xmlns="" xmlns:a16="http://schemas.microsoft.com/office/drawing/2014/main" val="20002"/>
                    </a:ext>
                  </a:extLst>
                </a:gridCol>
                <a:gridCol w="1535832">
                  <a:extLst>
                    <a:ext uri="{9D8B030D-6E8A-4147-A177-3AD203B41FA5}">
                      <a16:colId xmlns="" xmlns:a16="http://schemas.microsoft.com/office/drawing/2014/main" val="20003"/>
                    </a:ext>
                  </a:extLst>
                </a:gridCol>
                <a:gridCol w="1514624">
                  <a:extLst>
                    <a:ext uri="{9D8B030D-6E8A-4147-A177-3AD203B41FA5}">
                      <a16:colId xmlns="" xmlns:a16="http://schemas.microsoft.com/office/drawing/2014/main" val="20004"/>
                    </a:ext>
                  </a:extLst>
                </a:gridCol>
                <a:gridCol w="1629816">
                  <a:extLst>
                    <a:ext uri="{9D8B030D-6E8A-4147-A177-3AD203B41FA5}">
                      <a16:colId xmlns="" xmlns:a16="http://schemas.microsoft.com/office/drawing/2014/main" val="20005"/>
                    </a:ext>
                  </a:extLst>
                </a:gridCol>
              </a:tblGrid>
              <a:tr h="603770">
                <a:tc>
                  <a:txBody>
                    <a:bodyPr/>
                    <a:lstStyle/>
                    <a:p>
                      <a:pPr algn="ctr" rtl="1"/>
                      <a:endParaRPr lang="fa-IR" sz="1000" dirty="0" smtClean="0">
                        <a:cs typeface="B Nazanin" pitchFamily="2" charset="-78"/>
                      </a:endParaRPr>
                    </a:p>
                    <a:p>
                      <a:pPr algn="ctr" rtl="1"/>
                      <a:r>
                        <a:rPr lang="fa-IR" dirty="0" smtClean="0">
                          <a:cs typeface="B Nazanin" pitchFamily="2" charset="-78"/>
                        </a:rPr>
                        <a:t>رويداد مالي</a:t>
                      </a:r>
                      <a:endParaRPr lang="fa-IR" dirty="0">
                        <a:cs typeface="B Nazanin" pitchFamily="2" charset="-78"/>
                      </a:endParaRPr>
                    </a:p>
                  </a:txBody>
                  <a:tcPr/>
                </a:tc>
                <a:tc>
                  <a:txBody>
                    <a:bodyPr/>
                    <a:lstStyle/>
                    <a:p>
                      <a:pPr algn="ctr" rtl="1"/>
                      <a:endParaRPr lang="fa-IR" sz="1000" dirty="0" smtClean="0">
                        <a:cs typeface="B Nazanin" pitchFamily="2" charset="-78"/>
                      </a:endParaRPr>
                    </a:p>
                    <a:p>
                      <a:pPr algn="ctr" rtl="1"/>
                      <a:r>
                        <a:rPr lang="fa-IR" dirty="0" smtClean="0">
                          <a:cs typeface="B Nazanin" pitchFamily="2" charset="-78"/>
                        </a:rPr>
                        <a:t>نقدي</a:t>
                      </a:r>
                      <a:endParaRPr lang="fa-IR" dirty="0">
                        <a:cs typeface="B Nazanin" pitchFamily="2" charset="-78"/>
                      </a:endParaRPr>
                    </a:p>
                  </a:txBody>
                  <a:tcPr/>
                </a:tc>
                <a:tc>
                  <a:txBody>
                    <a:bodyPr/>
                    <a:lstStyle/>
                    <a:p>
                      <a:pPr algn="ctr" rtl="1"/>
                      <a:endParaRPr lang="fa-IR" sz="1050" dirty="0" smtClean="0">
                        <a:cs typeface="B Nazanin" pitchFamily="2" charset="-78"/>
                      </a:endParaRPr>
                    </a:p>
                    <a:p>
                      <a:pPr algn="ctr" rtl="1"/>
                      <a:r>
                        <a:rPr lang="fa-IR" dirty="0" smtClean="0">
                          <a:cs typeface="B Nazanin" pitchFamily="2" charset="-78"/>
                        </a:rPr>
                        <a:t>نقدي تعديل شده</a:t>
                      </a:r>
                      <a:endParaRPr lang="fa-IR" dirty="0">
                        <a:cs typeface="B Nazanin" pitchFamily="2" charset="-78"/>
                      </a:endParaRPr>
                    </a:p>
                  </a:txBody>
                  <a:tcPr/>
                </a:tc>
                <a:tc>
                  <a:txBody>
                    <a:bodyPr/>
                    <a:lstStyle/>
                    <a:p>
                      <a:pPr algn="ctr" rtl="1"/>
                      <a:endParaRPr lang="fa-IR" sz="1000" dirty="0" smtClean="0">
                        <a:cs typeface="B Nazanin" pitchFamily="2" charset="-78"/>
                      </a:endParaRPr>
                    </a:p>
                    <a:p>
                      <a:pPr algn="ctr" rtl="1"/>
                      <a:r>
                        <a:rPr lang="fa-IR" dirty="0" smtClean="0">
                          <a:cs typeface="B Nazanin" pitchFamily="2" charset="-78"/>
                        </a:rPr>
                        <a:t>تعهدي</a:t>
                      </a:r>
                      <a:endParaRPr lang="fa-IR" dirty="0">
                        <a:cs typeface="B Nazanin" pitchFamily="2" charset="-78"/>
                      </a:endParaRPr>
                    </a:p>
                  </a:txBody>
                  <a:tcPr/>
                </a:tc>
                <a:tc>
                  <a:txBody>
                    <a:bodyPr/>
                    <a:lstStyle/>
                    <a:p>
                      <a:pPr algn="ctr" rtl="1"/>
                      <a:endParaRPr lang="fa-IR" sz="1000" dirty="0" smtClean="0">
                        <a:cs typeface="B Nazanin" pitchFamily="2" charset="-78"/>
                      </a:endParaRPr>
                    </a:p>
                    <a:p>
                      <a:pPr algn="ctr" rtl="1"/>
                      <a:r>
                        <a:rPr lang="fa-IR" dirty="0" smtClean="0">
                          <a:cs typeface="B Nazanin" pitchFamily="2" charset="-78"/>
                        </a:rPr>
                        <a:t>نيمه تعهدي</a:t>
                      </a:r>
                      <a:endParaRPr lang="fa-IR" dirty="0">
                        <a:cs typeface="B Nazanin" pitchFamily="2" charset="-78"/>
                      </a:endParaRPr>
                    </a:p>
                  </a:txBody>
                  <a:tcPr/>
                </a:tc>
                <a:tc>
                  <a:txBody>
                    <a:bodyPr/>
                    <a:lstStyle/>
                    <a:p>
                      <a:pPr algn="ctr" rtl="1"/>
                      <a:endParaRPr lang="fa-IR" sz="1000" dirty="0" smtClean="0">
                        <a:cs typeface="B Nazanin" pitchFamily="2" charset="-78"/>
                      </a:endParaRPr>
                    </a:p>
                    <a:p>
                      <a:pPr algn="ctr" rtl="1"/>
                      <a:r>
                        <a:rPr lang="fa-IR" dirty="0" smtClean="0">
                          <a:cs typeface="B Nazanin" pitchFamily="2" charset="-78"/>
                        </a:rPr>
                        <a:t>تعهدي تعديل شده</a:t>
                      </a:r>
                      <a:endParaRPr lang="fa-IR" dirty="0">
                        <a:cs typeface="B Nazanin" pitchFamily="2" charset="-78"/>
                      </a:endParaRPr>
                    </a:p>
                  </a:txBody>
                  <a:tcPr/>
                </a:tc>
                <a:extLst>
                  <a:ext uri="{0D108BD9-81ED-4DB2-BD59-A6C34878D82A}">
                    <a16:rowId xmlns="" xmlns:a16="http://schemas.microsoft.com/office/drawing/2014/main" val="10000"/>
                  </a:ext>
                </a:extLst>
              </a:tr>
              <a:tr h="913345">
                <a:tc>
                  <a:txBody>
                    <a:bodyPr/>
                    <a:lstStyle/>
                    <a:p>
                      <a:pPr algn="ctr" rtl="1"/>
                      <a:r>
                        <a:rPr lang="fa-IR" sz="1600" dirty="0" smtClean="0">
                          <a:cs typeface="B Nazanin" pitchFamily="2" charset="-78"/>
                        </a:rPr>
                        <a:t>1 – درآمد</a:t>
                      </a:r>
                      <a:r>
                        <a:rPr lang="fa-IR" sz="1600" baseline="0" dirty="0" smtClean="0">
                          <a:cs typeface="B Nazanin" pitchFamily="2" charset="-78"/>
                        </a:rPr>
                        <a:t> در سال جاري تحقق يافته و وصول مي شود</a:t>
                      </a:r>
                      <a:endParaRPr lang="fa-IR" sz="1600" dirty="0">
                        <a:cs typeface="B Nazanin" pitchFamily="2" charset="-78"/>
                      </a:endParaRPr>
                    </a:p>
                  </a:txBody>
                  <a:tcPr/>
                </a:tc>
                <a:tc>
                  <a:txBody>
                    <a:bodyPr/>
                    <a:lstStyle/>
                    <a:p>
                      <a:pPr algn="r" rtl="1"/>
                      <a:endParaRPr lang="fa-IR" sz="800" dirty="0" smtClean="0">
                        <a:cs typeface="B Nazanin" pitchFamily="2" charset="-78"/>
                      </a:endParaRPr>
                    </a:p>
                    <a:p>
                      <a:pPr algn="r" rtl="1"/>
                      <a:r>
                        <a:rPr lang="fa-IR" dirty="0" smtClean="0">
                          <a:cs typeface="B Nazanin" pitchFamily="2" charset="-78"/>
                        </a:rPr>
                        <a:t>نقد</a:t>
                      </a:r>
                      <a:r>
                        <a:rPr lang="fa-IR" baseline="0" dirty="0" smtClean="0">
                          <a:cs typeface="B Nazanin" pitchFamily="2" charset="-78"/>
                        </a:rPr>
                        <a:t> و بانک</a:t>
                      </a:r>
                      <a:r>
                        <a:rPr lang="fa-IR" dirty="0" smtClean="0">
                          <a:cs typeface="B Nazanin" pitchFamily="2" charset="-78"/>
                        </a:rPr>
                        <a:t>**</a:t>
                      </a:r>
                    </a:p>
                    <a:p>
                      <a:pPr algn="r" rtl="1"/>
                      <a:r>
                        <a:rPr lang="fa-IR" dirty="0" smtClean="0">
                          <a:cs typeface="B Nazanin" pitchFamily="2" charset="-78"/>
                        </a:rPr>
                        <a:t>         درآمد</a:t>
                      </a:r>
                      <a:r>
                        <a:rPr lang="fa-IR" baseline="0" dirty="0" smtClean="0">
                          <a:cs typeface="B Nazanin" pitchFamily="2" charset="-78"/>
                        </a:rPr>
                        <a:t>**</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r>
                        <a:rPr lang="fa-IR" dirty="0" smtClean="0">
                          <a:cs typeface="B Nazanin" pitchFamily="2" charset="-78"/>
                        </a:rPr>
                        <a:t>نقد</a:t>
                      </a:r>
                      <a:r>
                        <a:rPr lang="fa-IR" baseline="0" dirty="0" smtClean="0">
                          <a:cs typeface="B Nazanin" pitchFamily="2" charset="-78"/>
                        </a:rPr>
                        <a:t> و بانک</a:t>
                      </a:r>
                      <a:r>
                        <a:rPr lang="fa-IR" dirty="0" smtClean="0">
                          <a:cs typeface="B Nazanin" pitchFamily="2" charset="-78"/>
                        </a:rPr>
                        <a:t>**</a:t>
                      </a:r>
                    </a:p>
                    <a:p>
                      <a:pPr algn="r" rtl="1"/>
                      <a:r>
                        <a:rPr lang="fa-IR" dirty="0" smtClean="0">
                          <a:cs typeface="B Nazanin" pitchFamily="2" charset="-78"/>
                        </a:rPr>
                        <a:t>         درآمد</a:t>
                      </a:r>
                      <a:r>
                        <a:rPr lang="fa-IR" baseline="0" dirty="0" smtClean="0">
                          <a:cs typeface="B Nazanin" pitchFamily="2" charset="-78"/>
                        </a:rPr>
                        <a:t>**</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r>
                        <a:rPr lang="fa-IR" dirty="0" smtClean="0">
                          <a:cs typeface="B Nazanin" pitchFamily="2" charset="-78"/>
                        </a:rPr>
                        <a:t>نقد</a:t>
                      </a:r>
                      <a:r>
                        <a:rPr lang="fa-IR" baseline="0" dirty="0" smtClean="0">
                          <a:cs typeface="B Nazanin" pitchFamily="2" charset="-78"/>
                        </a:rPr>
                        <a:t> و بانک</a:t>
                      </a:r>
                      <a:r>
                        <a:rPr lang="fa-IR" dirty="0" smtClean="0">
                          <a:cs typeface="B Nazanin" pitchFamily="2" charset="-78"/>
                        </a:rPr>
                        <a:t>**</a:t>
                      </a:r>
                    </a:p>
                    <a:p>
                      <a:pPr algn="r" rtl="1"/>
                      <a:r>
                        <a:rPr lang="fa-IR" dirty="0" smtClean="0">
                          <a:cs typeface="B Nazanin" pitchFamily="2" charset="-78"/>
                        </a:rPr>
                        <a:t>         درآمد</a:t>
                      </a:r>
                      <a:r>
                        <a:rPr lang="fa-IR" baseline="0" dirty="0" smtClean="0">
                          <a:cs typeface="B Nazanin" pitchFamily="2" charset="-78"/>
                        </a:rPr>
                        <a:t>**</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r>
                        <a:rPr lang="fa-IR" dirty="0" smtClean="0">
                          <a:cs typeface="B Nazanin" pitchFamily="2" charset="-78"/>
                        </a:rPr>
                        <a:t>نقد</a:t>
                      </a:r>
                      <a:r>
                        <a:rPr lang="fa-IR" baseline="0" dirty="0" smtClean="0">
                          <a:cs typeface="B Nazanin" pitchFamily="2" charset="-78"/>
                        </a:rPr>
                        <a:t> و بانک</a:t>
                      </a:r>
                      <a:r>
                        <a:rPr lang="fa-IR" dirty="0" smtClean="0">
                          <a:cs typeface="B Nazanin" pitchFamily="2" charset="-78"/>
                        </a:rPr>
                        <a:t>**</a:t>
                      </a:r>
                    </a:p>
                    <a:p>
                      <a:pPr algn="r" rtl="1"/>
                      <a:r>
                        <a:rPr lang="fa-IR" dirty="0" smtClean="0">
                          <a:cs typeface="B Nazanin" pitchFamily="2" charset="-78"/>
                        </a:rPr>
                        <a:t>         درآمد</a:t>
                      </a:r>
                      <a:r>
                        <a:rPr lang="fa-IR" baseline="0" dirty="0" smtClean="0">
                          <a:cs typeface="B Nazanin" pitchFamily="2" charset="-78"/>
                        </a:rPr>
                        <a:t>**</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r>
                        <a:rPr lang="fa-IR" dirty="0" smtClean="0">
                          <a:cs typeface="B Nazanin" pitchFamily="2" charset="-78"/>
                        </a:rPr>
                        <a:t>نقد</a:t>
                      </a:r>
                      <a:r>
                        <a:rPr lang="fa-IR" baseline="0" dirty="0" smtClean="0">
                          <a:cs typeface="B Nazanin" pitchFamily="2" charset="-78"/>
                        </a:rPr>
                        <a:t> و بانک</a:t>
                      </a:r>
                      <a:r>
                        <a:rPr lang="fa-IR" dirty="0" smtClean="0">
                          <a:cs typeface="B Nazanin" pitchFamily="2" charset="-78"/>
                        </a:rPr>
                        <a:t>**</a:t>
                      </a:r>
                    </a:p>
                    <a:p>
                      <a:pPr algn="r" rtl="1"/>
                      <a:r>
                        <a:rPr lang="fa-IR" dirty="0" smtClean="0">
                          <a:cs typeface="B Nazanin" pitchFamily="2" charset="-78"/>
                        </a:rPr>
                        <a:t>         درآمد</a:t>
                      </a:r>
                      <a:r>
                        <a:rPr lang="fa-IR" baseline="0" dirty="0" smtClean="0">
                          <a:cs typeface="B Nazanin" pitchFamily="2" charset="-78"/>
                        </a:rPr>
                        <a:t>**</a:t>
                      </a:r>
                      <a:endParaRPr lang="fa-IR" dirty="0">
                        <a:cs typeface="B Nazanin" pitchFamily="2" charset="-78"/>
                      </a:endParaRPr>
                    </a:p>
                  </a:txBody>
                  <a:tcPr/>
                </a:tc>
                <a:extLst>
                  <a:ext uri="{0D108BD9-81ED-4DB2-BD59-A6C34878D82A}">
                    <a16:rowId xmlns="" xmlns:a16="http://schemas.microsoft.com/office/drawing/2014/main" val="10001"/>
                  </a:ext>
                </a:extLst>
              </a:tr>
              <a:tr h="1411289">
                <a:tc>
                  <a:txBody>
                    <a:bodyPr/>
                    <a:lstStyle/>
                    <a:p>
                      <a:pPr algn="ctr" rtl="1"/>
                      <a:r>
                        <a:rPr lang="fa-IR" sz="1600" dirty="0" smtClean="0">
                          <a:latin typeface="2  Titr"/>
                          <a:cs typeface="B Nazanin" pitchFamily="2" charset="-78"/>
                        </a:rPr>
                        <a:t>2- درآمد در سال جاري تحقق يافته ولي هنوز وصول نشده و قابليت اندازه گيري و وصول در مدت کوتاهي پس از تشخيص را دارد</a:t>
                      </a:r>
                      <a:endParaRPr lang="fa-IR" sz="1600" dirty="0">
                        <a:latin typeface="2  Titr"/>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5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5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endParaRPr lang="fa-IR" sz="800" dirty="0" smtClean="0">
                        <a:cs typeface="B Nazanin" pitchFamily="2" charset="-78"/>
                      </a:endParaRPr>
                    </a:p>
                    <a:p>
                      <a:pPr algn="r" rtl="1"/>
                      <a:endParaRPr lang="fa-IR" sz="700" dirty="0" smtClean="0">
                        <a:cs typeface="B Nazanin" pitchFamily="2" charset="-78"/>
                      </a:endParaRPr>
                    </a:p>
                    <a:p>
                      <a:pPr algn="r" rtl="1"/>
                      <a:endParaRPr lang="fa-IR" sz="700" dirty="0" smtClean="0">
                        <a:cs typeface="B Nazanin" pitchFamily="2" charset="-78"/>
                      </a:endParaRPr>
                    </a:p>
                    <a:p>
                      <a:pPr algn="r" rtl="1"/>
                      <a:r>
                        <a:rPr lang="fa-IR" sz="1400" dirty="0" smtClean="0">
                          <a:cs typeface="B Nazanin" pitchFamily="2" charset="-78"/>
                        </a:rPr>
                        <a:t>حسابهاي دريافتني**</a:t>
                      </a:r>
                    </a:p>
                    <a:p>
                      <a:pPr algn="r" rtl="1"/>
                      <a:r>
                        <a:rPr lang="fa-IR" sz="1400" dirty="0" smtClean="0">
                          <a:cs typeface="B Nazanin" pitchFamily="2" charset="-78"/>
                        </a:rPr>
                        <a:t>                   درآمد**</a:t>
                      </a:r>
                      <a:endParaRPr lang="fa-IR" sz="1400" dirty="0">
                        <a:cs typeface="B Nazanin" pitchFamily="2" charset="-78"/>
                      </a:endParaRPr>
                    </a:p>
                  </a:txBody>
                  <a:tcPr/>
                </a:tc>
                <a:tc>
                  <a:txBody>
                    <a:bodyPr/>
                    <a:lstStyle/>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8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500" dirty="0" smtClean="0">
                        <a:cs typeface="B Nazanin" pitchFamily="2" charset="-78"/>
                      </a:endParaRPr>
                    </a:p>
                    <a:p>
                      <a:pPr algn="ctr" rtl="1"/>
                      <a:endParaRPr lang="fa-IR" sz="500" dirty="0" smtClean="0">
                        <a:cs typeface="B Nazanin" pitchFamily="2" charset="-78"/>
                      </a:endParaRPr>
                    </a:p>
                    <a:p>
                      <a:pPr algn="r" rtl="1"/>
                      <a:r>
                        <a:rPr lang="fa-IR" sz="1400" dirty="0" smtClean="0">
                          <a:cs typeface="B Nazanin" pitchFamily="2" charset="-78"/>
                        </a:rPr>
                        <a:t>حسابهاي دريافتني**</a:t>
                      </a:r>
                    </a:p>
                    <a:p>
                      <a:pPr algn="r" rtl="1"/>
                      <a:r>
                        <a:rPr lang="fa-IR" sz="1400" dirty="0" smtClean="0">
                          <a:cs typeface="B Nazanin" pitchFamily="2" charset="-78"/>
                        </a:rPr>
                        <a:t>                   درآمد**</a:t>
                      </a:r>
                      <a:endParaRPr lang="fa-IR" sz="1400" dirty="0">
                        <a:cs typeface="B Nazanin" pitchFamily="2" charset="-78"/>
                      </a:endParaRPr>
                    </a:p>
                  </a:txBody>
                  <a:tcPr/>
                </a:tc>
                <a:extLst>
                  <a:ext uri="{0D108BD9-81ED-4DB2-BD59-A6C34878D82A}">
                    <a16:rowId xmlns="" xmlns:a16="http://schemas.microsoft.com/office/drawing/2014/main" val="10002"/>
                  </a:ext>
                </a:extLst>
              </a:tr>
              <a:tr h="1319868">
                <a:tc>
                  <a:txBody>
                    <a:bodyPr/>
                    <a:lstStyle/>
                    <a:p>
                      <a:pPr algn="ctr" rtl="1"/>
                      <a:r>
                        <a:rPr lang="fa-IR" sz="1600" dirty="0" smtClean="0">
                          <a:latin typeface="2  Titr"/>
                          <a:cs typeface="B Nazanin" pitchFamily="2" charset="-78"/>
                        </a:rPr>
                        <a:t>3- درآمد در سال جاري تحقق يافته ولي هنوز وصول نشده و نسبت به وصول آن در کوتاه مدت اطمينان کافي وجود ندارد   </a:t>
                      </a:r>
                      <a:endParaRPr lang="fa-IR" sz="1600" dirty="0">
                        <a:latin typeface="2  Titr"/>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5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8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5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endParaRPr lang="fa-IR" sz="800" dirty="0" smtClean="0">
                        <a:cs typeface="B Nazanin" pitchFamily="2" charset="-78"/>
                      </a:endParaRPr>
                    </a:p>
                    <a:p>
                      <a:pPr algn="r" rtl="1"/>
                      <a:endParaRPr lang="fa-IR" sz="700" dirty="0" smtClean="0">
                        <a:cs typeface="B Nazanin" pitchFamily="2" charset="-78"/>
                      </a:endParaRPr>
                    </a:p>
                    <a:p>
                      <a:pPr algn="r" rtl="1"/>
                      <a:endParaRPr lang="fa-IR" sz="700" dirty="0" smtClean="0">
                        <a:cs typeface="B Nazanin" pitchFamily="2" charset="-78"/>
                      </a:endParaRPr>
                    </a:p>
                    <a:p>
                      <a:pPr algn="r" rtl="1"/>
                      <a:r>
                        <a:rPr lang="fa-IR" sz="1400" dirty="0" smtClean="0">
                          <a:cs typeface="B Nazanin" pitchFamily="2" charset="-78"/>
                        </a:rPr>
                        <a:t>حسابهاي دريافتني**</a:t>
                      </a:r>
                    </a:p>
                    <a:p>
                      <a:pPr algn="r" rtl="1"/>
                      <a:r>
                        <a:rPr lang="fa-IR" sz="1400" dirty="0" smtClean="0">
                          <a:cs typeface="B Nazanin" pitchFamily="2" charset="-78"/>
                        </a:rPr>
                        <a:t>                   درآمد**</a:t>
                      </a:r>
                      <a:endParaRPr lang="fa-IR" sz="1400" dirty="0">
                        <a:cs typeface="B Nazanin" pitchFamily="2" charset="-78"/>
                      </a:endParaRPr>
                    </a:p>
                  </a:txBody>
                  <a:tcPr/>
                </a:tc>
                <a:tc>
                  <a:txBody>
                    <a:bodyPr/>
                    <a:lstStyle/>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8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tc>
                  <a:txBody>
                    <a:bodyPr/>
                    <a:lstStyle/>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endParaRPr lang="fa-IR" sz="700" dirty="0" smtClean="0">
                        <a:cs typeface="B Nazanin" pitchFamily="2" charset="-78"/>
                      </a:endParaRPr>
                    </a:p>
                    <a:p>
                      <a:pPr algn="ctr" rtl="1"/>
                      <a:r>
                        <a:rPr lang="fa-IR" dirty="0" smtClean="0">
                          <a:cs typeface="B Nazanin" pitchFamily="2" charset="-78"/>
                        </a:rPr>
                        <a:t>ثبتي ندارد</a:t>
                      </a:r>
                      <a:endParaRPr lang="fa-IR" dirty="0">
                        <a:cs typeface="B Nazanin" pitchFamily="2" charset="-78"/>
                      </a:endParaRPr>
                    </a:p>
                  </a:txBody>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16725772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1270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graphicFrame>
        <p:nvGraphicFramePr>
          <p:cNvPr id="7" name="Table 6"/>
          <p:cNvGraphicFramePr>
            <a:graphicFrameLocks noGrp="1"/>
          </p:cNvGraphicFramePr>
          <p:nvPr>
            <p:extLst>
              <p:ext uri="{D42A27DB-BD31-4B8C-83A1-F6EECF244321}">
                <p14:modId xmlns:p14="http://schemas.microsoft.com/office/powerpoint/2010/main" val="2780165249"/>
              </p:ext>
            </p:extLst>
          </p:nvPr>
        </p:nvGraphicFramePr>
        <p:xfrm>
          <a:off x="1409848" y="1332036"/>
          <a:ext cx="6096000" cy="741680"/>
        </p:xfrm>
        <a:graphic>
          <a:graphicData uri="http://schemas.openxmlformats.org/drawingml/2006/table">
            <a:tbl>
              <a:tblPr rtl="1">
                <a:tableStyleId>{2D5ABB26-0587-4C30-8999-92F81FD0307C}</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370840">
                <a:tc>
                  <a:txBody>
                    <a:bodyPr/>
                    <a:lstStyle/>
                    <a:p>
                      <a:pPr rtl="1"/>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0"/>
                  </a:ext>
                </a:extLst>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extLst>
                  <a:ext uri="{0D108BD9-81ED-4DB2-BD59-A6C34878D82A}">
                    <a16:rowId xmlns="" xmlns:a16="http://schemas.microsoft.com/office/drawing/2014/main" val="1000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951753"/>
              </p:ext>
            </p:extLst>
          </p:nvPr>
        </p:nvGraphicFramePr>
        <p:xfrm>
          <a:off x="179512" y="332656"/>
          <a:ext cx="8832464" cy="5733092"/>
        </p:xfrm>
        <a:graphic>
          <a:graphicData uri="http://schemas.openxmlformats.org/drawingml/2006/table">
            <a:tbl>
              <a:tblPr rtl="1">
                <a:tableStyleId>{616DA210-FB5B-4158-B5E0-FEB733F419BA}</a:tableStyleId>
              </a:tblPr>
              <a:tblGrid>
                <a:gridCol w="1469032">
                  <a:extLst>
                    <a:ext uri="{9D8B030D-6E8A-4147-A177-3AD203B41FA5}">
                      <a16:colId xmlns="" xmlns:a16="http://schemas.microsoft.com/office/drawing/2014/main" val="20000"/>
                    </a:ext>
                  </a:extLst>
                </a:gridCol>
                <a:gridCol w="1353840">
                  <a:extLst>
                    <a:ext uri="{9D8B030D-6E8A-4147-A177-3AD203B41FA5}">
                      <a16:colId xmlns="" xmlns:a16="http://schemas.microsoft.com/office/drawing/2014/main" val="20001"/>
                    </a:ext>
                  </a:extLst>
                </a:gridCol>
                <a:gridCol w="1425848">
                  <a:extLst>
                    <a:ext uri="{9D8B030D-6E8A-4147-A177-3AD203B41FA5}">
                      <a16:colId xmlns="" xmlns:a16="http://schemas.microsoft.com/office/drawing/2014/main" val="20002"/>
                    </a:ext>
                  </a:extLst>
                </a:gridCol>
                <a:gridCol w="1535832">
                  <a:extLst>
                    <a:ext uri="{9D8B030D-6E8A-4147-A177-3AD203B41FA5}">
                      <a16:colId xmlns="" xmlns:a16="http://schemas.microsoft.com/office/drawing/2014/main" val="20003"/>
                    </a:ext>
                  </a:extLst>
                </a:gridCol>
                <a:gridCol w="1514624">
                  <a:extLst>
                    <a:ext uri="{9D8B030D-6E8A-4147-A177-3AD203B41FA5}">
                      <a16:colId xmlns="" xmlns:a16="http://schemas.microsoft.com/office/drawing/2014/main" val="20004"/>
                    </a:ext>
                  </a:extLst>
                </a:gridCol>
                <a:gridCol w="1533288">
                  <a:extLst>
                    <a:ext uri="{9D8B030D-6E8A-4147-A177-3AD203B41FA5}">
                      <a16:colId xmlns="" xmlns:a16="http://schemas.microsoft.com/office/drawing/2014/main" val="20005"/>
                    </a:ext>
                  </a:extLst>
                </a:gridCol>
              </a:tblGrid>
              <a:tr h="403675">
                <a:tc>
                  <a:txBody>
                    <a:bodyPr/>
                    <a:lstStyle/>
                    <a:p>
                      <a:pPr algn="ctr" rtl="1"/>
                      <a:r>
                        <a:rPr lang="fa-IR" dirty="0" smtClean="0">
                          <a:cs typeface="B Nazanin" pitchFamily="2" charset="-78"/>
                        </a:rPr>
                        <a:t>رويداد مالي</a:t>
                      </a:r>
                      <a:endParaRPr lang="fa-IR" dirty="0">
                        <a:cs typeface="B Nazanin" pitchFamily="2" charset="-78"/>
                      </a:endParaRPr>
                    </a:p>
                  </a:txBody>
                  <a:tcPr/>
                </a:tc>
                <a:tc>
                  <a:txBody>
                    <a:bodyPr/>
                    <a:lstStyle/>
                    <a:p>
                      <a:pPr algn="ctr" rtl="1"/>
                      <a:r>
                        <a:rPr lang="fa-IR" dirty="0" smtClean="0">
                          <a:cs typeface="B Nazanin" pitchFamily="2" charset="-78"/>
                        </a:rPr>
                        <a:t>نقدي</a:t>
                      </a:r>
                      <a:endParaRPr lang="fa-IR" dirty="0">
                        <a:cs typeface="B Nazanin" pitchFamily="2" charset="-78"/>
                      </a:endParaRPr>
                    </a:p>
                  </a:txBody>
                  <a:tcPr/>
                </a:tc>
                <a:tc>
                  <a:txBody>
                    <a:bodyPr/>
                    <a:lstStyle/>
                    <a:p>
                      <a:pPr algn="ctr" rtl="1"/>
                      <a:r>
                        <a:rPr lang="fa-IR" dirty="0" smtClean="0">
                          <a:cs typeface="B Nazanin" pitchFamily="2" charset="-78"/>
                        </a:rPr>
                        <a:t>نقدي تعديل شده</a:t>
                      </a:r>
                      <a:endParaRPr lang="fa-IR" dirty="0">
                        <a:cs typeface="B Nazanin" pitchFamily="2" charset="-78"/>
                      </a:endParaRPr>
                    </a:p>
                  </a:txBody>
                  <a:tcPr/>
                </a:tc>
                <a:tc>
                  <a:txBody>
                    <a:bodyPr/>
                    <a:lstStyle/>
                    <a:p>
                      <a:pPr algn="ctr" rtl="1"/>
                      <a:r>
                        <a:rPr lang="fa-IR" dirty="0" smtClean="0">
                          <a:cs typeface="B Nazanin" pitchFamily="2" charset="-78"/>
                        </a:rPr>
                        <a:t>تعهدي</a:t>
                      </a:r>
                      <a:endParaRPr lang="fa-IR" dirty="0">
                        <a:cs typeface="B Nazanin" pitchFamily="2" charset="-78"/>
                      </a:endParaRPr>
                    </a:p>
                  </a:txBody>
                  <a:tcPr/>
                </a:tc>
                <a:tc>
                  <a:txBody>
                    <a:bodyPr/>
                    <a:lstStyle/>
                    <a:p>
                      <a:pPr algn="ctr" rtl="1"/>
                      <a:r>
                        <a:rPr lang="fa-IR" dirty="0" smtClean="0">
                          <a:cs typeface="B Nazanin" pitchFamily="2" charset="-78"/>
                        </a:rPr>
                        <a:t>نيمه تعهدي</a:t>
                      </a:r>
                      <a:endParaRPr lang="fa-IR" dirty="0">
                        <a:cs typeface="B Nazanin" pitchFamily="2" charset="-78"/>
                      </a:endParaRPr>
                    </a:p>
                  </a:txBody>
                  <a:tcPr/>
                </a:tc>
                <a:tc>
                  <a:txBody>
                    <a:bodyPr/>
                    <a:lstStyle/>
                    <a:p>
                      <a:pPr algn="ctr" rtl="1"/>
                      <a:r>
                        <a:rPr lang="fa-IR" dirty="0" smtClean="0">
                          <a:cs typeface="B Nazanin" pitchFamily="2" charset="-78"/>
                        </a:rPr>
                        <a:t>تعهدي تعديل شده</a:t>
                      </a:r>
                      <a:endParaRPr lang="fa-IR" dirty="0">
                        <a:cs typeface="B Nazanin" pitchFamily="2" charset="-78"/>
                      </a:endParaRPr>
                    </a:p>
                  </a:txBody>
                  <a:tcPr/>
                </a:tc>
                <a:extLst>
                  <a:ext uri="{0D108BD9-81ED-4DB2-BD59-A6C34878D82A}">
                    <a16:rowId xmlns="" xmlns:a16="http://schemas.microsoft.com/office/drawing/2014/main" val="10000"/>
                  </a:ext>
                </a:extLst>
              </a:tr>
              <a:tr h="1152128">
                <a:tc>
                  <a:txBody>
                    <a:bodyPr/>
                    <a:lstStyle/>
                    <a:p>
                      <a:pPr algn="r" rtl="1"/>
                      <a:r>
                        <a:rPr lang="fa-IR" sz="1200" dirty="0" smtClean="0">
                          <a:cs typeface="B Nazanin" pitchFamily="2" charset="-78"/>
                        </a:rPr>
                        <a:t>4 – درآمدهاي سال قبل در سال جاري وصول مي شود و در</a:t>
                      </a:r>
                      <a:r>
                        <a:rPr lang="fa-IR" sz="1200" baseline="0" dirty="0" smtClean="0">
                          <a:cs typeface="B Nazanin" pitchFamily="2" charset="-78"/>
                        </a:rPr>
                        <a:t> گذشته قابليت وصول را در کوتاه مدت داشته است و قابل ادازه گيري بوده است</a:t>
                      </a:r>
                      <a:endParaRPr lang="fa-IR" sz="1200" dirty="0" smtClean="0">
                        <a:cs typeface="B Nazanin" pitchFamily="2" charset="-78"/>
                      </a:endParaRPr>
                    </a:p>
                  </a:txBody>
                  <a:tcPr/>
                </a:tc>
                <a:tc>
                  <a:txBody>
                    <a:bodyPr/>
                    <a:lstStyle/>
                    <a:p>
                      <a:pPr algn="r" rtl="1"/>
                      <a:endParaRPr lang="fa-IR" sz="800" dirty="0" smtClean="0">
                        <a:cs typeface="B Nazanin" pitchFamily="2" charset="-78"/>
                      </a:endParaRPr>
                    </a:p>
                    <a:p>
                      <a:pPr algn="r" rtl="1"/>
                      <a:endParaRPr lang="fa-IR" sz="80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ctr" rtl="1"/>
                      <a:endParaRPr lang="fa-IR" sz="800" b="0" dirty="0" smtClean="0">
                        <a:cs typeface="B Nazanin" pitchFamily="2" charset="-78"/>
                      </a:endParaRPr>
                    </a:p>
                    <a:p>
                      <a:pPr algn="ctr" rtl="1"/>
                      <a:endParaRPr lang="fa-IR" sz="800" b="0" dirty="0" smtClean="0">
                        <a:cs typeface="B Nazanin" pitchFamily="2" charset="-78"/>
                      </a:endParaRPr>
                    </a:p>
                    <a:p>
                      <a:pPr algn="ct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ct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sz="1400" b="0" dirty="0" smtClean="0">
                          <a:cs typeface="B Nazanin" pitchFamily="2" charset="-78"/>
                        </a:rPr>
                        <a:t>      حساب دريافتني**</a:t>
                      </a:r>
                      <a:endParaRPr lang="fa-IR" sz="1400"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sz="1400" b="0" dirty="0" smtClean="0">
                          <a:cs typeface="B Nazanin" pitchFamily="2" charset="-78"/>
                        </a:rPr>
                        <a:t>       حساب دريافتني**</a:t>
                      </a:r>
                      <a:endParaRPr lang="fa-IR" sz="1400" b="0" dirty="0">
                        <a:cs typeface="B Nazanin" pitchFamily="2" charset="-78"/>
                      </a:endParaRPr>
                    </a:p>
                  </a:txBody>
                  <a:tcPr/>
                </a:tc>
                <a:extLst>
                  <a:ext uri="{0D108BD9-81ED-4DB2-BD59-A6C34878D82A}">
                    <a16:rowId xmlns="" xmlns:a16="http://schemas.microsoft.com/office/drawing/2014/main" val="10001"/>
                  </a:ext>
                </a:extLst>
              </a:tr>
              <a:tr h="1411289">
                <a:tc>
                  <a:txBody>
                    <a:bodyPr/>
                    <a:lstStyle/>
                    <a:p>
                      <a:pPr algn="r" rtl="1"/>
                      <a:r>
                        <a:rPr lang="fa-IR" sz="1600" dirty="0" smtClean="0">
                          <a:latin typeface="2  Titr"/>
                          <a:cs typeface="B Nazanin" pitchFamily="2" charset="-78"/>
                        </a:rPr>
                        <a:t>5- درآمد سال قبل در سال جاري وصول شده و در سال</a:t>
                      </a:r>
                      <a:r>
                        <a:rPr lang="fa-IR" sz="1600" baseline="0" dirty="0" smtClean="0">
                          <a:latin typeface="2  Titr"/>
                          <a:cs typeface="B Nazanin" pitchFamily="2" charset="-78"/>
                        </a:rPr>
                        <a:t> قبل قابليت اندازه گيري و تشخيص نداشته </a:t>
                      </a:r>
                      <a:r>
                        <a:rPr lang="fa-IR" sz="1400" baseline="0" dirty="0" smtClean="0">
                          <a:latin typeface="2  Titr"/>
                          <a:cs typeface="B Nazanin" pitchFamily="2" charset="-78"/>
                        </a:rPr>
                        <a:t>است</a:t>
                      </a:r>
                      <a:endParaRPr lang="fa-IR" sz="1600" dirty="0">
                        <a:latin typeface="2  Titr"/>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r" rtl="1"/>
                      <a:endParaRPr lang="fa-IR" sz="800" b="0" dirty="0" smtClean="0">
                        <a:cs typeface="B Nazanin" pitchFamily="2" charset="-78"/>
                      </a:endParaRPr>
                    </a:p>
                    <a:p>
                      <a:pPr algn="r" rtl="1"/>
                      <a:endParaRPr lang="fa-IR" sz="100" b="0" dirty="0" smtClean="0">
                        <a:cs typeface="B Nazanin" pitchFamily="2" charset="-78"/>
                      </a:endParaRPr>
                    </a:p>
                    <a:p>
                      <a:pPr algn="r" rtl="1"/>
                      <a:endParaRPr lang="fa-IR" sz="100" b="0" dirty="0" smtClean="0">
                        <a:cs typeface="B Nazanin" pitchFamily="2" charset="-78"/>
                      </a:endParaRPr>
                    </a:p>
                    <a:p>
                      <a:pPr algn="r" rtl="1"/>
                      <a:endParaRPr lang="fa-IR" sz="1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400" b="0" dirty="0" smtClean="0">
                        <a:cs typeface="B Nazanin" pitchFamily="2" charset="-78"/>
                      </a:endParaRPr>
                    </a:p>
                    <a:p>
                      <a:pPr algn="r" rtl="1"/>
                      <a:endParaRPr lang="fa-IR" sz="4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sz="1400" b="0" dirty="0" smtClean="0">
                          <a:cs typeface="B Nazanin" pitchFamily="2" charset="-78"/>
                        </a:rPr>
                        <a:t>     حساب دريافتني**</a:t>
                      </a:r>
                      <a:endParaRPr lang="fa-IR" sz="1400"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extLst>
                  <a:ext uri="{0D108BD9-81ED-4DB2-BD59-A6C34878D82A}">
                    <a16:rowId xmlns="" xmlns:a16="http://schemas.microsoft.com/office/drawing/2014/main" val="10002"/>
                  </a:ext>
                </a:extLst>
              </a:tr>
              <a:tr h="1319868">
                <a:tc>
                  <a:txBody>
                    <a:bodyPr/>
                    <a:lstStyle/>
                    <a:p>
                      <a:pPr algn="r" rtl="1"/>
                      <a:r>
                        <a:rPr lang="fa-IR" sz="1400" dirty="0" smtClean="0">
                          <a:latin typeface="2  Titr"/>
                          <a:cs typeface="B Nazanin" pitchFamily="2" charset="-78"/>
                        </a:rPr>
                        <a:t>6- درآمد سال قبل در سال جاري وصول شده و در سال</a:t>
                      </a:r>
                      <a:r>
                        <a:rPr lang="fa-IR" sz="1400" baseline="0" dirty="0" smtClean="0">
                          <a:latin typeface="2  Titr"/>
                          <a:cs typeface="B Nazanin" pitchFamily="2" charset="-78"/>
                        </a:rPr>
                        <a:t> قبل نسبت به وصول آن در کوتاه مدت اطمينان کافي وجود نداشته است ( قابليت تشخيص داشته )</a:t>
                      </a:r>
                      <a:endParaRPr lang="fa-IR" sz="1400" dirty="0">
                        <a:latin typeface="2  Titr"/>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r" rtl="1"/>
                      <a:endParaRPr lang="fa-IR" sz="800" b="0" dirty="0" smtClean="0">
                        <a:cs typeface="B Nazanin" pitchFamily="2" charset="-78"/>
                      </a:endParaRPr>
                    </a:p>
                    <a:p>
                      <a:pPr algn="r" rtl="1"/>
                      <a:endParaRPr lang="fa-IR" sz="4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1000" b="0" dirty="0" smtClean="0">
                        <a:cs typeface="B Nazanin" pitchFamily="2" charset="-78"/>
                      </a:endParaRPr>
                    </a:p>
                    <a:p>
                      <a:pPr algn="r" rtl="1"/>
                      <a:endParaRPr lang="fa-IR" sz="500" b="0" dirty="0" smtClean="0">
                        <a:cs typeface="B Nazanin" pitchFamily="2" charset="-78"/>
                      </a:endParaRPr>
                    </a:p>
                    <a:p>
                      <a:pPr algn="r" rtl="1"/>
                      <a:endParaRPr lang="fa-IR" sz="500" b="0" dirty="0" smtClean="0">
                        <a:cs typeface="B Nazanin" pitchFamily="2" charset="-78"/>
                      </a:endParaRPr>
                    </a:p>
                    <a:p>
                      <a:pPr algn="r" rtl="1"/>
                      <a:endParaRPr lang="fa-IR" sz="500" b="0" dirty="0" smtClean="0">
                        <a:cs typeface="B Nazanin" pitchFamily="2" charset="-78"/>
                      </a:endParaRPr>
                    </a:p>
                    <a:p>
                      <a:pPr algn="r" rtl="1"/>
                      <a:endParaRPr lang="fa-IR" sz="5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sz="1400" b="0" dirty="0" smtClean="0">
                          <a:cs typeface="B Nazanin" pitchFamily="2" charset="-78"/>
                        </a:rPr>
                        <a:t>     حساب دريافتني**</a:t>
                      </a:r>
                      <a:endParaRPr lang="fa-IR" sz="1400"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800" b="0" dirty="0" smtClean="0">
                        <a:cs typeface="B Nazanin" pitchFamily="2" charset="-78"/>
                      </a:endParaRPr>
                    </a:p>
                    <a:p>
                      <a:pPr algn="r" rtl="1"/>
                      <a:endParaRPr lang="fa-IR" sz="4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600" b="0" dirty="0" smtClean="0">
                        <a:cs typeface="B Nazanin" pitchFamily="2" charset="-78"/>
                      </a:endParaRPr>
                    </a:p>
                    <a:p>
                      <a:pPr algn="r" rtl="1"/>
                      <a:endParaRPr lang="fa-IR" sz="600" b="0" dirty="0" smtClean="0">
                        <a:cs typeface="B Nazanin" pitchFamily="2" charset="-78"/>
                      </a:endParaRPr>
                    </a:p>
                    <a:p>
                      <a:pPr algn="r" rtl="1"/>
                      <a:endParaRPr lang="fa-IR" sz="600" b="0" dirty="0" smtClean="0">
                        <a:cs typeface="B Nazanin" pitchFamily="2" charset="-78"/>
                      </a:endParaRPr>
                    </a:p>
                    <a:p>
                      <a:pPr algn="r" rtl="1"/>
                      <a:endParaRPr lang="fa-IR" sz="600" b="0" dirty="0" smtClean="0">
                        <a:cs typeface="B Nazanin" pitchFamily="2" charset="-78"/>
                      </a:endParaRPr>
                    </a:p>
                    <a:p>
                      <a:pPr algn="r" rtl="1"/>
                      <a:endParaRPr lang="fa-IR" sz="6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extLst>
                  <a:ext uri="{0D108BD9-81ED-4DB2-BD59-A6C34878D82A}">
                    <a16:rowId xmlns="" xmlns:a16="http://schemas.microsoft.com/office/drawing/2014/main" val="10003"/>
                  </a:ext>
                </a:extLst>
              </a:tr>
              <a:tr h="1144448">
                <a:tc>
                  <a:txBody>
                    <a:bodyPr/>
                    <a:lstStyle/>
                    <a:p>
                      <a:pPr algn="r" rtl="1"/>
                      <a:r>
                        <a:rPr lang="fa-IR" sz="1600" dirty="0" smtClean="0">
                          <a:latin typeface="2  Titr"/>
                          <a:cs typeface="B Nazanin" pitchFamily="2" charset="-78"/>
                        </a:rPr>
                        <a:t>7 – درآمد مرتبط با عمليات سال آينده در سالجاري وصول شده است .</a:t>
                      </a:r>
                      <a:endParaRPr lang="fa-IR" sz="1600" dirty="0">
                        <a:latin typeface="2  Titr"/>
                        <a:cs typeface="B Nazanin" pitchFamily="2" charset="-78"/>
                      </a:endParaRPr>
                    </a:p>
                  </a:txBody>
                  <a:tcPr/>
                </a:tc>
                <a:tc>
                  <a:txBody>
                    <a:bodyPr/>
                    <a:lstStyle/>
                    <a:p>
                      <a:pPr algn="ctr" rtl="1"/>
                      <a:endParaRPr lang="fa-IR" sz="800" dirty="0" smtClean="0">
                        <a:cs typeface="B Nazanin" pitchFamily="2" charset="-78"/>
                      </a:endParaRPr>
                    </a:p>
                    <a:p>
                      <a:pPr algn="ctr" rtl="1"/>
                      <a:endParaRPr lang="fa-IR" sz="80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sz="1400" b="0" dirty="0" smtClean="0">
                          <a:cs typeface="B Nazanin" pitchFamily="2" charset="-78"/>
                        </a:rPr>
                        <a:t>     حساب دريافتني**</a:t>
                      </a:r>
                      <a:endParaRPr lang="fa-IR" sz="1400"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tc>
                  <a:txBody>
                    <a:bodyPr/>
                    <a:lstStyle/>
                    <a:p>
                      <a:pPr algn="r" rtl="1"/>
                      <a:endParaRPr lang="fa-IR" sz="800" b="0" dirty="0" smtClean="0">
                        <a:cs typeface="B Nazanin" pitchFamily="2" charset="-78"/>
                      </a:endParaRPr>
                    </a:p>
                    <a:p>
                      <a:pPr algn="r" rtl="1"/>
                      <a:endParaRPr lang="fa-IR" sz="800" b="0" dirty="0" smtClean="0">
                        <a:cs typeface="B Nazanin" pitchFamily="2" charset="-78"/>
                      </a:endParaRPr>
                    </a:p>
                    <a:p>
                      <a:pPr algn="r" rtl="1"/>
                      <a:r>
                        <a:rPr lang="fa-IR" b="0" dirty="0" smtClean="0">
                          <a:cs typeface="B Nazanin" pitchFamily="2" charset="-78"/>
                        </a:rPr>
                        <a:t>نقد</a:t>
                      </a:r>
                      <a:r>
                        <a:rPr lang="fa-IR" b="0" baseline="0" dirty="0" smtClean="0">
                          <a:cs typeface="B Nazanin" pitchFamily="2" charset="-78"/>
                        </a:rPr>
                        <a:t> و بانک </a:t>
                      </a:r>
                      <a:r>
                        <a:rPr lang="fa-IR" dirty="0" smtClean="0">
                          <a:cs typeface="B Nazanin" pitchFamily="2" charset="-78"/>
                        </a:rPr>
                        <a:t>**</a:t>
                      </a:r>
                    </a:p>
                    <a:p>
                      <a:pPr algn="r" rtl="1"/>
                      <a:r>
                        <a:rPr lang="fa-IR" b="0" dirty="0" smtClean="0">
                          <a:cs typeface="B Nazanin" pitchFamily="2" charset="-78"/>
                        </a:rPr>
                        <a:t>        درآمد **</a:t>
                      </a:r>
                      <a:endParaRPr lang="fa-IR" b="0" dirty="0">
                        <a:cs typeface="B Nazanin" pitchFamily="2" charset="-78"/>
                      </a:endParaRPr>
                    </a:p>
                  </a:txBody>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2020175835"/>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59552" y="1071364"/>
            <a:ext cx="7848600" cy="5867400"/>
          </a:xfrm>
        </p:spPr>
        <p:txBody>
          <a:bodyPr>
            <a:normAutofit/>
          </a:bodyPr>
          <a:lstStyle/>
          <a:p>
            <a:pPr marL="0" indent="0" algn="just" rtl="1">
              <a:buNone/>
            </a:pPr>
            <a:r>
              <a:rPr lang="fa-IR" sz="2000" dirty="0" smtClean="0">
                <a:cs typeface="B Zar" pitchFamily="2" charset="-78"/>
              </a:rPr>
              <a:t> چنانچه درآمد برمبناي تعهدي در اختيار باشد مي توان از طريق 2 روش زير آن را به مبناي نقدي تبديل کرد .</a:t>
            </a:r>
          </a:p>
          <a:p>
            <a:pPr marL="0" indent="0" algn="just" rtl="1">
              <a:buNone/>
            </a:pPr>
            <a:r>
              <a:rPr lang="fa-IR" sz="2000" dirty="0" smtClean="0">
                <a:cs typeface="B Zar" pitchFamily="2" charset="-78"/>
              </a:rPr>
              <a:t>روش اول :</a:t>
            </a:r>
          </a:p>
          <a:p>
            <a:pPr marL="0" indent="0" algn="just" rtl="1">
              <a:buNone/>
            </a:pPr>
            <a:r>
              <a:rPr lang="fa-IR" sz="2000" dirty="0" smtClean="0">
                <a:cs typeface="B Zar" pitchFamily="2" charset="-78"/>
              </a:rPr>
              <a:t>درآمد بر مبناي نقدي</a:t>
            </a:r>
          </a:p>
          <a:p>
            <a:pPr marL="0" indent="0" algn="just" rtl="1">
              <a:buNone/>
            </a:pPr>
            <a:r>
              <a:rPr lang="fa-IR" sz="2000" dirty="0" smtClean="0">
                <a:cs typeface="B Zar" pitchFamily="2" charset="-78"/>
              </a:rPr>
              <a:t>درآمد بر مبناي تعهدي                                                  **</a:t>
            </a:r>
            <a:endParaRPr lang="fa-IR" sz="2000" dirty="0">
              <a:cs typeface="B Zar" pitchFamily="2" charset="-78"/>
            </a:endParaRPr>
          </a:p>
          <a:p>
            <a:pPr marL="0" indent="0" algn="just" rtl="1">
              <a:buNone/>
            </a:pPr>
            <a:r>
              <a:rPr lang="fa-IR" sz="2000" dirty="0" smtClean="0">
                <a:cs typeface="B Zar" pitchFamily="2" charset="-78"/>
              </a:rPr>
              <a:t>+ مانده حساب هاي دريافتني اول دوره                          **</a:t>
            </a:r>
          </a:p>
          <a:p>
            <a:pPr marL="0" indent="0" algn="just" rtl="1">
              <a:buNone/>
            </a:pPr>
            <a:r>
              <a:rPr lang="fa-IR" sz="2000" dirty="0" smtClean="0">
                <a:cs typeface="B Zar" pitchFamily="2" charset="-78"/>
              </a:rPr>
              <a:t>-  مانده حساب هاي دريافتني پايان دوره                      (**)</a:t>
            </a:r>
          </a:p>
          <a:p>
            <a:pPr marL="0" indent="0" algn="just" rtl="1">
              <a:buNone/>
            </a:pPr>
            <a:r>
              <a:rPr lang="fa-IR" sz="2000" dirty="0" smtClean="0">
                <a:cs typeface="B Zar" pitchFamily="2" charset="-78"/>
              </a:rPr>
              <a:t>+  مانده پيش دريافت پايان دوره                                   **</a:t>
            </a:r>
          </a:p>
          <a:p>
            <a:pPr marL="0" indent="0" algn="just">
              <a:buNone/>
            </a:pPr>
            <a:r>
              <a:rPr lang="fa-IR" sz="2000" dirty="0" smtClean="0">
                <a:cs typeface="B Zar" pitchFamily="2" charset="-78"/>
              </a:rPr>
              <a:t>- مانده پيش دريافت اول دوره                                    (**)</a:t>
            </a:r>
          </a:p>
          <a:p>
            <a:pPr marL="0" indent="0" algn="just" rtl="1">
              <a:buNone/>
            </a:pPr>
            <a:r>
              <a:rPr lang="fa-IR" sz="2000" dirty="0" smtClean="0">
                <a:cs typeface="B Zar" pitchFamily="2" charset="-78"/>
              </a:rPr>
              <a:t>درآمد بر مبناي نقدي                                                   **</a:t>
            </a: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r>
              <a:rPr lang="fa-IR" sz="2000" dirty="0" smtClean="0">
                <a:cs typeface="B Zar" pitchFamily="2" charset="-78"/>
              </a:rPr>
              <a:t>روش دوم :</a:t>
            </a:r>
          </a:p>
          <a:p>
            <a:pPr marL="0" indent="0" algn="just" rtl="1">
              <a:buNone/>
            </a:pPr>
            <a:r>
              <a:rPr lang="fa-IR" sz="2000" dirty="0" smtClean="0">
                <a:cs typeface="B Zar" pitchFamily="2" charset="-78"/>
              </a:rPr>
              <a:t>      افزايش در حسابهاي دريافتني -</a:t>
            </a:r>
          </a:p>
          <a:p>
            <a:pPr marL="0" indent="0" algn="just" rtl="1">
              <a:buNone/>
            </a:pPr>
            <a:r>
              <a:rPr lang="fa-IR" sz="2000" dirty="0" smtClean="0">
                <a:cs typeface="B Zar" pitchFamily="2" charset="-78"/>
              </a:rPr>
              <a:t>     کاهش در حسابهاي دريافتني   +          درآمد بر مبناي تعهدي =  درآمد برمبناي نقدي</a:t>
            </a:r>
          </a:p>
          <a:p>
            <a:pPr marL="0" indent="0" algn="just" rtl="1">
              <a:buNone/>
            </a:pPr>
            <a:r>
              <a:rPr lang="fa-IR" sz="2000" dirty="0" smtClean="0">
                <a:cs typeface="B Zar" pitchFamily="2" charset="-78"/>
              </a:rPr>
              <a:t>     افزايش در پيش دريافت          +</a:t>
            </a:r>
          </a:p>
          <a:p>
            <a:pPr marL="0" indent="0" algn="just" rtl="1">
              <a:buNone/>
            </a:pPr>
            <a:r>
              <a:rPr lang="fa-IR" sz="2000" dirty="0" smtClean="0">
                <a:cs typeface="B Zar" pitchFamily="2" charset="-78"/>
              </a:rPr>
              <a:t>     کاهش در پيش دريافت          -</a:t>
            </a: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endParaRPr lang="fa-IR" sz="2000" dirty="0" smtClean="0">
              <a:cs typeface="B Zar" pitchFamily="2" charset="-78"/>
            </a:endParaRPr>
          </a:p>
          <a:p>
            <a:pPr marL="457200" indent="-457200" algn="just" rtl="1">
              <a:buFont typeface="+mj-lt"/>
              <a:buAutoNum type="arabicPeriod"/>
            </a:pPr>
            <a:endParaRPr lang="fa-IR" sz="2000" dirty="0">
              <a:solidFill>
                <a:schemeClr val="tx1"/>
              </a:solidFill>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smtClean="0">
              <a:solidFill>
                <a:schemeClr val="tx1"/>
              </a:solidFill>
              <a:cs typeface="B Zar" pitchFamily="2" charset="-78"/>
            </a:endParaRPr>
          </a:p>
        </p:txBody>
      </p:sp>
      <p:sp>
        <p:nvSpPr>
          <p:cNvPr id="5" name="Rounded Rectangle 4"/>
          <p:cNvSpPr/>
          <p:nvPr/>
        </p:nvSpPr>
        <p:spPr>
          <a:xfrm>
            <a:off x="323528" y="204044"/>
            <a:ext cx="8568952"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b="1" dirty="0" smtClean="0">
                <a:cs typeface="B Zar" pitchFamily="2" charset="-78"/>
              </a:rPr>
              <a:t>نکاتي درباره تعيين درآمد و هزينه در مبناي نقدي و تعهدي ( تبديل مبناي تعهدي به نقدي يا بالعکس ) </a:t>
            </a:r>
            <a:endParaRPr lang="en-US" b="1" dirty="0"/>
          </a:p>
        </p:txBody>
      </p:sp>
      <p:sp>
        <p:nvSpPr>
          <p:cNvPr id="6" name="Right Brace 5"/>
          <p:cNvSpPr/>
          <p:nvPr/>
        </p:nvSpPr>
        <p:spPr>
          <a:xfrm>
            <a:off x="8382864" y="5491708"/>
            <a:ext cx="216024" cy="1213892"/>
          </a:xfrm>
          <a:prstGeom prst="righ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7" name="Left Brace 6"/>
          <p:cNvSpPr/>
          <p:nvPr/>
        </p:nvSpPr>
        <p:spPr>
          <a:xfrm>
            <a:off x="5431668" y="5502096"/>
            <a:ext cx="360040" cy="1213892"/>
          </a:xfrm>
          <a:prstGeom prst="leftBrace">
            <a:avLst/>
          </a:prstGeom>
          <a:ln cap="rnd">
            <a:round/>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cxnSp>
        <p:nvCxnSpPr>
          <p:cNvPr id="10" name="Straight Connector 9"/>
          <p:cNvCxnSpPr/>
          <p:nvPr/>
        </p:nvCxnSpPr>
        <p:spPr>
          <a:xfrm flipH="1">
            <a:off x="3779912" y="4293096"/>
            <a:ext cx="903940"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flipH="1">
            <a:off x="3779912" y="2492896"/>
            <a:ext cx="4752528" cy="0"/>
          </a:xfrm>
          <a:prstGeom prst="line">
            <a:avLst/>
          </a:prstGeom>
          <a:ln>
            <a:tailEnd type="non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6417111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59552" y="1124744"/>
            <a:ext cx="7848600" cy="5867400"/>
          </a:xfrm>
        </p:spPr>
        <p:txBody>
          <a:bodyPr>
            <a:normAutofit/>
          </a:bodyPr>
          <a:lstStyle/>
          <a:p>
            <a:pPr marL="0" indent="0" algn="just" rtl="1">
              <a:buNone/>
            </a:pPr>
            <a:r>
              <a:rPr lang="fa-IR" sz="2000" dirty="0" smtClean="0">
                <a:cs typeface="B Zar" pitchFamily="2" charset="-78"/>
              </a:rPr>
              <a:t> اما چنانچه درآمد برمبناي نقدي در اختيار باشد مي توان از طريق 2 روش زير آن را به مبناي تعهدي تبديل کرد .</a:t>
            </a:r>
          </a:p>
          <a:p>
            <a:pPr marL="0" indent="0" algn="just" rtl="1">
              <a:buNone/>
            </a:pPr>
            <a:r>
              <a:rPr lang="fa-IR" sz="2000" dirty="0" smtClean="0">
                <a:cs typeface="B Zar" pitchFamily="2" charset="-78"/>
              </a:rPr>
              <a:t>روش اول :</a:t>
            </a:r>
          </a:p>
          <a:p>
            <a:pPr marL="0" indent="0" algn="just" rtl="1">
              <a:buNone/>
            </a:pPr>
            <a:r>
              <a:rPr lang="fa-IR" sz="2000" dirty="0" smtClean="0">
                <a:cs typeface="B Zar" pitchFamily="2" charset="-78"/>
              </a:rPr>
              <a:t>درآمد بر مبناي تعهدي</a:t>
            </a:r>
          </a:p>
          <a:p>
            <a:pPr marL="0" indent="0" algn="just" rtl="1">
              <a:buNone/>
            </a:pPr>
            <a:r>
              <a:rPr lang="fa-IR" sz="2000" dirty="0" smtClean="0">
                <a:cs typeface="B Zar" pitchFamily="2" charset="-78"/>
              </a:rPr>
              <a:t>درآمد بر مبناي نقدي                                                    **</a:t>
            </a:r>
            <a:endParaRPr lang="fa-IR" sz="2000" dirty="0">
              <a:cs typeface="B Zar" pitchFamily="2" charset="-78"/>
            </a:endParaRPr>
          </a:p>
          <a:p>
            <a:pPr marL="0" indent="0" algn="just" rtl="1">
              <a:buNone/>
            </a:pPr>
            <a:r>
              <a:rPr lang="fa-IR" sz="2000" dirty="0" smtClean="0">
                <a:cs typeface="B Zar" pitchFamily="2" charset="-78"/>
              </a:rPr>
              <a:t>+ مانده حساب هاي دريافتني پايان دوره                         **</a:t>
            </a:r>
          </a:p>
          <a:p>
            <a:pPr marL="0" indent="0" algn="just" rtl="1">
              <a:buNone/>
            </a:pPr>
            <a:r>
              <a:rPr lang="fa-IR" sz="2000" dirty="0" smtClean="0">
                <a:cs typeface="B Zar" pitchFamily="2" charset="-78"/>
              </a:rPr>
              <a:t>-  مانده حساب هاي دريافتني اول دوره                        (**)</a:t>
            </a:r>
          </a:p>
          <a:p>
            <a:pPr marL="0" indent="0" algn="just" rtl="1">
              <a:buNone/>
            </a:pPr>
            <a:r>
              <a:rPr lang="fa-IR" sz="2000" dirty="0" smtClean="0">
                <a:cs typeface="B Zar" pitchFamily="2" charset="-78"/>
              </a:rPr>
              <a:t>+  مانده پيش دريافت اول دوره                                     **</a:t>
            </a:r>
          </a:p>
          <a:p>
            <a:pPr marL="0" indent="0" algn="just">
              <a:buNone/>
            </a:pPr>
            <a:r>
              <a:rPr lang="fa-IR" sz="2000" dirty="0" smtClean="0">
                <a:cs typeface="B Zar" pitchFamily="2" charset="-78"/>
              </a:rPr>
              <a:t>- مانده پيش دريافت پايان دوره                                   (**)</a:t>
            </a:r>
          </a:p>
          <a:p>
            <a:pPr marL="0" indent="0" algn="just" rtl="1">
              <a:buNone/>
            </a:pPr>
            <a:r>
              <a:rPr lang="fa-IR" sz="2000" dirty="0" smtClean="0">
                <a:cs typeface="B Zar" pitchFamily="2" charset="-78"/>
              </a:rPr>
              <a:t>درآمد بر مبناي تعهدي                                                  **</a:t>
            </a: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r>
              <a:rPr lang="fa-IR" sz="2000" dirty="0" smtClean="0">
                <a:cs typeface="B Zar" pitchFamily="2" charset="-78"/>
              </a:rPr>
              <a:t>روش دوم :</a:t>
            </a:r>
          </a:p>
          <a:p>
            <a:pPr marL="0" indent="0" algn="just" rtl="1">
              <a:buNone/>
            </a:pPr>
            <a:r>
              <a:rPr lang="fa-IR" sz="2000" dirty="0" smtClean="0">
                <a:cs typeface="B Zar" pitchFamily="2" charset="-78"/>
              </a:rPr>
              <a:t>      افزايش در حسابهاي دريافتني +</a:t>
            </a:r>
          </a:p>
          <a:p>
            <a:pPr marL="0" indent="0" algn="just" rtl="1">
              <a:buNone/>
            </a:pPr>
            <a:r>
              <a:rPr lang="fa-IR" sz="2000" dirty="0" smtClean="0">
                <a:cs typeface="B Zar" pitchFamily="2" charset="-78"/>
              </a:rPr>
              <a:t>     کاهش در حسابهاي دريافتني   -             درآمد بر مبناي نقدي=  درآمد برمبناي تعهدي</a:t>
            </a:r>
          </a:p>
          <a:p>
            <a:pPr marL="0" indent="0" algn="just" rtl="1">
              <a:buNone/>
            </a:pPr>
            <a:r>
              <a:rPr lang="fa-IR" sz="2000" dirty="0" smtClean="0">
                <a:cs typeface="B Zar" pitchFamily="2" charset="-78"/>
              </a:rPr>
              <a:t>     کاهش در پيش دريافت           +</a:t>
            </a:r>
          </a:p>
          <a:p>
            <a:pPr marL="0" indent="0" algn="just" rtl="1">
              <a:buNone/>
            </a:pPr>
            <a:r>
              <a:rPr lang="fa-IR" sz="2000" dirty="0" smtClean="0">
                <a:cs typeface="B Zar" pitchFamily="2" charset="-78"/>
              </a:rPr>
              <a:t>     افزايش در پيش دريافت          -</a:t>
            </a: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endParaRPr lang="fa-IR" sz="2000" dirty="0" smtClean="0">
              <a:cs typeface="B Zar" pitchFamily="2" charset="-78"/>
            </a:endParaRPr>
          </a:p>
          <a:p>
            <a:pPr marL="457200" indent="-457200" algn="just" rtl="1">
              <a:buFont typeface="+mj-lt"/>
              <a:buAutoNum type="arabicPeriod"/>
            </a:pPr>
            <a:endParaRPr lang="fa-IR" sz="2000" dirty="0">
              <a:solidFill>
                <a:schemeClr val="tx1"/>
              </a:solidFill>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smtClean="0">
              <a:solidFill>
                <a:schemeClr val="tx1"/>
              </a:solidFill>
              <a:cs typeface="B Zar" pitchFamily="2" charset="-78"/>
            </a:endParaRPr>
          </a:p>
        </p:txBody>
      </p:sp>
      <p:sp>
        <p:nvSpPr>
          <p:cNvPr id="5" name="Rounded Rectangle 4"/>
          <p:cNvSpPr/>
          <p:nvPr/>
        </p:nvSpPr>
        <p:spPr>
          <a:xfrm>
            <a:off x="323528" y="204044"/>
            <a:ext cx="8712968"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b="1" dirty="0" smtClean="0">
                <a:cs typeface="B Zar" pitchFamily="2" charset="-78"/>
              </a:rPr>
              <a:t>نکاتي درباره تعيين درآمد و هزينه در مبناي نقدي و تعهدي ( تبديل مبناي تعهدي به نقدي يا بالعکس ) </a:t>
            </a:r>
            <a:endParaRPr lang="en-US" b="1" dirty="0"/>
          </a:p>
        </p:txBody>
      </p:sp>
      <p:sp>
        <p:nvSpPr>
          <p:cNvPr id="6" name="Right Brace 5"/>
          <p:cNvSpPr/>
          <p:nvPr/>
        </p:nvSpPr>
        <p:spPr>
          <a:xfrm>
            <a:off x="8316416" y="5578182"/>
            <a:ext cx="216024" cy="1213892"/>
          </a:xfrm>
          <a:prstGeom prst="righ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7" name="Left Brace 6"/>
          <p:cNvSpPr/>
          <p:nvPr/>
        </p:nvSpPr>
        <p:spPr>
          <a:xfrm>
            <a:off x="5446908" y="5603696"/>
            <a:ext cx="360040" cy="1213892"/>
          </a:xfrm>
          <a:prstGeom prst="leftBrace">
            <a:avLst/>
          </a:prstGeom>
          <a:ln cap="rnd">
            <a:round/>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cxnSp>
        <p:nvCxnSpPr>
          <p:cNvPr id="10" name="Straight Connector 9"/>
          <p:cNvCxnSpPr/>
          <p:nvPr/>
        </p:nvCxnSpPr>
        <p:spPr>
          <a:xfrm flipH="1">
            <a:off x="3779912" y="4365104"/>
            <a:ext cx="903940"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flipH="1">
            <a:off x="3563888" y="2492896"/>
            <a:ext cx="4968552" cy="0"/>
          </a:xfrm>
          <a:prstGeom prst="line">
            <a:avLst/>
          </a:prstGeom>
          <a:ln>
            <a:tailEnd type="non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89341792"/>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59552" y="1124744"/>
            <a:ext cx="7848600" cy="5867400"/>
          </a:xfrm>
        </p:spPr>
        <p:txBody>
          <a:bodyPr>
            <a:normAutofit/>
          </a:bodyPr>
          <a:lstStyle/>
          <a:p>
            <a:pPr marL="0" indent="0" algn="just" rtl="1">
              <a:buNone/>
            </a:pPr>
            <a:r>
              <a:rPr lang="fa-IR" sz="2000" dirty="0" smtClean="0">
                <a:cs typeface="B Zar" pitchFamily="2" charset="-78"/>
              </a:rPr>
              <a:t> چنانچه هزينه برمبناي تعهدي در اختيار باشد مي توان از طريق 2 روش زير آن را به مبناي نقدي تبديل کرد .</a:t>
            </a:r>
          </a:p>
          <a:p>
            <a:pPr marL="0" indent="0" algn="just" rtl="1">
              <a:buNone/>
            </a:pPr>
            <a:r>
              <a:rPr lang="fa-IR" sz="2000" dirty="0" smtClean="0">
                <a:cs typeface="B Zar" pitchFamily="2" charset="-78"/>
              </a:rPr>
              <a:t>روش اول :</a:t>
            </a:r>
          </a:p>
          <a:p>
            <a:pPr marL="0" indent="0" algn="just" rtl="1">
              <a:buNone/>
            </a:pPr>
            <a:r>
              <a:rPr lang="fa-IR" sz="2000" dirty="0" smtClean="0">
                <a:cs typeface="B Zar" pitchFamily="2" charset="-78"/>
              </a:rPr>
              <a:t>هزينه بر مبناي نقدي</a:t>
            </a:r>
          </a:p>
          <a:p>
            <a:pPr marL="0" indent="0" algn="just" rtl="1">
              <a:buNone/>
            </a:pPr>
            <a:r>
              <a:rPr lang="fa-IR" sz="2000" dirty="0" smtClean="0">
                <a:cs typeface="B Zar" pitchFamily="2" charset="-78"/>
              </a:rPr>
              <a:t>هزينه بر مبناي تعهدي                                                    **</a:t>
            </a:r>
            <a:endParaRPr lang="fa-IR" sz="2000" dirty="0">
              <a:cs typeface="B Zar" pitchFamily="2" charset="-78"/>
            </a:endParaRPr>
          </a:p>
          <a:p>
            <a:pPr marL="0" indent="0" algn="just" rtl="1">
              <a:buNone/>
            </a:pPr>
            <a:r>
              <a:rPr lang="fa-IR" sz="2000" dirty="0" smtClean="0">
                <a:cs typeface="B Zar" pitchFamily="2" charset="-78"/>
              </a:rPr>
              <a:t>+ مانده حساب هاي پرداختني اول دوره                          **</a:t>
            </a:r>
          </a:p>
          <a:p>
            <a:pPr marL="0" indent="0" algn="just" rtl="1">
              <a:buNone/>
            </a:pPr>
            <a:r>
              <a:rPr lang="fa-IR" sz="2000" dirty="0" smtClean="0">
                <a:cs typeface="B Zar" pitchFamily="2" charset="-78"/>
              </a:rPr>
              <a:t>-  مانده حساب هاي پرداختني پايان دوره                      (**)</a:t>
            </a:r>
          </a:p>
          <a:p>
            <a:pPr marL="0" indent="0" algn="just" rtl="1">
              <a:buNone/>
            </a:pPr>
            <a:r>
              <a:rPr lang="fa-IR" sz="2000" dirty="0" smtClean="0">
                <a:cs typeface="B Zar" pitchFamily="2" charset="-78"/>
              </a:rPr>
              <a:t>+  مانده پيش پرداخت و علي الحساب پايان دوره           **</a:t>
            </a:r>
          </a:p>
          <a:p>
            <a:pPr marL="0" indent="0" algn="just">
              <a:buNone/>
            </a:pPr>
            <a:r>
              <a:rPr lang="fa-IR" sz="2000" dirty="0" smtClean="0">
                <a:cs typeface="B Zar" pitchFamily="2" charset="-78"/>
              </a:rPr>
              <a:t>- مانده پيش پرداخت و علي الحساب اول دوره           (**)</a:t>
            </a:r>
          </a:p>
          <a:p>
            <a:pPr marL="0" indent="0" algn="just" rtl="1">
              <a:buNone/>
            </a:pPr>
            <a:r>
              <a:rPr lang="fa-IR" sz="2000" dirty="0" smtClean="0">
                <a:cs typeface="B Zar" pitchFamily="2" charset="-78"/>
              </a:rPr>
              <a:t>هزينه بر مبناي نقدي                                                     **</a:t>
            </a: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r>
              <a:rPr lang="fa-IR" sz="2000" dirty="0" smtClean="0">
                <a:cs typeface="B Zar" pitchFamily="2" charset="-78"/>
              </a:rPr>
              <a:t>روش دوم :</a:t>
            </a:r>
          </a:p>
          <a:p>
            <a:pPr marL="0" indent="0" algn="just" rtl="1">
              <a:buNone/>
            </a:pPr>
            <a:r>
              <a:rPr lang="fa-IR" sz="2000" dirty="0" smtClean="0">
                <a:cs typeface="B Zar" pitchFamily="2" charset="-78"/>
              </a:rPr>
              <a:t>      افزايش در حسابهاي پرداختني   -</a:t>
            </a:r>
          </a:p>
          <a:p>
            <a:pPr marL="0" indent="0" algn="just" rtl="1">
              <a:buNone/>
            </a:pPr>
            <a:r>
              <a:rPr lang="fa-IR" sz="2000" dirty="0" smtClean="0">
                <a:cs typeface="B Zar" pitchFamily="2" charset="-78"/>
              </a:rPr>
              <a:t>     کاهش در حسابهاي پرداختني     +          هزينه بر مبناي تعهدي =  هزينه برمبناي نقدي</a:t>
            </a:r>
          </a:p>
          <a:p>
            <a:pPr marL="0" indent="0" algn="just" rtl="1">
              <a:buNone/>
            </a:pPr>
            <a:r>
              <a:rPr lang="fa-IR" sz="2000" dirty="0" smtClean="0">
                <a:cs typeface="B Zar" pitchFamily="2" charset="-78"/>
              </a:rPr>
              <a:t>     </a:t>
            </a:r>
            <a:r>
              <a:rPr lang="fa-IR" sz="1600" dirty="0" smtClean="0">
                <a:cs typeface="B Zar" pitchFamily="2" charset="-78"/>
              </a:rPr>
              <a:t>افزايش در پيش پرداخت  علي الحساب   </a:t>
            </a:r>
            <a:r>
              <a:rPr lang="fa-IR" sz="2000" dirty="0" smtClean="0">
                <a:cs typeface="B Zar" pitchFamily="2" charset="-78"/>
              </a:rPr>
              <a:t>+</a:t>
            </a:r>
          </a:p>
          <a:p>
            <a:pPr marL="0" indent="0" algn="just" rtl="1">
              <a:buNone/>
            </a:pPr>
            <a:r>
              <a:rPr lang="fa-IR" sz="1600" dirty="0" smtClean="0">
                <a:cs typeface="B Zar" pitchFamily="2" charset="-78"/>
              </a:rPr>
              <a:t>     کاهش در پيش پرداخت و علي الحساب   -</a:t>
            </a:r>
            <a:endParaRPr lang="fa-IR" sz="16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endParaRPr lang="fa-IR" sz="2000" dirty="0" smtClean="0">
              <a:cs typeface="B Zar" pitchFamily="2" charset="-78"/>
            </a:endParaRPr>
          </a:p>
          <a:p>
            <a:pPr marL="457200" indent="-457200" algn="just" rtl="1">
              <a:buFont typeface="+mj-lt"/>
              <a:buAutoNum type="arabicPeriod"/>
            </a:pPr>
            <a:endParaRPr lang="fa-IR" sz="2000" dirty="0">
              <a:solidFill>
                <a:schemeClr val="tx1"/>
              </a:solidFill>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smtClean="0">
              <a:solidFill>
                <a:schemeClr val="tx1"/>
              </a:solidFill>
              <a:cs typeface="B Zar" pitchFamily="2" charset="-78"/>
            </a:endParaRPr>
          </a:p>
        </p:txBody>
      </p:sp>
      <p:sp>
        <p:nvSpPr>
          <p:cNvPr id="5" name="Rounded Rectangle 4"/>
          <p:cNvSpPr/>
          <p:nvPr/>
        </p:nvSpPr>
        <p:spPr>
          <a:xfrm>
            <a:off x="323528" y="204044"/>
            <a:ext cx="8640960"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b="1" dirty="0" smtClean="0">
                <a:cs typeface="B Zar" pitchFamily="2" charset="-78"/>
              </a:rPr>
              <a:t>نکاتي درباره تعيين درآمد و هزينه در مبناي نقدي و تعهدي ( تبديل مبناي تعهدي به نقدي يا بالعکس ) </a:t>
            </a:r>
            <a:endParaRPr lang="en-US" b="1" dirty="0"/>
          </a:p>
        </p:txBody>
      </p:sp>
      <p:sp>
        <p:nvSpPr>
          <p:cNvPr id="6" name="Right Brace 5"/>
          <p:cNvSpPr/>
          <p:nvPr/>
        </p:nvSpPr>
        <p:spPr>
          <a:xfrm>
            <a:off x="8360176" y="5639142"/>
            <a:ext cx="216024" cy="1213892"/>
          </a:xfrm>
          <a:prstGeom prst="righ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7" name="Left Brace 6"/>
          <p:cNvSpPr/>
          <p:nvPr/>
        </p:nvSpPr>
        <p:spPr>
          <a:xfrm>
            <a:off x="5251648" y="5644108"/>
            <a:ext cx="360040" cy="1213892"/>
          </a:xfrm>
          <a:prstGeom prst="leftBrace">
            <a:avLst/>
          </a:prstGeom>
          <a:ln cap="rnd">
            <a:round/>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cxnSp>
        <p:nvCxnSpPr>
          <p:cNvPr id="10" name="Straight Connector 9"/>
          <p:cNvCxnSpPr/>
          <p:nvPr/>
        </p:nvCxnSpPr>
        <p:spPr>
          <a:xfrm flipH="1">
            <a:off x="3779912" y="4365104"/>
            <a:ext cx="903940"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flipH="1">
            <a:off x="3779912" y="2492896"/>
            <a:ext cx="4752528" cy="0"/>
          </a:xfrm>
          <a:prstGeom prst="line">
            <a:avLst/>
          </a:prstGeom>
          <a:ln>
            <a:tailEnd type="non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777962602"/>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29188" y="1025352"/>
            <a:ext cx="7924584" cy="5832648"/>
          </a:xfrm>
        </p:spPr>
        <p:txBody>
          <a:bodyPr>
            <a:normAutofit/>
          </a:bodyPr>
          <a:lstStyle/>
          <a:p>
            <a:pPr marL="0" indent="0" algn="just" rtl="1">
              <a:buNone/>
            </a:pPr>
            <a:r>
              <a:rPr lang="fa-IR" sz="2000" dirty="0" smtClean="0">
                <a:cs typeface="B Zar" pitchFamily="2" charset="-78"/>
              </a:rPr>
              <a:t> اما چنانچه هزينه برمبناي نقدي در اختيار باشد مي توان از طريق 2 روش زير آن را به مبناي تعهدي تبديل کرد .</a:t>
            </a:r>
          </a:p>
          <a:p>
            <a:pPr marL="0" indent="0" algn="just" rtl="1">
              <a:buNone/>
            </a:pPr>
            <a:r>
              <a:rPr lang="fa-IR" sz="2000" dirty="0" smtClean="0">
                <a:cs typeface="B Zar" pitchFamily="2" charset="-78"/>
              </a:rPr>
              <a:t>روش اول :</a:t>
            </a:r>
          </a:p>
          <a:p>
            <a:pPr marL="0" indent="0" algn="just" rtl="1">
              <a:buNone/>
            </a:pPr>
            <a:r>
              <a:rPr lang="fa-IR" sz="2000" dirty="0" smtClean="0">
                <a:cs typeface="B Zar" pitchFamily="2" charset="-78"/>
              </a:rPr>
              <a:t>هزينه بر مبناي تعهدي</a:t>
            </a:r>
          </a:p>
          <a:p>
            <a:pPr marL="0" indent="0" algn="just" rtl="1">
              <a:buNone/>
            </a:pPr>
            <a:r>
              <a:rPr lang="fa-IR" sz="2000" dirty="0" smtClean="0">
                <a:cs typeface="B Zar" pitchFamily="2" charset="-78"/>
              </a:rPr>
              <a:t>هزينه بر مبناي نقدي                                                      **</a:t>
            </a:r>
            <a:endParaRPr lang="fa-IR" sz="2000" dirty="0">
              <a:cs typeface="B Zar" pitchFamily="2" charset="-78"/>
            </a:endParaRPr>
          </a:p>
          <a:p>
            <a:pPr marL="0" indent="0" algn="just" rtl="1">
              <a:buNone/>
            </a:pPr>
            <a:r>
              <a:rPr lang="fa-IR" sz="2000" dirty="0" smtClean="0">
                <a:cs typeface="B Zar" pitchFamily="2" charset="-78"/>
              </a:rPr>
              <a:t>+ مانده حساب هاي پرداختني پايان دوره                       **</a:t>
            </a:r>
          </a:p>
          <a:p>
            <a:pPr marL="0" indent="0" algn="just" rtl="1">
              <a:buNone/>
            </a:pPr>
            <a:r>
              <a:rPr lang="fa-IR" sz="2000" dirty="0" smtClean="0">
                <a:cs typeface="B Zar" pitchFamily="2" charset="-78"/>
              </a:rPr>
              <a:t>-  مانده حساب هاي پرداختني اول دوره                      (**)</a:t>
            </a:r>
          </a:p>
          <a:p>
            <a:pPr marL="0" indent="0" algn="just" rtl="1">
              <a:buNone/>
            </a:pPr>
            <a:r>
              <a:rPr lang="fa-IR" sz="2000" dirty="0" smtClean="0">
                <a:cs typeface="B Zar" pitchFamily="2" charset="-78"/>
              </a:rPr>
              <a:t>+  مانده پيش پرداخت و علي الحساب اول دوره            **</a:t>
            </a:r>
          </a:p>
          <a:p>
            <a:pPr marL="0" indent="0" algn="just">
              <a:buNone/>
            </a:pPr>
            <a:r>
              <a:rPr lang="fa-IR" sz="2000" dirty="0" smtClean="0">
                <a:cs typeface="B Zar" pitchFamily="2" charset="-78"/>
              </a:rPr>
              <a:t>- مانده پيش پرداخت و علي الحساب پايان دوره         (**)</a:t>
            </a:r>
          </a:p>
          <a:p>
            <a:pPr marL="0" indent="0" algn="just" rtl="1">
              <a:buNone/>
            </a:pPr>
            <a:r>
              <a:rPr lang="fa-IR" sz="2000" dirty="0" smtClean="0">
                <a:cs typeface="B Zar" pitchFamily="2" charset="-78"/>
              </a:rPr>
              <a:t>هزينه بر مبناي تعهدي                                                  **</a:t>
            </a: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r>
              <a:rPr lang="fa-IR" sz="2000" dirty="0" smtClean="0">
                <a:cs typeface="B Zar" pitchFamily="2" charset="-78"/>
              </a:rPr>
              <a:t>روش دوم :</a:t>
            </a:r>
          </a:p>
          <a:p>
            <a:pPr marL="0" indent="0" algn="just" rtl="1">
              <a:buNone/>
            </a:pPr>
            <a:r>
              <a:rPr lang="fa-IR" sz="2000" dirty="0" smtClean="0">
                <a:cs typeface="B Zar" pitchFamily="2" charset="-78"/>
              </a:rPr>
              <a:t>      افزايش در حسابهاي پرداختني    +</a:t>
            </a:r>
          </a:p>
          <a:p>
            <a:pPr marL="0" indent="0" algn="just" rtl="1">
              <a:buNone/>
            </a:pPr>
            <a:r>
              <a:rPr lang="fa-IR" sz="2000" dirty="0" smtClean="0">
                <a:cs typeface="B Zar" pitchFamily="2" charset="-78"/>
              </a:rPr>
              <a:t>     کاهش در حسابهاي پرداختني     -             هزينه بر مبناي نقدي=  هزينه برمبناي تعهدي</a:t>
            </a:r>
          </a:p>
          <a:p>
            <a:pPr marL="0" indent="0" algn="just" rtl="1">
              <a:buNone/>
            </a:pPr>
            <a:r>
              <a:rPr lang="fa-IR" sz="2000" dirty="0" smtClean="0">
                <a:cs typeface="B Zar" pitchFamily="2" charset="-78"/>
              </a:rPr>
              <a:t>     </a:t>
            </a:r>
            <a:r>
              <a:rPr lang="fa-IR" sz="1600" dirty="0" smtClean="0">
                <a:cs typeface="B Zar" pitchFamily="2" charset="-78"/>
              </a:rPr>
              <a:t>کاهش در پيش پرداخت و علي الحساب  </a:t>
            </a:r>
            <a:r>
              <a:rPr lang="fa-IR" sz="2000" dirty="0" smtClean="0">
                <a:cs typeface="B Zar" pitchFamily="2" charset="-78"/>
              </a:rPr>
              <a:t>+</a:t>
            </a:r>
          </a:p>
          <a:p>
            <a:pPr marL="0" indent="0" algn="just" rtl="1">
              <a:buNone/>
            </a:pPr>
            <a:r>
              <a:rPr lang="fa-IR" sz="2000" dirty="0" smtClean="0">
                <a:cs typeface="B Zar" pitchFamily="2" charset="-78"/>
              </a:rPr>
              <a:t>     </a:t>
            </a:r>
            <a:r>
              <a:rPr lang="fa-IR" sz="1600" dirty="0" smtClean="0">
                <a:cs typeface="B Zar" pitchFamily="2" charset="-78"/>
              </a:rPr>
              <a:t>افزايش در پيش پرداخت و علي الحساب </a:t>
            </a:r>
            <a:r>
              <a:rPr lang="fa-IR" sz="2000" dirty="0" smtClean="0">
                <a:cs typeface="B Zar" pitchFamily="2" charset="-78"/>
              </a:rPr>
              <a:t>-</a:t>
            </a: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a:cs typeface="B Zar" pitchFamily="2" charset="-78"/>
            </a:endParaRPr>
          </a:p>
          <a:p>
            <a:pPr marL="457200" indent="-457200" algn="just" rtl="1">
              <a:buFont typeface="+mj-lt"/>
              <a:buAutoNum type="arabicPeriod"/>
            </a:pPr>
            <a:endParaRPr lang="fa-IR" sz="2000" dirty="0" smtClean="0">
              <a:cs typeface="B Zar" pitchFamily="2" charset="-78"/>
            </a:endParaRPr>
          </a:p>
          <a:p>
            <a:pPr marL="0" indent="0" algn="just" rtl="1">
              <a:buNone/>
            </a:pPr>
            <a:endParaRPr lang="fa-IR" sz="2000" dirty="0" smtClean="0">
              <a:cs typeface="B Zar" pitchFamily="2" charset="-78"/>
            </a:endParaRPr>
          </a:p>
          <a:p>
            <a:pPr marL="457200" indent="-457200" algn="just" rtl="1">
              <a:buFont typeface="+mj-lt"/>
              <a:buAutoNum type="arabicPeriod"/>
            </a:pPr>
            <a:endParaRPr lang="fa-IR" sz="2000" dirty="0">
              <a:solidFill>
                <a:schemeClr val="tx1"/>
              </a:solidFill>
              <a:cs typeface="B Zar" pitchFamily="2" charset="-78"/>
            </a:endParaRPr>
          </a:p>
          <a:p>
            <a:pPr marL="457200" indent="-457200" algn="just" rtl="1">
              <a:buFont typeface="+mj-lt"/>
              <a:buAutoNum type="arabicPeriod"/>
            </a:pPr>
            <a:endParaRPr lang="fa-IR" sz="2000" dirty="0" smtClean="0">
              <a:cs typeface="B Zar" pitchFamily="2" charset="-78"/>
            </a:endParaRPr>
          </a:p>
          <a:p>
            <a:pPr marL="457200" indent="-457200" algn="just" rtl="1">
              <a:buFont typeface="+mj-lt"/>
              <a:buAutoNum type="arabicPeriod"/>
            </a:pPr>
            <a:endParaRPr lang="fa-IR" sz="2000" dirty="0" smtClean="0">
              <a:solidFill>
                <a:schemeClr val="tx1"/>
              </a:solidFill>
              <a:cs typeface="B Zar" pitchFamily="2" charset="-78"/>
            </a:endParaRPr>
          </a:p>
        </p:txBody>
      </p:sp>
      <p:sp>
        <p:nvSpPr>
          <p:cNvPr id="5" name="Rounded Rectangle 4"/>
          <p:cNvSpPr/>
          <p:nvPr/>
        </p:nvSpPr>
        <p:spPr>
          <a:xfrm>
            <a:off x="395536" y="204888"/>
            <a:ext cx="8496944"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b="1" dirty="0" smtClean="0">
                <a:cs typeface="B Zar" pitchFamily="2" charset="-78"/>
              </a:rPr>
              <a:t>نکاتي درباره تعيين درآمد و هزينه در مبناي نقدي و تعهدي ( تبديل مبناي تعهدي به نقدي يا بالعکس ) </a:t>
            </a:r>
            <a:endParaRPr lang="en-US" b="1" dirty="0"/>
          </a:p>
        </p:txBody>
      </p:sp>
      <p:sp>
        <p:nvSpPr>
          <p:cNvPr id="6" name="Right Brace 5"/>
          <p:cNvSpPr/>
          <p:nvPr/>
        </p:nvSpPr>
        <p:spPr>
          <a:xfrm>
            <a:off x="8532440" y="5554270"/>
            <a:ext cx="216024" cy="1213892"/>
          </a:xfrm>
          <a:prstGeom prst="righ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7" name="Left Brace 6"/>
          <p:cNvSpPr/>
          <p:nvPr/>
        </p:nvSpPr>
        <p:spPr>
          <a:xfrm>
            <a:off x="5220072" y="5554270"/>
            <a:ext cx="360040" cy="1213892"/>
          </a:xfrm>
          <a:prstGeom prst="leftBrace">
            <a:avLst/>
          </a:prstGeom>
          <a:ln cap="rnd">
            <a:round/>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cxnSp>
        <p:nvCxnSpPr>
          <p:cNvPr id="10" name="Straight Connector 9"/>
          <p:cNvCxnSpPr/>
          <p:nvPr/>
        </p:nvCxnSpPr>
        <p:spPr>
          <a:xfrm flipH="1">
            <a:off x="3779912" y="4365104"/>
            <a:ext cx="903940"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flipH="1">
            <a:off x="3563888" y="2474821"/>
            <a:ext cx="4968552" cy="0"/>
          </a:xfrm>
          <a:prstGeom prst="line">
            <a:avLst/>
          </a:prstGeom>
          <a:ln>
            <a:tailEnd type="non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93433747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827584" y="1124744"/>
            <a:ext cx="7848600" cy="5867400"/>
          </a:xfrm>
        </p:spPr>
        <p:txBody>
          <a:bodyPr>
            <a:normAutofit/>
          </a:bodyPr>
          <a:lstStyle/>
          <a:p>
            <a:pPr marL="0" indent="0" algn="just">
              <a:buNone/>
            </a:pPr>
            <a:endParaRPr lang="fa-IR" sz="2000" dirty="0">
              <a:cs typeface="B Zar" pitchFamily="2" charset="-78"/>
            </a:endParaRPr>
          </a:p>
          <a:p>
            <a:pPr marL="0" indent="0" algn="just">
              <a:buNone/>
            </a:pPr>
            <a:r>
              <a:rPr lang="fa-IR" sz="2000" dirty="0" smtClean="0">
                <a:solidFill>
                  <a:schemeClr val="tx1"/>
                </a:solidFill>
                <a:cs typeface="B Zar" pitchFamily="2" charset="-78"/>
              </a:rPr>
              <a:t>مثال 7 : سازمان امور مالياتي  کشور در سال 1</a:t>
            </a:r>
            <a:r>
              <a:rPr lang="en-US" sz="2000" dirty="0" smtClean="0">
                <a:solidFill>
                  <a:schemeClr val="tx1"/>
                </a:solidFill>
                <a:cs typeface="B Zar" pitchFamily="2" charset="-78"/>
              </a:rPr>
              <a:t>x</a:t>
            </a:r>
            <a:r>
              <a:rPr lang="fa-IR" sz="2000" dirty="0" smtClean="0">
                <a:solidFill>
                  <a:schemeClr val="tx1"/>
                </a:solidFill>
                <a:cs typeface="B Zar" pitchFamily="2" charset="-78"/>
              </a:rPr>
              <a:t>13 مبلغ 500/000 ريال برگ قطعي مالياتي براي موديان مالياتي ارسال مي نمايند . از مبلغ مذکور 10/000 ريال مربوط به سنوات قبل بوده که احتمال وصول آن در سال 1</a:t>
            </a:r>
            <a:r>
              <a:rPr lang="en-US" sz="2000" dirty="0" smtClean="0">
                <a:solidFill>
                  <a:schemeClr val="tx1"/>
                </a:solidFill>
                <a:cs typeface="B Zar" pitchFamily="2" charset="-78"/>
              </a:rPr>
              <a:t>x</a:t>
            </a:r>
            <a:r>
              <a:rPr lang="fa-IR" sz="2000" dirty="0" smtClean="0">
                <a:solidFill>
                  <a:schemeClr val="tx1"/>
                </a:solidFill>
                <a:cs typeface="B Zar" pitchFamily="2" charset="-78"/>
              </a:rPr>
              <a:t>13 و يا مدت کوتاهي پس از آن ( 60 روز ) نمي رود . طبق پيش بيني کارشناسان 5% از بقيه ماليات هاي فوق مشکوک الوصول است علاوه بر ماليات هاي فوق سازمان امور مالياتي مبلغ 300/000 ريال درآمد وصول نموده است که صرفاً در زمان وصول قابليت اندازه گيري و تشخيص دارد . کل پرداخت هاي انجام شده بابت هزينه و ساير پرداختها معادل 600/000 ريال مي باشد . ساير اطلاعات به شرح زير است :</a:t>
            </a:r>
          </a:p>
          <a:p>
            <a:pPr marL="0" indent="0" algn="just">
              <a:buNone/>
            </a:pPr>
            <a:endParaRPr lang="fa-IR" sz="2000" dirty="0" smtClean="0">
              <a:solidFill>
                <a:schemeClr val="tx1"/>
              </a:solidFill>
              <a:cs typeface="B Zar" pitchFamily="2" charset="-78"/>
            </a:endParaRPr>
          </a:p>
          <a:p>
            <a:pPr marL="0" indent="0" algn="just">
              <a:buNone/>
            </a:pPr>
            <a:r>
              <a:rPr lang="fa-IR" sz="2000" dirty="0" smtClean="0">
                <a:cs typeface="B Zar" pitchFamily="2" charset="-78"/>
              </a:rPr>
              <a:t>                  عنوان حساب ها                             01 /01/ 1</a:t>
            </a:r>
            <a:r>
              <a:rPr lang="en-US" sz="2000" dirty="0" smtClean="0">
                <a:cs typeface="B Zar" pitchFamily="2" charset="-78"/>
              </a:rPr>
              <a:t>x</a:t>
            </a:r>
            <a:r>
              <a:rPr lang="fa-IR" sz="2000" dirty="0" smtClean="0">
                <a:cs typeface="B Zar" pitchFamily="2" charset="-78"/>
              </a:rPr>
              <a:t>13              29 /12/ </a:t>
            </a:r>
            <a:r>
              <a:rPr lang="fa-IR" sz="2000" dirty="0">
                <a:cs typeface="B Zar" pitchFamily="2" charset="-78"/>
              </a:rPr>
              <a:t>1</a:t>
            </a:r>
            <a:r>
              <a:rPr lang="en-US" sz="2000" dirty="0">
                <a:cs typeface="B Zar" pitchFamily="2" charset="-78"/>
              </a:rPr>
              <a:t>x</a:t>
            </a:r>
            <a:r>
              <a:rPr lang="fa-IR" sz="2000" dirty="0">
                <a:cs typeface="B Zar" pitchFamily="2" charset="-78"/>
              </a:rPr>
              <a:t>13</a:t>
            </a:r>
          </a:p>
          <a:p>
            <a:pPr marL="0" indent="0" algn="just">
              <a:buNone/>
            </a:pPr>
            <a:endParaRPr lang="fa-IR" sz="2000" dirty="0" smtClean="0">
              <a:cs typeface="B Zar" pitchFamily="2" charset="-78"/>
            </a:endParaRPr>
          </a:p>
          <a:p>
            <a:pPr marL="0" indent="0" algn="just">
              <a:buNone/>
            </a:pPr>
            <a:r>
              <a:rPr lang="fa-IR" sz="2000" dirty="0" smtClean="0">
                <a:cs typeface="B Zar" pitchFamily="2" charset="-78"/>
              </a:rPr>
              <a:t>ماليات هاي دريافتني ( ح . دريافتني )                     50/000                        80/000</a:t>
            </a:r>
          </a:p>
          <a:p>
            <a:pPr marL="0" indent="0" algn="just">
              <a:buNone/>
            </a:pPr>
            <a:r>
              <a:rPr lang="fa-IR" sz="2000" dirty="0" smtClean="0">
                <a:cs typeface="B Zar" pitchFamily="2" charset="-78"/>
              </a:rPr>
              <a:t>هزينه هاي پرداختني ( ح . پرداختني )                     30/000                        20/000</a:t>
            </a:r>
          </a:p>
          <a:p>
            <a:pPr marL="0" indent="0" algn="just">
              <a:buNone/>
            </a:pPr>
            <a:r>
              <a:rPr lang="fa-IR" sz="2000" dirty="0" smtClean="0">
                <a:cs typeface="B Zar" pitchFamily="2" charset="-78"/>
              </a:rPr>
              <a:t>پيش پرداخت هزينه                                                10/000                        22/000    </a:t>
            </a:r>
          </a:p>
          <a:p>
            <a:pPr marL="0" indent="0" algn="just">
              <a:buNone/>
            </a:pPr>
            <a:r>
              <a:rPr lang="fa-IR" sz="2000" dirty="0" smtClean="0">
                <a:cs typeface="B Zar" pitchFamily="2" charset="-78"/>
              </a:rPr>
              <a:t>مطلوبست : محاسبه درآمد و هزينه در سال 1</a:t>
            </a:r>
            <a:r>
              <a:rPr lang="en-US" sz="2000" dirty="0" smtClean="0">
                <a:cs typeface="B Zar" pitchFamily="2" charset="-78"/>
              </a:rPr>
              <a:t>x</a:t>
            </a:r>
            <a:r>
              <a:rPr lang="fa-IR" sz="2000" dirty="0" smtClean="0">
                <a:cs typeface="B Zar" pitchFamily="2" charset="-78"/>
              </a:rPr>
              <a:t>13 با استفاده از مبناي نقدي ، نقدي تعديل شده ، نيمه تعهدي ، تعهدي تعديل شده و تعهدي همراه با انجام ثبت هاي لازم در دفتر روزنامه .</a:t>
            </a:r>
            <a:endParaRPr lang="fa-IR" sz="2000" dirty="0">
              <a:cs typeface="B Zar" pitchFamily="2" charset="-78"/>
            </a:endParaRPr>
          </a:p>
        </p:txBody>
      </p:sp>
      <p:sp>
        <p:nvSpPr>
          <p:cNvPr id="5" name="Rounded Rectangle 4"/>
          <p:cNvSpPr/>
          <p:nvPr/>
        </p:nvSpPr>
        <p:spPr>
          <a:xfrm>
            <a:off x="1475656" y="242988"/>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2800" b="1" dirty="0" smtClean="0">
                <a:solidFill>
                  <a:schemeClr val="tx1"/>
                </a:solidFill>
                <a:cs typeface="B Nazanin" pitchFamily="2" charset="-78"/>
              </a:rPr>
              <a:t>مبناي تعهدي تعديل شده</a:t>
            </a:r>
            <a:endParaRPr lang="en-US" sz="2800" b="1" dirty="0">
              <a:solidFill>
                <a:schemeClr val="tx1"/>
              </a:solidFill>
              <a:cs typeface="B Nazanin" pitchFamily="2" charset="-78"/>
            </a:endParaRPr>
          </a:p>
        </p:txBody>
      </p:sp>
      <p:cxnSp>
        <p:nvCxnSpPr>
          <p:cNvPr id="10" name="Straight Connector 9"/>
          <p:cNvCxnSpPr/>
          <p:nvPr/>
        </p:nvCxnSpPr>
        <p:spPr>
          <a:xfrm flipH="1">
            <a:off x="5796136" y="4581128"/>
            <a:ext cx="2592288"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flipH="1">
            <a:off x="3923928" y="4581128"/>
            <a:ext cx="1152128"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14" name="Straight Connector 13"/>
          <p:cNvCxnSpPr/>
          <p:nvPr/>
        </p:nvCxnSpPr>
        <p:spPr>
          <a:xfrm flipH="1">
            <a:off x="2195736" y="4581128"/>
            <a:ext cx="1152128" cy="0"/>
          </a:xfrm>
          <a:prstGeom prst="line">
            <a:avLst/>
          </a:prstGeom>
          <a:ln>
            <a:tailEnd type="non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753792110"/>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97384" y="510456"/>
            <a:ext cx="7848600" cy="5867400"/>
          </a:xfrm>
        </p:spPr>
        <p:txBody>
          <a:bodyPr>
            <a:normAutofit/>
          </a:bodyPr>
          <a:lstStyle/>
          <a:p>
            <a:pPr marL="0" indent="0" algn="just">
              <a:buNone/>
            </a:pPr>
            <a:r>
              <a:rPr lang="fa-IR" sz="2000" b="1" dirty="0" smtClean="0">
                <a:cs typeface="B Zar" pitchFamily="2" charset="-78"/>
              </a:rPr>
              <a:t>1 -  مبناي نقدي : </a:t>
            </a:r>
          </a:p>
          <a:p>
            <a:pPr marL="0" indent="0" algn="just">
              <a:buNone/>
            </a:pPr>
            <a:endParaRPr lang="fa-IR" sz="2000" dirty="0">
              <a:cs typeface="B Zar" pitchFamily="2" charset="-78"/>
            </a:endParaRPr>
          </a:p>
          <a:p>
            <a:pPr marL="0" indent="0" algn="just" rtl="0">
              <a:buNone/>
            </a:pPr>
            <a:r>
              <a:rPr lang="fa-IR" sz="2000" dirty="0" smtClean="0">
                <a:cs typeface="B Zar" pitchFamily="2" charset="-78"/>
              </a:rPr>
              <a:t>برمبناي نقدي</a:t>
            </a:r>
            <a:r>
              <a:rPr lang="en-US" sz="2000" dirty="0" smtClean="0">
                <a:cs typeface="B Zar" pitchFamily="2" charset="-78"/>
              </a:rPr>
              <a:t>       </a:t>
            </a:r>
            <a:r>
              <a:rPr lang="fa-IR" sz="2000" dirty="0" smtClean="0">
                <a:cs typeface="B Zar" pitchFamily="2" charset="-78"/>
              </a:rPr>
              <a:t>درآمد</a:t>
            </a:r>
            <a:r>
              <a:rPr lang="en-US" sz="2000" dirty="0" smtClean="0">
                <a:cs typeface="B Zar" pitchFamily="2" charset="-78"/>
              </a:rPr>
              <a:t> = </a:t>
            </a:r>
            <a:r>
              <a:rPr lang="fa-IR" sz="2000" dirty="0" smtClean="0">
                <a:cs typeface="B Zar" pitchFamily="2" charset="-78"/>
              </a:rPr>
              <a:t>300/000 </a:t>
            </a:r>
            <a:r>
              <a:rPr lang="en-US" sz="2000" dirty="0" smtClean="0">
                <a:cs typeface="B Zar" pitchFamily="2" charset="-78"/>
              </a:rPr>
              <a:t>+  ( </a:t>
            </a:r>
            <a:r>
              <a:rPr lang="fa-IR" sz="2000" dirty="0" smtClean="0">
                <a:cs typeface="B Zar" pitchFamily="2" charset="-78"/>
              </a:rPr>
              <a:t>500/000 </a:t>
            </a:r>
            <a:r>
              <a:rPr lang="en-US" sz="2000" dirty="0" smtClean="0">
                <a:cs typeface="B Zar" pitchFamily="2" charset="-78"/>
              </a:rPr>
              <a:t>– </a:t>
            </a:r>
            <a:r>
              <a:rPr lang="fa-IR" sz="2000" dirty="0" smtClean="0">
                <a:cs typeface="B Zar" pitchFamily="2" charset="-78"/>
              </a:rPr>
              <a:t>10/000 </a:t>
            </a:r>
            <a:r>
              <a:rPr lang="en-US" sz="2000" dirty="0" smtClean="0">
                <a:cs typeface="B Zar" pitchFamily="2" charset="-78"/>
              </a:rPr>
              <a:t>) + </a:t>
            </a:r>
            <a:r>
              <a:rPr lang="fa-IR" sz="2000" dirty="0" smtClean="0">
                <a:cs typeface="B Zar" pitchFamily="2" charset="-78"/>
              </a:rPr>
              <a:t>50/000 </a:t>
            </a:r>
            <a:r>
              <a:rPr lang="en-US" sz="2000" dirty="0" smtClean="0">
                <a:cs typeface="B Zar" pitchFamily="2" charset="-78"/>
              </a:rPr>
              <a:t>– </a:t>
            </a:r>
            <a:r>
              <a:rPr lang="fa-IR" sz="2000" dirty="0" smtClean="0">
                <a:cs typeface="B Zar" pitchFamily="2" charset="-78"/>
              </a:rPr>
              <a:t>80/000</a:t>
            </a:r>
            <a:r>
              <a:rPr lang="en-US" sz="2000" dirty="0" smtClean="0">
                <a:cs typeface="B Zar" pitchFamily="2" charset="-78"/>
              </a:rPr>
              <a:t>    = </a:t>
            </a:r>
            <a:r>
              <a:rPr lang="fa-IR" sz="2000" dirty="0" smtClean="0">
                <a:cs typeface="B Zar" pitchFamily="2" charset="-78"/>
              </a:rPr>
              <a:t>760/000</a:t>
            </a:r>
          </a:p>
          <a:p>
            <a:pPr marL="0" indent="0" algn="just" rtl="0">
              <a:buNone/>
            </a:pPr>
            <a:r>
              <a:rPr lang="fa-IR" sz="2000" dirty="0" smtClean="0">
                <a:cs typeface="B Zar" pitchFamily="2" charset="-78"/>
              </a:rPr>
              <a:t>  هزينه                             </a:t>
            </a:r>
            <a:r>
              <a:rPr lang="en-US" sz="2000" dirty="0" smtClean="0">
                <a:cs typeface="B Zar" pitchFamily="2" charset="-78"/>
              </a:rPr>
              <a:t> =  </a:t>
            </a:r>
            <a:r>
              <a:rPr lang="fa-IR" sz="2000" dirty="0" smtClean="0">
                <a:cs typeface="B Zar" pitchFamily="2" charset="-78"/>
              </a:rPr>
              <a:t>600/000</a:t>
            </a:r>
            <a:endParaRPr lang="en-US" sz="2000" dirty="0">
              <a:cs typeface="B Zar" pitchFamily="2" charset="-78"/>
            </a:endParaRPr>
          </a:p>
          <a:p>
            <a:pPr marL="0" indent="0" algn="just">
              <a:buNone/>
            </a:pPr>
            <a:r>
              <a:rPr lang="fa-IR" sz="2000" b="1" dirty="0" smtClean="0">
                <a:cs typeface="B Zar" pitchFamily="2" charset="-78"/>
              </a:rPr>
              <a:t>2 – مبناي نقدي تعديل شده :</a:t>
            </a:r>
          </a:p>
          <a:p>
            <a:pPr marL="0" indent="0" algn="just" rtl="0">
              <a:buNone/>
            </a:pPr>
            <a:r>
              <a:rPr lang="fa-IR" sz="1600" dirty="0" smtClean="0">
                <a:cs typeface="B Zar" pitchFamily="2" charset="-78"/>
              </a:rPr>
              <a:t>برمبناي نقدي تعديل شده</a:t>
            </a:r>
            <a:r>
              <a:rPr lang="en-US" sz="1600" dirty="0" smtClean="0">
                <a:cs typeface="B Zar" pitchFamily="2" charset="-78"/>
              </a:rPr>
              <a:t>  </a:t>
            </a:r>
            <a:r>
              <a:rPr lang="fa-IR" sz="2000" dirty="0">
                <a:cs typeface="B Zar" pitchFamily="2" charset="-78"/>
              </a:rPr>
              <a:t>درآمد</a:t>
            </a:r>
            <a:r>
              <a:rPr lang="en-US" sz="2000" dirty="0">
                <a:cs typeface="B Zar" pitchFamily="2" charset="-78"/>
              </a:rPr>
              <a:t> </a:t>
            </a:r>
            <a:r>
              <a:rPr lang="en-US" sz="2000" dirty="0" smtClean="0">
                <a:cs typeface="B Zar" pitchFamily="2" charset="-78"/>
              </a:rPr>
              <a:t>=</a:t>
            </a:r>
            <a:r>
              <a:rPr lang="fa-IR" sz="2000" dirty="0" smtClean="0">
                <a:cs typeface="B Zar" pitchFamily="2" charset="-78"/>
              </a:rPr>
              <a:t>300/000 </a:t>
            </a:r>
            <a:r>
              <a:rPr lang="en-US" sz="2000" dirty="0">
                <a:cs typeface="B Zar" pitchFamily="2" charset="-78"/>
              </a:rPr>
              <a:t>+  ( </a:t>
            </a:r>
            <a:r>
              <a:rPr lang="fa-IR" sz="2000" dirty="0">
                <a:cs typeface="B Zar" pitchFamily="2" charset="-78"/>
              </a:rPr>
              <a:t>500/000 </a:t>
            </a:r>
            <a:r>
              <a:rPr lang="en-US" sz="2000" dirty="0">
                <a:cs typeface="B Zar" pitchFamily="2" charset="-78"/>
              </a:rPr>
              <a:t>– </a:t>
            </a:r>
            <a:r>
              <a:rPr lang="fa-IR" sz="2000" dirty="0">
                <a:cs typeface="B Zar" pitchFamily="2" charset="-78"/>
              </a:rPr>
              <a:t>10/000 </a:t>
            </a:r>
            <a:r>
              <a:rPr lang="en-US" sz="2000" dirty="0">
                <a:cs typeface="B Zar" pitchFamily="2" charset="-78"/>
              </a:rPr>
              <a:t>) + </a:t>
            </a:r>
            <a:r>
              <a:rPr lang="fa-IR" sz="2000" dirty="0">
                <a:cs typeface="B Zar" pitchFamily="2" charset="-78"/>
              </a:rPr>
              <a:t>50/000 </a:t>
            </a:r>
            <a:r>
              <a:rPr lang="en-US" sz="2000" dirty="0">
                <a:cs typeface="B Zar" pitchFamily="2" charset="-78"/>
              </a:rPr>
              <a:t>– </a:t>
            </a:r>
            <a:r>
              <a:rPr lang="fa-IR" sz="2000" dirty="0" smtClean="0">
                <a:cs typeface="B Zar" pitchFamily="2" charset="-78"/>
              </a:rPr>
              <a:t>80/000</a:t>
            </a:r>
            <a:r>
              <a:rPr lang="en-US" sz="2000" dirty="0" smtClean="0">
                <a:cs typeface="B Zar" pitchFamily="2" charset="-78"/>
              </a:rPr>
              <a:t> </a:t>
            </a:r>
            <a:r>
              <a:rPr lang="en-US" sz="2000" dirty="0">
                <a:cs typeface="B Zar" pitchFamily="2" charset="-78"/>
              </a:rPr>
              <a:t>= </a:t>
            </a:r>
            <a:r>
              <a:rPr lang="fa-IR" sz="2000" dirty="0">
                <a:cs typeface="B Zar" pitchFamily="2" charset="-78"/>
              </a:rPr>
              <a:t>760/000</a:t>
            </a:r>
          </a:p>
          <a:p>
            <a:pPr marL="0" indent="0" algn="just" rtl="0">
              <a:buNone/>
            </a:pPr>
            <a:r>
              <a:rPr lang="fa-IR" sz="2000" dirty="0">
                <a:cs typeface="B Zar" pitchFamily="2" charset="-78"/>
              </a:rPr>
              <a:t>  </a:t>
            </a:r>
            <a:r>
              <a:rPr lang="fa-IR" sz="2000" dirty="0" smtClean="0">
                <a:cs typeface="B Zar" pitchFamily="2" charset="-78"/>
              </a:rPr>
              <a:t>هزينه                             </a:t>
            </a:r>
            <a:r>
              <a:rPr lang="en-US" sz="2000" dirty="0" smtClean="0">
                <a:cs typeface="B Zar" pitchFamily="2" charset="-78"/>
              </a:rPr>
              <a:t> </a:t>
            </a:r>
            <a:r>
              <a:rPr lang="en-US" sz="2000" dirty="0">
                <a:cs typeface="B Zar" pitchFamily="2" charset="-78"/>
              </a:rPr>
              <a:t>= </a:t>
            </a:r>
            <a:r>
              <a:rPr lang="en-US" sz="2000" dirty="0" smtClean="0">
                <a:cs typeface="B Zar" pitchFamily="2" charset="-78"/>
              </a:rPr>
              <a:t> </a:t>
            </a:r>
            <a:r>
              <a:rPr lang="fa-IR" sz="2000" dirty="0" smtClean="0">
                <a:cs typeface="B Zar" pitchFamily="2" charset="-78"/>
              </a:rPr>
              <a:t>10/000+600/000</a:t>
            </a:r>
            <a:r>
              <a:rPr lang="en-US" sz="2000" dirty="0" smtClean="0">
                <a:cs typeface="B Zar" pitchFamily="2" charset="-78"/>
              </a:rPr>
              <a:t>-</a:t>
            </a:r>
            <a:r>
              <a:rPr lang="fa-IR" sz="2000" dirty="0" smtClean="0">
                <a:cs typeface="B Zar" pitchFamily="2" charset="-78"/>
              </a:rPr>
              <a:t>22/000 </a:t>
            </a:r>
            <a:r>
              <a:rPr lang="en-US" sz="2000" dirty="0" smtClean="0">
                <a:cs typeface="B Zar" pitchFamily="2" charset="-78"/>
              </a:rPr>
              <a:t>= </a:t>
            </a:r>
            <a:r>
              <a:rPr lang="fa-IR" sz="2000" dirty="0" smtClean="0">
                <a:cs typeface="B Zar" pitchFamily="2" charset="-78"/>
              </a:rPr>
              <a:t>588/000</a:t>
            </a:r>
            <a:endParaRPr lang="en-US" sz="2000" dirty="0">
              <a:cs typeface="B Zar" pitchFamily="2" charset="-78"/>
            </a:endParaRPr>
          </a:p>
          <a:p>
            <a:pPr marL="0" indent="0" algn="just">
              <a:buNone/>
            </a:pPr>
            <a:endParaRPr lang="fa-IR" sz="2000" dirty="0" smtClean="0">
              <a:cs typeface="B Zar" pitchFamily="2" charset="-78"/>
            </a:endParaRPr>
          </a:p>
          <a:p>
            <a:pPr marL="0" indent="0" algn="just">
              <a:buNone/>
            </a:pPr>
            <a:r>
              <a:rPr lang="fa-IR" sz="2000" dirty="0" smtClean="0">
                <a:cs typeface="B Zar" pitchFamily="2" charset="-78"/>
              </a:rPr>
              <a:t>                ثبت درآمدها                                 ثبت بابت پرداخت هاي قطعي و غير قطعي</a:t>
            </a:r>
          </a:p>
          <a:p>
            <a:pPr marL="0" indent="0" algn="just">
              <a:buNone/>
            </a:pPr>
            <a:endParaRPr lang="fa-IR" sz="2000" dirty="0">
              <a:cs typeface="B Zar" pitchFamily="2" charset="-78"/>
            </a:endParaRPr>
          </a:p>
          <a:p>
            <a:pPr marL="0" indent="0" algn="just">
              <a:buNone/>
            </a:pPr>
            <a:r>
              <a:rPr lang="fa-IR" sz="2000" dirty="0" smtClean="0">
                <a:cs typeface="B Zar" pitchFamily="2" charset="-78"/>
              </a:rPr>
              <a:t> نقد و بانک     760/000                                     هزينه                        588/000</a:t>
            </a:r>
          </a:p>
          <a:p>
            <a:pPr marL="0" indent="0" algn="just">
              <a:buNone/>
            </a:pPr>
            <a:r>
              <a:rPr lang="fa-IR" sz="2000" dirty="0">
                <a:cs typeface="B Zar" pitchFamily="2" charset="-78"/>
              </a:rPr>
              <a:t> </a:t>
            </a:r>
            <a:r>
              <a:rPr lang="fa-IR" sz="2000" dirty="0" smtClean="0">
                <a:cs typeface="B Zar" pitchFamily="2" charset="-78"/>
              </a:rPr>
              <a:t>                  درآمد  760/000                             پيش پرداخت هزينه    12/000</a:t>
            </a:r>
          </a:p>
          <a:p>
            <a:pPr marL="0" indent="0" algn="just">
              <a:buNone/>
            </a:pPr>
            <a:r>
              <a:rPr lang="fa-IR" sz="2000" dirty="0">
                <a:cs typeface="B Zar" pitchFamily="2" charset="-78"/>
              </a:rPr>
              <a:t> </a:t>
            </a:r>
            <a:r>
              <a:rPr lang="fa-IR" sz="2000" dirty="0" smtClean="0">
                <a:cs typeface="B Zar" pitchFamily="2" charset="-78"/>
              </a:rPr>
              <a:t>                                                                                                 نقد و بانک     600/000</a:t>
            </a:r>
            <a:endParaRPr lang="fa-IR" sz="2000" dirty="0">
              <a:cs typeface="B Zar" pitchFamily="2" charset="-78"/>
            </a:endParaRPr>
          </a:p>
        </p:txBody>
      </p:sp>
      <p:cxnSp>
        <p:nvCxnSpPr>
          <p:cNvPr id="10" name="Straight Connector 9"/>
          <p:cNvCxnSpPr/>
          <p:nvPr/>
        </p:nvCxnSpPr>
        <p:spPr>
          <a:xfrm flipH="1">
            <a:off x="5796136" y="4005064"/>
            <a:ext cx="2592288"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flipH="1">
            <a:off x="1989349" y="3985096"/>
            <a:ext cx="3150350" cy="0"/>
          </a:xfrm>
          <a:prstGeom prst="line">
            <a:avLst/>
          </a:prstGeom>
          <a:ln>
            <a:tailEnd type="none"/>
          </a:ln>
        </p:spPr>
        <p:style>
          <a:lnRef idx="2">
            <a:schemeClr val="dk1"/>
          </a:lnRef>
          <a:fillRef idx="0">
            <a:schemeClr val="dk1"/>
          </a:fillRef>
          <a:effectRef idx="1">
            <a:schemeClr val="dk1"/>
          </a:effectRef>
          <a:fontRef idx="minor">
            <a:schemeClr val="tx1"/>
          </a:fontRef>
        </p:style>
      </p:cxnSp>
      <p:sp>
        <p:nvSpPr>
          <p:cNvPr id="6" name="Left Brace 5"/>
          <p:cNvSpPr/>
          <p:nvPr/>
        </p:nvSpPr>
        <p:spPr>
          <a:xfrm>
            <a:off x="1989349" y="1246912"/>
            <a:ext cx="180020" cy="680236"/>
          </a:xfrm>
          <a:prstGeom prst="lef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7" name="Left Bracket 6"/>
          <p:cNvSpPr/>
          <p:nvPr/>
        </p:nvSpPr>
        <p:spPr>
          <a:xfrm>
            <a:off x="3756980" y="1210240"/>
            <a:ext cx="108012" cy="382900"/>
          </a:xfrm>
          <a:prstGeom prst="leftBracket">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8" name="Right Bracket 7"/>
          <p:cNvSpPr/>
          <p:nvPr/>
        </p:nvSpPr>
        <p:spPr>
          <a:xfrm>
            <a:off x="7361375" y="1246912"/>
            <a:ext cx="61450" cy="382900"/>
          </a:xfrm>
          <a:prstGeom prst="rightBracket">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13" name="Left Bracket 12"/>
          <p:cNvSpPr/>
          <p:nvPr/>
        </p:nvSpPr>
        <p:spPr>
          <a:xfrm>
            <a:off x="3995936" y="2314555"/>
            <a:ext cx="108012" cy="382900"/>
          </a:xfrm>
          <a:prstGeom prst="leftBracket">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15" name="Right Bracket 14"/>
          <p:cNvSpPr/>
          <p:nvPr/>
        </p:nvSpPr>
        <p:spPr>
          <a:xfrm>
            <a:off x="7455401" y="2311185"/>
            <a:ext cx="61450" cy="382900"/>
          </a:xfrm>
          <a:prstGeom prst="rightBracket">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Tree>
    <p:extLst>
      <p:ext uri="{BB962C8B-B14F-4D97-AF65-F5344CB8AC3E}">
        <p14:creationId xmlns:p14="http://schemas.microsoft.com/office/powerpoint/2010/main" val="4174930265"/>
      </p:ext>
    </p:extLst>
  </p:cSld>
  <p:clrMapOvr>
    <a:masterClrMapping/>
  </p:clrMapOvr>
  <p:transition spd="slow">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395536" y="404664"/>
            <a:ext cx="8153400" cy="5867400"/>
          </a:xfrm>
        </p:spPr>
        <p:txBody>
          <a:bodyPr>
            <a:normAutofit/>
          </a:bodyPr>
          <a:lstStyle/>
          <a:p>
            <a:pPr marL="0" indent="0" algn="just">
              <a:buNone/>
            </a:pPr>
            <a:endParaRPr lang="fa-IR" sz="2000" dirty="0" smtClean="0">
              <a:cs typeface="B Zar" pitchFamily="2" charset="-78"/>
            </a:endParaRPr>
          </a:p>
          <a:p>
            <a:pPr marL="0" indent="0" algn="just">
              <a:buNone/>
            </a:pPr>
            <a:r>
              <a:rPr lang="fa-IR" sz="2000" b="1" dirty="0" smtClean="0">
                <a:cs typeface="B Zar" pitchFamily="2" charset="-78"/>
              </a:rPr>
              <a:t>3 -  مبناي نيمه تعهدي : </a:t>
            </a:r>
          </a:p>
          <a:p>
            <a:pPr marL="0" indent="0" algn="just">
              <a:buNone/>
            </a:pPr>
            <a:endParaRPr lang="fa-IR" sz="2000" dirty="0">
              <a:cs typeface="B Zar" pitchFamily="2" charset="-78"/>
            </a:endParaRPr>
          </a:p>
          <a:p>
            <a:pPr marL="0" indent="0" algn="just" rtl="0">
              <a:buNone/>
            </a:pPr>
            <a:r>
              <a:rPr lang="fa-IR" sz="1800" dirty="0" smtClean="0">
                <a:cs typeface="B Zar" pitchFamily="2" charset="-78"/>
              </a:rPr>
              <a:t>برمبناي نيمه تعهدي</a:t>
            </a:r>
            <a:r>
              <a:rPr lang="en-US" sz="1800" dirty="0" smtClean="0">
                <a:cs typeface="B Zar" pitchFamily="2" charset="-78"/>
              </a:rPr>
              <a:t>  </a:t>
            </a:r>
            <a:r>
              <a:rPr lang="fa-IR" sz="2000" dirty="0" smtClean="0">
                <a:cs typeface="B Zar" pitchFamily="2" charset="-78"/>
              </a:rPr>
              <a:t>درآمد  </a:t>
            </a:r>
            <a:r>
              <a:rPr lang="en-US" sz="2000" dirty="0" smtClean="0">
                <a:cs typeface="B Zar" pitchFamily="2" charset="-78"/>
              </a:rPr>
              <a:t> = </a:t>
            </a:r>
            <a:r>
              <a:rPr lang="fa-IR" sz="2000" dirty="0" smtClean="0">
                <a:cs typeface="B Zar" pitchFamily="2" charset="-78"/>
              </a:rPr>
              <a:t>300/000 </a:t>
            </a:r>
            <a:r>
              <a:rPr lang="en-US" sz="2000" dirty="0" smtClean="0">
                <a:cs typeface="B Zar" pitchFamily="2" charset="-78"/>
              </a:rPr>
              <a:t>+  ( </a:t>
            </a:r>
            <a:r>
              <a:rPr lang="fa-IR" sz="2000" dirty="0" smtClean="0">
                <a:cs typeface="B Zar" pitchFamily="2" charset="-78"/>
              </a:rPr>
              <a:t>500/000 </a:t>
            </a:r>
            <a:r>
              <a:rPr lang="en-US" sz="2000" dirty="0" smtClean="0">
                <a:cs typeface="B Zar" pitchFamily="2" charset="-78"/>
              </a:rPr>
              <a:t>– </a:t>
            </a:r>
            <a:r>
              <a:rPr lang="fa-IR" sz="2000" dirty="0" smtClean="0">
                <a:cs typeface="B Zar" pitchFamily="2" charset="-78"/>
              </a:rPr>
              <a:t>10/000 </a:t>
            </a:r>
            <a:r>
              <a:rPr lang="en-US" sz="2000" dirty="0" smtClean="0">
                <a:cs typeface="B Zar" pitchFamily="2" charset="-78"/>
              </a:rPr>
              <a:t>) + </a:t>
            </a:r>
            <a:r>
              <a:rPr lang="fa-IR" sz="2000" dirty="0" smtClean="0">
                <a:cs typeface="B Zar" pitchFamily="2" charset="-78"/>
              </a:rPr>
              <a:t>50/000 </a:t>
            </a:r>
            <a:r>
              <a:rPr lang="en-US" sz="2000" dirty="0" smtClean="0">
                <a:cs typeface="B Zar" pitchFamily="2" charset="-78"/>
              </a:rPr>
              <a:t>– </a:t>
            </a:r>
            <a:r>
              <a:rPr lang="fa-IR" sz="2000" dirty="0" smtClean="0">
                <a:cs typeface="B Zar" pitchFamily="2" charset="-78"/>
              </a:rPr>
              <a:t>80/000</a:t>
            </a:r>
            <a:r>
              <a:rPr lang="en-US" sz="2000" dirty="0" smtClean="0">
                <a:cs typeface="B Zar" pitchFamily="2" charset="-78"/>
              </a:rPr>
              <a:t>    = </a:t>
            </a:r>
            <a:r>
              <a:rPr lang="fa-IR" sz="2000" dirty="0" smtClean="0">
                <a:cs typeface="B Zar" pitchFamily="2" charset="-78"/>
              </a:rPr>
              <a:t>760/000</a:t>
            </a:r>
          </a:p>
          <a:p>
            <a:pPr marL="0" indent="0" algn="just" rtl="0">
              <a:buNone/>
            </a:pPr>
            <a:r>
              <a:rPr lang="fa-IR" sz="2000" dirty="0" smtClean="0">
                <a:cs typeface="B Zar" pitchFamily="2" charset="-78"/>
              </a:rPr>
              <a:t>  هزينه                               </a:t>
            </a:r>
            <a:r>
              <a:rPr lang="en-US" sz="2000" dirty="0" smtClean="0">
                <a:cs typeface="B Zar" pitchFamily="2" charset="-78"/>
              </a:rPr>
              <a:t> = </a:t>
            </a:r>
            <a:r>
              <a:rPr lang="fa-IR" sz="2000" dirty="0" smtClean="0">
                <a:cs typeface="B Zar" pitchFamily="2" charset="-78"/>
              </a:rPr>
              <a:t>600/000 </a:t>
            </a:r>
            <a:r>
              <a:rPr lang="en-US" sz="2000" dirty="0">
                <a:cs typeface="B Zar" pitchFamily="2" charset="-78"/>
              </a:rPr>
              <a:t>+  </a:t>
            </a:r>
            <a:r>
              <a:rPr lang="en-US" sz="2000" dirty="0" smtClean="0">
                <a:cs typeface="B Zar" pitchFamily="2" charset="-78"/>
              </a:rPr>
              <a:t>(</a:t>
            </a:r>
            <a:r>
              <a:rPr lang="fa-IR" sz="2000" dirty="0" smtClean="0">
                <a:cs typeface="B Zar" pitchFamily="2" charset="-78"/>
              </a:rPr>
              <a:t>20/000 </a:t>
            </a:r>
            <a:r>
              <a:rPr lang="en-US" sz="2000" dirty="0">
                <a:cs typeface="B Zar" pitchFamily="2" charset="-78"/>
              </a:rPr>
              <a:t>– </a:t>
            </a:r>
            <a:r>
              <a:rPr lang="fa-IR" sz="2000" dirty="0" smtClean="0">
                <a:cs typeface="B Zar" pitchFamily="2" charset="-78"/>
              </a:rPr>
              <a:t>30/000 </a:t>
            </a:r>
            <a:r>
              <a:rPr lang="en-US" sz="2000" dirty="0">
                <a:cs typeface="B Zar" pitchFamily="2" charset="-78"/>
              </a:rPr>
              <a:t>) </a:t>
            </a:r>
            <a:r>
              <a:rPr lang="en-US" sz="2000" dirty="0" smtClean="0">
                <a:cs typeface="B Zar" pitchFamily="2" charset="-78"/>
              </a:rPr>
              <a:t>+( </a:t>
            </a:r>
            <a:r>
              <a:rPr lang="fa-IR" sz="2000" dirty="0" smtClean="0">
                <a:cs typeface="B Zar" pitchFamily="2" charset="-78"/>
              </a:rPr>
              <a:t>10/000 </a:t>
            </a:r>
            <a:r>
              <a:rPr lang="en-US" sz="2000" dirty="0">
                <a:cs typeface="B Zar" pitchFamily="2" charset="-78"/>
              </a:rPr>
              <a:t>– </a:t>
            </a:r>
            <a:r>
              <a:rPr lang="fa-IR" sz="2000" dirty="0" smtClean="0">
                <a:cs typeface="B Zar" pitchFamily="2" charset="-78"/>
              </a:rPr>
              <a:t>22/000</a:t>
            </a:r>
            <a:r>
              <a:rPr lang="en-US" sz="2000" dirty="0" smtClean="0">
                <a:cs typeface="B Zar" pitchFamily="2" charset="-78"/>
              </a:rPr>
              <a:t>  )  </a:t>
            </a:r>
            <a:r>
              <a:rPr lang="en-US" sz="2000" dirty="0">
                <a:cs typeface="B Zar" pitchFamily="2" charset="-78"/>
              </a:rPr>
              <a:t>= </a:t>
            </a:r>
            <a:r>
              <a:rPr lang="fa-IR" sz="2000" dirty="0" smtClean="0">
                <a:cs typeface="B Zar" pitchFamily="2" charset="-78"/>
              </a:rPr>
              <a:t>578/000</a:t>
            </a:r>
          </a:p>
          <a:p>
            <a:pPr marL="0" indent="0" algn="just">
              <a:buNone/>
            </a:pPr>
            <a:endParaRPr lang="fa-IR" sz="2000" dirty="0" smtClean="0">
              <a:cs typeface="B Zar" pitchFamily="2" charset="-78"/>
            </a:endParaRPr>
          </a:p>
          <a:p>
            <a:pPr marL="0" indent="0" algn="just">
              <a:buNone/>
            </a:pPr>
            <a:r>
              <a:rPr lang="fa-IR" sz="2000" dirty="0" smtClean="0">
                <a:cs typeface="B Zar" pitchFamily="2" charset="-78"/>
              </a:rPr>
              <a:t>            </a:t>
            </a:r>
          </a:p>
          <a:p>
            <a:pPr marL="0" indent="0" algn="just">
              <a:buNone/>
            </a:pPr>
            <a:endParaRPr lang="fa-IR" sz="2000" dirty="0">
              <a:cs typeface="B Zar" pitchFamily="2" charset="-78"/>
            </a:endParaRPr>
          </a:p>
          <a:p>
            <a:pPr marL="0" indent="0" algn="just">
              <a:buNone/>
            </a:pPr>
            <a:r>
              <a:rPr lang="fa-IR" sz="2000" dirty="0" smtClean="0">
                <a:cs typeface="B Zar" pitchFamily="2" charset="-78"/>
              </a:rPr>
              <a:t>                ثبت درآمدها                                                  ثبت  مربوط به هزينه ها</a:t>
            </a:r>
          </a:p>
          <a:p>
            <a:pPr marL="0" indent="0" algn="just">
              <a:buNone/>
            </a:pPr>
            <a:endParaRPr lang="fa-IR" sz="2000" dirty="0">
              <a:cs typeface="B Zar" pitchFamily="2" charset="-78"/>
            </a:endParaRPr>
          </a:p>
          <a:p>
            <a:pPr marL="0" indent="0" algn="just">
              <a:buNone/>
            </a:pPr>
            <a:r>
              <a:rPr lang="fa-IR" sz="2000" dirty="0" smtClean="0">
                <a:cs typeface="B Zar" pitchFamily="2" charset="-78"/>
              </a:rPr>
              <a:t>         نقد و بانک     760/000                             هزينه  هاي پرداختني  10/000</a:t>
            </a:r>
          </a:p>
          <a:p>
            <a:pPr marL="0" indent="0" algn="just">
              <a:buNone/>
            </a:pPr>
            <a:r>
              <a:rPr lang="fa-IR" sz="2000" dirty="0">
                <a:cs typeface="B Zar" pitchFamily="2" charset="-78"/>
              </a:rPr>
              <a:t> </a:t>
            </a:r>
            <a:r>
              <a:rPr lang="fa-IR" sz="2000" dirty="0" smtClean="0">
                <a:cs typeface="B Zar" pitchFamily="2" charset="-78"/>
              </a:rPr>
              <a:t>                           درآمد  760/000                    پيش پرداخت هزينه    12/000</a:t>
            </a:r>
          </a:p>
          <a:p>
            <a:pPr marL="0" indent="0" algn="just">
              <a:buNone/>
            </a:pPr>
            <a:r>
              <a:rPr lang="fa-IR" sz="2000" dirty="0" smtClean="0">
                <a:cs typeface="B Zar" pitchFamily="2" charset="-78"/>
              </a:rPr>
              <a:t>                                                                         هزينه                           578/000   </a:t>
            </a:r>
          </a:p>
          <a:p>
            <a:pPr marL="0" indent="0" algn="just">
              <a:buNone/>
            </a:pPr>
            <a:r>
              <a:rPr lang="fa-IR" sz="2000" dirty="0">
                <a:cs typeface="B Zar" pitchFamily="2" charset="-78"/>
              </a:rPr>
              <a:t> </a:t>
            </a:r>
            <a:r>
              <a:rPr lang="fa-IR" sz="2000" dirty="0" smtClean="0">
                <a:cs typeface="B Zar" pitchFamily="2" charset="-78"/>
              </a:rPr>
              <a:t>                                                                                                   نقد و بانک     600/000</a:t>
            </a:r>
            <a:endParaRPr lang="fa-IR" sz="2000" dirty="0">
              <a:cs typeface="B Zar" pitchFamily="2" charset="-78"/>
            </a:endParaRPr>
          </a:p>
        </p:txBody>
      </p:sp>
      <p:cxnSp>
        <p:nvCxnSpPr>
          <p:cNvPr id="10" name="Straight Connector 9"/>
          <p:cNvCxnSpPr/>
          <p:nvPr/>
        </p:nvCxnSpPr>
        <p:spPr>
          <a:xfrm flipH="1">
            <a:off x="5724128" y="3886381"/>
            <a:ext cx="2592288" cy="0"/>
          </a:xfrm>
          <a:prstGeom prst="line">
            <a:avLst/>
          </a:prstGeom>
          <a:ln>
            <a:tailEnd type="none"/>
          </a:ln>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flipH="1">
            <a:off x="1403648" y="3861048"/>
            <a:ext cx="3150350" cy="0"/>
          </a:xfrm>
          <a:prstGeom prst="line">
            <a:avLst/>
          </a:prstGeom>
          <a:ln>
            <a:tailEnd type="none"/>
          </a:ln>
        </p:spPr>
        <p:style>
          <a:lnRef idx="2">
            <a:schemeClr val="dk1"/>
          </a:lnRef>
          <a:fillRef idx="0">
            <a:schemeClr val="dk1"/>
          </a:fillRef>
          <a:effectRef idx="1">
            <a:schemeClr val="dk1"/>
          </a:effectRef>
          <a:fontRef idx="minor">
            <a:schemeClr val="tx1"/>
          </a:fontRef>
        </p:style>
      </p:cxnSp>
      <p:sp>
        <p:nvSpPr>
          <p:cNvPr id="6" name="Left Brace 5"/>
          <p:cNvSpPr/>
          <p:nvPr/>
        </p:nvSpPr>
        <p:spPr>
          <a:xfrm>
            <a:off x="1835696" y="1527566"/>
            <a:ext cx="180020" cy="680236"/>
          </a:xfrm>
          <a:prstGeom prst="lef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7" name="Left Bracket 6"/>
          <p:cNvSpPr/>
          <p:nvPr/>
        </p:nvSpPr>
        <p:spPr>
          <a:xfrm>
            <a:off x="3635896" y="1484784"/>
            <a:ext cx="108012" cy="382900"/>
          </a:xfrm>
          <a:prstGeom prst="leftBracket">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8" name="Right Bracket 7"/>
          <p:cNvSpPr/>
          <p:nvPr/>
        </p:nvSpPr>
        <p:spPr>
          <a:xfrm>
            <a:off x="7092280" y="1484784"/>
            <a:ext cx="45719" cy="320276"/>
          </a:xfrm>
          <a:prstGeom prst="rightBracket">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Tree>
    <p:extLst>
      <p:ext uri="{BB962C8B-B14F-4D97-AF65-F5344CB8AC3E}">
        <p14:creationId xmlns:p14="http://schemas.microsoft.com/office/powerpoint/2010/main" val="1054911646"/>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539552" y="279276"/>
            <a:ext cx="8153400" cy="5867400"/>
          </a:xfrm>
        </p:spPr>
        <p:txBody>
          <a:bodyPr>
            <a:normAutofit fontScale="92500"/>
          </a:bodyPr>
          <a:lstStyle/>
          <a:p>
            <a:pPr marL="0" indent="0" algn="just">
              <a:buNone/>
            </a:pPr>
            <a:endParaRPr lang="fa-IR" sz="2000" dirty="0" smtClean="0">
              <a:cs typeface="B Zar" pitchFamily="2" charset="-78"/>
            </a:endParaRPr>
          </a:p>
          <a:p>
            <a:pPr marL="0" indent="0" algn="just">
              <a:buNone/>
            </a:pPr>
            <a:r>
              <a:rPr lang="fa-IR" sz="2000" b="1" dirty="0" smtClean="0">
                <a:cs typeface="B Zar" pitchFamily="2" charset="-78"/>
              </a:rPr>
              <a:t>4 -  مبناي تعهدي تعديل شده  : </a:t>
            </a:r>
          </a:p>
          <a:p>
            <a:pPr marL="0" indent="0" algn="just">
              <a:buNone/>
            </a:pPr>
            <a:endParaRPr lang="fa-IR" sz="2000" dirty="0">
              <a:cs typeface="B Zar" pitchFamily="2" charset="-78"/>
            </a:endParaRPr>
          </a:p>
          <a:p>
            <a:pPr marL="0" indent="0" algn="just" rtl="0">
              <a:buNone/>
            </a:pPr>
            <a:r>
              <a:rPr lang="fa-IR" sz="1800" dirty="0" smtClean="0">
                <a:cs typeface="B Zar" pitchFamily="2" charset="-78"/>
              </a:rPr>
              <a:t>برمبناي تعهدي تعديل شده</a:t>
            </a:r>
            <a:r>
              <a:rPr lang="en-US" sz="1800" dirty="0" smtClean="0">
                <a:cs typeface="B Zar" pitchFamily="2" charset="-78"/>
              </a:rPr>
              <a:t>  </a:t>
            </a:r>
            <a:r>
              <a:rPr lang="fa-IR" sz="2000" dirty="0" smtClean="0">
                <a:cs typeface="B Zar" pitchFamily="2" charset="-78"/>
              </a:rPr>
              <a:t>درآمد  </a:t>
            </a:r>
            <a:r>
              <a:rPr lang="en-US" sz="2000" dirty="0" smtClean="0">
                <a:cs typeface="B Zar" pitchFamily="2" charset="-78"/>
              </a:rPr>
              <a:t> =        </a:t>
            </a:r>
            <a:r>
              <a:rPr lang="fa-IR" sz="2000" dirty="0" smtClean="0">
                <a:cs typeface="B Zar" pitchFamily="2" charset="-78"/>
              </a:rPr>
              <a:t> تعهدي</a:t>
            </a:r>
            <a:r>
              <a:rPr lang="en-US" sz="2000" dirty="0" smtClean="0">
                <a:cs typeface="B Zar" pitchFamily="2" charset="-78"/>
              </a:rPr>
              <a:t>( </a:t>
            </a:r>
            <a:r>
              <a:rPr lang="fa-IR" sz="2000" dirty="0" smtClean="0">
                <a:cs typeface="B Zar" pitchFamily="2" charset="-78"/>
              </a:rPr>
              <a:t>500/000 </a:t>
            </a:r>
            <a:r>
              <a:rPr lang="en-US" sz="2000" dirty="0" smtClean="0">
                <a:cs typeface="B Zar" pitchFamily="2" charset="-78"/>
              </a:rPr>
              <a:t>– </a:t>
            </a:r>
            <a:r>
              <a:rPr lang="fa-IR" sz="2000" dirty="0" smtClean="0">
                <a:cs typeface="B Zar" pitchFamily="2" charset="-78"/>
              </a:rPr>
              <a:t>10/000 </a:t>
            </a:r>
            <a:r>
              <a:rPr lang="en-US" sz="2000" dirty="0" smtClean="0">
                <a:cs typeface="B Zar" pitchFamily="2" charset="-78"/>
              </a:rPr>
              <a:t>) × </a:t>
            </a:r>
            <a:r>
              <a:rPr lang="fa-IR" sz="2000" dirty="0" smtClean="0">
                <a:cs typeface="B Zar" pitchFamily="2" charset="-78"/>
              </a:rPr>
              <a:t>100% )</a:t>
            </a:r>
            <a:r>
              <a:rPr lang="en-US" sz="2000" dirty="0" smtClean="0">
                <a:cs typeface="B Zar" pitchFamily="2" charset="-78"/>
              </a:rPr>
              <a:t>– </a:t>
            </a:r>
            <a:r>
              <a:rPr lang="fa-IR" sz="2000" dirty="0" smtClean="0">
                <a:cs typeface="B Zar" pitchFamily="2" charset="-78"/>
              </a:rPr>
              <a:t>5%</a:t>
            </a:r>
            <a:r>
              <a:rPr lang="en-US" sz="2000" dirty="0" smtClean="0">
                <a:cs typeface="B Zar" pitchFamily="2" charset="-78"/>
              </a:rPr>
              <a:t> ) = </a:t>
            </a:r>
            <a:r>
              <a:rPr lang="fa-IR" sz="2000" dirty="0" smtClean="0">
                <a:cs typeface="B Zar" pitchFamily="2" charset="-78"/>
              </a:rPr>
              <a:t>465/000</a:t>
            </a:r>
            <a:endParaRPr lang="en-US" sz="2000" dirty="0" smtClean="0">
              <a:cs typeface="B Zar" pitchFamily="2" charset="-78"/>
            </a:endParaRPr>
          </a:p>
          <a:p>
            <a:pPr marL="0" indent="0" algn="just" rtl="0">
              <a:buNone/>
            </a:pPr>
            <a:endParaRPr lang="en-US" sz="2000" dirty="0">
              <a:cs typeface="B Zar" pitchFamily="2" charset="-78"/>
            </a:endParaRPr>
          </a:p>
          <a:p>
            <a:pPr marL="0" indent="0" algn="just" rtl="0">
              <a:buNone/>
            </a:pPr>
            <a:r>
              <a:rPr lang="fa-IR" sz="2000" dirty="0" smtClean="0">
                <a:cs typeface="B Zar" pitchFamily="2" charset="-78"/>
              </a:rPr>
              <a:t>نقدي                                                               </a:t>
            </a:r>
            <a:r>
              <a:rPr lang="en-US" sz="2000" dirty="0" smtClean="0">
                <a:cs typeface="B Zar" pitchFamily="2" charset="-78"/>
              </a:rPr>
              <a:t> </a:t>
            </a:r>
            <a:r>
              <a:rPr lang="fa-IR" sz="2000" dirty="0" smtClean="0">
                <a:cs typeface="B Zar" pitchFamily="2" charset="-78"/>
              </a:rPr>
              <a:t>300/000                                                                    </a:t>
            </a:r>
          </a:p>
          <a:p>
            <a:pPr marL="0" indent="0" algn="just" rtl="0">
              <a:buNone/>
            </a:pPr>
            <a:r>
              <a:rPr lang="fa-IR" sz="2000" dirty="0" smtClean="0">
                <a:cs typeface="B Zar" pitchFamily="2" charset="-78"/>
              </a:rPr>
              <a:t>  </a:t>
            </a:r>
          </a:p>
          <a:p>
            <a:pPr marL="0" indent="0" algn="just" rtl="0">
              <a:buNone/>
            </a:pPr>
            <a:r>
              <a:rPr lang="fa-IR" sz="2000" dirty="0" smtClean="0">
                <a:cs typeface="B Zar" pitchFamily="2" charset="-78"/>
              </a:rPr>
              <a:t>        765/500                                                                                                                                            </a:t>
            </a:r>
            <a:r>
              <a:rPr lang="en-US" sz="2000" dirty="0" smtClean="0">
                <a:cs typeface="B Zar" pitchFamily="2" charset="-78"/>
              </a:rPr>
              <a:t>  </a:t>
            </a:r>
            <a:endParaRPr lang="fa-IR" sz="2000" dirty="0">
              <a:cs typeface="B Zar" pitchFamily="2" charset="-78"/>
            </a:endParaRPr>
          </a:p>
          <a:p>
            <a:pPr marL="0" indent="0" algn="just" rtl="0">
              <a:buNone/>
            </a:pPr>
            <a:endParaRPr lang="fa-IR" sz="2000" dirty="0" smtClean="0">
              <a:cs typeface="B Zar" pitchFamily="2" charset="-78"/>
            </a:endParaRPr>
          </a:p>
          <a:p>
            <a:pPr marL="0" indent="0" algn="just" rtl="0">
              <a:buNone/>
            </a:pPr>
            <a:r>
              <a:rPr lang="fa-IR" sz="2000" dirty="0">
                <a:cs typeface="B Zar" pitchFamily="2" charset="-78"/>
              </a:rPr>
              <a:t> </a:t>
            </a:r>
            <a:r>
              <a:rPr lang="fa-IR" sz="2000" dirty="0" smtClean="0">
                <a:cs typeface="B Zar" pitchFamily="2" charset="-78"/>
              </a:rPr>
              <a:t>هزينه                                       </a:t>
            </a:r>
            <a:r>
              <a:rPr lang="en-US" sz="2000" dirty="0" smtClean="0">
                <a:cs typeface="B Zar" pitchFamily="2" charset="-78"/>
              </a:rPr>
              <a:t> = </a:t>
            </a:r>
            <a:r>
              <a:rPr lang="fa-IR" sz="2000" dirty="0" smtClean="0">
                <a:cs typeface="B Zar" pitchFamily="2" charset="-78"/>
              </a:rPr>
              <a:t>600/000 </a:t>
            </a:r>
            <a:r>
              <a:rPr lang="en-US" sz="2000" dirty="0">
                <a:cs typeface="B Zar" pitchFamily="2" charset="-78"/>
              </a:rPr>
              <a:t>+  </a:t>
            </a:r>
            <a:r>
              <a:rPr lang="en-US" sz="2000" dirty="0" smtClean="0">
                <a:cs typeface="B Zar" pitchFamily="2" charset="-78"/>
              </a:rPr>
              <a:t>(</a:t>
            </a:r>
            <a:r>
              <a:rPr lang="fa-IR" sz="2000" dirty="0" smtClean="0">
                <a:cs typeface="B Zar" pitchFamily="2" charset="-78"/>
              </a:rPr>
              <a:t>20/000 </a:t>
            </a:r>
            <a:r>
              <a:rPr lang="en-US" sz="2000" dirty="0">
                <a:cs typeface="B Zar" pitchFamily="2" charset="-78"/>
              </a:rPr>
              <a:t>– </a:t>
            </a:r>
            <a:r>
              <a:rPr lang="fa-IR" sz="2000" dirty="0" smtClean="0">
                <a:cs typeface="B Zar" pitchFamily="2" charset="-78"/>
              </a:rPr>
              <a:t>30/000 </a:t>
            </a:r>
            <a:r>
              <a:rPr lang="en-US" sz="2000" dirty="0">
                <a:cs typeface="B Zar" pitchFamily="2" charset="-78"/>
              </a:rPr>
              <a:t>) </a:t>
            </a:r>
            <a:r>
              <a:rPr lang="en-US" sz="2000" dirty="0" smtClean="0">
                <a:cs typeface="B Zar" pitchFamily="2" charset="-78"/>
              </a:rPr>
              <a:t>+( </a:t>
            </a:r>
            <a:r>
              <a:rPr lang="fa-IR" sz="2000" dirty="0" smtClean="0">
                <a:cs typeface="B Zar" pitchFamily="2" charset="-78"/>
              </a:rPr>
              <a:t>10/000 </a:t>
            </a:r>
            <a:r>
              <a:rPr lang="en-US" sz="2000" dirty="0">
                <a:cs typeface="B Zar" pitchFamily="2" charset="-78"/>
              </a:rPr>
              <a:t>– </a:t>
            </a:r>
            <a:r>
              <a:rPr lang="fa-IR" sz="2000" dirty="0" smtClean="0">
                <a:cs typeface="B Zar" pitchFamily="2" charset="-78"/>
              </a:rPr>
              <a:t>22/000</a:t>
            </a:r>
            <a:r>
              <a:rPr lang="en-US" sz="2000" dirty="0" smtClean="0">
                <a:cs typeface="B Zar" pitchFamily="2" charset="-78"/>
              </a:rPr>
              <a:t>  )  </a:t>
            </a:r>
            <a:r>
              <a:rPr lang="en-US" sz="2000" dirty="0">
                <a:cs typeface="B Zar" pitchFamily="2" charset="-78"/>
              </a:rPr>
              <a:t>= </a:t>
            </a:r>
            <a:r>
              <a:rPr lang="fa-IR" sz="2000" dirty="0" smtClean="0">
                <a:cs typeface="B Zar" pitchFamily="2" charset="-78"/>
              </a:rPr>
              <a:t>578/000</a:t>
            </a:r>
            <a:endParaRPr lang="en-US" sz="2000" dirty="0" smtClean="0">
              <a:cs typeface="B Zar" pitchFamily="2" charset="-78"/>
            </a:endParaRPr>
          </a:p>
          <a:p>
            <a:pPr marL="0" indent="0" algn="just" rtl="0">
              <a:buNone/>
            </a:pPr>
            <a:endParaRPr lang="fa-IR" sz="2000" dirty="0" smtClean="0">
              <a:cs typeface="B Zar" pitchFamily="2" charset="-78"/>
            </a:endParaRPr>
          </a:p>
          <a:p>
            <a:pPr marL="0" indent="0" algn="just">
              <a:buNone/>
            </a:pPr>
            <a:r>
              <a:rPr lang="fa-IR" sz="2000" b="1" dirty="0" smtClean="0">
                <a:cs typeface="B Zar" pitchFamily="2" charset="-78"/>
              </a:rPr>
              <a:t>5 – مبناي تعهدي کامل</a:t>
            </a:r>
          </a:p>
          <a:p>
            <a:pPr marL="0" indent="0" algn="just">
              <a:buNone/>
            </a:pPr>
            <a:r>
              <a:rPr lang="fa-IR" sz="2000" dirty="0" smtClean="0">
                <a:cs typeface="B Zar" pitchFamily="2" charset="-78"/>
              </a:rPr>
              <a:t>            </a:t>
            </a:r>
          </a:p>
          <a:p>
            <a:pPr marL="0" indent="0" algn="just">
              <a:buNone/>
            </a:pPr>
            <a:endParaRPr lang="fa-IR" sz="2000" dirty="0" smtClean="0">
              <a:cs typeface="B Zar" pitchFamily="2" charset="-78"/>
            </a:endParaRPr>
          </a:p>
          <a:p>
            <a:pPr marL="0" indent="0" algn="just" rtl="0">
              <a:buNone/>
            </a:pPr>
            <a:r>
              <a:rPr lang="fa-IR" sz="1800" dirty="0" smtClean="0">
                <a:cs typeface="B Zar" pitchFamily="2" charset="-78"/>
              </a:rPr>
              <a:t>برمبناي نيمه تعهدي</a:t>
            </a:r>
            <a:r>
              <a:rPr lang="en-US" sz="1800" dirty="0" smtClean="0">
                <a:cs typeface="B Zar" pitchFamily="2" charset="-78"/>
              </a:rPr>
              <a:t>  </a:t>
            </a:r>
            <a:r>
              <a:rPr lang="fa-IR" sz="2000" dirty="0">
                <a:cs typeface="B Zar" pitchFamily="2" charset="-78"/>
              </a:rPr>
              <a:t>درآمد  </a:t>
            </a:r>
            <a:r>
              <a:rPr lang="en-US" sz="2000" dirty="0">
                <a:cs typeface="B Zar" pitchFamily="2" charset="-78"/>
              </a:rPr>
              <a:t> = </a:t>
            </a:r>
            <a:r>
              <a:rPr lang="fa-IR" sz="2000" dirty="0">
                <a:cs typeface="B Zar" pitchFamily="2" charset="-78"/>
              </a:rPr>
              <a:t>300/000 </a:t>
            </a:r>
            <a:r>
              <a:rPr lang="en-US" sz="2000" dirty="0">
                <a:cs typeface="B Zar" pitchFamily="2" charset="-78"/>
              </a:rPr>
              <a:t>+  ( </a:t>
            </a:r>
            <a:r>
              <a:rPr lang="fa-IR" sz="2000" dirty="0">
                <a:cs typeface="B Zar" pitchFamily="2" charset="-78"/>
              </a:rPr>
              <a:t>500/000 </a:t>
            </a:r>
            <a:r>
              <a:rPr lang="en-US" sz="2000" dirty="0">
                <a:cs typeface="B Zar" pitchFamily="2" charset="-78"/>
              </a:rPr>
              <a:t>– </a:t>
            </a:r>
            <a:r>
              <a:rPr lang="fa-IR" sz="2000" dirty="0">
                <a:cs typeface="B Zar" pitchFamily="2" charset="-78"/>
              </a:rPr>
              <a:t>10/000 </a:t>
            </a:r>
            <a:r>
              <a:rPr lang="en-US" sz="2000" dirty="0">
                <a:cs typeface="B Zar" pitchFamily="2" charset="-78"/>
              </a:rPr>
              <a:t>) </a:t>
            </a:r>
            <a:r>
              <a:rPr lang="en-US" sz="2000" dirty="0" smtClean="0">
                <a:cs typeface="B Zar" pitchFamily="2" charset="-78"/>
              </a:rPr>
              <a:t>= </a:t>
            </a:r>
            <a:r>
              <a:rPr lang="fa-IR" sz="2000" dirty="0" smtClean="0">
                <a:cs typeface="B Zar" pitchFamily="2" charset="-78"/>
              </a:rPr>
              <a:t>790/000</a:t>
            </a:r>
            <a:endParaRPr lang="fa-IR" sz="2000" dirty="0">
              <a:cs typeface="B Zar" pitchFamily="2" charset="-78"/>
            </a:endParaRPr>
          </a:p>
          <a:p>
            <a:pPr marL="0" indent="0" algn="just" rtl="0">
              <a:buNone/>
            </a:pPr>
            <a:r>
              <a:rPr lang="fa-IR" sz="2000" dirty="0">
                <a:cs typeface="B Zar" pitchFamily="2" charset="-78"/>
              </a:rPr>
              <a:t>  </a:t>
            </a:r>
            <a:r>
              <a:rPr lang="fa-IR" sz="2000" dirty="0" smtClean="0">
                <a:cs typeface="B Zar" pitchFamily="2" charset="-78"/>
              </a:rPr>
              <a:t>هزينه                               </a:t>
            </a:r>
            <a:r>
              <a:rPr lang="en-US" sz="2000" dirty="0" smtClean="0">
                <a:cs typeface="B Zar" pitchFamily="2" charset="-78"/>
              </a:rPr>
              <a:t> </a:t>
            </a:r>
            <a:r>
              <a:rPr lang="en-US" sz="2000" dirty="0">
                <a:cs typeface="B Zar" pitchFamily="2" charset="-78"/>
              </a:rPr>
              <a:t>= </a:t>
            </a:r>
            <a:r>
              <a:rPr lang="fa-IR" sz="2000" dirty="0">
                <a:cs typeface="B Zar" pitchFamily="2" charset="-78"/>
              </a:rPr>
              <a:t>600/000 </a:t>
            </a:r>
            <a:r>
              <a:rPr lang="en-US" sz="2000" dirty="0">
                <a:cs typeface="B Zar" pitchFamily="2" charset="-78"/>
              </a:rPr>
              <a:t>+  (</a:t>
            </a:r>
            <a:r>
              <a:rPr lang="fa-IR" sz="2000" dirty="0">
                <a:cs typeface="B Zar" pitchFamily="2" charset="-78"/>
              </a:rPr>
              <a:t>20/000 </a:t>
            </a:r>
            <a:r>
              <a:rPr lang="en-US" sz="2000" dirty="0">
                <a:cs typeface="B Zar" pitchFamily="2" charset="-78"/>
              </a:rPr>
              <a:t>– </a:t>
            </a:r>
            <a:r>
              <a:rPr lang="fa-IR" sz="2000" dirty="0">
                <a:cs typeface="B Zar" pitchFamily="2" charset="-78"/>
              </a:rPr>
              <a:t>30/000 </a:t>
            </a:r>
            <a:r>
              <a:rPr lang="en-US" sz="2000" dirty="0">
                <a:cs typeface="B Zar" pitchFamily="2" charset="-78"/>
              </a:rPr>
              <a:t>) +( </a:t>
            </a:r>
            <a:r>
              <a:rPr lang="fa-IR" sz="2000" dirty="0">
                <a:cs typeface="B Zar" pitchFamily="2" charset="-78"/>
              </a:rPr>
              <a:t>10/000 </a:t>
            </a:r>
            <a:r>
              <a:rPr lang="en-US" sz="2000" dirty="0">
                <a:cs typeface="B Zar" pitchFamily="2" charset="-78"/>
              </a:rPr>
              <a:t>– </a:t>
            </a:r>
            <a:r>
              <a:rPr lang="fa-IR" sz="2000" dirty="0">
                <a:cs typeface="B Zar" pitchFamily="2" charset="-78"/>
              </a:rPr>
              <a:t>22/000</a:t>
            </a:r>
            <a:r>
              <a:rPr lang="en-US" sz="2000" dirty="0">
                <a:cs typeface="B Zar" pitchFamily="2" charset="-78"/>
              </a:rPr>
              <a:t>  )  = </a:t>
            </a:r>
            <a:r>
              <a:rPr lang="fa-IR" sz="2000" dirty="0" smtClean="0">
                <a:cs typeface="B Zar" pitchFamily="2" charset="-78"/>
              </a:rPr>
              <a:t>578/000</a:t>
            </a:r>
            <a:endParaRPr lang="en-US" sz="2000" dirty="0" smtClean="0">
              <a:cs typeface="B Zar" pitchFamily="2" charset="-78"/>
            </a:endParaRPr>
          </a:p>
          <a:p>
            <a:pPr marL="0" indent="0" algn="just" rtl="0">
              <a:buNone/>
            </a:pPr>
            <a:endParaRPr lang="en-US" sz="2000" dirty="0" smtClean="0">
              <a:cs typeface="B Zar" pitchFamily="2" charset="-78"/>
            </a:endParaRPr>
          </a:p>
          <a:p>
            <a:pPr marL="0" indent="0" algn="just" rtl="0">
              <a:buNone/>
            </a:pPr>
            <a:endParaRPr lang="en-US" sz="2000" dirty="0">
              <a:cs typeface="B Zar" pitchFamily="2" charset="-78"/>
            </a:endParaRPr>
          </a:p>
          <a:p>
            <a:pPr marL="0" indent="0" algn="just" rtl="0">
              <a:buNone/>
            </a:pPr>
            <a:endParaRPr lang="fa-IR" sz="2000" dirty="0">
              <a:cs typeface="B Zar" pitchFamily="2" charset="-78"/>
            </a:endParaRPr>
          </a:p>
          <a:p>
            <a:pPr marL="0" indent="0" algn="just">
              <a:buNone/>
            </a:pPr>
            <a:endParaRPr lang="fa-IR" sz="2000" dirty="0" smtClean="0">
              <a:cs typeface="B Zar" pitchFamily="2" charset="-78"/>
            </a:endParaRPr>
          </a:p>
          <a:p>
            <a:pPr marL="0" indent="0" algn="just">
              <a:buNone/>
            </a:pPr>
            <a:endParaRPr lang="fa-IR" sz="2000" dirty="0" smtClean="0">
              <a:cs typeface="B Zar" pitchFamily="2" charset="-78"/>
            </a:endParaRPr>
          </a:p>
          <a:p>
            <a:pPr marL="0" indent="0" algn="just">
              <a:buNone/>
            </a:pPr>
            <a:endParaRPr lang="fa-IR" sz="2000" dirty="0" smtClean="0">
              <a:cs typeface="B Zar" pitchFamily="2" charset="-78"/>
            </a:endParaRPr>
          </a:p>
          <a:p>
            <a:pPr marL="0" indent="0" algn="just">
              <a:buNone/>
            </a:pPr>
            <a:endParaRPr lang="fa-IR" sz="2000" dirty="0" smtClean="0">
              <a:cs typeface="B Zar" pitchFamily="2" charset="-78"/>
            </a:endParaRPr>
          </a:p>
          <a:p>
            <a:pPr marL="0" indent="0" algn="just">
              <a:buNone/>
            </a:pPr>
            <a:endParaRPr lang="fa-IR" sz="2000" dirty="0">
              <a:cs typeface="B Zar" pitchFamily="2" charset="-78"/>
            </a:endParaRPr>
          </a:p>
          <a:p>
            <a:pPr marL="0" indent="0" algn="just">
              <a:buNone/>
            </a:pPr>
            <a:endParaRPr lang="fa-IR" sz="2000" dirty="0" smtClean="0">
              <a:cs typeface="B Zar" pitchFamily="2" charset="-78"/>
            </a:endParaRPr>
          </a:p>
          <a:p>
            <a:pPr marL="0" indent="0" algn="just">
              <a:buNone/>
            </a:pPr>
            <a:endParaRPr lang="fa-IR" sz="2000" dirty="0">
              <a:cs typeface="B Zar" pitchFamily="2" charset="-78"/>
            </a:endParaRPr>
          </a:p>
        </p:txBody>
      </p:sp>
      <p:sp>
        <p:nvSpPr>
          <p:cNvPr id="6" name="Left Brace 5"/>
          <p:cNvSpPr/>
          <p:nvPr/>
        </p:nvSpPr>
        <p:spPr>
          <a:xfrm>
            <a:off x="2308020" y="1484784"/>
            <a:ext cx="180020" cy="2160240"/>
          </a:xfrm>
          <a:prstGeom prst="lef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
        <p:nvSpPr>
          <p:cNvPr id="9" name="Left Brace 8"/>
          <p:cNvSpPr/>
          <p:nvPr/>
        </p:nvSpPr>
        <p:spPr>
          <a:xfrm>
            <a:off x="3181008" y="1484784"/>
            <a:ext cx="360040" cy="723332"/>
          </a:xfrm>
          <a:prstGeom prst="lef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cxnSp>
        <p:nvCxnSpPr>
          <p:cNvPr id="13" name="Straight Connector 12"/>
          <p:cNvCxnSpPr/>
          <p:nvPr/>
        </p:nvCxnSpPr>
        <p:spPr>
          <a:xfrm>
            <a:off x="7188889" y="2570223"/>
            <a:ext cx="936104" cy="0"/>
          </a:xfrm>
          <a:prstGeom prst="line">
            <a:avLst/>
          </a:prstGeom>
          <a:ln>
            <a:tailEnd type="none"/>
          </a:ln>
        </p:spPr>
        <p:style>
          <a:lnRef idx="2">
            <a:schemeClr val="dk1"/>
          </a:lnRef>
          <a:fillRef idx="0">
            <a:schemeClr val="dk1"/>
          </a:fillRef>
          <a:effectRef idx="1">
            <a:schemeClr val="dk1"/>
          </a:effectRef>
          <a:fontRef idx="minor">
            <a:schemeClr val="tx1"/>
          </a:fontRef>
        </p:style>
      </p:cxnSp>
      <p:sp>
        <p:nvSpPr>
          <p:cNvPr id="15" name="Left Brace 14"/>
          <p:cNvSpPr/>
          <p:nvPr/>
        </p:nvSpPr>
        <p:spPr>
          <a:xfrm>
            <a:off x="1775060" y="5223610"/>
            <a:ext cx="360040" cy="680236"/>
          </a:xfrm>
          <a:prstGeom prst="leftBrace">
            <a:avLst/>
          </a:prstGeom>
          <a:ln>
            <a:tailEnd type="none"/>
          </a:ln>
        </p:spPr>
        <p:style>
          <a:lnRef idx="2">
            <a:schemeClr val="dk1"/>
          </a:lnRef>
          <a:fillRef idx="0">
            <a:schemeClr val="dk1"/>
          </a:fillRef>
          <a:effectRef idx="1">
            <a:schemeClr val="dk1"/>
          </a:effectRef>
          <a:fontRef idx="minor">
            <a:schemeClr val="tx1"/>
          </a:fontRef>
        </p:style>
        <p:txBody>
          <a:bodyPr rtlCol="1" anchor="ctr"/>
          <a:lstStyle/>
          <a:p>
            <a:pPr algn="ctr"/>
            <a:endParaRPr lang="fa-IR"/>
          </a:p>
        </p:txBody>
      </p:sp>
    </p:spTree>
    <p:extLst>
      <p:ext uri="{BB962C8B-B14F-4D97-AF65-F5344CB8AC3E}">
        <p14:creationId xmlns:p14="http://schemas.microsoft.com/office/powerpoint/2010/main" val="26996419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17104" y="332656"/>
            <a:ext cx="7848600" cy="5867400"/>
          </a:xfrm>
        </p:spPr>
        <p:txBody>
          <a:bodyPr>
            <a:normAutofit/>
          </a:bodyPr>
          <a:lstStyle/>
          <a:p>
            <a:pPr marL="0" indent="0" algn="just">
              <a:buNone/>
            </a:pPr>
            <a:endParaRPr lang="fa-IR" sz="2000" dirty="0">
              <a:cs typeface="B Zar" pitchFamily="2" charset="-78"/>
            </a:endParaRPr>
          </a:p>
          <a:p>
            <a:pPr marL="0" indent="0" algn="just">
              <a:buNone/>
            </a:pPr>
            <a:r>
              <a:rPr lang="fa-IR" sz="2000" b="1" dirty="0" smtClean="0">
                <a:solidFill>
                  <a:schemeClr val="tx1"/>
                </a:solidFill>
                <a:cs typeface="B Zar" pitchFamily="2" charset="-78"/>
              </a:rPr>
              <a:t>مثال</a:t>
            </a:r>
            <a:r>
              <a:rPr lang="fa-IR" sz="2000" dirty="0" smtClean="0">
                <a:solidFill>
                  <a:schemeClr val="tx1"/>
                </a:solidFill>
                <a:cs typeface="B Zar" pitchFamily="2" charset="-78"/>
              </a:rPr>
              <a:t> </a:t>
            </a:r>
            <a:r>
              <a:rPr lang="fa-IR" sz="2000" b="1" dirty="0" smtClean="0">
                <a:solidFill>
                  <a:schemeClr val="tx1"/>
                </a:solidFill>
                <a:cs typeface="B Zar" pitchFamily="2" charset="-78"/>
              </a:rPr>
              <a:t>8</a:t>
            </a:r>
            <a:r>
              <a:rPr lang="fa-IR" sz="2000" dirty="0" smtClean="0">
                <a:solidFill>
                  <a:schemeClr val="tx1"/>
                </a:solidFill>
                <a:cs typeface="B Zar" pitchFamily="2" charset="-78"/>
              </a:rPr>
              <a:t> :</a:t>
            </a:r>
            <a:r>
              <a:rPr lang="fa-IR" sz="2000" dirty="0">
                <a:cs typeface="B Zar" pitchFamily="2" charset="-78"/>
              </a:rPr>
              <a:t> </a:t>
            </a:r>
            <a:r>
              <a:rPr lang="fa-IR" sz="2000" dirty="0" smtClean="0">
                <a:cs typeface="B Zar" pitchFamily="2" charset="-78"/>
              </a:rPr>
              <a:t>فرض کنيد فعاليت هاي حساب مستقل وجوه عمومي يک سازمان دولتي در سال 1</a:t>
            </a:r>
            <a:r>
              <a:rPr lang="en-US" sz="2000" dirty="0" smtClean="0">
                <a:cs typeface="B Zar" pitchFamily="2" charset="-78"/>
              </a:rPr>
              <a:t>x</a:t>
            </a:r>
            <a:r>
              <a:rPr lang="fa-IR" sz="2000" dirty="0" smtClean="0">
                <a:cs typeface="B Zar" pitchFamily="2" charset="-78"/>
              </a:rPr>
              <a:t>13 به شرح زير است : کل مبالغ دريافت شده 840/000 ريال بوده که از مبلغ مذکور 30/000 ريال مربوط به پيش دريافت درآمد سال 2</a:t>
            </a:r>
            <a:r>
              <a:rPr lang="en-US" sz="2000" dirty="0" smtClean="0">
                <a:cs typeface="B Zar" pitchFamily="2" charset="-78"/>
              </a:rPr>
              <a:t>x</a:t>
            </a:r>
            <a:r>
              <a:rPr lang="fa-IR" sz="2000" dirty="0" smtClean="0">
                <a:cs typeface="B Zar" pitchFamily="2" charset="-78"/>
              </a:rPr>
              <a:t>13است . در ضمن مانده حساب ، حسابهاي دريافتني طي سال 10/000 ريال کاهش را نشان مي دهد .</a:t>
            </a:r>
          </a:p>
          <a:p>
            <a:pPr marL="0" indent="0" algn="just">
              <a:buNone/>
            </a:pPr>
            <a:r>
              <a:rPr lang="fa-IR" sz="2000" dirty="0" smtClean="0">
                <a:cs typeface="B Zar" pitchFamily="2" charset="-78"/>
              </a:rPr>
              <a:t>مطلوبست : محاسبه درآمد سال 1</a:t>
            </a:r>
            <a:r>
              <a:rPr lang="en-US" sz="2000" dirty="0" smtClean="0">
                <a:cs typeface="B Zar" pitchFamily="2" charset="-78"/>
              </a:rPr>
              <a:t>x</a:t>
            </a:r>
            <a:r>
              <a:rPr lang="fa-IR" sz="2000" dirty="0" smtClean="0">
                <a:cs typeface="B Zar" pitchFamily="2" charset="-78"/>
              </a:rPr>
              <a:t>13 با استفاده از هريک از مباني حسابداري نقدي – نقدي تعديل شده – نيمه تعهدي – تعهدي تعديل شده – تعهدي کامل .</a:t>
            </a:r>
          </a:p>
          <a:p>
            <a:pPr marL="0" indent="0" algn="just">
              <a:buNone/>
            </a:pPr>
            <a:endParaRPr lang="en-US" sz="2000" dirty="0" smtClean="0">
              <a:cs typeface="B Zar" pitchFamily="2" charset="-78"/>
            </a:endParaRPr>
          </a:p>
          <a:p>
            <a:pPr marL="0" indent="0" algn="just">
              <a:buNone/>
            </a:pPr>
            <a:endParaRPr lang="fa-IR" sz="2000" dirty="0">
              <a:cs typeface="B Zar" pitchFamily="2" charset="-78"/>
            </a:endParaRPr>
          </a:p>
          <a:p>
            <a:pPr marL="0" indent="0" algn="just" rtl="0">
              <a:buNone/>
            </a:pPr>
            <a:r>
              <a:rPr lang="fa-IR" sz="2000" dirty="0" smtClean="0">
                <a:cs typeface="B Zar" pitchFamily="2" charset="-78"/>
              </a:rPr>
              <a:t> 840/000=  مبناي نقدي  </a:t>
            </a:r>
          </a:p>
          <a:p>
            <a:pPr marL="0" indent="0" algn="just" rtl="0">
              <a:buNone/>
            </a:pPr>
            <a:r>
              <a:rPr lang="fa-IR" sz="2000" dirty="0" smtClean="0">
                <a:cs typeface="B Zar" pitchFamily="2" charset="-78"/>
              </a:rPr>
              <a:t>مبناي نقدي تعديل شده</a:t>
            </a:r>
            <a:r>
              <a:rPr lang="en-US" sz="2000" dirty="0" smtClean="0">
                <a:cs typeface="B Zar" pitchFamily="2" charset="-78"/>
              </a:rPr>
              <a:t> = </a:t>
            </a:r>
            <a:r>
              <a:rPr lang="fa-IR" sz="2000" dirty="0" smtClean="0">
                <a:cs typeface="B Zar" pitchFamily="2" charset="-78"/>
              </a:rPr>
              <a:t>840/000</a:t>
            </a:r>
          </a:p>
          <a:p>
            <a:pPr marL="0" indent="0" algn="just" rtl="0">
              <a:buNone/>
            </a:pPr>
            <a:r>
              <a:rPr lang="fa-IR" sz="2000" dirty="0" smtClean="0">
                <a:cs typeface="B Zar" pitchFamily="2" charset="-78"/>
              </a:rPr>
              <a:t>مبناي نيمه تعهدي</a:t>
            </a:r>
            <a:r>
              <a:rPr lang="en-US" sz="2000" dirty="0" smtClean="0">
                <a:cs typeface="B Zar" pitchFamily="2" charset="-78"/>
              </a:rPr>
              <a:t> = </a:t>
            </a:r>
            <a:r>
              <a:rPr lang="fa-IR" sz="2000" dirty="0" smtClean="0">
                <a:cs typeface="B Zar" pitchFamily="2" charset="-78"/>
              </a:rPr>
              <a:t>840/000</a:t>
            </a:r>
            <a:endParaRPr lang="en-US" sz="2000" dirty="0" smtClean="0">
              <a:cs typeface="B Zar" pitchFamily="2" charset="-78"/>
            </a:endParaRPr>
          </a:p>
          <a:p>
            <a:pPr marL="0" indent="0" algn="just" rtl="0">
              <a:buNone/>
            </a:pPr>
            <a:r>
              <a:rPr lang="fa-IR" sz="2000" dirty="0" smtClean="0">
                <a:cs typeface="B Zar" pitchFamily="2" charset="-78"/>
              </a:rPr>
              <a:t>مبناي تعهدي تعديل شده </a:t>
            </a:r>
            <a:r>
              <a:rPr lang="en-US" sz="2000" dirty="0" smtClean="0">
                <a:cs typeface="B Zar" pitchFamily="2" charset="-78"/>
              </a:rPr>
              <a:t> = </a:t>
            </a:r>
            <a:r>
              <a:rPr lang="fa-IR" sz="2000" dirty="0" smtClean="0">
                <a:cs typeface="B Zar" pitchFamily="2" charset="-78"/>
              </a:rPr>
              <a:t>840/000  </a:t>
            </a:r>
            <a:r>
              <a:rPr lang="en-US" sz="2000" dirty="0" smtClean="0">
                <a:cs typeface="B Zar" pitchFamily="2" charset="-78"/>
              </a:rPr>
              <a:t>- </a:t>
            </a:r>
            <a:r>
              <a:rPr lang="fa-IR" sz="2000" dirty="0" smtClean="0">
                <a:cs typeface="B Zar" pitchFamily="2" charset="-78"/>
              </a:rPr>
              <a:t>10/000 - 30/000 </a:t>
            </a:r>
            <a:r>
              <a:rPr lang="en-US" sz="2000" dirty="0" smtClean="0">
                <a:cs typeface="B Zar" pitchFamily="2" charset="-78"/>
              </a:rPr>
              <a:t>= </a:t>
            </a:r>
            <a:r>
              <a:rPr lang="fa-IR" sz="2000" dirty="0" smtClean="0">
                <a:cs typeface="B Zar" pitchFamily="2" charset="-78"/>
              </a:rPr>
              <a:t>800/000</a:t>
            </a:r>
          </a:p>
          <a:p>
            <a:pPr marL="0" indent="0" algn="just" rtl="0">
              <a:buNone/>
            </a:pPr>
            <a:r>
              <a:rPr lang="fa-IR" sz="2000" dirty="0" smtClean="0">
                <a:cs typeface="B Zar" pitchFamily="2" charset="-78"/>
              </a:rPr>
              <a:t>مبناي تعهدي کامل </a:t>
            </a:r>
            <a:r>
              <a:rPr lang="en-US" sz="2000" dirty="0" smtClean="0">
                <a:cs typeface="B Zar" pitchFamily="2" charset="-78"/>
              </a:rPr>
              <a:t> = </a:t>
            </a:r>
            <a:r>
              <a:rPr lang="fa-IR" sz="2000" dirty="0">
                <a:cs typeface="B Zar" pitchFamily="2" charset="-78"/>
              </a:rPr>
              <a:t>840/000  </a:t>
            </a:r>
            <a:r>
              <a:rPr lang="en-US" sz="2000" dirty="0">
                <a:cs typeface="B Zar" pitchFamily="2" charset="-78"/>
              </a:rPr>
              <a:t>- </a:t>
            </a:r>
            <a:r>
              <a:rPr lang="fa-IR" sz="2000" dirty="0">
                <a:cs typeface="B Zar" pitchFamily="2" charset="-78"/>
              </a:rPr>
              <a:t>10/000 - 30/000 </a:t>
            </a:r>
            <a:r>
              <a:rPr lang="en-US" sz="2000" dirty="0">
                <a:cs typeface="B Zar" pitchFamily="2" charset="-78"/>
              </a:rPr>
              <a:t>= </a:t>
            </a:r>
            <a:r>
              <a:rPr lang="fa-IR" sz="2000" dirty="0">
                <a:cs typeface="B Zar" pitchFamily="2" charset="-78"/>
              </a:rPr>
              <a:t>800/000</a:t>
            </a:r>
          </a:p>
        </p:txBody>
      </p:sp>
    </p:spTree>
    <p:extLst>
      <p:ext uri="{BB962C8B-B14F-4D97-AF65-F5344CB8AC3E}">
        <p14:creationId xmlns:p14="http://schemas.microsoft.com/office/powerpoint/2010/main" val="87451800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52388"/>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899592" y="1124744"/>
            <a:ext cx="7848600" cy="5867400"/>
          </a:xfrm>
        </p:spPr>
        <p:txBody>
          <a:bodyPr>
            <a:normAutofit/>
          </a:bodyPr>
          <a:lstStyle/>
          <a:p>
            <a:pPr algn="just">
              <a:buFont typeface="Wingdings" pitchFamily="2" charset="2"/>
              <a:buChar char="ü"/>
            </a:pPr>
            <a:r>
              <a:rPr lang="fa-IR" sz="2000" dirty="0" smtClean="0">
                <a:solidFill>
                  <a:schemeClr val="tx1"/>
                </a:solidFill>
                <a:cs typeface="B Zar" pitchFamily="2" charset="-78"/>
              </a:rPr>
              <a:t> سازمان هاي دولتي به سازمان هاي مجري فعاليت هاي دولتي ( غير انتفاعي ) و سازمان هاي مجري فعاليت هاي بازرگاني ( انتفاعي ) طبقه بندي مي شوند .</a:t>
            </a:r>
          </a:p>
          <a:p>
            <a:pPr algn="just">
              <a:buFont typeface="Wingdings" pitchFamily="2" charset="2"/>
              <a:buChar char="ü"/>
            </a:pPr>
            <a:r>
              <a:rPr lang="fa-IR" sz="2000" dirty="0" smtClean="0">
                <a:cs typeface="B Zar" pitchFamily="2" charset="-78"/>
              </a:rPr>
              <a:t>سازمان هاي مجري فعاليت هاي دولتي ( غير انتفاعي ) به وزارتخانه ها و موسسات دولتي طبقه بندي مي گردند .</a:t>
            </a:r>
          </a:p>
          <a:p>
            <a:pPr algn="just">
              <a:buFont typeface="Wingdings" pitchFamily="2" charset="2"/>
              <a:buChar char="ü"/>
            </a:pPr>
            <a:r>
              <a:rPr lang="fa-IR" sz="2000" dirty="0" smtClean="0">
                <a:solidFill>
                  <a:schemeClr val="tx1"/>
                </a:solidFill>
                <a:cs typeface="B Zar" pitchFamily="2" charset="-78"/>
              </a:rPr>
              <a:t>نهاد رياست جمهوري  و ديوان محاسبات کشور به عنوان موسسه دولتي محسوب مي گردند .</a:t>
            </a:r>
          </a:p>
          <a:p>
            <a:pPr algn="just">
              <a:buFont typeface="Wingdings" pitchFamily="2" charset="2"/>
              <a:buChar char="ü"/>
            </a:pPr>
            <a:r>
              <a:rPr lang="fa-IR" sz="2000" dirty="0" smtClean="0">
                <a:cs typeface="B Zar" pitchFamily="2" charset="-78"/>
              </a:rPr>
              <a:t>مهمترين تفاوت هاي سازمان هاي انتفاعي دولتي و بازرگاني با سازمان هاي غير انتفاعي دولتي در انگيزه و هدف  از تاسيس ، مالکيت ، نحوه تامين منابع مالي ، ارتباط بين درآمدها و هزينه ها مي باشد .</a:t>
            </a:r>
          </a:p>
          <a:p>
            <a:pPr algn="just">
              <a:buFont typeface="Wingdings" pitchFamily="2" charset="2"/>
              <a:buChar char="ü"/>
            </a:pPr>
            <a:r>
              <a:rPr lang="fa-IR" sz="2000" dirty="0" smtClean="0">
                <a:solidFill>
                  <a:schemeClr val="tx1"/>
                </a:solidFill>
                <a:cs typeface="B Zar" pitchFamily="2" charset="-78"/>
              </a:rPr>
              <a:t>تفاوت در حسابها و صورتهاي مالي ، لزوم رعايت کنترل بودجه اي ، لزوم نگهداري حسابهاي مستقل ، تفاوت در نحوه ثبت دارايي هاي ثابت  و تفاوت در مباني حسابداري از وجوه افتراق ، حسابداري دولتي و بازرگاني مي باشد .</a:t>
            </a:r>
          </a:p>
          <a:p>
            <a:pPr algn="just">
              <a:buFont typeface="Wingdings" pitchFamily="2" charset="2"/>
              <a:buChar char="ü"/>
            </a:pPr>
            <a:r>
              <a:rPr lang="fa-IR" sz="2000" dirty="0" smtClean="0">
                <a:cs typeface="B Zar" pitchFamily="2" charset="-78"/>
              </a:rPr>
              <a:t>استفاده کنندگان از حسابداري دولتي به استفاده کنندگان درون سازماني و برون سازماني طبقه بندي مي شود .</a:t>
            </a:r>
          </a:p>
          <a:p>
            <a:pPr algn="just">
              <a:buFont typeface="Wingdings" pitchFamily="2" charset="2"/>
              <a:buChar char="ü"/>
            </a:pPr>
            <a:r>
              <a:rPr lang="fa-IR" sz="2000" dirty="0" smtClean="0">
                <a:cs typeface="B Zar" pitchFamily="2" charset="-78"/>
              </a:rPr>
              <a:t>مباني حسابداري زمان شناسايي و ثبت درآمد و هزينه را تعيين مي نمايند .</a:t>
            </a:r>
          </a:p>
          <a:p>
            <a:pPr algn="just">
              <a:buFont typeface="Wingdings" pitchFamily="2" charset="2"/>
              <a:buChar char="ü"/>
            </a:pPr>
            <a:r>
              <a:rPr lang="fa-IR" sz="2000" dirty="0" smtClean="0">
                <a:solidFill>
                  <a:schemeClr val="tx1"/>
                </a:solidFill>
                <a:cs typeface="B Zar" pitchFamily="2" charset="-78"/>
              </a:rPr>
              <a:t>درآمدها در مباني نقدي ، نقدي تعديل شده  و نيمه تعهدي مشابهند .</a:t>
            </a:r>
          </a:p>
          <a:p>
            <a:pPr algn="just">
              <a:buFont typeface="Wingdings" pitchFamily="2" charset="2"/>
              <a:buChar char="ü"/>
            </a:pPr>
            <a:r>
              <a:rPr lang="fa-IR" sz="2000" dirty="0" smtClean="0">
                <a:cs typeface="B Zar" pitchFamily="2" charset="-78"/>
              </a:rPr>
              <a:t>هزينه ها در مباني تعهدي  ، تعهدي تعديل شده و نيمه تعهدي مشابهند .</a:t>
            </a:r>
          </a:p>
        </p:txBody>
      </p:sp>
      <p:sp>
        <p:nvSpPr>
          <p:cNvPr id="5" name="Rounded Rectangle 4"/>
          <p:cNvSpPr/>
          <p:nvPr/>
        </p:nvSpPr>
        <p:spPr>
          <a:xfrm>
            <a:off x="1475656" y="242988"/>
            <a:ext cx="6264696" cy="762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3200" b="1" dirty="0" smtClean="0">
                <a:cs typeface="B Nazanin" pitchFamily="2" charset="-78"/>
              </a:rPr>
              <a:t>نکات کليدي</a:t>
            </a:r>
            <a:endParaRPr lang="en-US" sz="3200" b="1" dirty="0">
              <a:cs typeface="B Nazanin" pitchFamily="2" charset="-78"/>
            </a:endParaRPr>
          </a:p>
        </p:txBody>
      </p:sp>
    </p:spTree>
    <p:extLst>
      <p:ext uri="{BB962C8B-B14F-4D97-AF65-F5344CB8AC3E}">
        <p14:creationId xmlns:p14="http://schemas.microsoft.com/office/powerpoint/2010/main" val="3532591263"/>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124744"/>
            <a:ext cx="8424935" cy="3785652"/>
          </a:xfrm>
          <a:prstGeom prst="rect">
            <a:avLst/>
          </a:prstGeom>
          <a:noFill/>
        </p:spPr>
        <p:txBody>
          <a:bodyPr wrap="square" rtlCol="1">
            <a:spAutoFit/>
          </a:bodyPr>
          <a:lstStyle/>
          <a:p>
            <a:pPr algn="ctr"/>
            <a:r>
              <a:rPr lang="fa-IR" sz="4800" dirty="0" smtClean="0">
                <a:solidFill>
                  <a:prstClr val="black"/>
                </a:solidFill>
                <a:latin typeface="2  Titr"/>
                <a:cs typeface="B Titr" pitchFamily="2" charset="-78"/>
              </a:rPr>
              <a:t>فصل دوم</a:t>
            </a:r>
          </a:p>
          <a:p>
            <a:pPr algn="ctr"/>
            <a:endParaRPr lang="fa-IR" sz="4800" dirty="0" smtClean="0">
              <a:solidFill>
                <a:prstClr val="black"/>
              </a:solidFill>
              <a:latin typeface="2  Titr"/>
              <a:cs typeface="B Titr" pitchFamily="2" charset="-78"/>
            </a:endParaRPr>
          </a:p>
          <a:p>
            <a:pPr algn="ctr"/>
            <a:endParaRPr lang="fa-IR" sz="4800" dirty="0" smtClean="0">
              <a:solidFill>
                <a:prstClr val="black"/>
              </a:solidFill>
              <a:latin typeface="2  Titr"/>
              <a:cs typeface="B Titr" pitchFamily="2" charset="-78"/>
            </a:endParaRPr>
          </a:p>
          <a:p>
            <a:pPr algn="ctr"/>
            <a:r>
              <a:rPr lang="fa-IR" sz="4800" dirty="0" smtClean="0">
                <a:solidFill>
                  <a:prstClr val="black"/>
                </a:solidFill>
                <a:latin typeface="2  Titr"/>
                <a:cs typeface="B Titr" pitchFamily="2" charset="-78"/>
              </a:rPr>
              <a:t>اصول بنیادی حسابداری دولتی</a:t>
            </a:r>
          </a:p>
          <a:p>
            <a:pPr algn="ctr"/>
            <a:endParaRPr lang="fa-IR" sz="4800" dirty="0">
              <a:solidFill>
                <a:prstClr val="black"/>
              </a:solidFill>
              <a:latin typeface="2  Titr"/>
              <a:cs typeface="B Titr" pitchFamily="2" charset="-78"/>
            </a:endParaRPr>
          </a:p>
        </p:txBody>
      </p:sp>
    </p:spTree>
    <p:extLst>
      <p:ext uri="{BB962C8B-B14F-4D97-AF65-F5344CB8AC3E}">
        <p14:creationId xmlns:p14="http://schemas.microsoft.com/office/powerpoint/2010/main" val="147418475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9632" y="908720"/>
            <a:ext cx="7128792" cy="4191917"/>
          </a:xfrm>
          <a:prstGeom prst="rect">
            <a:avLst/>
          </a:prstGeom>
        </p:spPr>
        <p:txBody>
          <a:bodyPr wrap="square">
            <a:spAutoFit/>
          </a:bodyPr>
          <a:lstStyle/>
          <a:p>
            <a:pPr marL="365760" lvl="0" indent="-365760" algn="just">
              <a:spcBef>
                <a:spcPct val="20000"/>
              </a:spcBef>
              <a:buClr>
                <a:srgbClr val="873624"/>
              </a:buClr>
              <a:buFont typeface="Wingdings" pitchFamily="2" charset="2"/>
              <a:buChar char=""/>
            </a:pPr>
            <a:endParaRPr lang="fa-IR" sz="2000" dirty="0">
              <a:solidFill>
                <a:prstClr val="black"/>
              </a:solidFill>
              <a:latin typeface="Book Antiqua"/>
              <a:cs typeface="B Zar" pitchFamily="2" charset="-78"/>
            </a:endParaRPr>
          </a:p>
          <a:p>
            <a:pPr marL="365760" lvl="0" indent="-365760" algn="just">
              <a:spcBef>
                <a:spcPct val="20000"/>
              </a:spcBef>
              <a:buClr>
                <a:srgbClr val="873624"/>
              </a:buClr>
              <a:buFont typeface="Wingdings" pitchFamily="2" charset="2"/>
              <a:buChar char=""/>
            </a:pPr>
            <a:r>
              <a:rPr lang="fa-IR" sz="3200" dirty="0" smtClean="0">
                <a:solidFill>
                  <a:prstClr val="black"/>
                </a:solidFill>
                <a:latin typeface="Book Antiqua"/>
                <a:cs typeface="B Zar" pitchFamily="2" charset="-78"/>
              </a:rPr>
              <a:t>سيستمي </a:t>
            </a:r>
            <a:r>
              <a:rPr lang="fa-IR" sz="3200" dirty="0">
                <a:solidFill>
                  <a:prstClr val="black"/>
                </a:solidFill>
                <a:latin typeface="Book Antiqua"/>
                <a:cs typeface="B Zar" pitchFamily="2" charset="-78"/>
              </a:rPr>
              <a:t>که بتوان درآمدها و </a:t>
            </a:r>
            <a:r>
              <a:rPr lang="fa-IR" sz="3200" dirty="0" smtClean="0">
                <a:solidFill>
                  <a:prstClr val="black"/>
                </a:solidFill>
                <a:latin typeface="Book Antiqua"/>
                <a:cs typeface="B Zar" pitchFamily="2" charset="-78"/>
              </a:rPr>
              <a:t>هزينه هاي </a:t>
            </a:r>
            <a:r>
              <a:rPr lang="fa-IR" sz="3200" dirty="0">
                <a:solidFill>
                  <a:prstClr val="black"/>
                </a:solidFill>
                <a:latin typeface="Book Antiqua"/>
                <a:cs typeface="B Zar" pitchFamily="2" charset="-78"/>
              </a:rPr>
              <a:t>دولت و </a:t>
            </a:r>
            <a:r>
              <a:rPr lang="fa-IR" sz="3200" dirty="0" smtClean="0">
                <a:solidFill>
                  <a:prstClr val="black"/>
                </a:solidFill>
                <a:latin typeface="Book Antiqua"/>
                <a:cs typeface="B Zar" pitchFamily="2" charset="-78"/>
              </a:rPr>
              <a:t>سازمانهاي دولتي </a:t>
            </a:r>
            <a:r>
              <a:rPr lang="fa-IR" sz="3200" dirty="0">
                <a:solidFill>
                  <a:prstClr val="black"/>
                </a:solidFill>
                <a:latin typeface="Book Antiqua"/>
                <a:cs typeface="B Zar" pitchFamily="2" charset="-78"/>
              </a:rPr>
              <a:t>را ثبت و ضبط نموده و </a:t>
            </a:r>
            <a:r>
              <a:rPr lang="fa-IR" sz="3200" dirty="0" smtClean="0">
                <a:solidFill>
                  <a:prstClr val="black"/>
                </a:solidFill>
                <a:latin typeface="Book Antiqua"/>
                <a:cs typeface="B Zar" pitchFamily="2" charset="-78"/>
              </a:rPr>
              <a:t>درآمدهاي واقعي </a:t>
            </a:r>
            <a:r>
              <a:rPr lang="fa-IR" sz="3200" dirty="0">
                <a:solidFill>
                  <a:prstClr val="black"/>
                </a:solidFill>
                <a:latin typeface="Book Antiqua"/>
                <a:cs typeface="B Zar" pitchFamily="2" charset="-78"/>
              </a:rPr>
              <a:t>را بامبلغ </a:t>
            </a:r>
            <a:r>
              <a:rPr lang="fa-IR" sz="3200" dirty="0" smtClean="0">
                <a:solidFill>
                  <a:prstClr val="black"/>
                </a:solidFill>
                <a:latin typeface="Book Antiqua"/>
                <a:cs typeface="B Zar" pitchFamily="2" charset="-78"/>
              </a:rPr>
              <a:t>پيش بيني مقايسه </a:t>
            </a:r>
            <a:r>
              <a:rPr lang="fa-IR" sz="3200" dirty="0">
                <a:solidFill>
                  <a:prstClr val="black"/>
                </a:solidFill>
                <a:latin typeface="Book Antiqua"/>
                <a:cs typeface="B Zar" pitchFamily="2" charset="-78"/>
              </a:rPr>
              <a:t>کنترل مخارج دولت را در محدوده اعتبارات مصوب در بودجه امکان </a:t>
            </a:r>
            <a:r>
              <a:rPr lang="fa-IR" sz="3200" dirty="0" smtClean="0">
                <a:solidFill>
                  <a:prstClr val="black"/>
                </a:solidFill>
                <a:latin typeface="Book Antiqua"/>
                <a:cs typeface="B Zar" pitchFamily="2" charset="-78"/>
              </a:rPr>
              <a:t>پذير </a:t>
            </a:r>
            <a:r>
              <a:rPr lang="fa-IR" sz="3200" dirty="0">
                <a:solidFill>
                  <a:prstClr val="black"/>
                </a:solidFill>
                <a:latin typeface="Book Antiqua"/>
                <a:cs typeface="B Zar" pitchFamily="2" charset="-78"/>
              </a:rPr>
              <a:t>و در مجموع </a:t>
            </a:r>
            <a:r>
              <a:rPr lang="fa-IR" sz="3200" dirty="0" smtClean="0">
                <a:solidFill>
                  <a:prstClr val="black"/>
                </a:solidFill>
                <a:latin typeface="Book Antiqua"/>
                <a:cs typeface="B Zar" pitchFamily="2" charset="-78"/>
              </a:rPr>
              <a:t>نتايج </a:t>
            </a:r>
            <a:r>
              <a:rPr lang="fa-IR" sz="3200" dirty="0">
                <a:solidFill>
                  <a:prstClr val="black"/>
                </a:solidFill>
                <a:latin typeface="Book Antiqua"/>
                <a:cs typeface="B Zar" pitchFamily="2" charset="-78"/>
              </a:rPr>
              <a:t>درامد و </a:t>
            </a:r>
            <a:r>
              <a:rPr lang="fa-IR" sz="3200" dirty="0" smtClean="0">
                <a:solidFill>
                  <a:prstClr val="black"/>
                </a:solidFill>
                <a:latin typeface="Book Antiqua"/>
                <a:cs typeface="B Zar" pitchFamily="2" charset="-78"/>
              </a:rPr>
              <a:t>هزينه هاي </a:t>
            </a:r>
            <a:r>
              <a:rPr lang="fa-IR" sz="3200" dirty="0">
                <a:solidFill>
                  <a:prstClr val="black"/>
                </a:solidFill>
                <a:latin typeface="Book Antiqua"/>
                <a:cs typeface="B Zar" pitchFamily="2" charset="-78"/>
              </a:rPr>
              <a:t>دولت را گزارش </a:t>
            </a:r>
            <a:r>
              <a:rPr lang="fa-IR" sz="3200" dirty="0" smtClean="0">
                <a:solidFill>
                  <a:prstClr val="black"/>
                </a:solidFill>
                <a:latin typeface="Book Antiqua"/>
                <a:cs typeface="B Zar" pitchFamily="2" charset="-78"/>
              </a:rPr>
              <a:t>نمايد  </a:t>
            </a:r>
            <a:endParaRPr lang="fa-IR" sz="3200" dirty="0">
              <a:solidFill>
                <a:prstClr val="black"/>
              </a:solidFill>
              <a:latin typeface="Book Antiqua"/>
              <a:cs typeface="B Zar" pitchFamily="2" charset="-78"/>
            </a:endParaRPr>
          </a:p>
          <a:p>
            <a:pPr marL="365760" lvl="0" indent="-365760" algn="just">
              <a:spcBef>
                <a:spcPct val="20000"/>
              </a:spcBef>
              <a:buClr>
                <a:srgbClr val="873624"/>
              </a:buClr>
              <a:buFont typeface="Wingdings" pitchFamily="2" charset="2"/>
              <a:buChar char=""/>
            </a:pPr>
            <a:endParaRPr lang="fa-IR" sz="2000" dirty="0">
              <a:solidFill>
                <a:prstClr val="black"/>
              </a:solidFill>
              <a:latin typeface="Book Antiqua"/>
              <a:cs typeface="B Zar" pitchFamily="2" charset="-78"/>
            </a:endParaRPr>
          </a:p>
          <a:p>
            <a:pPr marL="365760" lvl="0" indent="-365760" algn="just">
              <a:spcBef>
                <a:spcPct val="20000"/>
              </a:spcBef>
              <a:buClr>
                <a:srgbClr val="873624"/>
              </a:buClr>
              <a:buFont typeface="Wingdings" pitchFamily="2" charset="2"/>
              <a:buChar char="q"/>
            </a:pPr>
            <a:endParaRPr lang="fa-IR" sz="2000" dirty="0">
              <a:solidFill>
                <a:prstClr val="black"/>
              </a:solidFill>
              <a:latin typeface="Book Antiqua"/>
              <a:cs typeface="B Zar" pitchFamily="2" charset="-78"/>
            </a:endParaRPr>
          </a:p>
        </p:txBody>
      </p:sp>
    </p:spTree>
    <p:extLst>
      <p:ext uri="{BB962C8B-B14F-4D97-AF65-F5344CB8AC3E}">
        <p14:creationId xmlns:p14="http://schemas.microsoft.com/office/powerpoint/2010/main" val="20086465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9906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1000224" y="1484784"/>
            <a:ext cx="7848600" cy="4218880"/>
          </a:xfrm>
        </p:spPr>
        <p:txBody>
          <a:bodyPr>
            <a:normAutofit/>
          </a:bodyPr>
          <a:lstStyle/>
          <a:p>
            <a:pPr algn="just" rtl="1"/>
            <a:endParaRPr lang="fa-IR" sz="2000" dirty="0" smtClean="0">
              <a:solidFill>
                <a:schemeClr val="tx1"/>
              </a:solidFill>
              <a:cs typeface="B Zar" pitchFamily="2" charset="-78"/>
            </a:endParaRPr>
          </a:p>
          <a:p>
            <a:pPr algn="just"/>
            <a:r>
              <a:rPr lang="fa-IR" sz="3200" dirty="0">
                <a:solidFill>
                  <a:schemeClr val="tx1"/>
                </a:solidFill>
                <a:cs typeface="B Zar" pitchFamily="2" charset="-78"/>
              </a:rPr>
              <a:t>به مجموعه </a:t>
            </a:r>
            <a:r>
              <a:rPr lang="fa-IR" sz="3200" dirty="0" smtClean="0">
                <a:solidFill>
                  <a:schemeClr val="tx1"/>
                </a:solidFill>
                <a:cs typeface="B Zar" pitchFamily="2" charset="-78"/>
              </a:rPr>
              <a:t>اي </a:t>
            </a:r>
            <a:r>
              <a:rPr lang="fa-IR" sz="3200" dirty="0">
                <a:solidFill>
                  <a:schemeClr val="tx1"/>
                </a:solidFill>
                <a:cs typeface="B Zar" pitchFamily="2" charset="-78"/>
              </a:rPr>
              <a:t>از استانداردها ، </a:t>
            </a:r>
            <a:r>
              <a:rPr lang="fa-IR" sz="3200" dirty="0" smtClean="0">
                <a:solidFill>
                  <a:schemeClr val="tx1"/>
                </a:solidFill>
                <a:cs typeface="B Zar" pitchFamily="2" charset="-78"/>
              </a:rPr>
              <a:t>معيارها </a:t>
            </a:r>
            <a:r>
              <a:rPr lang="fa-IR" sz="3200" dirty="0">
                <a:solidFill>
                  <a:schemeClr val="tx1"/>
                </a:solidFill>
                <a:cs typeface="B Zar" pitchFamily="2" charset="-78"/>
              </a:rPr>
              <a:t>، </a:t>
            </a:r>
            <a:r>
              <a:rPr lang="fa-IR" sz="3200" dirty="0" smtClean="0">
                <a:solidFill>
                  <a:schemeClr val="tx1"/>
                </a:solidFill>
                <a:cs typeface="B Zar" pitchFamily="2" charset="-78"/>
              </a:rPr>
              <a:t>موازين </a:t>
            </a:r>
            <a:r>
              <a:rPr lang="fa-IR" sz="3200" dirty="0">
                <a:solidFill>
                  <a:schemeClr val="tx1"/>
                </a:solidFill>
                <a:cs typeface="B Zar" pitchFamily="2" charset="-78"/>
              </a:rPr>
              <a:t>و قواعد </a:t>
            </a:r>
            <a:r>
              <a:rPr lang="fa-IR" sz="3200" dirty="0" smtClean="0">
                <a:solidFill>
                  <a:schemeClr val="tx1"/>
                </a:solidFill>
                <a:cs typeface="B Zar" pitchFamily="2" charset="-78"/>
              </a:rPr>
              <a:t>کلي </a:t>
            </a:r>
            <a:r>
              <a:rPr lang="fa-IR" sz="3200" dirty="0">
                <a:solidFill>
                  <a:schemeClr val="tx1"/>
                </a:solidFill>
                <a:cs typeface="B Zar" pitchFamily="2" charset="-78"/>
              </a:rPr>
              <a:t>که </a:t>
            </a:r>
            <a:r>
              <a:rPr lang="fa-IR" sz="3200" dirty="0" smtClean="0">
                <a:solidFill>
                  <a:schemeClr val="tx1"/>
                </a:solidFill>
                <a:cs typeface="B Zar" pitchFamily="2" charset="-78"/>
              </a:rPr>
              <a:t>حسابداري دولتي </a:t>
            </a:r>
            <a:r>
              <a:rPr lang="fa-IR" sz="3200" dirty="0">
                <a:solidFill>
                  <a:schemeClr val="tx1"/>
                </a:solidFill>
                <a:cs typeface="B Zar" pitchFamily="2" charset="-78"/>
              </a:rPr>
              <a:t>و موسسات </a:t>
            </a:r>
            <a:r>
              <a:rPr lang="fa-IR" sz="3200" dirty="0" smtClean="0">
                <a:solidFill>
                  <a:schemeClr val="tx1"/>
                </a:solidFill>
                <a:cs typeface="B Zar" pitchFamily="2" charset="-78"/>
              </a:rPr>
              <a:t>غير انتفاعي </a:t>
            </a:r>
            <a:r>
              <a:rPr lang="fa-IR" sz="3200" dirty="0">
                <a:solidFill>
                  <a:schemeClr val="tx1"/>
                </a:solidFill>
                <a:cs typeface="B Zar" pitchFamily="2" charset="-78"/>
              </a:rPr>
              <a:t>دولت بر </a:t>
            </a:r>
            <a:r>
              <a:rPr lang="fa-IR" sz="3200" dirty="0" smtClean="0">
                <a:solidFill>
                  <a:schemeClr val="tx1"/>
                </a:solidFill>
                <a:cs typeface="B Zar" pitchFamily="2" charset="-78"/>
              </a:rPr>
              <a:t>پايه </a:t>
            </a:r>
            <a:r>
              <a:rPr lang="fa-IR" sz="3200" dirty="0">
                <a:solidFill>
                  <a:schemeClr val="tx1"/>
                </a:solidFill>
                <a:cs typeface="B Zar" pitchFamily="2" charset="-78"/>
              </a:rPr>
              <a:t>آن استوار بوده و منحصراً در </a:t>
            </a:r>
            <a:r>
              <a:rPr lang="fa-IR" sz="3200" dirty="0" smtClean="0">
                <a:solidFill>
                  <a:schemeClr val="tx1"/>
                </a:solidFill>
                <a:cs typeface="B Zar" pitchFamily="2" charset="-78"/>
              </a:rPr>
              <a:t>اين </a:t>
            </a:r>
            <a:r>
              <a:rPr lang="fa-IR" sz="3200" dirty="0">
                <a:solidFill>
                  <a:schemeClr val="tx1"/>
                </a:solidFill>
                <a:cs typeface="B Zar" pitchFamily="2" charset="-78"/>
              </a:rPr>
              <a:t>گونه سازمانها کاربرد داشته و در </a:t>
            </a:r>
            <a:r>
              <a:rPr lang="fa-IR" sz="3200" dirty="0" smtClean="0">
                <a:solidFill>
                  <a:schemeClr val="tx1"/>
                </a:solidFill>
                <a:cs typeface="B Zar" pitchFamily="2" charset="-78"/>
              </a:rPr>
              <a:t>حسابداري مالي </a:t>
            </a:r>
            <a:r>
              <a:rPr lang="fa-IR" sz="3200" dirty="0">
                <a:solidFill>
                  <a:schemeClr val="tx1"/>
                </a:solidFill>
                <a:cs typeface="B Zar" pitchFamily="2" charset="-78"/>
              </a:rPr>
              <a:t>و </a:t>
            </a:r>
            <a:r>
              <a:rPr lang="fa-IR" sz="3200" dirty="0" smtClean="0">
                <a:solidFill>
                  <a:schemeClr val="tx1"/>
                </a:solidFill>
                <a:cs typeface="B Zar" pitchFamily="2" charset="-78"/>
              </a:rPr>
              <a:t>سازمانهاي بازرگاني </a:t>
            </a:r>
            <a:r>
              <a:rPr lang="fa-IR" sz="3200" dirty="0">
                <a:solidFill>
                  <a:schemeClr val="tx1"/>
                </a:solidFill>
                <a:cs typeface="B Zar" pitchFamily="2" charset="-78"/>
              </a:rPr>
              <a:t>مورد استفاده قرار </a:t>
            </a:r>
            <a:r>
              <a:rPr lang="fa-IR" sz="3200" dirty="0" smtClean="0">
                <a:solidFill>
                  <a:schemeClr val="tx1"/>
                </a:solidFill>
                <a:cs typeface="B Zar" pitchFamily="2" charset="-78"/>
              </a:rPr>
              <a:t>نميگيرد</a:t>
            </a:r>
            <a:endParaRPr lang="fa-IR" sz="3200" dirty="0">
              <a:solidFill>
                <a:schemeClr val="tx1"/>
              </a:solidFill>
              <a:cs typeface="B Zar" pitchFamily="2" charset="-78"/>
            </a:endParaRPr>
          </a:p>
          <a:p>
            <a:pPr algn="just" rtl="1"/>
            <a:endParaRPr lang="fa-IR" sz="2000" dirty="0" smtClean="0">
              <a:solidFill>
                <a:schemeClr val="tx1"/>
              </a:solidFill>
              <a:cs typeface="B Zar" pitchFamily="2" charset="-78"/>
            </a:endParaRPr>
          </a:p>
          <a:p>
            <a:pPr algn="just" rtl="1">
              <a:buFont typeface="Wingdings" pitchFamily="2" charset="2"/>
              <a:buChar char="q"/>
            </a:pPr>
            <a:endParaRPr lang="fa-IR" sz="2000" dirty="0" smtClean="0">
              <a:solidFill>
                <a:schemeClr val="tx1"/>
              </a:solidFill>
              <a:cs typeface="B Zar" pitchFamily="2" charset="-78"/>
            </a:endParaRPr>
          </a:p>
        </p:txBody>
      </p:sp>
      <p:sp>
        <p:nvSpPr>
          <p:cNvPr id="8" name="Horizontal Scroll 7"/>
          <p:cNvSpPr/>
          <p:nvPr/>
        </p:nvSpPr>
        <p:spPr>
          <a:xfrm>
            <a:off x="1495524" y="508000"/>
            <a:ext cx="6858000" cy="838200"/>
          </a:xfrm>
          <a:prstGeom prst="horizontalScroll">
            <a:avLst/>
          </a:prstGeom>
          <a:solidFill>
            <a:schemeClr val="bg1">
              <a:lumMod val="65000"/>
            </a:schemeClr>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fa-IR" sz="3000" dirty="0">
                <a:solidFill>
                  <a:schemeClr val="tx1"/>
                </a:solidFill>
                <a:cs typeface="B Zar" pitchFamily="2" charset="-78"/>
              </a:rPr>
              <a:t>اصول </a:t>
            </a:r>
            <a:r>
              <a:rPr lang="fa-IR" sz="3000" dirty="0" smtClean="0">
                <a:solidFill>
                  <a:schemeClr val="tx1"/>
                </a:solidFill>
                <a:cs typeface="B Zar" pitchFamily="2" charset="-78"/>
              </a:rPr>
              <a:t>بنيادي حسابداري دولتي </a:t>
            </a:r>
            <a:endParaRPr lang="en-US" sz="3000" b="1" dirty="0">
              <a:solidFill>
                <a:schemeClr val="tx1"/>
              </a:solidFill>
              <a:latin typeface="Arial Narrow" pitchFamily="34" charset="0"/>
              <a:cs typeface="B Zar" pitchFamily="2" charset="-78"/>
            </a:endParaRPr>
          </a:p>
        </p:txBody>
      </p:sp>
    </p:spTree>
    <p:extLst>
      <p:ext uri="{BB962C8B-B14F-4D97-AF65-F5344CB8AC3E}">
        <p14:creationId xmlns:p14="http://schemas.microsoft.com/office/powerpoint/2010/main" val="554568763"/>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0"/>
            <a:ext cx="8610600" cy="9906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26790" y="2132856"/>
            <a:ext cx="8267700" cy="3771900"/>
          </a:xfrm>
        </p:spPr>
        <p:txBody>
          <a:bodyPr>
            <a:normAutofit/>
          </a:bodyPr>
          <a:lstStyle/>
          <a:p>
            <a:pPr algn="just"/>
            <a:r>
              <a:rPr lang="fa-IR" sz="3000" dirty="0" smtClean="0">
                <a:solidFill>
                  <a:schemeClr val="tx1"/>
                </a:solidFill>
                <a:cs typeface="B Zar" pitchFamily="2" charset="-78"/>
              </a:rPr>
              <a:t>درآمريکا مسئوليت تدوين </a:t>
            </a:r>
            <a:r>
              <a:rPr lang="fa-IR" sz="3000" dirty="0">
                <a:solidFill>
                  <a:schemeClr val="tx1"/>
                </a:solidFill>
                <a:cs typeface="B Zar" pitchFamily="2" charset="-78"/>
              </a:rPr>
              <a:t>چارچوب </a:t>
            </a:r>
            <a:r>
              <a:rPr lang="fa-IR" sz="3000" dirty="0" smtClean="0">
                <a:solidFill>
                  <a:schemeClr val="tx1"/>
                </a:solidFill>
                <a:cs typeface="B Zar" pitchFamily="2" charset="-78"/>
              </a:rPr>
              <a:t>نظري </a:t>
            </a:r>
            <a:r>
              <a:rPr lang="fa-IR" sz="3000" dirty="0">
                <a:solidFill>
                  <a:schemeClr val="tx1"/>
                </a:solidFill>
                <a:cs typeface="B Zar" pitchFamily="2" charset="-78"/>
              </a:rPr>
              <a:t>، اصول و </a:t>
            </a:r>
            <a:r>
              <a:rPr lang="fa-IR" sz="3000" dirty="0" smtClean="0">
                <a:solidFill>
                  <a:schemeClr val="tx1"/>
                </a:solidFill>
                <a:cs typeface="B Zar" pitchFamily="2" charset="-78"/>
              </a:rPr>
              <a:t>استانداردهاي حسابداري </a:t>
            </a:r>
            <a:r>
              <a:rPr lang="fa-IR" sz="3000" dirty="0">
                <a:solidFill>
                  <a:schemeClr val="tx1"/>
                </a:solidFill>
                <a:cs typeface="B Zar" pitchFamily="2" charset="-78"/>
              </a:rPr>
              <a:t>دولت </a:t>
            </a:r>
            <a:r>
              <a:rPr lang="fa-IR" sz="3000" dirty="0" smtClean="0">
                <a:solidFill>
                  <a:schemeClr val="tx1"/>
                </a:solidFill>
                <a:cs typeface="B Zar" pitchFamily="2" charset="-78"/>
              </a:rPr>
              <a:t>هاي ايالتي </a:t>
            </a:r>
            <a:r>
              <a:rPr lang="fa-IR" sz="3000" dirty="0">
                <a:solidFill>
                  <a:schemeClr val="tx1"/>
                </a:solidFill>
                <a:cs typeface="B Zar" pitchFamily="2" charset="-78"/>
              </a:rPr>
              <a:t>و </a:t>
            </a:r>
            <a:r>
              <a:rPr lang="fa-IR" sz="3000" dirty="0" smtClean="0">
                <a:solidFill>
                  <a:schemeClr val="tx1"/>
                </a:solidFill>
                <a:cs typeface="B Zar" pitchFamily="2" charset="-78"/>
              </a:rPr>
              <a:t>محلي </a:t>
            </a:r>
            <a:r>
              <a:rPr lang="fa-IR" sz="3000" dirty="0">
                <a:solidFill>
                  <a:schemeClr val="tx1"/>
                </a:solidFill>
                <a:cs typeface="B Zar" pitchFamily="2" charset="-78"/>
              </a:rPr>
              <a:t>به عهده </a:t>
            </a:r>
            <a:r>
              <a:rPr lang="fa-IR" sz="3000" dirty="0" smtClean="0">
                <a:solidFill>
                  <a:schemeClr val="tx1"/>
                </a:solidFill>
                <a:cs typeface="B Zar" pitchFamily="2" charset="-78"/>
              </a:rPr>
              <a:t>اين هيئت</a:t>
            </a:r>
            <a:r>
              <a:rPr lang="en-US" sz="3000" dirty="0" smtClean="0">
                <a:solidFill>
                  <a:schemeClr val="tx1"/>
                </a:solidFill>
                <a:cs typeface="B Zar" pitchFamily="2" charset="-78"/>
              </a:rPr>
              <a:t> </a:t>
            </a:r>
            <a:r>
              <a:rPr lang="fa-IR" sz="3000" dirty="0" smtClean="0">
                <a:solidFill>
                  <a:schemeClr val="tx1"/>
                </a:solidFill>
                <a:cs typeface="B Zar" pitchFamily="2" charset="-78"/>
              </a:rPr>
              <a:t>ميباشد </a:t>
            </a:r>
            <a:r>
              <a:rPr lang="fa-IR" sz="3000" dirty="0">
                <a:solidFill>
                  <a:schemeClr val="tx1"/>
                </a:solidFill>
                <a:cs typeface="B Zar" pitchFamily="2" charset="-78"/>
              </a:rPr>
              <a:t>.</a:t>
            </a:r>
          </a:p>
          <a:p>
            <a:pPr algn="just"/>
            <a:endParaRPr lang="fa-IR" sz="3000" dirty="0">
              <a:solidFill>
                <a:schemeClr val="tx1"/>
              </a:solidFill>
              <a:cs typeface="B Zar" pitchFamily="2" charset="-78"/>
            </a:endParaRPr>
          </a:p>
          <a:p>
            <a:pPr algn="just"/>
            <a:r>
              <a:rPr lang="fa-IR" sz="3000" dirty="0" smtClean="0">
                <a:solidFill>
                  <a:schemeClr val="tx1"/>
                </a:solidFill>
                <a:cs typeface="B Zar" pitchFamily="2" charset="-78"/>
              </a:rPr>
              <a:t>اين هيئت بيانه </a:t>
            </a:r>
            <a:r>
              <a:rPr lang="fa-IR" sz="3000" dirty="0">
                <a:solidFill>
                  <a:schemeClr val="tx1"/>
                </a:solidFill>
                <a:cs typeface="B Zar" pitchFamily="2" charset="-78"/>
              </a:rPr>
              <a:t>شماره 34 </a:t>
            </a:r>
            <a:r>
              <a:rPr lang="fa-IR" sz="3000" dirty="0" smtClean="0">
                <a:solidFill>
                  <a:schemeClr val="tx1"/>
                </a:solidFill>
                <a:cs typeface="B Zar" pitchFamily="2" charset="-78"/>
              </a:rPr>
              <a:t>خود </a:t>
            </a:r>
            <a:r>
              <a:rPr lang="fa-IR" sz="3000" dirty="0">
                <a:solidFill>
                  <a:schemeClr val="tx1"/>
                </a:solidFill>
                <a:cs typeface="B Zar" pitchFamily="2" charset="-78"/>
              </a:rPr>
              <a:t>را در ژوئن سال 1999 </a:t>
            </a:r>
            <a:r>
              <a:rPr lang="fa-IR" sz="3000" dirty="0" smtClean="0">
                <a:solidFill>
                  <a:schemeClr val="tx1"/>
                </a:solidFill>
                <a:cs typeface="B Zar" pitchFamily="2" charset="-78"/>
              </a:rPr>
              <a:t>ميلادي </a:t>
            </a:r>
            <a:r>
              <a:rPr lang="fa-IR" sz="3000" dirty="0">
                <a:solidFill>
                  <a:schemeClr val="tx1"/>
                </a:solidFill>
                <a:cs typeface="B Zar" pitchFamily="2" charset="-78"/>
              </a:rPr>
              <a:t>به </a:t>
            </a:r>
            <a:r>
              <a:rPr lang="fa-IR" sz="3000" dirty="0" smtClean="0">
                <a:solidFill>
                  <a:schemeClr val="tx1"/>
                </a:solidFill>
                <a:cs typeface="B Zar" pitchFamily="2" charset="-78"/>
              </a:rPr>
              <a:t>تصويب </a:t>
            </a:r>
            <a:r>
              <a:rPr lang="fa-IR" sz="3000" dirty="0">
                <a:solidFill>
                  <a:schemeClr val="tx1"/>
                </a:solidFill>
                <a:cs typeface="B Zar" pitchFamily="2" charset="-78"/>
              </a:rPr>
              <a:t>رساند و </a:t>
            </a:r>
            <a:r>
              <a:rPr lang="fa-IR" sz="3000" dirty="0" smtClean="0">
                <a:solidFill>
                  <a:schemeClr val="tx1"/>
                </a:solidFill>
                <a:cs typeface="B Zar" pitchFamily="2" charset="-78"/>
              </a:rPr>
              <a:t>اجراي </a:t>
            </a:r>
            <a:r>
              <a:rPr lang="fa-IR" sz="3000" dirty="0">
                <a:solidFill>
                  <a:schemeClr val="tx1"/>
                </a:solidFill>
                <a:cs typeface="B Zar" pitchFamily="2" charset="-78"/>
              </a:rPr>
              <a:t>آن از سال 2001 شروع و در </a:t>
            </a:r>
            <a:r>
              <a:rPr lang="fa-IR" sz="3000" dirty="0" smtClean="0">
                <a:solidFill>
                  <a:schemeClr val="tx1"/>
                </a:solidFill>
                <a:cs typeface="B Zar" pitchFamily="2" charset="-78"/>
              </a:rPr>
              <a:t>پايان </a:t>
            </a:r>
            <a:r>
              <a:rPr lang="fa-IR" sz="3000" dirty="0">
                <a:solidFill>
                  <a:schemeClr val="tx1"/>
                </a:solidFill>
                <a:cs typeface="B Zar" pitchFamily="2" charset="-78"/>
              </a:rPr>
              <a:t>سال </a:t>
            </a:r>
            <a:r>
              <a:rPr lang="fa-IR" sz="3000" dirty="0" smtClean="0">
                <a:solidFill>
                  <a:schemeClr val="tx1"/>
                </a:solidFill>
                <a:cs typeface="B Zar" pitchFamily="2" charset="-78"/>
              </a:rPr>
              <a:t>2004ميلادي </a:t>
            </a:r>
            <a:r>
              <a:rPr lang="fa-IR" sz="3000" dirty="0">
                <a:solidFill>
                  <a:schemeClr val="tx1"/>
                </a:solidFill>
                <a:cs typeface="B Zar" pitchFamily="2" charset="-78"/>
              </a:rPr>
              <a:t>تحقق </a:t>
            </a:r>
            <a:r>
              <a:rPr lang="fa-IR" sz="3000" dirty="0" smtClean="0">
                <a:solidFill>
                  <a:schemeClr val="tx1"/>
                </a:solidFill>
                <a:cs typeface="B Zar" pitchFamily="2" charset="-78"/>
              </a:rPr>
              <a:t>يافت.</a:t>
            </a:r>
          </a:p>
          <a:p>
            <a:pPr algn="just"/>
            <a:endParaRPr lang="fa-IR" sz="3000" dirty="0">
              <a:solidFill>
                <a:schemeClr val="tx1"/>
              </a:solidFill>
              <a:cs typeface="B Zar" pitchFamily="2" charset="-78"/>
            </a:endParaRPr>
          </a:p>
        </p:txBody>
      </p:sp>
      <p:sp>
        <p:nvSpPr>
          <p:cNvPr id="6" name="Rounded Rectangle 5"/>
          <p:cNvSpPr/>
          <p:nvPr/>
        </p:nvSpPr>
        <p:spPr>
          <a:xfrm>
            <a:off x="1259632" y="268262"/>
            <a:ext cx="6840760" cy="152982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sz="3200" b="1"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Zar" pitchFamily="2" charset="-78"/>
              </a:rPr>
              <a:t>هيات تدوين استانداردهاي حسابداري دولتي</a:t>
            </a:r>
            <a:r>
              <a:rPr lang="en-US" sz="3200" b="1"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Zar" pitchFamily="2" charset="-78"/>
              </a:rPr>
              <a:t/>
            </a:r>
            <a:br>
              <a:rPr lang="en-US" sz="3200" b="1"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Zar" pitchFamily="2" charset="-78"/>
              </a:rPr>
            </a:br>
            <a:r>
              <a:rPr lang="en-US" sz="3200" b="1"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Zar" pitchFamily="2" charset="-78"/>
              </a:rPr>
              <a:t> </a:t>
            </a:r>
            <a:r>
              <a:rPr lang="en-US" sz="2000" b="1"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Zar" pitchFamily="2" charset="-78"/>
              </a:rPr>
              <a:t>Governmental Accounting Standards Board</a:t>
            </a:r>
            <a:endParaRPr lang="en-US" sz="3200" b="1" dirty="0">
              <a:cs typeface="B Nazanin" pitchFamily="2" charset="-78"/>
            </a:endParaRPr>
          </a:p>
        </p:txBody>
      </p:sp>
    </p:spTree>
    <p:extLst>
      <p:ext uri="{BB962C8B-B14F-4D97-AF65-F5344CB8AC3E}">
        <p14:creationId xmlns:p14="http://schemas.microsoft.com/office/powerpoint/2010/main" val="5766788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9144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990600" y="1412776"/>
            <a:ext cx="7397824" cy="3852664"/>
          </a:xfrm>
        </p:spPr>
        <p:txBody>
          <a:bodyPr>
            <a:normAutofit/>
          </a:bodyPr>
          <a:lstStyle/>
          <a:p>
            <a:pPr marL="0" indent="0" algn="just" rtl="1">
              <a:buNone/>
            </a:pPr>
            <a:endParaRPr lang="fa-IR" sz="2500" dirty="0" smtClean="0">
              <a:solidFill>
                <a:schemeClr val="tx1"/>
              </a:solidFill>
              <a:cs typeface="B Zar" pitchFamily="2" charset="-78"/>
            </a:endParaRPr>
          </a:p>
          <a:p>
            <a:pPr marL="0" indent="0" algn="just" rtl="1">
              <a:buNone/>
            </a:pPr>
            <a:endParaRPr lang="fa-IR" sz="2500" dirty="0" smtClean="0">
              <a:solidFill>
                <a:schemeClr val="tx1"/>
              </a:solidFill>
              <a:cs typeface="B Zar" pitchFamily="2" charset="-78"/>
            </a:endParaRPr>
          </a:p>
          <a:p>
            <a:pPr marL="0" indent="0" algn="just" rtl="1">
              <a:buNone/>
            </a:pPr>
            <a:r>
              <a:rPr lang="fa-IR" sz="2500" b="1" dirty="0" smtClean="0">
                <a:solidFill>
                  <a:schemeClr val="tx1"/>
                </a:solidFill>
                <a:cs typeface="B Zar" pitchFamily="2" charset="-78"/>
              </a:rPr>
              <a:t>1- اصل قابليت هاي حسابداري و گزارشگري مالي  </a:t>
            </a:r>
          </a:p>
          <a:p>
            <a:pPr marL="0" indent="0" algn="just">
              <a:buNone/>
            </a:pPr>
            <a:r>
              <a:rPr lang="fa-IR" sz="2800" dirty="0" smtClean="0">
                <a:cs typeface="B Zar" pitchFamily="2" charset="-78"/>
              </a:rPr>
              <a:t> براساس اين اصل سيستم حسابداري بايستي</a:t>
            </a:r>
          </a:p>
          <a:p>
            <a:pPr marL="0" indent="0" algn="just">
              <a:buNone/>
            </a:pPr>
            <a:r>
              <a:rPr lang="fa-IR" sz="2500" dirty="0" smtClean="0">
                <a:solidFill>
                  <a:schemeClr val="tx1"/>
                </a:solidFill>
                <a:cs typeface="B Zar" pitchFamily="2" charset="-78"/>
              </a:rPr>
              <a:t>الف) ارائه مطلوب و همراه با افشاي کامل وضعيت مالي و نايج عمليات مالي حساب هاي مستقل و گروه حسابهاي واحد دولتي بر طبق اصول پذيرفته شده دولتي</a:t>
            </a:r>
          </a:p>
          <a:p>
            <a:pPr marL="0" indent="0" algn="just" rtl="1">
              <a:buNone/>
            </a:pPr>
            <a:r>
              <a:rPr lang="fa-IR" sz="2500" dirty="0" smtClean="0">
                <a:solidFill>
                  <a:schemeClr val="tx1"/>
                </a:solidFill>
                <a:cs typeface="B Zar" pitchFamily="2" charset="-78"/>
              </a:rPr>
              <a:t>ب ) تعيين و نمايش در انطباق با قوانين و مقررات و مفاد قراردادهاي مربوطه .</a:t>
            </a:r>
            <a:endParaRPr lang="en-US" sz="2500" dirty="0">
              <a:solidFill>
                <a:schemeClr val="tx1"/>
              </a:solidFill>
              <a:cs typeface="B Zar" pitchFamily="2" charset="-78"/>
            </a:endParaRPr>
          </a:p>
        </p:txBody>
      </p:sp>
      <p:sp>
        <p:nvSpPr>
          <p:cNvPr id="5" name="Rounded Rectangle 4"/>
          <p:cNvSpPr/>
          <p:nvPr/>
        </p:nvSpPr>
        <p:spPr>
          <a:xfrm>
            <a:off x="990600" y="620688"/>
            <a:ext cx="7239000" cy="1175792"/>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en-US" sz="2800" b="1" dirty="0">
                <a:solidFill>
                  <a:schemeClr val="tx1"/>
                </a:solidFill>
                <a:cs typeface="B Zar" pitchFamily="2" charset="-78"/>
              </a:rPr>
              <a:t>(</a:t>
            </a:r>
            <a:r>
              <a:rPr lang="en-US" sz="2800" b="1" dirty="0" smtClean="0">
                <a:solidFill>
                  <a:schemeClr val="tx1"/>
                </a:solidFill>
                <a:cs typeface="B Zar" pitchFamily="2" charset="-78"/>
              </a:rPr>
              <a:t>GASB)</a:t>
            </a:r>
            <a:r>
              <a:rPr lang="fa-IR" sz="2800" b="1" dirty="0" smtClean="0">
                <a:solidFill>
                  <a:schemeClr val="tx1"/>
                </a:solidFill>
                <a:cs typeface="B Zar" pitchFamily="2" charset="-78"/>
              </a:rPr>
              <a:t>اصول حسابداري دولتي براساس بيانيه 34 </a:t>
            </a:r>
            <a:endParaRPr lang="en-US" sz="2800" b="1" dirty="0">
              <a:solidFill>
                <a:schemeClr val="tx1"/>
              </a:solidFill>
            </a:endParaRPr>
          </a:p>
        </p:txBody>
      </p:sp>
    </p:spTree>
    <p:extLst>
      <p:ext uri="{BB962C8B-B14F-4D97-AF65-F5344CB8AC3E}">
        <p14:creationId xmlns:p14="http://schemas.microsoft.com/office/powerpoint/2010/main" val="263608498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990600" y="1844824"/>
            <a:ext cx="7467600" cy="4320480"/>
          </a:xfrm>
        </p:spPr>
        <p:txBody>
          <a:bodyPr>
            <a:normAutofit fontScale="92500" lnSpcReduction="10000"/>
          </a:bodyPr>
          <a:lstStyle/>
          <a:p>
            <a:pPr marL="0" indent="0" algn="just" rtl="1">
              <a:buNone/>
            </a:pPr>
            <a:endParaRPr lang="fa-IR" sz="2500" dirty="0" smtClean="0">
              <a:solidFill>
                <a:schemeClr val="tx1"/>
              </a:solidFill>
              <a:cs typeface="B Zar" pitchFamily="2" charset="-78"/>
            </a:endParaRPr>
          </a:p>
          <a:p>
            <a:pPr marL="0" indent="0" algn="just" rtl="1">
              <a:buNone/>
            </a:pPr>
            <a:endParaRPr lang="fa-IR" sz="2500" dirty="0" smtClean="0">
              <a:solidFill>
                <a:schemeClr val="tx1"/>
              </a:solidFill>
              <a:cs typeface="B Zar" pitchFamily="2" charset="-78"/>
            </a:endParaRPr>
          </a:p>
          <a:p>
            <a:pPr marL="0" indent="0" algn="just" rtl="1">
              <a:buNone/>
            </a:pPr>
            <a:r>
              <a:rPr lang="fa-IR" sz="2500" dirty="0" smtClean="0">
                <a:solidFill>
                  <a:schemeClr val="tx1"/>
                </a:solidFill>
                <a:cs typeface="B Zar" pitchFamily="2" charset="-78"/>
              </a:rPr>
              <a:t>براساس اين اصل سيستم هاي حسابداري دولتي بايد بر مبناي حساب هاي مستقل طراحي شده و عمل نمايند.</a:t>
            </a:r>
          </a:p>
          <a:p>
            <a:pPr marL="0" indent="0" algn="just" rtl="1">
              <a:buNone/>
            </a:pPr>
            <a:endParaRPr lang="fa-IR" sz="2500" dirty="0" smtClean="0">
              <a:solidFill>
                <a:schemeClr val="tx1"/>
              </a:solidFill>
              <a:cs typeface="B Zar" pitchFamily="2" charset="-78"/>
            </a:endParaRPr>
          </a:p>
          <a:p>
            <a:pPr marL="0" indent="0" algn="just" rtl="1">
              <a:buNone/>
            </a:pPr>
            <a:r>
              <a:rPr lang="fa-IR" sz="3000" dirty="0" smtClean="0">
                <a:solidFill>
                  <a:srgbClr val="002060"/>
                </a:solidFill>
                <a:cs typeface="B Zar" pitchFamily="2" charset="-78"/>
              </a:rPr>
              <a:t>يک حساب مستقل </a:t>
            </a:r>
            <a:r>
              <a:rPr lang="fa-IR" sz="2500" dirty="0" smtClean="0">
                <a:solidFill>
                  <a:schemeClr val="tx1"/>
                </a:solidFill>
                <a:cs typeface="B Zar" pitchFamily="2" charset="-78"/>
              </a:rPr>
              <a:t>ازيک منبع مالي و واحد حسابداري با مجموعه اي از حسابهاي خود تراز ميباشد </a:t>
            </a:r>
          </a:p>
          <a:p>
            <a:pPr marL="0" indent="0" algn="just" rtl="1">
              <a:buNone/>
            </a:pPr>
            <a:endParaRPr lang="fa-IR" sz="2500" dirty="0">
              <a:solidFill>
                <a:schemeClr val="tx1"/>
              </a:solidFill>
              <a:cs typeface="B Zar" pitchFamily="2" charset="-78"/>
            </a:endParaRPr>
          </a:p>
          <a:p>
            <a:pPr marL="0" indent="0" algn="just" rtl="1">
              <a:buNone/>
            </a:pPr>
            <a:r>
              <a:rPr lang="fa-IR" sz="2500" dirty="0" smtClean="0">
                <a:solidFill>
                  <a:schemeClr val="tx1"/>
                </a:solidFill>
                <a:cs typeface="B Zar" pitchFamily="2" charset="-78"/>
              </a:rPr>
              <a:t>هر سازمان دولتي ميتوانداز چند حساب مستقل تشکيل شده باشد که هريک ، به تنهاي يک شخصيت حسابداري محسوب ميشوند ولي در کل صورت هاي مايل سالانه براي دولت به صورت جامع تهيه ميشود. </a:t>
            </a:r>
            <a:endParaRPr lang="en-US" sz="2500" dirty="0">
              <a:solidFill>
                <a:schemeClr val="tx1"/>
              </a:solidFill>
              <a:cs typeface="B Zar" pitchFamily="2" charset="-78"/>
            </a:endParaRPr>
          </a:p>
        </p:txBody>
      </p:sp>
      <p:sp>
        <p:nvSpPr>
          <p:cNvPr id="5" name="Rounded Rectangle 4"/>
          <p:cNvSpPr/>
          <p:nvPr/>
        </p:nvSpPr>
        <p:spPr>
          <a:xfrm>
            <a:off x="1403648" y="477956"/>
            <a:ext cx="6368752" cy="129486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000" b="1" dirty="0" smtClean="0">
                <a:solidFill>
                  <a:schemeClr val="tx1"/>
                </a:solidFill>
                <a:cs typeface="B Zar" pitchFamily="2" charset="-78"/>
              </a:rPr>
              <a:t>اصل لزوم نگهداري حساب هاي مستقل</a:t>
            </a:r>
            <a:endParaRPr lang="en-US" sz="3000" b="1" dirty="0">
              <a:solidFill>
                <a:schemeClr val="tx1"/>
              </a:solidFill>
              <a:cs typeface="B Zar" pitchFamily="2" charset="-78"/>
            </a:endParaRPr>
          </a:p>
        </p:txBody>
      </p:sp>
    </p:spTree>
    <p:extLst>
      <p:ext uri="{BB962C8B-B14F-4D97-AF65-F5344CB8AC3E}">
        <p14:creationId xmlns:p14="http://schemas.microsoft.com/office/powerpoint/2010/main" val="13498620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55576" y="1605225"/>
            <a:ext cx="7596336" cy="4886300"/>
          </a:xfrm>
        </p:spPr>
        <p:txBody>
          <a:bodyPr>
            <a:normAutofit/>
          </a:bodyPr>
          <a:lstStyle/>
          <a:p>
            <a:pPr algn="just" rtl="1"/>
            <a:endParaRPr lang="fa-IR" sz="2500" dirty="0" smtClean="0">
              <a:solidFill>
                <a:schemeClr val="tx1"/>
              </a:solidFill>
              <a:cs typeface="B Zar" pitchFamily="2" charset="-78"/>
            </a:endParaRPr>
          </a:p>
          <a:p>
            <a:pPr marL="0" indent="0" algn="just" rtl="1">
              <a:buNone/>
            </a:pPr>
            <a:r>
              <a:rPr lang="fa-IR" sz="2500" dirty="0" smtClean="0">
                <a:solidFill>
                  <a:schemeClr val="tx1"/>
                </a:solidFill>
                <a:cs typeface="B Zar" pitchFamily="2" charset="-78"/>
              </a:rPr>
              <a:t>تعداد و انواع حساب هاي مستقل در حسابداري دولتي هر کشوري تحت تاثير قوانين و مقررات مالي آن کشور است </a:t>
            </a:r>
          </a:p>
          <a:p>
            <a:pPr marL="0" indent="0" algn="just">
              <a:buNone/>
            </a:pPr>
            <a:r>
              <a:rPr lang="fa-IR" sz="3500" dirty="0" smtClean="0">
                <a:cs typeface="B Zar" pitchFamily="2" charset="-78"/>
              </a:rPr>
              <a:t>طبقه بندي </a:t>
            </a:r>
            <a:r>
              <a:rPr lang="fa-IR" sz="3500" dirty="0">
                <a:cs typeface="B Zar" pitchFamily="2" charset="-78"/>
              </a:rPr>
              <a:t>انواع حساب مستقل بر </a:t>
            </a:r>
            <a:r>
              <a:rPr lang="fa-IR" sz="3500" dirty="0" smtClean="0">
                <a:cs typeface="B Zar" pitchFamily="2" charset="-78"/>
              </a:rPr>
              <a:t>اساس</a:t>
            </a:r>
            <a:r>
              <a:rPr lang="en-US" sz="3500" dirty="0">
                <a:cs typeface="B Zar" pitchFamily="2" charset="-78"/>
              </a:rPr>
              <a:t> (GASB</a:t>
            </a:r>
            <a:r>
              <a:rPr lang="en-US" sz="3500" dirty="0" smtClean="0">
                <a:cs typeface="B Zar" pitchFamily="2" charset="-78"/>
              </a:rPr>
              <a:t>)</a:t>
            </a:r>
            <a:endParaRPr lang="fa-IR" sz="3500" dirty="0" smtClean="0">
              <a:cs typeface="B Zar" pitchFamily="2" charset="-78"/>
            </a:endParaRPr>
          </a:p>
          <a:p>
            <a:pPr algn="just"/>
            <a:endParaRPr lang="fa-IR" sz="3500" dirty="0">
              <a:solidFill>
                <a:srgbClr val="002060"/>
              </a:solidFill>
              <a:cs typeface="B Zar" pitchFamily="2" charset="-78"/>
            </a:endParaRPr>
          </a:p>
          <a:p>
            <a:pPr algn="just" rtl="1"/>
            <a:r>
              <a:rPr lang="fa-IR" sz="2500" dirty="0" smtClean="0">
                <a:solidFill>
                  <a:schemeClr val="tx1"/>
                </a:solidFill>
                <a:cs typeface="B Zar" pitchFamily="2" charset="-78"/>
              </a:rPr>
              <a:t>طبقه اول حساب هاي مستقل براي وجوه دولتي</a:t>
            </a:r>
          </a:p>
          <a:p>
            <a:pPr algn="just" rtl="1"/>
            <a:r>
              <a:rPr lang="fa-IR" sz="2500" dirty="0" smtClean="0">
                <a:solidFill>
                  <a:schemeClr val="tx1"/>
                </a:solidFill>
                <a:cs typeface="B Zar" pitchFamily="2" charset="-78"/>
              </a:rPr>
              <a:t>طبقه دوم حسابهاي مستقل براي وجوه سرمايه اي </a:t>
            </a:r>
          </a:p>
          <a:p>
            <a:pPr algn="just" rtl="1"/>
            <a:r>
              <a:rPr lang="fa-IR" sz="2500" dirty="0" smtClean="0">
                <a:solidFill>
                  <a:schemeClr val="tx1"/>
                </a:solidFill>
                <a:cs typeface="B Zar" pitchFamily="2" charset="-78"/>
              </a:rPr>
              <a:t>طبقه سوم حسابهاي مستقل براي وجوه اماني</a:t>
            </a:r>
          </a:p>
        </p:txBody>
      </p:sp>
      <p:sp>
        <p:nvSpPr>
          <p:cNvPr id="6" name="Rounded Rectangle 5"/>
          <p:cNvSpPr/>
          <p:nvPr/>
        </p:nvSpPr>
        <p:spPr>
          <a:xfrm>
            <a:off x="1547664" y="304800"/>
            <a:ext cx="6192688" cy="132400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2800" b="1" dirty="0" smtClean="0">
                <a:solidFill>
                  <a:schemeClr val="tx1"/>
                </a:solidFill>
                <a:cs typeface="B Zar" pitchFamily="2" charset="-78"/>
              </a:rPr>
              <a:t>انواع حسابهاي مستقل</a:t>
            </a:r>
            <a:r>
              <a:rPr lang="fa-IR" sz="2800" b="1" dirty="0">
                <a:solidFill>
                  <a:schemeClr val="tx1"/>
                </a:solidFill>
                <a:cs typeface="B Zar" pitchFamily="2" charset="-78"/>
              </a:rPr>
              <a:t> </a:t>
            </a:r>
            <a:r>
              <a:rPr lang="fa-IR" sz="2800" b="1" dirty="0" smtClean="0">
                <a:solidFill>
                  <a:schemeClr val="tx1"/>
                </a:solidFill>
                <a:cs typeface="B Zar" pitchFamily="2" charset="-78"/>
              </a:rPr>
              <a:t>در حسابداري دولتي</a:t>
            </a:r>
            <a:endParaRPr lang="en-US" sz="2800" b="1" dirty="0">
              <a:solidFill>
                <a:schemeClr val="tx1"/>
              </a:solidFill>
              <a:cs typeface="B Zar" pitchFamily="2" charset="-78"/>
            </a:endParaRPr>
          </a:p>
        </p:txBody>
      </p:sp>
    </p:spTree>
    <p:extLst>
      <p:ext uri="{BB962C8B-B14F-4D97-AF65-F5344CB8AC3E}">
        <p14:creationId xmlns:p14="http://schemas.microsoft.com/office/powerpoint/2010/main" val="630815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8490" y="570156"/>
            <a:ext cx="7756263" cy="858580"/>
          </a:xfrm>
        </p:spPr>
        <p:txBody>
          <a:bodyPr>
            <a:normAutofit/>
          </a:bodyPr>
          <a:lstStyle/>
          <a:p>
            <a:r>
              <a:rPr lang="fa-IR" sz="3200" b="1" dirty="0" smtClean="0">
                <a:cs typeface="B Nazanin" pitchFamily="2" charset="-78"/>
              </a:rPr>
              <a:t>طبقه اول حساب مستقل وجوه دولتي</a:t>
            </a:r>
            <a:endParaRPr lang="en-US" sz="3200" b="1" dirty="0">
              <a:cs typeface="B Nazanin" pitchFamily="2" charset="-78"/>
            </a:endParaRPr>
          </a:p>
        </p:txBody>
      </p:sp>
      <p:sp>
        <p:nvSpPr>
          <p:cNvPr id="3" name="Text Placeholder 2"/>
          <p:cNvSpPr>
            <a:spLocks noGrp="1"/>
          </p:cNvSpPr>
          <p:nvPr>
            <p:ph type="body" idx="1"/>
          </p:nvPr>
        </p:nvSpPr>
        <p:spPr>
          <a:xfrm>
            <a:off x="467544" y="1700808"/>
            <a:ext cx="4032448" cy="1585316"/>
          </a:xfrm>
        </p:spPr>
        <p:txBody>
          <a:bodyPr>
            <a:noAutofit/>
          </a:bodyPr>
          <a:lstStyle/>
          <a:p>
            <a:r>
              <a:rPr lang="fa-IR" dirty="0" smtClean="0">
                <a:cs typeface="B Mitra" pitchFamily="2" charset="-78"/>
              </a:rPr>
              <a:t>حساب مستقل وجوه در آمد اختصاصي</a:t>
            </a:r>
          </a:p>
          <a:p>
            <a:pPr algn="justLow"/>
            <a:r>
              <a:rPr lang="fa-IR" sz="1600" b="1" dirty="0" smtClean="0">
                <a:cs typeface="B Mitra" pitchFamily="2" charset="-78"/>
              </a:rPr>
              <a:t>يک واحد حسابداري ومالي مستقل که درآن فعاليتهاي مالي </a:t>
            </a:r>
            <a:r>
              <a:rPr lang="fa-IR" sz="1600" b="1" dirty="0" smtClean="0"/>
              <a:t>مربوط به دريافت  و مصرف درامدهاي خاصلي که معمولا براي مصارف و مقاصد عملياتي معين وصول مي گردند نگهداري ميشود</a:t>
            </a:r>
            <a:endParaRPr lang="en-US" sz="1600" b="1" dirty="0"/>
          </a:p>
        </p:txBody>
      </p:sp>
      <p:sp>
        <p:nvSpPr>
          <p:cNvPr id="4" name="Content Placeholder 3"/>
          <p:cNvSpPr>
            <a:spLocks noGrp="1"/>
          </p:cNvSpPr>
          <p:nvPr>
            <p:ph sz="half" idx="2"/>
          </p:nvPr>
        </p:nvSpPr>
        <p:spPr>
          <a:xfrm>
            <a:off x="688488" y="3643314"/>
            <a:ext cx="3803904" cy="2477248"/>
          </a:xfrm>
          <a:ln>
            <a:solidFill>
              <a:schemeClr val="accent1">
                <a:lumMod val="75000"/>
              </a:schemeClr>
            </a:solidFill>
          </a:ln>
        </p:spPr>
        <p:txBody>
          <a:bodyPr>
            <a:normAutofit/>
          </a:bodyPr>
          <a:lstStyle/>
          <a:p>
            <a:pPr marL="0" indent="0">
              <a:buNone/>
            </a:pPr>
            <a:r>
              <a:rPr lang="fa-IR" sz="2500" b="1" dirty="0" smtClean="0">
                <a:cs typeface="B Nazanin" pitchFamily="2" charset="-78"/>
              </a:rPr>
              <a:t>منابع :</a:t>
            </a:r>
          </a:p>
          <a:p>
            <a:pPr marL="0" indent="0">
              <a:buNone/>
            </a:pPr>
            <a:r>
              <a:rPr lang="fa-IR" sz="2000" dirty="0" smtClean="0">
                <a:cs typeface="B Nazanin" pitchFamily="2" charset="-78"/>
              </a:rPr>
              <a:t>درآمدهاي اختصاصي که به موجب قانون وصول ميگردند نظير جرائم راهنمايي و رانندگي</a:t>
            </a:r>
          </a:p>
          <a:p>
            <a:pPr marL="0" indent="0">
              <a:buNone/>
            </a:pPr>
            <a:r>
              <a:rPr lang="fa-IR" sz="2500" b="1" dirty="0" smtClean="0">
                <a:cs typeface="B Nazanin" pitchFamily="2" charset="-78"/>
              </a:rPr>
              <a:t>مصارف :</a:t>
            </a:r>
          </a:p>
          <a:p>
            <a:pPr marL="0" indent="0">
              <a:buNone/>
            </a:pPr>
            <a:r>
              <a:rPr lang="fa-IR" sz="2000" dirty="0" smtClean="0">
                <a:cs typeface="B Nazanin" pitchFamily="2" charset="-78"/>
              </a:rPr>
              <a:t>هزينه اي اختصاصي نظير خط کشي خيابانها نصب چراغ راهنما</a:t>
            </a:r>
            <a:endParaRPr lang="en-US" sz="2000" dirty="0">
              <a:cs typeface="B Nazanin" pitchFamily="2" charset="-78"/>
            </a:endParaRPr>
          </a:p>
        </p:txBody>
      </p:sp>
      <p:sp>
        <p:nvSpPr>
          <p:cNvPr id="5" name="Text Placeholder 4"/>
          <p:cNvSpPr>
            <a:spLocks noGrp="1"/>
          </p:cNvSpPr>
          <p:nvPr>
            <p:ph type="body" sz="quarter" idx="3"/>
          </p:nvPr>
        </p:nvSpPr>
        <p:spPr>
          <a:xfrm>
            <a:off x="5002306" y="2071678"/>
            <a:ext cx="3447288" cy="1500198"/>
          </a:xfrm>
        </p:spPr>
        <p:txBody>
          <a:bodyPr>
            <a:noAutofit/>
          </a:bodyPr>
          <a:lstStyle/>
          <a:p>
            <a:r>
              <a:rPr lang="fa-IR" dirty="0" smtClean="0">
                <a:cs typeface="B Mitra" pitchFamily="2" charset="-78"/>
              </a:rPr>
              <a:t>حساب مستقل وجوه عمومي</a:t>
            </a:r>
          </a:p>
          <a:p>
            <a:pPr algn="justLow"/>
            <a:r>
              <a:rPr lang="fa-IR" sz="1600" b="1" dirty="0" smtClean="0">
                <a:cs typeface="B Mitra" pitchFamily="2" charset="-78"/>
              </a:rPr>
              <a:t>يک واحد حسابداري ومالي مستقل که درآن فعاليتهاي مالي مربوط به داراييها درامدها و منابع معيني که طبق مقررات براي تامين مالي عمليات ، فعاليتها ، خدمات جاري ، عادي و عمومي هر سازمان دولتي يا غير دولتي يا غير انتفاعي مورد استفاده قرار ميگيرند</a:t>
            </a:r>
            <a:endParaRPr lang="en-US" sz="1600" b="1" dirty="0">
              <a:cs typeface="B Mitra" pitchFamily="2" charset="-78"/>
            </a:endParaRPr>
          </a:p>
        </p:txBody>
      </p:sp>
      <p:sp>
        <p:nvSpPr>
          <p:cNvPr id="6" name="Content Placeholder 5"/>
          <p:cNvSpPr>
            <a:spLocks noGrp="1"/>
          </p:cNvSpPr>
          <p:nvPr>
            <p:ph sz="quarter" idx="4"/>
          </p:nvPr>
        </p:nvSpPr>
        <p:spPr>
          <a:xfrm>
            <a:off x="4645026" y="3643314"/>
            <a:ext cx="3799728" cy="2474022"/>
          </a:xfrm>
          <a:ln>
            <a:solidFill>
              <a:schemeClr val="accent1">
                <a:lumMod val="75000"/>
              </a:schemeClr>
            </a:solidFill>
          </a:ln>
        </p:spPr>
        <p:txBody>
          <a:bodyPr>
            <a:normAutofit/>
          </a:bodyPr>
          <a:lstStyle/>
          <a:p>
            <a:pPr marL="0" indent="0">
              <a:buNone/>
            </a:pPr>
            <a:r>
              <a:rPr lang="fa-IR" sz="2500" b="1" dirty="0" smtClean="0">
                <a:cs typeface="B Nazanin" pitchFamily="2" charset="-78"/>
              </a:rPr>
              <a:t>منابع :</a:t>
            </a:r>
          </a:p>
          <a:p>
            <a:pPr marL="0" indent="0">
              <a:buNone/>
            </a:pPr>
            <a:r>
              <a:rPr lang="fa-IR" sz="2000" dirty="0" smtClean="0">
                <a:cs typeface="B Nazanin" pitchFamily="2" charset="-78"/>
              </a:rPr>
              <a:t>درآمدهاي عمومي نظير:</a:t>
            </a:r>
          </a:p>
          <a:p>
            <a:pPr marL="0" indent="0">
              <a:buNone/>
            </a:pPr>
            <a:r>
              <a:rPr lang="fa-IR" sz="2000" dirty="0" smtClean="0">
                <a:cs typeface="B Nazanin" pitchFamily="2" charset="-78"/>
              </a:rPr>
              <a:t>ماليات،عوارض،فروش منابع زيرزميني</a:t>
            </a:r>
          </a:p>
          <a:p>
            <a:pPr marL="0" indent="0">
              <a:buNone/>
            </a:pPr>
            <a:r>
              <a:rPr lang="fa-IR" sz="2500" b="1" dirty="0" smtClean="0">
                <a:cs typeface="B Nazanin" pitchFamily="2" charset="-78"/>
              </a:rPr>
              <a:t>مصارف</a:t>
            </a:r>
            <a:r>
              <a:rPr lang="fa-IR" sz="2500" dirty="0" smtClean="0">
                <a:solidFill>
                  <a:srgbClr val="FFC000"/>
                </a:solidFill>
                <a:cs typeface="B Nazanin" pitchFamily="2" charset="-78"/>
              </a:rPr>
              <a:t>:</a:t>
            </a:r>
          </a:p>
          <a:p>
            <a:pPr marL="0" indent="0">
              <a:buNone/>
            </a:pPr>
            <a:r>
              <a:rPr lang="fa-IR" sz="2000" dirty="0" smtClean="0">
                <a:cs typeface="B Nazanin" pitchFamily="2" charset="-78"/>
              </a:rPr>
              <a:t>هزينه هاي عمومي نظير:</a:t>
            </a:r>
          </a:p>
          <a:p>
            <a:pPr marL="0" indent="0">
              <a:buNone/>
            </a:pPr>
            <a:r>
              <a:rPr lang="fa-IR" sz="2000" dirty="0" smtClean="0">
                <a:cs typeface="B Nazanin" pitchFamily="2" charset="-78"/>
              </a:rPr>
              <a:t>دفاع ملي،اموراجتماعي سياسي اقتصادي</a:t>
            </a:r>
          </a:p>
        </p:txBody>
      </p:sp>
    </p:spTree>
    <p:extLst>
      <p:ext uri="{BB962C8B-B14F-4D97-AF65-F5344CB8AC3E}">
        <p14:creationId xmlns:p14="http://schemas.microsoft.com/office/powerpoint/2010/main" val="3474707030"/>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4000" b="1" dirty="0">
                <a:cs typeface="B Nazanin" pitchFamily="2" charset="-78"/>
              </a:rPr>
              <a:t>طبقه اول حساب مستقل وجوه </a:t>
            </a:r>
            <a:r>
              <a:rPr lang="fa-IR" sz="4000" b="1" dirty="0" smtClean="0">
                <a:cs typeface="B Nazanin" pitchFamily="2" charset="-78"/>
              </a:rPr>
              <a:t>دولتي</a:t>
            </a:r>
            <a:endParaRPr lang="en-US" sz="4000" b="1" dirty="0">
              <a:cs typeface="B Nazanin" pitchFamily="2" charset="-78"/>
            </a:endParaRPr>
          </a:p>
        </p:txBody>
      </p:sp>
      <p:sp>
        <p:nvSpPr>
          <p:cNvPr id="3" name="Text Placeholder 2"/>
          <p:cNvSpPr>
            <a:spLocks noGrp="1"/>
          </p:cNvSpPr>
          <p:nvPr>
            <p:ph type="body" idx="1"/>
          </p:nvPr>
        </p:nvSpPr>
        <p:spPr>
          <a:xfrm>
            <a:off x="683568" y="1628800"/>
            <a:ext cx="3442446" cy="2286016"/>
          </a:xfrm>
        </p:spPr>
        <p:txBody>
          <a:bodyPr>
            <a:noAutofit/>
          </a:bodyPr>
          <a:lstStyle/>
          <a:p>
            <a:r>
              <a:rPr lang="fa-IR" sz="2000" dirty="0" smtClean="0">
                <a:cs typeface="B Mitra" pitchFamily="2" charset="-78"/>
              </a:rPr>
              <a:t>وجوه پروژه هاي سرمايه اي يا طرح تملک دارائيهاي سرمايه اي </a:t>
            </a:r>
          </a:p>
          <a:p>
            <a:pPr algn="just"/>
            <a:r>
              <a:rPr lang="fa-IR" sz="1600" b="1" dirty="0" smtClean="0">
                <a:cs typeface="B Mitra" pitchFamily="2" charset="-78"/>
              </a:rPr>
              <a:t>يک واحد حسابداري ومالي مستقل که درآن فعاليتهاي مالي </a:t>
            </a:r>
            <a:r>
              <a:rPr lang="fa-IR" sz="1600" b="1" dirty="0" smtClean="0"/>
              <a:t>مربوط به وجوه مالي که براي ايجاد يا خريد اموال ،ماشين آلات وتجهيزات سرمايه اي اساسي به مصرف مي رسند نگهداري ميشود </a:t>
            </a:r>
            <a:endParaRPr lang="fa-IR" sz="1600" b="1" dirty="0" smtClean="0">
              <a:cs typeface="B Mitra" pitchFamily="2" charset="-78"/>
            </a:endParaRPr>
          </a:p>
          <a:p>
            <a:endParaRPr lang="en-US" sz="2000" dirty="0">
              <a:cs typeface="B Mitra" pitchFamily="2" charset="-78"/>
            </a:endParaRPr>
          </a:p>
        </p:txBody>
      </p:sp>
      <p:sp>
        <p:nvSpPr>
          <p:cNvPr id="4" name="Content Placeholder 3"/>
          <p:cNvSpPr>
            <a:spLocks noGrp="1"/>
          </p:cNvSpPr>
          <p:nvPr>
            <p:ph sz="half" idx="2"/>
          </p:nvPr>
        </p:nvSpPr>
        <p:spPr>
          <a:xfrm>
            <a:off x="323528" y="3861048"/>
            <a:ext cx="3952840" cy="2304255"/>
          </a:xfrm>
          <a:ln>
            <a:solidFill>
              <a:schemeClr val="tx2"/>
            </a:solidFill>
          </a:ln>
        </p:spPr>
        <p:txBody>
          <a:bodyPr>
            <a:normAutofit/>
          </a:bodyPr>
          <a:lstStyle/>
          <a:p>
            <a:pPr marL="0" indent="0">
              <a:buNone/>
            </a:pPr>
            <a:r>
              <a:rPr lang="fa-IR" sz="2600" b="1" dirty="0" smtClean="0">
                <a:cs typeface="B Nazanin" pitchFamily="2" charset="-78"/>
              </a:rPr>
              <a:t>منابع :</a:t>
            </a:r>
          </a:p>
          <a:p>
            <a:pPr marL="0" indent="0">
              <a:buNone/>
            </a:pPr>
            <a:r>
              <a:rPr lang="fa-IR" sz="2200" dirty="0" smtClean="0">
                <a:cs typeface="B Nazanin" pitchFamily="2" charset="-78"/>
              </a:rPr>
              <a:t>وجوه عمومي ، انتشار و فروش اوراق قرضه ، وام دريافتي از سيستم بانکي</a:t>
            </a:r>
          </a:p>
          <a:p>
            <a:pPr marL="0" indent="0">
              <a:buNone/>
            </a:pPr>
            <a:r>
              <a:rPr lang="fa-IR" sz="2600" b="1" dirty="0" smtClean="0">
                <a:cs typeface="B Nazanin" pitchFamily="2" charset="-78"/>
              </a:rPr>
              <a:t>مصارف :</a:t>
            </a:r>
          </a:p>
          <a:p>
            <a:pPr marL="0" indent="0">
              <a:buNone/>
            </a:pPr>
            <a:r>
              <a:rPr lang="fa-IR" sz="2000" dirty="0">
                <a:cs typeface="B Nazanin" pitchFamily="2" charset="-78"/>
              </a:rPr>
              <a:t>ت</a:t>
            </a:r>
            <a:r>
              <a:rPr lang="fa-IR" sz="2000" dirty="0" smtClean="0">
                <a:cs typeface="B Nazanin" pitchFamily="2" charset="-78"/>
              </a:rPr>
              <a:t>حصيل ، احداث ، خريد دارئي هاي ثابت عمومي</a:t>
            </a:r>
            <a:endParaRPr lang="en-US" sz="2000" dirty="0">
              <a:cs typeface="B Nazanin" pitchFamily="2" charset="-78"/>
            </a:endParaRPr>
          </a:p>
        </p:txBody>
      </p:sp>
      <p:sp>
        <p:nvSpPr>
          <p:cNvPr id="5" name="Text Placeholder 4"/>
          <p:cNvSpPr>
            <a:spLocks noGrp="1"/>
          </p:cNvSpPr>
          <p:nvPr>
            <p:ph type="body" sz="quarter" idx="3"/>
          </p:nvPr>
        </p:nvSpPr>
        <p:spPr>
          <a:xfrm>
            <a:off x="4860032" y="1700808"/>
            <a:ext cx="3447288" cy="1427620"/>
          </a:xfrm>
        </p:spPr>
        <p:txBody>
          <a:bodyPr>
            <a:noAutofit/>
          </a:bodyPr>
          <a:lstStyle/>
          <a:p>
            <a:r>
              <a:rPr lang="fa-IR" sz="2000" dirty="0" smtClean="0">
                <a:cs typeface="B Mitra" pitchFamily="2" charset="-78"/>
              </a:rPr>
              <a:t>وجوه بازپرداخت بدهي هاي عمومي</a:t>
            </a:r>
          </a:p>
          <a:p>
            <a:pPr algn="just"/>
            <a:r>
              <a:rPr lang="fa-IR" sz="1500" b="1" dirty="0" smtClean="0">
                <a:cs typeface="B Mitra" pitchFamily="2" charset="-78"/>
              </a:rPr>
              <a:t>يک واحد حسابداري ومالي مستقل که درآن فعاليتهاي مالي </a:t>
            </a:r>
            <a:r>
              <a:rPr lang="fa-IR" sz="1500" b="1" dirty="0" smtClean="0"/>
              <a:t>مربوط به منابع مالي و درآمدهايي که براي بازپرداخت اصل و فرع اوراق قرضه و بدهيها و تعهدات بلند مدت عمومي وصول مي گردند </a:t>
            </a:r>
            <a:endParaRPr lang="en-US" sz="1500" dirty="0">
              <a:cs typeface="B Mitra" pitchFamily="2" charset="-78"/>
            </a:endParaRPr>
          </a:p>
        </p:txBody>
      </p:sp>
      <p:sp>
        <p:nvSpPr>
          <p:cNvPr id="6" name="Content Placeholder 5"/>
          <p:cNvSpPr>
            <a:spLocks noGrp="1"/>
          </p:cNvSpPr>
          <p:nvPr>
            <p:ph sz="quarter" idx="4"/>
          </p:nvPr>
        </p:nvSpPr>
        <p:spPr>
          <a:xfrm>
            <a:off x="4427984" y="3933056"/>
            <a:ext cx="4464496" cy="2304256"/>
          </a:xfrm>
          <a:ln>
            <a:solidFill>
              <a:schemeClr val="accent1"/>
            </a:solidFill>
          </a:ln>
        </p:spPr>
        <p:txBody>
          <a:bodyPr>
            <a:noAutofit/>
          </a:bodyPr>
          <a:lstStyle/>
          <a:p>
            <a:pPr marL="0" indent="0">
              <a:buNone/>
            </a:pPr>
            <a:r>
              <a:rPr lang="fa-IR" b="1" dirty="0" smtClean="0">
                <a:cs typeface="B Nazanin" pitchFamily="2" charset="-78"/>
              </a:rPr>
              <a:t>منابع :</a:t>
            </a:r>
          </a:p>
          <a:p>
            <a:pPr marL="0" indent="0">
              <a:buNone/>
            </a:pPr>
            <a:r>
              <a:rPr lang="fa-IR" sz="2000" dirty="0" smtClean="0">
                <a:cs typeface="B Nazanin" pitchFamily="2" charset="-78"/>
              </a:rPr>
              <a:t>عمدتا وجوه انتقالي از حساب مستقل وجوه عمومي ميباشد</a:t>
            </a:r>
            <a:endParaRPr lang="fa-IR" sz="1800" dirty="0" smtClean="0">
              <a:cs typeface="B Nazanin" pitchFamily="2" charset="-78"/>
            </a:endParaRPr>
          </a:p>
          <a:p>
            <a:pPr marL="0" indent="0">
              <a:buNone/>
            </a:pPr>
            <a:r>
              <a:rPr lang="fa-IR" b="1" dirty="0" smtClean="0">
                <a:cs typeface="B Nazanin" pitchFamily="2" charset="-78"/>
              </a:rPr>
              <a:t>مصارف : </a:t>
            </a:r>
          </a:p>
          <a:p>
            <a:pPr marL="0" indent="0">
              <a:buNone/>
            </a:pPr>
            <a:r>
              <a:rPr lang="fa-IR" sz="2000" dirty="0" smtClean="0">
                <a:cs typeface="B Nazanin" pitchFamily="2" charset="-78"/>
              </a:rPr>
              <a:t>بازپرداخت اصل بهره و وامهاي بلند مدت عمومي دولت</a:t>
            </a:r>
            <a:endParaRPr lang="en-US" sz="2000" dirty="0">
              <a:cs typeface="B Nazanin" pitchFamily="2" charset="-78"/>
            </a:endParaRPr>
          </a:p>
        </p:txBody>
      </p:sp>
    </p:spTree>
    <p:extLst>
      <p:ext uri="{BB962C8B-B14F-4D97-AF65-F5344CB8AC3E}">
        <p14:creationId xmlns:p14="http://schemas.microsoft.com/office/powerpoint/2010/main" val="2291463486"/>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4000" b="1" dirty="0" smtClean="0">
                <a:cs typeface="B Nazanin" pitchFamily="2" charset="-78"/>
              </a:rPr>
              <a:t>طبقه دوم حساب مستقل وجوه سرمايه اي</a:t>
            </a:r>
            <a:endParaRPr lang="en-US" sz="4000" b="1" dirty="0">
              <a:cs typeface="B Nazanin" pitchFamily="2" charset="-78"/>
            </a:endParaRPr>
          </a:p>
        </p:txBody>
      </p:sp>
      <p:sp>
        <p:nvSpPr>
          <p:cNvPr id="3" name="Text Placeholder 2"/>
          <p:cNvSpPr>
            <a:spLocks noGrp="1"/>
          </p:cNvSpPr>
          <p:nvPr>
            <p:ph type="body" idx="1"/>
          </p:nvPr>
        </p:nvSpPr>
        <p:spPr/>
        <p:txBody>
          <a:bodyPr/>
          <a:lstStyle/>
          <a:p>
            <a:r>
              <a:rPr lang="fa-IR" dirty="0" smtClean="0">
                <a:cs typeface="B Nazanin" pitchFamily="2" charset="-78"/>
              </a:rPr>
              <a:t>وجوه انتفاعي</a:t>
            </a:r>
            <a:endParaRPr lang="en-US" dirty="0">
              <a:cs typeface="B Nazanin" pitchFamily="2" charset="-78"/>
            </a:endParaRPr>
          </a:p>
        </p:txBody>
      </p:sp>
      <p:sp>
        <p:nvSpPr>
          <p:cNvPr id="4" name="Content Placeholder 3"/>
          <p:cNvSpPr>
            <a:spLocks noGrp="1"/>
          </p:cNvSpPr>
          <p:nvPr>
            <p:ph sz="half" idx="2"/>
          </p:nvPr>
        </p:nvSpPr>
        <p:spPr>
          <a:xfrm>
            <a:off x="467544" y="2348880"/>
            <a:ext cx="4040188" cy="3951288"/>
          </a:xfrm>
          <a:ln>
            <a:solidFill>
              <a:schemeClr val="tx2"/>
            </a:solidFill>
          </a:ln>
        </p:spPr>
        <p:txBody>
          <a:bodyPr/>
          <a:lstStyle/>
          <a:p>
            <a:pPr marL="0" indent="0">
              <a:buNone/>
            </a:pPr>
            <a:r>
              <a:rPr lang="fa-IR" b="1" dirty="0" smtClean="0">
                <a:cs typeface="B Nazanin" pitchFamily="2" charset="-78"/>
              </a:rPr>
              <a:t>منابع</a:t>
            </a:r>
            <a:r>
              <a:rPr lang="fa-IR" dirty="0" smtClean="0">
                <a:cs typeface="B Nazanin" pitchFamily="2" charset="-78"/>
              </a:rPr>
              <a:t>:</a:t>
            </a:r>
          </a:p>
          <a:p>
            <a:pPr marL="0" indent="0">
              <a:buNone/>
            </a:pPr>
            <a:r>
              <a:rPr lang="fa-IR" dirty="0" smtClean="0">
                <a:cs typeface="B Nazanin" pitchFamily="2" charset="-78"/>
              </a:rPr>
              <a:t>بهاي تمام شده کالا و خدمات توزيع شده بعلاوه درصد معيني سود</a:t>
            </a:r>
          </a:p>
          <a:p>
            <a:pPr marL="0" indent="0">
              <a:buNone/>
            </a:pPr>
            <a:r>
              <a:rPr lang="fa-IR" sz="2500" b="1" dirty="0" smtClean="0">
                <a:cs typeface="B Nazanin" pitchFamily="2" charset="-78"/>
              </a:rPr>
              <a:t>مصارف</a:t>
            </a:r>
            <a:r>
              <a:rPr lang="fa-IR" sz="2000" dirty="0" smtClean="0">
                <a:cs typeface="B Nazanin" pitchFamily="2" charset="-78"/>
              </a:rPr>
              <a:t> :</a:t>
            </a:r>
          </a:p>
          <a:p>
            <a:pPr marL="0" indent="0">
              <a:buNone/>
            </a:pPr>
            <a:r>
              <a:rPr lang="fa-IR" dirty="0" smtClean="0">
                <a:cs typeface="B Nazanin" pitchFamily="2" charset="-78"/>
              </a:rPr>
              <a:t>بهاي تمام شده کلا و خدمات ارائه شده </a:t>
            </a:r>
          </a:p>
          <a:p>
            <a:pPr marL="0" indent="0">
              <a:buNone/>
            </a:pPr>
            <a:r>
              <a:rPr lang="fa-IR" dirty="0" smtClean="0">
                <a:cs typeface="B Nazanin" pitchFamily="2" charset="-78"/>
              </a:rPr>
              <a:t>هزينه هاي عمومي</a:t>
            </a:r>
          </a:p>
          <a:p>
            <a:pPr marL="0" indent="0">
              <a:buNone/>
            </a:pPr>
            <a:endParaRPr lang="en-US" sz="2000" dirty="0">
              <a:cs typeface="B Nazanin" pitchFamily="2" charset="-78"/>
            </a:endParaRPr>
          </a:p>
        </p:txBody>
      </p:sp>
      <p:sp>
        <p:nvSpPr>
          <p:cNvPr id="5" name="Text Placeholder 4"/>
          <p:cNvSpPr>
            <a:spLocks noGrp="1"/>
          </p:cNvSpPr>
          <p:nvPr>
            <p:ph type="body" sz="quarter" idx="3"/>
          </p:nvPr>
        </p:nvSpPr>
        <p:spPr/>
        <p:txBody>
          <a:bodyPr/>
          <a:lstStyle/>
          <a:p>
            <a:r>
              <a:rPr lang="fa-IR" dirty="0" smtClean="0">
                <a:cs typeface="B Nazanin" pitchFamily="2" charset="-78"/>
              </a:rPr>
              <a:t>وجوه خدمات و تدارکات داخلي</a:t>
            </a:r>
            <a:endParaRPr lang="en-US" dirty="0">
              <a:cs typeface="B Nazanin" pitchFamily="2" charset="-78"/>
            </a:endParaRPr>
          </a:p>
        </p:txBody>
      </p:sp>
      <p:sp>
        <p:nvSpPr>
          <p:cNvPr id="6" name="Content Placeholder 5"/>
          <p:cNvSpPr>
            <a:spLocks noGrp="1"/>
          </p:cNvSpPr>
          <p:nvPr>
            <p:ph sz="quarter" idx="4"/>
          </p:nvPr>
        </p:nvSpPr>
        <p:spPr>
          <a:xfrm>
            <a:off x="4644008" y="2348880"/>
            <a:ext cx="4041775" cy="3951288"/>
          </a:xfrm>
          <a:ln>
            <a:solidFill>
              <a:schemeClr val="tx2"/>
            </a:solidFill>
          </a:ln>
        </p:spPr>
        <p:txBody>
          <a:bodyPr/>
          <a:lstStyle/>
          <a:p>
            <a:pPr marL="0" indent="0">
              <a:buNone/>
            </a:pPr>
            <a:r>
              <a:rPr lang="fa-IR" b="1" dirty="0" smtClean="0">
                <a:cs typeface="B Nazanin" pitchFamily="2" charset="-78"/>
              </a:rPr>
              <a:t>منابع</a:t>
            </a:r>
            <a:r>
              <a:rPr lang="fa-IR" sz="2500" b="1" dirty="0" smtClean="0">
                <a:cs typeface="B Nazanin" pitchFamily="2" charset="-78"/>
              </a:rPr>
              <a:t> :</a:t>
            </a:r>
          </a:p>
          <a:p>
            <a:pPr marL="0" indent="0" algn="justLow">
              <a:buNone/>
            </a:pPr>
            <a:r>
              <a:rPr lang="fa-IR" dirty="0" smtClean="0">
                <a:cs typeface="B Nazanin" pitchFamily="2" charset="-78"/>
              </a:rPr>
              <a:t>در زمان ايجاد از حساب مستقل وجوه عمومي يا ساير حسابهاي مستقل ديگر </a:t>
            </a:r>
          </a:p>
          <a:p>
            <a:pPr marL="0" indent="0" algn="justLow">
              <a:buNone/>
            </a:pPr>
            <a:r>
              <a:rPr lang="fa-IR" dirty="0" smtClean="0">
                <a:cs typeface="B Nazanin" pitchFamily="2" charset="-78"/>
              </a:rPr>
              <a:t>مبالغ در يافتي بابت صورتحسابها ارسالي به حساب هاي مستقل</a:t>
            </a:r>
          </a:p>
          <a:p>
            <a:pPr marL="0" indent="0" algn="just">
              <a:buNone/>
            </a:pPr>
            <a:r>
              <a:rPr lang="fa-IR" b="1" dirty="0" smtClean="0">
                <a:cs typeface="B Nazanin" pitchFamily="2" charset="-78"/>
              </a:rPr>
              <a:t>مصارف :</a:t>
            </a:r>
          </a:p>
          <a:p>
            <a:pPr marL="0" indent="0" algn="just">
              <a:buNone/>
            </a:pPr>
            <a:r>
              <a:rPr lang="fa-IR" dirty="0" smtClean="0">
                <a:cs typeface="B Nazanin" pitchFamily="2" charset="-78"/>
              </a:rPr>
              <a:t>بهاي تمام شده کلا يا خدمات خريداري شده – هزينه هاي عمومي</a:t>
            </a:r>
            <a:endParaRPr lang="en-US" dirty="0">
              <a:cs typeface="B Nazanin" pitchFamily="2" charset="-78"/>
            </a:endParaRPr>
          </a:p>
        </p:txBody>
      </p:sp>
    </p:spTree>
    <p:extLst>
      <p:ext uri="{BB962C8B-B14F-4D97-AF65-F5344CB8AC3E}">
        <p14:creationId xmlns:p14="http://schemas.microsoft.com/office/powerpoint/2010/main" val="104266973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4000" b="1" dirty="0" smtClean="0">
                <a:cs typeface="B Nazanin" pitchFamily="2" charset="-78"/>
              </a:rPr>
              <a:t>طبقه سوم حساب مستقل وجوه اماني</a:t>
            </a:r>
            <a:endParaRPr lang="en-US" sz="4000" b="1" dirty="0">
              <a:cs typeface="B Nazanin" pitchFamily="2" charset="-78"/>
            </a:endParaRPr>
          </a:p>
        </p:txBody>
      </p:sp>
      <p:sp>
        <p:nvSpPr>
          <p:cNvPr id="3" name="Text Placeholder 2"/>
          <p:cNvSpPr>
            <a:spLocks noGrp="1"/>
          </p:cNvSpPr>
          <p:nvPr>
            <p:ph type="body" idx="1"/>
          </p:nvPr>
        </p:nvSpPr>
        <p:spPr/>
        <p:txBody>
          <a:bodyPr/>
          <a:lstStyle/>
          <a:p>
            <a:r>
              <a:rPr lang="fa-IR" dirty="0" smtClean="0">
                <a:cs typeface="B Nazanin" pitchFamily="2" charset="-78"/>
              </a:rPr>
              <a:t>وجوه موقوفه</a:t>
            </a:r>
            <a:endParaRPr lang="en-US" dirty="0">
              <a:cs typeface="B Nazanin" pitchFamily="2" charset="-78"/>
            </a:endParaRPr>
          </a:p>
        </p:txBody>
      </p:sp>
      <p:sp>
        <p:nvSpPr>
          <p:cNvPr id="4" name="Content Placeholder 3"/>
          <p:cNvSpPr>
            <a:spLocks noGrp="1"/>
          </p:cNvSpPr>
          <p:nvPr>
            <p:ph sz="half" idx="2"/>
          </p:nvPr>
        </p:nvSpPr>
        <p:spPr>
          <a:xfrm>
            <a:off x="467544" y="2276872"/>
            <a:ext cx="4040188" cy="3951288"/>
          </a:xfrm>
          <a:ln>
            <a:solidFill>
              <a:schemeClr val="accent1"/>
            </a:solidFill>
          </a:ln>
        </p:spPr>
        <p:txBody>
          <a:bodyPr/>
          <a:lstStyle/>
          <a:p>
            <a:pPr marL="0" indent="0">
              <a:buNone/>
            </a:pPr>
            <a:r>
              <a:rPr lang="fa-IR" b="1" dirty="0" smtClean="0">
                <a:cs typeface="B Nazanin" pitchFamily="2" charset="-78"/>
              </a:rPr>
              <a:t>منابع :</a:t>
            </a:r>
          </a:p>
          <a:p>
            <a:pPr marL="0" indent="0" algn="just">
              <a:buNone/>
            </a:pPr>
            <a:r>
              <a:rPr lang="fa-IR" sz="2000" dirty="0" smtClean="0">
                <a:cs typeface="B Nazanin" pitchFamily="2" charset="-78"/>
              </a:rPr>
              <a:t>درآمد و دارايي هاي که از طرف اشخاص در اختيار دولت قرار ميگيرد و در آمد حاصل از سرمايه گذاري اين وجوه</a:t>
            </a:r>
          </a:p>
          <a:p>
            <a:pPr marL="0" indent="0" algn="just">
              <a:buNone/>
            </a:pPr>
            <a:r>
              <a:rPr lang="fa-IR" sz="2500" b="1" dirty="0" smtClean="0">
                <a:cs typeface="B Nazanin" pitchFamily="2" charset="-78"/>
              </a:rPr>
              <a:t>مصارف</a:t>
            </a:r>
            <a:r>
              <a:rPr lang="fa-IR" sz="2500" dirty="0" smtClean="0">
                <a:cs typeface="B Nazanin" pitchFamily="2" charset="-78"/>
              </a:rPr>
              <a:t> :</a:t>
            </a:r>
          </a:p>
          <a:p>
            <a:pPr marL="0" indent="0" algn="just">
              <a:buNone/>
            </a:pPr>
            <a:r>
              <a:rPr lang="fa-IR" sz="2000" dirty="0" smtClean="0">
                <a:cs typeface="B Nazanin" pitchFamily="2" charset="-78"/>
              </a:rPr>
              <a:t>اهداف تعيين شده توسط اوقاف </a:t>
            </a:r>
            <a:endParaRPr lang="en-US" sz="2000" dirty="0">
              <a:cs typeface="B Nazanin" pitchFamily="2" charset="-78"/>
            </a:endParaRPr>
          </a:p>
        </p:txBody>
      </p:sp>
      <p:sp>
        <p:nvSpPr>
          <p:cNvPr id="5" name="Text Placeholder 4"/>
          <p:cNvSpPr>
            <a:spLocks noGrp="1"/>
          </p:cNvSpPr>
          <p:nvPr>
            <p:ph type="body" sz="quarter" idx="3"/>
          </p:nvPr>
        </p:nvSpPr>
        <p:spPr/>
        <p:txBody>
          <a:bodyPr/>
          <a:lstStyle/>
          <a:p>
            <a:r>
              <a:rPr lang="fa-IR" dirty="0" smtClean="0">
                <a:cs typeface="B Nazanin" pitchFamily="2" charset="-78"/>
              </a:rPr>
              <a:t>وجوه بازنشستگي</a:t>
            </a:r>
            <a:endParaRPr lang="en-US" dirty="0">
              <a:cs typeface="B Nazanin" pitchFamily="2" charset="-78"/>
            </a:endParaRPr>
          </a:p>
        </p:txBody>
      </p:sp>
      <p:sp>
        <p:nvSpPr>
          <p:cNvPr id="6" name="Content Placeholder 5"/>
          <p:cNvSpPr>
            <a:spLocks noGrp="1"/>
          </p:cNvSpPr>
          <p:nvPr>
            <p:ph sz="quarter" idx="4"/>
          </p:nvPr>
        </p:nvSpPr>
        <p:spPr>
          <a:xfrm>
            <a:off x="4644008" y="2276872"/>
            <a:ext cx="4041775" cy="3951288"/>
          </a:xfrm>
          <a:ln>
            <a:solidFill>
              <a:schemeClr val="tx2"/>
            </a:solidFill>
          </a:ln>
        </p:spPr>
        <p:txBody>
          <a:bodyPr/>
          <a:lstStyle/>
          <a:p>
            <a:pPr marL="0" indent="0">
              <a:buNone/>
            </a:pPr>
            <a:r>
              <a:rPr lang="fa-IR" b="1" dirty="0" smtClean="0">
                <a:cs typeface="B Nazanin" pitchFamily="2" charset="-78"/>
              </a:rPr>
              <a:t>منابع</a:t>
            </a:r>
            <a:r>
              <a:rPr lang="fa-IR" dirty="0" smtClean="0">
                <a:cs typeface="B Nazanin" pitchFamily="2" charset="-78"/>
              </a:rPr>
              <a:t> </a:t>
            </a:r>
            <a:r>
              <a:rPr lang="fa-IR" dirty="0" smtClean="0">
                <a:solidFill>
                  <a:srgbClr val="FFC000"/>
                </a:solidFill>
                <a:cs typeface="B Nazanin" pitchFamily="2" charset="-78"/>
              </a:rPr>
              <a:t>:</a:t>
            </a:r>
          </a:p>
          <a:p>
            <a:pPr marL="0" indent="0">
              <a:buNone/>
            </a:pPr>
            <a:r>
              <a:rPr lang="fa-IR" sz="2000" dirty="0" smtClean="0">
                <a:cs typeface="B Nazanin" pitchFamily="2" charset="-78"/>
              </a:rPr>
              <a:t>وجوهي که در زمان اشتغال کارکنان از حقوق آنها کسر ميگردد</a:t>
            </a:r>
          </a:p>
          <a:p>
            <a:pPr marL="0" indent="0">
              <a:buNone/>
            </a:pPr>
            <a:r>
              <a:rPr lang="fa-IR" sz="2800" b="1" dirty="0" smtClean="0">
                <a:cs typeface="B Nazanin" pitchFamily="2" charset="-78"/>
              </a:rPr>
              <a:t>مصارف</a:t>
            </a:r>
            <a:r>
              <a:rPr lang="fa-IR" b="1" dirty="0" smtClean="0">
                <a:cs typeface="B Nazanin" pitchFamily="2" charset="-78"/>
              </a:rPr>
              <a:t> :</a:t>
            </a:r>
          </a:p>
          <a:p>
            <a:pPr marL="0" indent="0">
              <a:buNone/>
            </a:pPr>
            <a:r>
              <a:rPr lang="fa-IR" sz="2000" dirty="0" smtClean="0">
                <a:cs typeface="B Nazanin" pitchFamily="2" charset="-78"/>
              </a:rPr>
              <a:t>مقرري پرداختي در زمان بازنشستگي،ازکارافتادگي و ... </a:t>
            </a:r>
            <a:endParaRPr lang="en-US" sz="2000" dirty="0">
              <a:cs typeface="B Nazanin" pitchFamily="2" charset="-78"/>
            </a:endParaRPr>
          </a:p>
        </p:txBody>
      </p:sp>
    </p:spTree>
    <p:extLst>
      <p:ext uri="{BB962C8B-B14F-4D97-AF65-F5344CB8AC3E}">
        <p14:creationId xmlns:p14="http://schemas.microsoft.com/office/powerpoint/2010/main" val="4019525331"/>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fa-IR" sz="4000" b="1" dirty="0" smtClean="0">
                <a:cs typeface="B Nazanin" pitchFamily="2" charset="-78"/>
              </a:rPr>
              <a:t>طبقه سوم حساب مستقل وجوه اماني</a:t>
            </a:r>
            <a:endParaRPr lang="en-US" sz="4000" b="1" dirty="0">
              <a:cs typeface="B Nazanin" pitchFamily="2" charset="-78"/>
            </a:endParaRPr>
          </a:p>
        </p:txBody>
      </p:sp>
      <p:sp>
        <p:nvSpPr>
          <p:cNvPr id="8" name="Content Placeholder 7"/>
          <p:cNvSpPr>
            <a:spLocks noGrp="1"/>
          </p:cNvSpPr>
          <p:nvPr>
            <p:ph idx="1"/>
          </p:nvPr>
        </p:nvSpPr>
        <p:spPr>
          <a:ln>
            <a:solidFill>
              <a:schemeClr val="accent1"/>
            </a:solidFill>
          </a:ln>
        </p:spPr>
        <p:txBody>
          <a:bodyPr/>
          <a:lstStyle/>
          <a:p>
            <a:pPr>
              <a:buNone/>
            </a:pPr>
            <a:r>
              <a:rPr lang="fa-IR" sz="3000" b="1" dirty="0" smtClean="0">
                <a:cs typeface="B Nazanin" pitchFamily="2" charset="-78"/>
              </a:rPr>
              <a:t> وجوه سپرده </a:t>
            </a:r>
          </a:p>
          <a:p>
            <a:pPr>
              <a:buNone/>
            </a:pPr>
            <a:endParaRPr lang="fa-IR" dirty="0" smtClean="0">
              <a:cs typeface="B Nazanin" pitchFamily="2" charset="-78"/>
            </a:endParaRPr>
          </a:p>
          <a:p>
            <a:pPr>
              <a:buNone/>
            </a:pPr>
            <a:r>
              <a:rPr lang="fa-IR" sz="2500" b="1" dirty="0" smtClean="0">
                <a:cs typeface="B Nazanin" pitchFamily="2" charset="-78"/>
              </a:rPr>
              <a:t>منابع</a:t>
            </a:r>
            <a:r>
              <a:rPr lang="fa-IR" b="1" dirty="0" smtClean="0">
                <a:cs typeface="B Nazanin" pitchFamily="2" charset="-78"/>
              </a:rPr>
              <a:t> :</a:t>
            </a:r>
          </a:p>
          <a:p>
            <a:pPr>
              <a:buNone/>
            </a:pPr>
            <a:r>
              <a:rPr lang="fa-IR" sz="2400" dirty="0" smtClean="0">
                <a:cs typeface="B Nazanin" pitchFamily="2" charset="-78"/>
              </a:rPr>
              <a:t>وجوهي که در راستاي اجراي قوانين و مقررات تحت عنوان تضمين و يا مقررات از اشخاص حقيقي ، حقوقي دريافت ميشود</a:t>
            </a:r>
          </a:p>
          <a:p>
            <a:pPr>
              <a:buNone/>
            </a:pPr>
            <a:r>
              <a:rPr lang="fa-IR" sz="2500" b="1" dirty="0" smtClean="0">
                <a:cs typeface="B Nazanin" pitchFamily="2" charset="-78"/>
              </a:rPr>
              <a:t>مصارف</a:t>
            </a:r>
            <a:r>
              <a:rPr lang="fa-IR" b="1" dirty="0" smtClean="0">
                <a:cs typeface="B Nazanin" pitchFamily="2" charset="-78"/>
              </a:rPr>
              <a:t> :</a:t>
            </a:r>
          </a:p>
          <a:p>
            <a:pPr>
              <a:buNone/>
            </a:pPr>
            <a:r>
              <a:rPr lang="fa-IR" sz="2400" dirty="0" smtClean="0">
                <a:cs typeface="B Nazanin" pitchFamily="2" charset="-78"/>
              </a:rPr>
              <a:t>استرداد وجوه پس از اجراي کار يا انجام معامله </a:t>
            </a:r>
            <a:endParaRPr lang="en-US" sz="2400" dirty="0">
              <a:cs typeface="B Nazanin" pitchFamily="2" charset="-78"/>
            </a:endParaRPr>
          </a:p>
        </p:txBody>
      </p:sp>
    </p:spTree>
    <p:extLst>
      <p:ext uri="{BB962C8B-B14F-4D97-AF65-F5344CB8AC3E}">
        <p14:creationId xmlns:p14="http://schemas.microsoft.com/office/powerpoint/2010/main" val="939546527"/>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657588083"/>
              </p:ext>
            </p:extLst>
          </p:nvPr>
        </p:nvGraphicFramePr>
        <p:xfrm>
          <a:off x="285720" y="1428736"/>
          <a:ext cx="8429684" cy="5000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r>
              <a:rPr lang="fa-IR" sz="4000" b="1" dirty="0" smtClean="0">
                <a:cs typeface="B Nazanin" pitchFamily="2" charset="-78"/>
              </a:rPr>
              <a:t>طبقه بندي حسابهاي مستقل در ايران</a:t>
            </a:r>
            <a:r>
              <a:rPr lang="fa-IR" sz="3000" dirty="0" smtClean="0">
                <a:cs typeface="B Nazanin" pitchFamily="2" charset="-78"/>
              </a:rPr>
              <a:t/>
            </a:r>
            <a:br>
              <a:rPr lang="fa-IR" sz="3000" dirty="0" smtClean="0">
                <a:cs typeface="B Nazanin" pitchFamily="2" charset="-78"/>
              </a:rPr>
            </a:br>
            <a:r>
              <a:rPr lang="fa-IR" sz="3000" b="1" dirty="0" smtClean="0">
                <a:cs typeface="B Nazanin" pitchFamily="2" charset="-78"/>
              </a:rPr>
              <a:t>الف) حسابهاي مستقل در خزانه داري کل </a:t>
            </a:r>
            <a:endParaRPr lang="en-US" sz="3000" b="1" dirty="0">
              <a:cs typeface="B Nazanin" pitchFamily="2" charset="-78"/>
            </a:endParaRPr>
          </a:p>
        </p:txBody>
      </p:sp>
    </p:spTree>
    <p:extLst>
      <p:ext uri="{BB962C8B-B14F-4D97-AF65-F5344CB8AC3E}">
        <p14:creationId xmlns:p14="http://schemas.microsoft.com/office/powerpoint/2010/main" val="226639405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4000" b="1" dirty="0" smtClean="0">
                <a:cs typeface="B Nazanin" pitchFamily="2" charset="-78"/>
              </a:rPr>
              <a:t>ب)حساب مستقل در دستگاههاي دولتي</a:t>
            </a:r>
            <a:endParaRPr lang="en-US" sz="4000" b="1" dirty="0">
              <a:cs typeface="B Nazanin" pitchFamily="2" charset="-78"/>
            </a:endParaRPr>
          </a:p>
        </p:txBody>
      </p:sp>
      <p:graphicFrame>
        <p:nvGraphicFramePr>
          <p:cNvPr id="4" name="Diagram 3"/>
          <p:cNvGraphicFramePr/>
          <p:nvPr>
            <p:extLst>
              <p:ext uri="{D42A27DB-BD31-4B8C-83A1-F6EECF244321}">
                <p14:modId xmlns:p14="http://schemas.microsoft.com/office/powerpoint/2010/main" val="2783066222"/>
              </p:ext>
            </p:extLst>
          </p:nvPr>
        </p:nvGraphicFramePr>
        <p:xfrm>
          <a:off x="285720" y="1428736"/>
          <a:ext cx="8643998" cy="492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4659681"/>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47700" y="1772815"/>
            <a:ext cx="7848600" cy="4104457"/>
          </a:xfrm>
        </p:spPr>
        <p:txBody>
          <a:bodyPr>
            <a:normAutofit/>
          </a:bodyPr>
          <a:lstStyle/>
          <a:p>
            <a:pPr marL="0" indent="0" algn="just" rtl="1">
              <a:buNone/>
            </a:pPr>
            <a:endParaRPr lang="fa-IR" sz="2200" dirty="0" smtClean="0">
              <a:solidFill>
                <a:schemeClr val="tx1"/>
              </a:solidFill>
              <a:cs typeface="B Zar" pitchFamily="2" charset="-78"/>
            </a:endParaRPr>
          </a:p>
          <a:p>
            <a:pPr marL="0" indent="0" algn="just" rtl="1">
              <a:buNone/>
            </a:pPr>
            <a:r>
              <a:rPr lang="fa-IR" sz="2200" dirty="0" smtClean="0">
                <a:solidFill>
                  <a:schemeClr val="tx1"/>
                </a:solidFill>
                <a:cs typeface="B Zar" pitchFamily="2" charset="-78"/>
              </a:rPr>
              <a:t>1-امروزه اهميت ايجاد حسابهاي مستقل در سازمانهاي دولتي به حدي است که برخي کشورها به جاي عنوان حسابداري دولتي از عنوان حسابداري حسابهاي مستقل استفاده ميکنند.</a:t>
            </a:r>
          </a:p>
          <a:p>
            <a:pPr marL="0" indent="0" algn="just" rtl="1">
              <a:buNone/>
            </a:pPr>
            <a:endParaRPr lang="fa-IR" sz="2200" dirty="0" smtClean="0">
              <a:solidFill>
                <a:schemeClr val="tx1"/>
              </a:solidFill>
              <a:cs typeface="B Zar" pitchFamily="2" charset="-78"/>
            </a:endParaRPr>
          </a:p>
          <a:p>
            <a:pPr marL="0" indent="0" algn="just" rtl="1">
              <a:buNone/>
            </a:pPr>
            <a:r>
              <a:rPr lang="fa-IR" sz="2200" dirty="0" smtClean="0">
                <a:solidFill>
                  <a:schemeClr val="tx1"/>
                </a:solidFill>
                <a:cs typeface="B Zar" pitchFamily="2" charset="-78"/>
              </a:rPr>
              <a:t>2- انتقال اعتبار از هر حساب مستقل به حساب مستقل ديگر غير ممکن است مگر به موجب قانون.</a:t>
            </a:r>
          </a:p>
          <a:p>
            <a:pPr marL="0" indent="0" algn="just" rtl="1">
              <a:buNone/>
            </a:pPr>
            <a:endParaRPr lang="fa-IR" sz="2200" dirty="0" smtClean="0">
              <a:solidFill>
                <a:schemeClr val="tx1"/>
              </a:solidFill>
              <a:cs typeface="B Zar" pitchFamily="2" charset="-78"/>
            </a:endParaRPr>
          </a:p>
          <a:p>
            <a:pPr marL="0" indent="0" algn="just" rtl="1">
              <a:buNone/>
            </a:pPr>
            <a:r>
              <a:rPr lang="fa-IR" sz="2200" dirty="0" smtClean="0">
                <a:solidFill>
                  <a:schemeClr val="tx1"/>
                </a:solidFill>
                <a:cs typeface="B Zar" pitchFamily="2" charset="-78"/>
              </a:rPr>
              <a:t>3- اصل 55 قانوني اساسي که با اصول بنيادي حسابداري دولتي منطبق است بشرح زير ميباشد:</a:t>
            </a:r>
          </a:p>
          <a:p>
            <a:pPr marL="0" indent="0" algn="just" rtl="1">
              <a:buNone/>
            </a:pPr>
            <a:r>
              <a:rPr lang="fa-IR" sz="2200" dirty="0" smtClean="0">
                <a:solidFill>
                  <a:schemeClr val="tx1"/>
                </a:solidFill>
                <a:cs typeface="B Zar" pitchFamily="2" charset="-78"/>
              </a:rPr>
              <a:t>الف)هر وجهي در محل خود به مصرف برسد.</a:t>
            </a:r>
          </a:p>
          <a:p>
            <a:pPr marL="0" indent="0" algn="just" rtl="1">
              <a:buNone/>
            </a:pPr>
            <a:r>
              <a:rPr lang="fa-IR" sz="2200" dirty="0" smtClean="0">
                <a:solidFill>
                  <a:schemeClr val="tx1"/>
                </a:solidFill>
                <a:cs typeface="B Zar" pitchFamily="2" charset="-78"/>
              </a:rPr>
              <a:t>ب)هيچ هزينه اي از اعتبارات مصوب تجاوز نکند.</a:t>
            </a:r>
          </a:p>
          <a:p>
            <a:pPr marL="0" indent="0" algn="just" rtl="1">
              <a:buNone/>
            </a:pPr>
            <a:endParaRPr lang="fa-IR" sz="2200" dirty="0" smtClean="0">
              <a:solidFill>
                <a:schemeClr val="tx1"/>
              </a:solidFill>
              <a:cs typeface="B Zar" pitchFamily="2" charset="-78"/>
            </a:endParaRPr>
          </a:p>
        </p:txBody>
      </p:sp>
      <p:sp>
        <p:nvSpPr>
          <p:cNvPr id="6" name="Rounded Rectangle 5"/>
          <p:cNvSpPr/>
          <p:nvPr/>
        </p:nvSpPr>
        <p:spPr>
          <a:xfrm>
            <a:off x="984424" y="476672"/>
            <a:ext cx="7200800" cy="1112168"/>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200" b="1" dirty="0" smtClean="0">
                <a:solidFill>
                  <a:schemeClr val="tx1"/>
                </a:solidFill>
                <a:cs typeface="B Zar" pitchFamily="2" charset="-78"/>
              </a:rPr>
              <a:t>نکاتي درباره حسابهاي مستقل</a:t>
            </a:r>
            <a:endParaRPr lang="en-US" sz="3200" b="1" dirty="0">
              <a:solidFill>
                <a:schemeClr val="tx1"/>
              </a:solidFill>
              <a:cs typeface="B Zar" pitchFamily="2" charset="-78"/>
            </a:endParaRPr>
          </a:p>
        </p:txBody>
      </p:sp>
    </p:spTree>
    <p:extLst>
      <p:ext uri="{BB962C8B-B14F-4D97-AF65-F5344CB8AC3E}">
        <p14:creationId xmlns:p14="http://schemas.microsoft.com/office/powerpoint/2010/main" val="2143897392"/>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wipe(down)">
                                      <p:cBhvr>
                                        <p:cTn id="13" dur="580">
                                          <p:stCondLst>
                                            <p:cond delay="0"/>
                                          </p:stCondLst>
                                        </p:cTn>
                                        <p:tgtEl>
                                          <p:spTgt spid="3">
                                            <p:txEl>
                                              <p:pRg st="1" end="1"/>
                                            </p:txEl>
                                          </p:spTgt>
                                        </p:tgtEl>
                                      </p:cBhvr>
                                    </p:animEffect>
                                    <p:anim calcmode="lin" valueType="num">
                                      <p:cBhvr>
                                        <p:cTn id="1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3">
                                            <p:txEl>
                                              <p:pRg st="1" end="1"/>
                                            </p:txEl>
                                          </p:spTgt>
                                        </p:tgtEl>
                                      </p:cBhvr>
                                      <p:to x="100000" y="60000"/>
                                    </p:animScale>
                                    <p:animScale>
                                      <p:cBhvr>
                                        <p:cTn id="20" dur="166" decel="50000">
                                          <p:stCondLst>
                                            <p:cond delay="676"/>
                                          </p:stCondLst>
                                        </p:cTn>
                                        <p:tgtEl>
                                          <p:spTgt spid="3">
                                            <p:txEl>
                                              <p:pRg st="1" end="1"/>
                                            </p:txEl>
                                          </p:spTgt>
                                        </p:tgtEl>
                                      </p:cBhvr>
                                      <p:to x="100000" y="100000"/>
                                    </p:animScale>
                                    <p:animScale>
                                      <p:cBhvr>
                                        <p:cTn id="21" dur="26">
                                          <p:stCondLst>
                                            <p:cond delay="1312"/>
                                          </p:stCondLst>
                                        </p:cTn>
                                        <p:tgtEl>
                                          <p:spTgt spid="3">
                                            <p:txEl>
                                              <p:pRg st="1" end="1"/>
                                            </p:txEl>
                                          </p:spTgt>
                                        </p:tgtEl>
                                      </p:cBhvr>
                                      <p:to x="100000" y="80000"/>
                                    </p:animScale>
                                    <p:animScale>
                                      <p:cBhvr>
                                        <p:cTn id="22" dur="166" decel="50000">
                                          <p:stCondLst>
                                            <p:cond delay="1338"/>
                                          </p:stCondLst>
                                        </p:cTn>
                                        <p:tgtEl>
                                          <p:spTgt spid="3">
                                            <p:txEl>
                                              <p:pRg st="1" end="1"/>
                                            </p:txEl>
                                          </p:spTgt>
                                        </p:tgtEl>
                                      </p:cBhvr>
                                      <p:to x="100000" y="100000"/>
                                    </p:animScale>
                                    <p:animScale>
                                      <p:cBhvr>
                                        <p:cTn id="23" dur="26">
                                          <p:stCondLst>
                                            <p:cond delay="1642"/>
                                          </p:stCondLst>
                                        </p:cTn>
                                        <p:tgtEl>
                                          <p:spTgt spid="3">
                                            <p:txEl>
                                              <p:pRg st="1" end="1"/>
                                            </p:txEl>
                                          </p:spTgt>
                                        </p:tgtEl>
                                      </p:cBhvr>
                                      <p:to x="100000" y="90000"/>
                                    </p:animScale>
                                    <p:animScale>
                                      <p:cBhvr>
                                        <p:cTn id="24" dur="166" decel="50000">
                                          <p:stCondLst>
                                            <p:cond delay="1668"/>
                                          </p:stCondLst>
                                        </p:cTn>
                                        <p:tgtEl>
                                          <p:spTgt spid="3">
                                            <p:txEl>
                                              <p:pRg st="1" end="1"/>
                                            </p:txEl>
                                          </p:spTgt>
                                        </p:tgtEl>
                                      </p:cBhvr>
                                      <p:to x="100000" y="100000"/>
                                    </p:animScale>
                                    <p:animScale>
                                      <p:cBhvr>
                                        <p:cTn id="25" dur="26">
                                          <p:stCondLst>
                                            <p:cond delay="1808"/>
                                          </p:stCondLst>
                                        </p:cTn>
                                        <p:tgtEl>
                                          <p:spTgt spid="3">
                                            <p:txEl>
                                              <p:pRg st="1" end="1"/>
                                            </p:txEl>
                                          </p:spTgt>
                                        </p:tgtEl>
                                      </p:cBhvr>
                                      <p:to x="100000" y="95000"/>
                                    </p:animScale>
                                    <p:animScale>
                                      <p:cBhvr>
                                        <p:cTn id="26" dur="166" decel="50000">
                                          <p:stCondLst>
                                            <p:cond delay="1834"/>
                                          </p:stCondLst>
                                        </p:cTn>
                                        <p:tgtEl>
                                          <p:spTgt spid="3">
                                            <p:txEl>
                                              <p:pRg st="1" end="1"/>
                                            </p:txEl>
                                          </p:spTgt>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500" fill="hold"/>
                                        <p:tgtEl>
                                          <p:spTgt spid="3">
                                            <p:txEl>
                                              <p:pRg st="5" end="5"/>
                                            </p:txEl>
                                          </p:spTgt>
                                        </p:tgtEl>
                                        <p:attrNameLst>
                                          <p:attrName>style.rotation</p:attrName>
                                        </p:attrNameLst>
                                      </p:cBhvr>
                                      <p:tavLst>
                                        <p:tav tm="0">
                                          <p:val>
                                            <p:fltVal val="360"/>
                                          </p:val>
                                        </p:tav>
                                        <p:tav tm="100000">
                                          <p:val>
                                            <p:fltVal val="0"/>
                                          </p:val>
                                        </p:tav>
                                      </p:tavLst>
                                    </p:anim>
                                    <p:animEffect transition="in" filter="fade">
                                      <p:cBhvr>
                                        <p:cTn id="42" dur="5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500" fill="hold"/>
                                        <p:tgtEl>
                                          <p:spTgt spid="3">
                                            <p:txEl>
                                              <p:pRg st="6" end="6"/>
                                            </p:txEl>
                                          </p:spTgt>
                                        </p:tgtEl>
                                        <p:attrNameLst>
                                          <p:attrName>style.rotation</p:attrName>
                                        </p:attrNameLst>
                                      </p:cBhvr>
                                      <p:tavLst>
                                        <p:tav tm="0">
                                          <p:val>
                                            <p:fltVal val="360"/>
                                          </p:val>
                                        </p:tav>
                                        <p:tav tm="100000">
                                          <p:val>
                                            <p:fltVal val="0"/>
                                          </p:val>
                                        </p:tav>
                                      </p:tavLst>
                                    </p:anim>
                                    <p:animEffect transition="in" filter="fade">
                                      <p:cBhvr>
                                        <p:cTn id="50" dur="5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500" fill="hold"/>
                                        <p:tgtEl>
                                          <p:spTgt spid="3">
                                            <p:txEl>
                                              <p:pRg st="7" end="7"/>
                                            </p:txEl>
                                          </p:spTgt>
                                        </p:tgtEl>
                                        <p:attrNameLst>
                                          <p:attrName>style.rotation</p:attrName>
                                        </p:attrNameLst>
                                      </p:cBhvr>
                                      <p:tavLst>
                                        <p:tav tm="0">
                                          <p:val>
                                            <p:fltVal val="360"/>
                                          </p:val>
                                        </p:tav>
                                        <p:tav tm="100000">
                                          <p:val>
                                            <p:fltVal val="0"/>
                                          </p:val>
                                        </p:tav>
                                      </p:tavLst>
                                    </p:anim>
                                    <p:animEffect transition="in" filter="fade">
                                      <p:cBhvr>
                                        <p:cTn id="5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898624" y="1152525"/>
            <a:ext cx="7848600" cy="5410200"/>
          </a:xfrm>
        </p:spPr>
        <p:txBody>
          <a:bodyPr>
            <a:normAutofit fontScale="92500" lnSpcReduction="10000"/>
          </a:bodyPr>
          <a:lstStyle/>
          <a:p>
            <a:pPr algn="just" rtl="1"/>
            <a:endParaRPr lang="fa-IR" sz="2000" dirty="0" smtClean="0">
              <a:solidFill>
                <a:schemeClr val="tx1"/>
              </a:solidFill>
              <a:cs typeface="B Zar" pitchFamily="2" charset="-78"/>
            </a:endParaRPr>
          </a:p>
          <a:p>
            <a:pPr algn="just" rtl="1"/>
            <a:r>
              <a:rPr lang="fa-IR" sz="2200" b="1" dirty="0" smtClean="0">
                <a:cs typeface="B Zar" pitchFamily="2" charset="-78"/>
              </a:rPr>
              <a:t>نعريف دارايي هاي سرمايه اي :</a:t>
            </a:r>
          </a:p>
          <a:p>
            <a:pPr algn="just" rtl="1"/>
            <a:r>
              <a:rPr lang="fa-IR" sz="2000" dirty="0" smtClean="0">
                <a:solidFill>
                  <a:schemeClr val="tx1"/>
                </a:solidFill>
                <a:cs typeface="B Zar" pitchFamily="2" charset="-78"/>
              </a:rPr>
              <a:t>دارايي هاي نظيرزمين ، ساختمان ، وسايط نقليه ، آثار هنري و تاريخي و ساير دارايي هاي مشهود و نا مشهودي که در فرايند عمليات مورد استفاده قرار گرفته و داراي عمر مفيد بيش از يک دوره مالي هستند .</a:t>
            </a:r>
          </a:p>
          <a:p>
            <a:pPr algn="just"/>
            <a:r>
              <a:rPr lang="fa-IR" sz="2200" b="1" dirty="0" smtClean="0">
                <a:cs typeface="B Zar" pitchFamily="2" charset="-78"/>
              </a:rPr>
              <a:t>تعريف دارايي هاي سرمايه اي عمومي :</a:t>
            </a:r>
          </a:p>
          <a:p>
            <a:pPr algn="just"/>
            <a:r>
              <a:rPr lang="fa-IR" sz="2000" dirty="0" smtClean="0">
                <a:solidFill>
                  <a:schemeClr val="tx1"/>
                </a:solidFill>
                <a:cs typeface="B Zar" pitchFamily="2" charset="-78"/>
              </a:rPr>
              <a:t>دارايي هاي که از محل درامدهاي عمومي ، اختصاصي و يا استقراض بلند مدت تحصيل ميشوند</a:t>
            </a:r>
          </a:p>
          <a:p>
            <a:pPr algn="just" rtl="1"/>
            <a:r>
              <a:rPr lang="fa-IR" sz="2200" b="1" dirty="0" smtClean="0">
                <a:cs typeface="B Zar" pitchFamily="2" charset="-78"/>
              </a:rPr>
              <a:t>نحوه گذارش داراييهاي سرمايه اي :</a:t>
            </a:r>
          </a:p>
          <a:p>
            <a:pPr algn="just" rtl="1"/>
            <a:r>
              <a:rPr lang="fa-IR" sz="2000" dirty="0" smtClean="0">
                <a:solidFill>
                  <a:schemeClr val="tx1"/>
                </a:solidFill>
                <a:cs typeface="B Zar" pitchFamily="2" charset="-78"/>
              </a:rPr>
              <a:t>بهاي تمام شده تحصيل  و هزينه اين قبيل دارايي ها در صورت هاي مالي حساب هاي مستقل وجوه دولتي منعکس نميشود زيرا حسابداري حسابهاي مستقل وجوه دولتي بر جريان منابع مالي تاکيد دارد و تحصيل اين قبيل دارائي ها در صورت حساب جامع خالص دارايي هاي دولت تحت عنوان دارايي هاي سرمايه اي منعکس ميشود.</a:t>
            </a:r>
          </a:p>
          <a:p>
            <a:pPr algn="just"/>
            <a:r>
              <a:rPr lang="fa-IR" sz="2000" cap="all" dirty="0" smtClean="0">
                <a:cs typeface="B Zar" pitchFamily="2" charset="-78"/>
              </a:rPr>
              <a:t>بر اساس </a:t>
            </a:r>
            <a:r>
              <a:rPr lang="ar-SA" sz="2000" cap="all" dirty="0" smtClean="0">
                <a:cs typeface="B Zar" pitchFamily="2" charset="-78"/>
              </a:rPr>
              <a:t>معيار اندازه گيري </a:t>
            </a:r>
            <a:r>
              <a:rPr lang="ar-SA" sz="2000" cap="all" dirty="0" smtClean="0">
                <a:solidFill>
                  <a:srgbClr val="FF0000"/>
                </a:solidFill>
                <a:cs typeface="B Zar" pitchFamily="2" charset="-78"/>
              </a:rPr>
              <a:t>جريان منابع مالي </a:t>
            </a:r>
            <a:r>
              <a:rPr lang="ar-SA" sz="2000" cap="all" dirty="0" smtClean="0">
                <a:cs typeface="B Zar" pitchFamily="2" charset="-78"/>
              </a:rPr>
              <a:t>دارائي ها سرمايه اي به حساب مخارج منظور </a:t>
            </a:r>
            <a:r>
              <a:rPr lang="fa-IR" sz="2000" cap="all" dirty="0" smtClean="0">
                <a:cs typeface="B Zar" pitchFamily="2" charset="-78"/>
              </a:rPr>
              <a:t>مي گردد و منحصرا ورود و خروج  منابع مالي ثبت و گزارش ميشود .</a:t>
            </a:r>
            <a:endParaRPr lang="en-US" sz="2000" dirty="0" smtClean="0">
              <a:solidFill>
                <a:schemeClr val="tx1"/>
              </a:solidFill>
              <a:cs typeface="B Zar" pitchFamily="2" charset="-78"/>
            </a:endParaRPr>
          </a:p>
          <a:p>
            <a:pPr algn="just"/>
            <a:r>
              <a:rPr lang="fa-IR" sz="2000" dirty="0" smtClean="0">
                <a:solidFill>
                  <a:schemeClr val="tx1"/>
                </a:solidFill>
                <a:cs typeface="B Zar" pitchFamily="2" charset="-78"/>
              </a:rPr>
              <a:t>درصورت که دارايي هاي سرمايه اي از محل حسابهاي مستقل وجوه اماني تحصيل گردند بهاي تمام شده و هزينه استهلاک مربوطه فقط در صورت مالي حسابهاي مستقل وجوه اماني منعکس ميشود و در صورت جامع </a:t>
            </a:r>
            <a:r>
              <a:rPr lang="fa-IR" sz="2000" dirty="0">
                <a:solidFill>
                  <a:schemeClr val="tx1"/>
                </a:solidFill>
                <a:cs typeface="B Zar" pitchFamily="2" charset="-78"/>
              </a:rPr>
              <a:t>دولت گزارش </a:t>
            </a:r>
            <a:r>
              <a:rPr lang="fa-IR" sz="2000" dirty="0" smtClean="0">
                <a:solidFill>
                  <a:schemeClr val="tx1"/>
                </a:solidFill>
                <a:cs typeface="B Zar" pitchFamily="2" charset="-78"/>
              </a:rPr>
              <a:t>نميشود.</a:t>
            </a:r>
          </a:p>
        </p:txBody>
      </p:sp>
      <p:sp>
        <p:nvSpPr>
          <p:cNvPr id="6" name="Rounded Rectangle 5"/>
          <p:cNvSpPr/>
          <p:nvPr/>
        </p:nvSpPr>
        <p:spPr>
          <a:xfrm>
            <a:off x="1259632" y="238125"/>
            <a:ext cx="6624736" cy="91440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2800" b="1" dirty="0" smtClean="0">
                <a:solidFill>
                  <a:schemeClr val="tx1"/>
                </a:solidFill>
                <a:cs typeface="B Zar" pitchFamily="2" charset="-78"/>
              </a:rPr>
              <a:t>اصل سوم گزارشگري دارايي سرمايه اي</a:t>
            </a:r>
            <a:endParaRPr lang="en-US" sz="2800" b="1" dirty="0">
              <a:solidFill>
                <a:schemeClr val="tx1"/>
              </a:solidFill>
              <a:cs typeface="B Zar" pitchFamily="2" charset="-78"/>
            </a:endParaRPr>
          </a:p>
        </p:txBody>
      </p:sp>
    </p:spTree>
    <p:extLst>
      <p:ext uri="{BB962C8B-B14F-4D97-AF65-F5344CB8AC3E}">
        <p14:creationId xmlns:p14="http://schemas.microsoft.com/office/powerpoint/2010/main" val="948399600"/>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27112" y="1152525"/>
            <a:ext cx="7848600" cy="5410200"/>
          </a:xfrm>
        </p:spPr>
        <p:txBody>
          <a:bodyPr>
            <a:normAutofit/>
          </a:bodyPr>
          <a:lstStyle/>
          <a:p>
            <a:pPr marL="0" indent="0" algn="just" rtl="1">
              <a:buNone/>
            </a:pPr>
            <a:endParaRPr lang="fa-IR" sz="2000" dirty="0" smtClean="0">
              <a:solidFill>
                <a:schemeClr val="tx1"/>
              </a:solidFill>
              <a:cs typeface="B Zar" pitchFamily="2" charset="-78"/>
            </a:endParaRPr>
          </a:p>
          <a:p>
            <a:pPr marL="0" indent="0" algn="just" rtl="1">
              <a:buNone/>
            </a:pPr>
            <a:r>
              <a:rPr lang="fa-IR" sz="2400" b="1" dirty="0" smtClean="0">
                <a:cs typeface="B Zar" pitchFamily="2" charset="-78"/>
              </a:rPr>
              <a:t>نعريف بدهي بلند مدت عمومي:</a:t>
            </a:r>
          </a:p>
          <a:p>
            <a:pPr marL="0" indent="0" algn="just" rtl="1">
              <a:buNone/>
            </a:pPr>
            <a:r>
              <a:rPr lang="fa-IR" sz="2400" dirty="0" smtClean="0">
                <a:solidFill>
                  <a:schemeClr val="tx1"/>
                </a:solidFill>
                <a:cs typeface="B Zar" pitchFamily="2" charset="-78"/>
              </a:rPr>
              <a:t>بدهي هايي هستندکه از محل حساب هاي مستقل وجوه دولتي بازپرداخت ميشوند</a:t>
            </a:r>
          </a:p>
          <a:p>
            <a:pPr marL="0" indent="0" algn="just">
              <a:buNone/>
            </a:pPr>
            <a:r>
              <a:rPr lang="fa-IR" sz="2400" b="1" dirty="0" smtClean="0">
                <a:cs typeface="B Zar" pitchFamily="2" charset="-78"/>
              </a:rPr>
              <a:t>نحوه گزارش بدهي هاي بلندمدت :</a:t>
            </a:r>
          </a:p>
          <a:p>
            <a:pPr marL="0" indent="0" algn="just">
              <a:buNone/>
            </a:pPr>
            <a:r>
              <a:rPr lang="fa-IR" sz="2400" dirty="0" smtClean="0">
                <a:solidFill>
                  <a:schemeClr val="tx1"/>
                </a:solidFill>
                <a:cs typeface="B Zar" pitchFamily="2" charset="-78"/>
              </a:rPr>
              <a:t>بدهي هايي بلند مدت عمومي در صورت هاي مالي حساب مستقل وجوه دولتي منعکس نميشوند زيرا وجوه دولتي بر جريانات مالي تاکيد دارند و چون اين بدهيهاي سررسيدنشده اند نه ورود و نه خروج جريان منبع مالي اند  ليکن در صورت حساب جريان خالص دولت نمايش داده ميشوند</a:t>
            </a:r>
            <a:endParaRPr lang="fa-IR" sz="2400" dirty="0">
              <a:solidFill>
                <a:schemeClr val="tx1"/>
              </a:solidFill>
              <a:cs typeface="B Zar" pitchFamily="2" charset="-78"/>
            </a:endParaRPr>
          </a:p>
          <a:p>
            <a:pPr marL="0" indent="0" algn="just" rtl="1">
              <a:buNone/>
            </a:pPr>
            <a:r>
              <a:rPr lang="fa-IR" sz="2400" dirty="0" smtClean="0">
                <a:solidFill>
                  <a:schemeClr val="tx1"/>
                </a:solidFill>
                <a:cs typeface="B Zar" pitchFamily="2" charset="-78"/>
              </a:rPr>
              <a:t>بدهي هايي که از محل حساب هاي مستقل وجوه سرمايه اي باز پرداخت ميشوند هم در صورت هاي مالي حسابهاي مستقل وجوه سرمايه اي و هم در صورتحساب جامع خالص دارايي هاي دولت منعکس ميشود.</a:t>
            </a:r>
          </a:p>
          <a:p>
            <a:pPr marL="0" indent="0" algn="just">
              <a:buNone/>
            </a:pPr>
            <a:r>
              <a:rPr lang="fa-IR" sz="2400" dirty="0" smtClean="0">
                <a:solidFill>
                  <a:schemeClr val="tx1"/>
                </a:solidFill>
                <a:cs typeface="B Zar" pitchFamily="2" charset="-78"/>
              </a:rPr>
              <a:t>بدهي هايي </a:t>
            </a:r>
            <a:r>
              <a:rPr lang="fa-IR" sz="2400" dirty="0">
                <a:solidFill>
                  <a:schemeClr val="tx1"/>
                </a:solidFill>
                <a:cs typeface="B Zar" pitchFamily="2" charset="-78"/>
              </a:rPr>
              <a:t>که از محل حساب </a:t>
            </a:r>
            <a:r>
              <a:rPr lang="fa-IR" sz="2400" dirty="0" smtClean="0">
                <a:solidFill>
                  <a:schemeClr val="tx1"/>
                </a:solidFill>
                <a:cs typeface="B Zar" pitchFamily="2" charset="-78"/>
              </a:rPr>
              <a:t>هاي </a:t>
            </a:r>
            <a:r>
              <a:rPr lang="fa-IR" sz="2400" dirty="0">
                <a:solidFill>
                  <a:schemeClr val="tx1"/>
                </a:solidFill>
                <a:cs typeface="B Zar" pitchFamily="2" charset="-78"/>
              </a:rPr>
              <a:t>مستقل وجوه </a:t>
            </a:r>
            <a:r>
              <a:rPr lang="fa-IR" sz="2400" dirty="0" smtClean="0">
                <a:solidFill>
                  <a:schemeClr val="tx1"/>
                </a:solidFill>
                <a:cs typeface="B Zar" pitchFamily="2" charset="-78"/>
              </a:rPr>
              <a:t> اماني بازپرداخت ميشوند فقط در حسابهاي مستقل وجوه اماني منعکس ميگردند.</a:t>
            </a:r>
          </a:p>
        </p:txBody>
      </p:sp>
      <p:sp>
        <p:nvSpPr>
          <p:cNvPr id="6" name="Rounded Rectangle 5"/>
          <p:cNvSpPr/>
          <p:nvPr/>
        </p:nvSpPr>
        <p:spPr>
          <a:xfrm>
            <a:off x="914400" y="238125"/>
            <a:ext cx="7474024" cy="91440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000" b="1" dirty="0" smtClean="0">
                <a:solidFill>
                  <a:schemeClr val="tx1"/>
                </a:solidFill>
                <a:cs typeface="B Zar" pitchFamily="2" charset="-78"/>
              </a:rPr>
              <a:t>اصل چهارم اصل گزارشگري بدهي هاي بلند مدت</a:t>
            </a:r>
            <a:endParaRPr lang="en-US" sz="3000" b="1" dirty="0">
              <a:solidFill>
                <a:schemeClr val="tx1"/>
              </a:solidFill>
              <a:cs typeface="B Zar" pitchFamily="2" charset="-78"/>
            </a:endParaRPr>
          </a:p>
        </p:txBody>
      </p:sp>
    </p:spTree>
    <p:extLst>
      <p:ext uri="{BB962C8B-B14F-4D97-AF65-F5344CB8AC3E}">
        <p14:creationId xmlns:p14="http://schemas.microsoft.com/office/powerpoint/2010/main" val="21001139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827584" y="1125311"/>
            <a:ext cx="7848600" cy="5410200"/>
          </a:xfrm>
        </p:spPr>
        <p:txBody>
          <a:bodyPr>
            <a:noAutofit/>
          </a:bodyPr>
          <a:lstStyle/>
          <a:p>
            <a:pPr marL="0" indent="0" algn="just" rtl="1">
              <a:buNone/>
            </a:pPr>
            <a:endParaRPr lang="fa-IR" sz="2500" dirty="0" smtClean="0">
              <a:solidFill>
                <a:schemeClr val="tx1"/>
              </a:solidFill>
              <a:cs typeface="B Zar" pitchFamily="2" charset="-78"/>
            </a:endParaRPr>
          </a:p>
          <a:p>
            <a:pPr marL="0" indent="0" algn="just" rtl="1">
              <a:buNone/>
            </a:pPr>
            <a:r>
              <a:rPr lang="fa-IR" sz="2500" dirty="0" smtClean="0">
                <a:cs typeface="B Zar" pitchFamily="2" charset="-78"/>
              </a:rPr>
              <a:t>براساس اين اصل</a:t>
            </a:r>
          </a:p>
          <a:p>
            <a:pPr marL="0" indent="0" algn="just">
              <a:buNone/>
            </a:pPr>
            <a:r>
              <a:rPr lang="fa-IR" sz="2500" b="1" dirty="0" smtClean="0">
                <a:cs typeface="B Zar" pitchFamily="2" charset="-78"/>
              </a:rPr>
              <a:t>الف</a:t>
            </a:r>
            <a:r>
              <a:rPr lang="fa-IR" sz="2500" dirty="0" smtClean="0">
                <a:cs typeface="B Zar" pitchFamily="2" charset="-78"/>
              </a:rPr>
              <a:t>)</a:t>
            </a:r>
            <a:r>
              <a:rPr lang="fa-IR" sz="2500" b="1" dirty="0" smtClean="0">
                <a:cs typeface="B Zar" pitchFamily="2" charset="-78"/>
              </a:rPr>
              <a:t>صورت هاي جامع مالي دولت </a:t>
            </a:r>
            <a:r>
              <a:rPr lang="fa-IR" sz="2500" dirty="0" smtClean="0">
                <a:solidFill>
                  <a:schemeClr val="bg2">
                    <a:lumMod val="50000"/>
                  </a:schemeClr>
                </a:solidFill>
                <a:cs typeface="B Zar" pitchFamily="2" charset="-78"/>
              </a:rPr>
              <a:t>: </a:t>
            </a:r>
            <a:r>
              <a:rPr lang="fa-IR" sz="2500" dirty="0" smtClean="0">
                <a:solidFill>
                  <a:schemeClr val="tx1"/>
                </a:solidFill>
                <a:cs typeface="B Zar" pitchFamily="2" charset="-78"/>
              </a:rPr>
              <a:t>بايستي بر اساس جريان منابع اقتصادي و مبناي تعهدي تهيه شوند.</a:t>
            </a:r>
            <a:endParaRPr lang="fa-IR" sz="2500" dirty="0">
              <a:solidFill>
                <a:schemeClr val="tx1"/>
              </a:solidFill>
              <a:cs typeface="B Zar" pitchFamily="2" charset="-78"/>
            </a:endParaRPr>
          </a:p>
          <a:p>
            <a:pPr marL="0" indent="0" algn="just">
              <a:buNone/>
            </a:pPr>
            <a:r>
              <a:rPr lang="fa-IR" sz="2500" b="1" dirty="0" smtClean="0">
                <a:cs typeface="B Zar" pitchFamily="2" charset="-78"/>
              </a:rPr>
              <a:t> ب) صورت هاي مالي حسابها مستقل: </a:t>
            </a:r>
          </a:p>
          <a:p>
            <a:pPr marL="0" indent="0" algn="just">
              <a:buNone/>
            </a:pPr>
            <a:r>
              <a:rPr lang="fa-IR" sz="2500" dirty="0" smtClean="0">
                <a:solidFill>
                  <a:schemeClr val="tx1"/>
                </a:solidFill>
                <a:cs typeface="B Zar" pitchFamily="2" charset="-78"/>
              </a:rPr>
              <a:t>1- صورت هاي مالي حسابهاي مستقل وجوه دولتي بايستي براساس جريان منابع مالي و مبناي تعهدي تعديل شده ارائه شوند.</a:t>
            </a:r>
          </a:p>
          <a:p>
            <a:pPr marL="0" indent="0" algn="just">
              <a:buNone/>
            </a:pPr>
            <a:r>
              <a:rPr lang="fa-IR" sz="2500" dirty="0">
                <a:solidFill>
                  <a:schemeClr val="tx1"/>
                </a:solidFill>
                <a:cs typeface="B Zar" pitchFamily="2" charset="-78"/>
              </a:rPr>
              <a:t>2-صورت </a:t>
            </a:r>
            <a:r>
              <a:rPr lang="fa-IR" sz="2500" dirty="0" smtClean="0">
                <a:solidFill>
                  <a:schemeClr val="tx1"/>
                </a:solidFill>
                <a:cs typeface="B Zar" pitchFamily="2" charset="-78"/>
              </a:rPr>
              <a:t>هاي مالي حسابهاي </a:t>
            </a:r>
            <a:r>
              <a:rPr lang="fa-IR" sz="2500" dirty="0">
                <a:solidFill>
                  <a:schemeClr val="tx1"/>
                </a:solidFill>
                <a:cs typeface="B Zar" pitchFamily="2" charset="-78"/>
              </a:rPr>
              <a:t>مستقل وجوه </a:t>
            </a:r>
            <a:r>
              <a:rPr lang="fa-IR" sz="2500" dirty="0" smtClean="0">
                <a:solidFill>
                  <a:schemeClr val="tx1"/>
                </a:solidFill>
                <a:cs typeface="B Zar" pitchFamily="2" charset="-78"/>
              </a:rPr>
              <a:t>سرمايه اي  بايستي </a:t>
            </a:r>
            <a:r>
              <a:rPr lang="fa-IR" sz="2500" dirty="0">
                <a:solidFill>
                  <a:schemeClr val="tx1"/>
                </a:solidFill>
                <a:cs typeface="B Zar" pitchFamily="2" charset="-78"/>
              </a:rPr>
              <a:t>براساس </a:t>
            </a:r>
            <a:r>
              <a:rPr lang="fa-IR" sz="2500" dirty="0" smtClean="0">
                <a:solidFill>
                  <a:schemeClr val="tx1"/>
                </a:solidFill>
                <a:cs typeface="B Zar" pitchFamily="2" charset="-78"/>
              </a:rPr>
              <a:t>جريان اقتصادي و مبناي تعهدي ارائه شوند.</a:t>
            </a:r>
          </a:p>
          <a:p>
            <a:pPr marL="0" indent="0" algn="just">
              <a:buNone/>
            </a:pPr>
            <a:r>
              <a:rPr lang="fa-IR" sz="2500" dirty="0" smtClean="0">
                <a:solidFill>
                  <a:schemeClr val="tx1"/>
                </a:solidFill>
                <a:cs typeface="B Zar" pitchFamily="2" charset="-78"/>
              </a:rPr>
              <a:t>3-</a:t>
            </a:r>
            <a:r>
              <a:rPr lang="fa-IR" sz="2500" dirty="0">
                <a:solidFill>
                  <a:schemeClr val="tx1"/>
                </a:solidFill>
                <a:cs typeface="B Zar" pitchFamily="2" charset="-78"/>
              </a:rPr>
              <a:t>صورت </a:t>
            </a:r>
            <a:r>
              <a:rPr lang="fa-IR" sz="2500" dirty="0" smtClean="0">
                <a:solidFill>
                  <a:schemeClr val="tx1"/>
                </a:solidFill>
                <a:cs typeface="B Zar" pitchFamily="2" charset="-78"/>
              </a:rPr>
              <a:t>هاي مالي حسابهاي </a:t>
            </a:r>
            <a:r>
              <a:rPr lang="fa-IR" sz="2500" dirty="0">
                <a:solidFill>
                  <a:schemeClr val="tx1"/>
                </a:solidFill>
                <a:cs typeface="B Zar" pitchFamily="2" charset="-78"/>
              </a:rPr>
              <a:t>مستقل وجوه </a:t>
            </a:r>
            <a:r>
              <a:rPr lang="fa-IR" sz="2500" dirty="0" smtClean="0">
                <a:solidFill>
                  <a:schemeClr val="tx1"/>
                </a:solidFill>
                <a:cs typeface="B Zar" pitchFamily="2" charset="-78"/>
              </a:rPr>
              <a:t>اماني بايستي </a:t>
            </a:r>
            <a:r>
              <a:rPr lang="fa-IR" sz="2500" dirty="0">
                <a:solidFill>
                  <a:schemeClr val="tx1"/>
                </a:solidFill>
                <a:cs typeface="B Zar" pitchFamily="2" charset="-78"/>
              </a:rPr>
              <a:t>براساس </a:t>
            </a:r>
            <a:r>
              <a:rPr lang="fa-IR" sz="2500" dirty="0" smtClean="0">
                <a:solidFill>
                  <a:schemeClr val="tx1"/>
                </a:solidFill>
                <a:cs typeface="B Zar" pitchFamily="2" charset="-78"/>
              </a:rPr>
              <a:t>جريان اقتصادي </a:t>
            </a:r>
            <a:r>
              <a:rPr lang="fa-IR" sz="2500" dirty="0">
                <a:solidFill>
                  <a:schemeClr val="tx1"/>
                </a:solidFill>
                <a:cs typeface="B Zar" pitchFamily="2" charset="-78"/>
              </a:rPr>
              <a:t>و </a:t>
            </a:r>
            <a:r>
              <a:rPr lang="fa-IR" sz="2500" dirty="0" smtClean="0">
                <a:solidFill>
                  <a:schemeClr val="tx1"/>
                </a:solidFill>
                <a:cs typeface="B Zar" pitchFamily="2" charset="-78"/>
              </a:rPr>
              <a:t>مبناي تعهدي </a:t>
            </a:r>
            <a:r>
              <a:rPr lang="fa-IR" sz="2500" dirty="0">
                <a:solidFill>
                  <a:schemeClr val="tx1"/>
                </a:solidFill>
                <a:cs typeface="B Zar" pitchFamily="2" charset="-78"/>
              </a:rPr>
              <a:t>ارائه </a:t>
            </a:r>
            <a:r>
              <a:rPr lang="fa-IR" sz="2500" dirty="0" smtClean="0">
                <a:solidFill>
                  <a:schemeClr val="tx1"/>
                </a:solidFill>
                <a:cs typeface="B Zar" pitchFamily="2" charset="-78"/>
              </a:rPr>
              <a:t>شوند.</a:t>
            </a:r>
          </a:p>
          <a:p>
            <a:pPr marL="0" indent="0" algn="just">
              <a:buNone/>
            </a:pPr>
            <a:r>
              <a:rPr lang="fa-IR" sz="2500" dirty="0" smtClean="0">
                <a:solidFill>
                  <a:schemeClr val="tx1"/>
                </a:solidFill>
                <a:cs typeface="B Zar" pitchFamily="2" charset="-78"/>
              </a:rPr>
              <a:t>4-مبالغي که بين حسابهاي مستقل منتقل ميشوند بايد در دوره اي  که نقل و انتقال صورت ميگيرد گزارش شوند.</a:t>
            </a:r>
            <a:endParaRPr lang="fa-IR" sz="2500" dirty="0" smtClean="0">
              <a:solidFill>
                <a:schemeClr val="bg2">
                  <a:lumMod val="50000"/>
                </a:schemeClr>
              </a:solidFill>
              <a:cs typeface="B Zar" pitchFamily="2" charset="-78"/>
            </a:endParaRPr>
          </a:p>
        </p:txBody>
      </p:sp>
      <p:sp>
        <p:nvSpPr>
          <p:cNvPr id="6" name="Rounded Rectangle 5"/>
          <p:cNvSpPr/>
          <p:nvPr/>
        </p:nvSpPr>
        <p:spPr>
          <a:xfrm>
            <a:off x="1043608" y="238125"/>
            <a:ext cx="6984776" cy="91440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000" dirty="0" smtClean="0">
                <a:solidFill>
                  <a:schemeClr val="tx1"/>
                </a:solidFill>
                <a:cs typeface="B Zar" pitchFamily="2" charset="-78"/>
              </a:rPr>
              <a:t>اصل پنجم اصل معيار اندازه گيري و مبناي حسابداري صورتهاي مالي جامع دولت</a:t>
            </a:r>
            <a:endParaRPr lang="en-US" sz="3000" dirty="0">
              <a:solidFill>
                <a:schemeClr val="tx1"/>
              </a:solidFill>
              <a:cs typeface="B Zar" pitchFamily="2" charset="-78"/>
            </a:endParaRPr>
          </a:p>
        </p:txBody>
      </p:sp>
    </p:spTree>
    <p:extLst>
      <p:ext uri="{BB962C8B-B14F-4D97-AF65-F5344CB8AC3E}">
        <p14:creationId xmlns:p14="http://schemas.microsoft.com/office/powerpoint/2010/main" val="19956633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676740" y="908720"/>
            <a:ext cx="7949344" cy="5678487"/>
          </a:xfrm>
        </p:spPr>
        <p:txBody>
          <a:bodyPr>
            <a:noAutofit/>
          </a:bodyPr>
          <a:lstStyle/>
          <a:p>
            <a:pPr marL="0" indent="0" algn="just" rtl="1">
              <a:buNone/>
            </a:pPr>
            <a:endParaRPr lang="fa-IR" sz="2500" dirty="0" smtClean="0">
              <a:solidFill>
                <a:schemeClr val="tx1"/>
              </a:solidFill>
              <a:cs typeface="B Zar" pitchFamily="2" charset="-78"/>
            </a:endParaRPr>
          </a:p>
          <a:p>
            <a:pPr marL="0" indent="0" algn="just">
              <a:buNone/>
            </a:pPr>
            <a:r>
              <a:rPr lang="fa-IR" sz="2500" b="1" dirty="0" smtClean="0">
                <a:cs typeface="B Zar" pitchFamily="2" charset="-78"/>
              </a:rPr>
              <a:t>بودجه عبارتنداز : </a:t>
            </a:r>
            <a:r>
              <a:rPr lang="fa-IR" sz="2400" dirty="0" smtClean="0">
                <a:solidFill>
                  <a:schemeClr val="tx1"/>
                </a:solidFill>
                <a:cs typeface="B Zar" pitchFamily="2" charset="-78"/>
              </a:rPr>
              <a:t>برنامه دولت يا سازمانهاي دولتي براي يک سال مالي که حاوي پيش بيني هزينه طرحها،برنامه ها،فعاليتها و پروژه هاي دولت از يکسو و برآورد درامدها و ساير </a:t>
            </a:r>
            <a:r>
              <a:rPr lang="fa-IR" sz="2400" dirty="0">
                <a:solidFill>
                  <a:schemeClr val="tx1"/>
                </a:solidFill>
                <a:cs typeface="B Zar" pitchFamily="2" charset="-78"/>
              </a:rPr>
              <a:t>منابع </a:t>
            </a:r>
            <a:r>
              <a:rPr lang="fa-IR" sz="2400" dirty="0" smtClean="0">
                <a:solidFill>
                  <a:schemeClr val="tx1"/>
                </a:solidFill>
                <a:cs typeface="B Zar" pitchFamily="2" charset="-78"/>
              </a:rPr>
              <a:t>تامين اعتبار از سوي ديگر است. </a:t>
            </a:r>
            <a:endParaRPr lang="fa-IR" sz="2200" dirty="0" smtClean="0">
              <a:solidFill>
                <a:schemeClr val="tx1"/>
              </a:solidFill>
              <a:cs typeface="B Zar" pitchFamily="2" charset="-78"/>
            </a:endParaRPr>
          </a:p>
          <a:p>
            <a:pPr marL="0" indent="0" algn="just">
              <a:buNone/>
            </a:pPr>
            <a:r>
              <a:rPr lang="fa-IR" sz="2500" b="1" dirty="0" smtClean="0">
                <a:cs typeface="B Zar" pitchFamily="2" charset="-78"/>
              </a:rPr>
              <a:t>کنترل بودجه عبارتنداز : </a:t>
            </a:r>
            <a:r>
              <a:rPr lang="fa-IR" sz="2400" dirty="0" smtClean="0">
                <a:solidFill>
                  <a:schemeClr val="tx1"/>
                </a:solidFill>
                <a:cs typeface="B Zar" pitchFamily="2" charset="-78"/>
              </a:rPr>
              <a:t>مقايسه </a:t>
            </a:r>
            <a:r>
              <a:rPr lang="fa-IR" sz="2400" dirty="0">
                <a:solidFill>
                  <a:schemeClr val="tx1"/>
                </a:solidFill>
                <a:cs typeface="B Zar" pitchFamily="2" charset="-78"/>
              </a:rPr>
              <a:t>درآمدها و </a:t>
            </a:r>
            <a:r>
              <a:rPr lang="fa-IR" sz="2400" dirty="0" smtClean="0">
                <a:solidFill>
                  <a:schemeClr val="tx1"/>
                </a:solidFill>
                <a:cs typeface="B Zar" pitchFamily="2" charset="-78"/>
              </a:rPr>
              <a:t>ساير وصولي هاي دولت با درآمدهاو ساير منابع اعتبار پيش بيني شده از يک طرف  و مقايسه هزينه هاي انجام شده با اعتبارات مصوب از سوي ديگر</a:t>
            </a:r>
            <a:endParaRPr lang="fa-IR" sz="2400" dirty="0">
              <a:solidFill>
                <a:schemeClr val="tx1"/>
              </a:solidFill>
              <a:cs typeface="B Zar" pitchFamily="2" charset="-78"/>
            </a:endParaRPr>
          </a:p>
          <a:p>
            <a:pPr marL="0" indent="0" algn="just">
              <a:buNone/>
            </a:pPr>
            <a:r>
              <a:rPr lang="fa-IR" sz="2200" b="1" dirty="0" smtClean="0">
                <a:cs typeface="B Zar" pitchFamily="2" charset="-78"/>
              </a:rPr>
              <a:t>براساس اصل لزوم بودجه بندي و کنترل بودجه </a:t>
            </a:r>
          </a:p>
          <a:p>
            <a:pPr marL="0" indent="0" algn="just">
              <a:buNone/>
            </a:pPr>
            <a:r>
              <a:rPr lang="fa-IR" sz="2200" dirty="0" smtClean="0">
                <a:cs typeface="B Zar" pitchFamily="2" charset="-78"/>
              </a:rPr>
              <a:t>الف)هريک از واحدهاي دولتي بايد يک بودجه سالانه تنظيم نمايند 0</a:t>
            </a:r>
            <a:endParaRPr lang="fa-IR" sz="2200" dirty="0">
              <a:cs typeface="B Zar" pitchFamily="2" charset="-78"/>
            </a:endParaRPr>
          </a:p>
          <a:p>
            <a:pPr marL="0" indent="0" algn="just">
              <a:buNone/>
            </a:pPr>
            <a:r>
              <a:rPr lang="fa-IR" sz="2200" dirty="0" smtClean="0">
                <a:cs typeface="B Zar" pitchFamily="2" charset="-78"/>
              </a:rPr>
              <a:t> ب) سيستم حسابداري بايد مبنايي براي کنترل بودجه مصوب فراهم نمايد.</a:t>
            </a:r>
          </a:p>
          <a:p>
            <a:pPr marL="0" indent="0" algn="just">
              <a:buNone/>
            </a:pPr>
            <a:r>
              <a:rPr lang="fa-IR" sz="2200" dirty="0" smtClean="0">
                <a:cs typeface="B Zar" pitchFamily="2" charset="-78"/>
              </a:rPr>
              <a:t>ج)طبقه بندي متداول در بودجه ،حساب ها و گزارش هاي مالي مورد استفاده قرار گيرد</a:t>
            </a:r>
            <a:r>
              <a:rPr lang="fa-IR" sz="2200" dirty="0" smtClean="0">
                <a:solidFill>
                  <a:schemeClr val="bg2">
                    <a:lumMod val="50000"/>
                  </a:schemeClr>
                </a:solidFill>
                <a:cs typeface="B Zar" pitchFamily="2" charset="-78"/>
              </a:rPr>
              <a:t>.</a:t>
            </a:r>
          </a:p>
          <a:p>
            <a:pPr marL="0" indent="0" algn="just">
              <a:buNone/>
            </a:pPr>
            <a:r>
              <a:rPr lang="fa-IR" sz="2300" dirty="0" smtClean="0">
                <a:solidFill>
                  <a:srgbClr val="FF0000"/>
                </a:solidFill>
                <a:cs typeface="B Zar" pitchFamily="2" charset="-78"/>
              </a:rPr>
              <a:t>دو شرط لازم و کافي که در اصل 53 قانون اساسي بر  انجام هزينه ها به آن تاکيد شده است </a:t>
            </a:r>
            <a:endParaRPr lang="fa-IR" sz="2300" dirty="0" smtClean="0">
              <a:solidFill>
                <a:schemeClr val="tx1"/>
              </a:solidFill>
              <a:cs typeface="B Zar" pitchFamily="2" charset="-78"/>
            </a:endParaRPr>
          </a:p>
          <a:p>
            <a:pPr marL="0" indent="0" algn="just">
              <a:buNone/>
            </a:pPr>
            <a:r>
              <a:rPr lang="fa-IR" sz="2400" dirty="0" smtClean="0">
                <a:solidFill>
                  <a:schemeClr val="tx1"/>
                </a:solidFill>
                <a:cs typeface="B Zar" pitchFamily="2" charset="-78"/>
              </a:rPr>
              <a:t>کليه دريافتهاي دولت در حسابهاي خزانه داري کل متمرکز ميشود و همه پرداخت ها در حدود اعتبارات مصوب به موجب قانون انجام مي گيرد .</a:t>
            </a:r>
            <a:endParaRPr lang="fa-IR" sz="2400" dirty="0">
              <a:solidFill>
                <a:schemeClr val="tx1"/>
              </a:solidFill>
              <a:cs typeface="B Zar" pitchFamily="2" charset="-78"/>
            </a:endParaRPr>
          </a:p>
        </p:txBody>
      </p:sp>
      <p:sp>
        <p:nvSpPr>
          <p:cNvPr id="6" name="Rounded Rectangle 5"/>
          <p:cNvSpPr/>
          <p:nvPr/>
        </p:nvSpPr>
        <p:spPr>
          <a:xfrm>
            <a:off x="914400" y="238125"/>
            <a:ext cx="7474024" cy="91440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000" b="1" dirty="0" smtClean="0">
                <a:solidFill>
                  <a:schemeClr val="tx1"/>
                </a:solidFill>
                <a:cs typeface="B Zar" pitchFamily="2" charset="-78"/>
              </a:rPr>
              <a:t>اصل ششم اصل لزوم بودجه بندي و کنترل بودجه</a:t>
            </a:r>
            <a:endParaRPr lang="en-US" sz="3000" b="1" dirty="0">
              <a:solidFill>
                <a:schemeClr val="tx1"/>
              </a:solidFill>
              <a:cs typeface="B Zar" pitchFamily="2" charset="-78"/>
            </a:endParaRPr>
          </a:p>
        </p:txBody>
      </p:sp>
    </p:spTree>
    <p:extLst>
      <p:ext uri="{BB962C8B-B14F-4D97-AF65-F5344CB8AC3E}">
        <p14:creationId xmlns:p14="http://schemas.microsoft.com/office/powerpoint/2010/main" val="2591777884"/>
      </p:ext>
    </p:extLst>
  </p:cSld>
  <p:clrMapOvr>
    <a:masterClrMapping/>
  </p:clrMapOvr>
  <p:transition spd="slow">
    <p:wheel spokes="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19708" y="1484784"/>
            <a:ext cx="7848600" cy="4957762"/>
          </a:xfrm>
        </p:spPr>
        <p:txBody>
          <a:bodyPr>
            <a:noAutofit/>
          </a:bodyPr>
          <a:lstStyle/>
          <a:p>
            <a:pPr algn="just" rtl="1"/>
            <a:endParaRPr lang="fa-IR" sz="2500" dirty="0" smtClean="0">
              <a:solidFill>
                <a:schemeClr val="tx1"/>
              </a:solidFill>
              <a:cs typeface="B Zar" pitchFamily="2" charset="-78"/>
            </a:endParaRPr>
          </a:p>
          <a:p>
            <a:pPr algn="just"/>
            <a:r>
              <a:rPr lang="fa-IR" sz="2500" b="1" dirty="0" smtClean="0">
                <a:cs typeface="B Zar" pitchFamily="2" charset="-78"/>
              </a:rPr>
              <a:t>اعتبارات مصوب </a:t>
            </a:r>
            <a:r>
              <a:rPr lang="fa-IR" sz="2500" dirty="0" smtClean="0">
                <a:solidFill>
                  <a:schemeClr val="tx1"/>
                </a:solidFill>
                <a:cs typeface="B Zar" pitchFamily="2" charset="-78"/>
              </a:rPr>
              <a:t>يک اجازه کلي قانوني است که از طرف قوه مقننه به قوه مجريه داده ميشود تا کالا و خدمات مورد نياز براي تحقق اهداف معين را خريداري نمايد </a:t>
            </a:r>
          </a:p>
          <a:p>
            <a:pPr algn="just"/>
            <a:r>
              <a:rPr lang="fa-IR" sz="2500" b="1" dirty="0" smtClean="0">
                <a:cs typeface="B Zar" pitchFamily="2" charset="-78"/>
              </a:rPr>
              <a:t>اعتبارات تخصيص يافته </a:t>
            </a:r>
            <a:r>
              <a:rPr lang="fa-IR" sz="2500" dirty="0" smtClean="0">
                <a:solidFill>
                  <a:schemeClr val="tx1"/>
                </a:solidFill>
                <a:cs typeface="B Zar" pitchFamily="2" charset="-78"/>
              </a:rPr>
              <a:t>زماني که درامدها و ساير منابع مالي دولت وصول ميشود متناسب با وصول آن ها دولت به دستگاه هاي تابعه اجازه مي دهد که از اعتبارات مصوب استفاده نمايد</a:t>
            </a:r>
          </a:p>
        </p:txBody>
      </p:sp>
      <p:sp>
        <p:nvSpPr>
          <p:cNvPr id="6" name="Rounded Rectangle 5"/>
          <p:cNvSpPr/>
          <p:nvPr/>
        </p:nvSpPr>
        <p:spPr>
          <a:xfrm>
            <a:off x="1363351" y="548680"/>
            <a:ext cx="6624736" cy="91440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000" b="1" dirty="0" smtClean="0">
                <a:solidFill>
                  <a:schemeClr val="tx1"/>
                </a:solidFill>
                <a:cs typeface="B Zar" pitchFamily="2" charset="-78"/>
              </a:rPr>
              <a:t>اصل هفتم اصل تقدم تامين اعتبار به ايجاد تعهد</a:t>
            </a:r>
            <a:endParaRPr lang="en-US" sz="3000" b="1" dirty="0">
              <a:solidFill>
                <a:schemeClr val="tx1"/>
              </a:solidFill>
              <a:cs typeface="B Zar" pitchFamily="2" charset="-78"/>
            </a:endParaRPr>
          </a:p>
        </p:txBody>
      </p:sp>
    </p:spTree>
    <p:extLst>
      <p:ext uri="{BB962C8B-B14F-4D97-AF65-F5344CB8AC3E}">
        <p14:creationId xmlns:p14="http://schemas.microsoft.com/office/powerpoint/2010/main" val="754054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278383" y="1196752"/>
            <a:ext cx="8731250" cy="5390455"/>
          </a:xfrm>
        </p:spPr>
        <p:txBody>
          <a:bodyPr>
            <a:noAutofit/>
          </a:bodyPr>
          <a:lstStyle/>
          <a:p>
            <a:pPr marL="0" indent="0" algn="just" rtl="1">
              <a:buNone/>
            </a:pPr>
            <a:endParaRPr lang="fa-IR" sz="2500" dirty="0" smtClean="0">
              <a:solidFill>
                <a:schemeClr val="tx1"/>
              </a:solidFill>
              <a:cs typeface="B Zar" pitchFamily="2" charset="-78"/>
            </a:endParaRPr>
          </a:p>
          <a:p>
            <a:pPr marL="0" indent="0" algn="just">
              <a:buNone/>
            </a:pPr>
            <a:r>
              <a:rPr lang="fa-IR" sz="2500" dirty="0" smtClean="0">
                <a:cs typeface="B Zar" pitchFamily="2" charset="-78"/>
              </a:rPr>
              <a:t>به موجب اين  :</a:t>
            </a:r>
          </a:p>
          <a:p>
            <a:pPr marL="0" indent="0" algn="just">
              <a:buNone/>
            </a:pPr>
            <a:r>
              <a:rPr lang="fa-IR" sz="2500" dirty="0" smtClean="0">
                <a:cs typeface="B Zar" pitchFamily="2" charset="-78"/>
              </a:rPr>
              <a:t>الف</a:t>
            </a:r>
            <a:r>
              <a:rPr lang="fa-IR" sz="2500" dirty="0" smtClean="0">
                <a:solidFill>
                  <a:schemeClr val="bg2">
                    <a:lumMod val="50000"/>
                  </a:schemeClr>
                </a:solidFill>
                <a:cs typeface="B Zar" pitchFamily="2" charset="-78"/>
              </a:rPr>
              <a:t> ) </a:t>
            </a:r>
            <a:r>
              <a:rPr lang="fa-IR" sz="2500" dirty="0" smtClean="0">
                <a:solidFill>
                  <a:schemeClr val="tx1"/>
                </a:solidFill>
                <a:cs typeface="B Zar" pitchFamily="2" charset="-78"/>
              </a:rPr>
              <a:t>انتقالات بين حساب هاي مستقل بايد در صورت هاي مالي اساسي به صورت مجزا از در آمده ، هزينه ها و مخارج طبقه بندي شود .</a:t>
            </a:r>
          </a:p>
          <a:p>
            <a:pPr marL="0" indent="0" algn="just">
              <a:buNone/>
            </a:pPr>
            <a:endParaRPr lang="fa-IR" sz="2500" dirty="0" smtClean="0">
              <a:solidFill>
                <a:schemeClr val="bg2">
                  <a:lumMod val="50000"/>
                </a:schemeClr>
              </a:solidFill>
              <a:cs typeface="B Zar" pitchFamily="2" charset="-78"/>
            </a:endParaRPr>
          </a:p>
          <a:p>
            <a:pPr marL="0" indent="0" algn="just">
              <a:buNone/>
            </a:pPr>
            <a:r>
              <a:rPr lang="fa-IR" sz="2500" dirty="0" smtClean="0">
                <a:cs typeface="B Zar" pitchFamily="2" charset="-78"/>
              </a:rPr>
              <a:t>دفاتر تامين کننده وجه                                دفاتر دريافت کننده وجه</a:t>
            </a:r>
          </a:p>
          <a:p>
            <a:pPr marL="0" indent="0" algn="just">
              <a:buNone/>
            </a:pPr>
            <a:r>
              <a:rPr lang="fa-IR" sz="2000" dirty="0" smtClean="0">
                <a:solidFill>
                  <a:schemeClr val="tx1"/>
                </a:solidFill>
                <a:cs typeface="B Zar" pitchFamily="2" charset="-78"/>
              </a:rPr>
              <a:t>وجوه انتقالي به ساير حسابهاي مستقل **                    بانک/طلب از حساب مستقل **</a:t>
            </a:r>
          </a:p>
          <a:p>
            <a:pPr marL="0" indent="0" algn="just">
              <a:buNone/>
            </a:pPr>
            <a:r>
              <a:rPr lang="fa-IR" sz="2000" dirty="0">
                <a:solidFill>
                  <a:schemeClr val="tx1"/>
                </a:solidFill>
                <a:cs typeface="B Zar" pitchFamily="2" charset="-78"/>
              </a:rPr>
              <a:t> </a:t>
            </a:r>
            <a:r>
              <a:rPr lang="fa-IR" sz="2000" dirty="0" smtClean="0">
                <a:solidFill>
                  <a:schemeClr val="tx1"/>
                </a:solidFill>
                <a:cs typeface="B Zar" pitchFamily="2" charset="-78"/>
              </a:rPr>
              <a:t>              بانک/بدهي به حساب مستقل       **                            وجوه انتقالي از ساير حساب هاي مستقل **</a:t>
            </a:r>
          </a:p>
          <a:p>
            <a:pPr marL="0" indent="0" algn="just">
              <a:buNone/>
            </a:pPr>
            <a:endParaRPr lang="fa-IR" sz="2000" dirty="0">
              <a:solidFill>
                <a:schemeClr val="tx1"/>
              </a:solidFill>
              <a:cs typeface="B Zar" pitchFamily="2" charset="-78"/>
            </a:endParaRPr>
          </a:p>
          <a:p>
            <a:pPr marL="0" indent="0" algn="just">
              <a:buNone/>
            </a:pPr>
            <a:r>
              <a:rPr lang="fa-IR" sz="2400" dirty="0" smtClean="0">
                <a:solidFill>
                  <a:schemeClr val="tx1"/>
                </a:solidFill>
                <a:cs typeface="B Zar" pitchFamily="2" charset="-78"/>
              </a:rPr>
              <a:t>دليل اين امرا آن است که اين قيبل وجوه در دفاتر حساب مستقل تامين کننده وجه در زمان تحقق يا وصول به عنوان درآمد شناسايي و ثبت شده اند و در صورتي که در دفاتر حساب مستقل دريافت کننده وجه نيز به حساب درآمد منظور شده است.</a:t>
            </a:r>
            <a:endParaRPr lang="fa-IR" sz="2400" dirty="0">
              <a:solidFill>
                <a:schemeClr val="tx1"/>
              </a:solidFill>
              <a:cs typeface="B Zar" pitchFamily="2" charset="-78"/>
            </a:endParaRPr>
          </a:p>
        </p:txBody>
      </p:sp>
      <p:sp>
        <p:nvSpPr>
          <p:cNvPr id="6" name="Rounded Rectangle 5"/>
          <p:cNvSpPr/>
          <p:nvPr/>
        </p:nvSpPr>
        <p:spPr>
          <a:xfrm>
            <a:off x="251520" y="388414"/>
            <a:ext cx="8712968" cy="91440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000" dirty="0" smtClean="0">
                <a:solidFill>
                  <a:schemeClr val="tx1"/>
                </a:solidFill>
                <a:cs typeface="B Zar" pitchFamily="2" charset="-78"/>
              </a:rPr>
              <a:t>اصل هشتم اصل طبقه بندي حساب وجوه انتقالي ، درآمد،مخارج</a:t>
            </a:r>
            <a:r>
              <a:rPr lang="fa-IR" sz="3000" dirty="0">
                <a:solidFill>
                  <a:schemeClr val="tx1"/>
                </a:solidFill>
                <a:cs typeface="B Zar" pitchFamily="2" charset="-78"/>
              </a:rPr>
              <a:t> </a:t>
            </a:r>
            <a:r>
              <a:rPr lang="fa-IR" sz="3000" dirty="0" smtClean="0">
                <a:solidFill>
                  <a:schemeClr val="tx1"/>
                </a:solidFill>
                <a:cs typeface="B Zar" pitchFamily="2" charset="-78"/>
              </a:rPr>
              <a:t>و هزينه </a:t>
            </a:r>
            <a:endParaRPr lang="en-US" sz="3000" dirty="0">
              <a:solidFill>
                <a:schemeClr val="tx1"/>
              </a:solidFill>
              <a:cs typeface="B Zar" pitchFamily="2" charset="-78"/>
            </a:endParaRPr>
          </a:p>
        </p:txBody>
      </p:sp>
    </p:spTree>
    <p:extLst>
      <p:ext uri="{BB962C8B-B14F-4D97-AF65-F5344CB8AC3E}">
        <p14:creationId xmlns:p14="http://schemas.microsoft.com/office/powerpoint/2010/main" val="171229290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251520" y="836712"/>
            <a:ext cx="8731250" cy="5678487"/>
          </a:xfrm>
        </p:spPr>
        <p:txBody>
          <a:bodyPr>
            <a:noAutofit/>
          </a:bodyPr>
          <a:lstStyle/>
          <a:p>
            <a:pPr marL="0" indent="0" algn="just">
              <a:buNone/>
            </a:pPr>
            <a:r>
              <a:rPr lang="fa-IR" sz="2800" dirty="0" smtClean="0">
                <a:solidFill>
                  <a:schemeClr val="bg2">
                    <a:lumMod val="50000"/>
                  </a:schemeClr>
                </a:solidFill>
                <a:cs typeface="B Zar" pitchFamily="2" charset="-78"/>
              </a:rPr>
              <a:t>ب ) </a:t>
            </a:r>
            <a:r>
              <a:rPr lang="fa-IR" sz="2400" dirty="0" smtClean="0">
                <a:solidFill>
                  <a:schemeClr val="tx1"/>
                </a:solidFill>
                <a:cs typeface="B Zar" pitchFamily="2" charset="-78"/>
              </a:rPr>
              <a:t>عوايد ناشي از ايجاد بدهيه هاي بلند مدت عمومي نظير وجوه حاصل از فروش اوراق قرضه دولتي بايد در صورت هاي مالي به صورت جدا از درآمدها و مخارج طبقه بندي گردند.</a:t>
            </a:r>
          </a:p>
          <a:p>
            <a:pPr marL="0" indent="0" algn="just">
              <a:buNone/>
            </a:pPr>
            <a:endParaRPr lang="fa-IR" sz="2400" dirty="0" smtClean="0">
              <a:solidFill>
                <a:schemeClr val="tx1"/>
              </a:solidFill>
              <a:cs typeface="B Zar" pitchFamily="2" charset="-78"/>
            </a:endParaRPr>
          </a:p>
          <a:p>
            <a:pPr marL="0" indent="0" algn="just">
              <a:buNone/>
            </a:pPr>
            <a:r>
              <a:rPr lang="fa-IR" sz="2800" dirty="0" smtClean="0">
                <a:solidFill>
                  <a:schemeClr val="bg2">
                    <a:lumMod val="50000"/>
                  </a:schemeClr>
                </a:solidFill>
                <a:cs typeface="B Zar" pitchFamily="2" charset="-78"/>
              </a:rPr>
              <a:t>ج) </a:t>
            </a:r>
            <a:r>
              <a:rPr lang="fa-IR" sz="2400" dirty="0" smtClean="0">
                <a:solidFill>
                  <a:schemeClr val="tx1"/>
                </a:solidFill>
                <a:cs typeface="B Zar" pitchFamily="2" charset="-78"/>
              </a:rPr>
              <a:t>طبقه بندي درآمدها ي  حساب مستقل وجوه دولتي بر حسب نوع حساب مستقل و منابع و مخارج حسابهاي مستقل وجوه دولتي برحسب وظايف و برنامه ها .</a:t>
            </a:r>
          </a:p>
          <a:p>
            <a:pPr marL="0" indent="0" algn="just">
              <a:buNone/>
            </a:pPr>
            <a:endParaRPr lang="fa-IR" sz="2400" dirty="0" smtClean="0">
              <a:solidFill>
                <a:schemeClr val="tx1"/>
              </a:solidFill>
              <a:cs typeface="B Zar" pitchFamily="2" charset="-78"/>
            </a:endParaRPr>
          </a:p>
          <a:p>
            <a:pPr marL="0" indent="0" algn="just">
              <a:buNone/>
            </a:pPr>
            <a:r>
              <a:rPr lang="fa-IR" sz="2800" dirty="0" smtClean="0">
                <a:solidFill>
                  <a:schemeClr val="bg2">
                    <a:lumMod val="50000"/>
                  </a:schemeClr>
                </a:solidFill>
                <a:cs typeface="B Zar" pitchFamily="2" charset="-78"/>
              </a:rPr>
              <a:t>د) </a:t>
            </a:r>
            <a:r>
              <a:rPr lang="fa-IR" sz="2400" dirty="0" smtClean="0">
                <a:solidFill>
                  <a:schemeClr val="tx1"/>
                </a:solidFill>
                <a:cs typeface="B Zar" pitchFamily="2" charset="-78"/>
              </a:rPr>
              <a:t>طبقه بندي درآمدهاي حساب هاي مستقل وجوه سرمايه برحسب منابع و هزينه ها برحسب وظايف همانند سازمانهاي بازرگاني</a:t>
            </a:r>
          </a:p>
          <a:p>
            <a:pPr marL="0" indent="0" algn="just">
              <a:buNone/>
            </a:pPr>
            <a:endParaRPr lang="fa-IR" sz="2400" dirty="0" smtClean="0">
              <a:solidFill>
                <a:schemeClr val="tx1"/>
              </a:solidFill>
              <a:cs typeface="B Zar" pitchFamily="2" charset="-78"/>
            </a:endParaRPr>
          </a:p>
          <a:p>
            <a:pPr marL="0" indent="0" algn="just">
              <a:buNone/>
            </a:pPr>
            <a:r>
              <a:rPr lang="fa-IR" sz="2800" dirty="0" smtClean="0">
                <a:solidFill>
                  <a:schemeClr val="bg2">
                    <a:lumMod val="50000"/>
                  </a:schemeClr>
                </a:solidFill>
                <a:cs typeface="B Zar" pitchFamily="2" charset="-78"/>
              </a:rPr>
              <a:t>ه) </a:t>
            </a:r>
            <a:r>
              <a:rPr lang="fa-IR" sz="2400" dirty="0" smtClean="0">
                <a:solidFill>
                  <a:schemeClr val="tx1"/>
                </a:solidFill>
                <a:cs typeface="B Zar" pitchFamily="2" charset="-78"/>
              </a:rPr>
              <a:t>صورت حساب فعاليت ها بايد شرح فعاليت هاي دولتي را حداقل برحسب وظايف و در سطحي که صورت درآمدهاو مخارج و تغييرات در مازاد حساب هاي مستقل وجوه دولتي ارائه مي نمايد.</a:t>
            </a:r>
            <a:endParaRPr lang="fa-IR" sz="2800" dirty="0" smtClean="0">
              <a:solidFill>
                <a:schemeClr val="bg2">
                  <a:lumMod val="50000"/>
                </a:schemeClr>
              </a:solidFill>
              <a:cs typeface="B Zar" pitchFamily="2" charset="-78"/>
            </a:endParaRPr>
          </a:p>
        </p:txBody>
      </p:sp>
    </p:spTree>
    <p:extLst>
      <p:ext uri="{BB962C8B-B14F-4D97-AF65-F5344CB8AC3E}">
        <p14:creationId xmlns:p14="http://schemas.microsoft.com/office/powerpoint/2010/main" val="3996929125"/>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295400" y="0"/>
            <a:ext cx="7848600" cy="1219200"/>
          </a:xfrm>
        </p:spPr>
        <p:txBody>
          <a:bodyPr>
            <a:normAutofit/>
          </a:bodyPr>
          <a:lstStyle/>
          <a:p>
            <a:pPr algn="ctr"/>
            <a:r>
              <a:rPr lang="fa-IR" dirty="0" smtClean="0">
                <a:cs typeface="B Zar" pitchFamily="2" charset="-78"/>
              </a:rPr>
              <a:t> </a:t>
            </a:r>
            <a:endParaRPr lang="en-US" dirty="0">
              <a:cs typeface="B Zar" pitchFamily="2" charset="-78"/>
            </a:endParaRPr>
          </a:p>
        </p:txBody>
      </p:sp>
      <p:sp>
        <p:nvSpPr>
          <p:cNvPr id="3" name="Subtitle 2"/>
          <p:cNvSpPr>
            <a:spLocks noGrp="1"/>
          </p:cNvSpPr>
          <p:nvPr>
            <p:ph type="subTitle" idx="4294967295"/>
          </p:nvPr>
        </p:nvSpPr>
        <p:spPr>
          <a:xfrm>
            <a:off x="719708" y="1628800"/>
            <a:ext cx="7848600" cy="4320480"/>
          </a:xfrm>
        </p:spPr>
        <p:txBody>
          <a:bodyPr>
            <a:noAutofit/>
          </a:bodyPr>
          <a:lstStyle/>
          <a:p>
            <a:pPr algn="just" rtl="1"/>
            <a:endParaRPr lang="fa-IR" sz="2500" dirty="0" smtClean="0">
              <a:solidFill>
                <a:schemeClr val="tx1"/>
              </a:solidFill>
              <a:cs typeface="B Zar" pitchFamily="2" charset="-78"/>
            </a:endParaRPr>
          </a:p>
          <a:p>
            <a:pPr algn="just"/>
            <a:r>
              <a:rPr lang="fa-IR" sz="2500" dirty="0" smtClean="0">
                <a:solidFill>
                  <a:schemeClr val="tx1"/>
                </a:solidFill>
                <a:cs typeface="B Zar" pitchFamily="2" charset="-78"/>
              </a:rPr>
              <a:t>در حسابداري دولتي برخي کشورها براي ثبت دارايي ها و بدهي هاي بلند مدت از گروه حسابهاي دارايي هاي ثابت عمومي و بدهي هاي بلند مدت عمومي استفاده ميشود که اين گروه حساب ها برخلاف حسابهاي مستقل فقط از واحدهاي حسابداري مستقل تشکيل شده اند.</a:t>
            </a:r>
          </a:p>
          <a:p>
            <a:pPr algn="just"/>
            <a:r>
              <a:rPr lang="fa-IR" sz="2500" dirty="0" smtClean="0">
                <a:solidFill>
                  <a:schemeClr val="tx1"/>
                </a:solidFill>
                <a:cs typeface="B Zar" pitchFamily="2" charset="-78"/>
              </a:rPr>
              <a:t>داراي ثابت و بدهي هاي بلند مدت فقط در حسابهاي مستقل وجوه سرمايه اي و اماني ثبت ميشوند ولي در حساب هاي مستقل ديگر مي توان ازکنترل حسابداري مربوط به گروه حساب دارايي هاي ثابت و بدهي هاي بلند مدت عمومي استفاده کرد.</a:t>
            </a:r>
          </a:p>
        </p:txBody>
      </p:sp>
      <p:sp>
        <p:nvSpPr>
          <p:cNvPr id="6" name="Rounded Rectangle 5"/>
          <p:cNvSpPr/>
          <p:nvPr/>
        </p:nvSpPr>
        <p:spPr>
          <a:xfrm>
            <a:off x="1043608" y="548680"/>
            <a:ext cx="7200800" cy="1080120"/>
          </a:xfrm>
          <a:prstGeom prst="roundRect">
            <a:avLst/>
          </a:prstGeom>
          <a:solidFill>
            <a:schemeClr val="bg1">
              <a:lumMod val="65000"/>
            </a:schemeClr>
          </a:solidFill>
        </p:spPr>
        <p:style>
          <a:lnRef idx="1">
            <a:schemeClr val="accent6"/>
          </a:lnRef>
          <a:fillRef idx="3">
            <a:schemeClr val="accent6"/>
          </a:fillRef>
          <a:effectRef idx="2">
            <a:schemeClr val="accent6"/>
          </a:effectRef>
          <a:fontRef idx="minor">
            <a:schemeClr val="lt1"/>
          </a:fontRef>
        </p:style>
        <p:txBody>
          <a:bodyPr rtlCol="0" anchor="ctr"/>
          <a:lstStyle/>
          <a:p>
            <a:pPr algn="ctr" rtl="0"/>
            <a:r>
              <a:rPr lang="fa-IR" sz="3000" b="1" dirty="0" smtClean="0">
                <a:solidFill>
                  <a:schemeClr val="tx1"/>
                </a:solidFill>
                <a:cs typeface="B Zar" pitchFamily="2" charset="-78"/>
              </a:rPr>
              <a:t>گروه حساب ها در حسابداري دولتي</a:t>
            </a:r>
            <a:endParaRPr lang="en-US" sz="3000" b="1" dirty="0">
              <a:solidFill>
                <a:schemeClr val="tx1"/>
              </a:solidFill>
              <a:cs typeface="B Zar" pitchFamily="2" charset="-78"/>
            </a:endParaRPr>
          </a:p>
        </p:txBody>
      </p:sp>
    </p:spTree>
    <p:extLst>
      <p:ext uri="{BB962C8B-B14F-4D97-AF65-F5344CB8AC3E}">
        <p14:creationId xmlns:p14="http://schemas.microsoft.com/office/powerpoint/2010/main" val="37104496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052736"/>
            <a:ext cx="8424935" cy="2923877"/>
          </a:xfrm>
          <a:prstGeom prst="rect">
            <a:avLst/>
          </a:prstGeom>
          <a:noFill/>
        </p:spPr>
        <p:txBody>
          <a:bodyPr wrap="square" rtlCol="1">
            <a:spAutoFit/>
          </a:bodyPr>
          <a:lstStyle/>
          <a:p>
            <a:pPr algn="ctr"/>
            <a:r>
              <a:rPr lang="fa-IR" sz="4800" dirty="0" smtClean="0">
                <a:solidFill>
                  <a:prstClr val="black"/>
                </a:solidFill>
                <a:latin typeface="2  Titr"/>
                <a:cs typeface="B Titr" pitchFamily="2" charset="-78"/>
              </a:rPr>
              <a:t>فصل سوم</a:t>
            </a:r>
          </a:p>
          <a:p>
            <a:pPr algn="ctr"/>
            <a:endParaRPr lang="fa-IR" sz="4800" dirty="0" smtClean="0">
              <a:solidFill>
                <a:prstClr val="black"/>
              </a:solidFill>
              <a:latin typeface="2  Titr"/>
              <a:cs typeface="B Titr" pitchFamily="2" charset="-78"/>
            </a:endParaRPr>
          </a:p>
          <a:p>
            <a:pPr algn="ctr"/>
            <a:endParaRPr lang="fa-IR" sz="4800" dirty="0" smtClean="0">
              <a:solidFill>
                <a:prstClr val="black"/>
              </a:solidFill>
              <a:latin typeface="2  Titr"/>
              <a:cs typeface="B Titr" pitchFamily="2" charset="-78"/>
            </a:endParaRPr>
          </a:p>
          <a:p>
            <a:pPr algn="ctr"/>
            <a:r>
              <a:rPr lang="fa-IR" sz="4000" dirty="0" smtClean="0">
                <a:solidFill>
                  <a:prstClr val="black"/>
                </a:solidFill>
                <a:latin typeface="2  Titr"/>
                <a:cs typeface="B Titr" pitchFamily="2" charset="-78"/>
              </a:rPr>
              <a:t>کنترل بودجه و آشنايي با حسابداري بودجه اي</a:t>
            </a:r>
            <a:endParaRPr lang="fa-IR" sz="4000" dirty="0">
              <a:solidFill>
                <a:prstClr val="black"/>
              </a:solidFill>
              <a:latin typeface="2  Titr"/>
              <a:cs typeface="B Titr" pitchFamily="2" charset="-78"/>
            </a:endParaRPr>
          </a:p>
        </p:txBody>
      </p:sp>
    </p:spTree>
    <p:extLst>
      <p:ext uri="{BB962C8B-B14F-4D97-AF65-F5344CB8AC3E}">
        <p14:creationId xmlns:p14="http://schemas.microsoft.com/office/powerpoint/2010/main" val="147418475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552" y="332656"/>
            <a:ext cx="8229600" cy="1143000"/>
          </a:xfrm>
        </p:spPr>
        <p:txBody>
          <a:bodyPr/>
          <a:lstStyle/>
          <a:p>
            <a:pPr algn="r"/>
            <a:r>
              <a:rPr lang="fa-IR" b="1" dirty="0" smtClean="0">
                <a:solidFill>
                  <a:srgbClr val="C00000"/>
                </a:solidFill>
                <a:cs typeface="Z Koodak" pitchFamily="2" charset="-78"/>
              </a:rPr>
              <a:t>تعريف بودجه</a:t>
            </a:r>
            <a:endParaRPr lang="fa-IR" b="1" dirty="0">
              <a:solidFill>
                <a:srgbClr val="C00000"/>
              </a:solidFill>
              <a:cs typeface="Z Koodak" pitchFamily="2" charset="-78"/>
            </a:endParaRPr>
          </a:p>
        </p:txBody>
      </p:sp>
      <p:sp>
        <p:nvSpPr>
          <p:cNvPr id="2" name="Content Placeholder 1"/>
          <p:cNvSpPr>
            <a:spLocks noGrp="1"/>
          </p:cNvSpPr>
          <p:nvPr>
            <p:ph idx="1"/>
          </p:nvPr>
        </p:nvSpPr>
        <p:spPr/>
        <p:txBody>
          <a:bodyPr/>
          <a:lstStyle/>
          <a:p>
            <a:pPr algn="r" rtl="1">
              <a:buNone/>
            </a:pPr>
            <a:r>
              <a:rPr lang="fa-IR" b="1" dirty="0" smtClean="0">
                <a:cs typeface="B Nazanin" pitchFamily="2" charset="-78"/>
              </a:rPr>
              <a:t>بودجه کل کشوربرنامه مالي دولت است که براي يک سال مالي تهيه وحاوي پيش بيني درآمدها و ساير منابع تامين اعتبار و براورد هزينه براي انجام عملياتي که منجر به رسيدن به سياست ها و به هدفهاي قانوني مي شود.</a:t>
            </a:r>
          </a:p>
          <a:p>
            <a:pPr algn="r" rtl="1">
              <a:buFont typeface="Wingdings" pitchFamily="2" charset="2"/>
              <a:buChar char="Ø"/>
            </a:pPr>
            <a:r>
              <a:rPr lang="fa-IR" b="1" dirty="0" smtClean="0">
                <a:cs typeface="B Nazanin" pitchFamily="2" charset="-78"/>
              </a:rPr>
              <a:t>بودجه دخل و خرج دولت است .</a:t>
            </a:r>
          </a:p>
          <a:p>
            <a:pPr algn="r" rtl="1">
              <a:buFont typeface="Wingdings" pitchFamily="2" charset="2"/>
              <a:buChar char="Ø"/>
            </a:pPr>
            <a:r>
              <a:rPr lang="fa-IR" b="1" dirty="0" smtClean="0">
                <a:cs typeface="B Nazanin" pitchFamily="2" charset="-78"/>
              </a:rPr>
              <a:t>بود جه يک سند مالي است مربوط به درآمد ها و هزينه هاي دولت.</a:t>
            </a:r>
          </a:p>
        </p:txBody>
      </p:sp>
    </p:spTree>
    <p:extLst>
      <p:ext uri="{BB962C8B-B14F-4D97-AF65-F5344CB8AC3E}">
        <p14:creationId xmlns:p14="http://schemas.microsoft.com/office/powerpoint/2010/main" val="278601130"/>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857232"/>
            <a:ext cx="8568952" cy="5467368"/>
          </a:xfrm>
        </p:spPr>
        <p:txBody>
          <a:bodyPr>
            <a:noAutofit/>
          </a:bodyPr>
          <a:lstStyle/>
          <a:p>
            <a:pPr>
              <a:buNone/>
            </a:pPr>
            <a:r>
              <a:rPr lang="en-GB" sz="2800" b="1" dirty="0" smtClean="0">
                <a:cs typeface="B Nazanin" pitchFamily="2" charset="-78"/>
              </a:rPr>
              <a:t>                        </a:t>
            </a:r>
            <a:r>
              <a:rPr lang="fa-IR" sz="2800" b="1" dirty="0" smtClean="0">
                <a:solidFill>
                  <a:srgbClr val="FF0000"/>
                </a:solidFill>
                <a:cs typeface="B Nazanin" pitchFamily="2" charset="-78"/>
              </a:rPr>
              <a:t>اجزاي بودجه شامل سه قسمت ذيل است :</a:t>
            </a:r>
          </a:p>
          <a:p>
            <a:pPr marL="514350" indent="-514350" algn="just" rtl="1">
              <a:buNone/>
            </a:pPr>
            <a:r>
              <a:rPr lang="fa-IR" sz="2800" b="1" dirty="0" smtClean="0">
                <a:cs typeface="B Nazanin" pitchFamily="2" charset="-78"/>
              </a:rPr>
              <a:t>1)بودجه عمومي دولت شامل دو قسمت است :</a:t>
            </a:r>
          </a:p>
          <a:p>
            <a:pPr marL="514350" indent="-514350" algn="just" rtl="1">
              <a:buNone/>
            </a:pPr>
            <a:r>
              <a:rPr lang="fa-IR" sz="2800" b="1" dirty="0" smtClean="0">
                <a:cs typeface="B Nazanin" pitchFamily="2" charset="-78"/>
              </a:rPr>
              <a:t>الف ) پيش بيني دريافت ها و منابع تامين اعتبار که به طور مستقيم و غير مستقم در سال مالي قانوني بودجه به وسيله دستگاهها از طريق حسابهاي خزانه داري کل اخذ ميگردد.</a:t>
            </a:r>
          </a:p>
          <a:p>
            <a:pPr marL="514350" indent="-514350" algn="just" rtl="1">
              <a:buNone/>
            </a:pPr>
            <a:r>
              <a:rPr lang="fa-IR" sz="2800" b="1" dirty="0" smtClean="0">
                <a:cs typeface="B Nazanin" pitchFamily="2" charset="-78"/>
              </a:rPr>
              <a:t>ب ) پيش بيني پرداخت هايي که از محل در آمد عمومي يا اختصاصي براي اعتبارات جاري و عمراني و اختصاصي دستگاههاي اجرايي</a:t>
            </a:r>
            <a:r>
              <a:rPr lang="en-GB" sz="2800" b="1" dirty="0" smtClean="0">
                <a:cs typeface="B Nazanin" pitchFamily="2" charset="-78"/>
              </a:rPr>
              <a:t> </a:t>
            </a:r>
            <a:r>
              <a:rPr lang="fa-IR" sz="2800" b="1" dirty="0" smtClean="0">
                <a:cs typeface="B Nazanin" pitchFamily="2" charset="-78"/>
              </a:rPr>
              <a:t>مي تواند در سال مربوط انجام دهد.</a:t>
            </a:r>
          </a:p>
          <a:p>
            <a:pPr marL="514350" indent="-514350" algn="just" rtl="1">
              <a:buNone/>
            </a:pPr>
            <a:r>
              <a:rPr lang="fa-IR" sz="2800" b="1" dirty="0" smtClean="0">
                <a:cs typeface="B Nazanin" pitchFamily="2" charset="-78"/>
              </a:rPr>
              <a:t>2)بودحه شرکتهاي دولتي و بانکها شامل پيش بيني در آمد هاو ساير منابع تامين اعتبار.</a:t>
            </a:r>
          </a:p>
          <a:p>
            <a:pPr marL="514350" indent="-514350" algn="just" rtl="1">
              <a:buNone/>
            </a:pPr>
            <a:r>
              <a:rPr lang="fa-IR" sz="2800" b="1" dirty="0" smtClean="0">
                <a:cs typeface="B Nazanin" pitchFamily="2" charset="-78"/>
              </a:rPr>
              <a:t>3)بودجه موسساتي که تحت عناويني غير از عنوان هاي فوق در بودحه کشور منظور مي شود.</a:t>
            </a:r>
          </a:p>
          <a:p>
            <a:pPr algn="just"/>
            <a:endParaRPr lang="en-GB" sz="2800" b="1" dirty="0">
              <a:cs typeface="B Nazanin" pitchFamily="2" charset="-78"/>
            </a:endParaRPr>
          </a:p>
        </p:txBody>
      </p:sp>
    </p:spTree>
    <p:extLst>
      <p:ext uri="{BB962C8B-B14F-4D97-AF65-F5344CB8AC3E}">
        <p14:creationId xmlns:p14="http://schemas.microsoft.com/office/powerpoint/2010/main" val="1037409541"/>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solidFill>
                  <a:srgbClr val="C00000"/>
                </a:solidFill>
                <a:cs typeface="B Nazanin" pitchFamily="2" charset="-78"/>
              </a:rPr>
              <a:t>تاريخچه بودجه در ايران </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11560" y="1340768"/>
            <a:ext cx="8229600" cy="4525963"/>
          </a:xfrm>
        </p:spPr>
        <p:txBody>
          <a:bodyPr>
            <a:noAutofit/>
          </a:bodyPr>
          <a:lstStyle/>
          <a:p>
            <a:pPr marL="514350" indent="-514350" algn="just" rtl="1">
              <a:buFont typeface="+mj-lt"/>
              <a:buAutoNum type="arabicPeriod"/>
            </a:pPr>
            <a:r>
              <a:rPr lang="fa-IR" sz="2800" b="1" dirty="0" smtClean="0">
                <a:cs typeface="B Nazanin" pitchFamily="2" charset="-78"/>
              </a:rPr>
              <a:t>قبل از دوره مشروطيت :به وسيله مستوفيان و زير نظر وزير ماله تنظيم مي شد بودجه لشگر و قشون به صورت جدا از ساير ارکان دولت تصويب و در نهايت توسط پادشاه تاييد مي شد</a:t>
            </a:r>
            <a:r>
              <a:rPr lang="en-GB" sz="2800" b="1" dirty="0" smtClean="0">
                <a:cs typeface="B Nazanin" pitchFamily="2" charset="-78"/>
              </a:rPr>
              <a:t>.</a:t>
            </a:r>
            <a:endParaRPr lang="fa-IR" sz="2800" b="1" dirty="0" smtClean="0">
              <a:cs typeface="B Nazanin" pitchFamily="2" charset="-78"/>
            </a:endParaRPr>
          </a:p>
          <a:p>
            <a:pPr marL="514350" indent="-514350" algn="just" rtl="1">
              <a:buFont typeface="+mj-lt"/>
              <a:buAutoNum type="arabicPeriod"/>
            </a:pPr>
            <a:r>
              <a:rPr lang="fa-IR" sz="2800" b="1" dirty="0" smtClean="0">
                <a:cs typeface="B Nazanin" pitchFamily="2" charset="-78"/>
              </a:rPr>
              <a:t>بعد از دورره مشروطيت :با تدوين اولين قانون اساسي وضع ماليات و تصويب بودجه در صلاحيت مجلس شوراي ملي قرار  گرفت اولين بودجه به شيوه امروزي به در سال 1289با کسري بودجه به مجلس ارائه شد</a:t>
            </a:r>
            <a:r>
              <a:rPr lang="en-GB" sz="2800" b="1" dirty="0" smtClean="0">
                <a:cs typeface="B Nazanin" pitchFamily="2" charset="-78"/>
              </a:rPr>
              <a:t>.</a:t>
            </a:r>
            <a:endParaRPr lang="fa-IR" sz="2800" b="1" dirty="0" smtClean="0">
              <a:cs typeface="B Nazanin" pitchFamily="2" charset="-78"/>
            </a:endParaRPr>
          </a:p>
          <a:p>
            <a:pPr marL="514350" indent="-514350" algn="just" rtl="1">
              <a:buFont typeface="+mj-lt"/>
              <a:buAutoNum type="arabicPeriod"/>
            </a:pPr>
            <a:r>
              <a:rPr lang="fa-IR" sz="2800" b="1" dirty="0" smtClean="0">
                <a:cs typeface="B Nazanin" pitchFamily="2" charset="-78"/>
              </a:rPr>
              <a:t>اولين بودجه تصويب شد ه در سال 1302بود که اين روش تا سال 1320که در آمد هاي نفتي به بودجه تزريق شد ادامه پيدا کردو بعد از آن به صورت ديگري تدوين شد.</a:t>
            </a:r>
            <a:endParaRPr lang="en-GB" sz="2800" b="1" dirty="0">
              <a:cs typeface="B Nazanin" pitchFamily="2" charset="-78"/>
            </a:endParaRPr>
          </a:p>
        </p:txBody>
      </p:sp>
    </p:spTree>
    <p:extLst>
      <p:ext uri="{BB962C8B-B14F-4D97-AF65-F5344CB8AC3E}">
        <p14:creationId xmlns:p14="http://schemas.microsoft.com/office/powerpoint/2010/main" val="670861720"/>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r"/>
            <a:r>
              <a:rPr lang="fa-IR" b="1" dirty="0" smtClean="0">
                <a:solidFill>
                  <a:srgbClr val="C00000"/>
                </a:solidFill>
                <a:cs typeface="Z Koodak"/>
              </a:rPr>
              <a:t>اصول بودجه</a:t>
            </a:r>
            <a:endParaRPr lang="fa-IR" b="1" dirty="0">
              <a:solidFill>
                <a:srgbClr val="C00000"/>
              </a:solidFill>
              <a:cs typeface="Z Koodak"/>
            </a:endParaRPr>
          </a:p>
        </p:txBody>
      </p:sp>
      <p:sp>
        <p:nvSpPr>
          <p:cNvPr id="2" name="Content Placeholder 1"/>
          <p:cNvSpPr>
            <a:spLocks noGrp="1"/>
          </p:cNvSpPr>
          <p:nvPr>
            <p:ph idx="1"/>
          </p:nvPr>
        </p:nvSpPr>
        <p:spPr>
          <a:xfrm>
            <a:off x="755576" y="1196752"/>
            <a:ext cx="8064896" cy="4666840"/>
          </a:xfrm>
        </p:spPr>
        <p:txBody>
          <a:bodyPr>
            <a:noAutofit/>
          </a:bodyPr>
          <a:lstStyle/>
          <a:p>
            <a:pPr algn="just" rtl="1">
              <a:buNone/>
            </a:pPr>
            <a:endParaRPr lang="en-GB" sz="2800" b="1" dirty="0" smtClean="0">
              <a:cs typeface="B Nazanin" pitchFamily="2" charset="-78"/>
            </a:endParaRPr>
          </a:p>
          <a:p>
            <a:pPr algn="just" rtl="1">
              <a:buNone/>
            </a:pPr>
            <a:r>
              <a:rPr lang="fa-IR" sz="2800" b="1" dirty="0" smtClean="0">
                <a:cs typeface="B Nazanin" pitchFamily="2" charset="-78"/>
              </a:rPr>
              <a:t>     نقطه نظرات صاحب نظران پيرامون اصول بودجه با يکديگر تفاوت دارد ولي اين تفاوت نظر کلي نبوده و در بعضي از اين اصول يک تفاوت نظر ضمني وجود دارد با توجه به تفاوتي که در ساختار دولت اختيارات و نوع حکومت در بين جوامع مختلف وجود دارد اين اصول تحت شرايط متفاوت تغير کرده و يا به راحتي از سوي دولتي ناديده گرفت مي شود در نتيجه استفاده از کلمه اصل چندان مناسب نيست ولي به طور کلي چهار  چوبي در قالب چهارده بند ارائه شده است.</a:t>
            </a:r>
            <a:endParaRPr lang="fa-IR" sz="2800" b="1" dirty="0">
              <a:cs typeface="B Nazanin" pitchFamily="2" charset="-78"/>
            </a:endParaRPr>
          </a:p>
        </p:txBody>
      </p:sp>
    </p:spTree>
    <p:extLst>
      <p:ext uri="{BB962C8B-B14F-4D97-AF65-F5344CB8AC3E}">
        <p14:creationId xmlns:p14="http://schemas.microsoft.com/office/powerpoint/2010/main" val="755715186"/>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71480"/>
            <a:ext cx="8229600" cy="5753120"/>
          </a:xfrm>
        </p:spPr>
        <p:txBody>
          <a:bodyPr>
            <a:noAutofit/>
          </a:bodyPr>
          <a:lstStyle/>
          <a:p>
            <a:pPr algn="r">
              <a:buNone/>
            </a:pPr>
            <a:r>
              <a:rPr lang="fa-IR" b="1" dirty="0" smtClean="0">
                <a:solidFill>
                  <a:srgbClr val="FF0000"/>
                </a:solidFill>
                <a:cs typeface="B Nazanin" pitchFamily="2" charset="-78"/>
              </a:rPr>
              <a:t>چهارده اصل بودجه :</a:t>
            </a:r>
          </a:p>
          <a:p>
            <a:pPr marL="514350" indent="-514350" algn="r" rtl="1">
              <a:buFont typeface="Wingdings" pitchFamily="2" charset="2"/>
              <a:buChar char="Ø"/>
            </a:pPr>
            <a:r>
              <a:rPr lang="fa-IR" sz="2100" b="1" dirty="0" smtClean="0">
                <a:cs typeface="B Nazanin" pitchFamily="2" charset="-78"/>
              </a:rPr>
              <a:t>اصل سالانه بودن بودجه</a:t>
            </a:r>
          </a:p>
          <a:p>
            <a:pPr marL="514350" indent="-514350" algn="r" rtl="1">
              <a:buFont typeface="Wingdings" pitchFamily="2" charset="2"/>
              <a:buChar char="Ø"/>
            </a:pPr>
            <a:r>
              <a:rPr lang="fa-IR" sz="2100" b="1" dirty="0" smtClean="0">
                <a:cs typeface="B Nazanin" pitchFamily="2" charset="-78"/>
              </a:rPr>
              <a:t>اصل تقدم درآمد بر هزينه </a:t>
            </a:r>
          </a:p>
          <a:p>
            <a:pPr marL="514350" indent="-514350" algn="r" rtl="1">
              <a:buFont typeface="Wingdings" pitchFamily="2" charset="2"/>
              <a:buChar char="Ø"/>
            </a:pPr>
            <a:r>
              <a:rPr lang="fa-IR" sz="2100" b="1" dirty="0" smtClean="0">
                <a:cs typeface="B Nazanin" pitchFamily="2" charset="-78"/>
              </a:rPr>
              <a:t>اصل تعادل بودجه</a:t>
            </a:r>
          </a:p>
          <a:p>
            <a:pPr marL="514350" indent="-514350" algn="r" rtl="1">
              <a:buFont typeface="Wingdings" pitchFamily="2" charset="2"/>
              <a:buChar char="Ø"/>
            </a:pPr>
            <a:r>
              <a:rPr lang="fa-IR" sz="2100" b="1" dirty="0" smtClean="0">
                <a:cs typeface="B Nazanin" pitchFamily="2" charset="-78"/>
              </a:rPr>
              <a:t>اصل پيش بيني و تقدم </a:t>
            </a:r>
          </a:p>
          <a:p>
            <a:pPr marL="514350" indent="-514350" algn="r" rtl="1">
              <a:buFont typeface="Wingdings" pitchFamily="2" charset="2"/>
              <a:buChar char="Ø"/>
            </a:pPr>
            <a:r>
              <a:rPr lang="fa-IR" sz="2100" b="1" dirty="0" smtClean="0">
                <a:cs typeface="B Nazanin" pitchFamily="2" charset="-78"/>
              </a:rPr>
              <a:t>اصل وحدت بودجه</a:t>
            </a:r>
          </a:p>
          <a:p>
            <a:pPr marL="514350" indent="-514350" algn="r" rtl="1">
              <a:buFont typeface="Wingdings" pitchFamily="2" charset="2"/>
              <a:buChar char="Ø"/>
            </a:pPr>
            <a:r>
              <a:rPr lang="fa-IR" sz="2100" b="1" dirty="0" smtClean="0">
                <a:cs typeface="B Nazanin" pitchFamily="2" charset="-78"/>
              </a:rPr>
              <a:t>اصل تمرکز عايدات</a:t>
            </a:r>
          </a:p>
          <a:p>
            <a:pPr marL="514350" indent="-514350" algn="r" rtl="1">
              <a:buFont typeface="Wingdings" pitchFamily="2" charset="2"/>
              <a:buChar char="Ø"/>
            </a:pPr>
            <a:r>
              <a:rPr lang="fa-IR" sz="2100" b="1" dirty="0" smtClean="0">
                <a:cs typeface="B Nazanin" pitchFamily="2" charset="-78"/>
              </a:rPr>
              <a:t>اصل کامليت يا جامعيت بودجه</a:t>
            </a:r>
          </a:p>
          <a:p>
            <a:pPr marL="514350" indent="-514350" algn="r" rtl="1">
              <a:buFont typeface="Wingdings" pitchFamily="2" charset="2"/>
              <a:buChar char="Ø"/>
            </a:pPr>
            <a:r>
              <a:rPr lang="fa-IR" sz="2100" b="1" dirty="0" smtClean="0">
                <a:cs typeface="B Nazanin" pitchFamily="2" charset="-78"/>
              </a:rPr>
              <a:t>اصل شامليت يا تفصيل بودجه</a:t>
            </a:r>
          </a:p>
          <a:p>
            <a:pPr marL="514350" indent="-514350" algn="r" rtl="1">
              <a:buFont typeface="Wingdings" pitchFamily="2" charset="2"/>
              <a:buChar char="Ø"/>
            </a:pPr>
            <a:r>
              <a:rPr lang="fa-IR" sz="2100" b="1" dirty="0" smtClean="0">
                <a:cs typeface="B Nazanin" pitchFamily="2" charset="-78"/>
              </a:rPr>
              <a:t>اصل تخصص و عدم تخصيص بودجه</a:t>
            </a:r>
          </a:p>
          <a:p>
            <a:pPr marL="514350" indent="-514350" algn="r" rtl="1">
              <a:buFont typeface="Wingdings" pitchFamily="2" charset="2"/>
              <a:buChar char="Ø"/>
            </a:pPr>
            <a:r>
              <a:rPr lang="fa-IR" sz="2100" b="1" dirty="0" smtClean="0">
                <a:cs typeface="B Nazanin" pitchFamily="2" charset="-78"/>
              </a:rPr>
              <a:t>اصل انعطاف پذيري بودجه</a:t>
            </a:r>
          </a:p>
          <a:p>
            <a:pPr marL="514350" indent="-514350" algn="r" rtl="1">
              <a:buFont typeface="Wingdings" pitchFamily="2" charset="2"/>
              <a:buChar char="Ø"/>
            </a:pPr>
            <a:r>
              <a:rPr lang="fa-IR" sz="2100" b="1" dirty="0" smtClean="0">
                <a:cs typeface="B Nazanin" pitchFamily="2" charset="-78"/>
              </a:rPr>
              <a:t>اصل تحديدي بودن بودجه</a:t>
            </a:r>
          </a:p>
          <a:p>
            <a:pPr marL="514350" indent="-514350" algn="r" rtl="1">
              <a:buFont typeface="Wingdings" pitchFamily="2" charset="2"/>
              <a:buChar char="Ø"/>
            </a:pPr>
            <a:r>
              <a:rPr lang="fa-IR" sz="2100" b="1" dirty="0" smtClean="0">
                <a:cs typeface="B Nazanin" pitchFamily="2" charset="-78"/>
              </a:rPr>
              <a:t>اصل تخميني بودن در آمدها</a:t>
            </a:r>
          </a:p>
          <a:p>
            <a:pPr marL="514350" indent="-514350" algn="r" rtl="1">
              <a:buFont typeface="Wingdings" pitchFamily="2" charset="2"/>
              <a:buChar char="Ø"/>
            </a:pPr>
            <a:r>
              <a:rPr lang="fa-IR" sz="2100" b="1" dirty="0" smtClean="0">
                <a:cs typeface="B Nazanin" pitchFamily="2" charset="-78"/>
              </a:rPr>
              <a:t>اصل تنظيم بودجه بر مبناي عمليات </a:t>
            </a:r>
          </a:p>
          <a:p>
            <a:pPr marL="514350" indent="-514350" algn="r" rtl="1">
              <a:buFont typeface="Wingdings" pitchFamily="2" charset="2"/>
              <a:buChar char="Ø"/>
            </a:pPr>
            <a:r>
              <a:rPr lang="fa-IR" sz="2100" b="1" dirty="0" smtClean="0">
                <a:cs typeface="B Nazanin" pitchFamily="2" charset="-78"/>
              </a:rPr>
              <a:t>اصل تفکيک هزينه مستمر از غير مستمر </a:t>
            </a:r>
          </a:p>
          <a:p>
            <a:pPr marL="514350" indent="-514350" algn="r" rtl="1">
              <a:buFont typeface="Wingdings" pitchFamily="2" charset="2"/>
              <a:buChar char="Ø"/>
            </a:pPr>
            <a:endParaRPr lang="fa-IR" sz="2100" b="1" dirty="0" smtClean="0">
              <a:cs typeface="B Nazanin" pitchFamily="2" charset="-78"/>
            </a:endParaRPr>
          </a:p>
          <a:p>
            <a:pPr marL="514350" indent="-514350" algn="r" rtl="1">
              <a:buFont typeface="Wingdings" pitchFamily="2" charset="2"/>
              <a:buChar char="Ø"/>
            </a:pPr>
            <a:endParaRPr lang="fa-IR" sz="2100" b="1" dirty="0">
              <a:cs typeface="B Nazanin" pitchFamily="2" charset="-78"/>
            </a:endParaRPr>
          </a:p>
        </p:txBody>
      </p:sp>
    </p:spTree>
    <p:extLst>
      <p:ext uri="{BB962C8B-B14F-4D97-AF65-F5344CB8AC3E}">
        <p14:creationId xmlns:p14="http://schemas.microsoft.com/office/powerpoint/2010/main" val="2205366287"/>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764704"/>
            <a:ext cx="8517632" cy="4610112"/>
          </a:xfrm>
        </p:spPr>
        <p:txBody>
          <a:bodyPr>
            <a:normAutofit fontScale="92500" lnSpcReduction="10000"/>
          </a:bodyPr>
          <a:lstStyle/>
          <a:p>
            <a:pPr rtl="1">
              <a:buNone/>
            </a:pPr>
            <a:r>
              <a:rPr lang="fa-IR" b="1" dirty="0" smtClean="0">
                <a:solidFill>
                  <a:srgbClr val="FF0000"/>
                </a:solidFill>
                <a:cs typeface="B Nazanin" pitchFamily="2" charset="-78"/>
              </a:rPr>
              <a:t>اصل سالانه بودن بودجه</a:t>
            </a:r>
          </a:p>
          <a:p>
            <a:pPr rtl="1">
              <a:buNone/>
            </a:pPr>
            <a:endParaRPr lang="fa-IR" dirty="0" smtClean="0">
              <a:solidFill>
                <a:srgbClr val="FF0000"/>
              </a:solidFill>
              <a:cs typeface="B Nazanin" pitchFamily="2" charset="-78"/>
            </a:endParaRPr>
          </a:p>
          <a:p>
            <a:pPr algn="just" rtl="1">
              <a:buNone/>
            </a:pPr>
            <a:r>
              <a:rPr lang="fa-IR" b="1" dirty="0" smtClean="0">
                <a:cs typeface="B Nazanin" pitchFamily="2" charset="-78"/>
              </a:rPr>
              <a:t>    در ايران سال مالي برابر سال شمسي است  چنانچه بنا به هر دليلي بودجه سال آتي مصوب نشد دولت براي پيشبرد امور</a:t>
            </a:r>
            <a:r>
              <a:rPr lang="en-US" b="1" dirty="0" smtClean="0">
                <a:cs typeface="B Nazanin" pitchFamily="2" charset="-78"/>
              </a:rPr>
              <a:t> </a:t>
            </a:r>
            <a:r>
              <a:rPr lang="fa-IR" b="1" dirty="0" smtClean="0">
                <a:cs typeface="B Nazanin" pitchFamily="2" charset="-78"/>
              </a:rPr>
              <a:t>ميتواند به اندازه بودجه سال قبل را براي فروردين ماه استفاده کند که به آن 1/12مي گويند و اگر براي ارديبهشت ماه آماده نشد ميتواند از بودجه 2/12استفاده کند.</a:t>
            </a:r>
          </a:p>
          <a:p>
            <a:pPr algn="just" rtl="1">
              <a:buNone/>
            </a:pPr>
            <a:r>
              <a:rPr lang="fa-IR" b="1" dirty="0" smtClean="0">
                <a:cs typeface="B Nazanin" pitchFamily="2" charset="-78"/>
              </a:rPr>
              <a:t>    در بسياري از کشور ها علاوه بر بودجه سالانه يک برنامه يا تنطيم بودجه چند ساله نيز صورت ميگيرد معروفترين اين نوع از بودجه هاي برنامه اي ،برنامه پنچ ساله است .</a:t>
            </a:r>
          </a:p>
          <a:p>
            <a:pPr rtl="1">
              <a:buNone/>
            </a:pPr>
            <a:endParaRPr lang="en-GB" dirty="0">
              <a:solidFill>
                <a:schemeClr val="tx1">
                  <a:lumMod val="75000"/>
                </a:schemeClr>
              </a:solidFill>
              <a:cs typeface="B Nazanin" pitchFamily="2" charset="-78"/>
            </a:endParaRPr>
          </a:p>
        </p:txBody>
      </p:sp>
    </p:spTree>
    <p:extLst>
      <p:ext uri="{BB962C8B-B14F-4D97-AF65-F5344CB8AC3E}">
        <p14:creationId xmlns:p14="http://schemas.microsoft.com/office/powerpoint/2010/main" val="3834504137"/>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908720"/>
            <a:ext cx="8229600" cy="3460426"/>
          </a:xfrm>
        </p:spPr>
        <p:txBody>
          <a:bodyPr/>
          <a:lstStyle/>
          <a:p>
            <a:pPr algn="just">
              <a:buNone/>
            </a:pPr>
            <a:r>
              <a:rPr lang="fa-IR" b="1" dirty="0" smtClean="0">
                <a:solidFill>
                  <a:srgbClr val="FF0000"/>
                </a:solidFill>
                <a:cs typeface="B Nazanin" pitchFamily="2" charset="-78"/>
              </a:rPr>
              <a:t>اصل تقدم در آمد بر هزينه</a:t>
            </a:r>
          </a:p>
          <a:p>
            <a:pPr algn="just">
              <a:buNone/>
            </a:pPr>
            <a:r>
              <a:rPr lang="fa-IR" b="1" dirty="0" smtClean="0">
                <a:solidFill>
                  <a:srgbClr val="FF0000"/>
                </a:solidFill>
                <a:cs typeface="B Nazanin" pitchFamily="2" charset="-78"/>
              </a:rPr>
              <a:t> </a:t>
            </a:r>
          </a:p>
          <a:p>
            <a:pPr algn="just">
              <a:buNone/>
            </a:pPr>
            <a:r>
              <a:rPr lang="fa-IR" b="1" dirty="0" smtClean="0">
                <a:cs typeface="B Nazanin" pitchFamily="2" charset="-78"/>
              </a:rPr>
              <a:t>    منظور آن است که قبل از هر اقدامي در بودجه ريزي ابتدا بايستي منابع در آمدي و سقف هر يک از آنها به  طوردقيق پيش بيني شود و اثرات آن بر شاخص هاي کلان اقتصادي مورد بررسي قرار گيرد .</a:t>
            </a:r>
            <a:endParaRPr lang="en-GB" b="1" dirty="0">
              <a:cs typeface="B Nazanin" pitchFamily="2" charset="-78"/>
            </a:endParaRPr>
          </a:p>
        </p:txBody>
      </p:sp>
    </p:spTree>
    <p:extLst>
      <p:ext uri="{BB962C8B-B14F-4D97-AF65-F5344CB8AC3E}">
        <p14:creationId xmlns:p14="http://schemas.microsoft.com/office/powerpoint/2010/main" val="179572470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124744"/>
            <a:ext cx="8373616" cy="3746178"/>
          </a:xfrm>
        </p:spPr>
        <p:txBody>
          <a:bodyPr>
            <a:normAutofit fontScale="70000" lnSpcReduction="20000"/>
          </a:bodyPr>
          <a:lstStyle/>
          <a:p>
            <a:pPr algn="r">
              <a:buNone/>
            </a:pPr>
            <a:endParaRPr lang="en-US" b="1" dirty="0" smtClean="0">
              <a:solidFill>
                <a:schemeClr val="tx2">
                  <a:lumMod val="60000"/>
                  <a:lumOff val="40000"/>
                </a:schemeClr>
              </a:solidFill>
              <a:cs typeface="Z Koodak"/>
            </a:endParaRPr>
          </a:p>
          <a:p>
            <a:pPr algn="r">
              <a:buNone/>
            </a:pPr>
            <a:r>
              <a:rPr lang="fa-IR" sz="4000" b="1" dirty="0" smtClean="0">
                <a:solidFill>
                  <a:srgbClr val="FF0000"/>
                </a:solidFill>
                <a:cs typeface="B Nazanin" pitchFamily="2" charset="-78"/>
              </a:rPr>
              <a:t>اصل تعادل بودجه</a:t>
            </a:r>
          </a:p>
          <a:p>
            <a:pPr algn="r">
              <a:buNone/>
            </a:pPr>
            <a:endParaRPr lang="fa-IR" b="1" dirty="0" smtClean="0">
              <a:solidFill>
                <a:srgbClr val="FF0000"/>
              </a:solidFill>
              <a:cs typeface="Z Koodak"/>
            </a:endParaRPr>
          </a:p>
          <a:p>
            <a:pPr algn="r">
              <a:buNone/>
            </a:pPr>
            <a:r>
              <a:rPr lang="fa-IR" sz="3400" b="1" dirty="0" smtClean="0">
                <a:cs typeface="B Nazanin" pitchFamily="2" charset="-78"/>
              </a:rPr>
              <a:t>براساس اين اصل درصد رشد هزينه ها نبايد بيشتر از درصد رشد درآمد باشد. </a:t>
            </a:r>
          </a:p>
          <a:p>
            <a:pPr algn="r">
              <a:buNone/>
            </a:pPr>
            <a:endParaRPr lang="fa-IR" b="1" dirty="0" smtClean="0">
              <a:cs typeface="Z Koodak"/>
            </a:endParaRPr>
          </a:p>
          <a:p>
            <a:pPr algn="r">
              <a:buNone/>
            </a:pPr>
            <a:endParaRPr lang="fa-IR" b="1" dirty="0" smtClean="0">
              <a:cs typeface="Z Koodak"/>
            </a:endParaRPr>
          </a:p>
          <a:p>
            <a:pPr lvl="0">
              <a:buNone/>
            </a:pPr>
            <a:r>
              <a:rPr lang="fa-IR" sz="4000" b="1" dirty="0">
                <a:solidFill>
                  <a:srgbClr val="FF0000"/>
                </a:solidFill>
                <a:cs typeface="B Nazanin" pitchFamily="2" charset="-78"/>
              </a:rPr>
              <a:t>اصل پيش بيني و تقدم</a:t>
            </a:r>
          </a:p>
          <a:p>
            <a:pPr lvl="0">
              <a:buNone/>
            </a:pPr>
            <a:r>
              <a:rPr lang="fa-IR" b="1" dirty="0">
                <a:solidFill>
                  <a:srgbClr val="1F497D">
                    <a:lumMod val="60000"/>
                    <a:lumOff val="40000"/>
                  </a:srgbClr>
                </a:solidFill>
                <a:cs typeface="Z Koodak"/>
              </a:rPr>
              <a:t> </a:t>
            </a:r>
            <a:endParaRPr lang="fa-IR" sz="3400" b="1" dirty="0">
              <a:solidFill>
                <a:srgbClr val="1F497D">
                  <a:lumMod val="60000"/>
                  <a:lumOff val="40000"/>
                </a:srgbClr>
              </a:solidFill>
              <a:cs typeface="B Nazanin" pitchFamily="2" charset="-78"/>
            </a:endParaRPr>
          </a:p>
          <a:p>
            <a:pPr lvl="0" algn="just">
              <a:buNone/>
            </a:pPr>
            <a:r>
              <a:rPr lang="fa-IR" sz="3400" b="1" dirty="0" smtClean="0">
                <a:solidFill>
                  <a:prstClr val="black"/>
                </a:solidFill>
                <a:cs typeface="B Nazanin" pitchFamily="2" charset="-78"/>
              </a:rPr>
              <a:t>    انجام </a:t>
            </a:r>
            <a:r>
              <a:rPr lang="fa-IR" sz="3400" b="1" dirty="0">
                <a:solidFill>
                  <a:prstClr val="black"/>
                </a:solidFill>
                <a:cs typeface="B Nazanin" pitchFamily="2" charset="-78"/>
              </a:rPr>
              <a:t>وظايف عمومي بدون پيش بيني قبلي بودجه امکان پذير نيست زيرا </a:t>
            </a:r>
            <a:r>
              <a:rPr lang="fa-IR" sz="3400" b="1" dirty="0" smtClean="0">
                <a:solidFill>
                  <a:prstClr val="black"/>
                </a:solidFill>
                <a:cs typeface="B Nazanin" pitchFamily="2" charset="-78"/>
              </a:rPr>
              <a:t>بدون </a:t>
            </a:r>
            <a:r>
              <a:rPr lang="fa-IR" sz="3400" b="1" dirty="0">
                <a:solidFill>
                  <a:prstClr val="black"/>
                </a:solidFill>
                <a:cs typeface="B Nazanin" pitchFamily="2" charset="-78"/>
              </a:rPr>
              <a:t>بودجه مشخص امور کشور متوقف ومختل ميشود.</a:t>
            </a:r>
          </a:p>
          <a:p>
            <a:pPr algn="r">
              <a:buNone/>
            </a:pPr>
            <a:endParaRPr lang="en-GB" b="1" dirty="0">
              <a:cs typeface="Z Koodak"/>
            </a:endParaRPr>
          </a:p>
        </p:txBody>
      </p:sp>
    </p:spTree>
    <p:extLst>
      <p:ext uri="{BB962C8B-B14F-4D97-AF65-F5344CB8AC3E}">
        <p14:creationId xmlns:p14="http://schemas.microsoft.com/office/powerpoint/2010/main" val="1487744134"/>
      </p:ext>
    </p:extLst>
  </p:cSld>
  <p:clrMapOvr>
    <a:masterClrMapping/>
  </p:clrMapOvr>
  <p:transition spd="slow">
    <p:wheel spokes="1"/>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24744"/>
            <a:ext cx="8784976" cy="3960492"/>
          </a:xfrm>
        </p:spPr>
        <p:txBody>
          <a:bodyPr>
            <a:normAutofit fontScale="85000" lnSpcReduction="20000"/>
          </a:bodyPr>
          <a:lstStyle/>
          <a:p>
            <a:pPr algn="r">
              <a:buNone/>
            </a:pPr>
            <a:endParaRPr lang="fa-IR" b="1" dirty="0" smtClean="0">
              <a:solidFill>
                <a:schemeClr val="tx2">
                  <a:lumMod val="60000"/>
                  <a:lumOff val="40000"/>
                </a:schemeClr>
              </a:solidFill>
              <a:cs typeface="B Nazanin" pitchFamily="2" charset="-78"/>
            </a:endParaRPr>
          </a:p>
          <a:p>
            <a:pPr algn="r">
              <a:buNone/>
            </a:pPr>
            <a:r>
              <a:rPr lang="fa-IR" sz="3300" b="1" dirty="0" smtClean="0">
                <a:solidFill>
                  <a:srgbClr val="FF0000"/>
                </a:solidFill>
                <a:cs typeface="B Nazanin" pitchFamily="2" charset="-78"/>
              </a:rPr>
              <a:t>اصل وحدت بودجه</a:t>
            </a:r>
          </a:p>
          <a:p>
            <a:pPr algn="r">
              <a:buNone/>
            </a:pPr>
            <a:endParaRPr lang="fa-IR" b="1" dirty="0" smtClean="0">
              <a:cs typeface="B Nazanin" pitchFamily="2" charset="-78"/>
            </a:endParaRPr>
          </a:p>
          <a:p>
            <a:pPr algn="just" rtl="1">
              <a:buNone/>
            </a:pPr>
            <a:r>
              <a:rPr lang="fa-IR" b="1" dirty="0" smtClean="0">
                <a:cs typeface="B Nazanin" pitchFamily="2" charset="-78"/>
              </a:rPr>
              <a:t>      براساس اين اصل تمام برنامه ها فعاليت ها و طرح هاي دولت همچنين تمام درآمد ها و هزينه ها و در نتيحه بودجه تمام دستگاهها ،سازمان هاي دولتي بايد در يک جا نوشته شود و براي رسيدگي و تصويب ارائه گردد.فلسفه اساسي اصل وحدت بودجه در اين است که هر دستگاه براي خود بودجه اي نداشته باشد و دولت از کارهاي پراکنده و جزيي و روزانه خودداري کند و قوه مقننه نيز امکان رسيدگي و تجزيه و تحليل بودجه را داشته باشد .</a:t>
            </a:r>
            <a:endParaRPr lang="en-GB" b="1" dirty="0">
              <a:cs typeface="B Nazanin" pitchFamily="2" charset="-78"/>
            </a:endParaRPr>
          </a:p>
        </p:txBody>
      </p:sp>
    </p:spTree>
    <p:extLst>
      <p:ext uri="{BB962C8B-B14F-4D97-AF65-F5344CB8AC3E}">
        <p14:creationId xmlns:p14="http://schemas.microsoft.com/office/powerpoint/2010/main" val="24247307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908720"/>
            <a:ext cx="8435280" cy="5110178"/>
          </a:xfrm>
        </p:spPr>
        <p:txBody>
          <a:bodyPr/>
          <a:lstStyle/>
          <a:p>
            <a:pPr algn="r">
              <a:buNone/>
            </a:pPr>
            <a:endParaRPr lang="fa-IR" b="1" dirty="0" smtClean="0">
              <a:solidFill>
                <a:schemeClr val="tx2">
                  <a:lumMod val="60000"/>
                  <a:lumOff val="40000"/>
                </a:schemeClr>
              </a:solidFill>
              <a:cs typeface="B Nazanin" pitchFamily="2" charset="-78"/>
            </a:endParaRPr>
          </a:p>
          <a:p>
            <a:pPr algn="r">
              <a:buNone/>
            </a:pPr>
            <a:r>
              <a:rPr lang="fa-IR" b="1" dirty="0" smtClean="0">
                <a:solidFill>
                  <a:srgbClr val="FF0000"/>
                </a:solidFill>
                <a:cs typeface="B Nazanin" pitchFamily="2" charset="-78"/>
              </a:rPr>
              <a:t>اصل تمرکز عايدات</a:t>
            </a:r>
          </a:p>
          <a:p>
            <a:pPr algn="r">
              <a:buNone/>
            </a:pPr>
            <a:endParaRPr lang="fa-IR" b="1" dirty="0" smtClean="0">
              <a:cs typeface="B Nazanin" pitchFamily="2" charset="-78"/>
            </a:endParaRPr>
          </a:p>
          <a:p>
            <a:pPr algn="just" rtl="1">
              <a:buNone/>
            </a:pPr>
            <a:r>
              <a:rPr lang="fa-IR" b="1" dirty="0" smtClean="0">
                <a:cs typeface="B Nazanin" pitchFamily="2" charset="-78"/>
              </a:rPr>
              <a:t>    بر اساس اين اصل کليه در آمدهاي دولت از منابع مختلف بايد به صندوقي که اصطلاحا خزانه ناميده مي شود واريز گردد و همه سازمانهايي که بر اساس مقررات مامور وصول در آمدي هستند بايد آن رابه خزانه واريز کنند و مجددادر حدودي که قانون گذار اجازه داده از آن برداشت نمايند .</a:t>
            </a:r>
          </a:p>
          <a:p>
            <a:pPr>
              <a:buNone/>
            </a:pPr>
            <a:endParaRPr lang="en-GB" b="1" dirty="0">
              <a:cs typeface="B Nazanin" pitchFamily="2" charset="-78"/>
            </a:endParaRPr>
          </a:p>
        </p:txBody>
      </p:sp>
    </p:spTree>
    <p:extLst>
      <p:ext uri="{BB962C8B-B14F-4D97-AF65-F5344CB8AC3E}">
        <p14:creationId xmlns:p14="http://schemas.microsoft.com/office/powerpoint/2010/main" val="3715245981"/>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5395930"/>
          </a:xfrm>
        </p:spPr>
        <p:txBody>
          <a:bodyPr>
            <a:normAutofit fontScale="92500" lnSpcReduction="20000"/>
          </a:bodyPr>
          <a:lstStyle/>
          <a:p>
            <a:pPr algn="r">
              <a:buNone/>
            </a:pPr>
            <a:endParaRPr lang="fa-IR" b="1" dirty="0" smtClean="0">
              <a:solidFill>
                <a:schemeClr val="tx2">
                  <a:lumMod val="60000"/>
                  <a:lumOff val="40000"/>
                </a:schemeClr>
              </a:solidFill>
              <a:cs typeface="B Nazanin" pitchFamily="2" charset="-78"/>
            </a:endParaRPr>
          </a:p>
          <a:p>
            <a:pPr algn="r">
              <a:buNone/>
            </a:pPr>
            <a:r>
              <a:rPr lang="fa-IR" b="1" dirty="0" smtClean="0">
                <a:solidFill>
                  <a:srgbClr val="FF0000"/>
                </a:solidFill>
                <a:cs typeface="B Nazanin" pitchFamily="2" charset="-78"/>
              </a:rPr>
              <a:t>اصل کامليت يا جامعيت بودجه</a:t>
            </a:r>
          </a:p>
          <a:p>
            <a:pPr algn="r">
              <a:buNone/>
            </a:pPr>
            <a:endParaRPr lang="fa-IR" b="1" dirty="0" smtClean="0">
              <a:solidFill>
                <a:srgbClr val="FF0000"/>
              </a:solidFill>
              <a:cs typeface="B Nazanin" pitchFamily="2" charset="-78"/>
            </a:endParaRPr>
          </a:p>
          <a:p>
            <a:pPr algn="just" rtl="1">
              <a:buNone/>
            </a:pPr>
            <a:r>
              <a:rPr lang="fa-IR" b="1" dirty="0" smtClean="0">
                <a:cs typeface="B Nazanin" pitchFamily="2" charset="-78"/>
              </a:rPr>
              <a:t>    اين اصل به موازات اصل وحدت بودجه توصيه ميشود تمام در آمدها و هزينه هاي دولت به هر شکل و صورتي که هست اعم بودجه جاري و عمراني و سرمايه گذاري ثابت  به وسيله تمامي ارگانها در سند بودجه جمع اوري و به صورت ناخالص به مجلس تقدم گردد.دو قاعده کلي از اصل جامعيت بودجه  مستفاد ميشود :</a:t>
            </a:r>
          </a:p>
          <a:p>
            <a:pPr algn="r">
              <a:buNone/>
            </a:pPr>
            <a:r>
              <a:rPr lang="fa-IR" b="1" dirty="0" smtClean="0">
                <a:cs typeface="B Nazanin" pitchFamily="2" charset="-78"/>
              </a:rPr>
              <a:t>1) در آمدها و هزينه ها همديگر تهاتر نکنند. </a:t>
            </a:r>
          </a:p>
          <a:p>
            <a:pPr algn="r">
              <a:buNone/>
            </a:pPr>
            <a:r>
              <a:rPr lang="fa-IR" b="1" dirty="0" smtClean="0">
                <a:cs typeface="B Nazanin" pitchFamily="2" charset="-78"/>
              </a:rPr>
              <a:t>2) همه اقلام در آمدها و همه اقلام هزينه ها در بودجه عمومي منعکس گرددو هيچ چيز از قلم نيافتد.</a:t>
            </a:r>
            <a:endParaRPr lang="en-GB" b="1" dirty="0">
              <a:cs typeface="B Nazanin" pitchFamily="2" charset="-78"/>
            </a:endParaRPr>
          </a:p>
        </p:txBody>
      </p:sp>
    </p:spTree>
    <p:extLst>
      <p:ext uri="{BB962C8B-B14F-4D97-AF65-F5344CB8AC3E}">
        <p14:creationId xmlns:p14="http://schemas.microsoft.com/office/powerpoint/2010/main" val="1340199716"/>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764704"/>
            <a:ext cx="8229600" cy="4967302"/>
          </a:xfrm>
        </p:spPr>
        <p:txBody>
          <a:bodyPr>
            <a:normAutofit fontScale="85000" lnSpcReduction="20000"/>
          </a:bodyPr>
          <a:lstStyle/>
          <a:p>
            <a:pPr algn="r">
              <a:buNone/>
            </a:pPr>
            <a:endParaRPr lang="fa-IR" b="1" dirty="0" smtClean="0">
              <a:solidFill>
                <a:schemeClr val="tx2">
                  <a:lumMod val="60000"/>
                  <a:lumOff val="40000"/>
                </a:schemeClr>
              </a:solidFill>
              <a:cs typeface="B Nazanin" pitchFamily="2" charset="-78"/>
            </a:endParaRPr>
          </a:p>
          <a:p>
            <a:pPr algn="r">
              <a:buNone/>
            </a:pPr>
            <a:r>
              <a:rPr lang="fa-IR" b="1" dirty="0" smtClean="0">
                <a:solidFill>
                  <a:srgbClr val="FF0000"/>
                </a:solidFill>
                <a:cs typeface="B Nazanin" pitchFamily="2" charset="-78"/>
              </a:rPr>
              <a:t>اصل شامليت يا تفصيل بودجه</a:t>
            </a:r>
          </a:p>
          <a:p>
            <a:pPr algn="r">
              <a:buNone/>
            </a:pPr>
            <a:endParaRPr lang="fa-IR" b="1" dirty="0" smtClean="0">
              <a:solidFill>
                <a:schemeClr val="tx2">
                  <a:lumMod val="60000"/>
                  <a:lumOff val="40000"/>
                </a:schemeClr>
              </a:solidFill>
              <a:cs typeface="B Nazanin" pitchFamily="2" charset="-78"/>
            </a:endParaRPr>
          </a:p>
          <a:p>
            <a:pPr algn="r">
              <a:buNone/>
            </a:pPr>
            <a:r>
              <a:rPr lang="fa-IR" b="1" dirty="0" smtClean="0">
                <a:cs typeface="B Nazanin" pitchFamily="2" charset="-78"/>
              </a:rPr>
              <a:t>     براساس اين اصل دولت بايد بودجه را به صورت مشروح و با جزئيات آن تهيه و تنطيم و به مجلس پيشنهاد نمايد و نمي تواند هيچ بخشي از آن را مجمل درنظر بگيرد.</a:t>
            </a:r>
          </a:p>
          <a:p>
            <a:pPr lvl="0" algn="just">
              <a:buNone/>
            </a:pPr>
            <a:endParaRPr lang="fa-IR" b="1" dirty="0">
              <a:solidFill>
                <a:srgbClr val="1F497D">
                  <a:lumMod val="60000"/>
                  <a:lumOff val="40000"/>
                </a:srgbClr>
              </a:solidFill>
              <a:cs typeface="B Nazanin" pitchFamily="2" charset="-78"/>
            </a:endParaRPr>
          </a:p>
          <a:p>
            <a:pPr lvl="0" algn="just">
              <a:buNone/>
            </a:pPr>
            <a:r>
              <a:rPr lang="fa-IR" b="1" dirty="0">
                <a:solidFill>
                  <a:srgbClr val="FF0000"/>
                </a:solidFill>
                <a:cs typeface="B Nazanin" pitchFamily="2" charset="-78"/>
              </a:rPr>
              <a:t>اصل انعطاف پذيري </a:t>
            </a:r>
          </a:p>
          <a:p>
            <a:pPr lvl="0" algn="just">
              <a:buNone/>
            </a:pPr>
            <a:endParaRPr lang="fa-IR" b="1" dirty="0">
              <a:solidFill>
                <a:srgbClr val="1F497D">
                  <a:lumMod val="60000"/>
                  <a:lumOff val="40000"/>
                </a:srgbClr>
              </a:solidFill>
              <a:cs typeface="B Nazanin" pitchFamily="2" charset="-78"/>
            </a:endParaRPr>
          </a:p>
          <a:p>
            <a:pPr lvl="0" algn="just">
              <a:buNone/>
            </a:pPr>
            <a:r>
              <a:rPr lang="fa-IR" b="1" dirty="0" smtClean="0">
                <a:solidFill>
                  <a:prstClr val="black"/>
                </a:solidFill>
                <a:cs typeface="B Nazanin" pitchFamily="2" charset="-78"/>
              </a:rPr>
              <a:t>     مطابق </a:t>
            </a:r>
            <a:r>
              <a:rPr lang="fa-IR" b="1" dirty="0">
                <a:solidFill>
                  <a:prstClr val="black"/>
                </a:solidFill>
                <a:cs typeface="B Nazanin" pitchFamily="2" charset="-78"/>
              </a:rPr>
              <a:t>با اين اصل اگر چنانچه دولت در پيش بيني بودچه اعم از درآمدها يا هزينه هايش در طول سال بامشکلي برخورد مي تواند از طريق متتم بودجه و ارائه آن به مجلس ،بودجه خود را ترميم کند.</a:t>
            </a:r>
            <a:endParaRPr lang="en-GB" b="1" dirty="0">
              <a:solidFill>
                <a:prstClr val="black"/>
              </a:solidFill>
              <a:cs typeface="B Nazanin" pitchFamily="2" charset="-78"/>
            </a:endParaRPr>
          </a:p>
        </p:txBody>
      </p:sp>
    </p:spTree>
    <p:extLst>
      <p:ext uri="{BB962C8B-B14F-4D97-AF65-F5344CB8AC3E}">
        <p14:creationId xmlns:p14="http://schemas.microsoft.com/office/powerpoint/2010/main" val="2146678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29600" cy="4525963"/>
          </a:xfrm>
        </p:spPr>
        <p:txBody>
          <a:bodyPr/>
          <a:lstStyle/>
          <a:p>
            <a:pPr algn="just" rtl="1">
              <a:buNone/>
            </a:pPr>
            <a:r>
              <a:rPr lang="fa-IR" b="1" dirty="0" smtClean="0">
                <a:solidFill>
                  <a:srgbClr val="FF0000"/>
                </a:solidFill>
                <a:cs typeface="B Nazanin" pitchFamily="2" charset="-78"/>
              </a:rPr>
              <a:t>اصل تخصيص و عدم تخصيص بودجه</a:t>
            </a:r>
            <a:endParaRPr lang="en-GB" b="1" dirty="0" smtClean="0">
              <a:solidFill>
                <a:srgbClr val="FF0000"/>
              </a:solidFill>
              <a:cs typeface="B Nazanin" pitchFamily="2" charset="-78"/>
            </a:endParaRPr>
          </a:p>
          <a:p>
            <a:pPr algn="just" rtl="1">
              <a:buNone/>
            </a:pPr>
            <a:endParaRPr lang="fa-IR" b="1" dirty="0" smtClean="0">
              <a:solidFill>
                <a:schemeClr val="tx2">
                  <a:lumMod val="60000"/>
                  <a:lumOff val="40000"/>
                </a:schemeClr>
              </a:solidFill>
              <a:cs typeface="B Nazanin" pitchFamily="2" charset="-78"/>
            </a:endParaRPr>
          </a:p>
          <a:p>
            <a:pPr algn="just" rtl="1">
              <a:buNone/>
            </a:pPr>
            <a:r>
              <a:rPr lang="fa-IR" b="1" dirty="0" smtClean="0">
                <a:cs typeface="B Nazanin" pitchFamily="2" charset="-78"/>
              </a:rPr>
              <a:t>    طبق اين اصل دولت موظف است هر اعتباري را صرفا به همان جايي اختصاص دهد که در بودجه مصوب شده است دولت بايد در عمل مطابق انچه که در بودجه تعيين و اجازه داده شده است هزينه نمايد</a:t>
            </a:r>
            <a:r>
              <a:rPr lang="en-US" b="1" dirty="0" smtClean="0">
                <a:cs typeface="B Nazanin" pitchFamily="2" charset="-78"/>
              </a:rPr>
              <a:t>.</a:t>
            </a:r>
            <a:endParaRPr lang="en-GB" b="1" dirty="0">
              <a:cs typeface="B Nazanin" pitchFamily="2" charset="-78"/>
            </a:endParaRPr>
          </a:p>
        </p:txBody>
      </p:sp>
    </p:spTree>
    <p:extLst>
      <p:ext uri="{BB962C8B-B14F-4D97-AF65-F5344CB8AC3E}">
        <p14:creationId xmlns:p14="http://schemas.microsoft.com/office/powerpoint/2010/main" val="130228368"/>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052736"/>
            <a:ext cx="8568952" cy="4525963"/>
          </a:xfrm>
        </p:spPr>
        <p:txBody>
          <a:bodyPr/>
          <a:lstStyle/>
          <a:p>
            <a:pPr algn="just" rtl="1">
              <a:buNone/>
            </a:pPr>
            <a:r>
              <a:rPr lang="fa-IR" b="1" dirty="0" smtClean="0">
                <a:solidFill>
                  <a:srgbClr val="FF0000"/>
                </a:solidFill>
                <a:cs typeface="B Nazanin" pitchFamily="2" charset="-78"/>
              </a:rPr>
              <a:t>اصل تحديدي بودن بودجه </a:t>
            </a:r>
          </a:p>
          <a:p>
            <a:pPr algn="justLow" rtl="1">
              <a:buNone/>
            </a:pPr>
            <a:r>
              <a:rPr lang="fa-IR" b="1" dirty="0" smtClean="0">
                <a:cs typeface="B Nazanin" pitchFamily="2" charset="-78"/>
              </a:rPr>
              <a:t>    منظور از تحديدي بودن هزينه ها اين است که اولاوقتي اعتباري براي خريد کالايي تصويب ميشودنمي توان بيشتر از آن هزينه کرد ثانيا از نظر حقوقي تکليفي براي هزينه کردن آن اعتبار توسط دستگاه مذکور ايجاد نمي شود،تصويب اعتبارات اجازه خرج است نه تکليف.</a:t>
            </a:r>
          </a:p>
          <a:p>
            <a:pPr algn="just" rtl="1">
              <a:buNone/>
            </a:pPr>
            <a:r>
              <a:rPr lang="fa-IR" b="1" dirty="0" smtClean="0">
                <a:cs typeface="B Nazanin" pitchFamily="2" charset="-78"/>
              </a:rPr>
              <a:t>    اعتبارات مصوب براي هرنوع هزينه تا حد همان اعتبار مصوب قابل خرج است نه بيشتر  </a:t>
            </a:r>
            <a:endParaRPr lang="en-GB" b="1" dirty="0">
              <a:cs typeface="B Nazanin" pitchFamily="2" charset="-78"/>
            </a:endParaRPr>
          </a:p>
        </p:txBody>
      </p:sp>
    </p:spTree>
    <p:extLst>
      <p:ext uri="{BB962C8B-B14F-4D97-AF65-F5344CB8AC3E}">
        <p14:creationId xmlns:p14="http://schemas.microsoft.com/office/powerpoint/2010/main" val="1308569022"/>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574292" cy="4525963"/>
          </a:xfrm>
        </p:spPr>
        <p:txBody>
          <a:bodyPr>
            <a:normAutofit/>
          </a:bodyPr>
          <a:lstStyle/>
          <a:p>
            <a:pPr algn="just" rtl="1">
              <a:buNone/>
            </a:pPr>
            <a:r>
              <a:rPr lang="fa-IR" b="1" dirty="0" smtClean="0">
                <a:solidFill>
                  <a:srgbClr val="FF0000"/>
                </a:solidFill>
                <a:cs typeface="B Nazanin" pitchFamily="2" charset="-78"/>
              </a:rPr>
              <a:t>    اصل تخميني بودن بودجه ها</a:t>
            </a:r>
          </a:p>
          <a:p>
            <a:pPr algn="just" rtl="1">
              <a:buNone/>
            </a:pPr>
            <a:endParaRPr lang="fa-IR" b="1" dirty="0" smtClean="0">
              <a:solidFill>
                <a:srgbClr val="FF0000"/>
              </a:solidFill>
              <a:cs typeface="B Nazanin" pitchFamily="2" charset="-78"/>
            </a:endParaRPr>
          </a:p>
          <a:p>
            <a:pPr algn="just" rtl="1">
              <a:buNone/>
            </a:pPr>
            <a:r>
              <a:rPr lang="fa-IR" b="1" dirty="0" smtClean="0">
                <a:cs typeface="B Nazanin" pitchFamily="2" charset="-78"/>
              </a:rPr>
              <a:t>    در آمدهاي پبش بيني شده در بودجه به اصطلاح اهل فن جنبه تخميني دارد و اين ابداع بدان معني است که منظور شدن مبلغي به عنوان درآمد در بودجه کل کشور مجوزي براي وصول از اشخاص حقيقي و حقوق نميشود و در هر مورد نياز به مجوز قانوني دارد .اين اجازه يک جواز  مشروط است و کسب درآمد هاي لازم قانوني جداگانه عملي نيست.</a:t>
            </a:r>
            <a:endParaRPr lang="en-GB" b="1" dirty="0">
              <a:cs typeface="B Nazanin" pitchFamily="2" charset="-78"/>
            </a:endParaRPr>
          </a:p>
        </p:txBody>
      </p:sp>
    </p:spTree>
    <p:extLst>
      <p:ext uri="{BB962C8B-B14F-4D97-AF65-F5344CB8AC3E}">
        <p14:creationId xmlns:p14="http://schemas.microsoft.com/office/powerpoint/2010/main" val="4291244307"/>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268760"/>
            <a:ext cx="8229600" cy="4525963"/>
          </a:xfrm>
        </p:spPr>
        <p:txBody>
          <a:bodyPr/>
          <a:lstStyle/>
          <a:p>
            <a:pPr algn="just" rtl="1">
              <a:buNone/>
            </a:pPr>
            <a:r>
              <a:rPr lang="fa-IR" b="1" dirty="0" smtClean="0">
                <a:solidFill>
                  <a:srgbClr val="FF0000"/>
                </a:solidFill>
                <a:cs typeface="B Nazanin" pitchFamily="2" charset="-78"/>
              </a:rPr>
              <a:t>    اصل تنظيم بودجه بر مبناي عمليات</a:t>
            </a:r>
          </a:p>
          <a:p>
            <a:pPr algn="just" rtl="1">
              <a:buNone/>
            </a:pPr>
            <a:endParaRPr lang="fa-IR" b="1" dirty="0" smtClean="0">
              <a:solidFill>
                <a:srgbClr val="FF0000"/>
              </a:solidFill>
              <a:cs typeface="B Nazanin" pitchFamily="2" charset="-78"/>
            </a:endParaRPr>
          </a:p>
          <a:p>
            <a:pPr algn="just" rtl="1">
              <a:buNone/>
            </a:pPr>
            <a:r>
              <a:rPr lang="fa-IR" b="1" dirty="0" smtClean="0">
                <a:cs typeface="B Nazanin" pitchFamily="2" charset="-78"/>
              </a:rPr>
              <a:t>    بر مبناي اين اصل تهيه و تنطيم بودجه بايستي برمبناي فعاليت و عملکرد دستگاههاي اجرايي صورت گيرد نه عادات سنواتي </a:t>
            </a:r>
            <a:r>
              <a:rPr lang="en-GB" b="1" dirty="0" smtClean="0">
                <a:cs typeface="B Nazanin" pitchFamily="2" charset="-78"/>
              </a:rPr>
              <a:t>.</a:t>
            </a:r>
            <a:r>
              <a:rPr lang="fa-IR" b="1" dirty="0" smtClean="0">
                <a:cs typeface="B Nazanin" pitchFamily="2" charset="-78"/>
              </a:rPr>
              <a:t>چنين عاداتي زمينه چانه زني دستگاهها را براي دريافت اعتبارات بيشتر فراهم و اولويت بندي بين برنامه ها را با مشکل روبه رو ميسازد .</a:t>
            </a:r>
            <a:endParaRPr lang="en-GB" b="1" dirty="0">
              <a:cs typeface="B Nazanin" pitchFamily="2" charset="-78"/>
            </a:endParaRPr>
          </a:p>
        </p:txBody>
      </p:sp>
    </p:spTree>
    <p:extLst>
      <p:ext uri="{BB962C8B-B14F-4D97-AF65-F5344CB8AC3E}">
        <p14:creationId xmlns:p14="http://schemas.microsoft.com/office/powerpoint/2010/main" val="26045835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08720"/>
            <a:ext cx="8229600" cy="4525963"/>
          </a:xfrm>
        </p:spPr>
        <p:txBody>
          <a:bodyPr/>
          <a:lstStyle/>
          <a:p>
            <a:pPr algn="just" rtl="1">
              <a:buNone/>
            </a:pPr>
            <a:r>
              <a:rPr lang="fa-IR" b="1" dirty="0" smtClean="0">
                <a:solidFill>
                  <a:srgbClr val="FF0000"/>
                </a:solidFill>
                <a:cs typeface="B Nazanin" pitchFamily="2" charset="-78"/>
              </a:rPr>
              <a:t>اصل تفکيک هزينه هاي مستمر از غير مستمر</a:t>
            </a:r>
          </a:p>
          <a:p>
            <a:pPr algn="just" rtl="1">
              <a:buNone/>
            </a:pPr>
            <a:endParaRPr lang="fa-IR" b="1" dirty="0" smtClean="0">
              <a:solidFill>
                <a:srgbClr val="FF0000"/>
              </a:solidFill>
              <a:cs typeface="B Nazanin" pitchFamily="2" charset="-78"/>
            </a:endParaRPr>
          </a:p>
          <a:p>
            <a:pPr algn="just" rtl="1">
              <a:buNone/>
            </a:pPr>
            <a:r>
              <a:rPr lang="fa-IR" b="1" dirty="0" smtClean="0">
                <a:cs typeface="B Nazanin" pitchFamily="2" charset="-78"/>
              </a:rPr>
              <a:t>    با بکار گيري اين اصل يعني تفکيک هزينه هاي مستمر از غير مستمر مي توان حجم سهم و ترکيب هر يک از عناصر بودجه را در برنامه هاي دولت معين نمود.</a:t>
            </a:r>
          </a:p>
          <a:p>
            <a:pPr algn="just" rtl="1">
              <a:buNone/>
            </a:pPr>
            <a:r>
              <a:rPr lang="fa-IR" b="1" dirty="0" smtClean="0">
                <a:cs typeface="B Nazanin" pitchFamily="2" charset="-78"/>
              </a:rPr>
              <a:t>    هزينه هاي مستمر :عمدتا شامل مخارح مصرفي </a:t>
            </a:r>
          </a:p>
          <a:p>
            <a:pPr algn="just" rtl="1">
              <a:buNone/>
            </a:pPr>
            <a:r>
              <a:rPr lang="fa-IR" b="1" dirty="0" smtClean="0">
                <a:cs typeface="B Nazanin" pitchFamily="2" charset="-78"/>
              </a:rPr>
              <a:t>    هزينه هاي غير مستمر:شامل سرمايه گذاري هاي مختلف هر کدام در سطح کلان  اقتصادي است </a:t>
            </a:r>
            <a:r>
              <a:rPr lang="en-GB" b="1" dirty="0" smtClean="0">
                <a:cs typeface="B Nazanin" pitchFamily="2" charset="-78"/>
              </a:rPr>
              <a:t>.</a:t>
            </a:r>
            <a:endParaRPr lang="fa-IR" b="1" dirty="0" smtClean="0">
              <a:cs typeface="B Nazanin" pitchFamily="2" charset="-78"/>
            </a:endParaRPr>
          </a:p>
          <a:p>
            <a:pPr algn="just">
              <a:buNone/>
            </a:pPr>
            <a:endParaRPr lang="en-GB" b="1" dirty="0">
              <a:cs typeface="B Nazanin" pitchFamily="2" charset="-78"/>
            </a:endParaRPr>
          </a:p>
        </p:txBody>
      </p:sp>
    </p:spTree>
    <p:extLst>
      <p:ext uri="{BB962C8B-B14F-4D97-AF65-F5344CB8AC3E}">
        <p14:creationId xmlns:p14="http://schemas.microsoft.com/office/powerpoint/2010/main" val="2455889491"/>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lstStyle/>
          <a:p>
            <a:pPr algn="r"/>
            <a:r>
              <a:rPr lang="fa-IR" b="1" dirty="0" smtClean="0">
                <a:solidFill>
                  <a:srgbClr val="C00000"/>
                </a:solidFill>
                <a:cs typeface="B Nazanin" pitchFamily="2" charset="-78"/>
              </a:rPr>
              <a:t>مراحل بودجه</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539552" y="1484784"/>
            <a:ext cx="8229600" cy="4464496"/>
          </a:xfrm>
        </p:spPr>
        <p:txBody>
          <a:bodyPr>
            <a:normAutofit fontScale="92500"/>
          </a:bodyPr>
          <a:lstStyle/>
          <a:p>
            <a:pPr algn="justLow">
              <a:buNone/>
            </a:pPr>
            <a:r>
              <a:rPr lang="fa-IR" b="1" dirty="0" smtClean="0">
                <a:cs typeface="B Nazanin" pitchFamily="2" charset="-78"/>
              </a:rPr>
              <a:t>    بودجه فرايندي مستمر است که ارکان و عناصر آن در بيشتر کشورها تقريبا با يکديگر شباهت دارد که اين تشابه مراحل اساسي بودجه از تهيه و تنظيم تا اجراي آن است .</a:t>
            </a:r>
          </a:p>
          <a:p>
            <a:pPr algn="justLow">
              <a:buNone/>
            </a:pPr>
            <a:r>
              <a:rPr lang="fa-IR" b="1" dirty="0">
                <a:solidFill>
                  <a:schemeClr val="tx2">
                    <a:lumMod val="60000"/>
                    <a:lumOff val="40000"/>
                  </a:schemeClr>
                </a:solidFill>
                <a:cs typeface="B Nazanin" pitchFamily="2" charset="-78"/>
              </a:rPr>
              <a:t> </a:t>
            </a:r>
            <a:r>
              <a:rPr lang="fa-IR" b="1" i="1" dirty="0">
                <a:solidFill>
                  <a:srgbClr val="FF0000"/>
                </a:solidFill>
                <a:cs typeface="B Nazanin" pitchFamily="2" charset="-78"/>
              </a:rPr>
              <a:t>1. تهيه و تنظيم بودجه</a:t>
            </a:r>
            <a:r>
              <a:rPr lang="fa-IR" b="1" i="1" dirty="0">
                <a:cs typeface="B Nazanin" pitchFamily="2" charset="-78"/>
              </a:rPr>
              <a:t>؛ </a:t>
            </a:r>
            <a:r>
              <a:rPr lang="fa-IR" b="1" dirty="0">
                <a:cs typeface="B Nazanin" pitchFamily="2" charset="-78"/>
              </a:rPr>
              <a:t>روش کلي در اين مرحله به اين شرح است که دستگاه‌هاي اجرايي، بودجه‌هاي پيشنهادي خود را در قالب پيش‌بيني درآمدها و برآورد هزينه‌ها و در چارچوب سياست‌ها و برنامه‌هاي کلان کشور تهيه و تنظيم و پس از طي مراحلي در قوه مجريه به وسيله رئيس آن قوه براي بررسي و تصويب به قوه مقننه تقديم مي‌شود.</a:t>
            </a:r>
          </a:p>
          <a:p>
            <a:pPr algn="justLow">
              <a:buNone/>
            </a:pPr>
            <a:endParaRPr lang="en-GB" b="1" dirty="0">
              <a:cs typeface="B Nazanin" pitchFamily="2" charset="-78"/>
            </a:endParaRPr>
          </a:p>
        </p:txBody>
      </p:sp>
    </p:spTree>
    <p:extLst>
      <p:ext uri="{BB962C8B-B14F-4D97-AF65-F5344CB8AC3E}">
        <p14:creationId xmlns:p14="http://schemas.microsoft.com/office/powerpoint/2010/main" val="3715071493"/>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764704"/>
            <a:ext cx="8229600" cy="4525963"/>
          </a:xfrm>
        </p:spPr>
        <p:txBody>
          <a:bodyPr>
            <a:normAutofit fontScale="92500"/>
          </a:bodyPr>
          <a:lstStyle/>
          <a:p>
            <a:pPr algn="justLow" rtl="1">
              <a:buNone/>
            </a:pPr>
            <a:r>
              <a:rPr lang="fa-IR" b="1" dirty="0" smtClean="0">
                <a:solidFill>
                  <a:srgbClr val="FF0000"/>
                </a:solidFill>
                <a:latin typeface="Z Koodak"/>
                <a:cs typeface="B Nazanin" pitchFamily="2" charset="-78"/>
              </a:rPr>
              <a:t>اطلاعات مورد نياز براي پيشنهاد بودجه که به اطلاع رئيس جمهور و مجلس شوراي اسلامي ميرسند ؛</a:t>
            </a:r>
          </a:p>
          <a:p>
            <a:pPr algn="justLow" rtl="1">
              <a:buNone/>
            </a:pPr>
            <a:endParaRPr lang="fa-IR" b="1" dirty="0" smtClean="0">
              <a:solidFill>
                <a:srgbClr val="FF0000"/>
              </a:solidFill>
              <a:latin typeface="Z Koodak"/>
              <a:cs typeface="B Nazanin" pitchFamily="2" charset="-78"/>
            </a:endParaRPr>
          </a:p>
          <a:p>
            <a:pPr algn="justLow" rtl="1">
              <a:buNone/>
            </a:pPr>
            <a:r>
              <a:rPr lang="fa-IR" b="1" dirty="0" smtClean="0">
                <a:latin typeface="Z Koodak"/>
                <a:cs typeface="B Nazanin" pitchFamily="2" charset="-78"/>
              </a:rPr>
              <a:t>الف) مقدمه بودجه شامل توضيحات لازم در مورد لايحه بودجه</a:t>
            </a:r>
          </a:p>
          <a:p>
            <a:pPr algn="justLow" rtl="1">
              <a:buNone/>
            </a:pPr>
            <a:r>
              <a:rPr lang="fa-IR" b="1" dirty="0" smtClean="0">
                <a:latin typeface="Z Koodak"/>
                <a:cs typeface="B Nazanin" pitchFamily="2" charset="-78"/>
              </a:rPr>
              <a:t>ب) درآمد هاي وصول شده و هزينه انجام شده در سال مالي قبل </a:t>
            </a:r>
          </a:p>
          <a:p>
            <a:pPr algn="justLow" rtl="1">
              <a:buNone/>
            </a:pPr>
            <a:r>
              <a:rPr lang="fa-IR" b="1" dirty="0" smtClean="0">
                <a:latin typeface="Z Koodak"/>
                <a:cs typeface="B Nazanin" pitchFamily="2" charset="-78"/>
              </a:rPr>
              <a:t>ج) پيش بيني درآمدها و بر آورد هاي سال جاري </a:t>
            </a:r>
          </a:p>
          <a:p>
            <a:pPr algn="justLow" rtl="1">
              <a:buNone/>
            </a:pPr>
            <a:r>
              <a:rPr lang="fa-IR" b="1" dirty="0" smtClean="0">
                <a:latin typeface="Z Koodak"/>
                <a:cs typeface="B Nazanin" pitchFamily="2" charset="-78"/>
              </a:rPr>
              <a:t>د) هر گونه اطلاعاتي ضروري تشخيص داده شود</a:t>
            </a:r>
            <a:endParaRPr lang="en-GB" b="1" dirty="0">
              <a:latin typeface="Z Koodak"/>
              <a:cs typeface="B Nazanin" pitchFamily="2" charset="-78"/>
            </a:endParaRPr>
          </a:p>
        </p:txBody>
      </p:sp>
    </p:spTree>
    <p:extLst>
      <p:ext uri="{BB962C8B-B14F-4D97-AF65-F5344CB8AC3E}">
        <p14:creationId xmlns:p14="http://schemas.microsoft.com/office/powerpoint/2010/main" val="423804393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268760"/>
            <a:ext cx="8229600" cy="4525963"/>
          </a:xfrm>
        </p:spPr>
        <p:txBody>
          <a:bodyPr>
            <a:normAutofit/>
          </a:bodyPr>
          <a:lstStyle/>
          <a:p>
            <a:pPr algn="justLow" rtl="1">
              <a:buNone/>
            </a:pPr>
            <a:r>
              <a:rPr lang="fa-IR" b="1" dirty="0" smtClean="0">
                <a:solidFill>
                  <a:srgbClr val="FF0000"/>
                </a:solidFill>
                <a:cs typeface="B Nazanin" pitchFamily="2" charset="-78"/>
              </a:rPr>
              <a:t>  </a:t>
            </a:r>
            <a:r>
              <a:rPr lang="fa-IR" b="1" i="1" dirty="0" smtClean="0">
                <a:solidFill>
                  <a:srgbClr val="FF0000"/>
                </a:solidFill>
                <a:cs typeface="B Nazanin" pitchFamily="2" charset="-78"/>
              </a:rPr>
              <a:t>2. تصويب بودجه</a:t>
            </a:r>
            <a:r>
              <a:rPr lang="fa-IR" b="1" i="1" dirty="0" smtClean="0">
                <a:cs typeface="B Nazanin" pitchFamily="2" charset="-78"/>
              </a:rPr>
              <a:t>؛ </a:t>
            </a:r>
            <a:r>
              <a:rPr lang="fa-IR" b="1" dirty="0" smtClean="0">
                <a:cs typeface="B Nazanin" pitchFamily="2" charset="-78"/>
              </a:rPr>
              <a:t>نمايندگان مردم با تصويب بودجه، کارهاي دولت را بررسي و کنترل مي‌نمايند؛ زيرا برنامه‌هاي دولت در بودجه تبلور پيدا مي‌کند و قوه مقننه پيش از تصويب، ناگريز است بودجه پيشنهادي دولت را دقيقا رسيدگي نموده و آن را به منظور تطبيق با نيازهاي جامعه که از طريق افکار عمومي دريافت داشته، اصلاح نمايد.</a:t>
            </a:r>
          </a:p>
          <a:p>
            <a:pPr>
              <a:buNone/>
            </a:pPr>
            <a:endParaRPr lang="fa-IR" b="1" dirty="0"/>
          </a:p>
        </p:txBody>
      </p:sp>
    </p:spTree>
    <p:extLst>
      <p:ext uri="{BB962C8B-B14F-4D97-AF65-F5344CB8AC3E}">
        <p14:creationId xmlns:p14="http://schemas.microsoft.com/office/powerpoint/2010/main" val="885440951"/>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08720"/>
            <a:ext cx="8229600" cy="4525963"/>
          </a:xfrm>
        </p:spPr>
        <p:txBody>
          <a:bodyPr>
            <a:normAutofit fontScale="85000" lnSpcReduction="20000"/>
          </a:bodyPr>
          <a:lstStyle/>
          <a:p>
            <a:pPr algn="r" rtl="1">
              <a:buNone/>
            </a:pPr>
            <a:r>
              <a:rPr lang="fa-IR" b="1" dirty="0" smtClean="0">
                <a:solidFill>
                  <a:srgbClr val="FF0000"/>
                </a:solidFill>
                <a:cs typeface="B Nazanin" pitchFamily="2" charset="-78"/>
              </a:rPr>
              <a:t>مقايسه تصويب بودجه و ساير قوانين</a:t>
            </a:r>
          </a:p>
          <a:p>
            <a:pPr algn="r" rtl="1">
              <a:buNone/>
            </a:pPr>
            <a:endParaRPr lang="fa-IR" b="1" dirty="0" smtClean="0">
              <a:solidFill>
                <a:srgbClr val="FF0000"/>
              </a:solidFill>
              <a:cs typeface="B Nazanin" pitchFamily="2" charset="-78"/>
            </a:endParaRPr>
          </a:p>
          <a:p>
            <a:pPr algn="r" rtl="1">
              <a:buFont typeface="Wingdings" pitchFamily="2" charset="2"/>
              <a:buChar char="Ø"/>
            </a:pPr>
            <a:r>
              <a:rPr lang="fa-IR" b="1" dirty="0" smtClean="0">
                <a:cs typeface="B Nazanin" pitchFamily="2" charset="-78"/>
              </a:rPr>
              <a:t>تفويض اختيار </a:t>
            </a:r>
          </a:p>
          <a:p>
            <a:pPr algn="r" rtl="1">
              <a:buFont typeface="Wingdings" pitchFamily="2" charset="2"/>
              <a:buChar char="Ø"/>
            </a:pPr>
            <a:r>
              <a:rPr lang="fa-IR" b="1" dirty="0" smtClean="0">
                <a:cs typeface="B Nazanin" pitchFamily="2" charset="-78"/>
              </a:rPr>
              <a:t>محدوديت در اصلاح و تعديل بودجه </a:t>
            </a:r>
          </a:p>
          <a:p>
            <a:pPr algn="r" rtl="1">
              <a:buFont typeface="Wingdings" pitchFamily="2" charset="2"/>
              <a:buChar char="Ø"/>
            </a:pPr>
            <a:r>
              <a:rPr lang="fa-IR" b="1" dirty="0" smtClean="0">
                <a:cs typeface="B Nazanin" pitchFamily="2" charset="-78"/>
              </a:rPr>
              <a:t>مهلت زماني</a:t>
            </a:r>
            <a:r>
              <a:rPr lang="en-US" b="1" dirty="0" smtClean="0">
                <a:cs typeface="B Nazanin" pitchFamily="2" charset="-78"/>
              </a:rPr>
              <a:t> </a:t>
            </a:r>
            <a:r>
              <a:rPr lang="fa-IR" b="1" dirty="0" smtClean="0">
                <a:cs typeface="B Nazanin" pitchFamily="2" charset="-78"/>
              </a:rPr>
              <a:t>مجلس براي تصويب بودجه</a:t>
            </a:r>
          </a:p>
          <a:p>
            <a:pPr algn="r" rtl="1">
              <a:buFont typeface="Wingdings" pitchFamily="2" charset="2"/>
              <a:buChar char="Ø"/>
            </a:pPr>
            <a:r>
              <a:rPr lang="fa-IR" b="1" dirty="0" smtClean="0">
                <a:cs typeface="B Nazanin" pitchFamily="2" charset="-78"/>
              </a:rPr>
              <a:t>يک شورا بودن </a:t>
            </a:r>
          </a:p>
          <a:p>
            <a:pPr algn="r" rtl="1">
              <a:buFont typeface="Wingdings" pitchFamily="2" charset="2"/>
              <a:buChar char="Ø"/>
            </a:pPr>
            <a:r>
              <a:rPr lang="fa-IR" b="1" dirty="0" smtClean="0">
                <a:cs typeface="B Nazanin" pitchFamily="2" charset="-78"/>
              </a:rPr>
              <a:t>بررسي در کميسيون تلفيق </a:t>
            </a:r>
          </a:p>
          <a:p>
            <a:pPr algn="r" rtl="1">
              <a:buFont typeface="Wingdings" pitchFamily="2" charset="2"/>
              <a:buChar char="Ø"/>
            </a:pPr>
            <a:r>
              <a:rPr lang="fa-IR" b="1" dirty="0" smtClean="0">
                <a:cs typeface="B Nazanin" pitchFamily="2" charset="-78"/>
              </a:rPr>
              <a:t>مشارکت همه کميسيون هاي تخصصي در بررسي لايحه بودجه</a:t>
            </a:r>
          </a:p>
          <a:p>
            <a:pPr algn="r" rtl="1">
              <a:buFont typeface="Wingdings" pitchFamily="2" charset="2"/>
              <a:buChar char="Ø"/>
            </a:pPr>
            <a:r>
              <a:rPr lang="fa-IR" b="1" dirty="0" smtClean="0">
                <a:cs typeface="B Nazanin" pitchFamily="2" charset="-78"/>
              </a:rPr>
              <a:t>مدت زمان مذاکره نمايندگان و بررسي لايحه </a:t>
            </a:r>
          </a:p>
          <a:p>
            <a:pPr algn="r" rtl="1">
              <a:buFont typeface="Wingdings" pitchFamily="2" charset="2"/>
              <a:buChar char="Ø"/>
            </a:pPr>
            <a:r>
              <a:rPr lang="fa-IR" b="1" dirty="0" smtClean="0">
                <a:cs typeface="B Nazanin" pitchFamily="2" charset="-78"/>
              </a:rPr>
              <a:t>فعاليت غير عادي مجلس </a:t>
            </a:r>
          </a:p>
          <a:p>
            <a:pPr algn="r" rtl="1">
              <a:buFont typeface="Wingdings" pitchFamily="2" charset="2"/>
              <a:buChar char="Ø"/>
            </a:pPr>
            <a:endParaRPr lang="en-GB" b="1" dirty="0">
              <a:cs typeface="B Nazanin" pitchFamily="2" charset="-78"/>
            </a:endParaRPr>
          </a:p>
        </p:txBody>
      </p:sp>
    </p:spTree>
    <p:extLst>
      <p:ext uri="{BB962C8B-B14F-4D97-AF65-F5344CB8AC3E}">
        <p14:creationId xmlns:p14="http://schemas.microsoft.com/office/powerpoint/2010/main" val="287651267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3412976"/>
          </a:xfrm>
        </p:spPr>
        <p:txBody>
          <a:bodyPr>
            <a:normAutofit fontScale="92500" lnSpcReduction="20000"/>
          </a:bodyPr>
          <a:lstStyle/>
          <a:p>
            <a:pPr marL="514350" indent="-514350" algn="justLow" rtl="1">
              <a:buNone/>
            </a:pPr>
            <a:r>
              <a:rPr lang="fa-IR" b="1" dirty="0" smtClean="0">
                <a:solidFill>
                  <a:srgbClr val="FF0000"/>
                </a:solidFill>
                <a:cs typeface="B Nazanin" pitchFamily="2" charset="-78"/>
              </a:rPr>
              <a:t>3.اجراي بودجه</a:t>
            </a:r>
            <a:r>
              <a:rPr lang="fa-IR" sz="3800" b="1" dirty="0" smtClean="0">
                <a:solidFill>
                  <a:srgbClr val="FF0000"/>
                </a:solidFill>
                <a:cs typeface="B Nazanin" pitchFamily="2" charset="-78"/>
              </a:rPr>
              <a:t>؛ </a:t>
            </a:r>
            <a:r>
              <a:rPr lang="fa-IR" sz="3800" b="1" dirty="0" smtClean="0">
                <a:cs typeface="B Nazanin" pitchFamily="2" charset="-78"/>
              </a:rPr>
              <a:t>تمامي مراحلي را شامل ميشود که جهت وصول در آمد ها و ساير منابع تامين  اعتبار از يک طرف و مصرف اعتبارات پيش بيني شده ومصوب از  طرف ديگر به مورد اجرا گذاشته ميشود </a:t>
            </a:r>
            <a:r>
              <a:rPr lang="en-GB" sz="3800" b="1" dirty="0" smtClean="0">
                <a:cs typeface="B Nazanin" pitchFamily="2" charset="-78"/>
              </a:rPr>
              <a:t>.</a:t>
            </a:r>
            <a:endParaRPr lang="fa-IR" sz="3800" b="1" dirty="0" smtClean="0">
              <a:cs typeface="B Nazanin" pitchFamily="2" charset="-78"/>
            </a:endParaRPr>
          </a:p>
          <a:p>
            <a:pPr marL="514350" indent="-514350" algn="justLow" rtl="1">
              <a:buNone/>
            </a:pPr>
            <a:endParaRPr lang="fa-IR" b="1" dirty="0" smtClean="0">
              <a:solidFill>
                <a:schemeClr val="tx2">
                  <a:lumMod val="60000"/>
                  <a:lumOff val="40000"/>
                </a:schemeClr>
              </a:solidFill>
              <a:cs typeface="B Nazanin" pitchFamily="2" charset="-78"/>
            </a:endParaRPr>
          </a:p>
          <a:p>
            <a:pPr algn="justLow" rtl="1">
              <a:buNone/>
            </a:pPr>
            <a:r>
              <a:rPr lang="fa-IR" b="1" dirty="0" smtClean="0">
                <a:cs typeface="B Nazanin" pitchFamily="2" charset="-78"/>
              </a:rPr>
              <a:t> </a:t>
            </a:r>
            <a:endParaRPr lang="en-GB" b="1" dirty="0">
              <a:cs typeface="B Nazanin" pitchFamily="2" charset="-78"/>
            </a:endParaRPr>
          </a:p>
        </p:txBody>
      </p:sp>
    </p:spTree>
    <p:extLst>
      <p:ext uri="{BB962C8B-B14F-4D97-AF65-F5344CB8AC3E}">
        <p14:creationId xmlns:p14="http://schemas.microsoft.com/office/powerpoint/2010/main" val="1587868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548680"/>
            <a:ext cx="8568952" cy="5616624"/>
          </a:xfrm>
        </p:spPr>
        <p:txBody>
          <a:bodyPr>
            <a:noAutofit/>
          </a:bodyPr>
          <a:lstStyle/>
          <a:p>
            <a:pPr algn="justLow" rtl="1">
              <a:buNone/>
            </a:pPr>
            <a:r>
              <a:rPr lang="fa-IR" sz="2800" b="1" dirty="0" smtClean="0">
                <a:solidFill>
                  <a:srgbClr val="FF0000"/>
                </a:solidFill>
                <a:cs typeface="B Nazanin" pitchFamily="2" charset="-78"/>
              </a:rPr>
              <a:t>مراحل تفضيلي اجراي بودجه</a:t>
            </a:r>
          </a:p>
          <a:p>
            <a:pPr algn="justLow" rtl="1">
              <a:buNone/>
            </a:pPr>
            <a:endParaRPr lang="fa-IR" sz="2400" b="1" dirty="0" smtClean="0">
              <a:solidFill>
                <a:srgbClr val="FF0000"/>
              </a:solidFill>
              <a:cs typeface="B Nazanin" pitchFamily="2" charset="-78"/>
            </a:endParaRPr>
          </a:p>
          <a:p>
            <a:pPr marL="514350" indent="-514350" algn="justLow" rtl="1">
              <a:buFont typeface="+mj-lt"/>
              <a:buAutoNum type="arabicPeriod"/>
            </a:pPr>
            <a:r>
              <a:rPr lang="fa-IR" sz="2400" b="1" dirty="0" smtClean="0">
                <a:cs typeface="B Nazanin" pitchFamily="2" charset="-78"/>
              </a:rPr>
              <a:t>تشخيص</a:t>
            </a:r>
            <a:r>
              <a:rPr lang="en-US" sz="2400" b="1" dirty="0" smtClean="0">
                <a:cs typeface="B Nazanin" pitchFamily="2" charset="-78"/>
              </a:rPr>
              <a:t> :</a:t>
            </a:r>
            <a:r>
              <a:rPr lang="fa-IR" sz="2400" b="1" dirty="0" smtClean="0">
                <a:cs typeface="B Nazanin" pitchFamily="2" charset="-78"/>
              </a:rPr>
              <a:t>تعيين و انتخاب کالاها و خدمات </a:t>
            </a:r>
          </a:p>
          <a:p>
            <a:pPr marL="514350" indent="-514350" algn="justLow" rtl="1">
              <a:buFont typeface="+mj-lt"/>
              <a:buAutoNum type="arabicPeriod"/>
            </a:pPr>
            <a:r>
              <a:rPr lang="fa-IR" sz="2400" b="1" dirty="0" smtClean="0">
                <a:cs typeface="B Nazanin" pitchFamily="2" charset="-78"/>
              </a:rPr>
              <a:t>تامين اعتبار:اختصاص دادن تمام يا بخشي از اعتبار مصوب به هزينه اي خاص</a:t>
            </a:r>
          </a:p>
          <a:p>
            <a:pPr marL="514350" indent="-514350" algn="justLow" rtl="1">
              <a:buFont typeface="+mj-lt"/>
              <a:buAutoNum type="arabicPeriod"/>
            </a:pPr>
            <a:r>
              <a:rPr lang="fa-IR" sz="2400" b="1" dirty="0" smtClean="0">
                <a:cs typeface="B Nazanin" pitchFamily="2" charset="-78"/>
              </a:rPr>
              <a:t>تعهد : ايجاد دين بر عهده دولت </a:t>
            </a:r>
          </a:p>
          <a:p>
            <a:pPr marL="514350" indent="-514350" algn="justLow" rtl="1">
              <a:buFont typeface="+mj-lt"/>
              <a:buAutoNum type="arabicPeriod"/>
            </a:pPr>
            <a:r>
              <a:rPr lang="fa-IR" sz="2400" b="1" dirty="0" smtClean="0">
                <a:cs typeface="B Nazanin" pitchFamily="2" charset="-78"/>
              </a:rPr>
              <a:t>تسجيل :تاييد ميزان بدهي به قابل پرداخت به موجب اسناد و مدارک</a:t>
            </a:r>
          </a:p>
          <a:p>
            <a:pPr marL="514350" indent="-514350" algn="justLow" rtl="1">
              <a:buFont typeface="+mj-lt"/>
              <a:buAutoNum type="arabicPeriod"/>
            </a:pPr>
            <a:r>
              <a:rPr lang="fa-IR" sz="2400" b="1" dirty="0" smtClean="0">
                <a:cs typeface="B Nazanin" pitchFamily="2" charset="-78"/>
              </a:rPr>
              <a:t>حواله : اجازه اي است که توسط مقام مجاز براي تاديه تعهدات از محل اعتبارات دروجه ذينفع </a:t>
            </a:r>
          </a:p>
          <a:p>
            <a:pPr marL="514350" indent="-514350" algn="justLow" rtl="1">
              <a:buFont typeface="+mj-lt"/>
              <a:buAutoNum type="arabicPeriod"/>
            </a:pPr>
            <a:r>
              <a:rPr lang="fa-IR" sz="2400" b="1" dirty="0" smtClean="0">
                <a:cs typeface="B Nazanin" pitchFamily="2" charset="-78"/>
              </a:rPr>
              <a:t>درخواست وجه : سندي است که توسط ذيحساب براي دريافت وجه صادر ميکند</a:t>
            </a:r>
          </a:p>
          <a:p>
            <a:pPr marL="514350" indent="-514350" algn="justLow" rtl="1">
              <a:buFont typeface="+mj-lt"/>
              <a:buAutoNum type="arabicPeriod"/>
            </a:pPr>
            <a:r>
              <a:rPr lang="fa-IR" sz="2400" b="1" dirty="0" smtClean="0">
                <a:cs typeface="B Nazanin" pitchFamily="2" charset="-78"/>
              </a:rPr>
              <a:t>هزينه : پرداخت هايي که به طور قطعي به ذينفع در قبال تعهد و ....پرداخت ميشود</a:t>
            </a:r>
          </a:p>
          <a:p>
            <a:pPr marL="514350" indent="-514350" algn="justLow">
              <a:buFont typeface="+mj-lt"/>
              <a:buAutoNum type="arabicPeriod"/>
            </a:pPr>
            <a:endParaRPr lang="en-GB" sz="2400" b="1" dirty="0">
              <a:cs typeface="B Nazanin" pitchFamily="2" charset="-78"/>
            </a:endParaRPr>
          </a:p>
        </p:txBody>
      </p:sp>
    </p:spTree>
    <p:extLst>
      <p:ext uri="{BB962C8B-B14F-4D97-AF65-F5344CB8AC3E}">
        <p14:creationId xmlns:p14="http://schemas.microsoft.com/office/powerpoint/2010/main" val="3663774678"/>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Low" rtl="1">
              <a:buNone/>
            </a:pPr>
            <a:r>
              <a:rPr lang="fa-IR" b="1" dirty="0" smtClean="0">
                <a:solidFill>
                  <a:srgbClr val="FF0000"/>
                </a:solidFill>
                <a:cs typeface="B Nazanin" pitchFamily="2" charset="-78"/>
              </a:rPr>
              <a:t>4. نظارت و کنترل بودجه(تفريغ بودجه)؛</a:t>
            </a:r>
            <a:r>
              <a:rPr lang="fa-IR" b="1" dirty="0" smtClean="0">
                <a:cs typeface="B Nazanin" pitchFamily="2" charset="-78"/>
              </a:rPr>
              <a:t> نظارت بر بودجه از نظر صحت عمليات اجرايي و انطباق با هدفها و برنامه نقش مهمي دارد بودجه ماموريتي است که از طرف قوه مققنه به دولت محول شده است لذابايد به نحوي از درستي انجام اين ماموريت اگاهي يابدنظارتي که مجلس توسط ديوان محاسبات به طور غير مستقيم و رسيدگي به گزارش تفريغ بودجه به صورت مستقيم انجام ميدهد .</a:t>
            </a:r>
            <a:endParaRPr lang="en-GB" b="1" dirty="0" smtClean="0">
              <a:cs typeface="B Nazanin" pitchFamily="2" charset="-78"/>
            </a:endParaRPr>
          </a:p>
          <a:p>
            <a:pPr algn="justLow" rtl="1">
              <a:buNone/>
            </a:pPr>
            <a:endParaRPr lang="fa-IR" b="1" dirty="0" smtClean="0">
              <a:solidFill>
                <a:srgbClr val="FF0000"/>
              </a:solidFill>
              <a:cs typeface="B Nazanin" pitchFamily="2" charset="-78"/>
            </a:endParaRPr>
          </a:p>
        </p:txBody>
      </p:sp>
    </p:spTree>
    <p:extLst>
      <p:ext uri="{BB962C8B-B14F-4D97-AF65-F5344CB8AC3E}">
        <p14:creationId xmlns:p14="http://schemas.microsoft.com/office/powerpoint/2010/main" val="1650940581"/>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548680"/>
            <a:ext cx="8229600" cy="5688632"/>
          </a:xfrm>
        </p:spPr>
        <p:txBody>
          <a:bodyPr>
            <a:noAutofit/>
          </a:bodyPr>
          <a:lstStyle/>
          <a:p>
            <a:pPr marL="514350" indent="-514350" algn="justLow">
              <a:buNone/>
            </a:pPr>
            <a:r>
              <a:rPr lang="fa-IR" sz="2800" b="1" dirty="0" smtClean="0">
                <a:solidFill>
                  <a:srgbClr val="FF0000"/>
                </a:solidFill>
                <a:latin typeface="Z Koodak"/>
                <a:cs typeface="B Nazanin" pitchFamily="2" charset="-78"/>
              </a:rPr>
              <a:t>مراحل نظارت بر اجراي بودجه</a:t>
            </a:r>
          </a:p>
          <a:p>
            <a:pPr marL="514350" indent="-514350" algn="justLow">
              <a:buNone/>
            </a:pPr>
            <a:endParaRPr lang="fa-IR" sz="2400" b="1" dirty="0" smtClean="0">
              <a:solidFill>
                <a:srgbClr val="FF0000"/>
              </a:solidFill>
              <a:latin typeface="Z Koodak"/>
              <a:cs typeface="B Nazanin" pitchFamily="2" charset="-78"/>
            </a:endParaRPr>
          </a:p>
          <a:p>
            <a:pPr marL="514350" indent="-514350" algn="justLow" rtl="1">
              <a:buNone/>
            </a:pPr>
            <a:r>
              <a:rPr lang="fa-IR" sz="2400" b="1" dirty="0" smtClean="0">
                <a:latin typeface="Z Koodak"/>
                <a:cs typeface="B Nazanin" pitchFamily="2" charset="-78"/>
              </a:rPr>
              <a:t>الف)نظارت اداري :که به وسيله سازمان هاي قوه مجريه انجام ميشود و نظارت درون سازماني است .(نظارت قبل از خرج)</a:t>
            </a:r>
          </a:p>
          <a:p>
            <a:pPr marL="514350" indent="-514350" algn="justLow" rtl="1">
              <a:buNone/>
            </a:pPr>
            <a:r>
              <a:rPr lang="fa-IR" sz="2400" b="1" dirty="0" smtClean="0">
                <a:latin typeface="Z Koodak"/>
                <a:cs typeface="B Nazanin" pitchFamily="2" charset="-78"/>
              </a:rPr>
              <a:t>ب)نظارت قضايي:که شامل نظارت سازمان بازرسي کل کشور و نظارت ديوان محاسبات کشور(نظارت بعد از خرج)</a:t>
            </a:r>
          </a:p>
          <a:p>
            <a:pPr marL="514350" indent="-514350" algn="justLow" rtl="1">
              <a:buNone/>
            </a:pPr>
            <a:r>
              <a:rPr lang="fa-IR" sz="2400" b="1" dirty="0" smtClean="0">
                <a:latin typeface="Z Koodak"/>
                <a:cs typeface="B Nazanin" pitchFamily="2" charset="-78"/>
              </a:rPr>
              <a:t>ج)نظارت پارلماني :که دو قسمت ميشود؛ </a:t>
            </a:r>
          </a:p>
          <a:p>
            <a:pPr marL="514350" indent="-514350" algn="justLow" rtl="1">
              <a:buFont typeface="Wingdings" pitchFamily="2" charset="2"/>
              <a:buChar char="Ø"/>
            </a:pPr>
            <a:r>
              <a:rPr lang="fa-IR" sz="2400" b="1" dirty="0" smtClean="0">
                <a:latin typeface="Z Koodak"/>
                <a:cs typeface="B Nazanin" pitchFamily="2" charset="-78"/>
              </a:rPr>
              <a:t>نظارت در جريان اجراي بودجه :که ازو دوطريق انجام ميشود ؛</a:t>
            </a:r>
          </a:p>
          <a:p>
            <a:pPr marL="514350" indent="-514350" algn="justLow" rtl="1">
              <a:buNone/>
            </a:pPr>
            <a:r>
              <a:rPr lang="fa-IR" sz="2400" b="1" dirty="0" smtClean="0">
                <a:latin typeface="Z Koodak"/>
                <a:cs typeface="B Nazanin" pitchFamily="2" charset="-78"/>
              </a:rPr>
              <a:t>- 1</a:t>
            </a:r>
            <a:r>
              <a:rPr lang="en-US" sz="2400" b="1" dirty="0" smtClean="0">
                <a:latin typeface="Z Koodak"/>
                <a:cs typeface="B Nazanin" pitchFamily="2" charset="-78"/>
              </a:rPr>
              <a:t> </a:t>
            </a:r>
            <a:r>
              <a:rPr lang="fa-IR" sz="2400" b="1" dirty="0" smtClean="0">
                <a:latin typeface="Z Koodak"/>
                <a:cs typeface="B Nazanin" pitchFamily="2" charset="-78"/>
              </a:rPr>
              <a:t>)</a:t>
            </a:r>
            <a:r>
              <a:rPr lang="en-US" sz="2400" b="1" dirty="0" smtClean="0">
                <a:latin typeface="Z Koodak"/>
                <a:cs typeface="B Nazanin" pitchFamily="2" charset="-78"/>
              </a:rPr>
              <a:t>   </a:t>
            </a:r>
            <a:r>
              <a:rPr lang="fa-IR" sz="2400" b="1" dirty="0" smtClean="0">
                <a:latin typeface="Z Koodak"/>
                <a:cs typeface="B Nazanin" pitchFamily="2" charset="-78"/>
              </a:rPr>
              <a:t>از طريق تذکر و سوال ،استيضاحو تحقيق و توسعه </a:t>
            </a:r>
          </a:p>
          <a:p>
            <a:pPr marL="514350" indent="-514350" algn="justLow" rtl="1">
              <a:buNone/>
            </a:pPr>
            <a:r>
              <a:rPr lang="fa-IR" sz="2400" b="1" dirty="0" smtClean="0">
                <a:latin typeface="Z Koodak"/>
                <a:cs typeface="B Nazanin" pitchFamily="2" charset="-78"/>
              </a:rPr>
              <a:t>-</a:t>
            </a:r>
            <a:r>
              <a:rPr lang="en-US" sz="2400" b="1" dirty="0" smtClean="0">
                <a:latin typeface="Z Koodak"/>
                <a:cs typeface="B Nazanin" pitchFamily="2" charset="-78"/>
              </a:rPr>
              <a:t> </a:t>
            </a:r>
            <a:r>
              <a:rPr lang="fa-IR" sz="2400" b="1" dirty="0" smtClean="0">
                <a:latin typeface="Z Koodak"/>
                <a:cs typeface="B Nazanin" pitchFamily="2" charset="-78"/>
              </a:rPr>
              <a:t>2 )</a:t>
            </a:r>
            <a:r>
              <a:rPr lang="en-US" sz="2400" b="1" dirty="0" smtClean="0">
                <a:latin typeface="Z Koodak"/>
                <a:cs typeface="B Nazanin" pitchFamily="2" charset="-78"/>
              </a:rPr>
              <a:t>    </a:t>
            </a:r>
            <a:r>
              <a:rPr lang="fa-IR" sz="2400" b="1" dirty="0" smtClean="0">
                <a:latin typeface="Z Koodak"/>
                <a:cs typeface="B Nazanin" pitchFamily="2" charset="-78"/>
              </a:rPr>
              <a:t>از طريق  گزارشهاي دريافتي</a:t>
            </a:r>
          </a:p>
          <a:p>
            <a:pPr marL="514350" indent="-514350" algn="justLow" rtl="1">
              <a:buFont typeface="Wingdings" pitchFamily="2" charset="2"/>
              <a:buChar char="Ø"/>
            </a:pPr>
            <a:r>
              <a:rPr lang="fa-IR" sz="2400" b="1" dirty="0" smtClean="0">
                <a:latin typeface="Z Koodak"/>
                <a:cs typeface="B Nazanin" pitchFamily="2" charset="-78"/>
              </a:rPr>
              <a:t>نظارت بعد از اجراي بودجه:اين نظارت پس از دريافت گزارش تفريغ بودجه هر سال از ديوان محاسبات کشور و بررسي آن توسط مجلس صورت مي پذيرد.</a:t>
            </a:r>
          </a:p>
          <a:p>
            <a:pPr marL="514350" indent="-514350" algn="justLow" rtl="1"/>
            <a:endParaRPr lang="fa-IR" sz="2400" b="1" dirty="0" smtClean="0">
              <a:latin typeface="Z Koodak"/>
              <a:cs typeface="B Nazanin" pitchFamily="2" charset="-78"/>
            </a:endParaRPr>
          </a:p>
          <a:p>
            <a:pPr marL="514350" indent="-514350" algn="justLow" rtl="1">
              <a:buNone/>
            </a:pPr>
            <a:endParaRPr lang="en-GB" sz="2400" b="1" dirty="0">
              <a:latin typeface="Z Koodak"/>
              <a:cs typeface="B Nazanin" pitchFamily="2" charset="-78"/>
            </a:endParaRPr>
          </a:p>
        </p:txBody>
      </p:sp>
    </p:spTree>
    <p:extLst>
      <p:ext uri="{BB962C8B-B14F-4D97-AF65-F5344CB8AC3E}">
        <p14:creationId xmlns:p14="http://schemas.microsoft.com/office/powerpoint/2010/main" val="1944519736"/>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20688"/>
            <a:ext cx="8229600" cy="1143000"/>
          </a:xfrm>
        </p:spPr>
        <p:txBody>
          <a:bodyPr/>
          <a:lstStyle/>
          <a:p>
            <a:pPr algn="r"/>
            <a:r>
              <a:rPr lang="fa-IR" b="1" dirty="0" smtClean="0">
                <a:solidFill>
                  <a:srgbClr val="C00000"/>
                </a:solidFill>
                <a:cs typeface="B Nazanin" pitchFamily="2" charset="-78"/>
              </a:rPr>
              <a:t>طبقه بندي بودجه</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539552" y="1916833"/>
            <a:ext cx="8229600" cy="3024335"/>
          </a:xfrm>
        </p:spPr>
        <p:txBody>
          <a:bodyPr/>
          <a:lstStyle/>
          <a:p>
            <a:pPr algn="justLow" rtl="1">
              <a:buNone/>
            </a:pPr>
            <a:r>
              <a:rPr lang="fa-IR" b="1" dirty="0" smtClean="0">
                <a:cs typeface="B Nazanin" pitchFamily="2" charset="-78"/>
              </a:rPr>
              <a:t>    طبقه بندي در آمد ها و هزينه ها در تنظيم بودجه سالانه نقش درخور ملاحظه اي در شفافيت مسوليت پاسخگويي از نظر تفکيک درآمدها از ساير دريافت ها و هزينه از ساير پرداختها دارد. </a:t>
            </a:r>
            <a:endParaRPr lang="en-GB" b="1" dirty="0">
              <a:cs typeface="B Nazanin" pitchFamily="2" charset="-78"/>
            </a:endParaRPr>
          </a:p>
        </p:txBody>
      </p:sp>
    </p:spTree>
    <p:extLst>
      <p:ext uri="{BB962C8B-B14F-4D97-AF65-F5344CB8AC3E}">
        <p14:creationId xmlns:p14="http://schemas.microsoft.com/office/powerpoint/2010/main" val="26084611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solidFill>
                  <a:srgbClr val="C00000"/>
                </a:solidFill>
                <a:cs typeface="B Nazanin" pitchFamily="2" charset="-78"/>
              </a:rPr>
              <a:t>طبقه بندي درآمدها</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539552" y="1340768"/>
            <a:ext cx="8229600" cy="4525963"/>
          </a:xfrm>
        </p:spPr>
        <p:txBody>
          <a:bodyPr>
            <a:noAutofit/>
          </a:bodyPr>
          <a:lstStyle/>
          <a:p>
            <a:pPr algn="just" rtl="1">
              <a:buNone/>
            </a:pPr>
            <a:r>
              <a:rPr lang="fa-IR" sz="2200" b="1" dirty="0" smtClean="0">
                <a:cs typeface="B Nazanin" pitchFamily="2" charset="-78"/>
              </a:rPr>
              <a:t>در آمدهاي پيش بيني شده در بودجه کل کشور به شرح ذيل طبقه بندي </a:t>
            </a:r>
            <a:r>
              <a:rPr lang="en-US" sz="2200" b="1" dirty="0" smtClean="0">
                <a:cs typeface="B Nazanin" pitchFamily="2" charset="-78"/>
              </a:rPr>
              <a:t> </a:t>
            </a:r>
            <a:r>
              <a:rPr lang="fa-IR" sz="2200" b="1" dirty="0" smtClean="0">
                <a:cs typeface="B Nazanin" pitchFamily="2" charset="-78"/>
              </a:rPr>
              <a:t>ميشود؛</a:t>
            </a:r>
          </a:p>
          <a:p>
            <a:pPr marL="514350" indent="-514350" algn="just" rtl="1">
              <a:buFont typeface="Wingdings" pitchFamily="2" charset="2"/>
              <a:buChar char="Ø"/>
            </a:pPr>
            <a:r>
              <a:rPr lang="fa-IR" sz="2200" b="1" dirty="0" smtClean="0">
                <a:cs typeface="B Nazanin" pitchFamily="2" charset="-78"/>
              </a:rPr>
              <a:t>بر حسب نوع درآمد :در آمدهاي پيش بيني شده ابتدا بر حسب نوع در آمد يا حساب مستقل که در قانون محاسبات عمومي کشور تعريف انها ارائه گرديده است طبقه بندي ميشود که دو نوع درآمد تعريف شده است </a:t>
            </a:r>
          </a:p>
          <a:p>
            <a:pPr marL="514350" indent="-514350" algn="just" rtl="1">
              <a:buNone/>
            </a:pPr>
            <a:r>
              <a:rPr lang="fa-IR" sz="2200" b="1" dirty="0" smtClean="0">
                <a:cs typeface="B Nazanin" pitchFamily="2" charset="-78"/>
              </a:rPr>
              <a:t>الف)  درآمدهاي عمومي :در آمدي که مصرف آن محدوديت خاصي ندارد .</a:t>
            </a:r>
          </a:p>
          <a:p>
            <a:pPr marL="514350" indent="-514350" algn="just" rtl="1">
              <a:buNone/>
            </a:pPr>
            <a:r>
              <a:rPr lang="fa-IR" sz="2200" b="1" dirty="0" smtClean="0">
                <a:cs typeface="B Nazanin" pitchFamily="2" charset="-78"/>
              </a:rPr>
              <a:t>ب )  در آمد هاي اختصاصي :در آمدي که بر اساس مجوز قانوني براي تعمين مالي هزينه هاي خاص وصول ميشود </a:t>
            </a:r>
          </a:p>
          <a:p>
            <a:pPr marL="514350" indent="-514350" algn="just" rtl="1">
              <a:buFont typeface="Wingdings" pitchFamily="2" charset="2"/>
              <a:buChar char="Ø"/>
            </a:pPr>
            <a:r>
              <a:rPr lang="fa-IR" sz="2200" b="1" dirty="0" smtClean="0">
                <a:cs typeface="B Nazanin" pitchFamily="2" charset="-78"/>
              </a:rPr>
              <a:t> بر حسب نوع منابع :در آمد هاي برحسب منابع تحصيل در آمد طبقه بندي و در بودجه کل کشور منظور ميشود .</a:t>
            </a:r>
          </a:p>
          <a:p>
            <a:pPr marL="514350" indent="-514350" algn="just" rtl="1">
              <a:buFont typeface="Wingdings" pitchFamily="2" charset="2"/>
              <a:buChar char="Ø"/>
            </a:pPr>
            <a:r>
              <a:rPr lang="fa-IR" sz="2200" b="1" dirty="0" smtClean="0">
                <a:cs typeface="B Nazanin" pitchFamily="2" charset="-78"/>
              </a:rPr>
              <a:t>برحسب دستگاهاي دولتي وصول کننده :طبق قوانين و مقررات مالي در اکثر کشورها دستگاههاي اجرايي تابع دولت مسوليت وصول درآمدهاي عمومي و اختصاصي دولت را به عهده دارد.</a:t>
            </a:r>
          </a:p>
          <a:p>
            <a:pPr algn="just"/>
            <a:endParaRPr lang="en-GB" sz="2200" b="1" dirty="0">
              <a:cs typeface="B Nazanin" pitchFamily="2" charset="-78"/>
            </a:endParaRPr>
          </a:p>
        </p:txBody>
      </p:sp>
    </p:spTree>
    <p:extLst>
      <p:ext uri="{BB962C8B-B14F-4D97-AF65-F5344CB8AC3E}">
        <p14:creationId xmlns:p14="http://schemas.microsoft.com/office/powerpoint/2010/main" val="3565578184"/>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C00000"/>
                </a:solidFill>
                <a:cs typeface="B Nazanin" pitchFamily="2" charset="-78"/>
              </a:rPr>
              <a:t>طبقه بندي هزينه ها</a:t>
            </a:r>
            <a:endParaRPr lang="en-GB" dirty="0">
              <a:solidFill>
                <a:srgbClr val="C00000"/>
              </a:solidFill>
              <a:cs typeface="B Nazanin" pitchFamily="2" charset="-78"/>
            </a:endParaRPr>
          </a:p>
        </p:txBody>
      </p:sp>
      <p:sp>
        <p:nvSpPr>
          <p:cNvPr id="3" name="Content Placeholder 2"/>
          <p:cNvSpPr>
            <a:spLocks noGrp="1"/>
          </p:cNvSpPr>
          <p:nvPr>
            <p:ph idx="1"/>
          </p:nvPr>
        </p:nvSpPr>
        <p:spPr/>
        <p:txBody>
          <a:bodyPr>
            <a:normAutofit fontScale="92500" lnSpcReduction="20000"/>
          </a:bodyPr>
          <a:lstStyle/>
          <a:p>
            <a:pPr algn="justLow" rtl="1">
              <a:buNone/>
            </a:pPr>
            <a:r>
              <a:rPr lang="fa-IR" b="1" dirty="0" smtClean="0">
                <a:cs typeface="B Nazanin" pitchFamily="2" charset="-78"/>
              </a:rPr>
              <a:t>هزينه هاي پيش بيني شده دستگاههاي دولتي در بخش اعتبارات بودجه سالانه کل کشور منظور و به تصويب ميرسد که به روش هاي زير طبقه بندي ميشود :</a:t>
            </a:r>
          </a:p>
          <a:p>
            <a:pPr algn="justLow" rtl="1">
              <a:buNone/>
            </a:pPr>
            <a:endParaRPr lang="fa-IR" b="1" dirty="0" smtClean="0">
              <a:cs typeface="B Nazanin" pitchFamily="2" charset="-78"/>
            </a:endParaRPr>
          </a:p>
          <a:p>
            <a:pPr algn="justLow" rtl="1">
              <a:buFont typeface="Wingdings" pitchFamily="2" charset="2"/>
              <a:buChar char="Ø"/>
            </a:pPr>
            <a:r>
              <a:rPr lang="fa-IR" b="1" dirty="0" smtClean="0">
                <a:cs typeface="B Nazanin" pitchFamily="2" charset="-78"/>
              </a:rPr>
              <a:t>طبقه بندي سازماني</a:t>
            </a:r>
          </a:p>
          <a:p>
            <a:pPr algn="justLow" rtl="1">
              <a:buFont typeface="Wingdings" pitchFamily="2" charset="2"/>
              <a:buChar char="Ø"/>
            </a:pPr>
            <a:r>
              <a:rPr lang="fa-IR" b="1" dirty="0" smtClean="0">
                <a:cs typeface="B Nazanin" pitchFamily="2" charset="-78"/>
              </a:rPr>
              <a:t>طبقه بندي بر حسب حسابهاي مستقل </a:t>
            </a:r>
          </a:p>
          <a:p>
            <a:pPr algn="justLow" rtl="1">
              <a:buFont typeface="Wingdings" pitchFamily="2" charset="2"/>
              <a:buChar char="Ø"/>
            </a:pPr>
            <a:r>
              <a:rPr lang="fa-IR" b="1" dirty="0" smtClean="0">
                <a:cs typeface="B Nazanin" pitchFamily="2" charset="-78"/>
              </a:rPr>
              <a:t>طبقه بندي بر حسب نوع هزينه  </a:t>
            </a:r>
            <a:endParaRPr lang="en-US" b="1" dirty="0" smtClean="0">
              <a:cs typeface="B Nazanin" pitchFamily="2" charset="-78"/>
            </a:endParaRPr>
          </a:p>
          <a:p>
            <a:pPr algn="justLow" rtl="1">
              <a:buFont typeface="Wingdings" pitchFamily="2" charset="2"/>
              <a:buChar char="Ø"/>
            </a:pPr>
            <a:r>
              <a:rPr lang="fa-IR" b="1" dirty="0" smtClean="0">
                <a:cs typeface="B Nazanin" pitchFamily="2" charset="-78"/>
              </a:rPr>
              <a:t>طبقه بندي بر حسب ماهيت هزينه </a:t>
            </a:r>
          </a:p>
          <a:p>
            <a:pPr algn="justLow" rtl="1">
              <a:buFont typeface="Wingdings" pitchFamily="2" charset="2"/>
              <a:buChar char="Ø"/>
            </a:pPr>
            <a:r>
              <a:rPr lang="fa-IR" b="1" dirty="0" smtClean="0">
                <a:cs typeface="B Nazanin" pitchFamily="2" charset="-78"/>
              </a:rPr>
              <a:t>طبقه بندي بر حسب وظايف </a:t>
            </a:r>
          </a:p>
          <a:p>
            <a:pPr algn="justLow" rtl="1">
              <a:buNone/>
            </a:pPr>
            <a:r>
              <a:rPr lang="fa-IR" b="1" dirty="0" smtClean="0">
                <a:cs typeface="B Nazanin" pitchFamily="2" charset="-78"/>
              </a:rPr>
              <a:t> </a:t>
            </a:r>
          </a:p>
          <a:p>
            <a:pPr algn="justLow" rtl="1"/>
            <a:endParaRPr lang="fa-IR" b="1" dirty="0" smtClean="0">
              <a:cs typeface="B Nazanin" pitchFamily="2" charset="-78"/>
            </a:endParaRPr>
          </a:p>
          <a:p>
            <a:pPr algn="justLow" rtl="1">
              <a:buNone/>
            </a:pPr>
            <a:endParaRPr lang="fa-IR" b="1" dirty="0" smtClean="0">
              <a:cs typeface="B Nazanin" pitchFamily="2" charset="-78"/>
            </a:endParaRPr>
          </a:p>
          <a:p>
            <a:pPr algn="justLow" rtl="1"/>
            <a:endParaRPr lang="fa-IR" b="1" dirty="0" smtClean="0">
              <a:cs typeface="B Nazanin" pitchFamily="2" charset="-78"/>
            </a:endParaRPr>
          </a:p>
          <a:p>
            <a:pPr algn="justLow" rtl="1"/>
            <a:endParaRPr lang="en-GB" b="1" dirty="0">
              <a:cs typeface="B Nazanin" pitchFamily="2" charset="-78"/>
            </a:endParaRPr>
          </a:p>
        </p:txBody>
      </p:sp>
    </p:spTree>
    <p:extLst>
      <p:ext uri="{BB962C8B-B14F-4D97-AF65-F5344CB8AC3E}">
        <p14:creationId xmlns:p14="http://schemas.microsoft.com/office/powerpoint/2010/main" val="1699496394"/>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rgbClr val="C00000"/>
                </a:solidFill>
                <a:cs typeface="B Nazanin" pitchFamily="2" charset="-78"/>
              </a:rPr>
              <a:t>حسابداري بودجه اي </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83568" y="1628800"/>
            <a:ext cx="8229600" cy="4525963"/>
          </a:xfrm>
        </p:spPr>
        <p:txBody>
          <a:bodyPr/>
          <a:lstStyle/>
          <a:p>
            <a:pPr algn="justLow" rtl="1">
              <a:buNone/>
            </a:pPr>
            <a:r>
              <a:rPr lang="fa-IR" b="1" dirty="0" smtClean="0">
                <a:cs typeface="B Nazanin" pitchFamily="2" charset="-78"/>
              </a:rPr>
              <a:t>    به منظور رعايت اصل کنترل بودجه سيستم حسابداري دولت و واحدهاي تابعه بايد به نحوي طراحي گردند که امکان کنترل بودجه مصوب دولت و واحدهاي تابعه را فراهم نمايد</a:t>
            </a:r>
            <a:r>
              <a:rPr lang="en-US" b="1" dirty="0" smtClean="0">
                <a:cs typeface="B Nazanin" pitchFamily="2" charset="-78"/>
              </a:rPr>
              <a:t>.</a:t>
            </a:r>
            <a:endParaRPr lang="en-GB" b="1" dirty="0">
              <a:cs typeface="B Nazanin" pitchFamily="2" charset="-78"/>
            </a:endParaRPr>
          </a:p>
        </p:txBody>
      </p:sp>
    </p:spTree>
    <p:extLst>
      <p:ext uri="{BB962C8B-B14F-4D97-AF65-F5344CB8AC3E}">
        <p14:creationId xmlns:p14="http://schemas.microsoft.com/office/powerpoint/2010/main" val="58227312"/>
      </p:ext>
    </p:extLst>
  </p:cSld>
  <p:clrMapOvr>
    <a:masterClrMapping/>
  </p:clrMapOvr>
  <p:transition spd="slow">
    <p:randomBar dir="ver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b="1" dirty="0" smtClean="0">
                <a:solidFill>
                  <a:srgbClr val="C00000"/>
                </a:solidFill>
                <a:latin typeface="Z Koodak"/>
                <a:cs typeface="B Nazanin" pitchFamily="2" charset="-78"/>
              </a:rPr>
              <a:t>نحوه ثبت حسابهاي بودجه اي  </a:t>
            </a:r>
            <a:endParaRPr lang="en-GB" b="1" dirty="0">
              <a:solidFill>
                <a:srgbClr val="C00000"/>
              </a:solidFill>
              <a:latin typeface="Z Koodak"/>
              <a:cs typeface="B Nazanin" pitchFamily="2" charset="-78"/>
            </a:endParaRPr>
          </a:p>
        </p:txBody>
      </p:sp>
      <p:sp>
        <p:nvSpPr>
          <p:cNvPr id="3" name="Content Placeholder 2"/>
          <p:cNvSpPr>
            <a:spLocks noGrp="1"/>
          </p:cNvSpPr>
          <p:nvPr>
            <p:ph idx="1"/>
          </p:nvPr>
        </p:nvSpPr>
        <p:spPr>
          <a:xfrm>
            <a:off x="539552" y="1484784"/>
            <a:ext cx="8229600" cy="4525963"/>
          </a:xfrm>
        </p:spPr>
        <p:txBody>
          <a:bodyPr>
            <a:normAutofit lnSpcReduction="10000"/>
          </a:bodyPr>
          <a:lstStyle/>
          <a:p>
            <a:pPr algn="justLow">
              <a:buNone/>
            </a:pPr>
            <a:r>
              <a:rPr lang="fa-IR" b="1" dirty="0" smtClean="0">
                <a:latin typeface="Z Koodak"/>
                <a:cs typeface="B Nazanin" pitchFamily="2" charset="-78"/>
              </a:rPr>
              <a:t>    براي ثبت حسابهاي بودجه اي در ادارت دولتي احتياج به سه حساب تحت عناوين درآمدهاي پيش بيني شده –اعتبارات مصوب – و کسري و مازاد بودجه است .</a:t>
            </a:r>
          </a:p>
          <a:p>
            <a:pPr algn="justLow" rtl="1">
              <a:buFont typeface="Wingdings" pitchFamily="2" charset="2"/>
              <a:buChar char="Ø"/>
            </a:pPr>
            <a:r>
              <a:rPr lang="fa-IR" b="1" dirty="0" smtClean="0">
                <a:latin typeface="Z Koodak"/>
                <a:cs typeface="B Nazanin" pitchFamily="2" charset="-78"/>
              </a:rPr>
              <a:t>حساب درامد پيش بيني شده :يک حساب کنترل دفتر کل ميباشد همچنين يک حساب متقابل براي کنترل در آمدها به شمار ميرود.که داراي ماهيت بدهکار است </a:t>
            </a:r>
            <a:endParaRPr lang="en-GB" b="1" dirty="0" smtClean="0">
              <a:latin typeface="Z Koodak"/>
              <a:cs typeface="B Nazanin" pitchFamily="2" charset="-78"/>
            </a:endParaRPr>
          </a:p>
          <a:p>
            <a:pPr algn="justLow" rtl="1">
              <a:buNone/>
            </a:pPr>
            <a:endParaRPr lang="fa-IR" b="1" dirty="0" smtClean="0">
              <a:latin typeface="Z Koodak"/>
              <a:cs typeface="B Nazanin" pitchFamily="2" charset="-78"/>
            </a:endParaRPr>
          </a:p>
          <a:p>
            <a:pPr marL="514350" indent="-514350" algn="justLow" rtl="1">
              <a:buNone/>
            </a:pPr>
            <a:r>
              <a:rPr lang="fa-IR" b="1" dirty="0" smtClean="0">
                <a:latin typeface="Z Koodak"/>
                <a:cs typeface="B Nazanin" pitchFamily="2" charset="-78"/>
              </a:rPr>
              <a:t>در آمدهاي پيش بيني شده </a:t>
            </a:r>
            <a:r>
              <a:rPr lang="en-GB" b="1" dirty="0" smtClean="0">
                <a:latin typeface="Z Koodak"/>
                <a:cs typeface="B Nazanin" pitchFamily="2" charset="-78"/>
              </a:rPr>
              <a:t>xxx        </a:t>
            </a:r>
            <a:endParaRPr lang="fa-IR" b="1" dirty="0" smtClean="0">
              <a:latin typeface="Z Koodak"/>
              <a:cs typeface="B Nazanin" pitchFamily="2" charset="-78"/>
            </a:endParaRPr>
          </a:p>
          <a:p>
            <a:pPr marL="514350" indent="-514350" algn="justLow" rtl="1">
              <a:buNone/>
            </a:pPr>
            <a:r>
              <a:rPr lang="fa-IR" b="1" dirty="0" smtClean="0">
                <a:latin typeface="Z Koodak"/>
                <a:cs typeface="B Nazanin" pitchFamily="2" charset="-78"/>
              </a:rPr>
              <a:t>                          مازاد تخصيص نيافته </a:t>
            </a:r>
            <a:r>
              <a:rPr lang="en-GB" b="1" dirty="0" smtClean="0">
                <a:latin typeface="Z Koodak"/>
                <a:cs typeface="B Nazanin" pitchFamily="2" charset="-78"/>
              </a:rPr>
              <a:t>   xxx       </a:t>
            </a:r>
            <a:endParaRPr lang="fa-IR" b="1" dirty="0" smtClean="0">
              <a:latin typeface="Z Koodak"/>
              <a:cs typeface="B Nazanin" pitchFamily="2" charset="-78"/>
            </a:endParaRPr>
          </a:p>
          <a:p>
            <a:pPr algn="justLow" rtl="1"/>
            <a:endParaRPr lang="en-GB" b="1" dirty="0">
              <a:latin typeface="Z Koodak"/>
              <a:cs typeface="B Nazanin" pitchFamily="2" charset="-78"/>
            </a:endParaRPr>
          </a:p>
        </p:txBody>
      </p:sp>
    </p:spTree>
    <p:extLst>
      <p:ext uri="{BB962C8B-B14F-4D97-AF65-F5344CB8AC3E}">
        <p14:creationId xmlns:p14="http://schemas.microsoft.com/office/powerpoint/2010/main" val="172650589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Low" rtl="1">
              <a:buNone/>
            </a:pPr>
            <a:r>
              <a:rPr lang="fa-IR" b="1" dirty="0" smtClean="0">
                <a:solidFill>
                  <a:srgbClr val="FF0000"/>
                </a:solidFill>
                <a:cs typeface="B Nazanin" pitchFamily="2" charset="-78"/>
              </a:rPr>
              <a:t>   حساب اعتبارات مصوب </a:t>
            </a:r>
            <a:r>
              <a:rPr lang="fa-IR" b="1" dirty="0" smtClean="0">
                <a:cs typeface="B Nazanin" pitchFamily="2" charset="-78"/>
              </a:rPr>
              <a:t>:يک حساب بودجه اي متقابل براي کنترل حساب هزينه مي باشد که داراي ماهيت بستانکار است.</a:t>
            </a:r>
          </a:p>
          <a:p>
            <a:pPr algn="justLow" rtl="1">
              <a:buNone/>
            </a:pPr>
            <a:r>
              <a:rPr lang="fa-IR" b="1" dirty="0" smtClean="0">
                <a:cs typeface="B Nazanin" pitchFamily="2" charset="-78"/>
              </a:rPr>
              <a:t>       </a:t>
            </a:r>
          </a:p>
          <a:p>
            <a:pPr algn="justLow" rtl="1">
              <a:buFont typeface="Wingdings" pitchFamily="2" charset="2"/>
              <a:buChar char="Ø"/>
            </a:pPr>
            <a:r>
              <a:rPr lang="fa-IR" b="1" dirty="0" smtClean="0">
                <a:cs typeface="B Nazanin" pitchFamily="2" charset="-78"/>
              </a:rPr>
              <a:t>مازاد تخصيص نيافته      </a:t>
            </a:r>
            <a:r>
              <a:rPr lang="en-US" b="1" dirty="0" smtClean="0">
                <a:cs typeface="B Nazanin" pitchFamily="2" charset="-78"/>
              </a:rPr>
              <a:t>xxx</a:t>
            </a:r>
            <a:endParaRPr lang="fa-IR" b="1" dirty="0" smtClean="0">
              <a:cs typeface="B Nazanin" pitchFamily="2" charset="-78"/>
            </a:endParaRPr>
          </a:p>
          <a:p>
            <a:pPr algn="justLow" rtl="1">
              <a:buNone/>
            </a:pPr>
            <a:r>
              <a:rPr lang="fa-IR" b="1" dirty="0" smtClean="0">
                <a:cs typeface="B Nazanin" pitchFamily="2" charset="-78"/>
              </a:rPr>
              <a:t>                                     اعتبارات مصوب    </a:t>
            </a:r>
            <a:r>
              <a:rPr lang="en-US" b="1" dirty="0" smtClean="0">
                <a:cs typeface="B Nazanin" pitchFamily="2" charset="-78"/>
              </a:rPr>
              <a:t>xxx</a:t>
            </a:r>
            <a:r>
              <a:rPr lang="fa-IR" b="1" dirty="0" smtClean="0">
                <a:cs typeface="B Nazanin" pitchFamily="2" charset="-78"/>
              </a:rPr>
              <a:t>  </a:t>
            </a:r>
          </a:p>
          <a:p>
            <a:pPr algn="justLow" rtl="1"/>
            <a:endParaRPr lang="en-GB" b="1" dirty="0">
              <a:cs typeface="B Nazanin" pitchFamily="2" charset="-78"/>
            </a:endParaRPr>
          </a:p>
        </p:txBody>
      </p:sp>
    </p:spTree>
    <p:extLst>
      <p:ext uri="{BB962C8B-B14F-4D97-AF65-F5344CB8AC3E}">
        <p14:creationId xmlns:p14="http://schemas.microsoft.com/office/powerpoint/2010/main" val="1923117765"/>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404664"/>
            <a:ext cx="8229600" cy="4525963"/>
          </a:xfrm>
        </p:spPr>
        <p:txBody>
          <a:bodyPr>
            <a:noAutofit/>
          </a:bodyPr>
          <a:lstStyle/>
          <a:p>
            <a:pPr algn="just" rtl="1">
              <a:buNone/>
            </a:pPr>
            <a:r>
              <a:rPr lang="fa-IR" sz="2800" b="1" dirty="0" smtClean="0">
                <a:solidFill>
                  <a:srgbClr val="FF0000"/>
                </a:solidFill>
                <a:cs typeface="B Nazanin" pitchFamily="2" charset="-78"/>
              </a:rPr>
              <a:t>کسري و مازاد بودجه</a:t>
            </a:r>
            <a:r>
              <a:rPr lang="fa-IR" sz="2800" b="1" dirty="0" smtClean="0">
                <a:cs typeface="B Nazanin" pitchFamily="2" charset="-78"/>
              </a:rPr>
              <a:t>:</a:t>
            </a:r>
            <a:r>
              <a:rPr lang="en-US" sz="2800" b="1" dirty="0" smtClean="0">
                <a:cs typeface="B Nazanin" pitchFamily="2" charset="-78"/>
              </a:rPr>
              <a:t> </a:t>
            </a:r>
            <a:r>
              <a:rPr lang="fa-IR" sz="2800" b="1" dirty="0" smtClean="0">
                <a:cs typeface="B Nazanin" pitchFamily="2" charset="-78"/>
              </a:rPr>
              <a:t>درصورتي که ميزان در آمد پيش بيني شده از اعتبارات مصوب بشترباشد مازاد مانده بستانکار خواهد داشت در صورتي که ميزان درآمد پيش بيني شده از اعتبارات از اعتبارات منظور در بودجه کل کشور کمتر باشد مازاد مانده بدهکار خواهد داشت که کسري بودجه سال مالي محسوب مي شود </a:t>
            </a:r>
            <a:r>
              <a:rPr lang="en-US" sz="2800" b="1" dirty="0" smtClean="0">
                <a:cs typeface="B Nazanin" pitchFamily="2" charset="-78"/>
              </a:rPr>
              <a:t>.</a:t>
            </a:r>
            <a:endParaRPr lang="fa-IR" sz="2800" b="1" dirty="0" smtClean="0">
              <a:cs typeface="B Nazanin" pitchFamily="2" charset="-78"/>
            </a:endParaRPr>
          </a:p>
          <a:p>
            <a:pPr algn="just" rtl="1">
              <a:buNone/>
            </a:pPr>
            <a:endParaRPr lang="fa-IR" sz="2800" b="1" dirty="0" smtClean="0">
              <a:cs typeface="B Nazanin" pitchFamily="2" charset="-78"/>
            </a:endParaRPr>
          </a:p>
          <a:p>
            <a:pPr algn="just" rtl="1">
              <a:buNone/>
            </a:pPr>
            <a:r>
              <a:rPr lang="fa-IR" sz="2800" b="1" dirty="0" smtClean="0">
                <a:cs typeface="B Nazanin" pitchFamily="2" charset="-78"/>
              </a:rPr>
              <a:t>الف)در امد پيش بيني شده        </a:t>
            </a:r>
            <a:r>
              <a:rPr lang="en-US" sz="2800" b="1" dirty="0" smtClean="0">
                <a:cs typeface="B Nazanin" pitchFamily="2" charset="-78"/>
              </a:rPr>
              <a:t>xxx</a:t>
            </a:r>
          </a:p>
          <a:p>
            <a:pPr algn="just" rtl="1">
              <a:buNone/>
            </a:pPr>
            <a:r>
              <a:rPr lang="en-US" sz="2800" b="1" dirty="0" smtClean="0">
                <a:cs typeface="B Nazanin" pitchFamily="2" charset="-78"/>
              </a:rPr>
              <a:t>    </a:t>
            </a:r>
            <a:r>
              <a:rPr lang="fa-IR" sz="2800" b="1" dirty="0" smtClean="0">
                <a:cs typeface="B Nazanin" pitchFamily="2" charset="-78"/>
              </a:rPr>
              <a:t>                             اعتبارات مصوب            </a:t>
            </a:r>
            <a:r>
              <a:rPr lang="en-US" sz="2800" b="1" dirty="0" smtClean="0">
                <a:cs typeface="B Nazanin" pitchFamily="2" charset="-78"/>
              </a:rPr>
              <a:t>xxx</a:t>
            </a:r>
            <a:r>
              <a:rPr lang="fa-IR" sz="2800" b="1" dirty="0" smtClean="0">
                <a:cs typeface="B Nazanin" pitchFamily="2" charset="-78"/>
              </a:rPr>
              <a:t>   </a:t>
            </a:r>
          </a:p>
          <a:p>
            <a:pPr algn="just" rtl="1">
              <a:buNone/>
            </a:pPr>
            <a:r>
              <a:rPr lang="fa-IR" sz="2800" b="1" dirty="0" smtClean="0">
                <a:cs typeface="B Nazanin" pitchFamily="2" charset="-78"/>
              </a:rPr>
              <a:t>                         </a:t>
            </a:r>
            <a:r>
              <a:rPr lang="en-US" sz="2800" b="1" dirty="0" smtClean="0">
                <a:cs typeface="B Nazanin" pitchFamily="2" charset="-78"/>
              </a:rPr>
              <a:t>    </a:t>
            </a:r>
            <a:r>
              <a:rPr lang="fa-IR" sz="2800" b="1" dirty="0" smtClean="0">
                <a:cs typeface="B Nazanin" pitchFamily="2" charset="-78"/>
              </a:rPr>
              <a:t>    مازاد تخصيص نيافته     </a:t>
            </a:r>
            <a:r>
              <a:rPr lang="en-US" sz="2800" b="1" dirty="0" smtClean="0">
                <a:cs typeface="B Nazanin" pitchFamily="2" charset="-78"/>
              </a:rPr>
              <a:t>xxx</a:t>
            </a:r>
            <a:r>
              <a:rPr lang="fa-IR" sz="2800" b="1" dirty="0" smtClean="0">
                <a:cs typeface="B Nazanin" pitchFamily="2" charset="-78"/>
              </a:rPr>
              <a:t>   </a:t>
            </a:r>
          </a:p>
          <a:p>
            <a:pPr algn="just" rtl="1">
              <a:buNone/>
            </a:pPr>
            <a:r>
              <a:rPr lang="fa-IR" sz="2800" b="1" dirty="0" smtClean="0">
                <a:cs typeface="B Nazanin" pitchFamily="2" charset="-78"/>
              </a:rPr>
              <a:t>ب)</a:t>
            </a:r>
            <a:r>
              <a:rPr lang="en-US" sz="2800" b="1" dirty="0" smtClean="0">
                <a:cs typeface="B Nazanin" pitchFamily="2" charset="-78"/>
              </a:rPr>
              <a:t> </a:t>
            </a:r>
            <a:r>
              <a:rPr lang="fa-IR" sz="2800" b="1" dirty="0" smtClean="0">
                <a:cs typeface="B Nazanin" pitchFamily="2" charset="-78"/>
              </a:rPr>
              <a:t>در آمد پيش بيني شده        </a:t>
            </a:r>
            <a:r>
              <a:rPr lang="en-US" sz="2800" b="1" dirty="0" smtClean="0">
                <a:cs typeface="B Nazanin" pitchFamily="2" charset="-78"/>
              </a:rPr>
              <a:t>xxx</a:t>
            </a:r>
            <a:r>
              <a:rPr lang="fa-IR" sz="2800" b="1" dirty="0" smtClean="0">
                <a:cs typeface="B Nazanin" pitchFamily="2" charset="-78"/>
              </a:rPr>
              <a:t>  </a:t>
            </a:r>
          </a:p>
          <a:p>
            <a:pPr algn="just" rtl="1">
              <a:buNone/>
            </a:pPr>
            <a:r>
              <a:rPr lang="en-US" sz="2800" b="1" dirty="0" smtClean="0">
                <a:cs typeface="B Nazanin" pitchFamily="2" charset="-78"/>
              </a:rPr>
              <a:t>    </a:t>
            </a:r>
            <a:r>
              <a:rPr lang="fa-IR" sz="2800" b="1" dirty="0" smtClean="0">
                <a:cs typeface="B Nazanin" pitchFamily="2" charset="-78"/>
              </a:rPr>
              <a:t>مازاد تخصيص نيافته          </a:t>
            </a:r>
            <a:r>
              <a:rPr lang="en-US" sz="2800" b="1" dirty="0" smtClean="0">
                <a:cs typeface="B Nazanin" pitchFamily="2" charset="-78"/>
              </a:rPr>
              <a:t>xxx</a:t>
            </a:r>
            <a:endParaRPr lang="fa-IR" sz="2800" b="1" dirty="0" smtClean="0">
              <a:cs typeface="B Nazanin" pitchFamily="2" charset="-78"/>
            </a:endParaRPr>
          </a:p>
          <a:p>
            <a:pPr algn="just" rtl="1">
              <a:buNone/>
            </a:pPr>
            <a:r>
              <a:rPr lang="fa-IR" sz="2800" b="1" dirty="0" smtClean="0">
                <a:cs typeface="B Nazanin" pitchFamily="2" charset="-78"/>
              </a:rPr>
              <a:t>                          </a:t>
            </a:r>
            <a:r>
              <a:rPr lang="en-US" sz="2800" b="1" dirty="0" smtClean="0">
                <a:cs typeface="B Nazanin" pitchFamily="2" charset="-78"/>
              </a:rPr>
              <a:t>   </a:t>
            </a:r>
            <a:r>
              <a:rPr lang="fa-IR" sz="2800" b="1" dirty="0" smtClean="0">
                <a:cs typeface="B Nazanin" pitchFamily="2" charset="-78"/>
              </a:rPr>
              <a:t>    اعتبارات مصوب           </a:t>
            </a:r>
            <a:r>
              <a:rPr lang="en-US" sz="2800" b="1" dirty="0" smtClean="0">
                <a:cs typeface="B Nazanin" pitchFamily="2" charset="-78"/>
              </a:rPr>
              <a:t>xxx</a:t>
            </a:r>
            <a:endParaRPr lang="fa-IR" sz="2800" b="1" dirty="0" smtClean="0">
              <a:cs typeface="B Nazanin" pitchFamily="2" charset="-78"/>
            </a:endParaRPr>
          </a:p>
          <a:p>
            <a:pPr algn="just" rtl="1"/>
            <a:endParaRPr lang="en-GB" sz="2800" b="1" dirty="0">
              <a:cs typeface="B Nazanin" pitchFamily="2" charset="-78"/>
            </a:endParaRPr>
          </a:p>
        </p:txBody>
      </p:sp>
    </p:spTree>
    <p:extLst>
      <p:ext uri="{BB962C8B-B14F-4D97-AF65-F5344CB8AC3E}">
        <p14:creationId xmlns:p14="http://schemas.microsoft.com/office/powerpoint/2010/main" val="187376604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rgbClr val="C00000"/>
                </a:solidFill>
                <a:cs typeface="B Nazanin" pitchFamily="2" charset="-78"/>
              </a:rPr>
              <a:t>نحوه ثبت تغيرات بودجه</a:t>
            </a:r>
            <a:endParaRPr lang="en-GB" b="1" dirty="0">
              <a:solidFill>
                <a:srgbClr val="C00000"/>
              </a:solidFill>
              <a:cs typeface="B Nazanin" pitchFamily="2" charset="-78"/>
            </a:endParaRPr>
          </a:p>
        </p:txBody>
      </p:sp>
      <p:sp>
        <p:nvSpPr>
          <p:cNvPr id="3" name="Content Placeholder 2"/>
          <p:cNvSpPr>
            <a:spLocks noGrp="1"/>
          </p:cNvSpPr>
          <p:nvPr>
            <p:ph idx="1"/>
          </p:nvPr>
        </p:nvSpPr>
        <p:spPr/>
        <p:txBody>
          <a:bodyPr>
            <a:normAutofit/>
          </a:bodyPr>
          <a:lstStyle/>
          <a:p>
            <a:pPr algn="justLow" rtl="1">
              <a:buNone/>
            </a:pPr>
            <a:r>
              <a:rPr lang="fa-IR" b="1" dirty="0" smtClean="0">
                <a:solidFill>
                  <a:srgbClr val="FF0000"/>
                </a:solidFill>
                <a:cs typeface="B Nazanin" pitchFamily="2" charset="-78"/>
              </a:rPr>
              <a:t>افزايش بودجه</a:t>
            </a:r>
            <a:r>
              <a:rPr lang="fa-IR" b="1" dirty="0" smtClean="0">
                <a:cs typeface="B Nazanin" pitchFamily="2" charset="-78"/>
              </a:rPr>
              <a:t>:</a:t>
            </a:r>
            <a:r>
              <a:rPr lang="en-GB" b="1" dirty="0" smtClean="0">
                <a:cs typeface="B Nazanin" pitchFamily="2" charset="-78"/>
              </a:rPr>
              <a:t> </a:t>
            </a:r>
            <a:r>
              <a:rPr lang="fa-IR" b="1" dirty="0" smtClean="0">
                <a:cs typeface="B Nazanin" pitchFamily="2" charset="-78"/>
              </a:rPr>
              <a:t>در اصطلاح همان متمم بودجه است در مواردي پيش ميايد که دولت به علت افزايش در آمدهاي خود از مجلس تقاضاي اعتبار اضافي براي انجام هزينه هاي مرتبط مي نمايد </a:t>
            </a:r>
          </a:p>
          <a:p>
            <a:pPr algn="justLow" rtl="1">
              <a:buNone/>
            </a:pPr>
            <a:r>
              <a:rPr lang="fa-IR" b="1" dirty="0" smtClean="0">
                <a:cs typeface="B Nazanin" pitchFamily="2" charset="-78"/>
              </a:rPr>
              <a:t>درآمدهاي پيش بيني شده </a:t>
            </a:r>
            <a:r>
              <a:rPr lang="en-GB" b="1" dirty="0" smtClean="0">
                <a:cs typeface="B Nazanin" pitchFamily="2" charset="-78"/>
              </a:rPr>
              <a:t>   xxx   </a:t>
            </a:r>
            <a:endParaRPr lang="fa-IR" b="1" dirty="0" smtClean="0">
              <a:cs typeface="B Nazanin" pitchFamily="2" charset="-78"/>
            </a:endParaRPr>
          </a:p>
          <a:p>
            <a:pPr algn="justLow" rtl="1">
              <a:buNone/>
            </a:pPr>
            <a:r>
              <a:rPr lang="fa-IR" b="1" dirty="0" smtClean="0">
                <a:cs typeface="B Nazanin" pitchFamily="2" charset="-78"/>
              </a:rPr>
              <a:t>                </a:t>
            </a:r>
            <a:r>
              <a:rPr lang="en-US" b="1" dirty="0" smtClean="0">
                <a:cs typeface="B Nazanin" pitchFamily="2" charset="-78"/>
              </a:rPr>
              <a:t>      </a:t>
            </a:r>
            <a:r>
              <a:rPr lang="fa-IR" b="1" dirty="0" smtClean="0">
                <a:cs typeface="B Nazanin" pitchFamily="2" charset="-78"/>
              </a:rPr>
              <a:t>      اعتبارات مصوب </a:t>
            </a:r>
            <a:r>
              <a:rPr lang="en-GB" b="1" dirty="0" smtClean="0">
                <a:cs typeface="B Nazanin" pitchFamily="2" charset="-78"/>
              </a:rPr>
              <a:t>xxx     </a:t>
            </a:r>
            <a:endParaRPr lang="fa-IR" b="1" dirty="0" smtClean="0">
              <a:cs typeface="B Nazanin" pitchFamily="2" charset="-78"/>
            </a:endParaRPr>
          </a:p>
          <a:p>
            <a:pPr algn="justLow" rtl="1">
              <a:buNone/>
            </a:pPr>
            <a:endParaRPr lang="fa-IR" b="1" i="1" dirty="0" smtClean="0">
              <a:cs typeface="B Nazanin" pitchFamily="2" charset="-78"/>
            </a:endParaRPr>
          </a:p>
        </p:txBody>
      </p:sp>
    </p:spTree>
    <p:extLst>
      <p:ext uri="{BB962C8B-B14F-4D97-AF65-F5344CB8AC3E}">
        <p14:creationId xmlns:p14="http://schemas.microsoft.com/office/powerpoint/2010/main" val="45589438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92696"/>
            <a:ext cx="8229600" cy="4525963"/>
          </a:xfrm>
        </p:spPr>
        <p:txBody>
          <a:bodyPr>
            <a:normAutofit fontScale="77500" lnSpcReduction="20000"/>
          </a:bodyPr>
          <a:lstStyle/>
          <a:p>
            <a:pPr algn="justLow">
              <a:buNone/>
            </a:pPr>
            <a:r>
              <a:rPr lang="fa-IR" b="1" dirty="0" smtClean="0">
                <a:solidFill>
                  <a:srgbClr val="FF0000"/>
                </a:solidFill>
                <a:cs typeface="B Nazanin" pitchFamily="2" charset="-78"/>
              </a:rPr>
              <a:t>اصلاح بودجه</a:t>
            </a:r>
            <a:r>
              <a:rPr lang="fa-IR" b="1" dirty="0" smtClean="0">
                <a:cs typeface="B Nazanin" pitchFamily="2" charset="-78"/>
              </a:rPr>
              <a:t>: در مواردي که بر اساس مجوز قانوني داخل طبقه بندي هاي بودجه تغييراتي داده مي شود در جمع بودجه مصوب هيچ گونه تغييري به وجود نمي ايد منحصرا حسابهاي معين تغيير ميکند</a:t>
            </a:r>
          </a:p>
          <a:p>
            <a:pPr algn="justLow">
              <a:buNone/>
            </a:pPr>
            <a:endParaRPr lang="fa-IR" b="1" dirty="0" smtClean="0">
              <a:cs typeface="B Nazanin" pitchFamily="2" charset="-78"/>
            </a:endParaRPr>
          </a:p>
          <a:p>
            <a:pPr algn="justLow" rtl="1">
              <a:buNone/>
            </a:pPr>
            <a:r>
              <a:rPr lang="fa-IR" b="1" dirty="0" smtClean="0">
                <a:cs typeface="B Nazanin" pitchFamily="2" charset="-78"/>
              </a:rPr>
              <a:t>اعتباراب مصوب</a:t>
            </a:r>
            <a:r>
              <a:rPr lang="en-GB" b="1" dirty="0" smtClean="0">
                <a:cs typeface="B Nazanin" pitchFamily="2" charset="-78"/>
              </a:rPr>
              <a:t>    xxx       </a:t>
            </a:r>
            <a:endParaRPr lang="fa-IR" b="1" dirty="0" smtClean="0">
              <a:cs typeface="B Nazanin" pitchFamily="2" charset="-78"/>
            </a:endParaRPr>
          </a:p>
          <a:p>
            <a:pPr algn="justLow" rtl="1">
              <a:buNone/>
            </a:pPr>
            <a:r>
              <a:rPr lang="fa-IR" b="1" dirty="0" smtClean="0">
                <a:cs typeface="B Nazanin" pitchFamily="2" charset="-78"/>
              </a:rPr>
              <a:t>                  اعتبارات مصوب </a:t>
            </a:r>
            <a:r>
              <a:rPr lang="en-GB" b="1" dirty="0" smtClean="0">
                <a:cs typeface="B Nazanin" pitchFamily="2" charset="-78"/>
              </a:rPr>
              <a:t>         xxx     </a:t>
            </a:r>
            <a:endParaRPr lang="fa-IR" b="1" dirty="0" smtClean="0">
              <a:cs typeface="B Nazanin" pitchFamily="2" charset="-78"/>
            </a:endParaRPr>
          </a:p>
          <a:p>
            <a:pPr algn="justLow" rtl="1">
              <a:buNone/>
            </a:pPr>
            <a:endParaRPr lang="fa-IR" b="1" dirty="0" smtClean="0">
              <a:cs typeface="B Nazanin" pitchFamily="2" charset="-78"/>
            </a:endParaRPr>
          </a:p>
          <a:p>
            <a:pPr algn="justLow">
              <a:buNone/>
            </a:pPr>
            <a:r>
              <a:rPr lang="fa-IR" b="1" dirty="0">
                <a:solidFill>
                  <a:srgbClr val="FF0000"/>
                </a:solidFill>
                <a:cs typeface="B Nazanin" pitchFamily="2" charset="-78"/>
              </a:rPr>
              <a:t>کاهش بودجه</a:t>
            </a:r>
            <a:r>
              <a:rPr lang="fa-IR" b="1" dirty="0">
                <a:cs typeface="B Nazanin" pitchFamily="2" charset="-78"/>
              </a:rPr>
              <a:t>:</a:t>
            </a:r>
            <a:r>
              <a:rPr lang="en-US" b="1" dirty="0">
                <a:cs typeface="B Nazanin" pitchFamily="2" charset="-78"/>
              </a:rPr>
              <a:t> </a:t>
            </a:r>
            <a:r>
              <a:rPr lang="fa-IR" b="1" dirty="0">
                <a:cs typeface="B Nazanin" pitchFamily="2" charset="-78"/>
              </a:rPr>
              <a:t>درمواردي که مراجع قانوني ميزان در آمدهاي پيش بيني شده و اعتبارات مصوب دولت را کاهش دهند ثبت کاهش بوده زده مي شود </a:t>
            </a:r>
            <a:r>
              <a:rPr lang="en-GB" b="1" dirty="0" smtClean="0">
                <a:cs typeface="B Nazanin" pitchFamily="2" charset="-78"/>
              </a:rPr>
              <a:t>.</a:t>
            </a:r>
            <a:endParaRPr lang="fa-IR" b="1" dirty="0" smtClean="0">
              <a:cs typeface="B Nazanin" pitchFamily="2" charset="-78"/>
            </a:endParaRPr>
          </a:p>
          <a:p>
            <a:pPr algn="justLow">
              <a:buNone/>
            </a:pPr>
            <a:endParaRPr lang="en-GB" b="1" dirty="0">
              <a:cs typeface="B Nazanin" pitchFamily="2" charset="-78"/>
            </a:endParaRPr>
          </a:p>
          <a:p>
            <a:pPr algn="justLow">
              <a:buNone/>
            </a:pPr>
            <a:r>
              <a:rPr lang="fa-IR" b="1" dirty="0">
                <a:cs typeface="B Nazanin" pitchFamily="2" charset="-78"/>
              </a:rPr>
              <a:t>اعتبارات مصوب</a:t>
            </a:r>
            <a:r>
              <a:rPr lang="en-GB" b="1" dirty="0">
                <a:cs typeface="B Nazanin" pitchFamily="2" charset="-78"/>
              </a:rPr>
              <a:t>     xxx    </a:t>
            </a:r>
            <a:r>
              <a:rPr lang="en-US" b="1" dirty="0">
                <a:cs typeface="B Nazanin" pitchFamily="2" charset="-78"/>
              </a:rPr>
              <a:t>    </a:t>
            </a:r>
            <a:endParaRPr lang="fa-IR" b="1" dirty="0">
              <a:cs typeface="B Nazanin" pitchFamily="2" charset="-78"/>
            </a:endParaRPr>
          </a:p>
          <a:p>
            <a:pPr algn="justLow">
              <a:buNone/>
            </a:pPr>
            <a:r>
              <a:rPr lang="fa-IR" b="1" dirty="0">
                <a:cs typeface="B Nazanin" pitchFamily="2" charset="-78"/>
              </a:rPr>
              <a:t>                    در آمد پيش بيني شده </a:t>
            </a:r>
            <a:r>
              <a:rPr lang="en-US" b="1" dirty="0">
                <a:cs typeface="B Nazanin" pitchFamily="2" charset="-78"/>
              </a:rPr>
              <a:t>    xxx    </a:t>
            </a:r>
            <a:endParaRPr lang="en-GB" b="1" dirty="0">
              <a:cs typeface="B Nazanin" pitchFamily="2" charset="-78"/>
            </a:endParaRPr>
          </a:p>
          <a:p>
            <a:pPr algn="justLow" rtl="1">
              <a:buNone/>
            </a:pPr>
            <a:endParaRPr lang="en-GB" b="1" dirty="0">
              <a:cs typeface="B Nazanin" pitchFamily="2" charset="-78"/>
            </a:endParaRPr>
          </a:p>
        </p:txBody>
      </p:sp>
    </p:spTree>
    <p:extLst>
      <p:ext uri="{BB962C8B-B14F-4D97-AF65-F5344CB8AC3E}">
        <p14:creationId xmlns:p14="http://schemas.microsoft.com/office/powerpoint/2010/main" val="2940185917"/>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rgbClr val="C00000"/>
                </a:solidFill>
                <a:cs typeface="B Nazanin" pitchFamily="2" charset="-78"/>
              </a:rPr>
              <a:t>تخصيص اعتبار</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11560" y="1484784"/>
            <a:ext cx="8229600" cy="4525963"/>
          </a:xfrm>
        </p:spPr>
        <p:txBody>
          <a:bodyPr/>
          <a:lstStyle/>
          <a:p>
            <a:pPr algn="justLow" rtl="1">
              <a:buNone/>
            </a:pPr>
            <a:r>
              <a:rPr lang="fa-IR" b="1" dirty="0" smtClean="0">
                <a:cs typeface="B Nazanin" pitchFamily="2" charset="-78"/>
              </a:rPr>
              <a:t>    اعتبارات مصوب هر دستگاه دولتي به تنهايي براي اشخاص حقيقي يا حقوقي ايجاد حق نميکند استفاده از اعتبارات مصوب تابع قوانين و مقررات مالي و بودجه اي کشور مي باشد .وسيله اي است که ضمن ايجاد هماهنگي لازم بين دريافتها و پرداختها به دولت اجازه ميدهد که از روند اجراي پروژه ها -طراحها و برنامه ها آگاهي داشته باشد </a:t>
            </a:r>
            <a:r>
              <a:rPr lang="en-US" b="1" dirty="0" smtClean="0">
                <a:cs typeface="B Nazanin" pitchFamily="2" charset="-78"/>
              </a:rPr>
              <a:t>.</a:t>
            </a:r>
            <a:endParaRPr lang="en-GB" b="1" dirty="0">
              <a:cs typeface="B Nazanin" pitchFamily="2" charset="-78"/>
            </a:endParaRPr>
          </a:p>
        </p:txBody>
      </p:sp>
    </p:spTree>
    <p:extLst>
      <p:ext uri="{BB962C8B-B14F-4D97-AF65-F5344CB8AC3E}">
        <p14:creationId xmlns:p14="http://schemas.microsoft.com/office/powerpoint/2010/main" val="4166412803"/>
      </p:ext>
    </p:extLst>
  </p:cSld>
  <p:clrMapOvr>
    <a:masterClrMapping/>
  </p:clrMapOvr>
  <p:transition spd="slow">
    <p:pull dir="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solidFill>
                  <a:srgbClr val="FF0000"/>
                </a:solidFill>
                <a:cs typeface="B Nazanin" pitchFamily="2" charset="-78"/>
              </a:rPr>
              <a:t>ثبت اعتبارات تخصيص يافته</a:t>
            </a:r>
            <a:endParaRPr lang="en-GB" b="1" dirty="0">
              <a:solidFill>
                <a:srgbClr val="FF0000"/>
              </a:solidFill>
              <a:cs typeface="B Nazanin" pitchFamily="2" charset="-78"/>
            </a:endParaRPr>
          </a:p>
        </p:txBody>
      </p:sp>
      <p:sp>
        <p:nvSpPr>
          <p:cNvPr id="3" name="Content Placeholder 2"/>
          <p:cNvSpPr>
            <a:spLocks noGrp="1"/>
          </p:cNvSpPr>
          <p:nvPr>
            <p:ph idx="1"/>
          </p:nvPr>
        </p:nvSpPr>
        <p:spPr>
          <a:xfrm>
            <a:off x="611560" y="1412776"/>
            <a:ext cx="8229600" cy="4525963"/>
          </a:xfrm>
        </p:spPr>
        <p:txBody>
          <a:bodyPr>
            <a:normAutofit fontScale="77500" lnSpcReduction="20000"/>
          </a:bodyPr>
          <a:lstStyle/>
          <a:p>
            <a:pPr algn="justLow" rtl="1">
              <a:buNone/>
            </a:pPr>
            <a:r>
              <a:rPr lang="fa-IR" b="1" dirty="0" smtClean="0">
                <a:cs typeface="B Nazanin" pitchFamily="2" charset="-78"/>
              </a:rPr>
              <a:t>    دستگاه اجرايي مجاز است حداکثر تاسقف اعتبارات تخصيص يافته براي خريد کالا يا خدمات اقدام و از محل اعتبارات مذکور تامين اعتبار نمايدبراي ثبت اين اعتباردر دفاتر حسابداري از دو حساب بودجه اي تحت عنوان جاري با دستگاه اجرايي و اعتبارت تخصيص يافته استفاده مي شود </a:t>
            </a:r>
            <a:r>
              <a:rPr lang="en-GB" b="1" dirty="0" smtClean="0">
                <a:cs typeface="B Nazanin" pitchFamily="2" charset="-78"/>
              </a:rPr>
              <a:t>.</a:t>
            </a:r>
            <a:endParaRPr lang="fa-IR" b="1" dirty="0" smtClean="0">
              <a:cs typeface="B Nazanin" pitchFamily="2" charset="-78"/>
            </a:endParaRPr>
          </a:p>
          <a:p>
            <a:pPr algn="justLow" rtl="1">
              <a:buNone/>
            </a:pPr>
            <a:endParaRPr lang="fa-IR" b="1" dirty="0" smtClean="0">
              <a:cs typeface="B Nazanin" pitchFamily="2" charset="-78"/>
            </a:endParaRPr>
          </a:p>
          <a:p>
            <a:pPr algn="justLow" rtl="1">
              <a:buFont typeface="Wingdings" pitchFamily="2" charset="2"/>
              <a:buChar char="Ø"/>
            </a:pPr>
            <a:r>
              <a:rPr lang="fa-IR" b="1" dirty="0" smtClean="0">
                <a:cs typeface="B Nazanin" pitchFamily="2" charset="-78"/>
              </a:rPr>
              <a:t>ثبت در هنگام ابلاغ اعتبار </a:t>
            </a:r>
          </a:p>
          <a:p>
            <a:pPr algn="justLow" rtl="1">
              <a:buNone/>
            </a:pPr>
            <a:r>
              <a:rPr lang="fa-IR" b="1" dirty="0" smtClean="0">
                <a:cs typeface="B Nazanin" pitchFamily="2" charset="-78"/>
              </a:rPr>
              <a:t>جاري با دستگاه اجرايي (اعتبارات مصوب)</a:t>
            </a:r>
            <a:r>
              <a:rPr lang="en-US" b="1" dirty="0" smtClean="0">
                <a:cs typeface="B Nazanin" pitchFamily="2" charset="-78"/>
              </a:rPr>
              <a:t>         xxx      </a:t>
            </a:r>
            <a:endParaRPr lang="fa-IR" b="1" dirty="0" smtClean="0">
              <a:cs typeface="B Nazanin" pitchFamily="2" charset="-78"/>
            </a:endParaRPr>
          </a:p>
          <a:p>
            <a:pPr algn="justLow" rtl="1">
              <a:buNone/>
            </a:pPr>
            <a:r>
              <a:rPr lang="fa-IR" b="1" dirty="0" smtClean="0">
                <a:cs typeface="B Nazanin" pitchFamily="2" charset="-78"/>
              </a:rPr>
              <a:t>                                   اعتبارات تخصيص يافته </a:t>
            </a:r>
            <a:r>
              <a:rPr lang="en-US" b="1" dirty="0" smtClean="0">
                <a:cs typeface="B Nazanin" pitchFamily="2" charset="-78"/>
              </a:rPr>
              <a:t>xxx            </a:t>
            </a:r>
            <a:endParaRPr lang="fa-IR" b="1" dirty="0" smtClean="0">
              <a:cs typeface="B Nazanin" pitchFamily="2" charset="-78"/>
            </a:endParaRPr>
          </a:p>
          <a:p>
            <a:pPr algn="justLow" rtl="1">
              <a:buFont typeface="Wingdings" pitchFamily="2" charset="2"/>
              <a:buChar char="Ø"/>
            </a:pPr>
            <a:r>
              <a:rPr lang="fa-IR" b="1" dirty="0" smtClean="0">
                <a:cs typeface="B Nazanin" pitchFamily="2" charset="-78"/>
              </a:rPr>
              <a:t>ثبت در هنگام تامين اعتبار و پرداخت وجه</a:t>
            </a:r>
          </a:p>
          <a:p>
            <a:pPr algn="justLow" rtl="1">
              <a:buNone/>
            </a:pPr>
            <a:r>
              <a:rPr lang="fa-IR" b="1" dirty="0" smtClean="0">
                <a:cs typeface="B Nazanin" pitchFamily="2" charset="-78"/>
              </a:rPr>
              <a:t>درخواست وجه دستگاه اجرايي </a:t>
            </a:r>
            <a:r>
              <a:rPr lang="en-GB" b="1" dirty="0" smtClean="0">
                <a:cs typeface="B Nazanin" pitchFamily="2" charset="-78"/>
              </a:rPr>
              <a:t>xxx               </a:t>
            </a:r>
            <a:endParaRPr lang="fa-IR" b="1" dirty="0" smtClean="0">
              <a:cs typeface="B Nazanin" pitchFamily="2" charset="-78"/>
            </a:endParaRPr>
          </a:p>
          <a:p>
            <a:pPr algn="justLow" rtl="1">
              <a:buNone/>
            </a:pPr>
            <a:r>
              <a:rPr lang="fa-IR" b="1" dirty="0" smtClean="0">
                <a:cs typeface="B Nazanin" pitchFamily="2" charset="-78"/>
              </a:rPr>
              <a:t>                                   اعتبارات پرداخت شده </a:t>
            </a:r>
            <a:r>
              <a:rPr lang="en-GB" b="1" dirty="0" smtClean="0">
                <a:cs typeface="B Nazanin" pitchFamily="2" charset="-78"/>
              </a:rPr>
              <a:t> xxx             </a:t>
            </a:r>
            <a:endParaRPr lang="en-GB" b="1" dirty="0">
              <a:cs typeface="B Nazanin" pitchFamily="2" charset="-78"/>
            </a:endParaRPr>
          </a:p>
        </p:txBody>
      </p:sp>
    </p:spTree>
    <p:extLst>
      <p:ext uri="{BB962C8B-B14F-4D97-AF65-F5344CB8AC3E}">
        <p14:creationId xmlns:p14="http://schemas.microsoft.com/office/powerpoint/2010/main" val="87176992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solidFill>
                  <a:srgbClr val="C00000"/>
                </a:solidFill>
                <a:cs typeface="B Nazanin" pitchFamily="2" charset="-78"/>
              </a:rPr>
              <a:t>بستن حسابهاي بودجه اي</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11560" y="1556792"/>
            <a:ext cx="8229600" cy="4525963"/>
          </a:xfrm>
        </p:spPr>
        <p:txBody>
          <a:bodyPr/>
          <a:lstStyle/>
          <a:p>
            <a:pPr algn="justLow" rtl="1">
              <a:buNone/>
            </a:pPr>
            <a:r>
              <a:rPr lang="fa-IR" b="1" dirty="0" smtClean="0">
                <a:latin typeface="2  Nazanin"/>
                <a:cs typeface="B Nazanin" pitchFamily="2" charset="-78"/>
              </a:rPr>
              <a:t>    حسابهاي بودجه  اي مورد استفاده در حسابهاي مستقل حسابهاي موقت هستنددر پايان سال مالي بسته ميشوند</a:t>
            </a:r>
            <a:r>
              <a:rPr lang="en-US" b="1" dirty="0" smtClean="0">
                <a:latin typeface="2  Nazanin"/>
                <a:cs typeface="B Nazanin" pitchFamily="2" charset="-78"/>
              </a:rPr>
              <a:t>.</a:t>
            </a:r>
          </a:p>
          <a:p>
            <a:pPr algn="justLow">
              <a:buNone/>
            </a:pPr>
            <a:r>
              <a:rPr lang="fa-IR" b="1" dirty="0">
                <a:solidFill>
                  <a:srgbClr val="FF0000"/>
                </a:solidFill>
                <a:cs typeface="B Nazanin" pitchFamily="2" charset="-78"/>
              </a:rPr>
              <a:t>کاهش بودجه</a:t>
            </a:r>
            <a:r>
              <a:rPr lang="fa-IR" b="1" dirty="0">
                <a:cs typeface="B Nazanin" pitchFamily="2" charset="-78"/>
              </a:rPr>
              <a:t>:</a:t>
            </a:r>
            <a:r>
              <a:rPr lang="en-US" b="1" dirty="0">
                <a:cs typeface="B Nazanin" pitchFamily="2" charset="-78"/>
              </a:rPr>
              <a:t> </a:t>
            </a:r>
            <a:r>
              <a:rPr lang="fa-IR" b="1" dirty="0">
                <a:cs typeface="B Nazanin" pitchFamily="2" charset="-78"/>
              </a:rPr>
              <a:t>درمواردي که مراجع قانوني ميزان در آمدهاي پيش بيني شده و اعتبارات مصوب دولت را کاهش دهند ثبت کاهش بوده زده مي شود </a:t>
            </a:r>
            <a:r>
              <a:rPr lang="en-GB" b="1" dirty="0">
                <a:cs typeface="B Nazanin" pitchFamily="2" charset="-78"/>
              </a:rPr>
              <a:t>.</a:t>
            </a:r>
          </a:p>
          <a:p>
            <a:pPr algn="justLow">
              <a:buNone/>
            </a:pPr>
            <a:r>
              <a:rPr lang="fa-IR" b="1" dirty="0">
                <a:cs typeface="B Nazanin" pitchFamily="2" charset="-78"/>
              </a:rPr>
              <a:t>اعتبارات مصوب</a:t>
            </a:r>
            <a:r>
              <a:rPr lang="en-GB" b="1" dirty="0">
                <a:cs typeface="B Nazanin" pitchFamily="2" charset="-78"/>
              </a:rPr>
              <a:t>     xxx    </a:t>
            </a:r>
            <a:r>
              <a:rPr lang="en-US" b="1" dirty="0">
                <a:cs typeface="B Nazanin" pitchFamily="2" charset="-78"/>
              </a:rPr>
              <a:t>    </a:t>
            </a:r>
            <a:endParaRPr lang="fa-IR" b="1" dirty="0">
              <a:cs typeface="B Nazanin" pitchFamily="2" charset="-78"/>
            </a:endParaRPr>
          </a:p>
          <a:p>
            <a:pPr algn="justLow">
              <a:buNone/>
            </a:pPr>
            <a:r>
              <a:rPr lang="fa-IR" b="1" dirty="0">
                <a:cs typeface="B Nazanin" pitchFamily="2" charset="-78"/>
              </a:rPr>
              <a:t>                    در آمد پيش بيني شده </a:t>
            </a:r>
            <a:r>
              <a:rPr lang="en-US" b="1" dirty="0">
                <a:cs typeface="B Nazanin" pitchFamily="2" charset="-78"/>
              </a:rPr>
              <a:t>    xxx    </a:t>
            </a:r>
            <a:endParaRPr lang="en-GB" b="1" dirty="0">
              <a:cs typeface="B Nazanin" pitchFamily="2" charset="-78"/>
            </a:endParaRPr>
          </a:p>
          <a:p>
            <a:pPr algn="justLow" rtl="1">
              <a:buNone/>
            </a:pPr>
            <a:endParaRPr lang="en-US" b="1" dirty="0" smtClean="0">
              <a:latin typeface="2  Nazanin"/>
              <a:cs typeface="B Nazanin" pitchFamily="2" charset="-78"/>
            </a:endParaRPr>
          </a:p>
          <a:p>
            <a:pPr algn="justLow" rtl="1">
              <a:buNone/>
            </a:pPr>
            <a:endParaRPr lang="en-US" b="1" dirty="0" smtClean="0">
              <a:latin typeface="2  Nazanin"/>
              <a:cs typeface="B Nazanin" pitchFamily="2" charset="-78"/>
            </a:endParaRPr>
          </a:p>
          <a:p>
            <a:pPr algn="justLow" rtl="1">
              <a:buNone/>
            </a:pPr>
            <a:endParaRPr lang="fa-IR" b="1" dirty="0" smtClean="0">
              <a:latin typeface="2  Nazanin"/>
              <a:cs typeface="B Nazanin" pitchFamily="2" charset="-78"/>
            </a:endParaRPr>
          </a:p>
        </p:txBody>
      </p:sp>
    </p:spTree>
    <p:extLst>
      <p:ext uri="{BB962C8B-B14F-4D97-AF65-F5344CB8AC3E}">
        <p14:creationId xmlns:p14="http://schemas.microsoft.com/office/powerpoint/2010/main" val="2439958037"/>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229600" cy="5040560"/>
          </a:xfrm>
        </p:spPr>
        <p:txBody>
          <a:bodyPr>
            <a:normAutofit fontScale="25000" lnSpcReduction="20000"/>
          </a:bodyPr>
          <a:lstStyle/>
          <a:p>
            <a:pPr algn="r" rtl="1">
              <a:buNone/>
            </a:pPr>
            <a:r>
              <a:rPr lang="fa-IR" sz="9600" b="1" dirty="0" smtClean="0">
                <a:cs typeface="B Nazanin" pitchFamily="2" charset="-78"/>
              </a:rPr>
              <a:t>الف )بستن  حساب درآمددر آمد پيش بيني شده با حساب اعتبارات مصوب مازاد و کسري</a:t>
            </a:r>
          </a:p>
          <a:p>
            <a:pPr algn="r" rtl="1">
              <a:buNone/>
            </a:pPr>
            <a:r>
              <a:rPr lang="fa-IR" sz="9600" b="1" dirty="0" smtClean="0">
                <a:cs typeface="B Nazanin" pitchFamily="2" charset="-78"/>
              </a:rPr>
              <a:t>اعتبارات مصوب</a:t>
            </a:r>
            <a:r>
              <a:rPr lang="en-US" sz="9600" b="1" dirty="0" smtClean="0">
                <a:cs typeface="B Nazanin" pitchFamily="2" charset="-78"/>
              </a:rPr>
              <a:t>              </a:t>
            </a:r>
            <a:r>
              <a:rPr lang="fa-IR" sz="9600" b="1" dirty="0" smtClean="0">
                <a:cs typeface="B Nazanin" pitchFamily="2" charset="-78"/>
              </a:rPr>
              <a:t> </a:t>
            </a:r>
            <a:r>
              <a:rPr lang="en-GB" sz="9600" b="1" dirty="0" smtClean="0">
                <a:cs typeface="B Nazanin" pitchFamily="2" charset="-78"/>
              </a:rPr>
              <a:t>xxx</a:t>
            </a:r>
          </a:p>
          <a:p>
            <a:pPr algn="r" rtl="1">
              <a:buNone/>
            </a:pPr>
            <a:r>
              <a:rPr lang="fa-IR" sz="9600" b="1" dirty="0" smtClean="0">
                <a:cs typeface="B Nazanin" pitchFamily="2" charset="-78"/>
              </a:rPr>
              <a:t>مازاد بودجه      </a:t>
            </a:r>
            <a:r>
              <a:rPr lang="en-US" sz="9600" b="1" dirty="0" smtClean="0">
                <a:cs typeface="B Nazanin" pitchFamily="2" charset="-78"/>
              </a:rPr>
              <a:t>              </a:t>
            </a:r>
            <a:r>
              <a:rPr lang="fa-IR" sz="9600" b="1" dirty="0" smtClean="0">
                <a:cs typeface="B Nazanin" pitchFamily="2" charset="-78"/>
              </a:rPr>
              <a:t> </a:t>
            </a:r>
            <a:r>
              <a:rPr lang="en-GB" sz="9600" b="1" dirty="0" smtClean="0">
                <a:cs typeface="B Nazanin" pitchFamily="2" charset="-78"/>
              </a:rPr>
              <a:t>xxx</a:t>
            </a:r>
          </a:p>
          <a:p>
            <a:pPr algn="r" rtl="1">
              <a:buNone/>
            </a:pPr>
            <a:r>
              <a:rPr lang="fa-IR" sz="9600" b="1" dirty="0" smtClean="0">
                <a:cs typeface="B Nazanin" pitchFamily="2" charset="-78"/>
              </a:rPr>
              <a:t>                          </a:t>
            </a:r>
            <a:r>
              <a:rPr lang="en-US" sz="9600" b="1" dirty="0" smtClean="0">
                <a:cs typeface="B Nazanin" pitchFamily="2" charset="-78"/>
              </a:rPr>
              <a:t>            </a:t>
            </a:r>
            <a:r>
              <a:rPr lang="fa-IR" sz="9600" b="1" dirty="0" smtClean="0">
                <a:cs typeface="B Nazanin" pitchFamily="2" charset="-78"/>
              </a:rPr>
              <a:t> درآمد پيش بيني شده </a:t>
            </a:r>
            <a:r>
              <a:rPr lang="en-GB" sz="9600" b="1" dirty="0" smtClean="0">
                <a:cs typeface="B Nazanin" pitchFamily="2" charset="-78"/>
              </a:rPr>
              <a:t>xxx        </a:t>
            </a:r>
            <a:endParaRPr lang="fa-IR" sz="9600" b="1" dirty="0" smtClean="0">
              <a:cs typeface="B Nazanin" pitchFamily="2" charset="-78"/>
            </a:endParaRPr>
          </a:p>
          <a:p>
            <a:pPr algn="r" rtl="1">
              <a:buNone/>
            </a:pPr>
            <a:endParaRPr lang="en-GB" sz="9600" b="1" dirty="0" smtClean="0">
              <a:cs typeface="B Nazanin" pitchFamily="2" charset="-78"/>
            </a:endParaRPr>
          </a:p>
          <a:p>
            <a:pPr algn="r" rtl="1">
              <a:buNone/>
            </a:pPr>
            <a:r>
              <a:rPr lang="fa-IR" sz="9600" b="1" dirty="0" smtClean="0">
                <a:cs typeface="B Nazanin" pitchFamily="2" charset="-78"/>
              </a:rPr>
              <a:t>ب)بستن حساب جاري با دستگاه اجرايي و حساب اعتبارت تخصيص يافته</a:t>
            </a:r>
          </a:p>
          <a:p>
            <a:pPr algn="r" rtl="1">
              <a:buNone/>
            </a:pPr>
            <a:r>
              <a:rPr lang="fa-IR" sz="9600" b="1" dirty="0" smtClean="0">
                <a:cs typeface="B Nazanin" pitchFamily="2" charset="-78"/>
              </a:rPr>
              <a:t>اعتبارات تخصيص يافته   </a:t>
            </a:r>
            <a:r>
              <a:rPr lang="en-GB" sz="9600" b="1" dirty="0" smtClean="0">
                <a:cs typeface="B Nazanin" pitchFamily="2" charset="-78"/>
              </a:rPr>
              <a:t>xxx     </a:t>
            </a:r>
            <a:endParaRPr lang="fa-IR" sz="9600" b="1" dirty="0" smtClean="0">
              <a:cs typeface="B Nazanin" pitchFamily="2" charset="-78"/>
            </a:endParaRPr>
          </a:p>
          <a:p>
            <a:pPr algn="r" rtl="1">
              <a:buNone/>
            </a:pPr>
            <a:r>
              <a:rPr lang="fa-IR" sz="9600" b="1" dirty="0" smtClean="0">
                <a:cs typeface="B Nazanin" pitchFamily="2" charset="-78"/>
              </a:rPr>
              <a:t>                       </a:t>
            </a:r>
            <a:r>
              <a:rPr lang="en-US" sz="9600" b="1" dirty="0" smtClean="0">
                <a:cs typeface="B Nazanin" pitchFamily="2" charset="-78"/>
              </a:rPr>
              <a:t>       </a:t>
            </a:r>
            <a:r>
              <a:rPr lang="fa-IR" sz="9600" b="1" dirty="0" smtClean="0">
                <a:cs typeface="B Nazanin" pitchFamily="2" charset="-78"/>
              </a:rPr>
              <a:t>   جاري با دستگاه اجرايي </a:t>
            </a:r>
            <a:r>
              <a:rPr lang="en-GB" sz="9600" b="1" dirty="0" smtClean="0">
                <a:cs typeface="B Nazanin" pitchFamily="2" charset="-78"/>
              </a:rPr>
              <a:t>xxx           </a:t>
            </a:r>
            <a:endParaRPr lang="fa-IR" sz="9600" b="1" dirty="0" smtClean="0">
              <a:cs typeface="B Nazanin" pitchFamily="2" charset="-78"/>
            </a:endParaRPr>
          </a:p>
          <a:p>
            <a:pPr algn="r" rtl="1">
              <a:buNone/>
            </a:pPr>
            <a:endParaRPr lang="fa-IR" sz="9600" b="1" dirty="0" smtClean="0">
              <a:cs typeface="B Nazanin" pitchFamily="2" charset="-78"/>
            </a:endParaRPr>
          </a:p>
          <a:p>
            <a:pPr algn="r" rtl="1">
              <a:buNone/>
            </a:pPr>
            <a:r>
              <a:rPr lang="fa-IR" sz="9600" b="1" dirty="0" smtClean="0">
                <a:cs typeface="B Nazanin" pitchFamily="2" charset="-78"/>
              </a:rPr>
              <a:t>ج)بستن حساب درخواست وجه دستگاههاي اجرايي و اعتبارات پرداخت شده </a:t>
            </a:r>
          </a:p>
          <a:p>
            <a:pPr algn="r" rtl="1">
              <a:buNone/>
            </a:pPr>
            <a:r>
              <a:rPr lang="fa-IR" sz="9600" b="1" dirty="0" smtClean="0">
                <a:cs typeface="B Nazanin" pitchFamily="2" charset="-78"/>
              </a:rPr>
              <a:t>اعتبارات پرداخت شده  </a:t>
            </a:r>
            <a:r>
              <a:rPr lang="en-GB" sz="9600" b="1" dirty="0" smtClean="0">
                <a:cs typeface="B Nazanin" pitchFamily="2" charset="-78"/>
              </a:rPr>
              <a:t>xxx      </a:t>
            </a:r>
            <a:endParaRPr lang="fa-IR" sz="9600" b="1" dirty="0" smtClean="0">
              <a:cs typeface="B Nazanin" pitchFamily="2" charset="-78"/>
            </a:endParaRPr>
          </a:p>
          <a:p>
            <a:pPr algn="r" rtl="1">
              <a:buNone/>
            </a:pPr>
            <a:r>
              <a:rPr lang="fa-IR" sz="9600" b="1" dirty="0" smtClean="0">
                <a:cs typeface="B Nazanin" pitchFamily="2" charset="-78"/>
              </a:rPr>
              <a:t>                          درخواست وجه دستگاههاي اجرايي</a:t>
            </a:r>
            <a:r>
              <a:rPr lang="en-GB" sz="9600" b="1" dirty="0" smtClean="0">
                <a:cs typeface="B Nazanin" pitchFamily="2" charset="-78"/>
              </a:rPr>
              <a:t>xxx       </a:t>
            </a:r>
          </a:p>
          <a:p>
            <a:pPr algn="r" rtl="1">
              <a:buNone/>
            </a:pPr>
            <a:r>
              <a:rPr lang="en-GB" sz="9600" b="1" dirty="0" smtClean="0">
                <a:cs typeface="B Nazanin" pitchFamily="2" charset="-78"/>
              </a:rPr>
              <a:t>           </a:t>
            </a:r>
          </a:p>
          <a:p>
            <a:pPr algn="r" rtl="1">
              <a:buNone/>
            </a:pPr>
            <a:endParaRPr lang="en-GB" b="1" dirty="0" smtClean="0">
              <a:cs typeface="B Nazanin" pitchFamily="2" charset="-78"/>
            </a:endParaRPr>
          </a:p>
        </p:txBody>
      </p:sp>
    </p:spTree>
    <p:extLst>
      <p:ext uri="{BB962C8B-B14F-4D97-AF65-F5344CB8AC3E}">
        <p14:creationId xmlns:p14="http://schemas.microsoft.com/office/powerpoint/2010/main" val="21983157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solidFill>
                  <a:srgbClr val="C00000"/>
                </a:solidFill>
                <a:cs typeface="B Nazanin" pitchFamily="2" charset="-78"/>
              </a:rPr>
              <a:t>حسابداري بودجه اي در دستگاههاي دولتي </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11560" y="1484784"/>
            <a:ext cx="8229600" cy="4525963"/>
          </a:xfrm>
        </p:spPr>
        <p:txBody>
          <a:bodyPr>
            <a:normAutofit fontScale="92500"/>
          </a:bodyPr>
          <a:lstStyle/>
          <a:p>
            <a:pPr algn="justLow" rtl="1">
              <a:buNone/>
            </a:pPr>
            <a:r>
              <a:rPr lang="fa-IR" b="1" dirty="0" smtClean="0">
                <a:cs typeface="B Nazanin" pitchFamily="2" charset="-78"/>
              </a:rPr>
              <a:t>    وزارتخانه ها و موسسات تابعه دولت نمي تواند درآمدهاي وصولي خود را به مصرف برساند لذا و جوه مربوط به در آمدهاي وصولي را به حساب خزانه داري واريز مينمايد و براي پرداخت هزينه هاي خود از خزانه کل درخواست وجه مي نمايد.خزانه از محل اعتبارات مصوب تخصيص يافته وجه لازم ار در اختيار دستگاهها قرار ميدهد.در تمامي حسابهاي بودجه اي در دستگاههاي دولتي رابطه زير برقرار است </a:t>
            </a:r>
            <a:r>
              <a:rPr lang="en-US" b="1" dirty="0" smtClean="0">
                <a:cs typeface="B Nazanin" pitchFamily="2" charset="-78"/>
              </a:rPr>
              <a:t>.</a:t>
            </a:r>
          </a:p>
          <a:p>
            <a:pPr algn="justLow" rtl="1">
              <a:buNone/>
            </a:pPr>
            <a:endParaRPr lang="fa-IR" b="1" dirty="0" smtClean="0">
              <a:cs typeface="B Nazanin" pitchFamily="2" charset="-78"/>
            </a:endParaRPr>
          </a:p>
          <a:p>
            <a:pPr algn="justLow" rtl="1">
              <a:buNone/>
            </a:pPr>
            <a:r>
              <a:rPr lang="fa-IR" b="1" dirty="0" smtClean="0">
                <a:cs typeface="B Nazanin" pitchFamily="2" charset="-78"/>
              </a:rPr>
              <a:t>                  </a:t>
            </a:r>
            <a:r>
              <a:rPr lang="en-US" b="1" dirty="0" smtClean="0">
                <a:cs typeface="B Nazanin" pitchFamily="2" charset="-78"/>
              </a:rPr>
              <a:t>                 </a:t>
            </a:r>
            <a:r>
              <a:rPr lang="fa-IR" b="1" dirty="0" smtClean="0">
                <a:cs typeface="B Nazanin" pitchFamily="2" charset="-78"/>
              </a:rPr>
              <a:t>   حساب بودجه =اعتبارات مصوب </a:t>
            </a:r>
            <a:endParaRPr lang="en-GB" b="1" dirty="0">
              <a:cs typeface="B Nazanin" pitchFamily="2" charset="-78"/>
            </a:endParaRPr>
          </a:p>
        </p:txBody>
      </p:sp>
    </p:spTree>
    <p:extLst>
      <p:ext uri="{BB962C8B-B14F-4D97-AF65-F5344CB8AC3E}">
        <p14:creationId xmlns:p14="http://schemas.microsoft.com/office/powerpoint/2010/main" val="113359373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5400600"/>
          </a:xfrm>
        </p:spPr>
        <p:txBody>
          <a:bodyPr>
            <a:normAutofit fontScale="85000" lnSpcReduction="20000"/>
          </a:bodyPr>
          <a:lstStyle/>
          <a:p>
            <a:pPr algn="justLow">
              <a:buNone/>
            </a:pPr>
            <a:r>
              <a:rPr lang="fa-IR" b="1" dirty="0" smtClean="0">
                <a:cs typeface="B Nazanin" pitchFamily="2" charset="-78"/>
              </a:rPr>
              <a:t>الف )ثبت تامين بودجه  در سازمان هاي دولتي :</a:t>
            </a:r>
          </a:p>
          <a:p>
            <a:pPr algn="justLow">
              <a:buNone/>
            </a:pPr>
            <a:endParaRPr lang="fa-IR" b="1" dirty="0" smtClean="0">
              <a:cs typeface="B Nazanin" pitchFamily="2" charset="-78"/>
            </a:endParaRPr>
          </a:p>
          <a:p>
            <a:pPr algn="justLow" rtl="1">
              <a:buNone/>
            </a:pPr>
            <a:r>
              <a:rPr lang="fa-IR" b="1" dirty="0" smtClean="0">
                <a:cs typeface="B Nazanin" pitchFamily="2" charset="-78"/>
              </a:rPr>
              <a:t>حساب بودجه </a:t>
            </a:r>
            <a:r>
              <a:rPr lang="en-US" b="1" dirty="0" smtClean="0">
                <a:cs typeface="B Nazanin" pitchFamily="2" charset="-78"/>
              </a:rPr>
              <a:t>   </a:t>
            </a:r>
            <a:r>
              <a:rPr lang="en-GB" b="1" dirty="0" smtClean="0">
                <a:cs typeface="B Nazanin" pitchFamily="2" charset="-78"/>
              </a:rPr>
              <a:t>xxx        </a:t>
            </a:r>
          </a:p>
          <a:p>
            <a:pPr algn="justLow" rtl="1">
              <a:buNone/>
            </a:pPr>
            <a:r>
              <a:rPr lang="fa-IR" b="1" dirty="0" smtClean="0">
                <a:cs typeface="B Nazanin" pitchFamily="2" charset="-78"/>
              </a:rPr>
              <a:t>         </a:t>
            </a:r>
            <a:r>
              <a:rPr lang="en-US" b="1" dirty="0" smtClean="0">
                <a:cs typeface="B Nazanin" pitchFamily="2" charset="-78"/>
              </a:rPr>
              <a:t>       </a:t>
            </a:r>
            <a:r>
              <a:rPr lang="fa-IR" b="1" dirty="0" smtClean="0">
                <a:cs typeface="B Nazanin" pitchFamily="2" charset="-78"/>
              </a:rPr>
              <a:t> اعتبارات مصوب </a:t>
            </a:r>
            <a:r>
              <a:rPr lang="en-GB" b="1" dirty="0" smtClean="0">
                <a:cs typeface="B Nazanin" pitchFamily="2" charset="-78"/>
              </a:rPr>
              <a:t>xxx          </a:t>
            </a:r>
            <a:endParaRPr lang="fa-IR" b="1" dirty="0" smtClean="0">
              <a:cs typeface="B Nazanin" pitchFamily="2" charset="-78"/>
            </a:endParaRPr>
          </a:p>
          <a:p>
            <a:pPr algn="justLow" rtl="1">
              <a:buNone/>
            </a:pPr>
            <a:endParaRPr lang="fa-IR" b="1" dirty="0" smtClean="0">
              <a:cs typeface="B Nazanin" pitchFamily="2" charset="-78"/>
            </a:endParaRPr>
          </a:p>
          <a:p>
            <a:pPr algn="justLow" rtl="1">
              <a:buNone/>
            </a:pPr>
            <a:r>
              <a:rPr lang="fa-IR" b="1" dirty="0" smtClean="0">
                <a:cs typeface="B Nazanin" pitchFamily="2" charset="-78"/>
              </a:rPr>
              <a:t>ب)ثبت تخصيص اعتبار در سازمان هاي دولتي :</a:t>
            </a:r>
          </a:p>
          <a:p>
            <a:pPr algn="justLow" rtl="1">
              <a:buNone/>
            </a:pPr>
            <a:r>
              <a:rPr lang="fa-IR" b="1" dirty="0" smtClean="0">
                <a:cs typeface="B Nazanin" pitchFamily="2" charset="-78"/>
              </a:rPr>
              <a:t>هر مقدار که از اعتبارات مصوب در دوره هاي معيني از سال به دستگاه دولتي تخصيص داده ميشود ثبت زير اعمال ميگردد.</a:t>
            </a:r>
          </a:p>
          <a:p>
            <a:pPr algn="justLow" rtl="1">
              <a:buNone/>
            </a:pPr>
            <a:endParaRPr lang="fa-IR" b="1" dirty="0" smtClean="0">
              <a:cs typeface="B Nazanin" pitchFamily="2" charset="-78"/>
            </a:endParaRPr>
          </a:p>
          <a:p>
            <a:pPr algn="justLow" rtl="1">
              <a:buNone/>
            </a:pPr>
            <a:r>
              <a:rPr lang="fa-IR" b="1" dirty="0" smtClean="0">
                <a:cs typeface="B Nazanin" pitchFamily="2" charset="-78"/>
              </a:rPr>
              <a:t>جاري با خزانه         </a:t>
            </a:r>
            <a:r>
              <a:rPr lang="en-GB" b="1" dirty="0" smtClean="0">
                <a:cs typeface="B Nazanin" pitchFamily="2" charset="-78"/>
              </a:rPr>
              <a:t>xxx </a:t>
            </a:r>
            <a:r>
              <a:rPr lang="fa-IR" b="1" dirty="0" smtClean="0">
                <a:cs typeface="B Nazanin" pitchFamily="2" charset="-78"/>
              </a:rPr>
              <a:t>   </a:t>
            </a:r>
            <a:r>
              <a:rPr lang="en-GB" b="1" dirty="0" smtClean="0">
                <a:cs typeface="B Nazanin" pitchFamily="2" charset="-78"/>
              </a:rPr>
              <a:t>   </a:t>
            </a:r>
          </a:p>
          <a:p>
            <a:pPr algn="justLow" rtl="1">
              <a:buNone/>
            </a:pPr>
            <a:r>
              <a:rPr lang="en-US" b="1" dirty="0" smtClean="0">
                <a:cs typeface="B Nazanin" pitchFamily="2" charset="-78"/>
              </a:rPr>
              <a:t>            </a:t>
            </a:r>
            <a:r>
              <a:rPr lang="fa-IR" b="1" dirty="0" smtClean="0">
                <a:cs typeface="B Nazanin" pitchFamily="2" charset="-78"/>
              </a:rPr>
              <a:t>اعتبارات تخصيص يافته</a:t>
            </a:r>
            <a:r>
              <a:rPr lang="en-US" b="1" dirty="0" smtClean="0">
                <a:cs typeface="B Nazanin" pitchFamily="2" charset="-78"/>
              </a:rPr>
              <a:t>    </a:t>
            </a:r>
            <a:r>
              <a:rPr lang="fa-IR" b="1" dirty="0" smtClean="0">
                <a:cs typeface="B Nazanin" pitchFamily="2" charset="-78"/>
              </a:rPr>
              <a:t> </a:t>
            </a:r>
            <a:r>
              <a:rPr lang="en-GB" b="1" dirty="0" smtClean="0">
                <a:cs typeface="B Nazanin" pitchFamily="2" charset="-78"/>
              </a:rPr>
              <a:t>xxx</a:t>
            </a:r>
          </a:p>
          <a:p>
            <a:pPr algn="justLow" rtl="1">
              <a:buNone/>
            </a:pPr>
            <a:r>
              <a:rPr lang="fa-IR" b="1" dirty="0" smtClean="0">
                <a:cs typeface="B Nazanin" pitchFamily="2" charset="-78"/>
              </a:rPr>
              <a:t>منابع مالي قابل دريافت     </a:t>
            </a:r>
            <a:r>
              <a:rPr lang="en-US" b="1" dirty="0" smtClean="0">
                <a:cs typeface="B Nazanin" pitchFamily="2" charset="-78"/>
              </a:rPr>
              <a:t>     </a:t>
            </a:r>
            <a:r>
              <a:rPr lang="en-GB" b="1" dirty="0" smtClean="0">
                <a:cs typeface="B Nazanin" pitchFamily="2" charset="-78"/>
              </a:rPr>
              <a:t>xxx</a:t>
            </a:r>
          </a:p>
          <a:p>
            <a:pPr algn="justLow" rtl="1">
              <a:buNone/>
            </a:pPr>
            <a:r>
              <a:rPr lang="en-GB" b="1" dirty="0" smtClean="0">
                <a:cs typeface="B Nazanin" pitchFamily="2" charset="-78"/>
              </a:rPr>
              <a:t>         </a:t>
            </a:r>
            <a:r>
              <a:rPr lang="fa-IR" b="1" dirty="0" smtClean="0">
                <a:cs typeface="B Nazanin" pitchFamily="2" charset="-78"/>
              </a:rPr>
              <a:t>        اعتبارات تعهد نشده           </a:t>
            </a:r>
            <a:r>
              <a:rPr lang="en-GB" b="1" dirty="0" smtClean="0">
                <a:cs typeface="B Nazanin" pitchFamily="2" charset="-78"/>
              </a:rPr>
              <a:t>xxx</a:t>
            </a:r>
            <a:endParaRPr lang="en-GB" b="1" dirty="0">
              <a:cs typeface="B Nazanin" pitchFamily="2" charset="-78"/>
            </a:endParaRPr>
          </a:p>
        </p:txBody>
      </p:sp>
    </p:spTree>
    <p:extLst>
      <p:ext uri="{BB962C8B-B14F-4D97-AF65-F5344CB8AC3E}">
        <p14:creationId xmlns:p14="http://schemas.microsoft.com/office/powerpoint/2010/main" val="1255893673"/>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260648"/>
            <a:ext cx="8229600" cy="4525963"/>
          </a:xfrm>
        </p:spPr>
        <p:txBody>
          <a:bodyPr>
            <a:noAutofit/>
          </a:bodyPr>
          <a:lstStyle/>
          <a:p>
            <a:pPr algn="r" rtl="1">
              <a:buNone/>
            </a:pPr>
            <a:r>
              <a:rPr lang="fa-IR" sz="2400" b="1" dirty="0" smtClean="0">
                <a:cs typeface="B Nazanin" pitchFamily="2" charset="-78"/>
              </a:rPr>
              <a:t>ج) درخواست وجه:بعد از ابلاغ تخصيص اعتبار مي توان از خزانه تقاضاي وجه نمود براي انجام اين کار ذيحساب دستگاه دولتي در خواست وجه لازم عهده خزانه صادر ميکند که وجه لازم از محل اعتبارات تخصيص يافته در اختيار دستگاه دولتي قرار ميگيردوثبت زير در دفاتر ثبت ميشود</a:t>
            </a:r>
            <a:r>
              <a:rPr lang="en-US" sz="2400" b="1" dirty="0" smtClean="0">
                <a:cs typeface="B Nazanin" pitchFamily="2" charset="-78"/>
              </a:rPr>
              <a:t>.</a:t>
            </a:r>
            <a:endParaRPr lang="fa-IR" sz="2400" b="1" dirty="0" smtClean="0">
              <a:cs typeface="B Nazanin" pitchFamily="2" charset="-78"/>
            </a:endParaRPr>
          </a:p>
          <a:p>
            <a:pPr algn="r" rtl="1">
              <a:buNone/>
            </a:pPr>
            <a:endParaRPr lang="fa-IR" sz="2400" b="1" dirty="0" smtClean="0">
              <a:cs typeface="B Nazanin" pitchFamily="2" charset="-78"/>
            </a:endParaRPr>
          </a:p>
          <a:p>
            <a:pPr algn="r" rtl="1">
              <a:buNone/>
            </a:pPr>
            <a:r>
              <a:rPr lang="fa-IR" sz="2400" b="1" dirty="0" smtClean="0">
                <a:cs typeface="B Nazanin" pitchFamily="2" charset="-78"/>
              </a:rPr>
              <a:t>درخواست وجه </a:t>
            </a:r>
            <a:r>
              <a:rPr lang="en-US" sz="2400" b="1" dirty="0" smtClean="0">
                <a:cs typeface="B Nazanin" pitchFamily="2" charset="-78"/>
              </a:rPr>
              <a:t>xxx        </a:t>
            </a:r>
          </a:p>
          <a:p>
            <a:pPr algn="r" rtl="1">
              <a:buNone/>
            </a:pPr>
            <a:r>
              <a:rPr lang="fa-IR" sz="2400" b="1" dirty="0" smtClean="0">
                <a:cs typeface="B Nazanin" pitchFamily="2" charset="-78"/>
              </a:rPr>
              <a:t>     </a:t>
            </a:r>
            <a:r>
              <a:rPr lang="en-US" sz="2400" b="1" dirty="0" smtClean="0">
                <a:cs typeface="B Nazanin" pitchFamily="2" charset="-78"/>
              </a:rPr>
              <a:t>         </a:t>
            </a:r>
            <a:r>
              <a:rPr lang="fa-IR" sz="2400" b="1" dirty="0" smtClean="0">
                <a:cs typeface="B Nazanin" pitchFamily="2" charset="-78"/>
              </a:rPr>
              <a:t>  منابع مالي قابل دريافت </a:t>
            </a:r>
            <a:r>
              <a:rPr lang="en-GB" sz="2400" b="1" dirty="0" smtClean="0">
                <a:cs typeface="B Nazanin" pitchFamily="2" charset="-78"/>
              </a:rPr>
              <a:t>xxx     </a:t>
            </a:r>
            <a:endParaRPr lang="fa-IR" sz="2400" b="1" dirty="0" smtClean="0">
              <a:cs typeface="B Nazanin" pitchFamily="2" charset="-78"/>
            </a:endParaRPr>
          </a:p>
          <a:p>
            <a:pPr algn="r" rtl="1">
              <a:buNone/>
            </a:pPr>
            <a:endParaRPr lang="en-GB" sz="2400" b="1" dirty="0" smtClean="0">
              <a:cs typeface="B Nazanin" pitchFamily="2" charset="-78"/>
            </a:endParaRPr>
          </a:p>
          <a:p>
            <a:pPr algn="r" rtl="1">
              <a:buNone/>
            </a:pPr>
            <a:r>
              <a:rPr lang="fa-IR" sz="2400" b="1" dirty="0" smtClean="0">
                <a:cs typeface="B Nazanin" pitchFamily="2" charset="-78"/>
              </a:rPr>
              <a:t>د)حسابداري تامين اعتبار و ايجاد تعهد :تامين اعتبار يعني اين که قسمتي از اعتبار تخصيص يافته را براي خرج معيني اختصاص داد وهنگامي که براي تامين اعتبار خريد کالا و يا خدمات و جهي پرداخت ميشود از يک حساب بودجه اي تجت عنوان اندوخته اعتبار تعهدات احتمالي استفاده ميشود .</a:t>
            </a:r>
          </a:p>
          <a:p>
            <a:pPr algn="r" rtl="1">
              <a:buNone/>
            </a:pPr>
            <a:endParaRPr lang="fa-IR" sz="2400" b="1" dirty="0" smtClean="0">
              <a:cs typeface="B Nazanin" pitchFamily="2" charset="-78"/>
            </a:endParaRPr>
          </a:p>
          <a:p>
            <a:pPr algn="r" rtl="1">
              <a:buNone/>
            </a:pPr>
            <a:r>
              <a:rPr lang="fa-IR" sz="2400" b="1" dirty="0" smtClean="0">
                <a:cs typeface="B Nazanin" pitchFamily="2" charset="-78"/>
              </a:rPr>
              <a:t>اعتبارات تعهد نشده</a:t>
            </a:r>
            <a:r>
              <a:rPr lang="en-US" sz="2400" b="1" dirty="0" smtClean="0">
                <a:cs typeface="B Nazanin" pitchFamily="2" charset="-78"/>
              </a:rPr>
              <a:t>    </a:t>
            </a:r>
            <a:r>
              <a:rPr lang="fa-IR" sz="2400" b="1" dirty="0" smtClean="0">
                <a:cs typeface="B Nazanin" pitchFamily="2" charset="-78"/>
              </a:rPr>
              <a:t> </a:t>
            </a:r>
            <a:r>
              <a:rPr lang="en-GB" sz="2400" b="1" dirty="0" smtClean="0">
                <a:cs typeface="B Nazanin" pitchFamily="2" charset="-78"/>
              </a:rPr>
              <a:t>xxx</a:t>
            </a:r>
          </a:p>
          <a:p>
            <a:pPr algn="r" rtl="1">
              <a:buNone/>
            </a:pPr>
            <a:r>
              <a:rPr lang="fa-IR" sz="2400" b="1" dirty="0" smtClean="0">
                <a:cs typeface="B Nazanin" pitchFamily="2" charset="-78"/>
              </a:rPr>
              <a:t>          اندوخته اعتبار تعهدات احتمالي</a:t>
            </a:r>
            <a:r>
              <a:rPr lang="en-US" sz="2400" b="1" dirty="0" smtClean="0">
                <a:cs typeface="B Nazanin" pitchFamily="2" charset="-78"/>
              </a:rPr>
              <a:t>    </a:t>
            </a:r>
            <a:r>
              <a:rPr lang="fa-IR" sz="2400" b="1" dirty="0" smtClean="0">
                <a:cs typeface="B Nazanin" pitchFamily="2" charset="-78"/>
              </a:rPr>
              <a:t> </a:t>
            </a:r>
            <a:r>
              <a:rPr lang="en-GB" sz="2400" b="1" dirty="0" smtClean="0">
                <a:cs typeface="B Nazanin" pitchFamily="2" charset="-78"/>
              </a:rPr>
              <a:t>xxx</a:t>
            </a:r>
            <a:endParaRPr lang="fa-IR" sz="2400" b="1" dirty="0" smtClean="0">
              <a:cs typeface="B Nazanin" pitchFamily="2" charset="-78"/>
            </a:endParaRPr>
          </a:p>
          <a:p>
            <a:pPr algn="r" rtl="1">
              <a:buNone/>
            </a:pPr>
            <a:endParaRPr lang="en-GB" sz="2400" b="1" dirty="0">
              <a:cs typeface="B Nazanin" pitchFamily="2" charset="-78"/>
            </a:endParaRPr>
          </a:p>
        </p:txBody>
      </p:sp>
    </p:spTree>
    <p:extLst>
      <p:ext uri="{BB962C8B-B14F-4D97-AF65-F5344CB8AC3E}">
        <p14:creationId xmlns:p14="http://schemas.microsoft.com/office/powerpoint/2010/main" val="130240074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pPr algn="r"/>
            <a:r>
              <a:rPr lang="fa-IR" sz="4000" b="1" dirty="0" smtClean="0">
                <a:solidFill>
                  <a:srgbClr val="C00000"/>
                </a:solidFill>
                <a:cs typeface="B Nazanin" pitchFamily="2" charset="-78"/>
              </a:rPr>
              <a:t>تکميل چرخه حسابداري بودجه اي </a:t>
            </a:r>
            <a:endParaRPr lang="en-GB" sz="4000" b="1" dirty="0">
              <a:solidFill>
                <a:srgbClr val="C00000"/>
              </a:solidFill>
              <a:cs typeface="B Nazanin" pitchFamily="2" charset="-78"/>
            </a:endParaRPr>
          </a:p>
        </p:txBody>
      </p:sp>
      <p:sp>
        <p:nvSpPr>
          <p:cNvPr id="3" name="Content Placeholder 2"/>
          <p:cNvSpPr>
            <a:spLocks noGrp="1"/>
          </p:cNvSpPr>
          <p:nvPr>
            <p:ph idx="1"/>
          </p:nvPr>
        </p:nvSpPr>
        <p:spPr>
          <a:xfrm>
            <a:off x="467544" y="980728"/>
            <a:ext cx="8229600" cy="4929222"/>
          </a:xfrm>
        </p:spPr>
        <p:txBody>
          <a:bodyPr>
            <a:noAutofit/>
          </a:bodyPr>
          <a:lstStyle/>
          <a:p>
            <a:pPr algn="justLow" rtl="1">
              <a:buNone/>
            </a:pPr>
            <a:r>
              <a:rPr lang="fa-IR" sz="2200" b="1" dirty="0" smtClean="0">
                <a:cs typeface="B Nazanin" pitchFamily="2" charset="-78"/>
              </a:rPr>
              <a:t>از وجوهي که بابت خريد کالا يا خدمات در يک سازمان دولتي تامين اعتبار شده در صورتي که در پايان دوره مانده اي وجود داشته باشد مبني بر عدم خريد خدمات مورد نظر يا کاهش قيمت ان کالا هها ثبت ذيل در دفاتر اعمال ميشود</a:t>
            </a:r>
          </a:p>
          <a:p>
            <a:pPr algn="justLow" rtl="1">
              <a:buNone/>
            </a:pPr>
            <a:r>
              <a:rPr lang="fa-IR" sz="2200" b="1" dirty="0" smtClean="0">
                <a:cs typeface="B Nazanin" pitchFamily="2" charset="-78"/>
              </a:rPr>
              <a:t>اندوخته اعتبار تعهدات احتمالي</a:t>
            </a:r>
            <a:r>
              <a:rPr lang="en-GB" sz="2200" b="1" dirty="0" smtClean="0">
                <a:cs typeface="B Nazanin" pitchFamily="2" charset="-78"/>
              </a:rPr>
              <a:t>  </a:t>
            </a:r>
            <a:r>
              <a:rPr lang="fa-IR" sz="2200" b="1" dirty="0" smtClean="0">
                <a:cs typeface="B Nazanin" pitchFamily="2" charset="-78"/>
              </a:rPr>
              <a:t> </a:t>
            </a:r>
            <a:r>
              <a:rPr lang="en-GB" sz="2200" b="1" dirty="0" smtClean="0">
                <a:cs typeface="B Nazanin" pitchFamily="2" charset="-78"/>
              </a:rPr>
              <a:t>xxx</a:t>
            </a:r>
          </a:p>
          <a:p>
            <a:pPr algn="justLow" rtl="1">
              <a:buNone/>
            </a:pPr>
            <a:r>
              <a:rPr lang="fa-IR" sz="2200" b="1" dirty="0" smtClean="0">
                <a:cs typeface="B Nazanin" pitchFamily="2" charset="-78"/>
              </a:rPr>
              <a:t>                           اعتبارات تعهد نشده</a:t>
            </a:r>
            <a:r>
              <a:rPr lang="en-GB" sz="2200" b="1" dirty="0" smtClean="0">
                <a:cs typeface="B Nazanin" pitchFamily="2" charset="-78"/>
              </a:rPr>
              <a:t>   </a:t>
            </a:r>
            <a:r>
              <a:rPr lang="fa-IR" sz="2200" b="1" dirty="0" smtClean="0">
                <a:cs typeface="B Nazanin" pitchFamily="2" charset="-78"/>
              </a:rPr>
              <a:t> </a:t>
            </a:r>
            <a:r>
              <a:rPr lang="en-GB" sz="2200" b="1" dirty="0" smtClean="0">
                <a:cs typeface="B Nazanin" pitchFamily="2" charset="-78"/>
              </a:rPr>
              <a:t>xxx</a:t>
            </a:r>
            <a:endParaRPr lang="fa-IR" sz="2200" b="1" dirty="0" smtClean="0">
              <a:cs typeface="B Nazanin" pitchFamily="2" charset="-78"/>
            </a:endParaRPr>
          </a:p>
          <a:p>
            <a:pPr algn="justLow" rtl="1">
              <a:buNone/>
            </a:pPr>
            <a:r>
              <a:rPr lang="fa-IR" sz="2200" b="1" dirty="0" smtClean="0">
                <a:cs typeface="B Nazanin" pitchFamily="2" charset="-78"/>
              </a:rPr>
              <a:t>در مواردي که براي خريدکالا و خدمات که قبلا تامين اعتبار شده مجبور به پرداخت وجوهي به عنوان پيش پرداخت يا علي الحساب باشيم ثبت ذيل در دفاتر اعمال ميشود </a:t>
            </a:r>
          </a:p>
          <a:p>
            <a:pPr algn="justLow" rtl="1">
              <a:buNone/>
            </a:pPr>
            <a:r>
              <a:rPr lang="fa-IR" sz="2200" b="1" dirty="0" smtClean="0">
                <a:cs typeface="B Nazanin" pitchFamily="2" charset="-78"/>
              </a:rPr>
              <a:t>اندوخته اعتبار تعهدات احتمال</a:t>
            </a:r>
            <a:r>
              <a:rPr lang="en-GB" sz="2200" b="1" dirty="0" smtClean="0">
                <a:cs typeface="B Nazanin" pitchFamily="2" charset="-78"/>
              </a:rPr>
              <a:t>    </a:t>
            </a:r>
            <a:r>
              <a:rPr lang="fa-IR" sz="2200" b="1" dirty="0" smtClean="0">
                <a:cs typeface="B Nazanin" pitchFamily="2" charset="-78"/>
              </a:rPr>
              <a:t> </a:t>
            </a:r>
            <a:r>
              <a:rPr lang="en-GB" sz="2200" b="1" dirty="0" smtClean="0">
                <a:cs typeface="B Nazanin" pitchFamily="2" charset="-78"/>
              </a:rPr>
              <a:t>xxx</a:t>
            </a:r>
          </a:p>
          <a:p>
            <a:pPr algn="justLow" rtl="1">
              <a:buNone/>
            </a:pPr>
            <a:r>
              <a:rPr lang="en-GB" sz="2200" b="1" dirty="0" smtClean="0">
                <a:cs typeface="B Nazanin" pitchFamily="2" charset="-78"/>
              </a:rPr>
              <a:t>    </a:t>
            </a:r>
            <a:r>
              <a:rPr lang="fa-IR" sz="2200" b="1" dirty="0" smtClean="0">
                <a:cs typeface="B Nazanin" pitchFamily="2" charset="-78"/>
              </a:rPr>
              <a:t>       اندوخته اعتبار پرداخت غير قعطي</a:t>
            </a:r>
            <a:r>
              <a:rPr lang="en-GB" sz="2200" b="1" dirty="0" smtClean="0">
                <a:cs typeface="B Nazanin" pitchFamily="2" charset="-78"/>
              </a:rPr>
              <a:t>   </a:t>
            </a:r>
            <a:r>
              <a:rPr lang="fa-IR" sz="2200" b="1" dirty="0" smtClean="0">
                <a:cs typeface="B Nazanin" pitchFamily="2" charset="-78"/>
              </a:rPr>
              <a:t> </a:t>
            </a:r>
            <a:r>
              <a:rPr lang="en-GB" sz="2200" b="1" dirty="0" smtClean="0">
                <a:cs typeface="B Nazanin" pitchFamily="2" charset="-78"/>
              </a:rPr>
              <a:t>xxx</a:t>
            </a:r>
          </a:p>
          <a:p>
            <a:pPr algn="justLow" rtl="1">
              <a:buNone/>
            </a:pPr>
            <a:r>
              <a:rPr lang="fa-IR" sz="2200" b="1" dirty="0" smtClean="0">
                <a:cs typeface="B Nazanin" pitchFamily="2" charset="-78"/>
              </a:rPr>
              <a:t>زماني که کالا يا خدماتي که قبلا براي آنها تامين اعتبار و درخواست وجه شده تحويل و يا انجام ميگردداعتبار ان مصرف شده تلقي ميشود و بايد از جساب اندوخته خارج شود در اين صورت ثبت ذيل انجام ميشود</a:t>
            </a:r>
          </a:p>
          <a:p>
            <a:pPr algn="justLow" rtl="1">
              <a:buNone/>
            </a:pPr>
            <a:r>
              <a:rPr lang="fa-IR" sz="2200" b="1" dirty="0" smtClean="0">
                <a:cs typeface="B Nazanin" pitchFamily="2" charset="-78"/>
              </a:rPr>
              <a:t>حساب اندوخته تعهدات احتمالي       </a:t>
            </a:r>
            <a:r>
              <a:rPr lang="en-GB" sz="2200" b="1" dirty="0" smtClean="0">
                <a:cs typeface="B Nazanin" pitchFamily="2" charset="-78"/>
              </a:rPr>
              <a:t>   xxx</a:t>
            </a:r>
          </a:p>
          <a:p>
            <a:pPr algn="justLow" rtl="1">
              <a:buNone/>
            </a:pPr>
            <a:r>
              <a:rPr lang="fa-IR" sz="2200" b="1" dirty="0" smtClean="0">
                <a:cs typeface="B Nazanin" pitchFamily="2" charset="-78"/>
              </a:rPr>
              <a:t>                 اعتبارات مصرف شده                      </a:t>
            </a:r>
            <a:r>
              <a:rPr lang="en-GB" sz="2200" b="1" dirty="0" smtClean="0">
                <a:cs typeface="B Nazanin" pitchFamily="2" charset="-78"/>
              </a:rPr>
              <a:t>xxx</a:t>
            </a:r>
          </a:p>
        </p:txBody>
      </p:sp>
    </p:spTree>
    <p:extLst>
      <p:ext uri="{BB962C8B-B14F-4D97-AF65-F5344CB8AC3E}">
        <p14:creationId xmlns:p14="http://schemas.microsoft.com/office/powerpoint/2010/main" val="339031584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solidFill>
                  <a:srgbClr val="C00000"/>
                </a:solidFill>
                <a:cs typeface="B Nazanin" pitchFamily="2" charset="-78"/>
              </a:rPr>
              <a:t>بستن و انتقال و افتتاح حسابهاي بودجه اي</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11560" y="1412776"/>
            <a:ext cx="8229600" cy="4525963"/>
          </a:xfrm>
        </p:spPr>
        <p:txBody>
          <a:bodyPr/>
          <a:lstStyle/>
          <a:p>
            <a:pPr algn="justLow" rtl="1">
              <a:buNone/>
            </a:pPr>
            <a:r>
              <a:rPr lang="fa-IR" b="1" dirty="0" smtClean="0">
                <a:cs typeface="B Nazanin" pitchFamily="2" charset="-78"/>
              </a:rPr>
              <a:t>    در پايان هر سال مالي حسابهاي بودجه اي نيز مانند حسابهاي مالي بر حسب مورد بسته و يابه سال بعد انتقال ميابد مانده اعتبارات مصرف نشده و اندوخته به سال بعد انتقال پيدا ميکند کليه حسابهاي بودجه اي در ايران حسابهاي موقت ميباشد .مانده پيش پرداختها و علي الحسابها در پايان سال به سال بعد انتقال ميابد مانده حسابهاي اعتبار پرداختهاي غير قطعي و مانده حساب درخواست وجه در پايان سال مالي به حسابهاي سنواتي منتقل ميشود</a:t>
            </a:r>
            <a:r>
              <a:rPr lang="en-US" b="1" dirty="0" smtClean="0">
                <a:cs typeface="B Nazanin" pitchFamily="2" charset="-78"/>
              </a:rPr>
              <a:t>.</a:t>
            </a:r>
            <a:endParaRPr lang="en-GB" b="1" dirty="0">
              <a:cs typeface="B Nazanin" pitchFamily="2" charset="-78"/>
            </a:endParaRPr>
          </a:p>
        </p:txBody>
      </p:sp>
    </p:spTree>
    <p:extLst>
      <p:ext uri="{BB962C8B-B14F-4D97-AF65-F5344CB8AC3E}">
        <p14:creationId xmlns:p14="http://schemas.microsoft.com/office/powerpoint/2010/main" val="56151140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62500" lnSpcReduction="20000"/>
          </a:bodyPr>
          <a:lstStyle/>
          <a:p>
            <a:pPr algn="r" rtl="1">
              <a:buNone/>
            </a:pPr>
            <a:r>
              <a:rPr lang="fa-IR" b="1" dirty="0" smtClean="0">
                <a:cs typeface="B Nazanin" pitchFamily="2" charset="-78"/>
              </a:rPr>
              <a:t>بستن حساب اعتبارات مصوب:</a:t>
            </a:r>
          </a:p>
          <a:p>
            <a:pPr algn="r" rtl="1">
              <a:buNone/>
            </a:pPr>
            <a:r>
              <a:rPr lang="fa-IR" b="1" dirty="0" smtClean="0">
                <a:cs typeface="B Nazanin" pitchFamily="2" charset="-78"/>
              </a:rPr>
              <a:t>اعتبارت مصوب </a:t>
            </a:r>
            <a:r>
              <a:rPr lang="en-GB" b="1" dirty="0" smtClean="0">
                <a:cs typeface="B Nazanin" pitchFamily="2" charset="-78"/>
              </a:rPr>
              <a:t>x</a:t>
            </a:r>
            <a:r>
              <a:rPr lang="en-US" b="1" dirty="0" smtClean="0">
                <a:cs typeface="B Nazanin" pitchFamily="2" charset="-78"/>
              </a:rPr>
              <a:t>xx          </a:t>
            </a:r>
          </a:p>
          <a:p>
            <a:pPr algn="r" rtl="1">
              <a:buNone/>
            </a:pPr>
            <a:r>
              <a:rPr lang="fa-IR" b="1" dirty="0" smtClean="0">
                <a:cs typeface="B Nazanin" pitchFamily="2" charset="-78"/>
              </a:rPr>
              <a:t>           </a:t>
            </a:r>
            <a:r>
              <a:rPr lang="en-GB" b="1" dirty="0" smtClean="0">
                <a:cs typeface="B Nazanin" pitchFamily="2" charset="-78"/>
              </a:rPr>
              <a:t>                  </a:t>
            </a:r>
            <a:r>
              <a:rPr lang="fa-IR" b="1" dirty="0" smtClean="0">
                <a:cs typeface="B Nazanin" pitchFamily="2" charset="-78"/>
              </a:rPr>
              <a:t>   حساب بودجه </a:t>
            </a:r>
            <a:r>
              <a:rPr lang="en-GB" b="1" dirty="0" smtClean="0">
                <a:cs typeface="B Nazanin" pitchFamily="2" charset="-78"/>
              </a:rPr>
              <a:t>     xxx       </a:t>
            </a:r>
            <a:endParaRPr lang="fa-IR" b="1" dirty="0" smtClean="0">
              <a:cs typeface="B Nazanin" pitchFamily="2" charset="-78"/>
            </a:endParaRPr>
          </a:p>
          <a:p>
            <a:pPr algn="r" rtl="1">
              <a:buNone/>
            </a:pPr>
            <a:endParaRPr lang="fa-IR" b="1" dirty="0" smtClean="0">
              <a:cs typeface="B Nazanin" pitchFamily="2" charset="-78"/>
            </a:endParaRPr>
          </a:p>
          <a:p>
            <a:pPr algn="r" rtl="1">
              <a:buNone/>
            </a:pPr>
            <a:r>
              <a:rPr lang="fa-IR" b="1" dirty="0" smtClean="0">
                <a:cs typeface="B Nazanin" pitchFamily="2" charset="-78"/>
              </a:rPr>
              <a:t>بستن  حساب اعتبارات تخصيص يافته:</a:t>
            </a:r>
          </a:p>
          <a:p>
            <a:pPr algn="r" rtl="1">
              <a:buNone/>
            </a:pPr>
            <a:r>
              <a:rPr lang="fa-IR" b="1" dirty="0" smtClean="0">
                <a:cs typeface="B Nazanin" pitchFamily="2" charset="-78"/>
              </a:rPr>
              <a:t>اعتبارات تخصيص يافته</a:t>
            </a:r>
            <a:r>
              <a:rPr lang="en-GB" b="1" dirty="0" smtClean="0">
                <a:cs typeface="B Nazanin" pitchFamily="2" charset="-78"/>
              </a:rPr>
              <a:t>  </a:t>
            </a:r>
            <a:r>
              <a:rPr lang="fa-IR" b="1" dirty="0" smtClean="0">
                <a:cs typeface="B Nazanin" pitchFamily="2" charset="-78"/>
              </a:rPr>
              <a:t> </a:t>
            </a:r>
            <a:r>
              <a:rPr lang="en-GB" b="1" dirty="0" smtClean="0">
                <a:cs typeface="B Nazanin" pitchFamily="2" charset="-78"/>
              </a:rPr>
              <a:t>xxx</a:t>
            </a:r>
          </a:p>
          <a:p>
            <a:pPr algn="r" rtl="1">
              <a:buNone/>
            </a:pPr>
            <a:r>
              <a:rPr lang="fa-IR" b="1" dirty="0" smtClean="0">
                <a:cs typeface="B Nazanin" pitchFamily="2" charset="-78"/>
              </a:rPr>
              <a:t>            </a:t>
            </a:r>
            <a:r>
              <a:rPr lang="en-GB" b="1" dirty="0" smtClean="0">
                <a:cs typeface="B Nazanin" pitchFamily="2" charset="-78"/>
              </a:rPr>
              <a:t>                   </a:t>
            </a:r>
            <a:r>
              <a:rPr lang="fa-IR" b="1" dirty="0" smtClean="0">
                <a:cs typeface="B Nazanin" pitchFamily="2" charset="-78"/>
              </a:rPr>
              <a:t>   جاري با خزانه</a:t>
            </a:r>
            <a:r>
              <a:rPr lang="en-GB" b="1" dirty="0" smtClean="0">
                <a:cs typeface="B Nazanin" pitchFamily="2" charset="-78"/>
              </a:rPr>
              <a:t>       xxx       </a:t>
            </a:r>
          </a:p>
          <a:p>
            <a:pPr algn="r" rtl="1">
              <a:buNone/>
            </a:pPr>
            <a:endParaRPr lang="fa-IR" b="1" dirty="0" smtClean="0">
              <a:cs typeface="B Nazanin" pitchFamily="2" charset="-78"/>
            </a:endParaRPr>
          </a:p>
          <a:p>
            <a:pPr algn="r" rtl="1">
              <a:buNone/>
            </a:pPr>
            <a:r>
              <a:rPr lang="fa-IR" b="1" dirty="0" smtClean="0">
                <a:cs typeface="B Nazanin" pitchFamily="2" charset="-78"/>
              </a:rPr>
              <a:t>بستن حساب اعتبارا مصرف شده :</a:t>
            </a:r>
          </a:p>
          <a:p>
            <a:pPr algn="r" rtl="1">
              <a:buNone/>
            </a:pPr>
            <a:r>
              <a:rPr lang="fa-IR" b="1" dirty="0" smtClean="0">
                <a:cs typeface="B Nazanin" pitchFamily="2" charset="-78"/>
              </a:rPr>
              <a:t>اعتبارات مصرف شده</a:t>
            </a:r>
            <a:r>
              <a:rPr lang="en-GB" b="1" dirty="0" smtClean="0">
                <a:cs typeface="B Nazanin" pitchFamily="2" charset="-78"/>
              </a:rPr>
              <a:t>    </a:t>
            </a:r>
            <a:r>
              <a:rPr lang="fa-IR" b="1" dirty="0" smtClean="0">
                <a:cs typeface="B Nazanin" pitchFamily="2" charset="-78"/>
              </a:rPr>
              <a:t> </a:t>
            </a:r>
            <a:r>
              <a:rPr lang="en-GB" b="1" dirty="0" smtClean="0">
                <a:cs typeface="B Nazanin" pitchFamily="2" charset="-78"/>
              </a:rPr>
              <a:t> xxx</a:t>
            </a:r>
          </a:p>
          <a:p>
            <a:pPr algn="r" rtl="1">
              <a:buNone/>
            </a:pPr>
            <a:r>
              <a:rPr lang="fa-IR" b="1" dirty="0" smtClean="0">
                <a:cs typeface="B Nazanin" pitchFamily="2" charset="-78"/>
              </a:rPr>
              <a:t>            </a:t>
            </a:r>
            <a:r>
              <a:rPr lang="en-GB" b="1" dirty="0" smtClean="0">
                <a:cs typeface="B Nazanin" pitchFamily="2" charset="-78"/>
              </a:rPr>
              <a:t>           </a:t>
            </a:r>
            <a:r>
              <a:rPr lang="fa-IR" b="1" dirty="0" smtClean="0">
                <a:cs typeface="B Nazanin" pitchFamily="2" charset="-78"/>
              </a:rPr>
              <a:t>   درخواست وجه</a:t>
            </a:r>
            <a:r>
              <a:rPr lang="en-GB" b="1" dirty="0" smtClean="0">
                <a:cs typeface="B Nazanin" pitchFamily="2" charset="-78"/>
              </a:rPr>
              <a:t>            </a:t>
            </a:r>
            <a:r>
              <a:rPr lang="fa-IR" b="1" dirty="0" smtClean="0">
                <a:cs typeface="B Nazanin" pitchFamily="2" charset="-78"/>
              </a:rPr>
              <a:t> </a:t>
            </a:r>
            <a:r>
              <a:rPr lang="en-GB" b="1" dirty="0" smtClean="0">
                <a:cs typeface="B Nazanin" pitchFamily="2" charset="-78"/>
              </a:rPr>
              <a:t>XXX</a:t>
            </a:r>
          </a:p>
          <a:p>
            <a:pPr algn="r" rtl="1">
              <a:buNone/>
            </a:pPr>
            <a:endParaRPr lang="fa-IR" b="1" dirty="0" smtClean="0">
              <a:cs typeface="B Nazanin" pitchFamily="2" charset="-78"/>
            </a:endParaRPr>
          </a:p>
          <a:p>
            <a:pPr algn="r" rtl="1">
              <a:buNone/>
            </a:pPr>
            <a:r>
              <a:rPr lang="fa-IR" b="1" dirty="0" smtClean="0">
                <a:cs typeface="B Nazanin" pitchFamily="2" charset="-78"/>
              </a:rPr>
              <a:t>بستن حساب اعتبارات مصرف نشده</a:t>
            </a:r>
          </a:p>
          <a:p>
            <a:pPr algn="r" rtl="1">
              <a:buNone/>
            </a:pPr>
            <a:r>
              <a:rPr lang="fa-IR" b="1" dirty="0" smtClean="0">
                <a:cs typeface="B Nazanin" pitchFamily="2" charset="-78"/>
              </a:rPr>
              <a:t>اعتبارات تعهد نشده</a:t>
            </a:r>
            <a:r>
              <a:rPr lang="en-GB" b="1" dirty="0" smtClean="0">
                <a:cs typeface="B Nazanin" pitchFamily="2" charset="-78"/>
              </a:rPr>
              <a:t>     </a:t>
            </a:r>
            <a:r>
              <a:rPr lang="fa-IR" b="1" dirty="0" smtClean="0">
                <a:cs typeface="B Nazanin" pitchFamily="2" charset="-78"/>
              </a:rPr>
              <a:t>  </a:t>
            </a:r>
            <a:r>
              <a:rPr lang="en-GB" b="1" dirty="0" smtClean="0">
                <a:cs typeface="B Nazanin" pitchFamily="2" charset="-78"/>
              </a:rPr>
              <a:t>    </a:t>
            </a:r>
            <a:r>
              <a:rPr lang="fa-IR" b="1" dirty="0" smtClean="0">
                <a:cs typeface="B Nazanin" pitchFamily="2" charset="-78"/>
              </a:rPr>
              <a:t> </a:t>
            </a:r>
            <a:r>
              <a:rPr lang="en-GB" b="1" dirty="0" smtClean="0">
                <a:cs typeface="B Nazanin" pitchFamily="2" charset="-78"/>
              </a:rPr>
              <a:t>  XXX</a:t>
            </a:r>
            <a:endParaRPr lang="fa-IR" b="1" dirty="0" smtClean="0">
              <a:cs typeface="B Nazanin" pitchFamily="2" charset="-78"/>
            </a:endParaRPr>
          </a:p>
          <a:p>
            <a:pPr algn="r" rtl="1">
              <a:buNone/>
            </a:pPr>
            <a:r>
              <a:rPr lang="fa-IR" b="1" dirty="0" smtClean="0">
                <a:cs typeface="B Nazanin" pitchFamily="2" charset="-78"/>
              </a:rPr>
              <a:t>اندوخته اعتبار تعهدات احتمالي    </a:t>
            </a:r>
            <a:r>
              <a:rPr lang="en-GB" b="1" dirty="0" smtClean="0">
                <a:cs typeface="B Nazanin" pitchFamily="2" charset="-78"/>
              </a:rPr>
              <a:t>XXX</a:t>
            </a:r>
            <a:endParaRPr lang="fa-IR" b="1" dirty="0" smtClean="0">
              <a:cs typeface="B Nazanin" pitchFamily="2" charset="-78"/>
            </a:endParaRPr>
          </a:p>
          <a:p>
            <a:pPr algn="r" rtl="1">
              <a:buNone/>
            </a:pPr>
            <a:r>
              <a:rPr lang="fa-IR" b="1" dirty="0" smtClean="0">
                <a:cs typeface="B Nazanin" pitchFamily="2" charset="-78"/>
              </a:rPr>
              <a:t>                </a:t>
            </a:r>
            <a:r>
              <a:rPr lang="en-GB" b="1" dirty="0" smtClean="0">
                <a:cs typeface="B Nazanin" pitchFamily="2" charset="-78"/>
              </a:rPr>
              <a:t>         </a:t>
            </a:r>
            <a:r>
              <a:rPr lang="fa-IR" b="1" dirty="0" smtClean="0">
                <a:cs typeface="B Nazanin" pitchFamily="2" charset="-78"/>
              </a:rPr>
              <a:t>  درخواست وجه          </a:t>
            </a:r>
            <a:r>
              <a:rPr lang="en-GB" b="1" dirty="0" smtClean="0">
                <a:cs typeface="B Nazanin" pitchFamily="2" charset="-78"/>
              </a:rPr>
              <a:t>XXX </a:t>
            </a:r>
            <a:r>
              <a:rPr lang="fa-IR" b="1" dirty="0" smtClean="0">
                <a:cs typeface="B Nazanin" pitchFamily="2" charset="-78"/>
              </a:rPr>
              <a:t> </a:t>
            </a:r>
            <a:r>
              <a:rPr lang="en-GB" b="1" dirty="0" smtClean="0">
                <a:cs typeface="B Nazanin" pitchFamily="2" charset="-78"/>
              </a:rPr>
              <a:t>  </a:t>
            </a:r>
            <a:r>
              <a:rPr lang="fa-IR" b="1" dirty="0" smtClean="0">
                <a:cs typeface="B Nazanin" pitchFamily="2" charset="-78"/>
              </a:rPr>
              <a:t>     </a:t>
            </a:r>
            <a:r>
              <a:rPr lang="en-GB" b="1" dirty="0" smtClean="0">
                <a:cs typeface="B Nazanin" pitchFamily="2" charset="-78"/>
              </a:rPr>
              <a:t>         </a:t>
            </a:r>
            <a:endParaRPr lang="fa-IR" b="1" dirty="0" smtClean="0">
              <a:cs typeface="B Nazanin" pitchFamily="2" charset="-78"/>
            </a:endParaRPr>
          </a:p>
          <a:p>
            <a:pPr algn="r" rtl="1">
              <a:buNone/>
            </a:pPr>
            <a:r>
              <a:rPr lang="fa-IR" b="1" dirty="0" smtClean="0">
                <a:cs typeface="B Nazanin" pitchFamily="2" charset="-78"/>
              </a:rPr>
              <a:t>                      </a:t>
            </a:r>
            <a:r>
              <a:rPr lang="en-GB" b="1" dirty="0" smtClean="0">
                <a:cs typeface="B Nazanin" pitchFamily="2" charset="-78"/>
              </a:rPr>
              <a:t>    </a:t>
            </a:r>
            <a:r>
              <a:rPr lang="fa-IR" b="1" dirty="0" smtClean="0">
                <a:cs typeface="B Nazanin" pitchFamily="2" charset="-78"/>
              </a:rPr>
              <a:t>    منابع مالي قابل دريافت      </a:t>
            </a:r>
            <a:r>
              <a:rPr lang="en-GB" b="1" dirty="0" smtClean="0">
                <a:cs typeface="B Nazanin" pitchFamily="2" charset="-78"/>
              </a:rPr>
              <a:t>XXX  </a:t>
            </a:r>
            <a:r>
              <a:rPr lang="fa-IR" b="1" dirty="0" smtClean="0">
                <a:cs typeface="B Nazanin" pitchFamily="2" charset="-78"/>
              </a:rPr>
              <a:t> </a:t>
            </a:r>
            <a:r>
              <a:rPr lang="en-GB" b="1" dirty="0" smtClean="0">
                <a:cs typeface="B Nazanin" pitchFamily="2" charset="-78"/>
              </a:rPr>
              <a:t>   </a:t>
            </a:r>
          </a:p>
          <a:p>
            <a:pPr algn="r" rtl="1">
              <a:buNone/>
            </a:pPr>
            <a:endParaRPr lang="fa-IR" b="1" dirty="0" smtClean="0">
              <a:cs typeface="B Nazanin" pitchFamily="2" charset="-78"/>
            </a:endParaRPr>
          </a:p>
        </p:txBody>
      </p:sp>
    </p:spTree>
    <p:extLst>
      <p:ext uri="{BB962C8B-B14F-4D97-AF65-F5344CB8AC3E}">
        <p14:creationId xmlns:p14="http://schemas.microsoft.com/office/powerpoint/2010/main" val="260748746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8229600" cy="5688632"/>
          </a:xfrm>
        </p:spPr>
        <p:txBody>
          <a:bodyPr>
            <a:noAutofit/>
          </a:bodyPr>
          <a:lstStyle/>
          <a:p>
            <a:pPr algn="justLow" rtl="1">
              <a:buNone/>
            </a:pPr>
            <a:r>
              <a:rPr lang="fa-IR" sz="2400" b="1" dirty="0" smtClean="0">
                <a:cs typeface="B Nazanin" pitchFamily="2" charset="-78"/>
              </a:rPr>
              <a:t>ثبت بستن حساب اندوخته پرداختهاي غير قطعي </a:t>
            </a:r>
          </a:p>
          <a:p>
            <a:pPr algn="justLow" rtl="1">
              <a:buNone/>
            </a:pPr>
            <a:endParaRPr lang="fa-IR" sz="2400" b="1" dirty="0" smtClean="0">
              <a:cs typeface="B Nazanin" pitchFamily="2" charset="-78"/>
            </a:endParaRPr>
          </a:p>
          <a:p>
            <a:pPr algn="justLow" rtl="1">
              <a:buNone/>
            </a:pPr>
            <a:r>
              <a:rPr lang="fa-IR" sz="2400" b="1" dirty="0" smtClean="0">
                <a:cs typeface="B Nazanin" pitchFamily="2" charset="-78"/>
              </a:rPr>
              <a:t>اندوحته اعتبار پرداختهاي غير قطعي </a:t>
            </a:r>
            <a:r>
              <a:rPr lang="en-GB" sz="2400" b="1" dirty="0" smtClean="0">
                <a:cs typeface="B Nazanin" pitchFamily="2" charset="-78"/>
              </a:rPr>
              <a:t>XXX    </a:t>
            </a:r>
            <a:endParaRPr lang="fa-IR" sz="2400" b="1" dirty="0" smtClean="0">
              <a:cs typeface="B Nazanin" pitchFamily="2" charset="-78"/>
            </a:endParaRPr>
          </a:p>
          <a:p>
            <a:pPr algn="justLow" rtl="1">
              <a:buNone/>
            </a:pPr>
            <a:r>
              <a:rPr lang="fa-IR" sz="2400" b="1" dirty="0" smtClean="0">
                <a:cs typeface="B Nazanin" pitchFamily="2" charset="-78"/>
              </a:rPr>
              <a:t>                    </a:t>
            </a:r>
            <a:r>
              <a:rPr lang="en-GB" sz="2400" b="1" dirty="0" smtClean="0">
                <a:cs typeface="B Nazanin" pitchFamily="2" charset="-78"/>
              </a:rPr>
              <a:t>  </a:t>
            </a:r>
            <a:r>
              <a:rPr lang="fa-IR" sz="2400" b="1" dirty="0" smtClean="0">
                <a:cs typeface="B Nazanin" pitchFamily="2" charset="-78"/>
              </a:rPr>
              <a:t>     اندوخته اعتبار پرداختهاي غير قطعي سنواتي</a:t>
            </a:r>
            <a:r>
              <a:rPr lang="en-GB" sz="2400" b="1" dirty="0" smtClean="0">
                <a:cs typeface="B Nazanin" pitchFamily="2" charset="-78"/>
              </a:rPr>
              <a:t>   XXX      </a:t>
            </a:r>
          </a:p>
          <a:p>
            <a:pPr algn="justLow" rtl="1">
              <a:buNone/>
            </a:pPr>
            <a:endParaRPr lang="fa-IR" sz="2400" b="1" dirty="0" smtClean="0">
              <a:cs typeface="B Nazanin" pitchFamily="2" charset="-78"/>
            </a:endParaRPr>
          </a:p>
          <a:p>
            <a:pPr algn="justLow" rtl="1">
              <a:buNone/>
            </a:pPr>
            <a:r>
              <a:rPr lang="fa-IR" sz="2400" b="1" dirty="0" smtClean="0">
                <a:cs typeface="B Nazanin" pitchFamily="2" charset="-78"/>
              </a:rPr>
              <a:t>ثبت بستن درخواست وجه</a:t>
            </a:r>
          </a:p>
          <a:p>
            <a:pPr algn="justLow" rtl="1">
              <a:buNone/>
            </a:pPr>
            <a:r>
              <a:rPr lang="fa-IR" sz="2400" b="1" dirty="0" smtClean="0">
                <a:cs typeface="B Nazanin" pitchFamily="2" charset="-78"/>
              </a:rPr>
              <a:t>درخواست وجه سنواتي </a:t>
            </a:r>
            <a:r>
              <a:rPr lang="en-GB" sz="2400" b="1" dirty="0" smtClean="0">
                <a:cs typeface="B Nazanin" pitchFamily="2" charset="-78"/>
              </a:rPr>
              <a:t>XXX</a:t>
            </a:r>
          </a:p>
          <a:p>
            <a:pPr algn="justLow" rtl="1">
              <a:buNone/>
            </a:pPr>
            <a:r>
              <a:rPr lang="fa-IR" sz="2400" b="1" dirty="0" smtClean="0">
                <a:cs typeface="B Nazanin" pitchFamily="2" charset="-78"/>
              </a:rPr>
              <a:t>                 </a:t>
            </a:r>
            <a:r>
              <a:rPr lang="en-GB" sz="2400" b="1" dirty="0" smtClean="0">
                <a:cs typeface="B Nazanin" pitchFamily="2" charset="-78"/>
              </a:rPr>
              <a:t>                </a:t>
            </a:r>
            <a:r>
              <a:rPr lang="fa-IR" sz="2400" b="1" dirty="0" smtClean="0">
                <a:cs typeface="B Nazanin" pitchFamily="2" charset="-78"/>
              </a:rPr>
              <a:t>   درخواست وجه</a:t>
            </a:r>
            <a:r>
              <a:rPr lang="en-GB" sz="2400" b="1" dirty="0" smtClean="0">
                <a:cs typeface="B Nazanin" pitchFamily="2" charset="-78"/>
              </a:rPr>
              <a:t>                           XXX       </a:t>
            </a:r>
            <a:endParaRPr lang="fa-IR" sz="2400" b="1" dirty="0" smtClean="0">
              <a:cs typeface="B Nazanin" pitchFamily="2" charset="-78"/>
            </a:endParaRPr>
          </a:p>
          <a:p>
            <a:pPr algn="justLow" rtl="1">
              <a:buNone/>
            </a:pPr>
            <a:endParaRPr lang="fa-IR" sz="2400" b="1" dirty="0" smtClean="0">
              <a:cs typeface="B Nazanin" pitchFamily="2" charset="-78"/>
            </a:endParaRPr>
          </a:p>
          <a:p>
            <a:pPr algn="justLow" rtl="1">
              <a:buNone/>
            </a:pPr>
            <a:r>
              <a:rPr lang="fa-IR" sz="2400" b="1" dirty="0" smtClean="0">
                <a:cs typeface="B Nazanin" pitchFamily="2" charset="-78"/>
              </a:rPr>
              <a:t>ثبت بستن حسابهاي سنواتي</a:t>
            </a:r>
          </a:p>
          <a:p>
            <a:pPr algn="justLow" rtl="1">
              <a:buNone/>
            </a:pPr>
            <a:r>
              <a:rPr lang="fa-IR" sz="2400" b="1" dirty="0" smtClean="0">
                <a:cs typeface="B Nazanin" pitchFamily="2" charset="-78"/>
              </a:rPr>
              <a:t>اندوخته اعتبار پرداختهاي غير قطعي سنواتي</a:t>
            </a:r>
            <a:r>
              <a:rPr lang="en-GB" sz="2400" b="1" dirty="0" smtClean="0">
                <a:cs typeface="B Nazanin" pitchFamily="2" charset="-78"/>
              </a:rPr>
              <a:t>     </a:t>
            </a:r>
            <a:r>
              <a:rPr lang="fa-IR" sz="2400" b="1" dirty="0" smtClean="0">
                <a:cs typeface="B Nazanin" pitchFamily="2" charset="-78"/>
              </a:rPr>
              <a:t>  </a:t>
            </a:r>
            <a:r>
              <a:rPr lang="en-GB" sz="2400" b="1" dirty="0" smtClean="0">
                <a:cs typeface="B Nazanin" pitchFamily="2" charset="-78"/>
              </a:rPr>
              <a:t>XXX</a:t>
            </a:r>
            <a:endParaRPr lang="fa-IR" sz="2400" b="1" dirty="0" smtClean="0">
              <a:cs typeface="B Nazanin" pitchFamily="2" charset="-78"/>
            </a:endParaRPr>
          </a:p>
          <a:p>
            <a:pPr algn="justLow" rtl="1">
              <a:buNone/>
            </a:pPr>
            <a:r>
              <a:rPr lang="fa-IR" sz="2400" b="1" dirty="0" smtClean="0">
                <a:cs typeface="B Nazanin" pitchFamily="2" charset="-78"/>
              </a:rPr>
              <a:t>                                   </a:t>
            </a:r>
            <a:r>
              <a:rPr lang="en-GB" sz="2400" b="1" dirty="0" smtClean="0">
                <a:cs typeface="B Nazanin" pitchFamily="2" charset="-78"/>
              </a:rPr>
              <a:t>     </a:t>
            </a:r>
            <a:r>
              <a:rPr lang="fa-IR" sz="2400" b="1" dirty="0" smtClean="0">
                <a:cs typeface="B Nazanin" pitchFamily="2" charset="-78"/>
              </a:rPr>
              <a:t>  درخواست وجه سنواتي </a:t>
            </a:r>
            <a:r>
              <a:rPr lang="en-GB" sz="2400" b="1" dirty="0" smtClean="0">
                <a:cs typeface="B Nazanin" pitchFamily="2" charset="-78"/>
              </a:rPr>
              <a:t>XXXX            </a:t>
            </a:r>
          </a:p>
          <a:p>
            <a:pPr algn="justLow" rtl="1">
              <a:buNone/>
            </a:pPr>
            <a:endParaRPr lang="en-GB" sz="2400" b="1" dirty="0" smtClean="0">
              <a:cs typeface="B Nazanin" pitchFamily="2" charset="-78"/>
            </a:endParaRPr>
          </a:p>
          <a:p>
            <a:pPr algn="justLow" rtl="1">
              <a:buNone/>
            </a:pPr>
            <a:r>
              <a:rPr lang="en-GB" sz="2400" b="1" dirty="0" smtClean="0">
                <a:cs typeface="B Nazanin" pitchFamily="2" charset="-78"/>
              </a:rPr>
              <a:t>   </a:t>
            </a:r>
            <a:endParaRPr lang="en-GB" sz="2400" b="1" dirty="0">
              <a:cs typeface="B Nazanin" pitchFamily="2" charset="-78"/>
            </a:endParaRPr>
          </a:p>
        </p:txBody>
      </p:sp>
    </p:spTree>
    <p:extLst>
      <p:ext uri="{BB962C8B-B14F-4D97-AF65-F5344CB8AC3E}">
        <p14:creationId xmlns:p14="http://schemas.microsoft.com/office/powerpoint/2010/main" val="20697403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solidFill>
                  <a:srgbClr val="C00000"/>
                </a:solidFill>
                <a:cs typeface="B Nazanin" pitchFamily="2" charset="-78"/>
              </a:rPr>
              <a:t>ساختار کدگذاري حسابهاي بودجه اي </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11560" y="1484784"/>
            <a:ext cx="8229600" cy="4525963"/>
          </a:xfrm>
        </p:spPr>
        <p:txBody>
          <a:bodyPr>
            <a:normAutofit fontScale="85000" lnSpcReduction="10000"/>
          </a:bodyPr>
          <a:lstStyle/>
          <a:p>
            <a:pPr algn="justLow" rtl="1">
              <a:buNone/>
            </a:pPr>
            <a:r>
              <a:rPr lang="fa-IR" dirty="0" smtClean="0">
                <a:cs typeface="B Nazanin" pitchFamily="2" charset="-78"/>
              </a:rPr>
              <a:t>    کد گذاري حسابهاي بودجه اي دولت و دستگاههاي اجرايي متناسب با تقاضاي مديران اجرايي واحد ها واستفاده محدود يا وسيع مديران از اطلاعات بودجه اي در برنامه ريزي و نظارت و کنترل متفاوت خواهد بود اين ساختار تحت تاثير نيازهاي اطلاعاتي و قانوني ومديريت هاي اجرايي در دولت و واحد هاي تابع است که به شرح ذيل ميباشد.</a:t>
            </a:r>
          </a:p>
          <a:p>
            <a:pPr algn="justLow" rtl="1">
              <a:buNone/>
            </a:pPr>
            <a:endParaRPr lang="fa-IR" dirty="0" smtClean="0">
              <a:cs typeface="B Nazanin" pitchFamily="2" charset="-78"/>
            </a:endParaRPr>
          </a:p>
          <a:p>
            <a:pPr algn="justLow" rtl="1">
              <a:buFont typeface="Wingdings" pitchFamily="2" charset="2"/>
              <a:buChar char="Ø"/>
            </a:pPr>
            <a:r>
              <a:rPr lang="fa-IR" dirty="0" smtClean="0">
                <a:cs typeface="B Nazanin" pitchFamily="2" charset="-78"/>
              </a:rPr>
              <a:t>حساب مستقل </a:t>
            </a:r>
          </a:p>
          <a:p>
            <a:pPr algn="justLow" rtl="1">
              <a:buFont typeface="Wingdings" pitchFamily="2" charset="2"/>
              <a:buChar char="Ø"/>
            </a:pPr>
            <a:r>
              <a:rPr lang="fa-IR" dirty="0" smtClean="0">
                <a:cs typeface="B Nazanin" pitchFamily="2" charset="-78"/>
              </a:rPr>
              <a:t>حساب کل </a:t>
            </a:r>
          </a:p>
          <a:p>
            <a:pPr algn="justLow" rtl="1">
              <a:buFont typeface="Wingdings" pitchFamily="2" charset="2"/>
              <a:buChar char="Ø"/>
            </a:pPr>
            <a:r>
              <a:rPr lang="fa-IR" dirty="0" smtClean="0">
                <a:cs typeface="B Nazanin" pitchFamily="2" charset="-78"/>
              </a:rPr>
              <a:t>حساب معين</a:t>
            </a:r>
          </a:p>
          <a:p>
            <a:pPr algn="justLow" rtl="1">
              <a:buFont typeface="Wingdings" pitchFamily="2" charset="2"/>
              <a:buChar char="Ø"/>
            </a:pPr>
            <a:r>
              <a:rPr lang="fa-IR" dirty="0" smtClean="0">
                <a:cs typeface="B Nazanin" pitchFamily="2" charset="-78"/>
              </a:rPr>
              <a:t>حساب هاي تفصيلي </a:t>
            </a:r>
            <a:endParaRPr lang="en-GB" dirty="0">
              <a:cs typeface="B Nazanin" pitchFamily="2" charset="-78"/>
            </a:endParaRPr>
          </a:p>
        </p:txBody>
      </p:sp>
    </p:spTree>
    <p:extLst>
      <p:ext uri="{BB962C8B-B14F-4D97-AF65-F5344CB8AC3E}">
        <p14:creationId xmlns:p14="http://schemas.microsoft.com/office/powerpoint/2010/main" val="2916487687"/>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solidFill>
                  <a:srgbClr val="FF0000"/>
                </a:solidFill>
                <a:cs typeface="B Nazanin" pitchFamily="2" charset="-78"/>
              </a:rPr>
              <a:t>گز</a:t>
            </a:r>
            <a:r>
              <a:rPr lang="fa-IR" b="1" dirty="0" smtClean="0">
                <a:solidFill>
                  <a:srgbClr val="C00000"/>
                </a:solidFill>
                <a:cs typeface="B Nazanin" pitchFamily="2" charset="-78"/>
              </a:rPr>
              <a:t>ارشهاي بودجه اي</a:t>
            </a:r>
            <a:endParaRPr lang="en-GB" b="1" dirty="0">
              <a:solidFill>
                <a:srgbClr val="C00000"/>
              </a:solidFill>
              <a:cs typeface="B Nazanin" pitchFamily="2" charset="-78"/>
            </a:endParaRPr>
          </a:p>
        </p:txBody>
      </p:sp>
      <p:sp>
        <p:nvSpPr>
          <p:cNvPr id="3" name="Content Placeholder 2"/>
          <p:cNvSpPr>
            <a:spLocks noGrp="1"/>
          </p:cNvSpPr>
          <p:nvPr>
            <p:ph idx="1"/>
          </p:nvPr>
        </p:nvSpPr>
        <p:spPr>
          <a:xfrm>
            <a:off x="611560" y="1484784"/>
            <a:ext cx="8229600" cy="4525963"/>
          </a:xfrm>
        </p:spPr>
        <p:txBody>
          <a:bodyPr/>
          <a:lstStyle/>
          <a:p>
            <a:pPr algn="justLow" rtl="1">
              <a:buNone/>
            </a:pPr>
            <a:r>
              <a:rPr lang="fa-IR" b="1" dirty="0" smtClean="0">
                <a:cs typeface="B Nazanin" pitchFamily="2" charset="-78"/>
              </a:rPr>
              <a:t>    هدف سيستم کنترل بودجه تهيه اطلاعات قابل فهم مرتبط به هنگام و دقيق براي کليه سطوح مديريت ميباشد نتايج حاصل از سيستم کنترل بودجه به دست مديران سطوح مختلف سازمان ميرسد که در تصميم گيري هاي حوزه مسوليت خود معيار هاي صحيح تري داشته باشد. </a:t>
            </a:r>
            <a:endParaRPr lang="en-GB" b="1" dirty="0">
              <a:cs typeface="B Nazanin" pitchFamily="2" charset="-78"/>
            </a:endParaRPr>
          </a:p>
        </p:txBody>
      </p:sp>
    </p:spTree>
    <p:extLst>
      <p:ext uri="{BB962C8B-B14F-4D97-AF65-F5344CB8AC3E}">
        <p14:creationId xmlns:p14="http://schemas.microsoft.com/office/powerpoint/2010/main" val="4105886192"/>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052736"/>
            <a:ext cx="8424935" cy="3785652"/>
          </a:xfrm>
          <a:prstGeom prst="rect">
            <a:avLst/>
          </a:prstGeom>
          <a:noFill/>
        </p:spPr>
        <p:txBody>
          <a:bodyPr wrap="square" rtlCol="1">
            <a:spAutoFit/>
          </a:bodyPr>
          <a:lstStyle/>
          <a:p>
            <a:pPr algn="ctr"/>
            <a:r>
              <a:rPr lang="fa-IR" sz="4800" dirty="0" smtClean="0">
                <a:solidFill>
                  <a:prstClr val="black"/>
                </a:solidFill>
                <a:latin typeface="2  Titr"/>
                <a:cs typeface="B Titr" pitchFamily="2" charset="-78"/>
              </a:rPr>
              <a:t>فصل چهارم</a:t>
            </a:r>
          </a:p>
          <a:p>
            <a:pPr algn="ctr"/>
            <a:endParaRPr lang="fa-IR" sz="4800" dirty="0" smtClean="0">
              <a:solidFill>
                <a:prstClr val="black"/>
              </a:solidFill>
              <a:latin typeface="2  Titr"/>
              <a:cs typeface="B Titr" pitchFamily="2" charset="-78"/>
            </a:endParaRPr>
          </a:p>
          <a:p>
            <a:pPr algn="ctr"/>
            <a:endParaRPr lang="fa-IR" sz="4800" dirty="0" smtClean="0">
              <a:solidFill>
                <a:prstClr val="black"/>
              </a:solidFill>
              <a:latin typeface="2  Titr"/>
              <a:cs typeface="B Titr" pitchFamily="2" charset="-78"/>
            </a:endParaRPr>
          </a:p>
          <a:p>
            <a:pPr algn="ctr"/>
            <a:r>
              <a:rPr lang="fa-IR" sz="4800" dirty="0" smtClean="0">
                <a:solidFill>
                  <a:prstClr val="black"/>
                </a:solidFill>
                <a:latin typeface="2  Titr"/>
                <a:cs typeface="B Titr" pitchFamily="2" charset="-78"/>
              </a:rPr>
              <a:t>عملیات حسابداری خزانه داری کل</a:t>
            </a:r>
          </a:p>
          <a:p>
            <a:pPr algn="ctr"/>
            <a:endParaRPr lang="fa-IR" sz="4800" dirty="0">
              <a:solidFill>
                <a:prstClr val="black"/>
              </a:solidFill>
              <a:latin typeface="2  Titr"/>
              <a:cs typeface="B Titr" pitchFamily="2" charset="-78"/>
            </a:endParaRPr>
          </a:p>
        </p:txBody>
      </p:sp>
    </p:spTree>
    <p:extLst>
      <p:ext uri="{BB962C8B-B14F-4D97-AF65-F5344CB8AC3E}">
        <p14:creationId xmlns:p14="http://schemas.microsoft.com/office/powerpoint/2010/main" val="4057902635"/>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0"/>
            <a:ext cx="7632848" cy="832569"/>
          </a:xfrm>
        </p:spPr>
        <p:txBody>
          <a:bodyPr/>
          <a:lstStyle/>
          <a:p>
            <a:r>
              <a:rPr lang="fa-IR" dirty="0" smtClean="0">
                <a:cs typeface="B Nazanin" pitchFamily="2" charset="-78"/>
              </a:rPr>
              <a:t>مقدمه</a:t>
            </a:r>
            <a:endParaRPr lang="en-US" dirty="0">
              <a:cs typeface="B Nazanin" pitchFamily="2" charset="-78"/>
            </a:endParaRPr>
          </a:p>
        </p:txBody>
      </p:sp>
      <p:sp>
        <p:nvSpPr>
          <p:cNvPr id="3" name="Subtitle 2"/>
          <p:cNvSpPr>
            <a:spLocks noGrp="1"/>
          </p:cNvSpPr>
          <p:nvPr>
            <p:ph type="subTitle" idx="1"/>
          </p:nvPr>
        </p:nvSpPr>
        <p:spPr>
          <a:xfrm>
            <a:off x="395536" y="764704"/>
            <a:ext cx="8062912" cy="4929222"/>
          </a:xfrm>
        </p:spPr>
        <p:txBody>
          <a:bodyPr>
            <a:noAutofit/>
          </a:bodyPr>
          <a:lstStyle/>
          <a:p>
            <a:pPr algn="justLow"/>
            <a:r>
              <a:rPr lang="fa-IR" sz="2400" dirty="0" smtClean="0">
                <a:solidFill>
                  <a:schemeClr val="tx1"/>
                </a:solidFill>
                <a:cs typeface="B Nazanin" pitchFamily="2" charset="-78"/>
              </a:rPr>
              <a:t>خزانه داري کل </a:t>
            </a:r>
            <a:r>
              <a:rPr lang="fa-IR" sz="2400" b="1" dirty="0" smtClean="0">
                <a:solidFill>
                  <a:srgbClr val="FF0000"/>
                </a:solidFill>
                <a:cs typeface="B Nazanin" pitchFamily="2" charset="-78"/>
              </a:rPr>
              <a:t>سازماني</a:t>
            </a:r>
            <a:r>
              <a:rPr lang="fa-IR" sz="2400" dirty="0" smtClean="0">
                <a:solidFill>
                  <a:schemeClr val="tx1"/>
                </a:solidFill>
                <a:cs typeface="B Nazanin" pitchFamily="2" charset="-78"/>
              </a:rPr>
              <a:t> است که </a:t>
            </a:r>
            <a:r>
              <a:rPr lang="fa-IR" sz="2400" b="1" dirty="0" smtClean="0">
                <a:solidFill>
                  <a:srgbClr val="FF0000"/>
                </a:solidFill>
                <a:cs typeface="B Nazanin" pitchFamily="2" charset="-78"/>
              </a:rPr>
              <a:t>هماهنگي</a:t>
            </a:r>
            <a:r>
              <a:rPr lang="fa-IR" sz="2400" dirty="0" smtClean="0">
                <a:solidFill>
                  <a:schemeClr val="tx1"/>
                </a:solidFill>
                <a:cs typeface="B Nazanin" pitchFamily="2" charset="-78"/>
              </a:rPr>
              <a:t> امور مالي کشور و تعيين خط مشي </a:t>
            </a:r>
            <a:r>
              <a:rPr lang="fa-IR" sz="2400" b="1" dirty="0" smtClean="0">
                <a:solidFill>
                  <a:srgbClr val="FF0000"/>
                </a:solidFill>
                <a:cs typeface="B Nazanin" pitchFamily="2" charset="-78"/>
              </a:rPr>
              <a:t>سياست</a:t>
            </a:r>
            <a:r>
              <a:rPr lang="fa-IR" sz="2400" dirty="0" smtClean="0">
                <a:solidFill>
                  <a:srgbClr val="FF0000"/>
                </a:solidFill>
                <a:cs typeface="B Nazanin" pitchFamily="2" charset="-78"/>
              </a:rPr>
              <a:t> </a:t>
            </a:r>
            <a:r>
              <a:rPr lang="fa-IR" sz="2400" b="1" dirty="0" smtClean="0">
                <a:solidFill>
                  <a:srgbClr val="FF0000"/>
                </a:solidFill>
                <a:cs typeface="B Nazanin" pitchFamily="2" charset="-78"/>
              </a:rPr>
              <a:t>هاي</a:t>
            </a:r>
            <a:r>
              <a:rPr lang="fa-IR" sz="2400" dirty="0" smtClean="0">
                <a:solidFill>
                  <a:srgbClr val="FF0000"/>
                </a:solidFill>
                <a:cs typeface="B Nazanin" pitchFamily="2" charset="-78"/>
              </a:rPr>
              <a:t> </a:t>
            </a:r>
            <a:r>
              <a:rPr lang="fa-IR" sz="2400" b="1" dirty="0" smtClean="0">
                <a:solidFill>
                  <a:srgbClr val="FF0000"/>
                </a:solidFill>
                <a:cs typeface="B Nazanin" pitchFamily="2" charset="-78"/>
              </a:rPr>
              <a:t>مالي</a:t>
            </a:r>
            <a:r>
              <a:rPr lang="fa-IR" sz="2400" dirty="0" smtClean="0">
                <a:solidFill>
                  <a:srgbClr val="FF0000"/>
                </a:solidFill>
                <a:cs typeface="B Nazanin" pitchFamily="2" charset="-78"/>
              </a:rPr>
              <a:t> </a:t>
            </a:r>
            <a:r>
              <a:rPr lang="fa-IR" sz="2400" dirty="0" smtClean="0">
                <a:solidFill>
                  <a:schemeClr val="tx1"/>
                </a:solidFill>
                <a:cs typeface="B Nazanin" pitchFamily="2" charset="-78"/>
              </a:rPr>
              <a:t>دولت را به عهده دارد. </a:t>
            </a:r>
          </a:p>
          <a:p>
            <a:pPr algn="justLow"/>
            <a:r>
              <a:rPr lang="fa-IR" sz="2400" dirty="0" smtClean="0">
                <a:solidFill>
                  <a:schemeClr val="tx1"/>
                </a:solidFill>
                <a:cs typeface="B Nazanin" pitchFamily="2" charset="-78"/>
              </a:rPr>
              <a:t>اصلی ترین وظیفه خزانه داری              تمرکز وجوه عمومی و اختصاصی  و سایر</a:t>
            </a:r>
          </a:p>
          <a:p>
            <a:pPr algn="justLow"/>
            <a:r>
              <a:rPr lang="fa-IR" sz="2400" dirty="0">
                <a:solidFill>
                  <a:schemeClr val="tx1"/>
                </a:solidFill>
                <a:cs typeface="B Nazanin" pitchFamily="2" charset="-78"/>
              </a:rPr>
              <a:t> </a:t>
            </a:r>
            <a:r>
              <a:rPr lang="fa-IR" sz="2400" dirty="0" smtClean="0">
                <a:solidFill>
                  <a:schemeClr val="tx1"/>
                </a:solidFill>
                <a:cs typeface="B Nazanin" pitchFamily="2" charset="-78"/>
              </a:rPr>
              <a:t>                                              دریافتها و پرداخت مخارج سازمان های دولتی</a:t>
            </a:r>
          </a:p>
          <a:p>
            <a:pPr algn="justLow"/>
            <a:r>
              <a:rPr lang="fa-IR" sz="2400" dirty="0" smtClean="0">
                <a:solidFill>
                  <a:schemeClr val="tx1"/>
                </a:solidFill>
                <a:cs typeface="B Nazanin" pitchFamily="2" charset="-78"/>
              </a:rPr>
              <a:t>در اصل </a:t>
            </a:r>
            <a:r>
              <a:rPr lang="fa-IR" sz="2400" b="1" dirty="0" smtClean="0">
                <a:solidFill>
                  <a:srgbClr val="FF0000"/>
                </a:solidFill>
                <a:cs typeface="B Nazanin" pitchFamily="2" charset="-78"/>
              </a:rPr>
              <a:t>53</a:t>
            </a:r>
            <a:r>
              <a:rPr lang="fa-IR" sz="2400" dirty="0" smtClean="0">
                <a:solidFill>
                  <a:schemeClr val="tx1"/>
                </a:solidFill>
                <a:cs typeface="B Nazanin" pitchFamily="2" charset="-78"/>
              </a:rPr>
              <a:t> قانون اساسي  جمهوري اسلامي ايران چنين مقرر گرديده است : </a:t>
            </a:r>
            <a:endParaRPr lang="en-US" sz="2400" dirty="0" smtClean="0">
              <a:solidFill>
                <a:schemeClr val="tx1"/>
              </a:solidFill>
              <a:cs typeface="B Nazanin" pitchFamily="2" charset="-78"/>
            </a:endParaRPr>
          </a:p>
          <a:p>
            <a:pPr algn="justLow"/>
            <a:r>
              <a:rPr lang="fa-IR" sz="2400" dirty="0" smtClean="0">
                <a:solidFill>
                  <a:schemeClr val="tx1"/>
                </a:solidFill>
                <a:cs typeface="B Nazanin" pitchFamily="2" charset="-78"/>
              </a:rPr>
              <a:t>"کليه دريافتها در حسابهاي خزانه داري کل متمرکز مي شود و کليه پرداخت ها در </a:t>
            </a:r>
            <a:r>
              <a:rPr lang="fa-IR" sz="2400" b="1" dirty="0" smtClean="0">
                <a:solidFill>
                  <a:srgbClr val="FF0000"/>
                </a:solidFill>
                <a:cs typeface="B Nazanin" pitchFamily="2" charset="-78"/>
              </a:rPr>
              <a:t>حدود اعتبارات مصوب </a:t>
            </a:r>
            <a:r>
              <a:rPr lang="fa-IR" sz="2400" dirty="0" smtClean="0">
                <a:solidFill>
                  <a:schemeClr val="tx1"/>
                </a:solidFill>
                <a:cs typeface="B Nazanin" pitchFamily="2" charset="-78"/>
              </a:rPr>
              <a:t>به موجب قانون انجام مي گيرد.”</a:t>
            </a:r>
          </a:p>
          <a:p>
            <a:pPr algn="justLow"/>
            <a:r>
              <a:rPr lang="fa-IR" sz="2400" dirty="0" smtClean="0">
                <a:solidFill>
                  <a:schemeClr val="tx1"/>
                </a:solidFill>
                <a:cs typeface="B Nazanin" pitchFamily="2" charset="-78"/>
              </a:rPr>
              <a:t> </a:t>
            </a:r>
            <a:endParaRPr lang="en-US" sz="2400" dirty="0" smtClean="0">
              <a:solidFill>
                <a:schemeClr val="tx1"/>
              </a:solidFill>
              <a:cs typeface="B Nazanin" pitchFamily="2" charset="-78"/>
            </a:endParaRPr>
          </a:p>
          <a:p>
            <a:pPr algn="justLow"/>
            <a:r>
              <a:rPr lang="fa-IR" sz="2400" dirty="0" smtClean="0">
                <a:solidFill>
                  <a:schemeClr val="tx1"/>
                </a:solidFill>
                <a:cs typeface="B Nazanin" pitchFamily="2" charset="-78"/>
              </a:rPr>
              <a:t>خزانه را مي توان به عنوان تشکيلات تعريف نمود که به </a:t>
            </a:r>
            <a:r>
              <a:rPr lang="fa-IR" sz="2400" b="1" dirty="0" smtClean="0">
                <a:solidFill>
                  <a:srgbClr val="FF0000"/>
                </a:solidFill>
                <a:cs typeface="B Nazanin" pitchFamily="2" charset="-78"/>
              </a:rPr>
              <a:t>عنوان صندوق دولت و مدير مالي کشور </a:t>
            </a:r>
            <a:r>
              <a:rPr lang="fa-IR" sz="2400" dirty="0" smtClean="0">
                <a:solidFill>
                  <a:schemeClr val="tx1"/>
                </a:solidFill>
                <a:cs typeface="B Nazanin" pitchFamily="2" charset="-78"/>
              </a:rPr>
              <a:t>دريافت هاي دستگاه هاي دولتي (شامل درآمدهاي عمومي، اختصاصي و ساير دريافتها) را متمرکز و کليه پرداخت هاي مربوط به دستگاه هاي دولتي را با استفاده از يک </a:t>
            </a:r>
            <a:r>
              <a:rPr lang="fa-IR" sz="2400" b="1" dirty="0" smtClean="0">
                <a:solidFill>
                  <a:srgbClr val="FF0000"/>
                </a:solidFill>
                <a:cs typeface="B Nazanin" pitchFamily="2" charset="-78"/>
              </a:rPr>
              <a:t>شبکه پرداخت </a:t>
            </a:r>
            <a:r>
              <a:rPr lang="fa-IR" sz="2400" b="1" dirty="0">
                <a:solidFill>
                  <a:srgbClr val="FF0000"/>
                </a:solidFill>
                <a:cs typeface="B Nazanin" pitchFamily="2" charset="-78"/>
              </a:rPr>
              <a:t>ا</a:t>
            </a:r>
            <a:r>
              <a:rPr lang="fa-IR" sz="2400" b="1" dirty="0" smtClean="0">
                <a:solidFill>
                  <a:srgbClr val="FF0000"/>
                </a:solidFill>
                <a:cs typeface="B Nazanin" pitchFamily="2" charset="-78"/>
              </a:rPr>
              <a:t>نجام</a:t>
            </a:r>
            <a:r>
              <a:rPr lang="fa-IR" sz="2400" dirty="0" smtClean="0">
                <a:solidFill>
                  <a:schemeClr val="tx1"/>
                </a:solidFill>
                <a:cs typeface="B Nazanin" pitchFamily="2" charset="-78"/>
              </a:rPr>
              <a:t> مي دهد . در برخي کشورها خزانه داري کل يک وزارتخانه مجزا مي باشد و در برخي ديگر خزانه داري کل يک سازمان تابعه است.در ايران خزانه داري کل يکي از معاونتهاي وزارت امور اقتصادي و دارايي مي باشد.</a:t>
            </a:r>
            <a:endParaRPr lang="en-US" sz="2400" dirty="0">
              <a:solidFill>
                <a:schemeClr val="tx1"/>
              </a:solidFill>
              <a:cs typeface="B Nazanin" pitchFamily="2" charset="-78"/>
            </a:endParaRPr>
          </a:p>
        </p:txBody>
      </p:sp>
      <p:sp>
        <p:nvSpPr>
          <p:cNvPr id="4" name="Left Arrow 3"/>
          <p:cNvSpPr/>
          <p:nvPr/>
        </p:nvSpPr>
        <p:spPr>
          <a:xfrm>
            <a:off x="4788024" y="1772816"/>
            <a:ext cx="792088" cy="2160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79324552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600" b="1" dirty="0" smtClean="0">
                <a:cs typeface="B Nazanin" pitchFamily="2" charset="-78"/>
              </a:rPr>
              <a:t>حساب هاي بانکي دولتي : </a:t>
            </a:r>
            <a:r>
              <a:rPr lang="en-US" sz="3600" b="1" dirty="0" smtClean="0">
                <a:cs typeface="B Nazanin" pitchFamily="2" charset="-78"/>
              </a:rPr>
              <a:t/>
            </a:r>
            <a:br>
              <a:rPr lang="en-US" sz="3600" b="1" dirty="0" smtClean="0">
                <a:cs typeface="B Nazanin" pitchFamily="2" charset="-78"/>
              </a:rPr>
            </a:br>
            <a:endParaRPr lang="fa-IR" sz="3600" b="1" dirty="0">
              <a:cs typeface="B Nazanin" pitchFamily="2" charset="-78"/>
            </a:endParaRPr>
          </a:p>
        </p:txBody>
      </p:sp>
      <p:sp>
        <p:nvSpPr>
          <p:cNvPr id="3" name="Content Placeholder 2"/>
          <p:cNvSpPr>
            <a:spLocks noGrp="1"/>
          </p:cNvSpPr>
          <p:nvPr>
            <p:ph idx="1"/>
          </p:nvPr>
        </p:nvSpPr>
        <p:spPr>
          <a:xfrm>
            <a:off x="539552" y="1052736"/>
            <a:ext cx="8229600" cy="4572000"/>
          </a:xfrm>
        </p:spPr>
        <p:txBody>
          <a:bodyPr>
            <a:normAutofit fontScale="85000" lnSpcReduction="20000"/>
          </a:bodyPr>
          <a:lstStyle/>
          <a:p>
            <a:pPr algn="justLow"/>
            <a:r>
              <a:rPr lang="fa-IR" dirty="0" smtClean="0">
                <a:cs typeface="B Nazanin" pitchFamily="2" charset="-78"/>
              </a:rPr>
              <a:t>حساب هاي دولتي عبارتند از : حساب هاي بانکي که از طريق خزانه داري کل در بانک مرکزي و يا ساير بانکهاي دولتي که از طرف بانک مرکزي نمايندگي داشته باشند،افتتاح مي گردد. </a:t>
            </a:r>
            <a:endParaRPr lang="en-US" dirty="0" smtClean="0">
              <a:cs typeface="B Nazanin" pitchFamily="2" charset="-78"/>
            </a:endParaRPr>
          </a:p>
          <a:p>
            <a:pPr algn="justLow"/>
            <a:r>
              <a:rPr lang="fa-IR" dirty="0" smtClean="0">
                <a:cs typeface="B Nazanin" pitchFamily="2" charset="-78"/>
              </a:rPr>
              <a:t>انواع حساب هاي دولتي که توسط خزانه افتتاح مي شوند، عبارتند از : </a:t>
            </a:r>
          </a:p>
          <a:p>
            <a:pPr algn="justLow"/>
            <a:endParaRPr lang="en-US" dirty="0" smtClean="0">
              <a:cs typeface="B Nazanin" pitchFamily="2" charset="-78"/>
            </a:endParaRPr>
          </a:p>
          <a:p>
            <a:pPr algn="justLow"/>
            <a:r>
              <a:rPr lang="fa-IR" dirty="0" smtClean="0">
                <a:cs typeface="B Nazanin" pitchFamily="2" charset="-78"/>
              </a:rPr>
              <a:t>1- </a:t>
            </a:r>
            <a:r>
              <a:rPr lang="fa-IR" dirty="0" smtClean="0">
                <a:solidFill>
                  <a:srgbClr val="FF0000"/>
                </a:solidFill>
                <a:cs typeface="B Nazanin" pitchFamily="2" charset="-78"/>
              </a:rPr>
              <a:t>حساب هاي متمرکز خزانه</a:t>
            </a:r>
            <a:r>
              <a:rPr lang="fa-IR" dirty="0" smtClean="0">
                <a:cs typeface="B Nazanin" pitchFamily="2" charset="-78"/>
              </a:rPr>
              <a:t> (تمرکزي خزانه): حساب هايي هستند که خزانه در اجراي اصل 53 قانون اساسي جمهوري اسلامي ايران براي خود نزد بانک مرکزي به منظور دريافت، تمرکز و پرداخت وجوه دولتي افتتاح مي نمايد . </a:t>
            </a:r>
          </a:p>
          <a:p>
            <a:pPr algn="justLow"/>
            <a:endParaRPr lang="en-US" dirty="0" smtClean="0">
              <a:cs typeface="B Nazanin" pitchFamily="2" charset="-78"/>
            </a:endParaRPr>
          </a:p>
          <a:p>
            <a:pPr algn="justLow"/>
            <a:r>
              <a:rPr lang="fa-IR" dirty="0" smtClean="0">
                <a:cs typeface="B Nazanin" pitchFamily="2" charset="-78"/>
              </a:rPr>
              <a:t>2-</a:t>
            </a:r>
            <a:r>
              <a:rPr lang="fa-IR" dirty="0" smtClean="0">
                <a:solidFill>
                  <a:srgbClr val="FF0000"/>
                </a:solidFill>
                <a:cs typeface="B Nazanin" pitchFamily="2" charset="-78"/>
              </a:rPr>
              <a:t> حساب هايي که براي دستگاه هاي اجرايي افتتاح مي شود . </a:t>
            </a:r>
            <a:r>
              <a:rPr lang="fa-IR" dirty="0" smtClean="0">
                <a:cs typeface="B Nazanin" pitchFamily="2" charset="-78"/>
              </a:rPr>
              <a:t>اينگونه حساب ها را مي توان به شرح زير توصيف نمود :</a:t>
            </a:r>
            <a:endParaRPr lang="en-US" dirty="0" smtClean="0">
              <a:cs typeface="B Nazanin" pitchFamily="2" charset="-78"/>
            </a:endParaRPr>
          </a:p>
          <a:p>
            <a:pPr algn="justLow"/>
            <a:endParaRPr lang="fa-IR" dirty="0">
              <a:cs typeface="B Nazanin" pitchFamily="2" charset="-78"/>
            </a:endParaRPr>
          </a:p>
        </p:txBody>
      </p:sp>
    </p:spTree>
    <p:extLst>
      <p:ext uri="{BB962C8B-B14F-4D97-AF65-F5344CB8AC3E}">
        <p14:creationId xmlns:p14="http://schemas.microsoft.com/office/powerpoint/2010/main" val="713709980"/>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332656"/>
            <a:ext cx="8535322" cy="2728908"/>
          </a:xfrm>
        </p:spPr>
        <p:txBody>
          <a:bodyPr>
            <a:noAutofit/>
          </a:bodyPr>
          <a:lstStyle/>
          <a:p>
            <a:pPr algn="justLow"/>
            <a:r>
              <a:rPr lang="fa-IR" sz="2400" dirty="0" smtClean="0">
                <a:cs typeface="B Nazanin" pitchFamily="2" charset="-78"/>
              </a:rPr>
              <a:t>الف- </a:t>
            </a:r>
            <a:r>
              <a:rPr lang="fa-IR" sz="2400" dirty="0" smtClean="0">
                <a:solidFill>
                  <a:srgbClr val="FF0000"/>
                </a:solidFill>
                <a:cs typeface="B Nazanin" pitchFamily="2" charset="-78"/>
              </a:rPr>
              <a:t>حسابهاي بدون حق برداشت </a:t>
            </a:r>
            <a:r>
              <a:rPr lang="fa-IR" sz="2400" dirty="0" smtClean="0">
                <a:cs typeface="B Nazanin" pitchFamily="2" charset="-78"/>
              </a:rPr>
              <a:t>(بانک هاي دريافت يا تمرکز)</a:t>
            </a:r>
            <a:r>
              <a:rPr lang="en-US" sz="1600" dirty="0" smtClean="0">
                <a:cs typeface="B Nazanin" pitchFamily="2" charset="-78"/>
              </a:rPr>
              <a:t/>
            </a:r>
            <a:br>
              <a:rPr lang="en-US" sz="1600" dirty="0" smtClean="0">
                <a:cs typeface="B Nazanin" pitchFamily="2" charset="-78"/>
              </a:rPr>
            </a:br>
            <a:r>
              <a:rPr lang="en-US" sz="1600" dirty="0" smtClean="0">
                <a:cs typeface="B Nazanin" pitchFamily="2" charset="-78"/>
              </a:rPr>
              <a:t/>
            </a:r>
            <a:br>
              <a:rPr lang="en-US" sz="1600" dirty="0" smtClean="0">
                <a:cs typeface="B Nazanin" pitchFamily="2" charset="-78"/>
              </a:rPr>
            </a:br>
            <a:r>
              <a:rPr lang="fa-IR" sz="2000" dirty="0" smtClean="0">
                <a:cs typeface="B Nazanin" pitchFamily="2" charset="-78"/>
              </a:rPr>
              <a:t>اين حساب به درخواست ذيحسابان دستگاه هاي اجرايي، توسط خزانه، بانک هاي دولتي به منظور  وصول درآمدها (نظير درآمدهاي عمومي و اختصاصي) و ساير دريافت هاي دولت (نظير سپرده ها )افتتاح مي گردد. موجودي اين حساب ها بايد به حساب هاي متمرکز خزانه بانک مرکزي انتقال يابد  و استفاده از حساب هاي مذکور و نقل و انتقال آن به ساير حساب ها به طور کلي </a:t>
            </a:r>
            <a:r>
              <a:rPr lang="fa-IR" sz="2400" dirty="0" smtClean="0">
                <a:solidFill>
                  <a:srgbClr val="FF0000"/>
                </a:solidFill>
                <a:cs typeface="B Nazanin" pitchFamily="2" charset="-78"/>
              </a:rPr>
              <a:t>ممنوع</a:t>
            </a:r>
            <a:r>
              <a:rPr lang="fa-IR" sz="2000" dirty="0" smtClean="0">
                <a:cs typeface="B Nazanin" pitchFamily="2" charset="-78"/>
              </a:rPr>
              <a:t> است.</a:t>
            </a:r>
            <a:r>
              <a:rPr lang="en-US" sz="2000" dirty="0" smtClean="0">
                <a:cs typeface="B Nazanin" pitchFamily="2" charset="-78"/>
              </a:rPr>
              <a:t>                                                                                            </a:t>
            </a:r>
            <a:r>
              <a:rPr lang="en-US" sz="1600" dirty="0" smtClean="0">
                <a:cs typeface="B Nazanin" pitchFamily="2" charset="-78"/>
              </a:rPr>
              <a:t/>
            </a:r>
            <a:br>
              <a:rPr lang="en-US" sz="1600" dirty="0" smtClean="0">
                <a:cs typeface="B Nazanin" pitchFamily="2" charset="-78"/>
              </a:rPr>
            </a:br>
            <a:endParaRPr lang="fa-IR" sz="1600" dirty="0">
              <a:cs typeface="B Nazanin" pitchFamily="2" charset="-78"/>
            </a:endParaRPr>
          </a:p>
        </p:txBody>
      </p:sp>
      <p:sp>
        <p:nvSpPr>
          <p:cNvPr id="3" name="Text Placeholder 2"/>
          <p:cNvSpPr>
            <a:spLocks noGrp="1"/>
          </p:cNvSpPr>
          <p:nvPr>
            <p:ph type="body" idx="1"/>
          </p:nvPr>
        </p:nvSpPr>
        <p:spPr>
          <a:xfrm>
            <a:off x="4386234" y="2924944"/>
            <a:ext cx="4578254" cy="3666824"/>
          </a:xfrm>
        </p:spPr>
        <p:txBody>
          <a:bodyPr>
            <a:normAutofit fontScale="92500" lnSpcReduction="10000"/>
          </a:bodyPr>
          <a:lstStyle/>
          <a:p>
            <a:pPr algn="r"/>
            <a:r>
              <a:rPr lang="fa-IR" b="1" dirty="0" smtClean="0">
                <a:cs typeface="B Nazanin" pitchFamily="2" charset="-78"/>
              </a:rPr>
              <a:t>ب- </a:t>
            </a:r>
            <a:r>
              <a:rPr lang="fa-IR" b="1" dirty="0" smtClean="0">
                <a:solidFill>
                  <a:srgbClr val="FF0000"/>
                </a:solidFill>
                <a:cs typeface="B Nazanin" pitchFamily="2" charset="-78"/>
              </a:rPr>
              <a:t>حساب هاي با حق برداشت(</a:t>
            </a:r>
            <a:r>
              <a:rPr lang="fa-IR" b="1" dirty="0" smtClean="0">
                <a:cs typeface="B Nazanin" pitchFamily="2" charset="-78"/>
              </a:rPr>
              <a:t>بانک هاي پرداخت)</a:t>
            </a:r>
          </a:p>
          <a:p>
            <a:pPr algn="r"/>
            <a:endParaRPr lang="en-US" dirty="0" smtClean="0">
              <a:cs typeface="B Nazanin" pitchFamily="2" charset="-78"/>
            </a:endParaRPr>
          </a:p>
          <a:p>
            <a:pPr marL="0" lvl="0" algn="just" fontAlgn="base">
              <a:spcBef>
                <a:spcPct val="0"/>
              </a:spcBef>
              <a:spcAft>
                <a:spcPct val="0"/>
              </a:spcAft>
              <a:buClrTx/>
              <a:buSzTx/>
            </a:pPr>
            <a:r>
              <a:rPr lang="fa-IR" sz="2400" dirty="0" smtClean="0">
                <a:cs typeface="B Nazanin" pitchFamily="2" charset="-78"/>
              </a:rPr>
              <a:t>اين حساب ها به درخواست ذيحسابان دستگاه هاي اجرايي ، توسط خزانه، نزد بانکهاي دولتي افتتاح گرديده و وجوه درخواستي دستگاه اجرايي از خزانه به اين حساب ها واريز مي شوند. مخوجودي اين حساب ها مطابق ماده </a:t>
            </a:r>
            <a:r>
              <a:rPr lang="fa-IR" sz="2400" dirty="0" smtClean="0">
                <a:solidFill>
                  <a:srgbClr val="FF0000"/>
                </a:solidFill>
                <a:cs typeface="B Nazanin" pitchFamily="2" charset="-78"/>
              </a:rPr>
              <a:t>76</a:t>
            </a:r>
            <a:r>
              <a:rPr lang="fa-IR" sz="2400" dirty="0" smtClean="0">
                <a:cs typeface="B Nazanin" pitchFamily="2" charset="-78"/>
              </a:rPr>
              <a:t> قانون محاسبات عمومي کشور به وسيله چکهاي دو امضايي (يک امضاء مقام </a:t>
            </a:r>
            <a:r>
              <a:rPr lang="fa-IR" sz="2400" dirty="0" smtClean="0">
                <a:solidFill>
                  <a:srgbClr val="FF0000"/>
                </a:solidFill>
                <a:cs typeface="B Nazanin" pitchFamily="2" charset="-78"/>
              </a:rPr>
              <a:t>تشخيص</a:t>
            </a:r>
            <a:r>
              <a:rPr lang="fa-IR" sz="2400" dirty="0" smtClean="0">
                <a:cs typeface="B Nazanin" pitchFamily="2" charset="-78"/>
              </a:rPr>
              <a:t> و يک امضاء </a:t>
            </a:r>
            <a:r>
              <a:rPr lang="fa-IR" sz="2400" dirty="0" smtClean="0">
                <a:solidFill>
                  <a:srgbClr val="FF0000"/>
                </a:solidFill>
                <a:cs typeface="B Nazanin" pitchFamily="2" charset="-78"/>
              </a:rPr>
              <a:t>ذيحساب</a:t>
            </a:r>
            <a:r>
              <a:rPr lang="fa-IR" sz="2400" dirty="0" smtClean="0">
                <a:cs typeface="B Nazanin" pitchFamily="2" charset="-78"/>
              </a:rPr>
              <a:t> يا مقام مجاز از طرف آن ها قابل برداشت خواهد بود و دستگاه اجرايي مي تواند آنها را جهت نيل به </a:t>
            </a:r>
            <a:r>
              <a:rPr lang="fa-IR" sz="2400" dirty="0" smtClean="0">
                <a:solidFill>
                  <a:srgbClr val="FF0000"/>
                </a:solidFill>
                <a:cs typeface="B Nazanin" pitchFamily="2" charset="-78"/>
              </a:rPr>
              <a:t>اهداف</a:t>
            </a:r>
            <a:r>
              <a:rPr lang="fa-IR" sz="2400" dirty="0" smtClean="0">
                <a:cs typeface="B Nazanin" pitchFamily="2" charset="-78"/>
              </a:rPr>
              <a:t> خود مصرف نمايد .</a:t>
            </a:r>
            <a:r>
              <a:rPr lang="fa-IR" sz="2400" dirty="0" smtClean="0">
                <a:solidFill>
                  <a:schemeClr val="tx1"/>
                </a:solidFill>
                <a:latin typeface="Calibri" pitchFamily="34" charset="0"/>
                <a:ea typeface="Calibri" pitchFamily="34" charset="0"/>
                <a:cs typeface="B Nazanin" pitchFamily="2" charset="-78"/>
              </a:rPr>
              <a:t> </a:t>
            </a:r>
            <a:endParaRPr lang="fa-IR" sz="2400" dirty="0">
              <a:cs typeface="B Nazanin" pitchFamily="2" charset="-78"/>
            </a:endParaRPr>
          </a:p>
        </p:txBody>
      </p:sp>
      <p:sp>
        <p:nvSpPr>
          <p:cNvPr id="4" name="Title 1"/>
          <p:cNvSpPr txBox="1">
            <a:spLocks/>
          </p:cNvSpPr>
          <p:nvPr/>
        </p:nvSpPr>
        <p:spPr>
          <a:xfrm>
            <a:off x="357158" y="2643182"/>
            <a:ext cx="4429156" cy="3857652"/>
          </a:xfrm>
          <a:prstGeom prst="rect">
            <a:avLst/>
          </a:prstGeom>
        </p:spPr>
        <p:txBody>
          <a:bodyPr vert="horz" anchor="ctr">
            <a:no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1200" b="1" i="0" u="none" strike="noStrike" kern="1200" cap="none" spc="0" normalizeH="0" baseline="0" noProof="0" dirty="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uLnTx/>
              <a:uFillTx/>
              <a:latin typeface="+mj-lt"/>
              <a:ea typeface="+mj-ea"/>
              <a:cs typeface="+mj-cs"/>
            </a:endParaRPr>
          </a:p>
        </p:txBody>
      </p:sp>
      <p:sp>
        <p:nvSpPr>
          <p:cNvPr id="6" name="Text Placeholder 2"/>
          <p:cNvSpPr txBox="1">
            <a:spLocks/>
          </p:cNvSpPr>
          <p:nvPr/>
        </p:nvSpPr>
        <p:spPr>
          <a:xfrm>
            <a:off x="500034" y="2500306"/>
            <a:ext cx="3886200" cy="4214818"/>
          </a:xfrm>
          <a:prstGeom prst="rect">
            <a:avLst/>
          </a:prstGeom>
        </p:spPr>
        <p:txBody>
          <a:bodyPr vert="horz" anchor="t">
            <a:normAutofit/>
          </a:bodyPr>
          <a:lstStyle/>
          <a:p>
            <a:pPr marL="54864"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20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7" name="Text Placeholder 2"/>
          <p:cNvSpPr txBox="1">
            <a:spLocks/>
          </p:cNvSpPr>
          <p:nvPr/>
        </p:nvSpPr>
        <p:spPr>
          <a:xfrm>
            <a:off x="251520" y="3356992"/>
            <a:ext cx="4029076" cy="2664296"/>
          </a:xfrm>
          <a:prstGeom prst="rect">
            <a:avLst/>
          </a:prstGeom>
        </p:spPr>
        <p:txBody>
          <a:bodyPr vert="horz" anchor="t">
            <a:normAutofit/>
          </a:bodyPr>
          <a:lstStyle/>
          <a:p>
            <a:pPr marL="54864"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r>
              <a:rPr kumimoji="0" lang="fa-IR" sz="2000" b="1" i="0" u="none" strike="noStrike" kern="1200" cap="none" spc="0" normalizeH="0" baseline="0" noProof="0" dirty="0" smtClean="0">
                <a:ln>
                  <a:noFill/>
                </a:ln>
                <a:solidFill>
                  <a:schemeClr val="tx1"/>
                </a:solidFill>
                <a:effectLst/>
                <a:uLnTx/>
                <a:uFillTx/>
                <a:latin typeface="Calibri" pitchFamily="34" charset="0"/>
                <a:ea typeface="Calibri" pitchFamily="34" charset="0"/>
                <a:cs typeface="B Nazanin" pitchFamily="2" charset="-78"/>
              </a:rPr>
              <a:t>ج- </a:t>
            </a:r>
            <a:r>
              <a:rPr kumimoji="0" lang="fa-IR" sz="2000" b="1" i="0" u="none" strike="noStrike" kern="1200" cap="none" spc="0" normalizeH="0" baseline="0" noProof="0" dirty="0" smtClean="0">
                <a:ln>
                  <a:noFill/>
                </a:ln>
                <a:solidFill>
                  <a:srgbClr val="FF0000"/>
                </a:solidFill>
                <a:effectLst/>
                <a:uLnTx/>
                <a:uFillTx/>
                <a:latin typeface="Calibri" pitchFamily="34" charset="0"/>
                <a:ea typeface="Calibri" pitchFamily="34" charset="0"/>
                <a:cs typeface="B Nazanin" pitchFamily="2" charset="-78"/>
              </a:rPr>
              <a:t>حساب هاي (بانکي) دريافت  و پرداخت</a:t>
            </a:r>
          </a:p>
          <a:p>
            <a:pPr marL="54864"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en-US" sz="1050" b="0" i="0" u="none" strike="noStrike" kern="1200" cap="none" spc="0" normalizeH="0" baseline="0" noProof="0" dirty="0" smtClean="0">
              <a:ln>
                <a:noFill/>
              </a:ln>
              <a:solidFill>
                <a:srgbClr val="FF0000"/>
              </a:solidFill>
              <a:effectLst/>
              <a:uLnTx/>
              <a:uFillTx/>
              <a:latin typeface="Arial" pitchFamily="34" charset="0"/>
              <a:cs typeface="B Nazanin" pitchFamily="2" charset="-78"/>
            </a:endParaRPr>
          </a:p>
          <a:p>
            <a:pPr marL="0" marR="0" lvl="0" indent="0" algn="just" defTabSz="914400" rtl="1" eaLnBrk="0" fontAlgn="base" latinLnBrk="0" hangingPunct="0">
              <a:lnSpc>
                <a:spcPct val="100000"/>
              </a:lnSpc>
              <a:spcBef>
                <a:spcPct val="0"/>
              </a:spcBef>
              <a:spcAft>
                <a:spcPct val="0"/>
              </a:spcAft>
              <a:buClrTx/>
              <a:buSzTx/>
              <a:buFont typeface="Wingdings 2"/>
              <a:buNone/>
              <a:tabLst/>
              <a:defRPr/>
            </a:pPr>
            <a:r>
              <a:rPr kumimoji="0" lang="fa-IR" sz="2400" b="0" i="0" u="none" strike="noStrike" kern="1200" cap="none" spc="0" normalizeH="0" baseline="0" noProof="0" dirty="0" smtClean="0">
                <a:ln>
                  <a:noFill/>
                </a:ln>
                <a:solidFill>
                  <a:schemeClr val="tx1"/>
                </a:solidFill>
                <a:effectLst/>
                <a:uLnTx/>
                <a:uFillTx/>
                <a:latin typeface="Calibri" pitchFamily="34" charset="0"/>
                <a:ea typeface="Calibri" pitchFamily="34" charset="0"/>
                <a:cs typeface="B Nazanin" pitchFamily="2" charset="-78"/>
              </a:rPr>
              <a:t>برخي از دستگاه هاي اجرايي به موجب قوانين مربوط اجازه دارند برخي از وجوه نظير هداياي خاص را وصول نموده و بدون واريز به حساب هاي خزانه، همچون بانک هاي پرداخت، برداشت نمايند.</a:t>
            </a:r>
            <a:endParaRPr kumimoji="0" lang="fa-IR" sz="2800" b="0" i="0" u="none" strike="noStrike" kern="1200" cap="none" spc="0" normalizeH="0" baseline="0" noProof="0" dirty="0" smtClean="0">
              <a:ln>
                <a:noFill/>
              </a:ln>
              <a:solidFill>
                <a:schemeClr val="tx1"/>
              </a:solidFill>
              <a:effectLst/>
              <a:uLnTx/>
              <a:uFillTx/>
              <a:latin typeface="Arial" pitchFamily="34" charset="0"/>
              <a:cs typeface="B Nazanin" pitchFamily="2" charset="-78"/>
            </a:endParaRPr>
          </a:p>
          <a:p>
            <a:pPr marL="54864" marR="0" lvl="0" indent="0" algn="just"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2000" b="0" i="0" u="none" strike="noStrike" kern="1200" cap="none" spc="0" normalizeH="0" baseline="0" noProof="0" dirty="0">
              <a:ln>
                <a:noFill/>
              </a:ln>
              <a:solidFill>
                <a:schemeClr val="tx1">
                  <a:tint val="75000"/>
                </a:schemeClr>
              </a:solidFill>
              <a:effectLst/>
              <a:uLnTx/>
              <a:uFillTx/>
              <a:cs typeface="B Nazanin" pitchFamily="2" charset="-78"/>
            </a:endParaRPr>
          </a:p>
        </p:txBody>
      </p:sp>
    </p:spTree>
    <p:extLst>
      <p:ext uri="{BB962C8B-B14F-4D97-AF65-F5344CB8AC3E}">
        <p14:creationId xmlns:p14="http://schemas.microsoft.com/office/powerpoint/2010/main" val="82175811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fa-IR" dirty="0" smtClean="0">
                <a:solidFill>
                  <a:srgbClr val="FF0000"/>
                </a:solidFill>
                <a:cs typeface="B Nazanin" pitchFamily="2" charset="-78"/>
              </a:rPr>
              <a:t>منابع مالي خزانه</a:t>
            </a:r>
            <a:r>
              <a:rPr lang="en-US" dirty="0" smtClean="0">
                <a:cs typeface="B Nazanin" pitchFamily="2" charset="-78"/>
              </a:rPr>
              <a:t/>
            </a:r>
            <a:br>
              <a:rPr lang="en-US" dirty="0" smtClean="0">
                <a:cs typeface="B Nazanin" pitchFamily="2" charset="-78"/>
              </a:rPr>
            </a:br>
            <a:r>
              <a:rPr lang="fa-IR" sz="3100" dirty="0" smtClean="0">
                <a:cs typeface="B Nazanin" pitchFamily="2" charset="-78"/>
              </a:rPr>
              <a:t> منابع مالي خزانه به چهار دسته به شرح زير تقسيم مي شوند:</a:t>
            </a:r>
            <a:endParaRPr lang="fa-IR" sz="3100" dirty="0">
              <a:cs typeface="B Nazanin" pitchFamily="2" charset="-78"/>
            </a:endParaRPr>
          </a:p>
        </p:txBody>
      </p:sp>
      <p:sp>
        <p:nvSpPr>
          <p:cNvPr id="6" name="Content Placeholder 5"/>
          <p:cNvSpPr>
            <a:spLocks noGrp="1"/>
          </p:cNvSpPr>
          <p:nvPr>
            <p:ph sz="half" idx="2"/>
          </p:nvPr>
        </p:nvSpPr>
        <p:spPr>
          <a:xfrm>
            <a:off x="4572000" y="1844824"/>
            <a:ext cx="4317876" cy="3951288"/>
          </a:xfrm>
        </p:spPr>
        <p:txBody>
          <a:bodyPr>
            <a:normAutofit/>
          </a:bodyPr>
          <a:lstStyle/>
          <a:p>
            <a:pPr algn="justLow">
              <a:buNone/>
            </a:pPr>
            <a:r>
              <a:rPr lang="fa-IR" b="1" dirty="0" smtClean="0">
                <a:cs typeface="B Nazanin" pitchFamily="2" charset="-78"/>
              </a:rPr>
              <a:t> الف- وجوه دولتي </a:t>
            </a:r>
          </a:p>
          <a:p>
            <a:pPr algn="justLow">
              <a:buNone/>
            </a:pPr>
            <a:endParaRPr lang="en-US" dirty="0" smtClean="0">
              <a:cs typeface="B Nazanin" pitchFamily="2" charset="-78"/>
            </a:endParaRPr>
          </a:p>
          <a:p>
            <a:pPr algn="justLow">
              <a:buNone/>
            </a:pPr>
            <a:r>
              <a:rPr lang="fa-IR" dirty="0" smtClean="0">
                <a:cs typeface="B Nazanin" pitchFamily="2" charset="-78"/>
              </a:rPr>
              <a:t>وجوه دولتي که خود از وجوه عمومي (درآمدهاي عمومي و واگذاري دارايي هاي سرمايه اي ) و وجوه اختصاصي (درآمد اختصاصي) تشکيل مي شود . </a:t>
            </a:r>
            <a:endParaRPr lang="en-US" dirty="0" smtClean="0">
              <a:cs typeface="B Nazanin" pitchFamily="2" charset="-78"/>
            </a:endParaRPr>
          </a:p>
          <a:p>
            <a:pPr algn="justLow"/>
            <a:endParaRPr lang="fa-IR" dirty="0">
              <a:cs typeface="B Nazanin" pitchFamily="2" charset="-78"/>
            </a:endParaRPr>
          </a:p>
        </p:txBody>
      </p:sp>
      <p:sp>
        <p:nvSpPr>
          <p:cNvPr id="8" name="Content Placeholder 7"/>
          <p:cNvSpPr>
            <a:spLocks noGrp="1"/>
          </p:cNvSpPr>
          <p:nvPr>
            <p:ph sz="quarter" idx="4"/>
          </p:nvPr>
        </p:nvSpPr>
        <p:spPr>
          <a:xfrm>
            <a:off x="395536" y="1628800"/>
            <a:ext cx="4248472" cy="4536504"/>
          </a:xfrm>
        </p:spPr>
        <p:txBody>
          <a:bodyPr>
            <a:normAutofit fontScale="70000" lnSpcReduction="20000"/>
          </a:bodyPr>
          <a:lstStyle/>
          <a:p>
            <a:pPr algn="justLow">
              <a:buNone/>
            </a:pPr>
            <a:r>
              <a:rPr lang="fa-IR" sz="3300" dirty="0" smtClean="0">
                <a:cs typeface="B Zar" pitchFamily="2" charset="-78"/>
              </a:rPr>
              <a:t>   ب- وجوه اماني </a:t>
            </a:r>
          </a:p>
          <a:p>
            <a:pPr algn="justLow">
              <a:buNone/>
            </a:pPr>
            <a:endParaRPr lang="en-US" dirty="0" smtClean="0">
              <a:cs typeface="B Zar" pitchFamily="2" charset="-78"/>
            </a:endParaRPr>
          </a:p>
          <a:p>
            <a:pPr algn="justLow">
              <a:buNone/>
            </a:pPr>
            <a:r>
              <a:rPr lang="fa-IR" dirty="0" smtClean="0">
                <a:cs typeface="B Zar" pitchFamily="2" charset="-78"/>
              </a:rPr>
              <a:t>     </a:t>
            </a:r>
            <a:r>
              <a:rPr lang="fa-IR" sz="3100" dirty="0" smtClean="0">
                <a:cs typeface="B Zar" pitchFamily="2" charset="-78"/>
              </a:rPr>
              <a:t>وجوه اماني وجوهي است که متعلق به دولت نمي باشد و براي مدت محدود و به صورت امانت در اختيار دولت قرار مي گيرد. نظير سپرده ها، درآمد شرکت هاي دولتي و درآمد خانه هاي سازماني . </a:t>
            </a:r>
            <a:r>
              <a:rPr lang="fa-IR" sz="3100" dirty="0" smtClean="0">
                <a:solidFill>
                  <a:srgbClr val="FF0000"/>
                </a:solidFill>
                <a:cs typeface="B Zar" pitchFamily="2" charset="-78"/>
              </a:rPr>
              <a:t>طبق ماده125</a:t>
            </a:r>
            <a:r>
              <a:rPr lang="fa-IR" sz="3100" dirty="0" smtClean="0">
                <a:cs typeface="B Zar" pitchFamily="2" charset="-78"/>
              </a:rPr>
              <a:t> قانون محاسبات عمومي کشور، خزانه مجاز است براي رفع احتياجات خود از موجودي حساب هاي اختصاصي از جمله حساب تمرکز درآمد شرکت هاي دولتي و سپرده موقتاً استفاده نمايد مشروط بر اينکه بلافاصله پس از درخواست سازمان ذيربط وجوه استفاده شده را مسترد دارد . بنابراين وجوه اماني مي تواند در مواردي به صورت موقت جزء منابع مالي خزانه محسوب شود.</a:t>
            </a:r>
            <a:endParaRPr lang="en-US" sz="3100" dirty="0" smtClean="0">
              <a:cs typeface="B Zar" pitchFamily="2" charset="-78"/>
            </a:endParaRPr>
          </a:p>
          <a:p>
            <a:pPr algn="justLow"/>
            <a:endParaRPr lang="fa-IR" dirty="0">
              <a:cs typeface="B Zar" pitchFamily="2" charset="-78"/>
            </a:endParaRPr>
          </a:p>
        </p:txBody>
      </p:sp>
    </p:spTree>
    <p:extLst>
      <p:ext uri="{BB962C8B-B14F-4D97-AF65-F5344CB8AC3E}">
        <p14:creationId xmlns:p14="http://schemas.microsoft.com/office/powerpoint/2010/main" val="220599109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3050"/>
            <a:ext cx="3141985" cy="1162050"/>
          </a:xfrm>
        </p:spPr>
        <p:txBody>
          <a:bodyPr>
            <a:normAutofit/>
          </a:bodyPr>
          <a:lstStyle/>
          <a:p>
            <a:pPr algn="ctr"/>
            <a:r>
              <a:rPr lang="fa-IR" dirty="0" smtClean="0">
                <a:cs typeface="B Nazanin" pitchFamily="2" charset="-78"/>
              </a:rPr>
              <a:t>انواع حساب هاي مستقل در خزانه </a:t>
            </a:r>
            <a:r>
              <a:rPr lang="en-US" dirty="0" smtClean="0">
                <a:cs typeface="B Nazanin" pitchFamily="2" charset="-78"/>
              </a:rPr>
              <a:t/>
            </a:r>
            <a:br>
              <a:rPr lang="en-US" dirty="0" smtClean="0">
                <a:cs typeface="B Nazanin" pitchFamily="2" charset="-78"/>
              </a:rPr>
            </a:br>
            <a:endParaRPr lang="fa-IR" dirty="0">
              <a:cs typeface="B Nazanin" pitchFamily="2" charset="-78"/>
            </a:endParaRPr>
          </a:p>
        </p:txBody>
      </p:sp>
      <p:sp>
        <p:nvSpPr>
          <p:cNvPr id="4" name="Content Placeholder 3"/>
          <p:cNvSpPr>
            <a:spLocks noGrp="1"/>
          </p:cNvSpPr>
          <p:nvPr>
            <p:ph idx="1"/>
          </p:nvPr>
        </p:nvSpPr>
        <p:spPr/>
        <p:txBody>
          <a:bodyPr>
            <a:normAutofit fontScale="55000" lnSpcReduction="20000"/>
          </a:bodyPr>
          <a:lstStyle/>
          <a:p>
            <a:pPr algn="just">
              <a:buNone/>
            </a:pPr>
            <a:r>
              <a:rPr lang="fa-IR" sz="5100" dirty="0" smtClean="0">
                <a:cs typeface="B Nazanin" pitchFamily="2" charset="-78"/>
              </a:rPr>
              <a:t>ج- استقراض(وام)</a:t>
            </a:r>
          </a:p>
          <a:p>
            <a:pPr algn="just">
              <a:buNone/>
            </a:pPr>
            <a:endParaRPr lang="en-US" dirty="0" smtClean="0">
              <a:cs typeface="B Nazanin" pitchFamily="2" charset="-78"/>
            </a:endParaRPr>
          </a:p>
          <a:p>
            <a:pPr algn="just">
              <a:buNone/>
            </a:pPr>
            <a:r>
              <a:rPr lang="fa-IR" sz="3800" dirty="0" smtClean="0">
                <a:cs typeface="B Nazanin" pitchFamily="2" charset="-78"/>
              </a:rPr>
              <a:t>      خزانه داري کل در زمانيکه با کسري بودجه رو به رو باشد با مجوز قانون متوسل به دريافت وام مي شود . انواع استقراض را مي توان به طرق مختلف نظير وامهاي کوتاه مدت و بلند مدت، وام هاي داخلي و خارجي و ... طبقه بندي نمود.به هرحال انواح استقراض را مي توان به شرح زير طبقه بندي کرد :</a:t>
            </a:r>
          </a:p>
          <a:p>
            <a:pPr algn="just">
              <a:buNone/>
            </a:pPr>
            <a:endParaRPr lang="en-US" b="1" dirty="0" smtClean="0">
              <a:cs typeface="B Nazanin" pitchFamily="2" charset="-78"/>
            </a:endParaRPr>
          </a:p>
          <a:p>
            <a:pPr algn="just">
              <a:buNone/>
            </a:pPr>
            <a:r>
              <a:rPr lang="fa-IR" b="1" dirty="0" smtClean="0">
                <a:solidFill>
                  <a:srgbClr val="FF0000"/>
                </a:solidFill>
                <a:cs typeface="B Nazanin" pitchFamily="2" charset="-78"/>
              </a:rPr>
              <a:t>1- وام سيستم بانکي </a:t>
            </a:r>
            <a:endParaRPr lang="en-US" b="1" dirty="0" smtClean="0">
              <a:solidFill>
                <a:srgbClr val="FF0000"/>
              </a:solidFill>
              <a:cs typeface="B Nazanin" pitchFamily="2" charset="-78"/>
            </a:endParaRPr>
          </a:p>
          <a:p>
            <a:pPr algn="just">
              <a:buNone/>
            </a:pPr>
            <a:r>
              <a:rPr lang="fa-IR" b="1" dirty="0" smtClean="0">
                <a:solidFill>
                  <a:srgbClr val="FF0000"/>
                </a:solidFill>
                <a:cs typeface="B Nazanin" pitchFamily="2" charset="-78"/>
              </a:rPr>
              <a:t>2- تنخواه گردان خزانه </a:t>
            </a:r>
            <a:endParaRPr lang="en-US" b="1" dirty="0" smtClean="0">
              <a:solidFill>
                <a:srgbClr val="FF0000"/>
              </a:solidFill>
              <a:cs typeface="B Nazanin" pitchFamily="2" charset="-78"/>
            </a:endParaRPr>
          </a:p>
          <a:p>
            <a:pPr algn="just">
              <a:buNone/>
            </a:pPr>
            <a:r>
              <a:rPr lang="fa-IR" b="1" dirty="0" smtClean="0">
                <a:solidFill>
                  <a:srgbClr val="FF0000"/>
                </a:solidFill>
                <a:cs typeface="B Nazanin" pitchFamily="2" charset="-78"/>
              </a:rPr>
              <a:t>3- انتشار  و فروش اسناد خزانه و اوراق قرضه</a:t>
            </a:r>
          </a:p>
          <a:p>
            <a:pPr algn="just">
              <a:buNone/>
            </a:pPr>
            <a:endParaRPr lang="en-US" dirty="0" smtClean="0">
              <a:cs typeface="B Nazanin" pitchFamily="2" charset="-78"/>
            </a:endParaRPr>
          </a:p>
          <a:p>
            <a:pPr algn="just">
              <a:buNone/>
            </a:pPr>
            <a:r>
              <a:rPr lang="fa-IR" sz="3600" b="1" dirty="0" smtClean="0">
                <a:cs typeface="B Nazanin" pitchFamily="2" charset="-78"/>
              </a:rPr>
              <a:t>د- وجوه مصرف نشده سنوات قبل </a:t>
            </a:r>
            <a:endParaRPr lang="en-US" sz="3600" b="1" dirty="0" smtClean="0">
              <a:cs typeface="B Nazanin" pitchFamily="2" charset="-78"/>
            </a:endParaRPr>
          </a:p>
          <a:p>
            <a:pPr algn="just">
              <a:buNone/>
            </a:pPr>
            <a:r>
              <a:rPr lang="fa-IR" sz="3600" b="1" dirty="0" smtClean="0">
                <a:cs typeface="B Nazanin" pitchFamily="2" charset="-78"/>
              </a:rPr>
              <a:t>      طبق مواد 63 و 64 قانون محاسبات عمومي کشور وجوه مصرف نشده اعتبارات جاري (هزينه اي ) و اختصاصي و اعتبارات عمراني (تملک دارايي هاي سرمايه اي ) به ترتيب تا پايان فروردين و پايان تير ماه بايد به خزانه برگشت داده شود . وجوه برگشتي به عنوان بخشي از منابع مالي خزانه قلمداد مي شود.</a:t>
            </a:r>
            <a:endParaRPr lang="en-US" sz="3600" b="1" dirty="0" smtClean="0">
              <a:cs typeface="B Nazanin" pitchFamily="2" charset="-78"/>
            </a:endParaRPr>
          </a:p>
          <a:p>
            <a:pPr algn="just">
              <a:buNone/>
            </a:pPr>
            <a:endParaRPr lang="fa-IR" dirty="0">
              <a:cs typeface="B Nazanin" pitchFamily="2" charset="-78"/>
            </a:endParaRPr>
          </a:p>
        </p:txBody>
      </p:sp>
      <p:sp>
        <p:nvSpPr>
          <p:cNvPr id="3" name="Text Placeholder 2"/>
          <p:cNvSpPr>
            <a:spLocks noGrp="1"/>
          </p:cNvSpPr>
          <p:nvPr>
            <p:ph type="body" sz="half" idx="2"/>
          </p:nvPr>
        </p:nvSpPr>
        <p:spPr/>
        <p:txBody>
          <a:bodyPr>
            <a:normAutofit lnSpcReduction="10000"/>
          </a:bodyPr>
          <a:lstStyle/>
          <a:p>
            <a:pPr algn="just"/>
            <a:r>
              <a:rPr lang="fa-IR" sz="1800" b="1" dirty="0" smtClean="0">
                <a:cs typeface="B Nazanin" pitchFamily="2" charset="-78"/>
              </a:rPr>
              <a:t>تعدا حساب هاي مستقل در خزانه داري  هر کشوري تابع قوانين و مقررات مالي مربوط به آن کشور مي باشد . به عنوان مثال در قانون محاسبات عمومي کشور دو حساب مستقل وجوه دولتي تحت عناوين وجوه عمومي و اختصاصي و دو حساب مستقل وجوه اماني شامل وجوه شرکت هاي دولتي و وجوه سپرده ايجاد و عمليات دريافت و پرداخت خزانه داري کل به تفکيک در حساب هاي مستقل مذکور منعکس مي شود . براي هريک از حساب هاي مستقل مذکور صورت هاي مالي ماهيانه و سالانه تنظيم مي گردد. نمودار زير حساب هاي مستقلي که در خزانه داري ايجاد و  نگهداري مي شود نشان مي دهد: </a:t>
            </a:r>
            <a:endParaRPr lang="en-US" sz="1800" b="1" dirty="0" smtClean="0">
              <a:cs typeface="B Nazanin" pitchFamily="2" charset="-78"/>
            </a:endParaRPr>
          </a:p>
          <a:p>
            <a:endParaRPr lang="fa-IR" sz="1600" dirty="0">
              <a:cs typeface="B Nazanin" pitchFamily="2" charset="-78"/>
            </a:endParaRPr>
          </a:p>
        </p:txBody>
      </p:sp>
    </p:spTree>
    <p:extLst>
      <p:ext uri="{BB962C8B-B14F-4D97-AF65-F5344CB8AC3E}">
        <p14:creationId xmlns:p14="http://schemas.microsoft.com/office/powerpoint/2010/main" val="2723257451"/>
      </p:ext>
    </p:extLst>
  </p:cSld>
  <p:clrMapOvr>
    <a:masterClrMapping/>
  </p:clrMapOvr>
  <p:transition spd="slow">
    <p:cover dir="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p:cNvGrpSpPr/>
          <p:nvPr/>
        </p:nvGrpSpPr>
        <p:grpSpPr>
          <a:xfrm>
            <a:off x="714348" y="1142984"/>
            <a:ext cx="7858180" cy="4643470"/>
            <a:chOff x="1214414" y="1142984"/>
            <a:chExt cx="6291299" cy="3167079"/>
          </a:xfrm>
        </p:grpSpPr>
        <p:sp>
          <p:nvSpPr>
            <p:cNvPr id="16386" name="Rectangle 2"/>
            <p:cNvSpPr>
              <a:spLocks noChangeArrowheads="1"/>
            </p:cNvSpPr>
            <p:nvPr/>
          </p:nvSpPr>
          <p:spPr bwMode="auto">
            <a:xfrm>
              <a:off x="3857620" y="1142984"/>
              <a:ext cx="1314450" cy="7143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kumimoji="0" lang="fa-IR" b="1" i="0" u="none" strike="noStrike" cap="none" normalizeH="0" baseline="0" dirty="0" smtClean="0">
                  <a:ln>
                    <a:noFill/>
                  </a:ln>
                  <a:effectLst/>
                  <a:latin typeface="Arial" pitchFamily="34" charset="0"/>
                  <a:ea typeface="Arial" pitchFamily="34" charset="0"/>
                  <a:cs typeface="B Nazanin" pitchFamily="2" charset="-78"/>
                </a:rPr>
                <a:t>حساب هاي خزانه  مستقل</a:t>
              </a:r>
              <a:endParaRPr kumimoji="0" lang="fa-IR" b="1" i="0" u="none" strike="noStrike" cap="none" normalizeH="0" baseline="0" dirty="0" smtClean="0">
                <a:ln>
                  <a:noFill/>
                </a:ln>
                <a:effectLst/>
                <a:latin typeface="Arial" pitchFamily="34" charset="0"/>
                <a:cs typeface="B Nazanin" pitchFamily="2" charset="-78"/>
              </a:endParaRPr>
            </a:p>
          </p:txBody>
        </p:sp>
        <p:cxnSp>
          <p:nvCxnSpPr>
            <p:cNvPr id="16387" name="AutoShape 3"/>
            <p:cNvCxnSpPr>
              <a:cxnSpLocks noChangeShapeType="1"/>
            </p:cNvCxnSpPr>
            <p:nvPr/>
          </p:nvCxnSpPr>
          <p:spPr bwMode="auto">
            <a:xfrm>
              <a:off x="4500562" y="1857364"/>
              <a:ext cx="0" cy="238125"/>
            </a:xfrm>
            <a:prstGeom prst="straightConnector1">
              <a:avLst/>
            </a:prstGeom>
            <a:noFill/>
            <a:ln w="9525">
              <a:solidFill>
                <a:srgbClr val="000000"/>
              </a:solidFill>
              <a:round/>
              <a:headEnd/>
              <a:tailEnd/>
            </a:ln>
          </p:spPr>
        </p:cxnSp>
        <p:cxnSp>
          <p:nvCxnSpPr>
            <p:cNvPr id="16388" name="AutoShape 4"/>
            <p:cNvCxnSpPr>
              <a:cxnSpLocks noChangeShapeType="1"/>
            </p:cNvCxnSpPr>
            <p:nvPr/>
          </p:nvCxnSpPr>
          <p:spPr bwMode="auto">
            <a:xfrm>
              <a:off x="4500562" y="2071678"/>
              <a:ext cx="1914525" cy="676275"/>
            </a:xfrm>
            <a:prstGeom prst="bentConnector3">
              <a:avLst>
                <a:gd name="adj1" fmla="val 101227"/>
              </a:avLst>
            </a:prstGeom>
            <a:noFill/>
            <a:ln w="9525">
              <a:solidFill>
                <a:srgbClr val="000000"/>
              </a:solidFill>
              <a:miter lim="800000"/>
              <a:headEnd/>
              <a:tailEnd/>
            </a:ln>
          </p:spPr>
        </p:cxnSp>
        <p:cxnSp>
          <p:nvCxnSpPr>
            <p:cNvPr id="16389" name="AutoShape 5"/>
            <p:cNvCxnSpPr>
              <a:cxnSpLocks noChangeShapeType="1"/>
            </p:cNvCxnSpPr>
            <p:nvPr/>
          </p:nvCxnSpPr>
          <p:spPr bwMode="auto">
            <a:xfrm rot="10800000" flipV="1">
              <a:off x="3286116" y="2071678"/>
              <a:ext cx="1438275" cy="674688"/>
            </a:xfrm>
            <a:prstGeom prst="bentConnector3">
              <a:avLst>
                <a:gd name="adj1" fmla="val 99602"/>
              </a:avLst>
            </a:prstGeom>
            <a:noFill/>
            <a:ln w="9525">
              <a:solidFill>
                <a:srgbClr val="000000"/>
              </a:solidFill>
              <a:miter lim="800000"/>
              <a:headEnd/>
              <a:tailEnd/>
            </a:ln>
          </p:spPr>
        </p:cxnSp>
        <p:sp>
          <p:nvSpPr>
            <p:cNvPr id="16390" name="Rectangle 6"/>
            <p:cNvSpPr>
              <a:spLocks noChangeArrowheads="1"/>
            </p:cNvSpPr>
            <p:nvPr/>
          </p:nvSpPr>
          <p:spPr bwMode="auto">
            <a:xfrm>
              <a:off x="2571736" y="2507264"/>
              <a:ext cx="1314450" cy="49945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1" i="0" u="none" strike="noStrike" cap="none" normalizeH="0" baseline="0" dirty="0" smtClean="0">
                  <a:ln>
                    <a:noFill/>
                  </a:ln>
                  <a:effectLst/>
                  <a:latin typeface="Arial" pitchFamily="34" charset="0"/>
                  <a:ea typeface="Arial" pitchFamily="34" charset="0"/>
                  <a:cs typeface="B Nazanin" pitchFamily="2" charset="-78"/>
                </a:rPr>
                <a:t>وجوه دولتي</a:t>
              </a:r>
              <a:endParaRPr kumimoji="0" lang="fa-IR" sz="1600" b="1" i="0" u="none" strike="noStrike" cap="none" normalizeH="0" baseline="0" dirty="0" smtClean="0">
                <a:ln>
                  <a:noFill/>
                </a:ln>
                <a:effectLst/>
                <a:latin typeface="Arial" pitchFamily="34" charset="0"/>
                <a:cs typeface="B Nazanin" pitchFamily="2" charset="-78"/>
              </a:endParaRPr>
            </a:p>
          </p:txBody>
        </p:sp>
        <p:sp>
          <p:nvSpPr>
            <p:cNvPr id="16391" name="Rectangle 7"/>
            <p:cNvSpPr>
              <a:spLocks noChangeArrowheads="1"/>
            </p:cNvSpPr>
            <p:nvPr/>
          </p:nvSpPr>
          <p:spPr bwMode="auto">
            <a:xfrm>
              <a:off x="5732711" y="2458540"/>
              <a:ext cx="1314450" cy="56246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1" i="0" u="none" strike="noStrike" cap="none" normalizeH="0" baseline="0" dirty="0" smtClean="0">
                  <a:ln>
                    <a:noFill/>
                  </a:ln>
                  <a:effectLst/>
                  <a:latin typeface="Arial" pitchFamily="34" charset="0"/>
                  <a:ea typeface="Arial" pitchFamily="34" charset="0"/>
                  <a:cs typeface="B Nazanin" pitchFamily="2" charset="-78"/>
                </a:rPr>
                <a:t>وجوه اماني</a:t>
              </a:r>
              <a:endParaRPr kumimoji="0" lang="fa-IR" sz="1600" b="1" i="0" u="none" strike="noStrike" cap="none" normalizeH="0" baseline="0" dirty="0" smtClean="0">
                <a:ln>
                  <a:noFill/>
                </a:ln>
                <a:effectLst/>
                <a:latin typeface="Arial" pitchFamily="34" charset="0"/>
                <a:cs typeface="B Nazanin" pitchFamily="2" charset="-78"/>
              </a:endParaRPr>
            </a:p>
          </p:txBody>
        </p:sp>
        <p:cxnSp>
          <p:nvCxnSpPr>
            <p:cNvPr id="16392" name="AutoShape 8"/>
            <p:cNvCxnSpPr>
              <a:cxnSpLocks noChangeShapeType="1"/>
            </p:cNvCxnSpPr>
            <p:nvPr/>
          </p:nvCxnSpPr>
          <p:spPr bwMode="auto">
            <a:xfrm rot="10800000" flipV="1">
              <a:off x="1785918" y="3143248"/>
              <a:ext cx="1447800" cy="352425"/>
            </a:xfrm>
            <a:prstGeom prst="bentConnector3">
              <a:avLst>
                <a:gd name="adj1" fmla="val 100657"/>
              </a:avLst>
            </a:prstGeom>
            <a:noFill/>
            <a:ln w="9525">
              <a:solidFill>
                <a:srgbClr val="000000"/>
              </a:solidFill>
              <a:miter lim="800000"/>
              <a:headEnd/>
              <a:tailEnd/>
            </a:ln>
          </p:spPr>
        </p:cxnSp>
        <p:cxnSp>
          <p:nvCxnSpPr>
            <p:cNvPr id="1026" name="AutoShape 2"/>
            <p:cNvCxnSpPr>
              <a:cxnSpLocks noChangeShapeType="1"/>
            </p:cNvCxnSpPr>
            <p:nvPr/>
          </p:nvCxnSpPr>
          <p:spPr bwMode="auto">
            <a:xfrm rot="5400000">
              <a:off x="6357950" y="3071810"/>
              <a:ext cx="142876" cy="1588"/>
            </a:xfrm>
            <a:prstGeom prst="straightConnector1">
              <a:avLst/>
            </a:prstGeom>
            <a:noFill/>
            <a:ln w="9525">
              <a:solidFill>
                <a:srgbClr val="000000"/>
              </a:solidFill>
              <a:round/>
              <a:headEnd/>
              <a:tailEnd/>
            </a:ln>
          </p:spPr>
        </p:cxnSp>
        <p:cxnSp>
          <p:nvCxnSpPr>
            <p:cNvPr id="14" name="Straight Connector 13"/>
            <p:cNvCxnSpPr>
              <a:stCxn id="16390" idx="2"/>
            </p:cNvCxnSpPr>
            <p:nvPr/>
          </p:nvCxnSpPr>
          <p:spPr>
            <a:xfrm rot="5400000">
              <a:off x="3153557" y="3067843"/>
              <a:ext cx="136527" cy="14282"/>
            </a:xfrm>
            <a:prstGeom prst="line">
              <a:avLst/>
            </a:prstGeom>
          </p:spPr>
          <p:style>
            <a:lnRef idx="1">
              <a:schemeClr val="dk1"/>
            </a:lnRef>
            <a:fillRef idx="0">
              <a:schemeClr val="dk1"/>
            </a:fillRef>
            <a:effectRef idx="0">
              <a:schemeClr val="dk1"/>
            </a:effectRef>
            <a:fontRef idx="minor">
              <a:schemeClr val="tx1"/>
            </a:fontRef>
          </p:style>
        </p:cxnSp>
        <p:cxnSp>
          <p:nvCxnSpPr>
            <p:cNvPr id="1028" name="AutoShape 4"/>
            <p:cNvCxnSpPr>
              <a:cxnSpLocks noChangeShapeType="1"/>
            </p:cNvCxnSpPr>
            <p:nvPr/>
          </p:nvCxnSpPr>
          <p:spPr bwMode="auto">
            <a:xfrm rot="10800000" flipV="1">
              <a:off x="4500562" y="3143248"/>
              <a:ext cx="1962150" cy="352425"/>
            </a:xfrm>
            <a:prstGeom prst="bentConnector3">
              <a:avLst>
                <a:gd name="adj1" fmla="val 100481"/>
              </a:avLst>
            </a:prstGeom>
            <a:noFill/>
            <a:ln w="9525">
              <a:solidFill>
                <a:srgbClr val="000000"/>
              </a:solidFill>
              <a:miter lim="800000"/>
              <a:headEnd/>
              <a:tailEnd/>
            </a:ln>
          </p:spPr>
        </p:cxnSp>
        <p:cxnSp>
          <p:nvCxnSpPr>
            <p:cNvPr id="1029" name="AutoShape 5"/>
            <p:cNvCxnSpPr>
              <a:cxnSpLocks noChangeShapeType="1"/>
            </p:cNvCxnSpPr>
            <p:nvPr/>
          </p:nvCxnSpPr>
          <p:spPr bwMode="auto">
            <a:xfrm>
              <a:off x="6429388" y="3143248"/>
              <a:ext cx="600075" cy="352425"/>
            </a:xfrm>
            <a:prstGeom prst="bentConnector3">
              <a:avLst>
                <a:gd name="adj1" fmla="val 102329"/>
              </a:avLst>
            </a:prstGeom>
            <a:noFill/>
            <a:ln w="9525">
              <a:solidFill>
                <a:srgbClr val="000000"/>
              </a:solidFill>
              <a:miter lim="800000"/>
              <a:headEnd/>
              <a:tailEnd/>
            </a:ln>
          </p:spPr>
        </p:cxnSp>
        <p:cxnSp>
          <p:nvCxnSpPr>
            <p:cNvPr id="1030" name="AutoShape 6"/>
            <p:cNvCxnSpPr>
              <a:cxnSpLocks noChangeShapeType="1"/>
            </p:cNvCxnSpPr>
            <p:nvPr/>
          </p:nvCxnSpPr>
          <p:spPr bwMode="auto">
            <a:xfrm>
              <a:off x="5857884" y="3143248"/>
              <a:ext cx="0" cy="352425"/>
            </a:xfrm>
            <a:prstGeom prst="straightConnector1">
              <a:avLst/>
            </a:prstGeom>
            <a:noFill/>
            <a:ln w="9525">
              <a:solidFill>
                <a:srgbClr val="000000"/>
              </a:solidFill>
              <a:round/>
              <a:headEnd/>
              <a:tailEnd/>
            </a:ln>
          </p:spPr>
        </p:cxnSp>
        <p:cxnSp>
          <p:nvCxnSpPr>
            <p:cNvPr id="1031" name="AutoShape 7"/>
            <p:cNvCxnSpPr>
              <a:cxnSpLocks noChangeShapeType="1"/>
            </p:cNvCxnSpPr>
            <p:nvPr/>
          </p:nvCxnSpPr>
          <p:spPr bwMode="auto">
            <a:xfrm rot="5400000">
              <a:off x="2964645" y="3321843"/>
              <a:ext cx="500066" cy="1588"/>
            </a:xfrm>
            <a:prstGeom prst="straightConnector1">
              <a:avLst/>
            </a:prstGeom>
            <a:noFill/>
            <a:ln w="9525">
              <a:solidFill>
                <a:srgbClr val="000000"/>
              </a:solidFill>
              <a:round/>
              <a:headEnd/>
              <a:tailEnd/>
            </a:ln>
          </p:spPr>
        </p:cxnSp>
        <p:sp>
          <p:nvSpPr>
            <p:cNvPr id="1032" name="Rectangle 8"/>
            <p:cNvSpPr>
              <a:spLocks noChangeArrowheads="1"/>
            </p:cNvSpPr>
            <p:nvPr/>
          </p:nvSpPr>
          <p:spPr bwMode="auto">
            <a:xfrm>
              <a:off x="1214414" y="3500438"/>
              <a:ext cx="1076325" cy="8096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1" i="0" u="none" strike="noStrike" cap="none" normalizeH="0" baseline="0" dirty="0" smtClean="0">
                  <a:ln>
                    <a:noFill/>
                  </a:ln>
                  <a:effectLst/>
                  <a:latin typeface="Arial" pitchFamily="34" charset="0"/>
                  <a:ea typeface="Arial" pitchFamily="34" charset="0"/>
                  <a:cs typeface="B Nazanin" pitchFamily="2" charset="-78"/>
                </a:rPr>
                <a:t>ح.مستقل وجوه ا</a:t>
              </a:r>
              <a:r>
                <a:rPr lang="fa-IR" sz="1600" b="1" dirty="0" smtClean="0">
                  <a:latin typeface="Arial" pitchFamily="34" charset="0"/>
                  <a:ea typeface="Arial" pitchFamily="34" charset="0"/>
                  <a:cs typeface="B Nazanin" pitchFamily="2" charset="-78"/>
                </a:rPr>
                <a:t>ختصاصي</a:t>
              </a:r>
              <a:endParaRPr kumimoji="0" lang="fa-IR" sz="1600" b="1" i="0" u="none" strike="noStrike" cap="none" normalizeH="0" baseline="0" dirty="0" smtClean="0">
                <a:ln>
                  <a:noFill/>
                </a:ln>
                <a:effectLst/>
                <a:latin typeface="Arial" pitchFamily="34" charset="0"/>
                <a:cs typeface="B Nazanin" pitchFamily="2" charset="-78"/>
              </a:endParaRPr>
            </a:p>
          </p:txBody>
        </p:sp>
        <p:sp>
          <p:nvSpPr>
            <p:cNvPr id="1033" name="Rectangle 9"/>
            <p:cNvSpPr>
              <a:spLocks noChangeArrowheads="1"/>
            </p:cNvSpPr>
            <p:nvPr/>
          </p:nvSpPr>
          <p:spPr bwMode="auto">
            <a:xfrm>
              <a:off x="2786050" y="3500438"/>
              <a:ext cx="1076325" cy="8096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1" i="0" u="none" strike="noStrike" cap="none" normalizeH="0" baseline="0" dirty="0" smtClean="0">
                  <a:ln>
                    <a:noFill/>
                  </a:ln>
                  <a:effectLst/>
                  <a:latin typeface="Arial" pitchFamily="34" charset="0"/>
                  <a:ea typeface="Arial" pitchFamily="34" charset="0"/>
                  <a:cs typeface="B Nazanin" pitchFamily="2" charset="-78"/>
                </a:rPr>
                <a:t>ح. مستقل وجوه عمومي</a:t>
              </a:r>
              <a:endParaRPr kumimoji="0" lang="fa-IR" sz="1600" b="1" i="0" u="none" strike="noStrike" cap="none" normalizeH="0" baseline="0" dirty="0" smtClean="0">
                <a:ln>
                  <a:noFill/>
                </a:ln>
                <a:effectLst/>
                <a:latin typeface="Arial" pitchFamily="34" charset="0"/>
                <a:cs typeface="B Nazanin" pitchFamily="2" charset="-78"/>
              </a:endParaRPr>
            </a:p>
          </p:txBody>
        </p:sp>
        <p:sp>
          <p:nvSpPr>
            <p:cNvPr id="1034" name="Rectangle 10"/>
            <p:cNvSpPr>
              <a:spLocks noChangeArrowheads="1"/>
            </p:cNvSpPr>
            <p:nvPr/>
          </p:nvSpPr>
          <p:spPr bwMode="auto">
            <a:xfrm>
              <a:off x="4143372" y="3500438"/>
              <a:ext cx="1076325" cy="8096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1" i="0" u="none" strike="noStrike" cap="none" normalizeH="0" baseline="0" dirty="0" smtClean="0">
                  <a:ln>
                    <a:noFill/>
                  </a:ln>
                  <a:effectLst/>
                  <a:latin typeface="Arial" pitchFamily="34" charset="0"/>
                  <a:ea typeface="Arial" pitchFamily="34" charset="0"/>
                  <a:cs typeface="B Nazanin" pitchFamily="2" charset="-78"/>
                </a:rPr>
                <a:t>ح. مستقل وجوه سپرده</a:t>
              </a:r>
              <a:endParaRPr kumimoji="0" lang="fa-IR" sz="1600" b="1" i="0" u="none" strike="noStrike" cap="none" normalizeH="0" baseline="0" dirty="0" smtClean="0">
                <a:ln>
                  <a:noFill/>
                </a:ln>
                <a:effectLst/>
                <a:latin typeface="Arial" pitchFamily="34" charset="0"/>
                <a:cs typeface="B Nazanin" pitchFamily="2" charset="-78"/>
              </a:endParaRPr>
            </a:p>
          </p:txBody>
        </p:sp>
        <p:sp>
          <p:nvSpPr>
            <p:cNvPr id="1035" name="Rectangle 11"/>
            <p:cNvSpPr>
              <a:spLocks noChangeArrowheads="1"/>
            </p:cNvSpPr>
            <p:nvPr/>
          </p:nvSpPr>
          <p:spPr bwMode="auto">
            <a:xfrm>
              <a:off x="5286380" y="3500438"/>
              <a:ext cx="1076325" cy="8096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1" i="0" u="none" strike="noStrike" cap="none" normalizeH="0" baseline="0" dirty="0" smtClean="0">
                  <a:ln>
                    <a:noFill/>
                  </a:ln>
                  <a:effectLst/>
                  <a:latin typeface="Arial" pitchFamily="34" charset="0"/>
                  <a:ea typeface="Arial" pitchFamily="34" charset="0"/>
                  <a:cs typeface="B Nazanin" pitchFamily="2" charset="-78"/>
                </a:rPr>
                <a:t>ح. مستقل وجوه شرکت هاي</a:t>
              </a:r>
              <a:r>
                <a:rPr kumimoji="0" lang="fa-IR" sz="1600" b="1" i="0" u="none" strike="noStrike" cap="none" normalizeH="0" dirty="0" smtClean="0">
                  <a:ln>
                    <a:noFill/>
                  </a:ln>
                  <a:effectLst/>
                  <a:latin typeface="Arial" pitchFamily="34" charset="0"/>
                  <a:ea typeface="Arial" pitchFamily="34" charset="0"/>
                  <a:cs typeface="B Nazanin" pitchFamily="2" charset="-78"/>
                </a:rPr>
                <a:t>     </a:t>
              </a:r>
              <a:r>
                <a:rPr kumimoji="0" lang="fa-IR" sz="1600" b="1" i="0" u="none" strike="noStrike" cap="none" normalizeH="0" baseline="0" dirty="0" smtClean="0">
                  <a:ln>
                    <a:noFill/>
                  </a:ln>
                  <a:effectLst/>
                  <a:latin typeface="Arial" pitchFamily="34" charset="0"/>
                  <a:ea typeface="Arial" pitchFamily="34" charset="0"/>
                  <a:cs typeface="B Nazanin" pitchFamily="2" charset="-78"/>
                </a:rPr>
                <a:t>دو لتي </a:t>
              </a:r>
              <a:endParaRPr kumimoji="0" lang="fa-IR" sz="1600" b="1" i="0" u="none" strike="noStrike" cap="none" normalizeH="0" baseline="0" dirty="0" smtClean="0">
                <a:ln>
                  <a:noFill/>
                </a:ln>
                <a:effectLst/>
                <a:latin typeface="Arial" pitchFamily="34" charset="0"/>
                <a:cs typeface="B Nazanin" pitchFamily="2" charset="-78"/>
              </a:endParaRPr>
            </a:p>
          </p:txBody>
        </p:sp>
        <p:sp>
          <p:nvSpPr>
            <p:cNvPr id="1036" name="Rectangle 12"/>
            <p:cNvSpPr>
              <a:spLocks noChangeArrowheads="1"/>
            </p:cNvSpPr>
            <p:nvPr/>
          </p:nvSpPr>
          <p:spPr bwMode="auto">
            <a:xfrm>
              <a:off x="6429388" y="3500438"/>
              <a:ext cx="1076325" cy="8096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fa-IR" sz="1600" b="1" i="0" u="none" strike="noStrike" cap="none" normalizeH="0" baseline="0" dirty="0" smtClean="0">
                  <a:ln>
                    <a:noFill/>
                  </a:ln>
                  <a:effectLst/>
                  <a:latin typeface="Arial" pitchFamily="34" charset="0"/>
                  <a:ea typeface="Arial" pitchFamily="34" charset="0"/>
                  <a:cs typeface="B Nazanin" pitchFamily="2" charset="-78"/>
                </a:rPr>
                <a:t>ح. مستقل وجوه شرکت هاي  دولتي</a:t>
              </a:r>
              <a:endParaRPr kumimoji="0" lang="fa-IR" sz="1600" b="1" i="0" u="none" strike="noStrike" cap="none" normalizeH="0" baseline="0" dirty="0" smtClean="0">
                <a:ln>
                  <a:noFill/>
                </a:ln>
                <a:effectLst/>
                <a:latin typeface="Arial" pitchFamily="34" charset="0"/>
                <a:cs typeface="B Nazanin" pitchFamily="2" charset="-78"/>
              </a:endParaRPr>
            </a:p>
          </p:txBody>
        </p:sp>
      </p:grpSp>
    </p:spTree>
    <p:extLst>
      <p:ext uri="{BB962C8B-B14F-4D97-AF65-F5344CB8AC3E}">
        <p14:creationId xmlns:p14="http://schemas.microsoft.com/office/powerpoint/2010/main" val="130023444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1880" y="573154"/>
            <a:ext cx="5652120" cy="864096"/>
          </a:xfrm>
        </p:spPr>
        <p:txBody>
          <a:bodyPr>
            <a:noAutofit/>
          </a:bodyPr>
          <a:lstStyle/>
          <a:p>
            <a:pPr algn="r"/>
            <a:r>
              <a:rPr lang="fa-IR" sz="2800" b="1" dirty="0" smtClean="0">
                <a:cs typeface="B Nazanin" pitchFamily="2" charset="-78"/>
              </a:rPr>
              <a:t>حساب مستقل وجوه عمومي خزانه داري کل </a:t>
            </a:r>
            <a:r>
              <a:rPr lang="en-US" sz="2800" b="1" dirty="0" smtClean="0">
                <a:cs typeface="B Nazanin" pitchFamily="2" charset="-78"/>
              </a:rPr>
              <a:t/>
            </a:r>
            <a:br>
              <a:rPr lang="en-US" sz="2800" b="1" dirty="0" smtClean="0">
                <a:cs typeface="B Nazanin" pitchFamily="2" charset="-78"/>
              </a:rPr>
            </a:br>
            <a:r>
              <a:rPr lang="en-US" sz="2800" b="1" dirty="0" smtClean="0">
                <a:cs typeface="B Nazanin" pitchFamily="2" charset="-78"/>
              </a:rPr>
              <a:t/>
            </a:r>
            <a:br>
              <a:rPr lang="en-US" sz="2800" b="1" dirty="0" smtClean="0">
                <a:cs typeface="B Nazanin" pitchFamily="2" charset="-78"/>
              </a:rPr>
            </a:br>
            <a:endParaRPr lang="fa-IR" sz="2800" b="1" dirty="0">
              <a:cs typeface="B Nazanin" pitchFamily="2" charset="-78"/>
            </a:endParaRPr>
          </a:p>
        </p:txBody>
      </p:sp>
      <p:sp>
        <p:nvSpPr>
          <p:cNvPr id="4" name="Content Placeholder 3"/>
          <p:cNvSpPr>
            <a:spLocks noGrp="1"/>
          </p:cNvSpPr>
          <p:nvPr>
            <p:ph sz="half" idx="1"/>
          </p:nvPr>
        </p:nvSpPr>
        <p:spPr>
          <a:xfrm>
            <a:off x="3995936" y="1700808"/>
            <a:ext cx="4587984" cy="4255939"/>
          </a:xfrm>
        </p:spPr>
        <p:txBody>
          <a:bodyPr>
            <a:normAutofit/>
          </a:bodyPr>
          <a:lstStyle/>
          <a:p>
            <a:pPr algn="justLow"/>
            <a:r>
              <a:rPr lang="fa-IR" dirty="0" smtClean="0">
                <a:cs typeface="B Nazanin" pitchFamily="2" charset="-78"/>
              </a:rPr>
              <a:t>حساب مستقل وجوه عمومي خزانه داري کل، مسئوليت نگهداري حساب دريافت وجوه درآمدهاي عمومي و ساير منابع تأمين اعتبار و پرداخت وجوه مربوط به هزينه هاي جاري و سرمايه اي دولت را به عهده دارد . مبناي حسابداري حساب مستقل وجوه عمو مي، نقدي است و معادله حسابداري آن به شرح زير مي باشد : </a:t>
            </a:r>
            <a:endParaRPr lang="en-US" dirty="0" smtClean="0">
              <a:cs typeface="B Nazanin" pitchFamily="2" charset="-78"/>
            </a:endParaRPr>
          </a:p>
          <a:p>
            <a:endParaRPr lang="fa-IR" dirty="0"/>
          </a:p>
        </p:txBody>
      </p:sp>
      <p:sp>
        <p:nvSpPr>
          <p:cNvPr id="5" name="Rectangle 4"/>
          <p:cNvSpPr/>
          <p:nvPr/>
        </p:nvSpPr>
        <p:spPr>
          <a:xfrm rot="19463838">
            <a:off x="-266472" y="1802674"/>
            <a:ext cx="4720951" cy="12858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دارايي هاي جاري = بدهيهاي جاري + مازاد تخصيص نيافته</a:t>
            </a:r>
            <a:endParaRPr lang="en-US" dirty="0" smtClean="0"/>
          </a:p>
        </p:txBody>
      </p:sp>
    </p:spTree>
    <p:extLst>
      <p:ext uri="{BB962C8B-B14F-4D97-AF65-F5344CB8AC3E}">
        <p14:creationId xmlns:p14="http://schemas.microsoft.com/office/powerpoint/2010/main" val="3226791181"/>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Autofit/>
          </a:bodyPr>
          <a:lstStyle/>
          <a:p>
            <a:pPr algn="ctr"/>
            <a:r>
              <a:rPr lang="fa-IR" sz="3600" b="1" dirty="0" smtClean="0">
                <a:cs typeface="B Nazanin" pitchFamily="2" charset="-78"/>
              </a:rPr>
              <a:t>چرخه حسابداري :</a:t>
            </a:r>
            <a:r>
              <a:rPr lang="en-US" sz="3600" b="1" dirty="0" smtClean="0">
                <a:cs typeface="B Nazanin" pitchFamily="2" charset="-78"/>
              </a:rPr>
              <a:t/>
            </a:r>
            <a:br>
              <a:rPr lang="en-US" sz="3600" b="1" dirty="0" smtClean="0">
                <a:cs typeface="B Nazanin" pitchFamily="2" charset="-78"/>
              </a:rPr>
            </a:br>
            <a:endParaRPr lang="fa-IR" sz="3600" b="1" dirty="0">
              <a:cs typeface="B Nazanin" pitchFamily="2" charset="-78"/>
            </a:endParaRPr>
          </a:p>
        </p:txBody>
      </p:sp>
      <p:sp>
        <p:nvSpPr>
          <p:cNvPr id="3" name="Content Placeholder 2"/>
          <p:cNvSpPr>
            <a:spLocks noGrp="1"/>
          </p:cNvSpPr>
          <p:nvPr>
            <p:ph idx="1"/>
          </p:nvPr>
        </p:nvSpPr>
        <p:spPr>
          <a:xfrm>
            <a:off x="251520" y="692696"/>
            <a:ext cx="8579296" cy="5976664"/>
          </a:xfrm>
        </p:spPr>
        <p:txBody>
          <a:bodyPr>
            <a:noAutofit/>
          </a:bodyPr>
          <a:lstStyle/>
          <a:p>
            <a:pPr marL="0" indent="0">
              <a:buNone/>
            </a:pPr>
            <a:r>
              <a:rPr lang="fa-IR" sz="1800" b="1" dirty="0" smtClean="0">
                <a:cs typeface="B Nazanin" pitchFamily="2" charset="-78"/>
              </a:rPr>
              <a:t>چرخه حسابداري عبارت است از مراحلي که براي ثبت، طبقه بندي و تلخيص فعاليت هاي مالي يک بنگاه اقتصادي يا يک منبع مالمنبع مالي را در پايان همان دوره گزارش نمود.</a:t>
            </a:r>
            <a:endParaRPr lang="en-US" sz="1800" b="1" dirty="0" smtClean="0">
              <a:cs typeface="B Nazanin" pitchFamily="2" charset="-78"/>
            </a:endParaRPr>
          </a:p>
          <a:p>
            <a:pPr marL="0" indent="0">
              <a:buNone/>
            </a:pPr>
            <a:r>
              <a:rPr lang="fa-IR" sz="1800" b="1" dirty="0" smtClean="0">
                <a:cs typeface="B Nazanin" pitchFamily="2" charset="-78"/>
              </a:rPr>
              <a:t>چرخه حسابداري حساب مستقل وجوه عمومي در خزانه به شکل زير مي باشد : </a:t>
            </a:r>
            <a:endParaRPr lang="en-US" sz="1800" b="1" dirty="0" smtClean="0">
              <a:cs typeface="B Nazanin" pitchFamily="2" charset="-78"/>
            </a:endParaRPr>
          </a:p>
          <a:p>
            <a:pPr marL="0" indent="0">
              <a:buNone/>
            </a:pPr>
            <a:r>
              <a:rPr lang="fa-IR" sz="1800" b="1" dirty="0" smtClean="0">
                <a:cs typeface="B Nazanin" pitchFamily="2" charset="-78"/>
              </a:rPr>
              <a:t>ابلاغ بودجه مصوب : در ابتداي سال مالي که بودجه مصوب حساب مستقل وجوه دولتي به خزانه داري کلي در يک دوره ي معين انجام مي شود ، تا بتوان نتيجه فعاليت هاي آن بنگاه يا آن ابلاغ مي شود، با فرض اينکه درآمد پيش بيني شده بيشتر از اعتبارات مصوب باشد ثبت ابلاغ بودجه مصوب به شرح آرتيکل زير خواهد بود : </a:t>
            </a:r>
            <a:endParaRPr lang="en-US" sz="1800" b="1" dirty="0" smtClean="0">
              <a:cs typeface="B Nazanin" pitchFamily="2" charset="-78"/>
            </a:endParaRPr>
          </a:p>
          <a:p>
            <a:pPr marL="0" indent="0">
              <a:buNone/>
            </a:pPr>
            <a:r>
              <a:rPr lang="fa-IR" sz="1800" b="1" dirty="0" smtClean="0">
                <a:cs typeface="B Nazanin" pitchFamily="2" charset="-78"/>
              </a:rPr>
              <a:t>                               درآمد عمومي پيش بيني شده  </a:t>
            </a:r>
            <a:r>
              <a:rPr lang="en-US" sz="1800" b="1" dirty="0" smtClean="0">
                <a:cs typeface="B Nazanin" pitchFamily="2" charset="-78"/>
              </a:rPr>
              <a:t> </a:t>
            </a:r>
            <a:r>
              <a:rPr lang="fa-IR" sz="1800" b="1" dirty="0" smtClean="0">
                <a:cs typeface="B Nazanin" pitchFamily="2" charset="-78"/>
              </a:rPr>
              <a:t>**</a:t>
            </a:r>
            <a:endParaRPr lang="en-US" sz="1800" b="1" dirty="0" smtClean="0">
              <a:cs typeface="B Nazanin" pitchFamily="2" charset="-78"/>
            </a:endParaRPr>
          </a:p>
          <a:p>
            <a:pPr marL="0" indent="0">
              <a:buNone/>
            </a:pPr>
            <a:r>
              <a:rPr lang="fa-IR" sz="1800" b="1" dirty="0" smtClean="0">
                <a:cs typeface="B Nazanin" pitchFamily="2" charset="-78"/>
              </a:rPr>
              <a:t>                                                                  اعتبارات مصوب   **</a:t>
            </a:r>
            <a:endParaRPr lang="en-US" sz="1800" b="1" dirty="0" smtClean="0">
              <a:cs typeface="B Nazanin" pitchFamily="2" charset="-78"/>
            </a:endParaRPr>
          </a:p>
          <a:p>
            <a:pPr marL="0" indent="0">
              <a:buNone/>
            </a:pPr>
            <a:r>
              <a:rPr lang="fa-IR" sz="1800" b="1" dirty="0" smtClean="0">
                <a:cs typeface="B Nazanin" pitchFamily="2" charset="-78"/>
              </a:rPr>
              <a:t>                                                                    مازاد بودجه اي   ** </a:t>
            </a:r>
            <a:r>
              <a:rPr lang="en-US" sz="1800" b="1" dirty="0" smtClean="0">
                <a:cs typeface="B Nazanin" pitchFamily="2" charset="-78"/>
              </a:rPr>
              <a:t>	</a:t>
            </a:r>
          </a:p>
          <a:p>
            <a:pPr marL="0" indent="0">
              <a:buNone/>
            </a:pPr>
            <a:r>
              <a:rPr lang="fa-IR" sz="1800" b="1" dirty="0" smtClean="0">
                <a:cs typeface="B Nazanin" pitchFamily="2" charset="-78"/>
              </a:rPr>
              <a:t>در مواردي که مبلغ درآمد پيش بيني شده از اعتبارات مصوب کمتر است بودجه داريم و اين کسري بودجه از محل وام با فروش اوراق قرضه دولتي تامين مي شود ، کسري بودجه در بدهکار  حساب مازاد بودجه اي منظور مي شود . </a:t>
            </a:r>
            <a:endParaRPr lang="en-US" sz="1800" b="1" dirty="0" smtClean="0">
              <a:cs typeface="B Nazanin" pitchFamily="2" charset="-78"/>
            </a:endParaRPr>
          </a:p>
          <a:p>
            <a:pPr marL="0" indent="0">
              <a:buNone/>
            </a:pPr>
            <a:r>
              <a:rPr lang="fa-IR" sz="1800" b="1" dirty="0" smtClean="0">
                <a:cs typeface="B Nazanin" pitchFamily="2" charset="-78"/>
              </a:rPr>
              <a:t>      مثال : فرض کنيد بودجه مصوب سال  </a:t>
            </a:r>
            <a:r>
              <a:rPr lang="en-US" sz="1800" b="1" dirty="0" smtClean="0">
                <a:cs typeface="B Nazanin" pitchFamily="2" charset="-78"/>
              </a:rPr>
              <a:t>13x1 </a:t>
            </a:r>
            <a:r>
              <a:rPr lang="fa-IR" sz="1800" b="1" dirty="0" smtClean="0">
                <a:cs typeface="B Nazanin" pitchFamily="2" charset="-78"/>
              </a:rPr>
              <a:t>  حساب مستقل وجوه عمومي دولت شامل درآمد عمومي پيش بيني شده 5،000،000 ريال و ميزان اعتبارات مصوب 4،800،000 ريال باشد ثبت ابلاغ  بودجه مصوب عبارتست از :</a:t>
            </a:r>
            <a:endParaRPr lang="en-US" sz="1800" b="1" dirty="0" smtClean="0">
              <a:cs typeface="B Nazanin" pitchFamily="2" charset="-78"/>
            </a:endParaRPr>
          </a:p>
          <a:p>
            <a:pPr marL="0" indent="0">
              <a:buNone/>
            </a:pPr>
            <a:r>
              <a:rPr lang="fa-IR" sz="1800" b="1" dirty="0" smtClean="0">
                <a:cs typeface="B Nazanin" pitchFamily="2" charset="-78"/>
              </a:rPr>
              <a:t>                    درآمد عمومي پيش بيني شده 5،000،000</a:t>
            </a:r>
            <a:endParaRPr lang="en-US" sz="1800" b="1" dirty="0" smtClean="0">
              <a:cs typeface="B Nazanin" pitchFamily="2" charset="-78"/>
            </a:endParaRPr>
          </a:p>
          <a:p>
            <a:pPr marL="0" indent="0">
              <a:buNone/>
            </a:pPr>
            <a:r>
              <a:rPr lang="fa-IR" sz="1800" b="1" dirty="0" smtClean="0">
                <a:cs typeface="B Nazanin" pitchFamily="2" charset="-78"/>
              </a:rPr>
              <a:t>                                                       اعتبارات مصوب   4،800،000</a:t>
            </a:r>
            <a:endParaRPr lang="en-US" sz="1800" b="1" dirty="0" smtClean="0">
              <a:cs typeface="B Nazanin" pitchFamily="2" charset="-78"/>
            </a:endParaRPr>
          </a:p>
          <a:p>
            <a:pPr marL="0" indent="0">
              <a:buNone/>
            </a:pPr>
            <a:r>
              <a:rPr lang="fa-IR" sz="1800" b="1" dirty="0" smtClean="0">
                <a:cs typeface="B Nazanin" pitchFamily="2" charset="-78"/>
              </a:rPr>
              <a:t>                                                        مازاد بودجه اي  200،000</a:t>
            </a:r>
            <a:endParaRPr lang="en-US" sz="1800" b="1" dirty="0" smtClean="0">
              <a:cs typeface="B Nazanin" pitchFamily="2" charset="-78"/>
            </a:endParaRPr>
          </a:p>
          <a:p>
            <a:pPr marL="0" indent="0">
              <a:buNone/>
            </a:pPr>
            <a:endParaRPr lang="fa-IR" sz="1800" b="1" dirty="0">
              <a:cs typeface="B Nazanin" pitchFamily="2" charset="-78"/>
            </a:endParaRPr>
          </a:p>
        </p:txBody>
      </p:sp>
    </p:spTree>
    <p:extLst>
      <p:ext uri="{BB962C8B-B14F-4D97-AF65-F5344CB8AC3E}">
        <p14:creationId xmlns:p14="http://schemas.microsoft.com/office/powerpoint/2010/main" val="3174624887"/>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404664"/>
            <a:ext cx="5544616" cy="648072"/>
          </a:xfrm>
        </p:spPr>
        <p:txBody>
          <a:bodyPr>
            <a:normAutofit fontScale="90000"/>
          </a:bodyPr>
          <a:lstStyle/>
          <a:p>
            <a:pPr algn="ctr"/>
            <a:r>
              <a:rPr lang="fa-IR" dirty="0" smtClean="0">
                <a:cs typeface="B Nazanin" pitchFamily="2" charset="-78"/>
              </a:rPr>
              <a:t>دريافت تنخواه گردان خزانه</a:t>
            </a:r>
            <a:r>
              <a:rPr lang="en-US" dirty="0" smtClean="0">
                <a:cs typeface="B Nazanin" pitchFamily="2" charset="-78"/>
              </a:rPr>
              <a:t/>
            </a:r>
            <a:br>
              <a:rPr lang="en-US" dirty="0" smtClean="0">
                <a:cs typeface="B Nazanin" pitchFamily="2" charset="-78"/>
              </a:rPr>
            </a:br>
            <a:endParaRPr lang="fa-IR" dirty="0">
              <a:cs typeface="B Nazanin" pitchFamily="2" charset="-78"/>
            </a:endParaRPr>
          </a:p>
        </p:txBody>
      </p:sp>
      <p:sp>
        <p:nvSpPr>
          <p:cNvPr id="3" name="Content Placeholder 2"/>
          <p:cNvSpPr>
            <a:spLocks noGrp="1"/>
          </p:cNvSpPr>
          <p:nvPr>
            <p:ph idx="1"/>
          </p:nvPr>
        </p:nvSpPr>
        <p:spPr>
          <a:xfrm>
            <a:off x="107504" y="836712"/>
            <a:ext cx="8892480" cy="5760640"/>
          </a:xfrm>
        </p:spPr>
        <p:txBody>
          <a:bodyPr>
            <a:noAutofit/>
          </a:bodyPr>
          <a:lstStyle/>
          <a:p>
            <a:pPr marL="0" indent="0" algn="just">
              <a:buNone/>
            </a:pPr>
            <a:r>
              <a:rPr lang="fa-IR" sz="1800" b="1" dirty="0" smtClean="0">
                <a:cs typeface="B Nazanin" pitchFamily="2" charset="-78"/>
              </a:rPr>
              <a:t>معمولاً پيش بيني شده دولت بلافاصله در ابتداي سال مالي وصول نمي شود ، اما پرداخت از همان ابتداي سال مالي شروع مي گردد. بنابر اين لاز م است مبالغي تحت عنوان تنخواه گردان در اختيار دستگاه هاي دولتي قرار گيرد . </a:t>
            </a:r>
            <a:endParaRPr lang="en-US" sz="1800" b="1" dirty="0" smtClean="0">
              <a:cs typeface="B Nazanin" pitchFamily="2" charset="-78"/>
            </a:endParaRPr>
          </a:p>
          <a:p>
            <a:pPr marL="0" indent="0" algn="just">
              <a:buNone/>
            </a:pPr>
            <a:r>
              <a:rPr lang="fa-IR" sz="1800" b="1" dirty="0" smtClean="0">
                <a:cs typeface="B Nazanin" pitchFamily="2" charset="-78"/>
              </a:rPr>
              <a:t>در اين راستا بر اساس تبصره ماده يک قانون تنظيم بخشي از مقررات مالي دولت ، خزانه مجاز است حداکثر تا سه درصد بودجه عمومي دولت، تحت عنوان تنخواه گردان خزانه از بانک مرکزي دريافت و از محل آن تنخواه گردان مورد نياز دستگاه هاي دولتي را پرداخت کند . تنخواه گردان خزانه براي خزانه يک اعتبار بانکي محسوب مي شود که تا پايان سال مالي بايد باز پرداخت شود . </a:t>
            </a:r>
            <a:endParaRPr lang="en-US" sz="1800" b="1" dirty="0" smtClean="0">
              <a:cs typeface="B Nazanin" pitchFamily="2" charset="-78"/>
            </a:endParaRPr>
          </a:p>
          <a:p>
            <a:pPr marL="0" indent="0" algn="just">
              <a:buNone/>
            </a:pPr>
            <a:r>
              <a:rPr lang="fa-IR" sz="1800" b="1" dirty="0" smtClean="0">
                <a:cs typeface="B Nazanin" pitchFamily="2" charset="-78"/>
              </a:rPr>
              <a:t>نحوه ثبت دريافت تنخواه گردان خزانه در دفتر روزنامه حساب مستقل وجوه عمومي در خزانه به شرح آرتيکل زير مي باشد : </a:t>
            </a:r>
            <a:endParaRPr lang="en-US" sz="1800" b="1" dirty="0" smtClean="0">
              <a:cs typeface="B Nazanin" pitchFamily="2" charset="-78"/>
            </a:endParaRPr>
          </a:p>
          <a:p>
            <a:pPr marL="0" indent="0" algn="just">
              <a:buNone/>
            </a:pPr>
            <a:r>
              <a:rPr lang="fa-IR" sz="1800" b="1" dirty="0" smtClean="0">
                <a:cs typeface="B Nazanin" pitchFamily="2" charset="-78"/>
              </a:rPr>
              <a:t>ثبت مالي : </a:t>
            </a:r>
            <a:endParaRPr lang="en-US" sz="1800" b="1" dirty="0" smtClean="0">
              <a:cs typeface="B Nazanin" pitchFamily="2" charset="-78"/>
            </a:endParaRPr>
          </a:p>
          <a:p>
            <a:pPr marL="0" indent="0" algn="just">
              <a:buNone/>
            </a:pPr>
            <a:r>
              <a:rPr lang="fa-IR" sz="1800" b="1" dirty="0" smtClean="0">
                <a:cs typeface="B Nazanin" pitchFamily="2" charset="-78"/>
              </a:rPr>
              <a:t>                          بانک تمرکز وجوه عمومي  **</a:t>
            </a:r>
            <a:endParaRPr lang="en-US" sz="1800" b="1" dirty="0" smtClean="0">
              <a:cs typeface="B Nazanin" pitchFamily="2" charset="-78"/>
            </a:endParaRPr>
          </a:p>
          <a:p>
            <a:pPr marL="0" indent="0" algn="just">
              <a:buNone/>
            </a:pPr>
            <a:r>
              <a:rPr lang="fa-IR" sz="1800" b="1" dirty="0" smtClean="0">
                <a:cs typeface="B Nazanin" pitchFamily="2" charset="-78"/>
              </a:rPr>
              <a:t>                                         تنخواه گردان خزانه     **</a:t>
            </a:r>
            <a:endParaRPr lang="en-US" sz="1800" b="1" dirty="0" smtClean="0">
              <a:cs typeface="B Nazanin" pitchFamily="2" charset="-78"/>
            </a:endParaRPr>
          </a:p>
          <a:p>
            <a:pPr marL="0" indent="0" algn="just">
              <a:buNone/>
            </a:pPr>
            <a:r>
              <a:rPr lang="fa-IR" sz="1800" b="1" dirty="0" smtClean="0">
                <a:cs typeface="B Nazanin" pitchFamily="2" charset="-78"/>
              </a:rPr>
              <a:t>مثال: فرض کنيد در ابتداي مبلغ 150،000ريال (معادل3% بودجه عمومي دولت) تحت عنوان تنخواه گردان خزانه توسط بانک مرکزي به حساب خزانه منظور شود ثبت مالي رويداد فوق به شرح زير است : </a:t>
            </a:r>
            <a:endParaRPr lang="en-US" sz="1800" b="1" dirty="0" smtClean="0">
              <a:cs typeface="B Nazanin" pitchFamily="2" charset="-78"/>
            </a:endParaRPr>
          </a:p>
          <a:p>
            <a:pPr marL="0" indent="0">
              <a:buNone/>
            </a:pPr>
            <a:r>
              <a:rPr lang="fa-IR" sz="1800" b="1" dirty="0" smtClean="0">
                <a:cs typeface="B Nazanin" pitchFamily="2" charset="-78"/>
              </a:rPr>
              <a:t>بانک تمرکز وجوه عمومي   150،000</a:t>
            </a:r>
            <a:endParaRPr lang="en-US" sz="1800" b="1" dirty="0" smtClean="0">
              <a:cs typeface="B Nazanin" pitchFamily="2" charset="-78"/>
            </a:endParaRPr>
          </a:p>
          <a:p>
            <a:pPr marL="0" indent="0" algn="just">
              <a:buNone/>
            </a:pPr>
            <a:r>
              <a:rPr lang="fa-IR" sz="1800" b="1" dirty="0" smtClean="0">
                <a:cs typeface="B Nazanin" pitchFamily="2" charset="-78"/>
              </a:rPr>
              <a:t>                      تنخواه گردان خزانه    150،000</a:t>
            </a:r>
            <a:endParaRPr lang="en-US" sz="1800" b="1" dirty="0" smtClean="0">
              <a:cs typeface="B Nazanin" pitchFamily="2" charset="-78"/>
            </a:endParaRPr>
          </a:p>
          <a:p>
            <a:pPr marL="0" indent="0" algn="just">
              <a:buNone/>
            </a:pPr>
            <a:r>
              <a:rPr lang="fa-IR" sz="1800" b="1" dirty="0" smtClean="0">
                <a:effectLst>
                  <a:outerShdw blurRad="38100" dist="38100" dir="2700000" algn="tl">
                    <a:srgbClr val="000000">
                      <a:alpha val="43137"/>
                    </a:srgbClr>
                  </a:outerShdw>
                </a:effectLst>
                <a:cs typeface="B Nazanin" pitchFamily="2" charset="-78"/>
              </a:rPr>
              <a:t>پرداخت تنخواه گردان حسابداري به دستگاه هاي اجرايي : </a:t>
            </a:r>
            <a:endParaRPr lang="en-US" sz="1800" b="1" dirty="0" smtClean="0">
              <a:effectLst>
                <a:outerShdw blurRad="38100" dist="38100" dir="2700000" algn="tl">
                  <a:srgbClr val="000000">
                    <a:alpha val="43137"/>
                  </a:srgbClr>
                </a:outerShdw>
              </a:effectLst>
              <a:cs typeface="B Nazanin" pitchFamily="2" charset="-78"/>
            </a:endParaRPr>
          </a:p>
          <a:p>
            <a:pPr marL="0" indent="0" algn="just">
              <a:buNone/>
            </a:pPr>
            <a:r>
              <a:rPr lang="fa-IR" sz="1800" b="1" dirty="0" smtClean="0">
                <a:cs typeface="B Nazanin" pitchFamily="2" charset="-78"/>
              </a:rPr>
              <a:t>در ابتداي سال مالي از محل تنخواه گردان خزانه يا ساير دريافت هاي به منظور انجام پردات هاي دستگا ه هاي اجرايي وجوهي تحت عنوان تنخواه گردان حسابداري در اختيارذيحسابي هاي دستگاه هاي اجرايي قرار مي گيرد که در حساب مستقل وجوه عمومي به شرح زير منعکس مي گردد: </a:t>
            </a:r>
            <a:endParaRPr lang="fa-IR" sz="1800" b="1" dirty="0">
              <a:cs typeface="B Nazanin" pitchFamily="2" charset="-78"/>
            </a:endParaRPr>
          </a:p>
        </p:txBody>
      </p:sp>
    </p:spTree>
    <p:extLst>
      <p:ext uri="{BB962C8B-B14F-4D97-AF65-F5344CB8AC3E}">
        <p14:creationId xmlns:p14="http://schemas.microsoft.com/office/powerpoint/2010/main" val="26614856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94" y="764704"/>
            <a:ext cx="8551366" cy="4513897"/>
          </a:xfrm>
        </p:spPr>
        <p:txBody>
          <a:bodyPr>
            <a:noAutofit/>
          </a:bodyPr>
          <a:lstStyle/>
          <a:p>
            <a:pPr>
              <a:buNone/>
            </a:pPr>
            <a:r>
              <a:rPr lang="fa-IR" sz="3600" b="1" dirty="0" smtClean="0">
                <a:cs typeface="B Nazanin" pitchFamily="2" charset="-78"/>
              </a:rPr>
              <a:t>       </a:t>
            </a:r>
            <a:r>
              <a:rPr lang="fa-IR" sz="2000" b="1" dirty="0" smtClean="0">
                <a:cs typeface="B Nazanin" pitchFamily="2" charset="-78"/>
              </a:rPr>
              <a:t>ثبت بودجه اي                                                                      ثبت مالي </a:t>
            </a:r>
          </a:p>
          <a:p>
            <a:endParaRPr lang="fa-IR" sz="2000" b="1" dirty="0" smtClean="0">
              <a:cs typeface="B Nazanin" pitchFamily="2" charset="-78"/>
            </a:endParaRPr>
          </a:p>
          <a:p>
            <a:pPr>
              <a:buNone/>
            </a:pPr>
            <a:r>
              <a:rPr lang="fa-IR" sz="2000" b="1" dirty="0" smtClean="0">
                <a:cs typeface="B Nazanin" pitchFamily="2" charset="-78"/>
              </a:rPr>
              <a:t>درخواست وجه دستگاه اجرايي  **                       تنخواه گردان دستگاه هاي اجرايي     **</a:t>
            </a:r>
            <a:endParaRPr lang="en-US" sz="2000" b="1" dirty="0" smtClean="0">
              <a:cs typeface="B Nazanin" pitchFamily="2" charset="-78"/>
            </a:endParaRPr>
          </a:p>
          <a:p>
            <a:pPr>
              <a:buNone/>
            </a:pPr>
            <a:r>
              <a:rPr lang="fa-IR" sz="2000" b="1" dirty="0" smtClean="0">
                <a:cs typeface="B Nazanin" pitchFamily="2" charset="-78"/>
              </a:rPr>
              <a:t>            اعتبارات پرداخت شده                 ***                      بانک تمرکز وجوه عمومي          **</a:t>
            </a:r>
            <a:endParaRPr lang="en-US" sz="2000" b="1" dirty="0" smtClean="0">
              <a:cs typeface="B Nazanin" pitchFamily="2" charset="-78"/>
            </a:endParaRPr>
          </a:p>
          <a:p>
            <a:pPr>
              <a:buNone/>
            </a:pPr>
            <a:endParaRPr lang="fa-IR" sz="2000" b="1" dirty="0" smtClean="0">
              <a:cs typeface="B Nazanin" pitchFamily="2" charset="-78"/>
            </a:endParaRPr>
          </a:p>
          <a:p>
            <a:pPr>
              <a:buNone/>
            </a:pPr>
            <a:r>
              <a:rPr lang="fa-IR" sz="2000" b="1" dirty="0" smtClean="0">
                <a:cs typeface="B Nazanin" pitchFamily="2" charset="-78"/>
              </a:rPr>
              <a:t>ثبت تأمين اعتبار درخواست هاي صادره            ثبت واگذاري تنخواه گردان به دستگاه هاي اجرايي </a:t>
            </a:r>
            <a:endParaRPr lang="en-US" sz="2000" b="1" dirty="0" smtClean="0">
              <a:cs typeface="B Nazanin" pitchFamily="2" charset="-78"/>
            </a:endParaRPr>
          </a:p>
          <a:p>
            <a:pPr>
              <a:buNone/>
            </a:pPr>
            <a:r>
              <a:rPr lang="fa-IR" sz="2000" b="1" dirty="0" smtClean="0">
                <a:cs typeface="B Nazanin" pitchFamily="2" charset="-78"/>
              </a:rPr>
              <a:t> </a:t>
            </a:r>
          </a:p>
          <a:p>
            <a:pPr>
              <a:buNone/>
            </a:pPr>
            <a:r>
              <a:rPr lang="fa-IR" sz="2000" b="1" dirty="0" smtClean="0">
                <a:cs typeface="B Nazanin" pitchFamily="2" charset="-78"/>
              </a:rPr>
              <a:t>مثال : فرض کنيد مبلغ تنخواه گردان خزانه به طور کامل به دستگاه هاي اجرايي واگذار گردد. ثبت اين رويداد به شرح زير است : </a:t>
            </a:r>
          </a:p>
        </p:txBody>
      </p:sp>
      <p:cxnSp>
        <p:nvCxnSpPr>
          <p:cNvPr id="5" name="Straight Connector 4"/>
          <p:cNvCxnSpPr/>
          <p:nvPr/>
        </p:nvCxnSpPr>
        <p:spPr>
          <a:xfrm>
            <a:off x="659047" y="1342356"/>
            <a:ext cx="3500462" cy="1588"/>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5429256" y="1340768"/>
            <a:ext cx="3500462" cy="1588"/>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8418762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39552" y="908720"/>
            <a:ext cx="8229600" cy="4682108"/>
          </a:xfrm>
        </p:spPr>
        <p:txBody>
          <a:bodyPr>
            <a:normAutofit/>
          </a:bodyPr>
          <a:lstStyle/>
          <a:p>
            <a:pPr>
              <a:buNone/>
            </a:pPr>
            <a:r>
              <a:rPr lang="fa-IR" sz="2000" b="1" dirty="0" smtClean="0">
                <a:cs typeface="B Nazanin" pitchFamily="2" charset="-78"/>
              </a:rPr>
              <a:t>                   ثبت بودجه اي                                                      ثبت مالي </a:t>
            </a:r>
          </a:p>
          <a:p>
            <a:pPr>
              <a:buNone/>
            </a:pPr>
            <a:endParaRPr lang="en-US" sz="2000" b="1" dirty="0" smtClean="0">
              <a:cs typeface="B Nazanin" pitchFamily="2" charset="-78"/>
            </a:endParaRPr>
          </a:p>
          <a:p>
            <a:pPr>
              <a:buNone/>
            </a:pPr>
            <a:r>
              <a:rPr lang="fa-IR" sz="2000" b="1" dirty="0" smtClean="0">
                <a:cs typeface="B Nazanin" pitchFamily="2" charset="-78"/>
              </a:rPr>
              <a:t>درخواست وجه دستگاه اجرايي 150،000        تنخواه گردان دستگاه هاي اجرايي   150،000</a:t>
            </a:r>
            <a:endParaRPr lang="en-US" sz="2000" b="1" dirty="0" smtClean="0">
              <a:cs typeface="B Nazanin" pitchFamily="2" charset="-78"/>
            </a:endParaRPr>
          </a:p>
          <a:p>
            <a:pPr>
              <a:buNone/>
            </a:pPr>
            <a:r>
              <a:rPr lang="fa-IR" sz="2000" b="1" dirty="0" smtClean="0">
                <a:cs typeface="B Nazanin" pitchFamily="2" charset="-78"/>
              </a:rPr>
              <a:t>           اعتبارات پرداخت شده          150،000                 بانک تمرکز وجوه عمومي          150،000</a:t>
            </a:r>
            <a:endParaRPr lang="en-US" sz="2000" b="1" dirty="0" smtClean="0">
              <a:cs typeface="B Nazanin" pitchFamily="2" charset="-78"/>
            </a:endParaRPr>
          </a:p>
          <a:p>
            <a:pPr>
              <a:buNone/>
            </a:pPr>
            <a:r>
              <a:rPr lang="fa-IR" sz="2000" b="1" dirty="0" smtClean="0">
                <a:cs typeface="B Nazanin" pitchFamily="2" charset="-78"/>
              </a:rPr>
              <a:t>ثبت تأمين درخواست هاي صادره             ثبت واگذاري تنخواه گردان به دستگاه هاي اجرايي </a:t>
            </a:r>
          </a:p>
          <a:p>
            <a:pPr>
              <a:buNone/>
            </a:pPr>
            <a:endParaRPr lang="en-US" sz="2000" b="1" dirty="0" smtClean="0">
              <a:cs typeface="B Nazanin" pitchFamily="2" charset="-78"/>
            </a:endParaRPr>
          </a:p>
          <a:p>
            <a:pPr algn="just">
              <a:buNone/>
            </a:pPr>
            <a:r>
              <a:rPr lang="fa-IR" sz="2000" b="1" dirty="0" smtClean="0">
                <a:cs typeface="B Nazanin" pitchFamily="2" charset="-78"/>
              </a:rPr>
              <a:t>مطابق با تعريف مندرج در ماده 26 قانون محاسبات عمومي تنخواه گردان حسابداري عبارت است از وجهي که خزانه يا نمايندگي خزانه در استان از محل اعتبارات مصوب براي انجام هزينه هاي سال جاري و تعهدات قابل پرداخت سال هاي قبل در اختيار ذيحساب قرار مي دهد تا در قبال حواله هاي صادر شده واريز و با صدور درخواست وجه مجدداً دريافت گردد. </a:t>
            </a:r>
            <a:endParaRPr lang="en-US" sz="2000" b="1" dirty="0">
              <a:cs typeface="B Nazanin" pitchFamily="2" charset="-78"/>
            </a:endParaRPr>
          </a:p>
        </p:txBody>
      </p:sp>
      <p:cxnSp>
        <p:nvCxnSpPr>
          <p:cNvPr id="7" name="Straight Connector 6"/>
          <p:cNvCxnSpPr/>
          <p:nvPr/>
        </p:nvCxnSpPr>
        <p:spPr>
          <a:xfrm flipV="1">
            <a:off x="1043608" y="1483196"/>
            <a:ext cx="3168352" cy="158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6056" y="1484784"/>
            <a:ext cx="3425034"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1210045"/>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3600" b="1" dirty="0" smtClean="0">
                <a:cs typeface="B Nazanin" pitchFamily="2" charset="-78"/>
              </a:rPr>
              <a:t>وصول درآمدها و ساير دريافت ها</a:t>
            </a:r>
            <a:endParaRPr lang="fa-IR" b="1" dirty="0">
              <a:cs typeface="B Nazanin" pitchFamily="2" charset="-78"/>
            </a:endParaRPr>
          </a:p>
        </p:txBody>
      </p:sp>
      <p:sp>
        <p:nvSpPr>
          <p:cNvPr id="3" name="Content Placeholder 2"/>
          <p:cNvSpPr>
            <a:spLocks noGrp="1"/>
          </p:cNvSpPr>
          <p:nvPr>
            <p:ph sz="half" idx="1"/>
          </p:nvPr>
        </p:nvSpPr>
        <p:spPr>
          <a:xfrm>
            <a:off x="251520" y="1556792"/>
            <a:ext cx="4038600" cy="4525963"/>
          </a:xfrm>
        </p:spPr>
        <p:txBody>
          <a:bodyPr>
            <a:noAutofit/>
          </a:bodyPr>
          <a:lstStyle/>
          <a:p>
            <a:pPr marL="0" indent="0" algn="just">
              <a:buNone/>
            </a:pPr>
            <a:r>
              <a:rPr lang="fa-IR" sz="2400" b="1" dirty="0" smtClean="0">
                <a:solidFill>
                  <a:srgbClr val="FF0000"/>
                </a:solidFill>
                <a:cs typeface="B Nazanin" pitchFamily="2" charset="-78"/>
              </a:rPr>
              <a:t>تخصيص اعتبار : </a:t>
            </a:r>
            <a:endParaRPr lang="en-US" sz="2000" b="1" dirty="0" smtClean="0">
              <a:solidFill>
                <a:srgbClr val="FF0000"/>
              </a:solidFill>
              <a:cs typeface="B Nazanin" pitchFamily="2" charset="-78"/>
            </a:endParaRPr>
          </a:p>
          <a:p>
            <a:pPr marL="0" indent="0" algn="just">
              <a:buNone/>
            </a:pPr>
            <a:r>
              <a:rPr lang="fa-IR" sz="1600" b="1" dirty="0" smtClean="0">
                <a:cs typeface="B Nazanin" pitchFamily="2" charset="-78"/>
              </a:rPr>
              <a:t>تخصيص اعتبار ابزاري است که تعادل بين دريافت ها و پرداخت ها را در دولت امکان پذير مي کند . در زمان تخصيص اعتبار  ثبت ذيل صورت مي گيرد : </a:t>
            </a:r>
          </a:p>
          <a:p>
            <a:pPr marL="0" indent="0" algn="just">
              <a:buNone/>
            </a:pPr>
            <a:endParaRPr lang="en-US" sz="1600" b="1" dirty="0" smtClean="0">
              <a:cs typeface="B Nazanin" pitchFamily="2" charset="-78"/>
            </a:endParaRPr>
          </a:p>
          <a:p>
            <a:pPr marL="0" indent="0" algn="just">
              <a:buNone/>
            </a:pPr>
            <a:r>
              <a:rPr lang="fa-IR" sz="1600" b="1" dirty="0" smtClean="0">
                <a:cs typeface="B Nazanin" pitchFamily="2" charset="-78"/>
              </a:rPr>
              <a:t>جاري با دستگاه هاي اجرايي  4،800،000 </a:t>
            </a:r>
            <a:endParaRPr lang="en-US" sz="1600" b="1" dirty="0" smtClean="0">
              <a:cs typeface="B Nazanin" pitchFamily="2" charset="-78"/>
            </a:endParaRPr>
          </a:p>
          <a:p>
            <a:pPr marL="0" indent="0" algn="just">
              <a:buNone/>
            </a:pPr>
            <a:r>
              <a:rPr lang="fa-IR" sz="1600" b="1" dirty="0" smtClean="0">
                <a:cs typeface="B Nazanin" pitchFamily="2" charset="-78"/>
              </a:rPr>
              <a:t>           اعتبارات تخصيص يافته            4،800،000</a:t>
            </a:r>
          </a:p>
          <a:p>
            <a:pPr marL="0" indent="0" algn="just">
              <a:buNone/>
            </a:pPr>
            <a:endParaRPr lang="en-US" sz="1600" b="1" dirty="0" smtClean="0">
              <a:cs typeface="B Nazanin" pitchFamily="2" charset="-78"/>
            </a:endParaRPr>
          </a:p>
          <a:p>
            <a:pPr marL="0" indent="0" algn="just">
              <a:buNone/>
            </a:pPr>
            <a:r>
              <a:rPr lang="fa-IR" sz="1800" b="1" dirty="0" smtClean="0">
                <a:solidFill>
                  <a:srgbClr val="FF0000"/>
                </a:solidFill>
                <a:cs typeface="B Nazanin" pitchFamily="2" charset="-78"/>
              </a:rPr>
              <a:t>پرداخت وجه به دستگاه هاي اجرايي : </a:t>
            </a:r>
            <a:endParaRPr lang="fa-IR" sz="1600" b="1" dirty="0" smtClean="0">
              <a:solidFill>
                <a:srgbClr val="FF0000"/>
              </a:solidFill>
              <a:cs typeface="B Nazanin" pitchFamily="2" charset="-78"/>
            </a:endParaRPr>
          </a:p>
          <a:p>
            <a:pPr marL="0" indent="0" algn="just">
              <a:buNone/>
            </a:pPr>
            <a:endParaRPr lang="en-US" sz="1600" b="1" dirty="0" smtClean="0">
              <a:cs typeface="B Nazanin" pitchFamily="2" charset="-78"/>
            </a:endParaRPr>
          </a:p>
          <a:p>
            <a:pPr marL="0" indent="0" algn="just">
              <a:buNone/>
            </a:pPr>
            <a:r>
              <a:rPr lang="fa-IR" sz="1600" b="1" dirty="0" smtClean="0">
                <a:cs typeface="B Nazanin" pitchFamily="2" charset="-78"/>
              </a:rPr>
              <a:t>به محض ابلاغ تخصيص به دستگاه هاي</a:t>
            </a:r>
          </a:p>
          <a:p>
            <a:pPr marL="0" indent="0" algn="just">
              <a:buNone/>
            </a:pPr>
            <a:r>
              <a:rPr lang="fa-IR" sz="1600" b="1" dirty="0" smtClean="0">
                <a:cs typeface="B Nazanin" pitchFamily="2" charset="-78"/>
              </a:rPr>
              <a:t> اجرايي ، دستگاه هاي مذکور درخواست وجه به عهده خزانه صادر نمايند توضيح اينکه دستگاه هاي اجرايي گاهي از خزانه درخواست نموده که تمام يا قسمتي از مبالغ درخواست وجه هاي آنها بابت تسويه تنخواه گردان دستگاه  اجرايي کسر شود . </a:t>
            </a:r>
            <a:endParaRPr lang="en-US" sz="1600" b="1" dirty="0" smtClean="0">
              <a:cs typeface="B Nazanin" pitchFamily="2" charset="-78"/>
            </a:endParaRPr>
          </a:p>
          <a:p>
            <a:pPr marL="0" indent="0" algn="just">
              <a:buNone/>
            </a:pPr>
            <a:endParaRPr lang="fa-IR" sz="1600" dirty="0">
              <a:cs typeface="B Nazanin" pitchFamily="2" charset="-78"/>
            </a:endParaRPr>
          </a:p>
        </p:txBody>
      </p:sp>
      <p:sp>
        <p:nvSpPr>
          <p:cNvPr id="4" name="Content Placeholder 3"/>
          <p:cNvSpPr>
            <a:spLocks noGrp="1"/>
          </p:cNvSpPr>
          <p:nvPr>
            <p:ph sz="half" idx="2"/>
          </p:nvPr>
        </p:nvSpPr>
        <p:spPr>
          <a:xfrm>
            <a:off x="4427984" y="1412776"/>
            <a:ext cx="4608512" cy="4968552"/>
          </a:xfrm>
        </p:spPr>
        <p:txBody>
          <a:bodyPr>
            <a:noAutofit/>
          </a:bodyPr>
          <a:lstStyle/>
          <a:p>
            <a:pPr marL="0" indent="0" algn="just">
              <a:buNone/>
            </a:pPr>
            <a:r>
              <a:rPr lang="fa-IR" sz="1800" b="1" dirty="0" smtClean="0">
                <a:cs typeface="B Nazanin" pitchFamily="2" charset="-78"/>
              </a:rPr>
              <a:t>از آنجا که سيستم حسابداري خزانه بر مبناي نقدي طراحي مي شود ، لذا منحصراً در زمان وصول وجه نقد ثبت حسابداري انجام مي شود . </a:t>
            </a:r>
            <a:endParaRPr lang="en-US" sz="1800" b="1" dirty="0" smtClean="0">
              <a:cs typeface="B Nazanin" pitchFamily="2" charset="-78"/>
            </a:endParaRPr>
          </a:p>
          <a:p>
            <a:pPr marL="0" indent="0" algn="just">
              <a:buNone/>
            </a:pPr>
            <a:r>
              <a:rPr lang="fa-IR" sz="1800" b="1" dirty="0" smtClean="0">
                <a:cs typeface="B Nazanin" pitchFamily="2" charset="-78"/>
              </a:rPr>
              <a:t>نحوه ثبت درآمدها و ساير دريافت ها به شرح ذيل خواهد بود : </a:t>
            </a:r>
          </a:p>
          <a:p>
            <a:pPr marL="0" indent="0" algn="just">
              <a:buNone/>
            </a:pPr>
            <a:endParaRPr lang="en-US" sz="1800" b="1" dirty="0" smtClean="0">
              <a:cs typeface="B Nazanin" pitchFamily="2" charset="-78"/>
            </a:endParaRPr>
          </a:p>
          <a:p>
            <a:pPr marL="0" indent="0" algn="just">
              <a:buNone/>
            </a:pPr>
            <a:r>
              <a:rPr lang="fa-IR" sz="1800" b="1" dirty="0" smtClean="0">
                <a:cs typeface="B Nazanin" pitchFamily="2" charset="-78"/>
              </a:rPr>
              <a:t>بانک تمرکز وجوه عمومي  **</a:t>
            </a:r>
            <a:endParaRPr lang="en-US" sz="1800" b="1" dirty="0" smtClean="0">
              <a:cs typeface="B Nazanin" pitchFamily="2" charset="-78"/>
            </a:endParaRPr>
          </a:p>
          <a:p>
            <a:pPr marL="0" indent="0" algn="just">
              <a:buNone/>
            </a:pPr>
            <a:r>
              <a:rPr lang="fa-IR" sz="1800" b="1" dirty="0" smtClean="0">
                <a:cs typeface="B Nazanin" pitchFamily="2" charset="-78"/>
              </a:rPr>
              <a:t>               دريافت هاي وجوه عمومي  **</a:t>
            </a:r>
          </a:p>
          <a:p>
            <a:pPr marL="0" indent="0" algn="just">
              <a:buNone/>
            </a:pPr>
            <a:endParaRPr lang="fa-IR" sz="1800" b="1" dirty="0" smtClean="0">
              <a:cs typeface="B Nazanin" pitchFamily="2" charset="-78"/>
            </a:endParaRPr>
          </a:p>
          <a:p>
            <a:pPr marL="0" indent="0" algn="just">
              <a:buNone/>
            </a:pPr>
            <a:r>
              <a:rPr lang="fa-IR" sz="1800" b="1" dirty="0" smtClean="0">
                <a:cs typeface="B Nazanin" pitchFamily="2" charset="-78"/>
              </a:rPr>
              <a:t> </a:t>
            </a:r>
            <a:endParaRPr lang="en-US" sz="1800" b="1" dirty="0" smtClean="0">
              <a:cs typeface="B Nazanin" pitchFamily="2" charset="-78"/>
            </a:endParaRPr>
          </a:p>
          <a:p>
            <a:pPr marL="0" indent="0" algn="just">
              <a:buNone/>
            </a:pPr>
            <a:r>
              <a:rPr lang="fa-IR" sz="1800" b="1" dirty="0" smtClean="0">
                <a:cs typeface="B Nazanin" pitchFamily="2" charset="-78"/>
              </a:rPr>
              <a:t>مثال : فرض کنيد در طول سال دستگاه هاي اجرايي مبلغ 5،200،000 ريال درآمد وصول و به خزانه واريز مي کند . ثبت مالي رويداد فوق به شرح  زير است : </a:t>
            </a:r>
          </a:p>
          <a:p>
            <a:pPr marL="0" indent="0" algn="just">
              <a:buNone/>
            </a:pPr>
            <a:endParaRPr lang="en-US" sz="1800" b="1" dirty="0" smtClean="0">
              <a:cs typeface="B Nazanin" pitchFamily="2" charset="-78"/>
            </a:endParaRPr>
          </a:p>
          <a:p>
            <a:pPr marL="0" indent="0" algn="just">
              <a:buNone/>
            </a:pPr>
            <a:r>
              <a:rPr lang="fa-IR" sz="1800" b="1" dirty="0" smtClean="0">
                <a:cs typeface="B Nazanin" pitchFamily="2" charset="-78"/>
              </a:rPr>
              <a:t>بانک تمرکز وجوه عمومي  5،200،000</a:t>
            </a:r>
            <a:endParaRPr lang="en-US" sz="1800" b="1" dirty="0" smtClean="0">
              <a:cs typeface="B Nazanin" pitchFamily="2" charset="-78"/>
            </a:endParaRPr>
          </a:p>
          <a:p>
            <a:pPr marL="0" indent="0" algn="just">
              <a:buNone/>
            </a:pPr>
            <a:r>
              <a:rPr lang="fa-IR" sz="1800" b="1" dirty="0" smtClean="0">
                <a:cs typeface="B Nazanin" pitchFamily="2" charset="-78"/>
              </a:rPr>
              <a:t>دريافت هاي وجوه عمومي            5،200،000</a:t>
            </a:r>
            <a:endParaRPr lang="en-US" sz="1800" b="1" dirty="0" smtClean="0">
              <a:cs typeface="B Nazanin" pitchFamily="2" charset="-78"/>
            </a:endParaRPr>
          </a:p>
          <a:p>
            <a:pPr marL="0" indent="0" algn="just">
              <a:buNone/>
            </a:pPr>
            <a:endParaRPr lang="fa-IR" sz="1800" dirty="0">
              <a:cs typeface="B Nazanin" pitchFamily="2" charset="-78"/>
            </a:endParaRPr>
          </a:p>
        </p:txBody>
      </p:sp>
    </p:spTree>
    <p:extLst>
      <p:ext uri="{BB962C8B-B14F-4D97-AF65-F5344CB8AC3E}">
        <p14:creationId xmlns:p14="http://schemas.microsoft.com/office/powerpoint/2010/main" val="1236796096"/>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548680"/>
            <a:ext cx="8856984" cy="6097310"/>
          </a:xfrm>
        </p:spPr>
        <p:txBody>
          <a:bodyPr>
            <a:normAutofit fontScale="70000" lnSpcReduction="20000"/>
          </a:bodyPr>
          <a:lstStyle/>
          <a:p>
            <a:pPr algn="justLow">
              <a:buNone/>
            </a:pPr>
            <a:r>
              <a:rPr lang="fa-IR" b="1" dirty="0" smtClean="0">
                <a:cs typeface="B Nazanin" pitchFamily="2" charset="-78"/>
              </a:rPr>
              <a:t>                    ثبت بودجه اي                                                ثبت مالي   </a:t>
            </a:r>
          </a:p>
          <a:p>
            <a:pPr algn="justLow">
              <a:buNone/>
            </a:pPr>
            <a:endParaRPr lang="en-US" dirty="0" smtClean="0">
              <a:cs typeface="B Nazanin" pitchFamily="2" charset="-78"/>
            </a:endParaRPr>
          </a:p>
          <a:p>
            <a:pPr algn="justLow">
              <a:buNone/>
            </a:pPr>
            <a:r>
              <a:rPr lang="fa-IR" dirty="0" smtClean="0">
                <a:cs typeface="B Nazanin" pitchFamily="2" charset="-78"/>
              </a:rPr>
              <a:t>درخواست وجه دستگاه هاي اجرايي  **           پرداختهاي وجوه عمومي  **</a:t>
            </a:r>
            <a:endParaRPr lang="en-US" dirty="0" smtClean="0">
              <a:cs typeface="B Nazanin" pitchFamily="2" charset="-78"/>
            </a:endParaRPr>
          </a:p>
          <a:p>
            <a:pPr algn="justLow">
              <a:buNone/>
            </a:pPr>
            <a:r>
              <a:rPr lang="fa-IR" dirty="0" smtClean="0">
                <a:cs typeface="B Nazanin" pitchFamily="2" charset="-78"/>
              </a:rPr>
              <a:t>             اعتبارات پرداخت شده           **             تنخواه گردان دستگاه هاي اجرايي **</a:t>
            </a:r>
            <a:endParaRPr lang="en-US" dirty="0" smtClean="0">
              <a:cs typeface="B Nazanin" pitchFamily="2" charset="-78"/>
            </a:endParaRPr>
          </a:p>
          <a:p>
            <a:pPr algn="justLow">
              <a:buNone/>
            </a:pPr>
            <a:r>
              <a:rPr lang="fa-IR" dirty="0" smtClean="0">
                <a:cs typeface="B Nazanin" pitchFamily="2" charset="-78"/>
              </a:rPr>
              <a:t>ثبت تأمين اعتبار درخواست وجه هاي صادره               بانک تمرکز وجوه عمومي           **</a:t>
            </a:r>
            <a:endParaRPr lang="en-US" dirty="0" smtClean="0">
              <a:cs typeface="B Nazanin" pitchFamily="2" charset="-78"/>
            </a:endParaRPr>
          </a:p>
          <a:p>
            <a:pPr algn="justLow">
              <a:buNone/>
            </a:pPr>
            <a:r>
              <a:rPr lang="fa-IR" sz="2600" dirty="0" smtClean="0">
                <a:cs typeface="B Nazanin" pitchFamily="2" charset="-78"/>
              </a:rPr>
              <a:t> </a:t>
            </a:r>
          </a:p>
          <a:p>
            <a:pPr algn="justLow">
              <a:buNone/>
            </a:pPr>
            <a:r>
              <a:rPr lang="fa-IR" sz="2600" dirty="0" smtClean="0">
                <a:cs typeface="B Nazanin" pitchFamily="2" charset="-78"/>
              </a:rPr>
              <a:t> ثبت پرداخت وجه بابت درخواستهاي دستگاه هاي دولتي و تسويه تمام ياقسمتي از تنخواه گردان دستگاه  هاي  ا جرايي   </a:t>
            </a:r>
          </a:p>
          <a:p>
            <a:pPr algn="justLow">
              <a:buNone/>
            </a:pPr>
            <a:r>
              <a:rPr lang="fa-IR" dirty="0" smtClean="0">
                <a:cs typeface="B Nazanin" pitchFamily="2" charset="-78"/>
              </a:rPr>
              <a:t>                                                                  </a:t>
            </a:r>
            <a:endParaRPr lang="en-US" dirty="0" smtClean="0">
              <a:cs typeface="B Nazanin" pitchFamily="2" charset="-78"/>
            </a:endParaRPr>
          </a:p>
          <a:p>
            <a:pPr algn="justLow">
              <a:buNone/>
            </a:pPr>
            <a:r>
              <a:rPr lang="fa-IR" b="1" dirty="0" smtClean="0">
                <a:cs typeface="B Nazanin" pitchFamily="2" charset="-78"/>
              </a:rPr>
              <a:t>مثال</a:t>
            </a:r>
            <a:r>
              <a:rPr lang="fa-IR" dirty="0" smtClean="0">
                <a:cs typeface="B Nazanin" pitchFamily="2" charset="-78"/>
              </a:rPr>
              <a:t> : فرض کنيد در طول سال 1</a:t>
            </a:r>
            <a:r>
              <a:rPr lang="en-US" dirty="0" smtClean="0">
                <a:cs typeface="B Nazanin" pitchFamily="2" charset="-78"/>
              </a:rPr>
              <a:t>x</a:t>
            </a:r>
            <a:r>
              <a:rPr lang="fa-IR" dirty="0" smtClean="0">
                <a:cs typeface="B Nazanin" pitchFamily="2" charset="-78"/>
              </a:rPr>
              <a:t>13 جمع درخواستهاي وجه صادره عهده خزانه که وجه آنها نيز در اختيار دستگاه هاي درخواست کننده قرار گرفته  4800000ريال بوده ، ضمن آنکه دستگاه هاي اجرايي از خزانه خواسته اند که مبالغي از درخواستهاي وجه آنها بابت تسويه تنخواه گردان دريافتي در ابتداي سال کسر شود . ثبت رويداد فوق به شرح زير است :</a:t>
            </a:r>
          </a:p>
          <a:p>
            <a:pPr algn="justLow">
              <a:buNone/>
            </a:pPr>
            <a:endParaRPr lang="fa-IR" b="1" dirty="0" smtClean="0">
              <a:cs typeface="B Nazanin" pitchFamily="2" charset="-78"/>
            </a:endParaRPr>
          </a:p>
          <a:p>
            <a:pPr algn="justLow">
              <a:buNone/>
            </a:pPr>
            <a:r>
              <a:rPr lang="fa-IR" b="1" dirty="0" smtClean="0">
                <a:cs typeface="B Nazanin" pitchFamily="2" charset="-78"/>
              </a:rPr>
              <a:t>                    ثبت بودجه اي                                                  ثبت مالي</a:t>
            </a:r>
          </a:p>
          <a:p>
            <a:pPr algn="justLow">
              <a:buNone/>
            </a:pPr>
            <a:r>
              <a:rPr lang="fa-IR" dirty="0" smtClean="0">
                <a:cs typeface="B Nazanin" pitchFamily="2" charset="-78"/>
              </a:rPr>
              <a:t>                                                                                       </a:t>
            </a:r>
            <a:endParaRPr lang="en-US" dirty="0" smtClean="0">
              <a:cs typeface="B Nazanin" pitchFamily="2" charset="-78"/>
            </a:endParaRPr>
          </a:p>
          <a:p>
            <a:pPr algn="justLow">
              <a:buNone/>
            </a:pPr>
            <a:r>
              <a:rPr lang="fa-IR" dirty="0" smtClean="0">
                <a:cs typeface="B Nazanin" pitchFamily="2" charset="-78"/>
              </a:rPr>
              <a:t>درخواست وجه دستگاه هاي اجرايي* 4،650،000       پرداخت هاي وجوه عمومي 4،800،000</a:t>
            </a:r>
            <a:endParaRPr lang="en-US" dirty="0" smtClean="0">
              <a:cs typeface="B Nazanin" pitchFamily="2" charset="-78"/>
            </a:endParaRPr>
          </a:p>
          <a:p>
            <a:pPr algn="justLow">
              <a:buNone/>
            </a:pPr>
            <a:r>
              <a:rPr lang="fa-IR" dirty="0" smtClean="0">
                <a:cs typeface="B Nazanin" pitchFamily="2" charset="-78"/>
              </a:rPr>
              <a:t>                 اعتبارات پرداخت شده      4،650،000        تنخواه گردان دستگاه اجرايي   150،000</a:t>
            </a:r>
            <a:endParaRPr lang="en-US" dirty="0" smtClean="0">
              <a:cs typeface="B Nazanin" pitchFamily="2" charset="-78"/>
            </a:endParaRPr>
          </a:p>
          <a:p>
            <a:pPr algn="justLow">
              <a:buNone/>
            </a:pPr>
            <a:r>
              <a:rPr lang="fa-IR" dirty="0" smtClean="0">
                <a:cs typeface="B Nazanin" pitchFamily="2" charset="-78"/>
              </a:rPr>
              <a:t>4650000= 150000- 4800000 *                           بانک تمرکز وجوه عمومي      4،650،000</a:t>
            </a:r>
            <a:endParaRPr lang="en-US" dirty="0" smtClean="0">
              <a:cs typeface="B Nazanin" pitchFamily="2" charset="-78"/>
            </a:endParaRPr>
          </a:p>
          <a:p>
            <a:pPr algn="justLow"/>
            <a:endParaRPr lang="fa-IR" dirty="0">
              <a:cs typeface="B Nazanin" pitchFamily="2" charset="-78"/>
            </a:endParaRPr>
          </a:p>
        </p:txBody>
      </p:sp>
      <p:cxnSp>
        <p:nvCxnSpPr>
          <p:cNvPr id="5" name="Straight Connector 4"/>
          <p:cNvCxnSpPr/>
          <p:nvPr/>
        </p:nvCxnSpPr>
        <p:spPr>
          <a:xfrm>
            <a:off x="1000100" y="928670"/>
            <a:ext cx="3357586" cy="1588"/>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4716016" y="930258"/>
            <a:ext cx="3927950" cy="0"/>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857224" y="4941168"/>
            <a:ext cx="3354736" cy="0"/>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4716016" y="4941168"/>
            <a:ext cx="3927950" cy="3176"/>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6866665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cs typeface="B Nazanin" pitchFamily="2" charset="-78"/>
              </a:rPr>
              <a:t>تسويه تنخواه گردان حسابداري</a:t>
            </a:r>
            <a:r>
              <a:rPr lang="en-US" dirty="0" smtClean="0">
                <a:cs typeface="B Nazanin" pitchFamily="2" charset="-78"/>
              </a:rPr>
              <a:t/>
            </a:r>
            <a:br>
              <a:rPr lang="en-US" dirty="0" smtClean="0">
                <a:cs typeface="B Nazanin" pitchFamily="2" charset="-78"/>
              </a:rPr>
            </a:br>
            <a:endParaRPr lang="fa-IR" dirty="0">
              <a:cs typeface="B Nazanin" pitchFamily="2" charset="-78"/>
            </a:endParaRPr>
          </a:p>
        </p:txBody>
      </p:sp>
      <p:sp>
        <p:nvSpPr>
          <p:cNvPr id="3" name="Content Placeholder 2"/>
          <p:cNvSpPr>
            <a:spLocks noGrp="1"/>
          </p:cNvSpPr>
          <p:nvPr>
            <p:ph idx="1"/>
          </p:nvPr>
        </p:nvSpPr>
        <p:spPr>
          <a:xfrm>
            <a:off x="395536" y="764704"/>
            <a:ext cx="8229600" cy="5688632"/>
          </a:xfrm>
        </p:spPr>
        <p:txBody>
          <a:bodyPr>
            <a:noAutofit/>
          </a:bodyPr>
          <a:lstStyle/>
          <a:p>
            <a:pPr>
              <a:buNone/>
            </a:pPr>
            <a:r>
              <a:rPr lang="fa-IR" sz="2000" dirty="0" smtClean="0">
                <a:cs typeface="B Nazanin" pitchFamily="2" charset="-78"/>
              </a:rPr>
              <a:t>در ارتباط با تسويه تنخواه گردان حسابداري حالات ذيل ممکن است رخ دهد : </a:t>
            </a:r>
          </a:p>
          <a:p>
            <a:pPr>
              <a:buNone/>
            </a:pPr>
            <a:r>
              <a:rPr lang="fa-IR" sz="2000" dirty="0" smtClean="0">
                <a:cs typeface="B Nazanin" pitchFamily="2" charset="-78"/>
              </a:rPr>
              <a:t>حالت اول : ذيحسابي سازمان هاي دولتي قسمتي از تنخواه گردان خود را با سند هزينه و قسمتي را نيز با واريز وجه نقد به حساب خزانه تسويه نمايد : </a:t>
            </a:r>
          </a:p>
          <a:p>
            <a:pPr>
              <a:buNone/>
            </a:pPr>
            <a:endParaRPr lang="en-US" sz="2000" dirty="0" smtClean="0">
              <a:cs typeface="B Nazanin" pitchFamily="2" charset="-78"/>
            </a:endParaRPr>
          </a:p>
          <a:p>
            <a:pPr>
              <a:buNone/>
            </a:pPr>
            <a:r>
              <a:rPr lang="fa-IR" sz="2000" dirty="0" smtClean="0">
                <a:cs typeface="B Nazanin" pitchFamily="2" charset="-78"/>
              </a:rPr>
              <a:t>پرداخت هاي وجوه عمومي            **	           معاد ل اسناد هزينه</a:t>
            </a:r>
            <a:endParaRPr lang="en-US" sz="2000" dirty="0" smtClean="0">
              <a:cs typeface="B Nazanin" pitchFamily="2" charset="-78"/>
            </a:endParaRPr>
          </a:p>
          <a:p>
            <a:pPr>
              <a:buNone/>
            </a:pPr>
            <a:r>
              <a:rPr lang="fa-IR" sz="2000" dirty="0" smtClean="0">
                <a:cs typeface="B Nazanin" pitchFamily="2" charset="-78"/>
              </a:rPr>
              <a:t>بانک تمرکز وجوه عمومي 	**	           معادل وجوه نقد واريزي</a:t>
            </a:r>
          </a:p>
          <a:p>
            <a:pPr>
              <a:buNone/>
            </a:pPr>
            <a:r>
              <a:rPr lang="fa-IR" sz="1600" b="1" dirty="0" smtClean="0">
                <a:cs typeface="B Nazanin" pitchFamily="2" charset="-78"/>
              </a:rPr>
              <a:t>                                        تنخواه گردان دستگاه هاي اجرايي          **</a:t>
            </a:r>
          </a:p>
          <a:p>
            <a:pPr>
              <a:buNone/>
            </a:pPr>
            <a:endParaRPr lang="en-US" sz="1600" b="1" dirty="0" smtClean="0">
              <a:cs typeface="B Nazanin" pitchFamily="2" charset="-78"/>
            </a:endParaRPr>
          </a:p>
          <a:p>
            <a:pPr>
              <a:buNone/>
            </a:pPr>
            <a:r>
              <a:rPr lang="fa-IR" sz="2000" dirty="0" smtClean="0">
                <a:cs typeface="B Nazanin" pitchFamily="2" charset="-78"/>
              </a:rPr>
              <a:t>حالت دوم: ذيحسابي سازمان هاي دولتي کل مبلغ تنخواه گردان خود را با ارائه اسناد هزينه تسويه نمايند</a:t>
            </a:r>
          </a:p>
          <a:p>
            <a:pPr>
              <a:buNone/>
            </a:pPr>
            <a:endParaRPr lang="fa-IR" sz="2000" dirty="0" smtClean="0">
              <a:cs typeface="B Nazanin" pitchFamily="2" charset="-78"/>
            </a:endParaRPr>
          </a:p>
          <a:p>
            <a:pPr>
              <a:buNone/>
            </a:pPr>
            <a:r>
              <a:rPr lang="fa-IR" sz="2000" dirty="0" smtClean="0">
                <a:cs typeface="B Nazanin" pitchFamily="2" charset="-78"/>
              </a:rPr>
              <a:t>پرداختهاي وجوه عمومي       **</a:t>
            </a:r>
            <a:endParaRPr lang="en-US" sz="2000" dirty="0" smtClean="0">
              <a:cs typeface="B Nazanin" pitchFamily="2" charset="-78"/>
            </a:endParaRPr>
          </a:p>
          <a:p>
            <a:pPr>
              <a:buNone/>
            </a:pPr>
            <a:r>
              <a:rPr lang="fa-IR" sz="2000" dirty="0" smtClean="0">
                <a:cs typeface="B Nazanin" pitchFamily="2" charset="-78"/>
              </a:rPr>
              <a:t>                      تنخواه گردان دستگاه هاي اجرايي     **</a:t>
            </a:r>
          </a:p>
          <a:p>
            <a:pPr>
              <a:buNone/>
            </a:pPr>
            <a:endParaRPr lang="en-US" sz="2000" dirty="0" smtClean="0">
              <a:cs typeface="B Nazanin" pitchFamily="2" charset="-78"/>
            </a:endParaRPr>
          </a:p>
          <a:p>
            <a:pPr>
              <a:buNone/>
            </a:pPr>
            <a:r>
              <a:rPr lang="fa-IR" sz="2000" dirty="0" smtClean="0">
                <a:cs typeface="B Nazanin" pitchFamily="2" charset="-78"/>
              </a:rPr>
              <a:t>حالت سوم : ذيحسابي هاي کل مبلغ تنخواه گردان را با واريز وجه تسويه نمايند . </a:t>
            </a:r>
          </a:p>
          <a:p>
            <a:pPr>
              <a:buNone/>
            </a:pPr>
            <a:r>
              <a:rPr lang="fa-IR" sz="2000" dirty="0" smtClean="0">
                <a:cs typeface="B Nazanin" pitchFamily="2" charset="-78"/>
              </a:rPr>
              <a:t>             بانک تمرکز وجوه عمومي     **</a:t>
            </a:r>
            <a:endParaRPr lang="en-US" sz="2000" dirty="0" smtClean="0">
              <a:cs typeface="B Nazanin" pitchFamily="2" charset="-78"/>
            </a:endParaRPr>
          </a:p>
          <a:p>
            <a:pPr>
              <a:buNone/>
            </a:pPr>
            <a:r>
              <a:rPr lang="fa-IR" sz="2000" dirty="0" smtClean="0">
                <a:cs typeface="B Nazanin" pitchFamily="2" charset="-78"/>
              </a:rPr>
              <a:t>                                    تنخواه گردان دستگاه هاي اجرايي    **</a:t>
            </a:r>
          </a:p>
          <a:p>
            <a:pPr>
              <a:buNone/>
            </a:pPr>
            <a:endParaRPr lang="en-US" sz="2000" dirty="0" smtClean="0">
              <a:cs typeface="B Nazanin" pitchFamily="2" charset="-78"/>
            </a:endParaRPr>
          </a:p>
        </p:txBody>
      </p:sp>
      <p:cxnSp>
        <p:nvCxnSpPr>
          <p:cNvPr id="5" name="Straight Arrow Connector 4"/>
          <p:cNvCxnSpPr/>
          <p:nvPr/>
        </p:nvCxnSpPr>
        <p:spPr>
          <a:xfrm>
            <a:off x="4357686" y="2780928"/>
            <a:ext cx="928694"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4357686" y="2422476"/>
            <a:ext cx="857256"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713532575"/>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229600" cy="5883328"/>
          </a:xfrm>
        </p:spPr>
        <p:txBody>
          <a:bodyPr>
            <a:noAutofit/>
          </a:bodyPr>
          <a:lstStyle/>
          <a:p>
            <a:pPr>
              <a:buNone/>
            </a:pPr>
            <a:r>
              <a:rPr lang="fa-IR" sz="2000" b="1" dirty="0" smtClean="0">
                <a:latin typeface="Calibri" pitchFamily="34" charset="0"/>
                <a:ea typeface="Times New Roman" pitchFamily="18" charset="0"/>
                <a:cs typeface="B Nazanin" pitchFamily="2" charset="-78"/>
              </a:rPr>
              <a:t> </a:t>
            </a:r>
            <a:r>
              <a:rPr lang="fa-IR" sz="2400" b="1" dirty="0">
                <a:cs typeface="B Nazanin" pitchFamily="2" charset="-78"/>
              </a:rPr>
              <a:t>تسويه تنخواه گردان خزانه : </a:t>
            </a:r>
          </a:p>
          <a:p>
            <a:pPr>
              <a:buNone/>
            </a:pPr>
            <a:r>
              <a:rPr lang="fa-IR" sz="1800" b="1" dirty="0">
                <a:cs typeface="B Nazanin" pitchFamily="2" charset="-78"/>
              </a:rPr>
              <a:t>تنخواه گردان خزانه به عنوان وام کوتاه مدت يکساله تلقي و براي ايجاد هماهنگي و تعادل در دريافت و پرداخت خزانه دريافت مي گردد و بايست ي در پايان سال مالي با بانک مرکز ي تسويه گردد. </a:t>
            </a:r>
            <a:endParaRPr lang="en-US" sz="1800" b="1" dirty="0">
              <a:cs typeface="B Nazanin" pitchFamily="2" charset="-78"/>
            </a:endParaRPr>
          </a:p>
          <a:p>
            <a:pPr marL="0" indent="0" fontAlgn="base">
              <a:spcBef>
                <a:spcPct val="0"/>
              </a:spcBef>
              <a:spcAft>
                <a:spcPct val="0"/>
              </a:spcAft>
              <a:buClrTx/>
              <a:buSzTx/>
              <a:buNone/>
              <a:tabLst>
                <a:tab pos="2865438" algn="ctr"/>
              </a:tabLst>
            </a:pPr>
            <a:endParaRPr lang="fa-IR" sz="1600" b="1" dirty="0" smtClean="0">
              <a:latin typeface="Calibri" pitchFamily="34" charset="0"/>
              <a:ea typeface="Times New Roman" pitchFamily="18" charset="0"/>
              <a:cs typeface="B Nazanin" pitchFamily="2" charset="-78"/>
            </a:endParaRPr>
          </a:p>
          <a:p>
            <a:pPr marL="0" indent="0" fontAlgn="base">
              <a:spcBef>
                <a:spcPct val="0"/>
              </a:spcBef>
              <a:spcAft>
                <a:spcPct val="0"/>
              </a:spcAft>
              <a:buClrTx/>
              <a:buSzTx/>
              <a:buNone/>
              <a:tabLst>
                <a:tab pos="2865438" algn="ctr"/>
              </a:tabLst>
            </a:pPr>
            <a:r>
              <a:rPr lang="fa-IR" sz="1600" b="1" dirty="0" smtClean="0">
                <a:latin typeface="Calibri" pitchFamily="34" charset="0"/>
                <a:ea typeface="Times New Roman" pitchFamily="18" charset="0"/>
                <a:cs typeface="B Nazanin" pitchFamily="2" charset="-78"/>
              </a:rPr>
              <a:t>تنخواه گردان خزانه **</a:t>
            </a:r>
            <a:endParaRPr lang="fa-IR" sz="1800" b="1" dirty="0" smtClean="0">
              <a:latin typeface="Arial" pitchFamily="34" charset="0"/>
              <a:cs typeface="B Nazanin" pitchFamily="2" charset="-78"/>
            </a:endParaRPr>
          </a:p>
          <a:p>
            <a:pPr marL="0" lvl="0" indent="0" fontAlgn="base">
              <a:spcBef>
                <a:spcPct val="0"/>
              </a:spcBef>
              <a:spcAft>
                <a:spcPct val="0"/>
              </a:spcAft>
              <a:buClrTx/>
              <a:buSzTx/>
              <a:buNone/>
              <a:tabLst>
                <a:tab pos="2865438" algn="ctr"/>
              </a:tabLst>
            </a:pPr>
            <a:r>
              <a:rPr lang="fa-IR" sz="1600" b="1" dirty="0" smtClean="0">
                <a:latin typeface="Calibri" pitchFamily="34" charset="0"/>
                <a:ea typeface="Times New Roman" pitchFamily="18" charset="0"/>
                <a:cs typeface="B Nazanin" pitchFamily="2" charset="-78"/>
              </a:rPr>
              <a:t>                 بانک تمرکز وجوه عمومي**</a:t>
            </a:r>
          </a:p>
          <a:p>
            <a:pPr marL="0" lvl="0" indent="0" fontAlgn="base">
              <a:spcBef>
                <a:spcPct val="0"/>
              </a:spcBef>
              <a:spcAft>
                <a:spcPct val="0"/>
              </a:spcAft>
              <a:buClrTx/>
              <a:buSzTx/>
              <a:buNone/>
              <a:tabLst>
                <a:tab pos="2865438" algn="ctr"/>
              </a:tabLst>
            </a:pPr>
            <a:endParaRPr lang="fa-IR" sz="1600" b="1" dirty="0" smtClean="0">
              <a:latin typeface="Calibri" pitchFamily="34" charset="0"/>
              <a:ea typeface="Times New Roman" pitchFamily="18" charset="0"/>
              <a:cs typeface="B Nazanin" pitchFamily="2" charset="-78"/>
            </a:endParaRPr>
          </a:p>
          <a:p>
            <a:pPr marL="0" lvl="0" indent="0" algn="just" fontAlgn="base">
              <a:spcBef>
                <a:spcPct val="0"/>
              </a:spcBef>
              <a:spcAft>
                <a:spcPct val="0"/>
              </a:spcAft>
              <a:buClrTx/>
              <a:buSzTx/>
              <a:buNone/>
              <a:tabLst>
                <a:tab pos="2865438" algn="ctr"/>
              </a:tabLst>
            </a:pPr>
            <a:r>
              <a:rPr lang="fa-IR" sz="1800" b="1" dirty="0" smtClean="0">
                <a:latin typeface="Calibri" pitchFamily="34" charset="0"/>
                <a:ea typeface="Times New Roman" pitchFamily="18" charset="0"/>
                <a:cs typeface="B Nazanin" pitchFamily="2" charset="-78"/>
              </a:rPr>
              <a:t>مثال : خزانه در پايان سال 1</a:t>
            </a:r>
            <a:r>
              <a:rPr lang="en-US" sz="1800" b="1" dirty="0" smtClean="0">
                <a:latin typeface="Calibri" pitchFamily="34" charset="0"/>
                <a:ea typeface="Times New Roman" pitchFamily="18" charset="0"/>
                <a:cs typeface="B Nazanin" pitchFamily="2" charset="-78"/>
              </a:rPr>
              <a:t>x</a:t>
            </a:r>
            <a:r>
              <a:rPr lang="fa-IR" sz="1800" b="1" dirty="0" smtClean="0">
                <a:latin typeface="Calibri" pitchFamily="34" charset="0"/>
                <a:ea typeface="Times New Roman" pitchFamily="18" charset="0"/>
                <a:cs typeface="B Nazanin" pitchFamily="2" charset="-78"/>
              </a:rPr>
              <a:t>13 ، تنخواه گردان خزانه را با بانک مرکزي تسويه مي کند . ثبت مالي اين رويداد به شرح زير است :</a:t>
            </a:r>
          </a:p>
          <a:p>
            <a:pPr marL="0" lvl="0" indent="0" fontAlgn="base">
              <a:spcBef>
                <a:spcPct val="0"/>
              </a:spcBef>
              <a:spcAft>
                <a:spcPct val="0"/>
              </a:spcAft>
              <a:buClrTx/>
              <a:buSzTx/>
              <a:buNone/>
              <a:tabLst>
                <a:tab pos="2865438" algn="ctr"/>
              </a:tabLst>
            </a:pPr>
            <a:endParaRPr lang="en-US" sz="800" b="1" dirty="0" smtClean="0">
              <a:latin typeface="Arial" pitchFamily="34" charset="0"/>
              <a:cs typeface="B Nazanin" pitchFamily="2" charset="-78"/>
            </a:endParaRPr>
          </a:p>
          <a:p>
            <a:pPr marL="0" lvl="0" indent="0" eaLnBrk="0" fontAlgn="base" hangingPunct="0">
              <a:spcBef>
                <a:spcPct val="0"/>
              </a:spcBef>
              <a:spcAft>
                <a:spcPct val="0"/>
              </a:spcAft>
              <a:buClrTx/>
              <a:buSzTx/>
              <a:buNone/>
              <a:tabLst>
                <a:tab pos="2865438" algn="ctr"/>
              </a:tabLst>
            </a:pPr>
            <a:r>
              <a:rPr lang="fa-IR" sz="1600" b="1" dirty="0" smtClean="0">
                <a:latin typeface="Calibri" pitchFamily="34" charset="0"/>
                <a:ea typeface="Times New Roman" pitchFamily="18" charset="0"/>
                <a:cs typeface="B Nazanin" pitchFamily="2" charset="-78"/>
              </a:rPr>
              <a:t>تنخواه گردان خزانه      150،000</a:t>
            </a:r>
            <a:endParaRPr lang="en-US" sz="800" b="1" dirty="0" smtClean="0">
              <a:latin typeface="Arial" pitchFamily="34" charset="0"/>
              <a:cs typeface="B Nazanin" pitchFamily="2" charset="-78"/>
            </a:endParaRPr>
          </a:p>
          <a:p>
            <a:pPr marL="0" lvl="0" indent="0" eaLnBrk="0" fontAlgn="base" hangingPunct="0">
              <a:spcBef>
                <a:spcPct val="0"/>
              </a:spcBef>
              <a:spcAft>
                <a:spcPct val="0"/>
              </a:spcAft>
              <a:buClrTx/>
              <a:buSzTx/>
              <a:buNone/>
              <a:tabLst>
                <a:tab pos="2865438" algn="ctr"/>
              </a:tabLst>
            </a:pPr>
            <a:r>
              <a:rPr lang="fa-IR" sz="1600" b="1" dirty="0" smtClean="0">
                <a:latin typeface="Calibri" pitchFamily="34" charset="0"/>
                <a:ea typeface="Times New Roman" pitchFamily="18" charset="0"/>
                <a:cs typeface="B Nazanin" pitchFamily="2" charset="-78"/>
              </a:rPr>
              <a:t>                          بانک تمرکز وجوه عمومي 150،000</a:t>
            </a:r>
          </a:p>
          <a:p>
            <a:pPr marL="0" lvl="0" indent="0" eaLnBrk="0" fontAlgn="base" hangingPunct="0">
              <a:spcBef>
                <a:spcPct val="0"/>
              </a:spcBef>
              <a:spcAft>
                <a:spcPct val="0"/>
              </a:spcAft>
              <a:buClrTx/>
              <a:buSzTx/>
              <a:buNone/>
              <a:tabLst>
                <a:tab pos="2865438" algn="ctr"/>
              </a:tabLst>
            </a:pPr>
            <a:endParaRPr lang="en-US" sz="1000" b="1" dirty="0" smtClean="0">
              <a:effectLst>
                <a:outerShdw blurRad="38100" dist="38100" dir="2700000" algn="tl">
                  <a:srgbClr val="000000">
                    <a:alpha val="43137"/>
                  </a:srgbClr>
                </a:outerShdw>
              </a:effectLst>
              <a:latin typeface="Arial" pitchFamily="34" charset="0"/>
              <a:cs typeface="B Nazanin" pitchFamily="2" charset="-78"/>
            </a:endParaRPr>
          </a:p>
          <a:p>
            <a:pPr marL="0" lvl="0" indent="0" eaLnBrk="0" fontAlgn="base" hangingPunct="0">
              <a:spcBef>
                <a:spcPct val="0"/>
              </a:spcBef>
              <a:spcAft>
                <a:spcPct val="0"/>
              </a:spcAft>
              <a:buClrTx/>
              <a:buSzTx/>
              <a:buNone/>
              <a:tabLst>
                <a:tab pos="2865438" algn="ctr"/>
              </a:tabLst>
            </a:pPr>
            <a:r>
              <a:rPr lang="fa-IR" sz="2000" b="1" dirty="0" smtClean="0">
                <a:effectLst>
                  <a:outerShdw blurRad="38100" dist="38100" dir="2700000" algn="tl">
                    <a:srgbClr val="000000">
                      <a:alpha val="43137"/>
                    </a:srgbClr>
                  </a:outerShdw>
                </a:effectLst>
                <a:latin typeface="Calibri" pitchFamily="34" charset="0"/>
                <a:ea typeface="Times New Roman" pitchFamily="18" charset="0"/>
                <a:cs typeface="B Nazanin" pitchFamily="2" charset="-78"/>
              </a:rPr>
              <a:t>دريافت از سايرحساب هاي مستقل :</a:t>
            </a:r>
            <a:endParaRPr lang="en-US" sz="1000" b="1" dirty="0" smtClean="0">
              <a:effectLst>
                <a:outerShdw blurRad="38100" dist="38100" dir="2700000" algn="tl">
                  <a:srgbClr val="000000">
                    <a:alpha val="43137"/>
                  </a:srgbClr>
                </a:outerShdw>
              </a:effectLst>
              <a:latin typeface="Arial" pitchFamily="34" charset="0"/>
              <a:cs typeface="B Nazanin" pitchFamily="2" charset="-78"/>
            </a:endParaRPr>
          </a:p>
          <a:p>
            <a:pPr marL="0" lvl="0" indent="0" algn="just" eaLnBrk="0" fontAlgn="base" hangingPunct="0">
              <a:spcBef>
                <a:spcPct val="0"/>
              </a:spcBef>
              <a:spcAft>
                <a:spcPct val="0"/>
              </a:spcAft>
              <a:buClrTx/>
              <a:buSzTx/>
              <a:buNone/>
              <a:tabLst>
                <a:tab pos="2865438" algn="ctr"/>
              </a:tabLst>
            </a:pPr>
            <a:r>
              <a:rPr lang="fa-IR" sz="1800" b="1" dirty="0" smtClean="0">
                <a:latin typeface="Calibri" pitchFamily="34" charset="0"/>
                <a:ea typeface="Times New Roman" pitchFamily="18" charset="0"/>
                <a:cs typeface="B Nazanin" pitchFamily="2" charset="-78"/>
              </a:rPr>
              <a:t>به موجب ماده 125 قانون محاسبات عمومي کشور، دولت اجازه دارد در مواقعي که با کمبود نقدينگي مواجه است ، به صورت موقت و کوتاه مدت از وجوه سپرده استفاده نمايد . مشروط بر اينکه بلافاصله پس از درخواست صاحبان آن ها نسبت به استرداد آن اقدام نمايد . </a:t>
            </a:r>
            <a:endParaRPr lang="en-US" sz="900" b="1" dirty="0" smtClean="0">
              <a:latin typeface="Arial" pitchFamily="34" charset="0"/>
              <a:cs typeface="B Nazanin" pitchFamily="2" charset="-78"/>
            </a:endParaRPr>
          </a:p>
          <a:p>
            <a:pPr marL="0" lvl="0" indent="0" algn="just" eaLnBrk="0" fontAlgn="base" hangingPunct="0">
              <a:spcBef>
                <a:spcPct val="0"/>
              </a:spcBef>
              <a:spcAft>
                <a:spcPct val="0"/>
              </a:spcAft>
              <a:buClrTx/>
              <a:buSzTx/>
              <a:buNone/>
              <a:tabLst>
                <a:tab pos="2865438" algn="ctr"/>
              </a:tabLst>
            </a:pPr>
            <a:r>
              <a:rPr lang="fa-IR" sz="1800" b="1" dirty="0" smtClean="0">
                <a:latin typeface="Calibri" pitchFamily="34" charset="0"/>
                <a:ea typeface="Times New Roman" pitchFamily="18" charset="0"/>
                <a:cs typeface="B Nazanin" pitchFamily="2" charset="-78"/>
              </a:rPr>
              <a:t>مثال : فرض کنيد در طول سال 1</a:t>
            </a:r>
            <a:r>
              <a:rPr lang="en-US" sz="1800" b="1" dirty="0" smtClean="0">
                <a:latin typeface="Calibri" pitchFamily="34" charset="0"/>
                <a:ea typeface="Times New Roman" pitchFamily="18" charset="0"/>
                <a:cs typeface="B Nazanin" pitchFamily="2" charset="-78"/>
              </a:rPr>
              <a:t>x</a:t>
            </a:r>
            <a:r>
              <a:rPr lang="fa-IR" sz="1800" b="1" dirty="0" smtClean="0">
                <a:latin typeface="Calibri" pitchFamily="34" charset="0"/>
                <a:ea typeface="Times New Roman" pitchFamily="18" charset="0"/>
                <a:cs typeface="B Nazanin" pitchFamily="2" charset="-78"/>
              </a:rPr>
              <a:t>13 خزانه مبلغ 500،000 ریال جهت کمبود نقدينگي از حساب مستقل وجوه سپرده برداشت شده است . ثبت مالي رويداد فوق به شرح زير است : </a:t>
            </a:r>
            <a:endParaRPr lang="en-US" sz="900" b="1" dirty="0" smtClean="0">
              <a:latin typeface="Arial" pitchFamily="34" charset="0"/>
              <a:cs typeface="B Nazanin" pitchFamily="2" charset="-78"/>
            </a:endParaRPr>
          </a:p>
          <a:p>
            <a:pPr marL="0" lvl="0" indent="0" eaLnBrk="0" fontAlgn="base" hangingPunct="0">
              <a:spcBef>
                <a:spcPct val="0"/>
              </a:spcBef>
              <a:spcAft>
                <a:spcPct val="0"/>
              </a:spcAft>
              <a:buClrTx/>
              <a:buSzTx/>
              <a:buNone/>
              <a:tabLst>
                <a:tab pos="2865438" algn="ctr"/>
              </a:tabLst>
            </a:pPr>
            <a:r>
              <a:rPr lang="fa-IR" sz="1600" b="1" dirty="0" smtClean="0">
                <a:latin typeface="Calibri" pitchFamily="34" charset="0"/>
                <a:ea typeface="Times New Roman" pitchFamily="18" charset="0"/>
                <a:cs typeface="B Nazanin" pitchFamily="2" charset="-78"/>
              </a:rPr>
              <a:t>         </a:t>
            </a:r>
            <a:r>
              <a:rPr lang="fa-IR" sz="1800" b="1" dirty="0" smtClean="0">
                <a:latin typeface="Calibri" pitchFamily="34" charset="0"/>
                <a:ea typeface="Times New Roman" pitchFamily="18" charset="0"/>
                <a:cs typeface="B Nazanin" pitchFamily="2" charset="-78"/>
              </a:rPr>
              <a:t>بانک تمرکز وجوه عمومي      500،000</a:t>
            </a:r>
            <a:endParaRPr lang="en-US" sz="900" b="1" dirty="0" smtClean="0">
              <a:latin typeface="Arial" pitchFamily="34" charset="0"/>
              <a:cs typeface="B Nazanin" pitchFamily="2" charset="-78"/>
            </a:endParaRPr>
          </a:p>
          <a:p>
            <a:pPr marL="0" lvl="0" indent="0" eaLnBrk="0" fontAlgn="base" hangingPunct="0">
              <a:spcBef>
                <a:spcPct val="0"/>
              </a:spcBef>
              <a:spcAft>
                <a:spcPct val="0"/>
              </a:spcAft>
              <a:buClrTx/>
              <a:buSzTx/>
              <a:buNone/>
              <a:tabLst>
                <a:tab pos="2865438" algn="ctr"/>
              </a:tabLst>
            </a:pPr>
            <a:r>
              <a:rPr lang="fa-IR" sz="1800" b="1" dirty="0" smtClean="0">
                <a:latin typeface="Calibri" pitchFamily="34" charset="0"/>
                <a:ea typeface="Times New Roman" pitchFamily="18" charset="0"/>
                <a:cs typeface="B Nazanin" pitchFamily="2" charset="-78"/>
              </a:rPr>
              <a:t>                    بدهي به حساب مستقل وجوه سپرده     500،000</a:t>
            </a:r>
            <a:endParaRPr lang="en-US" sz="900" b="1" dirty="0" smtClean="0">
              <a:latin typeface="Arial" pitchFamily="34" charset="0"/>
              <a:cs typeface="B Nazanin" pitchFamily="2" charset="-78"/>
            </a:endParaRPr>
          </a:p>
          <a:p>
            <a:pPr marL="0" lvl="0" indent="0" eaLnBrk="0" fontAlgn="base" hangingPunct="0">
              <a:spcBef>
                <a:spcPct val="0"/>
              </a:spcBef>
              <a:spcAft>
                <a:spcPct val="0"/>
              </a:spcAft>
              <a:buClrTx/>
              <a:buSzTx/>
              <a:buNone/>
              <a:tabLst>
                <a:tab pos="2865438" algn="ctr"/>
              </a:tabLst>
            </a:pPr>
            <a:r>
              <a:rPr lang="fa-IR" sz="1800" b="1" dirty="0" smtClean="0">
                <a:latin typeface="Calibri" pitchFamily="34" charset="0"/>
                <a:ea typeface="Times New Roman" pitchFamily="18" charset="0"/>
                <a:cs typeface="B Nazanin" pitchFamily="2" charset="-78"/>
              </a:rPr>
              <a:t>         ثبت دريافت از حساب مستقل وجوه سپرده </a:t>
            </a:r>
            <a:endParaRPr lang="fa-IR" sz="2000" b="1" dirty="0" smtClean="0">
              <a:latin typeface="Arial" pitchFamily="34" charset="0"/>
              <a:cs typeface="B Nazanin" pitchFamily="2" charset="-78"/>
            </a:endParaRPr>
          </a:p>
          <a:p>
            <a:endParaRPr lang="fa-IR" sz="1600" b="1" dirty="0">
              <a:cs typeface="B Nazanin" pitchFamily="2" charset="-78"/>
            </a:endParaRPr>
          </a:p>
        </p:txBody>
      </p:sp>
    </p:spTree>
    <p:extLst>
      <p:ext uri="{BB962C8B-B14F-4D97-AF65-F5344CB8AC3E}">
        <p14:creationId xmlns:p14="http://schemas.microsoft.com/office/powerpoint/2010/main" val="356755627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946928"/>
          </a:xfrm>
        </p:spPr>
        <p:txBody>
          <a:bodyPr>
            <a:noAutofit/>
          </a:bodyPr>
          <a:lstStyle/>
          <a:p>
            <a:pPr algn="r"/>
            <a:r>
              <a:rPr lang="fa-IR" sz="3600" b="1" dirty="0" smtClean="0">
                <a:cs typeface="B Nazanin" pitchFamily="2" charset="-78"/>
              </a:rPr>
              <a:t/>
            </a:r>
            <a:br>
              <a:rPr lang="fa-IR" sz="3600" b="1" dirty="0" smtClean="0">
                <a:cs typeface="B Nazanin" pitchFamily="2" charset="-78"/>
              </a:rPr>
            </a:br>
            <a:r>
              <a:rPr lang="fa-IR" sz="3600" b="1" dirty="0" smtClean="0">
                <a:cs typeface="B Nazanin" pitchFamily="2" charset="-78"/>
              </a:rPr>
              <a:t>پيش پرداخت</a:t>
            </a:r>
            <a:r>
              <a:rPr lang="en-US" sz="4800" b="1" dirty="0" smtClean="0">
                <a:cs typeface="B Nazanin" pitchFamily="2" charset="-78"/>
              </a:rPr>
              <a:t/>
            </a:r>
            <a:br>
              <a:rPr lang="en-US" sz="4800" b="1" dirty="0" smtClean="0">
                <a:cs typeface="B Nazanin" pitchFamily="2" charset="-78"/>
              </a:rPr>
            </a:br>
            <a:endParaRPr lang="fa-IR" sz="4800" b="1" dirty="0">
              <a:cs typeface="B Nazanin" pitchFamily="2" charset="-78"/>
            </a:endParaRPr>
          </a:p>
        </p:txBody>
      </p:sp>
      <p:sp>
        <p:nvSpPr>
          <p:cNvPr id="3" name="Content Placeholder 2"/>
          <p:cNvSpPr>
            <a:spLocks noGrp="1"/>
          </p:cNvSpPr>
          <p:nvPr>
            <p:ph idx="1"/>
          </p:nvPr>
        </p:nvSpPr>
        <p:spPr>
          <a:xfrm>
            <a:off x="467544" y="1340768"/>
            <a:ext cx="8229600" cy="4525963"/>
          </a:xfrm>
        </p:spPr>
        <p:txBody>
          <a:bodyPr>
            <a:normAutofit/>
          </a:bodyPr>
          <a:lstStyle/>
          <a:p>
            <a:pPr>
              <a:buNone/>
            </a:pPr>
            <a:r>
              <a:rPr lang="fa-IR" sz="2400" b="1" dirty="0" smtClean="0">
                <a:cs typeface="B Nazanin" pitchFamily="2" charset="-78"/>
              </a:rPr>
              <a:t>مثال : فرض کنيد مبلغ 300000 ريال در سال 1</a:t>
            </a:r>
            <a:r>
              <a:rPr lang="en-US" sz="2400" b="1" dirty="0" smtClean="0">
                <a:cs typeface="B Nazanin" pitchFamily="2" charset="-78"/>
              </a:rPr>
              <a:t>x</a:t>
            </a:r>
            <a:r>
              <a:rPr lang="fa-IR" sz="2400" b="1" dirty="0" smtClean="0">
                <a:cs typeface="B Nazanin" pitchFamily="2" charset="-78"/>
              </a:rPr>
              <a:t>13 به عنوان پيش پرداخت به حساب سازمان هاي دولتي واريز گرديده است . ثبت مالي رويداد فوق به شرح زيراست : </a:t>
            </a:r>
          </a:p>
          <a:p>
            <a:pPr>
              <a:buNone/>
            </a:pPr>
            <a:endParaRPr lang="en-US" sz="2400" b="1" dirty="0" smtClean="0">
              <a:cs typeface="B Nazanin" pitchFamily="2" charset="-78"/>
            </a:endParaRPr>
          </a:p>
          <a:p>
            <a:pPr>
              <a:buNone/>
            </a:pPr>
            <a:r>
              <a:rPr lang="fa-IR" sz="2400" b="1" dirty="0" smtClean="0">
                <a:cs typeface="B Nazanin" pitchFamily="2" charset="-78"/>
              </a:rPr>
              <a:t>         پيش پرداخت    300.000</a:t>
            </a:r>
            <a:endParaRPr lang="en-US" sz="2400" b="1" dirty="0" smtClean="0">
              <a:cs typeface="B Nazanin" pitchFamily="2" charset="-78"/>
            </a:endParaRPr>
          </a:p>
          <a:p>
            <a:pPr>
              <a:buNone/>
            </a:pPr>
            <a:r>
              <a:rPr lang="fa-IR" sz="2400" b="1" dirty="0" smtClean="0">
                <a:cs typeface="B Nazanin" pitchFamily="2" charset="-78"/>
              </a:rPr>
              <a:t>                        بانک تمرکز وجوه عمومي 300.000</a:t>
            </a:r>
          </a:p>
          <a:p>
            <a:pPr>
              <a:buNone/>
            </a:pPr>
            <a:r>
              <a:rPr lang="fa-IR" sz="2400" b="1" dirty="0" smtClean="0">
                <a:cs typeface="B Nazanin" pitchFamily="2" charset="-78"/>
              </a:rPr>
              <a:t>ثبت پرداخت پيش پرداخت به سازمان هاي دولتي </a:t>
            </a:r>
          </a:p>
          <a:p>
            <a:pPr>
              <a:buNone/>
            </a:pPr>
            <a:endParaRPr lang="en-US" sz="2400" b="1" dirty="0" smtClean="0">
              <a:cs typeface="B Nazanin" pitchFamily="2" charset="-78"/>
            </a:endParaRPr>
          </a:p>
          <a:p>
            <a:pPr>
              <a:buNone/>
            </a:pPr>
            <a:r>
              <a:rPr lang="fa-IR" sz="2400" b="1" dirty="0" smtClean="0">
                <a:cs typeface="B Nazanin" pitchFamily="2" charset="-78"/>
              </a:rPr>
              <a:t>تراز مانده حسابهاي مستقل وجوه در خزانه داري کل در پايان سال و قبل  از بستن حسابها به شرح زير است : </a:t>
            </a:r>
            <a:endParaRPr lang="en-US" sz="2400" b="1" dirty="0" smtClean="0">
              <a:cs typeface="B Nazanin" pitchFamily="2" charset="-78"/>
            </a:endParaRPr>
          </a:p>
          <a:p>
            <a:pPr>
              <a:buNone/>
            </a:pPr>
            <a:endParaRPr lang="fa-IR" sz="2400" b="1" dirty="0">
              <a:cs typeface="B Nazanin" pitchFamily="2" charset="-78"/>
            </a:endParaRPr>
          </a:p>
        </p:txBody>
      </p:sp>
    </p:spTree>
    <p:extLst>
      <p:ext uri="{BB962C8B-B14F-4D97-AF65-F5344CB8AC3E}">
        <p14:creationId xmlns:p14="http://schemas.microsoft.com/office/powerpoint/2010/main" val="298881398"/>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37733486"/>
              </p:ext>
            </p:extLst>
          </p:nvPr>
        </p:nvGraphicFramePr>
        <p:xfrm>
          <a:off x="1619672" y="116632"/>
          <a:ext cx="6624736" cy="6597623"/>
        </p:xfrm>
        <a:graphic>
          <a:graphicData uri="http://schemas.openxmlformats.org/drawingml/2006/table">
            <a:tbl>
              <a:tblPr rtl="1" firstRow="1" bandRow="1">
                <a:tableStyleId>{5C22544A-7EE6-4342-B048-85BDC9FD1C3A}</a:tableStyleId>
              </a:tblPr>
              <a:tblGrid>
                <a:gridCol w="2448230">
                  <a:extLst>
                    <a:ext uri="{9D8B030D-6E8A-4147-A177-3AD203B41FA5}">
                      <a16:colId xmlns="" xmlns:a16="http://schemas.microsoft.com/office/drawing/2014/main" val="20000"/>
                    </a:ext>
                  </a:extLst>
                </a:gridCol>
                <a:gridCol w="1968260">
                  <a:extLst>
                    <a:ext uri="{9D8B030D-6E8A-4147-A177-3AD203B41FA5}">
                      <a16:colId xmlns="" xmlns:a16="http://schemas.microsoft.com/office/drawing/2014/main" val="20001"/>
                    </a:ext>
                  </a:extLst>
                </a:gridCol>
                <a:gridCol w="2208246">
                  <a:extLst>
                    <a:ext uri="{9D8B030D-6E8A-4147-A177-3AD203B41FA5}">
                      <a16:colId xmlns="" xmlns:a16="http://schemas.microsoft.com/office/drawing/2014/main" val="20002"/>
                    </a:ext>
                  </a:extLst>
                </a:gridCol>
              </a:tblGrid>
              <a:tr h="508724">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400" b="1" dirty="0" smtClean="0">
                          <a:cs typeface="B Nazanin" pitchFamily="2" charset="-78"/>
                        </a:rPr>
                        <a:t>عنوان حسابها</a:t>
                      </a:r>
                      <a:endParaRPr lang="en-US" sz="1400" b="1" dirty="0" smtClean="0">
                        <a:cs typeface="B Nazanin" pitchFamily="2" charset="-78"/>
                      </a:endParaRPr>
                    </a:p>
                    <a:p>
                      <a:pPr algn="ctr" rtl="1"/>
                      <a:endParaRPr lang="fa-IR" sz="1400" b="1" dirty="0">
                        <a:cs typeface="B Nazanin" pitchFamily="2" charset="-78"/>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400" b="1" dirty="0" smtClean="0">
                          <a:cs typeface="B Nazanin" pitchFamily="2" charset="-78"/>
                        </a:rPr>
                        <a:t>م.بدهکار</a:t>
                      </a:r>
                      <a:endParaRPr lang="en-US" sz="1400" b="1" dirty="0" smtClean="0">
                        <a:cs typeface="B Nazanin" pitchFamily="2" charset="-78"/>
                      </a:endParaRPr>
                    </a:p>
                    <a:p>
                      <a:pPr algn="ctr" rtl="1"/>
                      <a:endParaRPr lang="fa-IR" sz="1400" b="1" dirty="0">
                        <a:cs typeface="B Nazanin" pitchFamily="2" charset="-78"/>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400" b="1" dirty="0" smtClean="0">
                          <a:cs typeface="B Nazanin" pitchFamily="2" charset="-78"/>
                        </a:rPr>
                        <a:t>م. بستانکار</a:t>
                      </a:r>
                      <a:endParaRPr lang="en-US" sz="1400" b="1" dirty="0" smtClean="0">
                        <a:cs typeface="B Nazanin" pitchFamily="2" charset="-78"/>
                      </a:endParaRPr>
                    </a:p>
                    <a:p>
                      <a:pPr algn="ctr" rtl="1"/>
                      <a:endParaRPr lang="fa-IR" sz="1400" b="1" dirty="0">
                        <a:cs typeface="B Nazanin" pitchFamily="2" charset="-78"/>
                      </a:endParaRPr>
                    </a:p>
                  </a:txBody>
                  <a:tcPr/>
                </a:tc>
                <a:extLst>
                  <a:ext uri="{0D108BD9-81ED-4DB2-BD59-A6C34878D82A}">
                    <a16:rowId xmlns="" xmlns:a16="http://schemas.microsoft.com/office/drawing/2014/main" val="10000"/>
                  </a:ext>
                </a:extLst>
              </a:tr>
              <a:tr h="4787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بانک تمرکز و جوه عمومي</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600،000</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rtl="1"/>
                      <a:endParaRPr lang="fa-IR" sz="1300" b="1" dirty="0">
                        <a:cs typeface="B Nazanin" pitchFamily="2" charset="-78"/>
                      </a:endParaRPr>
                    </a:p>
                  </a:txBody>
                  <a:tcPr/>
                </a:tc>
                <a:extLst>
                  <a:ext uri="{0D108BD9-81ED-4DB2-BD59-A6C34878D82A}">
                    <a16:rowId xmlns="" xmlns:a16="http://schemas.microsoft.com/office/drawing/2014/main" val="10001"/>
                  </a:ext>
                </a:extLst>
              </a:tr>
              <a:tr h="4787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درآمد عمومي پيش بيني شده</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algn="ctr"/>
                      <a:r>
                        <a:rPr lang="fa-IR" sz="1300" b="1" dirty="0" smtClean="0">
                          <a:cs typeface="B Nazanin" pitchFamily="2" charset="-78"/>
                        </a:rPr>
                        <a:t>5،000،000</a:t>
                      </a:r>
                      <a:endParaRPr lang="en-US" sz="1300" b="1" dirty="0" smtClean="0">
                        <a:cs typeface="B Nazanin" pitchFamily="2" charset="-78"/>
                      </a:endParaRPr>
                    </a:p>
                  </a:txBody>
                  <a:tcPr/>
                </a:tc>
                <a:tc>
                  <a:txBody>
                    <a:bodyPr/>
                    <a:lstStyle/>
                    <a:p>
                      <a:pPr rtl="1"/>
                      <a:endParaRPr lang="fa-IR" sz="1300" b="1" dirty="0">
                        <a:cs typeface="B Nazanin" pitchFamily="2" charset="-78"/>
                      </a:endParaRPr>
                    </a:p>
                  </a:txBody>
                  <a:tcPr/>
                </a:tc>
                <a:extLst>
                  <a:ext uri="{0D108BD9-81ED-4DB2-BD59-A6C34878D82A}">
                    <a16:rowId xmlns="" xmlns:a16="http://schemas.microsoft.com/office/drawing/2014/main" val="10002"/>
                  </a:ext>
                </a:extLst>
              </a:tr>
              <a:tr h="4787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پرداختهاي وجوه عمومي </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algn="ctr" rtl="1"/>
                      <a:r>
                        <a:rPr lang="fa-IR" sz="1300" b="1" dirty="0" smtClean="0">
                          <a:cs typeface="B Nazanin" pitchFamily="2" charset="-78"/>
                        </a:rPr>
                        <a:t>4،800،000</a:t>
                      </a:r>
                      <a:endParaRPr lang="fa-IR" sz="1300" b="1" dirty="0">
                        <a:cs typeface="B Nazanin" pitchFamily="2" charset="-78"/>
                      </a:endParaRPr>
                    </a:p>
                  </a:txBody>
                  <a:tcPr/>
                </a:tc>
                <a:tc>
                  <a:txBody>
                    <a:bodyPr/>
                    <a:lstStyle/>
                    <a:p>
                      <a:pPr rtl="1"/>
                      <a:endParaRPr lang="fa-IR" sz="1300" b="1" dirty="0">
                        <a:cs typeface="B Nazanin" pitchFamily="2" charset="-78"/>
                      </a:endParaRPr>
                    </a:p>
                  </a:txBody>
                  <a:tcPr/>
                </a:tc>
                <a:extLst>
                  <a:ext uri="{0D108BD9-81ED-4DB2-BD59-A6C34878D82A}">
                    <a16:rowId xmlns="" xmlns:a16="http://schemas.microsoft.com/office/drawing/2014/main" val="10003"/>
                  </a:ext>
                </a:extLst>
              </a:tr>
              <a:tr h="478799">
                <a:tc>
                  <a:txBody>
                    <a:bodyPr/>
                    <a:lstStyle/>
                    <a:p>
                      <a:r>
                        <a:rPr lang="fa-IR" sz="1300" b="1" dirty="0" smtClean="0">
                          <a:cs typeface="B Nazanin" pitchFamily="2" charset="-78"/>
                        </a:rPr>
                        <a:t>جاري با دستگاه هاي اجرايي</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algn="ctr" rtl="1"/>
                      <a:r>
                        <a:rPr lang="fa-IR" sz="1300" b="1" dirty="0" smtClean="0">
                          <a:cs typeface="B Nazanin" pitchFamily="2" charset="-78"/>
                        </a:rPr>
                        <a:t>4،800،000</a:t>
                      </a:r>
                      <a:endParaRPr lang="fa-IR" sz="1300" b="1" dirty="0">
                        <a:cs typeface="B Nazanin" pitchFamily="2" charset="-78"/>
                      </a:endParaRPr>
                    </a:p>
                  </a:txBody>
                  <a:tcPr/>
                </a:tc>
                <a:tc>
                  <a:txBody>
                    <a:bodyPr/>
                    <a:lstStyle/>
                    <a:p>
                      <a:pPr rtl="1"/>
                      <a:endParaRPr lang="fa-IR" sz="1300" b="1" dirty="0">
                        <a:cs typeface="B Nazanin" pitchFamily="2" charset="-78"/>
                      </a:endParaRPr>
                    </a:p>
                  </a:txBody>
                  <a:tcPr/>
                </a:tc>
                <a:extLst>
                  <a:ext uri="{0D108BD9-81ED-4DB2-BD59-A6C34878D82A}">
                    <a16:rowId xmlns="" xmlns:a16="http://schemas.microsoft.com/office/drawing/2014/main" val="10004"/>
                  </a:ext>
                </a:extLst>
              </a:tr>
              <a:tr h="357826">
                <a:tc>
                  <a:txBody>
                    <a:bodyPr/>
                    <a:lstStyle/>
                    <a:p>
                      <a:pPr rtl="1"/>
                      <a:r>
                        <a:rPr lang="fa-IR" sz="1300" b="1" dirty="0" smtClean="0">
                          <a:cs typeface="B Nazanin" pitchFamily="2" charset="-78"/>
                        </a:rPr>
                        <a:t>درخواست وجه دستگاههاي اجراي</a:t>
                      </a:r>
                      <a:endParaRPr lang="fa-IR" sz="1300" b="1" dirty="0">
                        <a:cs typeface="B Nazanin" pitchFamily="2" charset="-78"/>
                      </a:endParaRPr>
                    </a:p>
                  </a:txBody>
                  <a:tcPr/>
                </a:tc>
                <a:tc>
                  <a:txBody>
                    <a:bodyPr/>
                    <a:lstStyle/>
                    <a:p>
                      <a:pPr algn="ctr" rtl="1"/>
                      <a:r>
                        <a:rPr lang="fa-IR" sz="1300" b="1" dirty="0" smtClean="0">
                          <a:cs typeface="B Nazanin" pitchFamily="2" charset="-78"/>
                        </a:rPr>
                        <a:t>4،800،000</a:t>
                      </a:r>
                      <a:endParaRPr lang="fa-IR" sz="1300" b="1" dirty="0">
                        <a:cs typeface="B Nazanin" pitchFamily="2" charset="-78"/>
                      </a:endParaRPr>
                    </a:p>
                  </a:txBody>
                  <a:tcPr/>
                </a:tc>
                <a:tc>
                  <a:txBody>
                    <a:bodyPr/>
                    <a:lstStyle/>
                    <a:p>
                      <a:pPr rtl="1"/>
                      <a:endParaRPr lang="fa-IR" sz="1300" b="1" dirty="0">
                        <a:cs typeface="B Nazanin" pitchFamily="2" charset="-78"/>
                      </a:endParaRPr>
                    </a:p>
                  </a:txBody>
                  <a:tcPr/>
                </a:tc>
                <a:extLst>
                  <a:ext uri="{0D108BD9-81ED-4DB2-BD59-A6C34878D82A}">
                    <a16:rowId xmlns="" xmlns:a16="http://schemas.microsoft.com/office/drawing/2014/main" val="10005"/>
                  </a:ext>
                </a:extLst>
              </a:tr>
              <a:tr h="4787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پيش پرداخت</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algn="ctr" rtl="1"/>
                      <a:r>
                        <a:rPr lang="fa-IR" sz="1300" b="1" dirty="0" smtClean="0">
                          <a:cs typeface="B Nazanin" pitchFamily="2" charset="-78"/>
                        </a:rPr>
                        <a:t>300،000</a:t>
                      </a:r>
                      <a:endParaRPr lang="fa-IR" sz="1300" b="1" dirty="0">
                        <a:cs typeface="B Nazanin" pitchFamily="2" charset="-78"/>
                      </a:endParaRPr>
                    </a:p>
                  </a:txBody>
                  <a:tcPr/>
                </a:tc>
                <a:tc>
                  <a:txBody>
                    <a:bodyPr/>
                    <a:lstStyle/>
                    <a:p>
                      <a:pPr rtl="1"/>
                      <a:endParaRPr lang="fa-IR" sz="1300" b="1">
                        <a:cs typeface="B Nazanin" pitchFamily="2" charset="-78"/>
                      </a:endParaRPr>
                    </a:p>
                  </a:txBody>
                  <a:tcPr/>
                </a:tc>
                <a:extLst>
                  <a:ext uri="{0D108BD9-81ED-4DB2-BD59-A6C34878D82A}">
                    <a16:rowId xmlns="" xmlns:a16="http://schemas.microsoft.com/office/drawing/2014/main" val="10006"/>
                  </a:ext>
                </a:extLst>
              </a:tr>
              <a:tr h="284287">
                <a:tc>
                  <a:txBody>
                    <a:bodyPr/>
                    <a:lstStyle/>
                    <a:p>
                      <a:pPr rtl="1"/>
                      <a:r>
                        <a:rPr lang="fa-IR" sz="1300" b="1" dirty="0" smtClean="0">
                          <a:cs typeface="B Nazanin" pitchFamily="2" charset="-78"/>
                        </a:rPr>
                        <a:t>اعتبارات مصوب</a:t>
                      </a:r>
                      <a:endParaRPr lang="fa-IR" sz="1300" b="1" dirty="0">
                        <a:cs typeface="B Nazanin" pitchFamily="2" charset="-78"/>
                      </a:endParaRPr>
                    </a:p>
                  </a:txBody>
                  <a:tcPr/>
                </a:tc>
                <a:tc>
                  <a:txBody>
                    <a:bodyPr/>
                    <a:lstStyle/>
                    <a:p>
                      <a:pPr rtl="1"/>
                      <a:endParaRPr lang="fa-IR" sz="1300" b="1">
                        <a:cs typeface="B Nazanin" pitchFamily="2" charset="-78"/>
                      </a:endParaRPr>
                    </a:p>
                  </a:txBody>
                  <a:tcPr/>
                </a:tc>
                <a:tc>
                  <a:txBody>
                    <a:bodyPr/>
                    <a:lstStyle/>
                    <a:p>
                      <a:pPr algn="ctr" rtl="1"/>
                      <a:r>
                        <a:rPr lang="fa-IR" sz="1300" b="1" dirty="0" smtClean="0">
                          <a:cs typeface="B Nazanin" pitchFamily="2" charset="-78"/>
                        </a:rPr>
                        <a:t>4،800،000</a:t>
                      </a:r>
                      <a:endParaRPr lang="fa-IR" sz="1300" b="1" dirty="0">
                        <a:cs typeface="B Nazanin" pitchFamily="2" charset="-78"/>
                      </a:endParaRPr>
                    </a:p>
                  </a:txBody>
                  <a:tcPr/>
                </a:tc>
                <a:extLst>
                  <a:ext uri="{0D108BD9-81ED-4DB2-BD59-A6C34878D82A}">
                    <a16:rowId xmlns="" xmlns:a16="http://schemas.microsoft.com/office/drawing/2014/main" val="10007"/>
                  </a:ext>
                </a:extLst>
              </a:tr>
              <a:tr h="4787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اعتبارات تخصيص يافته</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rtl="1"/>
                      <a:endParaRPr lang="fa-IR" sz="1300" b="1">
                        <a:cs typeface="B Nazanin" pitchFamily="2" charset="-78"/>
                      </a:endParaRPr>
                    </a:p>
                  </a:txBody>
                  <a:tcPr/>
                </a:tc>
                <a:tc>
                  <a:txBody>
                    <a:bodyPr/>
                    <a:lstStyle/>
                    <a:p>
                      <a:pPr algn="ctr" rtl="1"/>
                      <a:r>
                        <a:rPr lang="fa-IR" sz="1300" b="1" dirty="0" smtClean="0">
                          <a:cs typeface="B Nazanin" pitchFamily="2" charset="-78"/>
                        </a:rPr>
                        <a:t>4،800،000</a:t>
                      </a:r>
                      <a:endParaRPr lang="fa-IR" sz="1300" b="1" dirty="0">
                        <a:cs typeface="B Nazanin" pitchFamily="2" charset="-78"/>
                      </a:endParaRPr>
                    </a:p>
                  </a:txBody>
                  <a:tcPr/>
                </a:tc>
                <a:extLst>
                  <a:ext uri="{0D108BD9-81ED-4DB2-BD59-A6C34878D82A}">
                    <a16:rowId xmlns="" xmlns:a16="http://schemas.microsoft.com/office/drawing/2014/main" val="10008"/>
                  </a:ext>
                </a:extLst>
              </a:tr>
              <a:tr h="284287">
                <a:tc>
                  <a:txBody>
                    <a:bodyPr/>
                    <a:lstStyle/>
                    <a:p>
                      <a:pPr rtl="1"/>
                      <a:r>
                        <a:rPr lang="fa-IR" sz="1300" b="1" dirty="0" smtClean="0">
                          <a:cs typeface="B Nazanin" pitchFamily="2" charset="-78"/>
                        </a:rPr>
                        <a:t>اعتبارات پرداخت شده </a:t>
                      </a:r>
                      <a:endParaRPr lang="fa-IR" sz="1300" b="1" dirty="0">
                        <a:cs typeface="B Nazanin" pitchFamily="2" charset="-78"/>
                      </a:endParaRPr>
                    </a:p>
                  </a:txBody>
                  <a:tcPr/>
                </a:tc>
                <a:tc>
                  <a:txBody>
                    <a:bodyPr/>
                    <a:lstStyle/>
                    <a:p>
                      <a:pPr rtl="1"/>
                      <a:endParaRPr lang="fa-IR" sz="1300" b="1">
                        <a:cs typeface="B Nazanin" pitchFamily="2" charset="-78"/>
                      </a:endParaRPr>
                    </a:p>
                  </a:txBody>
                  <a:tcPr/>
                </a:tc>
                <a:tc>
                  <a:txBody>
                    <a:bodyPr/>
                    <a:lstStyle/>
                    <a:p>
                      <a:pPr algn="ctr" rtl="1"/>
                      <a:r>
                        <a:rPr lang="fa-IR" sz="1300" b="1" dirty="0" smtClean="0">
                          <a:cs typeface="B Nazanin" pitchFamily="2" charset="-78"/>
                        </a:rPr>
                        <a:t>4،800،000</a:t>
                      </a:r>
                      <a:endParaRPr lang="fa-IR" sz="1300" b="1" dirty="0">
                        <a:cs typeface="B Nazanin" pitchFamily="2" charset="-78"/>
                      </a:endParaRPr>
                    </a:p>
                  </a:txBody>
                  <a:tcPr/>
                </a:tc>
                <a:extLst>
                  <a:ext uri="{0D108BD9-81ED-4DB2-BD59-A6C34878D82A}">
                    <a16:rowId xmlns="" xmlns:a16="http://schemas.microsoft.com/office/drawing/2014/main" val="10009"/>
                  </a:ext>
                </a:extLst>
              </a:tr>
              <a:tr h="4787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دريافتهاي وجوه عمومي </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rtl="1"/>
                      <a:endParaRPr lang="fa-IR" sz="1300" b="1">
                        <a:cs typeface="B Nazanin" pitchFamily="2" charset="-78"/>
                      </a:endParaRPr>
                    </a:p>
                  </a:txBody>
                  <a:tcPr/>
                </a:tc>
                <a:tc>
                  <a:txBody>
                    <a:bodyPr/>
                    <a:lstStyle/>
                    <a:p>
                      <a:pPr algn="ctr" rtl="1"/>
                      <a:r>
                        <a:rPr lang="fa-IR" sz="1300" b="1" dirty="0" smtClean="0">
                          <a:cs typeface="B Nazanin" pitchFamily="2" charset="-78"/>
                        </a:rPr>
                        <a:t>5،200،000</a:t>
                      </a:r>
                      <a:endParaRPr lang="fa-IR" sz="1300" b="1" dirty="0">
                        <a:cs typeface="B Nazanin" pitchFamily="2" charset="-78"/>
                      </a:endParaRPr>
                    </a:p>
                  </a:txBody>
                  <a:tcPr/>
                </a:tc>
                <a:extLst>
                  <a:ext uri="{0D108BD9-81ED-4DB2-BD59-A6C34878D82A}">
                    <a16:rowId xmlns="" xmlns:a16="http://schemas.microsoft.com/office/drawing/2014/main" val="10010"/>
                  </a:ext>
                </a:extLst>
              </a:tr>
              <a:tr h="673311">
                <a:tc>
                  <a:txBody>
                    <a:bodyPr/>
                    <a:lstStyle/>
                    <a:p>
                      <a:r>
                        <a:rPr lang="fa-IR" sz="1300" b="1" dirty="0" smtClean="0">
                          <a:cs typeface="B Nazanin" pitchFamily="2" charset="-78"/>
                        </a:rPr>
                        <a:t>مازاد بودجه اي </a:t>
                      </a:r>
                      <a:endParaRPr lang="en-US" sz="1300" b="1" dirty="0" smtClean="0">
                        <a:cs typeface="B Nazanin" pitchFamily="2" charset="-78"/>
                      </a:endParaRPr>
                    </a:p>
                    <a:p>
                      <a:r>
                        <a:rPr lang="fa-IR" sz="1300" b="1" dirty="0" smtClean="0">
                          <a:cs typeface="B Nazanin" pitchFamily="2" charset="-78"/>
                        </a:rPr>
                        <a:t> </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rtl="1"/>
                      <a:endParaRPr lang="fa-IR" sz="1300" b="1">
                        <a:cs typeface="B Nazanin" pitchFamily="2" charset="-78"/>
                      </a:endParaRPr>
                    </a:p>
                  </a:txBody>
                  <a:tcPr/>
                </a:tc>
                <a:tc>
                  <a:txBody>
                    <a:bodyPr/>
                    <a:lstStyle/>
                    <a:p>
                      <a:pPr algn="ctr" rtl="1"/>
                      <a:r>
                        <a:rPr lang="fa-IR" sz="1300" b="1" dirty="0" smtClean="0">
                          <a:cs typeface="B Nazanin" pitchFamily="2" charset="-78"/>
                        </a:rPr>
                        <a:t>200،000</a:t>
                      </a:r>
                      <a:endParaRPr lang="fa-IR" sz="1300" b="1" dirty="0">
                        <a:cs typeface="B Nazanin" pitchFamily="2" charset="-78"/>
                      </a:endParaRPr>
                    </a:p>
                  </a:txBody>
                  <a:tcPr/>
                </a:tc>
                <a:extLst>
                  <a:ext uri="{0D108BD9-81ED-4DB2-BD59-A6C34878D82A}">
                    <a16:rowId xmlns="" xmlns:a16="http://schemas.microsoft.com/office/drawing/2014/main" val="10011"/>
                  </a:ext>
                </a:extLst>
              </a:tr>
              <a:tr h="555277">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بدهي به حساب مستقل وجوه سپرده </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rtl="1"/>
                      <a:endParaRPr lang="fa-IR" sz="1300" b="1">
                        <a:cs typeface="B Nazanin" pitchFamily="2" charset="-78"/>
                      </a:endParaRPr>
                    </a:p>
                  </a:txBody>
                  <a:tcPr/>
                </a:tc>
                <a:tc>
                  <a:txBody>
                    <a:bodyPr/>
                    <a:lstStyle/>
                    <a:p>
                      <a:pPr algn="ctr" rtl="1"/>
                      <a:r>
                        <a:rPr lang="fa-IR" sz="1300" b="1" dirty="0" smtClean="0">
                          <a:cs typeface="B Nazanin" pitchFamily="2" charset="-78"/>
                        </a:rPr>
                        <a:t>500،000</a:t>
                      </a:r>
                      <a:endParaRPr lang="fa-IR" sz="1300" b="1" dirty="0">
                        <a:cs typeface="B Nazanin" pitchFamily="2" charset="-78"/>
                      </a:endParaRPr>
                    </a:p>
                  </a:txBody>
                  <a:tcPr/>
                </a:tc>
                <a:extLst>
                  <a:ext uri="{0D108BD9-81ED-4DB2-BD59-A6C34878D82A}">
                    <a16:rowId xmlns="" xmlns:a16="http://schemas.microsoft.com/office/drawing/2014/main" val="10012"/>
                  </a:ext>
                </a:extLst>
              </a:tr>
              <a:tr h="4787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300" b="1" dirty="0" smtClean="0">
                          <a:cs typeface="B Nazanin" pitchFamily="2" charset="-78"/>
                        </a:rPr>
                        <a:t>جمع </a:t>
                      </a:r>
                      <a:endParaRPr lang="en-US" sz="1300" b="1" dirty="0" smtClean="0">
                        <a:cs typeface="B Nazanin" pitchFamily="2" charset="-78"/>
                      </a:endParaRPr>
                    </a:p>
                    <a:p>
                      <a:pPr rtl="1"/>
                      <a:endParaRPr lang="fa-IR" sz="1300" b="1" dirty="0">
                        <a:cs typeface="B Nazanin" pitchFamily="2" charset="-78"/>
                      </a:endParaRPr>
                    </a:p>
                  </a:txBody>
                  <a:tcPr/>
                </a:tc>
                <a:tc>
                  <a:txBody>
                    <a:bodyPr/>
                    <a:lstStyle/>
                    <a:p>
                      <a:pPr algn="ctr" rtl="1"/>
                      <a:r>
                        <a:rPr lang="fa-IR" sz="1300" b="1" dirty="0" smtClean="0">
                          <a:cs typeface="B Nazanin" pitchFamily="2" charset="-78"/>
                        </a:rPr>
                        <a:t>20،300،000</a:t>
                      </a:r>
                      <a:endParaRPr lang="fa-IR" sz="1300" b="1" dirty="0">
                        <a:cs typeface="B Nazanin" pitchFamily="2" charset="-78"/>
                      </a:endParaRPr>
                    </a:p>
                  </a:txBody>
                  <a:tcPr/>
                </a:tc>
                <a:tc>
                  <a:txBody>
                    <a:bodyPr/>
                    <a:lstStyle/>
                    <a:p>
                      <a:pPr algn="ctr" rtl="1"/>
                      <a:r>
                        <a:rPr lang="fa-IR" sz="1300" b="1" dirty="0" smtClean="0">
                          <a:cs typeface="B Nazanin" pitchFamily="2" charset="-78"/>
                        </a:rPr>
                        <a:t>20،300،000</a:t>
                      </a:r>
                      <a:endParaRPr lang="fa-IR" sz="1300" b="1" dirty="0">
                        <a:cs typeface="B Nazanin" pitchFamily="2" charset="-78"/>
                      </a:endParaRPr>
                    </a:p>
                  </a:txBody>
                  <a:tcPr/>
                </a:tc>
                <a:extLst>
                  <a:ext uri="{0D108BD9-81ED-4DB2-BD59-A6C34878D82A}">
                    <a16:rowId xmlns="" xmlns:a16="http://schemas.microsoft.com/office/drawing/2014/main" val="10013"/>
                  </a:ext>
                </a:extLst>
              </a:tr>
            </a:tbl>
          </a:graphicData>
        </a:graphic>
      </p:graphicFrame>
    </p:spTree>
    <p:extLst>
      <p:ext uri="{BB962C8B-B14F-4D97-AF65-F5344CB8AC3E}">
        <p14:creationId xmlns:p14="http://schemas.microsoft.com/office/powerpoint/2010/main" val="1388785283"/>
      </p:ext>
    </p:extLst>
  </p:cSld>
  <p:clrMapOvr>
    <a:masterClrMapping/>
  </p:clrMapOvr>
  <p:transition spd="slow">
    <p:pull dir="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97642"/>
          </a:xfrm>
          <a:solidFill>
            <a:schemeClr val="bg1"/>
          </a:solidFill>
          <a:ln>
            <a:solidFill>
              <a:schemeClr val="bg1"/>
            </a:solidFill>
          </a:ln>
        </p:spPr>
        <p:style>
          <a:lnRef idx="2">
            <a:schemeClr val="dk1"/>
          </a:lnRef>
          <a:fillRef idx="1001">
            <a:schemeClr val="lt1"/>
          </a:fillRef>
          <a:effectRef idx="0">
            <a:schemeClr val="dk1"/>
          </a:effectRef>
          <a:fontRef idx="minor">
            <a:schemeClr val="dk1"/>
          </a:fontRef>
        </p:style>
        <p:txBody>
          <a:bodyPr>
            <a:normAutofit fontScale="77500" lnSpcReduction="20000"/>
          </a:bodyPr>
          <a:lstStyle/>
          <a:p>
            <a:pPr>
              <a:buNone/>
            </a:pPr>
            <a:r>
              <a:rPr lang="fa-IR" sz="3100" b="1" dirty="0" smtClean="0">
                <a:cs typeface="B Nazanin" pitchFamily="2" charset="-78"/>
              </a:rPr>
              <a:t>بستن حساب ها در پايان سالي مالي :</a:t>
            </a:r>
          </a:p>
          <a:p>
            <a:pPr>
              <a:buNone/>
            </a:pPr>
            <a:endParaRPr lang="en-US" sz="2000" b="1" dirty="0" smtClean="0">
              <a:cs typeface="B Nazanin" pitchFamily="2" charset="-78"/>
            </a:endParaRPr>
          </a:p>
          <a:p>
            <a:pPr algn="justLow">
              <a:buNone/>
            </a:pPr>
            <a:r>
              <a:rPr lang="fa-IR" sz="2600" b="1" dirty="0" smtClean="0">
                <a:cs typeface="B Nazanin" pitchFamily="2" charset="-78"/>
              </a:rPr>
              <a:t>منظور از بستن حساب ها صفر کردن مانده حساب هاي موقت نظير حساب دريافت ها ، پرداخت ها و حسابهاي بودجه اي است . </a:t>
            </a:r>
          </a:p>
          <a:p>
            <a:pPr>
              <a:buNone/>
            </a:pPr>
            <a:endParaRPr lang="en-US" sz="2000" b="1" dirty="0" smtClean="0">
              <a:cs typeface="B Nazanin" pitchFamily="2" charset="-78"/>
            </a:endParaRPr>
          </a:p>
          <a:p>
            <a:pPr>
              <a:buNone/>
            </a:pPr>
            <a:r>
              <a:rPr lang="fa-IR" sz="3100" b="1" dirty="0" smtClean="0">
                <a:cs typeface="B Nazanin" pitchFamily="2" charset="-78"/>
              </a:rPr>
              <a:t>الف – ثبت بستن حساب هاي موقت بودجه اي : </a:t>
            </a:r>
          </a:p>
          <a:p>
            <a:pPr>
              <a:buNone/>
            </a:pPr>
            <a:endParaRPr lang="en-US" sz="2000" b="1" dirty="0" smtClean="0">
              <a:cs typeface="B Nazanin" pitchFamily="2" charset="-78"/>
            </a:endParaRPr>
          </a:p>
          <a:p>
            <a:pPr>
              <a:buNone/>
            </a:pPr>
            <a:r>
              <a:rPr lang="fa-IR" sz="2600" b="1" dirty="0">
                <a:cs typeface="B Nazanin" pitchFamily="2" charset="-78"/>
              </a:rPr>
              <a:t>        اعتبارات مصوب           4،800،000  </a:t>
            </a:r>
            <a:endParaRPr lang="en-US" sz="2600" b="1" dirty="0">
              <a:cs typeface="B Nazanin" pitchFamily="2" charset="-78"/>
            </a:endParaRPr>
          </a:p>
          <a:p>
            <a:pPr>
              <a:buNone/>
            </a:pPr>
            <a:r>
              <a:rPr lang="fa-IR" sz="2600" b="1" dirty="0">
                <a:cs typeface="B Nazanin" pitchFamily="2" charset="-78"/>
              </a:rPr>
              <a:t>        مازاد بودجه اي               200000 </a:t>
            </a:r>
            <a:endParaRPr lang="en-US" sz="2600" b="1" dirty="0">
              <a:cs typeface="B Nazanin" pitchFamily="2" charset="-78"/>
            </a:endParaRPr>
          </a:p>
          <a:p>
            <a:pPr>
              <a:buNone/>
            </a:pPr>
            <a:r>
              <a:rPr lang="fa-IR" sz="2600" b="1" dirty="0">
                <a:cs typeface="B Nazanin" pitchFamily="2" charset="-78"/>
              </a:rPr>
              <a:t>                              درآمد عمومي پيش بيني شده    5،000،000</a:t>
            </a:r>
            <a:endParaRPr lang="en-US" sz="2600" b="1" dirty="0">
              <a:cs typeface="B Nazanin" pitchFamily="2" charset="-78"/>
            </a:endParaRPr>
          </a:p>
          <a:p>
            <a:pPr>
              <a:buNone/>
            </a:pPr>
            <a:r>
              <a:rPr lang="fa-IR" sz="2600" b="1" dirty="0">
                <a:cs typeface="B Nazanin" pitchFamily="2" charset="-78"/>
              </a:rPr>
              <a:t>        اعتبارات تخصيص يافته  4،800،000 </a:t>
            </a:r>
            <a:endParaRPr lang="en-US" sz="2600" b="1" dirty="0">
              <a:cs typeface="B Nazanin" pitchFamily="2" charset="-78"/>
            </a:endParaRPr>
          </a:p>
          <a:p>
            <a:pPr>
              <a:buNone/>
            </a:pPr>
            <a:r>
              <a:rPr lang="fa-IR" sz="2600" b="1" dirty="0">
                <a:cs typeface="B Nazanin" pitchFamily="2" charset="-78"/>
              </a:rPr>
              <a:t>                               جاري با دستگاه هاي اجرايي4،800،000 </a:t>
            </a:r>
            <a:endParaRPr lang="en-US" sz="2600" b="1" dirty="0">
              <a:cs typeface="B Nazanin" pitchFamily="2" charset="-78"/>
            </a:endParaRPr>
          </a:p>
          <a:p>
            <a:pPr>
              <a:buNone/>
            </a:pPr>
            <a:r>
              <a:rPr lang="fa-IR" sz="2600" b="1" dirty="0">
                <a:cs typeface="B Nazanin" pitchFamily="2" charset="-78"/>
              </a:rPr>
              <a:t>        اعتبارات پرداخت شده   </a:t>
            </a:r>
            <a:r>
              <a:rPr lang="fa-IR" sz="2600" b="1" dirty="0" smtClean="0">
                <a:cs typeface="B Nazanin" pitchFamily="2" charset="-78"/>
              </a:rPr>
              <a:t>4.800.000</a:t>
            </a:r>
            <a:endParaRPr lang="en-US" sz="2600" b="1" dirty="0">
              <a:cs typeface="B Nazanin" pitchFamily="2" charset="-78"/>
            </a:endParaRPr>
          </a:p>
          <a:p>
            <a:pPr>
              <a:buNone/>
            </a:pPr>
            <a:r>
              <a:rPr lang="fa-IR" sz="2600" b="1" dirty="0">
                <a:cs typeface="B Nazanin" pitchFamily="2" charset="-78"/>
              </a:rPr>
              <a:t>                               درخواست وجه دستگاه هاي اجرايي4،800،000 </a:t>
            </a:r>
          </a:p>
          <a:p>
            <a:pPr>
              <a:buNone/>
            </a:pPr>
            <a:endParaRPr lang="en-US" sz="2600" b="1" dirty="0">
              <a:cs typeface="B Nazanin" pitchFamily="2" charset="-78"/>
            </a:endParaRPr>
          </a:p>
          <a:p>
            <a:pPr>
              <a:buNone/>
            </a:pPr>
            <a:r>
              <a:rPr lang="fa-IR" sz="3100" b="1" dirty="0">
                <a:cs typeface="B Nazanin" pitchFamily="2" charset="-78"/>
              </a:rPr>
              <a:t>ب- ثبت بستن حساب هاي موقت مالي :</a:t>
            </a:r>
          </a:p>
          <a:p>
            <a:pPr>
              <a:buNone/>
            </a:pPr>
            <a:endParaRPr lang="en-US" sz="2600" b="1" dirty="0">
              <a:cs typeface="B Nazanin" pitchFamily="2" charset="-78"/>
            </a:endParaRPr>
          </a:p>
          <a:p>
            <a:pPr>
              <a:buNone/>
            </a:pPr>
            <a:r>
              <a:rPr lang="fa-IR" sz="2600" b="1" dirty="0">
                <a:cs typeface="B Nazanin" pitchFamily="2" charset="-78"/>
              </a:rPr>
              <a:t>دريافتهاي وجوه عمومي5،200،000</a:t>
            </a:r>
            <a:endParaRPr lang="en-US" sz="2600" b="1" dirty="0">
              <a:cs typeface="B Nazanin" pitchFamily="2" charset="-78"/>
            </a:endParaRPr>
          </a:p>
          <a:p>
            <a:pPr>
              <a:buNone/>
            </a:pPr>
            <a:r>
              <a:rPr lang="fa-IR" sz="2600" b="1" dirty="0">
                <a:cs typeface="B Nazanin" pitchFamily="2" charset="-78"/>
              </a:rPr>
              <a:t>                                   پرداختهاي وجوه عمومي 4،800،000</a:t>
            </a:r>
            <a:endParaRPr lang="en-US" sz="2600" b="1" dirty="0">
              <a:cs typeface="B Nazanin" pitchFamily="2" charset="-78"/>
            </a:endParaRPr>
          </a:p>
          <a:p>
            <a:pPr>
              <a:buNone/>
            </a:pPr>
            <a:r>
              <a:rPr lang="fa-IR" sz="2600" b="1" dirty="0">
                <a:cs typeface="B Nazanin" pitchFamily="2" charset="-78"/>
              </a:rPr>
              <a:t>                                   مازاد بودجه اي                400،000</a:t>
            </a:r>
            <a:endParaRPr lang="en-US" sz="2600" b="1" dirty="0">
              <a:cs typeface="B Nazanin" pitchFamily="2" charset="-78"/>
            </a:endParaRPr>
          </a:p>
          <a:p>
            <a:pPr>
              <a:buNone/>
            </a:pPr>
            <a:endParaRPr lang="fa-IR" sz="2600" b="1" dirty="0">
              <a:cs typeface="B Nazanin" pitchFamily="2" charset="-78"/>
            </a:endParaRPr>
          </a:p>
        </p:txBody>
      </p:sp>
    </p:spTree>
    <p:extLst>
      <p:ext uri="{BB962C8B-B14F-4D97-AF65-F5344CB8AC3E}">
        <p14:creationId xmlns:p14="http://schemas.microsoft.com/office/powerpoint/2010/main" val="2182090727"/>
      </p:ext>
    </p:extLst>
  </p:cSld>
  <p:clrMapOvr>
    <a:masterClrMapping/>
  </p:clrMapOvr>
  <p:transition spd="slow">
    <p:push dir="u"/>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6097642"/>
          </a:xfrm>
        </p:spPr>
        <p:txBody>
          <a:bodyPr>
            <a:noAutofit/>
          </a:bodyPr>
          <a:lstStyle/>
          <a:p>
            <a:pPr algn="just">
              <a:buNone/>
            </a:pPr>
            <a:r>
              <a:rPr lang="fa-IR" sz="2400" dirty="0" smtClean="0">
                <a:cs typeface="B Nazanin" pitchFamily="2" charset="-78"/>
              </a:rPr>
              <a:t>     در حسابداري بازرگاني حساب هاي موقت درآمد و هزينه در پايان سال مالي بسته مي شوند و نتيجه آن در موارد انفرادي به حساب سرمايه و در مؤسسات و شرکت هاي سهامي به حساب سود و زيان انباشته منظور مي گردد. در   دولتي تفاوت حساب هاي دريافت و پرداخت واقعي به بدهکار يا بستانکار حساب مازاد تخصيص نيافته منظور مي گردد. </a:t>
            </a:r>
          </a:p>
          <a:p>
            <a:pPr algn="just">
              <a:buNone/>
            </a:pPr>
            <a:endParaRPr lang="en-US" sz="2400" dirty="0" smtClean="0">
              <a:cs typeface="B Nazanin" pitchFamily="2" charset="-78"/>
            </a:endParaRPr>
          </a:p>
          <a:p>
            <a:pPr algn="just">
              <a:buNone/>
            </a:pPr>
            <a:r>
              <a:rPr lang="fa-IR" sz="2400" b="1" dirty="0" smtClean="0">
                <a:cs typeface="B Nazanin" pitchFamily="2" charset="-78"/>
              </a:rPr>
              <a:t>صورت هاي مالي حساب هاي مستقل : </a:t>
            </a:r>
            <a:endParaRPr lang="en-US" sz="2400" b="1" dirty="0" smtClean="0">
              <a:cs typeface="B Nazanin" pitchFamily="2" charset="-78"/>
            </a:endParaRPr>
          </a:p>
          <a:p>
            <a:pPr algn="just">
              <a:buNone/>
            </a:pPr>
            <a:r>
              <a:rPr lang="fa-IR" sz="2400" dirty="0" smtClean="0">
                <a:cs typeface="B Nazanin" pitchFamily="2" charset="-78"/>
              </a:rPr>
              <a:t>    ترازنامه و صورت تغييرات در حساب مازاد از صورت هاي مالي اساسي حساب هاي مستقل وجوه دولتي مراکز صورت عملکرد بودجه نيز از جمله صورت هايي است که پس از تنظيم ، ضميمه صورت هاي مالي مي گردد. </a:t>
            </a:r>
          </a:p>
          <a:p>
            <a:pPr algn="just">
              <a:buNone/>
            </a:pPr>
            <a:endParaRPr lang="en-US" sz="2400" dirty="0" smtClean="0">
              <a:cs typeface="B Nazanin" pitchFamily="2" charset="-78"/>
            </a:endParaRPr>
          </a:p>
          <a:p>
            <a:pPr algn="just">
              <a:buNone/>
            </a:pPr>
            <a:r>
              <a:rPr lang="fa-IR" sz="2400" b="1" dirty="0" smtClean="0">
                <a:cs typeface="B Nazanin" pitchFamily="2" charset="-78"/>
              </a:rPr>
              <a:t>ترازنامه : </a:t>
            </a:r>
            <a:endParaRPr lang="en-US" sz="2400" b="1" dirty="0" smtClean="0">
              <a:cs typeface="B Nazanin" pitchFamily="2" charset="-78"/>
            </a:endParaRPr>
          </a:p>
          <a:p>
            <a:pPr algn="just">
              <a:buNone/>
            </a:pPr>
            <a:r>
              <a:rPr lang="fa-IR" sz="2400" dirty="0" smtClean="0">
                <a:cs typeface="B Nazanin" pitchFamily="2" charset="-78"/>
              </a:rPr>
              <a:t>    صورتحسابي است که وضعيت دارايي هاي جاري ، بدهي هاي جاري ، اندوخته و مازاد تخصيص نيافته  مستقل را در يک تاريخ معين نشان مي دهد . </a:t>
            </a:r>
            <a:endParaRPr lang="en-US" sz="2400" dirty="0" smtClean="0">
              <a:cs typeface="B Nazanin" pitchFamily="2" charset="-78"/>
            </a:endParaRPr>
          </a:p>
          <a:p>
            <a:pPr algn="just"/>
            <a:endParaRPr lang="fa-IR" sz="2400" dirty="0">
              <a:cs typeface="B Nazanin" pitchFamily="2" charset="-78"/>
            </a:endParaRPr>
          </a:p>
        </p:txBody>
      </p:sp>
    </p:spTree>
    <p:extLst>
      <p:ext uri="{BB962C8B-B14F-4D97-AF65-F5344CB8AC3E}">
        <p14:creationId xmlns:p14="http://schemas.microsoft.com/office/powerpoint/2010/main" val="3545349442"/>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26204"/>
          </a:xfrm>
        </p:spPr>
        <p:txBody>
          <a:bodyPr>
            <a:normAutofit/>
          </a:bodyPr>
          <a:lstStyle/>
          <a:p>
            <a:pPr algn="ctr">
              <a:buNone/>
            </a:pPr>
            <a:r>
              <a:rPr lang="fa-IR" sz="2000" b="1" dirty="0" smtClean="0">
                <a:cs typeface="B Nazanin" pitchFamily="2" charset="-78"/>
              </a:rPr>
              <a:t>خزانه داري کل</a:t>
            </a:r>
            <a:endParaRPr lang="en-US" sz="2000" b="1" dirty="0" smtClean="0">
              <a:cs typeface="B Nazanin" pitchFamily="2" charset="-78"/>
            </a:endParaRPr>
          </a:p>
          <a:p>
            <a:pPr algn="ctr">
              <a:buNone/>
            </a:pPr>
            <a:r>
              <a:rPr lang="fa-IR" sz="1800" b="1" dirty="0" smtClean="0">
                <a:cs typeface="B Nazanin" pitchFamily="2" charset="-78"/>
              </a:rPr>
              <a:t>حساب مستقل وجوه عمومي</a:t>
            </a:r>
            <a:endParaRPr lang="en-US" sz="1800" b="1" dirty="0" smtClean="0">
              <a:cs typeface="B Nazanin" pitchFamily="2" charset="-78"/>
            </a:endParaRPr>
          </a:p>
          <a:p>
            <a:pPr algn="ctr">
              <a:buNone/>
            </a:pPr>
            <a:r>
              <a:rPr lang="fa-IR" sz="1600" b="1" dirty="0" smtClean="0">
                <a:cs typeface="B Nazanin" pitchFamily="2" charset="-78"/>
              </a:rPr>
              <a:t>ترازنامه به تاريخ 29/12/1</a:t>
            </a:r>
            <a:r>
              <a:rPr lang="en-US" sz="1600" b="1" dirty="0" smtClean="0">
                <a:cs typeface="B Nazanin" pitchFamily="2" charset="-78"/>
              </a:rPr>
              <a:t>x</a:t>
            </a:r>
            <a:r>
              <a:rPr lang="fa-IR" sz="1600" b="1" dirty="0" smtClean="0">
                <a:cs typeface="B Nazanin" pitchFamily="2" charset="-78"/>
              </a:rPr>
              <a:t>13</a:t>
            </a:r>
          </a:p>
          <a:p>
            <a:pPr algn="ctr">
              <a:buNone/>
            </a:pPr>
            <a:endParaRPr lang="fa-IR" sz="1600" b="1" dirty="0">
              <a:cs typeface="B Nazanin" pitchFamily="2" charset="-78"/>
            </a:endParaRPr>
          </a:p>
          <a:p>
            <a:pPr>
              <a:buNone/>
            </a:pPr>
            <a:r>
              <a:rPr lang="fa-IR" sz="1800" b="1" dirty="0" smtClean="0">
                <a:cs typeface="B Nazanin" pitchFamily="2" charset="-78"/>
              </a:rPr>
              <a:t>             دارايي هاي جاري : 	                                      بدهي هاي جاري :</a:t>
            </a:r>
          </a:p>
          <a:p>
            <a:pPr algn="ctr">
              <a:buNone/>
            </a:pPr>
            <a:endParaRPr lang="en-US" sz="1600" b="1" dirty="0" smtClean="0">
              <a:cs typeface="B Nazanin" pitchFamily="2" charset="-78"/>
            </a:endParaRPr>
          </a:p>
          <a:p>
            <a:pPr>
              <a:buNone/>
            </a:pPr>
            <a:r>
              <a:rPr lang="fa-IR" sz="1600" b="1" dirty="0" smtClean="0">
                <a:cs typeface="B Nazanin" pitchFamily="2" charset="-78"/>
              </a:rPr>
              <a:t>             بانک تمرکز وجوه عمومي                          600.000            بدهي </a:t>
            </a:r>
            <a:r>
              <a:rPr lang="fa-IR" sz="1600" b="1" dirty="0">
                <a:cs typeface="B Nazanin" pitchFamily="2" charset="-78"/>
              </a:rPr>
              <a:t>به حساب مستقل وجوه </a:t>
            </a:r>
            <a:r>
              <a:rPr lang="fa-IR" sz="1600" b="1" dirty="0" smtClean="0">
                <a:cs typeface="B Nazanin" pitchFamily="2" charset="-78"/>
              </a:rPr>
              <a:t>سپرده 500.000 </a:t>
            </a:r>
            <a:endParaRPr lang="en-US" sz="1600" b="1" dirty="0" smtClean="0">
              <a:cs typeface="B Nazanin" pitchFamily="2" charset="-78"/>
            </a:endParaRPr>
          </a:p>
          <a:p>
            <a:pPr>
              <a:buNone/>
            </a:pPr>
            <a:r>
              <a:rPr lang="fa-IR" sz="1600" b="1" dirty="0" smtClean="0">
                <a:cs typeface="B Nazanin" pitchFamily="2" charset="-78"/>
              </a:rPr>
              <a:t>             پيش پرداخت ها            	               300،000             ساير </a:t>
            </a:r>
            <a:r>
              <a:rPr lang="fa-IR" sz="1600" b="1" dirty="0">
                <a:cs typeface="B Nazanin" pitchFamily="2" charset="-78"/>
              </a:rPr>
              <a:t>بدهي هاي </a:t>
            </a:r>
            <a:r>
              <a:rPr lang="fa-IR" sz="1600" b="1" dirty="0" smtClean="0">
                <a:cs typeface="B Nazanin" pitchFamily="2" charset="-78"/>
              </a:rPr>
              <a:t>جاري                           0                            ساير دارايي هاي جاري                                      0                  </a:t>
            </a:r>
            <a:r>
              <a:rPr lang="fa-IR" sz="1600" b="1" dirty="0">
                <a:cs typeface="B Nazanin" pitchFamily="2" charset="-78"/>
              </a:rPr>
              <a:t>جمع بدهي هاي </a:t>
            </a:r>
            <a:r>
              <a:rPr lang="fa-IR" sz="1600" b="1" dirty="0" smtClean="0">
                <a:cs typeface="B Nazanin" pitchFamily="2" charset="-78"/>
              </a:rPr>
              <a:t>جاري                        500.000       </a:t>
            </a:r>
            <a:endParaRPr lang="en-US" sz="1600" b="1" dirty="0" smtClean="0">
              <a:cs typeface="B Nazanin" pitchFamily="2" charset="-78"/>
            </a:endParaRPr>
          </a:p>
          <a:p>
            <a:pPr>
              <a:buNone/>
            </a:pPr>
            <a:r>
              <a:rPr lang="fa-IR" sz="1600" b="1" dirty="0" smtClean="0">
                <a:cs typeface="B Nazanin" pitchFamily="2" charset="-78"/>
              </a:rPr>
              <a:t>	                                                                                             مازاد بودجه اي                                  400.000</a:t>
            </a:r>
            <a:endParaRPr lang="en-US" sz="1600" b="1" dirty="0" smtClean="0">
              <a:cs typeface="B Nazanin" pitchFamily="2" charset="-78"/>
            </a:endParaRPr>
          </a:p>
          <a:p>
            <a:pPr>
              <a:buNone/>
            </a:pPr>
            <a:r>
              <a:rPr lang="fa-IR" sz="1600" b="1" dirty="0" smtClean="0">
                <a:cs typeface="B Nazanin" pitchFamily="2" charset="-78"/>
              </a:rPr>
              <a:t>         جمع دارايي هاي جاري                                900،000             جمع بدهي هاي جاري و مازاد              900.000</a:t>
            </a:r>
          </a:p>
          <a:p>
            <a:pPr>
              <a:buNone/>
            </a:pPr>
            <a:r>
              <a:rPr lang="fa-IR" sz="1600" b="1" dirty="0" smtClean="0">
                <a:cs typeface="B Nazanin" pitchFamily="2" charset="-78"/>
              </a:rPr>
              <a:t>                                                                       </a:t>
            </a:r>
            <a:endParaRPr lang="en-US" sz="1600" b="1" dirty="0" smtClean="0">
              <a:cs typeface="B Nazanin" pitchFamily="2" charset="-78"/>
            </a:endParaRPr>
          </a:p>
          <a:p>
            <a:pPr algn="ctr">
              <a:buNone/>
            </a:pPr>
            <a:r>
              <a:rPr lang="fa-IR" sz="1800" b="1" dirty="0" smtClean="0">
                <a:cs typeface="B Nazanin" pitchFamily="2" charset="-78"/>
              </a:rPr>
              <a:t> </a:t>
            </a:r>
            <a:endParaRPr lang="en-US" sz="1800" b="1" dirty="0" smtClean="0">
              <a:cs typeface="B Nazanin" pitchFamily="2" charset="-78"/>
            </a:endParaRPr>
          </a:p>
          <a:p>
            <a:pPr algn="ctr">
              <a:buNone/>
            </a:pPr>
            <a:endParaRPr lang="fa-IR" sz="1800" b="1" dirty="0">
              <a:cs typeface="B Nazanin" pitchFamily="2" charset="-78"/>
            </a:endParaRPr>
          </a:p>
        </p:txBody>
      </p:sp>
      <p:cxnSp>
        <p:nvCxnSpPr>
          <p:cNvPr id="5" name="Straight Connector 4"/>
          <p:cNvCxnSpPr/>
          <p:nvPr/>
        </p:nvCxnSpPr>
        <p:spPr>
          <a:xfrm>
            <a:off x="1214414" y="1484784"/>
            <a:ext cx="6929486" cy="1588"/>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rot="5400000">
            <a:off x="2574118" y="3229040"/>
            <a:ext cx="3429024" cy="1588"/>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4499992" y="3319524"/>
            <a:ext cx="928694" cy="158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4590828" y="3717032"/>
            <a:ext cx="928694" cy="158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4540403" y="3645024"/>
            <a:ext cx="928694" cy="158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rot="10800000">
            <a:off x="806628" y="2708920"/>
            <a:ext cx="928694" cy="1588"/>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rot="10800000">
            <a:off x="800345" y="3356992"/>
            <a:ext cx="928694" cy="158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081" y="3718620"/>
            <a:ext cx="928694" cy="1588"/>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800345" y="3834521"/>
            <a:ext cx="928694" cy="1588"/>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61196167"/>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6097880"/>
          </a:xfrm>
        </p:spPr>
        <p:txBody>
          <a:bodyPr>
            <a:noAutofit/>
          </a:bodyPr>
          <a:lstStyle/>
          <a:p>
            <a:pPr>
              <a:buNone/>
            </a:pPr>
            <a:r>
              <a:rPr lang="fa-IR" sz="2800" b="1" dirty="0" smtClean="0">
                <a:cs typeface="B Nazanin" pitchFamily="2" charset="-78"/>
              </a:rPr>
              <a:t>صورت تغييرات در مازاد</a:t>
            </a:r>
          </a:p>
          <a:p>
            <a:pPr>
              <a:buNone/>
            </a:pPr>
            <a:endParaRPr lang="en-US" sz="1400" b="1" dirty="0" smtClean="0">
              <a:cs typeface="B Nazanin" pitchFamily="2" charset="-78"/>
            </a:endParaRPr>
          </a:p>
          <a:p>
            <a:pPr>
              <a:buNone/>
            </a:pPr>
            <a:r>
              <a:rPr lang="fa-IR" sz="1600" b="1" dirty="0" smtClean="0">
                <a:cs typeface="B Nazanin" pitchFamily="2" charset="-78"/>
              </a:rPr>
              <a:t>در اين گزارش مالي مازاد واقعي پايان دوره ي مالي که تفاوت بين دريافت هاي واقعي و پرداخت هاي واقعي   آن منعکس مي شود . </a:t>
            </a:r>
            <a:endParaRPr lang="en-US" sz="1600" b="1" dirty="0" smtClean="0">
              <a:cs typeface="B Nazanin" pitchFamily="2" charset="-78"/>
            </a:endParaRPr>
          </a:p>
          <a:p>
            <a:pPr>
              <a:buNone/>
            </a:pPr>
            <a:r>
              <a:rPr lang="fa-IR" sz="1400" b="1" dirty="0" smtClean="0">
                <a:cs typeface="B Nazanin" pitchFamily="2" charset="-78"/>
              </a:rPr>
              <a:t>  </a:t>
            </a:r>
            <a:endParaRPr lang="en-US" sz="1400" b="1" dirty="0" smtClean="0">
              <a:cs typeface="B Nazanin" pitchFamily="2" charset="-78"/>
            </a:endParaRPr>
          </a:p>
          <a:p>
            <a:pPr>
              <a:buNone/>
            </a:pPr>
            <a:r>
              <a:rPr lang="fa-IR" sz="1400" b="1" dirty="0" smtClean="0">
                <a:cs typeface="B Nazanin" pitchFamily="2" charset="-78"/>
              </a:rPr>
              <a:t> </a:t>
            </a:r>
            <a:endParaRPr lang="en-US" sz="1400" b="1" dirty="0" smtClean="0">
              <a:cs typeface="B Nazanin" pitchFamily="2" charset="-78"/>
            </a:endParaRPr>
          </a:p>
          <a:p>
            <a:pPr algn="ctr">
              <a:buNone/>
            </a:pPr>
            <a:r>
              <a:rPr lang="fa-IR" sz="1400" b="1" dirty="0" smtClean="0">
                <a:cs typeface="B Nazanin" pitchFamily="2" charset="-78"/>
              </a:rPr>
              <a:t>حساب مستقل وجوه عمومي خزانه داري کل</a:t>
            </a:r>
            <a:endParaRPr lang="en-US" sz="1400" b="1" dirty="0" smtClean="0">
              <a:cs typeface="B Nazanin" pitchFamily="2" charset="-78"/>
            </a:endParaRPr>
          </a:p>
          <a:p>
            <a:pPr algn="ctr">
              <a:buNone/>
            </a:pPr>
            <a:r>
              <a:rPr lang="fa-IR" sz="1400" b="1" dirty="0" smtClean="0">
                <a:cs typeface="B Nazanin" pitchFamily="2" charset="-78"/>
              </a:rPr>
              <a:t>صورت دريافتها و پرداختها و تغييرات در مازاد</a:t>
            </a:r>
            <a:endParaRPr lang="en-US" sz="1400" b="1" dirty="0" smtClean="0">
              <a:cs typeface="B Nazanin" pitchFamily="2" charset="-78"/>
            </a:endParaRPr>
          </a:p>
          <a:p>
            <a:pPr algn="ctr">
              <a:buNone/>
            </a:pPr>
            <a:r>
              <a:rPr lang="fa-IR" sz="1400" b="1" dirty="0" smtClean="0">
                <a:cs typeface="B Nazanin" pitchFamily="2" charset="-78"/>
              </a:rPr>
              <a:t>براي سال مال منتهي به 29/12/1</a:t>
            </a:r>
            <a:r>
              <a:rPr lang="en-US" sz="1400" b="1" dirty="0" smtClean="0">
                <a:cs typeface="B Nazanin" pitchFamily="2" charset="-78"/>
              </a:rPr>
              <a:t>x</a:t>
            </a:r>
            <a:r>
              <a:rPr lang="fa-IR" sz="1400" b="1" dirty="0" smtClean="0">
                <a:cs typeface="B Nazanin" pitchFamily="2" charset="-78"/>
              </a:rPr>
              <a:t>13</a:t>
            </a:r>
            <a:endParaRPr lang="en-US" sz="1400" b="1" dirty="0" smtClean="0">
              <a:cs typeface="B Nazanin" pitchFamily="2" charset="-78"/>
            </a:endParaRPr>
          </a:p>
          <a:p>
            <a:pPr>
              <a:buNone/>
            </a:pPr>
            <a:r>
              <a:rPr lang="fa-IR" sz="1400" b="1" dirty="0" smtClean="0">
                <a:cs typeface="B Nazanin" pitchFamily="2" charset="-78"/>
              </a:rPr>
              <a:t> </a:t>
            </a:r>
            <a:endParaRPr lang="en-US" sz="1400" b="1" dirty="0" smtClean="0">
              <a:cs typeface="B Nazanin" pitchFamily="2" charset="-78"/>
            </a:endParaRPr>
          </a:p>
          <a:p>
            <a:pPr>
              <a:buNone/>
            </a:pPr>
            <a:r>
              <a:rPr lang="fa-IR" sz="1600" b="1" dirty="0" smtClean="0">
                <a:cs typeface="B Nazanin" pitchFamily="2" charset="-78"/>
              </a:rPr>
              <a:t>مازاد اول سال مالي                                                                                          -0-</a:t>
            </a:r>
            <a:endParaRPr lang="en-US" sz="1600" b="1" dirty="0" smtClean="0">
              <a:cs typeface="B Nazanin" pitchFamily="2" charset="-78"/>
            </a:endParaRPr>
          </a:p>
          <a:p>
            <a:pPr>
              <a:buNone/>
            </a:pPr>
            <a:r>
              <a:rPr lang="fa-IR" sz="1600" b="1" dirty="0" smtClean="0">
                <a:cs typeface="B Nazanin" pitchFamily="2" charset="-78"/>
              </a:rPr>
              <a:t>دريافت وجوه عمومي طي سال                                        5.200.000</a:t>
            </a:r>
            <a:endParaRPr lang="en-US" sz="1600" b="1" dirty="0" smtClean="0">
              <a:cs typeface="B Nazanin" pitchFamily="2" charset="-78"/>
            </a:endParaRPr>
          </a:p>
          <a:p>
            <a:pPr>
              <a:buNone/>
            </a:pPr>
            <a:r>
              <a:rPr lang="fa-IR" sz="1600" b="1" dirty="0" smtClean="0">
                <a:cs typeface="B Nazanin" pitchFamily="2" charset="-78"/>
              </a:rPr>
              <a:t>پرداخت وجوه عمومي طي سال                                      (4800000)</a:t>
            </a:r>
            <a:endParaRPr lang="en-US" sz="1600" b="1" dirty="0" smtClean="0">
              <a:cs typeface="B Nazanin" pitchFamily="2" charset="-78"/>
            </a:endParaRPr>
          </a:p>
          <a:p>
            <a:pPr>
              <a:buNone/>
            </a:pPr>
            <a:r>
              <a:rPr lang="fa-IR" sz="1600" b="1" dirty="0" smtClean="0">
                <a:cs typeface="B Nazanin" pitchFamily="2" charset="-78"/>
              </a:rPr>
              <a:t>افزايش (کاهش )خالص                                                                               000 ،400</a:t>
            </a:r>
            <a:endParaRPr lang="en-US" sz="1600" b="1" dirty="0" smtClean="0">
              <a:cs typeface="B Nazanin" pitchFamily="2" charset="-78"/>
            </a:endParaRPr>
          </a:p>
          <a:p>
            <a:pPr>
              <a:buNone/>
            </a:pPr>
            <a:r>
              <a:rPr lang="fa-IR" sz="1600" b="1" dirty="0" smtClean="0">
                <a:cs typeface="B Nazanin" pitchFamily="2" charset="-78"/>
              </a:rPr>
              <a:t>مازاد پايان سال 000                                                                                     000 ،400</a:t>
            </a:r>
          </a:p>
          <a:p>
            <a:pPr>
              <a:buNone/>
            </a:pPr>
            <a:r>
              <a:rPr lang="fa-IR" sz="1600" b="1" dirty="0" smtClean="0">
                <a:cs typeface="B Nazanin" pitchFamily="2" charset="-78"/>
              </a:rPr>
              <a:t>                                              </a:t>
            </a:r>
            <a:endParaRPr lang="en-US" sz="1600" b="1" dirty="0" smtClean="0">
              <a:cs typeface="B Nazanin" pitchFamily="2" charset="-78"/>
            </a:endParaRPr>
          </a:p>
          <a:p>
            <a:pPr>
              <a:buNone/>
            </a:pPr>
            <a:r>
              <a:rPr lang="fa-IR" sz="2000" b="1" dirty="0" smtClean="0">
                <a:effectLst>
                  <a:outerShdw blurRad="38100" dist="38100" dir="2700000" algn="tl">
                    <a:srgbClr val="000000">
                      <a:alpha val="43137"/>
                    </a:srgbClr>
                  </a:outerShdw>
                </a:effectLst>
                <a:cs typeface="B Nazanin" pitchFamily="2" charset="-78"/>
              </a:rPr>
              <a:t>ج- بستن حسابهاي دايمي : </a:t>
            </a:r>
          </a:p>
          <a:p>
            <a:pPr>
              <a:buNone/>
            </a:pPr>
            <a:r>
              <a:rPr lang="fa-IR" sz="1400" b="1" dirty="0" smtClean="0">
                <a:cs typeface="B Nazanin" pitchFamily="2" charset="-78"/>
              </a:rPr>
              <a:t>                                                بدهي به حساب مستقل وجوه سپرده 500،000</a:t>
            </a:r>
            <a:endParaRPr lang="en-US" sz="1400" b="1" dirty="0" smtClean="0">
              <a:cs typeface="B Nazanin" pitchFamily="2" charset="-78"/>
            </a:endParaRPr>
          </a:p>
          <a:p>
            <a:pPr>
              <a:buNone/>
            </a:pPr>
            <a:r>
              <a:rPr lang="fa-IR" sz="1400" b="1" dirty="0" smtClean="0">
                <a:cs typeface="B Nazanin" pitchFamily="2" charset="-78"/>
              </a:rPr>
              <a:t>                                                مازاد بودجه اي                                  400،000</a:t>
            </a:r>
            <a:endParaRPr lang="en-US" sz="1400" b="1" dirty="0" smtClean="0">
              <a:cs typeface="B Nazanin" pitchFamily="2" charset="-78"/>
            </a:endParaRPr>
          </a:p>
          <a:p>
            <a:pPr>
              <a:buNone/>
            </a:pPr>
            <a:r>
              <a:rPr lang="fa-IR" sz="1400" b="1" dirty="0" smtClean="0">
                <a:cs typeface="B Nazanin" pitchFamily="2" charset="-78"/>
              </a:rPr>
              <a:t>                                                                                        بانک تمرکز وجوه عمومي          600،000</a:t>
            </a:r>
            <a:endParaRPr lang="en-US" sz="1400" b="1" dirty="0" smtClean="0">
              <a:cs typeface="B Nazanin" pitchFamily="2" charset="-78"/>
            </a:endParaRPr>
          </a:p>
          <a:p>
            <a:pPr>
              <a:buNone/>
            </a:pPr>
            <a:r>
              <a:rPr lang="fa-IR" sz="1400" b="1" dirty="0" smtClean="0">
                <a:cs typeface="B Nazanin" pitchFamily="2" charset="-78"/>
              </a:rPr>
              <a:t>                                                                                       پيش پرداخت                            300،000</a:t>
            </a:r>
            <a:endParaRPr lang="en-US" sz="1400" b="1" dirty="0" smtClean="0">
              <a:cs typeface="B Nazanin" pitchFamily="2" charset="-78"/>
            </a:endParaRPr>
          </a:p>
          <a:p>
            <a:pPr>
              <a:buNone/>
            </a:pPr>
            <a:endParaRPr lang="fa-IR" sz="1400" b="1" dirty="0">
              <a:cs typeface="B Nazanin" pitchFamily="2" charset="-78"/>
            </a:endParaRPr>
          </a:p>
        </p:txBody>
      </p:sp>
      <p:cxnSp>
        <p:nvCxnSpPr>
          <p:cNvPr id="5" name="Straight Connector 4"/>
          <p:cNvCxnSpPr/>
          <p:nvPr/>
        </p:nvCxnSpPr>
        <p:spPr>
          <a:xfrm>
            <a:off x="2643174" y="3214686"/>
            <a:ext cx="5786478" cy="1588"/>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3929058" y="4286256"/>
            <a:ext cx="1143008" cy="1588"/>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857488" y="4500570"/>
            <a:ext cx="857256" cy="158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2857488" y="4941168"/>
            <a:ext cx="857256" cy="158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2857488" y="4869160"/>
            <a:ext cx="857256" cy="1588"/>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7900467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a:buNone/>
            </a:pPr>
            <a:r>
              <a:rPr lang="fa-IR" sz="2000" b="1" dirty="0" smtClean="0">
                <a:cs typeface="B Nazanin" pitchFamily="2" charset="-78"/>
              </a:rPr>
              <a:t>صورت عملکرد بودجه سالانه حساب مستقل : </a:t>
            </a:r>
            <a:endParaRPr lang="en-US" sz="4000" b="1" dirty="0" smtClean="0">
              <a:cs typeface="B Nazanin" pitchFamily="2" charset="-78"/>
            </a:endParaRPr>
          </a:p>
          <a:p>
            <a:pPr>
              <a:buNone/>
            </a:pPr>
            <a:r>
              <a:rPr lang="fa-IR" sz="1800" dirty="0" smtClean="0">
                <a:cs typeface="B Nazanin" pitchFamily="2" charset="-78"/>
              </a:rPr>
              <a:t>ا</a:t>
            </a:r>
            <a:r>
              <a:rPr lang="fa-IR" sz="2000" dirty="0" smtClean="0">
                <a:cs typeface="B Nazanin" pitchFamily="2" charset="-78"/>
              </a:rPr>
              <a:t>ين صورت حساب به منظور مقايسه درآمدها و ساير منابع تامين اعتبار پيش بيني شده با دريافت هاي واقعي و اعتبارات مصوب با پرداخت هاي واقعي تنظيم مي گردد. </a:t>
            </a:r>
            <a:endParaRPr lang="en-US" sz="1100" dirty="0" smtClean="0">
              <a:cs typeface="B Nazanin" pitchFamily="2" charset="-78"/>
            </a:endParaRPr>
          </a:p>
          <a:p>
            <a:pPr algn="ctr">
              <a:buNone/>
            </a:pPr>
            <a:r>
              <a:rPr lang="fa-IR" sz="1400" dirty="0" smtClean="0">
                <a:cs typeface="B Nazanin" pitchFamily="2" charset="-78"/>
              </a:rPr>
              <a:t>خزانه داري کل </a:t>
            </a:r>
            <a:endParaRPr lang="en-US" sz="1400" dirty="0" smtClean="0">
              <a:cs typeface="B Nazanin" pitchFamily="2" charset="-78"/>
            </a:endParaRPr>
          </a:p>
          <a:p>
            <a:pPr algn="ctr">
              <a:buNone/>
            </a:pPr>
            <a:r>
              <a:rPr lang="fa-IR" sz="1400" dirty="0" smtClean="0">
                <a:cs typeface="B Nazanin" pitchFamily="2" charset="-78"/>
              </a:rPr>
              <a:t>حساب مستقل وجوه عمومي </a:t>
            </a:r>
            <a:endParaRPr lang="en-US" sz="1400" dirty="0" smtClean="0">
              <a:cs typeface="B Nazanin" pitchFamily="2" charset="-78"/>
            </a:endParaRPr>
          </a:p>
          <a:p>
            <a:pPr algn="ctr">
              <a:buNone/>
            </a:pPr>
            <a:r>
              <a:rPr lang="fa-IR" sz="1400" dirty="0" smtClean="0">
                <a:cs typeface="B Nazanin" pitchFamily="2" charset="-78"/>
              </a:rPr>
              <a:t>صورت مقايسه درآمدهاي پيش بيني شده با دريافت هاي واقعي براي دوره منتهي به 29/12/1</a:t>
            </a:r>
            <a:r>
              <a:rPr lang="en-US" sz="1400" dirty="0" smtClean="0">
                <a:cs typeface="B Nazanin" pitchFamily="2" charset="-78"/>
              </a:rPr>
              <a:t>x</a:t>
            </a:r>
            <a:r>
              <a:rPr lang="fa-IR" sz="1400" dirty="0" smtClean="0">
                <a:cs typeface="B Nazanin" pitchFamily="2" charset="-78"/>
              </a:rPr>
              <a:t>13</a:t>
            </a:r>
            <a:endParaRPr lang="en-US" sz="1400" dirty="0" smtClean="0">
              <a:cs typeface="B Nazanin" pitchFamily="2" charset="-78"/>
            </a:endParaRPr>
          </a:p>
          <a:p>
            <a:pPr>
              <a:buNone/>
            </a:pPr>
            <a:endParaRPr lang="fa-IR" dirty="0" smtClean="0">
              <a:cs typeface="B Nazanin" pitchFamily="2" charset="-78"/>
            </a:endParaRPr>
          </a:p>
          <a:p>
            <a:pPr>
              <a:buNone/>
            </a:pPr>
            <a:r>
              <a:rPr lang="fa-IR" dirty="0" smtClean="0">
                <a:cs typeface="B Nazanin" pitchFamily="2" charset="-78"/>
              </a:rPr>
              <a:t> </a:t>
            </a:r>
            <a:endParaRPr lang="en-US" dirty="0" smtClean="0">
              <a:cs typeface="B Nazanin" pitchFamily="2" charset="-78"/>
            </a:endParaRPr>
          </a:p>
          <a:p>
            <a:pPr algn="ctr">
              <a:buNone/>
            </a:pPr>
            <a:endParaRPr lang="fa-IR" sz="1400" dirty="0" smtClean="0">
              <a:cs typeface="B Nazanin" pitchFamily="2" charset="-78"/>
            </a:endParaRPr>
          </a:p>
          <a:p>
            <a:pPr algn="ctr">
              <a:buNone/>
            </a:pPr>
            <a:endParaRPr lang="fa-IR" sz="1400" dirty="0" smtClean="0">
              <a:cs typeface="B Nazanin" pitchFamily="2" charset="-78"/>
            </a:endParaRPr>
          </a:p>
          <a:p>
            <a:pPr algn="ctr">
              <a:buNone/>
            </a:pPr>
            <a:r>
              <a:rPr lang="fa-IR" sz="1400" dirty="0" smtClean="0">
                <a:cs typeface="B Nazanin" pitchFamily="2" charset="-78"/>
              </a:rPr>
              <a:t>خزانه داري کل </a:t>
            </a:r>
          </a:p>
          <a:p>
            <a:pPr algn="ctr">
              <a:buNone/>
            </a:pPr>
            <a:r>
              <a:rPr lang="fa-IR" sz="1400" dirty="0" smtClean="0">
                <a:cs typeface="B Nazanin" pitchFamily="2" charset="-78"/>
              </a:rPr>
              <a:t>حساب مستقل وجوه عمومي </a:t>
            </a:r>
            <a:endParaRPr lang="en-US" sz="1400" dirty="0" smtClean="0">
              <a:cs typeface="B Nazanin" pitchFamily="2" charset="-78"/>
            </a:endParaRPr>
          </a:p>
          <a:p>
            <a:pPr algn="ctr">
              <a:buNone/>
            </a:pPr>
            <a:r>
              <a:rPr lang="fa-IR" sz="1400" dirty="0" smtClean="0">
                <a:cs typeface="B Nazanin" pitchFamily="2" charset="-78"/>
              </a:rPr>
              <a:t>صورت مقايسه اعتبارات مصوب با هزينه هاي واقعي براي دوره مالي منتهي به 29/12/1</a:t>
            </a:r>
            <a:r>
              <a:rPr lang="en-US" sz="1400" dirty="0" smtClean="0">
                <a:cs typeface="B Nazanin" pitchFamily="2" charset="-78"/>
              </a:rPr>
              <a:t>x</a:t>
            </a:r>
            <a:r>
              <a:rPr lang="fa-IR" sz="1400" dirty="0" smtClean="0">
                <a:cs typeface="B Nazanin" pitchFamily="2" charset="-78"/>
              </a:rPr>
              <a:t>13</a:t>
            </a:r>
            <a:endParaRPr lang="en-US" sz="1400" dirty="0" smtClean="0">
              <a:cs typeface="B Nazanin" pitchFamily="2" charset="-78"/>
            </a:endParaRPr>
          </a:p>
          <a:p>
            <a:pPr>
              <a:buNone/>
            </a:pPr>
            <a:endParaRPr lang="en-US" dirty="0" smtClean="0">
              <a:cs typeface="B Nazanin" pitchFamily="2" charset="-78"/>
            </a:endParaRPr>
          </a:p>
          <a:p>
            <a:pPr>
              <a:buNone/>
            </a:pPr>
            <a:endParaRPr lang="fa-IR" dirty="0">
              <a:cs typeface="B Nazanin" pitchFamily="2" charset="-78"/>
            </a:endParaRPr>
          </a:p>
        </p:txBody>
      </p:sp>
      <p:graphicFrame>
        <p:nvGraphicFramePr>
          <p:cNvPr id="4" name="Table 3"/>
          <p:cNvGraphicFramePr>
            <a:graphicFrameLocks noGrp="1"/>
          </p:cNvGraphicFramePr>
          <p:nvPr>
            <p:extLst>
              <p:ext uri="{D42A27DB-BD31-4B8C-83A1-F6EECF244321}">
                <p14:modId xmlns:p14="http://schemas.microsoft.com/office/powerpoint/2010/main" val="2571360981"/>
              </p:ext>
            </p:extLst>
          </p:nvPr>
        </p:nvGraphicFramePr>
        <p:xfrm>
          <a:off x="1357290" y="2071678"/>
          <a:ext cx="6096000" cy="1371600"/>
        </p:xfrm>
        <a:graphic>
          <a:graphicData uri="http://schemas.openxmlformats.org/drawingml/2006/table">
            <a:tbl>
              <a:tblPr rtl="1" firstRow="1" bandRow="1">
                <a:tableStyleId>{5C22544A-7EE6-4342-B048-85BDC9FD1C3A}</a:tableStyleId>
              </a:tblPr>
              <a:tblGrid>
                <a:gridCol w="1524000">
                  <a:extLst>
                    <a:ext uri="{9D8B030D-6E8A-4147-A177-3AD203B41FA5}">
                      <a16:colId xmlns="" xmlns:a16="http://schemas.microsoft.com/office/drawing/2014/main" val="20000"/>
                    </a:ext>
                  </a:extLst>
                </a:gridCol>
                <a:gridCol w="1542878">
                  <a:extLst>
                    <a:ext uri="{9D8B030D-6E8A-4147-A177-3AD203B41FA5}">
                      <a16:colId xmlns="" xmlns:a16="http://schemas.microsoft.com/office/drawing/2014/main" val="20001"/>
                    </a:ext>
                  </a:extLst>
                </a:gridCol>
                <a:gridCol w="1505122">
                  <a:extLst>
                    <a:ext uri="{9D8B030D-6E8A-4147-A177-3AD203B41FA5}">
                      <a16:colId xmlns="" xmlns:a16="http://schemas.microsoft.com/office/drawing/2014/main" val="20002"/>
                    </a:ext>
                  </a:extLst>
                </a:gridCol>
                <a:gridCol w="1524000">
                  <a:extLst>
                    <a:ext uri="{9D8B030D-6E8A-4147-A177-3AD203B41FA5}">
                      <a16:colId xmlns="" xmlns:a16="http://schemas.microsoft.com/office/drawing/2014/main" val="20003"/>
                    </a:ext>
                  </a:extLst>
                </a:gridCol>
              </a:tblGrid>
              <a:tr h="45720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عنوان درآمدها</a:t>
                      </a:r>
                      <a:endParaRPr lang="en-US" sz="1200" b="1" dirty="0" smtClean="0"/>
                    </a:p>
                    <a:p>
                      <a:pPr algn="ctr" rtl="1"/>
                      <a:endParaRPr lang="fa-IR" sz="1200" b="1" dirty="0"/>
                    </a:p>
                  </a:txBody>
                  <a:tcPr/>
                </a:tc>
                <a:tc>
                  <a:txBody>
                    <a:bodyPr/>
                    <a:lstStyle/>
                    <a:p>
                      <a:pPr algn="ctr">
                        <a:buNone/>
                      </a:pPr>
                      <a:r>
                        <a:rPr lang="fa-IR" sz="1200" b="1" dirty="0" smtClean="0"/>
                        <a:t>پيش بيني شده</a:t>
                      </a:r>
                      <a:endParaRPr lang="en-US" sz="1200" b="1" dirty="0" smtClean="0"/>
                    </a:p>
                    <a:p>
                      <a:pPr algn="ctr">
                        <a:buNone/>
                      </a:pPr>
                      <a:r>
                        <a:rPr lang="fa-IR" sz="1200" b="1" dirty="0" smtClean="0"/>
                        <a:t> </a:t>
                      </a:r>
                      <a:endParaRPr lang="fa-IR" sz="1200" b="1" dirty="0"/>
                    </a:p>
                  </a:txBody>
                  <a:tcPr/>
                </a:tc>
                <a:tc>
                  <a:txBody>
                    <a:bodyPr/>
                    <a:lstStyle/>
                    <a:p>
                      <a:pPr algn="ctr" rtl="1"/>
                      <a:r>
                        <a:rPr lang="fa-IR" sz="1200" b="1" dirty="0" smtClean="0"/>
                        <a:t>واقعي</a:t>
                      </a:r>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افزايش (کاهش)</a:t>
                      </a:r>
                      <a:endParaRPr lang="en-US" sz="1200" b="1" dirty="0" smtClean="0"/>
                    </a:p>
                    <a:p>
                      <a:pPr algn="ctr" rtl="1"/>
                      <a:endParaRPr lang="fa-IR" sz="1200" b="1" dirty="0"/>
                    </a:p>
                  </a:txBody>
                  <a:tcPr/>
                </a:tc>
                <a:extLst>
                  <a:ext uri="{0D108BD9-81ED-4DB2-BD59-A6C34878D82A}">
                    <a16:rowId xmlns="" xmlns:a16="http://schemas.microsoft.com/office/drawing/2014/main" val="10000"/>
                  </a:ext>
                </a:extLst>
              </a:tr>
              <a:tr h="370840">
                <a:tc>
                  <a:txBody>
                    <a:bodyPr/>
                    <a:lstStyle/>
                    <a:p>
                      <a:pPr algn="ctr" rtl="1"/>
                      <a:r>
                        <a:rPr lang="fa-IR" sz="1200" b="1" dirty="0" smtClean="0"/>
                        <a:t>درآمدها و دريافتهاي عمومي به تفکيک </a:t>
                      </a:r>
                      <a:endParaRPr lang="fa-IR" sz="1200" b="1" dirty="0"/>
                    </a:p>
                  </a:txBody>
                  <a:tcPr/>
                </a:tc>
                <a:tc>
                  <a:txBody>
                    <a:bodyPr/>
                    <a:lstStyle/>
                    <a:p>
                      <a:pPr algn="ctr" rtl="1"/>
                      <a:r>
                        <a:rPr lang="fa-IR" sz="1200" b="1" dirty="0" smtClean="0"/>
                        <a:t>5،000،000</a:t>
                      </a:r>
                      <a:endParaRPr lang="fa-IR" sz="1200" b="1" dirty="0"/>
                    </a:p>
                  </a:txBody>
                  <a:tcPr/>
                </a:tc>
                <a:tc>
                  <a:txBody>
                    <a:bodyPr/>
                    <a:lstStyle/>
                    <a:p>
                      <a:pPr algn="ctr" rtl="1"/>
                      <a:r>
                        <a:rPr lang="fa-IR" sz="1200" b="1" dirty="0" smtClean="0"/>
                        <a:t>5،200،000</a:t>
                      </a:r>
                      <a:endParaRPr lang="fa-IR" sz="1200" b="1" dirty="0"/>
                    </a:p>
                  </a:txBody>
                  <a:tcPr/>
                </a:tc>
                <a:tc>
                  <a:txBody>
                    <a:bodyPr/>
                    <a:lstStyle/>
                    <a:p>
                      <a:pPr algn="ctr" rtl="1"/>
                      <a:r>
                        <a:rPr lang="fa-IR" sz="1200" b="1" dirty="0" smtClean="0"/>
                        <a:t>200،000</a:t>
                      </a:r>
                      <a:endParaRPr lang="fa-IR" sz="1200" b="1" dirty="0"/>
                    </a:p>
                  </a:txBody>
                  <a:tcPr/>
                </a:tc>
                <a:extLst>
                  <a:ext uri="{0D108BD9-81ED-4DB2-BD59-A6C34878D82A}">
                    <a16:rowId xmlns="" xmlns:a16="http://schemas.microsoft.com/office/drawing/2014/main" val="10001"/>
                  </a:ext>
                </a:extLst>
              </a:tr>
              <a:tr h="370840">
                <a:tc>
                  <a:txBody>
                    <a:bodyPr/>
                    <a:lstStyle/>
                    <a:p>
                      <a:pPr algn="ctr" rtl="1"/>
                      <a:r>
                        <a:rPr lang="fa-IR" sz="1200" b="1" dirty="0" smtClean="0"/>
                        <a:t>جمع</a:t>
                      </a:r>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5،000،000</a:t>
                      </a:r>
                    </a:p>
                    <a:p>
                      <a:pPr algn="ctr" rtl="1"/>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5،200،000</a:t>
                      </a:r>
                    </a:p>
                    <a:p>
                      <a:pPr algn="ctr" rtl="1"/>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200،000</a:t>
                      </a:r>
                    </a:p>
                    <a:p>
                      <a:pPr algn="ctr" rtl="1"/>
                      <a:endParaRPr lang="fa-IR" sz="1200" b="1" dirty="0"/>
                    </a:p>
                  </a:txBody>
                  <a:tcPr/>
                </a:tc>
                <a:extLst>
                  <a:ext uri="{0D108BD9-81ED-4DB2-BD59-A6C34878D82A}">
                    <a16:rowId xmlns="" xmlns:a16="http://schemas.microsoft.com/office/drawing/2014/main" val="10002"/>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40421952"/>
              </p:ext>
            </p:extLst>
          </p:nvPr>
        </p:nvGraphicFramePr>
        <p:xfrm>
          <a:off x="1214414" y="4786322"/>
          <a:ext cx="6096000" cy="1554480"/>
        </p:xfrm>
        <a:graphic>
          <a:graphicData uri="http://schemas.openxmlformats.org/drawingml/2006/table">
            <a:tbl>
              <a:tblPr rtl="1" firstRow="1" bandRow="1">
                <a:tableStyleId>{5C22544A-7EE6-4342-B048-85BDC9FD1C3A}</a:tableStyleId>
              </a:tblPr>
              <a:tblGrid>
                <a:gridCol w="1524000">
                  <a:extLst>
                    <a:ext uri="{9D8B030D-6E8A-4147-A177-3AD203B41FA5}">
                      <a16:colId xmlns="" xmlns:a16="http://schemas.microsoft.com/office/drawing/2014/main" val="20000"/>
                    </a:ext>
                  </a:extLst>
                </a:gridCol>
                <a:gridCol w="1524000">
                  <a:extLst>
                    <a:ext uri="{9D8B030D-6E8A-4147-A177-3AD203B41FA5}">
                      <a16:colId xmlns="" xmlns:a16="http://schemas.microsoft.com/office/drawing/2014/main" val="20001"/>
                    </a:ext>
                  </a:extLst>
                </a:gridCol>
                <a:gridCol w="1524000">
                  <a:extLst>
                    <a:ext uri="{9D8B030D-6E8A-4147-A177-3AD203B41FA5}">
                      <a16:colId xmlns="" xmlns:a16="http://schemas.microsoft.com/office/drawing/2014/main" val="20002"/>
                    </a:ext>
                  </a:extLst>
                </a:gridCol>
                <a:gridCol w="1524000">
                  <a:extLst>
                    <a:ext uri="{9D8B030D-6E8A-4147-A177-3AD203B41FA5}">
                      <a16:colId xmlns="" xmlns:a16="http://schemas.microsoft.com/office/drawing/2014/main" val="20003"/>
                    </a:ext>
                  </a:extLst>
                </a:gridCol>
              </a:tblGrid>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عنوان</a:t>
                      </a:r>
                      <a:endParaRPr lang="en-US" sz="1200" b="1" dirty="0" smtClean="0"/>
                    </a:p>
                    <a:p>
                      <a:pPr algn="ctr" rtl="1"/>
                      <a:endParaRPr lang="fa-IR" sz="1200" b="1" dirty="0"/>
                    </a:p>
                  </a:txBody>
                  <a:tcPr/>
                </a:tc>
                <a:tc>
                  <a:txBody>
                    <a:bodyPr/>
                    <a:lstStyle/>
                    <a:p>
                      <a:pPr algn="ctr" rtl="1"/>
                      <a:r>
                        <a:rPr lang="fa-IR" sz="1200" b="1" dirty="0" smtClean="0"/>
                        <a:t>اعتبارات مصوب</a:t>
                      </a:r>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اعتبارات پرداخت شده</a:t>
                      </a:r>
                      <a:endParaRPr lang="en-US" sz="1200" b="1" dirty="0" smtClean="0"/>
                    </a:p>
                    <a:p>
                      <a:pPr algn="ctr" rtl="1"/>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مانده</a:t>
                      </a:r>
                      <a:endParaRPr lang="en-US" sz="1200" b="1" dirty="0" smtClean="0"/>
                    </a:p>
                    <a:p>
                      <a:pPr algn="ctr" rtl="1"/>
                      <a:endParaRPr lang="fa-IR" sz="1200" b="1" dirty="0"/>
                    </a:p>
                  </a:txBody>
                  <a:tcPr/>
                </a:tc>
                <a:extLst>
                  <a:ext uri="{0D108BD9-81ED-4DB2-BD59-A6C34878D82A}">
                    <a16:rowId xmlns="" xmlns:a16="http://schemas.microsoft.com/office/drawing/2014/main" val="10000"/>
                  </a:ext>
                </a:extLst>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اعتبارات بر حسب طبقه بندي بودجه </a:t>
                      </a:r>
                      <a:endParaRPr lang="en-US" sz="1200" b="1" dirty="0" smtClean="0"/>
                    </a:p>
                    <a:p>
                      <a:pPr algn="ctr" rtl="1"/>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4،800،000</a:t>
                      </a:r>
                    </a:p>
                    <a:p>
                      <a:pPr marL="0" marR="0" indent="0" algn="ctr" defTabSz="914400" rtl="1" eaLnBrk="1" fontAlgn="auto" latinLnBrk="0" hangingPunct="1">
                        <a:lnSpc>
                          <a:spcPct val="100000"/>
                        </a:lnSpc>
                        <a:spcBef>
                          <a:spcPts val="0"/>
                        </a:spcBef>
                        <a:spcAft>
                          <a:spcPts val="0"/>
                        </a:spcAft>
                        <a:buClrTx/>
                        <a:buSzTx/>
                        <a:buFontTx/>
                        <a:buNone/>
                        <a:tabLst/>
                        <a:defRPr/>
                      </a:pPr>
                      <a:endParaRPr lang="fa-IR" sz="1200" b="1" dirty="0" smtClean="0"/>
                    </a:p>
                  </a:txBody>
                  <a:tcPr/>
                </a:tc>
                <a:tc>
                  <a:txBody>
                    <a:bodyPr/>
                    <a:lstStyle/>
                    <a:p>
                      <a:pPr algn="ctr" rtl="1"/>
                      <a:r>
                        <a:rPr lang="fa-IR" sz="1200" b="1" dirty="0" smtClean="0"/>
                        <a:t>4،800،000</a:t>
                      </a:r>
                      <a:endParaRPr lang="fa-IR" sz="1200" b="1" dirty="0"/>
                    </a:p>
                  </a:txBody>
                  <a:tcPr/>
                </a:tc>
                <a:tc>
                  <a:txBody>
                    <a:bodyPr/>
                    <a:lstStyle/>
                    <a:p>
                      <a:pPr algn="ctr" rtl="1"/>
                      <a:r>
                        <a:rPr lang="fa-IR" sz="1200" b="1" dirty="0" smtClean="0"/>
                        <a:t>0</a:t>
                      </a:r>
                      <a:endParaRPr lang="fa-IR" sz="1200" b="1" dirty="0"/>
                    </a:p>
                  </a:txBody>
                  <a:tcPr/>
                </a:tc>
                <a:extLst>
                  <a:ext uri="{0D108BD9-81ED-4DB2-BD59-A6C34878D82A}">
                    <a16:rowId xmlns="" xmlns:a16="http://schemas.microsoft.com/office/drawing/2014/main" val="10001"/>
                  </a:ext>
                </a:extLst>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جمع</a:t>
                      </a:r>
                      <a:endParaRPr lang="en-US" sz="1200" b="1" dirty="0" smtClean="0"/>
                    </a:p>
                    <a:p>
                      <a:pPr algn="ctr" rtl="1"/>
                      <a:endParaRPr lang="fa-IR" sz="1200" b="1" dirty="0"/>
                    </a:p>
                  </a:txBody>
                  <a:tcPr/>
                </a:tc>
                <a:tc>
                  <a:txBody>
                    <a:bodyPr/>
                    <a:lstStyle/>
                    <a:p>
                      <a:pPr algn="ctr" rtl="1"/>
                      <a:r>
                        <a:rPr lang="fa-IR" sz="1200" b="1" dirty="0" smtClean="0"/>
                        <a:t>4،800،000</a:t>
                      </a:r>
                      <a:endParaRPr lang="fa-IR" sz="12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200" b="1" dirty="0" smtClean="0"/>
                        <a:t>4،800،000</a:t>
                      </a:r>
                    </a:p>
                    <a:p>
                      <a:pPr algn="ctr" rtl="1"/>
                      <a:endParaRPr lang="fa-IR" sz="1200" b="1" dirty="0"/>
                    </a:p>
                  </a:txBody>
                  <a:tcPr/>
                </a:tc>
                <a:tc>
                  <a:txBody>
                    <a:bodyPr/>
                    <a:lstStyle/>
                    <a:p>
                      <a:pPr algn="ctr" rtl="1"/>
                      <a:r>
                        <a:rPr lang="fa-IR" sz="1200" b="1" dirty="0" smtClean="0"/>
                        <a:t>0</a:t>
                      </a:r>
                      <a:endParaRPr lang="fa-IR" sz="1200" b="1" dirty="0"/>
                    </a:p>
                  </a:txBody>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14008960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0"/>
            <a:ext cx="8229600" cy="6552728"/>
          </a:xfrm>
        </p:spPr>
        <p:txBody>
          <a:bodyPr>
            <a:noAutofit/>
          </a:bodyPr>
          <a:lstStyle/>
          <a:p>
            <a:pPr>
              <a:buNone/>
            </a:pPr>
            <a:r>
              <a:rPr lang="fa-IR" sz="2400" b="1" dirty="0" smtClean="0">
                <a:cs typeface="B Nazanin" pitchFamily="2" charset="-78"/>
              </a:rPr>
              <a:t>چرخه حسابداري حساب مستقل وجوه اختصاصي : </a:t>
            </a:r>
          </a:p>
          <a:p>
            <a:pPr>
              <a:buNone/>
            </a:pPr>
            <a:endParaRPr lang="fa-IR" sz="1600" b="1" dirty="0" smtClean="0">
              <a:cs typeface="B Nazanin" pitchFamily="2" charset="-78"/>
            </a:endParaRPr>
          </a:p>
          <a:p>
            <a:pPr>
              <a:buNone/>
            </a:pPr>
            <a:r>
              <a:rPr lang="fa-IR" sz="1800" b="1" dirty="0" smtClean="0">
                <a:cs typeface="B Nazanin" pitchFamily="2" charset="-78"/>
              </a:rPr>
              <a:t>به موجب ماده 14 قانون محاسبات عمومي درآمدهاي اختصاصي بايد به مصرف يا مصارف خاصي که درقانون بودجه پيش بيني شده برسد، ثبت هاي حسابداري اين حساب مستقل به شرح ذيل مي باشد</a:t>
            </a:r>
            <a:endParaRPr lang="fa-IR" sz="1600" dirty="0" smtClean="0">
              <a:cs typeface="B Nazanin" pitchFamily="2" charset="-78"/>
            </a:endParaRPr>
          </a:p>
          <a:p>
            <a:pPr>
              <a:buNone/>
            </a:pPr>
            <a:r>
              <a:rPr lang="fa-IR" sz="1600" b="1" dirty="0" smtClean="0">
                <a:cs typeface="B Nazanin" pitchFamily="2" charset="-78"/>
              </a:rPr>
              <a:t>ثبت ابلاغ بودجه : </a:t>
            </a:r>
            <a:endParaRPr lang="en-US" sz="1600" b="1" dirty="0" smtClean="0">
              <a:cs typeface="B Nazanin" pitchFamily="2" charset="-78"/>
            </a:endParaRPr>
          </a:p>
          <a:p>
            <a:pPr>
              <a:buNone/>
            </a:pPr>
            <a:r>
              <a:rPr lang="fa-IR" sz="1600" dirty="0" smtClean="0">
                <a:cs typeface="B Nazanin" pitchFamily="2" charset="-78"/>
              </a:rPr>
              <a:t>                                                      </a:t>
            </a:r>
            <a:r>
              <a:rPr lang="fa-IR" sz="1600" b="1" dirty="0" smtClean="0">
                <a:cs typeface="B Nazanin" pitchFamily="2" charset="-78"/>
              </a:rPr>
              <a:t>درآمد اختصاصي پيش بيني شده            ***</a:t>
            </a:r>
            <a:endParaRPr lang="en-US" sz="1600" b="1" dirty="0" smtClean="0">
              <a:cs typeface="B Nazanin" pitchFamily="2" charset="-78"/>
            </a:endParaRPr>
          </a:p>
          <a:p>
            <a:pPr>
              <a:buNone/>
            </a:pPr>
            <a:r>
              <a:rPr lang="fa-IR" sz="1600" b="1" dirty="0" smtClean="0">
                <a:cs typeface="B Nazanin" pitchFamily="2" charset="-78"/>
              </a:rPr>
              <a:t>                                                                          اعتبارات مصوب اختصاصي                        ***</a:t>
            </a:r>
          </a:p>
          <a:p>
            <a:pPr>
              <a:buNone/>
            </a:pPr>
            <a:r>
              <a:rPr lang="fa-IR" sz="1600" b="1" dirty="0" smtClean="0">
                <a:cs typeface="B Nazanin" pitchFamily="2" charset="-78"/>
              </a:rPr>
              <a:t>ثبت وصول درآمد اختصاصي : </a:t>
            </a:r>
            <a:endParaRPr lang="en-US" sz="1600" b="1" dirty="0" smtClean="0">
              <a:cs typeface="B Nazanin" pitchFamily="2" charset="-78"/>
            </a:endParaRPr>
          </a:p>
          <a:p>
            <a:pPr>
              <a:buNone/>
            </a:pPr>
            <a:r>
              <a:rPr lang="fa-IR" sz="1400" b="1" dirty="0" smtClean="0">
                <a:cs typeface="B Nazanin" pitchFamily="2" charset="-78"/>
              </a:rPr>
              <a:t>                                                                       </a:t>
            </a:r>
            <a:r>
              <a:rPr lang="fa-IR" sz="1600" b="1" dirty="0" smtClean="0">
                <a:cs typeface="B Nazanin" pitchFamily="2" charset="-78"/>
              </a:rPr>
              <a:t>بانک تمرکز وجوه اختصاصي                    ***</a:t>
            </a:r>
            <a:endParaRPr lang="en-US" sz="1600" b="1" dirty="0" smtClean="0">
              <a:cs typeface="B Nazanin" pitchFamily="2" charset="-78"/>
            </a:endParaRPr>
          </a:p>
          <a:p>
            <a:pPr>
              <a:buNone/>
            </a:pPr>
            <a:r>
              <a:rPr lang="fa-IR" sz="1600" b="1" dirty="0" smtClean="0">
                <a:cs typeface="B Nazanin" pitchFamily="2" charset="-78"/>
              </a:rPr>
              <a:t>                                                                       دريافتهاي وجوه اختصاصي                            ***</a:t>
            </a:r>
          </a:p>
          <a:p>
            <a:pPr>
              <a:buNone/>
            </a:pPr>
            <a:r>
              <a:rPr lang="fa-IR" sz="1400" dirty="0" smtClean="0">
                <a:cs typeface="B Nazanin" pitchFamily="2" charset="-78"/>
              </a:rPr>
              <a:t> </a:t>
            </a:r>
            <a:r>
              <a:rPr lang="fa-IR" sz="1600" b="1" dirty="0" smtClean="0">
                <a:cs typeface="B Nazanin" pitchFamily="2" charset="-78"/>
              </a:rPr>
              <a:t>ثبت پرداخت از محل درآمد اختصاصي وصولي :</a:t>
            </a:r>
            <a:endParaRPr lang="en-US" sz="1600" b="1" dirty="0" smtClean="0">
              <a:cs typeface="B Nazanin" pitchFamily="2" charset="-78"/>
            </a:endParaRPr>
          </a:p>
          <a:p>
            <a:pPr>
              <a:buNone/>
            </a:pPr>
            <a:r>
              <a:rPr lang="fa-IR" sz="1600" b="1" dirty="0" smtClean="0">
                <a:cs typeface="B Nazanin" pitchFamily="2" charset="-78"/>
              </a:rPr>
              <a:t>                                                             پرداختهاي وجوه اختصاصي             ***</a:t>
            </a:r>
            <a:endParaRPr lang="en-US" sz="1600" b="1" dirty="0" smtClean="0">
              <a:cs typeface="B Nazanin" pitchFamily="2" charset="-78"/>
            </a:endParaRPr>
          </a:p>
          <a:p>
            <a:pPr>
              <a:buNone/>
            </a:pPr>
            <a:r>
              <a:rPr lang="fa-IR" sz="1600" b="1" dirty="0" smtClean="0">
                <a:cs typeface="B Nazanin" pitchFamily="2" charset="-78"/>
              </a:rPr>
              <a:t>                                                                                     بانک تمرکز وجوه اختصاصي           ***</a:t>
            </a:r>
            <a:endParaRPr lang="en-US" sz="1600" b="1" dirty="0" smtClean="0">
              <a:cs typeface="B Nazanin" pitchFamily="2" charset="-78"/>
            </a:endParaRPr>
          </a:p>
          <a:p>
            <a:pPr>
              <a:buNone/>
            </a:pPr>
            <a:r>
              <a:rPr lang="fa-IR" sz="1600" b="1" dirty="0" smtClean="0">
                <a:cs typeface="B Nazanin" pitchFamily="2" charset="-78"/>
              </a:rPr>
              <a:t> بستن حساب ها در پايان دوره مالي : </a:t>
            </a:r>
            <a:endParaRPr lang="en-US" sz="1600" b="1" dirty="0" smtClean="0">
              <a:cs typeface="B Nazanin" pitchFamily="2" charset="-78"/>
            </a:endParaRPr>
          </a:p>
          <a:p>
            <a:pPr>
              <a:buNone/>
            </a:pPr>
            <a:r>
              <a:rPr lang="fa-IR" sz="1600" b="1" dirty="0" smtClean="0">
                <a:cs typeface="B Nazanin" pitchFamily="2" charset="-78"/>
              </a:rPr>
              <a:t>الف – ثبت مالي :</a:t>
            </a:r>
            <a:endParaRPr lang="en-US" sz="1600" b="1" dirty="0" smtClean="0">
              <a:cs typeface="B Nazanin" pitchFamily="2" charset="-78"/>
            </a:endParaRPr>
          </a:p>
          <a:p>
            <a:pPr>
              <a:buNone/>
            </a:pPr>
            <a:r>
              <a:rPr lang="fa-IR" sz="1600" b="1" dirty="0" smtClean="0">
                <a:cs typeface="B Nazanin" pitchFamily="2" charset="-78"/>
              </a:rPr>
              <a:t>در صورتيکه حساب مستقل وجوه اختصاصي در پايان سال مالي موجودي داشته باشند بايستي مانده وجوه مصرف نشده به حساب خزانه انتقال يابد تا به حساب درآمد عمومي واريز شود : </a:t>
            </a:r>
            <a:endParaRPr lang="en-US" sz="1600" b="1" dirty="0" smtClean="0">
              <a:cs typeface="B Nazanin" pitchFamily="2" charset="-78"/>
            </a:endParaRPr>
          </a:p>
          <a:p>
            <a:pPr>
              <a:buNone/>
            </a:pPr>
            <a:r>
              <a:rPr lang="fa-IR" sz="1600" b="1" dirty="0" smtClean="0">
                <a:cs typeface="B Nazanin" pitchFamily="2" charset="-78"/>
              </a:rPr>
              <a:t>                                                                دريافتهاي وجوه اختصاصي           ***</a:t>
            </a:r>
            <a:endParaRPr lang="en-US" sz="1600" b="1" dirty="0" smtClean="0">
              <a:cs typeface="B Nazanin" pitchFamily="2" charset="-78"/>
            </a:endParaRPr>
          </a:p>
          <a:p>
            <a:pPr>
              <a:buNone/>
            </a:pPr>
            <a:r>
              <a:rPr lang="fa-IR" sz="1600" b="1" dirty="0" smtClean="0">
                <a:cs typeface="B Nazanin" pitchFamily="2" charset="-78"/>
              </a:rPr>
              <a:t>                                                                                  بانک تمرکز وجوه اختصاصي            ***</a:t>
            </a:r>
            <a:endParaRPr lang="en-US" sz="1600" b="1" dirty="0" smtClean="0">
              <a:cs typeface="B Nazanin" pitchFamily="2" charset="-78"/>
            </a:endParaRPr>
          </a:p>
          <a:p>
            <a:pPr>
              <a:buNone/>
            </a:pPr>
            <a:r>
              <a:rPr lang="fa-IR" sz="1600" b="1" dirty="0" smtClean="0">
                <a:cs typeface="B Nazanin" pitchFamily="2" charset="-78"/>
              </a:rPr>
              <a:t>پس از ثبت فوق مانده دريافت ها و پرداخت هاي اختصاصي برابر مي شود و به صورت ذيل بسته مي شوند. </a:t>
            </a:r>
            <a:endParaRPr lang="en-US" sz="1600" b="1" dirty="0" smtClean="0">
              <a:cs typeface="B Nazanin" pitchFamily="2" charset="-78"/>
            </a:endParaRPr>
          </a:p>
          <a:p>
            <a:pPr>
              <a:buNone/>
            </a:pPr>
            <a:r>
              <a:rPr lang="fa-IR" sz="1600" b="1" dirty="0" smtClean="0">
                <a:cs typeface="B Nazanin" pitchFamily="2" charset="-78"/>
              </a:rPr>
              <a:t>                                                              دريافتهاي وجوه اختصاصي             ***</a:t>
            </a:r>
            <a:endParaRPr lang="en-US" sz="1600" b="1" dirty="0" smtClean="0">
              <a:cs typeface="B Nazanin" pitchFamily="2" charset="-78"/>
            </a:endParaRPr>
          </a:p>
          <a:p>
            <a:pPr>
              <a:buNone/>
            </a:pPr>
            <a:r>
              <a:rPr lang="fa-IR" sz="1600" b="1" dirty="0" smtClean="0">
                <a:cs typeface="B Nazanin" pitchFamily="2" charset="-78"/>
              </a:rPr>
              <a:t>                                                                                      پرداختهاي وجوه اختصاصي        ***</a:t>
            </a:r>
          </a:p>
          <a:p>
            <a:pPr>
              <a:buNone/>
            </a:pPr>
            <a:r>
              <a:rPr lang="fa-IR" sz="1400" dirty="0" smtClean="0">
                <a:cs typeface="B Nazanin" pitchFamily="2" charset="-78"/>
              </a:rPr>
              <a:t>	</a:t>
            </a:r>
            <a:endParaRPr lang="en-US" sz="1400" dirty="0" smtClean="0">
              <a:cs typeface="B Nazanin" pitchFamily="2" charset="-78"/>
            </a:endParaRPr>
          </a:p>
          <a:p>
            <a:pPr>
              <a:buNone/>
            </a:pPr>
            <a:endParaRPr lang="fa-IR" sz="1400" dirty="0">
              <a:cs typeface="B Nazanin" pitchFamily="2" charset="-78"/>
            </a:endParaRPr>
          </a:p>
        </p:txBody>
      </p:sp>
    </p:spTree>
    <p:extLst>
      <p:ext uri="{BB962C8B-B14F-4D97-AF65-F5344CB8AC3E}">
        <p14:creationId xmlns:p14="http://schemas.microsoft.com/office/powerpoint/2010/main" val="4002325985"/>
      </p:ext>
    </p:extLst>
  </p:cSld>
  <p:clrMapOvr>
    <a:masterClrMapping/>
  </p:clrMapOvr>
  <p:transition spd="slow">
    <p:pull dir="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1400" dirty="0" smtClean="0">
                <a:solidFill>
                  <a:srgbClr val="FFFF00"/>
                </a:solidFill>
              </a:rPr>
              <a:t/>
            </a:r>
            <a:br>
              <a:rPr lang="fa-IR" sz="1400" dirty="0" smtClean="0">
                <a:solidFill>
                  <a:srgbClr val="FFFF00"/>
                </a:solidFill>
              </a:rPr>
            </a:br>
            <a:r>
              <a:rPr lang="fa-IR" sz="1400" dirty="0" smtClean="0">
                <a:solidFill>
                  <a:srgbClr val="FFFF00"/>
                </a:solidFill>
              </a:rPr>
              <a:t/>
            </a:r>
            <a:br>
              <a:rPr lang="fa-IR" sz="1400" dirty="0" smtClean="0">
                <a:solidFill>
                  <a:srgbClr val="FFFF00"/>
                </a:solidFill>
              </a:rPr>
            </a:br>
            <a:r>
              <a:rPr lang="fa-IR" sz="1400" dirty="0" smtClean="0">
                <a:solidFill>
                  <a:srgbClr val="FFFF00"/>
                </a:solidFill>
              </a:rPr>
              <a:t/>
            </a:r>
            <a:br>
              <a:rPr lang="fa-IR" sz="1400" dirty="0" smtClean="0">
                <a:solidFill>
                  <a:srgbClr val="FFFF00"/>
                </a:solidFill>
              </a:rPr>
            </a:br>
            <a:r>
              <a:rPr lang="fa-IR" sz="1400" dirty="0" smtClean="0">
                <a:solidFill>
                  <a:srgbClr val="FFFF00"/>
                </a:solidFill>
              </a:rPr>
              <a:t/>
            </a:r>
            <a:br>
              <a:rPr lang="fa-IR" sz="1400" dirty="0" smtClean="0">
                <a:solidFill>
                  <a:srgbClr val="FFFF00"/>
                </a:solidFill>
              </a:rPr>
            </a:br>
            <a:endParaRPr lang="fa-IR" sz="1400" dirty="0"/>
          </a:p>
        </p:txBody>
      </p:sp>
      <p:sp>
        <p:nvSpPr>
          <p:cNvPr id="3" name="Content Placeholder 2"/>
          <p:cNvSpPr>
            <a:spLocks noGrp="1"/>
          </p:cNvSpPr>
          <p:nvPr>
            <p:ph idx="1"/>
          </p:nvPr>
        </p:nvSpPr>
        <p:spPr>
          <a:xfrm>
            <a:off x="457200" y="188640"/>
            <a:ext cx="8229600" cy="6408712"/>
          </a:xfrm>
        </p:spPr>
        <p:txBody>
          <a:bodyPr>
            <a:normAutofit fontScale="47500" lnSpcReduction="20000"/>
          </a:bodyPr>
          <a:lstStyle/>
          <a:p>
            <a:pPr algn="just">
              <a:buNone/>
            </a:pPr>
            <a:endParaRPr lang="fa-IR" sz="4200" b="1" dirty="0" smtClean="0">
              <a:cs typeface="B Nazanin" pitchFamily="2" charset="-78"/>
            </a:endParaRPr>
          </a:p>
          <a:p>
            <a:pPr algn="just">
              <a:buNone/>
            </a:pPr>
            <a:r>
              <a:rPr lang="fa-IR" sz="4200" b="1" dirty="0" smtClean="0">
                <a:cs typeface="B Nazanin" pitchFamily="2" charset="-78"/>
              </a:rPr>
              <a:t>ب- ثبت بودجه اي :</a:t>
            </a:r>
          </a:p>
          <a:p>
            <a:pPr algn="just">
              <a:buNone/>
            </a:pPr>
            <a:r>
              <a:rPr lang="fa-IR" sz="3400" b="1" dirty="0" smtClean="0">
                <a:cs typeface="B Nazanin" pitchFamily="2" charset="-78"/>
              </a:rPr>
              <a:t>اعتبارات مصوب اختصاصي       **	  </a:t>
            </a:r>
            <a:r>
              <a:rPr lang="en-US" sz="3400" b="1" dirty="0" smtClean="0">
                <a:cs typeface="B Nazanin" pitchFamily="2" charset="-78"/>
              </a:rPr>
              <a:t/>
            </a:r>
            <a:br>
              <a:rPr lang="en-US" sz="3400" b="1" dirty="0" smtClean="0">
                <a:cs typeface="B Nazanin" pitchFamily="2" charset="-78"/>
              </a:rPr>
            </a:br>
            <a:r>
              <a:rPr lang="fa-IR" sz="3400" b="1" dirty="0" smtClean="0">
                <a:cs typeface="B Nazanin" pitchFamily="2" charset="-78"/>
              </a:rPr>
              <a:t>                                                                 در آمدهاي اختصاصي پيش بيني شده     **</a:t>
            </a:r>
          </a:p>
          <a:p>
            <a:pPr algn="just">
              <a:buNone/>
            </a:pPr>
            <a:r>
              <a:rPr lang="fa-IR" sz="4200" b="1" dirty="0" smtClean="0">
                <a:cs typeface="B Nazanin" pitchFamily="2" charset="-78"/>
              </a:rPr>
              <a:t> حساب مستقل وجو ه سپرده:</a:t>
            </a:r>
          </a:p>
          <a:p>
            <a:pPr algn="just">
              <a:buNone/>
            </a:pPr>
            <a:r>
              <a:rPr lang="fa-IR" sz="3200" b="1" dirty="0" smtClean="0">
                <a:cs typeface="B Nazanin" pitchFamily="2" charset="-78"/>
              </a:rPr>
              <a:t> </a:t>
            </a:r>
            <a:br>
              <a:rPr lang="fa-IR" sz="3200" b="1" dirty="0" smtClean="0">
                <a:cs typeface="B Nazanin" pitchFamily="2" charset="-78"/>
              </a:rPr>
            </a:br>
            <a:r>
              <a:rPr lang="en-US" sz="3200" b="1" dirty="0" smtClean="0">
                <a:cs typeface="B Nazanin" pitchFamily="2" charset="-78"/>
              </a:rPr>
              <a:t/>
            </a:r>
            <a:br>
              <a:rPr lang="en-US" sz="3200" b="1" dirty="0" smtClean="0">
                <a:cs typeface="B Nazanin" pitchFamily="2" charset="-78"/>
              </a:rPr>
            </a:br>
            <a:r>
              <a:rPr lang="fa-IR" sz="3400" b="1" dirty="0" smtClean="0">
                <a:cs typeface="B Nazanin" pitchFamily="2" charset="-78"/>
              </a:rPr>
              <a:t>فعاليت هاي مالي مربوط به دريافت و استرداد سپرده در اين حساب مستقل ثبت مي شود . مبناي حسابداري حساب مستقل وجوه سپرده نقدي است و در اين حساب مستقل حسابداري بودجه اي نداريم .</a:t>
            </a:r>
            <a:endParaRPr lang="en-US" sz="3400" b="1" dirty="0" smtClean="0">
              <a:cs typeface="B Nazanin" pitchFamily="2" charset="-78"/>
            </a:endParaRPr>
          </a:p>
          <a:p>
            <a:pPr algn="just">
              <a:buNone/>
            </a:pPr>
            <a:r>
              <a:rPr lang="en-US" sz="3200" b="1" dirty="0" smtClean="0">
                <a:cs typeface="B Nazanin" pitchFamily="2" charset="-78"/>
              </a:rPr>
              <a:t/>
            </a:r>
            <a:br>
              <a:rPr lang="en-US" sz="3200" b="1" dirty="0" smtClean="0">
                <a:cs typeface="B Nazanin" pitchFamily="2" charset="-78"/>
              </a:rPr>
            </a:br>
            <a:r>
              <a:rPr lang="fa-IR" sz="3400" b="1" dirty="0" smtClean="0">
                <a:cs typeface="B Nazanin" pitchFamily="2" charset="-78"/>
              </a:rPr>
              <a:t>معادله حسابداري آن به شرح زير است :</a:t>
            </a:r>
            <a:r>
              <a:rPr lang="fa-IR" b="1" dirty="0" smtClean="0">
                <a:cs typeface="B Nazanin" pitchFamily="2" charset="-78"/>
              </a:rPr>
              <a:t> </a:t>
            </a:r>
            <a:endParaRPr lang="en-US" b="1" dirty="0" smtClean="0">
              <a:cs typeface="B Nazanin" pitchFamily="2" charset="-78"/>
            </a:endParaRPr>
          </a:p>
          <a:p>
            <a:pPr algn="just">
              <a:buNone/>
            </a:pPr>
            <a:r>
              <a:rPr lang="fa-IR" b="1" dirty="0" smtClean="0">
                <a:cs typeface="B Nazanin" pitchFamily="2" charset="-78"/>
              </a:rPr>
              <a:t> </a:t>
            </a:r>
            <a:r>
              <a:rPr lang="en-US" b="1" dirty="0" smtClean="0">
                <a:cs typeface="B Nazanin" pitchFamily="2" charset="-78"/>
              </a:rPr>
              <a:t> </a:t>
            </a:r>
            <a:r>
              <a:rPr lang="fa-IR" b="1" dirty="0" smtClean="0">
                <a:cs typeface="B Nazanin" pitchFamily="2" charset="-78"/>
              </a:rPr>
              <a:t> </a:t>
            </a:r>
            <a:endParaRPr lang="en-US" b="1" dirty="0" smtClean="0">
              <a:cs typeface="B Nazanin" pitchFamily="2" charset="-78"/>
            </a:endParaRPr>
          </a:p>
          <a:p>
            <a:pPr algn="just">
              <a:buNone/>
            </a:pPr>
            <a:r>
              <a:rPr lang="en-US" sz="3400" b="1" dirty="0" smtClean="0">
                <a:cs typeface="B Nazanin" pitchFamily="2" charset="-78"/>
              </a:rPr>
              <a:t/>
            </a:r>
            <a:br>
              <a:rPr lang="en-US" sz="3400" b="1" dirty="0" smtClean="0">
                <a:cs typeface="B Nazanin" pitchFamily="2" charset="-78"/>
              </a:rPr>
            </a:br>
            <a:r>
              <a:rPr lang="fa-IR" sz="3400" b="1" dirty="0" smtClean="0">
                <a:cs typeface="B Nazanin" pitchFamily="2" charset="-78"/>
              </a:rPr>
              <a:t>خزانه يا نمايندگي خزانه در استان ها براي هر يک از دستگاه هاي اجرايي حساب غير قابل برداشتي جهت توديع سپرده افتتاح مي نمايد که موجودي آن در پايان هر ماه به حساب خزانه منتقل مي شود . خزانه جهت استرداد سپرده، وجوهي را از محل حسابهاي متمرکز به حسابهاي بانکي پرداخت دستگاه هاي اجرايي واريز مي کند . </a:t>
            </a:r>
          </a:p>
          <a:p>
            <a:pPr algn="just">
              <a:buNone/>
            </a:pPr>
            <a:endParaRPr lang="fa-IR" b="1" dirty="0" smtClean="0">
              <a:cs typeface="B Nazanin" pitchFamily="2" charset="-78"/>
            </a:endParaRPr>
          </a:p>
          <a:p>
            <a:pPr algn="just">
              <a:buNone/>
            </a:pPr>
            <a:r>
              <a:rPr lang="fa-IR" sz="3800" b="1" dirty="0" smtClean="0">
                <a:cs typeface="B Nazanin" pitchFamily="2" charset="-78"/>
              </a:rPr>
              <a:t>چرخه حسابداري حساب مستقل وجوه سپرده :</a:t>
            </a:r>
            <a:endParaRPr lang="en-US" sz="3800" b="1" dirty="0" smtClean="0">
              <a:cs typeface="B Nazanin" pitchFamily="2" charset="-78"/>
            </a:endParaRPr>
          </a:p>
          <a:p>
            <a:pPr algn="just">
              <a:buNone/>
            </a:pPr>
            <a:r>
              <a:rPr lang="fa-IR" b="1" dirty="0" smtClean="0">
                <a:effectLst>
                  <a:outerShdw blurRad="38100" dist="38100" dir="2700000" algn="tl">
                    <a:srgbClr val="000000">
                      <a:alpha val="43137"/>
                    </a:srgbClr>
                  </a:outerShdw>
                </a:effectLst>
                <a:cs typeface="B Nazanin" pitchFamily="2" charset="-78"/>
              </a:rPr>
              <a:t>1- ثبت دريافت سپرده هاي اشخاص از دستگاه هاي اجرايي : </a:t>
            </a:r>
            <a:endParaRPr lang="en-US" b="1" dirty="0" smtClean="0">
              <a:effectLst>
                <a:outerShdw blurRad="38100" dist="38100" dir="2700000" algn="tl">
                  <a:srgbClr val="000000">
                    <a:alpha val="43137"/>
                  </a:srgbClr>
                </a:outerShdw>
              </a:effectLst>
              <a:cs typeface="B Nazanin" pitchFamily="2" charset="-78"/>
            </a:endParaRPr>
          </a:p>
          <a:p>
            <a:pPr algn="just">
              <a:buNone/>
            </a:pPr>
            <a:r>
              <a:rPr lang="fa-IR" sz="3400" b="1" dirty="0" smtClean="0">
                <a:cs typeface="B Nazanin" pitchFamily="2" charset="-78"/>
              </a:rPr>
              <a:t>                                                                                           بانک، تمرکر وجوه سپرده **</a:t>
            </a:r>
            <a:endParaRPr lang="en-US" sz="3400" b="1" dirty="0" smtClean="0">
              <a:cs typeface="B Nazanin" pitchFamily="2" charset="-78"/>
            </a:endParaRPr>
          </a:p>
          <a:p>
            <a:pPr algn="just">
              <a:buNone/>
            </a:pPr>
            <a:r>
              <a:rPr lang="fa-IR" sz="3400" b="1" dirty="0" smtClean="0">
                <a:cs typeface="B Nazanin" pitchFamily="2" charset="-78"/>
              </a:rPr>
              <a:t>                                                                                                          دريافتهاي وجوه سپرده  **</a:t>
            </a:r>
          </a:p>
          <a:p>
            <a:pPr algn="just">
              <a:buNone/>
            </a:pPr>
            <a:r>
              <a:rPr lang="fa-IR" sz="3400" b="1" dirty="0" smtClean="0">
                <a:cs typeface="B Nazanin" pitchFamily="2" charset="-78"/>
              </a:rPr>
              <a:t>	</a:t>
            </a:r>
            <a:endParaRPr lang="en-US" sz="3400" b="1" dirty="0" smtClean="0">
              <a:cs typeface="B Nazanin" pitchFamily="2" charset="-78"/>
            </a:endParaRPr>
          </a:p>
          <a:p>
            <a:pPr algn="just">
              <a:buNone/>
            </a:pPr>
            <a:r>
              <a:rPr lang="fa-IR" sz="3400" b="1" dirty="0" smtClean="0">
                <a:cs typeface="B Nazanin" pitchFamily="2" charset="-78"/>
              </a:rPr>
              <a:t>2- ثبت واگذاري تنخواه گردان  رد وجوه سپرده به ذيحسابي دستگاه هاي اجرايي : </a:t>
            </a:r>
            <a:endParaRPr lang="en-US" sz="3400" b="1" dirty="0" smtClean="0">
              <a:cs typeface="B Nazanin" pitchFamily="2" charset="-78"/>
            </a:endParaRPr>
          </a:p>
          <a:p>
            <a:pPr algn="just">
              <a:buNone/>
            </a:pPr>
            <a:r>
              <a:rPr lang="fa-IR" sz="3400" b="1" dirty="0" smtClean="0">
                <a:cs typeface="B Nazanin" pitchFamily="2" charset="-78"/>
              </a:rPr>
              <a:t>خزانه از محل سپرده هاي دريافتي مبلغي را به عنوان تنخواه گردان رد وجوه سپرده با درخواست کتبي ذيحساب در اختيار وي قرار مي دهد که ثبت آن به شرح زير است : </a:t>
            </a:r>
            <a:endParaRPr lang="en-US" sz="3400" b="1" dirty="0" smtClean="0">
              <a:cs typeface="B Nazanin" pitchFamily="2" charset="-78"/>
            </a:endParaRPr>
          </a:p>
          <a:p>
            <a:pPr algn="just">
              <a:buNone/>
            </a:pPr>
            <a:r>
              <a:rPr lang="fa-IR" sz="3400" b="1" dirty="0" smtClean="0">
                <a:cs typeface="B Nazanin" pitchFamily="2" charset="-78"/>
              </a:rPr>
              <a:t>                                                       تنخواه گردان رد وجوه سپرده دستگاه هاي اجرايي **	</a:t>
            </a:r>
            <a:endParaRPr lang="en-US" sz="3400" b="1" dirty="0" smtClean="0">
              <a:cs typeface="B Nazanin" pitchFamily="2" charset="-78"/>
            </a:endParaRPr>
          </a:p>
          <a:p>
            <a:pPr algn="just">
              <a:buNone/>
            </a:pPr>
            <a:r>
              <a:rPr lang="fa-IR" sz="3400" b="1" dirty="0" smtClean="0">
                <a:cs typeface="B Nazanin" pitchFamily="2" charset="-78"/>
              </a:rPr>
              <a:t>                                                                                       بانک تمرکز وجوه سپرده                 **      </a:t>
            </a:r>
            <a:endParaRPr lang="en-US" sz="3400" b="1" dirty="0" smtClean="0">
              <a:cs typeface="B Nazanin" pitchFamily="2" charset="-78"/>
            </a:endParaRPr>
          </a:p>
          <a:p>
            <a:pPr algn="just">
              <a:buNone/>
            </a:pPr>
            <a:endParaRPr lang="fa-IR" sz="3400" b="1" dirty="0">
              <a:cs typeface="B Nazanin" pitchFamily="2" charset="-78"/>
            </a:endParaRPr>
          </a:p>
        </p:txBody>
      </p:sp>
      <p:sp>
        <p:nvSpPr>
          <p:cNvPr id="4" name="Rectangle 3"/>
          <p:cNvSpPr/>
          <p:nvPr/>
        </p:nvSpPr>
        <p:spPr>
          <a:xfrm>
            <a:off x="1357290" y="2500306"/>
            <a:ext cx="3286148" cy="50006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buNone/>
            </a:pPr>
            <a:r>
              <a:rPr lang="fa-IR" sz="1600" b="1" dirty="0" smtClean="0">
                <a:solidFill>
                  <a:schemeClr val="bg1"/>
                </a:solidFill>
                <a:cs typeface="B Nazanin" pitchFamily="2" charset="-78"/>
              </a:rPr>
              <a:t>داراييهاي جاري = مازاد وجوه سپرده</a:t>
            </a:r>
            <a:endParaRPr lang="en-US" sz="1600" b="1" dirty="0" smtClean="0">
              <a:solidFill>
                <a:schemeClr val="bg1"/>
              </a:solidFill>
              <a:cs typeface="B Nazanin" pitchFamily="2" charset="-78"/>
            </a:endParaRPr>
          </a:p>
        </p:txBody>
      </p:sp>
    </p:spTree>
    <p:extLst>
      <p:ext uri="{BB962C8B-B14F-4D97-AF65-F5344CB8AC3E}">
        <p14:creationId xmlns:p14="http://schemas.microsoft.com/office/powerpoint/2010/main" val="863875612"/>
      </p:ext>
    </p:extLst>
  </p:cSld>
  <p:clrMapOvr>
    <a:masterClrMapping/>
  </p:clrMapOvr>
  <p:transition spd="slow">
    <p:pull dir="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6169080"/>
          </a:xfrm>
        </p:spPr>
        <p:txBody>
          <a:bodyPr>
            <a:noAutofit/>
          </a:bodyPr>
          <a:lstStyle/>
          <a:p>
            <a:pPr>
              <a:buNone/>
            </a:pPr>
            <a:r>
              <a:rPr lang="fa-IR" sz="1800" b="1" dirty="0" smtClean="0">
                <a:cs typeface="B Nazanin" pitchFamily="2" charset="-78"/>
              </a:rPr>
              <a:t>3- ثبت برداشت وجوه عمومي از وجوه سپرده : </a:t>
            </a:r>
            <a:endParaRPr lang="en-US" sz="1800" b="1" dirty="0" smtClean="0">
              <a:cs typeface="B Nazanin" pitchFamily="2" charset="-78"/>
            </a:endParaRPr>
          </a:p>
          <a:p>
            <a:pPr>
              <a:buNone/>
            </a:pPr>
            <a:r>
              <a:rPr lang="fa-IR" sz="1600" b="1" dirty="0" smtClean="0">
                <a:cs typeface="B Nazanin" pitchFamily="2" charset="-78"/>
              </a:rPr>
              <a:t>                                                                            طلب از حساب مستقل وجوع عمومي   **</a:t>
            </a:r>
            <a:endParaRPr lang="en-US" sz="1600" b="1" dirty="0" smtClean="0">
              <a:cs typeface="B Nazanin" pitchFamily="2" charset="-78"/>
            </a:endParaRPr>
          </a:p>
          <a:p>
            <a:pPr>
              <a:buNone/>
            </a:pPr>
            <a:r>
              <a:rPr lang="fa-IR" sz="1600" b="1" dirty="0" smtClean="0">
                <a:cs typeface="B Nazanin" pitchFamily="2" charset="-78"/>
              </a:rPr>
              <a:t>                                                                                                          بانک تمرکز وجوه سپرده   **  	</a:t>
            </a:r>
          </a:p>
          <a:p>
            <a:pPr>
              <a:buNone/>
            </a:pPr>
            <a:endParaRPr lang="en-US" sz="1600" b="1" dirty="0" smtClean="0">
              <a:cs typeface="B Nazanin" pitchFamily="2" charset="-78"/>
            </a:endParaRPr>
          </a:p>
          <a:p>
            <a:pPr>
              <a:buNone/>
            </a:pPr>
            <a:r>
              <a:rPr lang="fa-IR" sz="1800" b="1" dirty="0" smtClean="0">
                <a:cs typeface="B Nazanin" pitchFamily="2" charset="-78"/>
              </a:rPr>
              <a:t>4- ثبت واريز وجه سپرده هاي مسترد شده به حساب دستگاه هاي اجرايي : </a:t>
            </a:r>
            <a:endParaRPr lang="en-US" sz="1800" b="1" dirty="0" smtClean="0">
              <a:cs typeface="B Nazanin" pitchFamily="2" charset="-78"/>
            </a:endParaRPr>
          </a:p>
          <a:p>
            <a:pPr>
              <a:buNone/>
            </a:pPr>
            <a:r>
              <a:rPr lang="fa-IR" sz="1600" b="1" dirty="0" smtClean="0">
                <a:cs typeface="B Nazanin" pitchFamily="2" charset="-78"/>
              </a:rPr>
              <a:t>                                                                        پرداختهاي وجوه سپرده      **                  </a:t>
            </a:r>
            <a:endParaRPr lang="en-US" sz="1600" b="1" dirty="0" smtClean="0">
              <a:cs typeface="B Nazanin" pitchFamily="2" charset="-78"/>
            </a:endParaRPr>
          </a:p>
          <a:p>
            <a:pPr>
              <a:buNone/>
            </a:pPr>
            <a:r>
              <a:rPr lang="fa-IR" sz="1600" b="1" dirty="0" smtClean="0">
                <a:cs typeface="B Nazanin" pitchFamily="2" charset="-78"/>
              </a:rPr>
              <a:t>	                                                                                                بانک تمرکز وجوه سپرده    **</a:t>
            </a:r>
          </a:p>
          <a:p>
            <a:pPr>
              <a:buNone/>
            </a:pPr>
            <a:r>
              <a:rPr lang="fa-IR" sz="2000" b="1" dirty="0" smtClean="0">
                <a:cs typeface="B Nazanin" pitchFamily="2" charset="-78"/>
              </a:rPr>
              <a:t>بستن حسابهاي موقت :</a:t>
            </a:r>
            <a:endParaRPr lang="en-US" sz="2000" b="1" dirty="0" smtClean="0">
              <a:cs typeface="B Nazanin" pitchFamily="2" charset="-78"/>
            </a:endParaRPr>
          </a:p>
          <a:p>
            <a:pPr>
              <a:buNone/>
            </a:pPr>
            <a:r>
              <a:rPr lang="fa-IR" sz="1600" b="1" dirty="0" smtClean="0">
                <a:cs typeface="B Nazanin" pitchFamily="2" charset="-78"/>
              </a:rPr>
              <a:t>                                                                      دريافتهاي وجوه سپرده      **                    </a:t>
            </a:r>
            <a:endParaRPr lang="en-US" sz="1600" b="1" dirty="0" smtClean="0">
              <a:cs typeface="B Nazanin" pitchFamily="2" charset="-78"/>
            </a:endParaRPr>
          </a:p>
          <a:p>
            <a:pPr>
              <a:buNone/>
            </a:pPr>
            <a:r>
              <a:rPr lang="fa-IR" sz="1600" b="1" dirty="0" smtClean="0">
                <a:cs typeface="B Nazanin" pitchFamily="2" charset="-78"/>
              </a:rPr>
              <a:t>	                                                                                            پرداختهاي وجوه سپرده       **    </a:t>
            </a:r>
            <a:endParaRPr lang="en-US" sz="1600" b="1" dirty="0" smtClean="0">
              <a:cs typeface="B Nazanin" pitchFamily="2" charset="-78"/>
            </a:endParaRPr>
          </a:p>
          <a:p>
            <a:pPr>
              <a:buNone/>
            </a:pPr>
            <a:r>
              <a:rPr lang="fa-IR" sz="1600" b="1" dirty="0" smtClean="0">
                <a:cs typeface="B Nazanin" pitchFamily="2" charset="-78"/>
              </a:rPr>
              <a:t>چنانچه بين حسابهاي دريافتهاي وجوه سپرده و پرداختهاي وجوه سپرده توازن وجود نداشته باشد ، اختلاف در حساب مازاد وجوه سپرده منعکس مي شود . </a:t>
            </a:r>
            <a:endParaRPr lang="en-US" sz="1600" b="1" dirty="0" smtClean="0">
              <a:cs typeface="B Nazanin" pitchFamily="2" charset="-78"/>
            </a:endParaRPr>
          </a:p>
          <a:p>
            <a:pPr>
              <a:buNone/>
            </a:pPr>
            <a:endParaRPr lang="fa-IR" sz="1600" b="1" dirty="0" smtClean="0">
              <a:cs typeface="B Nazanin" pitchFamily="2" charset="-78"/>
            </a:endParaRPr>
          </a:p>
          <a:p>
            <a:pPr>
              <a:buNone/>
            </a:pPr>
            <a:r>
              <a:rPr lang="fa-IR" sz="1800" b="1" dirty="0" smtClean="0">
                <a:cs typeface="B Nazanin" pitchFamily="2" charset="-78"/>
              </a:rPr>
              <a:t>بستن حسابهاي دايمي :</a:t>
            </a:r>
            <a:endParaRPr lang="en-US" sz="1800" b="1" dirty="0" smtClean="0">
              <a:cs typeface="B Nazanin" pitchFamily="2" charset="-78"/>
            </a:endParaRPr>
          </a:p>
          <a:p>
            <a:pPr>
              <a:buNone/>
            </a:pPr>
            <a:r>
              <a:rPr lang="fa-IR" sz="1600" b="1" dirty="0" smtClean="0">
                <a:cs typeface="B Nazanin" pitchFamily="2" charset="-78"/>
              </a:rPr>
              <a:t>                                                                       مازاد وجوه سپرده     **	</a:t>
            </a:r>
            <a:endParaRPr lang="en-US" sz="1600" b="1" dirty="0" smtClean="0">
              <a:cs typeface="B Nazanin" pitchFamily="2" charset="-78"/>
            </a:endParaRPr>
          </a:p>
          <a:p>
            <a:pPr>
              <a:buNone/>
            </a:pPr>
            <a:r>
              <a:rPr lang="fa-IR" sz="1600" b="1" dirty="0" smtClean="0">
                <a:cs typeface="B Nazanin" pitchFamily="2" charset="-78"/>
              </a:rPr>
              <a:t>                                                                                       تنخواه گردان وجوه سپرده دستگاه هاي اجرايي   **</a:t>
            </a:r>
            <a:endParaRPr lang="en-US" sz="1600" b="1" dirty="0" smtClean="0">
              <a:cs typeface="B Nazanin" pitchFamily="2" charset="-78"/>
            </a:endParaRPr>
          </a:p>
          <a:p>
            <a:pPr>
              <a:buNone/>
            </a:pPr>
            <a:r>
              <a:rPr lang="fa-IR" sz="1600" b="1" dirty="0" smtClean="0">
                <a:cs typeface="B Nazanin" pitchFamily="2" charset="-78"/>
              </a:rPr>
              <a:t>                                                                                        طلب از حساب مستقل وجوه عمومي                  **     </a:t>
            </a:r>
            <a:endParaRPr lang="en-US" sz="1600" b="1" dirty="0" smtClean="0">
              <a:cs typeface="B Nazanin" pitchFamily="2" charset="-78"/>
            </a:endParaRPr>
          </a:p>
          <a:p>
            <a:pPr>
              <a:buNone/>
            </a:pPr>
            <a:r>
              <a:rPr lang="fa-IR" sz="1600" b="1" dirty="0" smtClean="0">
                <a:cs typeface="B Nazanin" pitchFamily="2" charset="-78"/>
              </a:rPr>
              <a:t>                                                                                        بانک تمرکز وجوه سپرده                                    **         </a:t>
            </a:r>
            <a:endParaRPr lang="en-US" sz="1600" b="1" dirty="0" smtClean="0">
              <a:cs typeface="B Nazanin" pitchFamily="2" charset="-78"/>
            </a:endParaRPr>
          </a:p>
          <a:p>
            <a:pPr>
              <a:buNone/>
            </a:pPr>
            <a:r>
              <a:rPr lang="fa-IR" sz="1600" b="1" dirty="0" smtClean="0">
                <a:cs typeface="B Nazanin" pitchFamily="2" charset="-78"/>
              </a:rPr>
              <a:t>  </a:t>
            </a:r>
          </a:p>
          <a:p>
            <a:pPr>
              <a:buNone/>
            </a:pPr>
            <a:endParaRPr lang="fa-IR" sz="1600" b="1" dirty="0">
              <a:cs typeface="B Nazanin" pitchFamily="2" charset="-78"/>
            </a:endParaRPr>
          </a:p>
        </p:txBody>
      </p:sp>
    </p:spTree>
    <p:extLst>
      <p:ext uri="{BB962C8B-B14F-4D97-AF65-F5344CB8AC3E}">
        <p14:creationId xmlns:p14="http://schemas.microsoft.com/office/powerpoint/2010/main" val="277277318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69080"/>
          </a:xfrm>
        </p:spPr>
        <p:txBody>
          <a:bodyPr>
            <a:normAutofit fontScale="32500" lnSpcReduction="20000"/>
          </a:bodyPr>
          <a:lstStyle/>
          <a:p>
            <a:pPr>
              <a:buNone/>
            </a:pPr>
            <a:r>
              <a:rPr lang="fa-IR" sz="5000" b="1" dirty="0">
                <a:cs typeface="B Nazanin" pitchFamily="2" charset="-78"/>
              </a:rPr>
              <a:t>صورت هاي مالي حساب مستقل وجوه سپرده: </a:t>
            </a:r>
            <a:endParaRPr lang="en-US" sz="5000" b="1" dirty="0">
              <a:cs typeface="B Nazanin" pitchFamily="2" charset="-78"/>
            </a:endParaRPr>
          </a:p>
          <a:p>
            <a:pPr lvl="0" algn="ctr">
              <a:buNone/>
            </a:pPr>
            <a:endParaRPr lang="fa-IR" dirty="0" smtClean="0">
              <a:cs typeface="B Nazanin" pitchFamily="2" charset="-78"/>
            </a:endParaRPr>
          </a:p>
          <a:p>
            <a:pPr lvl="0">
              <a:buNone/>
            </a:pPr>
            <a:r>
              <a:rPr lang="fa-IR" sz="6000" b="1" dirty="0" smtClean="0">
                <a:cs typeface="B Nazanin" pitchFamily="2" charset="-78"/>
              </a:rPr>
              <a:t>1- ترازنامه :</a:t>
            </a:r>
          </a:p>
          <a:p>
            <a:pPr lvl="0" algn="ctr">
              <a:buNone/>
            </a:pPr>
            <a:endParaRPr lang="en-US" dirty="0" smtClean="0">
              <a:cs typeface="B Nazanin" pitchFamily="2" charset="-78"/>
            </a:endParaRPr>
          </a:p>
          <a:p>
            <a:pPr algn="ctr">
              <a:buNone/>
            </a:pPr>
            <a:r>
              <a:rPr lang="fa-IR" sz="4400" b="1" dirty="0" smtClean="0">
                <a:cs typeface="B Nazanin" pitchFamily="2" charset="-78"/>
              </a:rPr>
              <a:t>حساب مستقل وجوه  سپرده در خزانه داري کل</a:t>
            </a:r>
            <a:endParaRPr lang="en-US" sz="4400" b="1" dirty="0" smtClean="0">
              <a:cs typeface="B Nazanin" pitchFamily="2" charset="-78"/>
            </a:endParaRPr>
          </a:p>
          <a:p>
            <a:pPr algn="ctr">
              <a:buNone/>
            </a:pPr>
            <a:r>
              <a:rPr lang="fa-IR" sz="4400" b="1" dirty="0" smtClean="0">
                <a:cs typeface="B Nazanin" pitchFamily="2" charset="-78"/>
              </a:rPr>
              <a:t>ترازنامه به تاريخ 29/12/</a:t>
            </a:r>
            <a:r>
              <a:rPr lang="en-US" sz="4400" b="1" dirty="0" smtClean="0">
                <a:cs typeface="B Nazanin" pitchFamily="2" charset="-78"/>
              </a:rPr>
              <a:t>xx </a:t>
            </a:r>
            <a:r>
              <a:rPr lang="fa-IR" sz="4400" b="1" dirty="0" smtClean="0">
                <a:cs typeface="B Nazanin" pitchFamily="2" charset="-78"/>
              </a:rPr>
              <a:t>13 </a:t>
            </a:r>
            <a:endParaRPr lang="en-US" sz="4400" b="1" dirty="0" smtClean="0">
              <a:cs typeface="B Nazanin" pitchFamily="2" charset="-78"/>
            </a:endParaRPr>
          </a:p>
          <a:p>
            <a:pPr>
              <a:buNone/>
            </a:pPr>
            <a:r>
              <a:rPr lang="fa-IR" sz="4400" b="1" dirty="0" smtClean="0">
                <a:cs typeface="B Nazanin" pitchFamily="2" charset="-78"/>
              </a:rPr>
              <a:t> </a:t>
            </a:r>
            <a:r>
              <a:rPr lang="en-US" sz="4300" b="1" dirty="0" smtClean="0">
                <a:cs typeface="B Nazanin" pitchFamily="2" charset="-78"/>
              </a:rPr>
              <a:t/>
            </a:r>
            <a:br>
              <a:rPr lang="en-US" sz="4300" b="1" dirty="0" smtClean="0">
                <a:cs typeface="B Nazanin" pitchFamily="2" charset="-78"/>
              </a:rPr>
            </a:br>
            <a:r>
              <a:rPr lang="fa-IR" sz="4300" b="1" dirty="0" smtClean="0">
                <a:cs typeface="B Nazanin" pitchFamily="2" charset="-78"/>
              </a:rPr>
              <a:t>                بانک تمرکز وجوه سپرده                           ****              مازاد وجوه سپرده                  **</a:t>
            </a:r>
            <a:endParaRPr lang="en-US" sz="4300" b="1" dirty="0" smtClean="0">
              <a:cs typeface="B Nazanin" pitchFamily="2" charset="-78"/>
            </a:endParaRPr>
          </a:p>
          <a:p>
            <a:pPr>
              <a:buNone/>
            </a:pPr>
            <a:r>
              <a:rPr lang="fa-IR" sz="4300" b="1" dirty="0" smtClean="0">
                <a:cs typeface="B Nazanin" pitchFamily="2" charset="-78"/>
              </a:rPr>
              <a:t>                        طلب از حساب مستقل وجوه عمومي          ****      </a:t>
            </a:r>
            <a:endParaRPr lang="en-US" sz="4300" b="1" dirty="0" smtClean="0">
              <a:cs typeface="B Nazanin" pitchFamily="2" charset="-78"/>
            </a:endParaRPr>
          </a:p>
          <a:p>
            <a:pPr>
              <a:buNone/>
            </a:pPr>
            <a:r>
              <a:rPr lang="fa-IR" sz="4300" b="1" dirty="0" smtClean="0">
                <a:cs typeface="B Nazanin" pitchFamily="2" charset="-78"/>
              </a:rPr>
              <a:t>                        تنخواه گردان رد وجوه سپرده                    ****  </a:t>
            </a:r>
            <a:endParaRPr lang="en-US" sz="4300" b="1" dirty="0" smtClean="0">
              <a:cs typeface="B Nazanin" pitchFamily="2" charset="-78"/>
            </a:endParaRPr>
          </a:p>
          <a:p>
            <a:pPr>
              <a:buNone/>
            </a:pPr>
            <a:r>
              <a:rPr lang="fa-IR" sz="4300" b="1" dirty="0" smtClean="0">
                <a:cs typeface="B Nazanin" pitchFamily="2" charset="-78"/>
              </a:rPr>
              <a:t>                        جمع                                                           ****               جمع                                      **</a:t>
            </a:r>
            <a:endParaRPr lang="en-US" sz="4300" b="1" dirty="0" smtClean="0">
              <a:cs typeface="B Nazanin" pitchFamily="2" charset="-78"/>
            </a:endParaRPr>
          </a:p>
          <a:p>
            <a:pPr>
              <a:buNone/>
            </a:pPr>
            <a:r>
              <a:rPr lang="fa-IR" sz="4300" b="1" dirty="0" smtClean="0">
                <a:cs typeface="B Nazanin" pitchFamily="2" charset="-78"/>
              </a:rPr>
              <a:t> </a:t>
            </a:r>
            <a:endParaRPr lang="en-US" sz="4300" b="1" dirty="0" smtClean="0">
              <a:cs typeface="B Nazanin" pitchFamily="2" charset="-78"/>
            </a:endParaRPr>
          </a:p>
          <a:p>
            <a:pPr>
              <a:buNone/>
            </a:pPr>
            <a:r>
              <a:rPr lang="fa-IR" sz="4300" b="1" dirty="0" smtClean="0">
                <a:cs typeface="B Nazanin" pitchFamily="2" charset="-78"/>
              </a:rPr>
              <a:t> </a:t>
            </a:r>
          </a:p>
          <a:p>
            <a:pPr algn="ctr">
              <a:buNone/>
            </a:pPr>
            <a:endParaRPr lang="en-US" sz="4300" b="1" dirty="0" smtClean="0">
              <a:cs typeface="B Nazanin" pitchFamily="2" charset="-78"/>
            </a:endParaRPr>
          </a:p>
          <a:p>
            <a:pPr algn="ctr">
              <a:buNone/>
            </a:pPr>
            <a:r>
              <a:rPr lang="fa-IR" sz="4300" b="1" dirty="0" smtClean="0">
                <a:cs typeface="B Nazanin" pitchFamily="2" charset="-78"/>
              </a:rPr>
              <a:t> </a:t>
            </a:r>
            <a:endParaRPr lang="en-US" sz="4300" b="1" dirty="0" smtClean="0">
              <a:cs typeface="B Nazanin" pitchFamily="2" charset="-78"/>
            </a:endParaRPr>
          </a:p>
          <a:p>
            <a:pPr algn="ctr">
              <a:buNone/>
            </a:pPr>
            <a:endParaRPr lang="fa-IR" sz="4300" b="1" dirty="0" smtClean="0">
              <a:cs typeface="B Nazanin" pitchFamily="2" charset="-78"/>
            </a:endParaRPr>
          </a:p>
          <a:p>
            <a:pPr algn="ctr">
              <a:buNone/>
            </a:pPr>
            <a:endParaRPr lang="fa-IR" dirty="0">
              <a:cs typeface="B Nazanin" pitchFamily="2" charset="-78"/>
            </a:endParaRPr>
          </a:p>
          <a:p>
            <a:pPr>
              <a:buNone/>
            </a:pPr>
            <a:r>
              <a:rPr lang="fa-IR" sz="5500" b="1" dirty="0" smtClean="0">
                <a:cs typeface="B Nazanin" pitchFamily="2" charset="-78"/>
              </a:rPr>
              <a:t>2- صورت تغييرات در مازاد</a:t>
            </a:r>
          </a:p>
          <a:p>
            <a:pPr algn="ctr">
              <a:buNone/>
            </a:pPr>
            <a:r>
              <a:rPr lang="fa-IR" dirty="0" smtClean="0">
                <a:cs typeface="B Nazanin" pitchFamily="2" charset="-78"/>
              </a:rPr>
              <a:t> </a:t>
            </a:r>
            <a:endParaRPr lang="en-US" dirty="0" smtClean="0">
              <a:cs typeface="B Nazanin" pitchFamily="2" charset="-78"/>
            </a:endParaRPr>
          </a:p>
          <a:p>
            <a:pPr algn="ctr">
              <a:buNone/>
            </a:pPr>
            <a:r>
              <a:rPr lang="fa-IR" sz="4300" b="1" dirty="0" smtClean="0">
                <a:cs typeface="B Nazanin" pitchFamily="2" charset="-78"/>
              </a:rPr>
              <a:t>حساب مستقل وجوه سپرده در خزانه داري کل </a:t>
            </a:r>
            <a:endParaRPr lang="en-US" sz="4300" b="1" dirty="0" smtClean="0">
              <a:cs typeface="B Nazanin" pitchFamily="2" charset="-78"/>
            </a:endParaRPr>
          </a:p>
          <a:p>
            <a:pPr algn="ctr">
              <a:buNone/>
            </a:pPr>
            <a:r>
              <a:rPr lang="fa-IR" sz="4300" b="1" dirty="0" smtClean="0">
                <a:cs typeface="B Nazanin" pitchFamily="2" charset="-78"/>
              </a:rPr>
              <a:t>صورت دريافتها و پرداختها و تغييرات در مازاد </a:t>
            </a:r>
            <a:endParaRPr lang="en-US" sz="4300" b="1" dirty="0" smtClean="0">
              <a:cs typeface="B Nazanin" pitchFamily="2" charset="-78"/>
            </a:endParaRPr>
          </a:p>
          <a:p>
            <a:pPr algn="ctr">
              <a:buNone/>
            </a:pPr>
            <a:r>
              <a:rPr lang="fa-IR" sz="4300" b="1" dirty="0" smtClean="0">
                <a:cs typeface="B Nazanin" pitchFamily="2" charset="-78"/>
              </a:rPr>
              <a:t>براي سال منتهي به 29/12/</a:t>
            </a:r>
            <a:r>
              <a:rPr lang="en-US" sz="4300" b="1" dirty="0" smtClean="0">
                <a:cs typeface="B Nazanin" pitchFamily="2" charset="-78"/>
              </a:rPr>
              <a:t>xx </a:t>
            </a:r>
            <a:r>
              <a:rPr lang="fa-IR" sz="4300" b="1" dirty="0" smtClean="0">
                <a:cs typeface="B Nazanin" pitchFamily="2" charset="-78"/>
              </a:rPr>
              <a:t>13</a:t>
            </a:r>
            <a:endParaRPr lang="en-US" sz="4300" b="1" dirty="0" smtClean="0">
              <a:cs typeface="B Nazanin" pitchFamily="2" charset="-78"/>
            </a:endParaRPr>
          </a:p>
          <a:p>
            <a:pPr algn="ctr">
              <a:buNone/>
            </a:pPr>
            <a:r>
              <a:rPr lang="fa-IR" sz="4300" b="1" dirty="0" smtClean="0">
                <a:cs typeface="B Nazanin" pitchFamily="2" charset="-78"/>
              </a:rPr>
              <a:t> </a:t>
            </a:r>
            <a:endParaRPr lang="en-US" sz="4300" b="1" dirty="0" smtClean="0">
              <a:cs typeface="B Nazanin" pitchFamily="2" charset="-78"/>
            </a:endParaRPr>
          </a:p>
          <a:p>
            <a:pPr>
              <a:buNone/>
            </a:pPr>
            <a:r>
              <a:rPr lang="fa-IR" sz="4300" b="1" dirty="0" smtClean="0">
                <a:cs typeface="B Nazanin" pitchFamily="2" charset="-78"/>
              </a:rPr>
              <a:t>	                                          مازاد اول سال مالي                                                                         **                           </a:t>
            </a:r>
            <a:endParaRPr lang="en-US" sz="4300" b="1" dirty="0" smtClean="0">
              <a:cs typeface="B Nazanin" pitchFamily="2" charset="-78"/>
            </a:endParaRPr>
          </a:p>
          <a:p>
            <a:pPr>
              <a:buNone/>
            </a:pPr>
            <a:r>
              <a:rPr lang="fa-IR" sz="4300" b="1" dirty="0" smtClean="0">
                <a:cs typeface="B Nazanin" pitchFamily="2" charset="-78"/>
              </a:rPr>
              <a:t>                                                   دريافتهاي طي سال                                                  **    </a:t>
            </a:r>
            <a:endParaRPr lang="en-US" sz="4300" b="1" dirty="0" smtClean="0">
              <a:cs typeface="B Nazanin" pitchFamily="2" charset="-78"/>
            </a:endParaRPr>
          </a:p>
          <a:p>
            <a:pPr>
              <a:buNone/>
            </a:pPr>
            <a:r>
              <a:rPr lang="fa-IR" sz="4300" b="1" dirty="0" smtClean="0">
                <a:cs typeface="B Nazanin" pitchFamily="2" charset="-78"/>
              </a:rPr>
              <a:t>	                                         پرداختهاي طي سال                                                (**)      </a:t>
            </a:r>
            <a:endParaRPr lang="en-US" sz="4300" b="1" dirty="0" smtClean="0">
              <a:cs typeface="B Nazanin" pitchFamily="2" charset="-78"/>
            </a:endParaRPr>
          </a:p>
          <a:p>
            <a:pPr>
              <a:buNone/>
            </a:pPr>
            <a:r>
              <a:rPr lang="fa-IR" sz="4300" b="1" dirty="0" smtClean="0">
                <a:cs typeface="B Nazanin" pitchFamily="2" charset="-78"/>
              </a:rPr>
              <a:t>	                                         افزايش(کاهش)خالص                                                                       **</a:t>
            </a:r>
            <a:endParaRPr lang="en-US" sz="4300" b="1" dirty="0" smtClean="0">
              <a:cs typeface="B Nazanin" pitchFamily="2" charset="-78"/>
            </a:endParaRPr>
          </a:p>
          <a:p>
            <a:pPr>
              <a:buNone/>
            </a:pPr>
            <a:r>
              <a:rPr lang="fa-IR" sz="4300" b="1" dirty="0" smtClean="0">
                <a:cs typeface="B Nazanin" pitchFamily="2" charset="-78"/>
              </a:rPr>
              <a:t>	                                         مازاد پايان سال                                                                                 **              </a:t>
            </a:r>
            <a:endParaRPr lang="en-US" sz="4300" b="1" dirty="0" smtClean="0">
              <a:cs typeface="B Nazanin" pitchFamily="2" charset="-78"/>
            </a:endParaRPr>
          </a:p>
          <a:p>
            <a:pPr>
              <a:buNone/>
            </a:pPr>
            <a:r>
              <a:rPr lang="fa-IR" sz="4300" b="1" dirty="0" smtClean="0">
                <a:cs typeface="B Nazanin" pitchFamily="2" charset="-78"/>
              </a:rPr>
              <a:t> </a:t>
            </a:r>
            <a:endParaRPr lang="en-US" sz="4300" b="1" dirty="0" smtClean="0">
              <a:cs typeface="B Nazanin" pitchFamily="2" charset="-78"/>
            </a:endParaRPr>
          </a:p>
          <a:p>
            <a:pPr>
              <a:buNone/>
            </a:pPr>
            <a:endParaRPr lang="fa-IR" sz="4300" b="1" dirty="0">
              <a:cs typeface="B Nazanin" pitchFamily="2" charset="-78"/>
            </a:endParaRPr>
          </a:p>
        </p:txBody>
      </p:sp>
      <p:cxnSp>
        <p:nvCxnSpPr>
          <p:cNvPr id="5" name="Straight Connector 4"/>
          <p:cNvCxnSpPr/>
          <p:nvPr/>
        </p:nvCxnSpPr>
        <p:spPr>
          <a:xfrm>
            <a:off x="1428728" y="1772816"/>
            <a:ext cx="6286544" cy="1588"/>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rot="5400000">
            <a:off x="3607587" y="2641175"/>
            <a:ext cx="1643074" cy="158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136715" y="2432406"/>
            <a:ext cx="428628" cy="158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2087526" y="2641970"/>
            <a:ext cx="428628" cy="158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2136430" y="2578287"/>
            <a:ext cx="428628" cy="1588"/>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1650795" y="5085184"/>
            <a:ext cx="6572296" cy="1588"/>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3714744" y="4929198"/>
            <a:ext cx="2143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317852" y="5684144"/>
            <a:ext cx="357190" cy="1588"/>
          </a:xfrm>
          <a:prstGeom prst="line">
            <a:avLst/>
          </a:prstGeom>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a:off x="2397595" y="5878860"/>
            <a:ext cx="357190" cy="1588"/>
          </a:xfrm>
          <a:prstGeom prst="line">
            <a:avLst/>
          </a:prstGeom>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2350744" y="6163716"/>
            <a:ext cx="357190" cy="1588"/>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10800000">
            <a:off x="4722629" y="2420888"/>
            <a:ext cx="428628" cy="1588"/>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rot="10800000">
            <a:off x="4722629" y="2590474"/>
            <a:ext cx="428628" cy="1588"/>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rot="10800000">
            <a:off x="4722629" y="2640381"/>
            <a:ext cx="428628" cy="1588"/>
          </a:xfrm>
          <a:prstGeom prst="line">
            <a:avLst/>
          </a:prstGeom>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2337559" y="6274975"/>
            <a:ext cx="357190" cy="1588"/>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3199781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69080"/>
          </a:xfrm>
        </p:spPr>
        <p:txBody>
          <a:bodyPr>
            <a:normAutofit/>
          </a:bodyPr>
          <a:lstStyle/>
          <a:p>
            <a:pPr>
              <a:buNone/>
            </a:pPr>
            <a:r>
              <a:rPr lang="fa-IR" sz="2400" b="1" dirty="0">
                <a:effectLst>
                  <a:outerShdw blurRad="38100" dist="38100" dir="2700000" algn="tl">
                    <a:srgbClr val="000000">
                      <a:alpha val="43137"/>
                    </a:srgbClr>
                  </a:outerShdw>
                </a:effectLst>
                <a:cs typeface="B Nazanin" pitchFamily="2" charset="-78"/>
              </a:rPr>
              <a:t>	چرخه حسابداري حساب  مستقل وجوه شرکت هاي دولتي : </a:t>
            </a:r>
            <a:endParaRPr lang="en-US" sz="2400" b="1" dirty="0">
              <a:effectLst>
                <a:outerShdw blurRad="38100" dist="38100" dir="2700000" algn="tl">
                  <a:srgbClr val="000000">
                    <a:alpha val="43137"/>
                  </a:srgbClr>
                </a:outerShdw>
              </a:effectLst>
              <a:cs typeface="B Nazanin" pitchFamily="2" charset="-78"/>
            </a:endParaRPr>
          </a:p>
          <a:p>
            <a:pPr>
              <a:buNone/>
            </a:pPr>
            <a:endParaRPr lang="fa-IR" sz="2400" b="1" dirty="0" smtClean="0">
              <a:cs typeface="B Nazanin" pitchFamily="2" charset="-78"/>
            </a:endParaRPr>
          </a:p>
          <a:p>
            <a:pPr>
              <a:buNone/>
            </a:pPr>
            <a:r>
              <a:rPr lang="fa-IR" sz="2400" b="1" dirty="0" smtClean="0">
                <a:cs typeface="B Nazanin" pitchFamily="2" charset="-78"/>
              </a:rPr>
              <a:t>ابلاغ بودجه مصوب : </a:t>
            </a:r>
          </a:p>
          <a:p>
            <a:pPr>
              <a:buNone/>
            </a:pPr>
            <a:r>
              <a:rPr lang="fa-IR" sz="2000" dirty="0" smtClean="0">
                <a:cs typeface="B Nazanin" pitchFamily="2" charset="-78"/>
              </a:rPr>
              <a:t>               درآمد پيش بيني شده شرکت ها ي دولتي  **</a:t>
            </a:r>
            <a:endParaRPr lang="en-US" sz="2000" dirty="0" smtClean="0">
              <a:cs typeface="B Nazanin" pitchFamily="2" charset="-78"/>
            </a:endParaRPr>
          </a:p>
          <a:p>
            <a:pPr>
              <a:buNone/>
            </a:pPr>
            <a:r>
              <a:rPr lang="fa-IR" sz="2000" dirty="0" smtClean="0">
                <a:cs typeface="B Nazanin" pitchFamily="2" charset="-78"/>
              </a:rPr>
              <a:t>	                                  اعتبارات مصوب شرکت هاي دولتي  **</a:t>
            </a:r>
          </a:p>
          <a:p>
            <a:pPr>
              <a:buNone/>
            </a:pPr>
            <a:endParaRPr lang="en-US" sz="2000" dirty="0" smtClean="0">
              <a:cs typeface="B Nazanin" pitchFamily="2" charset="-78"/>
            </a:endParaRPr>
          </a:p>
          <a:p>
            <a:pPr>
              <a:buNone/>
            </a:pPr>
            <a:r>
              <a:rPr lang="fa-IR" sz="2000" b="1" dirty="0" smtClean="0">
                <a:cs typeface="B Nazanin" pitchFamily="2" charset="-78"/>
              </a:rPr>
              <a:t>دريافت درآمدهاي شرکت هاي دولتي : </a:t>
            </a:r>
            <a:endParaRPr lang="en-US" sz="2000" b="1" dirty="0" smtClean="0">
              <a:cs typeface="B Nazanin" pitchFamily="2" charset="-78"/>
            </a:endParaRPr>
          </a:p>
          <a:p>
            <a:pPr>
              <a:buNone/>
            </a:pPr>
            <a:r>
              <a:rPr lang="fa-IR" sz="2000" b="1" dirty="0" smtClean="0">
                <a:cs typeface="B Nazanin" pitchFamily="2" charset="-78"/>
              </a:rPr>
              <a:t>در ايران درآمدهاي شرکت هاي دولتي در اجراي ماده 39 قانون محاسبات عمومي بايستي به خزانه واريز گردد. </a:t>
            </a:r>
            <a:endParaRPr lang="en-US" sz="2000" b="1" dirty="0" smtClean="0">
              <a:cs typeface="B Nazanin" pitchFamily="2" charset="-78"/>
            </a:endParaRPr>
          </a:p>
          <a:p>
            <a:pPr>
              <a:buNone/>
            </a:pPr>
            <a:r>
              <a:rPr lang="fa-IR" sz="2000" dirty="0" smtClean="0">
                <a:cs typeface="B Nazanin" pitchFamily="2" charset="-78"/>
              </a:rPr>
              <a:t>           بانک تمرکز وجوه شرکت هاي دولتي  **	</a:t>
            </a:r>
            <a:endParaRPr lang="en-US" sz="2000" dirty="0" smtClean="0">
              <a:cs typeface="B Nazanin" pitchFamily="2" charset="-78"/>
            </a:endParaRPr>
          </a:p>
          <a:p>
            <a:pPr>
              <a:buNone/>
            </a:pPr>
            <a:r>
              <a:rPr lang="fa-IR" sz="2000" dirty="0" smtClean="0">
                <a:cs typeface="B Nazanin" pitchFamily="2" charset="-78"/>
              </a:rPr>
              <a:t>                                      دريافتهاي وجوه شرکت هاي دولتي  **</a:t>
            </a:r>
            <a:endParaRPr lang="en-US" sz="2000" dirty="0" smtClean="0">
              <a:cs typeface="B Nazanin" pitchFamily="2" charset="-78"/>
            </a:endParaRPr>
          </a:p>
          <a:p>
            <a:pPr>
              <a:buNone/>
            </a:pPr>
            <a:r>
              <a:rPr lang="fa-IR" sz="2400" b="1" dirty="0" smtClean="0">
                <a:cs typeface="B Nazanin" pitchFamily="2" charset="-78"/>
              </a:rPr>
              <a:t>پرداخت به شرکت هاي دولتي :</a:t>
            </a:r>
            <a:endParaRPr lang="en-US" sz="2400" b="1" dirty="0" smtClean="0">
              <a:cs typeface="B Nazanin" pitchFamily="2" charset="-78"/>
            </a:endParaRPr>
          </a:p>
          <a:p>
            <a:pPr>
              <a:buNone/>
            </a:pPr>
            <a:r>
              <a:rPr lang="fa-IR" sz="2000" dirty="0" smtClean="0">
                <a:cs typeface="B Nazanin" pitchFamily="2" charset="-78"/>
              </a:rPr>
              <a:t>  وقتي مبالغ درخواستي شرکت هاي دولتي از طرف خزانه به حساب آن ها واريز مي شود : </a:t>
            </a:r>
            <a:endParaRPr lang="en-US" sz="2000" dirty="0" smtClean="0">
              <a:cs typeface="B Nazanin" pitchFamily="2" charset="-78"/>
            </a:endParaRPr>
          </a:p>
          <a:p>
            <a:pPr>
              <a:buNone/>
            </a:pPr>
            <a:r>
              <a:rPr lang="fa-IR" sz="2000" dirty="0" smtClean="0">
                <a:cs typeface="B Nazanin" pitchFamily="2" charset="-78"/>
              </a:rPr>
              <a:t>       پرداختهاي وجوه شرکت هاي دولتي  **</a:t>
            </a:r>
            <a:endParaRPr lang="en-US" sz="2000" dirty="0" smtClean="0">
              <a:cs typeface="B Nazanin" pitchFamily="2" charset="-78"/>
            </a:endParaRPr>
          </a:p>
          <a:p>
            <a:pPr>
              <a:buNone/>
            </a:pPr>
            <a:r>
              <a:rPr lang="fa-IR" sz="2000" dirty="0" smtClean="0">
                <a:cs typeface="B Nazanin" pitchFamily="2" charset="-78"/>
              </a:rPr>
              <a:t>                   بانک تمرکز وجوه شرکت هاي دولتي  **</a:t>
            </a:r>
            <a:endParaRPr lang="en-US" sz="2000" dirty="0">
              <a:cs typeface="B Nazanin" pitchFamily="2" charset="-78"/>
            </a:endParaRPr>
          </a:p>
        </p:txBody>
      </p:sp>
    </p:spTree>
    <p:extLst>
      <p:ext uri="{BB962C8B-B14F-4D97-AF65-F5344CB8AC3E}">
        <p14:creationId xmlns:p14="http://schemas.microsoft.com/office/powerpoint/2010/main" val="1745747779"/>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883328"/>
          </a:xfrm>
        </p:spPr>
        <p:txBody>
          <a:bodyPr>
            <a:normAutofit/>
          </a:bodyPr>
          <a:lstStyle/>
          <a:p>
            <a:pPr>
              <a:buNone/>
            </a:pPr>
            <a:r>
              <a:rPr lang="fa-IR" sz="2800" b="1" dirty="0" smtClean="0">
                <a:cs typeface="B Nazanin" pitchFamily="2" charset="-78"/>
              </a:rPr>
              <a:t>ثبت بستن حساب ها : </a:t>
            </a:r>
          </a:p>
          <a:p>
            <a:pPr>
              <a:buNone/>
            </a:pPr>
            <a:endParaRPr lang="en-US" sz="2400" dirty="0" smtClean="0">
              <a:cs typeface="B Nazanin" pitchFamily="2" charset="-78"/>
            </a:endParaRPr>
          </a:p>
          <a:p>
            <a:pPr>
              <a:buNone/>
            </a:pPr>
            <a:r>
              <a:rPr lang="fa-IR" sz="2400" b="1" dirty="0" smtClean="0">
                <a:cs typeface="B Nazanin" pitchFamily="2" charset="-78"/>
              </a:rPr>
              <a:t>بستن حساب بودجه اي : </a:t>
            </a:r>
          </a:p>
          <a:p>
            <a:pPr>
              <a:buNone/>
            </a:pPr>
            <a:endParaRPr lang="en-US" sz="2400" dirty="0" smtClean="0">
              <a:cs typeface="B Nazanin" pitchFamily="2" charset="-78"/>
            </a:endParaRPr>
          </a:p>
          <a:p>
            <a:pPr>
              <a:buNone/>
            </a:pPr>
            <a:r>
              <a:rPr lang="fa-IR" sz="2400" dirty="0" smtClean="0">
                <a:cs typeface="B Nazanin" pitchFamily="2" charset="-78"/>
              </a:rPr>
              <a:t>اعتبارات مصوب شرکت هاي دولتي  **</a:t>
            </a:r>
            <a:endParaRPr lang="en-US" sz="2400" dirty="0" smtClean="0">
              <a:cs typeface="B Nazanin" pitchFamily="2" charset="-78"/>
            </a:endParaRPr>
          </a:p>
          <a:p>
            <a:pPr>
              <a:buNone/>
            </a:pPr>
            <a:r>
              <a:rPr lang="fa-IR" sz="2400" dirty="0" smtClean="0">
                <a:cs typeface="B Nazanin" pitchFamily="2" charset="-78"/>
              </a:rPr>
              <a:t>                     درآمد پيش بيني شده شرکت هاي دولتي **</a:t>
            </a:r>
          </a:p>
          <a:p>
            <a:pPr>
              <a:buNone/>
            </a:pPr>
            <a:r>
              <a:rPr lang="fa-IR" sz="2400" dirty="0" smtClean="0">
                <a:cs typeface="B Nazanin" pitchFamily="2" charset="-78"/>
              </a:rPr>
              <a:t> </a:t>
            </a:r>
            <a:endParaRPr lang="en-US" sz="2400" dirty="0" smtClean="0">
              <a:cs typeface="B Nazanin" pitchFamily="2" charset="-78"/>
            </a:endParaRPr>
          </a:p>
          <a:p>
            <a:pPr>
              <a:buNone/>
            </a:pPr>
            <a:r>
              <a:rPr lang="fa-IR" sz="2400" b="1" dirty="0" smtClean="0">
                <a:cs typeface="B Nazanin" pitchFamily="2" charset="-78"/>
              </a:rPr>
              <a:t>بستن حساب هاي مالي :</a:t>
            </a:r>
            <a:endParaRPr lang="en-US" sz="2400" b="1" dirty="0" smtClean="0">
              <a:cs typeface="B Nazanin" pitchFamily="2" charset="-78"/>
            </a:endParaRPr>
          </a:p>
          <a:p>
            <a:pPr>
              <a:buNone/>
            </a:pPr>
            <a:r>
              <a:rPr lang="fa-IR" sz="2400" dirty="0" smtClean="0">
                <a:cs typeface="B Nazanin" pitchFamily="2" charset="-78"/>
              </a:rPr>
              <a:t> </a:t>
            </a:r>
            <a:r>
              <a:rPr lang="fa-IR" sz="2000" dirty="0" smtClean="0">
                <a:cs typeface="B Nazanin" pitchFamily="2" charset="-78"/>
              </a:rPr>
              <a:t>دريافتهاي وجوه شرکت هاي دولتي          **</a:t>
            </a:r>
            <a:endParaRPr lang="en-US" sz="2000" dirty="0" smtClean="0">
              <a:cs typeface="B Nazanin" pitchFamily="2" charset="-78"/>
            </a:endParaRPr>
          </a:p>
          <a:p>
            <a:pPr>
              <a:buNone/>
            </a:pPr>
            <a:r>
              <a:rPr lang="fa-IR" sz="2000" dirty="0" smtClean="0">
                <a:cs typeface="B Nazanin" pitchFamily="2" charset="-78"/>
              </a:rPr>
              <a:t>                           پرداخت هاي وجوه شرکت هاي دولتي               **</a:t>
            </a:r>
            <a:endParaRPr lang="en-US" sz="2000" dirty="0" smtClean="0">
              <a:cs typeface="B Nazanin" pitchFamily="2" charset="-78"/>
            </a:endParaRPr>
          </a:p>
          <a:p>
            <a:pPr>
              <a:buNone/>
            </a:pPr>
            <a:r>
              <a:rPr lang="fa-IR" sz="2000" dirty="0" smtClean="0">
                <a:cs typeface="B Nazanin" pitchFamily="2" charset="-78"/>
              </a:rPr>
              <a:t>                           بانک تمرکز وجوه شرکت هاي دولتي                  **</a:t>
            </a:r>
            <a:endParaRPr lang="en-US" sz="2000" dirty="0" smtClean="0">
              <a:cs typeface="B Nazanin" pitchFamily="2" charset="-78"/>
            </a:endParaRPr>
          </a:p>
          <a:p>
            <a:pPr>
              <a:buNone/>
            </a:pPr>
            <a:endParaRPr lang="fa-IR" sz="2400" dirty="0">
              <a:cs typeface="B Nazanin" pitchFamily="2" charset="-78"/>
            </a:endParaRPr>
          </a:p>
        </p:txBody>
      </p:sp>
    </p:spTree>
    <p:extLst>
      <p:ext uri="{BB962C8B-B14F-4D97-AF65-F5344CB8AC3E}">
        <p14:creationId xmlns:p14="http://schemas.microsoft.com/office/powerpoint/2010/main" val="2774269304"/>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052736"/>
            <a:ext cx="8424935" cy="3046988"/>
          </a:xfrm>
          <a:prstGeom prst="rect">
            <a:avLst/>
          </a:prstGeom>
          <a:noFill/>
        </p:spPr>
        <p:txBody>
          <a:bodyPr wrap="square" rtlCol="1">
            <a:spAutoFit/>
          </a:bodyPr>
          <a:lstStyle/>
          <a:p>
            <a:pPr algn="ctr"/>
            <a:r>
              <a:rPr lang="fa-IR" sz="4800" dirty="0" smtClean="0">
                <a:solidFill>
                  <a:prstClr val="black"/>
                </a:solidFill>
                <a:latin typeface="2  Titr"/>
                <a:cs typeface="B Titr" pitchFamily="2" charset="-78"/>
              </a:rPr>
              <a:t>فصل پنجم</a:t>
            </a:r>
          </a:p>
          <a:p>
            <a:pPr algn="ctr"/>
            <a:endParaRPr lang="fa-IR" sz="4800" dirty="0" smtClean="0">
              <a:solidFill>
                <a:prstClr val="black"/>
              </a:solidFill>
              <a:latin typeface="2  Titr"/>
              <a:cs typeface="B Titr" pitchFamily="2" charset="-78"/>
            </a:endParaRPr>
          </a:p>
          <a:p>
            <a:pPr algn="ctr"/>
            <a:endParaRPr lang="fa-IR" sz="4800" dirty="0" smtClean="0">
              <a:solidFill>
                <a:prstClr val="black"/>
              </a:solidFill>
              <a:latin typeface="2  Titr"/>
              <a:cs typeface="B Titr" pitchFamily="2" charset="-78"/>
            </a:endParaRPr>
          </a:p>
          <a:p>
            <a:pPr algn="ctr"/>
            <a:r>
              <a:rPr lang="fa-IR" sz="4800" dirty="0" smtClean="0">
                <a:solidFill>
                  <a:prstClr val="black"/>
                </a:solidFill>
                <a:latin typeface="2  Titr"/>
                <a:cs typeface="B Titr" pitchFamily="2" charset="-78"/>
              </a:rPr>
              <a:t>حساب مستقل وجوه اعتبارات هزينه اي </a:t>
            </a:r>
            <a:endParaRPr lang="fa-IR" sz="4800" dirty="0">
              <a:solidFill>
                <a:prstClr val="black"/>
              </a:solidFill>
              <a:latin typeface="2  Titr"/>
              <a:cs typeface="B Titr" pitchFamily="2" charset="-78"/>
            </a:endParaRPr>
          </a:p>
        </p:txBody>
      </p:sp>
    </p:spTree>
    <p:extLst>
      <p:ext uri="{BB962C8B-B14F-4D97-AF65-F5344CB8AC3E}">
        <p14:creationId xmlns:p14="http://schemas.microsoft.com/office/powerpoint/2010/main" val="3034596025"/>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476672"/>
            <a:ext cx="7128792" cy="5447645"/>
          </a:xfrm>
          <a:prstGeom prst="rect">
            <a:avLst/>
          </a:prstGeom>
          <a:noFill/>
        </p:spPr>
        <p:txBody>
          <a:bodyPr wrap="square" rtlCol="1">
            <a:spAutoFit/>
          </a:bodyPr>
          <a:lstStyle/>
          <a:p>
            <a:pPr algn="justLow"/>
            <a:r>
              <a:rPr lang="fa-IR" sz="2800" b="1" dirty="0">
                <a:solidFill>
                  <a:prstClr val="black"/>
                </a:solidFill>
                <a:cs typeface="B Nazanin" pitchFamily="2" charset="-78"/>
              </a:rPr>
              <a:t>مقدمه: </a:t>
            </a:r>
            <a:endParaRPr lang="en-US" sz="2800" b="1" dirty="0">
              <a:solidFill>
                <a:prstClr val="black"/>
              </a:solidFill>
              <a:cs typeface="B Nazanin" pitchFamily="2" charset="-78"/>
            </a:endParaRPr>
          </a:p>
          <a:p>
            <a:pPr algn="justLow"/>
            <a:r>
              <a:rPr lang="fa-IR" sz="2000" dirty="0">
                <a:solidFill>
                  <a:prstClr val="black"/>
                </a:solidFill>
                <a:cs typeface="B Nazanin" pitchFamily="2" charset="-78"/>
              </a:rPr>
              <a:t>در </a:t>
            </a:r>
            <a:r>
              <a:rPr lang="fa-IR" sz="2000" dirty="0" smtClean="0">
                <a:solidFill>
                  <a:prstClr val="black"/>
                </a:solidFill>
                <a:cs typeface="B Nazanin" pitchFamily="2" charset="-78"/>
              </a:rPr>
              <a:t>اجراي </a:t>
            </a:r>
            <a:r>
              <a:rPr lang="fa-IR" sz="2000" dirty="0">
                <a:solidFill>
                  <a:prstClr val="black"/>
                </a:solidFill>
                <a:cs typeface="B Nazanin" pitchFamily="2" charset="-78"/>
              </a:rPr>
              <a:t>اصل 53 قانون </a:t>
            </a:r>
            <a:r>
              <a:rPr lang="fa-IR" sz="2000" dirty="0" smtClean="0">
                <a:solidFill>
                  <a:prstClr val="black"/>
                </a:solidFill>
                <a:cs typeface="B Nazanin" pitchFamily="2" charset="-78"/>
              </a:rPr>
              <a:t>اساسي جمهوري اسلامي ايران </a:t>
            </a:r>
            <a:r>
              <a:rPr lang="fa-IR" sz="2000" dirty="0">
                <a:solidFill>
                  <a:prstClr val="black"/>
                </a:solidFill>
                <a:cs typeface="B Nazanin" pitchFamily="2" charset="-78"/>
              </a:rPr>
              <a:t>دستگاه </a:t>
            </a:r>
            <a:r>
              <a:rPr lang="fa-IR" sz="2000" dirty="0" smtClean="0">
                <a:solidFill>
                  <a:prstClr val="black"/>
                </a:solidFill>
                <a:cs typeface="B Nazanin" pitchFamily="2" charset="-78"/>
              </a:rPr>
              <a:t>هاي اجرايي مستقيماً </a:t>
            </a:r>
            <a:r>
              <a:rPr lang="fa-IR" sz="2000" dirty="0">
                <a:solidFill>
                  <a:prstClr val="black"/>
                </a:solidFill>
                <a:cs typeface="B Nazanin" pitchFamily="2" charset="-78"/>
              </a:rPr>
              <a:t>مجاز به استفاده از وجود </a:t>
            </a:r>
            <a:r>
              <a:rPr lang="fa-IR" sz="2000" dirty="0" smtClean="0">
                <a:solidFill>
                  <a:prstClr val="black"/>
                </a:solidFill>
                <a:cs typeface="B Nazanin" pitchFamily="2" charset="-78"/>
              </a:rPr>
              <a:t>درآمدهاي وصولي نمي </a:t>
            </a:r>
            <a:r>
              <a:rPr lang="fa-IR" sz="2000" dirty="0">
                <a:solidFill>
                  <a:prstClr val="black"/>
                </a:solidFill>
                <a:cs typeface="B Nazanin" pitchFamily="2" charset="-78"/>
              </a:rPr>
              <a:t>باشند و </a:t>
            </a:r>
            <a:r>
              <a:rPr lang="fa-IR" sz="2000" dirty="0" smtClean="0">
                <a:solidFill>
                  <a:prstClr val="black"/>
                </a:solidFill>
                <a:cs typeface="B Nazanin" pitchFamily="2" charset="-78"/>
              </a:rPr>
              <a:t>بايد درآمدهاي وصولي </a:t>
            </a:r>
            <a:r>
              <a:rPr lang="fa-IR" sz="2000" dirty="0">
                <a:solidFill>
                  <a:prstClr val="black"/>
                </a:solidFill>
                <a:cs typeface="B Nazanin" pitchFamily="2" charset="-78"/>
              </a:rPr>
              <a:t>را به حساب </a:t>
            </a:r>
            <a:r>
              <a:rPr lang="fa-IR" sz="2000" dirty="0" smtClean="0">
                <a:solidFill>
                  <a:prstClr val="black"/>
                </a:solidFill>
                <a:cs typeface="B Nazanin" pitchFamily="2" charset="-78"/>
              </a:rPr>
              <a:t>هاي غير </a:t>
            </a:r>
            <a:r>
              <a:rPr lang="fa-IR" sz="2000" dirty="0">
                <a:solidFill>
                  <a:prstClr val="black"/>
                </a:solidFill>
                <a:cs typeface="B Nazanin" pitchFamily="2" charset="-78"/>
              </a:rPr>
              <a:t>قابل برداشت نزد خزانه </a:t>
            </a:r>
            <a:r>
              <a:rPr lang="fa-IR" sz="2000" dirty="0" smtClean="0">
                <a:solidFill>
                  <a:prstClr val="black"/>
                </a:solidFill>
                <a:cs typeface="B Nazanin" pitchFamily="2" charset="-78"/>
              </a:rPr>
              <a:t>واريز نمايند </a:t>
            </a:r>
            <a:r>
              <a:rPr lang="fa-IR" sz="2000" dirty="0">
                <a:solidFill>
                  <a:prstClr val="black"/>
                </a:solidFill>
                <a:cs typeface="B Nazanin" pitchFamily="2" charset="-78"/>
              </a:rPr>
              <a:t>و </a:t>
            </a:r>
            <a:r>
              <a:rPr lang="fa-IR" sz="2000" dirty="0" smtClean="0">
                <a:solidFill>
                  <a:prstClr val="black"/>
                </a:solidFill>
                <a:cs typeface="B Nazanin" pitchFamily="2" charset="-78"/>
              </a:rPr>
              <a:t>براي </a:t>
            </a:r>
            <a:r>
              <a:rPr lang="fa-IR" sz="2000" dirty="0">
                <a:solidFill>
                  <a:prstClr val="black"/>
                </a:solidFill>
                <a:cs typeface="B Nazanin" pitchFamily="2" charset="-78"/>
              </a:rPr>
              <a:t>انجام مخارج درحدود اعتبارات مصوب </a:t>
            </a:r>
            <a:r>
              <a:rPr lang="fa-IR" sz="2000" dirty="0" smtClean="0">
                <a:solidFill>
                  <a:prstClr val="black"/>
                </a:solidFill>
                <a:cs typeface="B Nazanin" pitchFamily="2" charset="-78"/>
              </a:rPr>
              <a:t>تخصيص يافته </a:t>
            </a:r>
            <a:r>
              <a:rPr lang="fa-IR" sz="2000" dirty="0">
                <a:solidFill>
                  <a:prstClr val="black"/>
                </a:solidFill>
                <a:cs typeface="B Nazanin" pitchFamily="2" charset="-78"/>
              </a:rPr>
              <a:t>از خزانه </a:t>
            </a:r>
            <a:r>
              <a:rPr lang="fa-IR" sz="2000" dirty="0" smtClean="0">
                <a:solidFill>
                  <a:prstClr val="black"/>
                </a:solidFill>
                <a:cs typeface="B Nazanin" pitchFamily="2" charset="-78"/>
              </a:rPr>
              <a:t>داري </a:t>
            </a:r>
            <a:r>
              <a:rPr lang="fa-IR" sz="2000" dirty="0">
                <a:solidFill>
                  <a:prstClr val="black"/>
                </a:solidFill>
                <a:cs typeface="B Nazanin" pitchFamily="2" charset="-78"/>
              </a:rPr>
              <a:t>کل درخواست وجه </a:t>
            </a:r>
            <a:r>
              <a:rPr lang="fa-IR" sz="2000" dirty="0" smtClean="0">
                <a:solidFill>
                  <a:prstClr val="black"/>
                </a:solidFill>
                <a:cs typeface="B Nazanin" pitchFamily="2" charset="-78"/>
              </a:rPr>
              <a:t>نمايند</a:t>
            </a:r>
            <a:r>
              <a:rPr lang="fa-IR" sz="2000" dirty="0">
                <a:solidFill>
                  <a:prstClr val="black"/>
                </a:solidFill>
                <a:cs typeface="B Nazanin" pitchFamily="2" charset="-78"/>
              </a:rPr>
              <a:t>. وجوه مورد </a:t>
            </a:r>
            <a:r>
              <a:rPr lang="fa-IR" sz="2000" dirty="0" smtClean="0">
                <a:solidFill>
                  <a:prstClr val="black"/>
                </a:solidFill>
                <a:cs typeface="B Nazanin" pitchFamily="2" charset="-78"/>
              </a:rPr>
              <a:t>نياز اين قبيل </a:t>
            </a:r>
            <a:r>
              <a:rPr lang="fa-IR" sz="2000" dirty="0">
                <a:solidFill>
                  <a:prstClr val="black"/>
                </a:solidFill>
                <a:cs typeface="B Nazanin" pitchFamily="2" charset="-78"/>
              </a:rPr>
              <a:t>دستگاه </a:t>
            </a:r>
            <a:r>
              <a:rPr lang="fa-IR" sz="2000" dirty="0" smtClean="0">
                <a:solidFill>
                  <a:prstClr val="black"/>
                </a:solidFill>
                <a:cs typeface="B Nazanin" pitchFamily="2" charset="-78"/>
              </a:rPr>
              <a:t>هاي اجرايي، </a:t>
            </a:r>
            <a:r>
              <a:rPr lang="fa-IR" sz="2000" dirty="0">
                <a:solidFill>
                  <a:prstClr val="black"/>
                </a:solidFill>
                <a:cs typeface="B Nazanin" pitchFamily="2" charset="-78"/>
              </a:rPr>
              <a:t>از محل اعتبارات مصوب بودجه </a:t>
            </a:r>
            <a:r>
              <a:rPr lang="fa-IR" sz="2000" dirty="0" smtClean="0">
                <a:solidFill>
                  <a:prstClr val="black"/>
                </a:solidFill>
                <a:cs typeface="B Nazanin" pitchFamily="2" charset="-78"/>
              </a:rPr>
              <a:t>عمومي </a:t>
            </a:r>
            <a:r>
              <a:rPr lang="fa-IR" sz="2000" dirty="0">
                <a:solidFill>
                  <a:prstClr val="black"/>
                </a:solidFill>
                <a:cs typeface="B Nazanin" pitchFamily="2" charset="-78"/>
              </a:rPr>
              <a:t>دولت </a:t>
            </a:r>
            <a:r>
              <a:rPr lang="fa-IR" sz="2000" dirty="0" smtClean="0">
                <a:solidFill>
                  <a:prstClr val="black"/>
                </a:solidFill>
                <a:cs typeface="B Nazanin" pitchFamily="2" charset="-78"/>
              </a:rPr>
              <a:t>تأمين </a:t>
            </a:r>
            <a:r>
              <a:rPr lang="fa-IR" sz="2000" dirty="0">
                <a:solidFill>
                  <a:prstClr val="black"/>
                </a:solidFill>
                <a:cs typeface="B Nazanin" pitchFamily="2" charset="-78"/>
              </a:rPr>
              <a:t>و از </a:t>
            </a:r>
            <a:r>
              <a:rPr lang="fa-IR" sz="2000" dirty="0" smtClean="0">
                <a:solidFill>
                  <a:prstClr val="black"/>
                </a:solidFill>
                <a:cs typeface="B Nazanin" pitchFamily="2" charset="-78"/>
              </a:rPr>
              <a:t>طريق </a:t>
            </a:r>
            <a:r>
              <a:rPr lang="fa-IR" sz="2000" dirty="0">
                <a:solidFill>
                  <a:prstClr val="black"/>
                </a:solidFill>
                <a:cs typeface="B Nazanin" pitchFamily="2" charset="-78"/>
              </a:rPr>
              <a:t>خزانه </a:t>
            </a:r>
            <a:r>
              <a:rPr lang="fa-IR" sz="2000" dirty="0" smtClean="0">
                <a:solidFill>
                  <a:prstClr val="black"/>
                </a:solidFill>
                <a:cs typeface="B Nazanin" pitchFamily="2" charset="-78"/>
              </a:rPr>
              <a:t>داري </a:t>
            </a:r>
            <a:r>
              <a:rPr lang="fa-IR" sz="2000" dirty="0">
                <a:solidFill>
                  <a:prstClr val="black"/>
                </a:solidFill>
                <a:cs typeface="B Nazanin" pitchFamily="2" charset="-78"/>
              </a:rPr>
              <a:t>کل در </a:t>
            </a:r>
            <a:r>
              <a:rPr lang="fa-IR" sz="2000" dirty="0" smtClean="0">
                <a:solidFill>
                  <a:prstClr val="black"/>
                </a:solidFill>
                <a:cs typeface="B Nazanin" pitchFamily="2" charset="-78"/>
              </a:rPr>
              <a:t>اختيار </a:t>
            </a:r>
            <a:r>
              <a:rPr lang="fa-IR" sz="2000" dirty="0">
                <a:solidFill>
                  <a:prstClr val="black"/>
                </a:solidFill>
                <a:cs typeface="B Nazanin" pitchFamily="2" charset="-78"/>
              </a:rPr>
              <a:t>آنها قرار </a:t>
            </a:r>
            <a:r>
              <a:rPr lang="fa-IR" sz="2000" dirty="0" smtClean="0">
                <a:solidFill>
                  <a:prstClr val="black"/>
                </a:solidFill>
                <a:cs typeface="B Nazanin" pitchFamily="2" charset="-78"/>
              </a:rPr>
              <a:t>مي گيرد </a:t>
            </a:r>
            <a:r>
              <a:rPr lang="fa-IR" sz="2000" dirty="0">
                <a:solidFill>
                  <a:prstClr val="black"/>
                </a:solidFill>
                <a:cs typeface="B Nazanin" pitchFamily="2" charset="-78"/>
              </a:rPr>
              <a:t>تا برابر مقررات به مصرف </a:t>
            </a:r>
            <a:r>
              <a:rPr lang="fa-IR" sz="2000" dirty="0" smtClean="0">
                <a:solidFill>
                  <a:prstClr val="black"/>
                </a:solidFill>
                <a:cs typeface="B Nazanin" pitchFamily="2" charset="-78"/>
              </a:rPr>
              <a:t>هزينه اجراي </a:t>
            </a:r>
            <a:r>
              <a:rPr lang="fa-IR" sz="2000" dirty="0">
                <a:solidFill>
                  <a:prstClr val="black"/>
                </a:solidFill>
                <a:cs typeface="B Nazanin" pitchFamily="2" charset="-78"/>
              </a:rPr>
              <a:t>برنامه ها برسد. منابع </a:t>
            </a:r>
            <a:r>
              <a:rPr lang="fa-IR" sz="2000" dirty="0" smtClean="0">
                <a:solidFill>
                  <a:prstClr val="black"/>
                </a:solidFill>
                <a:cs typeface="B Nazanin" pitchFamily="2" charset="-78"/>
              </a:rPr>
              <a:t>مالي </a:t>
            </a:r>
            <a:r>
              <a:rPr lang="fa-IR" sz="2000" dirty="0">
                <a:solidFill>
                  <a:prstClr val="black"/>
                </a:solidFill>
                <a:cs typeface="B Nazanin" pitchFamily="2" charset="-78"/>
              </a:rPr>
              <a:t>که از محل بودجه </a:t>
            </a:r>
            <a:r>
              <a:rPr lang="fa-IR" sz="2000" dirty="0" smtClean="0">
                <a:solidFill>
                  <a:prstClr val="black"/>
                </a:solidFill>
                <a:cs typeface="B Nazanin" pitchFamily="2" charset="-78"/>
              </a:rPr>
              <a:t>عمومي </a:t>
            </a:r>
            <a:r>
              <a:rPr lang="fa-IR" sz="2000" dirty="0">
                <a:solidFill>
                  <a:prstClr val="black"/>
                </a:solidFill>
                <a:cs typeface="B Nazanin" pitchFamily="2" charset="-78"/>
              </a:rPr>
              <a:t>دولت در </a:t>
            </a:r>
            <a:r>
              <a:rPr lang="fa-IR" sz="2000" dirty="0" smtClean="0">
                <a:solidFill>
                  <a:prstClr val="black"/>
                </a:solidFill>
                <a:cs typeface="B Nazanin" pitchFamily="2" charset="-78"/>
              </a:rPr>
              <a:t>اختيار </a:t>
            </a:r>
            <a:r>
              <a:rPr lang="fa-IR" sz="2000" dirty="0">
                <a:solidFill>
                  <a:prstClr val="black"/>
                </a:solidFill>
                <a:cs typeface="B Nazanin" pitchFamily="2" charset="-78"/>
              </a:rPr>
              <a:t>دستگاه </a:t>
            </a:r>
            <a:r>
              <a:rPr lang="fa-IR" sz="2000" dirty="0" smtClean="0">
                <a:solidFill>
                  <a:prstClr val="black"/>
                </a:solidFill>
                <a:cs typeface="B Nazanin" pitchFamily="2" charset="-78"/>
              </a:rPr>
              <a:t>هاي اجرايي </a:t>
            </a:r>
            <a:r>
              <a:rPr lang="fa-IR" sz="2000" dirty="0">
                <a:solidFill>
                  <a:prstClr val="black"/>
                </a:solidFill>
                <a:cs typeface="B Nazanin" pitchFamily="2" charset="-78"/>
              </a:rPr>
              <a:t>قرار </a:t>
            </a:r>
            <a:r>
              <a:rPr lang="fa-IR" sz="2000" dirty="0" smtClean="0">
                <a:solidFill>
                  <a:prstClr val="black"/>
                </a:solidFill>
                <a:cs typeface="B Nazanin" pitchFamily="2" charset="-78"/>
              </a:rPr>
              <a:t>مي گيرند</a:t>
            </a:r>
            <a:r>
              <a:rPr lang="fa-IR" sz="2000" dirty="0">
                <a:solidFill>
                  <a:prstClr val="black"/>
                </a:solidFill>
                <a:cs typeface="B Nazanin" pitchFamily="2" charset="-78"/>
              </a:rPr>
              <a:t>، از محل منابع </a:t>
            </a:r>
            <a:r>
              <a:rPr lang="fa-IR" sz="2000" dirty="0" smtClean="0">
                <a:solidFill>
                  <a:prstClr val="black"/>
                </a:solidFill>
                <a:cs typeface="B Nazanin" pitchFamily="2" charset="-78"/>
              </a:rPr>
              <a:t>مالي </a:t>
            </a:r>
            <a:r>
              <a:rPr lang="fa-IR" sz="2000" dirty="0">
                <a:solidFill>
                  <a:prstClr val="black"/>
                </a:solidFill>
                <a:cs typeface="B Nazanin" pitchFamily="2" charset="-78"/>
              </a:rPr>
              <a:t>حساب مستقل وجوه </a:t>
            </a:r>
            <a:r>
              <a:rPr lang="fa-IR" sz="2000" dirty="0" smtClean="0">
                <a:solidFill>
                  <a:prstClr val="black"/>
                </a:solidFill>
                <a:cs typeface="B Nazanin" pitchFamily="2" charset="-78"/>
              </a:rPr>
              <a:t>عمومي </a:t>
            </a:r>
            <a:r>
              <a:rPr lang="fa-IR" sz="2000" dirty="0">
                <a:solidFill>
                  <a:prstClr val="black"/>
                </a:solidFill>
                <a:cs typeface="B Nazanin" pitchFamily="2" charset="-78"/>
              </a:rPr>
              <a:t>و </a:t>
            </a:r>
            <a:r>
              <a:rPr lang="fa-IR" sz="2000" dirty="0" smtClean="0">
                <a:solidFill>
                  <a:prstClr val="black"/>
                </a:solidFill>
                <a:cs typeface="B Nazanin" pitchFamily="2" charset="-78"/>
              </a:rPr>
              <a:t>يا </a:t>
            </a:r>
            <a:r>
              <a:rPr lang="fa-IR" sz="2000" dirty="0">
                <a:solidFill>
                  <a:prstClr val="black"/>
                </a:solidFill>
                <a:cs typeface="B Nazanin" pitchFamily="2" charset="-78"/>
              </a:rPr>
              <a:t>حساب مستقل وجوه </a:t>
            </a:r>
            <a:r>
              <a:rPr lang="fa-IR" sz="2000" dirty="0" smtClean="0">
                <a:solidFill>
                  <a:prstClr val="black"/>
                </a:solidFill>
                <a:cs typeface="B Nazanin" pitchFamily="2" charset="-78"/>
              </a:rPr>
              <a:t>اختصاصي </a:t>
            </a:r>
            <a:r>
              <a:rPr lang="fa-IR" sz="2000" dirty="0">
                <a:solidFill>
                  <a:prstClr val="black"/>
                </a:solidFill>
                <a:cs typeface="B Nazanin" pitchFamily="2" charset="-78"/>
              </a:rPr>
              <a:t>دولت (خزانه) </a:t>
            </a:r>
            <a:r>
              <a:rPr lang="fa-IR" sz="2000" dirty="0" smtClean="0">
                <a:solidFill>
                  <a:prstClr val="black"/>
                </a:solidFill>
                <a:cs typeface="B Nazanin" pitchFamily="2" charset="-78"/>
              </a:rPr>
              <a:t>تأمين مي </a:t>
            </a:r>
            <a:r>
              <a:rPr lang="fa-IR" sz="2000" dirty="0">
                <a:solidFill>
                  <a:prstClr val="black"/>
                </a:solidFill>
                <a:cs typeface="B Nazanin" pitchFamily="2" charset="-78"/>
              </a:rPr>
              <a:t>شود. </a:t>
            </a:r>
            <a:endParaRPr lang="en-US" sz="2000" dirty="0">
              <a:solidFill>
                <a:prstClr val="black"/>
              </a:solidFill>
              <a:cs typeface="B Nazanin" pitchFamily="2" charset="-78"/>
            </a:endParaRPr>
          </a:p>
          <a:p>
            <a:pPr algn="justLow"/>
            <a:r>
              <a:rPr lang="fa-IR" sz="2000" dirty="0">
                <a:solidFill>
                  <a:prstClr val="black"/>
                </a:solidFill>
                <a:cs typeface="B Nazanin" pitchFamily="2" charset="-78"/>
              </a:rPr>
              <a:t>منابع </a:t>
            </a:r>
            <a:r>
              <a:rPr lang="fa-IR" sz="2000" dirty="0" smtClean="0">
                <a:solidFill>
                  <a:prstClr val="black"/>
                </a:solidFill>
                <a:cs typeface="B Nazanin" pitchFamily="2" charset="-78"/>
              </a:rPr>
              <a:t>مالي </a:t>
            </a:r>
            <a:r>
              <a:rPr lang="fa-IR" sz="2000" dirty="0">
                <a:solidFill>
                  <a:prstClr val="black"/>
                </a:solidFill>
                <a:cs typeface="B Nazanin" pitchFamily="2" charset="-78"/>
              </a:rPr>
              <a:t>حساب مستقل وجوه </a:t>
            </a:r>
            <a:r>
              <a:rPr lang="fa-IR" sz="2000" dirty="0" smtClean="0">
                <a:solidFill>
                  <a:prstClr val="black"/>
                </a:solidFill>
                <a:cs typeface="B Nazanin" pitchFamily="2" charset="-78"/>
              </a:rPr>
              <a:t>عمومي </a:t>
            </a:r>
            <a:r>
              <a:rPr lang="fa-IR" sz="2000" dirty="0">
                <a:solidFill>
                  <a:prstClr val="black"/>
                </a:solidFill>
                <a:cs typeface="B Nazanin" pitchFamily="2" charset="-78"/>
              </a:rPr>
              <a:t>دولت شامل </a:t>
            </a:r>
            <a:r>
              <a:rPr lang="fa-IR" sz="2000" dirty="0" smtClean="0">
                <a:solidFill>
                  <a:prstClr val="black"/>
                </a:solidFill>
                <a:cs typeface="B Nazanin" pitchFamily="2" charset="-78"/>
              </a:rPr>
              <a:t>درآمدهاي مالياتي، واگذاري دارايي هاي سرمايه اي، </a:t>
            </a:r>
            <a:r>
              <a:rPr lang="fa-IR" sz="2000" dirty="0">
                <a:solidFill>
                  <a:prstClr val="black"/>
                </a:solidFill>
                <a:cs typeface="B Nazanin" pitchFamily="2" charset="-78"/>
              </a:rPr>
              <a:t>درآمدحاصل از انحصارات و </a:t>
            </a:r>
            <a:r>
              <a:rPr lang="fa-IR" sz="2000" dirty="0" smtClean="0">
                <a:solidFill>
                  <a:prstClr val="black"/>
                </a:solidFill>
                <a:cs typeface="B Nazanin" pitchFamily="2" charset="-78"/>
              </a:rPr>
              <a:t>مالکيت </a:t>
            </a:r>
            <a:r>
              <a:rPr lang="fa-IR" sz="2000" dirty="0">
                <a:solidFill>
                  <a:prstClr val="black"/>
                </a:solidFill>
                <a:cs typeface="B Nazanin" pitchFamily="2" charset="-78"/>
              </a:rPr>
              <a:t>دولت و درآمد فروش کالا </a:t>
            </a:r>
            <a:r>
              <a:rPr lang="fa-IR" sz="2000" dirty="0" smtClean="0">
                <a:solidFill>
                  <a:prstClr val="black"/>
                </a:solidFill>
                <a:cs typeface="B Nazanin" pitchFamily="2" charset="-78"/>
              </a:rPr>
              <a:t>يا </a:t>
            </a:r>
            <a:r>
              <a:rPr lang="fa-IR" sz="2000" dirty="0">
                <a:solidFill>
                  <a:prstClr val="black"/>
                </a:solidFill>
                <a:cs typeface="B Nazanin" pitchFamily="2" charset="-78"/>
              </a:rPr>
              <a:t>خدمات </a:t>
            </a:r>
            <a:r>
              <a:rPr lang="fa-IR" sz="2000" dirty="0" smtClean="0">
                <a:solidFill>
                  <a:prstClr val="black"/>
                </a:solidFill>
                <a:cs typeface="B Nazanin" pitchFamily="2" charset="-78"/>
              </a:rPr>
              <a:t>مي </a:t>
            </a:r>
            <a:r>
              <a:rPr lang="fa-IR" sz="2000" dirty="0">
                <a:solidFill>
                  <a:prstClr val="black"/>
                </a:solidFill>
                <a:cs typeface="B Nazanin" pitchFamily="2" charset="-78"/>
              </a:rPr>
              <a:t>باشد. </a:t>
            </a:r>
            <a:r>
              <a:rPr lang="fa-IR" sz="2000" dirty="0" smtClean="0">
                <a:solidFill>
                  <a:prstClr val="black"/>
                </a:solidFill>
                <a:cs typeface="B Nazanin" pitchFamily="2" charset="-78"/>
              </a:rPr>
              <a:t>بنابراين </a:t>
            </a:r>
            <a:r>
              <a:rPr lang="fa-IR" sz="2000" dirty="0">
                <a:solidFill>
                  <a:prstClr val="black"/>
                </a:solidFill>
                <a:cs typeface="B Nazanin" pitchFamily="2" charset="-78"/>
              </a:rPr>
              <a:t>به همه </a:t>
            </a:r>
            <a:r>
              <a:rPr lang="fa-IR" sz="2000" dirty="0" smtClean="0">
                <a:solidFill>
                  <a:prstClr val="black"/>
                </a:solidFill>
                <a:cs typeface="B Nazanin" pitchFamily="2" charset="-78"/>
              </a:rPr>
              <a:t>ي درآمدهايي </a:t>
            </a:r>
            <a:r>
              <a:rPr lang="fa-IR" sz="2000" dirty="0">
                <a:solidFill>
                  <a:prstClr val="black"/>
                </a:solidFill>
                <a:cs typeface="B Nazanin" pitchFamily="2" charset="-78"/>
              </a:rPr>
              <a:t>که دستگاه </a:t>
            </a:r>
            <a:r>
              <a:rPr lang="fa-IR" sz="2000" dirty="0" smtClean="0">
                <a:solidFill>
                  <a:prstClr val="black"/>
                </a:solidFill>
                <a:cs typeface="B Nazanin" pitchFamily="2" charset="-78"/>
              </a:rPr>
              <a:t>هاي اجرايي </a:t>
            </a:r>
            <a:r>
              <a:rPr lang="fa-IR" sz="2000" dirty="0">
                <a:solidFill>
                  <a:prstClr val="black"/>
                </a:solidFill>
                <a:cs typeface="B Nazanin" pitchFamily="2" charset="-78"/>
              </a:rPr>
              <a:t>وصول و به خزانه انتقال </a:t>
            </a:r>
            <a:r>
              <a:rPr lang="fa-IR" sz="2000" dirty="0" smtClean="0">
                <a:solidFill>
                  <a:prstClr val="black"/>
                </a:solidFill>
                <a:cs typeface="B Nazanin" pitchFamily="2" charset="-78"/>
              </a:rPr>
              <a:t>مي </a:t>
            </a:r>
            <a:r>
              <a:rPr lang="fa-IR" sz="2000" dirty="0">
                <a:solidFill>
                  <a:prstClr val="black"/>
                </a:solidFill>
                <a:cs typeface="B Nazanin" pitchFamily="2" charset="-78"/>
              </a:rPr>
              <a:t>دهند پس از تمرکز در حساب </a:t>
            </a:r>
            <a:r>
              <a:rPr lang="fa-IR" sz="2000" dirty="0" smtClean="0">
                <a:solidFill>
                  <a:prstClr val="black"/>
                </a:solidFill>
                <a:cs typeface="B Nazanin" pitchFamily="2" charset="-78"/>
              </a:rPr>
              <a:t>هاي </a:t>
            </a:r>
            <a:r>
              <a:rPr lang="fa-IR" sz="2000" dirty="0">
                <a:solidFill>
                  <a:prstClr val="black"/>
                </a:solidFill>
                <a:cs typeface="B Nazanin" pitchFamily="2" charset="-78"/>
              </a:rPr>
              <a:t>خزانه، براساس اعتبارات مصوب </a:t>
            </a:r>
            <a:r>
              <a:rPr lang="fa-IR" sz="2000" dirty="0" smtClean="0">
                <a:solidFill>
                  <a:prstClr val="black"/>
                </a:solidFill>
                <a:cs typeface="B Nazanin" pitchFamily="2" charset="-78"/>
              </a:rPr>
              <a:t>تخصيص يافته</a:t>
            </a:r>
            <a:r>
              <a:rPr lang="fa-IR" sz="2000" dirty="0">
                <a:solidFill>
                  <a:prstClr val="black"/>
                </a:solidFill>
                <a:cs typeface="B Nazanin" pitchFamily="2" charset="-78"/>
              </a:rPr>
              <a:t>، مجدداً </a:t>
            </a:r>
            <a:r>
              <a:rPr lang="fa-IR" sz="2000" dirty="0" smtClean="0">
                <a:solidFill>
                  <a:prstClr val="black"/>
                </a:solidFill>
                <a:cs typeface="B Nazanin" pitchFamily="2" charset="-78"/>
              </a:rPr>
              <a:t>بين </a:t>
            </a:r>
            <a:r>
              <a:rPr lang="fa-IR" sz="2000" dirty="0">
                <a:solidFill>
                  <a:prstClr val="black"/>
                </a:solidFill>
                <a:cs typeface="B Nazanin" pitchFamily="2" charset="-78"/>
              </a:rPr>
              <a:t>دستگاه </a:t>
            </a:r>
            <a:r>
              <a:rPr lang="fa-IR" sz="2000" dirty="0" smtClean="0">
                <a:solidFill>
                  <a:prstClr val="black"/>
                </a:solidFill>
                <a:cs typeface="B Nazanin" pitchFamily="2" charset="-78"/>
              </a:rPr>
              <a:t>هاي اجرايي توزيع مي </a:t>
            </a:r>
            <a:r>
              <a:rPr lang="fa-IR" sz="2000" dirty="0">
                <a:solidFill>
                  <a:prstClr val="black"/>
                </a:solidFill>
                <a:cs typeface="B Nazanin" pitchFamily="2" charset="-78"/>
              </a:rPr>
              <a:t>شوند. </a:t>
            </a:r>
            <a:r>
              <a:rPr lang="fa-IR" sz="2000" dirty="0" smtClean="0">
                <a:solidFill>
                  <a:prstClr val="black"/>
                </a:solidFill>
                <a:cs typeface="B Nazanin" pitchFamily="2" charset="-78"/>
              </a:rPr>
              <a:t>علي </a:t>
            </a:r>
            <a:r>
              <a:rPr lang="fa-IR" sz="2000" dirty="0">
                <a:solidFill>
                  <a:prstClr val="black"/>
                </a:solidFill>
                <a:cs typeface="B Nazanin" pitchFamily="2" charset="-78"/>
              </a:rPr>
              <a:t>رغم </a:t>
            </a:r>
            <a:r>
              <a:rPr lang="fa-IR" sz="2000" dirty="0" smtClean="0">
                <a:solidFill>
                  <a:prstClr val="black"/>
                </a:solidFill>
                <a:cs typeface="B Nazanin" pitchFamily="2" charset="-78"/>
              </a:rPr>
              <a:t>اين </a:t>
            </a:r>
            <a:r>
              <a:rPr lang="fa-IR" sz="2000" dirty="0">
                <a:solidFill>
                  <a:prstClr val="black"/>
                </a:solidFill>
                <a:cs typeface="B Nazanin" pitchFamily="2" charset="-78"/>
              </a:rPr>
              <a:t>موضوع </a:t>
            </a:r>
            <a:r>
              <a:rPr lang="fa-IR" sz="2000" dirty="0" smtClean="0">
                <a:solidFill>
                  <a:prstClr val="black"/>
                </a:solidFill>
                <a:cs typeface="B Nazanin" pitchFamily="2" charset="-78"/>
              </a:rPr>
              <a:t>هيچ </a:t>
            </a:r>
            <a:r>
              <a:rPr lang="fa-IR" sz="2000" dirty="0">
                <a:solidFill>
                  <a:prstClr val="black"/>
                </a:solidFill>
                <a:cs typeface="B Nazanin" pitchFamily="2" charset="-78"/>
              </a:rPr>
              <a:t>ارتباط </a:t>
            </a:r>
            <a:r>
              <a:rPr lang="fa-IR" sz="2000" dirty="0" smtClean="0">
                <a:solidFill>
                  <a:prstClr val="black"/>
                </a:solidFill>
                <a:cs typeface="B Nazanin" pitchFamily="2" charset="-78"/>
              </a:rPr>
              <a:t>مستقيمي بين </a:t>
            </a:r>
            <a:r>
              <a:rPr lang="fa-IR" sz="2000" dirty="0">
                <a:solidFill>
                  <a:prstClr val="black"/>
                </a:solidFill>
                <a:cs typeface="B Nazanin" pitchFamily="2" charset="-78"/>
              </a:rPr>
              <a:t>منابع </a:t>
            </a:r>
            <a:r>
              <a:rPr lang="fa-IR" sz="2000" dirty="0" smtClean="0">
                <a:solidFill>
                  <a:prstClr val="black"/>
                </a:solidFill>
                <a:cs typeface="B Nazanin" pitchFamily="2" charset="-78"/>
              </a:rPr>
              <a:t>مالي </a:t>
            </a:r>
            <a:r>
              <a:rPr lang="fa-IR" sz="2000" dirty="0">
                <a:solidFill>
                  <a:prstClr val="black"/>
                </a:solidFill>
                <a:cs typeface="B Nazanin" pitchFamily="2" charset="-78"/>
              </a:rPr>
              <a:t>مورد </a:t>
            </a:r>
            <a:r>
              <a:rPr lang="fa-IR" sz="2000" dirty="0" smtClean="0">
                <a:solidFill>
                  <a:prstClr val="black"/>
                </a:solidFill>
                <a:cs typeface="B Nazanin" pitchFamily="2" charset="-78"/>
              </a:rPr>
              <a:t>نياز </a:t>
            </a:r>
            <a:r>
              <a:rPr lang="fa-IR" sz="2000" dirty="0">
                <a:solidFill>
                  <a:prstClr val="black"/>
                </a:solidFill>
                <a:cs typeface="B Nazanin" pitchFamily="2" charset="-78"/>
              </a:rPr>
              <a:t>دستگاه </a:t>
            </a:r>
            <a:r>
              <a:rPr lang="fa-IR" sz="2000" dirty="0" smtClean="0">
                <a:solidFill>
                  <a:prstClr val="black"/>
                </a:solidFill>
                <a:cs typeface="B Nazanin" pitchFamily="2" charset="-78"/>
              </a:rPr>
              <a:t>اجرايي </a:t>
            </a:r>
            <a:r>
              <a:rPr lang="fa-IR" sz="2000" dirty="0">
                <a:solidFill>
                  <a:prstClr val="black"/>
                </a:solidFill>
                <a:cs typeface="B Nazanin" pitchFamily="2" charset="-78"/>
              </a:rPr>
              <a:t>و </a:t>
            </a:r>
            <a:r>
              <a:rPr lang="fa-IR" sz="2000" dirty="0" smtClean="0">
                <a:solidFill>
                  <a:prstClr val="black"/>
                </a:solidFill>
                <a:cs typeface="B Nazanin" pitchFamily="2" charset="-78"/>
              </a:rPr>
              <a:t>درآمدهاي عمومي </a:t>
            </a:r>
            <a:r>
              <a:rPr lang="fa-IR" sz="2000" dirty="0">
                <a:solidFill>
                  <a:prstClr val="black"/>
                </a:solidFill>
                <a:cs typeface="B Nazanin" pitchFamily="2" charset="-78"/>
              </a:rPr>
              <a:t>وصول شده توسط آن وجود ندارد. </a:t>
            </a:r>
            <a:endParaRPr lang="en-US" sz="2000" dirty="0">
              <a:solidFill>
                <a:prstClr val="black"/>
              </a:solidFill>
              <a:cs typeface="B Nazanin" pitchFamily="2" charset="-78"/>
            </a:endParaRPr>
          </a:p>
        </p:txBody>
      </p:sp>
    </p:spTree>
    <p:extLst>
      <p:ext uri="{BB962C8B-B14F-4D97-AF65-F5344CB8AC3E}">
        <p14:creationId xmlns:p14="http://schemas.microsoft.com/office/powerpoint/2010/main" val="236843173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280920" cy="4647426"/>
          </a:xfrm>
          <a:prstGeom prst="rect">
            <a:avLst/>
          </a:prstGeom>
          <a:noFill/>
        </p:spPr>
        <p:txBody>
          <a:bodyPr wrap="square" rtlCol="1">
            <a:spAutoFit/>
          </a:bodyPr>
          <a:lstStyle/>
          <a:p>
            <a:pPr algn="justLow"/>
            <a:r>
              <a:rPr lang="fa-IR" sz="2000" dirty="0">
                <a:solidFill>
                  <a:prstClr val="black"/>
                </a:solidFill>
                <a:cs typeface="B Nazanin" pitchFamily="2" charset="-78"/>
              </a:rPr>
              <a:t>حساب </a:t>
            </a:r>
            <a:r>
              <a:rPr lang="fa-IR" sz="2000" dirty="0" smtClean="0">
                <a:solidFill>
                  <a:prstClr val="black"/>
                </a:solidFill>
                <a:cs typeface="B Nazanin" pitchFamily="2" charset="-78"/>
              </a:rPr>
              <a:t>هاي </a:t>
            </a:r>
            <a:r>
              <a:rPr lang="fa-IR" sz="2000" dirty="0">
                <a:solidFill>
                  <a:prstClr val="black"/>
                </a:solidFill>
                <a:cs typeface="B Nazanin" pitchFamily="2" charset="-78"/>
              </a:rPr>
              <a:t>مستقل مورد استفاده در دستگاه </a:t>
            </a:r>
            <a:r>
              <a:rPr lang="fa-IR" sz="2000" dirty="0" smtClean="0">
                <a:solidFill>
                  <a:prstClr val="black"/>
                </a:solidFill>
                <a:cs typeface="B Nazanin" pitchFamily="2" charset="-78"/>
              </a:rPr>
              <a:t>اجرايي ايران</a:t>
            </a:r>
            <a:endParaRPr lang="en-US" sz="2000" dirty="0">
              <a:solidFill>
                <a:prstClr val="black"/>
              </a:solidFill>
              <a:cs typeface="B Nazanin" pitchFamily="2" charset="-78"/>
            </a:endParaRPr>
          </a:p>
          <a:p>
            <a:pPr algn="justLow"/>
            <a:r>
              <a:rPr lang="fa-IR" sz="2000" dirty="0">
                <a:solidFill>
                  <a:prstClr val="black"/>
                </a:solidFill>
                <a:cs typeface="B Nazanin" pitchFamily="2" charset="-78"/>
              </a:rPr>
              <a:t>حساب </a:t>
            </a:r>
            <a:r>
              <a:rPr lang="fa-IR" sz="2000" dirty="0" smtClean="0">
                <a:solidFill>
                  <a:prstClr val="black"/>
                </a:solidFill>
                <a:cs typeface="B Nazanin" pitchFamily="2" charset="-78"/>
              </a:rPr>
              <a:t>هاي </a:t>
            </a:r>
            <a:r>
              <a:rPr lang="fa-IR" sz="2000" dirty="0">
                <a:solidFill>
                  <a:prstClr val="black"/>
                </a:solidFill>
                <a:cs typeface="B Nazanin" pitchFamily="2" charset="-78"/>
              </a:rPr>
              <a:t>مستقل وجوه مورد استفاده در وزارت خانه </a:t>
            </a:r>
            <a:r>
              <a:rPr lang="fa-IR" sz="2000" dirty="0" smtClean="0">
                <a:solidFill>
                  <a:prstClr val="black"/>
                </a:solidFill>
                <a:cs typeface="B Nazanin" pitchFamily="2" charset="-78"/>
              </a:rPr>
              <a:t>هاي ايران </a:t>
            </a:r>
            <a:r>
              <a:rPr lang="fa-IR" sz="2000" dirty="0">
                <a:solidFill>
                  <a:prstClr val="black"/>
                </a:solidFill>
                <a:cs typeface="B Nazanin" pitchFamily="2" charset="-78"/>
              </a:rPr>
              <a:t>و مؤسسات </a:t>
            </a:r>
            <a:r>
              <a:rPr lang="fa-IR" sz="2000" dirty="0" smtClean="0">
                <a:solidFill>
                  <a:prstClr val="black"/>
                </a:solidFill>
                <a:cs typeface="B Nazanin" pitchFamily="2" charset="-78"/>
              </a:rPr>
              <a:t>دولتي ايران </a:t>
            </a:r>
            <a:r>
              <a:rPr lang="fa-IR" sz="2000" dirty="0">
                <a:solidFill>
                  <a:prstClr val="black"/>
                </a:solidFill>
                <a:cs typeface="B Nazanin" pitchFamily="2" charset="-78"/>
              </a:rPr>
              <a:t>به دو دسته </a:t>
            </a:r>
            <a:r>
              <a:rPr lang="fa-IR" sz="2000" dirty="0" smtClean="0">
                <a:solidFill>
                  <a:prstClr val="black"/>
                </a:solidFill>
                <a:cs typeface="B Nazanin" pitchFamily="2" charset="-78"/>
              </a:rPr>
              <a:t>زير تقسيم مي </a:t>
            </a:r>
            <a:r>
              <a:rPr lang="fa-IR" sz="2000" dirty="0">
                <a:solidFill>
                  <a:prstClr val="black"/>
                </a:solidFill>
                <a:cs typeface="B Nazanin" pitchFamily="2" charset="-78"/>
              </a:rPr>
              <a:t>شوند:</a:t>
            </a:r>
            <a:endParaRPr lang="en-US" sz="2000" dirty="0">
              <a:solidFill>
                <a:prstClr val="black"/>
              </a:solidFill>
              <a:cs typeface="B Nazanin" pitchFamily="2" charset="-78"/>
            </a:endParaRPr>
          </a:p>
          <a:p>
            <a:pPr algn="justLow"/>
            <a:r>
              <a:rPr lang="fa-IR" sz="2400" b="1" dirty="0">
                <a:solidFill>
                  <a:prstClr val="black"/>
                </a:solidFill>
                <a:cs typeface="B Nazanin" pitchFamily="2" charset="-78"/>
              </a:rPr>
              <a:t>الف)حساب </a:t>
            </a:r>
            <a:r>
              <a:rPr lang="fa-IR" sz="2400" b="1" dirty="0" smtClean="0">
                <a:solidFill>
                  <a:prstClr val="black"/>
                </a:solidFill>
                <a:cs typeface="B Nazanin" pitchFamily="2" charset="-78"/>
              </a:rPr>
              <a:t>هاي </a:t>
            </a:r>
            <a:r>
              <a:rPr lang="fa-IR" sz="2400" b="1" dirty="0">
                <a:solidFill>
                  <a:prstClr val="black"/>
                </a:solidFill>
                <a:cs typeface="B Nazanin" pitchFamily="2" charset="-78"/>
              </a:rPr>
              <a:t>مستقل وجوه </a:t>
            </a:r>
            <a:r>
              <a:rPr lang="fa-IR" sz="2400" b="1" dirty="0" smtClean="0">
                <a:solidFill>
                  <a:prstClr val="black"/>
                </a:solidFill>
                <a:cs typeface="B Nazanin" pitchFamily="2" charset="-78"/>
              </a:rPr>
              <a:t>دولتي</a:t>
            </a:r>
            <a:endParaRPr lang="en-US" sz="2400" b="1" dirty="0">
              <a:solidFill>
                <a:prstClr val="black"/>
              </a:solidFill>
              <a:cs typeface="B Nazanin" pitchFamily="2" charset="-78"/>
            </a:endParaRPr>
          </a:p>
          <a:p>
            <a:pPr algn="justLow"/>
            <a:r>
              <a:rPr lang="fa-IR" sz="2000" dirty="0">
                <a:solidFill>
                  <a:prstClr val="black"/>
                </a:solidFill>
                <a:cs typeface="B Nazanin" pitchFamily="2" charset="-78"/>
              </a:rPr>
              <a:t>1- حساب مستقل وجوه اعتبارات </a:t>
            </a:r>
            <a:r>
              <a:rPr lang="fa-IR" sz="2000" dirty="0" smtClean="0">
                <a:solidFill>
                  <a:prstClr val="black"/>
                </a:solidFill>
                <a:cs typeface="B Nazanin" pitchFamily="2" charset="-78"/>
              </a:rPr>
              <a:t>هزينه اي </a:t>
            </a:r>
            <a:r>
              <a:rPr lang="fa-IR" sz="2000" dirty="0">
                <a:solidFill>
                  <a:prstClr val="black"/>
                </a:solidFill>
                <a:cs typeface="B Nazanin" pitchFamily="2" charset="-78"/>
              </a:rPr>
              <a:t>(</a:t>
            </a:r>
            <a:r>
              <a:rPr lang="fa-IR" sz="2000" dirty="0" smtClean="0">
                <a:solidFill>
                  <a:prstClr val="black"/>
                </a:solidFill>
                <a:cs typeface="B Nazanin" pitchFamily="2" charset="-78"/>
              </a:rPr>
              <a:t>جاري)</a:t>
            </a:r>
            <a:endParaRPr lang="en-US" sz="2000" dirty="0">
              <a:solidFill>
                <a:prstClr val="black"/>
              </a:solidFill>
              <a:cs typeface="B Nazanin" pitchFamily="2" charset="-78"/>
            </a:endParaRPr>
          </a:p>
          <a:p>
            <a:pPr algn="justLow"/>
            <a:r>
              <a:rPr lang="fa-IR" sz="2000" dirty="0">
                <a:solidFill>
                  <a:prstClr val="black"/>
                </a:solidFill>
                <a:cs typeface="B Nazanin" pitchFamily="2" charset="-78"/>
              </a:rPr>
              <a:t>منابع </a:t>
            </a:r>
            <a:r>
              <a:rPr lang="fa-IR" sz="2000" dirty="0" smtClean="0">
                <a:solidFill>
                  <a:prstClr val="black"/>
                </a:solidFill>
                <a:cs typeface="B Nazanin" pitchFamily="2" charset="-78"/>
              </a:rPr>
              <a:t>مالي اين </a:t>
            </a:r>
            <a:r>
              <a:rPr lang="fa-IR" sz="2000" dirty="0">
                <a:solidFill>
                  <a:prstClr val="black"/>
                </a:solidFill>
                <a:cs typeface="B Nazanin" pitchFamily="2" charset="-78"/>
              </a:rPr>
              <a:t>حساب مستقل که از محل </a:t>
            </a:r>
            <a:r>
              <a:rPr lang="fa-IR" sz="2000" dirty="0" smtClean="0">
                <a:solidFill>
                  <a:prstClr val="black"/>
                </a:solidFill>
                <a:cs typeface="B Nazanin" pitchFamily="2" charset="-78"/>
              </a:rPr>
              <a:t>درآمدهاي عمومي </a:t>
            </a:r>
            <a:r>
              <a:rPr lang="fa-IR" sz="2000" dirty="0">
                <a:solidFill>
                  <a:prstClr val="black"/>
                </a:solidFill>
                <a:cs typeface="B Nazanin" pitchFamily="2" charset="-78"/>
              </a:rPr>
              <a:t>کشور </a:t>
            </a:r>
            <a:r>
              <a:rPr lang="fa-IR" sz="2000" dirty="0" smtClean="0">
                <a:solidFill>
                  <a:prstClr val="black"/>
                </a:solidFill>
                <a:cs typeface="B Nazanin" pitchFamily="2" charset="-78"/>
              </a:rPr>
              <a:t>تأمين مي </a:t>
            </a:r>
            <a:r>
              <a:rPr lang="fa-IR" sz="2000" dirty="0">
                <a:solidFill>
                  <a:prstClr val="black"/>
                </a:solidFill>
                <a:cs typeface="B Nazanin" pitchFamily="2" charset="-78"/>
              </a:rPr>
              <a:t>شود </a:t>
            </a:r>
            <a:r>
              <a:rPr lang="fa-IR" sz="2000" dirty="0" smtClean="0">
                <a:solidFill>
                  <a:prstClr val="black"/>
                </a:solidFill>
                <a:cs typeface="B Nazanin" pitchFamily="2" charset="-78"/>
              </a:rPr>
              <a:t>براي تأمين هزينه هاي جاري </a:t>
            </a:r>
            <a:r>
              <a:rPr lang="fa-IR" sz="2000" dirty="0">
                <a:solidFill>
                  <a:prstClr val="black"/>
                </a:solidFill>
                <a:cs typeface="B Nazanin" pitchFamily="2" charset="-78"/>
              </a:rPr>
              <a:t>و </a:t>
            </a:r>
            <a:r>
              <a:rPr lang="fa-IR" sz="2000" dirty="0" smtClean="0">
                <a:solidFill>
                  <a:prstClr val="black"/>
                </a:solidFill>
                <a:cs typeface="B Nazanin" pitchFamily="2" charset="-78"/>
              </a:rPr>
              <a:t>عمومي </a:t>
            </a:r>
            <a:r>
              <a:rPr lang="fa-IR" sz="2000" dirty="0">
                <a:solidFill>
                  <a:prstClr val="black"/>
                </a:solidFill>
                <a:cs typeface="B Nazanin" pitchFamily="2" charset="-78"/>
              </a:rPr>
              <a:t>دستگاه </a:t>
            </a:r>
            <a:r>
              <a:rPr lang="fa-IR" sz="2000" dirty="0" smtClean="0">
                <a:solidFill>
                  <a:prstClr val="black"/>
                </a:solidFill>
                <a:cs typeface="B Nazanin" pitchFamily="2" charset="-78"/>
              </a:rPr>
              <a:t>هاي دولتي </a:t>
            </a:r>
            <a:r>
              <a:rPr lang="fa-IR" sz="2000" dirty="0">
                <a:solidFill>
                  <a:prstClr val="black"/>
                </a:solidFill>
                <a:cs typeface="B Nazanin" pitchFamily="2" charset="-78"/>
              </a:rPr>
              <a:t>به مصرف </a:t>
            </a:r>
            <a:r>
              <a:rPr lang="fa-IR" sz="2000" dirty="0" smtClean="0">
                <a:solidFill>
                  <a:prstClr val="black"/>
                </a:solidFill>
                <a:cs typeface="B Nazanin" pitchFamily="2" charset="-78"/>
              </a:rPr>
              <a:t>مي </a:t>
            </a:r>
            <a:r>
              <a:rPr lang="fa-IR" sz="2000" dirty="0">
                <a:solidFill>
                  <a:prstClr val="black"/>
                </a:solidFill>
                <a:cs typeface="B Nazanin" pitchFamily="2" charset="-78"/>
              </a:rPr>
              <a:t>رسد. </a:t>
            </a:r>
            <a:endParaRPr lang="en-US" sz="2000" dirty="0">
              <a:solidFill>
                <a:prstClr val="black"/>
              </a:solidFill>
              <a:cs typeface="B Nazanin" pitchFamily="2" charset="-78"/>
            </a:endParaRPr>
          </a:p>
          <a:p>
            <a:pPr algn="justLow"/>
            <a:r>
              <a:rPr lang="fa-IR" sz="2400" b="1" dirty="0">
                <a:solidFill>
                  <a:prstClr val="black"/>
                </a:solidFill>
                <a:cs typeface="B Nazanin" pitchFamily="2" charset="-78"/>
              </a:rPr>
              <a:t>2- حساب مستقل وجوه تملک </a:t>
            </a:r>
            <a:r>
              <a:rPr lang="fa-IR" sz="2400" b="1" dirty="0" smtClean="0">
                <a:solidFill>
                  <a:prstClr val="black"/>
                </a:solidFill>
                <a:cs typeface="B Nazanin" pitchFamily="2" charset="-78"/>
              </a:rPr>
              <a:t>دارايي هاي سرمايه اي</a:t>
            </a:r>
            <a:endParaRPr lang="en-US" sz="2400" b="1" dirty="0">
              <a:solidFill>
                <a:prstClr val="black"/>
              </a:solidFill>
              <a:cs typeface="B Nazanin" pitchFamily="2" charset="-78"/>
            </a:endParaRPr>
          </a:p>
          <a:p>
            <a:pPr algn="justLow"/>
            <a:r>
              <a:rPr lang="fa-IR" sz="2000" dirty="0">
                <a:solidFill>
                  <a:prstClr val="black"/>
                </a:solidFill>
                <a:cs typeface="B Nazanin" pitchFamily="2" charset="-78"/>
              </a:rPr>
              <a:t>منابع </a:t>
            </a:r>
            <a:r>
              <a:rPr lang="fa-IR" sz="2000" dirty="0" smtClean="0">
                <a:solidFill>
                  <a:prstClr val="black"/>
                </a:solidFill>
                <a:cs typeface="B Nazanin" pitchFamily="2" charset="-78"/>
              </a:rPr>
              <a:t>مالي اين </a:t>
            </a:r>
            <a:r>
              <a:rPr lang="fa-IR" sz="2000" dirty="0">
                <a:solidFill>
                  <a:prstClr val="black"/>
                </a:solidFill>
                <a:cs typeface="B Nazanin" pitchFamily="2" charset="-78"/>
              </a:rPr>
              <a:t>حساب مستقل که از محل </a:t>
            </a:r>
            <a:r>
              <a:rPr lang="fa-IR" sz="2000" dirty="0" smtClean="0">
                <a:solidFill>
                  <a:prstClr val="black"/>
                </a:solidFill>
                <a:cs typeface="B Nazanin" pitchFamily="2" charset="-78"/>
              </a:rPr>
              <a:t>درآمدهاي عمومي </a:t>
            </a:r>
            <a:r>
              <a:rPr lang="fa-IR" sz="2000" dirty="0">
                <a:solidFill>
                  <a:prstClr val="black"/>
                </a:solidFill>
                <a:cs typeface="B Nazanin" pitchFamily="2" charset="-78"/>
              </a:rPr>
              <a:t>و </a:t>
            </a:r>
            <a:r>
              <a:rPr lang="fa-IR" sz="2000" dirty="0" smtClean="0">
                <a:solidFill>
                  <a:prstClr val="black"/>
                </a:solidFill>
                <a:cs typeface="B Nazanin" pitchFamily="2" charset="-78"/>
              </a:rPr>
              <a:t>ساير </a:t>
            </a:r>
            <a:r>
              <a:rPr lang="fa-IR" sz="2000" dirty="0">
                <a:solidFill>
                  <a:prstClr val="black"/>
                </a:solidFill>
                <a:cs typeface="B Nazanin" pitchFamily="2" charset="-78"/>
              </a:rPr>
              <a:t>منابع </a:t>
            </a:r>
            <a:r>
              <a:rPr lang="fa-IR" sz="2000" dirty="0" smtClean="0">
                <a:solidFill>
                  <a:prstClr val="black"/>
                </a:solidFill>
                <a:cs typeface="B Nazanin" pitchFamily="2" charset="-78"/>
              </a:rPr>
              <a:t>مالي تأمين مي </a:t>
            </a:r>
            <a:r>
              <a:rPr lang="fa-IR" sz="2000" dirty="0">
                <a:solidFill>
                  <a:prstClr val="black"/>
                </a:solidFill>
                <a:cs typeface="B Nazanin" pitchFamily="2" charset="-78"/>
              </a:rPr>
              <a:t>شود </a:t>
            </a:r>
            <a:r>
              <a:rPr lang="fa-IR" sz="2000" dirty="0" smtClean="0">
                <a:solidFill>
                  <a:prstClr val="black"/>
                </a:solidFill>
                <a:cs typeface="B Nazanin" pitchFamily="2" charset="-78"/>
              </a:rPr>
              <a:t>براي </a:t>
            </a:r>
            <a:r>
              <a:rPr lang="fa-IR" sz="2000" dirty="0">
                <a:solidFill>
                  <a:prstClr val="black"/>
                </a:solidFill>
                <a:cs typeface="B Nazanin" pitchFamily="2" charset="-78"/>
              </a:rPr>
              <a:t>احداث، </a:t>
            </a:r>
            <a:r>
              <a:rPr lang="fa-IR" sz="2000" dirty="0" smtClean="0">
                <a:solidFill>
                  <a:prstClr val="black"/>
                </a:solidFill>
                <a:cs typeface="B Nazanin" pitchFamily="2" charset="-78"/>
              </a:rPr>
              <a:t>ايجاد </a:t>
            </a:r>
            <a:r>
              <a:rPr lang="fa-IR" sz="2000" dirty="0">
                <a:solidFill>
                  <a:prstClr val="black"/>
                </a:solidFill>
                <a:cs typeface="B Nazanin" pitchFamily="2" charset="-78"/>
              </a:rPr>
              <a:t>و </a:t>
            </a:r>
            <a:r>
              <a:rPr lang="fa-IR" sz="2000" dirty="0" smtClean="0">
                <a:solidFill>
                  <a:prstClr val="black"/>
                </a:solidFill>
                <a:cs typeface="B Nazanin" pitchFamily="2" charset="-78"/>
              </a:rPr>
              <a:t>اجراي </a:t>
            </a:r>
            <a:r>
              <a:rPr lang="fa-IR" sz="2000" dirty="0">
                <a:solidFill>
                  <a:prstClr val="black"/>
                </a:solidFill>
                <a:cs typeface="B Nazanin" pitchFamily="2" charset="-78"/>
              </a:rPr>
              <a:t>طرح ها و پروژه </a:t>
            </a:r>
            <a:r>
              <a:rPr lang="fa-IR" sz="2000" dirty="0" smtClean="0">
                <a:solidFill>
                  <a:prstClr val="black"/>
                </a:solidFill>
                <a:cs typeface="B Nazanin" pitchFamily="2" charset="-78"/>
              </a:rPr>
              <a:t>هاي عمراني </a:t>
            </a:r>
            <a:r>
              <a:rPr lang="fa-IR" sz="2000" dirty="0">
                <a:solidFill>
                  <a:prstClr val="black"/>
                </a:solidFill>
                <a:cs typeface="B Nazanin" pitchFamily="2" charset="-78"/>
              </a:rPr>
              <a:t>و </a:t>
            </a:r>
            <a:r>
              <a:rPr lang="fa-IR" sz="2000" dirty="0" smtClean="0">
                <a:solidFill>
                  <a:prstClr val="black"/>
                </a:solidFill>
                <a:cs typeface="B Nazanin" pitchFamily="2" charset="-78"/>
              </a:rPr>
              <a:t>يا </a:t>
            </a:r>
            <a:r>
              <a:rPr lang="fa-IR" sz="2000" dirty="0">
                <a:solidFill>
                  <a:prstClr val="black"/>
                </a:solidFill>
                <a:cs typeface="B Nazanin" pitchFamily="2" charset="-78"/>
              </a:rPr>
              <a:t>به </a:t>
            </a:r>
            <a:r>
              <a:rPr lang="fa-IR" sz="2000" dirty="0" smtClean="0">
                <a:solidFill>
                  <a:prstClr val="black"/>
                </a:solidFill>
                <a:cs typeface="B Nazanin" pitchFamily="2" charset="-78"/>
              </a:rPr>
              <a:t>طورکلي براي تحصيل دارايي هاي سرمايه اي </a:t>
            </a:r>
            <a:r>
              <a:rPr lang="fa-IR" sz="2000" dirty="0">
                <a:solidFill>
                  <a:prstClr val="black"/>
                </a:solidFill>
                <a:cs typeface="B Nazanin" pitchFamily="2" charset="-78"/>
              </a:rPr>
              <a:t>به مصرف </a:t>
            </a:r>
            <a:r>
              <a:rPr lang="fa-IR" sz="2000" dirty="0" smtClean="0">
                <a:solidFill>
                  <a:prstClr val="black"/>
                </a:solidFill>
                <a:cs typeface="B Nazanin" pitchFamily="2" charset="-78"/>
              </a:rPr>
              <a:t>مي </a:t>
            </a:r>
            <a:r>
              <a:rPr lang="fa-IR" sz="2000" dirty="0">
                <a:solidFill>
                  <a:prstClr val="black"/>
                </a:solidFill>
                <a:cs typeface="B Nazanin" pitchFamily="2" charset="-78"/>
              </a:rPr>
              <a:t>رسد. </a:t>
            </a:r>
            <a:endParaRPr lang="en-US" sz="2000" dirty="0">
              <a:solidFill>
                <a:prstClr val="black"/>
              </a:solidFill>
              <a:cs typeface="B Nazanin" pitchFamily="2" charset="-78"/>
            </a:endParaRPr>
          </a:p>
          <a:p>
            <a:pPr algn="justLow"/>
            <a:r>
              <a:rPr lang="fa-IR" sz="2400" b="1" dirty="0">
                <a:solidFill>
                  <a:prstClr val="black"/>
                </a:solidFill>
                <a:cs typeface="B Nazanin" pitchFamily="2" charset="-78"/>
              </a:rPr>
              <a:t>3- حساب مستقل وجوه </a:t>
            </a:r>
            <a:r>
              <a:rPr lang="fa-IR" sz="2400" b="1" dirty="0" smtClean="0">
                <a:solidFill>
                  <a:prstClr val="black"/>
                </a:solidFill>
                <a:cs typeface="B Nazanin" pitchFamily="2" charset="-78"/>
              </a:rPr>
              <a:t>اختصاصي</a:t>
            </a:r>
            <a:endParaRPr lang="en-US" sz="2400" b="1" dirty="0">
              <a:solidFill>
                <a:prstClr val="black"/>
              </a:solidFill>
              <a:cs typeface="B Nazanin" pitchFamily="2" charset="-78"/>
            </a:endParaRPr>
          </a:p>
          <a:p>
            <a:pPr algn="justLow"/>
            <a:r>
              <a:rPr lang="fa-IR" sz="2000" dirty="0">
                <a:solidFill>
                  <a:prstClr val="black"/>
                </a:solidFill>
                <a:cs typeface="B Nazanin" pitchFamily="2" charset="-78"/>
              </a:rPr>
              <a:t>منابع </a:t>
            </a:r>
            <a:r>
              <a:rPr lang="fa-IR" sz="2000" dirty="0" smtClean="0">
                <a:solidFill>
                  <a:prstClr val="black"/>
                </a:solidFill>
                <a:cs typeface="B Nazanin" pitchFamily="2" charset="-78"/>
              </a:rPr>
              <a:t>مالي اين </a:t>
            </a:r>
            <a:r>
              <a:rPr lang="fa-IR" sz="2000" dirty="0">
                <a:solidFill>
                  <a:prstClr val="black"/>
                </a:solidFill>
                <a:cs typeface="B Nazanin" pitchFamily="2" charset="-78"/>
              </a:rPr>
              <a:t>حساب مستقل که از محل </a:t>
            </a:r>
            <a:r>
              <a:rPr lang="fa-IR" sz="2000" dirty="0" smtClean="0">
                <a:solidFill>
                  <a:prstClr val="black"/>
                </a:solidFill>
                <a:cs typeface="B Nazanin" pitchFamily="2" charset="-78"/>
              </a:rPr>
              <a:t>درآمدهاي </a:t>
            </a:r>
            <a:r>
              <a:rPr lang="fa-IR" sz="2000" dirty="0">
                <a:solidFill>
                  <a:prstClr val="black"/>
                </a:solidFill>
                <a:cs typeface="B Nazanin" pitchFamily="2" charset="-78"/>
              </a:rPr>
              <a:t>خاص </a:t>
            </a:r>
            <a:r>
              <a:rPr lang="fa-IR" sz="2000" dirty="0" smtClean="0">
                <a:solidFill>
                  <a:prstClr val="black"/>
                </a:solidFill>
                <a:cs typeface="B Nazanin" pitchFamily="2" charset="-78"/>
              </a:rPr>
              <a:t>تأمين مي </a:t>
            </a:r>
            <a:r>
              <a:rPr lang="fa-IR" sz="2000" dirty="0">
                <a:solidFill>
                  <a:prstClr val="black"/>
                </a:solidFill>
                <a:cs typeface="B Nazanin" pitchFamily="2" charset="-78"/>
              </a:rPr>
              <a:t>شود، جهت انجام </a:t>
            </a:r>
            <a:r>
              <a:rPr lang="fa-IR" sz="2000" dirty="0" smtClean="0">
                <a:solidFill>
                  <a:prstClr val="black"/>
                </a:solidFill>
                <a:cs typeface="B Nazanin" pitchFamily="2" charset="-78"/>
              </a:rPr>
              <a:t>هزينه هاي اختصاصي دولتي </a:t>
            </a:r>
            <a:r>
              <a:rPr lang="fa-IR" sz="2000" dirty="0">
                <a:solidFill>
                  <a:prstClr val="black"/>
                </a:solidFill>
                <a:cs typeface="B Nazanin" pitchFamily="2" charset="-78"/>
              </a:rPr>
              <a:t>به مصرف </a:t>
            </a:r>
            <a:r>
              <a:rPr lang="fa-IR" sz="2000" dirty="0" smtClean="0">
                <a:solidFill>
                  <a:prstClr val="black"/>
                </a:solidFill>
                <a:cs typeface="B Nazanin" pitchFamily="2" charset="-78"/>
              </a:rPr>
              <a:t>مي </a:t>
            </a:r>
            <a:r>
              <a:rPr lang="fa-IR" sz="2000" dirty="0">
                <a:solidFill>
                  <a:prstClr val="black"/>
                </a:solidFill>
                <a:cs typeface="B Nazanin" pitchFamily="2" charset="-78"/>
              </a:rPr>
              <a:t>رسد. </a:t>
            </a:r>
            <a:endParaRPr lang="en-US" sz="2000" dirty="0">
              <a:solidFill>
                <a:prstClr val="black"/>
              </a:solidFill>
              <a:cs typeface="B Nazanin" pitchFamily="2" charset="-78"/>
            </a:endParaRPr>
          </a:p>
        </p:txBody>
      </p:sp>
    </p:spTree>
    <p:extLst>
      <p:ext uri="{BB962C8B-B14F-4D97-AF65-F5344CB8AC3E}">
        <p14:creationId xmlns:p14="http://schemas.microsoft.com/office/powerpoint/2010/main" val="2082168995"/>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764705"/>
            <a:ext cx="7920880" cy="4519699"/>
          </a:xfrm>
          <a:prstGeom prst="rect">
            <a:avLst/>
          </a:prstGeom>
        </p:spPr>
        <p:txBody>
          <a:bodyPr wrap="square">
            <a:spAutoFit/>
          </a:bodyPr>
          <a:lstStyle/>
          <a:p>
            <a:pPr algn="justLow">
              <a:lnSpc>
                <a:spcPct val="115000"/>
              </a:lnSpc>
            </a:pPr>
            <a:r>
              <a:rPr lang="fa-IR" sz="2800" b="1" dirty="0">
                <a:solidFill>
                  <a:prstClr val="black"/>
                </a:solidFill>
                <a:latin typeface="Times New Roman"/>
                <a:ea typeface="Calibri"/>
                <a:cs typeface="B Nazanin" pitchFamily="2" charset="-78"/>
              </a:rPr>
              <a:t>ب) حساب </a:t>
            </a:r>
            <a:r>
              <a:rPr lang="fa-IR" sz="2800" b="1" dirty="0" smtClean="0">
                <a:solidFill>
                  <a:prstClr val="black"/>
                </a:solidFill>
                <a:latin typeface="Times New Roman"/>
                <a:ea typeface="Calibri"/>
                <a:cs typeface="B Nazanin" pitchFamily="2" charset="-78"/>
              </a:rPr>
              <a:t>هاي </a:t>
            </a:r>
            <a:r>
              <a:rPr lang="fa-IR" sz="2800" b="1" dirty="0">
                <a:solidFill>
                  <a:prstClr val="black"/>
                </a:solidFill>
                <a:latin typeface="Times New Roman"/>
                <a:ea typeface="Calibri"/>
                <a:cs typeface="B Nazanin" pitchFamily="2" charset="-78"/>
              </a:rPr>
              <a:t>مستقل وجوه </a:t>
            </a:r>
            <a:r>
              <a:rPr lang="fa-IR" sz="2800" b="1" dirty="0" smtClean="0">
                <a:solidFill>
                  <a:prstClr val="black"/>
                </a:solidFill>
                <a:latin typeface="Times New Roman"/>
                <a:ea typeface="Calibri"/>
                <a:cs typeface="B Nazanin" pitchFamily="2" charset="-78"/>
              </a:rPr>
              <a:t>اماني</a:t>
            </a:r>
          </a:p>
          <a:p>
            <a:pPr algn="justLow">
              <a:lnSpc>
                <a:spcPct val="115000"/>
              </a:lnSpc>
            </a:pPr>
            <a:endParaRPr lang="en-US" sz="2400" dirty="0">
              <a:solidFill>
                <a:prstClr val="black"/>
              </a:solidFill>
              <a:latin typeface="Times New Roman"/>
              <a:ea typeface="Calibri"/>
              <a:cs typeface="B Nazanin" pitchFamily="2" charset="-78"/>
            </a:endParaRPr>
          </a:p>
          <a:p>
            <a:pPr algn="justLow">
              <a:lnSpc>
                <a:spcPct val="115000"/>
              </a:lnSpc>
            </a:pPr>
            <a:r>
              <a:rPr lang="fa-IR" sz="2400" b="1" dirty="0">
                <a:solidFill>
                  <a:prstClr val="black"/>
                </a:solidFill>
                <a:latin typeface="Times New Roman"/>
                <a:ea typeface="Calibri"/>
                <a:cs typeface="B Nazanin" pitchFamily="2" charset="-78"/>
              </a:rPr>
              <a:t>1- حساب مستقل وجوه سپرده</a:t>
            </a:r>
            <a:endParaRPr lang="en-US" sz="2400" b="1" dirty="0">
              <a:solidFill>
                <a:prstClr val="black"/>
              </a:solidFill>
              <a:latin typeface="Times New Roman"/>
              <a:ea typeface="Calibri"/>
              <a:cs typeface="B Nazanin" pitchFamily="2" charset="-78"/>
            </a:endParaRPr>
          </a:p>
          <a:p>
            <a:pPr algn="justLow">
              <a:lnSpc>
                <a:spcPct val="115000"/>
              </a:lnSpc>
            </a:pPr>
            <a:r>
              <a:rPr lang="fa-IR" sz="2000" dirty="0">
                <a:solidFill>
                  <a:prstClr val="black"/>
                </a:solidFill>
                <a:latin typeface="Times New Roman"/>
                <a:ea typeface="Calibri"/>
                <a:cs typeface="B Nazanin" pitchFamily="2" charset="-78"/>
              </a:rPr>
              <a:t>وجوه مربوط به </a:t>
            </a:r>
            <a:r>
              <a:rPr lang="fa-IR" sz="2000" dirty="0" smtClean="0">
                <a:solidFill>
                  <a:prstClr val="black"/>
                </a:solidFill>
                <a:latin typeface="Times New Roman"/>
                <a:ea typeface="Calibri"/>
                <a:cs typeface="B Nazanin" pitchFamily="2" charset="-78"/>
              </a:rPr>
              <a:t>اين </a:t>
            </a:r>
            <a:r>
              <a:rPr lang="fa-IR" sz="2000" dirty="0">
                <a:solidFill>
                  <a:prstClr val="black"/>
                </a:solidFill>
                <a:latin typeface="Times New Roman"/>
                <a:ea typeface="Calibri"/>
                <a:cs typeface="B Nazanin" pitchFamily="2" charset="-78"/>
              </a:rPr>
              <a:t>حساب مستقل توسط دستگاه </a:t>
            </a:r>
            <a:r>
              <a:rPr lang="fa-IR" sz="2000" dirty="0" smtClean="0">
                <a:solidFill>
                  <a:prstClr val="black"/>
                </a:solidFill>
                <a:latin typeface="Times New Roman"/>
                <a:ea typeface="Calibri"/>
                <a:cs typeface="B Nazanin" pitchFamily="2" charset="-78"/>
              </a:rPr>
              <a:t>هاي دولتي، </a:t>
            </a:r>
            <a:r>
              <a:rPr lang="fa-IR" sz="2000" dirty="0">
                <a:solidFill>
                  <a:prstClr val="black"/>
                </a:solidFill>
                <a:latin typeface="Times New Roman"/>
                <a:ea typeface="Calibri"/>
                <a:cs typeface="B Nazanin" pitchFamily="2" charset="-78"/>
              </a:rPr>
              <a:t>به عنوان </a:t>
            </a:r>
            <a:r>
              <a:rPr lang="fa-IR" sz="2000" dirty="0" smtClean="0">
                <a:solidFill>
                  <a:prstClr val="black"/>
                </a:solidFill>
                <a:latin typeface="Times New Roman"/>
                <a:ea typeface="Calibri"/>
                <a:cs typeface="B Nazanin" pitchFamily="2" charset="-78"/>
              </a:rPr>
              <a:t>تضمين </a:t>
            </a:r>
            <a:r>
              <a:rPr lang="fa-IR" sz="2000" dirty="0">
                <a:solidFill>
                  <a:prstClr val="black"/>
                </a:solidFill>
                <a:latin typeface="Times New Roman"/>
                <a:ea typeface="Calibri"/>
                <a:cs typeface="B Nazanin" pitchFamily="2" charset="-78"/>
              </a:rPr>
              <a:t>از اشخاص </a:t>
            </a:r>
            <a:r>
              <a:rPr lang="fa-IR" sz="2000" dirty="0" smtClean="0">
                <a:solidFill>
                  <a:prstClr val="black"/>
                </a:solidFill>
                <a:latin typeface="Times New Roman"/>
                <a:ea typeface="Calibri"/>
                <a:cs typeface="B Nazanin" pitchFamily="2" charset="-78"/>
              </a:rPr>
              <a:t>حقيقي يا حقوقي دريافت </a:t>
            </a:r>
            <a:r>
              <a:rPr lang="fa-IR" sz="2000" dirty="0">
                <a:solidFill>
                  <a:prstClr val="black"/>
                </a:solidFill>
                <a:latin typeface="Times New Roman"/>
                <a:ea typeface="Calibri"/>
                <a:cs typeface="B Nazanin" pitchFamily="2" charset="-78"/>
              </a:rPr>
              <a:t>و در حساب </a:t>
            </a:r>
            <a:r>
              <a:rPr lang="fa-IR" sz="2000" dirty="0" smtClean="0">
                <a:solidFill>
                  <a:prstClr val="black"/>
                </a:solidFill>
                <a:latin typeface="Times New Roman"/>
                <a:ea typeface="Calibri"/>
                <a:cs typeface="B Nazanin" pitchFamily="2" charset="-78"/>
              </a:rPr>
              <a:t>هاي </a:t>
            </a:r>
            <a:r>
              <a:rPr lang="fa-IR" sz="2000" dirty="0">
                <a:solidFill>
                  <a:prstClr val="black"/>
                </a:solidFill>
                <a:latin typeface="Times New Roman"/>
                <a:ea typeface="Calibri"/>
                <a:cs typeface="B Nazanin" pitchFamily="2" charset="-78"/>
              </a:rPr>
              <a:t>خزانه متمرکز </a:t>
            </a:r>
            <a:r>
              <a:rPr lang="fa-IR" sz="2000" dirty="0" smtClean="0">
                <a:solidFill>
                  <a:prstClr val="black"/>
                </a:solidFill>
                <a:latin typeface="Times New Roman"/>
                <a:ea typeface="Calibri"/>
                <a:cs typeface="B Nazanin" pitchFamily="2" charset="-78"/>
              </a:rPr>
              <a:t>مي </a:t>
            </a:r>
            <a:r>
              <a:rPr lang="fa-IR" sz="2000" dirty="0">
                <a:solidFill>
                  <a:prstClr val="black"/>
                </a:solidFill>
                <a:latin typeface="Times New Roman"/>
                <a:ea typeface="Calibri"/>
                <a:cs typeface="B Nazanin" pitchFamily="2" charset="-78"/>
              </a:rPr>
              <a:t>شود وجوه مذکور به عنوان امانت نزد خزانه </a:t>
            </a:r>
            <a:r>
              <a:rPr lang="fa-IR" sz="2000" dirty="0" smtClean="0">
                <a:solidFill>
                  <a:prstClr val="black"/>
                </a:solidFill>
                <a:latin typeface="Times New Roman"/>
                <a:ea typeface="Calibri"/>
                <a:cs typeface="B Nazanin" pitchFamily="2" charset="-78"/>
              </a:rPr>
              <a:t>داري باقي مي </a:t>
            </a:r>
            <a:r>
              <a:rPr lang="fa-IR" sz="2000" dirty="0">
                <a:solidFill>
                  <a:prstClr val="black"/>
                </a:solidFill>
                <a:latin typeface="Times New Roman"/>
                <a:ea typeface="Calibri"/>
                <a:cs typeface="B Nazanin" pitchFamily="2" charset="-78"/>
              </a:rPr>
              <a:t>ماند و درصورت </a:t>
            </a:r>
            <a:r>
              <a:rPr lang="fa-IR" sz="2000" dirty="0" smtClean="0">
                <a:solidFill>
                  <a:prstClr val="black"/>
                </a:solidFill>
                <a:latin typeface="Times New Roman"/>
                <a:ea typeface="Calibri"/>
                <a:cs typeface="B Nazanin" pitchFamily="2" charset="-78"/>
              </a:rPr>
              <a:t>رعايت شرايط </a:t>
            </a:r>
            <a:r>
              <a:rPr lang="fa-IR" sz="2000" dirty="0">
                <a:solidFill>
                  <a:prstClr val="black"/>
                </a:solidFill>
                <a:latin typeface="Times New Roman"/>
                <a:ea typeface="Calibri"/>
                <a:cs typeface="B Nazanin" pitchFamily="2" charset="-78"/>
              </a:rPr>
              <a:t>مندرج در قراردادها و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انجام </a:t>
            </a:r>
            <a:r>
              <a:rPr lang="fa-IR" sz="2000" dirty="0" smtClean="0">
                <a:solidFill>
                  <a:prstClr val="black"/>
                </a:solidFill>
                <a:latin typeface="Times New Roman"/>
                <a:ea typeface="Calibri"/>
                <a:cs typeface="B Nazanin" pitchFamily="2" charset="-78"/>
              </a:rPr>
              <a:t>صحيح </a:t>
            </a:r>
            <a:r>
              <a:rPr lang="fa-IR" sz="2000" dirty="0">
                <a:solidFill>
                  <a:prstClr val="black"/>
                </a:solidFill>
                <a:latin typeface="Times New Roman"/>
                <a:ea typeface="Calibri"/>
                <a:cs typeface="B Nazanin" pitchFamily="2" charset="-78"/>
              </a:rPr>
              <a:t>معامله، وجوه سپرده از خزانه </a:t>
            </a:r>
            <a:r>
              <a:rPr lang="fa-IR" sz="2000" dirty="0" smtClean="0">
                <a:solidFill>
                  <a:prstClr val="black"/>
                </a:solidFill>
                <a:latin typeface="Times New Roman"/>
                <a:ea typeface="Calibri"/>
                <a:cs typeface="B Nazanin" pitchFamily="2" charset="-78"/>
              </a:rPr>
              <a:t>دريافت </a:t>
            </a:r>
            <a:r>
              <a:rPr lang="fa-IR" sz="2000" dirty="0">
                <a:solidFill>
                  <a:prstClr val="black"/>
                </a:solidFill>
                <a:latin typeface="Times New Roman"/>
                <a:ea typeface="Calibri"/>
                <a:cs typeface="B Nazanin" pitchFamily="2" charset="-78"/>
              </a:rPr>
              <a:t>و به صاحبان آنها مسترد </a:t>
            </a:r>
            <a:r>
              <a:rPr lang="fa-IR" sz="2000" dirty="0" smtClean="0">
                <a:solidFill>
                  <a:prstClr val="black"/>
                </a:solidFill>
                <a:latin typeface="Times New Roman"/>
                <a:ea typeface="Calibri"/>
                <a:cs typeface="B Nazanin" pitchFamily="2" charset="-78"/>
              </a:rPr>
              <a:t>مي </a:t>
            </a:r>
            <a:r>
              <a:rPr lang="fa-IR" sz="2000" dirty="0">
                <a:solidFill>
                  <a:prstClr val="black"/>
                </a:solidFill>
                <a:latin typeface="Times New Roman"/>
                <a:ea typeface="Calibri"/>
                <a:cs typeface="B Nazanin" pitchFamily="2" charset="-78"/>
              </a:rPr>
              <a:t>شود</a:t>
            </a:r>
            <a:r>
              <a:rPr lang="fa-IR" sz="2000" dirty="0" smtClean="0">
                <a:solidFill>
                  <a:prstClr val="black"/>
                </a:solidFill>
                <a:latin typeface="Times New Roman"/>
                <a:ea typeface="Calibri"/>
                <a:cs typeface="B Nazanin" pitchFamily="2" charset="-78"/>
              </a:rPr>
              <a:t>.</a:t>
            </a:r>
          </a:p>
          <a:p>
            <a:pPr algn="justLow">
              <a:lnSpc>
                <a:spcPct val="115000"/>
              </a:lnSpc>
            </a:pPr>
            <a:endParaRPr lang="en-US" dirty="0">
              <a:solidFill>
                <a:prstClr val="black"/>
              </a:solidFill>
              <a:latin typeface="Times New Roman"/>
              <a:ea typeface="Calibri"/>
              <a:cs typeface="B Nazanin" pitchFamily="2" charset="-78"/>
            </a:endParaRPr>
          </a:p>
          <a:p>
            <a:pPr algn="justLow">
              <a:lnSpc>
                <a:spcPct val="115000"/>
              </a:lnSpc>
            </a:pPr>
            <a:r>
              <a:rPr lang="fa-IR" sz="2400" b="1" dirty="0">
                <a:solidFill>
                  <a:prstClr val="black"/>
                </a:solidFill>
                <a:latin typeface="Times New Roman"/>
                <a:ea typeface="Calibri"/>
                <a:cs typeface="B Nazanin" pitchFamily="2" charset="-78"/>
              </a:rPr>
              <a:t>2- حساب مستقل وجوه </a:t>
            </a:r>
            <a:r>
              <a:rPr lang="fa-IR" sz="2400" b="1" dirty="0" smtClean="0">
                <a:solidFill>
                  <a:prstClr val="black"/>
                </a:solidFill>
                <a:latin typeface="Times New Roman"/>
                <a:ea typeface="Calibri"/>
                <a:cs typeface="B Nazanin" pitchFamily="2" charset="-78"/>
              </a:rPr>
              <a:t>هدايا </a:t>
            </a:r>
            <a:r>
              <a:rPr lang="fa-IR" sz="2400" b="1" dirty="0">
                <a:solidFill>
                  <a:prstClr val="black"/>
                </a:solidFill>
                <a:latin typeface="Times New Roman"/>
                <a:ea typeface="Calibri"/>
                <a:cs typeface="B Nazanin" pitchFamily="2" charset="-78"/>
              </a:rPr>
              <a:t>و کمک </a:t>
            </a:r>
            <a:r>
              <a:rPr lang="fa-IR" sz="2400" b="1" dirty="0" smtClean="0">
                <a:solidFill>
                  <a:prstClr val="black"/>
                </a:solidFill>
                <a:latin typeface="Times New Roman"/>
                <a:ea typeface="Calibri"/>
                <a:cs typeface="B Nazanin" pitchFamily="2" charset="-78"/>
              </a:rPr>
              <a:t>هاي مردمي</a:t>
            </a:r>
            <a:endParaRPr lang="en-US" sz="2400" b="1" dirty="0">
              <a:solidFill>
                <a:prstClr val="black"/>
              </a:solidFill>
              <a:latin typeface="Times New Roman"/>
              <a:ea typeface="Calibri"/>
              <a:cs typeface="B Nazanin" pitchFamily="2" charset="-78"/>
            </a:endParaRPr>
          </a:p>
          <a:p>
            <a:pPr algn="justLow"/>
            <a:r>
              <a:rPr lang="fa-IR" sz="2000" dirty="0">
                <a:solidFill>
                  <a:prstClr val="black"/>
                </a:solidFill>
                <a:latin typeface="Times New Roman"/>
                <a:ea typeface="Calibri"/>
                <a:cs typeface="B Nazanin" pitchFamily="2" charset="-78"/>
              </a:rPr>
              <a:t>وجوه مربوط به </a:t>
            </a:r>
            <a:r>
              <a:rPr lang="fa-IR" sz="2000" dirty="0" smtClean="0">
                <a:solidFill>
                  <a:prstClr val="black"/>
                </a:solidFill>
                <a:latin typeface="Times New Roman"/>
                <a:ea typeface="Calibri"/>
                <a:cs typeface="B Nazanin" pitchFamily="2" charset="-78"/>
              </a:rPr>
              <a:t>اين </a:t>
            </a:r>
            <a:r>
              <a:rPr lang="fa-IR" sz="2000" dirty="0">
                <a:solidFill>
                  <a:prstClr val="black"/>
                </a:solidFill>
                <a:latin typeface="Times New Roman"/>
                <a:ea typeface="Calibri"/>
                <a:cs typeface="B Nazanin" pitchFamily="2" charset="-78"/>
              </a:rPr>
              <a:t>حساب مستقل که از دسته وجوه </a:t>
            </a:r>
            <a:r>
              <a:rPr lang="fa-IR" sz="2000" dirty="0" smtClean="0">
                <a:solidFill>
                  <a:prstClr val="black"/>
                </a:solidFill>
                <a:latin typeface="Times New Roman"/>
                <a:ea typeface="Calibri"/>
                <a:cs typeface="B Nazanin" pitchFamily="2" charset="-78"/>
              </a:rPr>
              <a:t>اماني </a:t>
            </a:r>
            <a:r>
              <a:rPr lang="fa-IR" sz="2000" dirty="0">
                <a:solidFill>
                  <a:prstClr val="black"/>
                </a:solidFill>
                <a:latin typeface="Times New Roman"/>
                <a:ea typeface="Calibri"/>
                <a:cs typeface="B Nazanin" pitchFamily="2" charset="-78"/>
              </a:rPr>
              <a:t>قابل مصرف محسوب </a:t>
            </a:r>
            <a:r>
              <a:rPr lang="fa-IR" sz="2000" dirty="0" smtClean="0">
                <a:solidFill>
                  <a:prstClr val="black"/>
                </a:solidFill>
                <a:latin typeface="Times New Roman"/>
                <a:ea typeface="Calibri"/>
                <a:cs typeface="B Nazanin" pitchFamily="2" charset="-78"/>
              </a:rPr>
              <a:t>مي </a:t>
            </a:r>
            <a:r>
              <a:rPr lang="fa-IR" sz="2000" dirty="0">
                <a:solidFill>
                  <a:prstClr val="black"/>
                </a:solidFill>
                <a:latin typeface="Times New Roman"/>
                <a:ea typeface="Calibri"/>
                <a:cs typeface="B Nazanin" pitchFamily="2" charset="-78"/>
              </a:rPr>
              <a:t>شود از </a:t>
            </a:r>
            <a:r>
              <a:rPr lang="fa-IR" sz="2000" dirty="0" smtClean="0">
                <a:solidFill>
                  <a:prstClr val="black"/>
                </a:solidFill>
                <a:latin typeface="Times New Roman"/>
                <a:ea typeface="Calibri"/>
                <a:cs typeface="B Nazanin" pitchFamily="2" charset="-78"/>
              </a:rPr>
              <a:t>طريق </a:t>
            </a:r>
            <a:r>
              <a:rPr lang="fa-IR" sz="2000" dirty="0">
                <a:solidFill>
                  <a:prstClr val="black"/>
                </a:solidFill>
                <a:latin typeface="Times New Roman"/>
                <a:ea typeface="Calibri"/>
                <a:cs typeface="B Nazanin" pitchFamily="2" charset="-78"/>
              </a:rPr>
              <a:t>اشخاص </a:t>
            </a:r>
            <a:r>
              <a:rPr lang="fa-IR" sz="2000" dirty="0" smtClean="0">
                <a:solidFill>
                  <a:prstClr val="black"/>
                </a:solidFill>
                <a:latin typeface="Times New Roman"/>
                <a:ea typeface="Calibri"/>
                <a:cs typeface="B Nazanin" pitchFamily="2" charset="-78"/>
              </a:rPr>
              <a:t>حقيقي يا حقوقي </a:t>
            </a:r>
            <a:r>
              <a:rPr lang="fa-IR" sz="2000" dirty="0">
                <a:solidFill>
                  <a:prstClr val="black"/>
                </a:solidFill>
                <a:latin typeface="Times New Roman"/>
                <a:ea typeface="Calibri"/>
                <a:cs typeface="B Nazanin" pitchFamily="2" charset="-78"/>
              </a:rPr>
              <a:t>به حساب وزارت خانه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مؤسسه </a:t>
            </a:r>
            <a:r>
              <a:rPr lang="fa-IR" sz="2000" dirty="0" smtClean="0">
                <a:solidFill>
                  <a:prstClr val="black"/>
                </a:solidFill>
                <a:latin typeface="Times New Roman"/>
                <a:ea typeface="Calibri"/>
                <a:cs typeface="B Nazanin" pitchFamily="2" charset="-78"/>
              </a:rPr>
              <a:t>دولتي واريز مي </a:t>
            </a:r>
            <a:r>
              <a:rPr lang="fa-IR" sz="2000" dirty="0">
                <a:solidFill>
                  <a:prstClr val="black"/>
                </a:solidFill>
                <a:latin typeface="Times New Roman"/>
                <a:ea typeface="Calibri"/>
                <a:cs typeface="B Nazanin" pitchFamily="2" charset="-78"/>
              </a:rPr>
              <a:t>شود تا از </a:t>
            </a:r>
            <a:r>
              <a:rPr lang="fa-IR" sz="2000" dirty="0" smtClean="0">
                <a:solidFill>
                  <a:prstClr val="black"/>
                </a:solidFill>
                <a:latin typeface="Times New Roman"/>
                <a:ea typeface="Calibri"/>
                <a:cs typeface="B Nazanin" pitchFamily="2" charset="-78"/>
              </a:rPr>
              <a:t>طريق </a:t>
            </a:r>
            <a:r>
              <a:rPr lang="fa-IR" sz="2000" dirty="0">
                <a:solidFill>
                  <a:prstClr val="black"/>
                </a:solidFill>
                <a:latin typeface="Times New Roman"/>
                <a:ea typeface="Calibri"/>
                <a:cs typeface="B Nazanin" pitchFamily="2" charset="-78"/>
              </a:rPr>
              <a:t>دستگاه </a:t>
            </a:r>
            <a:r>
              <a:rPr lang="fa-IR" sz="2000" dirty="0" smtClean="0">
                <a:solidFill>
                  <a:prstClr val="black"/>
                </a:solidFill>
                <a:latin typeface="Times New Roman"/>
                <a:ea typeface="Calibri"/>
                <a:cs typeface="B Nazanin" pitchFamily="2" charset="-78"/>
              </a:rPr>
              <a:t>هاي دولتي گيرنده </a:t>
            </a:r>
            <a:r>
              <a:rPr lang="fa-IR" sz="2000" dirty="0">
                <a:solidFill>
                  <a:prstClr val="black"/>
                </a:solidFill>
                <a:latin typeface="Times New Roman"/>
                <a:ea typeface="Calibri"/>
                <a:cs typeface="B Nazanin" pitchFamily="2" charset="-78"/>
              </a:rPr>
              <a:t>وجه و به </a:t>
            </a:r>
            <a:r>
              <a:rPr lang="fa-IR" sz="2000" dirty="0" smtClean="0">
                <a:solidFill>
                  <a:prstClr val="black"/>
                </a:solidFill>
                <a:latin typeface="Times New Roman"/>
                <a:ea typeface="Calibri"/>
                <a:cs typeface="B Nazanin" pitchFamily="2" charset="-78"/>
              </a:rPr>
              <a:t>نمايندگي </a:t>
            </a:r>
            <a:r>
              <a:rPr lang="fa-IR" sz="2000" dirty="0">
                <a:solidFill>
                  <a:prstClr val="black"/>
                </a:solidFill>
                <a:latin typeface="Times New Roman"/>
                <a:ea typeface="Calibri"/>
                <a:cs typeface="B Nazanin" pitchFamily="2" charset="-78"/>
              </a:rPr>
              <a:t>از </a:t>
            </a:r>
            <a:r>
              <a:rPr lang="fa-IR" sz="2000" dirty="0" smtClean="0">
                <a:solidFill>
                  <a:prstClr val="black"/>
                </a:solidFill>
                <a:latin typeface="Times New Roman"/>
                <a:ea typeface="Calibri"/>
                <a:cs typeface="B Nazanin" pitchFamily="2" charset="-78"/>
              </a:rPr>
              <a:t>سوي </a:t>
            </a:r>
            <a:r>
              <a:rPr lang="fa-IR" sz="2000" dirty="0">
                <a:solidFill>
                  <a:prstClr val="black"/>
                </a:solidFill>
                <a:latin typeface="Times New Roman"/>
                <a:ea typeface="Calibri"/>
                <a:cs typeface="B Nazanin" pitchFamily="2" charset="-78"/>
              </a:rPr>
              <a:t>اهداکنندگان به مصرف </a:t>
            </a:r>
            <a:r>
              <a:rPr lang="fa-IR" sz="2000" dirty="0" smtClean="0">
                <a:solidFill>
                  <a:prstClr val="black"/>
                </a:solidFill>
                <a:latin typeface="Times New Roman"/>
                <a:ea typeface="Calibri"/>
                <a:cs typeface="B Nazanin" pitchFamily="2" charset="-78"/>
              </a:rPr>
              <a:t>هزينه هاي معيني </a:t>
            </a:r>
            <a:r>
              <a:rPr lang="fa-IR" sz="2000" dirty="0">
                <a:solidFill>
                  <a:prstClr val="black"/>
                </a:solidFill>
                <a:latin typeface="Times New Roman"/>
                <a:ea typeface="Calibri"/>
                <a:cs typeface="B Nazanin" pitchFamily="2" charset="-78"/>
              </a:rPr>
              <a:t>برسد</a:t>
            </a:r>
            <a:endParaRPr lang="fa-IR" sz="2000" dirty="0">
              <a:solidFill>
                <a:prstClr val="black"/>
              </a:solidFill>
              <a:cs typeface="B Nazanin" pitchFamily="2" charset="-78"/>
            </a:endParaRPr>
          </a:p>
        </p:txBody>
      </p:sp>
    </p:spTree>
    <p:extLst>
      <p:ext uri="{BB962C8B-B14F-4D97-AF65-F5344CB8AC3E}">
        <p14:creationId xmlns:p14="http://schemas.microsoft.com/office/powerpoint/2010/main" val="1347736795"/>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052736"/>
            <a:ext cx="8178808"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1526322"/>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00828"/>
            <a:ext cx="8424936" cy="6958828"/>
          </a:xfrm>
          <a:prstGeom prst="rect">
            <a:avLst/>
          </a:prstGeom>
        </p:spPr>
        <p:txBody>
          <a:bodyPr wrap="square">
            <a:spAutoFit/>
          </a:bodyPr>
          <a:lstStyle/>
          <a:p>
            <a:pPr algn="just">
              <a:lnSpc>
                <a:spcPct val="115000"/>
              </a:lnSpc>
              <a:tabLst>
                <a:tab pos="4798060" algn="l"/>
              </a:tabLst>
            </a:pPr>
            <a:r>
              <a:rPr lang="fa-IR" sz="2800" b="1" dirty="0">
                <a:solidFill>
                  <a:prstClr val="black"/>
                </a:solidFill>
                <a:latin typeface="Times New Roman"/>
                <a:ea typeface="Calibri"/>
                <a:cs typeface="B Nazanin" pitchFamily="2" charset="-78"/>
              </a:rPr>
              <a:t>مراحل انجام خرج (</a:t>
            </a:r>
            <a:r>
              <a:rPr lang="fa-IR" sz="2800" b="1" dirty="0" smtClean="0">
                <a:solidFill>
                  <a:prstClr val="black"/>
                </a:solidFill>
                <a:latin typeface="Times New Roman"/>
                <a:ea typeface="Calibri"/>
                <a:cs typeface="B Nazanin" pitchFamily="2" charset="-78"/>
              </a:rPr>
              <a:t>هزينه</a:t>
            </a:r>
            <a:r>
              <a:rPr lang="fa-IR" sz="2800" b="1" dirty="0">
                <a:solidFill>
                  <a:prstClr val="black"/>
                </a:solidFill>
                <a:latin typeface="Times New Roman"/>
                <a:ea typeface="Calibri"/>
                <a:cs typeface="B Nazanin" pitchFamily="2" charset="-78"/>
              </a:rPr>
              <a:t>)</a:t>
            </a:r>
            <a:endParaRPr lang="en-US" sz="2800" b="1" dirty="0">
              <a:solidFill>
                <a:prstClr val="black"/>
              </a:solidFill>
              <a:latin typeface="Times New Roman"/>
              <a:ea typeface="Calibri"/>
              <a:cs typeface="B Nazanin" pitchFamily="2" charset="-78"/>
            </a:endParaRPr>
          </a:p>
          <a:p>
            <a:pPr algn="just">
              <a:lnSpc>
                <a:spcPct val="115000"/>
              </a:lnSpc>
              <a:tabLst>
                <a:tab pos="4798060" algn="l"/>
              </a:tabLst>
            </a:pPr>
            <a:r>
              <a:rPr lang="fa-IR" sz="2000" dirty="0">
                <a:solidFill>
                  <a:prstClr val="black"/>
                </a:solidFill>
                <a:latin typeface="Times New Roman"/>
                <a:ea typeface="Calibri"/>
                <a:cs typeface="B Nazanin" pitchFamily="2" charset="-78"/>
              </a:rPr>
              <a:t>استفاده از اعتبارات مصوب سالانه تابع مراحل و </a:t>
            </a:r>
            <a:r>
              <a:rPr lang="fa-IR" sz="2000" dirty="0" smtClean="0">
                <a:solidFill>
                  <a:prstClr val="black"/>
                </a:solidFill>
                <a:latin typeface="Times New Roman"/>
                <a:ea typeface="Calibri"/>
                <a:cs typeface="B Nazanin" pitchFamily="2" charset="-78"/>
              </a:rPr>
              <a:t>تشريفات قانوني </a:t>
            </a:r>
            <a:r>
              <a:rPr lang="fa-IR" sz="2000" dirty="0">
                <a:solidFill>
                  <a:prstClr val="black"/>
                </a:solidFill>
                <a:latin typeface="Times New Roman"/>
                <a:ea typeface="Calibri"/>
                <a:cs typeface="B Nazanin" pitchFamily="2" charset="-78"/>
              </a:rPr>
              <a:t>خاص است، در قانون محاسبات </a:t>
            </a:r>
            <a:r>
              <a:rPr lang="fa-IR" sz="2000" dirty="0" smtClean="0">
                <a:solidFill>
                  <a:prstClr val="black"/>
                </a:solidFill>
                <a:latin typeface="Times New Roman"/>
                <a:ea typeface="Calibri"/>
                <a:cs typeface="B Nazanin" pitchFamily="2" charset="-78"/>
              </a:rPr>
              <a:t>عمومي ايران </a:t>
            </a:r>
            <a:r>
              <a:rPr lang="fa-IR" sz="2000" dirty="0">
                <a:solidFill>
                  <a:prstClr val="black"/>
                </a:solidFill>
                <a:latin typeface="Times New Roman"/>
                <a:ea typeface="Calibri"/>
                <a:cs typeface="B Nazanin" pitchFamily="2" charset="-78"/>
              </a:rPr>
              <a:t>مصوب سال 1366 مراحل انجام خرج (</a:t>
            </a:r>
            <a:r>
              <a:rPr lang="fa-IR" sz="2000" dirty="0" smtClean="0">
                <a:solidFill>
                  <a:prstClr val="black"/>
                </a:solidFill>
                <a:latin typeface="Times New Roman"/>
                <a:ea typeface="Calibri"/>
                <a:cs typeface="B Nazanin" pitchFamily="2" charset="-78"/>
              </a:rPr>
              <a:t>هزينه</a:t>
            </a:r>
            <a:r>
              <a:rPr lang="fa-IR" sz="2000" dirty="0">
                <a:solidFill>
                  <a:prstClr val="black"/>
                </a:solidFill>
                <a:latin typeface="Times New Roman"/>
                <a:ea typeface="Calibri"/>
                <a:cs typeface="B Nazanin" pitchFamily="2" charset="-78"/>
              </a:rPr>
              <a:t>) به </a:t>
            </a:r>
            <a:r>
              <a:rPr lang="fa-IR" sz="2000" dirty="0" smtClean="0">
                <a:solidFill>
                  <a:prstClr val="black"/>
                </a:solidFill>
                <a:latin typeface="Times New Roman"/>
                <a:ea typeface="Calibri"/>
                <a:cs typeface="B Nazanin" pitchFamily="2" charset="-78"/>
              </a:rPr>
              <a:t>ترتيب </a:t>
            </a:r>
            <a:r>
              <a:rPr lang="fa-IR" sz="2000" dirty="0">
                <a:solidFill>
                  <a:prstClr val="black"/>
                </a:solidFill>
                <a:latin typeface="Times New Roman"/>
                <a:ea typeface="Calibri"/>
                <a:cs typeface="B Nazanin" pitchFamily="2" charset="-78"/>
              </a:rPr>
              <a:t>مواد 17 تا 23 به شرح </a:t>
            </a:r>
            <a:r>
              <a:rPr lang="fa-IR" sz="2000" dirty="0" smtClean="0">
                <a:solidFill>
                  <a:prstClr val="black"/>
                </a:solidFill>
                <a:latin typeface="Times New Roman"/>
                <a:ea typeface="Calibri"/>
                <a:cs typeface="B Nazanin" pitchFamily="2" charset="-78"/>
              </a:rPr>
              <a:t>زير پيش بيني </a:t>
            </a:r>
            <a:r>
              <a:rPr lang="fa-IR" sz="2000" dirty="0">
                <a:solidFill>
                  <a:prstClr val="black"/>
                </a:solidFill>
                <a:latin typeface="Times New Roman"/>
                <a:ea typeface="Calibri"/>
                <a:cs typeface="B Nazanin" pitchFamily="2" charset="-78"/>
              </a:rPr>
              <a:t>شده است: </a:t>
            </a:r>
            <a:endParaRPr lang="en-US" sz="2000" dirty="0">
              <a:solidFill>
                <a:prstClr val="black"/>
              </a:solidFill>
              <a:latin typeface="Times New Roman"/>
              <a:ea typeface="Calibri"/>
              <a:cs typeface="B Nazanin" pitchFamily="2" charset="-78"/>
            </a:endParaRPr>
          </a:p>
          <a:p>
            <a:pPr algn="just">
              <a:lnSpc>
                <a:spcPct val="115000"/>
              </a:lnSpc>
            </a:pPr>
            <a:r>
              <a:rPr lang="fa-IR" sz="2000" dirty="0">
                <a:solidFill>
                  <a:prstClr val="black"/>
                </a:solidFill>
                <a:latin typeface="Times New Roman"/>
                <a:ea typeface="Calibri"/>
                <a:cs typeface="B Nazanin" pitchFamily="2" charset="-78"/>
              </a:rPr>
              <a:t>1- </a:t>
            </a:r>
            <a:r>
              <a:rPr lang="fa-IR" sz="2000" dirty="0" smtClean="0">
                <a:solidFill>
                  <a:prstClr val="black"/>
                </a:solidFill>
                <a:latin typeface="Times New Roman"/>
                <a:ea typeface="Calibri"/>
                <a:cs typeface="B Nazanin" pitchFamily="2" charset="-78"/>
              </a:rPr>
              <a:t>تشخيص  2- تأمين اعتبار    3- تعهد  4-تسجيل    5- </a:t>
            </a:r>
            <a:r>
              <a:rPr lang="fa-IR" sz="2000" dirty="0">
                <a:solidFill>
                  <a:prstClr val="black"/>
                </a:solidFill>
                <a:latin typeface="Times New Roman"/>
                <a:ea typeface="Calibri"/>
                <a:cs typeface="B Nazanin" pitchFamily="2" charset="-78"/>
              </a:rPr>
              <a:t>صدور </a:t>
            </a:r>
            <a:r>
              <a:rPr lang="fa-IR" sz="2000" dirty="0" smtClean="0">
                <a:solidFill>
                  <a:prstClr val="black"/>
                </a:solidFill>
                <a:latin typeface="Times New Roman"/>
                <a:ea typeface="Calibri"/>
                <a:cs typeface="B Nazanin" pitchFamily="2" charset="-78"/>
              </a:rPr>
              <a:t>حواله  6- </a:t>
            </a:r>
            <a:r>
              <a:rPr lang="fa-IR" sz="2000" dirty="0">
                <a:solidFill>
                  <a:prstClr val="black"/>
                </a:solidFill>
                <a:latin typeface="Times New Roman"/>
                <a:ea typeface="Calibri"/>
                <a:cs typeface="B Nazanin" pitchFamily="2" charset="-78"/>
              </a:rPr>
              <a:t>نظارت </a:t>
            </a:r>
            <a:r>
              <a:rPr lang="fa-IR" sz="2000" dirty="0" smtClean="0">
                <a:solidFill>
                  <a:prstClr val="black"/>
                </a:solidFill>
                <a:latin typeface="Times New Roman"/>
                <a:ea typeface="Calibri"/>
                <a:cs typeface="B Nazanin" pitchFamily="2" charset="-78"/>
              </a:rPr>
              <a:t>مالي   7- پرداخت</a:t>
            </a:r>
          </a:p>
          <a:p>
            <a:pPr algn="just">
              <a:lnSpc>
                <a:spcPct val="115000"/>
              </a:lnSpc>
            </a:pPr>
            <a:endParaRPr lang="en-US" sz="2000" dirty="0">
              <a:solidFill>
                <a:prstClr val="black"/>
              </a:solidFill>
              <a:latin typeface="Times New Roman"/>
              <a:ea typeface="Calibri"/>
              <a:cs typeface="B Nazanin" pitchFamily="2" charset="-78"/>
            </a:endParaRPr>
          </a:p>
          <a:p>
            <a:pPr algn="just">
              <a:lnSpc>
                <a:spcPct val="115000"/>
              </a:lnSpc>
              <a:tabLst>
                <a:tab pos="4798060" algn="l"/>
              </a:tabLst>
            </a:pPr>
            <a:r>
              <a:rPr lang="fa-IR" sz="2000" b="1" dirty="0">
                <a:solidFill>
                  <a:prstClr val="black"/>
                </a:solidFill>
                <a:latin typeface="Times New Roman"/>
                <a:ea typeface="Calibri"/>
                <a:cs typeface="B Nazanin" pitchFamily="2" charset="-78"/>
              </a:rPr>
              <a:t>مرحله اول: </a:t>
            </a:r>
            <a:r>
              <a:rPr lang="fa-IR" sz="2000" b="1" dirty="0" smtClean="0">
                <a:solidFill>
                  <a:prstClr val="black"/>
                </a:solidFill>
                <a:latin typeface="Times New Roman"/>
                <a:ea typeface="Calibri"/>
                <a:cs typeface="B Nazanin" pitchFamily="2" charset="-78"/>
              </a:rPr>
              <a:t>تشخيص</a:t>
            </a:r>
            <a:endParaRPr lang="en-US" sz="2000" b="1" dirty="0">
              <a:solidFill>
                <a:prstClr val="black"/>
              </a:solidFill>
              <a:latin typeface="Times New Roman"/>
              <a:ea typeface="Calibri"/>
              <a:cs typeface="B Nazanin" pitchFamily="2" charset="-78"/>
            </a:endParaRPr>
          </a:p>
          <a:p>
            <a:pPr algn="just">
              <a:lnSpc>
                <a:spcPct val="115000"/>
              </a:lnSpc>
              <a:tabLst>
                <a:tab pos="4798060" algn="l"/>
              </a:tabLst>
            </a:pPr>
            <a:r>
              <a:rPr lang="fa-IR" sz="2000" b="1" dirty="0">
                <a:solidFill>
                  <a:prstClr val="black"/>
                </a:solidFill>
                <a:latin typeface="Times New Roman"/>
                <a:ea typeface="Calibri"/>
                <a:cs typeface="B Nazanin" pitchFamily="2" charset="-78"/>
              </a:rPr>
              <a:t>به موجب ماده 17 قانون محاسبات </a:t>
            </a:r>
            <a:r>
              <a:rPr lang="fa-IR" sz="2000" b="1" dirty="0" smtClean="0">
                <a:solidFill>
                  <a:prstClr val="black"/>
                </a:solidFill>
                <a:latin typeface="Times New Roman"/>
                <a:ea typeface="Calibri"/>
                <a:cs typeface="B Nazanin" pitchFamily="2" charset="-78"/>
              </a:rPr>
              <a:t>عمومي:</a:t>
            </a:r>
            <a:r>
              <a:rPr lang="fa-IR" sz="2000" dirty="0" smtClean="0">
                <a:solidFill>
                  <a:prstClr val="black"/>
                </a:solidFill>
                <a:latin typeface="Times New Roman"/>
                <a:ea typeface="Calibri"/>
                <a:cs typeface="B Nazanin" pitchFamily="2" charset="-78"/>
              </a:rPr>
              <a:t> تشخيص </a:t>
            </a:r>
            <a:r>
              <a:rPr lang="fa-IR" sz="2000" dirty="0">
                <a:solidFill>
                  <a:prstClr val="black"/>
                </a:solidFill>
                <a:latin typeface="Times New Roman"/>
                <a:ea typeface="Calibri"/>
                <a:cs typeface="B Nazanin" pitchFamily="2" charset="-78"/>
              </a:rPr>
              <a:t>عبارت است از </a:t>
            </a:r>
            <a:r>
              <a:rPr lang="fa-IR" sz="2000" dirty="0" smtClean="0">
                <a:solidFill>
                  <a:prstClr val="black"/>
                </a:solidFill>
                <a:latin typeface="Times New Roman"/>
                <a:ea typeface="Calibri"/>
                <a:cs typeface="B Nazanin" pitchFamily="2" charset="-78"/>
              </a:rPr>
              <a:t>تعيين </a:t>
            </a:r>
            <a:r>
              <a:rPr lang="fa-IR" sz="2000" dirty="0">
                <a:solidFill>
                  <a:prstClr val="black"/>
                </a:solidFill>
                <a:latin typeface="Times New Roman"/>
                <a:ea typeface="Calibri"/>
                <a:cs typeface="B Nazanin" pitchFamily="2" charset="-78"/>
              </a:rPr>
              <a:t>و انتخاب کالا، خدمات و </a:t>
            </a:r>
            <a:r>
              <a:rPr lang="fa-IR" sz="2000" dirty="0" smtClean="0">
                <a:solidFill>
                  <a:prstClr val="black"/>
                </a:solidFill>
                <a:latin typeface="Times New Roman"/>
                <a:ea typeface="Calibri"/>
                <a:cs typeface="B Nazanin" pitchFamily="2" charset="-78"/>
              </a:rPr>
              <a:t>ساير </a:t>
            </a:r>
            <a:r>
              <a:rPr lang="fa-IR" sz="2000" dirty="0">
                <a:solidFill>
                  <a:prstClr val="black"/>
                </a:solidFill>
                <a:latin typeface="Times New Roman"/>
                <a:ea typeface="Calibri"/>
                <a:cs typeface="B Nazanin" pitchFamily="2" charset="-78"/>
              </a:rPr>
              <a:t>پرداخت </a:t>
            </a:r>
            <a:r>
              <a:rPr lang="fa-IR" sz="2000" dirty="0" smtClean="0">
                <a:solidFill>
                  <a:prstClr val="black"/>
                </a:solidFill>
                <a:latin typeface="Times New Roman"/>
                <a:ea typeface="Calibri"/>
                <a:cs typeface="B Nazanin" pitchFamily="2" charset="-78"/>
              </a:rPr>
              <a:t>هايي </a:t>
            </a:r>
            <a:r>
              <a:rPr lang="fa-IR" sz="2000" dirty="0">
                <a:solidFill>
                  <a:prstClr val="black"/>
                </a:solidFill>
                <a:latin typeface="Times New Roman"/>
                <a:ea typeface="Calibri"/>
                <a:cs typeface="B Nazanin" pitchFamily="2" charset="-78"/>
              </a:rPr>
              <a:t>که </a:t>
            </a:r>
            <a:r>
              <a:rPr lang="fa-IR" sz="2000" dirty="0" smtClean="0">
                <a:solidFill>
                  <a:prstClr val="black"/>
                </a:solidFill>
                <a:latin typeface="Times New Roman"/>
                <a:ea typeface="Calibri"/>
                <a:cs typeface="B Nazanin" pitchFamily="2" charset="-78"/>
              </a:rPr>
              <a:t>تحصيل يا </a:t>
            </a:r>
            <a:r>
              <a:rPr lang="fa-IR" sz="2000" dirty="0">
                <a:solidFill>
                  <a:prstClr val="black"/>
                </a:solidFill>
                <a:latin typeface="Times New Roman"/>
                <a:ea typeface="Calibri"/>
                <a:cs typeface="B Nazanin" pitchFamily="2" charset="-78"/>
              </a:rPr>
              <a:t>انجام آنها </a:t>
            </a:r>
            <a:r>
              <a:rPr lang="fa-IR" sz="2000" dirty="0" smtClean="0">
                <a:solidFill>
                  <a:prstClr val="black"/>
                </a:solidFill>
                <a:latin typeface="Times New Roman"/>
                <a:ea typeface="Calibri"/>
                <a:cs typeface="B Nazanin" pitchFamily="2" charset="-78"/>
              </a:rPr>
              <a:t>براي نيل </a:t>
            </a:r>
            <a:r>
              <a:rPr lang="fa-IR" sz="2000" dirty="0">
                <a:solidFill>
                  <a:prstClr val="black"/>
                </a:solidFill>
                <a:latin typeface="Times New Roman"/>
                <a:ea typeface="Calibri"/>
                <a:cs typeface="B Nazanin" pitchFamily="2" charset="-78"/>
              </a:rPr>
              <a:t>به </a:t>
            </a:r>
            <a:r>
              <a:rPr lang="fa-IR" sz="2000" dirty="0" smtClean="0">
                <a:solidFill>
                  <a:prstClr val="black"/>
                </a:solidFill>
                <a:latin typeface="Times New Roman"/>
                <a:ea typeface="Calibri"/>
                <a:cs typeface="B Nazanin" pitchFamily="2" charset="-78"/>
              </a:rPr>
              <a:t>اجراي </a:t>
            </a:r>
            <a:r>
              <a:rPr lang="fa-IR" sz="2000" dirty="0">
                <a:solidFill>
                  <a:prstClr val="black"/>
                </a:solidFill>
                <a:latin typeface="Times New Roman"/>
                <a:ea typeface="Calibri"/>
                <a:cs typeface="B Nazanin" pitchFamily="2" charset="-78"/>
              </a:rPr>
              <a:t>برنامه </a:t>
            </a:r>
            <a:r>
              <a:rPr lang="fa-IR" sz="2000" dirty="0" smtClean="0">
                <a:solidFill>
                  <a:prstClr val="black"/>
                </a:solidFill>
                <a:latin typeface="Times New Roman"/>
                <a:ea typeface="Calibri"/>
                <a:cs typeface="B Nazanin" pitchFamily="2" charset="-78"/>
              </a:rPr>
              <a:t>هاي </a:t>
            </a:r>
            <a:r>
              <a:rPr lang="fa-IR" sz="2000" dirty="0">
                <a:solidFill>
                  <a:prstClr val="black"/>
                </a:solidFill>
                <a:latin typeface="Times New Roman"/>
                <a:ea typeface="Calibri"/>
                <a:cs typeface="B Nazanin" pitchFamily="2" charset="-78"/>
              </a:rPr>
              <a:t>دستگاه </a:t>
            </a:r>
            <a:r>
              <a:rPr lang="fa-IR" sz="2000" dirty="0" smtClean="0">
                <a:solidFill>
                  <a:prstClr val="black"/>
                </a:solidFill>
                <a:latin typeface="Times New Roman"/>
                <a:ea typeface="Calibri"/>
                <a:cs typeface="B Nazanin" pitchFamily="2" charset="-78"/>
              </a:rPr>
              <a:t>هاي اجرايي ضروري </a:t>
            </a:r>
            <a:r>
              <a:rPr lang="fa-IR" sz="2000" dirty="0">
                <a:solidFill>
                  <a:prstClr val="black"/>
                </a:solidFill>
                <a:latin typeface="Times New Roman"/>
                <a:ea typeface="Calibri"/>
                <a:cs typeface="B Nazanin" pitchFamily="2" charset="-78"/>
              </a:rPr>
              <a:t>است.</a:t>
            </a:r>
            <a:endParaRPr lang="en-US" sz="2000" dirty="0">
              <a:solidFill>
                <a:prstClr val="black"/>
              </a:solidFill>
              <a:latin typeface="Times New Roman"/>
              <a:ea typeface="Calibri"/>
              <a:cs typeface="B Nazanin" pitchFamily="2" charset="-78"/>
            </a:endParaRPr>
          </a:p>
          <a:p>
            <a:pPr algn="just">
              <a:lnSpc>
                <a:spcPct val="115000"/>
              </a:lnSpc>
              <a:tabLst>
                <a:tab pos="4798060" algn="l"/>
              </a:tabLst>
            </a:pPr>
            <a:r>
              <a:rPr lang="fa-IR" sz="2000" dirty="0">
                <a:solidFill>
                  <a:prstClr val="black"/>
                </a:solidFill>
                <a:latin typeface="Times New Roman"/>
                <a:ea typeface="Calibri"/>
                <a:cs typeface="B Nazanin" pitchFamily="2" charset="-78"/>
              </a:rPr>
              <a:t>مرحله </a:t>
            </a:r>
            <a:r>
              <a:rPr lang="fa-IR" sz="2000" dirty="0" smtClean="0">
                <a:solidFill>
                  <a:prstClr val="black"/>
                </a:solidFill>
                <a:latin typeface="Times New Roman"/>
                <a:ea typeface="Calibri"/>
                <a:cs typeface="B Nazanin" pitchFamily="2" charset="-78"/>
              </a:rPr>
              <a:t>تشخيص </a:t>
            </a:r>
            <a:r>
              <a:rPr lang="fa-IR" sz="2000" dirty="0">
                <a:solidFill>
                  <a:prstClr val="black"/>
                </a:solidFill>
                <a:latin typeface="Times New Roman"/>
                <a:ea typeface="Calibri"/>
                <a:cs typeface="B Nazanin" pitchFamily="2" charset="-78"/>
              </a:rPr>
              <a:t>به عهده </a:t>
            </a:r>
            <a:r>
              <a:rPr lang="fa-IR" sz="2000" dirty="0" smtClean="0">
                <a:solidFill>
                  <a:prstClr val="black"/>
                </a:solidFill>
                <a:latin typeface="Times New Roman"/>
                <a:ea typeface="Calibri"/>
                <a:cs typeface="B Nazanin" pitchFamily="2" charset="-78"/>
              </a:rPr>
              <a:t>ي بالاترين </a:t>
            </a:r>
            <a:r>
              <a:rPr lang="fa-IR" sz="2000" dirty="0">
                <a:solidFill>
                  <a:prstClr val="black"/>
                </a:solidFill>
                <a:latin typeface="Times New Roman"/>
                <a:ea typeface="Calibri"/>
                <a:cs typeface="B Nazanin" pitchFamily="2" charset="-78"/>
              </a:rPr>
              <a:t>مقام دستگاه </a:t>
            </a:r>
            <a:r>
              <a:rPr lang="fa-IR" sz="2000" dirty="0" smtClean="0">
                <a:solidFill>
                  <a:prstClr val="black"/>
                </a:solidFill>
                <a:latin typeface="Times New Roman"/>
                <a:ea typeface="Calibri"/>
                <a:cs typeface="B Nazanin" pitchFamily="2" charset="-78"/>
              </a:rPr>
              <a:t>اجرايي يا کساني </a:t>
            </a:r>
            <a:r>
              <a:rPr lang="fa-IR" sz="2000" dirty="0">
                <a:solidFill>
                  <a:prstClr val="black"/>
                </a:solidFill>
                <a:latin typeface="Times New Roman"/>
                <a:ea typeface="Calibri"/>
                <a:cs typeface="B Nazanin" pitchFamily="2" charset="-78"/>
              </a:rPr>
              <a:t>از طرف آنها مجاز به </a:t>
            </a:r>
            <a:r>
              <a:rPr lang="fa-IR" sz="2000" dirty="0" smtClean="0">
                <a:solidFill>
                  <a:prstClr val="black"/>
                </a:solidFill>
                <a:latin typeface="Times New Roman"/>
                <a:ea typeface="Calibri"/>
                <a:cs typeface="B Nazanin" pitchFamily="2" charset="-78"/>
              </a:rPr>
              <a:t>اين قبيل </a:t>
            </a:r>
            <a:r>
              <a:rPr lang="fa-IR" sz="2000" dirty="0">
                <a:solidFill>
                  <a:prstClr val="black"/>
                </a:solidFill>
                <a:latin typeface="Times New Roman"/>
                <a:ea typeface="Calibri"/>
                <a:cs typeface="B Nazanin" pitchFamily="2" charset="-78"/>
              </a:rPr>
              <a:t>امور هستند مرحله </a:t>
            </a:r>
            <a:r>
              <a:rPr lang="fa-IR" sz="2000" dirty="0" smtClean="0">
                <a:solidFill>
                  <a:prstClr val="black"/>
                </a:solidFill>
                <a:latin typeface="Times New Roman"/>
                <a:ea typeface="Calibri"/>
                <a:cs typeface="B Nazanin" pitchFamily="2" charset="-78"/>
              </a:rPr>
              <a:t>تشخيص </a:t>
            </a:r>
            <a:r>
              <a:rPr lang="fa-IR" sz="2000" dirty="0">
                <a:solidFill>
                  <a:prstClr val="black"/>
                </a:solidFill>
                <a:latin typeface="Times New Roman"/>
                <a:ea typeface="Calibri"/>
                <a:cs typeface="B Nazanin" pitchFamily="2" charset="-78"/>
              </a:rPr>
              <a:t>به </a:t>
            </a:r>
            <a:r>
              <a:rPr lang="fa-IR" sz="2000" dirty="0" smtClean="0">
                <a:solidFill>
                  <a:prstClr val="black"/>
                </a:solidFill>
                <a:latin typeface="Times New Roman"/>
                <a:ea typeface="Calibri"/>
                <a:cs typeface="B Nazanin" pitchFamily="2" charset="-78"/>
              </a:rPr>
              <a:t>اين ترتيب </a:t>
            </a:r>
            <a:r>
              <a:rPr lang="fa-IR" sz="2000" dirty="0">
                <a:solidFill>
                  <a:prstClr val="black"/>
                </a:solidFill>
                <a:latin typeface="Times New Roman"/>
                <a:ea typeface="Calibri"/>
                <a:cs typeface="B Nazanin" pitchFamily="2" charset="-78"/>
              </a:rPr>
              <a:t>است که واحد تدارکات </a:t>
            </a:r>
            <a:r>
              <a:rPr lang="fa-IR" sz="2000" dirty="0" smtClean="0">
                <a:solidFill>
                  <a:prstClr val="black"/>
                </a:solidFill>
                <a:latin typeface="Times New Roman"/>
                <a:ea typeface="Calibri"/>
                <a:cs typeface="B Nazanin" pitchFamily="2" charset="-78"/>
              </a:rPr>
              <a:t>يا کارپردازي يا واحدهاي </a:t>
            </a:r>
            <a:r>
              <a:rPr lang="fa-IR" sz="2000" dirty="0">
                <a:solidFill>
                  <a:prstClr val="black"/>
                </a:solidFill>
                <a:latin typeface="Times New Roman"/>
                <a:ea typeface="Calibri"/>
                <a:cs typeface="B Nazanin" pitchFamily="2" charset="-78"/>
              </a:rPr>
              <a:t>مشابه آنها در دستگاه </a:t>
            </a:r>
            <a:r>
              <a:rPr lang="fa-IR" sz="2000" dirty="0" smtClean="0">
                <a:solidFill>
                  <a:prstClr val="black"/>
                </a:solidFill>
                <a:latin typeface="Times New Roman"/>
                <a:ea typeface="Calibri"/>
                <a:cs typeface="B Nazanin" pitchFamily="2" charset="-78"/>
              </a:rPr>
              <a:t>هاي دولتي </a:t>
            </a:r>
            <a:r>
              <a:rPr lang="fa-IR" sz="2000" dirty="0">
                <a:solidFill>
                  <a:prstClr val="black"/>
                </a:solidFill>
                <a:latin typeface="Times New Roman"/>
                <a:ea typeface="Calibri"/>
                <a:cs typeface="B Nazanin" pitchFamily="2" charset="-78"/>
              </a:rPr>
              <a:t>که </a:t>
            </a:r>
            <a:r>
              <a:rPr lang="fa-IR" sz="2000" dirty="0" smtClean="0">
                <a:solidFill>
                  <a:prstClr val="black"/>
                </a:solidFill>
                <a:latin typeface="Times New Roman"/>
                <a:ea typeface="Calibri"/>
                <a:cs typeface="B Nazanin" pitchFamily="2" charset="-78"/>
              </a:rPr>
              <a:t>مسئوليت خريد </a:t>
            </a:r>
            <a:r>
              <a:rPr lang="fa-IR" sz="2000" dirty="0">
                <a:solidFill>
                  <a:prstClr val="black"/>
                </a:solidFill>
                <a:latin typeface="Times New Roman"/>
                <a:ea typeface="Calibri"/>
                <a:cs typeface="B Nazanin" pitchFamily="2" charset="-78"/>
              </a:rPr>
              <a:t>کالاها و خدمات را بر عهده دارند </a:t>
            </a:r>
            <a:r>
              <a:rPr lang="fa-IR" sz="2000" dirty="0" smtClean="0">
                <a:solidFill>
                  <a:prstClr val="black"/>
                </a:solidFill>
                <a:latin typeface="Times New Roman"/>
                <a:ea typeface="Calibri"/>
                <a:cs typeface="B Nazanin" pitchFamily="2" charset="-78"/>
              </a:rPr>
              <a:t>تقاضاي خريد واحدهاي </a:t>
            </a:r>
            <a:r>
              <a:rPr lang="fa-IR" sz="2000" dirty="0">
                <a:solidFill>
                  <a:prstClr val="black"/>
                </a:solidFill>
                <a:latin typeface="Times New Roman"/>
                <a:ea typeface="Calibri"/>
                <a:cs typeface="B Nazanin" pitchFamily="2" charset="-78"/>
              </a:rPr>
              <a:t>درخواست کننده کالا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خدمات را </a:t>
            </a:r>
            <a:r>
              <a:rPr lang="fa-IR" sz="2000" dirty="0" smtClean="0">
                <a:solidFill>
                  <a:prstClr val="black"/>
                </a:solidFill>
                <a:latin typeface="Times New Roman"/>
                <a:ea typeface="Calibri"/>
                <a:cs typeface="B Nazanin" pitchFamily="2" charset="-78"/>
              </a:rPr>
              <a:t>دريافت مي نمايند </a:t>
            </a:r>
            <a:r>
              <a:rPr lang="fa-IR" sz="2000" dirty="0">
                <a:solidFill>
                  <a:prstClr val="black"/>
                </a:solidFill>
                <a:latin typeface="Times New Roman"/>
                <a:ea typeface="Calibri"/>
                <a:cs typeface="B Nazanin" pitchFamily="2" charset="-78"/>
              </a:rPr>
              <a:t>و پس از برآورد </a:t>
            </a:r>
            <a:r>
              <a:rPr lang="fa-IR" sz="2000" dirty="0" smtClean="0">
                <a:solidFill>
                  <a:prstClr val="black"/>
                </a:solidFill>
                <a:latin typeface="Times New Roman"/>
                <a:ea typeface="Calibri"/>
                <a:cs typeface="B Nazanin" pitchFamily="2" charset="-78"/>
              </a:rPr>
              <a:t>قيمت تقريبي </a:t>
            </a:r>
            <a:r>
              <a:rPr lang="fa-IR" sz="2000" dirty="0">
                <a:solidFill>
                  <a:prstClr val="black"/>
                </a:solidFill>
                <a:latin typeface="Times New Roman"/>
                <a:ea typeface="Calibri"/>
                <a:cs typeface="B Nazanin" pitchFamily="2" charset="-78"/>
              </a:rPr>
              <a:t>آنها درخواست </a:t>
            </a:r>
            <a:r>
              <a:rPr lang="fa-IR" sz="2000" dirty="0" smtClean="0">
                <a:solidFill>
                  <a:prstClr val="black"/>
                </a:solidFill>
                <a:latin typeface="Times New Roman"/>
                <a:ea typeface="Calibri"/>
                <a:cs typeface="B Nazanin" pitchFamily="2" charset="-78"/>
              </a:rPr>
              <a:t>خريد </a:t>
            </a:r>
            <a:r>
              <a:rPr lang="fa-IR" sz="2000" dirty="0">
                <a:solidFill>
                  <a:prstClr val="black"/>
                </a:solidFill>
                <a:latin typeface="Times New Roman"/>
                <a:ea typeface="Calibri"/>
                <a:cs typeface="B Nazanin" pitchFamily="2" charset="-78"/>
              </a:rPr>
              <a:t>کالا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انجام خدمت را </a:t>
            </a:r>
            <a:r>
              <a:rPr lang="fa-IR" sz="2000" dirty="0" smtClean="0">
                <a:solidFill>
                  <a:prstClr val="black"/>
                </a:solidFill>
                <a:latin typeface="Times New Roman"/>
                <a:ea typeface="Calibri"/>
                <a:cs typeface="B Nazanin" pitchFamily="2" charset="-78"/>
              </a:rPr>
              <a:t>تنظيم </a:t>
            </a:r>
            <a:r>
              <a:rPr lang="fa-IR" sz="2000" dirty="0">
                <a:solidFill>
                  <a:prstClr val="black"/>
                </a:solidFill>
                <a:latin typeface="Times New Roman"/>
                <a:ea typeface="Calibri"/>
                <a:cs typeface="B Nazanin" pitchFamily="2" charset="-78"/>
              </a:rPr>
              <a:t>نموده و به </a:t>
            </a:r>
            <a:r>
              <a:rPr lang="fa-IR" sz="2000" dirty="0" smtClean="0">
                <a:solidFill>
                  <a:prstClr val="black"/>
                </a:solidFill>
                <a:latin typeface="Times New Roman"/>
                <a:ea typeface="Calibri"/>
                <a:cs typeface="B Nazanin" pitchFamily="2" charset="-78"/>
              </a:rPr>
              <a:t>بالاترين </a:t>
            </a:r>
            <a:r>
              <a:rPr lang="fa-IR" sz="2000" dirty="0">
                <a:solidFill>
                  <a:prstClr val="black"/>
                </a:solidFill>
                <a:latin typeface="Times New Roman"/>
                <a:ea typeface="Calibri"/>
                <a:cs typeface="B Nazanin" pitchFamily="2" charset="-78"/>
              </a:rPr>
              <a:t>مقام دستگاه </a:t>
            </a:r>
            <a:r>
              <a:rPr lang="fa-IR" sz="2000" dirty="0" smtClean="0">
                <a:solidFill>
                  <a:prstClr val="black"/>
                </a:solidFill>
                <a:latin typeface="Times New Roman"/>
                <a:ea typeface="Calibri"/>
                <a:cs typeface="B Nazanin" pitchFamily="2" charset="-78"/>
              </a:rPr>
              <a:t>هاي اجرايي </a:t>
            </a:r>
            <a:r>
              <a:rPr lang="fa-IR" sz="2000" dirty="0">
                <a:solidFill>
                  <a:prstClr val="black"/>
                </a:solidFill>
                <a:latin typeface="Times New Roman"/>
                <a:ea typeface="Calibri"/>
                <a:cs typeface="B Nazanin" pitchFamily="2" charset="-78"/>
              </a:rPr>
              <a:t>و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افراد مجاز ازطرف آنها </a:t>
            </a:r>
            <a:r>
              <a:rPr lang="fa-IR" sz="2000" dirty="0" smtClean="0">
                <a:solidFill>
                  <a:prstClr val="black"/>
                </a:solidFill>
                <a:latin typeface="Times New Roman"/>
                <a:ea typeface="Calibri"/>
                <a:cs typeface="B Nazanin" pitchFamily="2" charset="-78"/>
              </a:rPr>
              <a:t>تسليم مي نمايند </a:t>
            </a:r>
            <a:r>
              <a:rPr lang="fa-IR" sz="2000" dirty="0">
                <a:solidFill>
                  <a:prstClr val="black"/>
                </a:solidFill>
                <a:latin typeface="Times New Roman"/>
                <a:ea typeface="Calibri"/>
                <a:cs typeface="B Nazanin" pitchFamily="2" charset="-78"/>
              </a:rPr>
              <a:t>مقامات مذکور برگ درخواست </a:t>
            </a:r>
            <a:r>
              <a:rPr lang="fa-IR" sz="2000" dirty="0" smtClean="0">
                <a:solidFill>
                  <a:prstClr val="black"/>
                </a:solidFill>
                <a:latin typeface="Times New Roman"/>
                <a:ea typeface="Calibri"/>
                <a:cs typeface="B Nazanin" pitchFamily="2" charset="-78"/>
              </a:rPr>
              <a:t>خريد </a:t>
            </a:r>
            <a:r>
              <a:rPr lang="fa-IR" sz="2000" dirty="0">
                <a:solidFill>
                  <a:prstClr val="black"/>
                </a:solidFill>
                <a:latin typeface="Times New Roman"/>
                <a:ea typeface="Calibri"/>
                <a:cs typeface="B Nazanin" pitchFamily="2" charset="-78"/>
              </a:rPr>
              <a:t>را مورد </a:t>
            </a:r>
            <a:r>
              <a:rPr lang="fa-IR" sz="2000" dirty="0" smtClean="0">
                <a:solidFill>
                  <a:prstClr val="black"/>
                </a:solidFill>
                <a:latin typeface="Times New Roman"/>
                <a:ea typeface="Calibri"/>
                <a:cs typeface="B Nazanin" pitchFamily="2" charset="-78"/>
              </a:rPr>
              <a:t>بررسي </a:t>
            </a:r>
            <a:r>
              <a:rPr lang="fa-IR" sz="2000" dirty="0">
                <a:solidFill>
                  <a:prstClr val="black"/>
                </a:solidFill>
                <a:latin typeface="Times New Roman"/>
                <a:ea typeface="Calibri"/>
                <a:cs typeface="B Nazanin" pitchFamily="2" charset="-78"/>
              </a:rPr>
              <a:t>قرار داد و در صورت </a:t>
            </a:r>
            <a:r>
              <a:rPr lang="fa-IR" sz="2000" dirty="0" smtClean="0">
                <a:solidFill>
                  <a:prstClr val="black"/>
                </a:solidFill>
                <a:latin typeface="Times New Roman"/>
                <a:ea typeface="Calibri"/>
                <a:cs typeface="B Nazanin" pitchFamily="2" charset="-78"/>
              </a:rPr>
              <a:t>خريد </a:t>
            </a:r>
            <a:r>
              <a:rPr lang="fa-IR" sz="2000" dirty="0">
                <a:solidFill>
                  <a:prstClr val="black"/>
                </a:solidFill>
                <a:latin typeface="Times New Roman"/>
                <a:ea typeface="Calibri"/>
                <a:cs typeface="B Nazanin" pitchFamily="2" charset="-78"/>
              </a:rPr>
              <a:t>کالا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خدمات </a:t>
            </a:r>
            <a:r>
              <a:rPr lang="fa-IR" sz="2000" dirty="0" smtClean="0">
                <a:solidFill>
                  <a:prstClr val="black"/>
                </a:solidFill>
                <a:latin typeface="Times New Roman"/>
                <a:ea typeface="Calibri"/>
                <a:cs typeface="B Nazanin" pitchFamily="2" charset="-78"/>
              </a:rPr>
              <a:t>پيشنهادي براي اجراي </a:t>
            </a:r>
            <a:r>
              <a:rPr lang="fa-IR" sz="2000" dirty="0">
                <a:solidFill>
                  <a:prstClr val="black"/>
                </a:solidFill>
                <a:latin typeface="Times New Roman"/>
                <a:ea typeface="Calibri"/>
                <a:cs typeface="B Nazanin" pitchFamily="2" charset="-78"/>
              </a:rPr>
              <a:t>برنامه </a:t>
            </a:r>
            <a:r>
              <a:rPr lang="fa-IR" sz="2000" dirty="0" smtClean="0">
                <a:solidFill>
                  <a:prstClr val="black"/>
                </a:solidFill>
                <a:latin typeface="Times New Roman"/>
                <a:ea typeface="Calibri"/>
                <a:cs typeface="B Nazanin" pitchFamily="2" charset="-78"/>
              </a:rPr>
              <a:t>هاي </a:t>
            </a:r>
            <a:r>
              <a:rPr lang="fa-IR" sz="2000" dirty="0">
                <a:solidFill>
                  <a:prstClr val="black"/>
                </a:solidFill>
                <a:latin typeface="Times New Roman"/>
                <a:ea typeface="Calibri"/>
                <a:cs typeface="B Nazanin" pitchFamily="2" charset="-78"/>
              </a:rPr>
              <a:t>مصوب و تحقق اهداف دستگاه </a:t>
            </a:r>
            <a:r>
              <a:rPr lang="fa-IR" sz="2000" dirty="0" smtClean="0">
                <a:solidFill>
                  <a:prstClr val="black"/>
                </a:solidFill>
                <a:latin typeface="Times New Roman"/>
                <a:ea typeface="Calibri"/>
                <a:cs typeface="B Nazanin" pitchFamily="2" charset="-78"/>
              </a:rPr>
              <a:t>هاي اجرايي ضروري </a:t>
            </a:r>
            <a:r>
              <a:rPr lang="fa-IR" sz="2000" dirty="0">
                <a:solidFill>
                  <a:prstClr val="black"/>
                </a:solidFill>
                <a:latin typeface="Times New Roman"/>
                <a:ea typeface="Calibri"/>
                <a:cs typeface="B Nazanin" pitchFamily="2" charset="-78"/>
              </a:rPr>
              <a:t>باشد با </a:t>
            </a:r>
            <a:r>
              <a:rPr lang="fa-IR" sz="2000" dirty="0" smtClean="0">
                <a:solidFill>
                  <a:prstClr val="black"/>
                </a:solidFill>
                <a:latin typeface="Times New Roman"/>
                <a:ea typeface="Calibri"/>
                <a:cs typeface="B Nazanin" pitchFamily="2" charset="-78"/>
              </a:rPr>
              <a:t>خريدکالا </a:t>
            </a:r>
            <a:r>
              <a:rPr lang="fa-IR" sz="2000" dirty="0">
                <a:solidFill>
                  <a:prstClr val="black"/>
                </a:solidFill>
                <a:latin typeface="Times New Roman"/>
                <a:ea typeface="Calibri"/>
                <a:cs typeface="B Nazanin" pitchFamily="2" charset="-78"/>
              </a:rPr>
              <a:t>و خدمت درخواست شده موافقت </a:t>
            </a:r>
            <a:r>
              <a:rPr lang="fa-IR" sz="2000" dirty="0" smtClean="0">
                <a:solidFill>
                  <a:prstClr val="black"/>
                </a:solidFill>
                <a:latin typeface="Times New Roman"/>
                <a:ea typeface="Calibri"/>
                <a:cs typeface="B Nazanin" pitchFamily="2" charset="-78"/>
              </a:rPr>
              <a:t>مي نمايند</a:t>
            </a:r>
            <a:r>
              <a:rPr lang="fa-IR" sz="2000" dirty="0">
                <a:solidFill>
                  <a:prstClr val="black"/>
                </a:solidFill>
                <a:latin typeface="Times New Roman"/>
                <a:ea typeface="Calibri"/>
                <a:cs typeface="B Nazanin" pitchFamily="2" charset="-78"/>
              </a:rPr>
              <a:t>. انجام </a:t>
            </a:r>
            <a:r>
              <a:rPr lang="fa-IR" sz="2000" dirty="0" smtClean="0">
                <a:solidFill>
                  <a:prstClr val="black"/>
                </a:solidFill>
                <a:latin typeface="Times New Roman"/>
                <a:ea typeface="Calibri"/>
                <a:cs typeface="B Nazanin" pitchFamily="2" charset="-78"/>
              </a:rPr>
              <a:t>صحيح </a:t>
            </a:r>
            <a:r>
              <a:rPr lang="fa-IR" sz="2000" dirty="0">
                <a:solidFill>
                  <a:prstClr val="black"/>
                </a:solidFill>
                <a:latin typeface="Times New Roman"/>
                <a:ea typeface="Calibri"/>
                <a:cs typeface="B Nazanin" pitchFamily="2" charset="-78"/>
              </a:rPr>
              <a:t>مرحله </a:t>
            </a:r>
            <a:r>
              <a:rPr lang="fa-IR" sz="2000" dirty="0" smtClean="0">
                <a:solidFill>
                  <a:prstClr val="black"/>
                </a:solidFill>
                <a:latin typeface="Times New Roman"/>
                <a:ea typeface="Calibri"/>
                <a:cs typeface="B Nazanin" pitchFamily="2" charset="-78"/>
              </a:rPr>
              <a:t>تشخيص </a:t>
            </a:r>
            <a:r>
              <a:rPr lang="fa-IR" sz="2000" dirty="0">
                <a:solidFill>
                  <a:prstClr val="black"/>
                </a:solidFill>
                <a:latin typeface="Times New Roman"/>
                <a:ea typeface="Calibri"/>
                <a:cs typeface="B Nazanin" pitchFamily="2" charset="-78"/>
              </a:rPr>
              <a:t>از آنجا </a:t>
            </a:r>
            <a:r>
              <a:rPr lang="fa-IR" sz="2000" dirty="0" smtClean="0">
                <a:solidFill>
                  <a:prstClr val="black"/>
                </a:solidFill>
                <a:latin typeface="Times New Roman"/>
                <a:ea typeface="Calibri"/>
                <a:cs typeface="B Nazanin" pitchFamily="2" charset="-78"/>
              </a:rPr>
              <a:t>اهميت </a:t>
            </a:r>
            <a:r>
              <a:rPr lang="fa-IR" sz="2000" dirty="0">
                <a:solidFill>
                  <a:prstClr val="black"/>
                </a:solidFill>
                <a:latin typeface="Times New Roman"/>
                <a:ea typeface="Calibri"/>
                <a:cs typeface="B Nazanin" pitchFamily="2" charset="-78"/>
              </a:rPr>
              <a:t>داردکه در </a:t>
            </a:r>
            <a:r>
              <a:rPr lang="fa-IR" sz="2000" dirty="0" smtClean="0">
                <a:solidFill>
                  <a:prstClr val="black"/>
                </a:solidFill>
                <a:latin typeface="Times New Roman"/>
                <a:ea typeface="Calibri"/>
                <a:cs typeface="B Nazanin" pitchFamily="2" charset="-78"/>
              </a:rPr>
              <a:t>اين </a:t>
            </a:r>
            <a:r>
              <a:rPr lang="fa-IR" sz="2000" dirty="0">
                <a:solidFill>
                  <a:prstClr val="black"/>
                </a:solidFill>
                <a:latin typeface="Times New Roman"/>
                <a:ea typeface="Calibri"/>
                <a:cs typeface="B Nazanin" pitchFamily="2" charset="-78"/>
              </a:rPr>
              <a:t>مرحله در مورد نوع و </a:t>
            </a:r>
            <a:r>
              <a:rPr lang="fa-IR" sz="2000" dirty="0" smtClean="0">
                <a:solidFill>
                  <a:prstClr val="black"/>
                </a:solidFill>
                <a:latin typeface="Times New Roman"/>
                <a:ea typeface="Calibri"/>
                <a:cs typeface="B Nazanin" pitchFamily="2" charset="-78"/>
              </a:rPr>
              <a:t>ميزان </a:t>
            </a:r>
            <a:r>
              <a:rPr lang="fa-IR" sz="2000" dirty="0">
                <a:solidFill>
                  <a:prstClr val="black"/>
                </a:solidFill>
                <a:latin typeface="Times New Roman"/>
                <a:ea typeface="Calibri"/>
                <a:cs typeface="B Nazanin" pitchFamily="2" charset="-78"/>
              </a:rPr>
              <a:t>کالا </a:t>
            </a:r>
            <a:r>
              <a:rPr lang="fa-IR" sz="2000" dirty="0" smtClean="0">
                <a:solidFill>
                  <a:prstClr val="black"/>
                </a:solidFill>
                <a:latin typeface="Times New Roman"/>
                <a:ea typeface="Calibri"/>
                <a:cs typeface="B Nazanin" pitchFamily="2" charset="-78"/>
              </a:rPr>
              <a:t>يا خدماتي </a:t>
            </a:r>
            <a:r>
              <a:rPr lang="fa-IR" sz="2000" dirty="0">
                <a:solidFill>
                  <a:prstClr val="black"/>
                </a:solidFill>
                <a:latin typeface="Times New Roman"/>
                <a:ea typeface="Calibri"/>
                <a:cs typeface="B Nazanin" pitchFamily="2" charset="-78"/>
              </a:rPr>
              <a:t>که </a:t>
            </a:r>
            <a:r>
              <a:rPr lang="fa-IR" sz="2000" dirty="0" smtClean="0">
                <a:solidFill>
                  <a:prstClr val="black"/>
                </a:solidFill>
                <a:latin typeface="Times New Roman"/>
                <a:ea typeface="Calibri"/>
                <a:cs typeface="B Nazanin" pitchFamily="2" charset="-78"/>
              </a:rPr>
              <a:t>بايد خريداري </a:t>
            </a:r>
            <a:r>
              <a:rPr lang="fa-IR" sz="2000" dirty="0">
                <a:solidFill>
                  <a:prstClr val="black"/>
                </a:solidFill>
                <a:latin typeface="Times New Roman"/>
                <a:ea typeface="Calibri"/>
                <a:cs typeface="B Nazanin" pitchFamily="2" charset="-78"/>
              </a:rPr>
              <a:t>گردد </a:t>
            </a:r>
            <a:r>
              <a:rPr lang="fa-IR" sz="2000" dirty="0" smtClean="0">
                <a:solidFill>
                  <a:prstClr val="black"/>
                </a:solidFill>
                <a:latin typeface="Times New Roman"/>
                <a:ea typeface="Calibri"/>
                <a:cs typeface="B Nazanin" pitchFamily="2" charset="-78"/>
              </a:rPr>
              <a:t>تصميم گيري مي </a:t>
            </a:r>
            <a:r>
              <a:rPr lang="fa-IR" sz="2000" dirty="0">
                <a:solidFill>
                  <a:prstClr val="black"/>
                </a:solidFill>
                <a:latin typeface="Times New Roman"/>
                <a:ea typeface="Calibri"/>
                <a:cs typeface="B Nazanin" pitchFamily="2" charset="-78"/>
              </a:rPr>
              <a:t>شود. ازآنجا که مرحله </a:t>
            </a:r>
            <a:r>
              <a:rPr lang="fa-IR" sz="2000" dirty="0" smtClean="0">
                <a:solidFill>
                  <a:prstClr val="black"/>
                </a:solidFill>
                <a:latin typeface="Times New Roman"/>
                <a:ea typeface="Calibri"/>
                <a:cs typeface="B Nazanin" pitchFamily="2" charset="-78"/>
              </a:rPr>
              <a:t>تشخيص </a:t>
            </a:r>
            <a:r>
              <a:rPr lang="fa-IR" sz="2000" dirty="0">
                <a:solidFill>
                  <a:prstClr val="black"/>
                </a:solidFill>
                <a:latin typeface="Times New Roman"/>
                <a:ea typeface="Calibri"/>
                <a:cs typeface="B Nazanin" pitchFamily="2" charset="-78"/>
              </a:rPr>
              <a:t>از مراحل </a:t>
            </a:r>
            <a:r>
              <a:rPr lang="fa-IR" sz="2000" dirty="0" smtClean="0">
                <a:solidFill>
                  <a:prstClr val="black"/>
                </a:solidFill>
                <a:latin typeface="Times New Roman"/>
                <a:ea typeface="Calibri"/>
                <a:cs typeface="B Nazanin" pitchFamily="2" charset="-78"/>
              </a:rPr>
              <a:t>اداري </a:t>
            </a:r>
            <a:r>
              <a:rPr lang="fa-IR" sz="2000" dirty="0">
                <a:solidFill>
                  <a:prstClr val="black"/>
                </a:solidFill>
                <a:latin typeface="Times New Roman"/>
                <a:ea typeface="Calibri"/>
                <a:cs typeface="B Nazanin" pitchFamily="2" charset="-78"/>
              </a:rPr>
              <a:t>انجام </a:t>
            </a:r>
            <a:r>
              <a:rPr lang="fa-IR" sz="2000" dirty="0" smtClean="0">
                <a:solidFill>
                  <a:prstClr val="black"/>
                </a:solidFill>
                <a:latin typeface="Times New Roman"/>
                <a:ea typeface="Calibri"/>
                <a:cs typeface="B Nazanin" pitchFamily="2" charset="-78"/>
              </a:rPr>
              <a:t>هزينه </a:t>
            </a:r>
            <a:r>
              <a:rPr lang="fa-IR" sz="2000" dirty="0">
                <a:solidFill>
                  <a:prstClr val="black"/>
                </a:solidFill>
                <a:latin typeface="Times New Roman"/>
                <a:ea typeface="Calibri"/>
                <a:cs typeface="B Nazanin" pitchFamily="2" charset="-78"/>
              </a:rPr>
              <a:t>است در </a:t>
            </a:r>
            <a:r>
              <a:rPr lang="fa-IR" sz="2000" dirty="0" smtClean="0">
                <a:solidFill>
                  <a:prstClr val="black"/>
                </a:solidFill>
                <a:latin typeface="Times New Roman"/>
                <a:ea typeface="Calibri"/>
                <a:cs typeface="B Nazanin" pitchFamily="2" charset="-78"/>
              </a:rPr>
              <a:t>سيستم حسابداري </a:t>
            </a:r>
            <a:r>
              <a:rPr lang="fa-IR" sz="2000" dirty="0">
                <a:solidFill>
                  <a:prstClr val="black"/>
                </a:solidFill>
                <a:latin typeface="Times New Roman"/>
                <a:ea typeface="Calibri"/>
                <a:cs typeface="B Nazanin" pitchFamily="2" charset="-78"/>
              </a:rPr>
              <a:t>منعکس </a:t>
            </a:r>
            <a:r>
              <a:rPr lang="fa-IR" sz="2000" dirty="0" smtClean="0">
                <a:solidFill>
                  <a:prstClr val="black"/>
                </a:solidFill>
                <a:latin typeface="Times New Roman"/>
                <a:ea typeface="Calibri"/>
                <a:cs typeface="B Nazanin" pitchFamily="2" charset="-78"/>
              </a:rPr>
              <a:t>نمي </a:t>
            </a:r>
            <a:r>
              <a:rPr lang="fa-IR" sz="2000" dirty="0">
                <a:solidFill>
                  <a:prstClr val="black"/>
                </a:solidFill>
                <a:latin typeface="Times New Roman"/>
                <a:ea typeface="Calibri"/>
                <a:cs typeface="B Nazanin" pitchFamily="2" charset="-78"/>
              </a:rPr>
              <a:t>شود.</a:t>
            </a:r>
            <a:endParaRPr lang="en-US" sz="2000"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18443395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836712"/>
            <a:ext cx="7920880" cy="5040560"/>
          </a:xfrm>
          <a:prstGeom prst="rect">
            <a:avLst/>
          </a:prstGeom>
        </p:spPr>
        <p:txBody>
          <a:bodyPr wrap="square">
            <a:spAutoFit/>
          </a:bodyPr>
          <a:lstStyle/>
          <a:p>
            <a:pPr algn="justLow">
              <a:lnSpc>
                <a:spcPct val="115000"/>
              </a:lnSpc>
              <a:tabLst>
                <a:tab pos="4798060" algn="l"/>
              </a:tabLst>
            </a:pPr>
            <a:r>
              <a:rPr lang="fa-IR" sz="2800" b="1" dirty="0">
                <a:solidFill>
                  <a:prstClr val="black"/>
                </a:solidFill>
                <a:latin typeface="Times New Roman"/>
                <a:ea typeface="Calibri"/>
                <a:cs typeface="B Nazanin" pitchFamily="2" charset="-78"/>
              </a:rPr>
              <a:t>مرحله دوم: </a:t>
            </a:r>
            <a:r>
              <a:rPr lang="fa-IR" sz="2800" b="1" dirty="0" smtClean="0">
                <a:solidFill>
                  <a:prstClr val="black"/>
                </a:solidFill>
                <a:latin typeface="Times New Roman"/>
                <a:ea typeface="Calibri"/>
                <a:cs typeface="B Nazanin" pitchFamily="2" charset="-78"/>
              </a:rPr>
              <a:t>تأمين اعتبار</a:t>
            </a:r>
          </a:p>
          <a:p>
            <a:pPr algn="justLow">
              <a:lnSpc>
                <a:spcPct val="115000"/>
              </a:lnSpc>
              <a:tabLst>
                <a:tab pos="4798060" algn="l"/>
              </a:tabLst>
            </a:pPr>
            <a:endParaRPr lang="en-US" sz="2400" dirty="0">
              <a:solidFill>
                <a:prstClr val="black"/>
              </a:solidFill>
              <a:latin typeface="Times New Roman"/>
              <a:ea typeface="Calibri"/>
              <a:cs typeface="B Nazanin" pitchFamily="2" charset="-78"/>
            </a:endParaRPr>
          </a:p>
          <a:p>
            <a:pPr algn="justLow">
              <a:lnSpc>
                <a:spcPct val="115000"/>
              </a:lnSpc>
              <a:tabLst>
                <a:tab pos="4798060" algn="l"/>
              </a:tabLst>
            </a:pPr>
            <a:r>
              <a:rPr lang="fa-IR" sz="2000" dirty="0">
                <a:solidFill>
                  <a:prstClr val="black"/>
                </a:solidFill>
                <a:latin typeface="Times New Roman"/>
                <a:ea typeface="Calibri"/>
                <a:cs typeface="B Nazanin" pitchFamily="2" charset="-78"/>
              </a:rPr>
              <a:t>طبق ماده 18 قانون محاسبات </a:t>
            </a:r>
            <a:r>
              <a:rPr lang="fa-IR" sz="2000" dirty="0" smtClean="0">
                <a:solidFill>
                  <a:prstClr val="black"/>
                </a:solidFill>
                <a:latin typeface="Times New Roman"/>
                <a:ea typeface="Calibri"/>
                <a:cs typeface="B Nazanin" pitchFamily="2" charset="-78"/>
              </a:rPr>
              <a:t>عمومي تأمين </a:t>
            </a:r>
            <a:r>
              <a:rPr lang="fa-IR" sz="2000" dirty="0">
                <a:solidFill>
                  <a:prstClr val="black"/>
                </a:solidFill>
                <a:latin typeface="Times New Roman"/>
                <a:ea typeface="Calibri"/>
                <a:cs typeface="B Nazanin" pitchFamily="2" charset="-78"/>
              </a:rPr>
              <a:t>اعتبار عبارت است از اختصاص تمام </a:t>
            </a:r>
            <a:r>
              <a:rPr lang="fa-IR" sz="2000" dirty="0" smtClean="0">
                <a:solidFill>
                  <a:prstClr val="black"/>
                </a:solidFill>
                <a:latin typeface="Times New Roman"/>
                <a:ea typeface="Calibri"/>
                <a:cs typeface="B Nazanin" pitchFamily="2" charset="-78"/>
              </a:rPr>
              <a:t>يا قسمتي </a:t>
            </a:r>
            <a:r>
              <a:rPr lang="fa-IR" sz="2000" dirty="0">
                <a:solidFill>
                  <a:prstClr val="black"/>
                </a:solidFill>
                <a:latin typeface="Times New Roman"/>
                <a:ea typeface="Calibri"/>
                <a:cs typeface="B Nazanin" pitchFamily="2" charset="-78"/>
              </a:rPr>
              <a:t>از اعتبار مصوب </a:t>
            </a:r>
            <a:r>
              <a:rPr lang="fa-IR" sz="2000" dirty="0" smtClean="0">
                <a:solidFill>
                  <a:prstClr val="black"/>
                </a:solidFill>
                <a:latin typeface="Times New Roman"/>
                <a:ea typeface="Calibri"/>
                <a:cs typeface="B Nazanin" pitchFamily="2" charset="-78"/>
              </a:rPr>
              <a:t>براي هزينه ي معين</a:t>
            </a:r>
            <a:r>
              <a:rPr lang="fa-IR" sz="2000" dirty="0">
                <a:solidFill>
                  <a:prstClr val="black"/>
                </a:solidFill>
                <a:latin typeface="Times New Roman"/>
                <a:ea typeface="Calibri"/>
                <a:cs typeface="B Nazanin" pitchFamily="2" charset="-78"/>
              </a:rPr>
              <a:t>. </a:t>
            </a:r>
            <a:endParaRPr lang="fa-IR" sz="2000" dirty="0" smtClean="0">
              <a:solidFill>
                <a:prstClr val="black"/>
              </a:solidFill>
              <a:latin typeface="Times New Roman"/>
              <a:ea typeface="Calibri"/>
              <a:cs typeface="B Nazanin" pitchFamily="2" charset="-78"/>
            </a:endParaRPr>
          </a:p>
          <a:p>
            <a:pPr algn="justLow">
              <a:lnSpc>
                <a:spcPct val="115000"/>
              </a:lnSpc>
              <a:tabLst>
                <a:tab pos="4798060" algn="l"/>
              </a:tabLst>
            </a:pPr>
            <a:endParaRPr lang="en-US" sz="2000" dirty="0">
              <a:solidFill>
                <a:prstClr val="black"/>
              </a:solidFill>
              <a:latin typeface="Times New Roman"/>
              <a:ea typeface="Calibri"/>
              <a:cs typeface="B Nazanin" pitchFamily="2" charset="-78"/>
            </a:endParaRPr>
          </a:p>
          <a:p>
            <a:pPr algn="justLow">
              <a:lnSpc>
                <a:spcPct val="115000"/>
              </a:lnSpc>
              <a:tabLst>
                <a:tab pos="4798060" algn="l"/>
              </a:tabLst>
            </a:pPr>
            <a:r>
              <a:rPr lang="fa-IR" sz="2000" dirty="0" smtClean="0">
                <a:solidFill>
                  <a:prstClr val="black"/>
                </a:solidFill>
                <a:latin typeface="Times New Roman"/>
                <a:ea typeface="Calibri"/>
                <a:cs typeface="B Nazanin" pitchFamily="2" charset="-78"/>
              </a:rPr>
              <a:t>مسئوليت تأمين </a:t>
            </a:r>
            <a:r>
              <a:rPr lang="fa-IR" sz="2000" dirty="0">
                <a:solidFill>
                  <a:prstClr val="black"/>
                </a:solidFill>
                <a:latin typeface="Times New Roman"/>
                <a:ea typeface="Calibri"/>
                <a:cs typeface="B Nazanin" pitchFamily="2" charset="-78"/>
              </a:rPr>
              <a:t>اعتبار به عهده </a:t>
            </a:r>
            <a:r>
              <a:rPr lang="fa-IR" sz="2000" dirty="0" smtClean="0">
                <a:solidFill>
                  <a:prstClr val="black"/>
                </a:solidFill>
                <a:latin typeface="Times New Roman"/>
                <a:ea typeface="Calibri"/>
                <a:cs typeface="B Nazanin" pitchFamily="2" charset="-78"/>
              </a:rPr>
              <a:t>ذيحساب </a:t>
            </a:r>
            <a:r>
              <a:rPr lang="fa-IR" sz="2000" dirty="0">
                <a:solidFill>
                  <a:prstClr val="black"/>
                </a:solidFill>
                <a:latin typeface="Times New Roman"/>
                <a:ea typeface="Calibri"/>
                <a:cs typeface="B Nazanin" pitchFamily="2" charset="-78"/>
              </a:rPr>
              <a:t>دستگاه </a:t>
            </a:r>
            <a:r>
              <a:rPr lang="fa-IR" sz="2000" dirty="0" smtClean="0">
                <a:solidFill>
                  <a:prstClr val="black"/>
                </a:solidFill>
                <a:latin typeface="Times New Roman"/>
                <a:ea typeface="Calibri"/>
                <a:cs typeface="B Nazanin" pitchFamily="2" charset="-78"/>
              </a:rPr>
              <a:t>اجرايي </a:t>
            </a:r>
            <a:r>
              <a:rPr lang="fa-IR" sz="2000" dirty="0">
                <a:solidFill>
                  <a:prstClr val="black"/>
                </a:solidFill>
                <a:latin typeface="Times New Roman"/>
                <a:ea typeface="Calibri"/>
                <a:cs typeface="B Nazanin" pitchFamily="2" charset="-78"/>
              </a:rPr>
              <a:t>است. </a:t>
            </a:r>
            <a:r>
              <a:rPr lang="fa-IR" sz="2000" dirty="0" smtClean="0">
                <a:solidFill>
                  <a:prstClr val="black"/>
                </a:solidFill>
                <a:latin typeface="Times New Roman"/>
                <a:ea typeface="Calibri"/>
                <a:cs typeface="B Nazanin" pitchFamily="2" charset="-78"/>
              </a:rPr>
              <a:t>ذيحساب </a:t>
            </a:r>
            <a:r>
              <a:rPr lang="fa-IR" sz="2000" dirty="0">
                <a:solidFill>
                  <a:prstClr val="black"/>
                </a:solidFill>
                <a:latin typeface="Times New Roman"/>
                <a:ea typeface="Calibri"/>
                <a:cs typeface="B Nazanin" pitchFamily="2" charset="-78"/>
              </a:rPr>
              <a:t>پس از </a:t>
            </a:r>
            <a:r>
              <a:rPr lang="fa-IR" sz="2000" dirty="0" smtClean="0">
                <a:solidFill>
                  <a:prstClr val="black"/>
                </a:solidFill>
                <a:latin typeface="Times New Roman"/>
                <a:ea typeface="Calibri"/>
                <a:cs typeface="B Nazanin" pitchFamily="2" charset="-78"/>
              </a:rPr>
              <a:t>دريافت </a:t>
            </a:r>
            <a:r>
              <a:rPr lang="fa-IR" sz="2000" dirty="0">
                <a:solidFill>
                  <a:prstClr val="black"/>
                </a:solidFill>
                <a:latin typeface="Times New Roman"/>
                <a:ea typeface="Calibri"/>
                <a:cs typeface="B Nazanin" pitchFamily="2" charset="-78"/>
              </a:rPr>
              <a:t>فرم درخواست </a:t>
            </a:r>
            <a:r>
              <a:rPr lang="fa-IR" sz="2000" dirty="0" smtClean="0">
                <a:solidFill>
                  <a:prstClr val="black"/>
                </a:solidFill>
                <a:latin typeface="Times New Roman"/>
                <a:ea typeface="Calibri"/>
                <a:cs typeface="B Nazanin" pitchFamily="2" charset="-78"/>
              </a:rPr>
              <a:t>خريد </a:t>
            </a:r>
            <a:r>
              <a:rPr lang="fa-IR" sz="2000" dirty="0">
                <a:solidFill>
                  <a:prstClr val="black"/>
                </a:solidFill>
                <a:latin typeface="Times New Roman"/>
                <a:ea typeface="Calibri"/>
                <a:cs typeface="B Nazanin" pitchFamily="2" charset="-78"/>
              </a:rPr>
              <a:t>کالا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خدمات براساس مبلغ </a:t>
            </a:r>
            <a:r>
              <a:rPr lang="fa-IR" sz="2000" dirty="0" smtClean="0">
                <a:solidFill>
                  <a:prstClr val="black"/>
                </a:solidFill>
                <a:latin typeface="Times New Roman"/>
                <a:ea typeface="Calibri"/>
                <a:cs typeface="B Nazanin" pitchFamily="2" charset="-78"/>
              </a:rPr>
              <a:t>برآوردي </a:t>
            </a:r>
            <a:r>
              <a:rPr lang="fa-IR" sz="2000" dirty="0">
                <a:solidFill>
                  <a:prstClr val="black"/>
                </a:solidFill>
                <a:latin typeface="Times New Roman"/>
                <a:ea typeface="Calibri"/>
                <a:cs typeface="B Nazanin" pitchFamily="2" charset="-78"/>
              </a:rPr>
              <a:t>که در فرم مذکور توسط واحد </a:t>
            </a:r>
            <a:r>
              <a:rPr lang="fa-IR" sz="2000" dirty="0" smtClean="0">
                <a:solidFill>
                  <a:prstClr val="black"/>
                </a:solidFill>
                <a:latin typeface="Times New Roman"/>
                <a:ea typeface="Calibri"/>
                <a:cs typeface="B Nazanin" pitchFamily="2" charset="-78"/>
              </a:rPr>
              <a:t>بازرگاني </a:t>
            </a:r>
            <a:r>
              <a:rPr lang="fa-IR" sz="2000" dirty="0">
                <a:solidFill>
                  <a:prstClr val="black"/>
                </a:solidFill>
                <a:latin typeface="Times New Roman"/>
                <a:ea typeface="Calibri"/>
                <a:cs typeface="B Nazanin" pitchFamily="2" charset="-78"/>
              </a:rPr>
              <a:t>درج شده است اقدام به </a:t>
            </a:r>
            <a:r>
              <a:rPr lang="fa-IR" sz="2000" dirty="0" smtClean="0">
                <a:solidFill>
                  <a:prstClr val="black"/>
                </a:solidFill>
                <a:latin typeface="Times New Roman"/>
                <a:ea typeface="Calibri"/>
                <a:cs typeface="B Nazanin" pitchFamily="2" charset="-78"/>
              </a:rPr>
              <a:t>تأمين </a:t>
            </a:r>
            <a:r>
              <a:rPr lang="fa-IR" sz="2000" dirty="0">
                <a:solidFill>
                  <a:prstClr val="black"/>
                </a:solidFill>
                <a:latin typeface="Times New Roman"/>
                <a:ea typeface="Calibri"/>
                <a:cs typeface="B Nazanin" pitchFamily="2" charset="-78"/>
              </a:rPr>
              <a:t>اعتبار فرم درخواست </a:t>
            </a:r>
            <a:r>
              <a:rPr lang="fa-IR" sz="2000" dirty="0" smtClean="0">
                <a:solidFill>
                  <a:prstClr val="black"/>
                </a:solidFill>
                <a:latin typeface="Times New Roman"/>
                <a:ea typeface="Calibri"/>
                <a:cs typeface="B Nazanin" pitchFamily="2" charset="-78"/>
              </a:rPr>
              <a:t>خريد مي نمايند</a:t>
            </a:r>
            <a:r>
              <a:rPr lang="fa-IR" sz="2000" dirty="0">
                <a:solidFill>
                  <a:prstClr val="black"/>
                </a:solidFill>
                <a:latin typeface="Times New Roman"/>
                <a:ea typeface="Calibri"/>
                <a:cs typeface="B Nazanin" pitchFamily="2" charset="-78"/>
              </a:rPr>
              <a:t>.</a:t>
            </a:r>
            <a:endParaRPr lang="en-US" sz="2000" dirty="0">
              <a:solidFill>
                <a:prstClr val="black"/>
              </a:solidFill>
              <a:latin typeface="Times New Roman"/>
              <a:ea typeface="Calibri"/>
              <a:cs typeface="B Nazanin" pitchFamily="2" charset="-78"/>
            </a:endParaRPr>
          </a:p>
          <a:p>
            <a:pPr algn="justLow">
              <a:lnSpc>
                <a:spcPct val="115000"/>
              </a:lnSpc>
              <a:tabLst>
                <a:tab pos="4798060" algn="l"/>
              </a:tabLst>
            </a:pPr>
            <a:r>
              <a:rPr lang="fa-IR" sz="2000" dirty="0">
                <a:solidFill>
                  <a:prstClr val="black"/>
                </a:solidFill>
                <a:latin typeface="Times New Roman"/>
                <a:ea typeface="Calibri"/>
                <a:cs typeface="B Nazanin" pitchFamily="2" charset="-78"/>
              </a:rPr>
              <a:t>در </a:t>
            </a:r>
            <a:r>
              <a:rPr lang="fa-IR" sz="2000" dirty="0" smtClean="0">
                <a:solidFill>
                  <a:prstClr val="black"/>
                </a:solidFill>
                <a:latin typeface="Times New Roman"/>
                <a:ea typeface="Calibri"/>
                <a:cs typeface="B Nazanin" pitchFamily="2" charset="-78"/>
              </a:rPr>
              <a:t>صورتي </a:t>
            </a:r>
            <a:r>
              <a:rPr lang="fa-IR" sz="2000" dirty="0">
                <a:solidFill>
                  <a:prstClr val="black"/>
                </a:solidFill>
                <a:latin typeface="Times New Roman"/>
                <a:ea typeface="Calibri"/>
                <a:cs typeface="B Nazanin" pitchFamily="2" charset="-78"/>
              </a:rPr>
              <a:t>که </a:t>
            </a:r>
            <a:r>
              <a:rPr lang="fa-IR" sz="2000" dirty="0" smtClean="0">
                <a:solidFill>
                  <a:prstClr val="black"/>
                </a:solidFill>
                <a:latin typeface="Times New Roman"/>
                <a:ea typeface="Calibri"/>
                <a:cs typeface="B Nazanin" pitchFamily="2" charset="-78"/>
              </a:rPr>
              <a:t>خريدکالا يا </a:t>
            </a:r>
            <a:r>
              <a:rPr lang="fa-IR" sz="2000" dirty="0">
                <a:solidFill>
                  <a:prstClr val="black"/>
                </a:solidFill>
                <a:latin typeface="Times New Roman"/>
                <a:ea typeface="Calibri"/>
                <a:cs typeface="B Nazanin" pitchFamily="2" charset="-78"/>
              </a:rPr>
              <a:t>خدمت مورد درخواست </a:t>
            </a:r>
            <a:r>
              <a:rPr lang="fa-IR" sz="2000" dirty="0" smtClean="0">
                <a:solidFill>
                  <a:prstClr val="black"/>
                </a:solidFill>
                <a:latin typeface="Times New Roman"/>
                <a:ea typeface="Calibri"/>
                <a:cs typeface="B Nazanin" pitchFamily="2" charset="-78"/>
              </a:rPr>
              <a:t>قانوني </a:t>
            </a:r>
            <a:r>
              <a:rPr lang="fa-IR" sz="2000" dirty="0">
                <a:solidFill>
                  <a:prstClr val="black"/>
                </a:solidFill>
                <a:latin typeface="Times New Roman"/>
                <a:ea typeface="Calibri"/>
                <a:cs typeface="B Nazanin" pitchFamily="2" charset="-78"/>
              </a:rPr>
              <a:t>بوده و اعتبار لازم هم </a:t>
            </a:r>
            <a:r>
              <a:rPr lang="fa-IR" sz="2000" dirty="0" smtClean="0">
                <a:solidFill>
                  <a:prstClr val="black"/>
                </a:solidFill>
                <a:latin typeface="Times New Roman"/>
                <a:ea typeface="Calibri"/>
                <a:cs typeface="B Nazanin" pitchFamily="2" charset="-78"/>
              </a:rPr>
              <a:t>براي </a:t>
            </a:r>
            <a:r>
              <a:rPr lang="fa-IR" sz="2000" dirty="0">
                <a:solidFill>
                  <a:prstClr val="black"/>
                </a:solidFill>
                <a:latin typeface="Times New Roman"/>
                <a:ea typeface="Calibri"/>
                <a:cs typeface="B Nazanin" pitchFamily="2" charset="-78"/>
              </a:rPr>
              <a:t>آن موجود باشد با دستور </a:t>
            </a:r>
            <a:r>
              <a:rPr lang="fa-IR" sz="2000" dirty="0" smtClean="0">
                <a:solidFill>
                  <a:prstClr val="black"/>
                </a:solidFill>
                <a:latin typeface="Times New Roman"/>
                <a:ea typeface="Calibri"/>
                <a:cs typeface="B Nazanin" pitchFamily="2" charset="-78"/>
              </a:rPr>
              <a:t>ذيحساب </a:t>
            </a:r>
            <a:r>
              <a:rPr lang="fa-IR" sz="2000" dirty="0">
                <a:solidFill>
                  <a:prstClr val="black"/>
                </a:solidFill>
                <a:latin typeface="Times New Roman"/>
                <a:ea typeface="Calibri"/>
                <a:cs typeface="B Nazanin" pitchFamily="2" charset="-78"/>
              </a:rPr>
              <a:t>دستگاه </a:t>
            </a:r>
            <a:r>
              <a:rPr lang="fa-IR" sz="2000" dirty="0" smtClean="0">
                <a:solidFill>
                  <a:prstClr val="black"/>
                </a:solidFill>
                <a:latin typeface="Times New Roman"/>
                <a:ea typeface="Calibri"/>
                <a:cs typeface="B Nazanin" pitchFamily="2" charset="-78"/>
              </a:rPr>
              <a:t>دولتي قسمتي </a:t>
            </a:r>
            <a:r>
              <a:rPr lang="fa-IR" sz="2000" dirty="0">
                <a:solidFill>
                  <a:prstClr val="black"/>
                </a:solidFill>
                <a:latin typeface="Times New Roman"/>
                <a:ea typeface="Calibri"/>
                <a:cs typeface="B Nazanin" pitchFamily="2" charset="-78"/>
              </a:rPr>
              <a:t>از اعتبار </a:t>
            </a:r>
            <a:r>
              <a:rPr lang="fa-IR" sz="2000" dirty="0" smtClean="0">
                <a:solidFill>
                  <a:prstClr val="black"/>
                </a:solidFill>
                <a:latin typeface="Times New Roman"/>
                <a:ea typeface="Calibri"/>
                <a:cs typeface="B Nazanin" pitchFamily="2" charset="-78"/>
              </a:rPr>
              <a:t>براي خريد </a:t>
            </a:r>
            <a:r>
              <a:rPr lang="fa-IR" sz="2000" dirty="0">
                <a:solidFill>
                  <a:prstClr val="black"/>
                </a:solidFill>
                <a:latin typeface="Times New Roman"/>
                <a:ea typeface="Calibri"/>
                <a:cs typeface="B Nazanin" pitchFamily="2" charset="-78"/>
              </a:rPr>
              <a:t>آن کالا </a:t>
            </a:r>
            <a:r>
              <a:rPr lang="fa-IR" sz="2000" dirty="0" smtClean="0">
                <a:solidFill>
                  <a:prstClr val="black"/>
                </a:solidFill>
                <a:latin typeface="Times New Roman"/>
                <a:ea typeface="Calibri"/>
                <a:cs typeface="B Nazanin" pitchFamily="2" charset="-78"/>
              </a:rPr>
              <a:t>يا </a:t>
            </a:r>
            <a:r>
              <a:rPr lang="fa-IR" sz="2000" dirty="0">
                <a:solidFill>
                  <a:prstClr val="black"/>
                </a:solidFill>
                <a:latin typeface="Times New Roman"/>
                <a:ea typeface="Calibri"/>
                <a:cs typeface="B Nazanin" pitchFamily="2" charset="-78"/>
              </a:rPr>
              <a:t>خدمت اندوخته </a:t>
            </a:r>
            <a:r>
              <a:rPr lang="fa-IR" sz="2000" dirty="0" smtClean="0">
                <a:solidFill>
                  <a:prstClr val="black"/>
                </a:solidFill>
                <a:latin typeface="Times New Roman"/>
                <a:ea typeface="Calibri"/>
                <a:cs typeface="B Nazanin" pitchFamily="2" charset="-78"/>
              </a:rPr>
              <a:t>مي </a:t>
            </a:r>
            <a:r>
              <a:rPr lang="fa-IR" sz="2000" dirty="0">
                <a:solidFill>
                  <a:prstClr val="black"/>
                </a:solidFill>
                <a:latin typeface="Times New Roman"/>
                <a:ea typeface="Calibri"/>
                <a:cs typeface="B Nazanin" pitchFamily="2" charset="-78"/>
              </a:rPr>
              <a:t>گردد و ثبت </a:t>
            </a:r>
            <a:r>
              <a:rPr lang="fa-IR" sz="2000" dirty="0" smtClean="0">
                <a:solidFill>
                  <a:prstClr val="black"/>
                </a:solidFill>
                <a:latin typeface="Times New Roman"/>
                <a:ea typeface="Calibri"/>
                <a:cs typeface="B Nazanin" pitchFamily="2" charset="-78"/>
              </a:rPr>
              <a:t>زير </a:t>
            </a:r>
            <a:r>
              <a:rPr lang="fa-IR" sz="2000" dirty="0">
                <a:solidFill>
                  <a:prstClr val="black"/>
                </a:solidFill>
                <a:latin typeface="Times New Roman"/>
                <a:ea typeface="Calibri"/>
                <a:cs typeface="B Nazanin" pitchFamily="2" charset="-78"/>
              </a:rPr>
              <a:t>انجام </a:t>
            </a:r>
            <a:r>
              <a:rPr lang="fa-IR" sz="2000" dirty="0" smtClean="0">
                <a:solidFill>
                  <a:prstClr val="black"/>
                </a:solidFill>
                <a:latin typeface="Times New Roman"/>
                <a:ea typeface="Calibri"/>
                <a:cs typeface="B Nazanin" pitchFamily="2" charset="-78"/>
              </a:rPr>
              <a:t>مي </a:t>
            </a:r>
            <a:r>
              <a:rPr lang="fa-IR" sz="2000" dirty="0">
                <a:solidFill>
                  <a:prstClr val="black"/>
                </a:solidFill>
                <a:latin typeface="Times New Roman"/>
                <a:ea typeface="Calibri"/>
                <a:cs typeface="B Nazanin" pitchFamily="2" charset="-78"/>
              </a:rPr>
              <a:t>شود:</a:t>
            </a:r>
            <a:endParaRPr lang="en-US" sz="2000" dirty="0">
              <a:solidFill>
                <a:prstClr val="black"/>
              </a:solidFill>
              <a:latin typeface="Times New Roman"/>
              <a:ea typeface="Calibri"/>
              <a:cs typeface="B Nazanin" pitchFamily="2" charset="-78"/>
            </a:endParaRPr>
          </a:p>
          <a:p>
            <a:pPr algn="justLow">
              <a:lnSpc>
                <a:spcPct val="115000"/>
              </a:lnSpc>
              <a:tabLst>
                <a:tab pos="4798060" algn="l"/>
              </a:tabLst>
            </a:pPr>
            <a:r>
              <a:rPr lang="fa-IR" sz="2000" dirty="0" smtClean="0">
                <a:solidFill>
                  <a:prstClr val="black"/>
                </a:solidFill>
                <a:latin typeface="Times New Roman"/>
                <a:ea typeface="Calibri"/>
                <a:cs typeface="B Nazanin" pitchFamily="2" charset="-78"/>
              </a:rPr>
              <a:t>                                                     اعتبار </a:t>
            </a:r>
            <a:r>
              <a:rPr lang="fa-IR" sz="2000" dirty="0">
                <a:solidFill>
                  <a:prstClr val="black"/>
                </a:solidFill>
                <a:latin typeface="Times New Roman"/>
                <a:ea typeface="Calibri"/>
                <a:cs typeface="B Nazanin" pitchFamily="2" charset="-78"/>
              </a:rPr>
              <a:t>تعهد </a:t>
            </a:r>
            <a:r>
              <a:rPr lang="fa-IR" sz="2000" dirty="0" smtClean="0">
                <a:solidFill>
                  <a:prstClr val="black"/>
                </a:solidFill>
                <a:latin typeface="Times New Roman"/>
                <a:ea typeface="Calibri"/>
                <a:cs typeface="B Nazanin" pitchFamily="2" charset="-78"/>
              </a:rPr>
              <a:t>نشده      **</a:t>
            </a:r>
            <a:endParaRPr lang="en-US" sz="2000" dirty="0">
              <a:solidFill>
                <a:prstClr val="black"/>
              </a:solidFill>
              <a:latin typeface="Times New Roman"/>
              <a:ea typeface="Calibri"/>
              <a:cs typeface="B Nazanin" pitchFamily="2" charset="-78"/>
            </a:endParaRPr>
          </a:p>
          <a:p>
            <a:pPr algn="justLow"/>
            <a:r>
              <a:rPr lang="fa-IR" sz="2000" dirty="0" smtClean="0">
                <a:solidFill>
                  <a:prstClr val="black"/>
                </a:solidFill>
                <a:latin typeface="Times New Roman"/>
                <a:ea typeface="Calibri"/>
                <a:cs typeface="B Nazanin" pitchFamily="2" charset="-78"/>
              </a:rPr>
              <a:t>                                                          اندوخته </a:t>
            </a:r>
            <a:r>
              <a:rPr lang="fa-IR" sz="2000" dirty="0">
                <a:solidFill>
                  <a:prstClr val="black"/>
                </a:solidFill>
                <a:latin typeface="Times New Roman"/>
                <a:ea typeface="Calibri"/>
                <a:cs typeface="B Nazanin" pitchFamily="2" charset="-78"/>
              </a:rPr>
              <a:t>اعتبار تعهدات </a:t>
            </a:r>
            <a:r>
              <a:rPr lang="fa-IR" sz="2000" dirty="0" smtClean="0">
                <a:solidFill>
                  <a:prstClr val="black"/>
                </a:solidFill>
                <a:latin typeface="Times New Roman"/>
                <a:ea typeface="Calibri"/>
                <a:cs typeface="B Nazanin" pitchFamily="2" charset="-78"/>
              </a:rPr>
              <a:t>احتمالي   **</a:t>
            </a:r>
            <a:endParaRPr lang="fa-IR" dirty="0">
              <a:solidFill>
                <a:prstClr val="black"/>
              </a:solidFill>
              <a:cs typeface="B Nazanin" pitchFamily="2" charset="-78"/>
            </a:endParaRPr>
          </a:p>
        </p:txBody>
      </p:sp>
    </p:spTree>
    <p:extLst>
      <p:ext uri="{BB962C8B-B14F-4D97-AF65-F5344CB8AC3E}">
        <p14:creationId xmlns:p14="http://schemas.microsoft.com/office/powerpoint/2010/main" val="301916536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04664"/>
            <a:ext cx="8568952" cy="5932393"/>
          </a:xfrm>
          <a:prstGeom prst="rect">
            <a:avLst/>
          </a:prstGeom>
        </p:spPr>
        <p:txBody>
          <a:bodyPr wrap="square">
            <a:spAutoFit/>
          </a:bodyPr>
          <a:lstStyle/>
          <a:p>
            <a:pPr algn="just">
              <a:lnSpc>
                <a:spcPct val="115000"/>
              </a:lnSpc>
              <a:tabLst>
                <a:tab pos="4798060" algn="l"/>
              </a:tabLst>
            </a:pPr>
            <a:r>
              <a:rPr lang="fa-IR" sz="2400" b="1" dirty="0">
                <a:solidFill>
                  <a:prstClr val="black"/>
                </a:solidFill>
                <a:latin typeface="Times New Roman"/>
                <a:ea typeface="Calibri"/>
                <a:cs typeface="B Titr"/>
              </a:rPr>
              <a:t>مرحله سوم: </a:t>
            </a:r>
            <a:r>
              <a:rPr lang="fa-IR" sz="2400" b="1" dirty="0" smtClean="0">
                <a:solidFill>
                  <a:prstClr val="black"/>
                </a:solidFill>
                <a:latin typeface="Times New Roman"/>
                <a:ea typeface="Calibri"/>
                <a:cs typeface="B Titr"/>
              </a:rPr>
              <a:t>تعهد</a:t>
            </a:r>
          </a:p>
          <a:p>
            <a:pPr algn="just">
              <a:lnSpc>
                <a:spcPct val="115000"/>
              </a:lnSpc>
              <a:tabLst>
                <a:tab pos="4798060" algn="l"/>
              </a:tabLst>
            </a:pPr>
            <a:endParaRPr lang="en-US"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طبق ماده 19 قانون محاسبات </a:t>
            </a:r>
            <a:r>
              <a:rPr lang="fa-IR" sz="1600" b="1" dirty="0" smtClean="0">
                <a:solidFill>
                  <a:prstClr val="black"/>
                </a:solidFill>
                <a:latin typeface="Times New Roman"/>
                <a:ea typeface="Calibri"/>
                <a:cs typeface="B Zar"/>
              </a:rPr>
              <a:t>عمومي؛ </a:t>
            </a:r>
            <a:r>
              <a:rPr lang="fa-IR" sz="1600" b="1" dirty="0">
                <a:solidFill>
                  <a:prstClr val="black"/>
                </a:solidFill>
                <a:latin typeface="Times New Roman"/>
                <a:ea typeface="Calibri"/>
                <a:cs typeface="B Zar"/>
              </a:rPr>
              <a:t>تعهد عبارتند از </a:t>
            </a:r>
            <a:r>
              <a:rPr lang="fa-IR" sz="1600" b="1" dirty="0" smtClean="0">
                <a:solidFill>
                  <a:prstClr val="black"/>
                </a:solidFill>
                <a:latin typeface="Times New Roman"/>
                <a:ea typeface="Calibri"/>
                <a:cs typeface="B Zar"/>
              </a:rPr>
              <a:t>ايجاد دين </a:t>
            </a:r>
            <a:r>
              <a:rPr lang="fa-IR" sz="1600" b="1" dirty="0">
                <a:solidFill>
                  <a:prstClr val="black"/>
                </a:solidFill>
                <a:latin typeface="Times New Roman"/>
                <a:ea typeface="Calibri"/>
                <a:cs typeface="B Zar"/>
              </a:rPr>
              <a:t>بر ذمه دولت </a:t>
            </a:r>
            <a:r>
              <a:rPr lang="fa-IR" sz="1600" b="1" dirty="0" smtClean="0">
                <a:solidFill>
                  <a:prstClr val="black"/>
                </a:solidFill>
                <a:latin typeface="Times New Roman"/>
                <a:ea typeface="Calibri"/>
                <a:cs typeface="B Zar"/>
              </a:rPr>
              <a:t>ناشي </a:t>
            </a:r>
            <a:r>
              <a:rPr lang="fa-IR" sz="1600" b="1" dirty="0">
                <a:solidFill>
                  <a:prstClr val="black"/>
                </a:solidFill>
                <a:latin typeface="Times New Roman"/>
                <a:ea typeface="Calibri"/>
                <a:cs typeface="B Zar"/>
              </a:rPr>
              <a:t>از</a:t>
            </a:r>
            <a:r>
              <a:rPr lang="fa-IR" sz="1600" b="1" dirty="0" smtClean="0">
                <a:solidFill>
                  <a:prstClr val="black"/>
                </a:solidFill>
                <a:latin typeface="Times New Roman"/>
                <a:ea typeface="Calibri"/>
                <a:cs typeface="B Zar"/>
              </a:rPr>
              <a:t>: </a:t>
            </a: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الف) </a:t>
            </a:r>
            <a:r>
              <a:rPr lang="fa-IR" sz="1600" b="1" dirty="0" smtClean="0">
                <a:solidFill>
                  <a:prstClr val="black"/>
                </a:solidFill>
                <a:latin typeface="Times New Roman"/>
                <a:ea typeface="Calibri"/>
                <a:cs typeface="B Zar"/>
              </a:rPr>
              <a:t>تحليل </a:t>
            </a:r>
            <a:r>
              <a:rPr lang="fa-IR" sz="1600" b="1" dirty="0">
                <a:solidFill>
                  <a:prstClr val="black"/>
                </a:solidFill>
                <a:latin typeface="Times New Roman"/>
                <a:ea typeface="Calibri"/>
                <a:cs typeface="B Zar"/>
              </a:rPr>
              <a:t>کالا </a:t>
            </a:r>
            <a:r>
              <a:rPr lang="fa-IR" sz="1600" b="1" dirty="0" smtClean="0">
                <a:solidFill>
                  <a:prstClr val="black"/>
                </a:solidFill>
                <a:latin typeface="Times New Roman"/>
                <a:ea typeface="Calibri"/>
                <a:cs typeface="B Zar"/>
              </a:rPr>
              <a:t>يا </a:t>
            </a:r>
            <a:r>
              <a:rPr lang="fa-IR" sz="1600" b="1" dirty="0">
                <a:solidFill>
                  <a:prstClr val="black"/>
                </a:solidFill>
                <a:latin typeface="Times New Roman"/>
                <a:ea typeface="Calibri"/>
                <a:cs typeface="B Zar"/>
              </a:rPr>
              <a:t>انجام دادن خدمت</a:t>
            </a: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ب) </a:t>
            </a:r>
            <a:r>
              <a:rPr lang="fa-IR" sz="1600" b="1" dirty="0" smtClean="0">
                <a:solidFill>
                  <a:prstClr val="black"/>
                </a:solidFill>
                <a:latin typeface="Times New Roman"/>
                <a:ea typeface="Calibri"/>
                <a:cs typeface="B Zar"/>
              </a:rPr>
              <a:t>اجراي قراردادهاي </a:t>
            </a:r>
            <a:r>
              <a:rPr lang="fa-IR" sz="1600" b="1" dirty="0">
                <a:solidFill>
                  <a:prstClr val="black"/>
                </a:solidFill>
                <a:latin typeface="Times New Roman"/>
                <a:ea typeface="Calibri"/>
                <a:cs typeface="B Zar"/>
              </a:rPr>
              <a:t>منعقده که با </a:t>
            </a:r>
            <a:r>
              <a:rPr lang="fa-IR" sz="1600" b="1" dirty="0" smtClean="0">
                <a:solidFill>
                  <a:prstClr val="black"/>
                </a:solidFill>
                <a:latin typeface="Times New Roman"/>
                <a:ea typeface="Calibri"/>
                <a:cs typeface="B Zar"/>
              </a:rPr>
              <a:t>رعايت </a:t>
            </a:r>
            <a:r>
              <a:rPr lang="fa-IR" sz="1600" b="1" dirty="0">
                <a:solidFill>
                  <a:prstClr val="black"/>
                </a:solidFill>
                <a:latin typeface="Times New Roman"/>
                <a:ea typeface="Calibri"/>
                <a:cs typeface="B Zar"/>
              </a:rPr>
              <a:t>مقررات منعقد شده است.</a:t>
            </a: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ج) احکام صادره از مراجع </a:t>
            </a:r>
            <a:r>
              <a:rPr lang="fa-IR" sz="1600" b="1" dirty="0" smtClean="0">
                <a:solidFill>
                  <a:prstClr val="black"/>
                </a:solidFill>
                <a:latin typeface="Times New Roman"/>
                <a:ea typeface="Calibri"/>
                <a:cs typeface="B Zar"/>
              </a:rPr>
              <a:t>ذيصلاح</a:t>
            </a: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smtClean="0">
                <a:solidFill>
                  <a:prstClr val="black"/>
                </a:solidFill>
                <a:latin typeface="Times New Roman"/>
                <a:ea typeface="Calibri"/>
                <a:cs typeface="B Zar"/>
              </a:rPr>
              <a:t>د)پيوستن </a:t>
            </a:r>
            <a:r>
              <a:rPr lang="fa-IR" sz="1600" b="1" dirty="0">
                <a:solidFill>
                  <a:prstClr val="black"/>
                </a:solidFill>
                <a:latin typeface="Times New Roman"/>
                <a:ea typeface="Calibri"/>
                <a:cs typeface="B Zar"/>
              </a:rPr>
              <a:t>به </a:t>
            </a:r>
            <a:r>
              <a:rPr lang="fa-IR" sz="1600" b="1" dirty="0" smtClean="0">
                <a:solidFill>
                  <a:prstClr val="black"/>
                </a:solidFill>
                <a:latin typeface="Times New Roman"/>
                <a:ea typeface="Calibri"/>
                <a:cs typeface="B Zar"/>
              </a:rPr>
              <a:t>قراردادهاي بين المللي </a:t>
            </a:r>
            <a:r>
              <a:rPr lang="fa-IR" sz="1600" b="1" dirty="0">
                <a:solidFill>
                  <a:prstClr val="black"/>
                </a:solidFill>
                <a:latin typeface="Times New Roman"/>
                <a:ea typeface="Calibri"/>
                <a:cs typeface="B Zar"/>
              </a:rPr>
              <a:t>و </a:t>
            </a:r>
            <a:r>
              <a:rPr lang="fa-IR" sz="1600" b="1" dirty="0" smtClean="0">
                <a:solidFill>
                  <a:prstClr val="black"/>
                </a:solidFill>
                <a:latin typeface="Times New Roman"/>
                <a:ea typeface="Calibri"/>
                <a:cs typeface="B Zar"/>
              </a:rPr>
              <a:t>عضويت </a:t>
            </a:r>
            <a:r>
              <a:rPr lang="fa-IR" sz="1600" b="1" dirty="0">
                <a:solidFill>
                  <a:prstClr val="black"/>
                </a:solidFill>
                <a:latin typeface="Times New Roman"/>
                <a:ea typeface="Calibri"/>
                <a:cs typeface="B Zar"/>
              </a:rPr>
              <a:t>در سازمان ها و مجامع </a:t>
            </a:r>
            <a:r>
              <a:rPr lang="fa-IR" sz="1600" b="1" dirty="0" smtClean="0">
                <a:solidFill>
                  <a:prstClr val="black"/>
                </a:solidFill>
                <a:latin typeface="Times New Roman"/>
                <a:ea typeface="Calibri"/>
                <a:cs typeface="B Zar"/>
              </a:rPr>
              <a:t>بين المللي </a:t>
            </a:r>
            <a:r>
              <a:rPr lang="fa-IR" sz="1600" b="1" dirty="0">
                <a:solidFill>
                  <a:prstClr val="black"/>
                </a:solidFill>
                <a:latin typeface="Times New Roman"/>
                <a:ea typeface="Calibri"/>
                <a:cs typeface="B Zar"/>
              </a:rPr>
              <a:t>با اجازه </a:t>
            </a:r>
            <a:r>
              <a:rPr lang="fa-IR" sz="1600" b="1" dirty="0" smtClean="0">
                <a:solidFill>
                  <a:prstClr val="black"/>
                </a:solidFill>
                <a:latin typeface="Times New Roman"/>
                <a:ea typeface="Calibri"/>
                <a:cs typeface="B Zar"/>
              </a:rPr>
              <a:t>قانون</a:t>
            </a:r>
          </a:p>
          <a:p>
            <a:pPr algn="just">
              <a:lnSpc>
                <a:spcPct val="115000"/>
              </a:lnSpc>
              <a:tabLst>
                <a:tab pos="4798060" algn="l"/>
              </a:tabLst>
            </a:pP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پس از انجام مراحل </a:t>
            </a:r>
            <a:r>
              <a:rPr lang="fa-IR" sz="1600" b="1" dirty="0" smtClean="0">
                <a:solidFill>
                  <a:prstClr val="black"/>
                </a:solidFill>
                <a:latin typeface="Times New Roman"/>
                <a:ea typeface="Calibri"/>
                <a:cs typeface="B Zar"/>
              </a:rPr>
              <a:t>تشخيص </a:t>
            </a:r>
            <a:r>
              <a:rPr lang="fa-IR" sz="1600" b="1" dirty="0">
                <a:solidFill>
                  <a:prstClr val="black"/>
                </a:solidFill>
                <a:latin typeface="Times New Roman"/>
                <a:ea typeface="Calibri"/>
                <a:cs typeface="B Zar"/>
              </a:rPr>
              <a:t>و </a:t>
            </a:r>
            <a:r>
              <a:rPr lang="fa-IR" sz="1600" b="1" dirty="0" smtClean="0">
                <a:solidFill>
                  <a:prstClr val="black"/>
                </a:solidFill>
                <a:latin typeface="Times New Roman"/>
                <a:ea typeface="Calibri"/>
                <a:cs typeface="B Zar"/>
              </a:rPr>
              <a:t>تأمين </a:t>
            </a:r>
            <a:r>
              <a:rPr lang="fa-IR" sz="1600" b="1" dirty="0">
                <a:solidFill>
                  <a:prstClr val="black"/>
                </a:solidFill>
                <a:latin typeface="Times New Roman"/>
                <a:ea typeface="Calibri"/>
                <a:cs typeface="B Zar"/>
              </a:rPr>
              <a:t>اعتبار واحد تدارکات اقدام به </a:t>
            </a:r>
            <a:r>
              <a:rPr lang="fa-IR" sz="1600" b="1" dirty="0" smtClean="0">
                <a:solidFill>
                  <a:prstClr val="black"/>
                </a:solidFill>
                <a:latin typeface="Times New Roman"/>
                <a:ea typeface="Calibri"/>
                <a:cs typeface="B Zar"/>
              </a:rPr>
              <a:t>خريد </a:t>
            </a:r>
            <a:r>
              <a:rPr lang="fa-IR" sz="1600" b="1" dirty="0">
                <a:solidFill>
                  <a:prstClr val="black"/>
                </a:solidFill>
                <a:latin typeface="Times New Roman"/>
                <a:ea typeface="Calibri"/>
                <a:cs typeface="B Zar"/>
              </a:rPr>
              <a:t>کالا و خدمات مورد درخواست </a:t>
            </a:r>
            <a:r>
              <a:rPr lang="fa-IR" sz="1600" b="1" dirty="0" smtClean="0">
                <a:solidFill>
                  <a:prstClr val="black"/>
                </a:solidFill>
                <a:latin typeface="Times New Roman"/>
                <a:ea typeface="Calibri"/>
                <a:cs typeface="B Zar"/>
              </a:rPr>
              <a:t>مي نمايد </a:t>
            </a:r>
            <a:r>
              <a:rPr lang="fa-IR" sz="1600" b="1" dirty="0">
                <a:solidFill>
                  <a:prstClr val="black"/>
                </a:solidFill>
                <a:latin typeface="Times New Roman"/>
                <a:ea typeface="Calibri"/>
                <a:cs typeface="B Zar"/>
              </a:rPr>
              <a:t>با </a:t>
            </a:r>
            <a:r>
              <a:rPr lang="fa-IR" sz="1600" b="1" dirty="0" smtClean="0">
                <a:solidFill>
                  <a:prstClr val="black"/>
                </a:solidFill>
                <a:latin typeface="Times New Roman"/>
                <a:ea typeface="Calibri"/>
                <a:cs typeface="B Zar"/>
              </a:rPr>
              <a:t>تحويل </a:t>
            </a:r>
            <a:r>
              <a:rPr lang="fa-IR" sz="1600" b="1" dirty="0">
                <a:solidFill>
                  <a:prstClr val="black"/>
                </a:solidFill>
                <a:latin typeface="Times New Roman"/>
                <a:ea typeface="Calibri"/>
                <a:cs typeface="B Zar"/>
              </a:rPr>
              <a:t>کالا </a:t>
            </a:r>
            <a:r>
              <a:rPr lang="fa-IR" sz="1600" b="1" dirty="0" smtClean="0">
                <a:solidFill>
                  <a:prstClr val="black"/>
                </a:solidFill>
                <a:latin typeface="Times New Roman"/>
                <a:ea typeface="Calibri"/>
                <a:cs typeface="B Zar"/>
              </a:rPr>
              <a:t>يا </a:t>
            </a:r>
            <a:r>
              <a:rPr lang="fa-IR" sz="1600" b="1" dirty="0">
                <a:solidFill>
                  <a:prstClr val="black"/>
                </a:solidFill>
                <a:latin typeface="Times New Roman"/>
                <a:ea typeface="Calibri"/>
                <a:cs typeface="B Zar"/>
              </a:rPr>
              <a:t>انجام شدن خدمت که با </a:t>
            </a:r>
            <a:r>
              <a:rPr lang="fa-IR" sz="1600" b="1" dirty="0" smtClean="0">
                <a:solidFill>
                  <a:prstClr val="black"/>
                </a:solidFill>
                <a:latin typeface="Times New Roman"/>
                <a:ea typeface="Calibri"/>
                <a:cs typeface="B Zar"/>
              </a:rPr>
              <a:t>تأييد </a:t>
            </a:r>
            <a:r>
              <a:rPr lang="fa-IR" sz="1600" b="1" dirty="0">
                <a:solidFill>
                  <a:prstClr val="black"/>
                </a:solidFill>
                <a:latin typeface="Times New Roman"/>
                <a:ea typeface="Calibri"/>
                <a:cs typeface="B Zar"/>
              </a:rPr>
              <a:t>و </a:t>
            </a:r>
            <a:r>
              <a:rPr lang="fa-IR" sz="1600" b="1" dirty="0" smtClean="0">
                <a:solidFill>
                  <a:prstClr val="black"/>
                </a:solidFill>
                <a:latin typeface="Times New Roman"/>
                <a:ea typeface="Calibri"/>
                <a:cs typeface="B Zar"/>
              </a:rPr>
              <a:t>مسئوليت </a:t>
            </a:r>
            <a:r>
              <a:rPr lang="fa-IR" sz="1600" b="1" dirty="0">
                <a:solidFill>
                  <a:prstClr val="black"/>
                </a:solidFill>
                <a:latin typeface="Times New Roman"/>
                <a:ea typeface="Calibri"/>
                <a:cs typeface="B Zar"/>
              </a:rPr>
              <a:t>مقام خرج همراه است مرحله تعهد تحقق </a:t>
            </a:r>
            <a:r>
              <a:rPr lang="fa-IR" sz="1600" b="1" dirty="0" smtClean="0">
                <a:solidFill>
                  <a:prstClr val="black"/>
                </a:solidFill>
                <a:latin typeface="Times New Roman"/>
                <a:ea typeface="Calibri"/>
                <a:cs typeface="B Zar"/>
              </a:rPr>
              <a:t>پيدا مي </a:t>
            </a:r>
            <a:r>
              <a:rPr lang="fa-IR" sz="1600" b="1" dirty="0">
                <a:solidFill>
                  <a:prstClr val="black"/>
                </a:solidFill>
                <a:latin typeface="Times New Roman"/>
                <a:ea typeface="Calibri"/>
                <a:cs typeface="B Zar"/>
              </a:rPr>
              <a:t>کند</a:t>
            </a:r>
            <a:r>
              <a:rPr lang="fa-IR" sz="1600" b="1" dirty="0" smtClean="0">
                <a:solidFill>
                  <a:prstClr val="black"/>
                </a:solidFill>
                <a:latin typeface="Times New Roman"/>
                <a:ea typeface="Calibri"/>
                <a:cs typeface="B Zar"/>
              </a:rPr>
              <a:t>.</a:t>
            </a:r>
          </a:p>
          <a:p>
            <a:pPr algn="just">
              <a:lnSpc>
                <a:spcPct val="115000"/>
              </a:lnSpc>
              <a:tabLst>
                <a:tab pos="4798060" algn="l"/>
              </a:tabLst>
            </a:pP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لازم به ذکر است که مطابق با </a:t>
            </a:r>
            <a:r>
              <a:rPr lang="fa-IR" sz="1600" b="1" dirty="0" smtClean="0">
                <a:solidFill>
                  <a:prstClr val="black"/>
                </a:solidFill>
                <a:latin typeface="Times New Roman"/>
                <a:ea typeface="Calibri"/>
                <a:cs typeface="B Zar"/>
              </a:rPr>
              <a:t>تعريف قانوني </a:t>
            </a:r>
            <a:r>
              <a:rPr lang="fa-IR" sz="1600" b="1" dirty="0">
                <a:solidFill>
                  <a:prstClr val="black"/>
                </a:solidFill>
                <a:latin typeface="Times New Roman"/>
                <a:ea typeface="Calibri"/>
                <a:cs typeface="B Zar"/>
              </a:rPr>
              <a:t>تعهد</a:t>
            </a:r>
            <a:r>
              <a:rPr lang="fa-IR" sz="1600" b="1" dirty="0" smtClean="0">
                <a:solidFill>
                  <a:prstClr val="black"/>
                </a:solidFill>
                <a:latin typeface="Times New Roman"/>
                <a:ea typeface="Calibri"/>
                <a:cs typeface="B Zar"/>
              </a:rPr>
              <a:t>:</a:t>
            </a:r>
          </a:p>
          <a:p>
            <a:pPr algn="just">
              <a:lnSpc>
                <a:spcPct val="115000"/>
              </a:lnSpc>
              <a:tabLst>
                <a:tab pos="4798060" algn="l"/>
              </a:tabLst>
            </a:pPr>
            <a:r>
              <a:rPr lang="fa-IR" sz="1600" b="1" dirty="0" smtClean="0">
                <a:solidFill>
                  <a:prstClr val="black"/>
                </a:solidFill>
                <a:latin typeface="Times New Roman"/>
                <a:ea typeface="Calibri"/>
                <a:cs typeface="B Zar"/>
              </a:rPr>
              <a:t> </a:t>
            </a:r>
            <a:r>
              <a:rPr lang="fa-IR" sz="1600" b="1" dirty="0">
                <a:solidFill>
                  <a:prstClr val="black"/>
                </a:solidFill>
                <a:latin typeface="Times New Roman"/>
                <a:ea typeface="Calibri"/>
                <a:cs typeface="B Zar"/>
              </a:rPr>
              <a:t>1- شرط </a:t>
            </a:r>
            <a:r>
              <a:rPr lang="fa-IR" sz="1600" b="1" dirty="0" smtClean="0">
                <a:solidFill>
                  <a:prstClr val="black"/>
                </a:solidFill>
                <a:latin typeface="Times New Roman"/>
                <a:ea typeface="Calibri"/>
                <a:cs typeface="B Zar"/>
              </a:rPr>
              <a:t>اصلي ايجاد </a:t>
            </a:r>
            <a:r>
              <a:rPr lang="fa-IR" sz="1600" b="1" dirty="0">
                <a:solidFill>
                  <a:prstClr val="black"/>
                </a:solidFill>
                <a:latin typeface="Times New Roman"/>
                <a:ea typeface="Calibri"/>
                <a:cs typeface="B Zar"/>
              </a:rPr>
              <a:t>تعهد </a:t>
            </a:r>
            <a:r>
              <a:rPr lang="fa-IR" sz="1600" b="1" dirty="0" smtClean="0">
                <a:solidFill>
                  <a:prstClr val="black"/>
                </a:solidFill>
                <a:latin typeface="Times New Roman"/>
                <a:ea typeface="Calibri"/>
                <a:cs typeface="B Zar"/>
              </a:rPr>
              <a:t>هميشه تحويل </a:t>
            </a:r>
            <a:r>
              <a:rPr lang="fa-IR" sz="1600" b="1" dirty="0">
                <a:solidFill>
                  <a:prstClr val="black"/>
                </a:solidFill>
                <a:latin typeface="Times New Roman"/>
                <a:ea typeface="Calibri"/>
                <a:cs typeface="B Zar"/>
              </a:rPr>
              <a:t>کالا </a:t>
            </a:r>
            <a:r>
              <a:rPr lang="fa-IR" sz="1600" b="1" dirty="0" smtClean="0">
                <a:solidFill>
                  <a:prstClr val="black"/>
                </a:solidFill>
                <a:latin typeface="Times New Roman"/>
                <a:ea typeface="Calibri"/>
                <a:cs typeface="B Zar"/>
              </a:rPr>
              <a:t>يا </a:t>
            </a:r>
            <a:r>
              <a:rPr lang="fa-IR" sz="1600" b="1" dirty="0">
                <a:solidFill>
                  <a:prstClr val="black"/>
                </a:solidFill>
                <a:latin typeface="Times New Roman"/>
                <a:ea typeface="Calibri"/>
                <a:cs typeface="B Zar"/>
              </a:rPr>
              <a:t>انجام خدمت </a:t>
            </a:r>
            <a:r>
              <a:rPr lang="fa-IR" sz="1600" b="1" dirty="0" smtClean="0">
                <a:solidFill>
                  <a:prstClr val="black"/>
                </a:solidFill>
                <a:latin typeface="Times New Roman"/>
                <a:ea typeface="Calibri"/>
                <a:cs typeface="B Zar"/>
              </a:rPr>
              <a:t>نمي </a:t>
            </a:r>
            <a:r>
              <a:rPr lang="fa-IR" sz="1600" b="1" dirty="0">
                <a:solidFill>
                  <a:prstClr val="black"/>
                </a:solidFill>
                <a:latin typeface="Times New Roman"/>
                <a:ea typeface="Calibri"/>
                <a:cs typeface="B Zar"/>
              </a:rPr>
              <a:t>باشد، </a:t>
            </a:r>
            <a:r>
              <a:rPr lang="fa-IR" sz="1600" b="1" dirty="0" smtClean="0">
                <a:solidFill>
                  <a:prstClr val="black"/>
                </a:solidFill>
                <a:latin typeface="Times New Roman"/>
                <a:ea typeface="Calibri"/>
                <a:cs typeface="B Zar"/>
              </a:rPr>
              <a:t>عضويت </a:t>
            </a:r>
            <a:r>
              <a:rPr lang="fa-IR" sz="1600" b="1" dirty="0">
                <a:solidFill>
                  <a:prstClr val="black"/>
                </a:solidFill>
                <a:latin typeface="Times New Roman"/>
                <a:ea typeface="Calibri"/>
                <a:cs typeface="B Zar"/>
              </a:rPr>
              <a:t>در مجامع </a:t>
            </a:r>
            <a:r>
              <a:rPr lang="fa-IR" sz="1600" b="1" dirty="0" smtClean="0">
                <a:solidFill>
                  <a:prstClr val="black"/>
                </a:solidFill>
                <a:latin typeface="Times New Roman"/>
                <a:ea typeface="Calibri"/>
                <a:cs typeface="B Zar"/>
              </a:rPr>
              <a:t>بين المللي </a:t>
            </a:r>
            <a:r>
              <a:rPr lang="fa-IR" sz="1600" b="1" dirty="0">
                <a:solidFill>
                  <a:prstClr val="black"/>
                </a:solidFill>
                <a:latin typeface="Times New Roman"/>
                <a:ea typeface="Calibri"/>
                <a:cs typeface="B Zar"/>
              </a:rPr>
              <a:t>در </a:t>
            </a:r>
            <a:r>
              <a:rPr lang="fa-IR" sz="1600" b="1" dirty="0" smtClean="0">
                <a:solidFill>
                  <a:prstClr val="black"/>
                </a:solidFill>
                <a:latin typeface="Times New Roman"/>
                <a:ea typeface="Calibri"/>
                <a:cs typeface="B Zar"/>
              </a:rPr>
              <a:t>صورتي </a:t>
            </a:r>
            <a:r>
              <a:rPr lang="fa-IR" sz="1600" b="1" dirty="0">
                <a:solidFill>
                  <a:prstClr val="black"/>
                </a:solidFill>
                <a:latin typeface="Times New Roman"/>
                <a:ea typeface="Calibri"/>
                <a:cs typeface="B Zar"/>
              </a:rPr>
              <a:t>که به موجب قانون صورت </a:t>
            </a:r>
            <a:r>
              <a:rPr lang="fa-IR" sz="1600" b="1" dirty="0" smtClean="0">
                <a:solidFill>
                  <a:prstClr val="black"/>
                </a:solidFill>
                <a:latin typeface="Times New Roman"/>
                <a:ea typeface="Calibri"/>
                <a:cs typeface="B Zar"/>
              </a:rPr>
              <a:t>گيرد </a:t>
            </a:r>
            <a:r>
              <a:rPr lang="fa-IR" sz="1600" b="1" dirty="0">
                <a:solidFill>
                  <a:prstClr val="black"/>
                </a:solidFill>
                <a:latin typeface="Times New Roman"/>
                <a:ea typeface="Calibri"/>
                <a:cs typeface="B Zar"/>
              </a:rPr>
              <a:t>و </a:t>
            </a:r>
            <a:r>
              <a:rPr lang="fa-IR" sz="1600" b="1" dirty="0" smtClean="0">
                <a:solidFill>
                  <a:prstClr val="black"/>
                </a:solidFill>
                <a:latin typeface="Times New Roman"/>
                <a:ea typeface="Calibri"/>
                <a:cs typeface="B Zar"/>
              </a:rPr>
              <a:t>احکامي </a:t>
            </a:r>
            <a:r>
              <a:rPr lang="fa-IR" sz="1600" b="1" dirty="0">
                <a:solidFill>
                  <a:prstClr val="black"/>
                </a:solidFill>
                <a:latin typeface="Times New Roman"/>
                <a:ea typeface="Calibri"/>
                <a:cs typeface="B Zar"/>
              </a:rPr>
              <a:t>که توسط مراجع </a:t>
            </a:r>
            <a:r>
              <a:rPr lang="fa-IR" sz="1600" b="1" dirty="0" smtClean="0">
                <a:solidFill>
                  <a:prstClr val="black"/>
                </a:solidFill>
                <a:latin typeface="Times New Roman"/>
                <a:ea typeface="Calibri"/>
                <a:cs typeface="B Zar"/>
              </a:rPr>
              <a:t>قانوني </a:t>
            </a:r>
            <a:r>
              <a:rPr lang="fa-IR" sz="1600" b="1" dirty="0">
                <a:solidFill>
                  <a:prstClr val="black"/>
                </a:solidFill>
                <a:latin typeface="Times New Roman"/>
                <a:ea typeface="Calibri"/>
                <a:cs typeface="B Zar"/>
              </a:rPr>
              <a:t>صادر </a:t>
            </a:r>
            <a:r>
              <a:rPr lang="fa-IR" sz="1600" b="1" dirty="0" smtClean="0">
                <a:solidFill>
                  <a:prstClr val="black"/>
                </a:solidFill>
                <a:latin typeface="Times New Roman"/>
                <a:ea typeface="Calibri"/>
                <a:cs typeface="B Zar"/>
              </a:rPr>
              <a:t>مي </a:t>
            </a:r>
            <a:r>
              <a:rPr lang="fa-IR" sz="1600" b="1" dirty="0">
                <a:solidFill>
                  <a:prstClr val="black"/>
                </a:solidFill>
                <a:latin typeface="Times New Roman"/>
                <a:ea typeface="Calibri"/>
                <a:cs typeface="B Zar"/>
              </a:rPr>
              <a:t>شود و دولت «دستگاه </a:t>
            </a:r>
            <a:r>
              <a:rPr lang="fa-IR" sz="1600" b="1" dirty="0" smtClean="0">
                <a:solidFill>
                  <a:prstClr val="black"/>
                </a:solidFill>
                <a:latin typeface="Times New Roman"/>
                <a:ea typeface="Calibri"/>
                <a:cs typeface="B Zar"/>
              </a:rPr>
              <a:t>هاي اجرايي» </a:t>
            </a:r>
            <a:r>
              <a:rPr lang="fa-IR" sz="1600" b="1" dirty="0">
                <a:solidFill>
                  <a:prstClr val="black"/>
                </a:solidFill>
                <a:latin typeface="Times New Roman"/>
                <a:ea typeface="Calibri"/>
                <a:cs typeface="B Zar"/>
              </a:rPr>
              <a:t>را مکلف به پرداخت وجه </a:t>
            </a:r>
            <a:r>
              <a:rPr lang="fa-IR" sz="1600" b="1" dirty="0" smtClean="0">
                <a:solidFill>
                  <a:prstClr val="black"/>
                </a:solidFill>
                <a:latin typeface="Times New Roman"/>
                <a:ea typeface="Calibri"/>
                <a:cs typeface="B Zar"/>
              </a:rPr>
              <a:t>مي نمايند </a:t>
            </a:r>
            <a:r>
              <a:rPr lang="fa-IR" sz="1600" b="1" dirty="0">
                <a:solidFill>
                  <a:prstClr val="black"/>
                </a:solidFill>
                <a:latin typeface="Times New Roman"/>
                <a:ea typeface="Calibri"/>
                <a:cs typeface="B Zar"/>
              </a:rPr>
              <a:t>تعهد محسوب </a:t>
            </a:r>
            <a:r>
              <a:rPr lang="fa-IR" sz="1600" b="1" dirty="0" smtClean="0">
                <a:solidFill>
                  <a:prstClr val="black"/>
                </a:solidFill>
                <a:latin typeface="Times New Roman"/>
                <a:ea typeface="Calibri"/>
                <a:cs typeface="B Zar"/>
              </a:rPr>
              <a:t>مي </a:t>
            </a:r>
            <a:r>
              <a:rPr lang="fa-IR" sz="1600" b="1" dirty="0">
                <a:solidFill>
                  <a:prstClr val="black"/>
                </a:solidFill>
                <a:latin typeface="Times New Roman"/>
                <a:ea typeface="Calibri"/>
                <a:cs typeface="B Zar"/>
              </a:rPr>
              <a:t>گردد. </a:t>
            </a: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2- انعقاد قرارداد </a:t>
            </a:r>
            <a:r>
              <a:rPr lang="fa-IR" sz="1600" b="1" dirty="0" smtClean="0">
                <a:solidFill>
                  <a:prstClr val="black"/>
                </a:solidFill>
                <a:latin typeface="Times New Roman"/>
                <a:ea typeface="Calibri"/>
                <a:cs typeface="B Zar"/>
              </a:rPr>
              <a:t>براي خريد </a:t>
            </a:r>
            <a:r>
              <a:rPr lang="fa-IR" sz="1600" b="1" dirty="0">
                <a:solidFill>
                  <a:prstClr val="black"/>
                </a:solidFill>
                <a:latin typeface="Times New Roman"/>
                <a:ea typeface="Calibri"/>
                <a:cs typeface="B Zar"/>
              </a:rPr>
              <a:t>کالا </a:t>
            </a:r>
            <a:r>
              <a:rPr lang="fa-IR" sz="1600" b="1" dirty="0" smtClean="0">
                <a:solidFill>
                  <a:prstClr val="black"/>
                </a:solidFill>
                <a:latin typeface="Times New Roman"/>
                <a:ea typeface="Calibri"/>
                <a:cs typeface="B Zar"/>
              </a:rPr>
              <a:t>يا </a:t>
            </a:r>
            <a:r>
              <a:rPr lang="fa-IR" sz="1600" b="1" dirty="0">
                <a:solidFill>
                  <a:prstClr val="black"/>
                </a:solidFill>
                <a:latin typeface="Times New Roman"/>
                <a:ea typeface="Calibri"/>
                <a:cs typeface="B Zar"/>
              </a:rPr>
              <a:t>انجام خدمت و </a:t>
            </a:r>
            <a:r>
              <a:rPr lang="fa-IR" sz="1600" b="1" dirty="0" smtClean="0">
                <a:solidFill>
                  <a:prstClr val="black"/>
                </a:solidFill>
                <a:latin typeface="Times New Roman"/>
                <a:ea typeface="Calibri"/>
                <a:cs typeface="B Zar"/>
              </a:rPr>
              <a:t>يا </a:t>
            </a:r>
            <a:r>
              <a:rPr lang="fa-IR" sz="1600" b="1" dirty="0">
                <a:solidFill>
                  <a:prstClr val="black"/>
                </a:solidFill>
                <a:latin typeface="Times New Roman"/>
                <a:ea typeface="Calibri"/>
                <a:cs typeface="B Zar"/>
              </a:rPr>
              <a:t>انجام طرح ها و پروژه </a:t>
            </a:r>
            <a:r>
              <a:rPr lang="fa-IR" sz="1600" b="1" dirty="0" smtClean="0">
                <a:solidFill>
                  <a:prstClr val="black"/>
                </a:solidFill>
                <a:latin typeface="Times New Roman"/>
                <a:ea typeface="Calibri"/>
                <a:cs typeface="B Zar"/>
              </a:rPr>
              <a:t>هاي عمراني </a:t>
            </a:r>
            <a:r>
              <a:rPr lang="fa-IR" sz="1600" b="1" dirty="0">
                <a:solidFill>
                  <a:prstClr val="black"/>
                </a:solidFill>
                <a:latin typeface="Times New Roman"/>
                <a:ea typeface="Calibri"/>
                <a:cs typeface="B Zar"/>
              </a:rPr>
              <a:t>به </a:t>
            </a:r>
            <a:r>
              <a:rPr lang="fa-IR" sz="1600" b="1" dirty="0" smtClean="0">
                <a:solidFill>
                  <a:prstClr val="black"/>
                </a:solidFill>
                <a:latin typeface="Times New Roman"/>
                <a:ea typeface="Calibri"/>
                <a:cs typeface="B Zar"/>
              </a:rPr>
              <a:t>خودي </a:t>
            </a:r>
            <a:r>
              <a:rPr lang="fa-IR" sz="1600" b="1" dirty="0">
                <a:solidFill>
                  <a:prstClr val="black"/>
                </a:solidFill>
                <a:latin typeface="Times New Roman"/>
                <a:ea typeface="Calibri"/>
                <a:cs typeface="B Zar"/>
              </a:rPr>
              <a:t>خود </a:t>
            </a:r>
            <a:r>
              <a:rPr lang="fa-IR" sz="1600" b="1" dirty="0" smtClean="0">
                <a:solidFill>
                  <a:prstClr val="black"/>
                </a:solidFill>
                <a:latin typeface="Times New Roman"/>
                <a:ea typeface="Calibri"/>
                <a:cs typeface="B Zar"/>
              </a:rPr>
              <a:t>براي </a:t>
            </a:r>
            <a:r>
              <a:rPr lang="fa-IR" sz="1600" b="1" dirty="0">
                <a:solidFill>
                  <a:prstClr val="black"/>
                </a:solidFill>
                <a:latin typeface="Times New Roman"/>
                <a:ea typeface="Calibri"/>
                <a:cs typeface="B Zar"/>
              </a:rPr>
              <a:t>مؤسسه </a:t>
            </a:r>
            <a:r>
              <a:rPr lang="fa-IR" sz="1600" b="1" dirty="0" smtClean="0">
                <a:solidFill>
                  <a:prstClr val="black"/>
                </a:solidFill>
                <a:latin typeface="Times New Roman"/>
                <a:ea typeface="Calibri"/>
                <a:cs typeface="B Zar"/>
              </a:rPr>
              <a:t>ايجاد بدهي نمي </a:t>
            </a:r>
            <a:r>
              <a:rPr lang="fa-IR" sz="1600" b="1" dirty="0">
                <a:solidFill>
                  <a:prstClr val="black"/>
                </a:solidFill>
                <a:latin typeface="Times New Roman"/>
                <a:ea typeface="Calibri"/>
                <a:cs typeface="B Zar"/>
              </a:rPr>
              <a:t>کند مگر </a:t>
            </a:r>
            <a:r>
              <a:rPr lang="fa-IR" sz="1600" b="1" dirty="0" smtClean="0">
                <a:solidFill>
                  <a:prstClr val="black"/>
                </a:solidFill>
                <a:latin typeface="Times New Roman"/>
                <a:ea typeface="Calibri"/>
                <a:cs typeface="B Zar"/>
              </a:rPr>
              <a:t>اينکه </a:t>
            </a:r>
            <a:r>
              <a:rPr lang="fa-IR" sz="1600" b="1" dirty="0">
                <a:solidFill>
                  <a:prstClr val="black"/>
                </a:solidFill>
                <a:latin typeface="Times New Roman"/>
                <a:ea typeface="Calibri"/>
                <a:cs typeface="B Zar"/>
              </a:rPr>
              <a:t>مفاد قرارداد توسط اشخاص اجرا شود </a:t>
            </a:r>
            <a:r>
              <a:rPr lang="fa-IR" sz="1600" b="1" dirty="0" smtClean="0">
                <a:solidFill>
                  <a:prstClr val="black"/>
                </a:solidFill>
                <a:latin typeface="Times New Roman"/>
                <a:ea typeface="Calibri"/>
                <a:cs typeface="B Zar"/>
              </a:rPr>
              <a:t>بنابراين اجراي </a:t>
            </a:r>
            <a:r>
              <a:rPr lang="fa-IR" sz="1600" b="1" dirty="0">
                <a:solidFill>
                  <a:prstClr val="black"/>
                </a:solidFill>
                <a:latin typeface="Times New Roman"/>
                <a:ea typeface="Calibri"/>
                <a:cs typeface="B Zar"/>
              </a:rPr>
              <a:t>قرارداد </a:t>
            </a:r>
            <a:r>
              <a:rPr lang="fa-IR" sz="1600" b="1" dirty="0" smtClean="0">
                <a:solidFill>
                  <a:prstClr val="black"/>
                </a:solidFill>
                <a:latin typeface="Times New Roman"/>
                <a:ea typeface="Calibri"/>
                <a:cs typeface="B Zar"/>
              </a:rPr>
              <a:t>براي </a:t>
            </a:r>
            <a:r>
              <a:rPr lang="fa-IR" sz="1600" b="1" dirty="0">
                <a:solidFill>
                  <a:prstClr val="black"/>
                </a:solidFill>
                <a:latin typeface="Times New Roman"/>
                <a:ea typeface="Calibri"/>
                <a:cs typeface="B Zar"/>
              </a:rPr>
              <a:t>دولت </a:t>
            </a:r>
            <a:r>
              <a:rPr lang="fa-IR" sz="1600" b="1" dirty="0" smtClean="0">
                <a:solidFill>
                  <a:prstClr val="black"/>
                </a:solidFill>
                <a:latin typeface="Times New Roman"/>
                <a:ea typeface="Calibri"/>
                <a:cs typeface="B Zar"/>
              </a:rPr>
              <a:t>ايجاد </a:t>
            </a:r>
            <a:r>
              <a:rPr lang="fa-IR" sz="1600" b="1" dirty="0">
                <a:solidFill>
                  <a:prstClr val="black"/>
                </a:solidFill>
                <a:latin typeface="Times New Roman"/>
                <a:ea typeface="Calibri"/>
                <a:cs typeface="B Zar"/>
              </a:rPr>
              <a:t>تعهد </a:t>
            </a:r>
            <a:r>
              <a:rPr lang="fa-IR" sz="1600" b="1" dirty="0" smtClean="0">
                <a:solidFill>
                  <a:prstClr val="black"/>
                </a:solidFill>
                <a:latin typeface="Times New Roman"/>
                <a:ea typeface="Calibri"/>
                <a:cs typeface="B Zar"/>
              </a:rPr>
              <a:t>مي نمايد </a:t>
            </a:r>
            <a:r>
              <a:rPr lang="fa-IR" sz="1600" b="1" dirty="0">
                <a:solidFill>
                  <a:prstClr val="black"/>
                </a:solidFill>
                <a:latin typeface="Times New Roman"/>
                <a:ea typeface="Calibri"/>
                <a:cs typeface="B Zar"/>
              </a:rPr>
              <a:t>نه انعقاد قرارداد. </a:t>
            </a:r>
            <a:endParaRPr lang="en-US" sz="1600" b="1" dirty="0">
              <a:solidFill>
                <a:prstClr val="black"/>
              </a:solidFill>
              <a:latin typeface="Times New Roman"/>
              <a:ea typeface="Calibri"/>
              <a:cs typeface="B Zar"/>
            </a:endParaRPr>
          </a:p>
          <a:p>
            <a:pPr algn="just">
              <a:lnSpc>
                <a:spcPct val="115000"/>
              </a:lnSpc>
              <a:tabLst>
                <a:tab pos="4798060" algn="l"/>
              </a:tabLst>
            </a:pPr>
            <a:r>
              <a:rPr lang="fa-IR" sz="1600" b="1" dirty="0">
                <a:solidFill>
                  <a:prstClr val="black"/>
                </a:solidFill>
                <a:latin typeface="Times New Roman"/>
                <a:ea typeface="Calibri"/>
                <a:cs typeface="B Zar"/>
              </a:rPr>
              <a:t>در دستگاه </a:t>
            </a:r>
            <a:r>
              <a:rPr lang="fa-IR" sz="1600" b="1" dirty="0" smtClean="0">
                <a:solidFill>
                  <a:prstClr val="black"/>
                </a:solidFill>
                <a:latin typeface="Times New Roman"/>
                <a:ea typeface="Calibri"/>
                <a:cs typeface="B Zar"/>
              </a:rPr>
              <a:t>هاي اجرايي براي </a:t>
            </a:r>
            <a:r>
              <a:rPr lang="fa-IR" sz="1600" b="1" dirty="0">
                <a:solidFill>
                  <a:prstClr val="black"/>
                </a:solidFill>
                <a:latin typeface="Times New Roman"/>
                <a:ea typeface="Calibri"/>
                <a:cs typeface="B Zar"/>
              </a:rPr>
              <a:t>اثبات مرحله تعهد از فرم </a:t>
            </a:r>
            <a:r>
              <a:rPr lang="fa-IR" sz="1600" b="1" dirty="0" smtClean="0">
                <a:solidFill>
                  <a:prstClr val="black"/>
                </a:solidFill>
                <a:latin typeface="Times New Roman"/>
                <a:ea typeface="Calibri"/>
                <a:cs typeface="B Zar"/>
              </a:rPr>
              <a:t>هاي نظير رسيد </a:t>
            </a:r>
            <a:r>
              <a:rPr lang="fa-IR" sz="1600" b="1" dirty="0">
                <a:solidFill>
                  <a:prstClr val="black"/>
                </a:solidFill>
                <a:latin typeface="Times New Roman"/>
                <a:ea typeface="Calibri"/>
                <a:cs typeface="B Zar"/>
              </a:rPr>
              <a:t>انبار، صورت جلسه </a:t>
            </a:r>
            <a:r>
              <a:rPr lang="fa-IR" sz="1600" b="1" dirty="0" smtClean="0">
                <a:solidFill>
                  <a:prstClr val="black"/>
                </a:solidFill>
                <a:latin typeface="Times New Roman"/>
                <a:ea typeface="Calibri"/>
                <a:cs typeface="B Zar"/>
              </a:rPr>
              <a:t>تحويل </a:t>
            </a:r>
            <a:r>
              <a:rPr lang="fa-IR" sz="1600" b="1" dirty="0">
                <a:solidFill>
                  <a:prstClr val="black"/>
                </a:solidFill>
                <a:latin typeface="Times New Roman"/>
                <a:ea typeface="Calibri"/>
                <a:cs typeface="B Zar"/>
              </a:rPr>
              <a:t>کالا، صورت </a:t>
            </a:r>
            <a:r>
              <a:rPr lang="fa-IR" sz="1600" b="1" dirty="0" smtClean="0">
                <a:solidFill>
                  <a:prstClr val="black"/>
                </a:solidFill>
                <a:latin typeface="Times New Roman"/>
                <a:ea typeface="Calibri"/>
                <a:cs typeface="B Zar"/>
              </a:rPr>
              <a:t>مقاديرکارهاي </a:t>
            </a:r>
            <a:r>
              <a:rPr lang="fa-IR" sz="1600" b="1" dirty="0">
                <a:solidFill>
                  <a:prstClr val="black"/>
                </a:solidFill>
                <a:latin typeface="Times New Roman"/>
                <a:ea typeface="Calibri"/>
                <a:cs typeface="B Zar"/>
              </a:rPr>
              <a:t>انجام شده و فرم </a:t>
            </a:r>
            <a:r>
              <a:rPr lang="fa-IR" sz="1600" b="1" dirty="0" smtClean="0">
                <a:solidFill>
                  <a:prstClr val="black"/>
                </a:solidFill>
                <a:latin typeface="Times New Roman"/>
                <a:ea typeface="Calibri"/>
                <a:cs typeface="B Zar"/>
              </a:rPr>
              <a:t>تأييد </a:t>
            </a:r>
            <a:r>
              <a:rPr lang="fa-IR" sz="1600" b="1" dirty="0">
                <a:solidFill>
                  <a:prstClr val="black"/>
                </a:solidFill>
                <a:latin typeface="Times New Roman"/>
                <a:ea typeface="Calibri"/>
                <a:cs typeface="B Zar"/>
              </a:rPr>
              <a:t>انجام خدمات استفاده </a:t>
            </a:r>
            <a:r>
              <a:rPr lang="fa-IR" sz="1600" b="1" dirty="0" smtClean="0">
                <a:solidFill>
                  <a:prstClr val="black"/>
                </a:solidFill>
                <a:latin typeface="Times New Roman"/>
                <a:ea typeface="Calibri"/>
                <a:cs typeface="B Zar"/>
              </a:rPr>
              <a:t>مي </a:t>
            </a:r>
            <a:r>
              <a:rPr lang="fa-IR" sz="1600" b="1" dirty="0">
                <a:solidFill>
                  <a:prstClr val="black"/>
                </a:solidFill>
                <a:latin typeface="Times New Roman"/>
                <a:ea typeface="Calibri"/>
                <a:cs typeface="B Zar"/>
              </a:rPr>
              <a:t>کنند. </a:t>
            </a:r>
            <a:endParaRPr lang="en-US" sz="1600" b="1" dirty="0">
              <a:solidFill>
                <a:prstClr val="black"/>
              </a:solidFill>
              <a:latin typeface="Times New Roman"/>
              <a:ea typeface="Calibri"/>
              <a:cs typeface="B Zar"/>
            </a:endParaRPr>
          </a:p>
        </p:txBody>
      </p:sp>
    </p:spTree>
    <p:extLst>
      <p:ext uri="{BB962C8B-B14F-4D97-AF65-F5344CB8AC3E}">
        <p14:creationId xmlns:p14="http://schemas.microsoft.com/office/powerpoint/2010/main" val="1331729898"/>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692696"/>
            <a:ext cx="7893148" cy="5295296"/>
          </a:xfrm>
          <a:prstGeom prst="rect">
            <a:avLst/>
          </a:prstGeom>
        </p:spPr>
        <p:txBody>
          <a:bodyPr wrap="square">
            <a:spAutoFit/>
          </a:bodyPr>
          <a:lstStyle/>
          <a:p>
            <a:pPr algn="just">
              <a:lnSpc>
                <a:spcPct val="115000"/>
              </a:lnSpc>
              <a:tabLst>
                <a:tab pos="4798060" algn="l"/>
              </a:tabLst>
            </a:pPr>
            <a:r>
              <a:rPr lang="fa-IR" sz="2400" dirty="0">
                <a:solidFill>
                  <a:prstClr val="black"/>
                </a:solidFill>
                <a:latin typeface="Times New Roman"/>
                <a:ea typeface="Calibri"/>
                <a:cs typeface="B Titr"/>
              </a:rPr>
              <a:t>مرحله چهارم: </a:t>
            </a:r>
            <a:r>
              <a:rPr lang="fa-IR" sz="2400" dirty="0" smtClean="0">
                <a:solidFill>
                  <a:prstClr val="black"/>
                </a:solidFill>
                <a:latin typeface="Times New Roman"/>
                <a:ea typeface="Calibri"/>
                <a:cs typeface="B Titr"/>
              </a:rPr>
              <a:t>تسجيل</a:t>
            </a:r>
          </a:p>
          <a:p>
            <a:pPr algn="just">
              <a:lnSpc>
                <a:spcPct val="115000"/>
              </a:lnSpc>
              <a:tabLst>
                <a:tab pos="4798060" algn="l"/>
              </a:tabLst>
            </a:pPr>
            <a:endParaRPr lang="en-US" dirty="0">
              <a:solidFill>
                <a:prstClr val="black"/>
              </a:solidFill>
              <a:latin typeface="Times New Roman"/>
              <a:ea typeface="Calibri"/>
              <a:cs typeface="B Zar"/>
            </a:endParaRPr>
          </a:p>
          <a:p>
            <a:pPr algn="just">
              <a:lnSpc>
                <a:spcPct val="115000"/>
              </a:lnSpc>
              <a:tabLst>
                <a:tab pos="4798060" algn="l"/>
              </a:tabLst>
            </a:pPr>
            <a:r>
              <a:rPr lang="fa-IR" b="1" dirty="0">
                <a:solidFill>
                  <a:prstClr val="black"/>
                </a:solidFill>
                <a:latin typeface="Times New Roman"/>
                <a:ea typeface="Calibri"/>
                <a:cs typeface="B Zar"/>
              </a:rPr>
              <a:t>طبق ماده 20 قانون محاسبات </a:t>
            </a:r>
            <a:r>
              <a:rPr lang="fa-IR" b="1" dirty="0" smtClean="0">
                <a:solidFill>
                  <a:prstClr val="black"/>
                </a:solidFill>
                <a:latin typeface="Times New Roman"/>
                <a:ea typeface="Calibri"/>
                <a:cs typeface="B Zar"/>
              </a:rPr>
              <a:t>عمومي </a:t>
            </a:r>
            <a:r>
              <a:rPr lang="fa-IR" b="1" dirty="0">
                <a:solidFill>
                  <a:prstClr val="black"/>
                </a:solidFill>
                <a:latin typeface="Times New Roman"/>
                <a:ea typeface="Calibri"/>
                <a:cs typeface="B Zar"/>
              </a:rPr>
              <a:t>کشور </a:t>
            </a:r>
            <a:r>
              <a:rPr lang="fa-IR" b="1" dirty="0" smtClean="0">
                <a:solidFill>
                  <a:prstClr val="black"/>
                </a:solidFill>
                <a:latin typeface="Times New Roman"/>
                <a:ea typeface="Calibri"/>
                <a:cs typeface="B Zar"/>
              </a:rPr>
              <a:t>تسجيل </a:t>
            </a:r>
            <a:r>
              <a:rPr lang="fa-IR" b="1" dirty="0">
                <a:solidFill>
                  <a:prstClr val="black"/>
                </a:solidFill>
                <a:latin typeface="Times New Roman"/>
                <a:ea typeface="Calibri"/>
                <a:cs typeface="B Zar"/>
              </a:rPr>
              <a:t>عبارت است از </a:t>
            </a:r>
            <a:r>
              <a:rPr lang="fa-IR" b="1" dirty="0" smtClean="0">
                <a:solidFill>
                  <a:prstClr val="black"/>
                </a:solidFill>
                <a:latin typeface="Times New Roman"/>
                <a:ea typeface="Calibri"/>
                <a:cs typeface="B Zar"/>
              </a:rPr>
              <a:t>تعيين ميزان بدهي </a:t>
            </a:r>
            <a:r>
              <a:rPr lang="fa-IR" b="1" dirty="0">
                <a:solidFill>
                  <a:prstClr val="black"/>
                </a:solidFill>
                <a:latin typeface="Times New Roman"/>
                <a:ea typeface="Calibri"/>
                <a:cs typeface="B Zar"/>
              </a:rPr>
              <a:t>قابل پرداخت به موجب اسناد و مدارک اثبات کننده </a:t>
            </a:r>
            <a:r>
              <a:rPr lang="fa-IR" b="1" dirty="0" smtClean="0">
                <a:solidFill>
                  <a:prstClr val="black"/>
                </a:solidFill>
                <a:latin typeface="Times New Roman"/>
                <a:ea typeface="Calibri"/>
                <a:cs typeface="B Zar"/>
              </a:rPr>
              <a:t>بدهي.</a:t>
            </a:r>
            <a:endParaRPr lang="en-US" b="1" dirty="0">
              <a:solidFill>
                <a:prstClr val="black"/>
              </a:solidFill>
              <a:latin typeface="Times New Roman"/>
              <a:ea typeface="Calibri"/>
              <a:cs typeface="B Zar"/>
            </a:endParaRPr>
          </a:p>
          <a:p>
            <a:pPr algn="just">
              <a:lnSpc>
                <a:spcPct val="115000"/>
              </a:lnSpc>
              <a:tabLst>
                <a:tab pos="4798060" algn="l"/>
              </a:tabLst>
            </a:pPr>
            <a:r>
              <a:rPr lang="fa-IR" b="1" dirty="0">
                <a:solidFill>
                  <a:prstClr val="black"/>
                </a:solidFill>
                <a:latin typeface="Times New Roman"/>
                <a:ea typeface="Calibri"/>
                <a:cs typeface="B Zar"/>
              </a:rPr>
              <a:t>در </a:t>
            </a:r>
            <a:r>
              <a:rPr lang="fa-IR" b="1" dirty="0" smtClean="0">
                <a:solidFill>
                  <a:prstClr val="black"/>
                </a:solidFill>
                <a:latin typeface="Times New Roman"/>
                <a:ea typeface="Calibri"/>
                <a:cs typeface="B Zar"/>
              </a:rPr>
              <a:t>اين </a:t>
            </a:r>
            <a:r>
              <a:rPr lang="fa-IR" b="1" dirty="0">
                <a:solidFill>
                  <a:prstClr val="black"/>
                </a:solidFill>
                <a:latin typeface="Times New Roman"/>
                <a:ea typeface="Calibri"/>
                <a:cs typeface="B Zar"/>
              </a:rPr>
              <a:t>مرحله مقام مجاز دستگاه </a:t>
            </a:r>
            <a:r>
              <a:rPr lang="fa-IR" b="1" dirty="0" smtClean="0">
                <a:solidFill>
                  <a:prstClr val="black"/>
                </a:solidFill>
                <a:latin typeface="Times New Roman"/>
                <a:ea typeface="Calibri"/>
                <a:cs typeface="B Zar"/>
              </a:rPr>
              <a:t>اجرايي </a:t>
            </a:r>
            <a:r>
              <a:rPr lang="fa-IR" b="1" dirty="0">
                <a:solidFill>
                  <a:prstClr val="black"/>
                </a:solidFill>
                <a:latin typeface="Times New Roman"/>
                <a:ea typeface="Calibri"/>
                <a:cs typeface="B Zar"/>
              </a:rPr>
              <a:t>ضمن اسناد و </a:t>
            </a:r>
            <a:r>
              <a:rPr lang="fa-IR" b="1" dirty="0" smtClean="0">
                <a:solidFill>
                  <a:prstClr val="black"/>
                </a:solidFill>
                <a:latin typeface="Times New Roman"/>
                <a:ea typeface="Calibri"/>
                <a:cs typeface="B Zar"/>
              </a:rPr>
              <a:t>مدارکي </a:t>
            </a:r>
            <a:r>
              <a:rPr lang="fa-IR" b="1" dirty="0">
                <a:solidFill>
                  <a:prstClr val="black"/>
                </a:solidFill>
                <a:latin typeface="Times New Roman"/>
                <a:ea typeface="Calibri"/>
                <a:cs typeface="B Zar"/>
              </a:rPr>
              <a:t>از </a:t>
            </a:r>
            <a:r>
              <a:rPr lang="fa-IR" b="1" dirty="0" smtClean="0">
                <a:solidFill>
                  <a:prstClr val="black"/>
                </a:solidFill>
                <a:latin typeface="Times New Roman"/>
                <a:ea typeface="Calibri"/>
                <a:cs typeface="B Zar"/>
              </a:rPr>
              <a:t>قبيل </a:t>
            </a:r>
            <a:r>
              <a:rPr lang="fa-IR" b="1" dirty="0">
                <a:solidFill>
                  <a:prstClr val="black"/>
                </a:solidFill>
                <a:latin typeface="Times New Roman"/>
                <a:ea typeface="Calibri"/>
                <a:cs typeface="B Zar"/>
              </a:rPr>
              <a:t>فاکتور </a:t>
            </a:r>
            <a:r>
              <a:rPr lang="fa-IR" b="1" dirty="0" smtClean="0">
                <a:solidFill>
                  <a:prstClr val="black"/>
                </a:solidFill>
                <a:latin typeface="Times New Roman"/>
                <a:ea typeface="Calibri"/>
                <a:cs typeface="B Zar"/>
              </a:rPr>
              <a:t>يا </a:t>
            </a:r>
            <a:r>
              <a:rPr lang="fa-IR" b="1" dirty="0">
                <a:solidFill>
                  <a:prstClr val="black"/>
                </a:solidFill>
                <a:latin typeface="Times New Roman"/>
                <a:ea typeface="Calibri"/>
                <a:cs typeface="B Zar"/>
              </a:rPr>
              <a:t>صورت حساب، صورت </a:t>
            </a:r>
            <a:r>
              <a:rPr lang="fa-IR" b="1" dirty="0" smtClean="0">
                <a:solidFill>
                  <a:prstClr val="black"/>
                </a:solidFill>
                <a:latin typeface="Times New Roman"/>
                <a:ea typeface="Calibri"/>
                <a:cs typeface="B Zar"/>
              </a:rPr>
              <a:t>وضعيت </a:t>
            </a:r>
            <a:r>
              <a:rPr lang="fa-IR" b="1" dirty="0">
                <a:solidFill>
                  <a:prstClr val="black"/>
                </a:solidFill>
                <a:latin typeface="Times New Roman"/>
                <a:ea typeface="Calibri"/>
                <a:cs typeface="B Zar"/>
              </a:rPr>
              <a:t>و </a:t>
            </a:r>
            <a:r>
              <a:rPr lang="fa-IR" b="1" dirty="0" smtClean="0">
                <a:solidFill>
                  <a:prstClr val="black"/>
                </a:solidFill>
                <a:latin typeface="Times New Roman"/>
                <a:ea typeface="Calibri"/>
                <a:cs typeface="B Zar"/>
              </a:rPr>
              <a:t>غيره ميزان </a:t>
            </a:r>
            <a:r>
              <a:rPr lang="fa-IR" b="1" dirty="0">
                <a:solidFill>
                  <a:prstClr val="black"/>
                </a:solidFill>
                <a:latin typeface="Times New Roman"/>
                <a:ea typeface="Calibri"/>
                <a:cs typeface="B Zar"/>
              </a:rPr>
              <a:t>وجوه قابل پرداخت بابت </a:t>
            </a:r>
            <a:r>
              <a:rPr lang="fa-IR" b="1" dirty="0" smtClean="0">
                <a:solidFill>
                  <a:prstClr val="black"/>
                </a:solidFill>
                <a:latin typeface="Times New Roman"/>
                <a:ea typeface="Calibri"/>
                <a:cs typeface="B Zar"/>
              </a:rPr>
              <a:t>کالاهاي تحويل </a:t>
            </a:r>
            <a:r>
              <a:rPr lang="fa-IR" b="1" dirty="0">
                <a:solidFill>
                  <a:prstClr val="black"/>
                </a:solidFill>
                <a:latin typeface="Times New Roman"/>
                <a:ea typeface="Calibri"/>
                <a:cs typeface="B Zar"/>
              </a:rPr>
              <a:t>گرفته شده </a:t>
            </a:r>
            <a:r>
              <a:rPr lang="fa-IR" b="1" dirty="0" smtClean="0">
                <a:solidFill>
                  <a:prstClr val="black"/>
                </a:solidFill>
                <a:latin typeface="Times New Roman"/>
                <a:ea typeface="Calibri"/>
                <a:cs typeface="B Zar"/>
              </a:rPr>
              <a:t>يا </a:t>
            </a:r>
            <a:r>
              <a:rPr lang="fa-IR" b="1" dirty="0">
                <a:solidFill>
                  <a:prstClr val="black"/>
                </a:solidFill>
                <a:latin typeface="Times New Roman"/>
                <a:ea typeface="Calibri"/>
                <a:cs typeface="B Zar"/>
              </a:rPr>
              <a:t>خدمات ارائه شده را </a:t>
            </a:r>
            <a:r>
              <a:rPr lang="fa-IR" b="1" dirty="0" smtClean="0">
                <a:solidFill>
                  <a:prstClr val="black"/>
                </a:solidFill>
                <a:latin typeface="Times New Roman"/>
                <a:ea typeface="Calibri"/>
                <a:cs typeface="B Zar"/>
              </a:rPr>
              <a:t>تعيين </a:t>
            </a:r>
            <a:r>
              <a:rPr lang="fa-IR" b="1" dirty="0">
                <a:solidFill>
                  <a:prstClr val="black"/>
                </a:solidFill>
                <a:latin typeface="Times New Roman"/>
                <a:ea typeface="Calibri"/>
                <a:cs typeface="B Zar"/>
              </a:rPr>
              <a:t>جهت </a:t>
            </a:r>
            <a:r>
              <a:rPr lang="fa-IR" b="1" dirty="0" smtClean="0">
                <a:solidFill>
                  <a:prstClr val="black"/>
                </a:solidFill>
                <a:latin typeface="Times New Roman"/>
                <a:ea typeface="Calibri"/>
                <a:cs typeface="B Zar"/>
              </a:rPr>
              <a:t>تنظيم </a:t>
            </a:r>
            <a:r>
              <a:rPr lang="fa-IR" b="1" dirty="0">
                <a:solidFill>
                  <a:prstClr val="black"/>
                </a:solidFill>
                <a:latin typeface="Times New Roman"/>
                <a:ea typeface="Calibri"/>
                <a:cs typeface="B Zar"/>
              </a:rPr>
              <a:t>سند </a:t>
            </a:r>
            <a:r>
              <a:rPr lang="fa-IR" b="1" dirty="0" smtClean="0">
                <a:solidFill>
                  <a:prstClr val="black"/>
                </a:solidFill>
                <a:latin typeface="Times New Roman"/>
                <a:ea typeface="Calibri"/>
                <a:cs typeface="B Zar"/>
              </a:rPr>
              <a:t>هزينه قطعي </a:t>
            </a:r>
            <a:r>
              <a:rPr lang="fa-IR" b="1" dirty="0">
                <a:solidFill>
                  <a:prstClr val="black"/>
                </a:solidFill>
                <a:latin typeface="Times New Roman"/>
                <a:ea typeface="Calibri"/>
                <a:cs typeface="B Zar"/>
              </a:rPr>
              <a:t>به </a:t>
            </a:r>
            <a:r>
              <a:rPr lang="fa-IR" b="1" dirty="0" smtClean="0">
                <a:solidFill>
                  <a:prstClr val="black"/>
                </a:solidFill>
                <a:latin typeface="Times New Roman"/>
                <a:ea typeface="Calibri"/>
                <a:cs typeface="B Zar"/>
              </a:rPr>
              <a:t>ذيحسابي </a:t>
            </a:r>
            <a:r>
              <a:rPr lang="fa-IR" b="1" dirty="0">
                <a:solidFill>
                  <a:prstClr val="black"/>
                </a:solidFill>
                <a:latin typeface="Times New Roman"/>
                <a:ea typeface="Calibri"/>
                <a:cs typeface="B Zar"/>
              </a:rPr>
              <a:t>ارجاع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دهد. </a:t>
            </a:r>
            <a:endParaRPr lang="fa-IR" b="1" dirty="0" smtClean="0">
              <a:solidFill>
                <a:prstClr val="black"/>
              </a:solidFill>
              <a:latin typeface="Times New Roman"/>
              <a:ea typeface="Calibri"/>
              <a:cs typeface="B Zar"/>
            </a:endParaRPr>
          </a:p>
          <a:p>
            <a:pPr algn="just">
              <a:lnSpc>
                <a:spcPct val="115000"/>
              </a:lnSpc>
              <a:tabLst>
                <a:tab pos="4798060" algn="l"/>
              </a:tabLst>
            </a:pPr>
            <a:endParaRPr lang="en-US" dirty="0">
              <a:solidFill>
                <a:prstClr val="black"/>
              </a:solidFill>
              <a:latin typeface="Times New Roman"/>
              <a:ea typeface="Calibri"/>
              <a:cs typeface="B Zar"/>
            </a:endParaRPr>
          </a:p>
          <a:p>
            <a:pPr algn="just">
              <a:lnSpc>
                <a:spcPct val="115000"/>
              </a:lnSpc>
              <a:tabLst>
                <a:tab pos="4798060" algn="l"/>
              </a:tabLst>
            </a:pPr>
            <a:r>
              <a:rPr lang="fa-IR" sz="2400" dirty="0">
                <a:solidFill>
                  <a:prstClr val="black"/>
                </a:solidFill>
                <a:latin typeface="Times New Roman"/>
                <a:ea typeface="Calibri"/>
                <a:cs typeface="B Titr"/>
              </a:rPr>
              <a:t>مرحله پنجم: صدور حواله</a:t>
            </a:r>
            <a:endParaRPr lang="en-US" sz="2400" dirty="0">
              <a:solidFill>
                <a:prstClr val="black"/>
              </a:solidFill>
              <a:latin typeface="Times New Roman"/>
              <a:ea typeface="Calibri"/>
              <a:cs typeface="B Zar"/>
            </a:endParaRPr>
          </a:p>
          <a:p>
            <a:endParaRPr lang="fa-IR" dirty="0" smtClean="0">
              <a:solidFill>
                <a:prstClr val="black"/>
              </a:solidFill>
              <a:latin typeface="Times New Roman"/>
              <a:ea typeface="Calibri"/>
              <a:cs typeface="B Zar"/>
            </a:endParaRPr>
          </a:p>
          <a:p>
            <a:r>
              <a:rPr lang="fa-IR" b="1" dirty="0" smtClean="0">
                <a:solidFill>
                  <a:prstClr val="black"/>
                </a:solidFill>
                <a:latin typeface="Times New Roman"/>
                <a:ea typeface="Calibri"/>
                <a:cs typeface="B Zar"/>
              </a:rPr>
              <a:t>طبق </a:t>
            </a:r>
            <a:r>
              <a:rPr lang="fa-IR" b="1" dirty="0">
                <a:solidFill>
                  <a:prstClr val="black"/>
                </a:solidFill>
                <a:latin typeface="Times New Roman"/>
                <a:ea typeface="Calibri"/>
                <a:cs typeface="B Zar"/>
              </a:rPr>
              <a:t>ماده 21 قانون محاسبات </a:t>
            </a:r>
            <a:r>
              <a:rPr lang="fa-IR" b="1" dirty="0" smtClean="0">
                <a:solidFill>
                  <a:prstClr val="black"/>
                </a:solidFill>
                <a:latin typeface="Times New Roman"/>
                <a:ea typeface="Calibri"/>
                <a:cs typeface="B Zar"/>
              </a:rPr>
              <a:t>عمومي </a:t>
            </a:r>
            <a:r>
              <a:rPr lang="fa-IR" b="1" dirty="0">
                <a:solidFill>
                  <a:prstClr val="black"/>
                </a:solidFill>
                <a:latin typeface="Times New Roman"/>
                <a:ea typeface="Calibri"/>
                <a:cs typeface="B Zar"/>
              </a:rPr>
              <a:t>حواله اجازه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است که کتباً به </a:t>
            </a:r>
            <a:r>
              <a:rPr lang="fa-IR" b="1" dirty="0" smtClean="0">
                <a:solidFill>
                  <a:prstClr val="black"/>
                </a:solidFill>
                <a:latin typeface="Times New Roman"/>
                <a:ea typeface="Calibri"/>
                <a:cs typeface="B Zar"/>
              </a:rPr>
              <a:t>وسيله </a:t>
            </a:r>
            <a:r>
              <a:rPr lang="fa-IR" b="1" dirty="0">
                <a:solidFill>
                  <a:prstClr val="black"/>
                </a:solidFill>
                <a:latin typeface="Times New Roman"/>
                <a:ea typeface="Calibri"/>
                <a:cs typeface="B Zar"/>
              </a:rPr>
              <a:t>مقامات مجاز دستگاه </a:t>
            </a:r>
            <a:r>
              <a:rPr lang="fa-IR" b="1" dirty="0" smtClean="0">
                <a:solidFill>
                  <a:prstClr val="black"/>
                </a:solidFill>
                <a:latin typeface="Times New Roman"/>
                <a:ea typeface="Calibri"/>
                <a:cs typeface="B Zar"/>
              </a:rPr>
              <a:t>هاي اجرايي براي تأديه </a:t>
            </a:r>
            <a:r>
              <a:rPr lang="fa-IR" b="1" dirty="0">
                <a:solidFill>
                  <a:prstClr val="black"/>
                </a:solidFill>
                <a:latin typeface="Times New Roman"/>
                <a:ea typeface="Calibri"/>
                <a:cs typeface="B Zar"/>
              </a:rPr>
              <a:t>تعهدات و </a:t>
            </a:r>
            <a:r>
              <a:rPr lang="fa-IR" b="1" dirty="0" smtClean="0">
                <a:solidFill>
                  <a:prstClr val="black"/>
                </a:solidFill>
                <a:latin typeface="Times New Roman"/>
                <a:ea typeface="Calibri"/>
                <a:cs typeface="B Zar"/>
              </a:rPr>
              <a:t>بدهي هاي </a:t>
            </a:r>
            <a:r>
              <a:rPr lang="fa-IR" b="1" dirty="0">
                <a:solidFill>
                  <a:prstClr val="black"/>
                </a:solidFill>
                <a:latin typeface="Times New Roman"/>
                <a:ea typeface="Calibri"/>
                <a:cs typeface="B Zar"/>
              </a:rPr>
              <a:t>قابل پرداخت از محل اعتبارات مربوط به عهده </a:t>
            </a:r>
            <a:r>
              <a:rPr lang="fa-IR" b="1" dirty="0" smtClean="0">
                <a:solidFill>
                  <a:prstClr val="black"/>
                </a:solidFill>
                <a:latin typeface="Times New Roman"/>
                <a:ea typeface="Calibri"/>
                <a:cs typeface="B Zar"/>
              </a:rPr>
              <a:t>ذيحساب </a:t>
            </a:r>
            <a:r>
              <a:rPr lang="fa-IR" b="1" dirty="0">
                <a:solidFill>
                  <a:prstClr val="black"/>
                </a:solidFill>
                <a:latin typeface="Times New Roman"/>
                <a:ea typeface="Calibri"/>
                <a:cs typeface="B Zar"/>
              </a:rPr>
              <a:t>در وجه </a:t>
            </a:r>
            <a:r>
              <a:rPr lang="fa-IR" b="1" dirty="0" smtClean="0">
                <a:solidFill>
                  <a:prstClr val="black"/>
                </a:solidFill>
                <a:latin typeface="Times New Roman"/>
                <a:ea typeface="Calibri"/>
                <a:cs typeface="B Zar"/>
              </a:rPr>
              <a:t>ذينفع </a:t>
            </a:r>
            <a:r>
              <a:rPr lang="fa-IR" b="1" dirty="0">
                <a:solidFill>
                  <a:prstClr val="black"/>
                </a:solidFill>
                <a:latin typeface="Times New Roman"/>
                <a:ea typeface="Calibri"/>
                <a:cs typeface="B Zar"/>
              </a:rPr>
              <a:t>صادر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شود. به عبارت </a:t>
            </a:r>
            <a:r>
              <a:rPr lang="fa-IR" b="1" dirty="0" smtClean="0">
                <a:solidFill>
                  <a:prstClr val="black"/>
                </a:solidFill>
                <a:latin typeface="Times New Roman"/>
                <a:ea typeface="Calibri"/>
                <a:cs typeface="B Zar"/>
              </a:rPr>
              <a:t>ديگر </a:t>
            </a:r>
            <a:r>
              <a:rPr lang="fa-IR" b="1" dirty="0">
                <a:solidFill>
                  <a:prstClr val="black"/>
                </a:solidFill>
                <a:latin typeface="Times New Roman"/>
                <a:ea typeface="Calibri"/>
                <a:cs typeface="B Zar"/>
              </a:rPr>
              <a:t>حواله دستور پرداخت مقام مجاز مؤسسه </a:t>
            </a:r>
            <a:r>
              <a:rPr lang="fa-IR" b="1" dirty="0" smtClean="0">
                <a:solidFill>
                  <a:prstClr val="black"/>
                </a:solidFill>
                <a:latin typeface="Times New Roman"/>
                <a:ea typeface="Calibri"/>
                <a:cs typeface="B Zar"/>
              </a:rPr>
              <a:t>دولتي </a:t>
            </a:r>
            <a:r>
              <a:rPr lang="fa-IR" b="1" dirty="0">
                <a:solidFill>
                  <a:prstClr val="black"/>
                </a:solidFill>
                <a:latin typeface="Times New Roman"/>
                <a:ea typeface="Calibri"/>
                <a:cs typeface="B Zar"/>
              </a:rPr>
              <a:t>است که به صورت </a:t>
            </a:r>
            <a:r>
              <a:rPr lang="fa-IR" b="1" dirty="0" smtClean="0">
                <a:solidFill>
                  <a:prstClr val="black"/>
                </a:solidFill>
                <a:latin typeface="Times New Roman"/>
                <a:ea typeface="Calibri"/>
                <a:cs typeface="B Zar"/>
              </a:rPr>
              <a:t>کتبي براي </a:t>
            </a:r>
            <a:r>
              <a:rPr lang="fa-IR" b="1" dirty="0">
                <a:solidFill>
                  <a:prstClr val="black"/>
                </a:solidFill>
                <a:latin typeface="Times New Roman"/>
                <a:ea typeface="Calibri"/>
                <a:cs typeface="B Zar"/>
              </a:rPr>
              <a:t>پرداخت </a:t>
            </a:r>
            <a:r>
              <a:rPr lang="fa-IR" b="1" dirty="0" smtClean="0">
                <a:solidFill>
                  <a:prstClr val="black"/>
                </a:solidFill>
                <a:latin typeface="Times New Roman"/>
                <a:ea typeface="Calibri"/>
                <a:cs typeface="B Zar"/>
              </a:rPr>
              <a:t>بدهي هاي ناشي ازخريدکالا يا تحويل </a:t>
            </a:r>
            <a:r>
              <a:rPr lang="fa-IR" b="1" dirty="0">
                <a:solidFill>
                  <a:prstClr val="black"/>
                </a:solidFill>
                <a:latin typeface="Times New Roman"/>
                <a:ea typeface="Calibri"/>
                <a:cs typeface="B Zar"/>
              </a:rPr>
              <a:t>خدمات (</a:t>
            </a:r>
            <a:r>
              <a:rPr lang="fa-IR" b="1" dirty="0" smtClean="0">
                <a:solidFill>
                  <a:prstClr val="black"/>
                </a:solidFill>
                <a:latin typeface="Times New Roman"/>
                <a:ea typeface="Calibri"/>
                <a:cs typeface="B Zar"/>
              </a:rPr>
              <a:t>ايجاد </a:t>
            </a:r>
            <a:r>
              <a:rPr lang="fa-IR" b="1" dirty="0">
                <a:solidFill>
                  <a:prstClr val="black"/>
                </a:solidFill>
                <a:latin typeface="Times New Roman"/>
                <a:ea typeface="Calibri"/>
                <a:cs typeface="B Zar"/>
              </a:rPr>
              <a:t>تعهد) </a:t>
            </a:r>
            <a:r>
              <a:rPr lang="fa-IR" b="1" dirty="0" smtClean="0">
                <a:solidFill>
                  <a:prstClr val="black"/>
                </a:solidFill>
                <a:latin typeface="Times New Roman"/>
                <a:ea typeface="Calibri"/>
                <a:cs typeface="B Zar"/>
              </a:rPr>
              <a:t>تنظيم مي </a:t>
            </a:r>
            <a:r>
              <a:rPr lang="fa-IR" b="1" dirty="0">
                <a:solidFill>
                  <a:prstClr val="black"/>
                </a:solidFill>
                <a:latin typeface="Times New Roman"/>
                <a:ea typeface="Calibri"/>
                <a:cs typeface="B Zar"/>
              </a:rPr>
              <a:t>گردد که به همراه </a:t>
            </a:r>
            <a:r>
              <a:rPr lang="fa-IR" b="1" dirty="0" smtClean="0">
                <a:solidFill>
                  <a:prstClr val="black"/>
                </a:solidFill>
                <a:latin typeface="Times New Roman"/>
                <a:ea typeface="Calibri"/>
                <a:cs typeface="B Zar"/>
              </a:rPr>
              <a:t>ساير </a:t>
            </a:r>
            <a:r>
              <a:rPr lang="fa-IR" b="1" dirty="0">
                <a:solidFill>
                  <a:prstClr val="black"/>
                </a:solidFill>
                <a:latin typeface="Times New Roman"/>
                <a:ea typeface="Calibri"/>
                <a:cs typeface="B Zar"/>
              </a:rPr>
              <a:t>مدارک مربوط به انجام خرج </a:t>
            </a:r>
            <a:r>
              <a:rPr lang="fa-IR" b="1" dirty="0" smtClean="0">
                <a:solidFill>
                  <a:prstClr val="black"/>
                </a:solidFill>
                <a:latin typeface="Times New Roman"/>
                <a:ea typeface="Calibri"/>
                <a:cs typeface="B Zar"/>
              </a:rPr>
              <a:t>ضميمه </a:t>
            </a:r>
            <a:r>
              <a:rPr lang="fa-IR" b="1" dirty="0">
                <a:solidFill>
                  <a:prstClr val="black"/>
                </a:solidFill>
                <a:latin typeface="Times New Roman"/>
                <a:ea typeface="Calibri"/>
                <a:cs typeface="B Zar"/>
              </a:rPr>
              <a:t>سند </a:t>
            </a:r>
            <a:r>
              <a:rPr lang="fa-IR" b="1" dirty="0" smtClean="0">
                <a:solidFill>
                  <a:prstClr val="black"/>
                </a:solidFill>
                <a:latin typeface="Times New Roman"/>
                <a:ea typeface="Calibri"/>
                <a:cs typeface="B Zar"/>
              </a:rPr>
              <a:t>هزينه قطعي مي </a:t>
            </a:r>
            <a:r>
              <a:rPr lang="fa-IR" b="1" dirty="0">
                <a:solidFill>
                  <a:prstClr val="black"/>
                </a:solidFill>
                <a:latin typeface="Times New Roman"/>
                <a:ea typeface="Calibri"/>
                <a:cs typeface="B Zar"/>
              </a:rPr>
              <a:t>گردد</a:t>
            </a:r>
            <a:endParaRPr lang="fa-IR" b="1" dirty="0">
              <a:solidFill>
                <a:prstClr val="black"/>
              </a:solidFill>
            </a:endParaRPr>
          </a:p>
        </p:txBody>
      </p:sp>
    </p:spTree>
    <p:extLst>
      <p:ext uri="{BB962C8B-B14F-4D97-AF65-F5344CB8AC3E}">
        <p14:creationId xmlns:p14="http://schemas.microsoft.com/office/powerpoint/2010/main" val="173485131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62067" y="548680"/>
            <a:ext cx="7628904" cy="5720027"/>
          </a:xfrm>
          <a:prstGeom prst="rect">
            <a:avLst/>
          </a:prstGeom>
        </p:spPr>
        <p:txBody>
          <a:bodyPr wrap="square">
            <a:spAutoFit/>
          </a:bodyPr>
          <a:lstStyle/>
          <a:p>
            <a:pPr algn="just">
              <a:lnSpc>
                <a:spcPct val="115000"/>
              </a:lnSpc>
              <a:tabLst>
                <a:tab pos="4798060" algn="l"/>
              </a:tabLst>
            </a:pPr>
            <a:r>
              <a:rPr lang="fa-IR" sz="2400" dirty="0">
                <a:solidFill>
                  <a:prstClr val="black"/>
                </a:solidFill>
                <a:latin typeface="Times New Roman"/>
                <a:ea typeface="Calibri"/>
                <a:cs typeface="B Titr"/>
              </a:rPr>
              <a:t>مرحله ششم: نظارت </a:t>
            </a:r>
            <a:r>
              <a:rPr lang="fa-IR" sz="2400" dirty="0" smtClean="0">
                <a:solidFill>
                  <a:prstClr val="black"/>
                </a:solidFill>
                <a:latin typeface="Times New Roman"/>
                <a:ea typeface="Calibri"/>
                <a:cs typeface="B Titr"/>
              </a:rPr>
              <a:t>مالي</a:t>
            </a:r>
          </a:p>
          <a:p>
            <a:pPr algn="just">
              <a:lnSpc>
                <a:spcPct val="115000"/>
              </a:lnSpc>
              <a:tabLst>
                <a:tab pos="4798060" algn="l"/>
              </a:tabLst>
            </a:pPr>
            <a:endParaRPr lang="en-US" sz="2400" dirty="0">
              <a:solidFill>
                <a:prstClr val="black"/>
              </a:solidFill>
              <a:latin typeface="Times New Roman"/>
              <a:ea typeface="Calibri"/>
              <a:cs typeface="B Zar"/>
            </a:endParaRPr>
          </a:p>
          <a:p>
            <a:pPr algn="just">
              <a:lnSpc>
                <a:spcPct val="115000"/>
              </a:lnSpc>
              <a:tabLst>
                <a:tab pos="4798060" algn="l"/>
              </a:tabLst>
            </a:pPr>
            <a:r>
              <a:rPr lang="fa-IR" b="1" dirty="0">
                <a:solidFill>
                  <a:prstClr val="black"/>
                </a:solidFill>
                <a:latin typeface="Times New Roman"/>
                <a:ea typeface="Calibri"/>
                <a:cs typeface="B Zar"/>
              </a:rPr>
              <a:t>نظارت </a:t>
            </a:r>
            <a:r>
              <a:rPr lang="fa-IR" b="1" dirty="0" smtClean="0">
                <a:solidFill>
                  <a:prstClr val="black"/>
                </a:solidFill>
                <a:latin typeface="Times New Roman"/>
                <a:ea typeface="Calibri"/>
                <a:cs typeface="B Zar"/>
              </a:rPr>
              <a:t>مالي </a:t>
            </a:r>
            <a:r>
              <a:rPr lang="fa-IR" b="1" dirty="0">
                <a:solidFill>
                  <a:prstClr val="black"/>
                </a:solidFill>
                <a:latin typeface="Times New Roman"/>
                <a:ea typeface="Calibri"/>
                <a:cs typeface="B Zar"/>
              </a:rPr>
              <a:t>به </a:t>
            </a:r>
            <a:r>
              <a:rPr lang="fa-IR" b="1" dirty="0" smtClean="0">
                <a:solidFill>
                  <a:prstClr val="black"/>
                </a:solidFill>
                <a:latin typeface="Times New Roman"/>
                <a:ea typeface="Calibri"/>
                <a:cs typeface="B Zar"/>
              </a:rPr>
              <a:t>معني تطبيق </a:t>
            </a:r>
            <a:r>
              <a:rPr lang="fa-IR" b="1" dirty="0">
                <a:solidFill>
                  <a:prstClr val="black"/>
                </a:solidFill>
                <a:latin typeface="Times New Roman"/>
                <a:ea typeface="Calibri"/>
                <a:cs typeface="B Zar"/>
              </a:rPr>
              <a:t>پرداخت ها با </a:t>
            </a:r>
            <a:r>
              <a:rPr lang="fa-IR" b="1" dirty="0" smtClean="0">
                <a:solidFill>
                  <a:prstClr val="black"/>
                </a:solidFill>
                <a:latin typeface="Times New Roman"/>
                <a:ea typeface="Calibri"/>
                <a:cs typeface="B Zar"/>
              </a:rPr>
              <a:t>قوانين </a:t>
            </a:r>
            <a:r>
              <a:rPr lang="fa-IR" b="1" dirty="0">
                <a:solidFill>
                  <a:prstClr val="black"/>
                </a:solidFill>
                <a:latin typeface="Times New Roman"/>
                <a:ea typeface="Calibri"/>
                <a:cs typeface="B Zar"/>
              </a:rPr>
              <a:t>و مقررات حاکم بر مصرف وجوه </a:t>
            </a:r>
            <a:r>
              <a:rPr lang="fa-IR" b="1" dirty="0" smtClean="0">
                <a:solidFill>
                  <a:prstClr val="black"/>
                </a:solidFill>
                <a:latin typeface="Times New Roman"/>
                <a:ea typeface="Calibri"/>
                <a:cs typeface="B Zar"/>
              </a:rPr>
              <a:t>دولتي مي </a:t>
            </a:r>
            <a:r>
              <a:rPr lang="fa-IR" b="1" dirty="0">
                <a:solidFill>
                  <a:prstClr val="black"/>
                </a:solidFill>
                <a:latin typeface="Times New Roman"/>
                <a:ea typeface="Calibri"/>
                <a:cs typeface="B Zar"/>
              </a:rPr>
              <a:t>باشد نظارت </a:t>
            </a:r>
            <a:r>
              <a:rPr lang="fa-IR" b="1" dirty="0" smtClean="0">
                <a:solidFill>
                  <a:prstClr val="black"/>
                </a:solidFill>
                <a:latin typeface="Times New Roman"/>
                <a:ea typeface="Calibri"/>
                <a:cs typeface="B Zar"/>
              </a:rPr>
              <a:t>مالي، </a:t>
            </a:r>
            <a:r>
              <a:rPr lang="fa-IR" b="1" dirty="0">
                <a:solidFill>
                  <a:prstClr val="black"/>
                </a:solidFill>
                <a:latin typeface="Times New Roman"/>
                <a:ea typeface="Calibri"/>
                <a:cs typeface="B Zar"/>
              </a:rPr>
              <a:t>نظارت قبل از خرج است که </a:t>
            </a:r>
            <a:r>
              <a:rPr lang="fa-IR" b="1" dirty="0" smtClean="0">
                <a:solidFill>
                  <a:prstClr val="black"/>
                </a:solidFill>
                <a:latin typeface="Times New Roman"/>
                <a:ea typeface="Calibri"/>
                <a:cs typeface="B Zar"/>
              </a:rPr>
              <a:t>مسئوليت </a:t>
            </a:r>
            <a:r>
              <a:rPr lang="fa-IR" b="1" dirty="0">
                <a:solidFill>
                  <a:prstClr val="black"/>
                </a:solidFill>
                <a:latin typeface="Times New Roman"/>
                <a:ea typeface="Calibri"/>
                <a:cs typeface="B Zar"/>
              </a:rPr>
              <a:t>آن طبق ماده 90 قانون محاسبات </a:t>
            </a:r>
            <a:r>
              <a:rPr lang="fa-IR" b="1" dirty="0" smtClean="0">
                <a:solidFill>
                  <a:prstClr val="black"/>
                </a:solidFill>
                <a:latin typeface="Times New Roman"/>
                <a:ea typeface="Calibri"/>
                <a:cs typeface="B Zar"/>
              </a:rPr>
              <a:t>عمومي </a:t>
            </a:r>
            <a:r>
              <a:rPr lang="fa-IR" b="1" dirty="0">
                <a:solidFill>
                  <a:prstClr val="black"/>
                </a:solidFill>
                <a:latin typeface="Times New Roman"/>
                <a:ea typeface="Calibri"/>
                <a:cs typeface="B Zar"/>
              </a:rPr>
              <a:t>به عهده وزارت امور </a:t>
            </a:r>
            <a:r>
              <a:rPr lang="fa-IR" b="1" dirty="0" smtClean="0">
                <a:solidFill>
                  <a:prstClr val="black"/>
                </a:solidFill>
                <a:latin typeface="Times New Roman"/>
                <a:ea typeface="Calibri"/>
                <a:cs typeface="B Zar"/>
              </a:rPr>
              <a:t>اقتصادي </a:t>
            </a:r>
            <a:r>
              <a:rPr lang="fa-IR" b="1" dirty="0">
                <a:solidFill>
                  <a:prstClr val="black"/>
                </a:solidFill>
                <a:latin typeface="Times New Roman"/>
                <a:ea typeface="Calibri"/>
                <a:cs typeface="B Zar"/>
              </a:rPr>
              <a:t>و </a:t>
            </a:r>
            <a:r>
              <a:rPr lang="fa-IR" b="1" dirty="0" smtClean="0">
                <a:solidFill>
                  <a:prstClr val="black"/>
                </a:solidFill>
                <a:latin typeface="Times New Roman"/>
                <a:ea typeface="Calibri"/>
                <a:cs typeface="B Zar"/>
              </a:rPr>
              <a:t>دارايي </a:t>
            </a:r>
            <a:r>
              <a:rPr lang="fa-IR" b="1" dirty="0">
                <a:solidFill>
                  <a:prstClr val="black"/>
                </a:solidFill>
                <a:latin typeface="Times New Roman"/>
                <a:ea typeface="Calibri"/>
                <a:cs typeface="B Zar"/>
              </a:rPr>
              <a:t>بوده و عمدتاً از </a:t>
            </a:r>
            <a:r>
              <a:rPr lang="fa-IR" b="1" dirty="0" smtClean="0">
                <a:solidFill>
                  <a:prstClr val="black"/>
                </a:solidFill>
                <a:latin typeface="Times New Roman"/>
                <a:ea typeface="Calibri"/>
                <a:cs typeface="B Zar"/>
              </a:rPr>
              <a:t>طريق ذيحسابان </a:t>
            </a:r>
            <a:r>
              <a:rPr lang="fa-IR" b="1" dirty="0">
                <a:solidFill>
                  <a:prstClr val="black"/>
                </a:solidFill>
                <a:latin typeface="Times New Roman"/>
                <a:ea typeface="Calibri"/>
                <a:cs typeface="B Zar"/>
              </a:rPr>
              <a:t>مستقر در دستگاه </a:t>
            </a:r>
            <a:r>
              <a:rPr lang="fa-IR" b="1" dirty="0" smtClean="0">
                <a:solidFill>
                  <a:prstClr val="black"/>
                </a:solidFill>
                <a:latin typeface="Times New Roman"/>
                <a:ea typeface="Calibri"/>
                <a:cs typeface="B Zar"/>
              </a:rPr>
              <a:t>هاي دولتي </a:t>
            </a:r>
            <a:r>
              <a:rPr lang="fa-IR" b="1" dirty="0">
                <a:solidFill>
                  <a:prstClr val="black"/>
                </a:solidFill>
                <a:latin typeface="Times New Roman"/>
                <a:ea typeface="Calibri"/>
                <a:cs typeface="B Zar"/>
              </a:rPr>
              <a:t>انجام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شود و از آنجا که وزارت امور </a:t>
            </a:r>
            <a:r>
              <a:rPr lang="fa-IR" b="1" dirty="0" smtClean="0">
                <a:solidFill>
                  <a:prstClr val="black"/>
                </a:solidFill>
                <a:latin typeface="Times New Roman"/>
                <a:ea typeface="Calibri"/>
                <a:cs typeface="B Zar"/>
              </a:rPr>
              <a:t>اقتصادي </a:t>
            </a:r>
            <a:r>
              <a:rPr lang="fa-IR" b="1" dirty="0">
                <a:solidFill>
                  <a:prstClr val="black"/>
                </a:solidFill>
                <a:latin typeface="Times New Roman"/>
                <a:ea typeface="Calibri"/>
                <a:cs typeface="B Zar"/>
              </a:rPr>
              <a:t>و </a:t>
            </a:r>
            <a:r>
              <a:rPr lang="fa-IR" b="1" dirty="0" smtClean="0">
                <a:solidFill>
                  <a:prstClr val="black"/>
                </a:solidFill>
                <a:latin typeface="Times New Roman"/>
                <a:ea typeface="Calibri"/>
                <a:cs typeface="B Zar"/>
              </a:rPr>
              <a:t>دارايي زير </a:t>
            </a:r>
            <a:r>
              <a:rPr lang="fa-IR" b="1" dirty="0">
                <a:solidFill>
                  <a:prstClr val="black"/>
                </a:solidFill>
                <a:latin typeface="Times New Roman"/>
                <a:ea typeface="Calibri"/>
                <a:cs typeface="B Zar"/>
              </a:rPr>
              <a:t>نظر قوه </a:t>
            </a:r>
            <a:r>
              <a:rPr lang="fa-IR" b="1" dirty="0" smtClean="0">
                <a:solidFill>
                  <a:prstClr val="black"/>
                </a:solidFill>
                <a:latin typeface="Times New Roman"/>
                <a:ea typeface="Calibri"/>
                <a:cs typeface="B Zar"/>
              </a:rPr>
              <a:t>مجريه </a:t>
            </a:r>
            <a:r>
              <a:rPr lang="fa-IR" b="1" dirty="0">
                <a:solidFill>
                  <a:prstClr val="black"/>
                </a:solidFill>
                <a:latin typeface="Times New Roman"/>
                <a:ea typeface="Calibri"/>
                <a:cs typeface="B Zar"/>
              </a:rPr>
              <a:t>است نظارت قبل از خرج را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توان </a:t>
            </a:r>
            <a:r>
              <a:rPr lang="fa-IR" b="1" dirty="0" smtClean="0">
                <a:solidFill>
                  <a:prstClr val="black"/>
                </a:solidFill>
                <a:latin typeface="Times New Roman"/>
                <a:ea typeface="Calibri"/>
                <a:cs typeface="B Zar"/>
              </a:rPr>
              <a:t>نوعي حسابرسي داخلي </a:t>
            </a:r>
            <a:r>
              <a:rPr lang="fa-IR" b="1" dirty="0">
                <a:solidFill>
                  <a:prstClr val="black"/>
                </a:solidFill>
                <a:latin typeface="Times New Roman"/>
                <a:ea typeface="Calibri"/>
                <a:cs typeface="B Zar"/>
              </a:rPr>
              <a:t>محسوب نمود که به صورت مداوم توسط </a:t>
            </a:r>
            <a:r>
              <a:rPr lang="fa-IR" b="1" dirty="0" smtClean="0">
                <a:solidFill>
                  <a:prstClr val="black"/>
                </a:solidFill>
                <a:latin typeface="Times New Roman"/>
                <a:ea typeface="Calibri"/>
                <a:cs typeface="B Zar"/>
              </a:rPr>
              <a:t>ذيحسابان </a:t>
            </a:r>
            <a:r>
              <a:rPr lang="fa-IR" b="1" dirty="0">
                <a:solidFill>
                  <a:prstClr val="black"/>
                </a:solidFill>
                <a:latin typeface="Times New Roman"/>
                <a:ea typeface="Calibri"/>
                <a:cs typeface="B Zar"/>
              </a:rPr>
              <a:t>انجام </a:t>
            </a:r>
            <a:r>
              <a:rPr lang="fa-IR" b="1" dirty="0" smtClean="0">
                <a:solidFill>
                  <a:prstClr val="black"/>
                </a:solidFill>
                <a:latin typeface="Times New Roman"/>
                <a:ea typeface="Calibri"/>
                <a:cs typeface="B Zar"/>
              </a:rPr>
              <a:t>مي گيرد</a:t>
            </a:r>
            <a:r>
              <a:rPr lang="fa-IR" b="1" dirty="0">
                <a:solidFill>
                  <a:prstClr val="black"/>
                </a:solidFill>
                <a:latin typeface="Times New Roman"/>
                <a:ea typeface="Calibri"/>
                <a:cs typeface="B Zar"/>
              </a:rPr>
              <a:t>. در </a:t>
            </a:r>
            <a:r>
              <a:rPr lang="fa-IR" b="1" dirty="0" smtClean="0">
                <a:solidFill>
                  <a:prstClr val="black"/>
                </a:solidFill>
                <a:latin typeface="Times New Roman"/>
                <a:ea typeface="Calibri"/>
                <a:cs typeface="B Zar"/>
              </a:rPr>
              <a:t>صورتي </a:t>
            </a:r>
            <a:r>
              <a:rPr lang="fa-IR" b="1" dirty="0">
                <a:solidFill>
                  <a:prstClr val="black"/>
                </a:solidFill>
                <a:latin typeface="Times New Roman"/>
                <a:ea typeface="Calibri"/>
                <a:cs typeface="B Zar"/>
              </a:rPr>
              <a:t>که در </a:t>
            </a:r>
            <a:r>
              <a:rPr lang="fa-IR" b="1" dirty="0" smtClean="0">
                <a:solidFill>
                  <a:prstClr val="black"/>
                </a:solidFill>
                <a:latin typeface="Times New Roman"/>
                <a:ea typeface="Calibri"/>
                <a:cs typeface="B Zar"/>
              </a:rPr>
              <a:t>حسابداري هزينه </a:t>
            </a:r>
            <a:r>
              <a:rPr lang="fa-IR" b="1" dirty="0">
                <a:solidFill>
                  <a:prstClr val="black"/>
                </a:solidFill>
                <a:latin typeface="Times New Roman"/>
                <a:ea typeface="Calibri"/>
                <a:cs typeface="B Zar"/>
              </a:rPr>
              <a:t>ها از </a:t>
            </a:r>
            <a:r>
              <a:rPr lang="fa-IR" b="1" dirty="0" smtClean="0">
                <a:solidFill>
                  <a:prstClr val="black"/>
                </a:solidFill>
                <a:latin typeface="Times New Roman"/>
                <a:ea typeface="Calibri"/>
                <a:cs typeface="B Zar"/>
              </a:rPr>
              <a:t>مبناي تعهدي </a:t>
            </a:r>
            <a:r>
              <a:rPr lang="fa-IR" b="1" dirty="0">
                <a:solidFill>
                  <a:prstClr val="black"/>
                </a:solidFill>
                <a:latin typeface="Times New Roman"/>
                <a:ea typeface="Calibri"/>
                <a:cs typeface="B Zar"/>
              </a:rPr>
              <a:t>استفاده شود در هنگام تحقق </a:t>
            </a:r>
            <a:r>
              <a:rPr lang="fa-IR" b="1" dirty="0" smtClean="0">
                <a:solidFill>
                  <a:prstClr val="black"/>
                </a:solidFill>
                <a:latin typeface="Times New Roman"/>
                <a:ea typeface="Calibri"/>
                <a:cs typeface="B Zar"/>
              </a:rPr>
              <a:t>هزينه </a:t>
            </a:r>
            <a:r>
              <a:rPr lang="fa-IR" b="1" dirty="0">
                <a:solidFill>
                  <a:prstClr val="black"/>
                </a:solidFill>
                <a:latin typeface="Times New Roman"/>
                <a:ea typeface="Calibri"/>
                <a:cs typeface="B Zar"/>
              </a:rPr>
              <a:t>(</a:t>
            </a:r>
            <a:r>
              <a:rPr lang="fa-IR" b="1" dirty="0" smtClean="0">
                <a:solidFill>
                  <a:prstClr val="black"/>
                </a:solidFill>
                <a:latin typeface="Times New Roman"/>
                <a:ea typeface="Calibri"/>
                <a:cs typeface="B Zar"/>
              </a:rPr>
              <a:t>تحويل </a:t>
            </a:r>
            <a:r>
              <a:rPr lang="fa-IR" b="1" dirty="0">
                <a:solidFill>
                  <a:prstClr val="black"/>
                </a:solidFill>
                <a:latin typeface="Times New Roman"/>
                <a:ea typeface="Calibri"/>
                <a:cs typeface="B Zar"/>
              </a:rPr>
              <a:t>کالا </a:t>
            </a:r>
            <a:r>
              <a:rPr lang="fa-IR" b="1" dirty="0" smtClean="0">
                <a:solidFill>
                  <a:prstClr val="black"/>
                </a:solidFill>
                <a:latin typeface="Times New Roman"/>
                <a:ea typeface="Calibri"/>
                <a:cs typeface="B Zar"/>
              </a:rPr>
              <a:t>يا </a:t>
            </a:r>
            <a:r>
              <a:rPr lang="fa-IR" b="1" dirty="0">
                <a:solidFill>
                  <a:prstClr val="black"/>
                </a:solidFill>
                <a:latin typeface="Times New Roman"/>
                <a:ea typeface="Calibri"/>
                <a:cs typeface="B Zar"/>
              </a:rPr>
              <a:t>انجام خدمت) پس از </a:t>
            </a:r>
            <a:r>
              <a:rPr lang="fa-IR" b="1" dirty="0" smtClean="0">
                <a:solidFill>
                  <a:prstClr val="black"/>
                </a:solidFill>
                <a:latin typeface="Times New Roman"/>
                <a:ea typeface="Calibri"/>
                <a:cs typeface="B Zar"/>
              </a:rPr>
              <a:t>تأييد </a:t>
            </a:r>
            <a:r>
              <a:rPr lang="fa-IR" b="1" dirty="0">
                <a:solidFill>
                  <a:prstClr val="black"/>
                </a:solidFill>
                <a:latin typeface="Times New Roman"/>
                <a:ea typeface="Calibri"/>
                <a:cs typeface="B Zar"/>
              </a:rPr>
              <a:t>مقام مجاز خرج و </a:t>
            </a:r>
            <a:r>
              <a:rPr lang="fa-IR" b="1" dirty="0" smtClean="0">
                <a:solidFill>
                  <a:prstClr val="black"/>
                </a:solidFill>
                <a:latin typeface="Times New Roman"/>
                <a:ea typeface="Calibri"/>
                <a:cs typeface="B Zar"/>
              </a:rPr>
              <a:t>تطبيق </a:t>
            </a:r>
            <a:r>
              <a:rPr lang="fa-IR" b="1" dirty="0">
                <a:solidFill>
                  <a:prstClr val="black"/>
                </a:solidFill>
                <a:latin typeface="Times New Roman"/>
                <a:ea typeface="Calibri"/>
                <a:cs typeface="B Zar"/>
              </a:rPr>
              <a:t>آن با </a:t>
            </a:r>
            <a:r>
              <a:rPr lang="fa-IR" b="1" dirty="0" smtClean="0">
                <a:solidFill>
                  <a:prstClr val="black"/>
                </a:solidFill>
                <a:latin typeface="Times New Roman"/>
                <a:ea typeface="Calibri"/>
                <a:cs typeface="B Zar"/>
              </a:rPr>
              <a:t>قوانين </a:t>
            </a:r>
            <a:r>
              <a:rPr lang="fa-IR" b="1" dirty="0">
                <a:solidFill>
                  <a:prstClr val="black"/>
                </a:solidFill>
                <a:latin typeface="Times New Roman"/>
                <a:ea typeface="Calibri"/>
                <a:cs typeface="B Zar"/>
              </a:rPr>
              <a:t>توسط </a:t>
            </a:r>
            <a:r>
              <a:rPr lang="fa-IR" b="1" dirty="0" smtClean="0">
                <a:solidFill>
                  <a:prstClr val="black"/>
                </a:solidFill>
                <a:latin typeface="Times New Roman"/>
                <a:ea typeface="Calibri"/>
                <a:cs typeface="B Zar"/>
              </a:rPr>
              <a:t>ذيحساب </a:t>
            </a:r>
            <a:r>
              <a:rPr lang="fa-IR" b="1" dirty="0">
                <a:solidFill>
                  <a:prstClr val="black"/>
                </a:solidFill>
                <a:latin typeface="Times New Roman"/>
                <a:ea typeface="Calibri"/>
                <a:cs typeface="B Zar"/>
              </a:rPr>
              <a:t>ثبت </a:t>
            </a:r>
            <a:r>
              <a:rPr lang="fa-IR" b="1" dirty="0" smtClean="0">
                <a:solidFill>
                  <a:prstClr val="black"/>
                </a:solidFill>
                <a:latin typeface="Times New Roman"/>
                <a:ea typeface="Calibri"/>
                <a:cs typeface="B Zar"/>
              </a:rPr>
              <a:t>هاي زير </a:t>
            </a:r>
            <a:r>
              <a:rPr lang="fa-IR" b="1" dirty="0">
                <a:solidFill>
                  <a:prstClr val="black"/>
                </a:solidFill>
                <a:latin typeface="Times New Roman"/>
                <a:ea typeface="Calibri"/>
                <a:cs typeface="B Zar"/>
              </a:rPr>
              <a:t>انجام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شود: </a:t>
            </a:r>
            <a:endParaRPr lang="fa-IR" b="1" dirty="0" smtClean="0">
              <a:solidFill>
                <a:prstClr val="black"/>
              </a:solidFill>
              <a:latin typeface="Times New Roman"/>
              <a:ea typeface="Calibri"/>
              <a:cs typeface="B Zar"/>
            </a:endParaRPr>
          </a:p>
          <a:p>
            <a:pPr algn="just">
              <a:lnSpc>
                <a:spcPct val="115000"/>
              </a:lnSpc>
              <a:tabLst>
                <a:tab pos="4798060" algn="l"/>
              </a:tabLst>
            </a:pPr>
            <a:endParaRPr lang="fa-IR" dirty="0">
              <a:solidFill>
                <a:prstClr val="black"/>
              </a:solidFill>
              <a:latin typeface="Times New Roman"/>
              <a:ea typeface="Calibri"/>
              <a:cs typeface="B Zar"/>
            </a:endParaRPr>
          </a:p>
          <a:p>
            <a:pPr algn="ctr">
              <a:lnSpc>
                <a:spcPct val="115000"/>
              </a:lnSpc>
              <a:tabLst>
                <a:tab pos="457200" algn="l"/>
                <a:tab pos="914400" algn="l"/>
                <a:tab pos="1371600" algn="l"/>
                <a:tab pos="1828800" algn="l"/>
                <a:tab pos="2286000" algn="l"/>
                <a:tab pos="3826510" algn="l"/>
              </a:tabLst>
            </a:pPr>
            <a:r>
              <a:rPr lang="fa-IR" b="1" dirty="0">
                <a:solidFill>
                  <a:prstClr val="black"/>
                </a:solidFill>
                <a:latin typeface="Times New Roman"/>
                <a:ea typeface="Calibri"/>
                <a:cs typeface="B Zar"/>
              </a:rPr>
              <a:t>ثبت بودجه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                                  ثبت مالي</a:t>
            </a:r>
            <a:endParaRPr lang="en-US" b="1" dirty="0">
              <a:solidFill>
                <a:prstClr val="black"/>
              </a:solidFill>
              <a:latin typeface="Times New Roman"/>
              <a:ea typeface="Calibri"/>
              <a:cs typeface="B Zar"/>
            </a:endParaRPr>
          </a:p>
          <a:p>
            <a:pPr algn="just">
              <a:lnSpc>
                <a:spcPct val="115000"/>
              </a:lnSpc>
              <a:tabLst>
                <a:tab pos="4798060" algn="l"/>
              </a:tabLst>
            </a:pPr>
            <a:r>
              <a:rPr lang="fa-IR" dirty="0" smtClean="0">
                <a:solidFill>
                  <a:prstClr val="black"/>
                </a:solidFill>
                <a:latin typeface="Times New Roman"/>
                <a:ea typeface="Calibri"/>
                <a:cs typeface="B Zar"/>
              </a:rPr>
              <a:t>                اندوخته اعتبارات </a:t>
            </a:r>
            <a:r>
              <a:rPr lang="fa-IR" dirty="0">
                <a:solidFill>
                  <a:prstClr val="black"/>
                </a:solidFill>
                <a:latin typeface="Times New Roman"/>
                <a:ea typeface="Calibri"/>
                <a:cs typeface="B Zar"/>
              </a:rPr>
              <a:t>تعهدات </a:t>
            </a:r>
            <a:r>
              <a:rPr lang="fa-IR" dirty="0" smtClean="0">
                <a:solidFill>
                  <a:prstClr val="black"/>
                </a:solidFill>
                <a:latin typeface="Times New Roman"/>
                <a:ea typeface="Calibri"/>
                <a:cs typeface="B Zar"/>
              </a:rPr>
              <a:t>احتمالي   **                                  هزينه </a:t>
            </a:r>
            <a:r>
              <a:rPr lang="fa-IR" dirty="0">
                <a:solidFill>
                  <a:prstClr val="black"/>
                </a:solidFill>
                <a:latin typeface="Times New Roman"/>
                <a:ea typeface="Calibri"/>
                <a:cs typeface="B Zar"/>
              </a:rPr>
              <a:t>سال </a:t>
            </a:r>
            <a:r>
              <a:rPr lang="fa-IR" dirty="0" smtClean="0">
                <a:solidFill>
                  <a:prstClr val="black"/>
                </a:solidFill>
                <a:latin typeface="Times New Roman"/>
                <a:ea typeface="Calibri"/>
                <a:cs typeface="B Zar"/>
              </a:rPr>
              <a:t>جاري        **                                         </a:t>
            </a:r>
            <a:endParaRPr lang="en-US" dirty="0">
              <a:solidFill>
                <a:prstClr val="black"/>
              </a:solidFill>
              <a:latin typeface="Times New Roman"/>
              <a:ea typeface="Calibri"/>
              <a:cs typeface="B Zar"/>
            </a:endParaRPr>
          </a:p>
          <a:p>
            <a:pPr algn="just">
              <a:lnSpc>
                <a:spcPct val="115000"/>
              </a:lnSpc>
              <a:tabLst>
                <a:tab pos="911860" algn="l"/>
              </a:tabLst>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                                     اعتبارات </a:t>
            </a:r>
            <a:r>
              <a:rPr lang="fa-IR" dirty="0">
                <a:solidFill>
                  <a:prstClr val="black"/>
                </a:solidFill>
                <a:latin typeface="Times New Roman"/>
                <a:ea typeface="Calibri"/>
                <a:cs typeface="B Zar"/>
              </a:rPr>
              <a:t>مصرف </a:t>
            </a:r>
            <a:r>
              <a:rPr lang="fa-IR" dirty="0" smtClean="0">
                <a:solidFill>
                  <a:prstClr val="black"/>
                </a:solidFill>
                <a:latin typeface="Times New Roman"/>
                <a:ea typeface="Calibri"/>
                <a:cs typeface="B Zar"/>
              </a:rPr>
              <a:t>شده      **                                      </a:t>
            </a:r>
            <a:r>
              <a:rPr lang="fa-IR" dirty="0">
                <a:solidFill>
                  <a:prstClr val="black"/>
                </a:solidFill>
                <a:latin typeface="Times New Roman"/>
                <a:ea typeface="Calibri"/>
                <a:cs typeface="B Zar"/>
              </a:rPr>
              <a:t>اسناد </a:t>
            </a:r>
            <a:r>
              <a:rPr lang="fa-IR" dirty="0" smtClean="0">
                <a:solidFill>
                  <a:prstClr val="black"/>
                </a:solidFill>
                <a:latin typeface="Times New Roman"/>
                <a:ea typeface="Calibri"/>
                <a:cs typeface="B Zar"/>
              </a:rPr>
              <a:t>هزينه پرداختي  **</a:t>
            </a:r>
            <a:endParaRPr lang="en-US" dirty="0">
              <a:solidFill>
                <a:prstClr val="black"/>
              </a:solidFill>
              <a:latin typeface="Times New Roman"/>
              <a:ea typeface="Calibri"/>
              <a:cs typeface="B Zar"/>
            </a:endParaRPr>
          </a:p>
          <a:p>
            <a:pPr algn="just">
              <a:lnSpc>
                <a:spcPct val="115000"/>
              </a:lnSpc>
              <a:tabLst>
                <a:tab pos="911860" algn="l"/>
              </a:tabLst>
            </a:pPr>
            <a:r>
              <a:rPr lang="fa-IR" b="1" dirty="0">
                <a:solidFill>
                  <a:prstClr val="black"/>
                </a:solidFill>
                <a:latin typeface="Times New Roman"/>
                <a:ea typeface="Calibri"/>
                <a:cs typeface="B Zar"/>
              </a:rPr>
              <a:t>لازم به ذکر است در </a:t>
            </a:r>
            <a:r>
              <a:rPr lang="fa-IR" b="1" dirty="0" smtClean="0">
                <a:solidFill>
                  <a:prstClr val="black"/>
                </a:solidFill>
                <a:latin typeface="Times New Roman"/>
                <a:ea typeface="Calibri"/>
                <a:cs typeface="B Zar"/>
              </a:rPr>
              <a:t>صورتي </a:t>
            </a:r>
            <a:r>
              <a:rPr lang="fa-IR" b="1" dirty="0">
                <a:solidFill>
                  <a:prstClr val="black"/>
                </a:solidFill>
                <a:latin typeface="Times New Roman"/>
                <a:ea typeface="Calibri"/>
                <a:cs typeface="B Zar"/>
              </a:rPr>
              <a:t>که </a:t>
            </a:r>
            <a:r>
              <a:rPr lang="fa-IR" b="1" dirty="0" smtClean="0">
                <a:solidFill>
                  <a:prstClr val="black"/>
                </a:solidFill>
                <a:latin typeface="Times New Roman"/>
                <a:ea typeface="Calibri"/>
                <a:cs typeface="B Zar"/>
              </a:rPr>
              <a:t>مبناي حسابداري هزينه هاي نقدي تعديل </a:t>
            </a:r>
            <a:r>
              <a:rPr lang="fa-IR" b="1" dirty="0">
                <a:solidFill>
                  <a:prstClr val="black"/>
                </a:solidFill>
                <a:latin typeface="Times New Roman"/>
                <a:ea typeface="Calibri"/>
                <a:cs typeface="B Zar"/>
              </a:rPr>
              <a:t>شده باشد در </a:t>
            </a:r>
            <a:r>
              <a:rPr lang="fa-IR" b="1" dirty="0" smtClean="0">
                <a:solidFill>
                  <a:prstClr val="black"/>
                </a:solidFill>
                <a:latin typeface="Times New Roman"/>
                <a:ea typeface="Calibri"/>
                <a:cs typeface="B Zar"/>
              </a:rPr>
              <a:t>اين </a:t>
            </a:r>
            <a:r>
              <a:rPr lang="fa-IR" b="1" dirty="0">
                <a:solidFill>
                  <a:prstClr val="black"/>
                </a:solidFill>
                <a:latin typeface="Times New Roman"/>
                <a:ea typeface="Calibri"/>
                <a:cs typeface="B Zar"/>
              </a:rPr>
              <a:t>مرحله </a:t>
            </a:r>
            <a:r>
              <a:rPr lang="fa-IR" b="1" dirty="0" smtClean="0">
                <a:solidFill>
                  <a:prstClr val="black"/>
                </a:solidFill>
                <a:latin typeface="Times New Roman"/>
                <a:ea typeface="Calibri"/>
                <a:cs typeface="B Zar"/>
              </a:rPr>
              <a:t>ثبتي </a:t>
            </a:r>
            <a:r>
              <a:rPr lang="fa-IR" b="1" dirty="0">
                <a:solidFill>
                  <a:prstClr val="black"/>
                </a:solidFill>
                <a:latin typeface="Times New Roman"/>
                <a:ea typeface="Calibri"/>
                <a:cs typeface="B Zar"/>
              </a:rPr>
              <a:t>در دفاتر انجام </a:t>
            </a:r>
            <a:r>
              <a:rPr lang="fa-IR" b="1" dirty="0" smtClean="0">
                <a:solidFill>
                  <a:prstClr val="black"/>
                </a:solidFill>
                <a:latin typeface="Times New Roman"/>
                <a:ea typeface="Calibri"/>
                <a:cs typeface="B Zar"/>
              </a:rPr>
              <a:t>نمي </a:t>
            </a:r>
            <a:r>
              <a:rPr lang="fa-IR" b="1" dirty="0">
                <a:solidFill>
                  <a:prstClr val="black"/>
                </a:solidFill>
                <a:latin typeface="Times New Roman"/>
                <a:ea typeface="Calibri"/>
                <a:cs typeface="B Zar"/>
              </a:rPr>
              <a:t>شود</a:t>
            </a:r>
            <a:r>
              <a:rPr lang="fa-IR" dirty="0">
                <a:solidFill>
                  <a:prstClr val="black"/>
                </a:solidFill>
                <a:latin typeface="Times New Roman"/>
                <a:ea typeface="Calibri"/>
                <a:cs typeface="B Zar"/>
              </a:rPr>
              <a:t>.</a:t>
            </a:r>
            <a:endParaRPr lang="en-US" dirty="0">
              <a:solidFill>
                <a:prstClr val="black"/>
              </a:solidFill>
              <a:latin typeface="Times New Roman"/>
              <a:ea typeface="Calibri"/>
              <a:cs typeface="B Zar"/>
            </a:endParaRPr>
          </a:p>
          <a:p>
            <a:pPr algn="just">
              <a:lnSpc>
                <a:spcPct val="115000"/>
              </a:lnSpc>
              <a:tabLst>
                <a:tab pos="4798060" algn="l"/>
              </a:tabLst>
            </a:pPr>
            <a:endParaRPr lang="en-US" dirty="0">
              <a:solidFill>
                <a:prstClr val="black"/>
              </a:solidFill>
              <a:latin typeface="Times New Roman"/>
              <a:ea typeface="Calibri"/>
              <a:cs typeface="B Zar"/>
            </a:endParaRPr>
          </a:p>
        </p:txBody>
      </p:sp>
    </p:spTree>
    <p:extLst>
      <p:ext uri="{BB962C8B-B14F-4D97-AF65-F5344CB8AC3E}">
        <p14:creationId xmlns:p14="http://schemas.microsoft.com/office/powerpoint/2010/main" val="19939944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3341" y="188640"/>
            <a:ext cx="7272808" cy="6604885"/>
          </a:xfrm>
          <a:prstGeom prst="rect">
            <a:avLst/>
          </a:prstGeom>
        </p:spPr>
        <p:txBody>
          <a:bodyPr wrap="square">
            <a:spAutoFit/>
          </a:bodyPr>
          <a:lstStyle/>
          <a:p>
            <a:pPr algn="justLow">
              <a:lnSpc>
                <a:spcPct val="115000"/>
              </a:lnSpc>
              <a:tabLst>
                <a:tab pos="911860" algn="l"/>
              </a:tabLst>
            </a:pPr>
            <a:r>
              <a:rPr lang="fa-IR" sz="2800" b="1" dirty="0">
                <a:solidFill>
                  <a:prstClr val="black"/>
                </a:solidFill>
                <a:latin typeface="Times New Roman"/>
                <a:ea typeface="Calibri"/>
                <a:cs typeface="B Nazanin" pitchFamily="2" charset="-78"/>
              </a:rPr>
              <a:t>مرحله هفتم: </a:t>
            </a:r>
            <a:r>
              <a:rPr lang="fa-IR" sz="2800" b="1" dirty="0" smtClean="0">
                <a:solidFill>
                  <a:prstClr val="black"/>
                </a:solidFill>
                <a:latin typeface="Times New Roman"/>
                <a:ea typeface="Calibri"/>
                <a:cs typeface="B Nazanin" pitchFamily="2" charset="-78"/>
              </a:rPr>
              <a:t>پرداخت</a:t>
            </a:r>
          </a:p>
          <a:p>
            <a:pPr algn="justLow">
              <a:lnSpc>
                <a:spcPct val="115000"/>
              </a:lnSpc>
              <a:tabLst>
                <a:tab pos="911860" algn="l"/>
              </a:tabLst>
            </a:pPr>
            <a:endParaRPr lang="en-US"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a:solidFill>
                  <a:prstClr val="black"/>
                </a:solidFill>
                <a:latin typeface="Times New Roman"/>
                <a:ea typeface="Calibri"/>
                <a:cs typeface="B Nazanin" pitchFamily="2" charset="-78"/>
              </a:rPr>
              <a:t>طبق ماده 23 محاسبات </a:t>
            </a:r>
            <a:r>
              <a:rPr lang="fa-IR" sz="1900" b="1" dirty="0" smtClean="0">
                <a:solidFill>
                  <a:prstClr val="black"/>
                </a:solidFill>
                <a:latin typeface="Times New Roman"/>
                <a:ea typeface="Calibri"/>
                <a:cs typeface="B Nazanin" pitchFamily="2" charset="-78"/>
              </a:rPr>
              <a:t>عمومي هزينه </a:t>
            </a:r>
            <a:r>
              <a:rPr lang="fa-IR" sz="1900" b="1" dirty="0">
                <a:solidFill>
                  <a:prstClr val="black"/>
                </a:solidFill>
                <a:latin typeface="Times New Roman"/>
                <a:ea typeface="Calibri"/>
                <a:cs typeface="B Nazanin" pitchFamily="2" charset="-78"/>
              </a:rPr>
              <a:t>عبارت است از پرداخت </a:t>
            </a:r>
            <a:r>
              <a:rPr lang="fa-IR" sz="1900" b="1" dirty="0" smtClean="0">
                <a:solidFill>
                  <a:prstClr val="black"/>
                </a:solidFill>
                <a:latin typeface="Times New Roman"/>
                <a:ea typeface="Calibri"/>
                <a:cs typeface="B Nazanin" pitchFamily="2" charset="-78"/>
              </a:rPr>
              <a:t>هايي </a:t>
            </a:r>
            <a:r>
              <a:rPr lang="fa-IR" sz="1900" b="1" dirty="0">
                <a:solidFill>
                  <a:prstClr val="black"/>
                </a:solidFill>
                <a:latin typeface="Times New Roman"/>
                <a:ea typeface="Calibri"/>
                <a:cs typeface="B Nazanin" pitchFamily="2" charset="-78"/>
              </a:rPr>
              <a:t>که به طور </a:t>
            </a:r>
            <a:r>
              <a:rPr lang="fa-IR" sz="1900" b="1" dirty="0" smtClean="0">
                <a:solidFill>
                  <a:prstClr val="black"/>
                </a:solidFill>
                <a:latin typeface="Times New Roman"/>
                <a:ea typeface="Calibri"/>
                <a:cs typeface="B Nazanin" pitchFamily="2" charset="-78"/>
              </a:rPr>
              <a:t>قطعي </a:t>
            </a:r>
            <a:r>
              <a:rPr lang="fa-IR" sz="1900" b="1" dirty="0">
                <a:solidFill>
                  <a:prstClr val="black"/>
                </a:solidFill>
                <a:latin typeface="Times New Roman"/>
                <a:ea typeface="Calibri"/>
                <a:cs typeface="B Nazanin" pitchFamily="2" charset="-78"/>
              </a:rPr>
              <a:t>به </a:t>
            </a:r>
            <a:r>
              <a:rPr lang="fa-IR" sz="1900" b="1" dirty="0" smtClean="0">
                <a:solidFill>
                  <a:prstClr val="black"/>
                </a:solidFill>
                <a:latin typeface="Times New Roman"/>
                <a:ea typeface="Calibri"/>
                <a:cs typeface="B Nazanin" pitchFamily="2" charset="-78"/>
              </a:rPr>
              <a:t>ذينفع </a:t>
            </a:r>
            <a:r>
              <a:rPr lang="fa-IR" sz="1900" b="1" dirty="0">
                <a:solidFill>
                  <a:prstClr val="black"/>
                </a:solidFill>
                <a:latin typeface="Times New Roman"/>
                <a:ea typeface="Calibri"/>
                <a:cs typeface="B Nazanin" pitchFamily="2" charset="-78"/>
              </a:rPr>
              <a:t>در قبال تعهد </a:t>
            </a:r>
            <a:r>
              <a:rPr lang="fa-IR" sz="1900" b="1" dirty="0" smtClean="0">
                <a:solidFill>
                  <a:prstClr val="black"/>
                </a:solidFill>
                <a:latin typeface="Times New Roman"/>
                <a:ea typeface="Calibri"/>
                <a:cs typeface="B Nazanin" pitchFamily="2" charset="-78"/>
              </a:rPr>
              <a:t>يا </a:t>
            </a:r>
            <a:r>
              <a:rPr lang="fa-IR" sz="1900" b="1" dirty="0">
                <a:solidFill>
                  <a:prstClr val="black"/>
                </a:solidFill>
                <a:latin typeface="Times New Roman"/>
                <a:ea typeface="Calibri"/>
                <a:cs typeface="B Nazanin" pitchFamily="2" charset="-78"/>
              </a:rPr>
              <a:t>تحت عنوان کمک </a:t>
            </a:r>
            <a:r>
              <a:rPr lang="fa-IR" sz="1900" b="1" dirty="0" smtClean="0">
                <a:solidFill>
                  <a:prstClr val="black"/>
                </a:solidFill>
                <a:latin typeface="Times New Roman"/>
                <a:ea typeface="Calibri"/>
                <a:cs typeface="B Nazanin" pitchFamily="2" charset="-78"/>
              </a:rPr>
              <a:t>يا عناوين </a:t>
            </a:r>
            <a:r>
              <a:rPr lang="fa-IR" sz="1900" b="1" dirty="0">
                <a:solidFill>
                  <a:prstClr val="black"/>
                </a:solidFill>
                <a:latin typeface="Times New Roman"/>
                <a:ea typeface="Calibri"/>
                <a:cs typeface="B Nazanin" pitchFamily="2" charset="-78"/>
              </a:rPr>
              <a:t>مشابه با </a:t>
            </a:r>
            <a:r>
              <a:rPr lang="fa-IR" sz="1900" b="1" dirty="0" smtClean="0">
                <a:solidFill>
                  <a:prstClr val="black"/>
                </a:solidFill>
                <a:latin typeface="Times New Roman"/>
                <a:ea typeface="Calibri"/>
                <a:cs typeface="B Nazanin" pitchFamily="2" charset="-78"/>
              </a:rPr>
              <a:t>رعايت قوانين </a:t>
            </a:r>
            <a:r>
              <a:rPr lang="fa-IR" sz="1900" b="1" dirty="0">
                <a:solidFill>
                  <a:prstClr val="black"/>
                </a:solidFill>
                <a:latin typeface="Times New Roman"/>
                <a:ea typeface="Calibri"/>
                <a:cs typeface="B Nazanin" pitchFamily="2" charset="-78"/>
              </a:rPr>
              <a:t>و مقررات مربوط صورت </a:t>
            </a:r>
            <a:r>
              <a:rPr lang="fa-IR" sz="1900" b="1" dirty="0" smtClean="0">
                <a:solidFill>
                  <a:prstClr val="black"/>
                </a:solidFill>
                <a:latin typeface="Times New Roman"/>
                <a:ea typeface="Calibri"/>
                <a:cs typeface="B Nazanin" pitchFamily="2" charset="-78"/>
              </a:rPr>
              <a:t>مي گيرد</a:t>
            </a:r>
            <a:r>
              <a:rPr lang="fa-IR" sz="1900" b="1" dirty="0">
                <a:solidFill>
                  <a:prstClr val="black"/>
                </a:solidFill>
                <a:latin typeface="Times New Roman"/>
                <a:ea typeface="Calibri"/>
                <a:cs typeface="B Nazanin" pitchFamily="2" charset="-78"/>
              </a:rPr>
              <a:t>. </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a:solidFill>
                  <a:prstClr val="black"/>
                </a:solidFill>
                <a:latin typeface="Times New Roman"/>
                <a:ea typeface="Calibri"/>
                <a:cs typeface="B Nazanin" pitchFamily="2" charset="-78"/>
              </a:rPr>
              <a:t>ماده 65 قانون محاسبات </a:t>
            </a:r>
            <a:r>
              <a:rPr lang="fa-IR" sz="1900" b="1" dirty="0" smtClean="0">
                <a:solidFill>
                  <a:prstClr val="black"/>
                </a:solidFill>
                <a:latin typeface="Times New Roman"/>
                <a:ea typeface="Calibri"/>
                <a:cs typeface="B Nazanin" pitchFamily="2" charset="-78"/>
              </a:rPr>
              <a:t>عمومي کليه </a:t>
            </a:r>
            <a:r>
              <a:rPr lang="fa-IR" sz="1900" b="1" dirty="0">
                <a:solidFill>
                  <a:prstClr val="black"/>
                </a:solidFill>
                <a:latin typeface="Times New Roman"/>
                <a:ea typeface="Calibri"/>
                <a:cs typeface="B Nazanin" pitchFamily="2" charset="-78"/>
              </a:rPr>
              <a:t>دستگاه </a:t>
            </a:r>
            <a:r>
              <a:rPr lang="fa-IR" sz="1900" b="1" dirty="0" smtClean="0">
                <a:solidFill>
                  <a:prstClr val="black"/>
                </a:solidFill>
                <a:latin typeface="Times New Roman"/>
                <a:ea typeface="Calibri"/>
                <a:cs typeface="B Nazanin" pitchFamily="2" charset="-78"/>
              </a:rPr>
              <a:t>هاي اجرايي </a:t>
            </a:r>
            <a:r>
              <a:rPr lang="fa-IR" sz="1900" b="1" dirty="0">
                <a:solidFill>
                  <a:prstClr val="black"/>
                </a:solidFill>
                <a:latin typeface="Times New Roman"/>
                <a:ea typeface="Calibri"/>
                <a:cs typeface="B Nazanin" pitchFamily="2" charset="-78"/>
              </a:rPr>
              <a:t>تابع نظام بودجه </a:t>
            </a:r>
            <a:r>
              <a:rPr lang="fa-IR" sz="1900" b="1" dirty="0" smtClean="0">
                <a:solidFill>
                  <a:prstClr val="black"/>
                </a:solidFill>
                <a:latin typeface="Times New Roman"/>
                <a:ea typeface="Calibri"/>
                <a:cs typeface="B Nazanin" pitchFamily="2" charset="-78"/>
              </a:rPr>
              <a:t>اي </a:t>
            </a:r>
            <a:r>
              <a:rPr lang="fa-IR" sz="1900" b="1" dirty="0">
                <a:solidFill>
                  <a:prstClr val="black"/>
                </a:solidFill>
                <a:latin typeface="Times New Roman"/>
                <a:ea typeface="Calibri"/>
                <a:cs typeface="B Nazanin" pitchFamily="2" charset="-78"/>
              </a:rPr>
              <a:t>را مکلف نموده است که پرداخت </a:t>
            </a:r>
            <a:r>
              <a:rPr lang="fa-IR" sz="1900" b="1" dirty="0" smtClean="0">
                <a:solidFill>
                  <a:prstClr val="black"/>
                </a:solidFill>
                <a:latin typeface="Times New Roman"/>
                <a:ea typeface="Calibri"/>
                <a:cs typeface="B Nazanin" pitchFamily="2" charset="-78"/>
              </a:rPr>
              <a:t>هاي </a:t>
            </a:r>
            <a:r>
              <a:rPr lang="fa-IR" sz="1900" b="1" dirty="0">
                <a:solidFill>
                  <a:prstClr val="black"/>
                </a:solidFill>
                <a:latin typeface="Times New Roman"/>
                <a:ea typeface="Calibri"/>
                <a:cs typeface="B Nazanin" pitchFamily="2" charset="-78"/>
              </a:rPr>
              <a:t>خود را منحصراً از </a:t>
            </a:r>
            <a:r>
              <a:rPr lang="fa-IR" sz="1900" b="1" dirty="0" smtClean="0">
                <a:solidFill>
                  <a:prstClr val="black"/>
                </a:solidFill>
                <a:latin typeface="Times New Roman"/>
                <a:ea typeface="Calibri"/>
                <a:cs typeface="B Nazanin" pitchFamily="2" charset="-78"/>
              </a:rPr>
              <a:t>طريق </a:t>
            </a:r>
            <a:r>
              <a:rPr lang="fa-IR" sz="1900" b="1" dirty="0">
                <a:solidFill>
                  <a:prstClr val="black"/>
                </a:solidFill>
                <a:latin typeface="Times New Roman"/>
                <a:ea typeface="Calibri"/>
                <a:cs typeface="B Nazanin" pitchFamily="2" charset="-78"/>
              </a:rPr>
              <a:t>حساب </a:t>
            </a:r>
            <a:r>
              <a:rPr lang="fa-IR" sz="1900" b="1" dirty="0" smtClean="0">
                <a:solidFill>
                  <a:prstClr val="black"/>
                </a:solidFill>
                <a:latin typeface="Times New Roman"/>
                <a:ea typeface="Calibri"/>
                <a:cs typeface="B Nazanin" pitchFamily="2" charset="-78"/>
              </a:rPr>
              <a:t>بانکي </a:t>
            </a:r>
            <a:r>
              <a:rPr lang="fa-IR" sz="1900" b="1" dirty="0">
                <a:solidFill>
                  <a:prstClr val="black"/>
                </a:solidFill>
                <a:latin typeface="Times New Roman"/>
                <a:ea typeface="Calibri"/>
                <a:cs typeface="B Nazanin" pitchFamily="2" charset="-78"/>
              </a:rPr>
              <a:t>مجاز انجام دهند و </a:t>
            </a:r>
            <a:r>
              <a:rPr lang="fa-IR" sz="1900" b="1" dirty="0" smtClean="0">
                <a:solidFill>
                  <a:prstClr val="black"/>
                </a:solidFill>
                <a:latin typeface="Times New Roman"/>
                <a:ea typeface="Calibri"/>
                <a:cs typeface="B Nazanin" pitchFamily="2" charset="-78"/>
              </a:rPr>
              <a:t>گواهي </a:t>
            </a:r>
            <a:r>
              <a:rPr lang="fa-IR" sz="1900" b="1" dirty="0">
                <a:solidFill>
                  <a:prstClr val="black"/>
                </a:solidFill>
                <a:latin typeface="Times New Roman"/>
                <a:ea typeface="Calibri"/>
                <a:cs typeface="B Nazanin" pitchFamily="2" charset="-78"/>
              </a:rPr>
              <a:t>بانک </a:t>
            </a:r>
            <a:r>
              <a:rPr lang="fa-IR" sz="1900" b="1" dirty="0" smtClean="0">
                <a:solidFill>
                  <a:prstClr val="black"/>
                </a:solidFill>
                <a:latin typeface="Times New Roman"/>
                <a:ea typeface="Calibri"/>
                <a:cs typeface="B Nazanin" pitchFamily="2" charset="-78"/>
              </a:rPr>
              <a:t>مبني </a:t>
            </a:r>
            <a:r>
              <a:rPr lang="fa-IR" sz="1900" b="1" dirty="0">
                <a:solidFill>
                  <a:prstClr val="black"/>
                </a:solidFill>
                <a:latin typeface="Times New Roman"/>
                <a:ea typeface="Calibri"/>
                <a:cs typeface="B Nazanin" pitchFamily="2" charset="-78"/>
              </a:rPr>
              <a:t>بر:</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a:solidFill>
                  <a:prstClr val="black"/>
                </a:solidFill>
                <a:latin typeface="Times New Roman"/>
                <a:ea typeface="Calibri"/>
                <a:cs typeface="B Nazanin" pitchFamily="2" charset="-78"/>
              </a:rPr>
              <a:t>- انتقال وجه به </a:t>
            </a:r>
            <a:r>
              <a:rPr lang="fa-IR" sz="1900" b="1" dirty="0" smtClean="0">
                <a:solidFill>
                  <a:prstClr val="black"/>
                </a:solidFill>
                <a:latin typeface="Times New Roman"/>
                <a:ea typeface="Calibri"/>
                <a:cs typeface="B Nazanin" pitchFamily="2" charset="-78"/>
              </a:rPr>
              <a:t>ذينفع</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a:solidFill>
                  <a:prstClr val="black"/>
                </a:solidFill>
                <a:latin typeface="Times New Roman"/>
                <a:ea typeface="Calibri"/>
                <a:cs typeface="B Nazanin" pitchFamily="2" charset="-78"/>
              </a:rPr>
              <a:t>- پرداخت وجه به </a:t>
            </a:r>
            <a:r>
              <a:rPr lang="fa-IR" sz="1900" b="1" dirty="0" smtClean="0">
                <a:solidFill>
                  <a:prstClr val="black"/>
                </a:solidFill>
                <a:latin typeface="Times New Roman"/>
                <a:ea typeface="Calibri"/>
                <a:cs typeface="B Nazanin" pitchFamily="2" charset="-78"/>
              </a:rPr>
              <a:t>ذينفع يا </a:t>
            </a:r>
            <a:r>
              <a:rPr lang="fa-IR" sz="1900" b="1" dirty="0">
                <a:solidFill>
                  <a:prstClr val="black"/>
                </a:solidFill>
                <a:latin typeface="Times New Roman"/>
                <a:ea typeface="Calibri"/>
                <a:cs typeface="B Nazanin" pitchFamily="2" charset="-78"/>
              </a:rPr>
              <a:t>قائم مقام </a:t>
            </a:r>
            <a:r>
              <a:rPr lang="fa-IR" sz="1900" b="1" dirty="0" smtClean="0">
                <a:solidFill>
                  <a:prstClr val="black"/>
                </a:solidFill>
                <a:latin typeface="Times New Roman"/>
                <a:ea typeface="Calibri"/>
                <a:cs typeface="B Nazanin" pitchFamily="2" charset="-78"/>
              </a:rPr>
              <a:t>قانوني </a:t>
            </a:r>
            <a:r>
              <a:rPr lang="fa-IR" sz="1900" b="1" dirty="0">
                <a:solidFill>
                  <a:prstClr val="black"/>
                </a:solidFill>
                <a:latin typeface="Times New Roman"/>
                <a:ea typeface="Calibri"/>
                <a:cs typeface="B Nazanin" pitchFamily="2" charset="-78"/>
              </a:rPr>
              <a:t>او</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a:solidFill>
                  <a:prstClr val="black"/>
                </a:solidFill>
                <a:latin typeface="Times New Roman"/>
                <a:ea typeface="Calibri"/>
                <a:cs typeface="B Nazanin" pitchFamily="2" charset="-78"/>
              </a:rPr>
              <a:t>- حواله در وجه </a:t>
            </a:r>
            <a:r>
              <a:rPr lang="fa-IR" sz="1900" b="1" dirty="0" smtClean="0">
                <a:solidFill>
                  <a:prstClr val="black"/>
                </a:solidFill>
                <a:latin typeface="Times New Roman"/>
                <a:ea typeface="Calibri"/>
                <a:cs typeface="B Nazanin" pitchFamily="2" charset="-78"/>
              </a:rPr>
              <a:t>ذينفع يا </a:t>
            </a:r>
            <a:r>
              <a:rPr lang="fa-IR" sz="1900" b="1" dirty="0">
                <a:solidFill>
                  <a:prstClr val="black"/>
                </a:solidFill>
                <a:latin typeface="Times New Roman"/>
                <a:ea typeface="Calibri"/>
                <a:cs typeface="B Nazanin" pitchFamily="2" charset="-78"/>
              </a:rPr>
              <a:t>قائم مقام </a:t>
            </a:r>
            <a:r>
              <a:rPr lang="fa-IR" sz="1900" b="1" dirty="0" smtClean="0">
                <a:solidFill>
                  <a:prstClr val="black"/>
                </a:solidFill>
                <a:latin typeface="Times New Roman"/>
                <a:ea typeface="Calibri"/>
                <a:cs typeface="B Nazanin" pitchFamily="2" charset="-78"/>
              </a:rPr>
              <a:t>قانوني </a:t>
            </a:r>
            <a:r>
              <a:rPr lang="fa-IR" sz="1900" b="1" dirty="0">
                <a:solidFill>
                  <a:prstClr val="black"/>
                </a:solidFill>
                <a:latin typeface="Times New Roman"/>
                <a:ea typeface="Calibri"/>
                <a:cs typeface="B Nazanin" pitchFamily="2" charset="-78"/>
              </a:rPr>
              <a:t>او</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smtClean="0">
                <a:solidFill>
                  <a:prstClr val="black"/>
                </a:solidFill>
                <a:latin typeface="Times New Roman"/>
                <a:ea typeface="Calibri"/>
                <a:cs typeface="B Nazanin" pitchFamily="2" charset="-78"/>
              </a:rPr>
              <a:t>نوعي </a:t>
            </a:r>
            <a:r>
              <a:rPr lang="fa-IR" sz="1900" b="1" dirty="0">
                <a:solidFill>
                  <a:prstClr val="black"/>
                </a:solidFill>
                <a:latin typeface="Times New Roman"/>
                <a:ea typeface="Calibri"/>
                <a:cs typeface="B Nazanin" pitchFamily="2" charset="-78"/>
              </a:rPr>
              <a:t>پرداخت محسوب </a:t>
            </a:r>
            <a:r>
              <a:rPr lang="fa-IR" sz="1900" b="1" dirty="0" smtClean="0">
                <a:solidFill>
                  <a:prstClr val="black"/>
                </a:solidFill>
                <a:latin typeface="Times New Roman"/>
                <a:ea typeface="Calibri"/>
                <a:cs typeface="B Nazanin" pitchFamily="2" charset="-78"/>
              </a:rPr>
              <a:t>مي </a:t>
            </a:r>
            <a:r>
              <a:rPr lang="fa-IR" sz="1900" b="1" dirty="0">
                <a:solidFill>
                  <a:prstClr val="black"/>
                </a:solidFill>
                <a:latin typeface="Times New Roman"/>
                <a:ea typeface="Calibri"/>
                <a:cs typeface="B Nazanin" pitchFamily="2" charset="-78"/>
              </a:rPr>
              <a:t>شود. </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a:solidFill>
                  <a:prstClr val="black"/>
                </a:solidFill>
                <a:latin typeface="Times New Roman"/>
                <a:ea typeface="Calibri"/>
                <a:cs typeface="B Nazanin" pitchFamily="2" charset="-78"/>
              </a:rPr>
              <a:t>انعکاس مرحله پرداخت در دفاتر حساب </a:t>
            </a:r>
            <a:r>
              <a:rPr lang="fa-IR" sz="1900" b="1" dirty="0" smtClean="0">
                <a:solidFill>
                  <a:prstClr val="black"/>
                </a:solidFill>
                <a:latin typeface="Times New Roman"/>
                <a:ea typeface="Calibri"/>
                <a:cs typeface="B Nazanin" pitchFamily="2" charset="-78"/>
              </a:rPr>
              <a:t>هاي </a:t>
            </a:r>
            <a:r>
              <a:rPr lang="fa-IR" sz="1900" b="1" dirty="0">
                <a:solidFill>
                  <a:prstClr val="black"/>
                </a:solidFill>
                <a:latin typeface="Times New Roman"/>
                <a:ea typeface="Calibri"/>
                <a:cs typeface="B Nazanin" pitchFamily="2" charset="-78"/>
              </a:rPr>
              <a:t>مستقل به </a:t>
            </a:r>
            <a:r>
              <a:rPr lang="fa-IR" sz="1900" b="1" dirty="0" smtClean="0">
                <a:solidFill>
                  <a:prstClr val="black"/>
                </a:solidFill>
                <a:latin typeface="Times New Roman"/>
                <a:ea typeface="Calibri"/>
                <a:cs typeface="B Nazanin" pitchFamily="2" charset="-78"/>
              </a:rPr>
              <a:t>مبناي حسابداري بستگي </a:t>
            </a:r>
            <a:r>
              <a:rPr lang="fa-IR" sz="1900" b="1" dirty="0">
                <a:solidFill>
                  <a:prstClr val="black"/>
                </a:solidFill>
                <a:latin typeface="Times New Roman"/>
                <a:ea typeface="Calibri"/>
                <a:cs typeface="B Nazanin" pitchFamily="2" charset="-78"/>
              </a:rPr>
              <a:t>دارد و به شرح </a:t>
            </a:r>
            <a:r>
              <a:rPr lang="fa-IR" sz="1900" b="1" dirty="0" smtClean="0">
                <a:solidFill>
                  <a:prstClr val="black"/>
                </a:solidFill>
                <a:latin typeface="Times New Roman"/>
                <a:ea typeface="Calibri"/>
                <a:cs typeface="B Nazanin" pitchFamily="2" charset="-78"/>
              </a:rPr>
              <a:t>ذيل مي </a:t>
            </a:r>
            <a:r>
              <a:rPr lang="fa-IR" sz="1900" b="1" dirty="0">
                <a:solidFill>
                  <a:prstClr val="black"/>
                </a:solidFill>
                <a:latin typeface="Times New Roman"/>
                <a:ea typeface="Calibri"/>
                <a:cs typeface="B Nazanin" pitchFamily="2" charset="-78"/>
              </a:rPr>
              <a:t>باشد:</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a:solidFill>
                  <a:prstClr val="black"/>
                </a:solidFill>
                <a:latin typeface="Times New Roman"/>
                <a:ea typeface="Calibri"/>
                <a:cs typeface="B Nazanin" pitchFamily="2" charset="-78"/>
              </a:rPr>
              <a:t>الف) در </a:t>
            </a:r>
            <a:r>
              <a:rPr lang="fa-IR" sz="1900" b="1" dirty="0" smtClean="0">
                <a:solidFill>
                  <a:prstClr val="black"/>
                </a:solidFill>
                <a:latin typeface="Times New Roman"/>
                <a:ea typeface="Calibri"/>
                <a:cs typeface="B Nazanin" pitchFamily="2" charset="-78"/>
              </a:rPr>
              <a:t>صورتي </a:t>
            </a:r>
            <a:r>
              <a:rPr lang="fa-IR" sz="1900" b="1" dirty="0">
                <a:solidFill>
                  <a:prstClr val="black"/>
                </a:solidFill>
                <a:latin typeface="Times New Roman"/>
                <a:ea typeface="Calibri"/>
                <a:cs typeface="B Nazanin" pitchFamily="2" charset="-78"/>
              </a:rPr>
              <a:t>که در </a:t>
            </a:r>
            <a:r>
              <a:rPr lang="fa-IR" sz="1900" b="1" dirty="0" smtClean="0">
                <a:solidFill>
                  <a:prstClr val="black"/>
                </a:solidFill>
                <a:latin typeface="Times New Roman"/>
                <a:ea typeface="Calibri"/>
                <a:cs typeface="B Nazanin" pitchFamily="2" charset="-78"/>
              </a:rPr>
              <a:t>حسابداري هزينه </a:t>
            </a:r>
            <a:r>
              <a:rPr lang="fa-IR" sz="1900" b="1" dirty="0">
                <a:solidFill>
                  <a:prstClr val="black"/>
                </a:solidFill>
                <a:latin typeface="Times New Roman"/>
                <a:ea typeface="Calibri"/>
                <a:cs typeface="B Nazanin" pitchFamily="2" charset="-78"/>
              </a:rPr>
              <a:t>ها از </a:t>
            </a:r>
            <a:r>
              <a:rPr lang="fa-IR" sz="1900" b="1" dirty="0" smtClean="0">
                <a:solidFill>
                  <a:prstClr val="black"/>
                </a:solidFill>
                <a:latin typeface="Times New Roman"/>
                <a:ea typeface="Calibri"/>
                <a:cs typeface="B Nazanin" pitchFamily="2" charset="-78"/>
              </a:rPr>
              <a:t>مبناي تعهدي </a:t>
            </a:r>
            <a:r>
              <a:rPr lang="fa-IR" sz="1900" b="1" dirty="0">
                <a:solidFill>
                  <a:prstClr val="black"/>
                </a:solidFill>
                <a:latin typeface="Times New Roman"/>
                <a:ea typeface="Calibri"/>
                <a:cs typeface="B Nazanin" pitchFamily="2" charset="-78"/>
              </a:rPr>
              <a:t>استفاده شود به هنگام پرداخت ثبت </a:t>
            </a:r>
            <a:r>
              <a:rPr lang="fa-IR" sz="1900" b="1" dirty="0" smtClean="0">
                <a:solidFill>
                  <a:prstClr val="black"/>
                </a:solidFill>
                <a:latin typeface="Times New Roman"/>
                <a:ea typeface="Calibri"/>
                <a:cs typeface="B Nazanin" pitchFamily="2" charset="-78"/>
              </a:rPr>
              <a:t>هاي مالي زير </a:t>
            </a:r>
            <a:r>
              <a:rPr lang="fa-IR" sz="1900" b="1" dirty="0">
                <a:solidFill>
                  <a:prstClr val="black"/>
                </a:solidFill>
                <a:latin typeface="Times New Roman"/>
                <a:ea typeface="Calibri"/>
                <a:cs typeface="B Nazanin" pitchFamily="2" charset="-78"/>
              </a:rPr>
              <a:t>انجام </a:t>
            </a:r>
            <a:r>
              <a:rPr lang="fa-IR" sz="1900" b="1" dirty="0" smtClean="0">
                <a:solidFill>
                  <a:prstClr val="black"/>
                </a:solidFill>
                <a:latin typeface="Times New Roman"/>
                <a:ea typeface="Calibri"/>
                <a:cs typeface="B Nazanin" pitchFamily="2" charset="-78"/>
              </a:rPr>
              <a:t>مي </a:t>
            </a:r>
            <a:r>
              <a:rPr lang="fa-IR" sz="1900" b="1" dirty="0">
                <a:solidFill>
                  <a:prstClr val="black"/>
                </a:solidFill>
                <a:latin typeface="Times New Roman"/>
                <a:ea typeface="Calibri"/>
                <a:cs typeface="B Nazanin" pitchFamily="2" charset="-78"/>
              </a:rPr>
              <a:t>شود: </a:t>
            </a:r>
            <a:endParaRPr lang="en-US" sz="1900" b="1" dirty="0">
              <a:solidFill>
                <a:prstClr val="black"/>
              </a:solidFill>
              <a:latin typeface="Times New Roman"/>
              <a:ea typeface="Calibri"/>
              <a:cs typeface="B Nazanin" pitchFamily="2" charset="-78"/>
            </a:endParaRPr>
          </a:p>
          <a:p>
            <a:pPr algn="justLow">
              <a:lnSpc>
                <a:spcPct val="115000"/>
              </a:lnSpc>
              <a:tabLst>
                <a:tab pos="911860" algn="l"/>
              </a:tabLst>
            </a:pPr>
            <a:r>
              <a:rPr lang="fa-IR" sz="1900" b="1" dirty="0" smtClean="0">
                <a:solidFill>
                  <a:prstClr val="black"/>
                </a:solidFill>
                <a:latin typeface="Times New Roman"/>
                <a:ea typeface="Calibri"/>
                <a:cs typeface="B Nazanin" pitchFamily="2" charset="-78"/>
              </a:rPr>
              <a:t>                                                        اسناد هزينه ي پرداختني    ** </a:t>
            </a:r>
          </a:p>
          <a:p>
            <a:pPr algn="justLow">
              <a:lnSpc>
                <a:spcPct val="115000"/>
              </a:lnSpc>
              <a:tabLst>
                <a:tab pos="911860" algn="l"/>
              </a:tabLst>
            </a:pPr>
            <a:r>
              <a:rPr lang="fa-IR" sz="1900" b="1" dirty="0" smtClean="0">
                <a:solidFill>
                  <a:prstClr val="black"/>
                </a:solidFill>
                <a:latin typeface="Times New Roman"/>
                <a:ea typeface="Calibri"/>
                <a:cs typeface="B Nazanin" pitchFamily="2" charset="-78"/>
              </a:rPr>
              <a:t>	                                                                      بانک پرداخت جاري    **  </a:t>
            </a:r>
            <a:endParaRPr lang="en-US" sz="1900" b="1" dirty="0" smtClean="0">
              <a:solidFill>
                <a:prstClr val="black"/>
              </a:solidFill>
              <a:latin typeface="Times New Roman"/>
              <a:ea typeface="Calibri"/>
              <a:cs typeface="B Nazanin" pitchFamily="2" charset="-78"/>
            </a:endParaRPr>
          </a:p>
          <a:p>
            <a:pPr algn="justLow">
              <a:lnSpc>
                <a:spcPct val="115000"/>
              </a:lnSpc>
              <a:tabLst>
                <a:tab pos="911860" algn="l"/>
              </a:tabLst>
            </a:pPr>
            <a:r>
              <a:rPr lang="fa-IR" b="1" dirty="0" smtClean="0">
                <a:solidFill>
                  <a:prstClr val="black"/>
                </a:solidFill>
                <a:latin typeface="Times New Roman"/>
                <a:ea typeface="Calibri"/>
                <a:cs typeface="B Nazanin" pitchFamily="2" charset="-78"/>
              </a:rPr>
              <a:t> </a:t>
            </a:r>
            <a:endParaRPr lang="en-US"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3807694167"/>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5854" y="404664"/>
            <a:ext cx="8208912" cy="6334042"/>
          </a:xfrm>
          <a:prstGeom prst="rect">
            <a:avLst/>
          </a:prstGeom>
        </p:spPr>
        <p:txBody>
          <a:bodyPr wrap="square">
            <a:spAutoFit/>
          </a:bodyPr>
          <a:lstStyle/>
          <a:p>
            <a:pPr algn="justLow"/>
            <a:r>
              <a:rPr lang="fa-IR" sz="2400" dirty="0">
                <a:solidFill>
                  <a:prstClr val="black"/>
                </a:solidFill>
                <a:latin typeface="Times New Roman"/>
                <a:ea typeface="Calibri"/>
                <a:cs typeface="B Zar"/>
              </a:rPr>
              <a:t>ب) در </a:t>
            </a:r>
            <a:r>
              <a:rPr lang="fa-IR" sz="2400" dirty="0" smtClean="0">
                <a:solidFill>
                  <a:prstClr val="black"/>
                </a:solidFill>
                <a:latin typeface="Times New Roman"/>
                <a:ea typeface="Calibri"/>
                <a:cs typeface="B Zar"/>
              </a:rPr>
              <a:t>صورتي </a:t>
            </a:r>
            <a:r>
              <a:rPr lang="fa-IR" sz="2400" dirty="0">
                <a:solidFill>
                  <a:prstClr val="black"/>
                </a:solidFill>
                <a:latin typeface="Times New Roman"/>
                <a:ea typeface="Calibri"/>
                <a:cs typeface="B Zar"/>
              </a:rPr>
              <a:t>که </a:t>
            </a:r>
            <a:r>
              <a:rPr lang="fa-IR" sz="2400" dirty="0" smtClean="0">
                <a:solidFill>
                  <a:prstClr val="black"/>
                </a:solidFill>
                <a:latin typeface="Times New Roman"/>
                <a:ea typeface="Calibri"/>
                <a:cs typeface="B Zar"/>
              </a:rPr>
              <a:t>درحسابداري هزينه </a:t>
            </a:r>
            <a:r>
              <a:rPr lang="fa-IR" sz="2400" dirty="0">
                <a:solidFill>
                  <a:prstClr val="black"/>
                </a:solidFill>
                <a:latin typeface="Times New Roman"/>
                <a:ea typeface="Calibri"/>
                <a:cs typeface="B Zar"/>
              </a:rPr>
              <a:t>ها از </a:t>
            </a:r>
            <a:r>
              <a:rPr lang="fa-IR" sz="2400" dirty="0" smtClean="0">
                <a:solidFill>
                  <a:prstClr val="black"/>
                </a:solidFill>
                <a:latin typeface="Times New Roman"/>
                <a:ea typeface="Calibri"/>
                <a:cs typeface="B Zar"/>
              </a:rPr>
              <a:t>مبناي نقدي يا نقدي تعديل </a:t>
            </a:r>
            <a:r>
              <a:rPr lang="fa-IR" sz="2400" dirty="0">
                <a:solidFill>
                  <a:prstClr val="black"/>
                </a:solidFill>
                <a:latin typeface="Times New Roman"/>
                <a:ea typeface="Calibri"/>
                <a:cs typeface="B Zar"/>
              </a:rPr>
              <a:t>شده استفاده شود از آنجا که در مراحل تعهد </a:t>
            </a:r>
            <a:r>
              <a:rPr lang="fa-IR" sz="2400" dirty="0" smtClean="0">
                <a:solidFill>
                  <a:prstClr val="black"/>
                </a:solidFill>
                <a:latin typeface="Times New Roman"/>
                <a:ea typeface="Calibri"/>
                <a:cs typeface="B Zar"/>
              </a:rPr>
              <a:t>تسجيل</a:t>
            </a:r>
            <a:r>
              <a:rPr lang="fa-IR" sz="2400" dirty="0">
                <a:solidFill>
                  <a:prstClr val="black"/>
                </a:solidFill>
                <a:latin typeface="Times New Roman"/>
                <a:ea typeface="Calibri"/>
                <a:cs typeface="B Zar"/>
              </a:rPr>
              <a:t>، صدور حواله و اعمال نظارت </a:t>
            </a:r>
            <a:r>
              <a:rPr lang="fa-IR" sz="2400" dirty="0" smtClean="0">
                <a:solidFill>
                  <a:prstClr val="black"/>
                </a:solidFill>
                <a:latin typeface="Times New Roman"/>
                <a:ea typeface="Calibri"/>
                <a:cs typeface="B Zar"/>
              </a:rPr>
              <a:t>مالي وجهي </a:t>
            </a:r>
            <a:r>
              <a:rPr lang="fa-IR" sz="2400" dirty="0">
                <a:solidFill>
                  <a:prstClr val="black"/>
                </a:solidFill>
                <a:latin typeface="Times New Roman"/>
                <a:ea typeface="Calibri"/>
                <a:cs typeface="B Zar"/>
              </a:rPr>
              <a:t>پرداخت </a:t>
            </a:r>
            <a:r>
              <a:rPr lang="fa-IR" sz="2400" dirty="0" smtClean="0">
                <a:solidFill>
                  <a:prstClr val="black"/>
                </a:solidFill>
                <a:latin typeface="Times New Roman"/>
                <a:ea typeface="Calibri"/>
                <a:cs typeface="B Zar"/>
              </a:rPr>
              <a:t>نمي </a:t>
            </a:r>
            <a:r>
              <a:rPr lang="fa-IR" sz="2400" dirty="0">
                <a:solidFill>
                  <a:prstClr val="black"/>
                </a:solidFill>
                <a:latin typeface="Times New Roman"/>
                <a:ea typeface="Calibri"/>
                <a:cs typeface="B Zar"/>
              </a:rPr>
              <a:t>شود لذا </a:t>
            </a:r>
            <a:r>
              <a:rPr lang="fa-IR" sz="2400" dirty="0" smtClean="0">
                <a:solidFill>
                  <a:prstClr val="black"/>
                </a:solidFill>
                <a:latin typeface="Times New Roman"/>
                <a:ea typeface="Calibri"/>
                <a:cs typeface="B Zar"/>
              </a:rPr>
              <a:t>وقايع </a:t>
            </a:r>
            <a:r>
              <a:rPr lang="fa-IR" sz="2400" dirty="0">
                <a:solidFill>
                  <a:prstClr val="black"/>
                </a:solidFill>
                <a:latin typeface="Times New Roman"/>
                <a:ea typeface="Calibri"/>
                <a:cs typeface="B Zar"/>
              </a:rPr>
              <a:t>مذکور در دفاتر انعکاس </a:t>
            </a:r>
            <a:r>
              <a:rPr lang="fa-IR" sz="2400" dirty="0" smtClean="0">
                <a:solidFill>
                  <a:prstClr val="black"/>
                </a:solidFill>
                <a:latin typeface="Times New Roman"/>
                <a:ea typeface="Calibri"/>
                <a:cs typeface="B Zar"/>
              </a:rPr>
              <a:t>نمي يابند </a:t>
            </a:r>
            <a:r>
              <a:rPr lang="fa-IR" sz="2400" dirty="0">
                <a:solidFill>
                  <a:prstClr val="black"/>
                </a:solidFill>
                <a:latin typeface="Times New Roman"/>
                <a:ea typeface="Calibri"/>
                <a:cs typeface="B Zar"/>
              </a:rPr>
              <a:t>و در مرحله پرداخت ثبت </a:t>
            </a:r>
            <a:r>
              <a:rPr lang="fa-IR" sz="2400" dirty="0" smtClean="0">
                <a:solidFill>
                  <a:prstClr val="black"/>
                </a:solidFill>
                <a:latin typeface="Times New Roman"/>
                <a:ea typeface="Calibri"/>
                <a:cs typeface="B Zar"/>
              </a:rPr>
              <a:t>ذيل </a:t>
            </a:r>
            <a:r>
              <a:rPr lang="fa-IR" sz="2400" dirty="0">
                <a:solidFill>
                  <a:prstClr val="black"/>
                </a:solidFill>
                <a:latin typeface="Times New Roman"/>
                <a:ea typeface="Calibri"/>
                <a:cs typeface="B Zar"/>
              </a:rPr>
              <a:t>انجام </a:t>
            </a:r>
            <a:r>
              <a:rPr lang="fa-IR" sz="2400" dirty="0" smtClean="0">
                <a:solidFill>
                  <a:prstClr val="black"/>
                </a:solidFill>
                <a:latin typeface="Times New Roman"/>
                <a:ea typeface="Calibri"/>
                <a:cs typeface="B Zar"/>
              </a:rPr>
              <a:t>مي </a:t>
            </a:r>
            <a:r>
              <a:rPr lang="fa-IR" sz="2400" dirty="0">
                <a:solidFill>
                  <a:prstClr val="black"/>
                </a:solidFill>
                <a:latin typeface="Times New Roman"/>
                <a:ea typeface="Calibri"/>
                <a:cs typeface="B Zar"/>
              </a:rPr>
              <a:t>شود</a:t>
            </a:r>
            <a:r>
              <a:rPr lang="fa-IR" sz="2400" dirty="0" smtClean="0">
                <a:solidFill>
                  <a:prstClr val="black"/>
                </a:solidFill>
                <a:latin typeface="Times New Roman"/>
                <a:ea typeface="Calibri"/>
                <a:cs typeface="B Zar"/>
              </a:rPr>
              <a:t>:</a:t>
            </a:r>
          </a:p>
          <a:p>
            <a:pPr algn="justLow"/>
            <a:endParaRPr lang="fa-IR" sz="2400" dirty="0">
              <a:solidFill>
                <a:prstClr val="black"/>
              </a:solidFill>
              <a:latin typeface="Times New Roman"/>
              <a:cs typeface="B Zar"/>
            </a:endParaRPr>
          </a:p>
          <a:p>
            <a:pPr algn="justLow">
              <a:lnSpc>
                <a:spcPct val="115000"/>
              </a:lnSpc>
              <a:tabLst>
                <a:tab pos="911860" algn="l"/>
              </a:tabLst>
            </a:pPr>
            <a:r>
              <a:rPr lang="fa-IR" sz="2400" dirty="0">
                <a:solidFill>
                  <a:prstClr val="black"/>
                </a:solidFill>
                <a:latin typeface="Times New Roman"/>
                <a:ea typeface="Calibri"/>
                <a:cs typeface="B Zar"/>
              </a:rPr>
              <a:t>	</a:t>
            </a:r>
            <a:r>
              <a:rPr lang="fa-IR" sz="2400" dirty="0" smtClean="0">
                <a:solidFill>
                  <a:prstClr val="black"/>
                </a:solidFill>
                <a:latin typeface="Times New Roman"/>
                <a:ea typeface="Calibri"/>
                <a:cs typeface="B Zar"/>
              </a:rPr>
              <a:t>          ثبت </a:t>
            </a:r>
            <a:r>
              <a:rPr lang="fa-IR" sz="2400" dirty="0">
                <a:solidFill>
                  <a:prstClr val="black"/>
                </a:solidFill>
                <a:latin typeface="Times New Roman"/>
                <a:ea typeface="Calibri"/>
                <a:cs typeface="B Zar"/>
              </a:rPr>
              <a:t>بودجه </a:t>
            </a:r>
            <a:r>
              <a:rPr lang="fa-IR" sz="2400" dirty="0" smtClean="0">
                <a:solidFill>
                  <a:prstClr val="black"/>
                </a:solidFill>
                <a:latin typeface="Times New Roman"/>
                <a:ea typeface="Calibri"/>
                <a:cs typeface="B Zar"/>
              </a:rPr>
              <a:t>اي</a:t>
            </a:r>
            <a:r>
              <a:rPr lang="fa-IR" sz="2400" dirty="0">
                <a:solidFill>
                  <a:prstClr val="black"/>
                </a:solidFill>
                <a:latin typeface="Times New Roman"/>
                <a:ea typeface="Calibri"/>
                <a:cs typeface="B Zar"/>
              </a:rPr>
              <a:t>			</a:t>
            </a:r>
            <a:r>
              <a:rPr lang="fa-IR" sz="2400" dirty="0" smtClean="0">
                <a:solidFill>
                  <a:prstClr val="black"/>
                </a:solidFill>
                <a:latin typeface="Times New Roman"/>
                <a:ea typeface="Calibri"/>
                <a:cs typeface="B Zar"/>
              </a:rPr>
              <a:t>        ثبت مالي</a:t>
            </a:r>
            <a:endParaRPr lang="en-US" sz="2400" dirty="0">
              <a:solidFill>
                <a:prstClr val="black"/>
              </a:solidFill>
              <a:latin typeface="Times New Roman"/>
              <a:ea typeface="Calibri"/>
              <a:cs typeface="B Zar"/>
            </a:endParaRPr>
          </a:p>
          <a:p>
            <a:pPr algn="justLow">
              <a:lnSpc>
                <a:spcPct val="115000"/>
              </a:lnSpc>
              <a:tabLst>
                <a:tab pos="911860" algn="l"/>
              </a:tabLst>
            </a:pPr>
            <a:r>
              <a:rPr lang="fa-IR" sz="2400" dirty="0">
                <a:solidFill>
                  <a:prstClr val="black"/>
                </a:solidFill>
                <a:latin typeface="Times New Roman"/>
                <a:ea typeface="Calibri"/>
                <a:cs typeface="B Zar"/>
              </a:rPr>
              <a:t>اندوخته اعتبار تعهدات </a:t>
            </a:r>
            <a:r>
              <a:rPr lang="fa-IR" sz="2400" dirty="0" smtClean="0">
                <a:solidFill>
                  <a:prstClr val="black"/>
                </a:solidFill>
                <a:latin typeface="Times New Roman"/>
                <a:ea typeface="Calibri"/>
                <a:cs typeface="B Zar"/>
              </a:rPr>
              <a:t>اعتباري   **</a:t>
            </a:r>
            <a:r>
              <a:rPr lang="fa-IR" sz="2400" dirty="0">
                <a:solidFill>
                  <a:prstClr val="black"/>
                </a:solidFill>
                <a:latin typeface="Times New Roman"/>
                <a:ea typeface="Calibri"/>
                <a:cs typeface="B Zar"/>
              </a:rPr>
              <a:t>		</a:t>
            </a:r>
            <a:r>
              <a:rPr lang="fa-IR" sz="2400" dirty="0" smtClean="0">
                <a:solidFill>
                  <a:prstClr val="black"/>
                </a:solidFill>
                <a:latin typeface="Times New Roman"/>
                <a:ea typeface="Calibri"/>
                <a:cs typeface="B Zar"/>
              </a:rPr>
              <a:t>هزينه </a:t>
            </a:r>
            <a:r>
              <a:rPr lang="fa-IR" sz="2400" dirty="0">
                <a:solidFill>
                  <a:prstClr val="black"/>
                </a:solidFill>
                <a:latin typeface="Times New Roman"/>
                <a:ea typeface="Calibri"/>
                <a:cs typeface="B Zar"/>
              </a:rPr>
              <a:t>سال </a:t>
            </a:r>
            <a:r>
              <a:rPr lang="fa-IR" sz="2400" dirty="0" smtClean="0">
                <a:solidFill>
                  <a:prstClr val="black"/>
                </a:solidFill>
                <a:latin typeface="Times New Roman"/>
                <a:ea typeface="Calibri"/>
                <a:cs typeface="B Zar"/>
              </a:rPr>
              <a:t>جاري  **</a:t>
            </a:r>
            <a:endParaRPr lang="en-US" sz="2400" dirty="0">
              <a:solidFill>
                <a:prstClr val="black"/>
              </a:solidFill>
              <a:latin typeface="Times New Roman"/>
              <a:ea typeface="Calibri"/>
              <a:cs typeface="B Zar"/>
            </a:endParaRPr>
          </a:p>
          <a:p>
            <a:pPr algn="justLow">
              <a:lnSpc>
                <a:spcPct val="115000"/>
              </a:lnSpc>
              <a:tabLst>
                <a:tab pos="911860" algn="l"/>
                <a:tab pos="3216910" algn="l"/>
              </a:tabLst>
            </a:pPr>
            <a:r>
              <a:rPr lang="fa-IR" sz="2400" dirty="0">
                <a:solidFill>
                  <a:prstClr val="black"/>
                </a:solidFill>
                <a:latin typeface="Times New Roman"/>
                <a:ea typeface="Calibri"/>
                <a:cs typeface="B Zar"/>
              </a:rPr>
              <a:t>	</a:t>
            </a:r>
            <a:r>
              <a:rPr lang="fa-IR" sz="2400" dirty="0" smtClean="0">
                <a:solidFill>
                  <a:prstClr val="black"/>
                </a:solidFill>
                <a:latin typeface="Times New Roman"/>
                <a:ea typeface="Calibri"/>
                <a:cs typeface="B Zar"/>
              </a:rPr>
              <a:t>                    اعتبارات </a:t>
            </a:r>
            <a:r>
              <a:rPr lang="fa-IR" sz="2400" dirty="0">
                <a:solidFill>
                  <a:prstClr val="black"/>
                </a:solidFill>
                <a:latin typeface="Times New Roman"/>
                <a:ea typeface="Calibri"/>
                <a:cs typeface="B Zar"/>
              </a:rPr>
              <a:t>مصرف </a:t>
            </a:r>
            <a:r>
              <a:rPr lang="fa-IR" sz="2400" dirty="0" smtClean="0">
                <a:solidFill>
                  <a:prstClr val="black"/>
                </a:solidFill>
                <a:latin typeface="Times New Roman"/>
                <a:ea typeface="Calibri"/>
                <a:cs typeface="B Zar"/>
              </a:rPr>
              <a:t>شده   **</a:t>
            </a:r>
            <a:r>
              <a:rPr lang="en-US" sz="2400" dirty="0">
                <a:solidFill>
                  <a:prstClr val="black"/>
                </a:solidFill>
                <a:latin typeface="Times New Roman"/>
                <a:ea typeface="Calibri"/>
                <a:cs typeface="B Zar"/>
              </a:rPr>
              <a:t>	</a:t>
            </a:r>
            <a:r>
              <a:rPr lang="en-US" sz="2400" dirty="0" smtClean="0">
                <a:solidFill>
                  <a:prstClr val="black"/>
                </a:solidFill>
                <a:latin typeface="Times New Roman"/>
                <a:ea typeface="Calibri"/>
                <a:cs typeface="B Zar"/>
              </a:rPr>
              <a:t>            </a:t>
            </a:r>
            <a:r>
              <a:rPr lang="fa-IR" sz="2400" dirty="0" smtClean="0">
                <a:solidFill>
                  <a:prstClr val="black"/>
                </a:solidFill>
                <a:latin typeface="Times New Roman"/>
                <a:ea typeface="Calibri"/>
                <a:cs typeface="B Zar"/>
              </a:rPr>
              <a:t>            بانک پرداخت   **</a:t>
            </a:r>
          </a:p>
          <a:p>
            <a:pPr algn="justLow">
              <a:lnSpc>
                <a:spcPct val="115000"/>
              </a:lnSpc>
              <a:tabLst>
                <a:tab pos="911860" algn="l"/>
                <a:tab pos="3216910" algn="l"/>
              </a:tabLst>
            </a:pPr>
            <a:endParaRPr lang="fa-IR" sz="2400" dirty="0" smtClean="0">
              <a:solidFill>
                <a:prstClr val="black"/>
              </a:solidFill>
              <a:latin typeface="Times New Roman"/>
              <a:ea typeface="Calibri"/>
              <a:cs typeface="B Zar"/>
            </a:endParaRPr>
          </a:p>
          <a:p>
            <a:pPr algn="just">
              <a:lnSpc>
                <a:spcPct val="115000"/>
              </a:lnSpc>
              <a:tabLst>
                <a:tab pos="911860" algn="l"/>
                <a:tab pos="3216910" algn="l"/>
              </a:tabLst>
            </a:pPr>
            <a:r>
              <a:rPr lang="fa-IR" sz="2400" dirty="0">
                <a:solidFill>
                  <a:prstClr val="black"/>
                </a:solidFill>
                <a:latin typeface="Times New Roman"/>
                <a:ea typeface="Calibri"/>
                <a:cs typeface="B Titr"/>
              </a:rPr>
              <a:t>مبناي حسابداري حساب مستقل وجوه اعتبارات هزينه اي:</a:t>
            </a:r>
            <a:endParaRPr lang="en-US" sz="2400" dirty="0">
              <a:solidFill>
                <a:prstClr val="black"/>
              </a:solidFill>
              <a:latin typeface="Times New Roman"/>
              <a:ea typeface="Calibri"/>
              <a:cs typeface="B Zar"/>
            </a:endParaRPr>
          </a:p>
          <a:p>
            <a:r>
              <a:rPr lang="fa-IR" sz="2400" dirty="0">
                <a:solidFill>
                  <a:prstClr val="black"/>
                </a:solidFill>
                <a:latin typeface="Times New Roman"/>
                <a:ea typeface="Calibri"/>
                <a:cs typeface="B Zar"/>
              </a:rPr>
              <a:t>در قانون محاسبات عمومي ايران مبناي حسابداري در شناسايي و ثبت هزينه ها، نقدي تعديل شده و در مورد شناسايي و ثبت درآمدها، نقدي کامل مي باشد، ليکن بر اساس استاندارهاي پذيرفته شده حسابداري دولتي،  حسابداري حساب مستقل وجوه اعتبارات هزينه اي براساس مبناي تعهدي تعديل شده مي باشد</a:t>
            </a:r>
            <a:endParaRPr lang="fa-IR" sz="2400" dirty="0">
              <a:solidFill>
                <a:prstClr val="black"/>
              </a:solidFill>
            </a:endParaRPr>
          </a:p>
          <a:p>
            <a:pPr algn="justLow">
              <a:lnSpc>
                <a:spcPct val="115000"/>
              </a:lnSpc>
              <a:tabLst>
                <a:tab pos="911860" algn="l"/>
                <a:tab pos="3216910" algn="l"/>
              </a:tabLst>
            </a:pPr>
            <a:endParaRPr lang="en-US" sz="2400" dirty="0">
              <a:solidFill>
                <a:prstClr val="black"/>
              </a:solidFill>
              <a:latin typeface="Times New Roman"/>
              <a:ea typeface="Calibri"/>
              <a:cs typeface="B Zar"/>
            </a:endParaRPr>
          </a:p>
          <a:p>
            <a:pPr algn="justLow"/>
            <a:endParaRPr lang="fa-IR" sz="2400" dirty="0">
              <a:solidFill>
                <a:prstClr val="black"/>
              </a:solidFill>
            </a:endParaRPr>
          </a:p>
        </p:txBody>
      </p:sp>
    </p:spTree>
    <p:extLst>
      <p:ext uri="{BB962C8B-B14F-4D97-AF65-F5344CB8AC3E}">
        <p14:creationId xmlns:p14="http://schemas.microsoft.com/office/powerpoint/2010/main" val="397379220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67544" y="548680"/>
            <a:ext cx="8136904" cy="6066789"/>
          </a:xfrm>
          <a:prstGeom prst="rect">
            <a:avLst/>
          </a:prstGeom>
        </p:spPr>
        <p:txBody>
          <a:bodyPr wrap="square">
            <a:spAutoFit/>
          </a:bodyPr>
          <a:lstStyle/>
          <a:p>
            <a:pPr algn="justLow">
              <a:lnSpc>
                <a:spcPct val="115000"/>
              </a:lnSpc>
              <a:tabLst>
                <a:tab pos="911860" algn="l"/>
                <a:tab pos="3216910" algn="l"/>
              </a:tabLst>
            </a:pPr>
            <a:r>
              <a:rPr lang="fa-IR" sz="2800" b="1" dirty="0">
                <a:solidFill>
                  <a:prstClr val="black"/>
                </a:solidFill>
                <a:latin typeface="Times New Roman"/>
                <a:ea typeface="Calibri"/>
                <a:cs typeface="B Nazanin" pitchFamily="2" charset="-78"/>
              </a:rPr>
              <a:t>معادله </a:t>
            </a:r>
            <a:r>
              <a:rPr lang="fa-IR" sz="2800" b="1" dirty="0" smtClean="0">
                <a:solidFill>
                  <a:prstClr val="black"/>
                </a:solidFill>
                <a:latin typeface="Times New Roman"/>
                <a:ea typeface="Calibri"/>
                <a:cs typeface="B Nazanin" pitchFamily="2" charset="-78"/>
              </a:rPr>
              <a:t>حسابداري</a:t>
            </a:r>
          </a:p>
          <a:p>
            <a:pPr algn="justLow">
              <a:lnSpc>
                <a:spcPct val="115000"/>
              </a:lnSpc>
              <a:tabLst>
                <a:tab pos="911860" algn="l"/>
                <a:tab pos="3216910" algn="l"/>
              </a:tabLst>
            </a:pPr>
            <a:endParaRPr lang="en-US" b="1" dirty="0">
              <a:solidFill>
                <a:prstClr val="black"/>
              </a:solidFill>
              <a:latin typeface="Times New Roman"/>
              <a:ea typeface="Calibri"/>
              <a:cs typeface="B Nazanin" pitchFamily="2" charset="-78"/>
            </a:endParaRPr>
          </a:p>
          <a:p>
            <a:pPr algn="justLow">
              <a:lnSpc>
                <a:spcPct val="115000"/>
              </a:lnSpc>
              <a:tabLst>
                <a:tab pos="911860" algn="l"/>
                <a:tab pos="3216910" algn="l"/>
              </a:tabLst>
            </a:pPr>
            <a:r>
              <a:rPr lang="fa-IR" b="1" dirty="0">
                <a:solidFill>
                  <a:prstClr val="black"/>
                </a:solidFill>
                <a:latin typeface="Times New Roman"/>
                <a:ea typeface="Calibri"/>
                <a:cs typeface="B Nazanin" pitchFamily="2" charset="-78"/>
              </a:rPr>
              <a:t> </a:t>
            </a:r>
            <a:r>
              <a:rPr lang="fa-IR" sz="2000" b="1" dirty="0">
                <a:solidFill>
                  <a:prstClr val="black"/>
                </a:solidFill>
                <a:latin typeface="Times New Roman"/>
                <a:ea typeface="Calibri"/>
                <a:cs typeface="B Nazanin" pitchFamily="2" charset="-78"/>
              </a:rPr>
              <a:t>معادله </a:t>
            </a:r>
            <a:r>
              <a:rPr lang="fa-IR" sz="2000" b="1" dirty="0" smtClean="0">
                <a:solidFill>
                  <a:prstClr val="black"/>
                </a:solidFill>
                <a:latin typeface="Times New Roman"/>
                <a:ea typeface="Calibri"/>
                <a:cs typeface="B Nazanin" pitchFamily="2" charset="-78"/>
              </a:rPr>
              <a:t>حسابداري </a:t>
            </a:r>
            <a:r>
              <a:rPr lang="fa-IR" sz="2000" b="1" dirty="0">
                <a:solidFill>
                  <a:prstClr val="black"/>
                </a:solidFill>
                <a:latin typeface="Times New Roman"/>
                <a:ea typeface="Calibri"/>
                <a:cs typeface="B Nazanin" pitchFamily="2" charset="-78"/>
              </a:rPr>
              <a:t>حساب مستقل وجوه اعتبارات </a:t>
            </a:r>
            <a:r>
              <a:rPr lang="fa-IR" sz="2000" b="1" dirty="0" smtClean="0">
                <a:solidFill>
                  <a:prstClr val="black"/>
                </a:solidFill>
                <a:latin typeface="Times New Roman"/>
                <a:ea typeface="Calibri"/>
                <a:cs typeface="B Nazanin" pitchFamily="2" charset="-78"/>
              </a:rPr>
              <a:t>هزينه اي </a:t>
            </a:r>
            <a:r>
              <a:rPr lang="fa-IR" sz="2000" b="1" dirty="0">
                <a:solidFill>
                  <a:prstClr val="black"/>
                </a:solidFill>
                <a:latin typeface="Times New Roman"/>
                <a:ea typeface="Calibri"/>
                <a:cs typeface="B Nazanin" pitchFamily="2" charset="-78"/>
              </a:rPr>
              <a:t>بر حسب </a:t>
            </a:r>
            <a:r>
              <a:rPr lang="fa-IR" sz="2000" b="1" dirty="0" smtClean="0">
                <a:solidFill>
                  <a:prstClr val="black"/>
                </a:solidFill>
                <a:latin typeface="Times New Roman"/>
                <a:ea typeface="Calibri"/>
                <a:cs typeface="B Nazanin" pitchFamily="2" charset="-78"/>
              </a:rPr>
              <a:t>اختيارات </a:t>
            </a:r>
            <a:r>
              <a:rPr lang="fa-IR" sz="2000" b="1" dirty="0">
                <a:solidFill>
                  <a:prstClr val="black"/>
                </a:solidFill>
                <a:latin typeface="Times New Roman"/>
                <a:ea typeface="Calibri"/>
                <a:cs typeface="B Nazanin" pitchFamily="2" charset="-78"/>
              </a:rPr>
              <a:t>دستگاه </a:t>
            </a:r>
            <a:r>
              <a:rPr lang="fa-IR" sz="2000" b="1" dirty="0" smtClean="0">
                <a:solidFill>
                  <a:prstClr val="black"/>
                </a:solidFill>
                <a:latin typeface="Times New Roman"/>
                <a:ea typeface="Calibri"/>
                <a:cs typeface="B Nazanin" pitchFamily="2" charset="-78"/>
              </a:rPr>
              <a:t>اجرايي براي </a:t>
            </a:r>
            <a:r>
              <a:rPr lang="fa-IR" sz="2000" b="1" dirty="0">
                <a:solidFill>
                  <a:prstClr val="black"/>
                </a:solidFill>
                <a:latin typeface="Times New Roman"/>
                <a:ea typeface="Calibri"/>
                <a:cs typeface="B Nazanin" pitchFamily="2" charset="-78"/>
              </a:rPr>
              <a:t>انتقال  مانده وجوه حذف نشده به سال بعد و </a:t>
            </a:r>
            <a:r>
              <a:rPr lang="fa-IR" sz="2000" b="1" dirty="0" smtClean="0">
                <a:solidFill>
                  <a:prstClr val="black"/>
                </a:solidFill>
                <a:latin typeface="Times New Roman"/>
                <a:ea typeface="Calibri"/>
                <a:cs typeface="B Nazanin" pitchFamily="2" charset="-78"/>
              </a:rPr>
              <a:t>مبناي حسابداري داراي </a:t>
            </a:r>
            <a:r>
              <a:rPr lang="fa-IR" sz="2000" b="1" dirty="0">
                <a:solidFill>
                  <a:prstClr val="black"/>
                </a:solidFill>
                <a:latin typeface="Times New Roman"/>
                <a:ea typeface="Calibri"/>
                <a:cs typeface="B Nazanin" pitchFamily="2" charset="-78"/>
              </a:rPr>
              <a:t>حالات </a:t>
            </a:r>
            <a:r>
              <a:rPr lang="fa-IR" sz="2000" b="1" dirty="0" smtClean="0">
                <a:solidFill>
                  <a:prstClr val="black"/>
                </a:solidFill>
                <a:latin typeface="Times New Roman"/>
                <a:ea typeface="Calibri"/>
                <a:cs typeface="B Nazanin" pitchFamily="2" charset="-78"/>
              </a:rPr>
              <a:t>ذيل مي </a:t>
            </a:r>
            <a:r>
              <a:rPr lang="fa-IR" sz="2000" b="1" dirty="0">
                <a:solidFill>
                  <a:prstClr val="black"/>
                </a:solidFill>
                <a:latin typeface="Times New Roman"/>
                <a:ea typeface="Calibri"/>
                <a:cs typeface="B Nazanin" pitchFamily="2" charset="-78"/>
              </a:rPr>
              <a:t>باشد. </a:t>
            </a:r>
            <a:endParaRPr lang="en-US" sz="2000" b="1" dirty="0">
              <a:solidFill>
                <a:prstClr val="black"/>
              </a:solidFill>
              <a:latin typeface="Times New Roman"/>
              <a:ea typeface="Calibri"/>
              <a:cs typeface="B Nazanin" pitchFamily="2" charset="-78"/>
            </a:endParaRPr>
          </a:p>
          <a:p>
            <a:pPr algn="justLow">
              <a:lnSpc>
                <a:spcPct val="115000"/>
              </a:lnSpc>
              <a:tabLst>
                <a:tab pos="911860" algn="l"/>
                <a:tab pos="3216910" algn="l"/>
              </a:tabLst>
            </a:pP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الف)درصورتي </a:t>
            </a:r>
            <a:r>
              <a:rPr lang="fa-IR" sz="2000" b="1" dirty="0">
                <a:solidFill>
                  <a:prstClr val="black"/>
                </a:solidFill>
                <a:latin typeface="Times New Roman"/>
                <a:ea typeface="Calibri"/>
                <a:cs typeface="B Nazanin" pitchFamily="2" charset="-78"/>
              </a:rPr>
              <a:t>که دستگاه </a:t>
            </a:r>
            <a:r>
              <a:rPr lang="fa-IR" sz="2000" b="1" dirty="0" smtClean="0">
                <a:solidFill>
                  <a:prstClr val="black"/>
                </a:solidFill>
                <a:latin typeface="Times New Roman"/>
                <a:ea typeface="Calibri"/>
                <a:cs typeface="B Nazanin" pitchFamily="2" charset="-78"/>
              </a:rPr>
              <a:t>دولتي </a:t>
            </a:r>
            <a:r>
              <a:rPr lang="fa-IR" sz="2000" b="1" dirty="0">
                <a:solidFill>
                  <a:prstClr val="black"/>
                </a:solidFill>
                <a:latin typeface="Times New Roman"/>
                <a:ea typeface="Calibri"/>
                <a:cs typeface="B Nazanin" pitchFamily="2" charset="-78"/>
              </a:rPr>
              <a:t>مجاز به انتقال مانده وجوه مصرف نشده به 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بعد باشد و </a:t>
            </a:r>
            <a:r>
              <a:rPr lang="fa-IR" sz="2000" b="1" dirty="0" smtClean="0">
                <a:solidFill>
                  <a:prstClr val="black"/>
                </a:solidFill>
                <a:latin typeface="Times New Roman"/>
                <a:ea typeface="Calibri"/>
                <a:cs typeface="B Nazanin" pitchFamily="2" charset="-78"/>
              </a:rPr>
              <a:t>مبناي حسابداري </a:t>
            </a:r>
            <a:r>
              <a:rPr lang="fa-IR" sz="2000" b="1" dirty="0">
                <a:solidFill>
                  <a:prstClr val="black"/>
                </a:solidFill>
                <a:latin typeface="Times New Roman"/>
                <a:ea typeface="Calibri"/>
                <a:cs typeface="B Nazanin" pitchFamily="2" charset="-78"/>
              </a:rPr>
              <a:t>در </a:t>
            </a:r>
            <a:r>
              <a:rPr lang="fa-IR" sz="2000" b="1" dirty="0" smtClean="0">
                <a:solidFill>
                  <a:prstClr val="black"/>
                </a:solidFill>
                <a:latin typeface="Times New Roman"/>
                <a:ea typeface="Calibri"/>
                <a:cs typeface="B Nazanin" pitchFamily="2" charset="-78"/>
              </a:rPr>
              <a:t>شناسايي </a:t>
            </a:r>
            <a:r>
              <a:rPr lang="fa-IR" sz="2000" b="1" dirty="0">
                <a:solidFill>
                  <a:prstClr val="black"/>
                </a:solidFill>
                <a:latin typeface="Times New Roman"/>
                <a:ea typeface="Calibri"/>
                <a:cs typeface="B Nazanin" pitchFamily="2" charset="-78"/>
              </a:rPr>
              <a:t>و ثبت </a:t>
            </a:r>
            <a:r>
              <a:rPr lang="fa-IR" sz="2000" b="1" dirty="0" smtClean="0">
                <a:solidFill>
                  <a:prstClr val="black"/>
                </a:solidFill>
                <a:latin typeface="Times New Roman"/>
                <a:ea typeface="Calibri"/>
                <a:cs typeface="B Nazanin" pitchFamily="2" charset="-78"/>
              </a:rPr>
              <a:t>هزينه هاي مبتني </a:t>
            </a:r>
            <a:r>
              <a:rPr lang="fa-IR" sz="2000" b="1" dirty="0">
                <a:solidFill>
                  <a:prstClr val="black"/>
                </a:solidFill>
                <a:latin typeface="Times New Roman"/>
                <a:ea typeface="Calibri"/>
                <a:cs typeface="B Nazanin" pitchFamily="2" charset="-78"/>
              </a:rPr>
              <a:t>بر </a:t>
            </a:r>
            <a:r>
              <a:rPr lang="fa-IR" sz="2000" b="1" dirty="0" smtClean="0">
                <a:solidFill>
                  <a:prstClr val="black"/>
                </a:solidFill>
                <a:latin typeface="Times New Roman"/>
                <a:ea typeface="Calibri"/>
                <a:cs typeface="B Nazanin" pitchFamily="2" charset="-78"/>
              </a:rPr>
              <a:t>مبناي تعهدي </a:t>
            </a:r>
            <a:r>
              <a:rPr lang="fa-IR" sz="2000" b="1" dirty="0">
                <a:solidFill>
                  <a:prstClr val="black"/>
                </a:solidFill>
                <a:latin typeface="Times New Roman"/>
                <a:ea typeface="Calibri"/>
                <a:cs typeface="B Nazanin" pitchFamily="2" charset="-78"/>
              </a:rPr>
              <a:t>باشد معادله </a:t>
            </a:r>
            <a:r>
              <a:rPr lang="fa-IR" sz="2000" b="1" dirty="0" smtClean="0">
                <a:solidFill>
                  <a:prstClr val="black"/>
                </a:solidFill>
                <a:latin typeface="Times New Roman"/>
                <a:ea typeface="Calibri"/>
                <a:cs typeface="B Nazanin" pitchFamily="2" charset="-78"/>
              </a:rPr>
              <a:t>حسابداري </a:t>
            </a:r>
            <a:r>
              <a:rPr lang="fa-IR" sz="2000" b="1" dirty="0">
                <a:solidFill>
                  <a:prstClr val="black"/>
                </a:solidFill>
                <a:latin typeface="Times New Roman"/>
                <a:ea typeface="Calibri"/>
                <a:cs typeface="B Nazanin" pitchFamily="2" charset="-78"/>
              </a:rPr>
              <a:t>عبارتند از</a:t>
            </a:r>
            <a:r>
              <a:rPr lang="fa-IR" sz="2000" b="1" dirty="0" smtClean="0">
                <a:solidFill>
                  <a:prstClr val="black"/>
                </a:solidFill>
                <a:latin typeface="Times New Roman"/>
                <a:ea typeface="Calibri"/>
                <a:cs typeface="B Nazanin" pitchFamily="2" charset="-78"/>
              </a:rPr>
              <a:t>:</a:t>
            </a:r>
          </a:p>
          <a:p>
            <a:pPr algn="justLow">
              <a:lnSpc>
                <a:spcPct val="115000"/>
              </a:lnSpc>
              <a:tabLst>
                <a:tab pos="911860" algn="l"/>
                <a:tab pos="3216910" algn="l"/>
              </a:tabLst>
            </a:pPr>
            <a:endParaRPr lang="en-US" sz="2000" dirty="0">
              <a:solidFill>
                <a:prstClr val="black"/>
              </a:solidFill>
              <a:latin typeface="Times New Roman"/>
              <a:ea typeface="Calibri"/>
              <a:cs typeface="B Nazanin" pitchFamily="2" charset="-78"/>
            </a:endParaRPr>
          </a:p>
          <a:p>
            <a:pPr algn="justLow">
              <a:lnSpc>
                <a:spcPct val="115000"/>
              </a:lnSpc>
              <a:spcAft>
                <a:spcPts val="1000"/>
              </a:spcAft>
            </a:pPr>
            <a:r>
              <a:rPr lang="fa-IR" sz="2000" b="1" dirty="0" smtClean="0">
                <a:solidFill>
                  <a:prstClr val="black"/>
                </a:solidFill>
                <a:latin typeface="Times New Roman"/>
                <a:ea typeface="Calibri"/>
                <a:cs typeface="B Nazanin" pitchFamily="2" charset="-78"/>
              </a:rPr>
              <a:t>دارايي جاري=بدهي جاري+ </a:t>
            </a:r>
            <a:r>
              <a:rPr lang="fa-IR" sz="2000" b="1" dirty="0">
                <a:solidFill>
                  <a:prstClr val="black"/>
                </a:solidFill>
                <a:latin typeface="Times New Roman"/>
                <a:ea typeface="Calibri"/>
                <a:cs typeface="B Nazanin" pitchFamily="2" charset="-78"/>
              </a:rPr>
              <a:t>اندوخته ها+ مازاد </a:t>
            </a:r>
            <a:r>
              <a:rPr lang="fa-IR" sz="2000" b="1" dirty="0" smtClean="0">
                <a:solidFill>
                  <a:prstClr val="black"/>
                </a:solidFill>
                <a:latin typeface="Times New Roman"/>
                <a:ea typeface="Calibri"/>
                <a:cs typeface="B Nazanin" pitchFamily="2" charset="-78"/>
              </a:rPr>
              <a:t>تخصيص نيافته</a:t>
            </a:r>
            <a:endParaRPr lang="en-US" sz="2000" b="1" dirty="0">
              <a:solidFill>
                <a:prstClr val="black"/>
              </a:solidFill>
              <a:latin typeface="Times New Roman"/>
              <a:ea typeface="Calibri"/>
              <a:cs typeface="B Nazanin" pitchFamily="2" charset="-78"/>
            </a:endParaRPr>
          </a:p>
          <a:p>
            <a:pPr algn="justLow">
              <a:lnSpc>
                <a:spcPct val="115000"/>
              </a:lnSpc>
              <a:tabLst>
                <a:tab pos="911860" algn="l"/>
                <a:tab pos="3216910" algn="l"/>
              </a:tabLst>
            </a:pPr>
            <a:r>
              <a:rPr lang="fa-IR" sz="2000" dirty="0">
                <a:solidFill>
                  <a:prstClr val="black"/>
                </a:solidFill>
                <a:cs typeface="B Nazanin" pitchFamily="2" charset="-78"/>
              </a:rPr>
              <a:t> </a:t>
            </a:r>
            <a:r>
              <a:rPr lang="en-US" sz="2000" dirty="0">
                <a:solidFill>
                  <a:prstClr val="black"/>
                </a:solidFill>
                <a:cs typeface="B Nazanin" pitchFamily="2" charset="-78"/>
              </a:rPr>
              <a:t> </a:t>
            </a:r>
            <a:r>
              <a:rPr lang="fa-IR" sz="1200" dirty="0">
                <a:solidFill>
                  <a:prstClr val="black"/>
                </a:solidFill>
                <a:latin typeface="Times New Roman"/>
                <a:ea typeface="Calibri"/>
                <a:cs typeface="B Nazanin" pitchFamily="2" charset="-78"/>
              </a:rPr>
              <a:t> </a:t>
            </a:r>
            <a:endParaRPr lang="en-US" sz="2000" dirty="0">
              <a:solidFill>
                <a:prstClr val="black"/>
              </a:solidFill>
              <a:latin typeface="Times New Roman"/>
              <a:ea typeface="Calibri"/>
              <a:cs typeface="B Nazanin" pitchFamily="2" charset="-78"/>
            </a:endParaRPr>
          </a:p>
          <a:p>
            <a:pPr algn="justLow"/>
            <a:r>
              <a:rPr lang="fa-IR" sz="2000" dirty="0">
                <a:solidFill>
                  <a:prstClr val="black"/>
                </a:solidFill>
                <a:latin typeface="Times New Roman"/>
                <a:ea typeface="Calibri"/>
                <a:cs typeface="B Nazanin" pitchFamily="2" charset="-78"/>
              </a:rPr>
              <a:t> </a:t>
            </a:r>
            <a:r>
              <a:rPr lang="fa-IR" sz="2000" b="1" dirty="0">
                <a:solidFill>
                  <a:prstClr val="black"/>
                </a:solidFill>
                <a:latin typeface="Times New Roman"/>
                <a:ea typeface="Calibri"/>
                <a:cs typeface="B Nazanin" pitchFamily="2" charset="-78"/>
              </a:rPr>
              <a:t>در معادله فوق مازاد  </a:t>
            </a:r>
            <a:r>
              <a:rPr lang="fa-IR" sz="2000" b="1" dirty="0" smtClean="0">
                <a:solidFill>
                  <a:prstClr val="black"/>
                </a:solidFill>
                <a:latin typeface="Times New Roman"/>
                <a:ea typeface="Calibri"/>
                <a:cs typeface="B Nazanin" pitchFamily="2" charset="-78"/>
              </a:rPr>
              <a:t>تخصيص نيافته بيانگر </a:t>
            </a:r>
            <a:r>
              <a:rPr lang="fa-IR" sz="2000" b="1" dirty="0">
                <a:solidFill>
                  <a:prstClr val="black"/>
                </a:solidFill>
                <a:latin typeface="Times New Roman"/>
                <a:ea typeface="Calibri"/>
                <a:cs typeface="B Nazanin" pitchFamily="2" charset="-78"/>
              </a:rPr>
              <a:t>وجوه مصرف  نشده </a:t>
            </a:r>
            <a:r>
              <a:rPr lang="fa-IR" sz="2000" b="1" dirty="0" smtClean="0">
                <a:solidFill>
                  <a:prstClr val="black"/>
                </a:solidFill>
                <a:latin typeface="Times New Roman"/>
                <a:ea typeface="Calibri"/>
                <a:cs typeface="B Nazanin" pitchFamily="2" charset="-78"/>
              </a:rPr>
              <a:t>يا </a:t>
            </a:r>
            <a:r>
              <a:rPr lang="fa-IR" sz="2000" b="1" dirty="0">
                <a:solidFill>
                  <a:prstClr val="black"/>
                </a:solidFill>
                <a:latin typeface="Times New Roman"/>
                <a:ea typeface="Calibri"/>
                <a:cs typeface="B Nazanin" pitchFamily="2" charset="-78"/>
              </a:rPr>
              <a:t>سنوات قبل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باشد، در </a:t>
            </a:r>
            <a:r>
              <a:rPr lang="fa-IR" sz="2000" b="1" dirty="0" smtClean="0">
                <a:solidFill>
                  <a:prstClr val="black"/>
                </a:solidFill>
                <a:latin typeface="Times New Roman"/>
                <a:ea typeface="Calibri"/>
                <a:cs typeface="B Nazanin" pitchFamily="2" charset="-78"/>
              </a:rPr>
              <a:t>ايران </a:t>
            </a:r>
            <a:r>
              <a:rPr lang="fa-IR" sz="2000" b="1" dirty="0">
                <a:solidFill>
                  <a:prstClr val="black"/>
                </a:solidFill>
                <a:latin typeface="Times New Roman"/>
                <a:ea typeface="Calibri"/>
                <a:cs typeface="B Nazanin" pitchFamily="2" charset="-78"/>
              </a:rPr>
              <a:t>دانشگاه ها و مؤسسات آموزش </a:t>
            </a:r>
            <a:r>
              <a:rPr lang="fa-IR" sz="2000" b="1" dirty="0" smtClean="0">
                <a:solidFill>
                  <a:prstClr val="black"/>
                </a:solidFill>
                <a:latin typeface="Times New Roman"/>
                <a:ea typeface="Calibri"/>
                <a:cs typeface="B Nazanin" pitchFamily="2" charset="-78"/>
              </a:rPr>
              <a:t>عالي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تحقيقاتي </a:t>
            </a:r>
            <a:r>
              <a:rPr lang="fa-IR" sz="2000" b="1" dirty="0">
                <a:solidFill>
                  <a:prstClr val="black"/>
                </a:solidFill>
                <a:latin typeface="Times New Roman"/>
                <a:ea typeface="Calibri"/>
                <a:cs typeface="B Nazanin" pitchFamily="2" charset="-78"/>
              </a:rPr>
              <a:t>طبق ماده 4 قانون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معاملاتي ذيربط </a:t>
            </a:r>
            <a:r>
              <a:rPr lang="fa-IR" sz="2000" b="1" dirty="0">
                <a:solidFill>
                  <a:prstClr val="black"/>
                </a:solidFill>
                <a:latin typeface="Times New Roman"/>
                <a:ea typeface="Calibri"/>
                <a:cs typeface="B Nazanin" pitchFamily="2" charset="-78"/>
              </a:rPr>
              <a:t>مجازند مانده وجوه مصرف نشده هر 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خود را به 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بعد انتقال داده و همراه اعتبارات سال بعد مصرف </a:t>
            </a:r>
            <a:r>
              <a:rPr lang="fa-IR" sz="2000" b="1" dirty="0" smtClean="0">
                <a:solidFill>
                  <a:prstClr val="black"/>
                </a:solidFill>
                <a:latin typeface="Times New Roman"/>
                <a:ea typeface="Calibri"/>
                <a:cs typeface="B Nazanin" pitchFamily="2" charset="-78"/>
              </a:rPr>
              <a:t>نمايند</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اين قبيل </a:t>
            </a:r>
            <a:r>
              <a:rPr lang="fa-IR" sz="2000" b="1" dirty="0">
                <a:solidFill>
                  <a:prstClr val="black"/>
                </a:solidFill>
                <a:latin typeface="Times New Roman"/>
                <a:ea typeface="Calibri"/>
                <a:cs typeface="B Nazanin" pitchFamily="2" charset="-78"/>
              </a:rPr>
              <a:t>دستگاه </a:t>
            </a:r>
            <a:r>
              <a:rPr lang="fa-IR" sz="2000" b="1" dirty="0" smtClean="0">
                <a:solidFill>
                  <a:prstClr val="black"/>
                </a:solidFill>
                <a:latin typeface="Times New Roman"/>
                <a:ea typeface="Calibri"/>
                <a:cs typeface="B Nazanin" pitchFamily="2" charset="-78"/>
              </a:rPr>
              <a:t>هاي اجرايي </a:t>
            </a:r>
            <a:r>
              <a:rPr lang="fa-IR" sz="2000" b="1" dirty="0">
                <a:solidFill>
                  <a:prstClr val="black"/>
                </a:solidFill>
                <a:latin typeface="Times New Roman"/>
                <a:ea typeface="Calibri"/>
                <a:cs typeface="B Nazanin" pitchFamily="2" charset="-78"/>
              </a:rPr>
              <a:t>تابع  دستور العمل </a:t>
            </a:r>
            <a:r>
              <a:rPr lang="fa-IR" sz="2000" b="1" dirty="0" smtClean="0">
                <a:solidFill>
                  <a:prstClr val="black"/>
                </a:solidFill>
                <a:latin typeface="Times New Roman"/>
                <a:ea typeface="Calibri"/>
                <a:cs typeface="B Nazanin" pitchFamily="2" charset="-78"/>
              </a:rPr>
              <a:t>حسابداري </a:t>
            </a:r>
            <a:r>
              <a:rPr lang="fa-IR" sz="2000" b="1" dirty="0">
                <a:solidFill>
                  <a:prstClr val="black"/>
                </a:solidFill>
                <a:latin typeface="Times New Roman"/>
                <a:ea typeface="Calibri"/>
                <a:cs typeface="B Nazanin" pitchFamily="2" charset="-78"/>
              </a:rPr>
              <a:t>خاص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باشند که بر </a:t>
            </a:r>
            <a:r>
              <a:rPr lang="fa-IR" sz="2000" b="1" dirty="0" smtClean="0">
                <a:solidFill>
                  <a:prstClr val="black"/>
                </a:solidFill>
                <a:latin typeface="Times New Roman"/>
                <a:ea typeface="Calibri"/>
                <a:cs typeface="B Nazanin" pitchFamily="2" charset="-78"/>
              </a:rPr>
              <a:t>مبناي حسابداري نيمه تعهدي طراحي </a:t>
            </a:r>
            <a:r>
              <a:rPr lang="fa-IR" sz="2000" b="1" dirty="0">
                <a:solidFill>
                  <a:prstClr val="black"/>
                </a:solidFill>
                <a:latin typeface="Times New Roman"/>
                <a:ea typeface="Calibri"/>
                <a:cs typeface="B Nazanin" pitchFamily="2" charset="-78"/>
              </a:rPr>
              <a:t>شده است و در </a:t>
            </a:r>
            <a:r>
              <a:rPr lang="fa-IR" sz="2000" b="1" dirty="0" smtClean="0">
                <a:solidFill>
                  <a:prstClr val="black"/>
                </a:solidFill>
                <a:latin typeface="Times New Roman"/>
                <a:ea typeface="Calibri"/>
                <a:cs typeface="B Nazanin" pitchFamily="2" charset="-78"/>
              </a:rPr>
              <a:t>شناسايي </a:t>
            </a:r>
            <a:r>
              <a:rPr lang="fa-IR" sz="2000" b="1" dirty="0">
                <a:solidFill>
                  <a:prstClr val="black"/>
                </a:solidFill>
                <a:latin typeface="Times New Roman"/>
                <a:ea typeface="Calibri"/>
                <a:cs typeface="B Nazanin" pitchFamily="2" charset="-78"/>
              </a:rPr>
              <a:t>و ثبت </a:t>
            </a:r>
            <a:r>
              <a:rPr lang="fa-IR" sz="2000" b="1" dirty="0" smtClean="0">
                <a:solidFill>
                  <a:prstClr val="black"/>
                </a:solidFill>
                <a:latin typeface="Times New Roman"/>
                <a:ea typeface="Calibri"/>
                <a:cs typeface="B Nazanin" pitchFamily="2" charset="-78"/>
              </a:rPr>
              <a:t>هزينه </a:t>
            </a:r>
            <a:r>
              <a:rPr lang="fa-IR" sz="2000" b="1" dirty="0">
                <a:solidFill>
                  <a:prstClr val="black"/>
                </a:solidFill>
                <a:latin typeface="Times New Roman"/>
                <a:ea typeface="Calibri"/>
                <a:cs typeface="B Nazanin" pitchFamily="2" charset="-78"/>
              </a:rPr>
              <a:t>ها از </a:t>
            </a:r>
            <a:r>
              <a:rPr lang="fa-IR" sz="2000" b="1" dirty="0" smtClean="0">
                <a:solidFill>
                  <a:prstClr val="black"/>
                </a:solidFill>
                <a:latin typeface="Times New Roman"/>
                <a:ea typeface="Calibri"/>
                <a:cs typeface="B Nazanin" pitchFamily="2" charset="-78"/>
              </a:rPr>
              <a:t>مبناي تعهدي </a:t>
            </a:r>
            <a:r>
              <a:rPr lang="fa-IR" sz="2000" b="1" dirty="0">
                <a:solidFill>
                  <a:prstClr val="black"/>
                </a:solidFill>
                <a:latin typeface="Times New Roman"/>
                <a:ea typeface="Calibri"/>
                <a:cs typeface="B Nazanin" pitchFamily="2" charset="-78"/>
              </a:rPr>
              <a:t>استفاده </a:t>
            </a:r>
            <a:r>
              <a:rPr lang="fa-IR" sz="2000" b="1" dirty="0" smtClean="0">
                <a:solidFill>
                  <a:prstClr val="black"/>
                </a:solidFill>
                <a:latin typeface="Times New Roman"/>
                <a:ea typeface="Calibri"/>
                <a:cs typeface="B Nazanin" pitchFamily="2" charset="-78"/>
              </a:rPr>
              <a:t>مي نمايند</a:t>
            </a:r>
            <a:r>
              <a:rPr lang="fa-IR" sz="2000" b="1" dirty="0">
                <a:solidFill>
                  <a:prstClr val="black"/>
                </a:solidFill>
                <a:latin typeface="Times New Roman"/>
                <a:ea typeface="Calibri"/>
                <a:cs typeface="B Nazanin" pitchFamily="2" charset="-78"/>
              </a:rPr>
              <a:t>. </a:t>
            </a:r>
            <a:endParaRPr lang="en-US" sz="2000"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347348311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332656"/>
            <a:ext cx="7848872" cy="6591548"/>
          </a:xfrm>
          <a:prstGeom prst="rect">
            <a:avLst/>
          </a:prstGeom>
        </p:spPr>
        <p:txBody>
          <a:bodyPr wrap="square">
            <a:spAutoFit/>
          </a:bodyPr>
          <a:lstStyle/>
          <a:p>
            <a:pPr algn="justLow">
              <a:lnSpc>
                <a:spcPct val="115000"/>
              </a:lnSpc>
              <a:tabLst>
                <a:tab pos="911860" algn="l"/>
                <a:tab pos="3216910" algn="l"/>
              </a:tabLst>
            </a:pPr>
            <a:r>
              <a:rPr lang="fa-IR" sz="2000" b="1" dirty="0">
                <a:solidFill>
                  <a:prstClr val="black"/>
                </a:solidFill>
                <a:latin typeface="Times New Roman"/>
                <a:ea typeface="Calibri"/>
                <a:cs typeface="B Nazanin" pitchFamily="2" charset="-78"/>
              </a:rPr>
              <a:t>ب) در </a:t>
            </a:r>
            <a:r>
              <a:rPr lang="fa-IR" sz="2000" b="1" dirty="0" smtClean="0">
                <a:solidFill>
                  <a:prstClr val="black"/>
                </a:solidFill>
                <a:latin typeface="Times New Roman"/>
                <a:ea typeface="Calibri"/>
                <a:cs typeface="B Nazanin" pitchFamily="2" charset="-78"/>
              </a:rPr>
              <a:t>صورتي </a:t>
            </a:r>
            <a:r>
              <a:rPr lang="fa-IR" sz="2000" b="1" dirty="0">
                <a:solidFill>
                  <a:prstClr val="black"/>
                </a:solidFill>
                <a:latin typeface="Times New Roman"/>
                <a:ea typeface="Calibri"/>
                <a:cs typeface="B Nazanin" pitchFamily="2" charset="-78"/>
              </a:rPr>
              <a:t>که دستگاه </a:t>
            </a:r>
            <a:r>
              <a:rPr lang="fa-IR" sz="2000" b="1" dirty="0" smtClean="0">
                <a:solidFill>
                  <a:prstClr val="black"/>
                </a:solidFill>
                <a:latin typeface="Times New Roman"/>
                <a:ea typeface="Calibri"/>
                <a:cs typeface="B Nazanin" pitchFamily="2" charset="-78"/>
              </a:rPr>
              <a:t>هاي اجرايي </a:t>
            </a:r>
            <a:r>
              <a:rPr lang="fa-IR" sz="2000" b="1" dirty="0">
                <a:solidFill>
                  <a:prstClr val="black"/>
                </a:solidFill>
                <a:latin typeface="Times New Roman"/>
                <a:ea typeface="Calibri"/>
                <a:cs typeface="B Nazanin" pitchFamily="2" charset="-78"/>
              </a:rPr>
              <a:t>مجاز به انتقال مانده وجه مصرف نشده به خود به 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بعد نباشند و </a:t>
            </a:r>
            <a:r>
              <a:rPr lang="fa-IR" sz="2000" b="1" dirty="0" smtClean="0">
                <a:solidFill>
                  <a:prstClr val="black"/>
                </a:solidFill>
                <a:latin typeface="Times New Roman"/>
                <a:ea typeface="Calibri"/>
                <a:cs typeface="B Nazanin" pitchFamily="2" charset="-78"/>
              </a:rPr>
              <a:t>مبناي حسابداري </a:t>
            </a:r>
            <a:r>
              <a:rPr lang="fa-IR" sz="2000" b="1" dirty="0">
                <a:solidFill>
                  <a:prstClr val="black"/>
                </a:solidFill>
                <a:latin typeface="Times New Roman"/>
                <a:ea typeface="Calibri"/>
                <a:cs typeface="B Nazanin" pitchFamily="2" charset="-78"/>
              </a:rPr>
              <a:t>در </a:t>
            </a:r>
            <a:r>
              <a:rPr lang="fa-IR" sz="2000" b="1" dirty="0" smtClean="0">
                <a:solidFill>
                  <a:prstClr val="black"/>
                </a:solidFill>
                <a:latin typeface="Times New Roman"/>
                <a:ea typeface="Calibri"/>
                <a:cs typeface="B Nazanin" pitchFamily="2" charset="-78"/>
              </a:rPr>
              <a:t>شناسايي </a:t>
            </a:r>
            <a:r>
              <a:rPr lang="fa-IR" sz="2000" b="1" dirty="0">
                <a:solidFill>
                  <a:prstClr val="black"/>
                </a:solidFill>
                <a:latin typeface="Times New Roman"/>
                <a:ea typeface="Calibri"/>
                <a:cs typeface="B Nazanin" pitchFamily="2" charset="-78"/>
              </a:rPr>
              <a:t>و ثبت </a:t>
            </a:r>
            <a:r>
              <a:rPr lang="fa-IR" sz="2000" b="1" dirty="0" smtClean="0">
                <a:solidFill>
                  <a:prstClr val="black"/>
                </a:solidFill>
                <a:latin typeface="Times New Roman"/>
                <a:ea typeface="Calibri"/>
                <a:cs typeface="B Nazanin" pitchFamily="2" charset="-78"/>
              </a:rPr>
              <a:t>هزينه </a:t>
            </a:r>
            <a:r>
              <a:rPr lang="fa-IR" sz="2000" b="1" dirty="0">
                <a:solidFill>
                  <a:prstClr val="black"/>
                </a:solidFill>
                <a:latin typeface="Times New Roman"/>
                <a:ea typeface="Calibri"/>
                <a:cs typeface="B Nazanin" pitchFamily="2" charset="-78"/>
              </a:rPr>
              <a:t>ها </a:t>
            </a:r>
            <a:r>
              <a:rPr lang="fa-IR" sz="2000" b="1" dirty="0" smtClean="0">
                <a:solidFill>
                  <a:prstClr val="black"/>
                </a:solidFill>
                <a:latin typeface="Times New Roman"/>
                <a:ea typeface="Calibri"/>
                <a:cs typeface="B Nazanin" pitchFamily="2" charset="-78"/>
              </a:rPr>
              <a:t>تعهدي </a:t>
            </a:r>
            <a:r>
              <a:rPr lang="fa-IR" sz="2000" b="1" dirty="0">
                <a:solidFill>
                  <a:prstClr val="black"/>
                </a:solidFill>
                <a:latin typeface="Times New Roman"/>
                <a:ea typeface="Calibri"/>
                <a:cs typeface="B Nazanin" pitchFamily="2" charset="-78"/>
              </a:rPr>
              <a:t>باشد معادله </a:t>
            </a:r>
            <a:r>
              <a:rPr lang="fa-IR" sz="2000" b="1" dirty="0" smtClean="0">
                <a:solidFill>
                  <a:prstClr val="black"/>
                </a:solidFill>
                <a:latin typeface="Times New Roman"/>
                <a:ea typeface="Calibri"/>
                <a:cs typeface="B Nazanin" pitchFamily="2" charset="-78"/>
              </a:rPr>
              <a:t>حسابداري </a:t>
            </a:r>
            <a:r>
              <a:rPr lang="fa-IR" sz="2000" b="1" dirty="0">
                <a:solidFill>
                  <a:prstClr val="black"/>
                </a:solidFill>
                <a:latin typeface="Times New Roman"/>
                <a:ea typeface="Calibri"/>
                <a:cs typeface="B Nazanin" pitchFamily="2" charset="-78"/>
              </a:rPr>
              <a:t>عبارتند از</a:t>
            </a:r>
            <a:r>
              <a:rPr lang="fa-IR" sz="2000" b="1" dirty="0" smtClean="0">
                <a:solidFill>
                  <a:prstClr val="black"/>
                </a:solidFill>
                <a:latin typeface="Times New Roman"/>
                <a:ea typeface="Calibri"/>
                <a:cs typeface="B Nazanin" pitchFamily="2" charset="-78"/>
              </a:rPr>
              <a:t>:</a:t>
            </a:r>
          </a:p>
          <a:p>
            <a:pPr algn="justLow">
              <a:lnSpc>
                <a:spcPct val="115000"/>
              </a:lnSpc>
              <a:tabLst>
                <a:tab pos="911860" algn="l"/>
                <a:tab pos="3216910" algn="l"/>
              </a:tabLst>
            </a:pP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دارايي هاي  جاري=بدهي هاي  جاري+ </a:t>
            </a:r>
            <a:r>
              <a:rPr lang="fa-IR" sz="2000" b="1" dirty="0">
                <a:solidFill>
                  <a:prstClr val="black"/>
                </a:solidFill>
                <a:latin typeface="Times New Roman"/>
                <a:ea typeface="Calibri"/>
                <a:cs typeface="B Nazanin" pitchFamily="2" charset="-78"/>
              </a:rPr>
              <a:t>اندوخته ها </a:t>
            </a:r>
            <a:endParaRPr lang="en-US" sz="2000" b="1" dirty="0">
              <a:solidFill>
                <a:prstClr val="black"/>
              </a:solidFill>
              <a:latin typeface="Times New Roman"/>
              <a:ea typeface="Calibri"/>
              <a:cs typeface="B Nazanin" pitchFamily="2" charset="-78"/>
            </a:endParaRPr>
          </a:p>
          <a:p>
            <a:pPr algn="justLow">
              <a:lnSpc>
                <a:spcPct val="115000"/>
              </a:lnSpc>
              <a:spcAft>
                <a:spcPts val="1000"/>
              </a:spcAft>
            </a:pPr>
            <a:r>
              <a:rPr lang="fa-IR" sz="2000" b="1" dirty="0">
                <a:solidFill>
                  <a:prstClr val="black"/>
                </a:solidFill>
                <a:cs typeface="B Nazanin" pitchFamily="2" charset="-78"/>
              </a:rPr>
              <a:t> </a:t>
            </a:r>
            <a:r>
              <a:rPr lang="en-US" sz="2000" b="1" dirty="0">
                <a:solidFill>
                  <a:prstClr val="black"/>
                </a:solidFill>
                <a:cs typeface="B Nazanin" pitchFamily="2" charset="-78"/>
              </a:rPr>
              <a:t> </a:t>
            </a:r>
            <a:br>
              <a:rPr lang="en-US" sz="2000" b="1" dirty="0">
                <a:solidFill>
                  <a:prstClr val="black"/>
                </a:solidFill>
                <a:cs typeface="B Nazanin" pitchFamily="2" charset="-78"/>
              </a:rPr>
            </a:b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دستگاه هاي دولتي </a:t>
            </a:r>
            <a:r>
              <a:rPr lang="fa-IR" sz="2000" b="1" dirty="0">
                <a:solidFill>
                  <a:prstClr val="black"/>
                </a:solidFill>
                <a:latin typeface="Times New Roman"/>
                <a:ea typeface="Calibri"/>
                <a:cs typeface="B Nazanin" pitchFamily="2" charset="-78"/>
              </a:rPr>
              <a:t>که بر طبق مقررات مانده وجوه مصرف نشده خود را به حساب خزانه برگشت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دهند </a:t>
            </a:r>
            <a:r>
              <a:rPr lang="fa-IR" sz="2000" b="1" dirty="0" smtClean="0">
                <a:solidFill>
                  <a:prstClr val="black"/>
                </a:solidFill>
                <a:latin typeface="Times New Roman"/>
                <a:ea typeface="Calibri"/>
                <a:cs typeface="B Nazanin" pitchFamily="2" charset="-78"/>
              </a:rPr>
              <a:t>داراي </a:t>
            </a:r>
            <a:r>
              <a:rPr lang="fa-IR" sz="2000" b="1" dirty="0">
                <a:solidFill>
                  <a:prstClr val="black"/>
                </a:solidFill>
                <a:latin typeface="Times New Roman"/>
                <a:ea typeface="Calibri"/>
                <a:cs typeface="B Nazanin" pitchFamily="2" charset="-78"/>
              </a:rPr>
              <a:t>مازاد </a:t>
            </a:r>
            <a:r>
              <a:rPr lang="fa-IR" sz="2000" b="1" dirty="0" smtClean="0">
                <a:solidFill>
                  <a:prstClr val="black"/>
                </a:solidFill>
                <a:latin typeface="Times New Roman"/>
                <a:ea typeface="Calibri"/>
                <a:cs typeface="B Nazanin" pitchFamily="2" charset="-78"/>
              </a:rPr>
              <a:t>تخصيص نيافته </a:t>
            </a:r>
            <a:r>
              <a:rPr lang="fa-IR" sz="2000" b="1" dirty="0">
                <a:solidFill>
                  <a:prstClr val="black"/>
                </a:solidFill>
                <a:latin typeface="Times New Roman"/>
                <a:ea typeface="Calibri"/>
                <a:cs typeface="B Nazanin" pitchFamily="2" charset="-78"/>
              </a:rPr>
              <a:t>صفر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باشند.</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ج) در </a:t>
            </a:r>
            <a:r>
              <a:rPr lang="fa-IR" sz="2000" b="1" dirty="0" smtClean="0">
                <a:solidFill>
                  <a:prstClr val="black"/>
                </a:solidFill>
                <a:latin typeface="Times New Roman"/>
                <a:ea typeface="Calibri"/>
                <a:cs typeface="B Nazanin" pitchFamily="2" charset="-78"/>
              </a:rPr>
              <a:t>صورتي </a:t>
            </a:r>
            <a:r>
              <a:rPr lang="fa-IR" sz="2000" b="1" dirty="0">
                <a:solidFill>
                  <a:prstClr val="black"/>
                </a:solidFill>
                <a:latin typeface="Times New Roman"/>
                <a:ea typeface="Calibri"/>
                <a:cs typeface="B Nazanin" pitchFamily="2" charset="-78"/>
              </a:rPr>
              <a:t>که دستگاه </a:t>
            </a:r>
            <a:r>
              <a:rPr lang="fa-IR" sz="2000" b="1" dirty="0" smtClean="0">
                <a:solidFill>
                  <a:prstClr val="black"/>
                </a:solidFill>
                <a:latin typeface="Times New Roman"/>
                <a:ea typeface="Calibri"/>
                <a:cs typeface="B Nazanin" pitchFamily="2" charset="-78"/>
              </a:rPr>
              <a:t>هاي دولتي </a:t>
            </a:r>
            <a:r>
              <a:rPr lang="fa-IR" sz="2000" b="1" dirty="0">
                <a:solidFill>
                  <a:prstClr val="black"/>
                </a:solidFill>
                <a:latin typeface="Times New Roman"/>
                <a:ea typeface="Calibri"/>
                <a:cs typeface="B Nazanin" pitchFamily="2" charset="-78"/>
              </a:rPr>
              <a:t>مجاز به انتقال مانده وجوه مصرف نشده به سال بعد نباشند و </a:t>
            </a:r>
            <a:r>
              <a:rPr lang="fa-IR" sz="2000" b="1" dirty="0" smtClean="0">
                <a:solidFill>
                  <a:prstClr val="black"/>
                </a:solidFill>
                <a:latin typeface="Times New Roman"/>
                <a:ea typeface="Calibri"/>
                <a:cs typeface="B Nazanin" pitchFamily="2" charset="-78"/>
              </a:rPr>
              <a:t>مبناي حسابداري هزينه هاي نقدي تعديل </a:t>
            </a:r>
            <a:r>
              <a:rPr lang="fa-IR" sz="2000" b="1" dirty="0">
                <a:solidFill>
                  <a:prstClr val="black"/>
                </a:solidFill>
                <a:latin typeface="Times New Roman"/>
                <a:ea typeface="Calibri"/>
                <a:cs typeface="B Nazanin" pitchFamily="2" charset="-78"/>
              </a:rPr>
              <a:t>شده باشند معادله </a:t>
            </a:r>
            <a:r>
              <a:rPr lang="fa-IR" sz="2000" b="1" dirty="0" smtClean="0">
                <a:solidFill>
                  <a:prstClr val="black"/>
                </a:solidFill>
                <a:latin typeface="Times New Roman"/>
                <a:ea typeface="Calibri"/>
                <a:cs typeface="B Nazanin" pitchFamily="2" charset="-78"/>
              </a:rPr>
              <a:t>حسابداري </a:t>
            </a:r>
            <a:r>
              <a:rPr lang="fa-IR" sz="2000" b="1" dirty="0">
                <a:solidFill>
                  <a:prstClr val="black"/>
                </a:solidFill>
                <a:latin typeface="Times New Roman"/>
                <a:ea typeface="Calibri"/>
                <a:cs typeface="B Nazanin" pitchFamily="2" charset="-78"/>
              </a:rPr>
              <a:t>به شرح </a:t>
            </a:r>
            <a:r>
              <a:rPr lang="fa-IR" sz="2000" b="1" dirty="0" smtClean="0">
                <a:solidFill>
                  <a:prstClr val="black"/>
                </a:solidFill>
                <a:latin typeface="Times New Roman"/>
                <a:ea typeface="Calibri"/>
                <a:cs typeface="B Nazanin" pitchFamily="2" charset="-78"/>
              </a:rPr>
              <a:t>ذيل مي </a:t>
            </a:r>
            <a:r>
              <a:rPr lang="fa-IR" sz="2000" b="1" dirty="0">
                <a:solidFill>
                  <a:prstClr val="black"/>
                </a:solidFill>
                <a:latin typeface="Times New Roman"/>
                <a:ea typeface="Calibri"/>
                <a:cs typeface="B Nazanin" pitchFamily="2" charset="-78"/>
              </a:rPr>
              <a:t>باشند:</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smtClean="0">
                <a:solidFill>
                  <a:prstClr val="black"/>
                </a:solidFill>
                <a:latin typeface="Times New Roman"/>
                <a:ea typeface="Calibri"/>
                <a:cs typeface="B Nazanin" pitchFamily="2" charset="-78"/>
              </a:rPr>
              <a:t>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دارايي هاي  جاري </a:t>
            </a:r>
            <a:r>
              <a:rPr lang="fa-IR" sz="2000" b="1" dirty="0">
                <a:solidFill>
                  <a:prstClr val="black"/>
                </a:solidFill>
                <a:latin typeface="Times New Roman"/>
                <a:ea typeface="Calibri"/>
                <a:cs typeface="B Nazanin" pitchFamily="2" charset="-78"/>
              </a:rPr>
              <a:t>= اندوخته ها </a:t>
            </a:r>
            <a:endParaRPr lang="en-US" sz="2000" b="1" dirty="0">
              <a:solidFill>
                <a:prstClr val="black"/>
              </a:solidFill>
              <a:latin typeface="Times New Roman"/>
              <a:ea typeface="Calibri"/>
              <a:cs typeface="B Nazanin" pitchFamily="2" charset="-78"/>
            </a:endParaRPr>
          </a:p>
          <a:p>
            <a:pPr algn="justLow">
              <a:lnSpc>
                <a:spcPct val="115000"/>
              </a:lnSpc>
            </a:pPr>
            <a:r>
              <a:rPr lang="en-US" sz="2000" b="1" dirty="0" smtClean="0">
                <a:solidFill>
                  <a:prstClr val="black"/>
                </a:solidFill>
                <a:cs typeface="B Nazanin" pitchFamily="2" charset="-78"/>
              </a:rPr>
              <a:t> </a:t>
            </a:r>
            <a:r>
              <a:rPr lang="fa-IR" sz="2000" b="1" dirty="0">
                <a:solidFill>
                  <a:prstClr val="black"/>
                </a:solidFill>
                <a:latin typeface="Times New Roman"/>
                <a:ea typeface="Calibri"/>
                <a:cs typeface="B Nazanin" pitchFamily="2" charset="-78"/>
              </a:rPr>
              <a:t>منظور از اندوخته ها در معادلات فوق اندوخته </a:t>
            </a:r>
            <a:r>
              <a:rPr lang="fa-IR" sz="2000" b="1" dirty="0" smtClean="0">
                <a:solidFill>
                  <a:prstClr val="black"/>
                </a:solidFill>
                <a:latin typeface="Times New Roman"/>
                <a:ea typeface="Calibri"/>
                <a:cs typeface="B Nazanin" pitchFamily="2" charset="-78"/>
              </a:rPr>
              <a:t>پيش </a:t>
            </a:r>
            <a:r>
              <a:rPr lang="fa-IR" sz="2000" b="1" dirty="0">
                <a:solidFill>
                  <a:prstClr val="black"/>
                </a:solidFill>
                <a:latin typeface="Times New Roman"/>
                <a:ea typeface="Calibri"/>
                <a:cs typeface="B Nazanin" pitchFamily="2" charset="-78"/>
              </a:rPr>
              <a:t>پرداخت و </a:t>
            </a:r>
            <a:r>
              <a:rPr lang="fa-IR" sz="2000" b="1" dirty="0" smtClean="0">
                <a:solidFill>
                  <a:prstClr val="black"/>
                </a:solidFill>
                <a:latin typeface="Times New Roman"/>
                <a:ea typeface="Calibri"/>
                <a:cs typeface="B Nazanin" pitchFamily="2" charset="-78"/>
              </a:rPr>
              <a:t>علي </a:t>
            </a:r>
            <a:r>
              <a:rPr lang="fa-IR" sz="2000" b="1" dirty="0">
                <a:solidFill>
                  <a:prstClr val="black"/>
                </a:solidFill>
                <a:latin typeface="Times New Roman"/>
                <a:ea typeface="Calibri"/>
                <a:cs typeface="B Nazanin" pitchFamily="2" charset="-78"/>
              </a:rPr>
              <a:t>الحساب </a:t>
            </a:r>
            <a:r>
              <a:rPr lang="fa-IR" sz="2000" b="1" dirty="0" smtClean="0">
                <a:solidFill>
                  <a:prstClr val="black"/>
                </a:solidFill>
                <a:latin typeface="Times New Roman"/>
                <a:ea typeface="Calibri"/>
                <a:cs typeface="B Nazanin" pitchFamily="2" charset="-78"/>
              </a:rPr>
              <a:t>سنواتي </a:t>
            </a:r>
            <a:r>
              <a:rPr lang="fa-IR" sz="2000" b="1" dirty="0">
                <a:solidFill>
                  <a:prstClr val="black"/>
                </a:solidFill>
                <a:latin typeface="Times New Roman"/>
                <a:ea typeface="Calibri"/>
                <a:cs typeface="B Nazanin" pitchFamily="2" charset="-78"/>
              </a:rPr>
              <a:t>است که قابل انتقال به  سال </a:t>
            </a:r>
            <a:r>
              <a:rPr lang="fa-IR" sz="2000" b="1" dirty="0" smtClean="0">
                <a:solidFill>
                  <a:prstClr val="black"/>
                </a:solidFill>
                <a:latin typeface="Times New Roman"/>
                <a:ea typeface="Calibri"/>
                <a:cs typeface="B Nazanin" pitchFamily="2" charset="-78"/>
              </a:rPr>
              <a:t>يا </a:t>
            </a:r>
            <a:r>
              <a:rPr lang="fa-IR" sz="2000" b="1" dirty="0">
                <a:solidFill>
                  <a:prstClr val="black"/>
                </a:solidFill>
                <a:latin typeface="Times New Roman"/>
                <a:ea typeface="Calibri"/>
                <a:cs typeface="B Nazanin" pitchFamily="2" charset="-78"/>
              </a:rPr>
              <a:t>سنوات بعد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باشد.</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در </a:t>
            </a:r>
            <a:r>
              <a:rPr lang="fa-IR" sz="2000" b="1" dirty="0" smtClean="0">
                <a:solidFill>
                  <a:prstClr val="black"/>
                </a:solidFill>
                <a:latin typeface="Times New Roman"/>
                <a:ea typeface="Calibri"/>
                <a:cs typeface="B Nazanin" pitchFamily="2" charset="-78"/>
              </a:rPr>
              <a:t>حسابداري </a:t>
            </a:r>
            <a:r>
              <a:rPr lang="fa-IR" sz="2000" b="1" dirty="0">
                <a:solidFill>
                  <a:prstClr val="black"/>
                </a:solidFill>
                <a:latin typeface="Times New Roman"/>
                <a:ea typeface="Calibri"/>
                <a:cs typeface="B Nazanin" pitchFamily="2" charset="-78"/>
              </a:rPr>
              <a:t>وزارتخانه ها و مؤسسات </a:t>
            </a:r>
            <a:r>
              <a:rPr lang="fa-IR" sz="2000" b="1" dirty="0" smtClean="0">
                <a:solidFill>
                  <a:prstClr val="black"/>
                </a:solidFill>
                <a:latin typeface="Times New Roman"/>
                <a:ea typeface="Calibri"/>
                <a:cs typeface="B Nazanin" pitchFamily="2" charset="-78"/>
              </a:rPr>
              <a:t>دولتي ايران(به استثناي </a:t>
            </a:r>
            <a:r>
              <a:rPr lang="fa-IR" sz="2000" b="1" dirty="0">
                <a:solidFill>
                  <a:prstClr val="black"/>
                </a:solidFill>
                <a:latin typeface="Times New Roman"/>
                <a:ea typeface="Calibri"/>
                <a:cs typeface="B Nazanin" pitchFamily="2" charset="-78"/>
              </a:rPr>
              <a:t>دانشگاه ها و مؤسسات آموزش </a:t>
            </a:r>
            <a:r>
              <a:rPr lang="fa-IR" sz="2000" b="1" dirty="0" smtClean="0">
                <a:solidFill>
                  <a:prstClr val="black"/>
                </a:solidFill>
                <a:latin typeface="Times New Roman"/>
                <a:ea typeface="Calibri"/>
                <a:cs typeface="B Nazanin" pitchFamily="2" charset="-78"/>
              </a:rPr>
              <a:t>عالي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تحقيقاتي)هزينه </a:t>
            </a:r>
            <a:r>
              <a:rPr lang="fa-IR" sz="2000" b="1" dirty="0">
                <a:solidFill>
                  <a:prstClr val="black"/>
                </a:solidFill>
                <a:latin typeface="Times New Roman"/>
                <a:ea typeface="Calibri"/>
                <a:cs typeface="B Nazanin" pitchFamily="2" charset="-78"/>
              </a:rPr>
              <a:t>ها بر </a:t>
            </a:r>
            <a:r>
              <a:rPr lang="fa-IR" sz="2000" b="1" dirty="0" smtClean="0">
                <a:solidFill>
                  <a:prstClr val="black"/>
                </a:solidFill>
                <a:latin typeface="Times New Roman"/>
                <a:ea typeface="Calibri"/>
                <a:cs typeface="B Nazanin" pitchFamily="2" charset="-78"/>
              </a:rPr>
              <a:t>مبناي نقدي تعديل </a:t>
            </a:r>
            <a:r>
              <a:rPr lang="fa-IR" sz="2000" b="1" dirty="0">
                <a:solidFill>
                  <a:prstClr val="black"/>
                </a:solidFill>
                <a:latin typeface="Times New Roman"/>
                <a:ea typeface="Calibri"/>
                <a:cs typeface="B Nazanin" pitchFamily="2" charset="-78"/>
              </a:rPr>
              <a:t>شده </a:t>
            </a:r>
            <a:r>
              <a:rPr lang="fa-IR" sz="2000" b="1" dirty="0" smtClean="0">
                <a:solidFill>
                  <a:prstClr val="black"/>
                </a:solidFill>
                <a:latin typeface="Times New Roman"/>
                <a:ea typeface="Calibri"/>
                <a:cs typeface="B Nazanin" pitchFamily="2" charset="-78"/>
              </a:rPr>
              <a:t>شناسايي </a:t>
            </a:r>
            <a:r>
              <a:rPr lang="fa-IR" sz="2000" b="1" dirty="0">
                <a:solidFill>
                  <a:prstClr val="black"/>
                </a:solidFill>
                <a:latin typeface="Times New Roman"/>
                <a:ea typeface="Calibri"/>
                <a:cs typeface="B Nazanin" pitchFamily="2" charset="-78"/>
              </a:rPr>
              <a:t>و در دفاتر ثبت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شوند، لذا </a:t>
            </a:r>
            <a:r>
              <a:rPr lang="fa-IR" sz="2000" b="1" dirty="0" smtClean="0">
                <a:solidFill>
                  <a:prstClr val="black"/>
                </a:solidFill>
                <a:latin typeface="Times New Roman"/>
                <a:ea typeface="Calibri"/>
                <a:cs typeface="B Nazanin" pitchFamily="2" charset="-78"/>
              </a:rPr>
              <a:t>بدهي ناشي </a:t>
            </a:r>
            <a:r>
              <a:rPr lang="fa-IR" sz="2000" b="1" dirty="0">
                <a:solidFill>
                  <a:prstClr val="black"/>
                </a:solidFill>
                <a:latin typeface="Times New Roman"/>
                <a:ea typeface="Calibri"/>
                <a:cs typeface="B Nazanin" pitchFamily="2" charset="-78"/>
              </a:rPr>
              <a:t>از </a:t>
            </a:r>
            <a:r>
              <a:rPr lang="fa-IR" sz="2000" b="1" dirty="0" smtClean="0">
                <a:solidFill>
                  <a:prstClr val="black"/>
                </a:solidFill>
                <a:latin typeface="Times New Roman"/>
                <a:ea typeface="Calibri"/>
                <a:cs typeface="B Nazanin" pitchFamily="2" charset="-78"/>
              </a:rPr>
              <a:t>تحويل </a:t>
            </a:r>
            <a:r>
              <a:rPr lang="fa-IR" sz="2000" b="1" dirty="0">
                <a:solidFill>
                  <a:prstClr val="black"/>
                </a:solidFill>
                <a:latin typeface="Times New Roman"/>
                <a:ea typeface="Calibri"/>
                <a:cs typeface="B Nazanin" pitchFamily="2" charset="-78"/>
              </a:rPr>
              <a:t>کالا </a:t>
            </a:r>
            <a:r>
              <a:rPr lang="fa-IR" sz="2000" b="1" dirty="0" smtClean="0">
                <a:solidFill>
                  <a:prstClr val="black"/>
                </a:solidFill>
                <a:latin typeface="Times New Roman"/>
                <a:ea typeface="Calibri"/>
                <a:cs typeface="B Nazanin" pitchFamily="2" charset="-78"/>
              </a:rPr>
              <a:t>يا </a:t>
            </a:r>
            <a:r>
              <a:rPr lang="fa-IR" sz="2000" b="1" dirty="0">
                <a:solidFill>
                  <a:prstClr val="black"/>
                </a:solidFill>
                <a:latin typeface="Times New Roman"/>
                <a:ea typeface="Calibri"/>
                <a:cs typeface="B Nazanin" pitchFamily="2" charset="-78"/>
              </a:rPr>
              <a:t>خدمت که </a:t>
            </a:r>
            <a:r>
              <a:rPr lang="fa-IR" sz="2000" b="1" dirty="0" smtClean="0">
                <a:solidFill>
                  <a:prstClr val="black"/>
                </a:solidFill>
                <a:latin typeface="Times New Roman"/>
                <a:ea typeface="Calibri"/>
                <a:cs typeface="B Nazanin" pitchFamily="2" charset="-78"/>
              </a:rPr>
              <a:t>بهاي </a:t>
            </a:r>
            <a:r>
              <a:rPr lang="fa-IR" sz="2000" b="1" dirty="0">
                <a:solidFill>
                  <a:prstClr val="black"/>
                </a:solidFill>
                <a:latin typeface="Times New Roman"/>
                <a:ea typeface="Calibri"/>
                <a:cs typeface="B Nazanin" pitchFamily="2" charset="-78"/>
              </a:rPr>
              <a:t>پرداخت نشده باشد در دفاتر </a:t>
            </a:r>
            <a:r>
              <a:rPr lang="fa-IR" sz="2000" b="1" dirty="0" smtClean="0">
                <a:solidFill>
                  <a:prstClr val="black"/>
                </a:solidFill>
                <a:latin typeface="Times New Roman"/>
                <a:ea typeface="Calibri"/>
                <a:cs typeface="B Nazanin" pitchFamily="2" charset="-78"/>
              </a:rPr>
              <a:t>حسابداري </a:t>
            </a:r>
            <a:r>
              <a:rPr lang="fa-IR" sz="2000" b="1" dirty="0">
                <a:solidFill>
                  <a:prstClr val="black"/>
                </a:solidFill>
                <a:latin typeface="Times New Roman"/>
                <a:ea typeface="Calibri"/>
                <a:cs typeface="B Nazanin" pitchFamily="2" charset="-78"/>
              </a:rPr>
              <a:t>حساب مستقل ثبت </a:t>
            </a:r>
            <a:r>
              <a:rPr lang="fa-IR" sz="2000" b="1" dirty="0" smtClean="0">
                <a:solidFill>
                  <a:prstClr val="black"/>
                </a:solidFill>
                <a:latin typeface="Times New Roman"/>
                <a:ea typeface="Calibri"/>
                <a:cs typeface="B Nazanin" pitchFamily="2" charset="-78"/>
              </a:rPr>
              <a:t>نمي </a:t>
            </a:r>
            <a:r>
              <a:rPr lang="fa-IR" sz="2000" b="1" dirty="0">
                <a:solidFill>
                  <a:prstClr val="black"/>
                </a:solidFill>
                <a:latin typeface="Times New Roman"/>
                <a:ea typeface="Calibri"/>
                <a:cs typeface="B Nazanin" pitchFamily="2" charset="-78"/>
              </a:rPr>
              <a:t>شوند.</a:t>
            </a:r>
            <a:endParaRPr lang="en-US" sz="2000" b="1" dirty="0">
              <a:solidFill>
                <a:prstClr val="black"/>
              </a:solidFill>
              <a:latin typeface="Times New Roman"/>
              <a:ea typeface="Calibri"/>
              <a:cs typeface="B Nazanin" pitchFamily="2" charset="-78"/>
            </a:endParaRPr>
          </a:p>
          <a:p>
            <a:pPr algn="justLow">
              <a:lnSpc>
                <a:spcPct val="115000"/>
              </a:lnSpc>
              <a:tabLst>
                <a:tab pos="911860" algn="l"/>
                <a:tab pos="3216910" algn="l"/>
              </a:tabLst>
            </a:pPr>
            <a:endParaRPr lang="en-US" sz="2000"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35935472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88641"/>
            <a:ext cx="8496944" cy="6888039"/>
          </a:xfrm>
          <a:prstGeom prst="rect">
            <a:avLst/>
          </a:prstGeom>
        </p:spPr>
        <p:txBody>
          <a:bodyPr wrap="square">
            <a:spAutoFit/>
          </a:bodyPr>
          <a:lstStyle/>
          <a:p>
            <a:pPr algn="justLow">
              <a:lnSpc>
                <a:spcPct val="115000"/>
              </a:lnSpc>
            </a:pPr>
            <a:r>
              <a:rPr lang="fa-IR" sz="2400" b="1" dirty="0">
                <a:solidFill>
                  <a:prstClr val="black"/>
                </a:solidFill>
                <a:latin typeface="Times New Roman"/>
                <a:ea typeface="Calibri"/>
                <a:cs typeface="B Nazanin" pitchFamily="2" charset="-78"/>
              </a:rPr>
              <a:t> </a:t>
            </a:r>
            <a:r>
              <a:rPr lang="fa-IR" sz="2400" b="1" dirty="0" smtClean="0">
                <a:solidFill>
                  <a:prstClr val="black"/>
                </a:solidFill>
                <a:latin typeface="Times New Roman"/>
                <a:ea typeface="Calibri"/>
                <a:cs typeface="B Nazanin" pitchFamily="2" charset="-78"/>
              </a:rPr>
              <a:t>حسابداري </a:t>
            </a:r>
            <a:r>
              <a:rPr lang="fa-IR" sz="2400" b="1" dirty="0">
                <a:solidFill>
                  <a:prstClr val="black"/>
                </a:solidFill>
                <a:latin typeface="Times New Roman"/>
                <a:ea typeface="Calibri"/>
                <a:cs typeface="B Nazanin" pitchFamily="2" charset="-78"/>
              </a:rPr>
              <a:t>حساب مستقل وجوه اعتبارات </a:t>
            </a:r>
            <a:r>
              <a:rPr lang="fa-IR" sz="2400" b="1" dirty="0" smtClean="0">
                <a:solidFill>
                  <a:prstClr val="black"/>
                </a:solidFill>
                <a:latin typeface="Times New Roman"/>
                <a:ea typeface="Calibri"/>
                <a:cs typeface="B Nazanin" pitchFamily="2" charset="-78"/>
              </a:rPr>
              <a:t>هزينه اي </a:t>
            </a:r>
            <a:r>
              <a:rPr lang="fa-IR" sz="2400" b="1" dirty="0">
                <a:solidFill>
                  <a:prstClr val="black"/>
                </a:solidFill>
                <a:latin typeface="Times New Roman"/>
                <a:ea typeface="Calibri"/>
                <a:cs typeface="B Nazanin" pitchFamily="2" charset="-78"/>
              </a:rPr>
              <a:t>(</a:t>
            </a:r>
            <a:r>
              <a:rPr lang="fa-IR" sz="2400" b="1" dirty="0" smtClean="0">
                <a:solidFill>
                  <a:prstClr val="black"/>
                </a:solidFill>
                <a:latin typeface="Times New Roman"/>
                <a:ea typeface="Calibri"/>
                <a:cs typeface="B Nazanin" pitchFamily="2" charset="-78"/>
              </a:rPr>
              <a:t>جاري)</a:t>
            </a:r>
          </a:p>
          <a:p>
            <a:pPr algn="justLow">
              <a:lnSpc>
                <a:spcPct val="115000"/>
              </a:lnSpc>
            </a:pPr>
            <a:endParaRPr lang="en-US" b="1" dirty="0">
              <a:solidFill>
                <a:prstClr val="black"/>
              </a:solidFill>
              <a:latin typeface="Times New Roman"/>
              <a:ea typeface="Calibri"/>
              <a:cs typeface="B Nazanin" pitchFamily="2" charset="-78"/>
            </a:endParaRPr>
          </a:p>
          <a:p>
            <a:pPr algn="justLow">
              <a:lnSpc>
                <a:spcPct val="115000"/>
              </a:lnSpc>
            </a:pPr>
            <a:r>
              <a:rPr lang="fa-IR"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فعاليت هاي مالي سال</a:t>
            </a:r>
            <a:r>
              <a:rPr lang="en-US" b="1" dirty="0" smtClean="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1</a:t>
            </a:r>
            <a:r>
              <a:rPr lang="en-US" b="1" dirty="0" smtClean="0">
                <a:solidFill>
                  <a:prstClr val="black"/>
                </a:solidFill>
                <a:latin typeface="Times New Roman"/>
                <a:ea typeface="Calibri"/>
                <a:cs typeface="B Nazanin" pitchFamily="2" charset="-78"/>
              </a:rPr>
              <a:t>x</a:t>
            </a:r>
            <a:r>
              <a:rPr lang="fa-IR" b="1" dirty="0" smtClean="0">
                <a:solidFill>
                  <a:prstClr val="black"/>
                </a:solidFill>
                <a:latin typeface="Times New Roman"/>
                <a:ea typeface="Calibri"/>
                <a:cs typeface="B Nazanin" pitchFamily="2" charset="-78"/>
              </a:rPr>
              <a:t>13   حساب </a:t>
            </a:r>
            <a:r>
              <a:rPr lang="fa-IR" b="1" dirty="0">
                <a:solidFill>
                  <a:prstClr val="black"/>
                </a:solidFill>
                <a:latin typeface="Times New Roman"/>
                <a:ea typeface="Calibri"/>
                <a:cs typeface="B Nazanin" pitchFamily="2" charset="-78"/>
              </a:rPr>
              <a:t>مستقل وجوه اعتبارات </a:t>
            </a:r>
            <a:r>
              <a:rPr lang="fa-IR" b="1" dirty="0" smtClean="0">
                <a:solidFill>
                  <a:prstClr val="black"/>
                </a:solidFill>
                <a:latin typeface="Times New Roman"/>
                <a:ea typeface="Calibri"/>
                <a:cs typeface="B Nazanin" pitchFamily="2" charset="-78"/>
              </a:rPr>
              <a:t>هزينه اي يک </a:t>
            </a:r>
            <a:r>
              <a:rPr lang="fa-IR" b="1" dirty="0">
                <a:solidFill>
                  <a:prstClr val="black"/>
                </a:solidFill>
                <a:latin typeface="Times New Roman"/>
                <a:ea typeface="Calibri"/>
                <a:cs typeface="B Nazanin" pitchFamily="2" charset="-78"/>
              </a:rPr>
              <a:t>مؤسسه </a:t>
            </a:r>
            <a:r>
              <a:rPr lang="fa-IR" b="1" dirty="0" smtClean="0">
                <a:solidFill>
                  <a:prstClr val="black"/>
                </a:solidFill>
                <a:latin typeface="Times New Roman"/>
                <a:ea typeface="Calibri"/>
                <a:cs typeface="B Nazanin" pitchFamily="2" charset="-78"/>
              </a:rPr>
              <a:t>دولتي </a:t>
            </a:r>
            <a:r>
              <a:rPr lang="fa-IR" b="1" dirty="0">
                <a:solidFill>
                  <a:prstClr val="black"/>
                </a:solidFill>
                <a:latin typeface="Times New Roman"/>
                <a:ea typeface="Calibri"/>
                <a:cs typeface="B Nazanin" pitchFamily="2" charset="-78"/>
              </a:rPr>
              <a:t>که از </a:t>
            </a:r>
            <a:r>
              <a:rPr lang="fa-IR" b="1" dirty="0" smtClean="0">
                <a:solidFill>
                  <a:prstClr val="black"/>
                </a:solidFill>
                <a:latin typeface="Times New Roman"/>
                <a:ea typeface="Calibri"/>
                <a:cs typeface="B Nazanin" pitchFamily="2" charset="-78"/>
              </a:rPr>
              <a:t>مبناي نقدي تعديل </a:t>
            </a:r>
            <a:r>
              <a:rPr lang="fa-IR" b="1" dirty="0">
                <a:solidFill>
                  <a:prstClr val="black"/>
                </a:solidFill>
                <a:latin typeface="Times New Roman"/>
                <a:ea typeface="Calibri"/>
                <a:cs typeface="B Nazanin" pitchFamily="2" charset="-78"/>
              </a:rPr>
              <a:t>شده استفاده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کند 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r>
              <a:rPr lang="fa-IR" b="1" dirty="0" smtClean="0">
                <a:solidFill>
                  <a:prstClr val="black"/>
                </a:solidFill>
                <a:latin typeface="Times New Roman"/>
                <a:ea typeface="Calibri"/>
                <a:cs typeface="B Nazanin" pitchFamily="2" charset="-78"/>
              </a:rPr>
              <a:t>:</a:t>
            </a:r>
          </a:p>
          <a:p>
            <a:pPr algn="justLow">
              <a:lnSpc>
                <a:spcPct val="115000"/>
              </a:lnSpc>
            </a:pP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1-بودجه مصوب  مستقل وجوه اعتبارات </a:t>
            </a:r>
            <a:r>
              <a:rPr lang="fa-IR" b="1" dirty="0" smtClean="0">
                <a:solidFill>
                  <a:prstClr val="black"/>
                </a:solidFill>
                <a:latin typeface="Times New Roman"/>
                <a:ea typeface="Calibri"/>
                <a:cs typeface="B Nazanin" pitchFamily="2" charset="-78"/>
              </a:rPr>
              <a:t>هزينه اي </a:t>
            </a:r>
            <a:r>
              <a:rPr lang="fa-IR" b="1" dirty="0">
                <a:solidFill>
                  <a:prstClr val="black"/>
                </a:solidFill>
                <a:latin typeface="Times New Roman"/>
                <a:ea typeface="Calibri"/>
                <a:cs typeface="B Nazanin" pitchFamily="2" charset="-78"/>
              </a:rPr>
              <a:t>به مبلغ </a:t>
            </a:r>
            <a:r>
              <a:rPr lang="fa-IR" b="1" dirty="0" smtClean="0">
                <a:solidFill>
                  <a:prstClr val="black"/>
                </a:solidFill>
                <a:latin typeface="Times New Roman"/>
                <a:ea typeface="Calibri"/>
                <a:cs typeface="B Nazanin" pitchFamily="2" charset="-78"/>
              </a:rPr>
              <a:t>70.400.000 ريال </a:t>
            </a:r>
            <a:r>
              <a:rPr lang="fa-IR" b="1" dirty="0">
                <a:solidFill>
                  <a:prstClr val="black"/>
                </a:solidFill>
                <a:latin typeface="Times New Roman"/>
                <a:ea typeface="Calibri"/>
                <a:cs typeface="B Nazanin" pitchFamily="2" charset="-78"/>
              </a:rPr>
              <a:t>ابلاغ </a:t>
            </a:r>
            <a:r>
              <a:rPr lang="fa-IR" b="1" dirty="0" smtClean="0">
                <a:solidFill>
                  <a:prstClr val="black"/>
                </a:solidFill>
                <a:latin typeface="Times New Roman"/>
                <a:ea typeface="Calibri"/>
                <a:cs typeface="B Nazanin" pitchFamily="2" charset="-78"/>
              </a:rPr>
              <a:t>گرديده </a:t>
            </a:r>
            <a:r>
              <a:rPr lang="fa-IR" b="1" dirty="0">
                <a:solidFill>
                  <a:prstClr val="black"/>
                </a:solidFill>
                <a:latin typeface="Times New Roman"/>
                <a:ea typeface="Calibri"/>
                <a:cs typeface="B Nazanin" pitchFamily="2" charset="-78"/>
              </a:rPr>
              <a:t>است. ثبت بودجه </a:t>
            </a:r>
            <a:r>
              <a:rPr lang="fa-IR" b="1" dirty="0" smtClean="0">
                <a:solidFill>
                  <a:prstClr val="black"/>
                </a:solidFill>
                <a:latin typeface="Times New Roman"/>
                <a:ea typeface="Calibri"/>
                <a:cs typeface="B Nazanin" pitchFamily="2" charset="-78"/>
              </a:rPr>
              <a:t>اي رويداد </a:t>
            </a:r>
            <a:r>
              <a:rPr lang="fa-IR" b="1" dirty="0">
                <a:solidFill>
                  <a:prstClr val="black"/>
                </a:solidFill>
                <a:latin typeface="Times New Roman"/>
                <a:ea typeface="Calibri"/>
                <a:cs typeface="B Nazanin" pitchFamily="2" charset="-78"/>
              </a:rPr>
              <a:t>فوق به شرح </a:t>
            </a:r>
            <a:r>
              <a:rPr lang="fa-IR" b="1" dirty="0" smtClean="0">
                <a:solidFill>
                  <a:prstClr val="black"/>
                </a:solidFill>
                <a:latin typeface="Times New Roman"/>
                <a:ea typeface="Calibri"/>
                <a:cs typeface="B Nazanin" pitchFamily="2" charset="-78"/>
              </a:rPr>
              <a:t>زير مي </a:t>
            </a:r>
            <a:r>
              <a:rPr lang="fa-IR" b="1" dirty="0">
                <a:solidFill>
                  <a:prstClr val="black"/>
                </a:solidFill>
                <a:latin typeface="Times New Roman"/>
                <a:ea typeface="Calibri"/>
                <a:cs typeface="B Nazanin" pitchFamily="2" charset="-78"/>
              </a:rPr>
              <a:t>باشد:</a:t>
            </a:r>
            <a:endParaRPr lang="en-US" b="1" dirty="0">
              <a:solidFill>
                <a:prstClr val="black"/>
              </a:solidFill>
              <a:latin typeface="Times New Roman"/>
              <a:ea typeface="Calibri"/>
              <a:cs typeface="B Nazanin" pitchFamily="2" charset="-78"/>
            </a:endParaRPr>
          </a:p>
          <a:p>
            <a:pPr lvl="1" algn="justLow">
              <a:lnSpc>
                <a:spcPct val="115000"/>
              </a:lnSpc>
            </a:pPr>
            <a:r>
              <a:rPr lang="fa-IR" b="1" dirty="0" smtClean="0">
                <a:solidFill>
                  <a:prstClr val="black"/>
                </a:solidFill>
                <a:latin typeface="Times New Roman"/>
                <a:ea typeface="Calibri"/>
                <a:cs typeface="B Nazanin" pitchFamily="2" charset="-78"/>
              </a:rPr>
              <a:t>                                                          حساب </a:t>
            </a:r>
            <a:r>
              <a:rPr lang="fa-IR" b="1" dirty="0">
                <a:solidFill>
                  <a:prstClr val="black"/>
                </a:solidFill>
                <a:latin typeface="Times New Roman"/>
                <a:ea typeface="Calibri"/>
                <a:cs typeface="B Nazanin" pitchFamily="2" charset="-78"/>
              </a:rPr>
              <a:t>بودجه 	</a:t>
            </a:r>
            <a:r>
              <a:rPr lang="fa-IR" b="1" dirty="0" smtClean="0">
                <a:solidFill>
                  <a:prstClr val="black"/>
                </a:solidFill>
                <a:latin typeface="Times New Roman"/>
                <a:ea typeface="Calibri"/>
                <a:cs typeface="B Nazanin" pitchFamily="2" charset="-78"/>
              </a:rPr>
              <a:t>70.400.000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اعتبارات </a:t>
            </a:r>
            <a:r>
              <a:rPr lang="fa-IR" b="1" dirty="0">
                <a:solidFill>
                  <a:prstClr val="black"/>
                </a:solidFill>
                <a:latin typeface="Times New Roman"/>
                <a:ea typeface="Calibri"/>
                <a:cs typeface="B Nazanin" pitchFamily="2" charset="-78"/>
              </a:rPr>
              <a:t>مصوب </a:t>
            </a:r>
            <a:r>
              <a:rPr lang="fa-IR" b="1" dirty="0" smtClean="0">
                <a:solidFill>
                  <a:prstClr val="black"/>
                </a:solidFill>
                <a:latin typeface="Times New Roman"/>
                <a:ea typeface="Calibri"/>
                <a:cs typeface="B Nazanin" pitchFamily="2" charset="-78"/>
              </a:rPr>
              <a:t>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70.400.000</a:t>
            </a:r>
          </a:p>
          <a:p>
            <a:pPr algn="justLow">
              <a:lnSpc>
                <a:spcPct val="115000"/>
              </a:lnSpc>
            </a:pPr>
            <a:r>
              <a:rPr lang="fa-IR" b="1" dirty="0">
                <a:solidFill>
                  <a:prstClr val="black"/>
                </a:solidFill>
                <a:latin typeface="Times New Roman"/>
                <a:ea typeface="Calibri"/>
                <a:cs typeface="B Nazanin" pitchFamily="2" charset="-78"/>
              </a:rPr>
              <a:t>2-اعتبارات مصوب دستگاه </a:t>
            </a:r>
            <a:r>
              <a:rPr lang="fa-IR" b="1" dirty="0" smtClean="0">
                <a:solidFill>
                  <a:prstClr val="black"/>
                </a:solidFill>
                <a:latin typeface="Times New Roman"/>
                <a:ea typeface="Calibri"/>
                <a:cs typeface="B Nazanin" pitchFamily="2" charset="-78"/>
              </a:rPr>
              <a:t>دولتي </a:t>
            </a:r>
            <a:r>
              <a:rPr lang="fa-IR" b="1" dirty="0">
                <a:solidFill>
                  <a:prstClr val="black"/>
                </a:solidFill>
                <a:latin typeface="Times New Roman"/>
                <a:ea typeface="Calibri"/>
                <a:cs typeface="B Nazanin" pitchFamily="2" charset="-78"/>
              </a:rPr>
              <a:t>به مبلغ </a:t>
            </a:r>
            <a:r>
              <a:rPr lang="fa-IR" b="1" dirty="0" smtClean="0">
                <a:solidFill>
                  <a:prstClr val="black"/>
                </a:solidFill>
                <a:latin typeface="Times New Roman"/>
                <a:ea typeface="Calibri"/>
                <a:cs typeface="B Nazanin" pitchFamily="2" charset="-78"/>
              </a:rPr>
              <a:t> 60.400.000 ريال </a:t>
            </a:r>
            <a:r>
              <a:rPr lang="fa-IR" b="1" dirty="0">
                <a:solidFill>
                  <a:prstClr val="black"/>
                </a:solidFill>
                <a:latin typeface="Times New Roman"/>
                <a:ea typeface="Calibri"/>
                <a:cs typeface="B Nazanin" pitchFamily="2" charset="-78"/>
              </a:rPr>
              <a:t>کاهش </a:t>
            </a:r>
            <a:r>
              <a:rPr lang="fa-IR" b="1" dirty="0" smtClean="0">
                <a:solidFill>
                  <a:prstClr val="black"/>
                </a:solidFill>
                <a:latin typeface="Times New Roman"/>
                <a:ea typeface="Calibri"/>
                <a:cs typeface="B Nazanin" pitchFamily="2" charset="-78"/>
              </a:rPr>
              <a:t>يافته </a:t>
            </a:r>
            <a:r>
              <a:rPr lang="fa-IR" b="1" dirty="0">
                <a:solidFill>
                  <a:prstClr val="black"/>
                </a:solidFill>
                <a:latin typeface="Times New Roman"/>
                <a:ea typeface="Calibri"/>
                <a:cs typeface="B Nazanin" pitchFamily="2" charset="-78"/>
              </a:rPr>
              <a:t>است، ثبت بودجه </a:t>
            </a:r>
            <a:r>
              <a:rPr lang="fa-IR" b="1" dirty="0" smtClean="0">
                <a:solidFill>
                  <a:prstClr val="black"/>
                </a:solidFill>
                <a:latin typeface="Times New Roman"/>
                <a:ea typeface="Calibri"/>
                <a:cs typeface="B Nazanin" pitchFamily="2" charset="-78"/>
              </a:rPr>
              <a:t>اي 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اعتبارات </a:t>
            </a:r>
            <a:r>
              <a:rPr lang="fa-IR" b="1" dirty="0">
                <a:solidFill>
                  <a:prstClr val="black"/>
                </a:solidFill>
                <a:latin typeface="Times New Roman"/>
                <a:ea typeface="Calibri"/>
                <a:cs typeface="B Nazanin" pitchFamily="2" charset="-78"/>
              </a:rPr>
              <a:t>مصوب 		</a:t>
            </a:r>
            <a:r>
              <a:rPr lang="fa-IR" b="1" dirty="0" smtClean="0">
                <a:solidFill>
                  <a:prstClr val="black"/>
                </a:solidFill>
                <a:latin typeface="Times New Roman"/>
                <a:ea typeface="Calibri"/>
                <a:cs typeface="B Nazanin" pitchFamily="2" charset="-78"/>
              </a:rPr>
              <a:t>60.400.000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حساب </a:t>
            </a:r>
            <a:r>
              <a:rPr lang="fa-IR" b="1" dirty="0">
                <a:solidFill>
                  <a:prstClr val="black"/>
                </a:solidFill>
                <a:latin typeface="Times New Roman"/>
                <a:ea typeface="Calibri"/>
                <a:cs typeface="B Nazanin" pitchFamily="2" charset="-78"/>
              </a:rPr>
              <a:t>بودجه 	</a:t>
            </a:r>
            <a:r>
              <a:rPr lang="fa-IR" b="1" dirty="0" smtClean="0">
                <a:solidFill>
                  <a:prstClr val="black"/>
                </a:solidFill>
                <a:latin typeface="Times New Roman"/>
                <a:ea typeface="Calibri"/>
                <a:cs typeface="B Nazanin" pitchFamily="2" charset="-78"/>
              </a:rPr>
              <a:t>            60.400.000</a:t>
            </a:r>
            <a:endParaRPr lang="en-US" b="1" dirty="0">
              <a:solidFill>
                <a:prstClr val="black"/>
              </a:solidFill>
              <a:latin typeface="Times New Roman"/>
              <a:ea typeface="Calibri"/>
              <a:cs typeface="B Nazanin" pitchFamily="2" charset="-78"/>
            </a:endParaRPr>
          </a:p>
          <a:p>
            <a:pPr algn="justLow">
              <a:lnSpc>
                <a:spcPct val="115000"/>
              </a:lnSpc>
            </a:pPr>
            <a:endParaRPr lang="fa-IR" dirty="0" smtClean="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3- </a:t>
            </a:r>
            <a:r>
              <a:rPr lang="fa-IR" b="1" dirty="0" smtClean="0">
                <a:solidFill>
                  <a:prstClr val="black"/>
                </a:solidFill>
                <a:latin typeface="Times New Roman"/>
                <a:ea typeface="Calibri"/>
                <a:cs typeface="B Nazanin" pitchFamily="2" charset="-78"/>
              </a:rPr>
              <a:t>طي </a:t>
            </a:r>
            <a:r>
              <a:rPr lang="fa-IR" b="1" dirty="0">
                <a:solidFill>
                  <a:prstClr val="black"/>
                </a:solidFill>
                <a:latin typeface="Times New Roman"/>
                <a:ea typeface="Calibri"/>
                <a:cs typeface="B Nazanin" pitchFamily="2" charset="-78"/>
              </a:rPr>
              <a:t>سال مالي </a:t>
            </a:r>
            <a:r>
              <a:rPr lang="fa-IR" b="1" dirty="0" smtClean="0">
                <a:solidFill>
                  <a:prstClr val="black"/>
                </a:solidFill>
                <a:latin typeface="Times New Roman"/>
                <a:ea typeface="Calibri"/>
                <a:cs typeface="B Nazanin" pitchFamily="2" charset="-78"/>
              </a:rPr>
              <a:t>1</a:t>
            </a:r>
            <a:r>
              <a:rPr lang="en-US" b="1" dirty="0">
                <a:solidFill>
                  <a:prstClr val="black"/>
                </a:solidFill>
                <a:latin typeface="Times New Roman"/>
                <a:ea typeface="Calibri"/>
                <a:cs typeface="B Nazanin" pitchFamily="2" charset="-78"/>
              </a:rPr>
              <a:t>x</a:t>
            </a:r>
            <a:r>
              <a:rPr lang="fa-IR" b="1" dirty="0">
                <a:solidFill>
                  <a:prstClr val="black"/>
                </a:solidFill>
                <a:latin typeface="Times New Roman"/>
                <a:ea typeface="Calibri"/>
                <a:cs typeface="B Nazanin" pitchFamily="2" charset="-78"/>
              </a:rPr>
              <a:t>13 مبلغ </a:t>
            </a:r>
            <a:r>
              <a:rPr lang="fa-IR" b="1" dirty="0" smtClean="0">
                <a:solidFill>
                  <a:prstClr val="black"/>
                </a:solidFill>
                <a:latin typeface="Times New Roman"/>
                <a:ea typeface="Calibri"/>
                <a:cs typeface="B Nazanin" pitchFamily="2" charset="-78"/>
              </a:rPr>
              <a:t> 60.800.000 ريال </a:t>
            </a:r>
            <a:r>
              <a:rPr lang="fa-IR" b="1" dirty="0">
                <a:solidFill>
                  <a:prstClr val="black"/>
                </a:solidFill>
                <a:latin typeface="Times New Roman"/>
                <a:ea typeface="Calibri"/>
                <a:cs typeface="B Nazanin" pitchFamily="2" charset="-78"/>
              </a:rPr>
              <a:t>از اعتبارات مصوب دستگاه </a:t>
            </a:r>
            <a:r>
              <a:rPr lang="fa-IR" b="1" dirty="0" smtClean="0">
                <a:solidFill>
                  <a:prstClr val="black"/>
                </a:solidFill>
                <a:latin typeface="Times New Roman"/>
                <a:ea typeface="Calibri"/>
                <a:cs typeface="B Nazanin" pitchFamily="2" charset="-78"/>
              </a:rPr>
              <a:t>اجرايي تخصيص يافته </a:t>
            </a:r>
            <a:r>
              <a:rPr lang="fa-IR" b="1" dirty="0">
                <a:solidFill>
                  <a:prstClr val="black"/>
                </a:solidFill>
                <a:latin typeface="Times New Roman"/>
                <a:ea typeface="Calibri"/>
                <a:cs typeface="B Nazanin" pitchFamily="2" charset="-78"/>
              </a:rPr>
              <a:t>است، ثبت بودجه </a:t>
            </a:r>
            <a:r>
              <a:rPr lang="fa-IR" b="1" dirty="0" smtClean="0">
                <a:solidFill>
                  <a:prstClr val="black"/>
                </a:solidFill>
                <a:latin typeface="Times New Roman"/>
                <a:ea typeface="Calibri"/>
                <a:cs typeface="B Nazanin" pitchFamily="2" charset="-78"/>
              </a:rPr>
              <a:t>اي 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مي </a:t>
            </a:r>
            <a:r>
              <a:rPr lang="fa-IR" b="1" dirty="0">
                <a:solidFill>
                  <a:prstClr val="black"/>
                </a:solidFill>
                <a:latin typeface="Times New Roman"/>
                <a:ea typeface="Calibri"/>
                <a:cs typeface="B Nazanin" pitchFamily="2" charset="-78"/>
              </a:rPr>
              <a:t>باشد:</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جاري </a:t>
            </a:r>
            <a:r>
              <a:rPr lang="fa-IR" b="1" dirty="0">
                <a:solidFill>
                  <a:prstClr val="black"/>
                </a:solidFill>
                <a:latin typeface="Times New Roman"/>
                <a:ea typeface="Calibri"/>
                <a:cs typeface="B Nazanin" pitchFamily="2" charset="-78"/>
              </a:rPr>
              <a:t>با خزانه 	</a:t>
            </a:r>
            <a:r>
              <a:rPr lang="fa-IR" b="1" dirty="0" smtClean="0">
                <a:solidFill>
                  <a:prstClr val="black"/>
                </a:solidFill>
                <a:latin typeface="Times New Roman"/>
                <a:ea typeface="Calibri"/>
                <a:cs typeface="B Nazanin" pitchFamily="2" charset="-78"/>
              </a:rPr>
              <a:t>60.800.000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اعتبارات تخصيص يافته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60.800.000</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منابع  مالي </a:t>
            </a:r>
            <a:r>
              <a:rPr lang="fa-IR" b="1" dirty="0">
                <a:solidFill>
                  <a:prstClr val="black"/>
                </a:solidFill>
                <a:latin typeface="Times New Roman"/>
                <a:ea typeface="Calibri"/>
                <a:cs typeface="B Nazanin" pitchFamily="2" charset="-78"/>
              </a:rPr>
              <a:t>قابل </a:t>
            </a:r>
            <a:r>
              <a:rPr lang="fa-IR" b="1" dirty="0" smtClean="0">
                <a:solidFill>
                  <a:prstClr val="black"/>
                </a:solidFill>
                <a:latin typeface="Times New Roman"/>
                <a:ea typeface="Calibri"/>
                <a:cs typeface="B Nazanin" pitchFamily="2" charset="-78"/>
              </a:rPr>
              <a:t>دريافت</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60.800.000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اعتبارات </a:t>
            </a:r>
            <a:r>
              <a:rPr lang="fa-IR" b="1" dirty="0">
                <a:solidFill>
                  <a:prstClr val="black"/>
                </a:solidFill>
                <a:latin typeface="Times New Roman"/>
                <a:ea typeface="Calibri"/>
                <a:cs typeface="B Nazanin" pitchFamily="2" charset="-78"/>
              </a:rPr>
              <a:t>تعهدنشده 	</a:t>
            </a:r>
            <a:r>
              <a:rPr lang="fa-IR" b="1" dirty="0" smtClean="0">
                <a:solidFill>
                  <a:prstClr val="black"/>
                </a:solidFill>
                <a:latin typeface="Times New Roman"/>
                <a:ea typeface="Calibri"/>
                <a:cs typeface="B Nazanin" pitchFamily="2" charset="-78"/>
              </a:rPr>
              <a:t>60.800.000</a:t>
            </a:r>
            <a:endParaRPr lang="en-US" b="1" dirty="0">
              <a:solidFill>
                <a:prstClr val="black"/>
              </a:solidFill>
              <a:latin typeface="Times New Roman"/>
              <a:ea typeface="Calibri"/>
              <a:cs typeface="B Nazanin" pitchFamily="2" charset="-78"/>
            </a:endParaRPr>
          </a:p>
          <a:p>
            <a:pPr algn="justLow">
              <a:lnSpc>
                <a:spcPct val="115000"/>
              </a:lnSpc>
            </a:pPr>
            <a:endParaRPr lang="en-US"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2741753755"/>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563103"/>
            <a:ext cx="8496944" cy="5826210"/>
          </a:xfrm>
          <a:prstGeom prst="rect">
            <a:avLst/>
          </a:prstGeom>
        </p:spPr>
        <p:txBody>
          <a:bodyPr wrap="square">
            <a:spAutoFit/>
          </a:bodyPr>
          <a:lstStyle/>
          <a:p>
            <a:pPr algn="justLow">
              <a:lnSpc>
                <a:spcPct val="115000"/>
              </a:lnSpc>
            </a:pPr>
            <a:r>
              <a:rPr lang="fa-IR" b="1" dirty="0">
                <a:solidFill>
                  <a:prstClr val="black"/>
                </a:solidFill>
                <a:latin typeface="Times New Roman"/>
                <a:ea typeface="Calibri"/>
                <a:cs typeface="B Nazanin" pitchFamily="2" charset="-78"/>
              </a:rPr>
              <a:t>4- در </a:t>
            </a:r>
            <a:r>
              <a:rPr lang="fa-IR" b="1" dirty="0" smtClean="0">
                <a:solidFill>
                  <a:prstClr val="black"/>
                </a:solidFill>
                <a:latin typeface="Times New Roman"/>
                <a:ea typeface="Calibri"/>
                <a:cs typeface="B Nazanin" pitchFamily="2" charset="-78"/>
              </a:rPr>
              <a:t>ابتداي </a:t>
            </a:r>
            <a:r>
              <a:rPr lang="fa-IR" b="1" dirty="0">
                <a:solidFill>
                  <a:prstClr val="black"/>
                </a:solidFill>
                <a:latin typeface="Times New Roman"/>
                <a:ea typeface="Calibri"/>
                <a:cs typeface="B Nazanin" pitchFamily="2" charset="-78"/>
              </a:rPr>
              <a:t>سال،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از خزانه </a:t>
            </a:r>
            <a:r>
              <a:rPr lang="fa-IR" b="1" dirty="0" smtClean="0">
                <a:solidFill>
                  <a:prstClr val="black"/>
                </a:solidFill>
                <a:latin typeface="Times New Roman"/>
                <a:ea typeface="Calibri"/>
                <a:cs typeface="B Nazanin" pitchFamily="2" charset="-78"/>
              </a:rPr>
              <a:t>داري </a:t>
            </a:r>
            <a:r>
              <a:rPr lang="fa-IR" b="1" dirty="0">
                <a:solidFill>
                  <a:prstClr val="black"/>
                </a:solidFill>
                <a:latin typeface="Times New Roman"/>
                <a:ea typeface="Calibri"/>
                <a:cs typeface="B Nazanin" pitchFamily="2" charset="-78"/>
              </a:rPr>
              <a:t>کل مبلغ </a:t>
            </a:r>
            <a:r>
              <a:rPr lang="fa-IR" b="1" dirty="0" smtClean="0">
                <a:solidFill>
                  <a:prstClr val="black"/>
                </a:solidFill>
                <a:latin typeface="Times New Roman"/>
                <a:ea typeface="Calibri"/>
                <a:cs typeface="B Nazanin" pitchFamily="2" charset="-78"/>
              </a:rPr>
              <a:t>4.800.000 تنخواه </a:t>
            </a:r>
            <a:r>
              <a:rPr lang="fa-IR" b="1" dirty="0">
                <a:solidFill>
                  <a:prstClr val="black"/>
                </a:solidFill>
                <a:latin typeface="Times New Roman"/>
                <a:ea typeface="Calibri"/>
                <a:cs typeface="B Nazanin" pitchFamily="2" charset="-78"/>
              </a:rPr>
              <a:t>گردان </a:t>
            </a:r>
            <a:r>
              <a:rPr lang="fa-IR" b="1" dirty="0" smtClean="0">
                <a:solidFill>
                  <a:prstClr val="black"/>
                </a:solidFill>
                <a:latin typeface="Times New Roman"/>
                <a:ea typeface="Calibri"/>
                <a:cs typeface="B Nazanin" pitchFamily="2" charset="-78"/>
              </a:rPr>
              <a:t>حسابداري دريافت مي نمايد.</a:t>
            </a:r>
          </a:p>
          <a:p>
            <a:pPr algn="justLow">
              <a:lnSpc>
                <a:spcPct val="115000"/>
              </a:lnSpc>
            </a:pPr>
            <a:endParaRPr lang="fa-IR" dirty="0" smtClean="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ثبت </a:t>
            </a:r>
            <a:r>
              <a:rPr lang="fa-IR" b="1" dirty="0">
                <a:solidFill>
                  <a:prstClr val="black"/>
                </a:solidFill>
                <a:latin typeface="Times New Roman"/>
                <a:ea typeface="Calibri"/>
                <a:cs typeface="B Nazanin" pitchFamily="2" charset="-78"/>
              </a:rPr>
              <a:t>بودجه </a:t>
            </a:r>
            <a:r>
              <a:rPr lang="fa-IR" b="1" dirty="0" smtClean="0">
                <a:solidFill>
                  <a:prstClr val="black"/>
                </a:solidFill>
                <a:latin typeface="Times New Roman"/>
                <a:ea typeface="Calibri"/>
                <a:cs typeface="B Nazanin" pitchFamily="2" charset="-78"/>
              </a:rPr>
              <a:t>اي</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ثبت مالي</a:t>
            </a:r>
            <a:endParaRPr lang="en-US" b="1" dirty="0">
              <a:solidFill>
                <a:prstClr val="black"/>
              </a:solidFill>
              <a:latin typeface="Times New Roman"/>
              <a:ea typeface="Calibri"/>
              <a:cs typeface="B Nazanin" pitchFamily="2" charset="-78"/>
            </a:endParaRPr>
          </a:p>
          <a:p>
            <a:pPr algn="justLow">
              <a:lnSpc>
                <a:spcPct val="115000"/>
              </a:lnSpc>
            </a:pPr>
            <a:r>
              <a:rPr lang="fa-IR" dirty="0">
                <a:solidFill>
                  <a:prstClr val="black"/>
                </a:solidFill>
                <a:latin typeface="Times New Roman"/>
                <a:ea typeface="Calibri"/>
                <a:cs typeface="B Nazanin" pitchFamily="2" charset="-78"/>
              </a:rPr>
              <a:t> </a:t>
            </a:r>
            <a:r>
              <a:rPr lang="fa-IR" b="1" dirty="0">
                <a:solidFill>
                  <a:prstClr val="black"/>
                </a:solidFill>
                <a:latin typeface="Times New Roman"/>
                <a:ea typeface="Calibri"/>
                <a:cs typeface="B Nazanin" pitchFamily="2" charset="-78"/>
              </a:rPr>
              <a:t>درخواست وجه 	</a:t>
            </a:r>
            <a:r>
              <a:rPr lang="fa-IR" b="1" dirty="0" smtClean="0">
                <a:solidFill>
                  <a:prstClr val="black"/>
                </a:solidFill>
                <a:latin typeface="Times New Roman"/>
                <a:ea typeface="Calibri"/>
                <a:cs typeface="B Nazanin" pitchFamily="2" charset="-78"/>
              </a:rPr>
              <a:t>4.800.000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بانک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4.800.000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منابع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قابل </a:t>
            </a:r>
            <a:r>
              <a:rPr lang="fa-IR" b="1" dirty="0" smtClean="0">
                <a:solidFill>
                  <a:prstClr val="black"/>
                </a:solidFill>
                <a:latin typeface="Times New Roman"/>
                <a:ea typeface="Calibri"/>
                <a:cs typeface="B Nazanin" pitchFamily="2" charset="-78"/>
              </a:rPr>
              <a:t>دريافت      4.800.000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نخواه </a:t>
            </a:r>
            <a:r>
              <a:rPr lang="fa-IR" b="1" dirty="0">
                <a:solidFill>
                  <a:prstClr val="black"/>
                </a:solidFill>
                <a:latin typeface="Times New Roman"/>
                <a:ea typeface="Calibri"/>
                <a:cs typeface="B Nazanin" pitchFamily="2" charset="-78"/>
              </a:rPr>
              <a:t>گردان </a:t>
            </a:r>
            <a:r>
              <a:rPr lang="fa-IR" b="1" dirty="0" smtClean="0">
                <a:solidFill>
                  <a:prstClr val="black"/>
                </a:solidFill>
                <a:latin typeface="Times New Roman"/>
                <a:ea typeface="Calibri"/>
                <a:cs typeface="B Nazanin" pitchFamily="2" charset="-78"/>
              </a:rPr>
              <a:t>حسابداري      4.800.000</a:t>
            </a:r>
          </a:p>
          <a:p>
            <a:pPr algn="justLow">
              <a:lnSpc>
                <a:spcPct val="115000"/>
              </a:lnSpc>
            </a:pPr>
            <a:endParaRPr lang="en-US"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تنخواه گردان </a:t>
            </a:r>
            <a:r>
              <a:rPr lang="fa-IR" b="1" dirty="0" smtClean="0">
                <a:solidFill>
                  <a:prstClr val="black"/>
                </a:solidFill>
                <a:latin typeface="Times New Roman"/>
                <a:ea typeface="Calibri"/>
                <a:cs typeface="B Nazanin" pitchFamily="2" charset="-78"/>
              </a:rPr>
              <a:t>حسابداري </a:t>
            </a:r>
            <a:r>
              <a:rPr lang="fa-IR" b="1" dirty="0">
                <a:solidFill>
                  <a:prstClr val="black"/>
                </a:solidFill>
                <a:latin typeface="Times New Roman"/>
                <a:ea typeface="Calibri"/>
                <a:cs typeface="B Nazanin" pitchFamily="2" charset="-78"/>
              </a:rPr>
              <a:t>عبارت از </a:t>
            </a:r>
            <a:r>
              <a:rPr lang="fa-IR" b="1" dirty="0" smtClean="0">
                <a:solidFill>
                  <a:prstClr val="black"/>
                </a:solidFill>
                <a:latin typeface="Times New Roman"/>
                <a:ea typeface="Calibri"/>
                <a:cs typeface="B Nazanin" pitchFamily="2" charset="-78"/>
              </a:rPr>
              <a:t>وجهي </a:t>
            </a:r>
            <a:r>
              <a:rPr lang="fa-IR" b="1" dirty="0">
                <a:solidFill>
                  <a:prstClr val="black"/>
                </a:solidFill>
                <a:latin typeface="Times New Roman"/>
                <a:ea typeface="Calibri"/>
                <a:cs typeface="B Nazanin" pitchFamily="2" charset="-78"/>
              </a:rPr>
              <a:t>است که خزانه </a:t>
            </a:r>
            <a:r>
              <a:rPr lang="fa-IR" b="1" dirty="0" smtClean="0">
                <a:solidFill>
                  <a:prstClr val="black"/>
                </a:solidFill>
                <a:latin typeface="Times New Roman"/>
                <a:ea typeface="Calibri"/>
                <a:cs typeface="B Nazanin" pitchFamily="2" charset="-78"/>
              </a:rPr>
              <a:t>يا نمايندگي </a:t>
            </a:r>
            <a:r>
              <a:rPr lang="fa-IR" b="1" dirty="0">
                <a:solidFill>
                  <a:prstClr val="black"/>
                </a:solidFill>
                <a:latin typeface="Times New Roman"/>
                <a:ea typeface="Calibri"/>
                <a:cs typeface="B Nazanin" pitchFamily="2" charset="-78"/>
              </a:rPr>
              <a:t>خزانه در استان در </a:t>
            </a:r>
            <a:r>
              <a:rPr lang="fa-IR" b="1" dirty="0" smtClean="0">
                <a:solidFill>
                  <a:prstClr val="black"/>
                </a:solidFill>
                <a:latin typeface="Times New Roman"/>
                <a:ea typeface="Calibri"/>
                <a:cs typeface="B Nazanin" pitchFamily="2" charset="-78"/>
              </a:rPr>
              <a:t>ابتداي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مالي، براي </a:t>
            </a:r>
            <a:r>
              <a:rPr lang="fa-IR" b="1" dirty="0">
                <a:solidFill>
                  <a:prstClr val="black"/>
                </a:solidFill>
                <a:latin typeface="Times New Roman"/>
                <a:ea typeface="Calibri"/>
                <a:cs typeface="B Nazanin" pitchFamily="2" charset="-78"/>
              </a:rPr>
              <a:t>انجام </a:t>
            </a: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و </a:t>
            </a:r>
            <a:r>
              <a:rPr lang="fa-IR" b="1" dirty="0" smtClean="0">
                <a:solidFill>
                  <a:prstClr val="black"/>
                </a:solidFill>
                <a:latin typeface="Times New Roman"/>
                <a:ea typeface="Calibri"/>
                <a:cs typeface="B Nazanin" pitchFamily="2" charset="-78"/>
              </a:rPr>
              <a:t>ساير </a:t>
            </a:r>
            <a:r>
              <a:rPr lang="fa-IR" b="1" dirty="0">
                <a:solidFill>
                  <a:prstClr val="black"/>
                </a:solidFill>
                <a:latin typeface="Times New Roman"/>
                <a:ea typeface="Calibri"/>
                <a:cs typeface="B Nazanin" pitchFamily="2" charset="-78"/>
              </a:rPr>
              <a:t>پرداختها در </a:t>
            </a:r>
            <a:r>
              <a:rPr lang="fa-IR" b="1" dirty="0" smtClean="0">
                <a:solidFill>
                  <a:prstClr val="black"/>
                </a:solidFill>
                <a:latin typeface="Times New Roman"/>
                <a:ea typeface="Calibri"/>
                <a:cs typeface="B Nazanin" pitchFamily="2" charset="-78"/>
              </a:rPr>
              <a:t>اختيار ذيحسابان </a:t>
            </a:r>
            <a:r>
              <a:rPr lang="fa-IR" b="1" dirty="0">
                <a:solidFill>
                  <a:prstClr val="black"/>
                </a:solidFill>
                <a:latin typeface="Times New Roman"/>
                <a:ea typeface="Calibri"/>
                <a:cs typeface="B Nazanin" pitchFamily="2" charset="-78"/>
              </a:rPr>
              <a:t>دستگاه </a:t>
            </a:r>
            <a:r>
              <a:rPr lang="fa-IR" b="1" dirty="0" smtClean="0">
                <a:solidFill>
                  <a:prstClr val="black"/>
                </a:solidFill>
                <a:latin typeface="Times New Roman"/>
                <a:ea typeface="Calibri"/>
                <a:cs typeface="B Nazanin" pitchFamily="2" charset="-78"/>
              </a:rPr>
              <a:t>هاي اجرايي </a:t>
            </a:r>
            <a:r>
              <a:rPr lang="fa-IR" b="1" dirty="0">
                <a:solidFill>
                  <a:prstClr val="black"/>
                </a:solidFill>
                <a:latin typeface="Times New Roman"/>
                <a:ea typeface="Calibri"/>
                <a:cs typeface="B Nazanin" pitchFamily="2" charset="-78"/>
              </a:rPr>
              <a:t>قرار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دهد، تا </a:t>
            </a: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ها و </a:t>
            </a:r>
            <a:r>
              <a:rPr lang="fa-IR" b="1" dirty="0" smtClean="0">
                <a:solidFill>
                  <a:prstClr val="black"/>
                </a:solidFill>
                <a:latin typeface="Times New Roman"/>
                <a:ea typeface="Calibri"/>
                <a:cs typeface="B Nazanin" pitchFamily="2" charset="-78"/>
              </a:rPr>
              <a:t>ساير پرداختهاي </a:t>
            </a:r>
            <a:r>
              <a:rPr lang="fa-IR" b="1" dirty="0">
                <a:solidFill>
                  <a:prstClr val="black"/>
                </a:solidFill>
                <a:latin typeface="Times New Roman"/>
                <a:ea typeface="Calibri"/>
                <a:cs typeface="B Nazanin" pitchFamily="2" charset="-78"/>
              </a:rPr>
              <a:t>خود را انجام دهند، </a:t>
            </a:r>
            <a:r>
              <a:rPr lang="fa-IR" b="1" dirty="0" smtClean="0">
                <a:solidFill>
                  <a:prstClr val="black"/>
                </a:solidFill>
                <a:latin typeface="Times New Roman"/>
                <a:ea typeface="Calibri"/>
                <a:cs typeface="B Nazanin" pitchFamily="2" charset="-78"/>
              </a:rPr>
              <a:t>بنابراين </a:t>
            </a:r>
            <a:r>
              <a:rPr lang="fa-IR" b="1" dirty="0">
                <a:solidFill>
                  <a:prstClr val="black"/>
                </a:solidFill>
                <a:latin typeface="Times New Roman"/>
                <a:ea typeface="Calibri"/>
                <a:cs typeface="B Nazanin" pitchFamily="2" charset="-78"/>
              </a:rPr>
              <a:t>تنخواه گردان </a:t>
            </a:r>
            <a:r>
              <a:rPr lang="fa-IR" b="1" dirty="0" smtClean="0">
                <a:solidFill>
                  <a:prstClr val="black"/>
                </a:solidFill>
                <a:latin typeface="Times New Roman"/>
                <a:ea typeface="Calibri"/>
                <a:cs typeface="B Nazanin" pitchFamily="2" charset="-78"/>
              </a:rPr>
              <a:t>حسابداري </a:t>
            </a:r>
            <a:r>
              <a:rPr lang="fa-IR" b="1" dirty="0">
                <a:solidFill>
                  <a:prstClr val="black"/>
                </a:solidFill>
                <a:latin typeface="Times New Roman"/>
                <a:ea typeface="Calibri"/>
                <a:cs typeface="B Nazanin" pitchFamily="2" charset="-78"/>
              </a:rPr>
              <a:t>به منزله  </a:t>
            </a:r>
            <a:r>
              <a:rPr lang="fa-IR" b="1" dirty="0" smtClean="0">
                <a:solidFill>
                  <a:prstClr val="black"/>
                </a:solidFill>
                <a:latin typeface="Times New Roman"/>
                <a:ea typeface="Calibri"/>
                <a:cs typeface="B Nazanin" pitchFamily="2" charset="-78"/>
              </a:rPr>
              <a:t>بدهي </a:t>
            </a:r>
            <a:r>
              <a:rPr lang="fa-IR" b="1" dirty="0">
                <a:solidFill>
                  <a:prstClr val="black"/>
                </a:solidFill>
                <a:latin typeface="Times New Roman"/>
                <a:ea typeface="Calibri"/>
                <a:cs typeface="B Nazanin" pitchFamily="2" charset="-78"/>
              </a:rPr>
              <a:t>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به خزانه بوده و تا </a:t>
            </a:r>
            <a:r>
              <a:rPr lang="fa-IR" b="1" dirty="0" smtClean="0">
                <a:solidFill>
                  <a:prstClr val="black"/>
                </a:solidFill>
                <a:latin typeface="Times New Roman"/>
                <a:ea typeface="Calibri"/>
                <a:cs typeface="B Nazanin" pitchFamily="2" charset="-78"/>
              </a:rPr>
              <a:t>پايان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بايستي تسويه </a:t>
            </a:r>
            <a:r>
              <a:rPr lang="fa-IR" b="1" dirty="0">
                <a:solidFill>
                  <a:prstClr val="black"/>
                </a:solidFill>
                <a:latin typeface="Times New Roman"/>
                <a:ea typeface="Calibri"/>
                <a:cs typeface="B Nazanin" pitchFamily="2" charset="-78"/>
              </a:rPr>
              <a:t>گردد. </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5- دستگاه </a:t>
            </a:r>
            <a:r>
              <a:rPr lang="fa-IR" b="1" dirty="0" smtClean="0">
                <a:solidFill>
                  <a:prstClr val="black"/>
                </a:solidFill>
                <a:latin typeface="Times New Roman"/>
                <a:ea typeface="Calibri"/>
                <a:cs typeface="B Nazanin" pitchFamily="2" charset="-78"/>
              </a:rPr>
              <a:t>اجرايي براي </a:t>
            </a:r>
            <a:r>
              <a:rPr lang="fa-IR" b="1" dirty="0">
                <a:solidFill>
                  <a:prstClr val="black"/>
                </a:solidFill>
                <a:latin typeface="Times New Roman"/>
                <a:ea typeface="Calibri"/>
                <a:cs typeface="B Nazanin" pitchFamily="2" charset="-78"/>
              </a:rPr>
              <a:t>انجام </a:t>
            </a:r>
            <a:r>
              <a:rPr lang="fa-IR" b="1" dirty="0" smtClean="0">
                <a:solidFill>
                  <a:prstClr val="black"/>
                </a:solidFill>
                <a:latin typeface="Times New Roman"/>
                <a:ea typeface="Calibri"/>
                <a:cs typeface="B Nazanin" pitchFamily="2" charset="-78"/>
              </a:rPr>
              <a:t>هزينه هاي واحدهاي </a:t>
            </a:r>
            <a:r>
              <a:rPr lang="fa-IR" b="1" dirty="0">
                <a:solidFill>
                  <a:prstClr val="black"/>
                </a:solidFill>
                <a:latin typeface="Times New Roman"/>
                <a:ea typeface="Calibri"/>
                <a:cs typeface="B Nazanin" pitchFamily="2" charset="-78"/>
              </a:rPr>
              <a:t>تابعه مبلغ </a:t>
            </a:r>
            <a:r>
              <a:rPr lang="fa-IR" b="1" dirty="0" smtClean="0">
                <a:solidFill>
                  <a:prstClr val="black"/>
                </a:solidFill>
                <a:latin typeface="Times New Roman"/>
                <a:ea typeface="Calibri"/>
                <a:cs typeface="B Nazanin" pitchFamily="2" charset="-78"/>
              </a:rPr>
              <a:t>1.600.000ريال </a:t>
            </a:r>
            <a:r>
              <a:rPr lang="fa-IR" b="1" dirty="0">
                <a:solidFill>
                  <a:prstClr val="black"/>
                </a:solidFill>
                <a:latin typeface="Times New Roman"/>
                <a:ea typeface="Calibri"/>
                <a:cs typeface="B Nazanin" pitchFamily="2" charset="-78"/>
              </a:rPr>
              <a:t>به عنوان تنخواه گردان پرداخت به </a:t>
            </a:r>
            <a:r>
              <a:rPr lang="fa-IR" b="1" dirty="0" smtClean="0">
                <a:solidFill>
                  <a:prstClr val="black"/>
                </a:solidFill>
                <a:latin typeface="Times New Roman"/>
                <a:ea typeface="Calibri"/>
                <a:cs typeface="B Nazanin" pitchFamily="2" charset="-78"/>
              </a:rPr>
              <a:t>عاملين ذيحساب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مي نمايد</a:t>
            </a:r>
            <a:r>
              <a:rPr lang="fa-IR" b="1" dirty="0">
                <a:solidFill>
                  <a:prstClr val="black"/>
                </a:solidFill>
                <a:latin typeface="Times New Roman"/>
                <a:ea typeface="Calibri"/>
                <a:cs typeface="B Nazanin" pitchFamily="2" charset="-78"/>
              </a:rPr>
              <a:t>.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justLow">
              <a:lnSpc>
                <a:spcPct val="115000"/>
              </a:lnSpc>
            </a:pPr>
            <a:endParaRPr lang="fa-IR" dirty="0" smtClean="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ثبت </a:t>
            </a:r>
            <a:r>
              <a:rPr lang="fa-IR" b="1" dirty="0">
                <a:solidFill>
                  <a:prstClr val="black"/>
                </a:solidFill>
                <a:latin typeface="Times New Roman"/>
                <a:ea typeface="Calibri"/>
                <a:cs typeface="B Nazanin" pitchFamily="2" charset="-78"/>
              </a:rPr>
              <a:t>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ثبت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اعتبارات تعهد نشده	</a:t>
            </a:r>
            <a:r>
              <a:rPr lang="fa-IR" b="1" dirty="0" smtClean="0">
                <a:solidFill>
                  <a:prstClr val="black"/>
                </a:solidFill>
                <a:latin typeface="Times New Roman"/>
                <a:ea typeface="Calibri"/>
                <a:cs typeface="B Nazanin" pitchFamily="2" charset="-78"/>
              </a:rPr>
              <a:t>1.600.000</a:t>
            </a:r>
            <a:r>
              <a:rPr lang="fa-IR" b="1" dirty="0">
                <a:solidFill>
                  <a:prstClr val="black"/>
                </a:solidFill>
                <a:latin typeface="Times New Roman"/>
                <a:ea typeface="Calibri"/>
                <a:cs typeface="B Nazanin" pitchFamily="2" charset="-78"/>
              </a:rPr>
              <a:t>			تنخواه گردان پرداخت 	</a:t>
            </a:r>
            <a:r>
              <a:rPr lang="fa-IR" b="1" dirty="0" smtClean="0">
                <a:solidFill>
                  <a:prstClr val="black"/>
                </a:solidFill>
                <a:latin typeface="Times New Roman"/>
                <a:ea typeface="Calibri"/>
                <a:cs typeface="B Nazanin" pitchFamily="2" charset="-78"/>
              </a:rPr>
              <a:t>1.600.000</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اندوخته </a:t>
            </a:r>
            <a:r>
              <a:rPr lang="fa-IR" b="1" dirty="0">
                <a:solidFill>
                  <a:prstClr val="black"/>
                </a:solidFill>
                <a:latin typeface="Times New Roman"/>
                <a:ea typeface="Calibri"/>
                <a:cs typeface="B Nazanin" pitchFamily="2" charset="-78"/>
              </a:rPr>
              <a:t>اعتبارات </a:t>
            </a:r>
            <a:r>
              <a:rPr lang="fa-IR" b="1" dirty="0" smtClean="0">
                <a:solidFill>
                  <a:prstClr val="black"/>
                </a:solidFill>
                <a:latin typeface="Times New Roman"/>
                <a:ea typeface="Calibri"/>
                <a:cs typeface="B Nazanin" pitchFamily="2" charset="-78"/>
              </a:rPr>
              <a:t>پرداختهاي غير قطعي</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1.600.000</a:t>
            </a:r>
            <a:r>
              <a:rPr lang="fa-IR" b="1" dirty="0">
                <a:solidFill>
                  <a:prstClr val="black"/>
                </a:solidFill>
                <a:latin typeface="Times New Roman"/>
                <a:ea typeface="Calibri"/>
                <a:cs typeface="B Nazanin" pitchFamily="2" charset="-78"/>
              </a:rPr>
              <a:t>		 بانک پرداخت	</a:t>
            </a:r>
            <a:r>
              <a:rPr lang="fa-IR" b="1" dirty="0" smtClean="0">
                <a:solidFill>
                  <a:prstClr val="black"/>
                </a:solidFill>
                <a:latin typeface="Times New Roman"/>
                <a:ea typeface="Calibri"/>
                <a:cs typeface="B Nazanin" pitchFamily="2" charset="-78"/>
              </a:rPr>
              <a:t>1.600.000</a:t>
            </a:r>
            <a:endParaRPr lang="en-US" b="1" dirty="0">
              <a:solidFill>
                <a:prstClr val="black"/>
              </a:solidFill>
              <a:latin typeface="Times New Roman"/>
              <a:ea typeface="Calibri"/>
              <a:cs typeface="B Nazanin" pitchFamily="2" charset="-78"/>
            </a:endParaRPr>
          </a:p>
          <a:p>
            <a:pPr algn="justLow">
              <a:lnSpc>
                <a:spcPct val="115000"/>
              </a:lnSpc>
            </a:pPr>
            <a:endParaRPr lang="en-US"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3622095585"/>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20688"/>
            <a:ext cx="8136904" cy="5937010"/>
          </a:xfrm>
          <a:prstGeom prst="rect">
            <a:avLst/>
          </a:prstGeom>
        </p:spPr>
        <p:txBody>
          <a:bodyPr wrap="square">
            <a:spAutoFit/>
          </a:bodyPr>
          <a:lstStyle/>
          <a:p>
            <a:pPr algn="justLow">
              <a:lnSpc>
                <a:spcPct val="115000"/>
              </a:lnSpc>
            </a:pPr>
            <a:r>
              <a:rPr lang="fa-IR" b="1" dirty="0">
                <a:solidFill>
                  <a:prstClr val="black"/>
                </a:solidFill>
                <a:latin typeface="Times New Roman"/>
                <a:ea typeface="Calibri"/>
                <a:cs typeface="B Nazanin" pitchFamily="2" charset="-78"/>
              </a:rPr>
              <a:t>طبق ماده 27 قانون محاسبات </a:t>
            </a:r>
            <a:r>
              <a:rPr lang="fa-IR" b="1" dirty="0" smtClean="0">
                <a:solidFill>
                  <a:prstClr val="black"/>
                </a:solidFill>
                <a:latin typeface="Times New Roman"/>
                <a:ea typeface="Calibri"/>
                <a:cs typeface="B Nazanin" pitchFamily="2" charset="-78"/>
              </a:rPr>
              <a:t>عمومي </a:t>
            </a:r>
            <a:r>
              <a:rPr lang="fa-IR" b="1" dirty="0">
                <a:solidFill>
                  <a:prstClr val="black"/>
                </a:solidFill>
                <a:latin typeface="Times New Roman"/>
                <a:ea typeface="Calibri"/>
                <a:cs typeface="B Nazanin" pitchFamily="2" charset="-78"/>
              </a:rPr>
              <a:t>کشور تنخواه گردان پرداخت عبارت است از </a:t>
            </a:r>
            <a:r>
              <a:rPr lang="fa-IR" b="1" dirty="0" smtClean="0">
                <a:solidFill>
                  <a:prstClr val="black"/>
                </a:solidFill>
                <a:latin typeface="Times New Roman"/>
                <a:ea typeface="Calibri"/>
                <a:cs typeface="B Nazanin" pitchFamily="2" charset="-78"/>
              </a:rPr>
              <a:t>وجهي </a:t>
            </a:r>
            <a:r>
              <a:rPr lang="fa-IR" b="1" dirty="0">
                <a:solidFill>
                  <a:prstClr val="black"/>
                </a:solidFill>
                <a:latin typeface="Times New Roman"/>
                <a:ea typeface="Calibri"/>
                <a:cs typeface="B Nazanin" pitchFamily="2" charset="-78"/>
              </a:rPr>
              <a:t>که از محل تنخواه گردان </a:t>
            </a:r>
            <a:r>
              <a:rPr lang="fa-IR" b="1" dirty="0" smtClean="0">
                <a:solidFill>
                  <a:prstClr val="black"/>
                </a:solidFill>
                <a:latin typeface="Times New Roman"/>
                <a:ea typeface="Calibri"/>
                <a:cs typeface="B Nazanin" pitchFamily="2" charset="-78"/>
              </a:rPr>
              <a:t>حسابداري </a:t>
            </a:r>
            <a:r>
              <a:rPr lang="fa-IR" b="1" dirty="0">
                <a:solidFill>
                  <a:prstClr val="black"/>
                </a:solidFill>
                <a:latin typeface="Times New Roman"/>
                <a:ea typeface="Calibri"/>
                <a:cs typeface="B Nazanin" pitchFamily="2" charset="-78"/>
              </a:rPr>
              <a:t>از طرف </a:t>
            </a:r>
            <a:r>
              <a:rPr lang="fa-IR" b="1" dirty="0" smtClean="0">
                <a:solidFill>
                  <a:prstClr val="black"/>
                </a:solidFill>
                <a:latin typeface="Times New Roman"/>
                <a:ea typeface="Calibri"/>
                <a:cs typeface="B Nazanin" pitchFamily="2" charset="-78"/>
              </a:rPr>
              <a:t>ذيحساب </a:t>
            </a:r>
            <a:r>
              <a:rPr lang="fa-IR" b="1" dirty="0">
                <a:solidFill>
                  <a:prstClr val="black"/>
                </a:solidFill>
                <a:latin typeface="Times New Roman"/>
                <a:ea typeface="Calibri"/>
                <a:cs typeface="B Nazanin" pitchFamily="2" charset="-78"/>
              </a:rPr>
              <a:t>با </a:t>
            </a:r>
            <a:r>
              <a:rPr lang="fa-IR" b="1" dirty="0" smtClean="0">
                <a:solidFill>
                  <a:prstClr val="black"/>
                </a:solidFill>
                <a:latin typeface="Times New Roman"/>
                <a:ea typeface="Calibri"/>
                <a:cs typeface="B Nazanin" pitchFamily="2" charset="-78"/>
              </a:rPr>
              <a:t>تأييد وزير يا رئيس </a:t>
            </a:r>
            <a:r>
              <a:rPr lang="fa-IR" b="1" dirty="0">
                <a:solidFill>
                  <a:prstClr val="black"/>
                </a:solidFill>
                <a:latin typeface="Times New Roman"/>
                <a:ea typeface="Calibri"/>
                <a:cs typeface="B Nazanin" pitchFamily="2" charset="-78"/>
              </a:rPr>
              <a:t>مؤسسه </a:t>
            </a:r>
            <a:r>
              <a:rPr lang="fa-IR" b="1" dirty="0" smtClean="0">
                <a:solidFill>
                  <a:prstClr val="black"/>
                </a:solidFill>
                <a:latin typeface="Times New Roman"/>
                <a:ea typeface="Calibri"/>
                <a:cs typeface="B Nazanin" pitchFamily="2" charset="-78"/>
              </a:rPr>
              <a:t>دولتي يا </a:t>
            </a:r>
            <a:r>
              <a:rPr lang="fa-IR" b="1" dirty="0">
                <a:solidFill>
                  <a:prstClr val="black"/>
                </a:solidFill>
                <a:latin typeface="Times New Roman"/>
                <a:ea typeface="Calibri"/>
                <a:cs typeface="B Nazanin" pitchFamily="2" charset="-78"/>
              </a:rPr>
              <a:t>مقامات مجاز به منظور </a:t>
            </a:r>
            <a:r>
              <a:rPr lang="fa-IR" b="1" dirty="0" smtClean="0">
                <a:solidFill>
                  <a:prstClr val="black"/>
                </a:solidFill>
                <a:latin typeface="Times New Roman"/>
                <a:ea typeface="Calibri"/>
                <a:cs typeface="B Nazanin" pitchFamily="2" charset="-78"/>
              </a:rPr>
              <a:t>ايجاد تسهيلات </a:t>
            </a:r>
            <a:r>
              <a:rPr lang="fa-IR" b="1" dirty="0">
                <a:solidFill>
                  <a:prstClr val="black"/>
                </a:solidFill>
                <a:latin typeface="Times New Roman"/>
                <a:ea typeface="Calibri"/>
                <a:cs typeface="B Nazanin" pitchFamily="2" charset="-78"/>
              </a:rPr>
              <a:t>لازم </a:t>
            </a:r>
            <a:r>
              <a:rPr lang="fa-IR" b="1" dirty="0" smtClean="0">
                <a:solidFill>
                  <a:prstClr val="black"/>
                </a:solidFill>
                <a:latin typeface="Times New Roman"/>
                <a:ea typeface="Calibri"/>
                <a:cs typeface="B Nazanin" pitchFamily="2" charset="-78"/>
              </a:rPr>
              <a:t>براي </a:t>
            </a:r>
            <a:r>
              <a:rPr lang="fa-IR" b="1" dirty="0">
                <a:solidFill>
                  <a:prstClr val="black"/>
                </a:solidFill>
                <a:latin typeface="Times New Roman"/>
                <a:ea typeface="Calibri"/>
                <a:cs typeface="B Nazanin" pitchFamily="2" charset="-78"/>
              </a:rPr>
              <a:t>انجام </a:t>
            </a:r>
            <a:r>
              <a:rPr lang="fa-IR" b="1" dirty="0" smtClean="0">
                <a:solidFill>
                  <a:prstClr val="black"/>
                </a:solidFill>
                <a:latin typeface="Times New Roman"/>
                <a:ea typeface="Calibri"/>
                <a:cs typeface="B Nazanin" pitchFamily="2" charset="-78"/>
              </a:rPr>
              <a:t>پرداختهاي جزئي </a:t>
            </a:r>
            <a:r>
              <a:rPr lang="fa-IR" b="1" dirty="0">
                <a:solidFill>
                  <a:prstClr val="black"/>
                </a:solidFill>
                <a:latin typeface="Times New Roman"/>
                <a:ea typeface="Calibri"/>
                <a:cs typeface="B Nazanin" pitchFamily="2" charset="-78"/>
              </a:rPr>
              <a:t>و متوسط در </a:t>
            </a:r>
            <a:r>
              <a:rPr lang="fa-IR" b="1" dirty="0" smtClean="0">
                <a:solidFill>
                  <a:prstClr val="black"/>
                </a:solidFill>
                <a:latin typeface="Times New Roman"/>
                <a:ea typeface="Calibri"/>
                <a:cs typeface="B Nazanin" pitchFamily="2" charset="-78"/>
              </a:rPr>
              <a:t>اختيار </a:t>
            </a:r>
            <a:r>
              <a:rPr lang="fa-IR" b="1" dirty="0">
                <a:solidFill>
                  <a:prstClr val="black"/>
                </a:solidFill>
                <a:latin typeface="Times New Roman"/>
                <a:ea typeface="Calibri"/>
                <a:cs typeface="B Nazanin" pitchFamily="2" charset="-78"/>
              </a:rPr>
              <a:t>عامل </a:t>
            </a:r>
            <a:r>
              <a:rPr lang="fa-IR" b="1" dirty="0" smtClean="0">
                <a:solidFill>
                  <a:prstClr val="black"/>
                </a:solidFill>
                <a:latin typeface="Times New Roman"/>
                <a:ea typeface="Calibri"/>
                <a:cs typeface="B Nazanin" pitchFamily="2" charset="-78"/>
              </a:rPr>
              <a:t>ذيحساب</a:t>
            </a:r>
            <a:r>
              <a:rPr lang="fa-IR" b="1" dirty="0">
                <a:solidFill>
                  <a:prstClr val="black"/>
                </a:solidFill>
                <a:latin typeface="Times New Roman"/>
                <a:ea typeface="Calibri"/>
                <a:cs typeface="B Nazanin" pitchFamily="2" charset="-78"/>
              </a:rPr>
              <a:t>، واحد تدارکات وکارپردازان قرار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دهد. </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براساس </a:t>
            </a:r>
            <a:r>
              <a:rPr lang="fa-IR" b="1" dirty="0" smtClean="0">
                <a:solidFill>
                  <a:prstClr val="black"/>
                </a:solidFill>
                <a:latin typeface="Times New Roman"/>
                <a:ea typeface="Calibri"/>
                <a:cs typeface="B Nazanin" pitchFamily="2" charset="-78"/>
              </a:rPr>
              <a:t>آيين </a:t>
            </a:r>
            <a:r>
              <a:rPr lang="fa-IR" b="1" dirty="0">
                <a:solidFill>
                  <a:prstClr val="black"/>
                </a:solidFill>
                <a:latin typeface="Times New Roman"/>
                <a:ea typeface="Calibri"/>
                <a:cs typeface="B Nazanin" pitchFamily="2" charset="-78"/>
              </a:rPr>
              <a:t>نامه موضوع ماده 54 قانون محاسبات </a:t>
            </a:r>
            <a:r>
              <a:rPr lang="fa-IR" b="1" dirty="0" smtClean="0">
                <a:solidFill>
                  <a:prstClr val="black"/>
                </a:solidFill>
                <a:latin typeface="Times New Roman"/>
                <a:ea typeface="Calibri"/>
                <a:cs typeface="B Nazanin" pitchFamily="2" charset="-78"/>
              </a:rPr>
              <a:t>عمومي </a:t>
            </a:r>
            <a:r>
              <a:rPr lang="fa-IR" b="1" dirty="0">
                <a:solidFill>
                  <a:prstClr val="black"/>
                </a:solidFill>
                <a:latin typeface="Times New Roman"/>
                <a:ea typeface="Calibri"/>
                <a:cs typeface="B Nazanin" pitchFamily="2" charset="-78"/>
              </a:rPr>
              <a:t>کشور تنخواه گردان پرداخت که در </a:t>
            </a:r>
            <a:r>
              <a:rPr lang="fa-IR" b="1" dirty="0" smtClean="0">
                <a:solidFill>
                  <a:prstClr val="black"/>
                </a:solidFill>
                <a:latin typeface="Times New Roman"/>
                <a:ea typeface="Calibri"/>
                <a:cs typeface="B Nazanin" pitchFamily="2" charset="-78"/>
              </a:rPr>
              <a:t>اختيار </a:t>
            </a:r>
            <a:r>
              <a:rPr lang="fa-IR" b="1" dirty="0">
                <a:solidFill>
                  <a:prstClr val="black"/>
                </a:solidFill>
                <a:latin typeface="Times New Roman"/>
                <a:ea typeface="Calibri"/>
                <a:cs typeface="B Nazanin" pitchFamily="2" charset="-78"/>
              </a:rPr>
              <a:t>دارندگان تنخواه قرار داده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شود تا </a:t>
            </a:r>
            <a:r>
              <a:rPr lang="fa-IR" b="1" dirty="0" smtClean="0">
                <a:solidFill>
                  <a:prstClr val="black"/>
                </a:solidFill>
                <a:latin typeface="Times New Roman"/>
                <a:ea typeface="Calibri"/>
                <a:cs typeface="B Nazanin" pitchFamily="2" charset="-78"/>
              </a:rPr>
              <a:t>پايان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مالي بايد تسويه </a:t>
            </a:r>
            <a:r>
              <a:rPr lang="fa-IR" b="1" dirty="0">
                <a:solidFill>
                  <a:prstClr val="black"/>
                </a:solidFill>
                <a:latin typeface="Times New Roman"/>
                <a:ea typeface="Calibri"/>
                <a:cs typeface="B Nazanin" pitchFamily="2" charset="-78"/>
              </a:rPr>
              <a:t>گردد</a:t>
            </a:r>
            <a:r>
              <a:rPr lang="fa-IR" b="1" dirty="0" smtClean="0">
                <a:solidFill>
                  <a:prstClr val="black"/>
                </a:solidFill>
                <a:latin typeface="Times New Roman"/>
                <a:ea typeface="Calibri"/>
                <a:cs typeface="B Nazanin" pitchFamily="2" charset="-78"/>
              </a:rPr>
              <a:t>.</a:t>
            </a:r>
          </a:p>
          <a:p>
            <a:pPr algn="justLow">
              <a:lnSpc>
                <a:spcPct val="115000"/>
              </a:lnSpc>
            </a:pPr>
            <a:endParaRPr lang="en-US" b="1" dirty="0">
              <a:solidFill>
                <a:prstClr val="black"/>
              </a:solidFill>
              <a:latin typeface="Times New Roman"/>
              <a:ea typeface="Calibri"/>
              <a:cs typeface="B Nazanin" pitchFamily="2" charset="-78"/>
            </a:endParaRPr>
          </a:p>
          <a:p>
            <a:pPr algn="justLow"/>
            <a:r>
              <a:rPr lang="fa-IR" b="1" dirty="0">
                <a:solidFill>
                  <a:prstClr val="black"/>
                </a:solidFill>
                <a:latin typeface="Times New Roman"/>
                <a:ea typeface="Calibri"/>
                <a:cs typeface="B Nazanin" pitchFamily="2" charset="-78"/>
              </a:rPr>
              <a:t>6-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طي </a:t>
            </a:r>
            <a:r>
              <a:rPr lang="fa-IR" b="1" dirty="0">
                <a:solidFill>
                  <a:prstClr val="black"/>
                </a:solidFill>
                <a:latin typeface="Times New Roman"/>
                <a:ea typeface="Calibri"/>
                <a:cs typeface="B Nazanin" pitchFamily="2" charset="-78"/>
              </a:rPr>
              <a:t>سال (تا 30 </a:t>
            </a:r>
            <a:r>
              <a:rPr lang="fa-IR" b="1" dirty="0" smtClean="0">
                <a:solidFill>
                  <a:prstClr val="black"/>
                </a:solidFill>
                <a:latin typeface="Times New Roman"/>
                <a:ea typeface="Calibri"/>
                <a:cs typeface="B Nazanin" pitchFamily="2" charset="-78"/>
              </a:rPr>
              <a:t>بهمن ) مبلغ  55.328.000 ريال </a:t>
            </a:r>
            <a:r>
              <a:rPr lang="fa-IR" b="1" dirty="0">
                <a:solidFill>
                  <a:prstClr val="black"/>
                </a:solidFill>
                <a:latin typeface="Times New Roman"/>
                <a:ea typeface="Calibri"/>
                <a:cs typeface="B Nazanin" pitchFamily="2" charset="-78"/>
              </a:rPr>
              <a:t>بابت درخواست </a:t>
            </a:r>
            <a:r>
              <a:rPr lang="fa-IR" b="1" dirty="0" smtClean="0">
                <a:solidFill>
                  <a:prstClr val="black"/>
                </a:solidFill>
                <a:latin typeface="Times New Roman"/>
                <a:ea typeface="Calibri"/>
                <a:cs typeface="B Nazanin" pitchFamily="2" charset="-78"/>
              </a:rPr>
              <a:t>هاي </a:t>
            </a:r>
            <a:r>
              <a:rPr lang="fa-IR" b="1" dirty="0">
                <a:solidFill>
                  <a:prstClr val="black"/>
                </a:solidFill>
                <a:latin typeface="Times New Roman"/>
                <a:ea typeface="Calibri"/>
                <a:cs typeface="B Nazanin" pitchFamily="2" charset="-78"/>
              </a:rPr>
              <a:t>صادره از خزانه </a:t>
            </a:r>
            <a:r>
              <a:rPr lang="fa-IR" b="1" dirty="0" smtClean="0">
                <a:solidFill>
                  <a:prstClr val="black"/>
                </a:solidFill>
                <a:latin typeface="Times New Roman"/>
                <a:ea typeface="Calibri"/>
                <a:cs typeface="B Nazanin" pitchFamily="2" charset="-78"/>
              </a:rPr>
              <a:t>دريافت </a:t>
            </a:r>
            <a:r>
              <a:rPr lang="fa-IR" b="1" dirty="0">
                <a:solidFill>
                  <a:prstClr val="black"/>
                </a:solidFill>
                <a:latin typeface="Times New Roman"/>
                <a:ea typeface="Calibri"/>
                <a:cs typeface="B Nazanin" pitchFamily="2" charset="-78"/>
              </a:rPr>
              <a:t>نموده است.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است</a:t>
            </a:r>
          </a:p>
          <a:p>
            <a:pPr algn="justLow"/>
            <a:endParaRPr lang="fa-IR" b="1" dirty="0" smtClean="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ثبت </a:t>
            </a:r>
            <a:r>
              <a:rPr lang="fa-IR" b="1" dirty="0">
                <a:solidFill>
                  <a:prstClr val="black"/>
                </a:solidFill>
                <a:latin typeface="Times New Roman"/>
                <a:ea typeface="Calibri"/>
                <a:cs typeface="B Nazanin" pitchFamily="2" charset="-78"/>
              </a:rPr>
              <a:t>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a:t>
            </a:r>
            <a:r>
              <a:rPr lang="fa-IR" b="1" dirty="0">
                <a:solidFill>
                  <a:prstClr val="black"/>
                </a:solidFill>
                <a:latin typeface="Times New Roman"/>
                <a:ea typeface="Calibri"/>
                <a:cs typeface="B Nazanin" pitchFamily="2" charset="-78"/>
              </a:rPr>
              <a:t>ثبت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درخواست وجه 	</a:t>
            </a:r>
            <a:r>
              <a:rPr lang="fa-IR" b="1" dirty="0" smtClean="0">
                <a:solidFill>
                  <a:prstClr val="black"/>
                </a:solidFill>
                <a:latin typeface="Times New Roman"/>
                <a:ea typeface="Calibri"/>
                <a:cs typeface="B Nazanin" pitchFamily="2" charset="-78"/>
              </a:rPr>
              <a:t>55.328.000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بانک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55.328.000</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منابع مالي </a:t>
            </a:r>
            <a:r>
              <a:rPr lang="fa-IR" b="1" dirty="0">
                <a:solidFill>
                  <a:prstClr val="black"/>
                </a:solidFill>
                <a:latin typeface="Times New Roman"/>
                <a:ea typeface="Calibri"/>
                <a:cs typeface="B Nazanin" pitchFamily="2" charset="-78"/>
              </a:rPr>
              <a:t>قابل پرداخت	</a:t>
            </a:r>
            <a:r>
              <a:rPr lang="fa-IR" b="1" dirty="0" smtClean="0">
                <a:solidFill>
                  <a:prstClr val="black"/>
                </a:solidFill>
                <a:latin typeface="Times New Roman"/>
                <a:ea typeface="Calibri"/>
                <a:cs typeface="B Nazanin" pitchFamily="2" charset="-78"/>
              </a:rPr>
              <a:t>55.328.000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دريافتي </a:t>
            </a:r>
            <a:r>
              <a:rPr lang="fa-IR" b="1" dirty="0">
                <a:solidFill>
                  <a:prstClr val="black"/>
                </a:solidFill>
                <a:latin typeface="Times New Roman"/>
                <a:ea typeface="Calibri"/>
                <a:cs typeface="B Nazanin" pitchFamily="2" charset="-78"/>
              </a:rPr>
              <a:t>از خزانه	</a:t>
            </a:r>
            <a:r>
              <a:rPr lang="fa-IR" b="1" dirty="0" smtClean="0">
                <a:solidFill>
                  <a:prstClr val="black"/>
                </a:solidFill>
                <a:latin typeface="Times New Roman"/>
                <a:ea typeface="Calibri"/>
                <a:cs typeface="B Nazanin" pitchFamily="2" charset="-78"/>
              </a:rPr>
              <a:t>55.328.000</a:t>
            </a:r>
            <a:endParaRPr lang="en-US" b="1" dirty="0">
              <a:solidFill>
                <a:prstClr val="black"/>
              </a:solidFill>
              <a:latin typeface="Times New Roman"/>
              <a:ea typeface="Calibri"/>
              <a:cs typeface="B Nazanin" pitchFamily="2" charset="-78"/>
            </a:endParaRPr>
          </a:p>
          <a:p>
            <a:pPr algn="justLow"/>
            <a:endParaRPr lang="fa-IR" b="1" dirty="0" smtClean="0">
              <a:solidFill>
                <a:prstClr val="black"/>
              </a:solidFill>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7-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طي </a:t>
            </a:r>
            <a:r>
              <a:rPr lang="fa-IR" b="1" dirty="0">
                <a:solidFill>
                  <a:prstClr val="black"/>
                </a:solidFill>
                <a:latin typeface="Times New Roman"/>
                <a:ea typeface="Calibri"/>
                <a:cs typeface="B Nazanin" pitchFamily="2" charset="-78"/>
              </a:rPr>
              <a:t>سال مبلغ </a:t>
            </a:r>
            <a:r>
              <a:rPr lang="fa-IR" b="1" dirty="0" smtClean="0">
                <a:solidFill>
                  <a:prstClr val="black"/>
                </a:solidFill>
                <a:latin typeface="Times New Roman"/>
                <a:ea typeface="Calibri"/>
                <a:cs typeface="B Nazanin" pitchFamily="2" charset="-78"/>
              </a:rPr>
              <a:t> 18.208.000 ريال </a:t>
            </a:r>
            <a:r>
              <a:rPr lang="fa-IR" b="1" dirty="0">
                <a:solidFill>
                  <a:prstClr val="black"/>
                </a:solidFill>
                <a:latin typeface="Times New Roman"/>
                <a:ea typeface="Calibri"/>
                <a:cs typeface="B Nazanin" pitchFamily="2" charset="-78"/>
              </a:rPr>
              <a:t>بابت </a:t>
            </a:r>
            <a:r>
              <a:rPr lang="fa-IR" b="1" dirty="0" smtClean="0">
                <a:solidFill>
                  <a:prstClr val="black"/>
                </a:solidFill>
                <a:latin typeface="Times New Roman"/>
                <a:ea typeface="Calibri"/>
                <a:cs typeface="B Nazanin" pitchFamily="2" charset="-78"/>
              </a:rPr>
              <a:t>خريد </a:t>
            </a:r>
            <a:r>
              <a:rPr lang="fa-IR" b="1" dirty="0">
                <a:solidFill>
                  <a:prstClr val="black"/>
                </a:solidFill>
                <a:latin typeface="Times New Roman"/>
                <a:ea typeface="Calibri"/>
                <a:cs typeface="B Nazanin" pitchFamily="2" charset="-78"/>
              </a:rPr>
              <a:t>کالا و خدمات </a:t>
            </a:r>
            <a:r>
              <a:rPr lang="fa-IR" b="1" dirty="0" smtClean="0">
                <a:solidFill>
                  <a:prstClr val="black"/>
                </a:solidFill>
                <a:latin typeface="Times New Roman"/>
                <a:ea typeface="Calibri"/>
                <a:cs typeface="B Nazanin" pitchFamily="2" charset="-78"/>
              </a:rPr>
              <a:t>تأمين </a:t>
            </a:r>
            <a:r>
              <a:rPr lang="fa-IR" b="1" dirty="0">
                <a:solidFill>
                  <a:prstClr val="black"/>
                </a:solidFill>
                <a:latin typeface="Times New Roman"/>
                <a:ea typeface="Calibri"/>
                <a:cs typeface="B Nazanin" pitchFamily="2" charset="-78"/>
              </a:rPr>
              <a:t>اعتبار </a:t>
            </a:r>
            <a:r>
              <a:rPr lang="fa-IR" b="1" dirty="0" smtClean="0">
                <a:solidFill>
                  <a:prstClr val="black"/>
                </a:solidFill>
                <a:latin typeface="Times New Roman"/>
                <a:ea typeface="Calibri"/>
                <a:cs typeface="B Nazanin" pitchFamily="2" charset="-78"/>
              </a:rPr>
              <a:t>مي نمايد</a:t>
            </a:r>
            <a:r>
              <a:rPr lang="fa-IR" b="1" dirty="0">
                <a:solidFill>
                  <a:prstClr val="black"/>
                </a:solidFill>
                <a:latin typeface="Times New Roman"/>
                <a:ea typeface="Calibri"/>
                <a:cs typeface="B Nazanin" pitchFamily="2" charset="-78"/>
              </a:rPr>
              <a:t>. ثبت بودجه </a:t>
            </a:r>
            <a:r>
              <a:rPr lang="fa-IR" b="1" dirty="0" smtClean="0">
                <a:solidFill>
                  <a:prstClr val="black"/>
                </a:solidFill>
                <a:latin typeface="Times New Roman"/>
                <a:ea typeface="Calibri"/>
                <a:cs typeface="B Nazanin" pitchFamily="2" charset="-78"/>
              </a:rPr>
              <a:t>اي 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اعتبارات تعهد نشده	</a:t>
            </a:r>
            <a:r>
              <a:rPr lang="fa-IR" b="1" dirty="0" smtClean="0">
                <a:solidFill>
                  <a:prstClr val="black"/>
                </a:solidFill>
                <a:latin typeface="Times New Roman"/>
                <a:ea typeface="Calibri"/>
                <a:cs typeface="B Nazanin" pitchFamily="2" charset="-78"/>
              </a:rPr>
              <a:t>18.208.000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اندوخته اعتبار تعهدات </a:t>
            </a:r>
            <a:r>
              <a:rPr lang="fa-IR" b="1" dirty="0" smtClean="0">
                <a:solidFill>
                  <a:prstClr val="black"/>
                </a:solidFill>
                <a:latin typeface="Times New Roman"/>
                <a:ea typeface="Calibri"/>
                <a:cs typeface="B Nazanin" pitchFamily="2" charset="-78"/>
              </a:rPr>
              <a:t>احتمالي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18.208.000</a:t>
            </a:r>
            <a:endParaRPr lang="en-US" b="1" dirty="0">
              <a:solidFill>
                <a:prstClr val="black"/>
              </a:solidFill>
              <a:latin typeface="Times New Roman"/>
              <a:ea typeface="Calibri"/>
              <a:cs typeface="B Nazanin" pitchFamily="2" charset="-78"/>
            </a:endParaRPr>
          </a:p>
          <a:p>
            <a:pPr algn="justLow"/>
            <a:endParaRPr lang="fa-IR" b="1" dirty="0">
              <a:solidFill>
                <a:prstClr val="black"/>
              </a:solidFill>
              <a:cs typeface="B Nazanin" pitchFamily="2" charset="-78"/>
            </a:endParaRPr>
          </a:p>
        </p:txBody>
      </p:sp>
    </p:spTree>
    <p:extLst>
      <p:ext uri="{BB962C8B-B14F-4D97-AF65-F5344CB8AC3E}">
        <p14:creationId xmlns:p14="http://schemas.microsoft.com/office/powerpoint/2010/main" val="2730865495"/>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904045"/>
            <a:ext cx="8208912" cy="5401479"/>
          </a:xfrm>
          <a:prstGeom prst="rect">
            <a:avLst/>
          </a:prstGeom>
        </p:spPr>
        <p:txBody>
          <a:bodyPr wrap="square">
            <a:spAutoFit/>
          </a:bodyPr>
          <a:lstStyle/>
          <a:p>
            <a:pPr algn="justLow">
              <a:lnSpc>
                <a:spcPct val="115000"/>
              </a:lnSpc>
            </a:pPr>
            <a:r>
              <a:rPr lang="fa-IR" sz="2000" b="1" dirty="0">
                <a:solidFill>
                  <a:prstClr val="black"/>
                </a:solidFill>
                <a:latin typeface="Times New Roman"/>
                <a:ea typeface="Calibri"/>
                <a:cs typeface="B Nazanin" pitchFamily="2" charset="-78"/>
              </a:rPr>
              <a:t>8-دستگاه </a:t>
            </a:r>
            <a:r>
              <a:rPr lang="fa-IR" sz="2000" b="1" dirty="0" smtClean="0">
                <a:solidFill>
                  <a:prstClr val="black"/>
                </a:solidFill>
                <a:latin typeface="Times New Roman"/>
                <a:ea typeface="Calibri"/>
                <a:cs typeface="B Nazanin" pitchFamily="2" charset="-78"/>
              </a:rPr>
              <a:t>اجرايي </a:t>
            </a:r>
            <a:r>
              <a:rPr lang="fa-IR" sz="2000" b="1" dirty="0">
                <a:solidFill>
                  <a:prstClr val="black"/>
                </a:solidFill>
                <a:latin typeface="Times New Roman"/>
                <a:ea typeface="Calibri"/>
                <a:cs typeface="B Nazanin" pitchFamily="2" charset="-78"/>
              </a:rPr>
              <a:t>در </a:t>
            </a:r>
            <a:r>
              <a:rPr lang="fa-IR" sz="2000" b="1" dirty="0" smtClean="0">
                <a:solidFill>
                  <a:prstClr val="black"/>
                </a:solidFill>
                <a:latin typeface="Times New Roman"/>
                <a:ea typeface="Calibri"/>
                <a:cs typeface="B Nazanin" pitchFamily="2" charset="-78"/>
              </a:rPr>
              <a:t>طي </a:t>
            </a:r>
            <a:r>
              <a:rPr lang="fa-IR" sz="2000" b="1" dirty="0">
                <a:solidFill>
                  <a:prstClr val="black"/>
                </a:solidFill>
                <a:latin typeface="Times New Roman"/>
                <a:ea typeface="Calibri"/>
                <a:cs typeface="B Nazanin" pitchFamily="2" charset="-78"/>
              </a:rPr>
              <a:t>سال </a:t>
            </a:r>
            <a:r>
              <a:rPr lang="fa-IR" sz="2000" b="1" dirty="0" smtClean="0">
                <a:solidFill>
                  <a:prstClr val="black"/>
                </a:solidFill>
                <a:latin typeface="Times New Roman"/>
                <a:ea typeface="Calibri"/>
                <a:cs typeface="B Nazanin" pitchFamily="2" charset="-78"/>
              </a:rPr>
              <a:t>براي خريدکالا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خدماتي </a:t>
            </a:r>
            <a:r>
              <a:rPr lang="fa-IR" sz="2000" b="1" dirty="0">
                <a:solidFill>
                  <a:prstClr val="black"/>
                </a:solidFill>
                <a:latin typeface="Times New Roman"/>
                <a:ea typeface="Calibri"/>
                <a:cs typeface="B Nazanin" pitchFamily="2" charset="-78"/>
              </a:rPr>
              <a:t>که قبلاً </a:t>
            </a:r>
            <a:r>
              <a:rPr lang="fa-IR" sz="2000" b="1" dirty="0" smtClean="0">
                <a:solidFill>
                  <a:prstClr val="black"/>
                </a:solidFill>
                <a:latin typeface="Times New Roman"/>
                <a:ea typeface="Calibri"/>
                <a:cs typeface="B Nazanin" pitchFamily="2" charset="-78"/>
              </a:rPr>
              <a:t>براي </a:t>
            </a:r>
            <a:r>
              <a:rPr lang="fa-IR" sz="2000" b="1" dirty="0">
                <a:solidFill>
                  <a:prstClr val="black"/>
                </a:solidFill>
                <a:latin typeface="Times New Roman"/>
                <a:ea typeface="Calibri"/>
                <a:cs typeface="B Nazanin" pitchFamily="2" charset="-78"/>
              </a:rPr>
              <a:t>آنها </a:t>
            </a:r>
            <a:r>
              <a:rPr lang="fa-IR" sz="2000" b="1" dirty="0" smtClean="0">
                <a:solidFill>
                  <a:prstClr val="black"/>
                </a:solidFill>
                <a:latin typeface="Times New Roman"/>
                <a:ea typeface="Calibri"/>
                <a:cs typeface="B Nazanin" pitchFamily="2" charset="-78"/>
              </a:rPr>
              <a:t>تأمين </a:t>
            </a:r>
            <a:r>
              <a:rPr lang="fa-IR" sz="2000" b="1" dirty="0">
                <a:solidFill>
                  <a:prstClr val="black"/>
                </a:solidFill>
                <a:latin typeface="Times New Roman"/>
                <a:ea typeface="Calibri"/>
                <a:cs typeface="B Nazanin" pitchFamily="2" charset="-78"/>
              </a:rPr>
              <a:t>اعتبار شده بود مبلغ </a:t>
            </a:r>
            <a:r>
              <a:rPr lang="fa-IR" sz="2000" b="1" dirty="0" smtClean="0">
                <a:solidFill>
                  <a:prstClr val="black"/>
                </a:solidFill>
                <a:latin typeface="Times New Roman"/>
                <a:ea typeface="Calibri"/>
                <a:cs typeface="B Nazanin" pitchFamily="2" charset="-78"/>
              </a:rPr>
              <a:t>5.120.000 ريال </a:t>
            </a:r>
            <a:r>
              <a:rPr lang="fa-IR" sz="2000" b="1" dirty="0">
                <a:solidFill>
                  <a:prstClr val="black"/>
                </a:solidFill>
                <a:latin typeface="Times New Roman"/>
                <a:ea typeface="Calibri"/>
                <a:cs typeface="B Nazanin" pitchFamily="2" charset="-78"/>
              </a:rPr>
              <a:t>به عنوان </a:t>
            </a:r>
            <a:r>
              <a:rPr lang="fa-IR" sz="2000" b="1" dirty="0" smtClean="0">
                <a:solidFill>
                  <a:prstClr val="black"/>
                </a:solidFill>
                <a:latin typeface="Times New Roman"/>
                <a:ea typeface="Calibri"/>
                <a:cs typeface="B Nazanin" pitchFamily="2" charset="-78"/>
              </a:rPr>
              <a:t>پيش </a:t>
            </a:r>
            <a:r>
              <a:rPr lang="fa-IR" sz="2000" b="1" dirty="0">
                <a:solidFill>
                  <a:prstClr val="black"/>
                </a:solidFill>
                <a:latin typeface="Times New Roman"/>
                <a:ea typeface="Calibri"/>
                <a:cs typeface="B Nazanin" pitchFamily="2" charset="-78"/>
              </a:rPr>
              <a:t>پرداخت، پرداخت </a:t>
            </a:r>
            <a:r>
              <a:rPr lang="fa-IR" sz="2000" b="1" dirty="0" smtClean="0">
                <a:solidFill>
                  <a:prstClr val="black"/>
                </a:solidFill>
                <a:latin typeface="Times New Roman"/>
                <a:ea typeface="Calibri"/>
                <a:cs typeface="B Nazanin" pitchFamily="2" charset="-78"/>
              </a:rPr>
              <a:t>مي نمايد</a:t>
            </a:r>
            <a:r>
              <a:rPr lang="fa-IR" sz="2000" b="1" dirty="0">
                <a:solidFill>
                  <a:prstClr val="black"/>
                </a:solidFill>
                <a:latin typeface="Times New Roman"/>
                <a:ea typeface="Calibri"/>
                <a:cs typeface="B Nazanin" pitchFamily="2" charset="-78"/>
              </a:rPr>
              <a:t>. ثبت </a:t>
            </a:r>
            <a:r>
              <a:rPr lang="fa-IR" sz="2000" b="1" dirty="0" smtClean="0">
                <a:solidFill>
                  <a:prstClr val="black"/>
                </a:solidFill>
                <a:latin typeface="Times New Roman"/>
                <a:ea typeface="Calibri"/>
                <a:cs typeface="B Nazanin" pitchFamily="2" charset="-78"/>
              </a:rPr>
              <a:t>اين رويداد </a:t>
            </a:r>
            <a:r>
              <a:rPr lang="fa-IR" sz="2000" b="1" dirty="0">
                <a:solidFill>
                  <a:prstClr val="black"/>
                </a:solidFill>
                <a:latin typeface="Times New Roman"/>
                <a:ea typeface="Calibri"/>
                <a:cs typeface="B Nazanin" pitchFamily="2" charset="-78"/>
              </a:rPr>
              <a:t>به شرح </a:t>
            </a:r>
            <a:r>
              <a:rPr lang="fa-IR" sz="2000" b="1" dirty="0" smtClean="0">
                <a:solidFill>
                  <a:prstClr val="black"/>
                </a:solidFill>
                <a:latin typeface="Times New Roman"/>
                <a:ea typeface="Calibri"/>
                <a:cs typeface="B Nazanin" pitchFamily="2" charset="-78"/>
              </a:rPr>
              <a:t>زير </a:t>
            </a:r>
            <a:r>
              <a:rPr lang="fa-IR" sz="2000" b="1" dirty="0">
                <a:solidFill>
                  <a:prstClr val="black"/>
                </a:solidFill>
                <a:latin typeface="Times New Roman"/>
                <a:ea typeface="Calibri"/>
                <a:cs typeface="B Nazanin" pitchFamily="2" charset="-78"/>
              </a:rPr>
              <a:t>است</a:t>
            </a:r>
            <a:r>
              <a:rPr lang="fa-IR" sz="2000" b="1" dirty="0" smtClean="0">
                <a:solidFill>
                  <a:prstClr val="black"/>
                </a:solidFill>
                <a:latin typeface="Times New Roman"/>
                <a:ea typeface="Calibri"/>
                <a:cs typeface="B Nazanin" pitchFamily="2" charset="-78"/>
              </a:rPr>
              <a:t>:</a:t>
            </a:r>
          </a:p>
          <a:p>
            <a:pPr algn="justLow">
              <a:lnSpc>
                <a:spcPct val="115000"/>
              </a:lnSpc>
            </a:pPr>
            <a:endParaRPr lang="fa-IR" sz="2000" b="1" dirty="0" smtClean="0">
              <a:solidFill>
                <a:prstClr val="black"/>
              </a:solidFill>
              <a:latin typeface="Times New Roman"/>
              <a:ea typeface="Calibri"/>
              <a:cs typeface="B Nazanin" pitchFamily="2" charset="-78"/>
            </a:endParaRPr>
          </a:p>
          <a:p>
            <a:pPr algn="justLow">
              <a:lnSpc>
                <a:spcPct val="115000"/>
              </a:lnSpc>
            </a:pPr>
            <a:r>
              <a:rPr lang="fa-IR" sz="2000" b="1" dirty="0" smtClean="0">
                <a:solidFill>
                  <a:prstClr val="black"/>
                </a:solidFill>
                <a:latin typeface="Times New Roman"/>
                <a:ea typeface="Calibri"/>
                <a:cs typeface="B Nazanin" pitchFamily="2" charset="-78"/>
              </a:rPr>
              <a:t>                ثبت </a:t>
            </a:r>
            <a:r>
              <a:rPr lang="fa-IR" sz="2000" b="1" dirty="0">
                <a:solidFill>
                  <a:prstClr val="black"/>
                </a:solidFill>
                <a:latin typeface="Times New Roman"/>
                <a:ea typeface="Calibri"/>
                <a:cs typeface="B Nazanin" pitchFamily="2" charset="-78"/>
              </a:rPr>
              <a:t>بودجه </a:t>
            </a:r>
            <a:r>
              <a:rPr lang="fa-IR" sz="2000" b="1" dirty="0" smtClean="0">
                <a:solidFill>
                  <a:prstClr val="black"/>
                </a:solidFill>
                <a:latin typeface="Times New Roman"/>
                <a:ea typeface="Calibri"/>
                <a:cs typeface="B Nazanin" pitchFamily="2" charset="-78"/>
              </a:rPr>
              <a:t>اي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ثبت مالي</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اندوخته اعتبار تعهدات </a:t>
            </a:r>
            <a:r>
              <a:rPr lang="fa-IR" sz="2000" b="1" dirty="0" smtClean="0">
                <a:solidFill>
                  <a:prstClr val="black"/>
                </a:solidFill>
                <a:latin typeface="Times New Roman"/>
                <a:ea typeface="Calibri"/>
                <a:cs typeface="B Nazanin" pitchFamily="2" charset="-78"/>
              </a:rPr>
              <a:t>مالي</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5.120.000      پيش </a:t>
            </a:r>
            <a:r>
              <a:rPr lang="fa-IR" sz="2000" b="1" dirty="0">
                <a:solidFill>
                  <a:prstClr val="black"/>
                </a:solidFill>
                <a:latin typeface="Times New Roman"/>
                <a:ea typeface="Calibri"/>
                <a:cs typeface="B Nazanin" pitchFamily="2" charset="-78"/>
              </a:rPr>
              <a:t>پرداخت سال </a:t>
            </a:r>
            <a:r>
              <a:rPr lang="fa-IR" sz="2000" b="1" dirty="0" smtClean="0">
                <a:solidFill>
                  <a:prstClr val="black"/>
                </a:solidFill>
                <a:latin typeface="Times New Roman"/>
                <a:ea typeface="Calibri"/>
                <a:cs typeface="B Nazanin" pitchFamily="2" charset="-78"/>
              </a:rPr>
              <a:t>جاري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5.120.000</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smtClean="0">
                <a:solidFill>
                  <a:prstClr val="black"/>
                </a:solidFill>
                <a:latin typeface="Times New Roman"/>
                <a:ea typeface="Calibri"/>
                <a:cs typeface="B Nazanin" pitchFamily="2" charset="-78"/>
              </a:rPr>
              <a:t>     اندوخته </a:t>
            </a:r>
            <a:r>
              <a:rPr lang="fa-IR" sz="2000" b="1" dirty="0">
                <a:solidFill>
                  <a:prstClr val="black"/>
                </a:solidFill>
                <a:latin typeface="Times New Roman"/>
                <a:ea typeface="Calibri"/>
                <a:cs typeface="B Nazanin" pitchFamily="2" charset="-78"/>
              </a:rPr>
              <a:t>اعتبار </a:t>
            </a:r>
            <a:r>
              <a:rPr lang="fa-IR" sz="2000" b="1" dirty="0" smtClean="0">
                <a:solidFill>
                  <a:prstClr val="black"/>
                </a:solidFill>
                <a:latin typeface="Times New Roman"/>
                <a:ea typeface="Calibri"/>
                <a:cs typeface="B Nazanin" pitchFamily="2" charset="-78"/>
              </a:rPr>
              <a:t>پرداختهاي غير قطعي  5.120.000</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بانک پرداخت        5.120.000</a:t>
            </a:r>
            <a:endParaRPr lang="en-US" sz="2000" b="1" dirty="0">
              <a:solidFill>
                <a:prstClr val="black"/>
              </a:solidFill>
              <a:latin typeface="Times New Roman"/>
              <a:ea typeface="Calibri"/>
              <a:cs typeface="B Nazanin" pitchFamily="2" charset="-78"/>
            </a:endParaRPr>
          </a:p>
          <a:p>
            <a:pPr algn="justLow">
              <a:lnSpc>
                <a:spcPct val="115000"/>
              </a:lnSpc>
            </a:pPr>
            <a:endParaRPr lang="fa-IR" sz="2000" b="1" dirty="0" smtClean="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طبق ماده 28 قانون محاسبات </a:t>
            </a:r>
            <a:r>
              <a:rPr lang="fa-IR" sz="2000" b="1" dirty="0" smtClean="0">
                <a:solidFill>
                  <a:prstClr val="black"/>
                </a:solidFill>
                <a:latin typeface="Times New Roman"/>
                <a:ea typeface="Calibri"/>
                <a:cs typeface="B Nazanin" pitchFamily="2" charset="-78"/>
              </a:rPr>
              <a:t>عمومي </a:t>
            </a:r>
            <a:r>
              <a:rPr lang="fa-IR" sz="2000" b="1" dirty="0">
                <a:solidFill>
                  <a:prstClr val="black"/>
                </a:solidFill>
                <a:latin typeface="Times New Roman"/>
                <a:ea typeface="Calibri"/>
                <a:cs typeface="B Nazanin" pitchFamily="2" charset="-78"/>
              </a:rPr>
              <a:t>کشور، </a:t>
            </a:r>
            <a:r>
              <a:rPr lang="fa-IR" sz="2000" b="1" dirty="0" smtClean="0">
                <a:solidFill>
                  <a:prstClr val="black"/>
                </a:solidFill>
                <a:latin typeface="Times New Roman"/>
                <a:ea typeface="Calibri"/>
                <a:cs typeface="B Nazanin" pitchFamily="2" charset="-78"/>
              </a:rPr>
              <a:t>پيش </a:t>
            </a:r>
            <a:r>
              <a:rPr lang="fa-IR" sz="2000" b="1" dirty="0">
                <a:solidFill>
                  <a:prstClr val="black"/>
                </a:solidFill>
                <a:latin typeface="Times New Roman"/>
                <a:ea typeface="Calibri"/>
                <a:cs typeface="B Nazanin" pitchFamily="2" charset="-78"/>
              </a:rPr>
              <a:t>پرداخت عبارت است از </a:t>
            </a:r>
            <a:r>
              <a:rPr lang="fa-IR" sz="2000" b="1" dirty="0" smtClean="0">
                <a:solidFill>
                  <a:prstClr val="black"/>
                </a:solidFill>
                <a:latin typeface="Times New Roman"/>
                <a:ea typeface="Calibri"/>
                <a:cs typeface="B Nazanin" pitchFamily="2" charset="-78"/>
              </a:rPr>
              <a:t>پرداختي </a:t>
            </a:r>
            <a:r>
              <a:rPr lang="fa-IR" sz="2000" b="1" dirty="0">
                <a:solidFill>
                  <a:prstClr val="black"/>
                </a:solidFill>
                <a:latin typeface="Times New Roman"/>
                <a:ea typeface="Calibri"/>
                <a:cs typeface="B Nazanin" pitchFamily="2" charset="-78"/>
              </a:rPr>
              <a:t>که از محل اعتبارات مربوط بر اساس احکام و قرار دادها طبق مقررات </a:t>
            </a:r>
            <a:r>
              <a:rPr lang="fa-IR" sz="2000" b="1" dirty="0" smtClean="0">
                <a:solidFill>
                  <a:prstClr val="black"/>
                </a:solidFill>
                <a:latin typeface="Times New Roman"/>
                <a:ea typeface="Calibri"/>
                <a:cs typeface="B Nazanin" pitchFamily="2" charset="-78"/>
              </a:rPr>
              <a:t>پيش </a:t>
            </a:r>
            <a:r>
              <a:rPr lang="fa-IR" sz="2000" b="1" dirty="0">
                <a:solidFill>
                  <a:prstClr val="black"/>
                </a:solidFill>
                <a:latin typeface="Times New Roman"/>
                <a:ea typeface="Calibri"/>
                <a:cs typeface="B Nazanin" pitchFamily="2" charset="-78"/>
              </a:rPr>
              <a:t>از انجام تعهد صورت </a:t>
            </a:r>
            <a:r>
              <a:rPr lang="fa-IR" sz="2000" b="1" dirty="0" smtClean="0">
                <a:solidFill>
                  <a:prstClr val="black"/>
                </a:solidFill>
                <a:latin typeface="Times New Roman"/>
                <a:ea typeface="Calibri"/>
                <a:cs typeface="B Nazanin" pitchFamily="2" charset="-78"/>
              </a:rPr>
              <a:t>مي گيرد</a:t>
            </a:r>
            <a:r>
              <a:rPr lang="fa-IR" sz="2000" b="1" dirty="0">
                <a:solidFill>
                  <a:prstClr val="black"/>
                </a:solidFill>
                <a:latin typeface="Times New Roman"/>
                <a:ea typeface="Calibri"/>
                <a:cs typeface="B Nazanin" pitchFamily="2" charset="-78"/>
              </a:rPr>
              <a:t>. </a:t>
            </a:r>
            <a:endParaRPr lang="fa-IR" sz="2000" b="1" dirty="0" smtClean="0">
              <a:solidFill>
                <a:prstClr val="black"/>
              </a:solidFill>
              <a:latin typeface="Times New Roman"/>
              <a:ea typeface="Calibri"/>
              <a:cs typeface="B Nazanin" pitchFamily="2" charset="-78"/>
            </a:endParaRPr>
          </a:p>
          <a:p>
            <a:pPr algn="justLow">
              <a:lnSpc>
                <a:spcPct val="115000"/>
              </a:lnSpc>
            </a:pP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هزينه </a:t>
            </a:r>
            <a:r>
              <a:rPr lang="fa-IR" sz="2000" b="1" dirty="0">
                <a:solidFill>
                  <a:prstClr val="black"/>
                </a:solidFill>
                <a:latin typeface="Times New Roman"/>
                <a:ea typeface="Calibri"/>
                <a:cs typeface="B Nazanin" pitchFamily="2" charset="-78"/>
              </a:rPr>
              <a:t>معمولاً </a:t>
            </a:r>
            <a:r>
              <a:rPr lang="fa-IR" sz="2000" b="1" dirty="0" smtClean="0">
                <a:solidFill>
                  <a:prstClr val="black"/>
                </a:solidFill>
                <a:latin typeface="Times New Roman"/>
                <a:ea typeface="Calibri"/>
                <a:cs typeface="B Nazanin" pitchFamily="2" charset="-78"/>
              </a:rPr>
              <a:t>هنگامي ايجاد مي </a:t>
            </a:r>
            <a:r>
              <a:rPr lang="fa-IR" sz="2000" b="1" dirty="0">
                <a:solidFill>
                  <a:prstClr val="black"/>
                </a:solidFill>
                <a:latin typeface="Times New Roman"/>
                <a:ea typeface="Calibri"/>
                <a:cs typeface="B Nazanin" pitchFamily="2" charset="-78"/>
              </a:rPr>
              <a:t>شود که </a:t>
            </a:r>
            <a:r>
              <a:rPr lang="fa-IR" sz="2000" b="1" dirty="0" smtClean="0">
                <a:solidFill>
                  <a:prstClr val="black"/>
                </a:solidFill>
                <a:latin typeface="Times New Roman"/>
                <a:ea typeface="Calibri"/>
                <a:cs typeface="B Nazanin" pitchFamily="2" charset="-78"/>
              </a:rPr>
              <a:t>کالايي تحويل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يا خدمتي </a:t>
            </a:r>
            <a:r>
              <a:rPr lang="fa-IR" sz="2000" b="1" dirty="0">
                <a:solidFill>
                  <a:prstClr val="black"/>
                </a:solidFill>
                <a:latin typeface="Times New Roman"/>
                <a:ea typeface="Calibri"/>
                <a:cs typeface="B Nazanin" pitchFamily="2" charset="-78"/>
              </a:rPr>
              <a:t>انجام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شود، در </a:t>
            </a:r>
            <a:r>
              <a:rPr lang="fa-IR" sz="2000" b="1" dirty="0" smtClean="0">
                <a:solidFill>
                  <a:prstClr val="black"/>
                </a:solidFill>
                <a:latin typeface="Times New Roman"/>
                <a:ea typeface="Calibri"/>
                <a:cs typeface="B Nazanin" pitchFamily="2" charset="-78"/>
              </a:rPr>
              <a:t>حالي </a:t>
            </a:r>
            <a:r>
              <a:rPr lang="fa-IR" sz="2000" b="1" dirty="0">
                <a:solidFill>
                  <a:prstClr val="black"/>
                </a:solidFill>
                <a:latin typeface="Times New Roman"/>
                <a:ea typeface="Calibri"/>
                <a:cs typeface="B Nazanin" pitchFamily="2" charset="-78"/>
              </a:rPr>
              <a:t>که </a:t>
            </a:r>
            <a:r>
              <a:rPr lang="fa-IR" sz="2000" b="1" dirty="0" smtClean="0">
                <a:solidFill>
                  <a:prstClr val="black"/>
                </a:solidFill>
                <a:latin typeface="Times New Roman"/>
                <a:ea typeface="Calibri"/>
                <a:cs typeface="B Nazanin" pitchFamily="2" charset="-78"/>
              </a:rPr>
              <a:t>پيش </a:t>
            </a:r>
            <a:r>
              <a:rPr lang="fa-IR" sz="2000" b="1" dirty="0">
                <a:solidFill>
                  <a:prstClr val="black"/>
                </a:solidFill>
                <a:latin typeface="Times New Roman"/>
                <a:ea typeface="Calibri"/>
                <a:cs typeface="B Nazanin" pitchFamily="2" charset="-78"/>
              </a:rPr>
              <a:t>پرداخت قبل ازآنکه </a:t>
            </a:r>
            <a:r>
              <a:rPr lang="fa-IR" sz="2000" b="1" dirty="0" smtClean="0">
                <a:solidFill>
                  <a:prstClr val="black"/>
                </a:solidFill>
                <a:latin typeface="Times New Roman"/>
                <a:ea typeface="Calibri"/>
                <a:cs typeface="B Nazanin" pitchFamily="2" charset="-78"/>
              </a:rPr>
              <a:t>کالايي تحويل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يا خدمتي </a:t>
            </a:r>
            <a:r>
              <a:rPr lang="fa-IR" sz="2000" b="1" dirty="0">
                <a:solidFill>
                  <a:prstClr val="black"/>
                </a:solidFill>
                <a:latin typeface="Times New Roman"/>
                <a:ea typeface="Calibri"/>
                <a:cs typeface="B Nazanin" pitchFamily="2" charset="-78"/>
              </a:rPr>
              <a:t>انجام شود پرداخت گردد. </a:t>
            </a:r>
            <a:r>
              <a:rPr lang="fa-IR" sz="2000" b="1" dirty="0" smtClean="0">
                <a:solidFill>
                  <a:prstClr val="black"/>
                </a:solidFill>
                <a:latin typeface="Times New Roman"/>
                <a:ea typeface="Calibri"/>
                <a:cs typeface="B Nazanin" pitchFamily="2" charset="-78"/>
              </a:rPr>
              <a:t>بنابراين وجوهي </a:t>
            </a:r>
            <a:r>
              <a:rPr lang="fa-IR" sz="2000" b="1" dirty="0">
                <a:solidFill>
                  <a:prstClr val="black"/>
                </a:solidFill>
                <a:latin typeface="Times New Roman"/>
                <a:ea typeface="Calibri"/>
                <a:cs typeface="B Nazanin" pitchFamily="2" charset="-78"/>
              </a:rPr>
              <a:t>که بابت </a:t>
            </a:r>
            <a:r>
              <a:rPr lang="fa-IR" sz="2000" b="1" dirty="0" smtClean="0">
                <a:solidFill>
                  <a:prstClr val="black"/>
                </a:solidFill>
                <a:latin typeface="Times New Roman"/>
                <a:ea typeface="Calibri"/>
                <a:cs typeface="B Nazanin" pitchFamily="2" charset="-78"/>
              </a:rPr>
              <a:t>پيش </a:t>
            </a:r>
            <a:r>
              <a:rPr lang="fa-IR" sz="2000" b="1" dirty="0">
                <a:solidFill>
                  <a:prstClr val="black"/>
                </a:solidFill>
                <a:latin typeface="Times New Roman"/>
                <a:ea typeface="Calibri"/>
                <a:cs typeface="B Nazanin" pitchFamily="2" charset="-78"/>
              </a:rPr>
              <a:t>پرداخت پرداخت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شود تا زمان </a:t>
            </a:r>
            <a:r>
              <a:rPr lang="fa-IR" sz="2000" b="1" dirty="0" smtClean="0">
                <a:solidFill>
                  <a:prstClr val="black"/>
                </a:solidFill>
                <a:latin typeface="Times New Roman"/>
                <a:ea typeface="Calibri"/>
                <a:cs typeface="B Nazanin" pitchFamily="2" charset="-78"/>
              </a:rPr>
              <a:t>تحويل </a:t>
            </a:r>
            <a:r>
              <a:rPr lang="fa-IR" sz="2000" b="1" dirty="0">
                <a:solidFill>
                  <a:prstClr val="black"/>
                </a:solidFill>
                <a:latin typeface="Times New Roman"/>
                <a:ea typeface="Calibri"/>
                <a:cs typeface="B Nazanin" pitchFamily="2" charset="-78"/>
              </a:rPr>
              <a:t>کالا </a:t>
            </a:r>
            <a:r>
              <a:rPr lang="fa-IR" sz="2000" b="1" dirty="0" smtClean="0">
                <a:solidFill>
                  <a:prstClr val="black"/>
                </a:solidFill>
                <a:latin typeface="Times New Roman"/>
                <a:ea typeface="Calibri"/>
                <a:cs typeface="B Nazanin" pitchFamily="2" charset="-78"/>
              </a:rPr>
              <a:t>يا </a:t>
            </a:r>
            <a:r>
              <a:rPr lang="fa-IR" sz="2000" b="1" dirty="0">
                <a:solidFill>
                  <a:prstClr val="black"/>
                </a:solidFill>
                <a:latin typeface="Times New Roman"/>
                <a:ea typeface="Calibri"/>
                <a:cs typeface="B Nazanin" pitchFamily="2" charset="-78"/>
              </a:rPr>
              <a:t>انجام خدمت جزء اقلام </a:t>
            </a:r>
            <a:r>
              <a:rPr lang="fa-IR" sz="2000" b="1" dirty="0" smtClean="0">
                <a:solidFill>
                  <a:prstClr val="black"/>
                </a:solidFill>
                <a:latin typeface="Times New Roman"/>
                <a:ea typeface="Calibri"/>
                <a:cs typeface="B Nazanin" pitchFamily="2" charset="-78"/>
              </a:rPr>
              <a:t>دارايي جاري </a:t>
            </a:r>
            <a:r>
              <a:rPr lang="fa-IR" sz="2000" b="1" dirty="0">
                <a:solidFill>
                  <a:prstClr val="black"/>
                </a:solidFill>
                <a:latin typeface="Times New Roman"/>
                <a:ea typeface="Calibri"/>
                <a:cs typeface="B Nazanin" pitchFamily="2" charset="-78"/>
              </a:rPr>
              <a:t>دستگاه </a:t>
            </a:r>
            <a:r>
              <a:rPr lang="fa-IR" sz="2000" b="1" dirty="0" smtClean="0">
                <a:solidFill>
                  <a:prstClr val="black"/>
                </a:solidFill>
                <a:latin typeface="Times New Roman"/>
                <a:ea typeface="Calibri"/>
                <a:cs typeface="B Nazanin" pitchFamily="2" charset="-78"/>
              </a:rPr>
              <a:t>اجرايي </a:t>
            </a:r>
            <a:r>
              <a:rPr lang="fa-IR" sz="2000" b="1" dirty="0">
                <a:solidFill>
                  <a:prstClr val="black"/>
                </a:solidFill>
                <a:latin typeface="Times New Roman"/>
                <a:ea typeface="Calibri"/>
                <a:cs typeface="B Nazanin" pitchFamily="2" charset="-78"/>
              </a:rPr>
              <a:t>محسوب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شود</a:t>
            </a:r>
            <a:r>
              <a:rPr lang="fa-IR" sz="2000" b="1" dirty="0" smtClean="0">
                <a:solidFill>
                  <a:prstClr val="black"/>
                </a:solidFill>
                <a:latin typeface="Times New Roman"/>
                <a:ea typeface="Calibri"/>
                <a:cs typeface="B Nazanin" pitchFamily="2" charset="-78"/>
              </a:rPr>
              <a:t>.</a:t>
            </a:r>
            <a:endParaRPr lang="en-US" sz="2000"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4038704392"/>
      </p:ext>
    </p:extLst>
  </p:cSld>
  <p:clrMapOvr>
    <a:masterClrMapping/>
  </p:clrMapOvr>
  <p:transition spd="slow">
    <p:cover dir="d"/>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692696"/>
            <a:ext cx="8496944" cy="5189113"/>
          </a:xfrm>
          <a:prstGeom prst="rect">
            <a:avLst/>
          </a:prstGeom>
        </p:spPr>
        <p:txBody>
          <a:bodyPr wrap="square">
            <a:spAutoFit/>
          </a:bodyPr>
          <a:lstStyle/>
          <a:p>
            <a:pPr algn="just">
              <a:lnSpc>
                <a:spcPct val="115000"/>
              </a:lnSpc>
            </a:pPr>
            <a:r>
              <a:rPr lang="fa-IR" b="1" dirty="0">
                <a:solidFill>
                  <a:prstClr val="black"/>
                </a:solidFill>
                <a:latin typeface="Times New Roman"/>
                <a:ea typeface="Calibri"/>
                <a:cs typeface="B Nazanin" pitchFamily="2" charset="-78"/>
              </a:rPr>
              <a:t>9-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طي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معادل </a:t>
            </a:r>
            <a:r>
              <a:rPr lang="fa-IR" b="1" dirty="0" smtClean="0">
                <a:solidFill>
                  <a:prstClr val="black"/>
                </a:solidFill>
                <a:latin typeface="Times New Roman"/>
                <a:ea typeface="Calibri"/>
                <a:cs typeface="B Nazanin" pitchFamily="2" charset="-78"/>
              </a:rPr>
              <a:t> 6.944.000 ريال </a:t>
            </a:r>
            <a:r>
              <a:rPr lang="fa-IR" b="1" dirty="0">
                <a:solidFill>
                  <a:prstClr val="black"/>
                </a:solidFill>
                <a:latin typeface="Times New Roman"/>
                <a:ea typeface="Calibri"/>
                <a:cs typeface="B Nazanin" pitchFamily="2" charset="-78"/>
              </a:rPr>
              <a:t>کالا و </a:t>
            </a:r>
            <a:r>
              <a:rPr lang="fa-IR" b="1" dirty="0" smtClean="0">
                <a:solidFill>
                  <a:prstClr val="black"/>
                </a:solidFill>
                <a:latin typeface="Times New Roman"/>
                <a:ea typeface="Calibri"/>
                <a:cs typeface="B Nazanin" pitchFamily="2" charset="-78"/>
              </a:rPr>
              <a:t>خدماتي </a:t>
            </a:r>
            <a:r>
              <a:rPr lang="fa-IR" b="1" dirty="0">
                <a:solidFill>
                  <a:prstClr val="black"/>
                </a:solidFill>
                <a:latin typeface="Times New Roman"/>
                <a:ea typeface="Calibri"/>
                <a:cs typeface="B Nazanin" pitchFamily="2" charset="-78"/>
              </a:rPr>
              <a:t>که قبلاً </a:t>
            </a:r>
            <a:r>
              <a:rPr lang="fa-IR" b="1" dirty="0" smtClean="0">
                <a:solidFill>
                  <a:prstClr val="black"/>
                </a:solidFill>
                <a:latin typeface="Times New Roman"/>
                <a:ea typeface="Calibri"/>
                <a:cs typeface="B Nazanin" pitchFamily="2" charset="-78"/>
              </a:rPr>
              <a:t>براي </a:t>
            </a:r>
            <a:r>
              <a:rPr lang="fa-IR" b="1" dirty="0">
                <a:solidFill>
                  <a:prstClr val="black"/>
                </a:solidFill>
                <a:latin typeface="Times New Roman"/>
                <a:ea typeface="Calibri"/>
                <a:cs typeface="B Nazanin" pitchFamily="2" charset="-78"/>
              </a:rPr>
              <a:t>آن اعتبار لازم </a:t>
            </a:r>
            <a:r>
              <a:rPr lang="fa-IR" b="1" dirty="0" smtClean="0">
                <a:solidFill>
                  <a:prstClr val="black"/>
                </a:solidFill>
                <a:latin typeface="Times New Roman"/>
                <a:ea typeface="Calibri"/>
                <a:cs typeface="B Nazanin" pitchFamily="2" charset="-78"/>
              </a:rPr>
              <a:t>تأمين </a:t>
            </a:r>
            <a:r>
              <a:rPr lang="fa-IR" b="1" dirty="0">
                <a:solidFill>
                  <a:prstClr val="black"/>
                </a:solidFill>
                <a:latin typeface="Times New Roman"/>
                <a:ea typeface="Calibri"/>
                <a:cs typeface="B Nazanin" pitchFamily="2" charset="-78"/>
              </a:rPr>
              <a:t>و مبلغ </a:t>
            </a:r>
            <a:r>
              <a:rPr lang="fa-IR" b="1" dirty="0" smtClean="0">
                <a:solidFill>
                  <a:prstClr val="black"/>
                </a:solidFill>
                <a:latin typeface="Times New Roman"/>
                <a:ea typeface="Calibri"/>
                <a:cs typeface="B Nazanin" pitchFamily="2" charset="-78"/>
              </a:rPr>
              <a:t> 3.456.000ریال آن نيز </a:t>
            </a:r>
            <a:r>
              <a:rPr lang="fa-IR" b="1" dirty="0">
                <a:solidFill>
                  <a:prstClr val="black"/>
                </a:solidFill>
                <a:latin typeface="Times New Roman"/>
                <a:ea typeface="Calibri"/>
                <a:cs typeface="B Nazanin" pitchFamily="2" charset="-78"/>
              </a:rPr>
              <a:t>پرداخت شده بود </a:t>
            </a:r>
            <a:r>
              <a:rPr lang="fa-IR" b="1" dirty="0" smtClean="0">
                <a:solidFill>
                  <a:prstClr val="black"/>
                </a:solidFill>
                <a:latin typeface="Times New Roman"/>
                <a:ea typeface="Calibri"/>
                <a:cs typeface="B Nazanin" pitchFamily="2" charset="-78"/>
              </a:rPr>
              <a:t>تحويل مي گيرد</a:t>
            </a:r>
            <a:r>
              <a:rPr lang="fa-IR" b="1" dirty="0">
                <a:solidFill>
                  <a:prstClr val="black"/>
                </a:solidFill>
                <a:latin typeface="Times New Roman"/>
                <a:ea typeface="Calibri"/>
                <a:cs typeface="B Nazanin" pitchFamily="2" charset="-78"/>
              </a:rPr>
              <a:t>. در ضمن مبلغ </a:t>
            </a:r>
            <a:r>
              <a:rPr lang="fa-IR" b="1" dirty="0" smtClean="0">
                <a:solidFill>
                  <a:prstClr val="black"/>
                </a:solidFill>
                <a:latin typeface="Times New Roman"/>
                <a:ea typeface="Calibri"/>
                <a:cs typeface="B Nazanin" pitchFamily="2" charset="-78"/>
              </a:rPr>
              <a:t>3.488.000ريال </a:t>
            </a:r>
            <a:r>
              <a:rPr lang="fa-IR" b="1" dirty="0">
                <a:solidFill>
                  <a:prstClr val="black"/>
                </a:solidFill>
                <a:latin typeface="Times New Roman"/>
                <a:ea typeface="Calibri"/>
                <a:cs typeface="B Nazanin" pitchFamily="2" charset="-78"/>
              </a:rPr>
              <a:t>(</a:t>
            </a:r>
            <a:r>
              <a:rPr lang="fa-IR" b="1" dirty="0" smtClean="0">
                <a:solidFill>
                  <a:prstClr val="black"/>
                </a:solidFill>
                <a:latin typeface="Times New Roman"/>
                <a:ea typeface="Calibri"/>
                <a:cs typeface="B Nazanin" pitchFamily="2" charset="-78"/>
              </a:rPr>
              <a:t>باقيمانده</a:t>
            </a:r>
            <a:r>
              <a:rPr lang="fa-IR" b="1" dirty="0">
                <a:solidFill>
                  <a:prstClr val="black"/>
                </a:solidFill>
                <a:latin typeface="Times New Roman"/>
                <a:ea typeface="Calibri"/>
                <a:cs typeface="B Nazanin" pitchFamily="2" charset="-78"/>
              </a:rPr>
              <a:t>) نقداً پرداخت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شود.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مي </a:t>
            </a:r>
            <a:r>
              <a:rPr lang="fa-IR" b="1" dirty="0">
                <a:solidFill>
                  <a:prstClr val="black"/>
                </a:solidFill>
                <a:latin typeface="Times New Roman"/>
                <a:ea typeface="Calibri"/>
                <a:cs typeface="B Nazanin" pitchFamily="2" charset="-78"/>
              </a:rPr>
              <a:t>باشد</a:t>
            </a:r>
            <a:r>
              <a:rPr lang="fa-IR" b="1" dirty="0" smtClean="0">
                <a:solidFill>
                  <a:prstClr val="black"/>
                </a:solidFill>
                <a:latin typeface="Times New Roman"/>
                <a:ea typeface="Calibri"/>
                <a:cs typeface="B Nazanin" pitchFamily="2" charset="-78"/>
              </a:rPr>
              <a:t>:</a:t>
            </a:r>
          </a:p>
          <a:p>
            <a:pPr algn="just">
              <a:lnSpc>
                <a:spcPct val="115000"/>
              </a:lnSpc>
            </a:pPr>
            <a:endParaRPr lang="fa-IR" b="1" dirty="0">
              <a:solidFill>
                <a:prstClr val="black"/>
              </a:solidFill>
              <a:latin typeface="Times New Roman"/>
              <a:ea typeface="Calibri"/>
              <a:cs typeface="B Nazanin" pitchFamily="2" charset="-78"/>
            </a:endParaRPr>
          </a:p>
          <a:p>
            <a:pPr algn="ctr">
              <a:lnSpc>
                <a:spcPct val="115000"/>
              </a:lnSpc>
            </a:pPr>
            <a:r>
              <a:rPr lang="fa-IR" b="1" dirty="0">
                <a:solidFill>
                  <a:prstClr val="black"/>
                </a:solidFill>
                <a:latin typeface="Times New Roman"/>
                <a:ea typeface="Calibri"/>
                <a:cs typeface="B Nazanin" pitchFamily="2" charset="-78"/>
              </a:rPr>
              <a:t>ثبت بودجه </a:t>
            </a:r>
            <a:r>
              <a:rPr lang="fa-IR" b="1" dirty="0" smtClean="0">
                <a:solidFill>
                  <a:prstClr val="black"/>
                </a:solidFill>
                <a:latin typeface="Times New Roman"/>
                <a:ea typeface="Calibri"/>
                <a:cs typeface="B Nazanin" pitchFamily="2" charset="-78"/>
              </a:rPr>
              <a:t>اي</a:t>
            </a:r>
            <a:r>
              <a:rPr lang="fa-IR" b="1" dirty="0">
                <a:solidFill>
                  <a:prstClr val="black"/>
                </a:solidFill>
                <a:latin typeface="Times New Roman"/>
                <a:ea typeface="Calibri"/>
                <a:cs typeface="B Nazanin" pitchFamily="2" charset="-78"/>
              </a:rPr>
              <a:t>				ثبت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اندوخته اعتبار تعهدات </a:t>
            </a:r>
            <a:r>
              <a:rPr lang="fa-IR" b="1" dirty="0" smtClean="0">
                <a:solidFill>
                  <a:prstClr val="black"/>
                </a:solidFill>
                <a:latin typeface="Times New Roman"/>
                <a:ea typeface="Calibri"/>
                <a:cs typeface="B Nazanin" pitchFamily="2" charset="-78"/>
              </a:rPr>
              <a:t>احتمالی       3.488.000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6.944.000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اندوخته اعتبار </a:t>
            </a:r>
            <a:r>
              <a:rPr lang="fa-IR" b="1" dirty="0" smtClean="0">
                <a:solidFill>
                  <a:prstClr val="black"/>
                </a:solidFill>
                <a:latin typeface="Times New Roman"/>
                <a:ea typeface="Calibri"/>
                <a:cs typeface="B Nazanin" pitchFamily="2" charset="-78"/>
              </a:rPr>
              <a:t>پرداختهاي غير قطعي 3.456.000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بانک پرداخت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3.488.000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اعتبارات مصرف </a:t>
            </a:r>
            <a:r>
              <a:rPr lang="fa-IR" b="1" dirty="0" smtClean="0">
                <a:solidFill>
                  <a:prstClr val="black"/>
                </a:solidFill>
                <a:latin typeface="Times New Roman"/>
                <a:ea typeface="Calibri"/>
                <a:cs typeface="B Nazanin" pitchFamily="2" charset="-78"/>
              </a:rPr>
              <a:t>شده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6.944.000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پيش </a:t>
            </a:r>
            <a:r>
              <a:rPr lang="fa-IR" b="1" dirty="0">
                <a:solidFill>
                  <a:prstClr val="black"/>
                </a:solidFill>
                <a:latin typeface="Times New Roman"/>
                <a:ea typeface="Calibri"/>
                <a:cs typeface="B Nazanin" pitchFamily="2" charset="-78"/>
              </a:rPr>
              <a:t>پرداخت سال </a:t>
            </a:r>
            <a:r>
              <a:rPr lang="fa-IR" b="1" dirty="0" smtClean="0">
                <a:solidFill>
                  <a:prstClr val="black"/>
                </a:solidFill>
                <a:latin typeface="Times New Roman"/>
                <a:ea typeface="Calibri"/>
                <a:cs typeface="B Nazanin" pitchFamily="2" charset="-78"/>
              </a:rPr>
              <a:t>جاري       3.456.000</a:t>
            </a:r>
            <a:endParaRPr lang="en-US" b="1" dirty="0">
              <a:solidFill>
                <a:prstClr val="black"/>
              </a:solidFill>
              <a:latin typeface="Times New Roman"/>
              <a:ea typeface="Calibri"/>
              <a:cs typeface="B Nazanin" pitchFamily="2" charset="-78"/>
            </a:endParaRPr>
          </a:p>
          <a:p>
            <a:pPr algn="just">
              <a:lnSpc>
                <a:spcPct val="115000"/>
              </a:lnSpc>
            </a:pPr>
            <a:endParaRPr lang="fa-IR" b="1" dirty="0" smtClean="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10-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از </a:t>
            </a:r>
            <a:r>
              <a:rPr lang="fa-IR" b="1" dirty="0" smtClean="0">
                <a:solidFill>
                  <a:prstClr val="black"/>
                </a:solidFill>
                <a:latin typeface="Times New Roman"/>
                <a:ea typeface="Calibri"/>
                <a:cs typeface="B Nazanin" pitchFamily="2" charset="-78"/>
              </a:rPr>
              <a:t>خريد مقداري </a:t>
            </a:r>
            <a:r>
              <a:rPr lang="fa-IR" b="1" dirty="0">
                <a:solidFill>
                  <a:prstClr val="black"/>
                </a:solidFill>
                <a:latin typeface="Times New Roman"/>
                <a:ea typeface="Calibri"/>
                <a:cs typeface="B Nazanin" pitchFamily="2" charset="-78"/>
              </a:rPr>
              <a:t>کالا به ارزش </a:t>
            </a:r>
            <a:r>
              <a:rPr lang="fa-IR" b="1" dirty="0" smtClean="0">
                <a:solidFill>
                  <a:prstClr val="black"/>
                </a:solidFill>
                <a:latin typeface="Times New Roman"/>
                <a:ea typeface="Calibri"/>
                <a:cs typeface="B Nazanin" pitchFamily="2" charset="-78"/>
              </a:rPr>
              <a:t>160.000ريال </a:t>
            </a:r>
            <a:r>
              <a:rPr lang="fa-IR" b="1" dirty="0">
                <a:solidFill>
                  <a:prstClr val="black"/>
                </a:solidFill>
                <a:latin typeface="Times New Roman"/>
                <a:ea typeface="Calibri"/>
                <a:cs typeface="B Nazanin" pitchFamily="2" charset="-78"/>
              </a:rPr>
              <a:t>که  قبلاً وجه  آن پرداخت شده بود، انصراف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دهد و </a:t>
            </a:r>
            <a:r>
              <a:rPr lang="fa-IR" b="1" dirty="0" smtClean="0">
                <a:solidFill>
                  <a:prstClr val="black"/>
                </a:solidFill>
                <a:latin typeface="Times New Roman"/>
                <a:ea typeface="Calibri"/>
                <a:cs typeface="B Nazanin" pitchFamily="2" charset="-78"/>
              </a:rPr>
              <a:t>پيش </a:t>
            </a:r>
            <a:r>
              <a:rPr lang="fa-IR" b="1" dirty="0">
                <a:solidFill>
                  <a:prstClr val="black"/>
                </a:solidFill>
                <a:latin typeface="Times New Roman"/>
                <a:ea typeface="Calibri"/>
                <a:cs typeface="B Nazanin" pitchFamily="2" charset="-78"/>
              </a:rPr>
              <a:t>پرداخت به صورت نقد از فروشنده </a:t>
            </a:r>
            <a:r>
              <a:rPr lang="fa-IR" b="1" dirty="0" smtClean="0">
                <a:solidFill>
                  <a:prstClr val="black"/>
                </a:solidFill>
                <a:latin typeface="Times New Roman"/>
                <a:ea typeface="Calibri"/>
                <a:cs typeface="B Nazanin" pitchFamily="2" charset="-78"/>
              </a:rPr>
              <a:t>دريافت مي </a:t>
            </a:r>
            <a:r>
              <a:rPr lang="fa-IR" b="1" dirty="0">
                <a:solidFill>
                  <a:prstClr val="black"/>
                </a:solidFill>
                <a:latin typeface="Times New Roman"/>
                <a:ea typeface="Calibri"/>
                <a:cs typeface="B Nazanin" pitchFamily="2" charset="-78"/>
              </a:rPr>
              <a:t>شود.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just">
              <a:lnSpc>
                <a:spcPct val="115000"/>
              </a:lnSpc>
            </a:pPr>
            <a:endParaRPr lang="fa-IR" b="1" dirty="0" smtClean="0">
              <a:solidFill>
                <a:prstClr val="black"/>
              </a:solidFill>
              <a:latin typeface="Times New Roman"/>
              <a:ea typeface="Calibri"/>
              <a:cs typeface="B Nazanin" pitchFamily="2" charset="-78"/>
            </a:endParaRPr>
          </a:p>
          <a:p>
            <a:pPr algn="ctr">
              <a:lnSpc>
                <a:spcPct val="115000"/>
              </a:lnSpc>
            </a:pPr>
            <a:r>
              <a:rPr lang="fa-IR" b="1" dirty="0">
                <a:solidFill>
                  <a:prstClr val="black"/>
                </a:solidFill>
                <a:latin typeface="Times New Roman"/>
                <a:ea typeface="Calibri"/>
                <a:cs typeface="B Nazanin" pitchFamily="2" charset="-78"/>
              </a:rPr>
              <a:t>ثبت 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ثبت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اندوخته اعتبار </a:t>
            </a:r>
            <a:r>
              <a:rPr lang="fa-IR" b="1" dirty="0" smtClean="0">
                <a:solidFill>
                  <a:prstClr val="black"/>
                </a:solidFill>
                <a:latin typeface="Times New Roman"/>
                <a:ea typeface="Calibri"/>
                <a:cs typeface="B Nazanin" pitchFamily="2" charset="-78"/>
              </a:rPr>
              <a:t>پرداختهاي غير قطعي         160.000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بانک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160.000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اعتبارات تعهد </a:t>
            </a:r>
            <a:r>
              <a:rPr lang="fa-IR" b="1" dirty="0" smtClean="0">
                <a:solidFill>
                  <a:prstClr val="black"/>
                </a:solidFill>
                <a:latin typeface="Times New Roman"/>
                <a:ea typeface="Calibri"/>
                <a:cs typeface="B Nazanin" pitchFamily="2" charset="-78"/>
              </a:rPr>
              <a:t>نشده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160.000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پيش </a:t>
            </a:r>
            <a:r>
              <a:rPr lang="fa-IR" b="1" dirty="0">
                <a:solidFill>
                  <a:prstClr val="black"/>
                </a:solidFill>
                <a:latin typeface="Times New Roman"/>
                <a:ea typeface="Calibri"/>
                <a:cs typeface="B Nazanin" pitchFamily="2" charset="-78"/>
              </a:rPr>
              <a:t>پرداخت 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160.000</a:t>
            </a:r>
            <a:endParaRPr lang="en-US" b="1" dirty="0">
              <a:solidFill>
                <a:prstClr val="black"/>
              </a:solidFill>
              <a:latin typeface="Times New Roman"/>
              <a:ea typeface="Calibri"/>
              <a:cs typeface="B Nazanin" pitchFamily="2" charset="-78"/>
            </a:endParaRPr>
          </a:p>
          <a:p>
            <a:pPr algn="just">
              <a:lnSpc>
                <a:spcPct val="115000"/>
              </a:lnSpc>
            </a:pPr>
            <a:endParaRPr lang="en-US"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1497897346"/>
      </p:ext>
    </p:extLst>
  </p:cSld>
  <p:clrMapOvr>
    <a:masterClrMapping/>
  </p:clrMapOvr>
  <p:transition spd="slow">
    <p:cover dir="ld"/>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404664"/>
            <a:ext cx="8766720" cy="6463308"/>
          </a:xfrm>
          <a:prstGeom prst="rect">
            <a:avLst/>
          </a:prstGeom>
        </p:spPr>
        <p:txBody>
          <a:bodyPr wrap="square">
            <a:spAutoFit/>
          </a:bodyPr>
          <a:lstStyle/>
          <a:p>
            <a:pPr algn="just">
              <a:lnSpc>
                <a:spcPct val="115000"/>
              </a:lnSpc>
            </a:pPr>
            <a:r>
              <a:rPr lang="fa-IR" b="1" dirty="0">
                <a:solidFill>
                  <a:prstClr val="black"/>
                </a:solidFill>
                <a:latin typeface="Times New Roman"/>
                <a:ea typeface="Calibri"/>
                <a:cs typeface="B Nazanin" pitchFamily="2" charset="-78"/>
              </a:rPr>
              <a:t>11-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طي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جمعاً مبلغ </a:t>
            </a:r>
            <a:r>
              <a:rPr lang="fa-IR" b="1" dirty="0" smtClean="0">
                <a:solidFill>
                  <a:prstClr val="black"/>
                </a:solidFill>
                <a:latin typeface="Times New Roman"/>
                <a:ea typeface="Calibri"/>
                <a:cs typeface="B Nazanin" pitchFamily="2" charset="-78"/>
              </a:rPr>
              <a:t>4.480.000 ريال </a:t>
            </a:r>
            <a:r>
              <a:rPr lang="fa-IR" b="1" dirty="0">
                <a:solidFill>
                  <a:prstClr val="black"/>
                </a:solidFill>
                <a:latin typeface="Times New Roman"/>
                <a:ea typeface="Calibri"/>
                <a:cs typeface="B Nazanin" pitchFamily="2" charset="-78"/>
              </a:rPr>
              <a:t>بابت </a:t>
            </a:r>
            <a:r>
              <a:rPr lang="fa-IR" b="1" dirty="0" smtClean="0">
                <a:solidFill>
                  <a:prstClr val="black"/>
                </a:solidFill>
                <a:latin typeface="Times New Roman"/>
                <a:ea typeface="Calibri"/>
                <a:cs typeface="B Nazanin" pitchFamily="2" charset="-78"/>
              </a:rPr>
              <a:t>خريد </a:t>
            </a:r>
            <a:r>
              <a:rPr lang="fa-IR" b="1" dirty="0">
                <a:solidFill>
                  <a:prstClr val="black"/>
                </a:solidFill>
                <a:latin typeface="Times New Roman"/>
                <a:ea typeface="Calibri"/>
                <a:cs typeface="B Nazanin" pitchFamily="2" charset="-78"/>
              </a:rPr>
              <a:t>کالا و خدمات به صورت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پرداخت </a:t>
            </a:r>
            <a:r>
              <a:rPr lang="fa-IR" b="1" dirty="0" smtClean="0">
                <a:solidFill>
                  <a:prstClr val="black"/>
                </a:solidFill>
                <a:latin typeface="Times New Roman"/>
                <a:ea typeface="Calibri"/>
                <a:cs typeface="B Nazanin" pitchFamily="2" charset="-78"/>
              </a:rPr>
              <a:t>مي نمايد</a:t>
            </a:r>
            <a:r>
              <a:rPr lang="fa-IR" b="1" dirty="0">
                <a:solidFill>
                  <a:prstClr val="black"/>
                </a:solidFill>
                <a:latin typeface="Times New Roman"/>
                <a:ea typeface="Calibri"/>
                <a:cs typeface="B Nazanin" pitchFamily="2" charset="-78"/>
              </a:rPr>
              <a:t>.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r>
              <a:rPr lang="fa-IR" b="1" dirty="0" smtClean="0">
                <a:solidFill>
                  <a:prstClr val="black"/>
                </a:solidFill>
                <a:latin typeface="Times New Roman"/>
                <a:ea typeface="Calibri"/>
                <a:cs typeface="B Nazanin" pitchFamily="2" charset="-78"/>
              </a:rPr>
              <a:t>:</a:t>
            </a:r>
          </a:p>
          <a:p>
            <a:pPr algn="just">
              <a:lnSpc>
                <a:spcPct val="115000"/>
              </a:lnSpc>
            </a:pPr>
            <a:endParaRPr lang="fa-IR" b="1" dirty="0">
              <a:solidFill>
                <a:prstClr val="black"/>
              </a:solidFill>
              <a:latin typeface="Times New Roman"/>
              <a:ea typeface="Calibri"/>
              <a:cs typeface="B Nazanin" pitchFamily="2" charset="-78"/>
            </a:endParaRPr>
          </a:p>
          <a:p>
            <a:pPr algn="ctr">
              <a:lnSpc>
                <a:spcPct val="115000"/>
              </a:lnSpc>
            </a:pPr>
            <a:r>
              <a:rPr lang="fa-IR" b="1" dirty="0">
                <a:solidFill>
                  <a:prstClr val="black"/>
                </a:solidFill>
                <a:latin typeface="Times New Roman"/>
                <a:ea typeface="Calibri"/>
                <a:cs typeface="B Nazanin" pitchFamily="2" charset="-78"/>
              </a:rPr>
              <a:t>ثبت 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ثبت مالي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اعتبارات تعهد نشده	</a:t>
            </a:r>
            <a:r>
              <a:rPr lang="fa-IR" b="1" dirty="0" smtClean="0">
                <a:solidFill>
                  <a:prstClr val="black"/>
                </a:solidFill>
                <a:latin typeface="Times New Roman"/>
                <a:ea typeface="Calibri"/>
                <a:cs typeface="B Nazanin" pitchFamily="2" charset="-78"/>
              </a:rPr>
              <a:t>4.480.000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سال </a:t>
            </a:r>
            <a:r>
              <a:rPr lang="fa-IR" b="1" dirty="0" smtClean="0">
                <a:solidFill>
                  <a:prstClr val="black"/>
                </a:solidFill>
                <a:latin typeface="Times New Roman"/>
                <a:ea typeface="Calibri"/>
                <a:cs typeface="B Nazanin" pitchFamily="2" charset="-78"/>
              </a:rPr>
              <a:t>جاري     4.480.000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اندوخته اعتبار پرداخت </a:t>
            </a:r>
            <a:r>
              <a:rPr lang="fa-IR" b="1" dirty="0" smtClean="0">
                <a:solidFill>
                  <a:prstClr val="black"/>
                </a:solidFill>
                <a:latin typeface="Times New Roman"/>
                <a:ea typeface="Calibri"/>
                <a:cs typeface="B Nazanin" pitchFamily="2" charset="-78"/>
              </a:rPr>
              <a:t>هاي غير قطعي   4.480.000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بانک پرداخت             4.480.000</a:t>
            </a:r>
            <a:endParaRPr lang="en-US" b="1" dirty="0">
              <a:solidFill>
                <a:prstClr val="black"/>
              </a:solidFill>
              <a:latin typeface="Times New Roman"/>
              <a:ea typeface="Calibri"/>
              <a:cs typeface="B Nazanin" pitchFamily="2" charset="-78"/>
            </a:endParaRPr>
          </a:p>
          <a:p>
            <a:pPr algn="just">
              <a:lnSpc>
                <a:spcPct val="115000"/>
              </a:lnSpc>
            </a:pPr>
            <a:endParaRPr lang="fa-IR" b="1" dirty="0" smtClean="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طبق ماده 29 قانون محاسبات </a:t>
            </a:r>
            <a:r>
              <a:rPr lang="fa-IR" b="1" dirty="0" smtClean="0">
                <a:solidFill>
                  <a:prstClr val="black"/>
                </a:solidFill>
                <a:latin typeface="Times New Roman"/>
                <a:ea typeface="Calibri"/>
                <a:cs typeface="B Nazanin" pitchFamily="2" charset="-78"/>
              </a:rPr>
              <a:t>عمومي، علي </a:t>
            </a:r>
            <a:r>
              <a:rPr lang="fa-IR" b="1" dirty="0">
                <a:solidFill>
                  <a:prstClr val="black"/>
                </a:solidFill>
                <a:latin typeface="Times New Roman"/>
                <a:ea typeface="Calibri"/>
                <a:cs typeface="B Nazanin" pitchFamily="2" charset="-78"/>
              </a:rPr>
              <a:t>الحساب عبارت است از </a:t>
            </a:r>
            <a:r>
              <a:rPr lang="fa-IR" b="1" dirty="0" smtClean="0">
                <a:solidFill>
                  <a:prstClr val="black"/>
                </a:solidFill>
                <a:latin typeface="Times New Roman"/>
                <a:ea typeface="Calibri"/>
                <a:cs typeface="B Nazanin" pitchFamily="2" charset="-78"/>
              </a:rPr>
              <a:t>پرداختي </a:t>
            </a:r>
            <a:r>
              <a:rPr lang="fa-IR" b="1" dirty="0">
                <a:solidFill>
                  <a:prstClr val="black"/>
                </a:solidFill>
                <a:latin typeface="Times New Roman"/>
                <a:ea typeface="Calibri"/>
                <a:cs typeface="B Nazanin" pitchFamily="2" charset="-78"/>
              </a:rPr>
              <a:t>که به منظور </a:t>
            </a:r>
            <a:r>
              <a:rPr lang="fa-IR" b="1" dirty="0" smtClean="0">
                <a:solidFill>
                  <a:prstClr val="black"/>
                </a:solidFill>
                <a:latin typeface="Times New Roman"/>
                <a:ea typeface="Calibri"/>
                <a:cs typeface="B Nazanin" pitchFamily="2" charset="-78"/>
              </a:rPr>
              <a:t>اداي قسمتي </a:t>
            </a:r>
            <a:r>
              <a:rPr lang="fa-IR" b="1" dirty="0">
                <a:solidFill>
                  <a:prstClr val="black"/>
                </a:solidFill>
                <a:latin typeface="Times New Roman"/>
                <a:ea typeface="Calibri"/>
                <a:cs typeface="B Nazanin" pitchFamily="2" charset="-78"/>
              </a:rPr>
              <a:t>از تعهد با </a:t>
            </a:r>
            <a:r>
              <a:rPr lang="fa-IR" b="1" dirty="0" smtClean="0">
                <a:solidFill>
                  <a:prstClr val="black"/>
                </a:solidFill>
                <a:latin typeface="Times New Roman"/>
                <a:ea typeface="Calibri"/>
                <a:cs typeface="B Nazanin" pitchFamily="2" charset="-78"/>
              </a:rPr>
              <a:t>رعايت </a:t>
            </a:r>
            <a:r>
              <a:rPr lang="fa-IR" b="1" dirty="0">
                <a:solidFill>
                  <a:prstClr val="black"/>
                </a:solidFill>
                <a:latin typeface="Times New Roman"/>
                <a:ea typeface="Calibri"/>
                <a:cs typeface="B Nazanin" pitchFamily="2" charset="-78"/>
              </a:rPr>
              <a:t>مقررات صورت </a:t>
            </a:r>
            <a:r>
              <a:rPr lang="fa-IR" b="1" dirty="0" smtClean="0">
                <a:solidFill>
                  <a:prstClr val="black"/>
                </a:solidFill>
                <a:latin typeface="Times New Roman"/>
                <a:ea typeface="Calibri"/>
                <a:cs typeface="B Nazanin" pitchFamily="2" charset="-78"/>
              </a:rPr>
              <a:t>مي گيرد</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بنابراين علي </a:t>
            </a:r>
            <a:r>
              <a:rPr lang="fa-IR" b="1" dirty="0">
                <a:solidFill>
                  <a:prstClr val="black"/>
                </a:solidFill>
                <a:latin typeface="Times New Roman"/>
                <a:ea typeface="Calibri"/>
                <a:cs typeface="B Nazanin" pitchFamily="2" charset="-78"/>
              </a:rPr>
              <a:t>الحساب به پرداخت </a:t>
            </a:r>
            <a:r>
              <a:rPr lang="fa-IR" b="1" dirty="0" smtClean="0">
                <a:solidFill>
                  <a:prstClr val="black"/>
                </a:solidFill>
                <a:latin typeface="Times New Roman"/>
                <a:ea typeface="Calibri"/>
                <a:cs typeface="B Nazanin" pitchFamily="2" charset="-78"/>
              </a:rPr>
              <a:t>هايي </a:t>
            </a:r>
            <a:r>
              <a:rPr lang="fa-IR" b="1" dirty="0">
                <a:solidFill>
                  <a:prstClr val="black"/>
                </a:solidFill>
                <a:latin typeface="Times New Roman"/>
                <a:ea typeface="Calibri"/>
                <a:cs typeface="B Nazanin" pitchFamily="2" charset="-78"/>
              </a:rPr>
              <a:t>گفته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شود که بابت </a:t>
            </a:r>
            <a:r>
              <a:rPr lang="fa-IR" b="1" dirty="0" smtClean="0">
                <a:solidFill>
                  <a:prstClr val="black"/>
                </a:solidFill>
                <a:latin typeface="Times New Roman"/>
                <a:ea typeface="Calibri"/>
                <a:cs typeface="B Nazanin" pitchFamily="2" charset="-78"/>
              </a:rPr>
              <a:t>بهاي قسمتي </a:t>
            </a:r>
            <a:r>
              <a:rPr lang="fa-IR" b="1" dirty="0">
                <a:solidFill>
                  <a:prstClr val="black"/>
                </a:solidFill>
                <a:latin typeface="Times New Roman"/>
                <a:ea typeface="Calibri"/>
                <a:cs typeface="B Nazanin" pitchFamily="2" charset="-78"/>
              </a:rPr>
              <a:t>از </a:t>
            </a:r>
            <a:r>
              <a:rPr lang="fa-IR" b="1" dirty="0" smtClean="0">
                <a:solidFill>
                  <a:prstClr val="black"/>
                </a:solidFill>
                <a:latin typeface="Times New Roman"/>
                <a:ea typeface="Calibri"/>
                <a:cs typeface="B Nazanin" pitchFamily="2" charset="-78"/>
              </a:rPr>
              <a:t>کالاي دريافتي  يا </a:t>
            </a:r>
            <a:r>
              <a:rPr lang="fa-IR" b="1" dirty="0">
                <a:solidFill>
                  <a:prstClr val="black"/>
                </a:solidFill>
                <a:latin typeface="Times New Roman"/>
                <a:ea typeface="Calibri"/>
                <a:cs typeface="B Nazanin" pitchFamily="2" charset="-78"/>
              </a:rPr>
              <a:t>خدمات انجام شده صورت </a:t>
            </a:r>
            <a:r>
              <a:rPr lang="fa-IR" b="1" dirty="0" smtClean="0">
                <a:solidFill>
                  <a:prstClr val="black"/>
                </a:solidFill>
                <a:latin typeface="Times New Roman"/>
                <a:ea typeface="Calibri"/>
                <a:cs typeface="B Nazanin" pitchFamily="2" charset="-78"/>
              </a:rPr>
              <a:t>مي گيرد</a:t>
            </a:r>
            <a:r>
              <a:rPr lang="fa-IR" b="1" dirty="0">
                <a:solidFill>
                  <a:prstClr val="black"/>
                </a:solidFill>
                <a:latin typeface="Times New Roman"/>
                <a:ea typeface="Calibri"/>
                <a:cs typeface="B Nazanin" pitchFamily="2" charset="-78"/>
              </a:rPr>
              <a:t>. </a:t>
            </a:r>
            <a:endParaRPr lang="fa-IR" b="1" dirty="0" smtClean="0">
              <a:solidFill>
                <a:prstClr val="black"/>
              </a:solidFill>
              <a:latin typeface="Times New Roman"/>
              <a:ea typeface="Calibri"/>
              <a:cs typeface="B Nazanin" pitchFamily="2" charset="-78"/>
            </a:endParaRPr>
          </a:p>
          <a:p>
            <a:pPr algn="just">
              <a:lnSpc>
                <a:spcPct val="115000"/>
              </a:lnSpc>
            </a:pP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12-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طي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جمعاً </a:t>
            </a:r>
            <a:r>
              <a:rPr lang="fa-IR" b="1" dirty="0" smtClean="0">
                <a:solidFill>
                  <a:prstClr val="black"/>
                </a:solidFill>
                <a:latin typeface="Times New Roman"/>
                <a:ea typeface="Calibri"/>
                <a:cs typeface="B Nazanin" pitchFamily="2" charset="-78"/>
              </a:rPr>
              <a:t>مبلغ  4.160.000 ريال </a:t>
            </a:r>
            <a:r>
              <a:rPr lang="fa-IR" b="1" dirty="0">
                <a:solidFill>
                  <a:prstClr val="black"/>
                </a:solidFill>
                <a:latin typeface="Times New Roman"/>
                <a:ea typeface="Calibri"/>
                <a:cs typeface="B Nazanin" pitchFamily="2" charset="-78"/>
              </a:rPr>
              <a:t>بابت کالا و خدمات صورت حساب </a:t>
            </a:r>
            <a:r>
              <a:rPr lang="fa-IR" b="1" dirty="0" smtClean="0">
                <a:solidFill>
                  <a:prstClr val="black"/>
                </a:solidFill>
                <a:latin typeface="Times New Roman"/>
                <a:ea typeface="Calibri"/>
                <a:cs typeface="B Nazanin" pitchFamily="2" charset="-78"/>
              </a:rPr>
              <a:t>دريافت مي نمايد </a:t>
            </a:r>
            <a:r>
              <a:rPr lang="fa-IR" b="1" dirty="0">
                <a:solidFill>
                  <a:prstClr val="black"/>
                </a:solidFill>
                <a:latin typeface="Times New Roman"/>
                <a:ea typeface="Calibri"/>
                <a:cs typeface="B Nazanin" pitchFamily="2" charset="-78"/>
              </a:rPr>
              <a:t>که </a:t>
            </a:r>
            <a:r>
              <a:rPr lang="fa-IR" b="1" dirty="0" smtClean="0">
                <a:solidFill>
                  <a:prstClr val="black"/>
                </a:solidFill>
                <a:latin typeface="Times New Roman"/>
                <a:ea typeface="Calibri"/>
                <a:cs typeface="B Nazanin" pitchFamily="2" charset="-78"/>
              </a:rPr>
              <a:t>3.840.000 ريال </a:t>
            </a:r>
            <a:r>
              <a:rPr lang="fa-IR" b="1" dirty="0">
                <a:solidFill>
                  <a:prstClr val="black"/>
                </a:solidFill>
                <a:latin typeface="Times New Roman"/>
                <a:ea typeface="Calibri"/>
                <a:cs typeface="B Nazanin" pitchFamily="2" charset="-78"/>
              </a:rPr>
              <a:t>آن قبلاً به عنوان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پرداخت شده است.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مي </a:t>
            </a:r>
            <a:r>
              <a:rPr lang="fa-IR" b="1" dirty="0">
                <a:solidFill>
                  <a:prstClr val="black"/>
                </a:solidFill>
                <a:latin typeface="Times New Roman"/>
                <a:ea typeface="Calibri"/>
                <a:cs typeface="B Nazanin" pitchFamily="2" charset="-78"/>
              </a:rPr>
              <a:t>باشد:</a:t>
            </a:r>
            <a:endParaRPr lang="en-US" b="1" dirty="0">
              <a:solidFill>
                <a:prstClr val="black"/>
              </a:solidFill>
              <a:latin typeface="Times New Roman"/>
              <a:ea typeface="Calibri"/>
              <a:cs typeface="B Nazanin" pitchFamily="2" charset="-78"/>
            </a:endParaRPr>
          </a:p>
          <a:p>
            <a:pPr algn="ctr">
              <a:lnSpc>
                <a:spcPct val="115000"/>
              </a:lnSpc>
            </a:pPr>
            <a:r>
              <a:rPr lang="fa-IR" b="1" dirty="0">
                <a:solidFill>
                  <a:prstClr val="black"/>
                </a:solidFill>
                <a:latin typeface="Times New Roman"/>
                <a:ea typeface="Calibri"/>
                <a:cs typeface="B Nazanin" pitchFamily="2" charset="-78"/>
              </a:rPr>
              <a:t>ثبت 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ثبت مالي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اندوخته اعتبار پرداخت </a:t>
            </a:r>
            <a:r>
              <a:rPr lang="fa-IR" b="1" dirty="0" smtClean="0">
                <a:solidFill>
                  <a:prstClr val="black"/>
                </a:solidFill>
                <a:latin typeface="Times New Roman"/>
                <a:ea typeface="Calibri"/>
                <a:cs typeface="B Nazanin" pitchFamily="2" charset="-78"/>
              </a:rPr>
              <a:t>هاي غير قطعي 3.840.000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جاري</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4.160.000</a:t>
            </a:r>
            <a:endParaRPr lang="en-US" b="1" dirty="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 اعتبارات </a:t>
            </a:r>
            <a:r>
              <a:rPr lang="fa-IR" b="1" dirty="0">
                <a:solidFill>
                  <a:prstClr val="black"/>
                </a:solidFill>
                <a:latin typeface="Times New Roman"/>
                <a:ea typeface="Calibri"/>
                <a:cs typeface="B Nazanin" pitchFamily="2" charset="-78"/>
              </a:rPr>
              <a:t>تعهد </a:t>
            </a:r>
            <a:r>
              <a:rPr lang="fa-IR" b="1" dirty="0" smtClean="0">
                <a:solidFill>
                  <a:prstClr val="black"/>
                </a:solidFill>
                <a:latin typeface="Times New Roman"/>
                <a:ea typeface="Calibri"/>
                <a:cs typeface="B Nazanin" pitchFamily="2" charset="-78"/>
              </a:rPr>
              <a:t>نشده                             320.000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علي </a:t>
            </a:r>
            <a:r>
              <a:rPr lang="fa-IR" b="1" dirty="0">
                <a:solidFill>
                  <a:prstClr val="black"/>
                </a:solidFill>
                <a:latin typeface="Times New Roman"/>
                <a:ea typeface="Calibri"/>
                <a:cs typeface="B Nazanin" pitchFamily="2" charset="-78"/>
              </a:rPr>
              <a:t>الحساب سال </a:t>
            </a:r>
            <a:r>
              <a:rPr lang="fa-IR" b="1" dirty="0" smtClean="0">
                <a:solidFill>
                  <a:prstClr val="black"/>
                </a:solidFill>
                <a:latin typeface="Times New Roman"/>
                <a:ea typeface="Calibri"/>
                <a:cs typeface="B Nazanin" pitchFamily="2" charset="-78"/>
              </a:rPr>
              <a:t>جاري      3.840.000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اعتبارات </a:t>
            </a:r>
            <a:r>
              <a:rPr lang="fa-IR" b="1" dirty="0">
                <a:solidFill>
                  <a:prstClr val="black"/>
                </a:solidFill>
                <a:latin typeface="Times New Roman"/>
                <a:ea typeface="Calibri"/>
                <a:cs typeface="B Nazanin" pitchFamily="2" charset="-78"/>
              </a:rPr>
              <a:t>مصرف شده </a:t>
            </a:r>
            <a:r>
              <a:rPr lang="fa-IR" b="1" dirty="0" smtClean="0">
                <a:solidFill>
                  <a:prstClr val="black"/>
                </a:solidFill>
                <a:latin typeface="Times New Roman"/>
                <a:ea typeface="Calibri"/>
                <a:cs typeface="B Nazanin" pitchFamily="2" charset="-78"/>
              </a:rPr>
              <a:t>4.160.000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بانک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                     320.000</a:t>
            </a:r>
            <a:endParaRPr lang="en-US" b="1" dirty="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  </a:t>
            </a:r>
          </a:p>
          <a:p>
            <a:pPr algn="just">
              <a:lnSpc>
                <a:spcPct val="115000"/>
              </a:lnSpc>
            </a:pPr>
            <a:endParaRPr lang="en-US"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890413505"/>
      </p:ext>
    </p:extLst>
  </p:cSld>
  <p:clrMapOvr>
    <a:masterClrMapping/>
  </p:clrMapOvr>
  <p:transition spd="slow">
    <p:pull dir="r"/>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01663"/>
            <a:ext cx="8856984" cy="6781857"/>
          </a:xfrm>
          <a:prstGeom prst="rect">
            <a:avLst/>
          </a:prstGeom>
        </p:spPr>
        <p:txBody>
          <a:bodyPr wrap="square">
            <a:spAutoFit/>
          </a:bodyPr>
          <a:lstStyle/>
          <a:p>
            <a:pPr algn="just">
              <a:lnSpc>
                <a:spcPct val="115000"/>
              </a:lnSpc>
            </a:pPr>
            <a:r>
              <a:rPr lang="fa-IR" b="1" dirty="0">
                <a:solidFill>
                  <a:prstClr val="black"/>
                </a:solidFill>
                <a:latin typeface="Times New Roman"/>
                <a:ea typeface="Calibri"/>
                <a:cs typeface="B Nazanin" pitchFamily="2" charset="-78"/>
              </a:rPr>
              <a:t>13-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در طول سال </a:t>
            </a:r>
            <a:r>
              <a:rPr lang="fa-IR" b="1" dirty="0" smtClean="0">
                <a:solidFill>
                  <a:prstClr val="black"/>
                </a:solidFill>
                <a:latin typeface="Times New Roman"/>
                <a:ea typeface="Calibri"/>
                <a:cs typeface="B Nazanin" pitchFamily="2" charset="-78"/>
              </a:rPr>
              <a:t>مالي چکهايي </a:t>
            </a:r>
            <a:r>
              <a:rPr lang="fa-IR" b="1" dirty="0">
                <a:solidFill>
                  <a:prstClr val="black"/>
                </a:solidFill>
                <a:latin typeface="Times New Roman"/>
                <a:ea typeface="Calibri"/>
                <a:cs typeface="B Nazanin" pitchFamily="2" charset="-78"/>
              </a:rPr>
              <a:t>جمعاً به مبلغ </a:t>
            </a:r>
            <a:r>
              <a:rPr lang="fa-IR" b="1" dirty="0" smtClean="0">
                <a:solidFill>
                  <a:prstClr val="black"/>
                </a:solidFill>
                <a:latin typeface="Times New Roman"/>
                <a:ea typeface="Calibri"/>
                <a:cs typeface="B Nazanin" pitchFamily="2" charset="-78"/>
              </a:rPr>
              <a:t>28.800.000 ريال </a:t>
            </a:r>
            <a:r>
              <a:rPr lang="fa-IR" b="1" dirty="0">
                <a:solidFill>
                  <a:prstClr val="black"/>
                </a:solidFill>
                <a:latin typeface="Times New Roman"/>
                <a:ea typeface="Calibri"/>
                <a:cs typeface="B Nazanin" pitchFamily="2" charset="-78"/>
              </a:rPr>
              <a:t>بابت خالص حقوق کارکنان به همراه </a:t>
            </a:r>
            <a:r>
              <a:rPr lang="fa-IR" b="1" dirty="0" smtClean="0">
                <a:solidFill>
                  <a:prstClr val="black"/>
                </a:solidFill>
                <a:latin typeface="Times New Roman"/>
                <a:ea typeface="Calibri"/>
                <a:cs typeface="B Nazanin" pitchFamily="2" charset="-78"/>
              </a:rPr>
              <a:t>ليست هاي </a:t>
            </a:r>
            <a:r>
              <a:rPr lang="fa-IR" b="1" dirty="0">
                <a:solidFill>
                  <a:prstClr val="black"/>
                </a:solidFill>
                <a:latin typeface="Times New Roman"/>
                <a:ea typeface="Calibri"/>
                <a:cs typeface="B Nazanin" pitchFamily="2" charset="-78"/>
              </a:rPr>
              <a:t>حقوق و </a:t>
            </a:r>
            <a:r>
              <a:rPr lang="fa-IR" b="1" dirty="0" smtClean="0">
                <a:solidFill>
                  <a:prstClr val="black"/>
                </a:solidFill>
                <a:latin typeface="Times New Roman"/>
                <a:ea typeface="Calibri"/>
                <a:cs typeface="B Nazanin" pitchFamily="2" charset="-78"/>
              </a:rPr>
              <a:t>مزاياي </a:t>
            </a:r>
            <a:r>
              <a:rPr lang="fa-IR" b="1" dirty="0">
                <a:solidFill>
                  <a:prstClr val="black"/>
                </a:solidFill>
                <a:latin typeface="Times New Roman"/>
                <a:ea typeface="Calibri"/>
                <a:cs typeface="B Nazanin" pitchFamily="2" charset="-78"/>
              </a:rPr>
              <a:t>کارکنان </a:t>
            </a:r>
            <a:r>
              <a:rPr lang="fa-IR" b="1" dirty="0" smtClean="0">
                <a:solidFill>
                  <a:prstClr val="black"/>
                </a:solidFill>
                <a:latin typeface="Times New Roman"/>
                <a:ea typeface="Calibri"/>
                <a:cs typeface="B Nazanin" pitchFamily="2" charset="-78"/>
              </a:rPr>
              <a:t>براي </a:t>
            </a:r>
            <a:r>
              <a:rPr lang="fa-IR" b="1" dirty="0">
                <a:solidFill>
                  <a:prstClr val="black"/>
                </a:solidFill>
                <a:latin typeface="Times New Roman"/>
                <a:ea typeface="Calibri"/>
                <a:cs typeface="B Nazanin" pitchFamily="2" charset="-78"/>
              </a:rPr>
              <a:t>بانک پرداخت کننده حقوق ارسال نموده است. (ناخالص حقوق پرسنل جمعاً </a:t>
            </a:r>
            <a:r>
              <a:rPr lang="fa-IR" b="1" dirty="0" smtClean="0">
                <a:solidFill>
                  <a:prstClr val="black"/>
                </a:solidFill>
                <a:latin typeface="Times New Roman"/>
                <a:ea typeface="Calibri"/>
                <a:cs typeface="B Nazanin" pitchFamily="2" charset="-78"/>
              </a:rPr>
              <a:t>35.200.000ريال </a:t>
            </a:r>
            <a:r>
              <a:rPr lang="fa-IR" b="1" dirty="0">
                <a:solidFill>
                  <a:prstClr val="black"/>
                </a:solidFill>
                <a:latin typeface="Times New Roman"/>
                <a:ea typeface="Calibri"/>
                <a:cs typeface="B Nazanin" pitchFamily="2" charset="-78"/>
              </a:rPr>
              <a:t>بوده که </a:t>
            </a:r>
            <a:r>
              <a:rPr lang="fa-IR" b="1" dirty="0" smtClean="0">
                <a:solidFill>
                  <a:prstClr val="black"/>
                </a:solidFill>
                <a:latin typeface="Times New Roman"/>
                <a:ea typeface="Calibri"/>
                <a:cs typeface="B Nazanin" pitchFamily="2" charset="-78"/>
              </a:rPr>
              <a:t>6.400.000 ريال </a:t>
            </a:r>
            <a:r>
              <a:rPr lang="fa-IR" b="1" dirty="0">
                <a:solidFill>
                  <a:prstClr val="black"/>
                </a:solidFill>
                <a:latin typeface="Times New Roman"/>
                <a:ea typeface="Calibri"/>
                <a:cs typeface="B Nazanin" pitchFamily="2" charset="-78"/>
              </a:rPr>
              <a:t>آن کسور </a:t>
            </a:r>
            <a:r>
              <a:rPr lang="fa-IR" b="1" dirty="0" smtClean="0">
                <a:solidFill>
                  <a:prstClr val="black"/>
                </a:solidFill>
                <a:latin typeface="Times New Roman"/>
                <a:ea typeface="Calibri"/>
                <a:cs typeface="B Nazanin" pitchFamily="2" charset="-78"/>
              </a:rPr>
              <a:t>قانوني </a:t>
            </a:r>
            <a:r>
              <a:rPr lang="fa-IR" b="1" dirty="0">
                <a:solidFill>
                  <a:prstClr val="black"/>
                </a:solidFill>
                <a:latin typeface="Times New Roman"/>
                <a:ea typeface="Calibri"/>
                <a:cs typeface="B Nazanin" pitchFamily="2" charset="-78"/>
              </a:rPr>
              <a:t>شامل </a:t>
            </a:r>
            <a:r>
              <a:rPr lang="fa-IR" b="1" dirty="0" smtClean="0">
                <a:solidFill>
                  <a:prstClr val="black"/>
                </a:solidFill>
                <a:latin typeface="Times New Roman"/>
                <a:ea typeface="Calibri"/>
                <a:cs typeface="B Nazanin" pitchFamily="2" charset="-78"/>
              </a:rPr>
              <a:t>بيمه </a:t>
            </a:r>
            <a:r>
              <a:rPr lang="fa-IR" b="1" dirty="0">
                <a:solidFill>
                  <a:prstClr val="black"/>
                </a:solidFill>
                <a:latin typeface="Times New Roman"/>
                <a:ea typeface="Calibri"/>
                <a:cs typeface="B Nazanin" pitchFamily="2" charset="-78"/>
              </a:rPr>
              <a:t>و </a:t>
            </a:r>
            <a:r>
              <a:rPr lang="fa-IR" b="1" dirty="0" smtClean="0">
                <a:solidFill>
                  <a:prstClr val="black"/>
                </a:solidFill>
                <a:latin typeface="Times New Roman"/>
                <a:ea typeface="Calibri"/>
                <a:cs typeface="B Nazanin" pitchFamily="2" charset="-78"/>
              </a:rPr>
              <a:t>ماليات </a:t>
            </a:r>
            <a:r>
              <a:rPr lang="fa-IR" b="1" dirty="0">
                <a:solidFill>
                  <a:prstClr val="black"/>
                </a:solidFill>
                <a:latin typeface="Times New Roman"/>
                <a:ea typeface="Calibri"/>
                <a:cs typeface="B Nazanin" pitchFamily="2" charset="-78"/>
              </a:rPr>
              <a:t>است).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ctr">
              <a:lnSpc>
                <a:spcPct val="115000"/>
              </a:lnSpc>
            </a:pPr>
            <a:r>
              <a:rPr lang="fa-IR" b="1" dirty="0">
                <a:solidFill>
                  <a:prstClr val="black"/>
                </a:solidFill>
                <a:latin typeface="Times New Roman"/>
                <a:ea typeface="Calibri"/>
                <a:cs typeface="B Nazanin" pitchFamily="2" charset="-78"/>
              </a:rPr>
              <a:t>ثبت 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ثبت مالي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اعتبارات تعهد نشده	</a:t>
            </a:r>
            <a:r>
              <a:rPr lang="fa-IR" b="1" dirty="0" smtClean="0">
                <a:solidFill>
                  <a:prstClr val="black"/>
                </a:solidFill>
                <a:latin typeface="Times New Roman"/>
                <a:ea typeface="Calibri"/>
                <a:cs typeface="B Nazanin" pitchFamily="2" charset="-78"/>
              </a:rPr>
              <a:t>35.200.000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بانک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حقوق  28.800.000</a:t>
            </a:r>
            <a:endParaRPr lang="en-US" b="1" dirty="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       اندوخته </a:t>
            </a:r>
            <a:r>
              <a:rPr lang="fa-IR" b="1" dirty="0">
                <a:solidFill>
                  <a:prstClr val="black"/>
                </a:solidFill>
                <a:latin typeface="Times New Roman"/>
                <a:ea typeface="Calibri"/>
                <a:cs typeface="B Nazanin" pitchFamily="2" charset="-78"/>
              </a:rPr>
              <a:t>اعتبار تعهدات </a:t>
            </a:r>
            <a:r>
              <a:rPr lang="fa-IR" b="1" dirty="0" smtClean="0">
                <a:solidFill>
                  <a:prstClr val="black"/>
                </a:solidFill>
                <a:latin typeface="Times New Roman"/>
                <a:ea typeface="Calibri"/>
                <a:cs typeface="B Nazanin" pitchFamily="2" charset="-78"/>
              </a:rPr>
              <a:t>احتمالي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35.200.000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بانک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28.800.000</a:t>
            </a:r>
            <a:endParaRPr lang="en-US" b="1" dirty="0">
              <a:solidFill>
                <a:prstClr val="black"/>
              </a:solidFill>
              <a:latin typeface="Times New Roman"/>
              <a:ea typeface="Calibri"/>
              <a:cs typeface="B Nazanin" pitchFamily="2" charset="-78"/>
            </a:endParaRPr>
          </a:p>
          <a:p>
            <a:pPr algn="just">
              <a:lnSpc>
                <a:spcPct val="115000"/>
              </a:lnSpc>
            </a:pPr>
            <a:endParaRPr lang="fa-IR" b="1" dirty="0" smtClean="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بر </a:t>
            </a:r>
            <a:r>
              <a:rPr lang="fa-IR" b="1" dirty="0">
                <a:solidFill>
                  <a:prstClr val="black"/>
                </a:solidFill>
                <a:latin typeface="Times New Roman"/>
                <a:ea typeface="Calibri"/>
                <a:cs typeface="B Nazanin" pitchFamily="2" charset="-78"/>
              </a:rPr>
              <a:t>اساس </a:t>
            </a:r>
            <a:r>
              <a:rPr lang="fa-IR" b="1" dirty="0" smtClean="0">
                <a:solidFill>
                  <a:prstClr val="black"/>
                </a:solidFill>
                <a:latin typeface="Times New Roman"/>
                <a:ea typeface="Calibri"/>
                <a:cs typeface="B Nazanin" pitchFamily="2" charset="-78"/>
              </a:rPr>
              <a:t>قوانين </a:t>
            </a:r>
            <a:r>
              <a:rPr lang="fa-IR" b="1" dirty="0">
                <a:solidFill>
                  <a:prstClr val="black"/>
                </a:solidFill>
                <a:latin typeface="Times New Roman"/>
                <a:ea typeface="Calibri"/>
                <a:cs typeface="B Nazanin" pitchFamily="2" charset="-78"/>
              </a:rPr>
              <a:t>و مقررات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دستگاه </a:t>
            </a:r>
            <a:r>
              <a:rPr lang="fa-IR" b="1" dirty="0" smtClean="0">
                <a:solidFill>
                  <a:prstClr val="black"/>
                </a:solidFill>
                <a:latin typeface="Times New Roman"/>
                <a:ea typeface="Calibri"/>
                <a:cs typeface="B Nazanin" pitchFamily="2" charset="-78"/>
              </a:rPr>
              <a:t>هاي دولتي </a:t>
            </a:r>
            <a:r>
              <a:rPr lang="fa-IR" b="1" dirty="0">
                <a:solidFill>
                  <a:prstClr val="black"/>
                </a:solidFill>
                <a:latin typeface="Times New Roman"/>
                <a:ea typeface="Calibri"/>
                <a:cs typeface="B Nazanin" pitchFamily="2" charset="-78"/>
              </a:rPr>
              <a:t>حقوق و </a:t>
            </a:r>
            <a:r>
              <a:rPr lang="fa-IR" b="1" dirty="0" smtClean="0">
                <a:solidFill>
                  <a:prstClr val="black"/>
                </a:solidFill>
                <a:latin typeface="Times New Roman"/>
                <a:ea typeface="Calibri"/>
                <a:cs typeface="B Nazanin" pitchFamily="2" charset="-78"/>
              </a:rPr>
              <a:t>مزاياي </a:t>
            </a:r>
            <a:r>
              <a:rPr lang="fa-IR" b="1" dirty="0">
                <a:solidFill>
                  <a:prstClr val="black"/>
                </a:solidFill>
                <a:latin typeface="Times New Roman"/>
                <a:ea typeface="Calibri"/>
                <a:cs typeface="B Nazanin" pitchFamily="2" charset="-78"/>
              </a:rPr>
              <a:t>کارکنان خود را از </a:t>
            </a:r>
            <a:r>
              <a:rPr lang="fa-IR" b="1" dirty="0" smtClean="0">
                <a:solidFill>
                  <a:prstClr val="black"/>
                </a:solidFill>
                <a:latin typeface="Times New Roman"/>
                <a:ea typeface="Calibri"/>
                <a:cs typeface="B Nazanin" pitchFamily="2" charset="-78"/>
              </a:rPr>
              <a:t>طريق سيستم بانکي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مي نمايند</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ذيحسابان دولتي براي </a:t>
            </a:r>
            <a:r>
              <a:rPr lang="fa-IR" b="1" dirty="0">
                <a:solidFill>
                  <a:prstClr val="black"/>
                </a:solidFill>
                <a:latin typeface="Times New Roman"/>
                <a:ea typeface="Calibri"/>
                <a:cs typeface="B Nazanin" pitchFamily="2" charset="-78"/>
              </a:rPr>
              <a:t>هر </a:t>
            </a:r>
            <a:r>
              <a:rPr lang="fa-IR" b="1" dirty="0" smtClean="0">
                <a:solidFill>
                  <a:prstClr val="black"/>
                </a:solidFill>
                <a:latin typeface="Times New Roman"/>
                <a:ea typeface="Calibri"/>
                <a:cs typeface="B Nazanin" pitchFamily="2" charset="-78"/>
              </a:rPr>
              <a:t>يک </a:t>
            </a:r>
            <a:r>
              <a:rPr lang="fa-IR" b="1" dirty="0">
                <a:solidFill>
                  <a:prstClr val="black"/>
                </a:solidFill>
                <a:latin typeface="Times New Roman"/>
                <a:ea typeface="Calibri"/>
                <a:cs typeface="B Nazanin" pitchFamily="2" charset="-78"/>
              </a:rPr>
              <a:t>از کارکنان دستگاه </a:t>
            </a:r>
            <a:r>
              <a:rPr lang="fa-IR" b="1" dirty="0" smtClean="0">
                <a:solidFill>
                  <a:prstClr val="black"/>
                </a:solidFill>
                <a:latin typeface="Times New Roman"/>
                <a:ea typeface="Calibri"/>
                <a:cs typeface="B Nazanin" pitchFamily="2" charset="-78"/>
              </a:rPr>
              <a:t>يک </a:t>
            </a:r>
            <a:r>
              <a:rPr lang="fa-IR" b="1" dirty="0">
                <a:solidFill>
                  <a:prstClr val="black"/>
                </a:solidFill>
                <a:latin typeface="Times New Roman"/>
                <a:ea typeface="Calibri"/>
                <a:cs typeface="B Nazanin" pitchFamily="2" charset="-78"/>
              </a:rPr>
              <a:t>حساب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قابل برداشت در </a:t>
            </a:r>
            <a:r>
              <a:rPr lang="fa-IR" b="1" dirty="0" smtClean="0">
                <a:solidFill>
                  <a:prstClr val="black"/>
                </a:solidFill>
                <a:latin typeface="Times New Roman"/>
                <a:ea typeface="Calibri"/>
                <a:cs typeface="B Nazanin" pitchFamily="2" charset="-78"/>
              </a:rPr>
              <a:t>يک </a:t>
            </a:r>
            <a:r>
              <a:rPr lang="fa-IR" b="1" dirty="0">
                <a:solidFill>
                  <a:prstClr val="black"/>
                </a:solidFill>
                <a:latin typeface="Times New Roman"/>
                <a:ea typeface="Calibri"/>
                <a:cs typeface="B Nazanin" pitchFamily="2" charset="-78"/>
              </a:rPr>
              <a:t>شعبه </a:t>
            </a:r>
            <a:r>
              <a:rPr lang="fa-IR" b="1" dirty="0" smtClean="0">
                <a:solidFill>
                  <a:prstClr val="black"/>
                </a:solidFill>
                <a:latin typeface="Times New Roman"/>
                <a:ea typeface="Calibri"/>
                <a:cs typeface="B Nazanin" pitchFamily="2" charset="-78"/>
              </a:rPr>
              <a:t>بانکي </a:t>
            </a:r>
            <a:r>
              <a:rPr lang="fa-IR" b="1" dirty="0">
                <a:solidFill>
                  <a:prstClr val="black"/>
                </a:solidFill>
                <a:latin typeface="Times New Roman"/>
                <a:ea typeface="Calibri"/>
                <a:cs typeface="B Nazanin" pitchFamily="2" charset="-78"/>
              </a:rPr>
              <a:t>مشخص اقتتاح </a:t>
            </a:r>
            <a:r>
              <a:rPr lang="fa-IR" b="1" dirty="0" smtClean="0">
                <a:solidFill>
                  <a:prstClr val="black"/>
                </a:solidFill>
                <a:latin typeface="Times New Roman"/>
                <a:ea typeface="Calibri"/>
                <a:cs typeface="B Nazanin" pitchFamily="2" charset="-78"/>
              </a:rPr>
              <a:t>مي نمايند</a:t>
            </a:r>
            <a:r>
              <a:rPr lang="fa-IR" b="1" dirty="0">
                <a:solidFill>
                  <a:prstClr val="black"/>
                </a:solidFill>
                <a:latin typeface="Times New Roman"/>
                <a:ea typeface="Calibri"/>
                <a:cs typeface="B Nazanin" pitchFamily="2" charset="-78"/>
              </a:rPr>
              <a:t>. در اواخر هر ماه </a:t>
            </a:r>
            <a:r>
              <a:rPr lang="fa-IR" b="1" dirty="0" smtClean="0">
                <a:solidFill>
                  <a:prstClr val="black"/>
                </a:solidFill>
                <a:latin typeface="Times New Roman"/>
                <a:ea typeface="Calibri"/>
                <a:cs typeface="B Nazanin" pitchFamily="2" charset="-78"/>
              </a:rPr>
              <a:t>ليست </a:t>
            </a:r>
            <a:r>
              <a:rPr lang="fa-IR" b="1" dirty="0">
                <a:solidFill>
                  <a:prstClr val="black"/>
                </a:solidFill>
                <a:latin typeface="Times New Roman"/>
                <a:ea typeface="Calibri"/>
                <a:cs typeface="B Nazanin" pitchFamily="2" charset="-78"/>
              </a:rPr>
              <a:t>حقوق و </a:t>
            </a:r>
            <a:r>
              <a:rPr lang="fa-IR" b="1" dirty="0" smtClean="0">
                <a:solidFill>
                  <a:prstClr val="black"/>
                </a:solidFill>
                <a:latin typeface="Times New Roman"/>
                <a:ea typeface="Calibri"/>
                <a:cs typeface="B Nazanin" pitchFamily="2" charset="-78"/>
              </a:rPr>
              <a:t>مزاياي </a:t>
            </a:r>
            <a:r>
              <a:rPr lang="fa-IR" b="1" dirty="0">
                <a:solidFill>
                  <a:prstClr val="black"/>
                </a:solidFill>
                <a:latin typeface="Times New Roman"/>
                <a:ea typeface="Calibri"/>
                <a:cs typeface="B Nazanin" pitchFamily="2" charset="-78"/>
              </a:rPr>
              <a:t>کارکنان به همراه </a:t>
            </a:r>
            <a:r>
              <a:rPr lang="fa-IR" b="1" dirty="0" smtClean="0">
                <a:solidFill>
                  <a:prstClr val="black"/>
                </a:solidFill>
                <a:latin typeface="Times New Roman"/>
                <a:ea typeface="Calibri"/>
                <a:cs typeface="B Nazanin" pitchFamily="2" charset="-78"/>
              </a:rPr>
              <a:t>چکي </a:t>
            </a:r>
            <a:r>
              <a:rPr lang="fa-IR" b="1" dirty="0">
                <a:solidFill>
                  <a:prstClr val="black"/>
                </a:solidFill>
                <a:latin typeface="Times New Roman"/>
                <a:ea typeface="Calibri"/>
                <a:cs typeface="B Nazanin" pitchFamily="2" charset="-78"/>
              </a:rPr>
              <a:t>معادل خالص حقوق و </a:t>
            </a:r>
            <a:r>
              <a:rPr lang="fa-IR" b="1" dirty="0" smtClean="0">
                <a:solidFill>
                  <a:prstClr val="black"/>
                </a:solidFill>
                <a:latin typeface="Times New Roman"/>
                <a:ea typeface="Calibri"/>
                <a:cs typeface="B Nazanin" pitchFamily="2" charset="-78"/>
              </a:rPr>
              <a:t>مزاياي </a:t>
            </a:r>
            <a:r>
              <a:rPr lang="fa-IR" b="1" dirty="0">
                <a:solidFill>
                  <a:prstClr val="black"/>
                </a:solidFill>
                <a:latin typeface="Times New Roman"/>
                <a:ea typeface="Calibri"/>
                <a:cs typeface="B Nazanin" pitchFamily="2" charset="-78"/>
              </a:rPr>
              <a:t>کارکنان (جمع حقوق و </a:t>
            </a:r>
            <a:r>
              <a:rPr lang="fa-IR" b="1" dirty="0" smtClean="0">
                <a:solidFill>
                  <a:prstClr val="black"/>
                </a:solidFill>
                <a:latin typeface="Times New Roman"/>
                <a:ea typeface="Calibri"/>
                <a:cs typeface="B Nazanin" pitchFamily="2" charset="-78"/>
              </a:rPr>
              <a:t>مزاياي </a:t>
            </a:r>
            <a:r>
              <a:rPr lang="fa-IR" b="1" dirty="0">
                <a:solidFill>
                  <a:prstClr val="black"/>
                </a:solidFill>
                <a:latin typeface="Times New Roman"/>
                <a:ea typeface="Calibri"/>
                <a:cs typeface="B Nazanin" pitchFamily="2" charset="-78"/>
              </a:rPr>
              <a:t>کسورات مربوطه) در </a:t>
            </a:r>
            <a:r>
              <a:rPr lang="fa-IR" b="1" dirty="0" smtClean="0">
                <a:solidFill>
                  <a:prstClr val="black"/>
                </a:solidFill>
                <a:latin typeface="Times New Roman"/>
                <a:ea typeface="Calibri"/>
                <a:cs typeface="B Nazanin" pitchFamily="2" charset="-78"/>
              </a:rPr>
              <a:t>اختيار </a:t>
            </a:r>
            <a:r>
              <a:rPr lang="fa-IR" b="1" dirty="0">
                <a:solidFill>
                  <a:prstClr val="black"/>
                </a:solidFill>
                <a:latin typeface="Times New Roman"/>
                <a:ea typeface="Calibri"/>
                <a:cs typeface="B Nazanin" pitchFamily="2" charset="-78"/>
              </a:rPr>
              <a:t>بانک قرار </a:t>
            </a:r>
            <a:r>
              <a:rPr lang="fa-IR" b="1" dirty="0" smtClean="0">
                <a:solidFill>
                  <a:prstClr val="black"/>
                </a:solidFill>
                <a:latin typeface="Times New Roman"/>
                <a:ea typeface="Calibri"/>
                <a:cs typeface="B Nazanin" pitchFamily="2" charset="-78"/>
              </a:rPr>
              <a:t>مي گيرد </a:t>
            </a:r>
            <a:r>
              <a:rPr lang="fa-IR" b="1" dirty="0">
                <a:solidFill>
                  <a:prstClr val="black"/>
                </a:solidFill>
                <a:latin typeface="Times New Roman"/>
                <a:ea typeface="Calibri"/>
                <a:cs typeface="B Nazanin" pitchFamily="2" charset="-78"/>
              </a:rPr>
              <a:t>تا بانک نسبت به </a:t>
            </a:r>
            <a:r>
              <a:rPr lang="fa-IR" b="1" dirty="0" smtClean="0">
                <a:solidFill>
                  <a:prstClr val="black"/>
                </a:solidFill>
                <a:latin typeface="Times New Roman"/>
                <a:ea typeface="Calibri"/>
                <a:cs typeface="B Nazanin" pitchFamily="2" charset="-78"/>
              </a:rPr>
              <a:t>واريز </a:t>
            </a:r>
            <a:r>
              <a:rPr lang="fa-IR" b="1" dirty="0">
                <a:solidFill>
                  <a:prstClr val="black"/>
                </a:solidFill>
                <a:latin typeface="Times New Roman"/>
                <a:ea typeface="Calibri"/>
                <a:cs typeface="B Nazanin" pitchFamily="2" charset="-78"/>
              </a:rPr>
              <a:t>خالص حقوق کارکنان اقدام </a:t>
            </a:r>
            <a:r>
              <a:rPr lang="fa-IR" b="1" dirty="0" smtClean="0">
                <a:solidFill>
                  <a:prstClr val="black"/>
                </a:solidFill>
                <a:latin typeface="Times New Roman"/>
                <a:ea typeface="Calibri"/>
                <a:cs typeface="B Nazanin" pitchFamily="2" charset="-78"/>
              </a:rPr>
              <a:t>نمايد.</a:t>
            </a:r>
          </a:p>
          <a:p>
            <a:pPr algn="just">
              <a:lnSpc>
                <a:spcPct val="115000"/>
              </a:lnSpc>
            </a:pPr>
            <a:r>
              <a:rPr lang="fa-IR" b="1" dirty="0" smtClean="0">
                <a:solidFill>
                  <a:prstClr val="black"/>
                </a:solidFill>
                <a:latin typeface="Times New Roman"/>
                <a:ea typeface="Calibri"/>
                <a:cs typeface="B Nazanin" pitchFamily="2" charset="-78"/>
              </a:rPr>
              <a:t> </a:t>
            </a:r>
          </a:p>
          <a:p>
            <a:pPr algn="just">
              <a:lnSpc>
                <a:spcPct val="115000"/>
              </a:lnSpc>
            </a:pPr>
            <a:r>
              <a:rPr lang="fa-IR" b="1" dirty="0">
                <a:solidFill>
                  <a:prstClr val="black"/>
                </a:solidFill>
                <a:latin typeface="Times New Roman"/>
                <a:ea typeface="Calibri"/>
                <a:cs typeface="B Nazanin" pitchFamily="2" charset="-78"/>
              </a:rPr>
              <a:t>14- </a:t>
            </a:r>
            <a:r>
              <a:rPr lang="fa-IR" b="1" dirty="0" smtClean="0">
                <a:solidFill>
                  <a:prstClr val="black"/>
                </a:solidFill>
                <a:latin typeface="Times New Roman"/>
                <a:ea typeface="Calibri"/>
                <a:cs typeface="B Nazanin" pitchFamily="2" charset="-78"/>
              </a:rPr>
              <a:t>ليست </a:t>
            </a:r>
            <a:r>
              <a:rPr lang="fa-IR" b="1" dirty="0">
                <a:solidFill>
                  <a:prstClr val="black"/>
                </a:solidFill>
                <a:latin typeface="Times New Roman"/>
                <a:ea typeface="Calibri"/>
                <a:cs typeface="B Nazanin" pitchFamily="2" charset="-78"/>
              </a:rPr>
              <a:t>حقوق و </a:t>
            </a:r>
            <a:r>
              <a:rPr lang="fa-IR" b="1" dirty="0" smtClean="0">
                <a:solidFill>
                  <a:prstClr val="black"/>
                </a:solidFill>
                <a:latin typeface="Times New Roman"/>
                <a:ea typeface="Calibri"/>
                <a:cs typeface="B Nazanin" pitchFamily="2" charset="-78"/>
              </a:rPr>
              <a:t>مزايا </a:t>
            </a:r>
            <a:r>
              <a:rPr lang="fa-IR" b="1" dirty="0">
                <a:solidFill>
                  <a:prstClr val="black"/>
                </a:solidFill>
                <a:latin typeface="Times New Roman"/>
                <a:ea typeface="Calibri"/>
                <a:cs typeface="B Nazanin" pitchFamily="2" charset="-78"/>
              </a:rPr>
              <a:t>کارکنان پس از </a:t>
            </a:r>
            <a:r>
              <a:rPr lang="fa-IR" b="1" dirty="0" smtClean="0">
                <a:solidFill>
                  <a:prstClr val="black"/>
                </a:solidFill>
                <a:latin typeface="Times New Roman"/>
                <a:ea typeface="Calibri"/>
                <a:cs typeface="B Nazanin" pitchFamily="2" charset="-78"/>
              </a:rPr>
              <a:t>تأييد </a:t>
            </a:r>
            <a:r>
              <a:rPr lang="fa-IR" b="1" dirty="0">
                <a:solidFill>
                  <a:prstClr val="black"/>
                </a:solidFill>
                <a:latin typeface="Times New Roman"/>
                <a:ea typeface="Calibri"/>
                <a:cs typeface="B Nazanin" pitchFamily="2" charset="-78"/>
              </a:rPr>
              <a:t>بانک به حساب </a:t>
            </a:r>
            <a:r>
              <a:rPr lang="fa-IR" b="1" dirty="0" smtClean="0">
                <a:solidFill>
                  <a:prstClr val="black"/>
                </a:solidFill>
                <a:latin typeface="Times New Roman"/>
                <a:ea typeface="Calibri"/>
                <a:cs typeface="B Nazanin" pitchFamily="2" charset="-78"/>
              </a:rPr>
              <a:t>هزينه قطعي </a:t>
            </a:r>
            <a:r>
              <a:rPr lang="fa-IR" b="1" dirty="0">
                <a:solidFill>
                  <a:prstClr val="black"/>
                </a:solidFill>
                <a:latin typeface="Times New Roman"/>
                <a:ea typeface="Calibri"/>
                <a:cs typeface="B Nazanin" pitchFamily="2" charset="-78"/>
              </a:rPr>
              <a:t>منظور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شود.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ctr">
              <a:lnSpc>
                <a:spcPct val="115000"/>
              </a:lnSpc>
            </a:pPr>
            <a:r>
              <a:rPr lang="fa-IR" b="1" dirty="0" smtClean="0">
                <a:solidFill>
                  <a:prstClr val="black"/>
                </a:solidFill>
                <a:latin typeface="Times New Roman"/>
                <a:ea typeface="Calibri"/>
                <a:cs typeface="B Nazanin" pitchFamily="2" charset="-78"/>
              </a:rPr>
              <a:t>ثبت </a:t>
            </a:r>
            <a:r>
              <a:rPr lang="fa-IR" b="1" dirty="0">
                <a:solidFill>
                  <a:prstClr val="black"/>
                </a:solidFill>
                <a:latin typeface="Times New Roman"/>
                <a:ea typeface="Calibri"/>
                <a:cs typeface="B Nazanin" pitchFamily="2" charset="-78"/>
              </a:rPr>
              <a:t>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ثبت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اندوخته اعتبا </a:t>
            </a:r>
            <a:r>
              <a:rPr lang="fa-IR" b="1" dirty="0" smtClean="0">
                <a:solidFill>
                  <a:prstClr val="black"/>
                </a:solidFill>
                <a:latin typeface="Times New Roman"/>
                <a:ea typeface="Calibri"/>
                <a:cs typeface="B Nazanin" pitchFamily="2" charset="-78"/>
              </a:rPr>
              <a:t>ر تعهدات احتمالي  35.200.000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جاري  35.200.000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اعتبارات مصرف </a:t>
            </a:r>
            <a:r>
              <a:rPr lang="fa-IR" b="1" dirty="0" smtClean="0">
                <a:solidFill>
                  <a:prstClr val="black"/>
                </a:solidFill>
                <a:latin typeface="Times New Roman"/>
                <a:ea typeface="Calibri"/>
                <a:cs typeface="B Nazanin" pitchFamily="2" charset="-78"/>
              </a:rPr>
              <a:t>شده         35.200.000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بدهي </a:t>
            </a:r>
            <a:r>
              <a:rPr lang="fa-IR" b="1" dirty="0">
                <a:solidFill>
                  <a:prstClr val="black"/>
                </a:solidFill>
                <a:latin typeface="Times New Roman"/>
                <a:ea typeface="Calibri"/>
                <a:cs typeface="B Nazanin" pitchFamily="2" charset="-78"/>
              </a:rPr>
              <a:t>به </a:t>
            </a:r>
            <a:r>
              <a:rPr lang="fa-IR" b="1" dirty="0" smtClean="0">
                <a:solidFill>
                  <a:prstClr val="black"/>
                </a:solidFill>
                <a:latin typeface="Times New Roman"/>
                <a:ea typeface="Calibri"/>
                <a:cs typeface="B Nazanin" pitchFamily="2" charset="-78"/>
              </a:rPr>
              <a:t>ساير </a:t>
            </a:r>
            <a:r>
              <a:rPr lang="fa-IR" b="1" dirty="0">
                <a:solidFill>
                  <a:prstClr val="black"/>
                </a:solidFill>
                <a:latin typeface="Times New Roman"/>
                <a:ea typeface="Calibri"/>
                <a:cs typeface="B Nazanin" pitchFamily="2" charset="-78"/>
              </a:rPr>
              <a:t>سازمانها (</a:t>
            </a:r>
            <a:r>
              <a:rPr lang="fa-IR" b="1" dirty="0" smtClean="0">
                <a:solidFill>
                  <a:prstClr val="black"/>
                </a:solidFill>
                <a:latin typeface="Times New Roman"/>
                <a:ea typeface="Calibri"/>
                <a:cs typeface="B Nazanin" pitchFamily="2" charset="-78"/>
              </a:rPr>
              <a:t>بيمه </a:t>
            </a:r>
            <a:r>
              <a:rPr lang="fa-IR" b="1" dirty="0">
                <a:solidFill>
                  <a:prstClr val="black"/>
                </a:solidFill>
                <a:latin typeface="Times New Roman"/>
                <a:ea typeface="Calibri"/>
                <a:cs typeface="B Nazanin" pitchFamily="2" charset="-78"/>
              </a:rPr>
              <a:t>و </a:t>
            </a:r>
            <a:r>
              <a:rPr lang="fa-IR" b="1" dirty="0" smtClean="0">
                <a:solidFill>
                  <a:prstClr val="black"/>
                </a:solidFill>
                <a:latin typeface="Times New Roman"/>
                <a:ea typeface="Calibri"/>
                <a:cs typeface="B Nazanin" pitchFamily="2" charset="-78"/>
              </a:rPr>
              <a:t>ماليات</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6.400.000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بانک </a:t>
            </a:r>
            <a:r>
              <a:rPr lang="fa-IR" b="1" dirty="0">
                <a:solidFill>
                  <a:prstClr val="black"/>
                </a:solidFill>
                <a:latin typeface="Times New Roman"/>
                <a:ea typeface="Calibri"/>
                <a:cs typeface="B Nazanin" pitchFamily="2" charset="-78"/>
              </a:rPr>
              <a:t>پرداخت </a:t>
            </a:r>
            <a:r>
              <a:rPr lang="fa-IR" b="1" dirty="0" smtClean="0">
                <a:solidFill>
                  <a:prstClr val="black"/>
                </a:solidFill>
                <a:latin typeface="Times New Roman"/>
                <a:ea typeface="Calibri"/>
                <a:cs typeface="B Nazanin" pitchFamily="2" charset="-78"/>
              </a:rPr>
              <a:t>حقوق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28.800.000</a:t>
            </a:r>
            <a:endParaRPr lang="en-US" b="1" dirty="0">
              <a:solidFill>
                <a:prstClr val="black"/>
              </a:solidFill>
              <a:latin typeface="Times New Roman"/>
              <a:ea typeface="Calibri"/>
              <a:cs typeface="B Nazanin" pitchFamily="2" charset="-78"/>
            </a:endParaRPr>
          </a:p>
          <a:p>
            <a:pPr marL="285750" indent="-285750" algn="just">
              <a:lnSpc>
                <a:spcPct val="115000"/>
              </a:lnSpc>
              <a:buFontTx/>
              <a:buChar char="-"/>
            </a:pPr>
            <a:endParaRPr lang="en-US"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63897665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620688"/>
            <a:ext cx="7848872" cy="5755422"/>
          </a:xfrm>
          <a:prstGeom prst="rect">
            <a:avLst/>
          </a:prstGeom>
        </p:spPr>
        <p:txBody>
          <a:bodyPr wrap="square">
            <a:spAutoFit/>
          </a:bodyPr>
          <a:lstStyle/>
          <a:p>
            <a:pPr algn="justLow">
              <a:lnSpc>
                <a:spcPct val="115000"/>
              </a:lnSpc>
            </a:pPr>
            <a:r>
              <a:rPr lang="fa-IR" sz="2000" b="1" dirty="0">
                <a:solidFill>
                  <a:prstClr val="black"/>
                </a:solidFill>
                <a:latin typeface="Times New Roman"/>
                <a:ea typeface="Calibri"/>
                <a:cs typeface="B Nazanin" pitchFamily="2" charset="-78"/>
              </a:rPr>
              <a:t>15- کل کسور </a:t>
            </a:r>
            <a:r>
              <a:rPr lang="fa-IR" sz="2000" b="1" dirty="0" smtClean="0">
                <a:solidFill>
                  <a:prstClr val="black"/>
                </a:solidFill>
                <a:latin typeface="Times New Roman"/>
                <a:ea typeface="Calibri"/>
                <a:cs typeface="B Nazanin" pitchFamily="2" charset="-78"/>
              </a:rPr>
              <a:t>قانوني </a:t>
            </a:r>
            <a:r>
              <a:rPr lang="fa-IR" sz="2000" b="1" dirty="0">
                <a:solidFill>
                  <a:prstClr val="black"/>
                </a:solidFill>
                <a:latin typeface="Times New Roman"/>
                <a:ea typeface="Calibri"/>
                <a:cs typeface="B Nazanin" pitchFamily="2" charset="-78"/>
              </a:rPr>
              <a:t>به </a:t>
            </a:r>
            <a:r>
              <a:rPr lang="fa-IR" sz="2000" b="1" dirty="0" smtClean="0">
                <a:solidFill>
                  <a:prstClr val="black"/>
                </a:solidFill>
                <a:latin typeface="Times New Roman"/>
                <a:ea typeface="Calibri"/>
                <a:cs typeface="B Nazanin" pitchFamily="2" charset="-78"/>
              </a:rPr>
              <a:t>ساير سازمانهاي </a:t>
            </a:r>
            <a:r>
              <a:rPr lang="fa-IR" sz="2000" b="1" dirty="0">
                <a:solidFill>
                  <a:prstClr val="black"/>
                </a:solidFill>
                <a:latin typeface="Times New Roman"/>
                <a:ea typeface="Calibri"/>
                <a:cs typeface="B Nazanin" pitchFamily="2" charset="-78"/>
              </a:rPr>
              <a:t>مربوط پرداخت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شود. ثبت </a:t>
            </a:r>
            <a:r>
              <a:rPr lang="fa-IR" sz="2000" b="1" dirty="0" smtClean="0">
                <a:solidFill>
                  <a:prstClr val="black"/>
                </a:solidFill>
                <a:latin typeface="Times New Roman"/>
                <a:ea typeface="Calibri"/>
                <a:cs typeface="B Nazanin" pitchFamily="2" charset="-78"/>
              </a:rPr>
              <a:t>اين رويداد </a:t>
            </a:r>
            <a:r>
              <a:rPr lang="fa-IR" sz="2000" b="1" dirty="0">
                <a:solidFill>
                  <a:prstClr val="black"/>
                </a:solidFill>
                <a:latin typeface="Times New Roman"/>
                <a:ea typeface="Calibri"/>
                <a:cs typeface="B Nazanin" pitchFamily="2" charset="-78"/>
              </a:rPr>
              <a:t>به شرح </a:t>
            </a:r>
            <a:r>
              <a:rPr lang="fa-IR" sz="2000" b="1" dirty="0" smtClean="0">
                <a:solidFill>
                  <a:prstClr val="black"/>
                </a:solidFill>
                <a:latin typeface="Times New Roman"/>
                <a:ea typeface="Calibri"/>
                <a:cs typeface="B Nazanin" pitchFamily="2" charset="-78"/>
              </a:rPr>
              <a:t>زير </a:t>
            </a:r>
            <a:r>
              <a:rPr lang="fa-IR" sz="2000" b="1" dirty="0">
                <a:solidFill>
                  <a:prstClr val="black"/>
                </a:solidFill>
                <a:latin typeface="Times New Roman"/>
                <a:ea typeface="Calibri"/>
                <a:cs typeface="B Nazanin" pitchFamily="2" charset="-78"/>
              </a:rPr>
              <a:t>است</a:t>
            </a:r>
            <a:r>
              <a:rPr lang="fa-IR" sz="2000" b="1" dirty="0" smtClean="0">
                <a:solidFill>
                  <a:prstClr val="black"/>
                </a:solidFill>
                <a:latin typeface="Times New Roman"/>
                <a:ea typeface="Calibri"/>
                <a:cs typeface="B Nazanin" pitchFamily="2" charset="-78"/>
              </a:rPr>
              <a:t>:</a:t>
            </a:r>
          </a:p>
          <a:p>
            <a:pPr algn="justLow">
              <a:lnSpc>
                <a:spcPct val="115000"/>
              </a:lnSpc>
            </a:pP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بدهي </a:t>
            </a:r>
            <a:r>
              <a:rPr lang="fa-IR" sz="2000" b="1" dirty="0">
                <a:solidFill>
                  <a:prstClr val="black"/>
                </a:solidFill>
                <a:latin typeface="Times New Roman"/>
                <a:ea typeface="Calibri"/>
                <a:cs typeface="B Nazanin" pitchFamily="2" charset="-78"/>
              </a:rPr>
              <a:t>به </a:t>
            </a:r>
            <a:r>
              <a:rPr lang="fa-IR" sz="2000" b="1" dirty="0" smtClean="0">
                <a:solidFill>
                  <a:prstClr val="black"/>
                </a:solidFill>
                <a:latin typeface="Times New Roman"/>
                <a:ea typeface="Calibri"/>
                <a:cs typeface="B Nazanin" pitchFamily="2" charset="-78"/>
              </a:rPr>
              <a:t>ساير </a:t>
            </a:r>
            <a:r>
              <a:rPr lang="fa-IR" sz="2000" b="1" dirty="0">
                <a:solidFill>
                  <a:prstClr val="black"/>
                </a:solidFill>
                <a:latin typeface="Times New Roman"/>
                <a:ea typeface="Calibri"/>
                <a:cs typeface="B Nazanin" pitchFamily="2" charset="-78"/>
              </a:rPr>
              <a:t>سازمانها </a:t>
            </a:r>
            <a:r>
              <a:rPr lang="fa-IR" sz="2000" b="1" dirty="0" smtClean="0">
                <a:solidFill>
                  <a:prstClr val="black"/>
                </a:solidFill>
                <a:latin typeface="Times New Roman"/>
                <a:ea typeface="Calibri"/>
                <a:cs typeface="B Nazanin" pitchFamily="2" charset="-78"/>
              </a:rPr>
              <a:t>( بيمه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ماليات ) 6.400.000</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بانک پرداخت 	</a:t>
            </a:r>
            <a:r>
              <a:rPr lang="fa-IR" sz="2000" b="1" dirty="0" smtClean="0">
                <a:solidFill>
                  <a:prstClr val="black"/>
                </a:solidFill>
                <a:latin typeface="Times New Roman"/>
                <a:ea typeface="Calibri"/>
                <a:cs typeface="B Nazanin" pitchFamily="2" charset="-78"/>
              </a:rPr>
              <a:t>6.400.000</a:t>
            </a:r>
          </a:p>
          <a:p>
            <a:pPr algn="justLow">
              <a:lnSpc>
                <a:spcPct val="115000"/>
              </a:lnSpc>
            </a:pP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16- کالا و </a:t>
            </a:r>
            <a:r>
              <a:rPr lang="fa-IR" sz="2000" b="1" dirty="0" smtClean="0">
                <a:solidFill>
                  <a:prstClr val="black"/>
                </a:solidFill>
                <a:latin typeface="Times New Roman"/>
                <a:ea typeface="Calibri"/>
                <a:cs typeface="B Nazanin" pitchFamily="2" charset="-78"/>
              </a:rPr>
              <a:t>خدماتي </a:t>
            </a:r>
            <a:r>
              <a:rPr lang="fa-IR" sz="2000" b="1" dirty="0">
                <a:solidFill>
                  <a:prstClr val="black"/>
                </a:solidFill>
                <a:latin typeface="Times New Roman"/>
                <a:ea typeface="Calibri"/>
                <a:cs typeface="B Nazanin" pitchFamily="2" charset="-78"/>
              </a:rPr>
              <a:t>که قبلاً اعتبار لازم </a:t>
            </a:r>
            <a:r>
              <a:rPr lang="fa-IR" sz="2000" b="1" dirty="0" smtClean="0">
                <a:solidFill>
                  <a:prstClr val="black"/>
                </a:solidFill>
                <a:latin typeface="Times New Roman"/>
                <a:ea typeface="Calibri"/>
                <a:cs typeface="B Nazanin" pitchFamily="2" charset="-78"/>
              </a:rPr>
              <a:t>براي </a:t>
            </a:r>
            <a:r>
              <a:rPr lang="fa-IR" sz="2000" b="1" dirty="0">
                <a:solidFill>
                  <a:prstClr val="black"/>
                </a:solidFill>
                <a:latin typeface="Times New Roman"/>
                <a:ea typeface="Calibri"/>
                <a:cs typeface="B Nazanin" pitchFamily="2" charset="-78"/>
              </a:rPr>
              <a:t>آن به </a:t>
            </a:r>
            <a:r>
              <a:rPr lang="fa-IR" sz="2000" b="1" dirty="0" smtClean="0">
                <a:solidFill>
                  <a:prstClr val="black"/>
                </a:solidFill>
                <a:latin typeface="Times New Roman"/>
                <a:ea typeface="Calibri"/>
                <a:cs typeface="B Nazanin" pitchFamily="2" charset="-78"/>
              </a:rPr>
              <a:t>ميزان 9.600.000 ريال تأمين </a:t>
            </a:r>
            <a:r>
              <a:rPr lang="fa-IR" sz="2000" b="1" dirty="0">
                <a:solidFill>
                  <a:prstClr val="black"/>
                </a:solidFill>
                <a:latin typeface="Times New Roman"/>
                <a:ea typeface="Calibri"/>
                <a:cs typeface="B Nazanin" pitchFamily="2" charset="-78"/>
              </a:rPr>
              <a:t>شده (منظور </a:t>
            </a:r>
            <a:r>
              <a:rPr lang="fa-IR" sz="2000" b="1" dirty="0" smtClean="0">
                <a:solidFill>
                  <a:prstClr val="black"/>
                </a:solidFill>
                <a:latin typeface="Times New Roman"/>
                <a:ea typeface="Calibri"/>
                <a:cs typeface="B Nazanin" pitchFamily="2" charset="-78"/>
              </a:rPr>
              <a:t>بخشي </a:t>
            </a:r>
            <a:r>
              <a:rPr lang="fa-IR" sz="2000" b="1" dirty="0">
                <a:solidFill>
                  <a:prstClr val="black"/>
                </a:solidFill>
                <a:latin typeface="Times New Roman"/>
                <a:ea typeface="Calibri"/>
                <a:cs typeface="B Nazanin" pitchFamily="2" charset="-78"/>
              </a:rPr>
              <a:t>از </a:t>
            </a:r>
            <a:r>
              <a:rPr lang="fa-IR" sz="2000" b="1" dirty="0" smtClean="0">
                <a:solidFill>
                  <a:prstClr val="black"/>
                </a:solidFill>
                <a:latin typeface="Times New Roman"/>
                <a:ea typeface="Calibri"/>
                <a:cs typeface="B Nazanin" pitchFamily="2" charset="-78"/>
              </a:rPr>
              <a:t>تأمين </a:t>
            </a:r>
            <a:r>
              <a:rPr lang="fa-IR" sz="2000" b="1" dirty="0">
                <a:solidFill>
                  <a:prstClr val="black"/>
                </a:solidFill>
                <a:latin typeface="Times New Roman"/>
                <a:ea typeface="Calibri"/>
                <a:cs typeface="B Nazanin" pitchFamily="2" charset="-78"/>
              </a:rPr>
              <a:t>اعتبار مندرج در بند7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باشد) با ارائه </a:t>
            </a:r>
            <a:r>
              <a:rPr lang="fa-IR" sz="2000" b="1" dirty="0" smtClean="0">
                <a:solidFill>
                  <a:prstClr val="black"/>
                </a:solidFill>
                <a:latin typeface="Times New Roman"/>
                <a:ea typeface="Calibri"/>
                <a:cs typeface="B Nazanin" pitchFamily="2" charset="-78"/>
              </a:rPr>
              <a:t>صورتحسابهايي </a:t>
            </a:r>
            <a:r>
              <a:rPr lang="fa-IR" sz="2000" b="1" dirty="0">
                <a:solidFill>
                  <a:prstClr val="black"/>
                </a:solidFill>
                <a:latin typeface="Times New Roman"/>
                <a:ea typeface="Calibri"/>
                <a:cs typeface="B Nazanin" pitchFamily="2" charset="-78"/>
              </a:rPr>
              <a:t>به مبلغ </a:t>
            </a:r>
            <a:r>
              <a:rPr lang="fa-IR" sz="2000" b="1" dirty="0" smtClean="0">
                <a:solidFill>
                  <a:prstClr val="black"/>
                </a:solidFill>
                <a:latin typeface="Times New Roman"/>
                <a:ea typeface="Calibri"/>
                <a:cs typeface="B Nazanin" pitchFamily="2" charset="-78"/>
              </a:rPr>
              <a:t>9.408.000ريال تحويل (يا </a:t>
            </a:r>
            <a:r>
              <a:rPr lang="fa-IR" sz="2000" b="1" dirty="0">
                <a:solidFill>
                  <a:prstClr val="black"/>
                </a:solidFill>
                <a:latin typeface="Times New Roman"/>
                <a:ea typeface="Calibri"/>
                <a:cs typeface="B Nazanin" pitchFamily="2" charset="-78"/>
              </a:rPr>
              <a:t>انجام شده) و وجه آن </a:t>
            </a:r>
            <a:r>
              <a:rPr lang="fa-IR" sz="2000" b="1" dirty="0" smtClean="0">
                <a:solidFill>
                  <a:prstClr val="black"/>
                </a:solidFill>
                <a:latin typeface="Times New Roman"/>
                <a:ea typeface="Calibri"/>
                <a:cs typeface="B Nazanin" pitchFamily="2" charset="-78"/>
              </a:rPr>
              <a:t>نيز </a:t>
            </a:r>
            <a:r>
              <a:rPr lang="fa-IR" sz="2000" b="1" dirty="0">
                <a:solidFill>
                  <a:prstClr val="black"/>
                </a:solidFill>
                <a:latin typeface="Times New Roman"/>
                <a:ea typeface="Calibri"/>
                <a:cs typeface="B Nazanin" pitchFamily="2" charset="-78"/>
              </a:rPr>
              <a:t>پرداخت </a:t>
            </a:r>
            <a:r>
              <a:rPr lang="fa-IR" sz="2000" b="1" dirty="0" smtClean="0">
                <a:solidFill>
                  <a:prstClr val="black"/>
                </a:solidFill>
                <a:latin typeface="Times New Roman"/>
                <a:ea typeface="Calibri"/>
                <a:cs typeface="B Nazanin" pitchFamily="2" charset="-78"/>
              </a:rPr>
              <a:t>گرديده </a:t>
            </a:r>
            <a:r>
              <a:rPr lang="fa-IR" sz="2000" b="1" dirty="0">
                <a:solidFill>
                  <a:prstClr val="black"/>
                </a:solidFill>
                <a:latin typeface="Times New Roman"/>
                <a:ea typeface="Calibri"/>
                <a:cs typeface="B Nazanin" pitchFamily="2" charset="-78"/>
              </a:rPr>
              <a:t>است. ثبت </a:t>
            </a:r>
            <a:r>
              <a:rPr lang="fa-IR" sz="2000" b="1" dirty="0" smtClean="0">
                <a:solidFill>
                  <a:prstClr val="black"/>
                </a:solidFill>
                <a:latin typeface="Times New Roman"/>
                <a:ea typeface="Calibri"/>
                <a:cs typeface="B Nazanin" pitchFamily="2" charset="-78"/>
              </a:rPr>
              <a:t>اين رويداد </a:t>
            </a:r>
            <a:r>
              <a:rPr lang="fa-IR" sz="2000" b="1" dirty="0">
                <a:solidFill>
                  <a:prstClr val="black"/>
                </a:solidFill>
                <a:latin typeface="Times New Roman"/>
                <a:ea typeface="Calibri"/>
                <a:cs typeface="B Nazanin" pitchFamily="2" charset="-78"/>
              </a:rPr>
              <a:t>به شرح </a:t>
            </a:r>
            <a:r>
              <a:rPr lang="fa-IR" sz="2000" b="1" dirty="0" smtClean="0">
                <a:solidFill>
                  <a:prstClr val="black"/>
                </a:solidFill>
                <a:latin typeface="Times New Roman"/>
                <a:ea typeface="Calibri"/>
                <a:cs typeface="B Nazanin" pitchFamily="2" charset="-78"/>
              </a:rPr>
              <a:t>زير </a:t>
            </a:r>
            <a:r>
              <a:rPr lang="fa-IR" sz="2000" b="1" dirty="0">
                <a:solidFill>
                  <a:prstClr val="black"/>
                </a:solidFill>
                <a:latin typeface="Times New Roman"/>
                <a:ea typeface="Calibri"/>
                <a:cs typeface="B Nazanin" pitchFamily="2" charset="-78"/>
              </a:rPr>
              <a:t>است</a:t>
            </a:r>
            <a:r>
              <a:rPr lang="fa-IR" sz="2000" b="1" dirty="0" smtClean="0">
                <a:solidFill>
                  <a:prstClr val="black"/>
                </a:solidFill>
                <a:latin typeface="Times New Roman"/>
                <a:ea typeface="Calibri"/>
                <a:cs typeface="B Nazanin" pitchFamily="2" charset="-78"/>
              </a:rPr>
              <a:t>:</a:t>
            </a:r>
          </a:p>
          <a:p>
            <a:pPr algn="justLow">
              <a:lnSpc>
                <a:spcPct val="115000"/>
              </a:lnSpc>
            </a:pPr>
            <a:endParaRPr lang="fa-IR" sz="2000" b="1" dirty="0" smtClean="0">
              <a:solidFill>
                <a:prstClr val="black"/>
              </a:solidFill>
              <a:latin typeface="Times New Roman"/>
              <a:ea typeface="Calibri"/>
              <a:cs typeface="B Nazanin" pitchFamily="2" charset="-78"/>
            </a:endParaRPr>
          </a:p>
          <a:p>
            <a:pPr algn="justLow">
              <a:lnSpc>
                <a:spcPct val="115000"/>
              </a:lnSpc>
            </a:pPr>
            <a:r>
              <a:rPr lang="fa-IR" sz="2000" b="1" dirty="0" smtClean="0">
                <a:solidFill>
                  <a:prstClr val="black"/>
                </a:solidFill>
                <a:latin typeface="Times New Roman"/>
                <a:ea typeface="Calibri"/>
                <a:cs typeface="B Nazanin" pitchFamily="2" charset="-78"/>
              </a:rPr>
              <a:t>            ثبت </a:t>
            </a:r>
            <a:r>
              <a:rPr lang="fa-IR" sz="2000" b="1" dirty="0">
                <a:solidFill>
                  <a:prstClr val="black"/>
                </a:solidFill>
                <a:latin typeface="Times New Roman"/>
                <a:ea typeface="Calibri"/>
                <a:cs typeface="B Nazanin" pitchFamily="2" charset="-78"/>
              </a:rPr>
              <a:t>بودجه </a:t>
            </a:r>
            <a:r>
              <a:rPr lang="fa-IR" sz="2000" b="1" dirty="0" smtClean="0">
                <a:solidFill>
                  <a:prstClr val="black"/>
                </a:solidFill>
                <a:latin typeface="Times New Roman"/>
                <a:ea typeface="Calibri"/>
                <a:cs typeface="B Nazanin" pitchFamily="2" charset="-78"/>
              </a:rPr>
              <a:t>اي </a:t>
            </a:r>
            <a:r>
              <a:rPr lang="fa-IR" sz="2000" b="1" dirty="0">
                <a:solidFill>
                  <a:prstClr val="black"/>
                </a:solidFill>
                <a:latin typeface="Times New Roman"/>
                <a:ea typeface="Calibri"/>
                <a:cs typeface="B Nazanin" pitchFamily="2" charset="-78"/>
              </a:rPr>
              <a:t>			ثبت </a:t>
            </a:r>
            <a:r>
              <a:rPr lang="fa-IR" sz="2000" b="1" dirty="0" smtClean="0">
                <a:solidFill>
                  <a:prstClr val="black"/>
                </a:solidFill>
                <a:latin typeface="Times New Roman"/>
                <a:ea typeface="Calibri"/>
                <a:cs typeface="B Nazanin" pitchFamily="2" charset="-78"/>
              </a:rPr>
              <a:t>مالي</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اندوخته اعتبار تعهدات </a:t>
            </a:r>
            <a:r>
              <a:rPr lang="fa-IR" sz="2000" b="1" dirty="0" smtClean="0">
                <a:solidFill>
                  <a:prstClr val="black"/>
                </a:solidFill>
                <a:latin typeface="Times New Roman"/>
                <a:ea typeface="Calibri"/>
                <a:cs typeface="B Nazanin" pitchFamily="2" charset="-78"/>
              </a:rPr>
              <a:t>احتمالي 9.600.000</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هزينه </a:t>
            </a:r>
            <a:r>
              <a:rPr lang="fa-IR" sz="2000" b="1" dirty="0">
                <a:solidFill>
                  <a:prstClr val="black"/>
                </a:solidFill>
                <a:latin typeface="Times New Roman"/>
                <a:ea typeface="Calibri"/>
                <a:cs typeface="B Nazanin" pitchFamily="2" charset="-78"/>
              </a:rPr>
              <a:t>سال </a:t>
            </a:r>
            <a:r>
              <a:rPr lang="fa-IR" sz="2000" b="1" dirty="0" smtClean="0">
                <a:solidFill>
                  <a:prstClr val="black"/>
                </a:solidFill>
                <a:latin typeface="Times New Roman"/>
                <a:ea typeface="Calibri"/>
                <a:cs typeface="B Nazanin" pitchFamily="2" charset="-78"/>
              </a:rPr>
              <a:t>جاري  9.408.000</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اعتبارات مصرف شده </a:t>
            </a:r>
            <a:r>
              <a:rPr lang="fa-IR" sz="2000" b="1" dirty="0" smtClean="0">
                <a:solidFill>
                  <a:prstClr val="black"/>
                </a:solidFill>
                <a:latin typeface="Times New Roman"/>
                <a:ea typeface="Calibri"/>
                <a:cs typeface="B Nazanin" pitchFamily="2" charset="-78"/>
              </a:rPr>
              <a:t>       9.408.000           بانک پرداخت    9.408.000  </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اعتبارات تعهد نشده 	</a:t>
            </a:r>
            <a:r>
              <a:rPr lang="fa-IR" sz="2000" b="1" dirty="0" smtClean="0">
                <a:solidFill>
                  <a:prstClr val="black"/>
                </a:solidFill>
                <a:latin typeface="Times New Roman"/>
                <a:ea typeface="Calibri"/>
                <a:cs typeface="B Nazanin" pitchFamily="2" charset="-78"/>
              </a:rPr>
              <a:t>        192.000</a:t>
            </a:r>
            <a:endParaRPr lang="en-US" sz="2000" b="1" dirty="0">
              <a:solidFill>
                <a:prstClr val="black"/>
              </a:solidFill>
              <a:latin typeface="Times New Roman"/>
              <a:ea typeface="Calibri"/>
              <a:cs typeface="B Nazanin" pitchFamily="2" charset="-78"/>
            </a:endParaRPr>
          </a:p>
          <a:p>
            <a:pPr algn="justLow">
              <a:lnSpc>
                <a:spcPct val="115000"/>
              </a:lnSpc>
            </a:pPr>
            <a:endParaRPr lang="en-US" sz="2000"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93130156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260648"/>
            <a:ext cx="8424936" cy="6250942"/>
          </a:xfrm>
          <a:prstGeom prst="rect">
            <a:avLst/>
          </a:prstGeom>
        </p:spPr>
        <p:txBody>
          <a:bodyPr wrap="square">
            <a:spAutoFit/>
          </a:bodyPr>
          <a:lstStyle/>
          <a:p>
            <a:pPr algn="just">
              <a:lnSpc>
                <a:spcPct val="115000"/>
              </a:lnSpc>
            </a:pPr>
            <a:r>
              <a:rPr lang="fa-IR" sz="3200" b="1" dirty="0" smtClean="0">
                <a:solidFill>
                  <a:prstClr val="black"/>
                </a:solidFill>
                <a:latin typeface="Times New Roman"/>
                <a:ea typeface="Calibri"/>
                <a:cs typeface="B Nazanin" pitchFamily="2" charset="-78"/>
              </a:rPr>
              <a:t>حسابداري </a:t>
            </a:r>
            <a:r>
              <a:rPr lang="fa-IR" sz="3200" b="1" dirty="0">
                <a:solidFill>
                  <a:prstClr val="black"/>
                </a:solidFill>
                <a:latin typeface="Times New Roman"/>
                <a:ea typeface="Calibri"/>
                <a:cs typeface="B Nazanin" pitchFamily="2" charset="-78"/>
              </a:rPr>
              <a:t>در </a:t>
            </a:r>
            <a:r>
              <a:rPr lang="fa-IR" sz="3200" b="1" dirty="0" smtClean="0">
                <a:solidFill>
                  <a:prstClr val="black"/>
                </a:solidFill>
                <a:latin typeface="Times New Roman"/>
                <a:ea typeface="Calibri"/>
                <a:cs typeface="B Nazanin" pitchFamily="2" charset="-78"/>
              </a:rPr>
              <a:t>آمدها</a:t>
            </a:r>
          </a:p>
          <a:p>
            <a:pPr algn="just">
              <a:lnSpc>
                <a:spcPct val="115000"/>
              </a:lnSpc>
            </a:pPr>
            <a:r>
              <a:rPr lang="fa-IR" sz="2000" b="1" dirty="0" smtClean="0">
                <a:solidFill>
                  <a:prstClr val="black"/>
                </a:solidFill>
                <a:latin typeface="Times New Roman"/>
                <a:ea typeface="Calibri"/>
                <a:cs typeface="B Nazanin" pitchFamily="2" charset="-78"/>
              </a:rPr>
              <a:t> </a:t>
            </a:r>
            <a:r>
              <a:rPr lang="fa-IR" sz="2000" b="1" dirty="0">
                <a:solidFill>
                  <a:prstClr val="black"/>
                </a:solidFill>
                <a:latin typeface="Times New Roman"/>
                <a:ea typeface="Calibri"/>
                <a:cs typeface="B Nazanin" pitchFamily="2" charset="-78"/>
              </a:rPr>
              <a:t>در </a:t>
            </a:r>
            <a:r>
              <a:rPr lang="fa-IR" sz="2000" b="1" dirty="0" smtClean="0">
                <a:solidFill>
                  <a:prstClr val="black"/>
                </a:solidFill>
                <a:latin typeface="Times New Roman"/>
                <a:ea typeface="Calibri"/>
                <a:cs typeface="B Nazanin" pitchFamily="2" charset="-78"/>
              </a:rPr>
              <a:t>آمدهاي </a:t>
            </a:r>
            <a:r>
              <a:rPr lang="fa-IR" sz="2000" b="1" dirty="0">
                <a:solidFill>
                  <a:prstClr val="black"/>
                </a:solidFill>
                <a:latin typeface="Times New Roman"/>
                <a:ea typeface="Calibri"/>
                <a:cs typeface="B Nazanin" pitchFamily="2" charset="-78"/>
              </a:rPr>
              <a:t>دولت  </a:t>
            </a:r>
            <a:r>
              <a:rPr lang="fa-IR" sz="2000" b="1" dirty="0" smtClean="0">
                <a:solidFill>
                  <a:prstClr val="black"/>
                </a:solidFill>
                <a:latin typeface="Times New Roman"/>
                <a:ea typeface="Calibri"/>
                <a:cs typeface="B Nazanin" pitchFamily="2" charset="-78"/>
              </a:rPr>
              <a:t>ازطريق </a:t>
            </a:r>
            <a:r>
              <a:rPr lang="fa-IR" sz="2000" b="1" dirty="0">
                <a:solidFill>
                  <a:prstClr val="black"/>
                </a:solidFill>
                <a:latin typeface="Times New Roman"/>
                <a:ea typeface="Calibri"/>
                <a:cs typeface="B Nazanin" pitchFamily="2" charset="-78"/>
              </a:rPr>
              <a:t>وزارتخانه ها و مرؤسسات </a:t>
            </a:r>
            <a:r>
              <a:rPr lang="fa-IR" sz="2000" b="1" dirty="0" smtClean="0">
                <a:solidFill>
                  <a:prstClr val="black"/>
                </a:solidFill>
                <a:latin typeface="Times New Roman"/>
                <a:ea typeface="Calibri"/>
                <a:cs typeface="B Nazanin" pitchFamily="2" charset="-78"/>
              </a:rPr>
              <a:t>دولتي </a:t>
            </a:r>
            <a:r>
              <a:rPr lang="fa-IR" sz="2000" b="1" dirty="0">
                <a:solidFill>
                  <a:prstClr val="black"/>
                </a:solidFill>
                <a:latin typeface="Times New Roman"/>
                <a:ea typeface="Calibri"/>
                <a:cs typeface="B Nazanin" pitchFamily="2" charset="-78"/>
              </a:rPr>
              <a:t>و بر اساس </a:t>
            </a:r>
            <a:r>
              <a:rPr lang="fa-IR" sz="2000" b="1" dirty="0" smtClean="0">
                <a:solidFill>
                  <a:prstClr val="black"/>
                </a:solidFill>
                <a:latin typeface="Times New Roman"/>
                <a:ea typeface="Calibri"/>
                <a:cs typeface="B Nazanin" pitchFamily="2" charset="-78"/>
              </a:rPr>
              <a:t>قوانين </a:t>
            </a:r>
            <a:r>
              <a:rPr lang="fa-IR" sz="2000" b="1" dirty="0">
                <a:solidFill>
                  <a:prstClr val="black"/>
                </a:solidFill>
                <a:latin typeface="Times New Roman"/>
                <a:ea typeface="Calibri"/>
                <a:cs typeface="B Nazanin" pitchFamily="2" charset="-78"/>
              </a:rPr>
              <a:t>و مقررات، </a:t>
            </a:r>
            <a:r>
              <a:rPr lang="fa-IR" sz="2000" b="1" dirty="0" smtClean="0">
                <a:solidFill>
                  <a:prstClr val="black"/>
                </a:solidFill>
                <a:latin typeface="Times New Roman"/>
                <a:ea typeface="Calibri"/>
                <a:cs typeface="B Nazanin" pitchFamily="2" charset="-78"/>
              </a:rPr>
              <a:t>تشخيص </a:t>
            </a:r>
            <a:r>
              <a:rPr lang="fa-IR" sz="2000" b="1" dirty="0">
                <a:solidFill>
                  <a:prstClr val="black"/>
                </a:solidFill>
                <a:latin typeface="Times New Roman"/>
                <a:ea typeface="Calibri"/>
                <a:cs typeface="B Nazanin" pitchFamily="2" charset="-78"/>
              </a:rPr>
              <a:t>و وصل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شوند. </a:t>
            </a:r>
            <a:r>
              <a:rPr lang="fa-IR" sz="2000" b="1" dirty="0" smtClean="0">
                <a:solidFill>
                  <a:prstClr val="black"/>
                </a:solidFill>
                <a:latin typeface="Times New Roman"/>
                <a:ea typeface="Calibri"/>
                <a:cs typeface="B Nazanin" pitchFamily="2" charset="-78"/>
              </a:rPr>
              <a:t>درآمدهايي </a:t>
            </a:r>
            <a:r>
              <a:rPr lang="fa-IR" sz="2000" b="1" dirty="0">
                <a:solidFill>
                  <a:prstClr val="black"/>
                </a:solidFill>
                <a:latin typeface="Times New Roman"/>
                <a:ea typeface="Calibri"/>
                <a:cs typeface="B Nazanin" pitchFamily="2" charset="-78"/>
              </a:rPr>
              <a:t>که توسط دستگاه </a:t>
            </a:r>
            <a:r>
              <a:rPr lang="fa-IR" sz="2000" b="1" dirty="0" smtClean="0">
                <a:solidFill>
                  <a:prstClr val="black"/>
                </a:solidFill>
                <a:latin typeface="Times New Roman"/>
                <a:ea typeface="Calibri"/>
                <a:cs typeface="B Nazanin" pitchFamily="2" charset="-78"/>
              </a:rPr>
              <a:t>هاي دولتي تشخيص </a:t>
            </a:r>
            <a:r>
              <a:rPr lang="fa-IR" sz="2000" b="1" dirty="0">
                <a:solidFill>
                  <a:prstClr val="black"/>
                </a:solidFill>
                <a:latin typeface="Times New Roman"/>
                <a:ea typeface="Calibri"/>
                <a:cs typeface="B Nazanin" pitchFamily="2" charset="-78"/>
              </a:rPr>
              <a:t>و وصل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شوند، به </a:t>
            </a:r>
            <a:r>
              <a:rPr lang="fa-IR" sz="2000" b="1" dirty="0" smtClean="0">
                <a:solidFill>
                  <a:prstClr val="black"/>
                </a:solidFill>
                <a:latin typeface="Times New Roman"/>
                <a:ea typeface="Calibri"/>
                <a:cs typeface="B Nazanin" pitchFamily="2" charset="-78"/>
              </a:rPr>
              <a:t>حسابهاي </a:t>
            </a:r>
            <a:r>
              <a:rPr lang="fa-IR" sz="2000" b="1" dirty="0">
                <a:solidFill>
                  <a:prstClr val="black"/>
                </a:solidFill>
                <a:latin typeface="Times New Roman"/>
                <a:ea typeface="Calibri"/>
                <a:cs typeface="B Nazanin" pitchFamily="2" charset="-78"/>
              </a:rPr>
              <a:t>خزانه </a:t>
            </a:r>
            <a:r>
              <a:rPr lang="fa-IR" sz="2000" b="1" dirty="0" smtClean="0">
                <a:solidFill>
                  <a:prstClr val="black"/>
                </a:solidFill>
                <a:latin typeface="Times New Roman"/>
                <a:ea typeface="Calibri"/>
                <a:cs typeface="B Nazanin" pitchFamily="2" charset="-78"/>
              </a:rPr>
              <a:t>داري </a:t>
            </a:r>
            <a:r>
              <a:rPr lang="fa-IR" sz="2000" b="1" dirty="0">
                <a:solidFill>
                  <a:prstClr val="black"/>
                </a:solidFill>
                <a:latin typeface="Times New Roman"/>
                <a:ea typeface="Calibri"/>
                <a:cs typeface="B Nazanin" pitchFamily="2" charset="-78"/>
              </a:rPr>
              <a:t>کل انتقال </a:t>
            </a:r>
            <a:r>
              <a:rPr lang="fa-IR" sz="2000" b="1" dirty="0" smtClean="0">
                <a:solidFill>
                  <a:prstClr val="black"/>
                </a:solidFill>
                <a:latin typeface="Times New Roman"/>
                <a:ea typeface="Calibri"/>
                <a:cs typeface="B Nazanin" pitchFamily="2" charset="-78"/>
              </a:rPr>
              <a:t>مي يابد</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درآمدهاي </a:t>
            </a:r>
            <a:r>
              <a:rPr lang="fa-IR" sz="2000" b="1" dirty="0">
                <a:solidFill>
                  <a:prstClr val="black"/>
                </a:solidFill>
                <a:latin typeface="Times New Roman"/>
                <a:ea typeface="Calibri"/>
                <a:cs typeface="B Nazanin" pitchFamily="2" charset="-78"/>
              </a:rPr>
              <a:t>دولت به دو دسته </a:t>
            </a:r>
            <a:r>
              <a:rPr lang="fa-IR" sz="2000" b="1" dirty="0" smtClean="0">
                <a:solidFill>
                  <a:prstClr val="black"/>
                </a:solidFill>
                <a:latin typeface="Times New Roman"/>
                <a:ea typeface="Calibri"/>
                <a:cs typeface="B Nazanin" pitchFamily="2" charset="-78"/>
              </a:rPr>
              <a:t>کلي درآمدهاي عمومي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درآمدهاي اختصاصي تقسيم مي </a:t>
            </a:r>
            <a:r>
              <a:rPr lang="fa-IR" sz="2000" b="1" dirty="0">
                <a:solidFill>
                  <a:prstClr val="black"/>
                </a:solidFill>
                <a:latin typeface="Times New Roman"/>
                <a:ea typeface="Calibri"/>
                <a:cs typeface="B Nazanin" pitchFamily="2" charset="-78"/>
              </a:rPr>
              <a:t>شوند</a:t>
            </a:r>
            <a:r>
              <a:rPr lang="fa-IR" sz="2000" b="1" dirty="0" smtClean="0">
                <a:solidFill>
                  <a:prstClr val="black"/>
                </a:solidFill>
                <a:latin typeface="Times New Roman"/>
                <a:ea typeface="Calibri"/>
                <a:cs typeface="B Nazanin" pitchFamily="2" charset="-78"/>
              </a:rPr>
              <a:t>.</a:t>
            </a:r>
          </a:p>
          <a:p>
            <a:pPr algn="just">
              <a:lnSpc>
                <a:spcPct val="115000"/>
              </a:lnSpc>
            </a:pPr>
            <a:endParaRPr lang="fa-IR" sz="2000" b="1" dirty="0" smtClean="0">
              <a:solidFill>
                <a:prstClr val="black"/>
              </a:solidFill>
              <a:latin typeface="Times New Roman"/>
              <a:ea typeface="Calibri"/>
              <a:cs typeface="B Nazanin" pitchFamily="2" charset="-78"/>
            </a:endParaRPr>
          </a:p>
          <a:p>
            <a:pPr algn="just">
              <a:lnSpc>
                <a:spcPct val="115000"/>
              </a:lnSpc>
            </a:pPr>
            <a:r>
              <a:rPr lang="fa-IR" sz="2000" b="1" dirty="0" smtClean="0">
                <a:solidFill>
                  <a:prstClr val="black"/>
                </a:solidFill>
                <a:latin typeface="Times New Roman"/>
                <a:ea typeface="Calibri"/>
                <a:cs typeface="B Nazanin" pitchFamily="2" charset="-78"/>
              </a:rPr>
              <a:t> </a:t>
            </a:r>
            <a:r>
              <a:rPr lang="fa-IR" sz="2800" b="1" dirty="0" smtClean="0">
                <a:solidFill>
                  <a:prstClr val="black"/>
                </a:solidFill>
                <a:latin typeface="Times New Roman"/>
                <a:ea typeface="Calibri"/>
                <a:cs typeface="B Nazanin" pitchFamily="2" charset="-78"/>
              </a:rPr>
              <a:t>درآمدهاي عمومي</a:t>
            </a:r>
            <a:r>
              <a:rPr lang="fa-IR" sz="2400" b="1" dirty="0" smtClean="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به درآمدهايي </a:t>
            </a:r>
            <a:r>
              <a:rPr lang="fa-IR" sz="2000" b="1" dirty="0">
                <a:solidFill>
                  <a:prstClr val="black"/>
                </a:solidFill>
                <a:latin typeface="Times New Roman"/>
                <a:ea typeface="Calibri"/>
                <a:cs typeface="B Nazanin" pitchFamily="2" charset="-78"/>
              </a:rPr>
              <a:t>اطلاق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گردد که مصرف آن جنبه </a:t>
            </a:r>
            <a:r>
              <a:rPr lang="fa-IR" sz="2000" b="1" dirty="0" smtClean="0">
                <a:solidFill>
                  <a:prstClr val="black"/>
                </a:solidFill>
                <a:latin typeface="Times New Roman"/>
                <a:ea typeface="Calibri"/>
                <a:cs typeface="B Nazanin" pitchFamily="2" charset="-78"/>
              </a:rPr>
              <a:t>عمومي </a:t>
            </a:r>
            <a:r>
              <a:rPr lang="fa-IR" sz="2000" b="1" dirty="0">
                <a:solidFill>
                  <a:prstClr val="black"/>
                </a:solidFill>
                <a:latin typeface="Times New Roman"/>
                <a:ea typeface="Calibri"/>
                <a:cs typeface="B Nazanin" pitchFamily="2" charset="-78"/>
              </a:rPr>
              <a:t>داشته و محدود به </a:t>
            </a:r>
            <a:r>
              <a:rPr lang="fa-IR" sz="2000" b="1" dirty="0" smtClean="0">
                <a:solidFill>
                  <a:prstClr val="black"/>
                </a:solidFill>
                <a:latin typeface="Times New Roman"/>
                <a:ea typeface="Calibri"/>
                <a:cs typeface="B Nazanin" pitchFamily="2" charset="-78"/>
              </a:rPr>
              <a:t>تأمين مالي هزينه خاصي </a:t>
            </a:r>
            <a:r>
              <a:rPr lang="fa-IR" sz="2000" b="1" dirty="0">
                <a:solidFill>
                  <a:prstClr val="black"/>
                </a:solidFill>
                <a:latin typeface="Times New Roman"/>
                <a:ea typeface="Calibri"/>
                <a:cs typeface="B Nazanin" pitchFamily="2" charset="-78"/>
              </a:rPr>
              <a:t>نباشد. </a:t>
            </a:r>
            <a:endParaRPr lang="fa-IR" sz="2000" b="1" dirty="0" smtClean="0">
              <a:solidFill>
                <a:prstClr val="black"/>
              </a:solidFill>
              <a:latin typeface="Times New Roman"/>
              <a:ea typeface="Calibri"/>
              <a:cs typeface="B Nazanin" pitchFamily="2" charset="-78"/>
            </a:endParaRPr>
          </a:p>
          <a:p>
            <a:pPr algn="just">
              <a:lnSpc>
                <a:spcPct val="115000"/>
              </a:lnSpc>
            </a:pPr>
            <a:endParaRPr lang="fa-IR" sz="2000" b="1" dirty="0" smtClean="0">
              <a:solidFill>
                <a:prstClr val="black"/>
              </a:solidFill>
              <a:latin typeface="Times New Roman"/>
              <a:ea typeface="Calibri"/>
              <a:cs typeface="B Nazanin" pitchFamily="2" charset="-78"/>
            </a:endParaRPr>
          </a:p>
          <a:p>
            <a:pPr algn="just">
              <a:lnSpc>
                <a:spcPct val="115000"/>
              </a:lnSpc>
            </a:pPr>
            <a:r>
              <a:rPr lang="fa-IR" sz="2800" b="1" dirty="0" smtClean="0">
                <a:solidFill>
                  <a:prstClr val="black"/>
                </a:solidFill>
                <a:latin typeface="Times New Roman"/>
                <a:ea typeface="Calibri"/>
                <a:cs typeface="B Nazanin" pitchFamily="2" charset="-78"/>
              </a:rPr>
              <a:t>درآمدهاي اختصاصي</a:t>
            </a:r>
            <a:r>
              <a:rPr lang="fa-IR" sz="2400" b="1" dirty="0" smtClean="0">
                <a:solidFill>
                  <a:prstClr val="black"/>
                </a:solidFill>
                <a:latin typeface="Times New Roman"/>
                <a:ea typeface="Calibri"/>
                <a:cs typeface="B Nazanin" pitchFamily="2" charset="-78"/>
              </a:rPr>
              <a:t>: </a:t>
            </a:r>
            <a:r>
              <a:rPr lang="fa-IR" sz="2000" b="1" dirty="0">
                <a:solidFill>
                  <a:prstClr val="black"/>
                </a:solidFill>
                <a:latin typeface="Times New Roman"/>
                <a:ea typeface="Calibri"/>
                <a:cs typeface="B Nazanin" pitchFamily="2" charset="-78"/>
              </a:rPr>
              <a:t>به </a:t>
            </a:r>
            <a:r>
              <a:rPr lang="fa-IR" sz="2000" b="1" dirty="0" smtClean="0">
                <a:solidFill>
                  <a:prstClr val="black"/>
                </a:solidFill>
                <a:latin typeface="Times New Roman"/>
                <a:ea typeface="Calibri"/>
                <a:cs typeface="B Nazanin" pitchFamily="2" charset="-78"/>
              </a:rPr>
              <a:t>درآمدهايي </a:t>
            </a:r>
            <a:r>
              <a:rPr lang="fa-IR" sz="2000" b="1" dirty="0">
                <a:solidFill>
                  <a:prstClr val="black"/>
                </a:solidFill>
                <a:latin typeface="Times New Roman"/>
                <a:ea typeface="Calibri"/>
                <a:cs typeface="B Nazanin" pitchFamily="2" charset="-78"/>
              </a:rPr>
              <a:t>اطلاق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گردد که </a:t>
            </a:r>
            <a:r>
              <a:rPr lang="fa-IR" sz="2000" b="1" dirty="0" smtClean="0">
                <a:solidFill>
                  <a:prstClr val="black"/>
                </a:solidFill>
                <a:latin typeface="Times New Roman"/>
                <a:ea typeface="Calibri"/>
                <a:cs typeface="B Nazanin" pitchFamily="2" charset="-78"/>
              </a:rPr>
              <a:t>براي تأمين مالي هزينه </a:t>
            </a:r>
            <a:r>
              <a:rPr lang="fa-IR" sz="2000" b="1" dirty="0">
                <a:solidFill>
                  <a:prstClr val="black"/>
                </a:solidFill>
                <a:latin typeface="Times New Roman"/>
                <a:ea typeface="Calibri"/>
                <a:cs typeface="B Nazanin" pitchFamily="2" charset="-78"/>
              </a:rPr>
              <a:t>خاص اختصاص </a:t>
            </a:r>
            <a:r>
              <a:rPr lang="fa-IR" sz="2000" b="1" dirty="0" smtClean="0">
                <a:solidFill>
                  <a:prstClr val="black"/>
                </a:solidFill>
                <a:latin typeface="Times New Roman"/>
                <a:ea typeface="Calibri"/>
                <a:cs typeface="B Nazanin" pitchFamily="2" charset="-78"/>
              </a:rPr>
              <a:t>يافته </a:t>
            </a:r>
            <a:r>
              <a:rPr lang="fa-IR" sz="2000" b="1" dirty="0">
                <a:solidFill>
                  <a:prstClr val="black"/>
                </a:solidFill>
                <a:latin typeface="Times New Roman"/>
                <a:ea typeface="Calibri"/>
                <a:cs typeface="B Nazanin" pitchFamily="2" charset="-78"/>
              </a:rPr>
              <a:t>و تنها </a:t>
            </a:r>
            <a:r>
              <a:rPr lang="fa-IR" sz="2000" b="1" dirty="0" smtClean="0">
                <a:solidFill>
                  <a:prstClr val="black"/>
                </a:solidFill>
                <a:latin typeface="Times New Roman"/>
                <a:ea typeface="Calibri"/>
                <a:cs typeface="B Nazanin" pitchFamily="2" charset="-78"/>
              </a:rPr>
              <a:t>براي </a:t>
            </a:r>
            <a:r>
              <a:rPr lang="fa-IR" sz="2000" b="1" dirty="0">
                <a:solidFill>
                  <a:prstClr val="black"/>
                </a:solidFill>
                <a:latin typeface="Times New Roman"/>
                <a:ea typeface="Calibri"/>
                <a:cs typeface="B Nazanin" pitchFamily="2" charset="-78"/>
              </a:rPr>
              <a:t>همان  منظور </a:t>
            </a:r>
            <a:r>
              <a:rPr lang="fa-IR" sz="2000" b="1" dirty="0" smtClean="0">
                <a:solidFill>
                  <a:prstClr val="black"/>
                </a:solidFill>
                <a:latin typeface="Times New Roman"/>
                <a:ea typeface="Calibri"/>
                <a:cs typeface="B Nazanin" pitchFamily="2" charset="-78"/>
              </a:rPr>
              <a:t>هزينه مي </a:t>
            </a:r>
            <a:r>
              <a:rPr lang="fa-IR" sz="2000" b="1" dirty="0">
                <a:solidFill>
                  <a:prstClr val="black"/>
                </a:solidFill>
                <a:latin typeface="Times New Roman"/>
                <a:ea typeface="Calibri"/>
                <a:cs typeface="B Nazanin" pitchFamily="2" charset="-78"/>
              </a:rPr>
              <a:t>شود. </a:t>
            </a:r>
            <a:endParaRPr lang="en-US" sz="2000" b="1" dirty="0">
              <a:solidFill>
                <a:prstClr val="black"/>
              </a:solidFill>
              <a:latin typeface="Times New Roman"/>
              <a:ea typeface="Calibri"/>
              <a:cs typeface="B Nazanin" pitchFamily="2" charset="-78"/>
            </a:endParaRPr>
          </a:p>
          <a:p>
            <a:pPr algn="just">
              <a:lnSpc>
                <a:spcPct val="115000"/>
              </a:lnSpc>
            </a:pPr>
            <a:r>
              <a:rPr lang="fa-IR" sz="2000" b="1" dirty="0">
                <a:solidFill>
                  <a:prstClr val="black"/>
                </a:solidFill>
                <a:latin typeface="Times New Roman"/>
                <a:ea typeface="Calibri"/>
                <a:cs typeface="B Nazanin" pitchFamily="2" charset="-78"/>
              </a:rPr>
              <a:t> در </a:t>
            </a:r>
            <a:r>
              <a:rPr lang="fa-IR" sz="2000" b="1" dirty="0" smtClean="0">
                <a:solidFill>
                  <a:prstClr val="black"/>
                </a:solidFill>
                <a:latin typeface="Times New Roman"/>
                <a:ea typeface="Calibri"/>
                <a:cs typeface="B Nazanin" pitchFamily="2" charset="-78"/>
              </a:rPr>
              <a:t>حسابداري درآمدهاي عمومي </a:t>
            </a:r>
            <a:r>
              <a:rPr lang="fa-IR" sz="2000" b="1" dirty="0">
                <a:solidFill>
                  <a:prstClr val="black"/>
                </a:solidFill>
                <a:latin typeface="Times New Roman"/>
                <a:ea typeface="Calibri"/>
                <a:cs typeface="B Nazanin" pitchFamily="2" charset="-78"/>
              </a:rPr>
              <a:t>و </a:t>
            </a:r>
            <a:r>
              <a:rPr lang="fa-IR" sz="2000" b="1" dirty="0" smtClean="0">
                <a:solidFill>
                  <a:prstClr val="black"/>
                </a:solidFill>
                <a:latin typeface="Times New Roman"/>
                <a:ea typeface="Calibri"/>
                <a:cs typeface="B Nazanin" pitchFamily="2" charset="-78"/>
              </a:rPr>
              <a:t>اختصاصي ايران مبناي نقدي </a:t>
            </a:r>
            <a:r>
              <a:rPr lang="fa-IR" sz="2000" b="1" dirty="0">
                <a:solidFill>
                  <a:prstClr val="black"/>
                </a:solidFill>
                <a:latin typeface="Times New Roman"/>
                <a:ea typeface="Calibri"/>
                <a:cs typeface="B Nazanin" pitchFamily="2" charset="-78"/>
              </a:rPr>
              <a:t>مورد استفاده قرار </a:t>
            </a:r>
            <a:r>
              <a:rPr lang="fa-IR" sz="2000" b="1" dirty="0" smtClean="0">
                <a:solidFill>
                  <a:prstClr val="black"/>
                </a:solidFill>
                <a:latin typeface="Times New Roman"/>
                <a:ea typeface="Calibri"/>
                <a:cs typeface="B Nazanin" pitchFamily="2" charset="-78"/>
              </a:rPr>
              <a:t>مي گيرد</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بنابراين </a:t>
            </a:r>
            <a:r>
              <a:rPr lang="fa-IR" sz="2000" b="1" dirty="0">
                <a:solidFill>
                  <a:prstClr val="black"/>
                </a:solidFill>
                <a:latin typeface="Times New Roman"/>
                <a:ea typeface="Calibri"/>
                <a:cs typeface="B Nazanin" pitchFamily="2" charset="-78"/>
              </a:rPr>
              <a:t>چنانچه در بودجه کل کشور </a:t>
            </a:r>
            <a:r>
              <a:rPr lang="fa-IR" sz="2000" b="1" dirty="0" smtClean="0">
                <a:solidFill>
                  <a:prstClr val="black"/>
                </a:solidFill>
                <a:latin typeface="Times New Roman"/>
                <a:ea typeface="Calibri"/>
                <a:cs typeface="B Nazanin" pitchFamily="2" charset="-78"/>
              </a:rPr>
              <a:t>مبلغي </a:t>
            </a:r>
            <a:r>
              <a:rPr lang="fa-IR" sz="2000" b="1" dirty="0">
                <a:solidFill>
                  <a:prstClr val="black"/>
                </a:solidFill>
                <a:latin typeface="Times New Roman"/>
                <a:ea typeface="Calibri"/>
                <a:cs typeface="B Nazanin" pitchFamily="2" charset="-78"/>
              </a:rPr>
              <a:t>درآمد </a:t>
            </a:r>
            <a:r>
              <a:rPr lang="fa-IR" sz="2000" b="1" dirty="0" smtClean="0">
                <a:solidFill>
                  <a:prstClr val="black"/>
                </a:solidFill>
                <a:latin typeface="Times New Roman"/>
                <a:ea typeface="Calibri"/>
                <a:cs typeface="B Nazanin" pitchFamily="2" charset="-78"/>
              </a:rPr>
              <a:t>براي </a:t>
            </a:r>
            <a:r>
              <a:rPr lang="fa-IR" sz="2000" b="1" dirty="0">
                <a:solidFill>
                  <a:prstClr val="black"/>
                </a:solidFill>
                <a:latin typeface="Times New Roman"/>
                <a:ea typeface="Calibri"/>
                <a:cs typeface="B Nazanin" pitchFamily="2" charset="-78"/>
              </a:rPr>
              <a:t>دستگاه </a:t>
            </a:r>
            <a:r>
              <a:rPr lang="fa-IR" sz="2000" b="1" dirty="0" smtClean="0">
                <a:solidFill>
                  <a:prstClr val="black"/>
                </a:solidFill>
                <a:latin typeface="Times New Roman"/>
                <a:ea typeface="Calibri"/>
                <a:cs typeface="B Nazanin" pitchFamily="2" charset="-78"/>
              </a:rPr>
              <a:t>اجرايي پيش بيني </a:t>
            </a:r>
            <a:r>
              <a:rPr lang="fa-IR" sz="2000" b="1" dirty="0">
                <a:solidFill>
                  <a:prstClr val="black"/>
                </a:solidFill>
                <a:latin typeface="Times New Roman"/>
                <a:ea typeface="Calibri"/>
                <a:cs typeface="B Nazanin" pitchFamily="2" charset="-78"/>
              </a:rPr>
              <a:t>شده باشد از آنجا که وصول درآمدها موکول به </a:t>
            </a:r>
            <a:r>
              <a:rPr lang="fa-IR" sz="2000" b="1" dirty="0" smtClean="0">
                <a:solidFill>
                  <a:prstClr val="black"/>
                </a:solidFill>
                <a:latin typeface="Times New Roman"/>
                <a:ea typeface="Calibri"/>
                <a:cs typeface="B Nazanin" pitchFamily="2" charset="-78"/>
              </a:rPr>
              <a:t>پيش بيني </a:t>
            </a:r>
            <a:r>
              <a:rPr lang="fa-IR" sz="2000" b="1" dirty="0">
                <a:solidFill>
                  <a:prstClr val="black"/>
                </a:solidFill>
                <a:latin typeface="Times New Roman"/>
                <a:ea typeface="Calibri"/>
                <a:cs typeface="B Nazanin" pitchFamily="2" charset="-78"/>
              </a:rPr>
              <a:t>نبوده و محدود به </a:t>
            </a:r>
            <a:r>
              <a:rPr lang="fa-IR" sz="2000" b="1" dirty="0" smtClean="0">
                <a:solidFill>
                  <a:prstClr val="black"/>
                </a:solidFill>
                <a:latin typeface="Times New Roman"/>
                <a:ea typeface="Calibri"/>
                <a:cs typeface="B Nazanin" pitchFamily="2" charset="-78"/>
              </a:rPr>
              <a:t>ميزان پيش بيني </a:t>
            </a:r>
            <a:r>
              <a:rPr lang="fa-IR" sz="2000" b="1" dirty="0">
                <a:solidFill>
                  <a:prstClr val="black"/>
                </a:solidFill>
                <a:latin typeface="Times New Roman"/>
                <a:ea typeface="Calibri"/>
                <a:cs typeface="B Nazanin" pitchFamily="2" charset="-78"/>
              </a:rPr>
              <a:t>در بودجه سالانه </a:t>
            </a:r>
            <a:r>
              <a:rPr lang="fa-IR" sz="2000" b="1" dirty="0" smtClean="0">
                <a:solidFill>
                  <a:prstClr val="black"/>
                </a:solidFill>
                <a:latin typeface="Times New Roman"/>
                <a:ea typeface="Calibri"/>
                <a:cs typeface="B Nazanin" pitchFamily="2" charset="-78"/>
              </a:rPr>
              <a:t>نمي </a:t>
            </a:r>
            <a:r>
              <a:rPr lang="fa-IR" sz="2000" b="1" dirty="0">
                <a:solidFill>
                  <a:prstClr val="black"/>
                </a:solidFill>
                <a:latin typeface="Times New Roman"/>
                <a:ea typeface="Calibri"/>
                <a:cs typeface="B Nazanin" pitchFamily="2" charset="-78"/>
              </a:rPr>
              <a:t>باشد (بر خلاف </a:t>
            </a:r>
            <a:r>
              <a:rPr lang="fa-IR" sz="2000" b="1" dirty="0" smtClean="0">
                <a:solidFill>
                  <a:prstClr val="black"/>
                </a:solidFill>
                <a:latin typeface="Times New Roman"/>
                <a:ea typeface="Calibri"/>
                <a:cs typeface="B Nazanin" pitchFamily="2" charset="-78"/>
              </a:rPr>
              <a:t>هزينه </a:t>
            </a:r>
            <a:r>
              <a:rPr lang="fa-IR" sz="2000" b="1" dirty="0">
                <a:solidFill>
                  <a:prstClr val="black"/>
                </a:solidFill>
                <a:latin typeface="Times New Roman"/>
                <a:ea typeface="Calibri"/>
                <a:cs typeface="B Nazanin" pitchFamily="2" charset="-78"/>
              </a:rPr>
              <a:t>ها)؛ </a:t>
            </a:r>
            <a:r>
              <a:rPr lang="fa-IR" sz="2000" b="1" dirty="0" smtClean="0">
                <a:solidFill>
                  <a:prstClr val="black"/>
                </a:solidFill>
                <a:latin typeface="Times New Roman"/>
                <a:ea typeface="Calibri"/>
                <a:cs typeface="B Nazanin" pitchFamily="2" charset="-78"/>
              </a:rPr>
              <a:t>بنابراين اهميت </a:t>
            </a:r>
            <a:r>
              <a:rPr lang="fa-IR" sz="2000" b="1" dirty="0">
                <a:solidFill>
                  <a:prstClr val="black"/>
                </a:solidFill>
                <a:latin typeface="Times New Roman"/>
                <a:ea typeface="Calibri"/>
                <a:cs typeface="B Nazanin" pitchFamily="2" charset="-78"/>
              </a:rPr>
              <a:t>کنترل </a:t>
            </a:r>
            <a:r>
              <a:rPr lang="fa-IR" sz="2000" b="1" dirty="0" smtClean="0">
                <a:solidFill>
                  <a:prstClr val="black"/>
                </a:solidFill>
                <a:latin typeface="Times New Roman"/>
                <a:ea typeface="Calibri"/>
                <a:cs typeface="B Nazanin" pitchFamily="2" charset="-78"/>
              </a:rPr>
              <a:t>درآمدهاي  پيش بيني </a:t>
            </a:r>
            <a:r>
              <a:rPr lang="fa-IR" sz="2000" b="1" dirty="0">
                <a:solidFill>
                  <a:prstClr val="black"/>
                </a:solidFill>
                <a:latin typeface="Times New Roman"/>
                <a:ea typeface="Calibri"/>
                <a:cs typeface="B Nazanin" pitchFamily="2" charset="-78"/>
              </a:rPr>
              <a:t>شده قابل </a:t>
            </a:r>
            <a:r>
              <a:rPr lang="fa-IR" sz="2000" b="1" dirty="0" smtClean="0">
                <a:solidFill>
                  <a:prstClr val="black"/>
                </a:solidFill>
                <a:latin typeface="Times New Roman"/>
                <a:ea typeface="Calibri"/>
                <a:cs typeface="B Nazanin" pitchFamily="2" charset="-78"/>
              </a:rPr>
              <a:t>مقايسه </a:t>
            </a:r>
            <a:r>
              <a:rPr lang="fa-IR" sz="2000" b="1" dirty="0">
                <a:solidFill>
                  <a:prstClr val="black"/>
                </a:solidFill>
                <a:latin typeface="Times New Roman"/>
                <a:ea typeface="Calibri"/>
                <a:cs typeface="B Nazanin" pitchFamily="2" charset="-78"/>
              </a:rPr>
              <a:t>با کنترل اعتبارات مصوب نبوده و </a:t>
            </a:r>
            <a:r>
              <a:rPr lang="fa-IR" sz="2000" b="1" dirty="0" smtClean="0">
                <a:solidFill>
                  <a:prstClr val="black"/>
                </a:solidFill>
                <a:latin typeface="Times New Roman"/>
                <a:ea typeface="Calibri"/>
                <a:cs typeface="B Nazanin" pitchFamily="2" charset="-78"/>
              </a:rPr>
              <a:t>نيازي </a:t>
            </a:r>
            <a:r>
              <a:rPr lang="fa-IR" sz="2000" b="1" dirty="0">
                <a:solidFill>
                  <a:prstClr val="black"/>
                </a:solidFill>
                <a:latin typeface="Times New Roman"/>
                <a:ea typeface="Calibri"/>
                <a:cs typeface="B Nazanin" pitchFamily="2" charset="-78"/>
              </a:rPr>
              <a:t>به </a:t>
            </a:r>
            <a:r>
              <a:rPr lang="fa-IR" sz="2000" b="1" dirty="0" smtClean="0">
                <a:solidFill>
                  <a:prstClr val="black"/>
                </a:solidFill>
                <a:latin typeface="Times New Roman"/>
                <a:ea typeface="Calibri"/>
                <a:cs typeface="B Nazanin" pitchFamily="2" charset="-78"/>
              </a:rPr>
              <a:t>ثباتهاي </a:t>
            </a:r>
            <a:r>
              <a:rPr lang="fa-IR" sz="2000" b="1" dirty="0">
                <a:solidFill>
                  <a:prstClr val="black"/>
                </a:solidFill>
                <a:latin typeface="Times New Roman"/>
                <a:ea typeface="Calibri"/>
                <a:cs typeface="B Nazanin" pitchFamily="2" charset="-78"/>
              </a:rPr>
              <a:t>بودجه </a:t>
            </a:r>
            <a:r>
              <a:rPr lang="fa-IR" sz="2000" b="1" dirty="0" smtClean="0">
                <a:solidFill>
                  <a:prstClr val="black"/>
                </a:solidFill>
                <a:latin typeface="Times New Roman"/>
                <a:ea typeface="Calibri"/>
                <a:cs typeface="B Nazanin" pitchFamily="2" charset="-78"/>
              </a:rPr>
              <a:t>اي </a:t>
            </a:r>
            <a:r>
              <a:rPr lang="fa-IR" sz="2000" b="1" dirty="0">
                <a:solidFill>
                  <a:prstClr val="black"/>
                </a:solidFill>
                <a:latin typeface="Times New Roman"/>
                <a:ea typeface="Calibri"/>
                <a:cs typeface="B Nazanin" pitchFamily="2" charset="-78"/>
              </a:rPr>
              <a:t>ندارد.</a:t>
            </a:r>
            <a:endParaRPr lang="en-US" sz="2000"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836832328"/>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260648"/>
            <a:ext cx="7632848" cy="6370975"/>
          </a:xfrm>
          <a:prstGeom prst="rect">
            <a:avLst/>
          </a:prstGeom>
        </p:spPr>
        <p:txBody>
          <a:bodyPr wrap="square">
            <a:spAutoFit/>
          </a:bodyPr>
          <a:lstStyle/>
          <a:p>
            <a:pPr algn="justLow">
              <a:lnSpc>
                <a:spcPct val="115000"/>
              </a:lnSpc>
            </a:pPr>
            <a:r>
              <a:rPr lang="fa-IR" sz="2000" b="1" dirty="0">
                <a:solidFill>
                  <a:prstClr val="black"/>
                </a:solidFill>
                <a:latin typeface="Times New Roman"/>
                <a:ea typeface="Calibri"/>
                <a:cs typeface="B Nazanin" pitchFamily="2" charset="-78"/>
              </a:rPr>
              <a:t>17- دستگاه </a:t>
            </a:r>
            <a:r>
              <a:rPr lang="fa-IR" sz="2000" b="1" dirty="0" smtClean="0">
                <a:solidFill>
                  <a:prstClr val="black"/>
                </a:solidFill>
                <a:latin typeface="Times New Roman"/>
                <a:ea typeface="Calibri"/>
                <a:cs typeface="B Nazanin" pitchFamily="2" charset="-78"/>
              </a:rPr>
              <a:t>اجرايي </a:t>
            </a:r>
            <a:r>
              <a:rPr lang="fa-IR" sz="2000" b="1" dirty="0">
                <a:solidFill>
                  <a:prstClr val="black"/>
                </a:solidFill>
                <a:latin typeface="Times New Roman"/>
                <a:ea typeface="Calibri"/>
                <a:cs typeface="B Nazanin" pitchFamily="2" charset="-78"/>
              </a:rPr>
              <a:t>در </a:t>
            </a:r>
            <a:r>
              <a:rPr lang="fa-IR" sz="2000" b="1" dirty="0" smtClean="0">
                <a:solidFill>
                  <a:prstClr val="black"/>
                </a:solidFill>
                <a:latin typeface="Times New Roman"/>
                <a:ea typeface="Calibri"/>
                <a:cs typeface="B Nazanin" pitchFamily="2" charset="-78"/>
              </a:rPr>
              <a:t>طي </a:t>
            </a:r>
            <a:r>
              <a:rPr lang="fa-IR" sz="2000" b="1" dirty="0">
                <a:solidFill>
                  <a:prstClr val="black"/>
                </a:solidFill>
                <a:latin typeface="Times New Roman"/>
                <a:ea typeface="Calibri"/>
                <a:cs typeface="B Nazanin" pitchFamily="2" charset="-78"/>
              </a:rPr>
              <a:t>سال </a:t>
            </a:r>
            <a:r>
              <a:rPr lang="fa-IR" sz="2000" b="1" dirty="0" smtClean="0">
                <a:solidFill>
                  <a:prstClr val="black"/>
                </a:solidFill>
                <a:latin typeface="Times New Roman"/>
                <a:ea typeface="Calibri"/>
                <a:cs typeface="B Nazanin" pitchFamily="2" charset="-78"/>
              </a:rPr>
              <a:t>مالي 73.600.000 ريال </a:t>
            </a:r>
            <a:r>
              <a:rPr lang="fa-IR" sz="2000" b="1" dirty="0">
                <a:solidFill>
                  <a:prstClr val="black"/>
                </a:solidFill>
                <a:latin typeface="Times New Roman"/>
                <a:ea typeface="Calibri"/>
                <a:cs typeface="B Nazanin" pitchFamily="2" charset="-78"/>
              </a:rPr>
              <a:t>درآمد </a:t>
            </a:r>
            <a:r>
              <a:rPr lang="fa-IR" sz="2000" b="1" dirty="0" smtClean="0">
                <a:solidFill>
                  <a:prstClr val="black"/>
                </a:solidFill>
                <a:latin typeface="Times New Roman"/>
                <a:ea typeface="Calibri"/>
                <a:cs typeface="B Nazanin" pitchFamily="2" charset="-78"/>
              </a:rPr>
              <a:t>شناسايي مي </a:t>
            </a:r>
            <a:r>
              <a:rPr lang="fa-IR" sz="2000" b="1" dirty="0">
                <a:solidFill>
                  <a:prstClr val="black"/>
                </a:solidFill>
                <a:latin typeface="Times New Roman"/>
                <a:ea typeface="Calibri"/>
                <a:cs typeface="B Nazanin" pitchFamily="2" charset="-78"/>
              </a:rPr>
              <a:t>کند. </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چون </a:t>
            </a:r>
            <a:r>
              <a:rPr lang="fa-IR" sz="2000" b="1" dirty="0" smtClean="0">
                <a:solidFill>
                  <a:prstClr val="black"/>
                </a:solidFill>
                <a:latin typeface="Times New Roman"/>
                <a:ea typeface="Calibri"/>
                <a:cs typeface="B Nazanin" pitchFamily="2" charset="-78"/>
              </a:rPr>
              <a:t>مبناي شناسايي </a:t>
            </a:r>
            <a:r>
              <a:rPr lang="fa-IR" sz="2000" b="1" dirty="0">
                <a:solidFill>
                  <a:prstClr val="black"/>
                </a:solidFill>
                <a:latin typeface="Times New Roman"/>
                <a:ea typeface="Calibri"/>
                <a:cs typeface="B Nazanin" pitchFamily="2" charset="-78"/>
              </a:rPr>
              <a:t>درآمدها در </a:t>
            </a:r>
            <a:r>
              <a:rPr lang="fa-IR" sz="2000" b="1" dirty="0" smtClean="0">
                <a:solidFill>
                  <a:prstClr val="black"/>
                </a:solidFill>
                <a:latin typeface="Times New Roman"/>
                <a:ea typeface="Calibri"/>
                <a:cs typeface="B Nazanin" pitchFamily="2" charset="-78"/>
              </a:rPr>
              <a:t>اين </a:t>
            </a:r>
            <a:r>
              <a:rPr lang="fa-IR" sz="2000" b="1" dirty="0">
                <a:solidFill>
                  <a:prstClr val="black"/>
                </a:solidFill>
                <a:latin typeface="Times New Roman"/>
                <a:ea typeface="Calibri"/>
                <a:cs typeface="B Nazanin" pitchFamily="2" charset="-78"/>
              </a:rPr>
              <a:t>حساب مستقل </a:t>
            </a:r>
            <a:r>
              <a:rPr lang="fa-IR" sz="2000" b="1" dirty="0" smtClean="0">
                <a:solidFill>
                  <a:prstClr val="black"/>
                </a:solidFill>
                <a:latin typeface="Times New Roman"/>
                <a:ea typeface="Calibri"/>
                <a:cs typeface="B Nazanin" pitchFamily="2" charset="-78"/>
              </a:rPr>
              <a:t>نقدي </a:t>
            </a:r>
            <a:r>
              <a:rPr lang="fa-IR" sz="2000" b="1" dirty="0">
                <a:solidFill>
                  <a:prstClr val="black"/>
                </a:solidFill>
                <a:latin typeface="Times New Roman"/>
                <a:ea typeface="Calibri"/>
                <a:cs typeface="B Nazanin" pitchFamily="2" charset="-78"/>
              </a:rPr>
              <a:t>است، پس درآمد در هنگام وصول </a:t>
            </a:r>
            <a:r>
              <a:rPr lang="fa-IR" sz="2000" b="1" dirty="0" smtClean="0">
                <a:solidFill>
                  <a:prstClr val="black"/>
                </a:solidFill>
                <a:latin typeface="Times New Roman"/>
                <a:ea typeface="Calibri"/>
                <a:cs typeface="B Nazanin" pitchFamily="2" charset="-78"/>
              </a:rPr>
              <a:t>شناسايي </a:t>
            </a:r>
            <a:r>
              <a:rPr lang="fa-IR" sz="2000" b="1" dirty="0">
                <a:solidFill>
                  <a:prstClr val="black"/>
                </a:solidFill>
                <a:latin typeface="Times New Roman"/>
                <a:ea typeface="Calibri"/>
                <a:cs typeface="B Nazanin" pitchFamily="2" charset="-78"/>
              </a:rPr>
              <a:t>و ثبت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شود. </a:t>
            </a:r>
            <a:endParaRPr lang="fa-IR" sz="2000" b="1" dirty="0" smtClean="0">
              <a:solidFill>
                <a:prstClr val="black"/>
              </a:solidFill>
              <a:latin typeface="Times New Roman"/>
              <a:ea typeface="Calibri"/>
              <a:cs typeface="B Nazanin" pitchFamily="2" charset="-78"/>
            </a:endParaRPr>
          </a:p>
          <a:p>
            <a:pPr algn="justLow">
              <a:lnSpc>
                <a:spcPct val="115000"/>
              </a:lnSpc>
            </a:pP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18-دستگاه </a:t>
            </a:r>
            <a:r>
              <a:rPr lang="fa-IR" sz="2000" b="1" dirty="0" smtClean="0">
                <a:solidFill>
                  <a:prstClr val="black"/>
                </a:solidFill>
                <a:latin typeface="Times New Roman"/>
                <a:ea typeface="Calibri"/>
                <a:cs typeface="B Nazanin" pitchFamily="2" charset="-78"/>
              </a:rPr>
              <a:t>اجرايي درطي </a:t>
            </a:r>
            <a:r>
              <a:rPr lang="fa-IR" sz="2000" b="1" dirty="0">
                <a:solidFill>
                  <a:prstClr val="black"/>
                </a:solidFill>
                <a:latin typeface="Times New Roman"/>
                <a:ea typeface="Calibri"/>
                <a:cs typeface="B Nazanin" pitchFamily="2" charset="-78"/>
              </a:rPr>
              <a:t>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مبلغ </a:t>
            </a:r>
            <a:r>
              <a:rPr lang="fa-IR" sz="2000" b="1" dirty="0" smtClean="0">
                <a:solidFill>
                  <a:prstClr val="black"/>
                </a:solidFill>
                <a:latin typeface="Times New Roman"/>
                <a:ea typeface="Calibri"/>
                <a:cs typeface="B Nazanin" pitchFamily="2" charset="-78"/>
              </a:rPr>
              <a:t>91.424.000ريال </a:t>
            </a:r>
            <a:r>
              <a:rPr lang="fa-IR" sz="2000" b="1" dirty="0">
                <a:solidFill>
                  <a:prstClr val="black"/>
                </a:solidFill>
                <a:latin typeface="Times New Roman"/>
                <a:ea typeface="Calibri"/>
                <a:cs typeface="B Nazanin" pitchFamily="2" charset="-78"/>
              </a:rPr>
              <a:t>درآمد </a:t>
            </a:r>
            <a:r>
              <a:rPr lang="fa-IR" sz="2000" b="1" dirty="0" smtClean="0">
                <a:solidFill>
                  <a:prstClr val="black"/>
                </a:solidFill>
                <a:latin typeface="Times New Roman"/>
                <a:ea typeface="Calibri"/>
                <a:cs typeface="B Nazanin" pitchFamily="2" charset="-78"/>
              </a:rPr>
              <a:t>عمومي </a:t>
            </a:r>
            <a:r>
              <a:rPr lang="fa-IR" sz="2000" b="1" dirty="0">
                <a:solidFill>
                  <a:prstClr val="black"/>
                </a:solidFill>
                <a:latin typeface="Times New Roman"/>
                <a:ea typeface="Calibri"/>
                <a:cs typeface="B Nazanin" pitchFamily="2" charset="-78"/>
              </a:rPr>
              <a:t>وصول </a:t>
            </a:r>
            <a:r>
              <a:rPr lang="fa-IR" sz="2000" b="1" dirty="0" smtClean="0">
                <a:solidFill>
                  <a:prstClr val="black"/>
                </a:solidFill>
                <a:latin typeface="Times New Roman"/>
                <a:ea typeface="Calibri"/>
                <a:cs typeface="B Nazanin" pitchFamily="2" charset="-78"/>
              </a:rPr>
              <a:t>مي نمايد</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ازاين </a:t>
            </a:r>
            <a:r>
              <a:rPr lang="fa-IR" sz="2000" b="1" dirty="0">
                <a:solidFill>
                  <a:prstClr val="black"/>
                </a:solidFill>
                <a:latin typeface="Times New Roman"/>
                <a:ea typeface="Calibri"/>
                <a:cs typeface="B Nazanin" pitchFamily="2" charset="-78"/>
              </a:rPr>
              <a:t>مبلغ </a:t>
            </a:r>
            <a:r>
              <a:rPr lang="fa-IR" sz="2000" b="1" dirty="0" smtClean="0">
                <a:solidFill>
                  <a:prstClr val="black"/>
                </a:solidFill>
                <a:latin typeface="Times New Roman"/>
                <a:ea typeface="Calibri"/>
                <a:cs typeface="B Nazanin" pitchFamily="2" charset="-78"/>
              </a:rPr>
              <a:t>72.000.000 ريال </a:t>
            </a:r>
            <a:r>
              <a:rPr lang="fa-IR" sz="2000" b="1" dirty="0">
                <a:solidFill>
                  <a:prstClr val="black"/>
                </a:solidFill>
                <a:latin typeface="Times New Roman"/>
                <a:ea typeface="Calibri"/>
                <a:cs typeface="B Nazanin" pitchFamily="2" charset="-78"/>
              </a:rPr>
              <a:t>مربوط به درآمد </a:t>
            </a:r>
            <a:r>
              <a:rPr lang="fa-IR" sz="2000" b="1" dirty="0" smtClean="0">
                <a:solidFill>
                  <a:prstClr val="black"/>
                </a:solidFill>
                <a:latin typeface="Times New Roman"/>
                <a:ea typeface="Calibri"/>
                <a:cs typeface="B Nazanin" pitchFamily="2" charset="-78"/>
              </a:rPr>
              <a:t>تشخيصي </a:t>
            </a:r>
            <a:r>
              <a:rPr lang="fa-IR" sz="2000" b="1" dirty="0">
                <a:solidFill>
                  <a:prstClr val="black"/>
                </a:solidFill>
                <a:latin typeface="Times New Roman"/>
                <a:ea typeface="Calibri"/>
                <a:cs typeface="B Nazanin" pitchFamily="2" charset="-78"/>
              </a:rPr>
              <a:t>(مندرج در بند </a:t>
            </a:r>
            <a:r>
              <a:rPr lang="fa-IR" sz="2000" b="1" dirty="0" smtClean="0">
                <a:solidFill>
                  <a:prstClr val="black"/>
                </a:solidFill>
                <a:latin typeface="Times New Roman"/>
                <a:ea typeface="Calibri"/>
                <a:cs typeface="B Nazanin" pitchFamily="2" charset="-78"/>
              </a:rPr>
              <a:t>17)مي </a:t>
            </a:r>
            <a:r>
              <a:rPr lang="fa-IR" sz="2000" b="1" dirty="0">
                <a:solidFill>
                  <a:prstClr val="black"/>
                </a:solidFill>
                <a:latin typeface="Times New Roman"/>
                <a:ea typeface="Calibri"/>
                <a:cs typeface="B Nazanin" pitchFamily="2" charset="-78"/>
              </a:rPr>
              <a:t>باشد و مبلغ </a:t>
            </a:r>
            <a:r>
              <a:rPr lang="fa-IR" sz="2000" b="1" dirty="0" smtClean="0">
                <a:solidFill>
                  <a:prstClr val="black"/>
                </a:solidFill>
                <a:latin typeface="Times New Roman"/>
                <a:ea typeface="Calibri"/>
                <a:cs typeface="B Nazanin" pitchFamily="2" charset="-78"/>
              </a:rPr>
              <a:t>19.424.000 ريال </a:t>
            </a:r>
            <a:r>
              <a:rPr lang="fa-IR" sz="2000" b="1" dirty="0">
                <a:solidFill>
                  <a:prstClr val="black"/>
                </a:solidFill>
                <a:latin typeface="Times New Roman"/>
                <a:ea typeface="Calibri"/>
                <a:cs typeface="B Nazanin" pitchFamily="2" charset="-78"/>
              </a:rPr>
              <a:t>مربوط به </a:t>
            </a:r>
            <a:r>
              <a:rPr lang="fa-IR" sz="2000" b="1" dirty="0" smtClean="0">
                <a:solidFill>
                  <a:prstClr val="black"/>
                </a:solidFill>
                <a:latin typeface="Times New Roman"/>
                <a:ea typeface="Calibri"/>
                <a:cs typeface="B Nazanin" pitchFamily="2" charset="-78"/>
              </a:rPr>
              <a:t>درآمدهايي </a:t>
            </a:r>
            <a:r>
              <a:rPr lang="fa-IR" sz="2000" b="1" dirty="0">
                <a:solidFill>
                  <a:prstClr val="black"/>
                </a:solidFill>
                <a:latin typeface="Times New Roman"/>
                <a:ea typeface="Calibri"/>
                <a:cs typeface="B Nazanin" pitchFamily="2" charset="-78"/>
              </a:rPr>
              <a:t>بوده که صرفاً  در زمان وصول قابل </a:t>
            </a:r>
            <a:r>
              <a:rPr lang="fa-IR" sz="2000" b="1" dirty="0" smtClean="0">
                <a:solidFill>
                  <a:prstClr val="black"/>
                </a:solidFill>
                <a:latin typeface="Times New Roman"/>
                <a:ea typeface="Calibri"/>
                <a:cs typeface="B Nazanin" pitchFamily="2" charset="-78"/>
              </a:rPr>
              <a:t>تشخيص مي </a:t>
            </a:r>
            <a:r>
              <a:rPr lang="fa-IR" sz="2000" b="1" dirty="0">
                <a:solidFill>
                  <a:prstClr val="black"/>
                </a:solidFill>
                <a:latin typeface="Times New Roman"/>
                <a:ea typeface="Calibri"/>
                <a:cs typeface="B Nazanin" pitchFamily="2" charset="-78"/>
              </a:rPr>
              <a:t>باشند. ثبت </a:t>
            </a:r>
            <a:r>
              <a:rPr lang="fa-IR" sz="2000" b="1" dirty="0" smtClean="0">
                <a:solidFill>
                  <a:prstClr val="black"/>
                </a:solidFill>
                <a:latin typeface="Times New Roman"/>
                <a:ea typeface="Calibri"/>
                <a:cs typeface="B Nazanin" pitchFamily="2" charset="-78"/>
              </a:rPr>
              <a:t>مالي اين رويداد </a:t>
            </a:r>
            <a:r>
              <a:rPr lang="fa-IR" sz="2000" b="1" dirty="0">
                <a:solidFill>
                  <a:prstClr val="black"/>
                </a:solidFill>
                <a:latin typeface="Times New Roman"/>
                <a:ea typeface="Calibri"/>
                <a:cs typeface="B Nazanin" pitchFamily="2" charset="-78"/>
              </a:rPr>
              <a:t>به شرح </a:t>
            </a:r>
            <a:r>
              <a:rPr lang="fa-IR" sz="2000" b="1" dirty="0" smtClean="0">
                <a:solidFill>
                  <a:prstClr val="black"/>
                </a:solidFill>
                <a:latin typeface="Times New Roman"/>
                <a:ea typeface="Calibri"/>
                <a:cs typeface="B Nazanin" pitchFamily="2" charset="-78"/>
              </a:rPr>
              <a:t>زير </a:t>
            </a:r>
            <a:r>
              <a:rPr lang="fa-IR" sz="2000" b="1" dirty="0">
                <a:solidFill>
                  <a:prstClr val="black"/>
                </a:solidFill>
                <a:latin typeface="Times New Roman"/>
                <a:ea typeface="Calibri"/>
                <a:cs typeface="B Nazanin" pitchFamily="2" charset="-78"/>
              </a:rPr>
              <a:t>است:</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بانک تمرکز وجوه درآمد </a:t>
            </a:r>
            <a:r>
              <a:rPr lang="fa-IR" sz="2000" b="1" dirty="0" smtClean="0">
                <a:solidFill>
                  <a:prstClr val="black"/>
                </a:solidFill>
                <a:latin typeface="Times New Roman"/>
                <a:ea typeface="Calibri"/>
                <a:cs typeface="B Nazanin" pitchFamily="2" charset="-78"/>
              </a:rPr>
              <a:t>عمومي</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91.424.000</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در </a:t>
            </a:r>
            <a:r>
              <a:rPr lang="fa-IR" sz="2000" b="1" dirty="0">
                <a:solidFill>
                  <a:prstClr val="black"/>
                </a:solidFill>
                <a:latin typeface="Times New Roman"/>
                <a:ea typeface="Calibri"/>
                <a:cs typeface="B Nazanin" pitchFamily="2" charset="-78"/>
              </a:rPr>
              <a:t>آمد </a:t>
            </a:r>
            <a:r>
              <a:rPr lang="fa-IR" sz="2000" b="1" dirty="0" smtClean="0">
                <a:solidFill>
                  <a:prstClr val="black"/>
                </a:solidFill>
                <a:latin typeface="Times New Roman"/>
                <a:ea typeface="Calibri"/>
                <a:cs typeface="B Nazanin" pitchFamily="2" charset="-78"/>
              </a:rPr>
              <a:t>عمومي</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91.424.000</a:t>
            </a:r>
          </a:p>
          <a:p>
            <a:pPr algn="justLow">
              <a:lnSpc>
                <a:spcPct val="115000"/>
              </a:lnSpc>
            </a:pPr>
            <a:endParaRPr lang="fa-IR" sz="2000" b="1" dirty="0">
              <a:solidFill>
                <a:prstClr val="black"/>
              </a:solidFill>
              <a:latin typeface="Times New Roman"/>
              <a:ea typeface="Calibri"/>
              <a:cs typeface="B Nazanin" pitchFamily="2" charset="-78"/>
            </a:endParaRPr>
          </a:p>
          <a:p>
            <a:pPr algn="justLow">
              <a:lnSpc>
                <a:spcPct val="115000"/>
              </a:lnSpc>
            </a:pPr>
            <a:r>
              <a:rPr lang="fa-IR" sz="2000" b="1" dirty="0" smtClean="0">
                <a:solidFill>
                  <a:prstClr val="black"/>
                </a:solidFill>
                <a:latin typeface="Times New Roman"/>
                <a:ea typeface="Calibri"/>
                <a:cs typeface="B Nazanin" pitchFamily="2" charset="-78"/>
              </a:rPr>
              <a:t>19- </a:t>
            </a:r>
            <a:r>
              <a:rPr lang="fa-IR" sz="2000" b="1" dirty="0">
                <a:solidFill>
                  <a:prstClr val="black"/>
                </a:solidFill>
                <a:latin typeface="Times New Roman"/>
                <a:ea typeface="Calibri"/>
                <a:cs typeface="B Nazanin" pitchFamily="2" charset="-78"/>
              </a:rPr>
              <a:t>دستگاه </a:t>
            </a:r>
            <a:r>
              <a:rPr lang="fa-IR" sz="2000" b="1" dirty="0" smtClean="0">
                <a:solidFill>
                  <a:prstClr val="black"/>
                </a:solidFill>
                <a:latin typeface="Times New Roman"/>
                <a:ea typeface="Calibri"/>
                <a:cs typeface="B Nazanin" pitchFamily="2" charset="-78"/>
              </a:rPr>
              <a:t>اجرايي موجودي حسابهاي </a:t>
            </a:r>
            <a:r>
              <a:rPr lang="fa-IR" sz="2000" b="1" dirty="0">
                <a:solidFill>
                  <a:prstClr val="black"/>
                </a:solidFill>
                <a:latin typeface="Times New Roman"/>
                <a:ea typeface="Calibri"/>
                <a:cs typeface="B Nazanin" pitchFamily="2" charset="-78"/>
              </a:rPr>
              <a:t>بانک تمرکز وجوه درآمد </a:t>
            </a:r>
            <a:r>
              <a:rPr lang="fa-IR" sz="2000" b="1" dirty="0" smtClean="0">
                <a:solidFill>
                  <a:prstClr val="black"/>
                </a:solidFill>
                <a:latin typeface="Times New Roman"/>
                <a:ea typeface="Calibri"/>
                <a:cs typeface="B Nazanin" pitchFamily="2" charset="-78"/>
              </a:rPr>
              <a:t>عمومي </a:t>
            </a:r>
            <a:r>
              <a:rPr lang="fa-IR" sz="2000" b="1" dirty="0">
                <a:solidFill>
                  <a:prstClr val="black"/>
                </a:solidFill>
                <a:latin typeface="Times New Roman"/>
                <a:ea typeface="Calibri"/>
                <a:cs typeface="B Nazanin" pitchFamily="2" charset="-78"/>
              </a:rPr>
              <a:t>را در طول 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به </a:t>
            </a:r>
            <a:r>
              <a:rPr lang="fa-IR" sz="2000" b="1" dirty="0" smtClean="0">
                <a:solidFill>
                  <a:prstClr val="black"/>
                </a:solidFill>
                <a:latin typeface="Times New Roman"/>
                <a:ea typeface="Calibri"/>
                <a:cs typeface="B Nazanin" pitchFamily="2" charset="-78"/>
              </a:rPr>
              <a:t>حسابهاي </a:t>
            </a:r>
            <a:r>
              <a:rPr lang="fa-IR" sz="2000" b="1" dirty="0">
                <a:solidFill>
                  <a:prstClr val="black"/>
                </a:solidFill>
                <a:latin typeface="Times New Roman"/>
                <a:ea typeface="Calibri"/>
                <a:cs typeface="B Nazanin" pitchFamily="2" charset="-78"/>
              </a:rPr>
              <a:t>خزانه انتقال داده است. ثبت </a:t>
            </a:r>
            <a:r>
              <a:rPr lang="fa-IR" sz="2000" b="1" dirty="0" smtClean="0">
                <a:solidFill>
                  <a:prstClr val="black"/>
                </a:solidFill>
                <a:latin typeface="Times New Roman"/>
                <a:ea typeface="Calibri"/>
                <a:cs typeface="B Nazanin" pitchFamily="2" charset="-78"/>
              </a:rPr>
              <a:t>مالي اين رويداد </a:t>
            </a:r>
            <a:r>
              <a:rPr lang="fa-IR" sz="2000" b="1" dirty="0">
                <a:solidFill>
                  <a:prstClr val="black"/>
                </a:solidFill>
                <a:latin typeface="Times New Roman"/>
                <a:ea typeface="Calibri"/>
                <a:cs typeface="B Nazanin" pitchFamily="2" charset="-78"/>
              </a:rPr>
              <a:t>به شرح </a:t>
            </a:r>
            <a:r>
              <a:rPr lang="fa-IR" sz="2000" b="1" dirty="0" smtClean="0">
                <a:solidFill>
                  <a:prstClr val="black"/>
                </a:solidFill>
                <a:latin typeface="Times New Roman"/>
                <a:ea typeface="Calibri"/>
                <a:cs typeface="B Nazanin" pitchFamily="2" charset="-78"/>
              </a:rPr>
              <a:t>زير </a:t>
            </a:r>
            <a:r>
              <a:rPr lang="fa-IR" sz="2000" b="1" dirty="0">
                <a:solidFill>
                  <a:prstClr val="black"/>
                </a:solidFill>
                <a:latin typeface="Times New Roman"/>
                <a:ea typeface="Calibri"/>
                <a:cs typeface="B Nazanin" pitchFamily="2" charset="-78"/>
              </a:rPr>
              <a:t>است:</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درآمد </a:t>
            </a:r>
            <a:r>
              <a:rPr lang="fa-IR" sz="2000" b="1" dirty="0" smtClean="0">
                <a:solidFill>
                  <a:prstClr val="black"/>
                </a:solidFill>
                <a:latin typeface="Times New Roman"/>
                <a:ea typeface="Calibri"/>
                <a:cs typeface="B Nazanin" pitchFamily="2" charset="-78"/>
              </a:rPr>
              <a:t>عمومي انتقالي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91.424.000</a:t>
            </a:r>
            <a:endParaRPr lang="en-US" sz="2000" b="1" dirty="0">
              <a:solidFill>
                <a:prstClr val="black"/>
              </a:solidFill>
              <a:latin typeface="Times New Roman"/>
              <a:ea typeface="Calibri"/>
              <a:cs typeface="B Nazanin" pitchFamily="2" charset="-78"/>
            </a:endParaRPr>
          </a:p>
          <a:p>
            <a:pPr algn="justLow">
              <a:lnSpc>
                <a:spcPct val="115000"/>
              </a:lnSpc>
            </a:pP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a:t>
            </a:r>
            <a:r>
              <a:rPr lang="fa-IR" sz="2000" b="1" dirty="0">
                <a:solidFill>
                  <a:prstClr val="black"/>
                </a:solidFill>
                <a:latin typeface="Times New Roman"/>
                <a:ea typeface="Calibri"/>
                <a:cs typeface="B Nazanin" pitchFamily="2" charset="-78"/>
              </a:rPr>
              <a:t>بانک تمرکز وجوه در آمد </a:t>
            </a:r>
            <a:r>
              <a:rPr lang="fa-IR" sz="2000" b="1" dirty="0" smtClean="0">
                <a:solidFill>
                  <a:prstClr val="black"/>
                </a:solidFill>
                <a:latin typeface="Times New Roman"/>
                <a:ea typeface="Calibri"/>
                <a:cs typeface="B Nazanin" pitchFamily="2" charset="-78"/>
              </a:rPr>
              <a:t>عمومي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91.424.000</a:t>
            </a:r>
          </a:p>
          <a:p>
            <a:pPr algn="justLow">
              <a:lnSpc>
                <a:spcPct val="115000"/>
              </a:lnSpc>
            </a:pPr>
            <a:endParaRPr lang="en-US" sz="2000" b="1" dirty="0">
              <a:solidFill>
                <a:prstClr val="black"/>
              </a:solidFill>
              <a:latin typeface="Times New Roman"/>
              <a:ea typeface="Calibri"/>
              <a:cs typeface="B Nazanin" pitchFamily="2" charset="-78"/>
            </a:endParaRPr>
          </a:p>
          <a:p>
            <a:pPr algn="justLow"/>
            <a:r>
              <a:rPr lang="fa-IR" sz="2000" b="1" dirty="0">
                <a:solidFill>
                  <a:prstClr val="black"/>
                </a:solidFill>
                <a:latin typeface="Times New Roman"/>
                <a:ea typeface="Calibri"/>
                <a:cs typeface="B Nazanin" pitchFamily="2" charset="-78"/>
              </a:rPr>
              <a:t>نکته قابل ذکر آن است که، وجوه مربوط به </a:t>
            </a:r>
            <a:r>
              <a:rPr lang="fa-IR" sz="2000" b="1" dirty="0" smtClean="0">
                <a:solidFill>
                  <a:prstClr val="black"/>
                </a:solidFill>
                <a:latin typeface="Times New Roman"/>
                <a:ea typeface="Calibri"/>
                <a:cs typeface="B Nazanin" pitchFamily="2" charset="-78"/>
              </a:rPr>
              <a:t>درآمدهاي عمومي </a:t>
            </a:r>
            <a:r>
              <a:rPr lang="fa-IR" sz="2000" b="1" dirty="0">
                <a:solidFill>
                  <a:prstClr val="black"/>
                </a:solidFill>
                <a:latin typeface="Times New Roman"/>
                <a:ea typeface="Calibri"/>
                <a:cs typeface="B Nazanin" pitchFamily="2" charset="-78"/>
              </a:rPr>
              <a:t>که در </a:t>
            </a:r>
            <a:r>
              <a:rPr lang="fa-IR" sz="2000" b="1" dirty="0" smtClean="0">
                <a:solidFill>
                  <a:prstClr val="black"/>
                </a:solidFill>
                <a:latin typeface="Times New Roman"/>
                <a:ea typeface="Calibri"/>
                <a:cs typeface="B Nazanin" pitchFamily="2" charset="-78"/>
              </a:rPr>
              <a:t>حسابهاي بانکي </a:t>
            </a:r>
            <a:r>
              <a:rPr lang="fa-IR" sz="2000" b="1" dirty="0">
                <a:solidFill>
                  <a:prstClr val="black"/>
                </a:solidFill>
                <a:latin typeface="Times New Roman"/>
                <a:ea typeface="Calibri"/>
                <a:cs typeface="B Nazanin" pitchFamily="2" charset="-78"/>
              </a:rPr>
              <a:t>متمرکز است حداکثر </a:t>
            </a:r>
            <a:r>
              <a:rPr lang="fa-IR" sz="2000" b="1" dirty="0" smtClean="0">
                <a:solidFill>
                  <a:prstClr val="black"/>
                </a:solidFill>
                <a:latin typeface="Times New Roman"/>
                <a:ea typeface="Calibri"/>
                <a:cs typeface="B Nazanin" pitchFamily="2" charset="-78"/>
              </a:rPr>
              <a:t>بايد </a:t>
            </a:r>
            <a:r>
              <a:rPr lang="fa-IR" sz="2000" b="1" dirty="0">
                <a:solidFill>
                  <a:prstClr val="black"/>
                </a:solidFill>
                <a:latin typeface="Times New Roman"/>
                <a:ea typeface="Calibri"/>
                <a:cs typeface="B Nazanin" pitchFamily="2" charset="-78"/>
              </a:rPr>
              <a:t>در </a:t>
            </a:r>
            <a:r>
              <a:rPr lang="fa-IR" sz="2000" b="1" dirty="0" smtClean="0">
                <a:solidFill>
                  <a:prstClr val="black"/>
                </a:solidFill>
                <a:latin typeface="Times New Roman"/>
                <a:ea typeface="Calibri"/>
                <a:cs typeface="B Nazanin" pitchFamily="2" charset="-78"/>
              </a:rPr>
              <a:t>پايان </a:t>
            </a:r>
            <a:r>
              <a:rPr lang="fa-IR" sz="2000" b="1" dirty="0">
                <a:solidFill>
                  <a:prstClr val="black"/>
                </a:solidFill>
                <a:latin typeface="Times New Roman"/>
                <a:ea typeface="Calibri"/>
                <a:cs typeface="B Nazanin" pitchFamily="2" charset="-78"/>
              </a:rPr>
              <a:t>هر ماه به </a:t>
            </a:r>
            <a:r>
              <a:rPr lang="fa-IR" sz="2000" b="1" dirty="0" smtClean="0">
                <a:solidFill>
                  <a:prstClr val="black"/>
                </a:solidFill>
                <a:latin typeface="Times New Roman"/>
                <a:ea typeface="Calibri"/>
                <a:cs typeface="B Nazanin" pitchFamily="2" charset="-78"/>
              </a:rPr>
              <a:t>حسابهاي </a:t>
            </a:r>
            <a:r>
              <a:rPr lang="fa-IR" sz="2000" b="1" dirty="0">
                <a:solidFill>
                  <a:prstClr val="black"/>
                </a:solidFill>
                <a:latin typeface="Times New Roman"/>
                <a:ea typeface="Calibri"/>
                <a:cs typeface="B Nazanin" pitchFamily="2" charset="-78"/>
              </a:rPr>
              <a:t>خزانه انتقال </a:t>
            </a:r>
            <a:r>
              <a:rPr lang="fa-IR" sz="2000" b="1" dirty="0" smtClean="0">
                <a:solidFill>
                  <a:prstClr val="black"/>
                </a:solidFill>
                <a:latin typeface="Times New Roman"/>
                <a:ea typeface="Calibri"/>
                <a:cs typeface="B Nazanin" pitchFamily="2" charset="-78"/>
              </a:rPr>
              <a:t>يابد</a:t>
            </a:r>
            <a:r>
              <a:rPr lang="fa-IR" sz="2000" b="1" dirty="0">
                <a:solidFill>
                  <a:prstClr val="black"/>
                </a:solidFill>
                <a:latin typeface="Times New Roman"/>
                <a:ea typeface="Calibri"/>
                <a:cs typeface="B Nazanin" pitchFamily="2" charset="-78"/>
              </a:rPr>
              <a:t>.</a:t>
            </a:r>
            <a:endParaRPr lang="en-US" sz="2000"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185185325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30672" y="332656"/>
            <a:ext cx="7920880" cy="6133987"/>
          </a:xfrm>
          <a:prstGeom prst="rect">
            <a:avLst/>
          </a:prstGeom>
        </p:spPr>
        <p:txBody>
          <a:bodyPr wrap="square">
            <a:spAutoFit/>
          </a:bodyPr>
          <a:lstStyle/>
          <a:p>
            <a:pPr algn="just">
              <a:lnSpc>
                <a:spcPct val="115000"/>
              </a:lnSpc>
            </a:pPr>
            <a:r>
              <a:rPr lang="fa-IR" sz="2400" b="1" dirty="0" smtClean="0">
                <a:solidFill>
                  <a:prstClr val="black"/>
                </a:solidFill>
                <a:latin typeface="Times New Roman"/>
                <a:ea typeface="Calibri"/>
                <a:cs typeface="B Nazanin" pitchFamily="2" charset="-78"/>
              </a:rPr>
              <a:t>تسويه </a:t>
            </a:r>
            <a:r>
              <a:rPr lang="fa-IR" sz="2400" b="1" dirty="0">
                <a:solidFill>
                  <a:prstClr val="black"/>
                </a:solidFill>
                <a:latin typeface="Times New Roman"/>
                <a:ea typeface="Calibri"/>
                <a:cs typeface="B Nazanin" pitchFamily="2" charset="-78"/>
              </a:rPr>
              <a:t>تنخواه گردان پرداخت:</a:t>
            </a:r>
            <a:endParaRPr lang="en-US" sz="2400" b="1" dirty="0">
              <a:solidFill>
                <a:prstClr val="black"/>
              </a:solidFill>
              <a:latin typeface="Times New Roman"/>
              <a:ea typeface="Calibri"/>
              <a:cs typeface="B Nazanin" pitchFamily="2" charset="-78"/>
            </a:endParaRPr>
          </a:p>
          <a:p>
            <a:pPr algn="just">
              <a:lnSpc>
                <a:spcPct val="115000"/>
              </a:lnSpc>
            </a:pP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براي تسويه </a:t>
            </a:r>
            <a:r>
              <a:rPr lang="fa-IR" sz="2000" dirty="0">
                <a:solidFill>
                  <a:prstClr val="black"/>
                </a:solidFill>
                <a:latin typeface="Times New Roman"/>
                <a:ea typeface="Calibri"/>
                <a:cs typeface="B Nazanin" pitchFamily="2" charset="-78"/>
              </a:rPr>
              <a:t>تنخواه گردان پرداخت </a:t>
            </a:r>
            <a:r>
              <a:rPr lang="fa-IR" sz="2000" dirty="0" smtClean="0">
                <a:solidFill>
                  <a:prstClr val="black"/>
                </a:solidFill>
                <a:latin typeface="Times New Roman"/>
                <a:ea typeface="Calibri"/>
                <a:cs typeface="B Nazanin" pitchFamily="2" charset="-78"/>
              </a:rPr>
              <a:t>مي </a:t>
            </a:r>
            <a:r>
              <a:rPr lang="fa-IR" sz="2000" dirty="0">
                <a:solidFill>
                  <a:prstClr val="black"/>
                </a:solidFill>
                <a:latin typeface="Times New Roman"/>
                <a:ea typeface="Calibri"/>
                <a:cs typeface="B Nazanin" pitchFamily="2" charset="-78"/>
              </a:rPr>
              <a:t>توان سه حالت به شرح </a:t>
            </a:r>
            <a:r>
              <a:rPr lang="fa-IR" sz="2000" dirty="0" smtClean="0">
                <a:solidFill>
                  <a:prstClr val="black"/>
                </a:solidFill>
                <a:latin typeface="Times New Roman"/>
                <a:ea typeface="Calibri"/>
                <a:cs typeface="B Nazanin" pitchFamily="2" charset="-78"/>
              </a:rPr>
              <a:t>زير </a:t>
            </a:r>
            <a:r>
              <a:rPr lang="fa-IR" sz="2000" dirty="0">
                <a:solidFill>
                  <a:prstClr val="black"/>
                </a:solidFill>
                <a:latin typeface="Times New Roman"/>
                <a:ea typeface="Calibri"/>
                <a:cs typeface="B Nazanin" pitchFamily="2" charset="-78"/>
              </a:rPr>
              <a:t>متصور بود:</a:t>
            </a:r>
            <a:endParaRPr lang="en-US" sz="2000" dirty="0">
              <a:solidFill>
                <a:prstClr val="black"/>
              </a:solidFill>
              <a:latin typeface="Times New Roman"/>
              <a:ea typeface="Calibri"/>
              <a:cs typeface="B Nazanin" pitchFamily="2" charset="-78"/>
            </a:endParaRPr>
          </a:p>
          <a:p>
            <a:pPr algn="just">
              <a:lnSpc>
                <a:spcPct val="115000"/>
              </a:lnSpc>
            </a:pPr>
            <a:r>
              <a:rPr lang="fa-IR" sz="2000" b="1" dirty="0">
                <a:solidFill>
                  <a:prstClr val="black"/>
                </a:solidFill>
                <a:latin typeface="Times New Roman"/>
                <a:ea typeface="Calibri"/>
                <a:cs typeface="B Nazanin" pitchFamily="2" charset="-78"/>
              </a:rPr>
              <a:t>الف)تنخواه گردان پرداخت با ارائه اسناد  </a:t>
            </a:r>
            <a:r>
              <a:rPr lang="fa-IR" sz="2000" b="1" dirty="0" smtClean="0">
                <a:solidFill>
                  <a:prstClr val="black"/>
                </a:solidFill>
                <a:latin typeface="Times New Roman"/>
                <a:ea typeface="Calibri"/>
                <a:cs typeface="B Nazanin" pitchFamily="2" charset="-78"/>
              </a:rPr>
              <a:t>هزينه </a:t>
            </a:r>
            <a:r>
              <a:rPr lang="fa-IR" sz="2000" b="1" dirty="0">
                <a:solidFill>
                  <a:prstClr val="black"/>
                </a:solidFill>
                <a:latin typeface="Times New Roman"/>
                <a:ea typeface="Calibri"/>
                <a:cs typeface="B Nazanin" pitchFamily="2" charset="-78"/>
              </a:rPr>
              <a:t>توسط </a:t>
            </a:r>
            <a:r>
              <a:rPr lang="fa-IR" sz="2000" b="1" dirty="0" smtClean="0">
                <a:solidFill>
                  <a:prstClr val="black"/>
                </a:solidFill>
                <a:latin typeface="Times New Roman"/>
                <a:ea typeface="Calibri"/>
                <a:cs typeface="B Nazanin" pitchFamily="2" charset="-78"/>
              </a:rPr>
              <a:t>عاملين ذيحساب تسويه </a:t>
            </a:r>
            <a:r>
              <a:rPr lang="fa-IR" sz="2000" b="1" dirty="0">
                <a:solidFill>
                  <a:prstClr val="black"/>
                </a:solidFill>
                <a:latin typeface="Times New Roman"/>
                <a:ea typeface="Calibri"/>
                <a:cs typeface="B Nazanin" pitchFamily="2" charset="-78"/>
              </a:rPr>
              <a:t>شود</a:t>
            </a:r>
            <a:r>
              <a:rPr lang="fa-IR" sz="2000" b="1" dirty="0" smtClean="0">
                <a:solidFill>
                  <a:prstClr val="black"/>
                </a:solidFill>
                <a:latin typeface="Times New Roman"/>
                <a:ea typeface="Calibri"/>
                <a:cs typeface="B Nazanin" pitchFamily="2" charset="-78"/>
              </a:rPr>
              <a:t>:</a:t>
            </a:r>
          </a:p>
          <a:p>
            <a:pPr algn="ctr">
              <a:lnSpc>
                <a:spcPct val="115000"/>
              </a:lnSpc>
            </a:pPr>
            <a:r>
              <a:rPr lang="fa-IR" sz="2000" dirty="0">
                <a:solidFill>
                  <a:prstClr val="black"/>
                </a:solidFill>
                <a:latin typeface="Times New Roman"/>
                <a:ea typeface="Calibri"/>
                <a:cs typeface="B Nazanin" pitchFamily="2" charset="-78"/>
              </a:rPr>
              <a:t>ثبت بودجه </a:t>
            </a:r>
            <a:r>
              <a:rPr lang="fa-IR" sz="2000" dirty="0" smtClean="0">
                <a:solidFill>
                  <a:prstClr val="black"/>
                </a:solidFill>
                <a:latin typeface="Times New Roman"/>
                <a:ea typeface="Calibri"/>
                <a:cs typeface="B Nazanin" pitchFamily="2" charset="-78"/>
              </a:rPr>
              <a:t>اي</a:t>
            </a:r>
            <a:r>
              <a:rPr lang="fa-IR" sz="2000" dirty="0">
                <a:solidFill>
                  <a:prstClr val="black"/>
                </a:solidFill>
                <a:latin typeface="Times New Roman"/>
                <a:ea typeface="Calibri"/>
                <a:cs typeface="B Nazanin" pitchFamily="2" charset="-78"/>
              </a:rPr>
              <a:t>		 ثبت </a:t>
            </a:r>
            <a:r>
              <a:rPr lang="fa-IR" sz="2000" dirty="0" smtClean="0">
                <a:solidFill>
                  <a:prstClr val="black"/>
                </a:solidFill>
                <a:latin typeface="Times New Roman"/>
                <a:ea typeface="Calibri"/>
                <a:cs typeface="B Nazanin" pitchFamily="2" charset="-78"/>
              </a:rPr>
              <a:t>مالي</a:t>
            </a:r>
            <a:endParaRPr lang="en-US" sz="2000" dirty="0">
              <a:solidFill>
                <a:prstClr val="black"/>
              </a:solidFill>
              <a:latin typeface="Times New Roman"/>
              <a:ea typeface="Calibri"/>
              <a:cs typeface="B Nazanin" pitchFamily="2" charset="-78"/>
            </a:endParaRPr>
          </a:p>
          <a:p>
            <a:pPr algn="just">
              <a:lnSpc>
                <a:spcPct val="115000"/>
              </a:lnSpc>
            </a:pPr>
            <a:r>
              <a:rPr lang="fa-IR" sz="2000" dirty="0">
                <a:solidFill>
                  <a:prstClr val="black"/>
                </a:solidFill>
                <a:latin typeface="Times New Roman"/>
                <a:ea typeface="Calibri"/>
                <a:cs typeface="B Nazanin" pitchFamily="2" charset="-78"/>
              </a:rPr>
              <a:t> اندوخته اعتبار </a:t>
            </a:r>
            <a:r>
              <a:rPr lang="fa-IR" sz="2000" dirty="0" smtClean="0">
                <a:solidFill>
                  <a:prstClr val="black"/>
                </a:solidFill>
                <a:latin typeface="Times New Roman"/>
                <a:ea typeface="Calibri"/>
                <a:cs typeface="B Nazanin" pitchFamily="2" charset="-78"/>
              </a:rPr>
              <a:t>پرداختهاي غير قطعي </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هزينه </a:t>
            </a:r>
            <a:r>
              <a:rPr lang="fa-IR" sz="2000" dirty="0">
                <a:solidFill>
                  <a:prstClr val="black"/>
                </a:solidFill>
                <a:latin typeface="Times New Roman"/>
                <a:ea typeface="Calibri"/>
                <a:cs typeface="B Nazanin" pitchFamily="2" charset="-78"/>
              </a:rPr>
              <a:t>سال </a:t>
            </a:r>
            <a:r>
              <a:rPr lang="fa-IR" sz="2000" dirty="0" smtClean="0">
                <a:solidFill>
                  <a:prstClr val="black"/>
                </a:solidFill>
                <a:latin typeface="Times New Roman"/>
                <a:ea typeface="Calibri"/>
                <a:cs typeface="B Nazanin" pitchFamily="2" charset="-78"/>
              </a:rPr>
              <a:t>جاري </a:t>
            </a:r>
            <a:r>
              <a:rPr lang="fa-IR" sz="2000" dirty="0">
                <a:solidFill>
                  <a:prstClr val="black"/>
                </a:solidFill>
                <a:latin typeface="Times New Roman"/>
                <a:ea typeface="Calibri"/>
                <a:cs typeface="B Nazanin" pitchFamily="2" charset="-78"/>
              </a:rPr>
              <a:t>	**</a:t>
            </a:r>
            <a:endParaRPr lang="en-US" sz="2000" dirty="0">
              <a:solidFill>
                <a:prstClr val="black"/>
              </a:solidFill>
              <a:latin typeface="Times New Roman"/>
              <a:ea typeface="Calibri"/>
              <a:cs typeface="B Nazanin" pitchFamily="2" charset="-78"/>
            </a:endParaRPr>
          </a:p>
          <a:p>
            <a:pPr algn="just">
              <a:lnSpc>
                <a:spcPct val="115000"/>
              </a:lnSpc>
            </a:pP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اعتبارات </a:t>
            </a:r>
            <a:r>
              <a:rPr lang="fa-IR" sz="2000" dirty="0">
                <a:solidFill>
                  <a:prstClr val="black"/>
                </a:solidFill>
                <a:latin typeface="Times New Roman"/>
                <a:ea typeface="Calibri"/>
                <a:cs typeface="B Nazanin" pitchFamily="2" charset="-78"/>
              </a:rPr>
              <a:t>مصرف </a:t>
            </a:r>
            <a:r>
              <a:rPr lang="fa-IR" sz="2000" dirty="0" smtClean="0">
                <a:solidFill>
                  <a:prstClr val="black"/>
                </a:solidFill>
                <a:latin typeface="Times New Roman"/>
                <a:ea typeface="Calibri"/>
                <a:cs typeface="B Nazanin" pitchFamily="2" charset="-78"/>
              </a:rPr>
              <a:t>شده    </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      **</a:t>
            </a:r>
            <a:r>
              <a:rPr lang="fa-IR" sz="2000" dirty="0">
                <a:solidFill>
                  <a:prstClr val="black"/>
                </a:solidFill>
                <a:latin typeface="Times New Roman"/>
                <a:ea typeface="Calibri"/>
                <a:cs typeface="B Nazanin" pitchFamily="2" charset="-78"/>
              </a:rPr>
              <a:t>		تنخواه گردان پرداخت	**</a:t>
            </a:r>
            <a:endParaRPr lang="en-US" sz="2000" dirty="0">
              <a:solidFill>
                <a:prstClr val="black"/>
              </a:solidFill>
              <a:latin typeface="Times New Roman"/>
              <a:ea typeface="Calibri"/>
              <a:cs typeface="B Nazanin" pitchFamily="2" charset="-78"/>
            </a:endParaRPr>
          </a:p>
          <a:p>
            <a:pPr algn="just">
              <a:lnSpc>
                <a:spcPct val="115000"/>
              </a:lnSpc>
            </a:pPr>
            <a:endParaRPr lang="fa-IR" sz="2000" dirty="0" smtClean="0">
              <a:solidFill>
                <a:prstClr val="black"/>
              </a:solidFill>
              <a:latin typeface="Times New Roman"/>
              <a:ea typeface="Calibri"/>
              <a:cs typeface="B Nazanin" pitchFamily="2" charset="-78"/>
            </a:endParaRPr>
          </a:p>
          <a:p>
            <a:pPr algn="just">
              <a:lnSpc>
                <a:spcPct val="115000"/>
              </a:lnSpc>
            </a:pPr>
            <a:r>
              <a:rPr lang="fa-IR" sz="2000" b="1" dirty="0">
                <a:solidFill>
                  <a:prstClr val="black"/>
                </a:solidFill>
                <a:latin typeface="Times New Roman"/>
                <a:ea typeface="Calibri"/>
                <a:cs typeface="B Nazanin" pitchFamily="2" charset="-78"/>
              </a:rPr>
              <a:t>ب)تنخواه گردان به شکل </a:t>
            </a:r>
            <a:r>
              <a:rPr lang="fa-IR" sz="2000" b="1" dirty="0" smtClean="0">
                <a:solidFill>
                  <a:prstClr val="black"/>
                </a:solidFill>
                <a:latin typeface="Times New Roman"/>
                <a:ea typeface="Calibri"/>
                <a:cs typeface="B Nazanin" pitchFamily="2" charset="-78"/>
              </a:rPr>
              <a:t>نقدي واريز </a:t>
            </a:r>
            <a:r>
              <a:rPr lang="fa-IR" sz="2000" b="1" dirty="0">
                <a:solidFill>
                  <a:prstClr val="black"/>
                </a:solidFill>
                <a:latin typeface="Times New Roman"/>
                <a:ea typeface="Calibri"/>
                <a:cs typeface="B Nazanin" pitchFamily="2" charset="-78"/>
              </a:rPr>
              <a:t>گردد</a:t>
            </a:r>
            <a:r>
              <a:rPr lang="fa-IR" sz="2000" b="1" dirty="0" smtClean="0">
                <a:solidFill>
                  <a:prstClr val="black"/>
                </a:solidFill>
                <a:latin typeface="Times New Roman"/>
                <a:ea typeface="Calibri"/>
                <a:cs typeface="B Nazanin" pitchFamily="2" charset="-78"/>
              </a:rPr>
              <a:t>:</a:t>
            </a:r>
          </a:p>
          <a:p>
            <a:pPr algn="ctr">
              <a:lnSpc>
                <a:spcPct val="115000"/>
              </a:lnSpc>
            </a:pPr>
            <a:r>
              <a:rPr lang="fa-IR" sz="2000" dirty="0">
                <a:solidFill>
                  <a:prstClr val="black"/>
                </a:solidFill>
                <a:latin typeface="Times New Roman"/>
                <a:ea typeface="Calibri"/>
                <a:cs typeface="B Nazanin" pitchFamily="2" charset="-78"/>
              </a:rPr>
              <a:t>ثبت بودجه </a:t>
            </a:r>
            <a:r>
              <a:rPr lang="fa-IR" sz="2000" dirty="0" smtClean="0">
                <a:solidFill>
                  <a:prstClr val="black"/>
                </a:solidFill>
                <a:latin typeface="Times New Roman"/>
                <a:ea typeface="Calibri"/>
                <a:cs typeface="B Nazanin" pitchFamily="2" charset="-78"/>
              </a:rPr>
              <a:t>اي </a:t>
            </a:r>
            <a:r>
              <a:rPr lang="fa-IR" sz="2000" dirty="0">
                <a:solidFill>
                  <a:prstClr val="black"/>
                </a:solidFill>
                <a:latin typeface="Times New Roman"/>
                <a:ea typeface="Calibri"/>
                <a:cs typeface="B Nazanin" pitchFamily="2" charset="-78"/>
              </a:rPr>
              <a:t>			ثبت </a:t>
            </a:r>
            <a:r>
              <a:rPr lang="fa-IR" sz="2000" dirty="0" smtClean="0">
                <a:solidFill>
                  <a:prstClr val="black"/>
                </a:solidFill>
                <a:latin typeface="Times New Roman"/>
                <a:ea typeface="Calibri"/>
                <a:cs typeface="B Nazanin" pitchFamily="2" charset="-78"/>
              </a:rPr>
              <a:t>مالي</a:t>
            </a:r>
            <a:endParaRPr lang="en-US" sz="2000" dirty="0">
              <a:solidFill>
                <a:prstClr val="black"/>
              </a:solidFill>
              <a:latin typeface="Times New Roman"/>
              <a:ea typeface="Calibri"/>
              <a:cs typeface="B Nazanin" pitchFamily="2" charset="-78"/>
            </a:endParaRPr>
          </a:p>
          <a:p>
            <a:pPr algn="just">
              <a:lnSpc>
                <a:spcPct val="115000"/>
              </a:lnSpc>
            </a:pPr>
            <a:r>
              <a:rPr lang="fa-IR" sz="2000" dirty="0">
                <a:solidFill>
                  <a:prstClr val="black"/>
                </a:solidFill>
                <a:latin typeface="Times New Roman"/>
                <a:ea typeface="Calibri"/>
                <a:cs typeface="B Nazanin" pitchFamily="2" charset="-78"/>
              </a:rPr>
              <a:t>اندوخته اعتبار </a:t>
            </a:r>
            <a:r>
              <a:rPr lang="fa-IR" sz="2000" dirty="0" smtClean="0">
                <a:solidFill>
                  <a:prstClr val="black"/>
                </a:solidFill>
                <a:latin typeface="Times New Roman"/>
                <a:ea typeface="Calibri"/>
                <a:cs typeface="B Nazanin" pitchFamily="2" charset="-78"/>
              </a:rPr>
              <a:t>پرداختهاي غير قطعي**</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                 بانک پرداخت</a:t>
            </a:r>
            <a:r>
              <a:rPr lang="fa-IR" sz="2000" dirty="0">
                <a:solidFill>
                  <a:prstClr val="black"/>
                </a:solidFill>
                <a:latin typeface="Times New Roman"/>
                <a:ea typeface="Calibri"/>
                <a:cs typeface="B Nazanin" pitchFamily="2" charset="-78"/>
              </a:rPr>
              <a:t>	**</a:t>
            </a:r>
            <a:endParaRPr lang="en-US" sz="2000" dirty="0">
              <a:solidFill>
                <a:prstClr val="black"/>
              </a:solidFill>
              <a:latin typeface="Times New Roman"/>
              <a:ea typeface="Calibri"/>
              <a:cs typeface="B Nazanin" pitchFamily="2" charset="-78"/>
            </a:endParaRPr>
          </a:p>
          <a:p>
            <a:pPr algn="just">
              <a:lnSpc>
                <a:spcPct val="115000"/>
              </a:lnSpc>
            </a:pP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ا              عتبارات </a:t>
            </a:r>
            <a:r>
              <a:rPr lang="fa-IR" sz="2000" dirty="0">
                <a:solidFill>
                  <a:prstClr val="black"/>
                </a:solidFill>
                <a:latin typeface="Times New Roman"/>
                <a:ea typeface="Calibri"/>
                <a:cs typeface="B Nazanin" pitchFamily="2" charset="-78"/>
              </a:rPr>
              <a:t>تعهد نشده	**		</a:t>
            </a:r>
            <a:r>
              <a:rPr lang="fa-IR" sz="2000" dirty="0" smtClean="0">
                <a:solidFill>
                  <a:prstClr val="black"/>
                </a:solidFill>
                <a:latin typeface="Times New Roman"/>
                <a:ea typeface="Calibri"/>
                <a:cs typeface="B Nazanin" pitchFamily="2" charset="-78"/>
              </a:rPr>
              <a:t>تنخواه </a:t>
            </a:r>
            <a:r>
              <a:rPr lang="fa-IR" sz="2000" dirty="0">
                <a:solidFill>
                  <a:prstClr val="black"/>
                </a:solidFill>
                <a:latin typeface="Times New Roman"/>
                <a:ea typeface="Calibri"/>
                <a:cs typeface="B Nazanin" pitchFamily="2" charset="-78"/>
              </a:rPr>
              <a:t>گردان پرداخت 	**</a:t>
            </a:r>
            <a:endParaRPr lang="en-US" sz="2000" dirty="0">
              <a:solidFill>
                <a:prstClr val="black"/>
              </a:solidFill>
              <a:latin typeface="Times New Roman"/>
              <a:ea typeface="Calibri"/>
              <a:cs typeface="B Nazanin" pitchFamily="2" charset="-78"/>
            </a:endParaRPr>
          </a:p>
          <a:p>
            <a:pPr algn="just">
              <a:lnSpc>
                <a:spcPct val="115000"/>
              </a:lnSpc>
            </a:pPr>
            <a:endParaRPr lang="fa-IR" sz="2000" dirty="0" smtClean="0">
              <a:solidFill>
                <a:prstClr val="black"/>
              </a:solidFill>
              <a:latin typeface="Times New Roman"/>
              <a:ea typeface="Calibri"/>
              <a:cs typeface="B Nazanin" pitchFamily="2" charset="-78"/>
            </a:endParaRPr>
          </a:p>
          <a:p>
            <a:pPr algn="just">
              <a:lnSpc>
                <a:spcPct val="115000"/>
              </a:lnSpc>
            </a:pPr>
            <a:r>
              <a:rPr lang="fa-IR" sz="2000" b="1" dirty="0">
                <a:solidFill>
                  <a:prstClr val="black"/>
                </a:solidFill>
                <a:latin typeface="Times New Roman"/>
                <a:ea typeface="Calibri"/>
                <a:cs typeface="B Nazanin" pitchFamily="2" charset="-78"/>
              </a:rPr>
              <a:t>ج) </a:t>
            </a:r>
            <a:r>
              <a:rPr lang="fa-IR" sz="2000" b="1" dirty="0" smtClean="0">
                <a:solidFill>
                  <a:prstClr val="black"/>
                </a:solidFill>
                <a:latin typeface="Times New Roman"/>
                <a:ea typeface="Calibri"/>
                <a:cs typeface="B Nazanin" pitchFamily="2" charset="-78"/>
              </a:rPr>
              <a:t>بعضي </a:t>
            </a:r>
            <a:r>
              <a:rPr lang="fa-IR" sz="2000" b="1" dirty="0">
                <a:solidFill>
                  <a:prstClr val="black"/>
                </a:solidFill>
                <a:latin typeface="Times New Roman"/>
                <a:ea typeface="Calibri"/>
                <a:cs typeface="B Nazanin" pitchFamily="2" charset="-78"/>
              </a:rPr>
              <a:t>از تنخواه گردان پرداخت با ارائه اسناد </a:t>
            </a:r>
            <a:r>
              <a:rPr lang="fa-IR" sz="2000" b="1" dirty="0" smtClean="0">
                <a:solidFill>
                  <a:prstClr val="black"/>
                </a:solidFill>
                <a:latin typeface="Times New Roman"/>
                <a:ea typeface="Calibri"/>
                <a:cs typeface="B Nazanin" pitchFamily="2" charset="-78"/>
              </a:rPr>
              <a:t>هزينه </a:t>
            </a:r>
            <a:r>
              <a:rPr lang="fa-IR" sz="2000" b="1" dirty="0">
                <a:solidFill>
                  <a:prstClr val="black"/>
                </a:solidFill>
                <a:latin typeface="Times New Roman"/>
                <a:ea typeface="Calibri"/>
                <a:cs typeface="B Nazanin" pitchFamily="2" charset="-78"/>
              </a:rPr>
              <a:t>و ما </a:t>
            </a:r>
            <a:r>
              <a:rPr lang="fa-IR" sz="2000" b="1" dirty="0" smtClean="0">
                <a:solidFill>
                  <a:prstClr val="black"/>
                </a:solidFill>
                <a:latin typeface="Times New Roman"/>
                <a:ea typeface="Calibri"/>
                <a:cs typeface="B Nazanin" pitchFamily="2" charset="-78"/>
              </a:rPr>
              <a:t>بقي </a:t>
            </a:r>
            <a:r>
              <a:rPr lang="fa-IR" sz="2000" b="1" dirty="0">
                <a:solidFill>
                  <a:prstClr val="black"/>
                </a:solidFill>
                <a:latin typeface="Times New Roman"/>
                <a:ea typeface="Calibri"/>
                <a:cs typeface="B Nazanin" pitchFamily="2" charset="-78"/>
              </a:rPr>
              <a:t>به طور نقد </a:t>
            </a:r>
            <a:r>
              <a:rPr lang="fa-IR" sz="2000" b="1" dirty="0" smtClean="0">
                <a:solidFill>
                  <a:prstClr val="black"/>
                </a:solidFill>
                <a:latin typeface="Times New Roman"/>
                <a:ea typeface="Calibri"/>
                <a:cs typeface="B Nazanin" pitchFamily="2" charset="-78"/>
              </a:rPr>
              <a:t>تسويه </a:t>
            </a:r>
            <a:r>
              <a:rPr lang="fa-IR" sz="2000" b="1" dirty="0">
                <a:solidFill>
                  <a:prstClr val="black"/>
                </a:solidFill>
                <a:latin typeface="Times New Roman"/>
                <a:ea typeface="Calibri"/>
                <a:cs typeface="B Nazanin" pitchFamily="2" charset="-78"/>
              </a:rPr>
              <a:t>شود:</a:t>
            </a:r>
            <a:endParaRPr lang="en-US" sz="2000" b="1" dirty="0">
              <a:solidFill>
                <a:prstClr val="black"/>
              </a:solidFill>
              <a:latin typeface="Times New Roman"/>
              <a:ea typeface="Calibri"/>
              <a:cs typeface="B Nazanin" pitchFamily="2" charset="-78"/>
            </a:endParaRPr>
          </a:p>
          <a:p>
            <a:pPr marL="457200" indent="457200">
              <a:lnSpc>
                <a:spcPct val="115000"/>
              </a:lnSpc>
            </a:pPr>
            <a:r>
              <a:rPr lang="fa-IR" sz="2000" dirty="0">
                <a:solidFill>
                  <a:prstClr val="black"/>
                </a:solidFill>
                <a:latin typeface="Times New Roman"/>
                <a:ea typeface="Calibri"/>
                <a:cs typeface="B Nazanin" pitchFamily="2" charset="-78"/>
              </a:rPr>
              <a:t>ثبت بودجه </a:t>
            </a:r>
            <a:r>
              <a:rPr lang="fa-IR" sz="2000" dirty="0" smtClean="0">
                <a:solidFill>
                  <a:prstClr val="black"/>
                </a:solidFill>
                <a:latin typeface="Times New Roman"/>
                <a:ea typeface="Calibri"/>
                <a:cs typeface="B Nazanin" pitchFamily="2" charset="-78"/>
              </a:rPr>
              <a:t>اي</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              ثبت مالي</a:t>
            </a:r>
            <a:endParaRPr lang="en-US" sz="2000" dirty="0" smtClean="0">
              <a:solidFill>
                <a:prstClr val="black"/>
              </a:solidFill>
              <a:latin typeface="Times New Roman"/>
              <a:ea typeface="Calibri"/>
              <a:cs typeface="B Nazanin" pitchFamily="2" charset="-78"/>
            </a:endParaRPr>
          </a:p>
          <a:p>
            <a:pPr algn="just">
              <a:lnSpc>
                <a:spcPct val="115000"/>
              </a:lnSpc>
            </a:pPr>
            <a:r>
              <a:rPr lang="fa-IR" sz="2000" dirty="0" smtClean="0">
                <a:solidFill>
                  <a:prstClr val="black"/>
                </a:solidFill>
                <a:latin typeface="Times New Roman"/>
                <a:ea typeface="Calibri"/>
                <a:cs typeface="B Nazanin" pitchFamily="2" charset="-78"/>
              </a:rPr>
              <a:t>اندوخته اعتبار پرداختهاي غير قطعي	**	هزينه سال جاري 	**</a:t>
            </a:r>
            <a:endParaRPr lang="en-US" sz="2000" dirty="0" smtClean="0">
              <a:solidFill>
                <a:prstClr val="black"/>
              </a:solidFill>
              <a:latin typeface="Times New Roman"/>
              <a:ea typeface="Calibri"/>
              <a:cs typeface="B Nazanin" pitchFamily="2" charset="-78"/>
            </a:endParaRPr>
          </a:p>
          <a:p>
            <a:pPr algn="just">
              <a:lnSpc>
                <a:spcPct val="115000"/>
              </a:lnSpc>
            </a:pPr>
            <a:r>
              <a:rPr lang="fa-IR" sz="2000" dirty="0" smtClean="0">
                <a:solidFill>
                  <a:prstClr val="black"/>
                </a:solidFill>
                <a:latin typeface="Times New Roman"/>
                <a:ea typeface="Calibri"/>
                <a:cs typeface="B Nazanin" pitchFamily="2" charset="-78"/>
              </a:rPr>
              <a:t>            اعتبارات </a:t>
            </a:r>
            <a:r>
              <a:rPr lang="fa-IR" sz="2000" dirty="0">
                <a:solidFill>
                  <a:prstClr val="black"/>
                </a:solidFill>
                <a:latin typeface="Times New Roman"/>
                <a:ea typeface="Calibri"/>
                <a:cs typeface="B Nazanin" pitchFamily="2" charset="-78"/>
              </a:rPr>
              <a:t>مصرف </a:t>
            </a:r>
            <a:r>
              <a:rPr lang="fa-IR" sz="2000" dirty="0" smtClean="0">
                <a:solidFill>
                  <a:prstClr val="black"/>
                </a:solidFill>
                <a:latin typeface="Times New Roman"/>
                <a:ea typeface="Calibri"/>
                <a:cs typeface="B Nazanin" pitchFamily="2" charset="-78"/>
              </a:rPr>
              <a:t>شده  </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                     بانک پرداخت                  **</a:t>
            </a:r>
            <a:endParaRPr lang="en-US" sz="2000" dirty="0">
              <a:solidFill>
                <a:prstClr val="black"/>
              </a:solidFill>
              <a:latin typeface="Times New Roman"/>
              <a:ea typeface="Calibri"/>
              <a:cs typeface="B Nazanin" pitchFamily="2" charset="-78"/>
            </a:endParaRPr>
          </a:p>
          <a:p>
            <a:r>
              <a:rPr lang="fa-IR" sz="2000" dirty="0" smtClean="0">
                <a:solidFill>
                  <a:prstClr val="black"/>
                </a:solidFill>
                <a:latin typeface="Times New Roman"/>
                <a:ea typeface="Calibri"/>
                <a:cs typeface="B Nazanin" pitchFamily="2" charset="-78"/>
              </a:rPr>
              <a:t>           اعتباراتعهد </a:t>
            </a:r>
            <a:r>
              <a:rPr lang="fa-IR" sz="2000" dirty="0">
                <a:solidFill>
                  <a:prstClr val="black"/>
                </a:solidFill>
                <a:latin typeface="Times New Roman"/>
                <a:ea typeface="Calibri"/>
                <a:cs typeface="B Nazanin" pitchFamily="2" charset="-78"/>
              </a:rPr>
              <a:t>نشده	</a:t>
            </a:r>
            <a:r>
              <a:rPr lang="fa-IR" sz="2000" dirty="0" smtClean="0">
                <a:solidFill>
                  <a:prstClr val="black"/>
                </a:solidFill>
                <a:latin typeface="Times New Roman"/>
                <a:ea typeface="Calibri"/>
                <a:cs typeface="B Nazanin" pitchFamily="2" charset="-78"/>
              </a:rPr>
              <a:t>**</a:t>
            </a:r>
            <a:r>
              <a:rPr lang="fa-IR" sz="2000" dirty="0">
                <a:solidFill>
                  <a:prstClr val="black"/>
                </a:solidFill>
                <a:latin typeface="Times New Roman"/>
                <a:ea typeface="Calibri"/>
                <a:cs typeface="B Nazanin" pitchFamily="2" charset="-78"/>
              </a:rPr>
              <a:t>	</a:t>
            </a:r>
            <a:r>
              <a:rPr lang="fa-IR" sz="2000" dirty="0" smtClean="0">
                <a:solidFill>
                  <a:prstClr val="black"/>
                </a:solidFill>
                <a:latin typeface="Times New Roman"/>
                <a:ea typeface="Calibri"/>
                <a:cs typeface="B Nazanin" pitchFamily="2" charset="-78"/>
              </a:rPr>
              <a:t>                    تنخواه </a:t>
            </a:r>
            <a:r>
              <a:rPr lang="fa-IR" sz="2000" dirty="0">
                <a:solidFill>
                  <a:prstClr val="black"/>
                </a:solidFill>
                <a:latin typeface="Times New Roman"/>
                <a:ea typeface="Calibri"/>
                <a:cs typeface="B Nazanin" pitchFamily="2" charset="-78"/>
              </a:rPr>
              <a:t>گردان </a:t>
            </a:r>
            <a:r>
              <a:rPr lang="fa-IR" sz="2000" dirty="0" smtClean="0">
                <a:solidFill>
                  <a:prstClr val="black"/>
                </a:solidFill>
                <a:latin typeface="Times New Roman"/>
                <a:ea typeface="Calibri"/>
                <a:cs typeface="B Nazanin" pitchFamily="2" charset="-78"/>
              </a:rPr>
              <a:t>پرداخت         **</a:t>
            </a:r>
            <a:endParaRPr lang="en-US" sz="2000"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2455445607"/>
      </p:ext>
    </p:extLst>
  </p:cSld>
  <p:clrMapOvr>
    <a:masterClrMapping/>
  </p:clrMapOvr>
  <p:transition spd="slow">
    <p:cover dir="r"/>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980728"/>
            <a:ext cx="8424936" cy="3985706"/>
          </a:xfrm>
          <a:prstGeom prst="rect">
            <a:avLst/>
          </a:prstGeom>
        </p:spPr>
        <p:txBody>
          <a:bodyPr wrap="square">
            <a:spAutoFit/>
          </a:bodyPr>
          <a:lstStyle/>
          <a:p>
            <a:pPr algn="just">
              <a:lnSpc>
                <a:spcPct val="115000"/>
              </a:lnSpc>
            </a:pPr>
            <a:r>
              <a:rPr lang="fa-IR" sz="2000" b="1" dirty="0">
                <a:solidFill>
                  <a:prstClr val="black"/>
                </a:solidFill>
                <a:latin typeface="Times New Roman"/>
                <a:ea typeface="Calibri"/>
                <a:cs typeface="B Nazanin" pitchFamily="2" charset="-78"/>
              </a:rPr>
              <a:t>20- دارنده تنخواه گردان پرداخت در </a:t>
            </a:r>
            <a:r>
              <a:rPr lang="fa-IR" sz="2000" b="1" dirty="0" smtClean="0">
                <a:solidFill>
                  <a:prstClr val="black"/>
                </a:solidFill>
                <a:latin typeface="Times New Roman"/>
                <a:ea typeface="Calibri"/>
                <a:cs typeface="B Nazanin" pitchFamily="2" charset="-78"/>
              </a:rPr>
              <a:t>پايان </a:t>
            </a:r>
            <a:r>
              <a:rPr lang="fa-IR" sz="2000" b="1" dirty="0">
                <a:solidFill>
                  <a:prstClr val="black"/>
                </a:solidFill>
                <a:latin typeface="Times New Roman"/>
                <a:ea typeface="Calibri"/>
                <a:cs typeface="B Nazanin" pitchFamily="2" charset="-78"/>
              </a:rPr>
              <a:t>سال مبلغ </a:t>
            </a:r>
            <a:r>
              <a:rPr lang="fa-IR" sz="2000" b="1" dirty="0" smtClean="0">
                <a:solidFill>
                  <a:prstClr val="black"/>
                </a:solidFill>
                <a:latin typeface="Times New Roman"/>
                <a:ea typeface="Calibri"/>
                <a:cs typeface="B Nazanin" pitchFamily="2" charset="-78"/>
              </a:rPr>
              <a:t>1.600.000ريال </a:t>
            </a:r>
            <a:r>
              <a:rPr lang="fa-IR" sz="2000" b="1" dirty="0">
                <a:solidFill>
                  <a:prstClr val="black"/>
                </a:solidFill>
                <a:latin typeface="Times New Roman"/>
                <a:ea typeface="Calibri"/>
                <a:cs typeface="B Nazanin" pitchFamily="2" charset="-78"/>
              </a:rPr>
              <a:t>تنخواه گردان </a:t>
            </a:r>
            <a:r>
              <a:rPr lang="fa-IR" sz="2000" b="1" dirty="0" smtClean="0">
                <a:solidFill>
                  <a:prstClr val="black"/>
                </a:solidFill>
                <a:latin typeface="Times New Roman"/>
                <a:ea typeface="Calibri"/>
                <a:cs typeface="B Nazanin" pitchFamily="2" charset="-78"/>
              </a:rPr>
              <a:t>دريافتي </a:t>
            </a:r>
            <a:r>
              <a:rPr lang="fa-IR" sz="2000" b="1" dirty="0">
                <a:solidFill>
                  <a:prstClr val="black"/>
                </a:solidFill>
                <a:latin typeface="Times New Roman"/>
                <a:ea typeface="Calibri"/>
                <a:cs typeface="B Nazanin" pitchFamily="2" charset="-78"/>
              </a:rPr>
              <a:t>را با ارائه </a:t>
            </a:r>
            <a:r>
              <a:rPr lang="fa-IR" sz="2000" b="1" dirty="0" smtClean="0">
                <a:solidFill>
                  <a:prstClr val="black"/>
                </a:solidFill>
                <a:latin typeface="Times New Roman"/>
                <a:ea typeface="Calibri"/>
                <a:cs typeface="B Nazanin" pitchFamily="2" charset="-78"/>
              </a:rPr>
              <a:t>1.472.000ريال </a:t>
            </a:r>
            <a:r>
              <a:rPr lang="fa-IR" sz="2000" b="1" dirty="0">
                <a:solidFill>
                  <a:prstClr val="black"/>
                </a:solidFill>
                <a:latin typeface="Times New Roman"/>
                <a:ea typeface="Calibri"/>
                <a:cs typeface="B Nazanin" pitchFamily="2" charset="-78"/>
              </a:rPr>
              <a:t>اسناد </a:t>
            </a:r>
            <a:r>
              <a:rPr lang="fa-IR" sz="2000" b="1" dirty="0" smtClean="0">
                <a:solidFill>
                  <a:prstClr val="black"/>
                </a:solidFill>
                <a:latin typeface="Times New Roman"/>
                <a:ea typeface="Calibri"/>
                <a:cs typeface="B Nazanin" pitchFamily="2" charset="-78"/>
              </a:rPr>
              <a:t>هزينه </a:t>
            </a:r>
            <a:r>
              <a:rPr lang="fa-IR" sz="2000" b="1" dirty="0">
                <a:solidFill>
                  <a:prstClr val="black"/>
                </a:solidFill>
                <a:latin typeface="Times New Roman"/>
                <a:ea typeface="Calibri"/>
                <a:cs typeface="B Nazanin" pitchFamily="2" charset="-78"/>
              </a:rPr>
              <a:t>و مبلغ </a:t>
            </a:r>
            <a:r>
              <a:rPr lang="fa-IR" sz="2000" b="1" dirty="0" smtClean="0">
                <a:solidFill>
                  <a:prstClr val="black"/>
                </a:solidFill>
                <a:latin typeface="Times New Roman"/>
                <a:ea typeface="Calibri"/>
                <a:cs typeface="B Nazanin" pitchFamily="2" charset="-78"/>
              </a:rPr>
              <a:t>128.000ريال </a:t>
            </a:r>
            <a:r>
              <a:rPr lang="fa-IR" sz="2000" b="1" dirty="0">
                <a:solidFill>
                  <a:prstClr val="black"/>
                </a:solidFill>
                <a:latin typeface="Times New Roman"/>
                <a:ea typeface="Calibri"/>
                <a:cs typeface="B Nazanin" pitchFamily="2" charset="-78"/>
              </a:rPr>
              <a:t>وجه نقد </a:t>
            </a:r>
            <a:r>
              <a:rPr lang="fa-IR" sz="2000" b="1" dirty="0" smtClean="0">
                <a:solidFill>
                  <a:prstClr val="black"/>
                </a:solidFill>
                <a:latin typeface="Times New Roman"/>
                <a:ea typeface="Calibri"/>
                <a:cs typeface="B Nazanin" pitchFamily="2" charset="-78"/>
              </a:rPr>
              <a:t>تسويه مي </a:t>
            </a:r>
            <a:r>
              <a:rPr lang="fa-IR" sz="2000" b="1" dirty="0">
                <a:solidFill>
                  <a:prstClr val="black"/>
                </a:solidFill>
                <a:latin typeface="Times New Roman"/>
                <a:ea typeface="Calibri"/>
                <a:cs typeface="B Nazanin" pitchFamily="2" charset="-78"/>
              </a:rPr>
              <a:t>کند. ثبت </a:t>
            </a:r>
            <a:r>
              <a:rPr lang="fa-IR" sz="2000" b="1" dirty="0" smtClean="0">
                <a:solidFill>
                  <a:prstClr val="black"/>
                </a:solidFill>
                <a:latin typeface="Times New Roman"/>
                <a:ea typeface="Calibri"/>
                <a:cs typeface="B Nazanin" pitchFamily="2" charset="-78"/>
              </a:rPr>
              <a:t>اين رويداد </a:t>
            </a:r>
            <a:r>
              <a:rPr lang="fa-IR" sz="2000" b="1" dirty="0">
                <a:solidFill>
                  <a:prstClr val="black"/>
                </a:solidFill>
                <a:latin typeface="Times New Roman"/>
                <a:ea typeface="Calibri"/>
                <a:cs typeface="B Nazanin" pitchFamily="2" charset="-78"/>
              </a:rPr>
              <a:t>به شرح </a:t>
            </a:r>
            <a:r>
              <a:rPr lang="fa-IR" sz="2000" b="1" dirty="0" smtClean="0">
                <a:solidFill>
                  <a:prstClr val="black"/>
                </a:solidFill>
                <a:latin typeface="Times New Roman"/>
                <a:ea typeface="Calibri"/>
                <a:cs typeface="B Nazanin" pitchFamily="2" charset="-78"/>
              </a:rPr>
              <a:t>زير </a:t>
            </a:r>
            <a:r>
              <a:rPr lang="fa-IR" sz="2000" b="1" dirty="0">
                <a:solidFill>
                  <a:prstClr val="black"/>
                </a:solidFill>
                <a:latin typeface="Times New Roman"/>
                <a:ea typeface="Calibri"/>
                <a:cs typeface="B Nazanin" pitchFamily="2" charset="-78"/>
              </a:rPr>
              <a:t>است</a:t>
            </a:r>
            <a:r>
              <a:rPr lang="fa-IR" sz="2000" b="1" dirty="0" smtClean="0">
                <a:solidFill>
                  <a:prstClr val="black"/>
                </a:solidFill>
                <a:latin typeface="Times New Roman"/>
                <a:ea typeface="Calibri"/>
                <a:cs typeface="B Nazanin" pitchFamily="2" charset="-78"/>
              </a:rPr>
              <a:t>:</a:t>
            </a:r>
          </a:p>
          <a:p>
            <a:pPr algn="ctr">
              <a:lnSpc>
                <a:spcPct val="115000"/>
              </a:lnSpc>
            </a:pPr>
            <a:r>
              <a:rPr lang="fa-IR" sz="2000" b="1" dirty="0" smtClean="0">
                <a:solidFill>
                  <a:prstClr val="black"/>
                </a:solidFill>
                <a:latin typeface="Times New Roman"/>
                <a:ea typeface="Calibri"/>
                <a:cs typeface="B Nazanin" pitchFamily="2" charset="-78"/>
              </a:rPr>
              <a:t>ثبت </a:t>
            </a:r>
            <a:r>
              <a:rPr lang="fa-IR" sz="2000" b="1" dirty="0">
                <a:solidFill>
                  <a:prstClr val="black"/>
                </a:solidFill>
                <a:latin typeface="Times New Roman"/>
                <a:ea typeface="Calibri"/>
                <a:cs typeface="B Nazanin" pitchFamily="2" charset="-78"/>
              </a:rPr>
              <a:t>بودجه </a:t>
            </a:r>
            <a:r>
              <a:rPr lang="fa-IR" sz="2000" b="1" dirty="0" smtClean="0">
                <a:solidFill>
                  <a:prstClr val="black"/>
                </a:solidFill>
                <a:latin typeface="Times New Roman"/>
                <a:ea typeface="Calibri"/>
                <a:cs typeface="B Nazanin" pitchFamily="2" charset="-78"/>
              </a:rPr>
              <a:t>اي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ثبت مالي</a:t>
            </a:r>
            <a:endParaRPr lang="en-US" sz="2000" b="1" dirty="0">
              <a:solidFill>
                <a:prstClr val="black"/>
              </a:solidFill>
              <a:latin typeface="Times New Roman"/>
              <a:ea typeface="Calibri"/>
              <a:cs typeface="B Nazanin" pitchFamily="2" charset="-78"/>
            </a:endParaRPr>
          </a:p>
          <a:p>
            <a:pPr algn="just">
              <a:lnSpc>
                <a:spcPct val="115000"/>
              </a:lnSpc>
            </a:pPr>
            <a:r>
              <a:rPr lang="fa-IR" sz="2000" b="1" dirty="0">
                <a:solidFill>
                  <a:prstClr val="black"/>
                </a:solidFill>
                <a:latin typeface="Times New Roman"/>
                <a:ea typeface="Calibri"/>
                <a:cs typeface="B Nazanin" pitchFamily="2" charset="-78"/>
              </a:rPr>
              <a:t>اندوخته اعتبار </a:t>
            </a:r>
            <a:r>
              <a:rPr lang="fa-IR" sz="2000" b="1" dirty="0" smtClean="0">
                <a:solidFill>
                  <a:prstClr val="black"/>
                </a:solidFill>
                <a:latin typeface="Times New Roman"/>
                <a:ea typeface="Calibri"/>
                <a:cs typeface="B Nazanin" pitchFamily="2" charset="-78"/>
              </a:rPr>
              <a:t>پرداختهاي غير قطعي   1.600.000</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هزينه </a:t>
            </a:r>
            <a:r>
              <a:rPr lang="fa-IR" sz="2000" b="1" dirty="0">
                <a:solidFill>
                  <a:prstClr val="black"/>
                </a:solidFill>
                <a:latin typeface="Times New Roman"/>
                <a:ea typeface="Calibri"/>
                <a:cs typeface="B Nazanin" pitchFamily="2" charset="-78"/>
              </a:rPr>
              <a:t>سال </a:t>
            </a:r>
            <a:r>
              <a:rPr lang="fa-IR" sz="2000" b="1" dirty="0" smtClean="0">
                <a:solidFill>
                  <a:prstClr val="black"/>
                </a:solidFill>
                <a:latin typeface="Times New Roman"/>
                <a:ea typeface="Calibri"/>
                <a:cs typeface="B Nazanin" pitchFamily="2" charset="-78"/>
              </a:rPr>
              <a:t>جاري     1.472.000</a:t>
            </a:r>
            <a:endParaRPr lang="en-US" sz="2000" b="1" dirty="0">
              <a:solidFill>
                <a:prstClr val="black"/>
              </a:solidFill>
              <a:latin typeface="Times New Roman"/>
              <a:ea typeface="Calibri"/>
              <a:cs typeface="B Nazanin" pitchFamily="2" charset="-78"/>
            </a:endParaRPr>
          </a:p>
          <a:p>
            <a:pPr algn="just">
              <a:lnSpc>
                <a:spcPct val="115000"/>
              </a:lnSpc>
            </a:pPr>
            <a:r>
              <a:rPr lang="fa-IR" sz="2000" b="1" dirty="0">
                <a:solidFill>
                  <a:prstClr val="black"/>
                </a:solidFill>
                <a:latin typeface="Times New Roman"/>
                <a:ea typeface="Calibri"/>
                <a:cs typeface="B Nazanin" pitchFamily="2" charset="-78"/>
              </a:rPr>
              <a:t>	اعتبارات مصرف </a:t>
            </a:r>
            <a:r>
              <a:rPr lang="fa-IR" sz="2000" b="1" dirty="0" smtClean="0">
                <a:solidFill>
                  <a:prstClr val="black"/>
                </a:solidFill>
                <a:latin typeface="Times New Roman"/>
                <a:ea typeface="Calibri"/>
                <a:cs typeface="B Nazanin" pitchFamily="2" charset="-78"/>
              </a:rPr>
              <a:t>شده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1.472.000</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بانک پرداخت          128.000</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                                                         .                 اعتبارات </a:t>
            </a:r>
            <a:r>
              <a:rPr lang="fa-IR" sz="2000" b="1" dirty="0">
                <a:solidFill>
                  <a:prstClr val="black"/>
                </a:solidFill>
                <a:latin typeface="Times New Roman"/>
                <a:ea typeface="Calibri"/>
                <a:cs typeface="B Nazanin" pitchFamily="2" charset="-78"/>
              </a:rPr>
              <a:t>تعهد </a:t>
            </a:r>
            <a:r>
              <a:rPr lang="fa-IR" sz="2000" b="1" dirty="0" smtClean="0">
                <a:solidFill>
                  <a:prstClr val="black"/>
                </a:solidFill>
                <a:latin typeface="Times New Roman"/>
                <a:ea typeface="Calibri"/>
                <a:cs typeface="B Nazanin" pitchFamily="2" charset="-78"/>
              </a:rPr>
              <a:t>نشده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128.000                تنخواه </a:t>
            </a:r>
            <a:r>
              <a:rPr lang="fa-IR" sz="2000" b="1" dirty="0">
                <a:solidFill>
                  <a:prstClr val="black"/>
                </a:solidFill>
                <a:latin typeface="Times New Roman"/>
                <a:ea typeface="Calibri"/>
                <a:cs typeface="B Nazanin" pitchFamily="2" charset="-78"/>
              </a:rPr>
              <a:t>گردان </a:t>
            </a:r>
            <a:r>
              <a:rPr lang="fa-IR" sz="2000" b="1" dirty="0" smtClean="0">
                <a:solidFill>
                  <a:prstClr val="black"/>
                </a:solidFill>
                <a:latin typeface="Times New Roman"/>
                <a:ea typeface="Calibri"/>
                <a:cs typeface="B Nazanin" pitchFamily="2" charset="-78"/>
              </a:rPr>
              <a:t>پرداخت  </a:t>
            </a:r>
            <a:r>
              <a:rPr lang="fa-IR" sz="2000" b="1" dirty="0">
                <a:solidFill>
                  <a:prstClr val="black"/>
                </a:solidFill>
                <a:latin typeface="Times New Roman"/>
                <a:ea typeface="Calibri"/>
                <a:cs typeface="B Nazanin" pitchFamily="2" charset="-78"/>
              </a:rPr>
              <a:t>	</a:t>
            </a:r>
            <a:r>
              <a:rPr lang="fa-IR" sz="2000" b="1" dirty="0" smtClean="0">
                <a:solidFill>
                  <a:prstClr val="black"/>
                </a:solidFill>
                <a:latin typeface="Times New Roman"/>
                <a:ea typeface="Calibri"/>
                <a:cs typeface="B Nazanin" pitchFamily="2" charset="-78"/>
              </a:rPr>
              <a:t>1.600.000</a:t>
            </a:r>
          </a:p>
          <a:p>
            <a:pPr algn="just">
              <a:lnSpc>
                <a:spcPct val="115000"/>
              </a:lnSpc>
            </a:pPr>
            <a:endParaRPr lang="fa-IR" sz="2000" b="1" dirty="0">
              <a:solidFill>
                <a:prstClr val="black"/>
              </a:solidFill>
              <a:latin typeface="Times New Roman"/>
              <a:ea typeface="Calibri"/>
              <a:cs typeface="B Nazanin" pitchFamily="2" charset="-78"/>
            </a:endParaRPr>
          </a:p>
          <a:p>
            <a:pPr algn="just">
              <a:lnSpc>
                <a:spcPct val="115000"/>
              </a:lnSpc>
            </a:pPr>
            <a:r>
              <a:rPr lang="fa-IR" sz="2000" b="1" dirty="0">
                <a:solidFill>
                  <a:prstClr val="black"/>
                </a:solidFill>
                <a:latin typeface="Times New Roman"/>
                <a:ea typeface="Calibri"/>
                <a:cs typeface="B Nazanin" pitchFamily="2" charset="-78"/>
              </a:rPr>
              <a:t>با توجه به </a:t>
            </a:r>
            <a:r>
              <a:rPr lang="fa-IR" sz="2000" b="1" dirty="0" smtClean="0">
                <a:solidFill>
                  <a:prstClr val="black"/>
                </a:solidFill>
                <a:latin typeface="Times New Roman"/>
                <a:ea typeface="Calibri"/>
                <a:cs typeface="B Nazanin" pitchFamily="2" charset="-78"/>
              </a:rPr>
              <a:t>اينکه </a:t>
            </a:r>
            <a:r>
              <a:rPr lang="fa-IR" sz="2000" b="1" dirty="0">
                <a:solidFill>
                  <a:prstClr val="black"/>
                </a:solidFill>
                <a:latin typeface="Times New Roman"/>
                <a:ea typeface="Calibri"/>
                <a:cs typeface="B Nazanin" pitchFamily="2" charset="-78"/>
              </a:rPr>
              <a:t>دانشگاه ها و مؤسسات </a:t>
            </a:r>
            <a:r>
              <a:rPr lang="fa-IR" sz="2000" b="1" dirty="0" smtClean="0">
                <a:solidFill>
                  <a:prstClr val="black"/>
                </a:solidFill>
                <a:latin typeface="Times New Roman"/>
                <a:ea typeface="Calibri"/>
                <a:cs typeface="B Nazanin" pitchFamily="2" charset="-78"/>
              </a:rPr>
              <a:t>آموزشي </a:t>
            </a:r>
            <a:r>
              <a:rPr lang="fa-IR" sz="2000" b="1" dirty="0">
                <a:solidFill>
                  <a:prstClr val="black"/>
                </a:solidFill>
                <a:latin typeface="Times New Roman"/>
                <a:ea typeface="Calibri"/>
                <a:cs typeface="B Nazanin" pitchFamily="2" charset="-78"/>
              </a:rPr>
              <a:t>مجوز انتقال مانده وجوه مصرف نشده هر 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را به سال </a:t>
            </a:r>
            <a:r>
              <a:rPr lang="fa-IR" sz="2000" b="1" dirty="0" smtClean="0">
                <a:solidFill>
                  <a:prstClr val="black"/>
                </a:solidFill>
                <a:latin typeface="Times New Roman"/>
                <a:ea typeface="Calibri"/>
                <a:cs typeface="B Nazanin" pitchFamily="2" charset="-78"/>
              </a:rPr>
              <a:t>مالي </a:t>
            </a:r>
            <a:r>
              <a:rPr lang="fa-IR" sz="2000" b="1" dirty="0">
                <a:solidFill>
                  <a:prstClr val="black"/>
                </a:solidFill>
                <a:latin typeface="Times New Roman"/>
                <a:ea typeface="Calibri"/>
                <a:cs typeface="B Nazanin" pitchFamily="2" charset="-78"/>
              </a:rPr>
              <a:t>بعد دارا </a:t>
            </a:r>
            <a:r>
              <a:rPr lang="fa-IR" sz="2000" b="1" dirty="0" smtClean="0">
                <a:solidFill>
                  <a:prstClr val="black"/>
                </a:solidFill>
                <a:latin typeface="Times New Roman"/>
                <a:ea typeface="Calibri"/>
                <a:cs typeface="B Nazanin" pitchFamily="2" charset="-78"/>
              </a:rPr>
              <a:t>مي </a:t>
            </a:r>
            <a:r>
              <a:rPr lang="fa-IR" sz="2000" b="1" dirty="0">
                <a:solidFill>
                  <a:prstClr val="black"/>
                </a:solidFill>
                <a:latin typeface="Times New Roman"/>
                <a:ea typeface="Calibri"/>
                <a:cs typeface="B Nazanin" pitchFamily="2" charset="-78"/>
              </a:rPr>
              <a:t>باشند، </a:t>
            </a:r>
            <a:r>
              <a:rPr lang="fa-IR" sz="2000" b="1" dirty="0" smtClean="0">
                <a:solidFill>
                  <a:prstClr val="black"/>
                </a:solidFill>
                <a:latin typeface="Times New Roman"/>
                <a:ea typeface="Calibri"/>
                <a:cs typeface="B Nazanin" pitchFamily="2" charset="-78"/>
              </a:rPr>
              <a:t>نيازي </a:t>
            </a:r>
            <a:r>
              <a:rPr lang="fa-IR" sz="2000" b="1" dirty="0">
                <a:solidFill>
                  <a:prstClr val="black"/>
                </a:solidFill>
                <a:latin typeface="Times New Roman"/>
                <a:ea typeface="Calibri"/>
                <a:cs typeface="B Nazanin" pitchFamily="2" charset="-78"/>
              </a:rPr>
              <a:t>به </a:t>
            </a:r>
            <a:r>
              <a:rPr lang="fa-IR" sz="2000" b="1" dirty="0" smtClean="0">
                <a:solidFill>
                  <a:prstClr val="black"/>
                </a:solidFill>
                <a:latin typeface="Times New Roman"/>
                <a:ea typeface="Calibri"/>
                <a:cs typeface="B Nazanin" pitchFamily="2" charset="-78"/>
              </a:rPr>
              <a:t>تسويه </a:t>
            </a:r>
            <a:r>
              <a:rPr lang="fa-IR" sz="2000" b="1" dirty="0">
                <a:solidFill>
                  <a:prstClr val="black"/>
                </a:solidFill>
                <a:latin typeface="Times New Roman"/>
                <a:ea typeface="Calibri"/>
                <a:cs typeface="B Nazanin" pitchFamily="2" charset="-78"/>
              </a:rPr>
              <a:t>تنخواه گردان در </a:t>
            </a:r>
            <a:r>
              <a:rPr lang="fa-IR" sz="2000" b="1" dirty="0" smtClean="0">
                <a:solidFill>
                  <a:prstClr val="black"/>
                </a:solidFill>
                <a:latin typeface="Times New Roman"/>
                <a:ea typeface="Calibri"/>
                <a:cs typeface="B Nazanin" pitchFamily="2" charset="-78"/>
              </a:rPr>
              <a:t>پايان </a:t>
            </a:r>
            <a:r>
              <a:rPr lang="fa-IR" sz="2000" b="1" dirty="0">
                <a:solidFill>
                  <a:prstClr val="black"/>
                </a:solidFill>
                <a:latin typeface="Times New Roman"/>
                <a:ea typeface="Calibri"/>
                <a:cs typeface="B Nazanin" pitchFamily="2" charset="-78"/>
              </a:rPr>
              <a:t>سال ندارند و از </a:t>
            </a:r>
            <a:r>
              <a:rPr lang="fa-IR" sz="2000" b="1" dirty="0" smtClean="0">
                <a:solidFill>
                  <a:prstClr val="black"/>
                </a:solidFill>
                <a:latin typeface="Times New Roman"/>
                <a:ea typeface="Calibri"/>
                <a:cs typeface="B Nazanin" pitchFamily="2" charset="-78"/>
              </a:rPr>
              <a:t>اين </a:t>
            </a:r>
            <a:r>
              <a:rPr lang="fa-IR" sz="2000" b="1" dirty="0">
                <a:solidFill>
                  <a:prstClr val="black"/>
                </a:solidFill>
                <a:latin typeface="Times New Roman"/>
                <a:ea typeface="Calibri"/>
                <a:cs typeface="B Nazanin" pitchFamily="2" charset="-78"/>
              </a:rPr>
              <a:t>رو حساب تنخواه گردان پرداخت به عنوان </a:t>
            </a:r>
            <a:r>
              <a:rPr lang="fa-IR" sz="2000" b="1" dirty="0" smtClean="0">
                <a:solidFill>
                  <a:prstClr val="black"/>
                </a:solidFill>
                <a:latin typeface="Times New Roman"/>
                <a:ea typeface="Calibri"/>
                <a:cs typeface="B Nazanin" pitchFamily="2" charset="-78"/>
              </a:rPr>
              <a:t>يک دارايي جاري </a:t>
            </a:r>
            <a:r>
              <a:rPr lang="fa-IR" sz="2000" b="1" dirty="0">
                <a:solidFill>
                  <a:prstClr val="black"/>
                </a:solidFill>
                <a:latin typeface="Times New Roman"/>
                <a:ea typeface="Calibri"/>
                <a:cs typeface="B Nazanin" pitchFamily="2" charset="-78"/>
              </a:rPr>
              <a:t>به سال بعد منتقل </a:t>
            </a:r>
            <a:r>
              <a:rPr lang="fa-IR" sz="2000" b="1" dirty="0" smtClean="0">
                <a:solidFill>
                  <a:prstClr val="black"/>
                </a:solidFill>
                <a:latin typeface="Times New Roman"/>
                <a:ea typeface="Calibri"/>
                <a:cs typeface="B Nazanin" pitchFamily="2" charset="-78"/>
              </a:rPr>
              <a:t>مي شود.</a:t>
            </a:r>
            <a:endParaRPr lang="en-US" sz="2000"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1828131746"/>
      </p:ext>
    </p:extLst>
  </p:cSld>
  <p:clrMapOvr>
    <a:masterClrMapping/>
  </p:clrMapOvr>
  <p:transition spd="slow">
    <p:pull dir="r"/>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109" y="359298"/>
            <a:ext cx="8064896" cy="6498702"/>
          </a:xfrm>
          <a:prstGeom prst="rect">
            <a:avLst/>
          </a:prstGeom>
        </p:spPr>
        <p:txBody>
          <a:bodyPr wrap="square">
            <a:spAutoFit/>
          </a:bodyPr>
          <a:lstStyle/>
          <a:p>
            <a:pPr algn="just">
              <a:lnSpc>
                <a:spcPct val="115000"/>
              </a:lnSpc>
            </a:pPr>
            <a:r>
              <a:rPr lang="fa-IR" sz="2000" dirty="0">
                <a:solidFill>
                  <a:prstClr val="black"/>
                </a:solidFill>
                <a:latin typeface="Times New Roman"/>
                <a:ea typeface="Calibri"/>
                <a:cs typeface="B Titr"/>
              </a:rPr>
              <a:t> </a:t>
            </a:r>
            <a:r>
              <a:rPr lang="fa-IR" sz="2000" dirty="0" smtClean="0">
                <a:solidFill>
                  <a:prstClr val="black"/>
                </a:solidFill>
                <a:latin typeface="Times New Roman"/>
                <a:ea typeface="Calibri"/>
                <a:cs typeface="B Titr"/>
              </a:rPr>
              <a:t>تسويه </a:t>
            </a:r>
            <a:r>
              <a:rPr lang="fa-IR" sz="2000" dirty="0">
                <a:solidFill>
                  <a:prstClr val="black"/>
                </a:solidFill>
                <a:latin typeface="Times New Roman"/>
                <a:ea typeface="Calibri"/>
                <a:cs typeface="B Titr"/>
              </a:rPr>
              <a:t>تنخواه گردان </a:t>
            </a:r>
            <a:r>
              <a:rPr lang="fa-IR" sz="2000" dirty="0" smtClean="0">
                <a:solidFill>
                  <a:prstClr val="black"/>
                </a:solidFill>
                <a:latin typeface="Times New Roman"/>
                <a:ea typeface="Calibri"/>
                <a:cs typeface="B Titr"/>
              </a:rPr>
              <a:t>حسابداري:</a:t>
            </a:r>
            <a:endParaRPr lang="en-US" sz="2000" dirty="0">
              <a:solidFill>
                <a:prstClr val="black"/>
              </a:solidFill>
              <a:latin typeface="Times New Roman"/>
              <a:ea typeface="Calibri"/>
              <a:cs typeface="B Zar"/>
            </a:endParaRPr>
          </a:p>
          <a:p>
            <a:pPr algn="just">
              <a:lnSpc>
                <a:spcPct val="115000"/>
              </a:lnSpc>
            </a:pPr>
            <a:r>
              <a:rPr lang="fa-IR" dirty="0" smtClean="0">
                <a:solidFill>
                  <a:prstClr val="black"/>
                </a:solidFill>
                <a:latin typeface="Times New Roman"/>
                <a:ea typeface="Calibri"/>
                <a:cs typeface="B Zar"/>
              </a:rPr>
              <a:t>براي تسويه </a:t>
            </a:r>
            <a:r>
              <a:rPr lang="fa-IR" dirty="0">
                <a:solidFill>
                  <a:prstClr val="black"/>
                </a:solidFill>
                <a:latin typeface="Times New Roman"/>
                <a:ea typeface="Calibri"/>
                <a:cs typeface="B Zar"/>
              </a:rPr>
              <a:t>تنخواه گردان </a:t>
            </a:r>
            <a:r>
              <a:rPr lang="fa-IR" dirty="0" smtClean="0">
                <a:solidFill>
                  <a:prstClr val="black"/>
                </a:solidFill>
                <a:latin typeface="Times New Roman"/>
                <a:ea typeface="Calibri"/>
                <a:cs typeface="B Zar"/>
              </a:rPr>
              <a:t>حسابداري مي </a:t>
            </a:r>
            <a:r>
              <a:rPr lang="fa-IR" dirty="0">
                <a:solidFill>
                  <a:prstClr val="black"/>
                </a:solidFill>
                <a:latin typeface="Times New Roman"/>
                <a:ea typeface="Calibri"/>
                <a:cs typeface="B Zar"/>
              </a:rPr>
              <a:t>توان سه حالت به شرح </a:t>
            </a:r>
            <a:r>
              <a:rPr lang="fa-IR" dirty="0" smtClean="0">
                <a:solidFill>
                  <a:prstClr val="black"/>
                </a:solidFill>
                <a:latin typeface="Times New Roman"/>
                <a:ea typeface="Calibri"/>
                <a:cs typeface="B Zar"/>
              </a:rPr>
              <a:t>زير </a:t>
            </a:r>
            <a:r>
              <a:rPr lang="fa-IR" dirty="0">
                <a:solidFill>
                  <a:prstClr val="black"/>
                </a:solidFill>
                <a:latin typeface="Times New Roman"/>
                <a:ea typeface="Calibri"/>
                <a:cs typeface="B Zar"/>
              </a:rPr>
              <a:t>متصور بود:</a:t>
            </a:r>
            <a:endParaRPr lang="en-US" dirty="0">
              <a:solidFill>
                <a:prstClr val="black"/>
              </a:solidFill>
              <a:latin typeface="Times New Roman"/>
              <a:ea typeface="Calibri"/>
              <a:cs typeface="B Zar"/>
            </a:endParaRPr>
          </a:p>
          <a:p>
            <a:pPr algn="just">
              <a:lnSpc>
                <a:spcPct val="115000"/>
              </a:lnSpc>
            </a:pPr>
            <a:r>
              <a:rPr lang="fa-IR" b="1" dirty="0">
                <a:solidFill>
                  <a:prstClr val="black"/>
                </a:solidFill>
                <a:latin typeface="Times New Roman"/>
                <a:ea typeface="Calibri"/>
                <a:cs typeface="B Zar"/>
              </a:rPr>
              <a:t>الف) </a:t>
            </a:r>
            <a:r>
              <a:rPr lang="fa-IR" b="1" dirty="0" smtClean="0">
                <a:solidFill>
                  <a:prstClr val="black"/>
                </a:solidFill>
                <a:latin typeface="Times New Roman"/>
                <a:ea typeface="Calibri"/>
                <a:cs typeface="B Zar"/>
              </a:rPr>
              <a:t>واريز نقدي </a:t>
            </a:r>
            <a:r>
              <a:rPr lang="fa-IR" b="1" dirty="0">
                <a:solidFill>
                  <a:prstClr val="black"/>
                </a:solidFill>
                <a:latin typeface="Times New Roman"/>
                <a:ea typeface="Calibri"/>
                <a:cs typeface="B Zar"/>
              </a:rPr>
              <a:t>تنخواه گردان </a:t>
            </a:r>
            <a:r>
              <a:rPr lang="fa-IR" b="1" dirty="0" smtClean="0">
                <a:solidFill>
                  <a:prstClr val="black"/>
                </a:solidFill>
                <a:latin typeface="Times New Roman"/>
                <a:ea typeface="Calibri"/>
                <a:cs typeface="B Zar"/>
              </a:rPr>
              <a:t>حسابداري </a:t>
            </a:r>
            <a:r>
              <a:rPr lang="fa-IR" b="1" dirty="0">
                <a:solidFill>
                  <a:prstClr val="black"/>
                </a:solidFill>
                <a:latin typeface="Times New Roman"/>
                <a:ea typeface="Calibri"/>
                <a:cs typeface="B Zar"/>
              </a:rPr>
              <a:t>به حساب خزانه</a:t>
            </a:r>
            <a:r>
              <a:rPr lang="fa-IR" b="1" dirty="0" smtClean="0">
                <a:solidFill>
                  <a:prstClr val="black"/>
                </a:solidFill>
                <a:latin typeface="Times New Roman"/>
                <a:ea typeface="Calibri"/>
                <a:cs typeface="B Zar"/>
              </a:rPr>
              <a:t>:</a:t>
            </a:r>
          </a:p>
          <a:p>
            <a:pPr algn="ctr">
              <a:lnSpc>
                <a:spcPct val="115000"/>
              </a:lnSpc>
            </a:pPr>
            <a:r>
              <a:rPr lang="fa-IR" dirty="0">
                <a:solidFill>
                  <a:prstClr val="black"/>
                </a:solidFill>
                <a:latin typeface="Times New Roman"/>
                <a:ea typeface="Calibri"/>
                <a:cs typeface="B Zar"/>
              </a:rPr>
              <a:t>ثبت بودجه </a:t>
            </a:r>
            <a:r>
              <a:rPr lang="fa-IR" dirty="0" smtClean="0">
                <a:solidFill>
                  <a:prstClr val="black"/>
                </a:solidFill>
                <a:latin typeface="Times New Roman"/>
                <a:ea typeface="Calibri"/>
                <a:cs typeface="B Zar"/>
              </a:rPr>
              <a:t>اي </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ثبت مالي</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منابع </a:t>
            </a:r>
            <a:r>
              <a:rPr lang="fa-IR" dirty="0" smtClean="0">
                <a:solidFill>
                  <a:prstClr val="black"/>
                </a:solidFill>
                <a:latin typeface="Times New Roman"/>
                <a:ea typeface="Calibri"/>
                <a:cs typeface="B Zar"/>
              </a:rPr>
              <a:t>مالي </a:t>
            </a:r>
            <a:r>
              <a:rPr lang="fa-IR" dirty="0">
                <a:solidFill>
                  <a:prstClr val="black"/>
                </a:solidFill>
                <a:latin typeface="Times New Roman"/>
                <a:ea typeface="Calibri"/>
                <a:cs typeface="B Zar"/>
              </a:rPr>
              <a:t>قابل </a:t>
            </a:r>
            <a:r>
              <a:rPr lang="fa-IR" dirty="0" smtClean="0">
                <a:solidFill>
                  <a:prstClr val="black"/>
                </a:solidFill>
                <a:latin typeface="Times New Roman"/>
                <a:ea typeface="Calibri"/>
                <a:cs typeface="B Zar"/>
              </a:rPr>
              <a:t>دريافت</a:t>
            </a:r>
            <a:r>
              <a:rPr lang="fa-IR" dirty="0">
                <a:solidFill>
                  <a:prstClr val="black"/>
                </a:solidFill>
                <a:latin typeface="Times New Roman"/>
                <a:ea typeface="Calibri"/>
                <a:cs typeface="B Zar"/>
              </a:rPr>
              <a:t>	**		</a:t>
            </a:r>
            <a:r>
              <a:rPr lang="fa-IR" dirty="0" smtClean="0">
                <a:solidFill>
                  <a:prstClr val="black"/>
                </a:solidFill>
                <a:latin typeface="Times New Roman"/>
                <a:ea typeface="Calibri"/>
                <a:cs typeface="B Zar"/>
              </a:rPr>
              <a:t>تنخواه </a:t>
            </a:r>
            <a:r>
              <a:rPr lang="fa-IR" dirty="0">
                <a:solidFill>
                  <a:prstClr val="black"/>
                </a:solidFill>
                <a:latin typeface="Times New Roman"/>
                <a:ea typeface="Calibri"/>
                <a:cs typeface="B Zar"/>
              </a:rPr>
              <a:t>گردان </a:t>
            </a:r>
            <a:r>
              <a:rPr lang="fa-IR" dirty="0" smtClean="0">
                <a:solidFill>
                  <a:prstClr val="black"/>
                </a:solidFill>
                <a:latin typeface="Times New Roman"/>
                <a:ea typeface="Calibri"/>
                <a:cs typeface="B Zar"/>
              </a:rPr>
              <a:t>حسابداري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a:t>
            </a:r>
            <a:r>
              <a:rPr lang="fa-IR" dirty="0">
                <a:solidFill>
                  <a:prstClr val="black"/>
                </a:solidFill>
                <a:latin typeface="Times New Roman"/>
                <a:ea typeface="Calibri"/>
                <a:cs typeface="B Zar"/>
              </a:rPr>
              <a:t>	</a:t>
            </a:r>
            <a:endParaRPr lang="fa-IR" dirty="0" smtClean="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               درخواست </a:t>
            </a:r>
            <a:r>
              <a:rPr lang="fa-IR" dirty="0">
                <a:solidFill>
                  <a:prstClr val="black"/>
                </a:solidFill>
                <a:latin typeface="Times New Roman"/>
                <a:ea typeface="Calibri"/>
                <a:cs typeface="B Zar"/>
              </a:rPr>
              <a:t>وجه 		</a:t>
            </a:r>
            <a:r>
              <a:rPr lang="fa-IR" dirty="0" smtClean="0">
                <a:solidFill>
                  <a:prstClr val="black"/>
                </a:solidFill>
                <a:latin typeface="Times New Roman"/>
                <a:ea typeface="Calibri"/>
                <a:cs typeface="B Zar"/>
              </a:rPr>
              <a:t>**                              بانک </a:t>
            </a:r>
            <a:r>
              <a:rPr lang="fa-IR" dirty="0">
                <a:solidFill>
                  <a:prstClr val="black"/>
                </a:solidFill>
                <a:latin typeface="Times New Roman"/>
                <a:ea typeface="Calibri"/>
                <a:cs typeface="B Zar"/>
              </a:rPr>
              <a:t>پرداخت </a:t>
            </a:r>
            <a:r>
              <a:rPr lang="fa-IR" dirty="0" smtClean="0">
                <a:solidFill>
                  <a:prstClr val="black"/>
                </a:solidFill>
                <a:latin typeface="Times New Roman"/>
                <a:ea typeface="Calibri"/>
                <a:cs typeface="B Zar"/>
              </a:rPr>
              <a:t>              </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a:t>
            </a:r>
          </a:p>
          <a:p>
            <a:pPr algn="just">
              <a:lnSpc>
                <a:spcPct val="115000"/>
              </a:lnSpc>
            </a:pPr>
            <a:endParaRPr lang="fa-IR" dirty="0" smtClean="0">
              <a:solidFill>
                <a:prstClr val="black"/>
              </a:solidFill>
              <a:latin typeface="Times New Roman"/>
              <a:ea typeface="Calibri"/>
              <a:cs typeface="B Zar"/>
            </a:endParaRPr>
          </a:p>
          <a:p>
            <a:pPr algn="just">
              <a:lnSpc>
                <a:spcPct val="115000"/>
              </a:lnSpc>
            </a:pPr>
            <a:r>
              <a:rPr lang="fa-IR" b="1" dirty="0" smtClean="0">
                <a:solidFill>
                  <a:prstClr val="black"/>
                </a:solidFill>
                <a:latin typeface="Times New Roman"/>
                <a:ea typeface="Calibri"/>
                <a:cs typeface="B Zar"/>
              </a:rPr>
              <a:t>ب</a:t>
            </a:r>
            <a:r>
              <a:rPr lang="fa-IR" b="1" dirty="0">
                <a:solidFill>
                  <a:prstClr val="black"/>
                </a:solidFill>
                <a:latin typeface="Times New Roman"/>
                <a:ea typeface="Calibri"/>
                <a:cs typeface="B Zar"/>
              </a:rPr>
              <a:t>) انجام </a:t>
            </a:r>
            <a:r>
              <a:rPr lang="fa-IR" b="1" dirty="0" smtClean="0">
                <a:solidFill>
                  <a:prstClr val="black"/>
                </a:solidFill>
                <a:latin typeface="Times New Roman"/>
                <a:ea typeface="Calibri"/>
                <a:cs typeface="B Zar"/>
              </a:rPr>
              <a:t>پاياپايي </a:t>
            </a:r>
            <a:r>
              <a:rPr lang="fa-IR" b="1" dirty="0">
                <a:solidFill>
                  <a:prstClr val="black"/>
                </a:solidFill>
                <a:latin typeface="Times New Roman"/>
                <a:ea typeface="Calibri"/>
                <a:cs typeface="B Zar"/>
              </a:rPr>
              <a:t>تنخواه گردان </a:t>
            </a:r>
            <a:r>
              <a:rPr lang="fa-IR" b="1" dirty="0" smtClean="0">
                <a:solidFill>
                  <a:prstClr val="black"/>
                </a:solidFill>
                <a:latin typeface="Times New Roman"/>
                <a:ea typeface="Calibri"/>
                <a:cs typeface="B Zar"/>
              </a:rPr>
              <a:t>حسابداري  </a:t>
            </a:r>
            <a:r>
              <a:rPr lang="fa-IR" b="1" dirty="0">
                <a:solidFill>
                  <a:prstClr val="black"/>
                </a:solidFill>
                <a:latin typeface="Times New Roman"/>
                <a:ea typeface="Calibri"/>
                <a:cs typeface="B Zar"/>
              </a:rPr>
              <a:t>با درخواست وجه:</a:t>
            </a:r>
            <a:endParaRPr lang="en-US" b="1"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ثبت بودجه </a:t>
            </a:r>
            <a:r>
              <a:rPr lang="fa-IR" dirty="0" smtClean="0">
                <a:solidFill>
                  <a:prstClr val="black"/>
                </a:solidFill>
                <a:latin typeface="Times New Roman"/>
                <a:ea typeface="Calibri"/>
                <a:cs typeface="B Zar"/>
              </a:rPr>
              <a:t>اي</a:t>
            </a:r>
            <a:r>
              <a:rPr lang="fa-IR" dirty="0">
                <a:solidFill>
                  <a:prstClr val="black"/>
                </a:solidFill>
                <a:latin typeface="Times New Roman"/>
                <a:ea typeface="Calibri"/>
                <a:cs typeface="B Zar"/>
              </a:rPr>
              <a:t>			ثبت </a:t>
            </a:r>
            <a:r>
              <a:rPr lang="fa-IR" dirty="0" smtClean="0">
                <a:solidFill>
                  <a:prstClr val="black"/>
                </a:solidFill>
                <a:latin typeface="Times New Roman"/>
                <a:ea typeface="Calibri"/>
                <a:cs typeface="B Zar"/>
              </a:rPr>
              <a:t>مالي</a:t>
            </a:r>
            <a:endParaRPr lang="en-US" dirty="0">
              <a:solidFill>
                <a:prstClr val="black"/>
              </a:solidFill>
              <a:latin typeface="Times New Roman"/>
              <a:ea typeface="Calibri"/>
              <a:cs typeface="B Zar"/>
            </a:endParaRPr>
          </a:p>
          <a:p>
            <a:pPr algn="just">
              <a:lnSpc>
                <a:spcPct val="115000"/>
              </a:lnSpc>
            </a:pPr>
            <a:r>
              <a:rPr lang="fa-IR" dirty="0" smtClean="0">
                <a:solidFill>
                  <a:prstClr val="black"/>
                </a:solidFill>
                <a:latin typeface="Times New Roman"/>
                <a:ea typeface="Calibri"/>
                <a:cs typeface="B Zar"/>
              </a:rPr>
              <a:t>ثبتي </a:t>
            </a:r>
            <a:r>
              <a:rPr lang="fa-IR" dirty="0">
                <a:solidFill>
                  <a:prstClr val="black"/>
                </a:solidFill>
                <a:latin typeface="Times New Roman"/>
                <a:ea typeface="Calibri"/>
                <a:cs typeface="B Zar"/>
              </a:rPr>
              <a:t>ندارد			</a:t>
            </a:r>
            <a:r>
              <a:rPr lang="fa-IR" dirty="0" smtClean="0">
                <a:solidFill>
                  <a:prstClr val="black"/>
                </a:solidFill>
                <a:latin typeface="Times New Roman"/>
                <a:ea typeface="Calibri"/>
                <a:cs typeface="B Zar"/>
              </a:rPr>
              <a:t>تنخواه </a:t>
            </a:r>
            <a:r>
              <a:rPr lang="fa-IR" dirty="0">
                <a:solidFill>
                  <a:prstClr val="black"/>
                </a:solidFill>
                <a:latin typeface="Times New Roman"/>
                <a:ea typeface="Calibri"/>
                <a:cs typeface="B Zar"/>
              </a:rPr>
              <a:t>گردان </a:t>
            </a:r>
            <a:r>
              <a:rPr lang="fa-IR" dirty="0" smtClean="0">
                <a:solidFill>
                  <a:prstClr val="black"/>
                </a:solidFill>
                <a:latin typeface="Times New Roman"/>
                <a:ea typeface="Calibri"/>
                <a:cs typeface="B Zar"/>
              </a:rPr>
              <a:t>حسابداري</a:t>
            </a:r>
            <a:r>
              <a:rPr lang="fa-IR" dirty="0">
                <a:solidFill>
                  <a:prstClr val="black"/>
                </a:solidFill>
                <a:latin typeface="Times New Roman"/>
                <a:ea typeface="Calibri"/>
                <a:cs typeface="B Zar"/>
              </a:rPr>
              <a:t>	**</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دريافتي </a:t>
            </a:r>
            <a:r>
              <a:rPr lang="fa-IR" dirty="0">
                <a:solidFill>
                  <a:prstClr val="black"/>
                </a:solidFill>
                <a:latin typeface="Times New Roman"/>
                <a:ea typeface="Calibri"/>
                <a:cs typeface="B Zar"/>
              </a:rPr>
              <a:t>از خزانه		**</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*چون هنگام </a:t>
            </a:r>
            <a:r>
              <a:rPr lang="fa-IR" dirty="0" smtClean="0">
                <a:solidFill>
                  <a:prstClr val="black"/>
                </a:solidFill>
                <a:latin typeface="Times New Roman"/>
                <a:ea typeface="Calibri"/>
                <a:cs typeface="B Zar"/>
              </a:rPr>
              <a:t>دريافت </a:t>
            </a:r>
            <a:r>
              <a:rPr lang="fa-IR" dirty="0">
                <a:solidFill>
                  <a:prstClr val="black"/>
                </a:solidFill>
                <a:latin typeface="Times New Roman"/>
                <a:ea typeface="Calibri"/>
                <a:cs typeface="B Zar"/>
              </a:rPr>
              <a:t>تنخواه گردان ثبت بودجه </a:t>
            </a:r>
            <a:r>
              <a:rPr lang="fa-IR" dirty="0" smtClean="0">
                <a:solidFill>
                  <a:prstClr val="black"/>
                </a:solidFill>
                <a:latin typeface="Times New Roman"/>
                <a:ea typeface="Calibri"/>
                <a:cs typeface="B Zar"/>
              </a:rPr>
              <a:t>اي </a:t>
            </a:r>
            <a:r>
              <a:rPr lang="fa-IR" dirty="0">
                <a:solidFill>
                  <a:prstClr val="black"/>
                </a:solidFill>
                <a:latin typeface="Times New Roman"/>
                <a:ea typeface="Calibri"/>
                <a:cs typeface="B Zar"/>
              </a:rPr>
              <a:t>در دفاتر انجام شده، از </a:t>
            </a:r>
            <a:r>
              <a:rPr lang="fa-IR" dirty="0" smtClean="0">
                <a:solidFill>
                  <a:prstClr val="black"/>
                </a:solidFill>
                <a:latin typeface="Times New Roman"/>
                <a:ea typeface="Calibri"/>
                <a:cs typeface="B Zar"/>
              </a:rPr>
              <a:t>اين </a:t>
            </a:r>
            <a:r>
              <a:rPr lang="fa-IR" dirty="0">
                <a:solidFill>
                  <a:prstClr val="black"/>
                </a:solidFill>
                <a:latin typeface="Times New Roman"/>
                <a:ea typeface="Calibri"/>
                <a:cs typeface="B Zar"/>
              </a:rPr>
              <a:t>رو بابت درخواست وجه ثبت بودجه </a:t>
            </a:r>
            <a:r>
              <a:rPr lang="fa-IR" dirty="0" smtClean="0">
                <a:solidFill>
                  <a:prstClr val="black"/>
                </a:solidFill>
                <a:latin typeface="Times New Roman"/>
                <a:ea typeface="Calibri"/>
                <a:cs typeface="B Zar"/>
              </a:rPr>
              <a:t>اي </a:t>
            </a:r>
            <a:r>
              <a:rPr lang="fa-IR" dirty="0">
                <a:solidFill>
                  <a:prstClr val="black"/>
                </a:solidFill>
                <a:latin typeface="Times New Roman"/>
                <a:ea typeface="Calibri"/>
                <a:cs typeface="B Zar"/>
              </a:rPr>
              <a:t>تکرار </a:t>
            </a:r>
            <a:r>
              <a:rPr lang="fa-IR" dirty="0" smtClean="0">
                <a:solidFill>
                  <a:prstClr val="black"/>
                </a:solidFill>
                <a:latin typeface="Times New Roman"/>
                <a:ea typeface="Calibri"/>
                <a:cs typeface="B Zar"/>
              </a:rPr>
              <a:t>نمي </a:t>
            </a:r>
            <a:r>
              <a:rPr lang="fa-IR" dirty="0">
                <a:solidFill>
                  <a:prstClr val="black"/>
                </a:solidFill>
                <a:latin typeface="Times New Roman"/>
                <a:ea typeface="Calibri"/>
                <a:cs typeface="B Zar"/>
              </a:rPr>
              <a:t>شود. </a:t>
            </a:r>
            <a:endParaRPr lang="fa-IR" dirty="0" smtClean="0">
              <a:solidFill>
                <a:prstClr val="black"/>
              </a:solidFill>
              <a:latin typeface="Times New Roman"/>
              <a:ea typeface="Calibri"/>
              <a:cs typeface="B Zar"/>
            </a:endParaRPr>
          </a:p>
          <a:p>
            <a:pPr algn="just">
              <a:lnSpc>
                <a:spcPct val="115000"/>
              </a:lnSpc>
            </a:pPr>
            <a:endParaRPr lang="en-US" dirty="0">
              <a:solidFill>
                <a:prstClr val="black"/>
              </a:solidFill>
              <a:latin typeface="Times New Roman"/>
              <a:ea typeface="Calibri"/>
              <a:cs typeface="B Zar"/>
            </a:endParaRPr>
          </a:p>
          <a:p>
            <a:pPr algn="just">
              <a:lnSpc>
                <a:spcPct val="115000"/>
              </a:lnSpc>
            </a:pPr>
            <a:r>
              <a:rPr lang="fa-IR" b="1" dirty="0">
                <a:solidFill>
                  <a:prstClr val="black"/>
                </a:solidFill>
                <a:latin typeface="Times New Roman"/>
                <a:ea typeface="Calibri"/>
                <a:cs typeface="B Zar"/>
              </a:rPr>
              <a:t>ج) </a:t>
            </a:r>
            <a:r>
              <a:rPr lang="fa-IR" b="1" dirty="0" smtClean="0">
                <a:solidFill>
                  <a:prstClr val="black"/>
                </a:solidFill>
                <a:latin typeface="Times New Roman"/>
                <a:ea typeface="Calibri"/>
                <a:cs typeface="B Zar"/>
              </a:rPr>
              <a:t>بخشي </a:t>
            </a:r>
            <a:r>
              <a:rPr lang="fa-IR" b="1" dirty="0">
                <a:solidFill>
                  <a:prstClr val="black"/>
                </a:solidFill>
                <a:latin typeface="Times New Roman"/>
                <a:ea typeface="Calibri"/>
                <a:cs typeface="B Zar"/>
              </a:rPr>
              <a:t>از تنخواه گردان به شکل نقد </a:t>
            </a:r>
            <a:r>
              <a:rPr lang="fa-IR" b="1" dirty="0" smtClean="0">
                <a:solidFill>
                  <a:prstClr val="black"/>
                </a:solidFill>
                <a:latin typeface="Times New Roman"/>
                <a:ea typeface="Calibri"/>
                <a:cs typeface="B Zar"/>
              </a:rPr>
              <a:t>واريز </a:t>
            </a:r>
            <a:r>
              <a:rPr lang="fa-IR" b="1" dirty="0">
                <a:solidFill>
                  <a:prstClr val="black"/>
                </a:solidFill>
                <a:latin typeface="Times New Roman"/>
                <a:ea typeface="Calibri"/>
                <a:cs typeface="B Zar"/>
              </a:rPr>
              <a:t>و بخش </a:t>
            </a:r>
            <a:r>
              <a:rPr lang="fa-IR" b="1" dirty="0" smtClean="0">
                <a:solidFill>
                  <a:prstClr val="black"/>
                </a:solidFill>
                <a:latin typeface="Times New Roman"/>
                <a:ea typeface="Calibri"/>
                <a:cs typeface="B Zar"/>
              </a:rPr>
              <a:t>ديگر پاياپاي گردد</a:t>
            </a:r>
          </a:p>
          <a:p>
            <a:pPr algn="ctr">
              <a:lnSpc>
                <a:spcPct val="115000"/>
              </a:lnSpc>
            </a:pPr>
            <a:r>
              <a:rPr lang="fa-IR" dirty="0" smtClean="0">
                <a:solidFill>
                  <a:prstClr val="black"/>
                </a:solidFill>
                <a:latin typeface="Times New Roman"/>
                <a:ea typeface="Calibri"/>
                <a:cs typeface="B Zar"/>
              </a:rPr>
              <a:t>ثبت </a:t>
            </a:r>
            <a:r>
              <a:rPr lang="fa-IR" dirty="0">
                <a:solidFill>
                  <a:prstClr val="black"/>
                </a:solidFill>
                <a:latin typeface="Times New Roman"/>
                <a:ea typeface="Calibri"/>
                <a:cs typeface="B Zar"/>
              </a:rPr>
              <a:t>بودجه </a:t>
            </a:r>
            <a:r>
              <a:rPr lang="fa-IR" dirty="0" smtClean="0">
                <a:solidFill>
                  <a:prstClr val="black"/>
                </a:solidFill>
                <a:latin typeface="Times New Roman"/>
                <a:ea typeface="Calibri"/>
                <a:cs typeface="B Zar"/>
              </a:rPr>
              <a:t>اي </a:t>
            </a:r>
            <a:r>
              <a:rPr lang="fa-IR" dirty="0">
                <a:solidFill>
                  <a:prstClr val="black"/>
                </a:solidFill>
                <a:latin typeface="Times New Roman"/>
                <a:ea typeface="Calibri"/>
                <a:cs typeface="B Zar"/>
              </a:rPr>
              <a:t>		ثبت </a:t>
            </a:r>
            <a:r>
              <a:rPr lang="fa-IR" dirty="0" smtClean="0">
                <a:solidFill>
                  <a:prstClr val="black"/>
                </a:solidFill>
                <a:latin typeface="Times New Roman"/>
                <a:ea typeface="Calibri"/>
                <a:cs typeface="B Zar"/>
              </a:rPr>
              <a:t>مالي</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منابع </a:t>
            </a:r>
            <a:r>
              <a:rPr lang="fa-IR" dirty="0" smtClean="0">
                <a:solidFill>
                  <a:prstClr val="black"/>
                </a:solidFill>
                <a:latin typeface="Times New Roman"/>
                <a:ea typeface="Calibri"/>
                <a:cs typeface="B Zar"/>
              </a:rPr>
              <a:t>مالي </a:t>
            </a:r>
            <a:r>
              <a:rPr lang="fa-IR" dirty="0">
                <a:solidFill>
                  <a:prstClr val="black"/>
                </a:solidFill>
                <a:latin typeface="Times New Roman"/>
                <a:ea typeface="Calibri"/>
                <a:cs typeface="B Zar"/>
              </a:rPr>
              <a:t>قابل </a:t>
            </a:r>
            <a:r>
              <a:rPr lang="fa-IR" dirty="0" smtClean="0">
                <a:solidFill>
                  <a:prstClr val="black"/>
                </a:solidFill>
                <a:latin typeface="Times New Roman"/>
                <a:ea typeface="Calibri"/>
                <a:cs typeface="B Zar"/>
              </a:rPr>
              <a:t>دريافت </a:t>
            </a:r>
            <a:r>
              <a:rPr lang="fa-IR" dirty="0">
                <a:solidFill>
                  <a:prstClr val="black"/>
                </a:solidFill>
                <a:latin typeface="Times New Roman"/>
                <a:ea typeface="Calibri"/>
                <a:cs typeface="B Zar"/>
              </a:rPr>
              <a:t>(معادل </a:t>
            </a:r>
            <a:r>
              <a:rPr lang="fa-IR" dirty="0" smtClean="0">
                <a:solidFill>
                  <a:prstClr val="black"/>
                </a:solidFill>
                <a:latin typeface="Times New Roman"/>
                <a:ea typeface="Calibri"/>
                <a:cs typeface="B Zar"/>
              </a:rPr>
              <a:t>واريز نقدي)    **         تنخواه </a:t>
            </a:r>
            <a:r>
              <a:rPr lang="fa-IR" dirty="0">
                <a:solidFill>
                  <a:prstClr val="black"/>
                </a:solidFill>
                <a:latin typeface="Times New Roman"/>
                <a:ea typeface="Calibri"/>
                <a:cs typeface="B Zar"/>
              </a:rPr>
              <a:t>گردان </a:t>
            </a:r>
            <a:r>
              <a:rPr lang="fa-IR" dirty="0" smtClean="0">
                <a:solidFill>
                  <a:prstClr val="black"/>
                </a:solidFill>
                <a:latin typeface="Times New Roman"/>
                <a:ea typeface="Calibri"/>
                <a:cs typeface="B Zar"/>
              </a:rPr>
              <a:t>حسابداري</a:t>
            </a:r>
            <a:r>
              <a:rPr lang="fa-IR" dirty="0">
                <a:solidFill>
                  <a:prstClr val="black"/>
                </a:solidFill>
                <a:latin typeface="Times New Roman"/>
                <a:ea typeface="Calibri"/>
                <a:cs typeface="B Zar"/>
              </a:rPr>
              <a:t>	**</a:t>
            </a:r>
            <a:endParaRPr lang="en-US" dirty="0">
              <a:solidFill>
                <a:prstClr val="black"/>
              </a:solidFill>
              <a:latin typeface="Times New Roman"/>
              <a:ea typeface="Calibri"/>
              <a:cs typeface="B Zar"/>
            </a:endParaRPr>
          </a:p>
          <a:p>
            <a:pPr algn="just">
              <a:lnSpc>
                <a:spcPct val="115000"/>
              </a:lnSpc>
            </a:pPr>
            <a:r>
              <a:rPr lang="fa-IR" dirty="0" smtClean="0">
                <a:solidFill>
                  <a:prstClr val="black"/>
                </a:solidFill>
                <a:latin typeface="Times New Roman"/>
                <a:ea typeface="Calibri"/>
                <a:cs typeface="B Zar"/>
              </a:rPr>
              <a:t>         درخواست </a:t>
            </a:r>
            <a:r>
              <a:rPr lang="fa-IR" dirty="0">
                <a:solidFill>
                  <a:prstClr val="black"/>
                </a:solidFill>
                <a:latin typeface="Times New Roman"/>
                <a:ea typeface="Calibri"/>
                <a:cs typeface="B Zar"/>
              </a:rPr>
              <a:t>وجه (معادل </a:t>
            </a:r>
            <a:r>
              <a:rPr lang="fa-IR" dirty="0" smtClean="0">
                <a:solidFill>
                  <a:prstClr val="black"/>
                </a:solidFill>
                <a:latin typeface="Times New Roman"/>
                <a:ea typeface="Calibri"/>
                <a:cs typeface="B Zar"/>
              </a:rPr>
              <a:t>واريز نقدي)   **د                              دريافتي </a:t>
            </a:r>
            <a:r>
              <a:rPr lang="fa-IR" dirty="0">
                <a:solidFill>
                  <a:prstClr val="black"/>
                </a:solidFill>
                <a:latin typeface="Times New Roman"/>
                <a:ea typeface="Calibri"/>
                <a:cs typeface="B Zar"/>
              </a:rPr>
              <a:t>از خزانه	</a:t>
            </a:r>
            <a:r>
              <a:rPr lang="fa-IR" dirty="0" smtClean="0">
                <a:solidFill>
                  <a:prstClr val="black"/>
                </a:solidFill>
                <a:latin typeface="Times New Roman"/>
                <a:ea typeface="Calibri"/>
                <a:cs typeface="B Zar"/>
              </a:rPr>
              <a:t>**</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بانک پرداخت</a:t>
            </a:r>
            <a:r>
              <a:rPr lang="fa-IR" dirty="0">
                <a:solidFill>
                  <a:prstClr val="black"/>
                </a:solidFill>
                <a:latin typeface="Times New Roman"/>
                <a:ea typeface="Calibri"/>
                <a:cs typeface="B Zar"/>
              </a:rPr>
              <a:t>	**</a:t>
            </a:r>
            <a:endParaRPr lang="en-US" dirty="0">
              <a:solidFill>
                <a:prstClr val="black"/>
              </a:solidFill>
              <a:latin typeface="Times New Roman"/>
              <a:ea typeface="Calibri"/>
              <a:cs typeface="B Zar"/>
            </a:endParaRPr>
          </a:p>
          <a:p>
            <a:pPr algn="just">
              <a:lnSpc>
                <a:spcPct val="115000"/>
              </a:lnSpc>
            </a:pPr>
            <a:endParaRPr lang="en-US" dirty="0">
              <a:solidFill>
                <a:prstClr val="black"/>
              </a:solidFill>
              <a:latin typeface="Times New Roman"/>
              <a:ea typeface="Calibri"/>
              <a:cs typeface="B Zar"/>
            </a:endParaRPr>
          </a:p>
        </p:txBody>
      </p:sp>
    </p:spTree>
    <p:extLst>
      <p:ext uri="{BB962C8B-B14F-4D97-AF65-F5344CB8AC3E}">
        <p14:creationId xmlns:p14="http://schemas.microsoft.com/office/powerpoint/2010/main" val="3923982119"/>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0265" y="404664"/>
            <a:ext cx="8640960" cy="5812360"/>
          </a:xfrm>
          <a:prstGeom prst="rect">
            <a:avLst/>
          </a:prstGeom>
        </p:spPr>
        <p:txBody>
          <a:bodyPr wrap="square">
            <a:spAutoFit/>
          </a:bodyPr>
          <a:lstStyle/>
          <a:p>
            <a:pPr algn="justLow"/>
            <a:r>
              <a:rPr lang="fa-IR" b="1" dirty="0" smtClean="0">
                <a:solidFill>
                  <a:prstClr val="black"/>
                </a:solidFill>
                <a:latin typeface="Times New Roman"/>
                <a:ea typeface="Calibri"/>
                <a:cs typeface="B Nazanin" pitchFamily="2" charset="-78"/>
              </a:rPr>
              <a:t>21 - دستگاه اجرايي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پايان </a:t>
            </a:r>
            <a:r>
              <a:rPr lang="fa-IR" b="1" dirty="0">
                <a:solidFill>
                  <a:prstClr val="black"/>
                </a:solidFill>
                <a:latin typeface="Times New Roman"/>
                <a:ea typeface="Calibri"/>
                <a:cs typeface="B Nazanin" pitchFamily="2" charset="-78"/>
              </a:rPr>
              <a:t>سال درخواست </a:t>
            </a:r>
            <a:r>
              <a:rPr lang="fa-IR" b="1" dirty="0" smtClean="0">
                <a:solidFill>
                  <a:prstClr val="black"/>
                </a:solidFill>
                <a:latin typeface="Times New Roman"/>
                <a:ea typeface="Calibri"/>
                <a:cs typeface="B Nazanin" pitchFamily="2" charset="-78"/>
              </a:rPr>
              <a:t>وجهي </a:t>
            </a:r>
            <a:r>
              <a:rPr lang="fa-IR" b="1" dirty="0">
                <a:solidFill>
                  <a:prstClr val="black"/>
                </a:solidFill>
                <a:latin typeface="Times New Roman"/>
                <a:ea typeface="Calibri"/>
                <a:cs typeface="B Nazanin" pitchFamily="2" charset="-78"/>
              </a:rPr>
              <a:t>به مبلغ </a:t>
            </a:r>
            <a:r>
              <a:rPr lang="fa-IR" b="1" dirty="0" smtClean="0">
                <a:solidFill>
                  <a:prstClr val="black"/>
                </a:solidFill>
                <a:latin typeface="Times New Roman"/>
                <a:ea typeface="Calibri"/>
                <a:cs typeface="B Nazanin" pitchFamily="2" charset="-78"/>
              </a:rPr>
              <a:t> 2.112.000 ریال بابت هزينه هاي </a:t>
            </a:r>
            <a:r>
              <a:rPr lang="fa-IR" b="1" dirty="0">
                <a:solidFill>
                  <a:prstClr val="black"/>
                </a:solidFill>
                <a:latin typeface="Times New Roman"/>
                <a:ea typeface="Calibri"/>
                <a:cs typeface="B Nazanin" pitchFamily="2" charset="-78"/>
              </a:rPr>
              <a:t>اسفند ماه و درخواست وجه </a:t>
            </a:r>
            <a:r>
              <a:rPr lang="fa-IR" b="1" dirty="0" smtClean="0">
                <a:solidFill>
                  <a:prstClr val="black"/>
                </a:solidFill>
                <a:latin typeface="Times New Roman"/>
                <a:ea typeface="Calibri"/>
                <a:cs typeface="B Nazanin" pitchFamily="2" charset="-78"/>
              </a:rPr>
              <a:t>ديگري </a:t>
            </a:r>
            <a:r>
              <a:rPr lang="fa-IR" b="1" dirty="0">
                <a:solidFill>
                  <a:prstClr val="black"/>
                </a:solidFill>
                <a:latin typeface="Times New Roman"/>
                <a:ea typeface="Calibri"/>
                <a:cs typeface="B Nazanin" pitchFamily="2" charset="-78"/>
              </a:rPr>
              <a:t>بابت مانده </a:t>
            </a:r>
            <a:r>
              <a:rPr lang="fa-IR" b="1" dirty="0" smtClean="0">
                <a:solidFill>
                  <a:prstClr val="black"/>
                </a:solidFill>
                <a:latin typeface="Times New Roman"/>
                <a:ea typeface="Calibri"/>
                <a:cs typeface="B Nazanin" pitchFamily="2" charset="-78"/>
              </a:rPr>
              <a:t>پيش </a:t>
            </a:r>
            <a:r>
              <a:rPr lang="fa-IR" b="1" dirty="0">
                <a:solidFill>
                  <a:prstClr val="black"/>
                </a:solidFill>
                <a:latin typeface="Times New Roman"/>
                <a:ea typeface="Calibri"/>
                <a:cs typeface="B Nazanin" pitchFamily="2" charset="-78"/>
              </a:rPr>
              <a:t>پرداختها و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الحسابها به مبلغ </a:t>
            </a:r>
            <a:r>
              <a:rPr lang="fa-IR" b="1" dirty="0" smtClean="0">
                <a:solidFill>
                  <a:prstClr val="black"/>
                </a:solidFill>
                <a:latin typeface="Times New Roman"/>
                <a:ea typeface="Calibri"/>
                <a:cs typeface="B Nazanin" pitchFamily="2" charset="-78"/>
              </a:rPr>
              <a:t>2.144.000 ريال </a:t>
            </a:r>
            <a:r>
              <a:rPr lang="fa-IR" b="1" dirty="0">
                <a:solidFill>
                  <a:prstClr val="black"/>
                </a:solidFill>
                <a:latin typeface="Times New Roman"/>
                <a:ea typeface="Calibri"/>
                <a:cs typeface="B Nazanin" pitchFamily="2" charset="-78"/>
              </a:rPr>
              <a:t>صادر و از خزانه تقاضا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نمود که وجه </a:t>
            </a:r>
            <a:r>
              <a:rPr lang="fa-IR" b="1" dirty="0" smtClean="0">
                <a:solidFill>
                  <a:prstClr val="black"/>
                </a:solidFill>
                <a:latin typeface="Times New Roman"/>
                <a:ea typeface="Calibri"/>
                <a:cs typeface="B Nazanin" pitchFamily="2" charset="-78"/>
              </a:rPr>
              <a:t>درخواستهاي </a:t>
            </a:r>
            <a:r>
              <a:rPr lang="fa-IR" b="1" dirty="0">
                <a:solidFill>
                  <a:prstClr val="black"/>
                </a:solidFill>
                <a:latin typeface="Times New Roman"/>
                <a:ea typeface="Calibri"/>
                <a:cs typeface="B Nazanin" pitchFamily="2" charset="-78"/>
              </a:rPr>
              <a:t>مذکور را به </a:t>
            </a:r>
            <a:r>
              <a:rPr lang="fa-IR" b="1" dirty="0" smtClean="0">
                <a:solidFill>
                  <a:prstClr val="black"/>
                </a:solidFill>
                <a:latin typeface="Times New Roman"/>
                <a:ea typeface="Calibri"/>
                <a:cs typeface="B Nazanin" pitchFamily="2" charset="-78"/>
              </a:rPr>
              <a:t>پاي واريز قسمتي </a:t>
            </a:r>
            <a:r>
              <a:rPr lang="fa-IR" b="1" dirty="0">
                <a:solidFill>
                  <a:prstClr val="black"/>
                </a:solidFill>
                <a:latin typeface="Times New Roman"/>
                <a:ea typeface="Calibri"/>
                <a:cs typeface="B Nazanin" pitchFamily="2" charset="-78"/>
              </a:rPr>
              <a:t>از تنخواه گردان </a:t>
            </a:r>
            <a:r>
              <a:rPr lang="fa-IR" b="1" dirty="0" smtClean="0">
                <a:solidFill>
                  <a:prstClr val="black"/>
                </a:solidFill>
                <a:latin typeface="Times New Roman"/>
                <a:ea typeface="Calibri"/>
                <a:cs typeface="B Nazanin" pitchFamily="2" charset="-78"/>
              </a:rPr>
              <a:t>حسابداري </a:t>
            </a:r>
            <a:r>
              <a:rPr lang="fa-IR" b="1" dirty="0">
                <a:solidFill>
                  <a:prstClr val="black"/>
                </a:solidFill>
                <a:latin typeface="Times New Roman"/>
                <a:ea typeface="Calibri"/>
                <a:cs typeface="B Nazanin" pitchFamily="2" charset="-78"/>
              </a:rPr>
              <a:t>(که کلاً </a:t>
            </a:r>
            <a:r>
              <a:rPr lang="fa-IR" b="1" dirty="0" smtClean="0">
                <a:solidFill>
                  <a:prstClr val="black"/>
                </a:solidFill>
                <a:latin typeface="Times New Roman"/>
                <a:ea typeface="Calibri"/>
                <a:cs typeface="B Nazanin" pitchFamily="2" charset="-78"/>
              </a:rPr>
              <a:t>4.800.000ريال </a:t>
            </a:r>
            <a:r>
              <a:rPr lang="fa-IR" b="1" dirty="0">
                <a:solidFill>
                  <a:prstClr val="black"/>
                </a:solidFill>
                <a:latin typeface="Times New Roman"/>
                <a:ea typeface="Calibri"/>
                <a:cs typeface="B Nazanin" pitchFamily="2" charset="-78"/>
              </a:rPr>
              <a:t>است) منظور </a:t>
            </a:r>
            <a:r>
              <a:rPr lang="fa-IR" b="1" dirty="0" smtClean="0">
                <a:solidFill>
                  <a:prstClr val="black"/>
                </a:solidFill>
                <a:latin typeface="Times New Roman"/>
                <a:ea typeface="Calibri"/>
                <a:cs typeface="B Nazanin" pitchFamily="2" charset="-78"/>
              </a:rPr>
              <a:t>نمايد</a:t>
            </a:r>
            <a:r>
              <a:rPr lang="fa-IR" b="1" dirty="0">
                <a:solidFill>
                  <a:prstClr val="black"/>
                </a:solidFill>
                <a:latin typeface="Times New Roman"/>
                <a:ea typeface="Calibri"/>
                <a:cs typeface="B Nazanin" pitchFamily="2" charset="-78"/>
              </a:rPr>
              <a:t>. ضمن آنکه </a:t>
            </a:r>
            <a:r>
              <a:rPr lang="fa-IR" b="1" dirty="0" smtClean="0">
                <a:solidFill>
                  <a:prstClr val="black"/>
                </a:solidFill>
                <a:latin typeface="Times New Roman"/>
                <a:ea typeface="Calibri"/>
                <a:cs typeface="B Nazanin" pitchFamily="2" charset="-78"/>
              </a:rPr>
              <a:t>مابقي </a:t>
            </a:r>
            <a:r>
              <a:rPr lang="fa-IR" b="1" dirty="0">
                <a:solidFill>
                  <a:prstClr val="black"/>
                </a:solidFill>
                <a:latin typeface="Times New Roman"/>
                <a:ea typeface="Calibri"/>
                <a:cs typeface="B Nazanin" pitchFamily="2" charset="-78"/>
              </a:rPr>
              <a:t>تنخواه </a:t>
            </a:r>
            <a:r>
              <a:rPr lang="fa-IR" b="1" dirty="0" smtClean="0">
                <a:solidFill>
                  <a:prstClr val="black"/>
                </a:solidFill>
                <a:latin typeface="Times New Roman"/>
                <a:ea typeface="Calibri"/>
                <a:cs typeface="B Nazanin" pitchFamily="2" charset="-78"/>
              </a:rPr>
              <a:t>حسابداري تسويه مي </a:t>
            </a:r>
            <a:r>
              <a:rPr lang="fa-IR" b="1" dirty="0">
                <a:solidFill>
                  <a:prstClr val="black"/>
                </a:solidFill>
                <a:latin typeface="Times New Roman"/>
                <a:ea typeface="Calibri"/>
                <a:cs typeface="B Nazanin" pitchFamily="2" charset="-78"/>
              </a:rPr>
              <a:t>گردد. ثبت </a:t>
            </a:r>
            <a:r>
              <a:rPr lang="fa-IR" b="1" dirty="0" smtClean="0">
                <a:solidFill>
                  <a:prstClr val="black"/>
                </a:solidFill>
                <a:latin typeface="Times New Roman"/>
                <a:ea typeface="Calibri"/>
                <a:cs typeface="B Nazanin" pitchFamily="2" charset="-78"/>
              </a:rPr>
              <a:t>اين رويداد </a:t>
            </a:r>
            <a:r>
              <a:rPr lang="fa-IR" b="1" dirty="0">
                <a:solidFill>
                  <a:prstClr val="black"/>
                </a:solidFill>
                <a:latin typeface="Times New Roman"/>
                <a:ea typeface="Calibri"/>
                <a:cs typeface="B Nazanin" pitchFamily="2" charset="-78"/>
              </a:rPr>
              <a:t>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r>
              <a:rPr lang="fa-IR" b="1" dirty="0" smtClean="0">
                <a:solidFill>
                  <a:prstClr val="black"/>
                </a:solidFill>
                <a:latin typeface="Times New Roman"/>
                <a:ea typeface="Calibri"/>
                <a:cs typeface="B Nazanin" pitchFamily="2" charset="-78"/>
              </a:rPr>
              <a:t>:</a:t>
            </a:r>
          </a:p>
          <a:p>
            <a:pPr marL="285750" indent="-285750" algn="justLow">
              <a:buFontTx/>
              <a:buChar char="-"/>
            </a:pPr>
            <a:endParaRPr lang="fa-IR" b="1" dirty="0">
              <a:solidFill>
                <a:prstClr val="black"/>
              </a:solidFill>
              <a:latin typeface="Times New Roman"/>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               ثبت </a:t>
            </a:r>
            <a:r>
              <a:rPr lang="fa-IR" b="1" dirty="0">
                <a:solidFill>
                  <a:prstClr val="black"/>
                </a:solidFill>
                <a:latin typeface="Times New Roman"/>
                <a:ea typeface="Calibri"/>
                <a:cs typeface="B Nazanin" pitchFamily="2" charset="-78"/>
              </a:rPr>
              <a:t>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a:t>
            </a:r>
            <a:r>
              <a:rPr lang="fa-IR" b="1" dirty="0">
                <a:solidFill>
                  <a:prstClr val="black"/>
                </a:solidFill>
                <a:latin typeface="Times New Roman"/>
                <a:ea typeface="Calibri"/>
                <a:cs typeface="B Nazanin" pitchFamily="2" charset="-78"/>
              </a:rPr>
              <a:t>ثبت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544.000=(2.144.000+2.112.000)-4.800.000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تنخواه </a:t>
            </a:r>
            <a:r>
              <a:rPr lang="fa-IR" b="1" dirty="0">
                <a:solidFill>
                  <a:prstClr val="black"/>
                </a:solidFill>
                <a:latin typeface="Times New Roman"/>
                <a:ea typeface="Calibri"/>
                <a:cs typeface="B Nazanin" pitchFamily="2" charset="-78"/>
              </a:rPr>
              <a:t>گردان </a:t>
            </a:r>
            <a:r>
              <a:rPr lang="fa-IR" b="1" dirty="0" smtClean="0">
                <a:solidFill>
                  <a:prstClr val="black"/>
                </a:solidFill>
                <a:latin typeface="Times New Roman"/>
                <a:ea typeface="Calibri"/>
                <a:cs typeface="B Nazanin" pitchFamily="2" charset="-78"/>
              </a:rPr>
              <a:t>حسابداري   4.800.000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منابع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قابل </a:t>
            </a:r>
            <a:r>
              <a:rPr lang="fa-IR" b="1" dirty="0" smtClean="0">
                <a:solidFill>
                  <a:prstClr val="black"/>
                </a:solidFill>
                <a:latin typeface="Times New Roman"/>
                <a:ea typeface="Calibri"/>
                <a:cs typeface="B Nazanin" pitchFamily="2" charset="-78"/>
              </a:rPr>
              <a:t>دريافت       5.444.000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دريافتي </a:t>
            </a:r>
            <a:r>
              <a:rPr lang="fa-IR" b="1" dirty="0">
                <a:solidFill>
                  <a:prstClr val="black"/>
                </a:solidFill>
                <a:latin typeface="Times New Roman"/>
                <a:ea typeface="Calibri"/>
                <a:cs typeface="B Nazanin" pitchFamily="2" charset="-78"/>
              </a:rPr>
              <a:t>از خزانه 	</a:t>
            </a:r>
            <a:r>
              <a:rPr lang="fa-IR" b="1" dirty="0" smtClean="0">
                <a:solidFill>
                  <a:prstClr val="black"/>
                </a:solidFill>
                <a:latin typeface="Times New Roman"/>
                <a:ea typeface="Calibri"/>
                <a:cs typeface="B Nazanin" pitchFamily="2" charset="-78"/>
              </a:rPr>
              <a:t>4.256.000</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درخواست </a:t>
            </a:r>
            <a:r>
              <a:rPr lang="fa-IR" b="1" dirty="0">
                <a:solidFill>
                  <a:prstClr val="black"/>
                </a:solidFill>
                <a:latin typeface="Times New Roman"/>
                <a:ea typeface="Calibri"/>
                <a:cs typeface="B Nazanin" pitchFamily="2" charset="-78"/>
              </a:rPr>
              <a:t>وجه 	</a:t>
            </a:r>
            <a:r>
              <a:rPr lang="fa-IR" b="1" dirty="0" smtClean="0">
                <a:solidFill>
                  <a:prstClr val="black"/>
                </a:solidFill>
                <a:latin typeface="Times New Roman"/>
                <a:ea typeface="Calibri"/>
                <a:cs typeface="B Nazanin" pitchFamily="2" charset="-78"/>
              </a:rPr>
              <a:t>5.444.000</a:t>
            </a:r>
            <a:r>
              <a:rPr lang="fa-IR" b="1" dirty="0">
                <a:solidFill>
                  <a:prstClr val="black"/>
                </a:solidFill>
                <a:latin typeface="Times New Roman"/>
                <a:ea typeface="Calibri"/>
                <a:cs typeface="B Nazanin" pitchFamily="2" charset="-78"/>
              </a:rPr>
              <a:t>			بانک پرداخت	</a:t>
            </a:r>
            <a:r>
              <a:rPr lang="fa-IR" b="1" dirty="0" smtClean="0">
                <a:solidFill>
                  <a:prstClr val="black"/>
                </a:solidFill>
                <a:latin typeface="Times New Roman"/>
                <a:ea typeface="Calibri"/>
                <a:cs typeface="B Nazanin" pitchFamily="2" charset="-78"/>
              </a:rPr>
              <a:t>544.000</a:t>
            </a:r>
            <a:endParaRPr lang="en-US" b="1" dirty="0">
              <a:solidFill>
                <a:prstClr val="black"/>
              </a:solidFill>
              <a:latin typeface="Times New Roman"/>
              <a:ea typeface="Calibri"/>
              <a:cs typeface="B Nazanin" pitchFamily="2" charset="-78"/>
            </a:endParaRPr>
          </a:p>
          <a:p>
            <a:pPr marL="285750" indent="-285750" algn="justLow">
              <a:buFontTx/>
              <a:buChar char="-"/>
            </a:pPr>
            <a:endParaRPr lang="fa-IR" b="1" dirty="0" smtClean="0">
              <a:solidFill>
                <a:prstClr val="black"/>
              </a:solidFill>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22- فرض </a:t>
            </a:r>
            <a:r>
              <a:rPr lang="fa-IR" b="1" dirty="0" smtClean="0">
                <a:solidFill>
                  <a:prstClr val="black"/>
                </a:solidFill>
                <a:latin typeface="Times New Roman"/>
                <a:ea typeface="Calibri"/>
                <a:cs typeface="B Nazanin" pitchFamily="2" charset="-78"/>
              </a:rPr>
              <a:t>کنيد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پايان </a:t>
            </a:r>
            <a:r>
              <a:rPr lang="fa-IR" b="1" dirty="0">
                <a:solidFill>
                  <a:prstClr val="black"/>
                </a:solidFill>
                <a:latin typeface="Times New Roman"/>
                <a:ea typeface="Calibri"/>
                <a:cs typeface="B Nazanin" pitchFamily="2" charset="-78"/>
              </a:rPr>
              <a:t>سال 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مذکور فاقد مجوز </a:t>
            </a:r>
            <a:r>
              <a:rPr lang="fa-IR" b="1" dirty="0" smtClean="0">
                <a:solidFill>
                  <a:prstClr val="black"/>
                </a:solidFill>
                <a:latin typeface="Times New Roman"/>
                <a:ea typeface="Calibri"/>
                <a:cs typeface="B Nazanin" pitchFamily="2" charset="-78"/>
              </a:rPr>
              <a:t>براي </a:t>
            </a:r>
            <a:r>
              <a:rPr lang="fa-IR" b="1" dirty="0">
                <a:solidFill>
                  <a:prstClr val="black"/>
                </a:solidFill>
                <a:latin typeface="Times New Roman"/>
                <a:ea typeface="Calibri"/>
                <a:cs typeface="B Nazanin" pitchFamily="2" charset="-78"/>
              </a:rPr>
              <a:t>انتقال مانده وجوه مصرف نشده به سال بعد است، از </a:t>
            </a:r>
            <a:r>
              <a:rPr lang="fa-IR" b="1" dirty="0" smtClean="0">
                <a:solidFill>
                  <a:prstClr val="black"/>
                </a:solidFill>
                <a:latin typeface="Times New Roman"/>
                <a:ea typeface="Calibri"/>
                <a:cs typeface="B Nazanin" pitchFamily="2" charset="-78"/>
              </a:rPr>
              <a:t>اين </a:t>
            </a:r>
            <a:r>
              <a:rPr lang="fa-IR" b="1" dirty="0">
                <a:solidFill>
                  <a:prstClr val="black"/>
                </a:solidFill>
                <a:latin typeface="Times New Roman"/>
                <a:ea typeface="Calibri"/>
                <a:cs typeface="B Nazanin" pitchFamily="2" charset="-78"/>
              </a:rPr>
              <a:t>رو مانده وجوه مصرف نشده را به حساب خزانه </a:t>
            </a:r>
            <a:r>
              <a:rPr lang="fa-IR" b="1" dirty="0" smtClean="0">
                <a:solidFill>
                  <a:prstClr val="black"/>
                </a:solidFill>
                <a:latin typeface="Times New Roman"/>
                <a:ea typeface="Calibri"/>
                <a:cs typeface="B Nazanin" pitchFamily="2" charset="-78"/>
              </a:rPr>
              <a:t>واريز مي </a:t>
            </a:r>
            <a:r>
              <a:rPr lang="fa-IR" b="1" dirty="0">
                <a:solidFill>
                  <a:prstClr val="black"/>
                </a:solidFill>
                <a:latin typeface="Times New Roman"/>
                <a:ea typeface="Calibri"/>
                <a:cs typeface="B Nazanin" pitchFamily="2" charset="-78"/>
              </a:rPr>
              <a:t>کند. اطلاعات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از مانده </a:t>
            </a:r>
            <a:r>
              <a:rPr lang="fa-IR" b="1" dirty="0" smtClean="0">
                <a:solidFill>
                  <a:prstClr val="black"/>
                </a:solidFill>
                <a:latin typeface="Times New Roman"/>
                <a:ea typeface="Calibri"/>
                <a:cs typeface="B Nazanin" pitchFamily="2" charset="-78"/>
              </a:rPr>
              <a:t>حسابهاي </a:t>
            </a:r>
            <a:r>
              <a:rPr lang="fa-IR" b="1" dirty="0">
                <a:solidFill>
                  <a:prstClr val="black"/>
                </a:solidFill>
                <a:latin typeface="Times New Roman"/>
                <a:ea typeface="Calibri"/>
                <a:cs typeface="B Nazanin" pitchFamily="2" charset="-78"/>
              </a:rPr>
              <a:t>دستگاه </a:t>
            </a:r>
            <a:r>
              <a:rPr lang="fa-IR" b="1" dirty="0" smtClean="0">
                <a:solidFill>
                  <a:prstClr val="black"/>
                </a:solidFill>
                <a:latin typeface="Times New Roman"/>
                <a:ea typeface="Calibri"/>
                <a:cs typeface="B Nazanin" pitchFamily="2" charset="-78"/>
              </a:rPr>
              <a:t>اجرايي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پايان </a:t>
            </a:r>
            <a:r>
              <a:rPr lang="fa-IR" b="1" dirty="0">
                <a:solidFill>
                  <a:prstClr val="black"/>
                </a:solidFill>
                <a:latin typeface="Times New Roman"/>
                <a:ea typeface="Calibri"/>
                <a:cs typeface="B Nazanin" pitchFamily="2" charset="-78"/>
              </a:rPr>
              <a:t>سال  قابل استخراج است:</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دريافتي </a:t>
            </a:r>
            <a:r>
              <a:rPr lang="fa-IR" b="1" dirty="0">
                <a:solidFill>
                  <a:prstClr val="black"/>
                </a:solidFill>
                <a:latin typeface="Times New Roman"/>
                <a:ea typeface="Calibri"/>
                <a:cs typeface="B Nazanin" pitchFamily="2" charset="-78"/>
              </a:rPr>
              <a:t>از </a:t>
            </a:r>
            <a:r>
              <a:rPr lang="fa-IR" b="1" dirty="0" smtClean="0">
                <a:solidFill>
                  <a:prstClr val="black"/>
                </a:solidFill>
                <a:latin typeface="Times New Roman"/>
                <a:ea typeface="Calibri"/>
                <a:cs typeface="B Nazanin" pitchFamily="2" charset="-78"/>
              </a:rPr>
              <a:t>خزانه                                 59.584.000   ريال</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جاري                                57.184.000    ريال</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پيش </a:t>
            </a:r>
            <a:r>
              <a:rPr lang="fa-IR" b="1" dirty="0">
                <a:solidFill>
                  <a:prstClr val="black"/>
                </a:solidFill>
                <a:latin typeface="Times New Roman"/>
                <a:ea typeface="Calibri"/>
                <a:cs typeface="B Nazanin" pitchFamily="2" charset="-78"/>
              </a:rPr>
              <a:t>پرداخت 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1.504.000        ريال</a:t>
            </a:r>
            <a:endParaRPr lang="en-US" b="1" dirty="0">
              <a:solidFill>
                <a:prstClr val="black"/>
              </a:solidFill>
              <a:latin typeface="Times New Roman"/>
              <a:ea typeface="Calibri"/>
              <a:cs typeface="B Nazanin" pitchFamily="2" charset="-78"/>
            </a:endParaRPr>
          </a:p>
          <a:p>
            <a:pPr algn="justLow">
              <a:lnSpc>
                <a:spcPct val="115000"/>
              </a:lnSpc>
            </a:pP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640.000           ريال</a:t>
            </a:r>
            <a:endParaRPr lang="en-US" b="1" dirty="0">
              <a:solidFill>
                <a:prstClr val="black"/>
              </a:solidFill>
              <a:latin typeface="Times New Roman"/>
              <a:ea typeface="Calibri"/>
              <a:cs typeface="B Nazanin" pitchFamily="2" charset="-78"/>
            </a:endParaRPr>
          </a:p>
          <a:p>
            <a:pPr marL="285750" indent="-285750" algn="justLow">
              <a:buFontTx/>
              <a:buChar char="-"/>
            </a:pPr>
            <a:endParaRPr lang="fa-IR" b="1" dirty="0">
              <a:solidFill>
                <a:prstClr val="black"/>
              </a:solidFill>
              <a:cs typeface="B Nazanin" pitchFamily="2" charset="-78"/>
            </a:endParaRPr>
          </a:p>
        </p:txBody>
      </p:sp>
    </p:spTree>
    <p:extLst>
      <p:ext uri="{BB962C8B-B14F-4D97-AF65-F5344CB8AC3E}">
        <p14:creationId xmlns:p14="http://schemas.microsoft.com/office/powerpoint/2010/main" val="251745859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764704"/>
            <a:ext cx="7776864" cy="4905958"/>
          </a:xfrm>
          <a:prstGeom prst="rect">
            <a:avLst/>
          </a:prstGeom>
        </p:spPr>
        <p:txBody>
          <a:bodyPr wrap="square">
            <a:spAutoFit/>
          </a:bodyPr>
          <a:lstStyle/>
          <a:p>
            <a:pPr>
              <a:lnSpc>
                <a:spcPct val="115000"/>
              </a:lnSpc>
            </a:pPr>
            <a:r>
              <a:rPr lang="fa-IR" sz="2000" b="1" dirty="0">
                <a:solidFill>
                  <a:prstClr val="black"/>
                </a:solidFill>
                <a:latin typeface="Times New Roman"/>
                <a:ea typeface="Calibri"/>
                <a:cs typeface="B Zar"/>
              </a:rPr>
              <a:t> مانده وجوه مصرف نشده به شرح </a:t>
            </a:r>
            <a:r>
              <a:rPr lang="fa-IR" sz="2000" b="1" dirty="0" smtClean="0">
                <a:solidFill>
                  <a:prstClr val="black"/>
                </a:solidFill>
                <a:latin typeface="Times New Roman"/>
                <a:ea typeface="Calibri"/>
                <a:cs typeface="B Zar"/>
              </a:rPr>
              <a:t>زير </a:t>
            </a:r>
            <a:r>
              <a:rPr lang="fa-IR" sz="2000" b="1" dirty="0">
                <a:solidFill>
                  <a:prstClr val="black"/>
                </a:solidFill>
                <a:latin typeface="Times New Roman"/>
                <a:ea typeface="Calibri"/>
                <a:cs typeface="B Zar"/>
              </a:rPr>
              <a:t>به دست </a:t>
            </a:r>
            <a:r>
              <a:rPr lang="fa-IR" sz="2000" b="1" dirty="0" smtClean="0">
                <a:solidFill>
                  <a:prstClr val="black"/>
                </a:solidFill>
                <a:latin typeface="Times New Roman"/>
                <a:ea typeface="Calibri"/>
                <a:cs typeface="B Zar"/>
              </a:rPr>
              <a:t>مي آيد</a:t>
            </a:r>
            <a:r>
              <a:rPr lang="fa-IR" sz="2000" b="1" dirty="0">
                <a:solidFill>
                  <a:prstClr val="black"/>
                </a:solidFill>
                <a:latin typeface="Times New Roman"/>
                <a:ea typeface="Calibri"/>
                <a:cs typeface="B Zar"/>
              </a:rPr>
              <a:t>:</a:t>
            </a:r>
            <a:endParaRPr lang="en-US" sz="2000" b="1" dirty="0">
              <a:solidFill>
                <a:prstClr val="black"/>
              </a:solidFill>
              <a:latin typeface="Times New Roman"/>
              <a:ea typeface="Calibri"/>
              <a:cs typeface="B Zar"/>
            </a:endParaRPr>
          </a:p>
          <a:p>
            <a:pPr>
              <a:lnSpc>
                <a:spcPct val="115000"/>
              </a:lnSpc>
            </a:pPr>
            <a:r>
              <a:rPr lang="fa-IR" b="1" u="sng" dirty="0">
                <a:solidFill>
                  <a:prstClr val="black"/>
                </a:solidFill>
                <a:latin typeface="Times New Roman"/>
                <a:ea typeface="Calibri"/>
                <a:cs typeface="B Nazanin" pitchFamily="2" charset="-78"/>
              </a:rPr>
              <a:t>صورت </a:t>
            </a:r>
            <a:r>
              <a:rPr lang="fa-IR" b="1" u="sng" dirty="0" smtClean="0">
                <a:solidFill>
                  <a:prstClr val="black"/>
                </a:solidFill>
                <a:latin typeface="Times New Roman"/>
                <a:ea typeface="Calibri"/>
                <a:cs typeface="B Nazanin" pitchFamily="2" charset="-78"/>
              </a:rPr>
              <a:t>دريافت  </a:t>
            </a:r>
            <a:r>
              <a:rPr lang="fa-IR" b="1" u="sng" dirty="0">
                <a:solidFill>
                  <a:prstClr val="black"/>
                </a:solidFill>
                <a:latin typeface="Times New Roman"/>
                <a:ea typeface="Calibri"/>
                <a:cs typeface="B Nazanin" pitchFamily="2" charset="-78"/>
              </a:rPr>
              <a:t>و پرداخت و مانده وجوه مصرف نشده</a:t>
            </a:r>
            <a:endParaRPr lang="en-US" b="1" dirty="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دريافتي </a:t>
            </a:r>
            <a:r>
              <a:rPr lang="fa-IR" b="1" dirty="0">
                <a:solidFill>
                  <a:prstClr val="black"/>
                </a:solidFill>
                <a:latin typeface="Times New Roman"/>
                <a:ea typeface="Calibri"/>
                <a:cs typeface="B Nazanin" pitchFamily="2" charset="-78"/>
              </a:rPr>
              <a:t>از خزانه 				</a:t>
            </a:r>
            <a:r>
              <a:rPr lang="fa-IR" b="1" dirty="0" smtClean="0">
                <a:solidFill>
                  <a:prstClr val="black"/>
                </a:solidFill>
                <a:latin typeface="Times New Roman"/>
                <a:ea typeface="Calibri"/>
                <a:cs typeface="B Nazanin" pitchFamily="2" charset="-78"/>
              </a:rPr>
              <a:t>59.584.000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کسر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شود </a:t>
            </a:r>
            <a:r>
              <a:rPr lang="fa-IR" b="1" dirty="0" smtClean="0">
                <a:solidFill>
                  <a:prstClr val="black"/>
                </a:solidFill>
                <a:latin typeface="Times New Roman"/>
                <a:ea typeface="Calibri"/>
                <a:cs typeface="B Nazanin" pitchFamily="2" charset="-78"/>
              </a:rPr>
              <a:t>پرداختهاي طي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57.184.000</a:t>
            </a:r>
            <a:endParaRPr lang="en-US" b="1" dirty="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پيش </a:t>
            </a:r>
            <a:r>
              <a:rPr lang="fa-IR" b="1" dirty="0">
                <a:solidFill>
                  <a:prstClr val="black"/>
                </a:solidFill>
                <a:latin typeface="Times New Roman"/>
                <a:ea typeface="Calibri"/>
                <a:cs typeface="B Nazanin" pitchFamily="2" charset="-78"/>
              </a:rPr>
              <a:t>پرداخت سال </a:t>
            </a:r>
            <a:r>
              <a:rPr lang="fa-IR" b="1" dirty="0" smtClean="0">
                <a:solidFill>
                  <a:prstClr val="black"/>
                </a:solidFill>
                <a:latin typeface="Times New Roman"/>
                <a:ea typeface="Calibri"/>
                <a:cs typeface="B Nazanin" pitchFamily="2" charset="-78"/>
              </a:rPr>
              <a:t>جاري</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1.504.000</a:t>
            </a:r>
            <a:endParaRPr lang="en-US" b="1" dirty="0">
              <a:solidFill>
                <a:prstClr val="black"/>
              </a:solidFill>
              <a:latin typeface="Times New Roman"/>
              <a:ea typeface="Calibri"/>
              <a:cs typeface="B Nazanin" pitchFamily="2" charset="-78"/>
            </a:endParaRPr>
          </a:p>
          <a:p>
            <a:pPr algn="just">
              <a:lnSpc>
                <a:spcPct val="115000"/>
              </a:lnSpc>
            </a:pP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سال </a:t>
            </a:r>
            <a:r>
              <a:rPr lang="fa-IR" b="1" dirty="0" smtClean="0">
                <a:solidFill>
                  <a:prstClr val="black"/>
                </a:solidFill>
                <a:latin typeface="Times New Roman"/>
                <a:ea typeface="Calibri"/>
                <a:cs typeface="B Nazanin" pitchFamily="2" charset="-78"/>
              </a:rPr>
              <a:t>جاري</a:t>
            </a:r>
            <a:r>
              <a:rPr lang="fa-IR" b="1" dirty="0">
                <a:solidFill>
                  <a:prstClr val="black"/>
                </a:solidFill>
                <a:latin typeface="Times New Roman"/>
                <a:ea typeface="Calibri"/>
                <a:cs typeface="B Nazanin" pitchFamily="2" charset="-78"/>
              </a:rPr>
              <a:t>	</a:t>
            </a:r>
            <a:r>
              <a:rPr lang="fa-IR" b="1" u="sng" dirty="0" smtClean="0">
                <a:solidFill>
                  <a:prstClr val="black"/>
                </a:solidFill>
                <a:latin typeface="Times New Roman"/>
                <a:ea typeface="Calibri"/>
                <a:cs typeface="B Nazanin" pitchFamily="2" charset="-78"/>
              </a:rPr>
              <a:t>640.000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جمع کسورات 				</a:t>
            </a:r>
            <a:r>
              <a:rPr lang="fa-IR" b="1" dirty="0" smtClean="0">
                <a:solidFill>
                  <a:prstClr val="black"/>
                </a:solidFill>
                <a:latin typeface="Times New Roman"/>
                <a:ea typeface="Calibri"/>
                <a:cs typeface="B Nazanin" pitchFamily="2" charset="-78"/>
              </a:rPr>
              <a:t>(</a:t>
            </a:r>
            <a:r>
              <a:rPr lang="fa-IR" b="1" u="sng" dirty="0" smtClean="0">
                <a:solidFill>
                  <a:prstClr val="black"/>
                </a:solidFill>
                <a:latin typeface="Times New Roman"/>
                <a:ea typeface="Calibri"/>
                <a:cs typeface="B Nazanin" pitchFamily="2" charset="-78"/>
              </a:rPr>
              <a:t>59.328.000</a:t>
            </a:r>
            <a:r>
              <a:rPr lang="fa-IR" b="1" dirty="0" smtClean="0">
                <a:solidFill>
                  <a:prstClr val="black"/>
                </a:solidFill>
                <a:latin typeface="Times New Roman"/>
                <a:ea typeface="Calibri"/>
                <a:cs typeface="B Nazanin" pitchFamily="2" charset="-78"/>
              </a:rPr>
              <a:t>)</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مانده وجوه مصرف نشده			</a:t>
            </a:r>
            <a:r>
              <a:rPr lang="fa-IR" b="1" u="dbl" dirty="0" smtClean="0">
                <a:solidFill>
                  <a:prstClr val="black"/>
                </a:solidFill>
                <a:latin typeface="Times New Roman"/>
                <a:ea typeface="Calibri"/>
                <a:cs typeface="B Nazanin" pitchFamily="2" charset="-78"/>
              </a:rPr>
              <a:t>256.000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a:t>
            </a:r>
            <a:endParaRPr lang="fa-IR" b="1" dirty="0" smtClean="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ثبت </a:t>
            </a:r>
            <a:r>
              <a:rPr lang="fa-IR" b="1" dirty="0" smtClean="0">
                <a:solidFill>
                  <a:prstClr val="black"/>
                </a:solidFill>
                <a:latin typeface="Times New Roman"/>
                <a:ea typeface="Calibri"/>
                <a:cs typeface="B Nazanin" pitchFamily="2" charset="-78"/>
              </a:rPr>
              <a:t>واريز </a:t>
            </a:r>
            <a:r>
              <a:rPr lang="fa-IR" b="1" dirty="0">
                <a:solidFill>
                  <a:prstClr val="black"/>
                </a:solidFill>
                <a:latin typeface="Times New Roman"/>
                <a:ea typeface="Calibri"/>
                <a:cs typeface="B Nazanin" pitchFamily="2" charset="-78"/>
              </a:rPr>
              <a:t>وجوه مصرف نشده، به حساب خزانه 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ctr">
              <a:lnSpc>
                <a:spcPct val="115000"/>
              </a:lnSpc>
            </a:pPr>
            <a:r>
              <a:rPr lang="fa-IR" b="1" dirty="0">
                <a:solidFill>
                  <a:prstClr val="black"/>
                </a:solidFill>
                <a:latin typeface="Times New Roman"/>
                <a:ea typeface="Calibri"/>
                <a:cs typeface="B Nazanin" pitchFamily="2" charset="-78"/>
              </a:rPr>
              <a:t>ثبت 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		ثبت </a:t>
            </a:r>
            <a:r>
              <a:rPr lang="fa-IR" b="1" dirty="0" smtClean="0">
                <a:solidFill>
                  <a:prstClr val="black"/>
                </a:solidFill>
                <a:latin typeface="Times New Roman"/>
                <a:ea typeface="Calibri"/>
                <a:cs typeface="B Nazanin" pitchFamily="2" charset="-78"/>
              </a:rPr>
              <a:t>مالي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منابع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قابل </a:t>
            </a:r>
            <a:r>
              <a:rPr lang="fa-IR" b="1" dirty="0" smtClean="0">
                <a:solidFill>
                  <a:prstClr val="black"/>
                </a:solidFill>
                <a:latin typeface="Times New Roman"/>
                <a:ea typeface="Calibri"/>
                <a:cs typeface="B Nazanin" pitchFamily="2" charset="-78"/>
              </a:rPr>
              <a:t>دريافت       256.000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دريافتي </a:t>
            </a:r>
            <a:r>
              <a:rPr lang="fa-IR" b="1" dirty="0">
                <a:solidFill>
                  <a:prstClr val="black"/>
                </a:solidFill>
                <a:latin typeface="Times New Roman"/>
                <a:ea typeface="Calibri"/>
                <a:cs typeface="B Nazanin" pitchFamily="2" charset="-78"/>
              </a:rPr>
              <a:t>از </a:t>
            </a:r>
            <a:r>
              <a:rPr lang="fa-IR" b="1" dirty="0" smtClean="0">
                <a:solidFill>
                  <a:prstClr val="black"/>
                </a:solidFill>
                <a:latin typeface="Times New Roman"/>
                <a:ea typeface="Calibri"/>
                <a:cs typeface="B Nazanin" pitchFamily="2" charset="-78"/>
              </a:rPr>
              <a:t>خزانه</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256.000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درخواست </a:t>
            </a:r>
            <a:r>
              <a:rPr lang="fa-IR" b="1" dirty="0">
                <a:solidFill>
                  <a:prstClr val="black"/>
                </a:solidFill>
                <a:latin typeface="Times New Roman"/>
                <a:ea typeface="Calibri"/>
                <a:cs typeface="B Nazanin" pitchFamily="2" charset="-78"/>
              </a:rPr>
              <a:t>وجه	</a:t>
            </a:r>
            <a:r>
              <a:rPr lang="fa-IR" b="1" dirty="0" smtClean="0">
                <a:solidFill>
                  <a:prstClr val="black"/>
                </a:solidFill>
                <a:latin typeface="Times New Roman"/>
                <a:ea typeface="Calibri"/>
                <a:cs typeface="B Nazanin" pitchFamily="2" charset="-78"/>
              </a:rPr>
              <a:t>256.000</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a:t>
            </a:r>
            <a:r>
              <a:rPr lang="fa-IR" b="1" dirty="0">
                <a:solidFill>
                  <a:prstClr val="black"/>
                </a:solidFill>
                <a:latin typeface="Times New Roman"/>
                <a:ea typeface="Calibri"/>
                <a:cs typeface="B Nazanin" pitchFamily="2" charset="-78"/>
              </a:rPr>
              <a:t>بانک </a:t>
            </a:r>
            <a:r>
              <a:rPr lang="fa-IR" b="1" dirty="0" smtClean="0">
                <a:solidFill>
                  <a:prstClr val="black"/>
                </a:solidFill>
                <a:latin typeface="Times New Roman"/>
                <a:ea typeface="Calibri"/>
                <a:cs typeface="B Nazanin" pitchFamily="2" charset="-78"/>
              </a:rPr>
              <a:t>پرداخت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256.000</a:t>
            </a:r>
            <a:endParaRPr lang="en-US" b="1" dirty="0">
              <a:solidFill>
                <a:prstClr val="black"/>
              </a:solidFill>
              <a:latin typeface="Times New Roman"/>
              <a:ea typeface="Calibri"/>
              <a:cs typeface="B Nazanin" pitchFamily="2" charset="-78"/>
            </a:endParaRPr>
          </a:p>
          <a:p>
            <a:pPr algn="just">
              <a:lnSpc>
                <a:spcPct val="115000"/>
              </a:lnSpc>
            </a:pPr>
            <a:endParaRPr lang="en-US" b="1" dirty="0">
              <a:solidFill>
                <a:prstClr val="black"/>
              </a:solidFill>
              <a:latin typeface="Times New Roman"/>
              <a:ea typeface="Calibri"/>
              <a:cs typeface="B Zar"/>
            </a:endParaRPr>
          </a:p>
        </p:txBody>
      </p:sp>
    </p:spTree>
    <p:extLst>
      <p:ext uri="{BB962C8B-B14F-4D97-AF65-F5344CB8AC3E}">
        <p14:creationId xmlns:p14="http://schemas.microsoft.com/office/powerpoint/2010/main" val="1445407808"/>
      </p:ext>
    </p:extLst>
  </p:cSld>
  <p:clrMapOvr>
    <a:masterClrMapping/>
  </p:clrMapOvr>
  <p:transition spd="slow">
    <p:push dir="u"/>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5351" y="674192"/>
            <a:ext cx="7560840" cy="5681555"/>
          </a:xfrm>
          <a:prstGeom prst="rect">
            <a:avLst/>
          </a:prstGeom>
        </p:spPr>
        <p:txBody>
          <a:bodyPr wrap="square">
            <a:spAutoFit/>
          </a:bodyPr>
          <a:lstStyle/>
          <a:p>
            <a:pPr algn="just">
              <a:lnSpc>
                <a:spcPct val="115000"/>
              </a:lnSpc>
            </a:pPr>
            <a:r>
              <a:rPr lang="fa-IR" sz="2000" b="1" dirty="0">
                <a:solidFill>
                  <a:prstClr val="black"/>
                </a:solidFill>
                <a:latin typeface="Times New Roman"/>
                <a:ea typeface="Calibri"/>
                <a:cs typeface="B Titr"/>
              </a:rPr>
              <a:t> تعهدات پرداخت نشده و اندوخته تعهدات پرداخت نشده</a:t>
            </a:r>
            <a:r>
              <a:rPr lang="fa-IR" sz="2000" b="1" dirty="0" smtClean="0">
                <a:solidFill>
                  <a:prstClr val="black"/>
                </a:solidFill>
                <a:latin typeface="Times New Roman"/>
                <a:ea typeface="Calibri"/>
                <a:cs typeface="B Titr"/>
              </a:rPr>
              <a:t>:</a:t>
            </a:r>
            <a:endParaRPr lang="en-US" sz="2000" b="1" dirty="0">
              <a:solidFill>
                <a:prstClr val="black"/>
              </a:solidFill>
              <a:latin typeface="Times New Roman"/>
              <a:ea typeface="Calibri"/>
              <a:cs typeface="B Zar"/>
            </a:endParaRPr>
          </a:p>
          <a:p>
            <a:pPr algn="justLow"/>
            <a:r>
              <a:rPr lang="fa-IR" b="1" dirty="0">
                <a:solidFill>
                  <a:prstClr val="black"/>
                </a:solidFill>
                <a:latin typeface="Times New Roman"/>
                <a:ea typeface="Calibri"/>
                <a:cs typeface="B Zar"/>
              </a:rPr>
              <a:t> </a:t>
            </a:r>
            <a:r>
              <a:rPr lang="fa-IR" b="1" dirty="0">
                <a:solidFill>
                  <a:prstClr val="black"/>
                </a:solidFill>
                <a:latin typeface="Times New Roman"/>
                <a:ea typeface="Calibri"/>
                <a:cs typeface="B Nazanin" pitchFamily="2" charset="-78"/>
              </a:rPr>
              <a:t>همانگونه که قبلاً </a:t>
            </a:r>
            <a:r>
              <a:rPr lang="fa-IR" b="1" dirty="0" smtClean="0">
                <a:solidFill>
                  <a:prstClr val="black"/>
                </a:solidFill>
                <a:latin typeface="Times New Roman"/>
                <a:ea typeface="Calibri"/>
                <a:cs typeface="B Nazanin" pitchFamily="2" charset="-78"/>
              </a:rPr>
              <a:t>بيان گرديد </a:t>
            </a:r>
            <a:r>
              <a:rPr lang="fa-IR" b="1" dirty="0">
                <a:solidFill>
                  <a:prstClr val="black"/>
                </a:solidFill>
                <a:latin typeface="Times New Roman"/>
                <a:ea typeface="Calibri"/>
                <a:cs typeface="B Nazanin" pitchFamily="2" charset="-78"/>
              </a:rPr>
              <a:t>در </a:t>
            </a:r>
            <a:r>
              <a:rPr lang="fa-IR" b="1" dirty="0" smtClean="0">
                <a:solidFill>
                  <a:prstClr val="black"/>
                </a:solidFill>
                <a:latin typeface="Times New Roman"/>
                <a:ea typeface="Calibri"/>
                <a:cs typeface="B Nazanin" pitchFamily="2" charset="-78"/>
              </a:rPr>
              <a:t>سيستم حسابداري نقدي </a:t>
            </a:r>
            <a:r>
              <a:rPr lang="fa-IR" b="1" dirty="0">
                <a:solidFill>
                  <a:prstClr val="black"/>
                </a:solidFill>
                <a:latin typeface="Times New Roman"/>
                <a:ea typeface="Calibri"/>
                <a:cs typeface="B Nazanin" pitchFamily="2" charset="-78"/>
              </a:rPr>
              <a:t>و </a:t>
            </a:r>
            <a:r>
              <a:rPr lang="fa-IR" b="1" dirty="0" smtClean="0">
                <a:solidFill>
                  <a:prstClr val="black"/>
                </a:solidFill>
                <a:latin typeface="Times New Roman"/>
                <a:ea typeface="Calibri"/>
                <a:cs typeface="B Nazanin" pitchFamily="2" charset="-78"/>
              </a:rPr>
              <a:t>يا نقدي تعديل </a:t>
            </a:r>
            <a:r>
              <a:rPr lang="fa-IR" b="1" dirty="0">
                <a:solidFill>
                  <a:prstClr val="black"/>
                </a:solidFill>
                <a:latin typeface="Times New Roman"/>
                <a:ea typeface="Calibri"/>
                <a:cs typeface="B Nazanin" pitchFamily="2" charset="-78"/>
              </a:rPr>
              <a:t>شده، </a:t>
            </a:r>
            <a:r>
              <a:rPr lang="fa-IR" b="1" dirty="0" smtClean="0">
                <a:solidFill>
                  <a:prstClr val="black"/>
                </a:solidFill>
                <a:latin typeface="Times New Roman"/>
                <a:ea typeface="Calibri"/>
                <a:cs typeface="B Nazanin" pitchFamily="2" charset="-78"/>
              </a:rPr>
              <a:t>شناسايي </a:t>
            </a:r>
            <a:r>
              <a:rPr lang="fa-IR" b="1" dirty="0">
                <a:solidFill>
                  <a:prstClr val="black"/>
                </a:solidFill>
                <a:latin typeface="Times New Roman"/>
                <a:ea typeface="Calibri"/>
                <a:cs typeface="B Nazanin" pitchFamily="2" charset="-78"/>
              </a:rPr>
              <a:t>و ثبت </a:t>
            </a: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ها موکول به پرداخت وجه آنها </a:t>
            </a:r>
            <a:r>
              <a:rPr lang="fa-IR" b="1" dirty="0" smtClean="0">
                <a:solidFill>
                  <a:prstClr val="black"/>
                </a:solidFill>
                <a:latin typeface="Times New Roman"/>
                <a:ea typeface="Calibri"/>
                <a:cs typeface="B Nazanin" pitchFamily="2" charset="-78"/>
              </a:rPr>
              <a:t>مي </a:t>
            </a:r>
            <a:r>
              <a:rPr lang="fa-IR" b="1" dirty="0">
                <a:solidFill>
                  <a:prstClr val="black"/>
                </a:solidFill>
                <a:latin typeface="Times New Roman"/>
                <a:ea typeface="Calibri"/>
                <a:cs typeface="B Nazanin" pitchFamily="2" charset="-78"/>
              </a:rPr>
              <a:t>باشد، لذا در </a:t>
            </a:r>
            <a:r>
              <a:rPr lang="fa-IR" b="1" dirty="0" smtClean="0">
                <a:solidFill>
                  <a:prstClr val="black"/>
                </a:solidFill>
                <a:latin typeface="Times New Roman"/>
                <a:ea typeface="Calibri"/>
                <a:cs typeface="B Nazanin" pitchFamily="2" charset="-78"/>
              </a:rPr>
              <a:t>اين سيستم شناسايي </a:t>
            </a:r>
            <a:r>
              <a:rPr lang="fa-IR" b="1" dirty="0">
                <a:solidFill>
                  <a:prstClr val="black"/>
                </a:solidFill>
                <a:latin typeface="Times New Roman"/>
                <a:ea typeface="Calibri"/>
                <a:cs typeface="B Nazanin" pitchFamily="2" charset="-78"/>
              </a:rPr>
              <a:t>و ثبت تعهدات پرداخت نشده امکان </a:t>
            </a:r>
            <a:r>
              <a:rPr lang="fa-IR" b="1" dirty="0" smtClean="0">
                <a:solidFill>
                  <a:prstClr val="black"/>
                </a:solidFill>
                <a:latin typeface="Times New Roman"/>
                <a:ea typeface="Calibri"/>
                <a:cs typeface="B Nazanin" pitchFamily="2" charset="-78"/>
              </a:rPr>
              <a:t>پذير </a:t>
            </a:r>
            <a:r>
              <a:rPr lang="fa-IR" b="1" dirty="0">
                <a:solidFill>
                  <a:prstClr val="black"/>
                </a:solidFill>
                <a:latin typeface="Times New Roman"/>
                <a:ea typeface="Calibri"/>
                <a:cs typeface="B Nazanin" pitchFamily="2" charset="-78"/>
              </a:rPr>
              <a:t>نخواهد بود. </a:t>
            </a:r>
            <a:r>
              <a:rPr lang="fa-IR" b="1" dirty="0" smtClean="0">
                <a:solidFill>
                  <a:prstClr val="black"/>
                </a:solidFill>
                <a:latin typeface="Times New Roman"/>
                <a:ea typeface="Calibri"/>
                <a:cs typeface="B Nazanin" pitchFamily="2" charset="-78"/>
              </a:rPr>
              <a:t>براي </a:t>
            </a:r>
            <a:r>
              <a:rPr lang="fa-IR" b="1" dirty="0">
                <a:solidFill>
                  <a:prstClr val="black"/>
                </a:solidFill>
                <a:latin typeface="Times New Roman"/>
                <a:ea typeface="Calibri"/>
                <a:cs typeface="B Nazanin" pitchFamily="2" charset="-78"/>
              </a:rPr>
              <a:t>رفع </a:t>
            </a:r>
            <a:r>
              <a:rPr lang="fa-IR" b="1" dirty="0" smtClean="0">
                <a:solidFill>
                  <a:prstClr val="black"/>
                </a:solidFill>
                <a:latin typeface="Times New Roman"/>
                <a:ea typeface="Calibri"/>
                <a:cs typeface="B Nazanin" pitchFamily="2" charset="-78"/>
              </a:rPr>
              <a:t>اين </a:t>
            </a:r>
            <a:r>
              <a:rPr lang="fa-IR" b="1" dirty="0">
                <a:solidFill>
                  <a:prstClr val="black"/>
                </a:solidFill>
                <a:latin typeface="Times New Roman"/>
                <a:ea typeface="Calibri"/>
                <a:cs typeface="B Nazanin" pitchFamily="2" charset="-78"/>
              </a:rPr>
              <a:t>مشکل و انعکاس اطلاعات مربوط به تعهدات پرداخت نشده دستگاه </a:t>
            </a:r>
            <a:r>
              <a:rPr lang="fa-IR" b="1" dirty="0" smtClean="0">
                <a:solidFill>
                  <a:prstClr val="black"/>
                </a:solidFill>
                <a:latin typeface="Times New Roman"/>
                <a:ea typeface="Calibri"/>
                <a:cs typeface="B Nazanin" pitchFamily="2" charset="-78"/>
              </a:rPr>
              <a:t>هاي اجرايي، مقررگرديد </a:t>
            </a:r>
            <a:r>
              <a:rPr lang="fa-IR" b="1" dirty="0">
                <a:solidFill>
                  <a:prstClr val="black"/>
                </a:solidFill>
                <a:latin typeface="Times New Roman"/>
                <a:ea typeface="Calibri"/>
                <a:cs typeface="B Nazanin" pitchFamily="2" charset="-78"/>
              </a:rPr>
              <a:t>که از دو حساب تعهدات پرداخت نشده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و اندوخته تعهدات پرداخت نشده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استفاده شود، مشروط برآنکه در هنگام پرداخت وجه علاوه بر </a:t>
            </a:r>
            <a:r>
              <a:rPr lang="fa-IR" b="1" dirty="0" smtClean="0">
                <a:solidFill>
                  <a:prstClr val="black"/>
                </a:solidFill>
                <a:latin typeface="Times New Roman"/>
                <a:ea typeface="Calibri"/>
                <a:cs typeface="B Nazanin" pitchFamily="2" charset="-78"/>
              </a:rPr>
              <a:t>شناسايي  </a:t>
            </a:r>
            <a:r>
              <a:rPr lang="fa-IR" b="1" dirty="0">
                <a:solidFill>
                  <a:prstClr val="black"/>
                </a:solidFill>
                <a:latin typeface="Times New Roman"/>
                <a:ea typeface="Calibri"/>
                <a:cs typeface="B Nazanin" pitchFamily="2" charset="-78"/>
              </a:rPr>
              <a:t>و ثبت </a:t>
            </a:r>
            <a:r>
              <a:rPr lang="fa-IR" b="1" dirty="0" smtClean="0">
                <a:solidFill>
                  <a:prstClr val="black"/>
                </a:solidFill>
                <a:latin typeface="Times New Roman"/>
                <a:ea typeface="Calibri"/>
                <a:cs typeface="B Nazanin" pitchFamily="2" charset="-78"/>
              </a:rPr>
              <a:t>هزينه </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حسابهاي </a:t>
            </a:r>
            <a:r>
              <a:rPr lang="fa-IR" b="1" dirty="0">
                <a:solidFill>
                  <a:prstClr val="black"/>
                </a:solidFill>
                <a:latin typeface="Times New Roman"/>
                <a:ea typeface="Calibri"/>
                <a:cs typeface="B Nazanin" pitchFamily="2" charset="-78"/>
              </a:rPr>
              <a:t>مذکور </a:t>
            </a:r>
            <a:r>
              <a:rPr lang="fa-IR" b="1" dirty="0" smtClean="0">
                <a:solidFill>
                  <a:prstClr val="black"/>
                </a:solidFill>
                <a:latin typeface="Times New Roman"/>
                <a:ea typeface="Calibri"/>
                <a:cs typeface="B Nazanin" pitchFamily="2" charset="-78"/>
              </a:rPr>
              <a:t>نيز </a:t>
            </a:r>
            <a:r>
              <a:rPr lang="fa-IR" b="1" dirty="0">
                <a:solidFill>
                  <a:prstClr val="black"/>
                </a:solidFill>
                <a:latin typeface="Times New Roman"/>
                <a:ea typeface="Calibri"/>
                <a:cs typeface="B Nazanin" pitchFamily="2" charset="-78"/>
              </a:rPr>
              <a:t>حذف شوند. به منظور </a:t>
            </a:r>
            <a:r>
              <a:rPr lang="fa-IR" b="1" dirty="0" smtClean="0">
                <a:solidFill>
                  <a:prstClr val="black"/>
                </a:solidFill>
                <a:latin typeface="Times New Roman"/>
                <a:ea typeface="Calibri"/>
                <a:cs typeface="B Nazanin" pitchFamily="2" charset="-78"/>
              </a:rPr>
              <a:t>نگهداري </a:t>
            </a:r>
            <a:r>
              <a:rPr lang="fa-IR" b="1" dirty="0">
                <a:solidFill>
                  <a:prstClr val="black"/>
                </a:solidFill>
                <a:latin typeface="Times New Roman"/>
                <a:ea typeface="Calibri"/>
                <a:cs typeface="B Nazanin" pitchFamily="2" charset="-78"/>
              </a:rPr>
              <a:t>حساب تعهدات پرداخت نشده هر سال </a:t>
            </a:r>
            <a:r>
              <a:rPr lang="fa-IR" b="1" dirty="0" smtClean="0">
                <a:solidFill>
                  <a:prstClr val="black"/>
                </a:solidFill>
                <a:latin typeface="Times New Roman"/>
                <a:ea typeface="Calibri"/>
                <a:cs typeface="B Nazanin" pitchFamily="2" charset="-78"/>
              </a:rPr>
              <a:t>مالي حسابهاي </a:t>
            </a:r>
            <a:r>
              <a:rPr lang="fa-IR" b="1" dirty="0">
                <a:solidFill>
                  <a:prstClr val="black"/>
                </a:solidFill>
                <a:latin typeface="Times New Roman"/>
                <a:ea typeface="Calibri"/>
                <a:cs typeface="B Nazanin" pitchFamily="2" charset="-78"/>
              </a:rPr>
              <a:t>تعهدات پرداخت نشده </a:t>
            </a:r>
            <a:r>
              <a:rPr lang="fa-IR" b="1" dirty="0" smtClean="0">
                <a:solidFill>
                  <a:prstClr val="black"/>
                </a:solidFill>
                <a:latin typeface="Times New Roman"/>
                <a:ea typeface="Calibri"/>
                <a:cs typeface="B Nazanin" pitchFamily="2" charset="-78"/>
              </a:rPr>
              <a:t>سنواتي </a:t>
            </a:r>
            <a:r>
              <a:rPr lang="fa-IR" b="1" dirty="0">
                <a:solidFill>
                  <a:prstClr val="black"/>
                </a:solidFill>
                <a:latin typeface="Times New Roman"/>
                <a:ea typeface="Calibri"/>
                <a:cs typeface="B Nazanin" pitchFamily="2" charset="-78"/>
              </a:rPr>
              <a:t>و اندوخته تعهدات پرداخت نشده </a:t>
            </a:r>
            <a:r>
              <a:rPr lang="fa-IR" b="1" dirty="0" smtClean="0">
                <a:solidFill>
                  <a:prstClr val="black"/>
                </a:solidFill>
                <a:latin typeface="Times New Roman"/>
                <a:ea typeface="Calibri"/>
                <a:cs typeface="B Nazanin" pitchFamily="2" charset="-78"/>
              </a:rPr>
              <a:t>سنواتي </a:t>
            </a:r>
            <a:r>
              <a:rPr lang="fa-IR" b="1" dirty="0">
                <a:solidFill>
                  <a:prstClr val="black"/>
                </a:solidFill>
                <a:latin typeface="Times New Roman"/>
                <a:ea typeface="Calibri"/>
                <a:cs typeface="B Nazanin" pitchFamily="2" charset="-78"/>
              </a:rPr>
              <a:t>انتقال  </a:t>
            </a:r>
            <a:r>
              <a:rPr lang="fa-IR" b="1" dirty="0" smtClean="0">
                <a:solidFill>
                  <a:prstClr val="black"/>
                </a:solidFill>
                <a:latin typeface="Times New Roman"/>
                <a:ea typeface="Calibri"/>
                <a:cs typeface="B Nazanin" pitchFamily="2" charset="-78"/>
              </a:rPr>
              <a:t>يابد.</a:t>
            </a:r>
          </a:p>
          <a:p>
            <a:pPr algn="justLow"/>
            <a:endParaRPr lang="fa-IR" b="1" dirty="0">
              <a:solidFill>
                <a:prstClr val="black"/>
              </a:solidFill>
              <a:latin typeface="Times New Roman"/>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فرض </a:t>
            </a:r>
            <a:r>
              <a:rPr lang="fa-IR" b="1" dirty="0" smtClean="0">
                <a:solidFill>
                  <a:prstClr val="black"/>
                </a:solidFill>
                <a:latin typeface="Times New Roman"/>
                <a:ea typeface="Calibri"/>
                <a:cs typeface="B Nazanin" pitchFamily="2" charset="-78"/>
              </a:rPr>
              <a:t>کنيد </a:t>
            </a:r>
            <a:r>
              <a:rPr lang="fa-IR" b="1" dirty="0">
                <a:solidFill>
                  <a:prstClr val="black"/>
                </a:solidFill>
                <a:latin typeface="Times New Roman"/>
                <a:ea typeface="Calibri"/>
                <a:cs typeface="B Nazanin" pitchFamily="2" charset="-78"/>
              </a:rPr>
              <a:t>مانده تعهدات پرداخت نشده در </a:t>
            </a:r>
            <a:r>
              <a:rPr lang="fa-IR" b="1" dirty="0" smtClean="0">
                <a:solidFill>
                  <a:prstClr val="black"/>
                </a:solidFill>
                <a:latin typeface="Times New Roman"/>
                <a:ea typeface="Calibri"/>
                <a:cs typeface="B Nazanin" pitchFamily="2" charset="-78"/>
              </a:rPr>
              <a:t>پايان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مالي </a:t>
            </a:r>
            <a:r>
              <a:rPr lang="fa-IR" b="1" dirty="0">
                <a:solidFill>
                  <a:prstClr val="black"/>
                </a:solidFill>
                <a:latin typeface="Times New Roman"/>
                <a:ea typeface="Calibri"/>
                <a:cs typeface="B Nazanin" pitchFamily="2" charset="-78"/>
              </a:rPr>
              <a:t>از محل اعتبارات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بالغ بر </a:t>
            </a:r>
            <a:r>
              <a:rPr lang="fa-IR" b="1" dirty="0" smtClean="0">
                <a:solidFill>
                  <a:prstClr val="black"/>
                </a:solidFill>
                <a:latin typeface="Times New Roman"/>
                <a:ea typeface="Calibri"/>
                <a:cs typeface="B Nazanin" pitchFamily="2" charset="-78"/>
              </a:rPr>
              <a:t>80.000 ريال </a:t>
            </a:r>
            <a:r>
              <a:rPr lang="fa-IR" b="1" dirty="0">
                <a:solidFill>
                  <a:prstClr val="black"/>
                </a:solidFill>
                <a:latin typeface="Times New Roman"/>
                <a:ea typeface="Calibri"/>
                <a:cs typeface="B Nazanin" pitchFamily="2" charset="-78"/>
              </a:rPr>
              <a:t>باشد. ثبت </a:t>
            </a:r>
            <a:r>
              <a:rPr lang="fa-IR" b="1" dirty="0" smtClean="0">
                <a:solidFill>
                  <a:prstClr val="black"/>
                </a:solidFill>
                <a:latin typeface="Times New Roman"/>
                <a:ea typeface="Calibri"/>
                <a:cs typeface="B Nazanin" pitchFamily="2" charset="-78"/>
              </a:rPr>
              <a:t>مالي رويداد </a:t>
            </a:r>
            <a:r>
              <a:rPr lang="fa-IR" b="1" dirty="0">
                <a:solidFill>
                  <a:prstClr val="black"/>
                </a:solidFill>
                <a:latin typeface="Times New Roman"/>
                <a:ea typeface="Calibri"/>
                <a:cs typeface="B Nazanin" pitchFamily="2" charset="-78"/>
              </a:rPr>
              <a:t>فوق به شرح </a:t>
            </a:r>
            <a:r>
              <a:rPr lang="fa-IR" b="1" dirty="0" smtClean="0">
                <a:solidFill>
                  <a:prstClr val="black"/>
                </a:solidFill>
                <a:latin typeface="Times New Roman"/>
                <a:ea typeface="Calibri"/>
                <a:cs typeface="B Nazanin" pitchFamily="2" charset="-78"/>
              </a:rPr>
              <a:t>زير </a:t>
            </a:r>
            <a:r>
              <a:rPr lang="fa-IR" b="1" dirty="0">
                <a:solidFill>
                  <a:prstClr val="black"/>
                </a:solidFill>
                <a:latin typeface="Times New Roman"/>
                <a:ea typeface="Calibri"/>
                <a:cs typeface="B Nazanin" pitchFamily="2" charset="-78"/>
              </a:rPr>
              <a:t>است:</a:t>
            </a:r>
            <a:endParaRPr lang="en-US" b="1" dirty="0">
              <a:solidFill>
                <a:prstClr val="black"/>
              </a:solidFill>
              <a:latin typeface="Times New Roman"/>
              <a:ea typeface="Calibri"/>
              <a:cs typeface="B Nazanin" pitchFamily="2" charset="-78"/>
            </a:endParaRPr>
          </a:p>
          <a:p>
            <a:pPr algn="justLow">
              <a:lnSpc>
                <a:spcPct val="115000"/>
              </a:lnSpc>
            </a:pPr>
            <a:r>
              <a:rPr lang="fa-IR" b="1" dirty="0">
                <a:solidFill>
                  <a:prstClr val="black"/>
                </a:solidFill>
                <a:latin typeface="Times New Roman"/>
                <a:ea typeface="Calibri"/>
                <a:cs typeface="B Nazanin" pitchFamily="2" charset="-78"/>
              </a:rPr>
              <a:t> تعهدات پرداخت نشده </a:t>
            </a:r>
            <a:r>
              <a:rPr lang="fa-IR" b="1" dirty="0" smtClean="0">
                <a:solidFill>
                  <a:prstClr val="black"/>
                </a:solidFill>
                <a:latin typeface="Times New Roman"/>
                <a:ea typeface="Calibri"/>
                <a:cs typeface="B Nazanin" pitchFamily="2" charset="-78"/>
              </a:rPr>
              <a:t>جاري</a:t>
            </a: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80.000</a:t>
            </a:r>
            <a:endParaRPr lang="en-US" b="1" dirty="0">
              <a:solidFill>
                <a:prstClr val="black"/>
              </a:solidFill>
              <a:latin typeface="Times New Roman"/>
              <a:ea typeface="Calibri"/>
              <a:cs typeface="B Nazanin" pitchFamily="2" charset="-78"/>
            </a:endParaRPr>
          </a:p>
          <a:p>
            <a:pPr algn="justLow"/>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اندوخته </a:t>
            </a:r>
            <a:r>
              <a:rPr lang="fa-IR" b="1" dirty="0">
                <a:solidFill>
                  <a:prstClr val="black"/>
                </a:solidFill>
                <a:latin typeface="Times New Roman"/>
                <a:ea typeface="Calibri"/>
                <a:cs typeface="B Nazanin" pitchFamily="2" charset="-78"/>
              </a:rPr>
              <a:t>تعهدات پرداخت نشده </a:t>
            </a:r>
            <a:r>
              <a:rPr lang="fa-IR" b="1" dirty="0" smtClean="0">
                <a:solidFill>
                  <a:prstClr val="black"/>
                </a:solidFill>
                <a:latin typeface="Times New Roman"/>
                <a:ea typeface="Calibri"/>
                <a:cs typeface="B Nazanin" pitchFamily="2" charset="-78"/>
              </a:rPr>
              <a:t>جاري     </a:t>
            </a:r>
            <a:r>
              <a:rPr lang="fa-IR" b="1" dirty="0" smtClean="0">
                <a:solidFill>
                  <a:prstClr val="black"/>
                </a:solidFill>
                <a:latin typeface="Times New Roman"/>
                <a:ea typeface="Calibri"/>
                <a:cs typeface="B Zar"/>
              </a:rPr>
              <a:t>80.000 </a:t>
            </a:r>
          </a:p>
          <a:p>
            <a:endParaRPr lang="fa-IR" b="1" dirty="0">
              <a:solidFill>
                <a:prstClr val="black"/>
              </a:solidFill>
              <a:latin typeface="Times New Roman"/>
              <a:cs typeface="B Zar"/>
            </a:endParaRPr>
          </a:p>
          <a:p>
            <a:pPr algn="just">
              <a:lnSpc>
                <a:spcPct val="115000"/>
              </a:lnSpc>
            </a:pPr>
            <a:r>
              <a:rPr lang="fa-IR" b="1" dirty="0">
                <a:solidFill>
                  <a:prstClr val="black"/>
                </a:solidFill>
                <a:latin typeface="Times New Roman"/>
                <a:ea typeface="Calibri"/>
                <a:cs typeface="B Titr"/>
              </a:rPr>
              <a:t>بستن حسابها</a:t>
            </a:r>
            <a:endParaRPr lang="en-US" b="1" dirty="0">
              <a:solidFill>
                <a:prstClr val="black"/>
              </a:solidFill>
              <a:latin typeface="Times New Roman"/>
              <a:ea typeface="Calibri"/>
              <a:cs typeface="B Zar"/>
            </a:endParaRPr>
          </a:p>
          <a:p>
            <a:pPr algn="just">
              <a:lnSpc>
                <a:spcPct val="115000"/>
              </a:lnSpc>
            </a:pPr>
            <a:r>
              <a:rPr lang="fa-IR" b="1" dirty="0">
                <a:solidFill>
                  <a:prstClr val="black"/>
                </a:solidFill>
                <a:latin typeface="Times New Roman"/>
                <a:ea typeface="Calibri"/>
                <a:cs typeface="B Zar"/>
              </a:rPr>
              <a:t>الف) </a:t>
            </a:r>
            <a:r>
              <a:rPr lang="fa-IR" b="1" dirty="0" smtClean="0">
                <a:solidFill>
                  <a:prstClr val="black"/>
                </a:solidFill>
                <a:latin typeface="Times New Roman"/>
                <a:ea typeface="Calibri"/>
                <a:cs typeface="B Zar"/>
              </a:rPr>
              <a:t>تبديل </a:t>
            </a:r>
            <a:r>
              <a:rPr lang="fa-IR" b="1" dirty="0">
                <a:solidFill>
                  <a:prstClr val="black"/>
                </a:solidFill>
                <a:latin typeface="Times New Roman"/>
                <a:ea typeface="Calibri"/>
                <a:cs typeface="B Zar"/>
              </a:rPr>
              <a:t>مانده </a:t>
            </a:r>
            <a:r>
              <a:rPr lang="fa-IR" b="1" dirty="0" smtClean="0">
                <a:solidFill>
                  <a:prstClr val="black"/>
                </a:solidFill>
                <a:latin typeface="Times New Roman"/>
                <a:ea typeface="Calibri"/>
                <a:cs typeface="B Zar"/>
              </a:rPr>
              <a:t>هاي </a:t>
            </a:r>
            <a:r>
              <a:rPr lang="fa-IR" b="1" dirty="0">
                <a:solidFill>
                  <a:prstClr val="black"/>
                </a:solidFill>
                <a:latin typeface="Times New Roman"/>
                <a:ea typeface="Calibri"/>
                <a:cs typeface="B Zar"/>
              </a:rPr>
              <a:t>قابل انتقال به </a:t>
            </a:r>
            <a:r>
              <a:rPr lang="fa-IR" b="1" dirty="0" smtClean="0">
                <a:solidFill>
                  <a:prstClr val="black"/>
                </a:solidFill>
                <a:latin typeface="Times New Roman"/>
                <a:ea typeface="Calibri"/>
                <a:cs typeface="B Zar"/>
              </a:rPr>
              <a:t>سنواتي:</a:t>
            </a:r>
            <a:endParaRPr lang="en-US" b="1" dirty="0">
              <a:solidFill>
                <a:prstClr val="black"/>
              </a:solidFill>
              <a:latin typeface="Times New Roman"/>
              <a:ea typeface="Calibri"/>
              <a:cs typeface="B Zar"/>
            </a:endParaRPr>
          </a:p>
          <a:p>
            <a:pPr algn="just">
              <a:lnSpc>
                <a:spcPct val="115000"/>
              </a:lnSpc>
            </a:pPr>
            <a:r>
              <a:rPr lang="fa-IR" b="1" dirty="0">
                <a:solidFill>
                  <a:prstClr val="black"/>
                </a:solidFill>
                <a:latin typeface="Times New Roman"/>
                <a:ea typeface="Calibri"/>
                <a:cs typeface="B Nazanin" pitchFamily="2" charset="-78"/>
              </a:rPr>
              <a:t>1-انتقال مانده حساب </a:t>
            </a:r>
            <a:r>
              <a:rPr lang="fa-IR" b="1" dirty="0" smtClean="0">
                <a:solidFill>
                  <a:prstClr val="black"/>
                </a:solidFill>
                <a:latin typeface="Times New Roman"/>
                <a:ea typeface="Calibri"/>
                <a:cs typeface="B Nazanin" pitchFamily="2" charset="-78"/>
              </a:rPr>
              <a:t>پرداختهاي غير قطعي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به حساب </a:t>
            </a:r>
            <a:r>
              <a:rPr lang="fa-IR" b="1" dirty="0" smtClean="0">
                <a:solidFill>
                  <a:prstClr val="black"/>
                </a:solidFill>
                <a:latin typeface="Times New Roman"/>
                <a:ea typeface="Calibri"/>
                <a:cs typeface="B Nazanin" pitchFamily="2" charset="-78"/>
              </a:rPr>
              <a:t>پرداختهاي غير قطعي سنواتي</a:t>
            </a:r>
            <a:endParaRPr lang="en-US" b="1" dirty="0">
              <a:solidFill>
                <a:prstClr val="black"/>
              </a:solidFill>
              <a:latin typeface="Times New Roman"/>
              <a:ea typeface="Calibri"/>
              <a:cs typeface="B Nazanin" pitchFamily="2" charset="-78"/>
            </a:endParaRPr>
          </a:p>
          <a:p>
            <a:endParaRPr lang="fa-IR" b="1" dirty="0">
              <a:solidFill>
                <a:prstClr val="black"/>
              </a:solidFill>
            </a:endParaRPr>
          </a:p>
        </p:txBody>
      </p:sp>
    </p:spTree>
    <p:extLst>
      <p:ext uri="{BB962C8B-B14F-4D97-AF65-F5344CB8AC3E}">
        <p14:creationId xmlns:p14="http://schemas.microsoft.com/office/powerpoint/2010/main" val="10956197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332656"/>
            <a:ext cx="8496943" cy="5961632"/>
          </a:xfrm>
          <a:prstGeom prst="rect">
            <a:avLst/>
          </a:prstGeom>
        </p:spPr>
        <p:txBody>
          <a:bodyPr wrap="square">
            <a:spAutoFit/>
          </a:bodyPr>
          <a:lstStyle/>
          <a:p>
            <a:pPr algn="just">
              <a:lnSpc>
                <a:spcPct val="115000"/>
              </a:lnSpc>
            </a:pPr>
            <a:r>
              <a:rPr lang="fa-IR" b="1" dirty="0">
                <a:solidFill>
                  <a:prstClr val="black"/>
                </a:solidFill>
                <a:latin typeface="Times New Roman"/>
                <a:ea typeface="Calibri"/>
                <a:cs typeface="B Nazanin" pitchFamily="2" charset="-78"/>
              </a:rPr>
              <a:t>بستن حسابها</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الف) </a:t>
            </a:r>
            <a:r>
              <a:rPr lang="fa-IR" b="1" dirty="0" smtClean="0">
                <a:solidFill>
                  <a:prstClr val="black"/>
                </a:solidFill>
                <a:latin typeface="Times New Roman"/>
                <a:ea typeface="Calibri"/>
                <a:cs typeface="B Nazanin" pitchFamily="2" charset="-78"/>
              </a:rPr>
              <a:t>تبديل </a:t>
            </a:r>
            <a:r>
              <a:rPr lang="fa-IR" b="1" dirty="0">
                <a:solidFill>
                  <a:prstClr val="black"/>
                </a:solidFill>
                <a:latin typeface="Times New Roman"/>
                <a:ea typeface="Calibri"/>
                <a:cs typeface="B Nazanin" pitchFamily="2" charset="-78"/>
              </a:rPr>
              <a:t>مانده </a:t>
            </a:r>
            <a:r>
              <a:rPr lang="fa-IR" b="1" dirty="0" smtClean="0">
                <a:solidFill>
                  <a:prstClr val="black"/>
                </a:solidFill>
                <a:latin typeface="Times New Roman"/>
                <a:ea typeface="Calibri"/>
                <a:cs typeface="B Nazanin" pitchFamily="2" charset="-78"/>
              </a:rPr>
              <a:t>هاي </a:t>
            </a:r>
            <a:r>
              <a:rPr lang="fa-IR" b="1" dirty="0">
                <a:solidFill>
                  <a:prstClr val="black"/>
                </a:solidFill>
                <a:latin typeface="Times New Roman"/>
                <a:ea typeface="Calibri"/>
                <a:cs typeface="B Nazanin" pitchFamily="2" charset="-78"/>
              </a:rPr>
              <a:t>قابل انتقال به </a:t>
            </a:r>
            <a:r>
              <a:rPr lang="fa-IR" b="1" dirty="0" smtClean="0">
                <a:solidFill>
                  <a:prstClr val="black"/>
                </a:solidFill>
                <a:latin typeface="Times New Roman"/>
                <a:ea typeface="Calibri"/>
                <a:cs typeface="B Nazanin" pitchFamily="2" charset="-78"/>
              </a:rPr>
              <a:t>سنواتي:</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1-انتقال مانده حساب </a:t>
            </a:r>
            <a:r>
              <a:rPr lang="fa-IR" b="1" dirty="0" smtClean="0">
                <a:solidFill>
                  <a:prstClr val="black"/>
                </a:solidFill>
                <a:latin typeface="Times New Roman"/>
                <a:ea typeface="Calibri"/>
                <a:cs typeface="B Nazanin" pitchFamily="2" charset="-78"/>
              </a:rPr>
              <a:t>پرداختهاي غير قطعي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به حساب </a:t>
            </a:r>
            <a:r>
              <a:rPr lang="fa-IR" b="1" dirty="0" smtClean="0">
                <a:solidFill>
                  <a:prstClr val="black"/>
                </a:solidFill>
                <a:latin typeface="Times New Roman"/>
                <a:ea typeface="Calibri"/>
                <a:cs typeface="B Nazanin" pitchFamily="2" charset="-78"/>
              </a:rPr>
              <a:t>پرداختهاي غير قطعي سنواتي</a:t>
            </a:r>
          </a:p>
          <a:p>
            <a:pPr marL="457200" indent="457200">
              <a:lnSpc>
                <a:spcPct val="115000"/>
              </a:lnSpc>
            </a:pPr>
            <a:r>
              <a:rPr lang="fa-IR" sz="1600" b="1" dirty="0">
                <a:solidFill>
                  <a:prstClr val="black"/>
                </a:solidFill>
                <a:latin typeface="Times New Roman"/>
                <a:ea typeface="Calibri"/>
                <a:cs typeface="B Nazanin" pitchFamily="2" charset="-78"/>
              </a:rPr>
              <a:t>ثبت بودجه </a:t>
            </a:r>
            <a:r>
              <a:rPr lang="fa-IR" sz="1600" b="1" dirty="0" smtClean="0">
                <a:solidFill>
                  <a:prstClr val="black"/>
                </a:solidFill>
                <a:latin typeface="Times New Roman"/>
                <a:ea typeface="Calibri"/>
                <a:cs typeface="B Nazanin" pitchFamily="2" charset="-78"/>
              </a:rPr>
              <a:t>اي</a:t>
            </a:r>
            <a:r>
              <a:rPr lang="fa-IR" sz="1600" b="1" dirty="0">
                <a:solidFill>
                  <a:prstClr val="black"/>
                </a:solidFill>
                <a:latin typeface="Times New Roman"/>
                <a:ea typeface="Calibri"/>
                <a:cs typeface="B Nazanin" pitchFamily="2" charset="-78"/>
              </a:rPr>
              <a:t>		</a:t>
            </a:r>
            <a:r>
              <a:rPr lang="fa-IR" sz="1600" b="1" dirty="0" smtClean="0">
                <a:solidFill>
                  <a:prstClr val="black"/>
                </a:solidFill>
                <a:latin typeface="Times New Roman"/>
                <a:ea typeface="Calibri"/>
                <a:cs typeface="B Nazanin" pitchFamily="2" charset="-78"/>
              </a:rPr>
              <a:t>                                                 ثبت مالي</a:t>
            </a:r>
            <a:endParaRPr lang="en-US" sz="1600" b="1" dirty="0">
              <a:solidFill>
                <a:prstClr val="black"/>
              </a:solidFill>
              <a:latin typeface="Times New Roman"/>
              <a:ea typeface="Calibri"/>
              <a:cs typeface="B Nazanin" pitchFamily="2" charset="-78"/>
            </a:endParaRPr>
          </a:p>
          <a:p>
            <a:pPr algn="just">
              <a:lnSpc>
                <a:spcPct val="115000"/>
              </a:lnSpc>
            </a:pPr>
            <a:r>
              <a:rPr lang="fa-IR" sz="1600" b="1" dirty="0">
                <a:solidFill>
                  <a:prstClr val="black"/>
                </a:solidFill>
                <a:latin typeface="Times New Roman"/>
                <a:ea typeface="Calibri"/>
                <a:cs typeface="B Nazanin" pitchFamily="2" charset="-78"/>
              </a:rPr>
              <a:t> اندوخته اعتبار </a:t>
            </a:r>
            <a:r>
              <a:rPr lang="fa-IR" sz="1600" b="1" dirty="0" smtClean="0">
                <a:solidFill>
                  <a:prstClr val="black"/>
                </a:solidFill>
                <a:latin typeface="Times New Roman"/>
                <a:ea typeface="Calibri"/>
                <a:cs typeface="B Nazanin" pitchFamily="2" charset="-78"/>
              </a:rPr>
              <a:t>پرداختهاي غير قطعي 2.144.000</a:t>
            </a:r>
            <a:r>
              <a:rPr lang="fa-IR" sz="1600" b="1" dirty="0">
                <a:solidFill>
                  <a:prstClr val="black"/>
                </a:solidFill>
                <a:latin typeface="Times New Roman"/>
                <a:ea typeface="Calibri"/>
                <a:cs typeface="B Nazanin" pitchFamily="2" charset="-78"/>
              </a:rPr>
              <a:t>		 </a:t>
            </a:r>
            <a:r>
              <a:rPr lang="fa-IR" sz="1600" b="1" dirty="0" smtClean="0">
                <a:solidFill>
                  <a:prstClr val="black"/>
                </a:solidFill>
                <a:latin typeface="Times New Roman"/>
                <a:ea typeface="Calibri"/>
                <a:cs typeface="B Nazanin" pitchFamily="2" charset="-78"/>
              </a:rPr>
              <a:t>پيش </a:t>
            </a:r>
            <a:r>
              <a:rPr lang="fa-IR" sz="1600" b="1" dirty="0">
                <a:solidFill>
                  <a:prstClr val="black"/>
                </a:solidFill>
                <a:latin typeface="Times New Roman"/>
                <a:ea typeface="Calibri"/>
                <a:cs typeface="B Nazanin" pitchFamily="2" charset="-78"/>
              </a:rPr>
              <a:t>پرداخت </a:t>
            </a:r>
            <a:r>
              <a:rPr lang="fa-IR" sz="1600" b="1" dirty="0" smtClean="0">
                <a:solidFill>
                  <a:prstClr val="black"/>
                </a:solidFill>
                <a:latin typeface="Times New Roman"/>
                <a:ea typeface="Calibri"/>
                <a:cs typeface="B Nazanin" pitchFamily="2" charset="-78"/>
              </a:rPr>
              <a:t>سنواتي    1.504.000</a:t>
            </a:r>
            <a:endParaRPr lang="en-US" sz="1600" b="1" dirty="0">
              <a:solidFill>
                <a:prstClr val="black"/>
              </a:solidFill>
              <a:latin typeface="Times New Roman"/>
              <a:ea typeface="Calibri"/>
              <a:cs typeface="B Nazanin" pitchFamily="2" charset="-78"/>
            </a:endParaRPr>
          </a:p>
          <a:p>
            <a:pPr algn="just">
              <a:lnSpc>
                <a:spcPct val="115000"/>
              </a:lnSpc>
            </a:pPr>
            <a:r>
              <a:rPr lang="fa-IR" sz="1600" b="1" dirty="0">
                <a:solidFill>
                  <a:prstClr val="black"/>
                </a:solidFill>
                <a:latin typeface="Times New Roman"/>
                <a:ea typeface="Calibri"/>
                <a:cs typeface="B Nazanin" pitchFamily="2" charset="-78"/>
              </a:rPr>
              <a:t> </a:t>
            </a:r>
            <a:r>
              <a:rPr lang="fa-IR" sz="1600" b="1" dirty="0" smtClean="0">
                <a:solidFill>
                  <a:prstClr val="black"/>
                </a:solidFill>
                <a:latin typeface="Times New Roman"/>
                <a:ea typeface="Calibri"/>
                <a:cs typeface="B Nazanin" pitchFamily="2" charset="-78"/>
              </a:rPr>
              <a:t>         اندوخته </a:t>
            </a:r>
            <a:r>
              <a:rPr lang="fa-IR" sz="1600" b="1" dirty="0">
                <a:solidFill>
                  <a:prstClr val="black"/>
                </a:solidFill>
                <a:latin typeface="Times New Roman"/>
                <a:ea typeface="Calibri"/>
                <a:cs typeface="B Nazanin" pitchFamily="2" charset="-78"/>
              </a:rPr>
              <a:t>اعتبار </a:t>
            </a:r>
            <a:r>
              <a:rPr lang="fa-IR" sz="1600" b="1" dirty="0" smtClean="0">
                <a:solidFill>
                  <a:prstClr val="black"/>
                </a:solidFill>
                <a:latin typeface="Times New Roman"/>
                <a:ea typeface="Calibri"/>
                <a:cs typeface="B Nazanin" pitchFamily="2" charset="-78"/>
              </a:rPr>
              <a:t>پرداختهاي غير قطعي سنواتي 2.144.000</a:t>
            </a:r>
            <a:r>
              <a:rPr lang="fa-IR" sz="1600" b="1" dirty="0">
                <a:solidFill>
                  <a:prstClr val="black"/>
                </a:solidFill>
                <a:latin typeface="Times New Roman"/>
                <a:ea typeface="Calibri"/>
                <a:cs typeface="B Nazanin" pitchFamily="2" charset="-78"/>
              </a:rPr>
              <a:t>	</a:t>
            </a:r>
            <a:r>
              <a:rPr lang="fa-IR" sz="1600" b="1" dirty="0" smtClean="0">
                <a:solidFill>
                  <a:prstClr val="black"/>
                </a:solidFill>
                <a:latin typeface="Times New Roman"/>
                <a:ea typeface="Calibri"/>
                <a:cs typeface="B Nazanin" pitchFamily="2" charset="-78"/>
              </a:rPr>
              <a:t>  علي </a:t>
            </a:r>
            <a:r>
              <a:rPr lang="fa-IR" sz="1600" b="1" dirty="0">
                <a:solidFill>
                  <a:prstClr val="black"/>
                </a:solidFill>
                <a:latin typeface="Times New Roman"/>
                <a:ea typeface="Calibri"/>
                <a:cs typeface="B Nazanin" pitchFamily="2" charset="-78"/>
              </a:rPr>
              <a:t>الحساب </a:t>
            </a:r>
            <a:r>
              <a:rPr lang="fa-IR" sz="1600" b="1" dirty="0" smtClean="0">
                <a:solidFill>
                  <a:prstClr val="black"/>
                </a:solidFill>
                <a:latin typeface="Times New Roman"/>
                <a:ea typeface="Calibri"/>
                <a:cs typeface="B Nazanin" pitchFamily="2" charset="-78"/>
              </a:rPr>
              <a:t>سنواتي    640.000</a:t>
            </a:r>
            <a:endParaRPr lang="en-US" sz="1600" b="1" dirty="0">
              <a:solidFill>
                <a:prstClr val="black"/>
              </a:solidFill>
              <a:latin typeface="Times New Roman"/>
              <a:ea typeface="Calibri"/>
              <a:cs typeface="B Nazanin" pitchFamily="2" charset="-78"/>
            </a:endParaRPr>
          </a:p>
          <a:p>
            <a:pPr algn="just">
              <a:lnSpc>
                <a:spcPct val="115000"/>
              </a:lnSpc>
            </a:pPr>
            <a:r>
              <a:rPr lang="fa-IR" sz="1600" b="1" dirty="0">
                <a:solidFill>
                  <a:prstClr val="black"/>
                </a:solidFill>
                <a:latin typeface="Times New Roman"/>
                <a:ea typeface="Calibri"/>
                <a:cs typeface="B Nazanin" pitchFamily="2" charset="-78"/>
              </a:rPr>
              <a:t> درخواست وجه </a:t>
            </a:r>
            <a:r>
              <a:rPr lang="fa-IR" sz="1600" b="1" dirty="0" smtClean="0">
                <a:solidFill>
                  <a:prstClr val="black"/>
                </a:solidFill>
                <a:latin typeface="Times New Roman"/>
                <a:ea typeface="Calibri"/>
                <a:cs typeface="B Nazanin" pitchFamily="2" charset="-78"/>
              </a:rPr>
              <a:t>سنواتي 2.144.000</a:t>
            </a:r>
            <a:r>
              <a:rPr lang="fa-IR" sz="1600" b="1" dirty="0">
                <a:solidFill>
                  <a:prstClr val="black"/>
                </a:solidFill>
                <a:latin typeface="Times New Roman"/>
                <a:ea typeface="Calibri"/>
                <a:cs typeface="B Nazanin" pitchFamily="2" charset="-78"/>
              </a:rPr>
              <a:t>			 </a:t>
            </a:r>
            <a:r>
              <a:rPr lang="fa-IR" sz="1600" b="1" dirty="0" smtClean="0">
                <a:solidFill>
                  <a:prstClr val="black"/>
                </a:solidFill>
                <a:latin typeface="Times New Roman"/>
                <a:ea typeface="Calibri"/>
                <a:cs typeface="B Nazanin" pitchFamily="2" charset="-78"/>
              </a:rPr>
              <a:t>           پيش </a:t>
            </a:r>
            <a:r>
              <a:rPr lang="fa-IR" sz="1600" b="1" dirty="0">
                <a:solidFill>
                  <a:prstClr val="black"/>
                </a:solidFill>
                <a:latin typeface="Times New Roman"/>
                <a:ea typeface="Calibri"/>
                <a:cs typeface="B Nazanin" pitchFamily="2" charset="-78"/>
              </a:rPr>
              <a:t>پرداخت سال </a:t>
            </a:r>
            <a:r>
              <a:rPr lang="fa-IR" sz="1600" b="1" dirty="0" smtClean="0">
                <a:solidFill>
                  <a:prstClr val="black"/>
                </a:solidFill>
                <a:latin typeface="Times New Roman"/>
                <a:ea typeface="Calibri"/>
                <a:cs typeface="B Nazanin" pitchFamily="2" charset="-78"/>
              </a:rPr>
              <a:t>جاري       1.504.000</a:t>
            </a:r>
            <a:endParaRPr lang="en-US" sz="1600" b="1" dirty="0">
              <a:solidFill>
                <a:prstClr val="black"/>
              </a:solidFill>
              <a:latin typeface="Times New Roman"/>
              <a:ea typeface="Calibri"/>
              <a:cs typeface="B Nazanin" pitchFamily="2" charset="-78"/>
            </a:endParaRPr>
          </a:p>
          <a:p>
            <a:pPr algn="just">
              <a:lnSpc>
                <a:spcPct val="115000"/>
              </a:lnSpc>
            </a:pPr>
            <a:r>
              <a:rPr lang="fa-IR" sz="1600" b="1" dirty="0">
                <a:solidFill>
                  <a:prstClr val="black"/>
                </a:solidFill>
                <a:latin typeface="Times New Roman"/>
                <a:ea typeface="Calibri"/>
                <a:cs typeface="B Nazanin" pitchFamily="2" charset="-78"/>
              </a:rPr>
              <a:t>	</a:t>
            </a:r>
            <a:r>
              <a:rPr lang="fa-IR" sz="1600" b="1" dirty="0" smtClean="0">
                <a:solidFill>
                  <a:prstClr val="black"/>
                </a:solidFill>
                <a:latin typeface="Times New Roman"/>
                <a:ea typeface="Calibri"/>
                <a:cs typeface="B Nazanin" pitchFamily="2" charset="-78"/>
              </a:rPr>
              <a:t> </a:t>
            </a:r>
            <a:r>
              <a:rPr lang="fa-IR" sz="1600" b="1" dirty="0">
                <a:solidFill>
                  <a:prstClr val="black"/>
                </a:solidFill>
                <a:latin typeface="Times New Roman"/>
                <a:ea typeface="Calibri"/>
                <a:cs typeface="B Nazanin" pitchFamily="2" charset="-78"/>
              </a:rPr>
              <a:t>درخواست وجه </a:t>
            </a:r>
            <a:r>
              <a:rPr lang="fa-IR" sz="1600" b="1" dirty="0" smtClean="0">
                <a:solidFill>
                  <a:prstClr val="black"/>
                </a:solidFill>
                <a:latin typeface="Times New Roman"/>
                <a:ea typeface="Calibri"/>
                <a:cs typeface="B Nazanin" pitchFamily="2" charset="-78"/>
              </a:rPr>
              <a:t>2.144.000</a:t>
            </a:r>
            <a:r>
              <a:rPr lang="fa-IR" sz="1600" b="1" dirty="0">
                <a:solidFill>
                  <a:prstClr val="black"/>
                </a:solidFill>
                <a:latin typeface="Times New Roman"/>
                <a:ea typeface="Calibri"/>
                <a:cs typeface="B Nazanin" pitchFamily="2" charset="-78"/>
              </a:rPr>
              <a:t>	</a:t>
            </a:r>
            <a:r>
              <a:rPr lang="fa-IR" sz="1600" b="1" dirty="0" smtClean="0">
                <a:solidFill>
                  <a:prstClr val="black"/>
                </a:solidFill>
                <a:latin typeface="Times New Roman"/>
                <a:ea typeface="Calibri"/>
                <a:cs typeface="B Nazanin" pitchFamily="2" charset="-78"/>
              </a:rPr>
              <a:t>                                                     علي </a:t>
            </a:r>
            <a:r>
              <a:rPr lang="fa-IR" sz="1600" b="1" dirty="0">
                <a:solidFill>
                  <a:prstClr val="black"/>
                </a:solidFill>
                <a:latin typeface="Times New Roman"/>
                <a:ea typeface="Calibri"/>
                <a:cs typeface="B Nazanin" pitchFamily="2" charset="-78"/>
              </a:rPr>
              <a:t>الحساب سال </a:t>
            </a:r>
            <a:r>
              <a:rPr lang="fa-IR" sz="1600" b="1" dirty="0" smtClean="0">
                <a:solidFill>
                  <a:prstClr val="black"/>
                </a:solidFill>
                <a:latin typeface="Times New Roman"/>
                <a:ea typeface="Calibri"/>
                <a:cs typeface="B Nazanin" pitchFamily="2" charset="-78"/>
              </a:rPr>
              <a:t>جاري        640.000</a:t>
            </a:r>
            <a:endParaRPr lang="en-US" sz="1600" b="1" dirty="0">
              <a:solidFill>
                <a:prstClr val="black"/>
              </a:solidFill>
              <a:latin typeface="Times New Roman"/>
              <a:ea typeface="Calibri"/>
              <a:cs typeface="B Nazanin" pitchFamily="2" charset="-78"/>
            </a:endParaRPr>
          </a:p>
          <a:p>
            <a:pPr>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دريافتي </a:t>
            </a:r>
            <a:r>
              <a:rPr lang="fa-IR" b="1" dirty="0">
                <a:solidFill>
                  <a:prstClr val="black"/>
                </a:solidFill>
                <a:latin typeface="Times New Roman"/>
                <a:ea typeface="Calibri"/>
                <a:cs typeface="B Nazanin" pitchFamily="2" charset="-78"/>
              </a:rPr>
              <a:t>از </a:t>
            </a:r>
            <a:r>
              <a:rPr lang="fa-IR" b="1" dirty="0" smtClean="0">
                <a:solidFill>
                  <a:prstClr val="black"/>
                </a:solidFill>
                <a:latin typeface="Times New Roman"/>
                <a:ea typeface="Calibri"/>
                <a:cs typeface="B Nazanin" pitchFamily="2" charset="-78"/>
              </a:rPr>
              <a:t>خزانه       </a:t>
            </a:r>
            <a:r>
              <a:rPr lang="fa-IR" sz="2000" b="1" dirty="0" smtClean="0">
                <a:solidFill>
                  <a:prstClr val="black"/>
                </a:solidFill>
                <a:latin typeface="Times New Roman"/>
                <a:ea typeface="Calibri"/>
                <a:cs typeface="B Nazanin" pitchFamily="2" charset="-78"/>
              </a:rPr>
              <a:t>2.144.000</a:t>
            </a:r>
            <a:endParaRPr lang="en-US" b="1" dirty="0">
              <a:solidFill>
                <a:prstClr val="black"/>
              </a:solidFill>
              <a:latin typeface="Times New Roman"/>
              <a:ea typeface="Calibri"/>
              <a:cs typeface="B Nazanin" pitchFamily="2" charset="-78"/>
            </a:endParaRPr>
          </a:p>
          <a:p>
            <a:pPr algn="just">
              <a:lnSpc>
                <a:spcPct val="115000"/>
              </a:lnSpc>
            </a:pPr>
            <a:r>
              <a:rPr lang="fa-IR" b="1" dirty="0">
                <a:solidFill>
                  <a:prstClr val="black"/>
                </a:solidFill>
                <a:latin typeface="Times New Roman"/>
                <a:ea typeface="Calibri"/>
                <a:cs typeface="B Nazanin" pitchFamily="2" charset="-78"/>
              </a:rPr>
              <a:t>	</a:t>
            </a:r>
            <a:r>
              <a:rPr lang="fa-IR" b="1" dirty="0" smtClean="0">
                <a:solidFill>
                  <a:prstClr val="black"/>
                </a:solidFill>
                <a:latin typeface="Times New Roman"/>
                <a:ea typeface="Calibri"/>
                <a:cs typeface="B Nazanin" pitchFamily="2" charset="-78"/>
              </a:rPr>
              <a:t>                                                 اندوخته پيش </a:t>
            </a:r>
            <a:r>
              <a:rPr lang="fa-IR" b="1" dirty="0">
                <a:solidFill>
                  <a:prstClr val="black"/>
                </a:solidFill>
                <a:latin typeface="Times New Roman"/>
                <a:ea typeface="Calibri"/>
                <a:cs typeface="B Nazanin" pitchFamily="2" charset="-78"/>
              </a:rPr>
              <a:t>پرداخت و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a:t>
            </a:r>
            <a:r>
              <a:rPr lang="fa-IR" b="1" dirty="0" smtClean="0">
                <a:solidFill>
                  <a:prstClr val="black"/>
                </a:solidFill>
                <a:latin typeface="Times New Roman"/>
                <a:ea typeface="Calibri"/>
                <a:cs typeface="B Nazanin" pitchFamily="2" charset="-78"/>
              </a:rPr>
              <a:t>سنواتي    2.144.000</a:t>
            </a:r>
          </a:p>
          <a:p>
            <a:pPr algn="just">
              <a:lnSpc>
                <a:spcPct val="115000"/>
              </a:lnSpc>
            </a:pPr>
            <a:r>
              <a:rPr lang="fa-IR" b="1" dirty="0">
                <a:solidFill>
                  <a:prstClr val="black"/>
                </a:solidFill>
                <a:latin typeface="Times New Roman"/>
                <a:ea typeface="Calibri"/>
                <a:cs typeface="B Nazanin" pitchFamily="2" charset="-78"/>
              </a:rPr>
              <a:t> انجام ثبت </a:t>
            </a:r>
            <a:r>
              <a:rPr lang="fa-IR" b="1" dirty="0" smtClean="0">
                <a:solidFill>
                  <a:prstClr val="black"/>
                </a:solidFill>
                <a:latin typeface="Times New Roman"/>
                <a:ea typeface="Calibri"/>
                <a:cs typeface="B Nazanin" pitchFamily="2" charset="-78"/>
              </a:rPr>
              <a:t>هاي </a:t>
            </a:r>
            <a:r>
              <a:rPr lang="fa-IR" b="1" dirty="0">
                <a:solidFill>
                  <a:prstClr val="black"/>
                </a:solidFill>
                <a:latin typeface="Times New Roman"/>
                <a:ea typeface="Calibri"/>
                <a:cs typeface="B Nazanin" pitchFamily="2" charset="-78"/>
              </a:rPr>
              <a:t>فوق از </a:t>
            </a:r>
            <a:r>
              <a:rPr lang="fa-IR" b="1" dirty="0" smtClean="0">
                <a:solidFill>
                  <a:prstClr val="black"/>
                </a:solidFill>
                <a:latin typeface="Times New Roman"/>
                <a:ea typeface="Calibri"/>
                <a:cs typeface="B Nazanin" pitchFamily="2" charset="-78"/>
              </a:rPr>
              <a:t>يک </a:t>
            </a:r>
            <a:r>
              <a:rPr lang="fa-IR" b="1" dirty="0">
                <a:solidFill>
                  <a:prstClr val="black"/>
                </a:solidFill>
                <a:latin typeface="Times New Roman"/>
                <a:ea typeface="Calibri"/>
                <a:cs typeface="B Nazanin" pitchFamily="2" charset="-78"/>
              </a:rPr>
              <a:t>سو  </a:t>
            </a:r>
            <a:r>
              <a:rPr lang="fa-IR" b="1" dirty="0" smtClean="0">
                <a:solidFill>
                  <a:prstClr val="black"/>
                </a:solidFill>
                <a:latin typeface="Times New Roman"/>
                <a:ea typeface="Calibri"/>
                <a:cs typeface="B Nazanin" pitchFamily="2" charset="-78"/>
              </a:rPr>
              <a:t>عناوين حسابهاي پيش </a:t>
            </a:r>
            <a:r>
              <a:rPr lang="fa-IR" b="1" dirty="0">
                <a:solidFill>
                  <a:prstClr val="black"/>
                </a:solidFill>
                <a:latin typeface="Times New Roman"/>
                <a:ea typeface="Calibri"/>
                <a:cs typeface="B Nazanin" pitchFamily="2" charset="-78"/>
              </a:rPr>
              <a:t>پرداخت و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سال </a:t>
            </a:r>
            <a:r>
              <a:rPr lang="fa-IR" b="1" dirty="0" smtClean="0">
                <a:solidFill>
                  <a:prstClr val="black"/>
                </a:solidFill>
                <a:latin typeface="Times New Roman"/>
                <a:ea typeface="Calibri"/>
                <a:cs typeface="B Nazanin" pitchFamily="2" charset="-78"/>
              </a:rPr>
              <a:t>جاري </a:t>
            </a:r>
            <a:r>
              <a:rPr lang="fa-IR" b="1" dirty="0">
                <a:solidFill>
                  <a:prstClr val="black"/>
                </a:solidFill>
                <a:latin typeface="Times New Roman"/>
                <a:ea typeface="Calibri"/>
                <a:cs typeface="B Nazanin" pitchFamily="2" charset="-78"/>
              </a:rPr>
              <a:t>را به </a:t>
            </a:r>
            <a:r>
              <a:rPr lang="fa-IR" b="1" dirty="0" smtClean="0">
                <a:solidFill>
                  <a:prstClr val="black"/>
                </a:solidFill>
                <a:latin typeface="Times New Roman"/>
                <a:ea typeface="Calibri"/>
                <a:cs typeface="B Nazanin" pitchFamily="2" charset="-78"/>
              </a:rPr>
              <a:t>پيش </a:t>
            </a:r>
            <a:r>
              <a:rPr lang="fa-IR" b="1" dirty="0">
                <a:solidFill>
                  <a:prstClr val="black"/>
                </a:solidFill>
                <a:latin typeface="Times New Roman"/>
                <a:ea typeface="Calibri"/>
                <a:cs typeface="B Nazanin" pitchFamily="2" charset="-78"/>
              </a:rPr>
              <a:t>پرداخت و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 </a:t>
            </a:r>
            <a:r>
              <a:rPr lang="fa-IR" b="1" dirty="0" smtClean="0">
                <a:solidFill>
                  <a:prstClr val="black"/>
                </a:solidFill>
                <a:latin typeface="Times New Roman"/>
                <a:ea typeface="Calibri"/>
                <a:cs typeface="B Nazanin" pitchFamily="2" charset="-78"/>
              </a:rPr>
              <a:t>سنواتي تغيير مي </a:t>
            </a:r>
            <a:r>
              <a:rPr lang="fa-IR" b="1" dirty="0">
                <a:solidFill>
                  <a:prstClr val="black"/>
                </a:solidFill>
                <a:latin typeface="Times New Roman"/>
                <a:ea typeface="Calibri"/>
                <a:cs typeface="B Nazanin" pitchFamily="2" charset="-78"/>
              </a:rPr>
              <a:t>دهد و از </a:t>
            </a:r>
            <a:r>
              <a:rPr lang="fa-IR" b="1" dirty="0" smtClean="0">
                <a:solidFill>
                  <a:prstClr val="black"/>
                </a:solidFill>
                <a:latin typeface="Times New Roman"/>
                <a:ea typeface="Calibri"/>
                <a:cs typeface="B Nazanin" pitchFamily="2" charset="-78"/>
              </a:rPr>
              <a:t>سوي ديگر </a:t>
            </a:r>
            <a:r>
              <a:rPr lang="fa-IR" b="1" dirty="0">
                <a:solidFill>
                  <a:prstClr val="black"/>
                </a:solidFill>
                <a:latin typeface="Times New Roman"/>
                <a:ea typeface="Calibri"/>
                <a:cs typeface="B Nazanin" pitchFamily="2" charset="-78"/>
              </a:rPr>
              <a:t>اندوخته لازم را از محل اعتبار و وجوه </a:t>
            </a:r>
            <a:r>
              <a:rPr lang="fa-IR" b="1" dirty="0" smtClean="0">
                <a:solidFill>
                  <a:prstClr val="black"/>
                </a:solidFill>
                <a:latin typeface="Times New Roman"/>
                <a:ea typeface="Calibri"/>
                <a:cs typeface="B Nazanin" pitchFamily="2" charset="-78"/>
              </a:rPr>
              <a:t>دريافتي </a:t>
            </a:r>
            <a:r>
              <a:rPr lang="fa-IR" b="1" dirty="0">
                <a:solidFill>
                  <a:prstClr val="black"/>
                </a:solidFill>
                <a:latin typeface="Times New Roman"/>
                <a:ea typeface="Calibri"/>
                <a:cs typeface="B Nazanin" pitchFamily="2" charset="-78"/>
              </a:rPr>
              <a:t>سال </a:t>
            </a:r>
            <a:r>
              <a:rPr lang="fa-IR" b="1" dirty="0" smtClean="0">
                <a:solidFill>
                  <a:prstClr val="black"/>
                </a:solidFill>
                <a:latin typeface="Times New Roman"/>
                <a:ea typeface="Calibri"/>
                <a:cs typeface="B Nazanin" pitchFamily="2" charset="-78"/>
              </a:rPr>
              <a:t>1</a:t>
            </a:r>
            <a:r>
              <a:rPr lang="en-US" b="1" dirty="0" smtClean="0">
                <a:solidFill>
                  <a:prstClr val="black"/>
                </a:solidFill>
                <a:latin typeface="Times New Roman"/>
                <a:ea typeface="Calibri"/>
                <a:cs typeface="B Nazanin" pitchFamily="2" charset="-78"/>
              </a:rPr>
              <a:t>x</a:t>
            </a:r>
            <a:r>
              <a:rPr lang="fa-IR" b="1" dirty="0" smtClean="0">
                <a:solidFill>
                  <a:prstClr val="black"/>
                </a:solidFill>
                <a:latin typeface="Times New Roman"/>
                <a:ea typeface="Calibri"/>
                <a:cs typeface="B Nazanin" pitchFamily="2" charset="-78"/>
              </a:rPr>
              <a:t>13که </a:t>
            </a:r>
            <a:r>
              <a:rPr lang="fa-IR" b="1" dirty="0">
                <a:solidFill>
                  <a:prstClr val="black"/>
                </a:solidFill>
                <a:latin typeface="Times New Roman"/>
                <a:ea typeface="Calibri"/>
                <a:cs typeface="B Nazanin" pitchFamily="2" charset="-78"/>
              </a:rPr>
              <a:t>معادل مانده </a:t>
            </a:r>
            <a:r>
              <a:rPr lang="fa-IR" b="1" dirty="0" smtClean="0">
                <a:solidFill>
                  <a:prstClr val="black"/>
                </a:solidFill>
                <a:latin typeface="Times New Roman"/>
                <a:ea typeface="Calibri"/>
                <a:cs typeface="B Nazanin" pitchFamily="2" charset="-78"/>
              </a:rPr>
              <a:t>پيش </a:t>
            </a:r>
            <a:r>
              <a:rPr lang="fa-IR" b="1" dirty="0">
                <a:solidFill>
                  <a:prstClr val="black"/>
                </a:solidFill>
                <a:latin typeface="Times New Roman"/>
                <a:ea typeface="Calibri"/>
                <a:cs typeface="B Nazanin" pitchFamily="2" charset="-78"/>
              </a:rPr>
              <a:t>پرداختها و </a:t>
            </a:r>
            <a:r>
              <a:rPr lang="fa-IR" b="1" dirty="0" smtClean="0">
                <a:solidFill>
                  <a:prstClr val="black"/>
                </a:solidFill>
                <a:latin typeface="Times New Roman"/>
                <a:ea typeface="Calibri"/>
                <a:cs typeface="B Nazanin" pitchFamily="2" charset="-78"/>
              </a:rPr>
              <a:t>علي الحسابهاي انتقالي مي </a:t>
            </a:r>
            <a:r>
              <a:rPr lang="fa-IR" b="1" dirty="0">
                <a:solidFill>
                  <a:prstClr val="black"/>
                </a:solidFill>
                <a:latin typeface="Times New Roman"/>
                <a:ea typeface="Calibri"/>
                <a:cs typeface="B Nazanin" pitchFamily="2" charset="-78"/>
              </a:rPr>
              <a:t>باشد </a:t>
            </a:r>
            <a:r>
              <a:rPr lang="fa-IR" b="1" dirty="0" smtClean="0">
                <a:solidFill>
                  <a:prstClr val="black"/>
                </a:solidFill>
                <a:latin typeface="Times New Roman"/>
                <a:ea typeface="Calibri"/>
                <a:cs typeface="B Nazanin" pitchFamily="2" charset="-78"/>
              </a:rPr>
              <a:t>ايجاد مي نمايد</a:t>
            </a:r>
            <a:r>
              <a:rPr lang="fa-IR" b="1" dirty="0">
                <a:solidFill>
                  <a:prstClr val="black"/>
                </a:solidFill>
                <a:latin typeface="Times New Roman"/>
                <a:ea typeface="Calibri"/>
                <a:cs typeface="B Nazanin" pitchFamily="2" charset="-78"/>
              </a:rPr>
              <a:t>. مانده </a:t>
            </a:r>
            <a:r>
              <a:rPr lang="fa-IR" b="1" dirty="0" smtClean="0">
                <a:solidFill>
                  <a:prstClr val="black"/>
                </a:solidFill>
                <a:latin typeface="Times New Roman"/>
                <a:ea typeface="Calibri"/>
                <a:cs typeface="B Nazanin" pitchFamily="2" charset="-78"/>
              </a:rPr>
              <a:t>حسابهاي مالي </a:t>
            </a:r>
            <a:r>
              <a:rPr lang="fa-IR" b="1" dirty="0">
                <a:solidFill>
                  <a:prstClr val="black"/>
                </a:solidFill>
                <a:latin typeface="Times New Roman"/>
                <a:ea typeface="Calibri"/>
                <a:cs typeface="B Nazanin" pitchFamily="2" charset="-78"/>
              </a:rPr>
              <a:t>و بودجه </a:t>
            </a:r>
            <a:r>
              <a:rPr lang="fa-IR" b="1" dirty="0" smtClean="0">
                <a:solidFill>
                  <a:prstClr val="black"/>
                </a:solidFill>
                <a:latin typeface="Times New Roman"/>
                <a:ea typeface="Calibri"/>
                <a:cs typeface="B Nazanin" pitchFamily="2" charset="-78"/>
              </a:rPr>
              <a:t>اي </a:t>
            </a:r>
            <a:r>
              <a:rPr lang="fa-IR" b="1" dirty="0">
                <a:solidFill>
                  <a:prstClr val="black"/>
                </a:solidFill>
                <a:latin typeface="Times New Roman"/>
                <a:ea typeface="Calibri"/>
                <a:cs typeface="B Nazanin" pitchFamily="2" charset="-78"/>
              </a:rPr>
              <a:t>مربوط به  </a:t>
            </a:r>
            <a:r>
              <a:rPr lang="fa-IR" b="1" dirty="0" smtClean="0">
                <a:solidFill>
                  <a:prstClr val="black"/>
                </a:solidFill>
                <a:latin typeface="Times New Roman"/>
                <a:ea typeface="Calibri"/>
                <a:cs typeface="B Nazanin" pitchFamily="2" charset="-78"/>
              </a:rPr>
              <a:t>پيش </a:t>
            </a:r>
            <a:r>
              <a:rPr lang="fa-IR" b="1" dirty="0">
                <a:solidFill>
                  <a:prstClr val="black"/>
                </a:solidFill>
                <a:latin typeface="Times New Roman"/>
                <a:ea typeface="Calibri"/>
                <a:cs typeface="B Nazanin" pitchFamily="2" charset="-78"/>
              </a:rPr>
              <a:t>پرداختها و </a:t>
            </a:r>
            <a:r>
              <a:rPr lang="fa-IR" b="1" dirty="0" smtClean="0">
                <a:solidFill>
                  <a:prstClr val="black"/>
                </a:solidFill>
                <a:latin typeface="Times New Roman"/>
                <a:ea typeface="Calibri"/>
                <a:cs typeface="B Nazanin" pitchFamily="2" charset="-78"/>
              </a:rPr>
              <a:t>علي </a:t>
            </a:r>
            <a:r>
              <a:rPr lang="fa-IR" b="1" dirty="0">
                <a:solidFill>
                  <a:prstClr val="black"/>
                </a:solidFill>
                <a:latin typeface="Times New Roman"/>
                <a:ea typeface="Calibri"/>
                <a:cs typeface="B Nazanin" pitchFamily="2" charset="-78"/>
              </a:rPr>
              <a:t>الحسابها به سال بعد انتقال </a:t>
            </a:r>
            <a:r>
              <a:rPr lang="fa-IR" b="1" dirty="0" smtClean="0">
                <a:solidFill>
                  <a:prstClr val="black"/>
                </a:solidFill>
                <a:latin typeface="Times New Roman"/>
                <a:ea typeface="Calibri"/>
                <a:cs typeface="B Nazanin" pitchFamily="2" charset="-78"/>
              </a:rPr>
              <a:t>يافته </a:t>
            </a:r>
            <a:r>
              <a:rPr lang="fa-IR" b="1" dirty="0">
                <a:solidFill>
                  <a:prstClr val="black"/>
                </a:solidFill>
                <a:latin typeface="Times New Roman"/>
                <a:ea typeface="Calibri"/>
                <a:cs typeface="B Nazanin" pitchFamily="2" charset="-78"/>
              </a:rPr>
              <a:t>و </a:t>
            </a:r>
            <a:r>
              <a:rPr lang="fa-IR" b="1" dirty="0" smtClean="0">
                <a:solidFill>
                  <a:prstClr val="black"/>
                </a:solidFill>
                <a:latin typeface="Times New Roman"/>
                <a:ea typeface="Calibri"/>
                <a:cs typeface="B Nazanin" pitchFamily="2" charset="-78"/>
              </a:rPr>
              <a:t>عناوين سنواتي، </a:t>
            </a:r>
            <a:r>
              <a:rPr lang="fa-IR" b="1" dirty="0">
                <a:solidFill>
                  <a:prstClr val="black"/>
                </a:solidFill>
                <a:latin typeface="Times New Roman"/>
                <a:ea typeface="Calibri"/>
                <a:cs typeface="B Nazanin" pitchFamily="2" charset="-78"/>
              </a:rPr>
              <a:t>از </a:t>
            </a:r>
            <a:r>
              <a:rPr lang="fa-IR" b="1" dirty="0" smtClean="0">
                <a:solidFill>
                  <a:prstClr val="black"/>
                </a:solidFill>
                <a:latin typeface="Times New Roman"/>
                <a:ea typeface="Calibri"/>
                <a:cs typeface="B Nazanin" pitchFamily="2" charset="-78"/>
              </a:rPr>
              <a:t>حسابهاي جاري تفکيک مي </a:t>
            </a:r>
            <a:r>
              <a:rPr lang="fa-IR" b="1" dirty="0">
                <a:solidFill>
                  <a:prstClr val="black"/>
                </a:solidFill>
                <a:latin typeface="Times New Roman"/>
                <a:ea typeface="Calibri"/>
                <a:cs typeface="B Nazanin" pitchFamily="2" charset="-78"/>
              </a:rPr>
              <a:t>شوند</a:t>
            </a:r>
            <a:r>
              <a:rPr lang="fa-IR" b="1" dirty="0" smtClean="0">
                <a:solidFill>
                  <a:prstClr val="black"/>
                </a:solidFill>
                <a:latin typeface="Times New Roman"/>
                <a:ea typeface="Calibri"/>
                <a:cs typeface="B Nazanin" pitchFamily="2" charset="-78"/>
              </a:rPr>
              <a:t>.</a:t>
            </a:r>
          </a:p>
          <a:p>
            <a:pPr>
              <a:lnSpc>
                <a:spcPct val="115000"/>
              </a:lnSpc>
            </a:pPr>
            <a:r>
              <a:rPr lang="fa-IR" b="1" dirty="0" smtClean="0">
                <a:solidFill>
                  <a:prstClr val="black"/>
                </a:solidFill>
                <a:latin typeface="Times New Roman"/>
                <a:ea typeface="Calibri"/>
                <a:cs typeface="B Nazanin" pitchFamily="2" charset="-78"/>
              </a:rPr>
              <a:t>2- </a:t>
            </a:r>
            <a:r>
              <a:rPr lang="fa-IR" b="1" dirty="0">
                <a:solidFill>
                  <a:prstClr val="black"/>
                </a:solidFill>
                <a:latin typeface="Times New Roman"/>
                <a:ea typeface="Calibri"/>
                <a:cs typeface="B Nazanin" pitchFamily="2" charset="-78"/>
              </a:rPr>
              <a:t>انتقال مانده تعهدات پرداخت نشده </a:t>
            </a:r>
            <a:r>
              <a:rPr lang="fa-IR" b="1" dirty="0" smtClean="0">
                <a:solidFill>
                  <a:prstClr val="black"/>
                </a:solidFill>
                <a:latin typeface="Times New Roman"/>
                <a:ea typeface="Calibri"/>
                <a:cs typeface="B Nazanin" pitchFamily="2" charset="-78"/>
              </a:rPr>
              <a:t>سنواتي     80.000</a:t>
            </a:r>
            <a:endParaRPr lang="en-US" b="1" dirty="0">
              <a:solidFill>
                <a:prstClr val="black"/>
              </a:solidFill>
              <a:latin typeface="Times New Roman"/>
              <a:ea typeface="Calibri"/>
              <a:cs typeface="B Nazanin" pitchFamily="2" charset="-78"/>
            </a:endParaRPr>
          </a:p>
          <a:p>
            <a:pPr>
              <a:lnSpc>
                <a:spcPct val="115000"/>
              </a:lnSpc>
            </a:pPr>
            <a:r>
              <a:rPr lang="fa-IR" b="1" dirty="0">
                <a:solidFill>
                  <a:prstClr val="black"/>
                </a:solidFill>
                <a:latin typeface="Times New Roman"/>
                <a:ea typeface="Calibri"/>
                <a:cs typeface="B Nazanin" pitchFamily="2" charset="-78"/>
              </a:rPr>
              <a:t>		 تعهدات پرداخت نشده </a:t>
            </a:r>
            <a:r>
              <a:rPr lang="fa-IR" b="1" dirty="0" smtClean="0">
                <a:solidFill>
                  <a:prstClr val="black"/>
                </a:solidFill>
                <a:latin typeface="Times New Roman"/>
                <a:ea typeface="Calibri"/>
                <a:cs typeface="B Nazanin" pitchFamily="2" charset="-78"/>
              </a:rPr>
              <a:t>جاري         80.000</a:t>
            </a:r>
            <a:endParaRPr lang="en-US" b="1" dirty="0">
              <a:solidFill>
                <a:prstClr val="black"/>
              </a:solidFill>
              <a:latin typeface="Times New Roman"/>
              <a:ea typeface="Calibri"/>
              <a:cs typeface="B Nazanin" pitchFamily="2" charset="-78"/>
            </a:endParaRPr>
          </a:p>
          <a:p>
            <a:pPr>
              <a:lnSpc>
                <a:spcPct val="115000"/>
              </a:lnSpc>
            </a:pPr>
            <a:r>
              <a:rPr lang="fa-IR" b="1" dirty="0">
                <a:solidFill>
                  <a:prstClr val="black"/>
                </a:solidFill>
                <a:latin typeface="Times New Roman"/>
                <a:ea typeface="Calibri"/>
                <a:cs typeface="B Nazanin" pitchFamily="2" charset="-78"/>
              </a:rPr>
              <a:t> اندوخته تعهدات پرداخت نشده </a:t>
            </a:r>
            <a:r>
              <a:rPr lang="fa-IR" b="1" dirty="0" smtClean="0">
                <a:solidFill>
                  <a:prstClr val="black"/>
                </a:solidFill>
                <a:latin typeface="Times New Roman"/>
                <a:ea typeface="Calibri"/>
                <a:cs typeface="B Nazanin" pitchFamily="2" charset="-78"/>
              </a:rPr>
              <a:t>جاري    80.000</a:t>
            </a:r>
            <a:endParaRPr lang="en-US" b="1" dirty="0">
              <a:solidFill>
                <a:prstClr val="black"/>
              </a:solidFill>
              <a:latin typeface="Times New Roman"/>
              <a:ea typeface="Calibri"/>
              <a:cs typeface="B Nazanin" pitchFamily="2" charset="-78"/>
            </a:endParaRPr>
          </a:p>
          <a:p>
            <a:r>
              <a:rPr lang="fa-IR" b="1" dirty="0">
                <a:solidFill>
                  <a:prstClr val="black"/>
                </a:solidFill>
                <a:latin typeface="Times New Roman"/>
                <a:ea typeface="Calibri"/>
                <a:cs typeface="B Nazanin" pitchFamily="2" charset="-78"/>
              </a:rPr>
              <a:t>		 اندوخته تعهدات پرداخت نشده </a:t>
            </a:r>
            <a:r>
              <a:rPr lang="fa-IR" b="1" dirty="0" smtClean="0">
                <a:solidFill>
                  <a:prstClr val="black"/>
                </a:solidFill>
                <a:latin typeface="Times New Roman"/>
                <a:ea typeface="Calibri"/>
                <a:cs typeface="B Nazanin" pitchFamily="2" charset="-78"/>
              </a:rPr>
              <a:t>سنواتي     80.000</a:t>
            </a:r>
            <a:endParaRPr lang="en-US" b="1" dirty="0">
              <a:solidFill>
                <a:prstClr val="black"/>
              </a:solidFill>
              <a:latin typeface="Times New Roman"/>
              <a:ea typeface="Calibri"/>
              <a:cs typeface="B Nazanin" pitchFamily="2" charset="-78"/>
            </a:endParaRPr>
          </a:p>
        </p:txBody>
      </p:sp>
    </p:spTree>
    <p:extLst>
      <p:ext uri="{BB962C8B-B14F-4D97-AF65-F5344CB8AC3E}">
        <p14:creationId xmlns:p14="http://schemas.microsoft.com/office/powerpoint/2010/main" val="3360829646"/>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515895"/>
            <a:ext cx="7992888" cy="6144759"/>
          </a:xfrm>
          <a:prstGeom prst="rect">
            <a:avLst/>
          </a:prstGeom>
        </p:spPr>
        <p:txBody>
          <a:bodyPr wrap="square">
            <a:spAutoFit/>
          </a:bodyPr>
          <a:lstStyle/>
          <a:p>
            <a:pPr>
              <a:lnSpc>
                <a:spcPct val="115000"/>
              </a:lnSpc>
            </a:pPr>
            <a:r>
              <a:rPr lang="fa-IR" b="1" dirty="0">
                <a:solidFill>
                  <a:prstClr val="black"/>
                </a:solidFill>
                <a:latin typeface="Times New Roman"/>
                <a:ea typeface="Calibri"/>
                <a:cs typeface="B Zar"/>
              </a:rPr>
              <a:t>ب) بستن </a:t>
            </a:r>
            <a:r>
              <a:rPr lang="fa-IR" b="1" dirty="0" smtClean="0">
                <a:solidFill>
                  <a:prstClr val="black"/>
                </a:solidFill>
                <a:latin typeface="Times New Roman"/>
                <a:ea typeface="Calibri"/>
                <a:cs typeface="B Zar"/>
              </a:rPr>
              <a:t>حسابهاي </a:t>
            </a:r>
            <a:r>
              <a:rPr lang="fa-IR" b="1" dirty="0">
                <a:solidFill>
                  <a:prstClr val="black"/>
                </a:solidFill>
                <a:latin typeface="Times New Roman"/>
                <a:ea typeface="Calibri"/>
                <a:cs typeface="B Zar"/>
              </a:rPr>
              <a:t>موقت:</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پس از انجام </a:t>
            </a:r>
            <a:r>
              <a:rPr lang="fa-IR" b="1" dirty="0" smtClean="0">
                <a:solidFill>
                  <a:prstClr val="black"/>
                </a:solidFill>
                <a:latin typeface="Times New Roman"/>
                <a:ea typeface="Calibri"/>
                <a:cs typeface="B Zar"/>
              </a:rPr>
              <a:t>تعديلات </a:t>
            </a:r>
            <a:r>
              <a:rPr lang="fa-IR" b="1" dirty="0">
                <a:solidFill>
                  <a:prstClr val="black"/>
                </a:solidFill>
                <a:latin typeface="Times New Roman"/>
                <a:ea typeface="Calibri"/>
                <a:cs typeface="B Zar"/>
              </a:rPr>
              <a:t>و اصلاحات، بستن </a:t>
            </a:r>
            <a:r>
              <a:rPr lang="fa-IR" b="1" dirty="0" smtClean="0">
                <a:solidFill>
                  <a:prstClr val="black"/>
                </a:solidFill>
                <a:latin typeface="Times New Roman"/>
                <a:ea typeface="Calibri"/>
                <a:cs typeface="B Zar"/>
              </a:rPr>
              <a:t>حسابهاي </a:t>
            </a:r>
            <a:r>
              <a:rPr lang="fa-IR" b="1" dirty="0">
                <a:solidFill>
                  <a:prstClr val="black"/>
                </a:solidFill>
                <a:latin typeface="Times New Roman"/>
                <a:ea typeface="Calibri"/>
                <a:cs typeface="B Zar"/>
              </a:rPr>
              <a:t>بودجه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و موقت امکان </a:t>
            </a:r>
            <a:r>
              <a:rPr lang="fa-IR" b="1" dirty="0" smtClean="0">
                <a:solidFill>
                  <a:prstClr val="black"/>
                </a:solidFill>
                <a:latin typeface="Times New Roman"/>
                <a:ea typeface="Calibri"/>
                <a:cs typeface="B Zar"/>
              </a:rPr>
              <a:t>پذير مي </a:t>
            </a:r>
            <a:r>
              <a:rPr lang="fa-IR" b="1" dirty="0">
                <a:solidFill>
                  <a:prstClr val="black"/>
                </a:solidFill>
                <a:latin typeface="Times New Roman"/>
                <a:ea typeface="Calibri"/>
                <a:cs typeface="B Zar"/>
              </a:rPr>
              <a:t>گردد. بستن </a:t>
            </a:r>
            <a:r>
              <a:rPr lang="fa-IR" b="1" dirty="0" smtClean="0">
                <a:solidFill>
                  <a:prstClr val="black"/>
                </a:solidFill>
                <a:latin typeface="Times New Roman"/>
                <a:ea typeface="Calibri"/>
                <a:cs typeface="B Zar"/>
              </a:rPr>
              <a:t>حسابهاي </a:t>
            </a:r>
            <a:r>
              <a:rPr lang="fa-IR" b="1" dirty="0">
                <a:solidFill>
                  <a:prstClr val="black"/>
                </a:solidFill>
                <a:latin typeface="Times New Roman"/>
                <a:ea typeface="Calibri"/>
                <a:cs typeface="B Zar"/>
              </a:rPr>
              <a:t>موقت در دو مرحله انجام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شود، </a:t>
            </a:r>
            <a:r>
              <a:rPr lang="fa-IR" b="1" dirty="0" smtClean="0">
                <a:solidFill>
                  <a:prstClr val="black"/>
                </a:solidFill>
                <a:latin typeface="Times New Roman"/>
                <a:ea typeface="Calibri"/>
                <a:cs typeface="B Zar"/>
              </a:rPr>
              <a:t>بدين معني </a:t>
            </a:r>
            <a:r>
              <a:rPr lang="fa-IR" b="1" dirty="0">
                <a:solidFill>
                  <a:prstClr val="black"/>
                </a:solidFill>
                <a:latin typeface="Times New Roman"/>
                <a:ea typeface="Calibri"/>
                <a:cs typeface="B Zar"/>
              </a:rPr>
              <a:t>که ابتدا </a:t>
            </a:r>
            <a:r>
              <a:rPr lang="fa-IR" b="1" dirty="0" smtClean="0">
                <a:solidFill>
                  <a:prstClr val="black"/>
                </a:solidFill>
                <a:latin typeface="Times New Roman"/>
                <a:ea typeface="Calibri"/>
                <a:cs typeface="B Zar"/>
              </a:rPr>
              <a:t>حسابهاي </a:t>
            </a:r>
            <a:r>
              <a:rPr lang="fa-IR" b="1" dirty="0">
                <a:solidFill>
                  <a:prstClr val="black"/>
                </a:solidFill>
                <a:latin typeface="Times New Roman"/>
                <a:ea typeface="Calibri"/>
                <a:cs typeface="B Zar"/>
              </a:rPr>
              <a:t>موقت بودجه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و سپس </a:t>
            </a:r>
            <a:r>
              <a:rPr lang="fa-IR" b="1" dirty="0" smtClean="0">
                <a:solidFill>
                  <a:prstClr val="black"/>
                </a:solidFill>
                <a:latin typeface="Times New Roman"/>
                <a:ea typeface="Calibri"/>
                <a:cs typeface="B Zar"/>
              </a:rPr>
              <a:t>حسابهاي </a:t>
            </a:r>
            <a:r>
              <a:rPr lang="fa-IR" b="1" dirty="0">
                <a:solidFill>
                  <a:prstClr val="black"/>
                </a:solidFill>
                <a:latin typeface="Times New Roman"/>
                <a:ea typeface="Calibri"/>
                <a:cs typeface="B Zar"/>
              </a:rPr>
              <a:t>موقت </a:t>
            </a:r>
            <a:r>
              <a:rPr lang="fa-IR" b="1" dirty="0" smtClean="0">
                <a:solidFill>
                  <a:prstClr val="black"/>
                </a:solidFill>
                <a:latin typeface="Times New Roman"/>
                <a:ea typeface="Calibri"/>
                <a:cs typeface="B Zar"/>
              </a:rPr>
              <a:t>مالي </a:t>
            </a:r>
            <a:r>
              <a:rPr lang="fa-IR" b="1" dirty="0">
                <a:solidFill>
                  <a:prstClr val="black"/>
                </a:solidFill>
                <a:latin typeface="Times New Roman"/>
                <a:ea typeface="Calibri"/>
                <a:cs typeface="B Zar"/>
              </a:rPr>
              <a:t>را </a:t>
            </a:r>
            <a:r>
              <a:rPr lang="fa-IR" b="1" dirty="0" smtClean="0">
                <a:solidFill>
                  <a:prstClr val="black"/>
                </a:solidFill>
                <a:latin typeface="Times New Roman"/>
                <a:ea typeface="Calibri"/>
                <a:cs typeface="B Zar"/>
              </a:rPr>
              <a:t>مي بنديم</a:t>
            </a:r>
            <a:r>
              <a:rPr lang="fa-IR" b="1" dirty="0">
                <a:solidFill>
                  <a:prstClr val="black"/>
                </a:solidFill>
                <a:latin typeface="Times New Roman"/>
                <a:ea typeface="Calibri"/>
                <a:cs typeface="B Zar"/>
              </a:rPr>
              <a:t>.</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1-بستن </a:t>
            </a:r>
            <a:r>
              <a:rPr lang="fa-IR" b="1" dirty="0" smtClean="0">
                <a:solidFill>
                  <a:prstClr val="black"/>
                </a:solidFill>
                <a:latin typeface="Times New Roman"/>
                <a:ea typeface="Calibri"/>
                <a:cs typeface="B Zar"/>
              </a:rPr>
              <a:t>حسابهاي </a:t>
            </a:r>
            <a:r>
              <a:rPr lang="fa-IR" b="1" dirty="0">
                <a:solidFill>
                  <a:prstClr val="black"/>
                </a:solidFill>
                <a:latin typeface="Times New Roman"/>
                <a:ea typeface="Calibri"/>
                <a:cs typeface="B Zar"/>
              </a:rPr>
              <a:t>موقت بودجه </a:t>
            </a:r>
            <a:r>
              <a:rPr lang="fa-IR" b="1" dirty="0" smtClean="0">
                <a:solidFill>
                  <a:prstClr val="black"/>
                </a:solidFill>
                <a:latin typeface="Times New Roman"/>
                <a:ea typeface="Calibri"/>
                <a:cs typeface="B Zar"/>
              </a:rPr>
              <a:t>اي</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اعتبارات مصوب 	</a:t>
            </a:r>
            <a:r>
              <a:rPr lang="fa-IR" b="1" dirty="0" smtClean="0">
                <a:solidFill>
                  <a:prstClr val="black"/>
                </a:solidFill>
                <a:latin typeface="Times New Roman"/>
                <a:ea typeface="Calibri"/>
                <a:cs typeface="B Zar"/>
              </a:rPr>
              <a:t>         64.000.000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اعتبارات </a:t>
            </a:r>
            <a:r>
              <a:rPr lang="fa-IR" b="1" dirty="0" smtClean="0">
                <a:solidFill>
                  <a:prstClr val="black"/>
                </a:solidFill>
                <a:latin typeface="Times New Roman"/>
                <a:ea typeface="Calibri"/>
                <a:cs typeface="B Zar"/>
              </a:rPr>
              <a:t>تخصيص يافته        60.800.000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اعتبارات مصرف </a:t>
            </a:r>
            <a:r>
              <a:rPr lang="fa-IR" b="1" dirty="0" smtClean="0">
                <a:solidFill>
                  <a:prstClr val="black"/>
                </a:solidFill>
                <a:latin typeface="Times New Roman"/>
                <a:ea typeface="Calibri"/>
                <a:cs typeface="B Zar"/>
              </a:rPr>
              <a:t>شده           57.184.000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اعتبارات تعهد نشده </a:t>
            </a:r>
            <a:r>
              <a:rPr lang="fa-IR" b="1" dirty="0" smtClean="0">
                <a:solidFill>
                  <a:prstClr val="black"/>
                </a:solidFill>
                <a:latin typeface="Times New Roman"/>
                <a:ea typeface="Calibri"/>
                <a:cs typeface="B Zar"/>
              </a:rPr>
              <a:t>            1.472.000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حساب بودجه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                64.000.000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حساب  با خزانه 		</a:t>
            </a:r>
            <a:r>
              <a:rPr lang="fa-IR" b="1" dirty="0" smtClean="0">
                <a:solidFill>
                  <a:prstClr val="black"/>
                </a:solidFill>
                <a:latin typeface="Times New Roman"/>
                <a:ea typeface="Calibri"/>
                <a:cs typeface="B Zar"/>
              </a:rPr>
              <a:t>60.800.000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درخواست وجه 		</a:t>
            </a:r>
            <a:r>
              <a:rPr lang="fa-IR" b="1" dirty="0" smtClean="0">
                <a:solidFill>
                  <a:prstClr val="black"/>
                </a:solidFill>
                <a:latin typeface="Times New Roman"/>
                <a:ea typeface="Calibri"/>
                <a:cs typeface="B Zar"/>
              </a:rPr>
              <a:t>57.184.000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منابع </a:t>
            </a:r>
            <a:r>
              <a:rPr lang="fa-IR" b="1" dirty="0" smtClean="0">
                <a:solidFill>
                  <a:prstClr val="black"/>
                </a:solidFill>
                <a:latin typeface="Times New Roman"/>
                <a:ea typeface="Calibri"/>
                <a:cs typeface="B Zar"/>
              </a:rPr>
              <a:t>مالي  </a:t>
            </a:r>
            <a:r>
              <a:rPr lang="fa-IR" b="1" dirty="0">
                <a:solidFill>
                  <a:prstClr val="black"/>
                </a:solidFill>
                <a:latin typeface="Times New Roman"/>
                <a:ea typeface="Calibri"/>
                <a:cs typeface="B Zar"/>
              </a:rPr>
              <a:t>قابل </a:t>
            </a:r>
            <a:r>
              <a:rPr lang="fa-IR" b="1" dirty="0" smtClean="0">
                <a:solidFill>
                  <a:prstClr val="black"/>
                </a:solidFill>
                <a:latin typeface="Times New Roman"/>
                <a:ea typeface="Calibri"/>
                <a:cs typeface="B Zar"/>
              </a:rPr>
              <a:t>دريافت    </a:t>
            </a: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1.472.000</a:t>
            </a:r>
          </a:p>
          <a:p>
            <a:pPr>
              <a:lnSpc>
                <a:spcPct val="115000"/>
              </a:lnSpc>
            </a:pPr>
            <a:r>
              <a:rPr lang="fa-IR" b="1" dirty="0" smtClean="0">
                <a:solidFill>
                  <a:prstClr val="black"/>
                </a:solidFill>
                <a:latin typeface="Times New Roman"/>
                <a:ea typeface="Calibri"/>
                <a:cs typeface="B Zar"/>
              </a:rPr>
              <a:t>2- </a:t>
            </a:r>
            <a:r>
              <a:rPr lang="fa-IR" b="1" dirty="0">
                <a:solidFill>
                  <a:prstClr val="black"/>
                </a:solidFill>
                <a:latin typeface="Times New Roman"/>
                <a:ea typeface="Calibri"/>
                <a:cs typeface="B Zar"/>
              </a:rPr>
              <a:t>بستن </a:t>
            </a:r>
            <a:r>
              <a:rPr lang="fa-IR" b="1" dirty="0" smtClean="0">
                <a:solidFill>
                  <a:prstClr val="black"/>
                </a:solidFill>
                <a:latin typeface="Times New Roman"/>
                <a:ea typeface="Calibri"/>
                <a:cs typeface="B Zar"/>
              </a:rPr>
              <a:t>حسابهاي </a:t>
            </a:r>
            <a:r>
              <a:rPr lang="fa-IR" b="1" dirty="0">
                <a:solidFill>
                  <a:prstClr val="black"/>
                </a:solidFill>
                <a:latin typeface="Times New Roman"/>
                <a:ea typeface="Calibri"/>
                <a:cs typeface="B Zar"/>
              </a:rPr>
              <a:t>موقت </a:t>
            </a:r>
            <a:r>
              <a:rPr lang="fa-IR" b="1" dirty="0" smtClean="0">
                <a:solidFill>
                  <a:prstClr val="black"/>
                </a:solidFill>
                <a:latin typeface="Times New Roman"/>
                <a:ea typeface="Calibri"/>
                <a:cs typeface="B Zar"/>
              </a:rPr>
              <a:t>مالي </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دريافتي </a:t>
            </a:r>
            <a:r>
              <a:rPr lang="fa-IR" b="1" dirty="0">
                <a:solidFill>
                  <a:prstClr val="black"/>
                </a:solidFill>
                <a:latin typeface="Times New Roman"/>
                <a:ea typeface="Calibri"/>
                <a:cs typeface="B Zar"/>
              </a:rPr>
              <a:t>از خزانه </a:t>
            </a:r>
            <a:r>
              <a:rPr lang="fa-IR" b="1" dirty="0" smtClean="0">
                <a:solidFill>
                  <a:prstClr val="black"/>
                </a:solidFill>
                <a:latin typeface="Times New Roman"/>
                <a:ea typeface="Calibri"/>
                <a:cs typeface="B Zar"/>
              </a:rPr>
              <a:t>(2.144.000 – 59.328.000)     57.184.000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درآمد </a:t>
            </a:r>
            <a:r>
              <a:rPr lang="fa-IR" b="1" dirty="0" smtClean="0">
                <a:solidFill>
                  <a:prstClr val="black"/>
                </a:solidFill>
                <a:latin typeface="Times New Roman"/>
                <a:ea typeface="Calibri"/>
                <a:cs typeface="B Zar"/>
              </a:rPr>
              <a:t>عمومي                                                      91.424.000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هزينه </a:t>
            </a:r>
            <a:r>
              <a:rPr lang="fa-IR" b="1" dirty="0">
                <a:solidFill>
                  <a:prstClr val="black"/>
                </a:solidFill>
                <a:latin typeface="Times New Roman"/>
                <a:ea typeface="Calibri"/>
                <a:cs typeface="B Zar"/>
              </a:rPr>
              <a:t>سال </a:t>
            </a:r>
            <a:r>
              <a:rPr lang="fa-IR" b="1" dirty="0" smtClean="0">
                <a:solidFill>
                  <a:prstClr val="black"/>
                </a:solidFill>
                <a:latin typeface="Times New Roman"/>
                <a:ea typeface="Calibri"/>
                <a:cs typeface="B Zar"/>
              </a:rPr>
              <a:t>جاري </a:t>
            </a: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        57.184.000</a:t>
            </a:r>
            <a:endParaRPr lang="en-US" b="1" dirty="0">
              <a:solidFill>
                <a:prstClr val="black"/>
              </a:solidFill>
              <a:latin typeface="Times New Roman"/>
              <a:ea typeface="Calibri"/>
              <a:cs typeface="B Zar"/>
            </a:endParaRPr>
          </a:p>
          <a:p>
            <a:pPr>
              <a:lnSpc>
                <a:spcPct val="115000"/>
              </a:lnSpc>
            </a:pPr>
            <a:r>
              <a:rPr lang="fa-IR" b="1" dirty="0">
                <a:solidFill>
                  <a:prstClr val="black"/>
                </a:solidFill>
                <a:latin typeface="Times New Roman"/>
                <a:ea typeface="Calibri"/>
                <a:cs typeface="B Zar"/>
              </a:rPr>
              <a:t>				در آمد </a:t>
            </a:r>
            <a:r>
              <a:rPr lang="fa-IR" b="1" dirty="0" smtClean="0">
                <a:solidFill>
                  <a:prstClr val="black"/>
                </a:solidFill>
                <a:latin typeface="Times New Roman"/>
                <a:ea typeface="Calibri"/>
                <a:cs typeface="B Zar"/>
              </a:rPr>
              <a:t>عمومي انتقالي         91.424.000</a:t>
            </a:r>
            <a:endParaRPr lang="en-US" b="1" dirty="0">
              <a:solidFill>
                <a:prstClr val="black"/>
              </a:solidFill>
              <a:latin typeface="Times New Roman"/>
              <a:ea typeface="Calibri"/>
              <a:cs typeface="B Zar"/>
            </a:endParaRPr>
          </a:p>
          <a:p>
            <a:pPr>
              <a:lnSpc>
                <a:spcPct val="115000"/>
              </a:lnSpc>
            </a:pPr>
            <a:endParaRPr lang="en-US" b="1" dirty="0">
              <a:solidFill>
                <a:prstClr val="black"/>
              </a:solidFill>
              <a:latin typeface="Times New Roman"/>
              <a:ea typeface="Calibri"/>
              <a:cs typeface="B Zar"/>
            </a:endParaRPr>
          </a:p>
        </p:txBody>
      </p:sp>
    </p:spTree>
    <p:extLst>
      <p:ext uri="{BB962C8B-B14F-4D97-AF65-F5344CB8AC3E}">
        <p14:creationId xmlns:p14="http://schemas.microsoft.com/office/powerpoint/2010/main" val="39192023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63688" y="980728"/>
            <a:ext cx="5544616" cy="1366528"/>
          </a:xfrm>
          <a:prstGeom prst="rect">
            <a:avLst/>
          </a:prstGeom>
        </p:spPr>
        <p:txBody>
          <a:bodyPr wrap="square">
            <a:spAutoFit/>
          </a:bodyPr>
          <a:lstStyle/>
          <a:p>
            <a:pPr algn="ctr">
              <a:lnSpc>
                <a:spcPct val="115000"/>
              </a:lnSpc>
            </a:pPr>
            <a:r>
              <a:rPr lang="fa-IR" dirty="0">
                <a:solidFill>
                  <a:prstClr val="black"/>
                </a:solidFill>
                <a:latin typeface="Times New Roman"/>
                <a:ea typeface="Calibri"/>
                <a:cs typeface="B Zar"/>
              </a:rPr>
              <a:t>دستگاه </a:t>
            </a:r>
            <a:r>
              <a:rPr lang="fa-IR" dirty="0" smtClean="0">
                <a:solidFill>
                  <a:prstClr val="black"/>
                </a:solidFill>
                <a:latin typeface="Times New Roman"/>
                <a:ea typeface="Calibri"/>
                <a:cs typeface="B Zar"/>
              </a:rPr>
              <a:t>اجرايي </a:t>
            </a:r>
            <a:r>
              <a:rPr lang="fa-IR" dirty="0">
                <a:solidFill>
                  <a:prstClr val="black"/>
                </a:solidFill>
                <a:latin typeface="Times New Roman"/>
                <a:ea typeface="Calibri"/>
                <a:cs typeface="B Zar"/>
              </a:rPr>
              <a:t>....</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حساب مستقل وجوه اعتبارات </a:t>
            </a:r>
            <a:r>
              <a:rPr lang="fa-IR" dirty="0" smtClean="0">
                <a:solidFill>
                  <a:prstClr val="black"/>
                </a:solidFill>
                <a:latin typeface="Times New Roman"/>
                <a:ea typeface="Calibri"/>
                <a:cs typeface="B Zar"/>
              </a:rPr>
              <a:t>هزينه اي </a:t>
            </a:r>
            <a:r>
              <a:rPr lang="fa-IR" dirty="0">
                <a:solidFill>
                  <a:prstClr val="black"/>
                </a:solidFill>
                <a:latin typeface="Times New Roman"/>
                <a:ea typeface="Calibri"/>
                <a:cs typeface="B Zar"/>
              </a:rPr>
              <a:t>(</a:t>
            </a:r>
            <a:r>
              <a:rPr lang="fa-IR" dirty="0" smtClean="0">
                <a:solidFill>
                  <a:prstClr val="black"/>
                </a:solidFill>
                <a:latin typeface="Times New Roman"/>
                <a:ea typeface="Calibri"/>
                <a:cs typeface="B Zar"/>
              </a:rPr>
              <a:t>جاري)</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تراز </a:t>
            </a:r>
            <a:r>
              <a:rPr lang="fa-IR" dirty="0" smtClean="0">
                <a:solidFill>
                  <a:prstClr val="black"/>
                </a:solidFill>
                <a:latin typeface="Times New Roman"/>
                <a:ea typeface="Calibri"/>
                <a:cs typeface="B Zar"/>
              </a:rPr>
              <a:t>آزمايشي </a:t>
            </a:r>
            <a:r>
              <a:rPr lang="fa-IR" dirty="0">
                <a:solidFill>
                  <a:prstClr val="black"/>
                </a:solidFill>
                <a:latin typeface="Times New Roman"/>
                <a:ea typeface="Calibri"/>
                <a:cs typeface="B Zar"/>
              </a:rPr>
              <a:t>به </a:t>
            </a:r>
            <a:r>
              <a:rPr lang="fa-IR" dirty="0" smtClean="0">
                <a:solidFill>
                  <a:prstClr val="black"/>
                </a:solidFill>
                <a:latin typeface="Times New Roman"/>
                <a:ea typeface="Calibri"/>
                <a:cs typeface="B Zar"/>
              </a:rPr>
              <a:t>تاريخ  1/12/29 </a:t>
            </a:r>
            <a:r>
              <a:rPr lang="en-US" dirty="0" smtClean="0">
                <a:solidFill>
                  <a:prstClr val="black"/>
                </a:solidFill>
                <a:latin typeface="Times New Roman"/>
                <a:ea typeface="Calibri"/>
                <a:cs typeface="B Zar"/>
              </a:rPr>
              <a:t>x</a:t>
            </a:r>
            <a:r>
              <a:rPr lang="fa-IR" dirty="0" smtClean="0">
                <a:solidFill>
                  <a:prstClr val="black"/>
                </a:solidFill>
                <a:latin typeface="Times New Roman"/>
                <a:ea typeface="Calibri"/>
                <a:cs typeface="B Zar"/>
              </a:rPr>
              <a:t>13 </a:t>
            </a:r>
            <a:r>
              <a:rPr lang="fa-IR" dirty="0">
                <a:solidFill>
                  <a:prstClr val="black"/>
                </a:solidFill>
                <a:latin typeface="Times New Roman"/>
                <a:ea typeface="Calibri"/>
                <a:cs typeface="B Zar"/>
              </a:rPr>
              <a:t>(بعد از بستن </a:t>
            </a:r>
            <a:r>
              <a:rPr lang="fa-IR" dirty="0" smtClean="0">
                <a:solidFill>
                  <a:prstClr val="black"/>
                </a:solidFill>
                <a:latin typeface="Times New Roman"/>
                <a:ea typeface="Calibri"/>
                <a:cs typeface="B Zar"/>
              </a:rPr>
              <a:t>حسابهاي </a:t>
            </a:r>
            <a:r>
              <a:rPr lang="fa-IR" dirty="0">
                <a:solidFill>
                  <a:prstClr val="black"/>
                </a:solidFill>
                <a:latin typeface="Times New Roman"/>
                <a:ea typeface="Calibri"/>
                <a:cs typeface="B Zar"/>
              </a:rPr>
              <a:t>موقت</a:t>
            </a:r>
            <a:r>
              <a:rPr lang="fa-IR" dirty="0" smtClean="0">
                <a:solidFill>
                  <a:prstClr val="black"/>
                </a:solidFill>
                <a:latin typeface="Times New Roman"/>
                <a:ea typeface="Calibri"/>
                <a:cs typeface="B Zar"/>
              </a:rPr>
              <a:t>)</a:t>
            </a:r>
          </a:p>
          <a:p>
            <a:pPr algn="ctr">
              <a:lnSpc>
                <a:spcPct val="115000"/>
              </a:lnSpc>
            </a:pPr>
            <a:endParaRPr lang="en-US" dirty="0">
              <a:solidFill>
                <a:prstClr val="black"/>
              </a:solidFill>
              <a:latin typeface="Times New Roman"/>
              <a:ea typeface="Calibri"/>
              <a:cs typeface="B Zar"/>
            </a:endParaRPr>
          </a:p>
        </p:txBody>
      </p:sp>
      <p:graphicFrame>
        <p:nvGraphicFramePr>
          <p:cNvPr id="5" name="Table 4"/>
          <p:cNvGraphicFramePr>
            <a:graphicFrameLocks noGrp="1"/>
          </p:cNvGraphicFramePr>
          <p:nvPr>
            <p:extLst>
              <p:ext uri="{D42A27DB-BD31-4B8C-83A1-F6EECF244321}">
                <p14:modId xmlns:p14="http://schemas.microsoft.com/office/powerpoint/2010/main" val="2552835196"/>
              </p:ext>
            </p:extLst>
          </p:nvPr>
        </p:nvGraphicFramePr>
        <p:xfrm>
          <a:off x="1495615" y="2132856"/>
          <a:ext cx="6388753" cy="2880321"/>
        </p:xfrm>
        <a:graphic>
          <a:graphicData uri="http://schemas.openxmlformats.org/drawingml/2006/table">
            <a:tbl>
              <a:tblPr rtl="1" firstRow="1" firstCol="1" bandRow="1"/>
              <a:tblGrid>
                <a:gridCol w="3434555">
                  <a:extLst>
                    <a:ext uri="{9D8B030D-6E8A-4147-A177-3AD203B41FA5}">
                      <a16:colId xmlns="" xmlns:a16="http://schemas.microsoft.com/office/drawing/2014/main" val="20000"/>
                    </a:ext>
                  </a:extLst>
                </a:gridCol>
                <a:gridCol w="1501117">
                  <a:extLst>
                    <a:ext uri="{9D8B030D-6E8A-4147-A177-3AD203B41FA5}">
                      <a16:colId xmlns="" xmlns:a16="http://schemas.microsoft.com/office/drawing/2014/main" val="20001"/>
                    </a:ext>
                  </a:extLst>
                </a:gridCol>
                <a:gridCol w="1453081">
                  <a:extLst>
                    <a:ext uri="{9D8B030D-6E8A-4147-A177-3AD203B41FA5}">
                      <a16:colId xmlns="" xmlns:a16="http://schemas.microsoft.com/office/drawing/2014/main" val="20002"/>
                    </a:ext>
                  </a:extLst>
                </a:gridCol>
              </a:tblGrid>
              <a:tr h="320036">
                <a:tc>
                  <a:txBody>
                    <a:bodyPr/>
                    <a:lstStyle/>
                    <a:p>
                      <a:pPr algn="ctr" rtl="1">
                        <a:lnSpc>
                          <a:spcPct val="115000"/>
                        </a:lnSpc>
                        <a:spcAft>
                          <a:spcPts val="0"/>
                        </a:spcAft>
                      </a:pPr>
                      <a:r>
                        <a:rPr lang="fa-IR" sz="1800" b="0" dirty="0">
                          <a:effectLst/>
                          <a:latin typeface="Calibri"/>
                          <a:ea typeface="Calibri"/>
                          <a:cs typeface="B Zar"/>
                        </a:rPr>
                        <a:t>عنوان حسابها</a:t>
                      </a:r>
                      <a:endParaRPr lang="en-US" sz="1800" b="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800" b="0">
                          <a:effectLst/>
                          <a:latin typeface="Calibri"/>
                          <a:ea typeface="Calibri"/>
                          <a:cs typeface="B Zar"/>
                        </a:rPr>
                        <a:t>بدهکار</a:t>
                      </a:r>
                      <a:endParaRPr lang="en-US" sz="1800" b="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800" b="0">
                          <a:effectLst/>
                          <a:latin typeface="Calibri"/>
                          <a:ea typeface="Calibri"/>
                          <a:cs typeface="B Zar"/>
                        </a:rPr>
                        <a:t>بستانکار</a:t>
                      </a:r>
                      <a:endParaRPr lang="en-US" sz="1800" b="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2240249">
                <a:tc>
                  <a:txBody>
                    <a:bodyPr/>
                    <a:lstStyle/>
                    <a:p>
                      <a:pPr algn="just" rtl="1">
                        <a:lnSpc>
                          <a:spcPct val="115000"/>
                        </a:lnSpc>
                        <a:spcAft>
                          <a:spcPts val="0"/>
                        </a:spcAft>
                      </a:pPr>
                      <a:r>
                        <a:rPr lang="fa-IR" sz="1800" b="0" dirty="0" smtClean="0">
                          <a:effectLst/>
                          <a:latin typeface="Calibri"/>
                          <a:ea typeface="Calibri"/>
                          <a:cs typeface="B Zar"/>
                        </a:rPr>
                        <a:t>پيش </a:t>
                      </a:r>
                      <a:r>
                        <a:rPr lang="fa-IR" sz="1800" b="0" dirty="0">
                          <a:effectLst/>
                          <a:latin typeface="Calibri"/>
                          <a:ea typeface="Calibri"/>
                          <a:cs typeface="B Zar"/>
                        </a:rPr>
                        <a:t>پرداخت </a:t>
                      </a:r>
                      <a:r>
                        <a:rPr lang="fa-IR" sz="1800" b="0" dirty="0" smtClean="0">
                          <a:effectLst/>
                          <a:latin typeface="Calibri"/>
                          <a:ea typeface="Calibri"/>
                          <a:cs typeface="B Zar"/>
                        </a:rPr>
                        <a:t>سنواتي </a:t>
                      </a:r>
                      <a:endParaRPr lang="en-US" sz="1800" b="0" dirty="0">
                        <a:effectLst/>
                        <a:latin typeface="Times New Roman"/>
                        <a:ea typeface="Calibri"/>
                        <a:cs typeface="B Zar"/>
                      </a:endParaRPr>
                    </a:p>
                    <a:p>
                      <a:pPr algn="just" rtl="1">
                        <a:lnSpc>
                          <a:spcPct val="115000"/>
                        </a:lnSpc>
                        <a:spcAft>
                          <a:spcPts val="0"/>
                        </a:spcAft>
                      </a:pPr>
                      <a:r>
                        <a:rPr lang="fa-IR" sz="1800" b="0" dirty="0" smtClean="0">
                          <a:effectLst/>
                          <a:latin typeface="Calibri"/>
                          <a:ea typeface="Calibri"/>
                          <a:cs typeface="B Zar"/>
                        </a:rPr>
                        <a:t>علي </a:t>
                      </a:r>
                      <a:r>
                        <a:rPr lang="fa-IR" sz="1800" b="0" dirty="0">
                          <a:effectLst/>
                          <a:latin typeface="Calibri"/>
                          <a:ea typeface="Calibri"/>
                          <a:cs typeface="B Zar"/>
                        </a:rPr>
                        <a:t>الحساب </a:t>
                      </a:r>
                      <a:r>
                        <a:rPr lang="fa-IR" sz="1800" b="0" dirty="0" smtClean="0">
                          <a:effectLst/>
                          <a:latin typeface="Calibri"/>
                          <a:ea typeface="Calibri"/>
                          <a:cs typeface="B Zar"/>
                        </a:rPr>
                        <a:t>سنواتي</a:t>
                      </a:r>
                      <a:endParaRPr lang="en-US" sz="1800" b="0" dirty="0">
                        <a:effectLst/>
                        <a:latin typeface="Times New Roman"/>
                        <a:ea typeface="Calibri"/>
                        <a:cs typeface="B Zar"/>
                      </a:endParaRPr>
                    </a:p>
                    <a:p>
                      <a:pPr algn="just" rtl="1">
                        <a:lnSpc>
                          <a:spcPct val="115000"/>
                        </a:lnSpc>
                        <a:spcAft>
                          <a:spcPts val="0"/>
                        </a:spcAft>
                      </a:pPr>
                      <a:r>
                        <a:rPr lang="fa-IR" sz="1800" b="0" dirty="0">
                          <a:effectLst/>
                          <a:latin typeface="Calibri"/>
                          <a:ea typeface="Calibri"/>
                          <a:cs typeface="B Zar"/>
                        </a:rPr>
                        <a:t>درخواست وجه </a:t>
                      </a:r>
                      <a:r>
                        <a:rPr lang="fa-IR" sz="1800" b="0" dirty="0" smtClean="0">
                          <a:effectLst/>
                          <a:latin typeface="Calibri"/>
                          <a:ea typeface="Calibri"/>
                          <a:cs typeface="B Zar"/>
                        </a:rPr>
                        <a:t>سنواتي</a:t>
                      </a:r>
                      <a:endParaRPr lang="en-US" sz="1800" b="0" dirty="0">
                        <a:effectLst/>
                        <a:latin typeface="Times New Roman"/>
                        <a:ea typeface="Calibri"/>
                        <a:cs typeface="B Zar"/>
                      </a:endParaRPr>
                    </a:p>
                    <a:p>
                      <a:pPr algn="just" rtl="1">
                        <a:lnSpc>
                          <a:spcPct val="115000"/>
                        </a:lnSpc>
                        <a:spcAft>
                          <a:spcPts val="0"/>
                        </a:spcAft>
                      </a:pPr>
                      <a:r>
                        <a:rPr lang="fa-IR" sz="1800" b="0" dirty="0">
                          <a:effectLst/>
                          <a:latin typeface="Calibri"/>
                          <a:ea typeface="Calibri"/>
                          <a:cs typeface="B Zar"/>
                        </a:rPr>
                        <a:t>اندوخته اعتبار </a:t>
                      </a:r>
                      <a:r>
                        <a:rPr lang="fa-IR" sz="1800" b="0" dirty="0" smtClean="0">
                          <a:effectLst/>
                          <a:latin typeface="Calibri"/>
                          <a:ea typeface="Calibri"/>
                          <a:cs typeface="B Zar"/>
                        </a:rPr>
                        <a:t>پرداختهاي غير قطعي سنواتي</a:t>
                      </a:r>
                      <a:endParaRPr lang="en-US" sz="1800" b="0" dirty="0">
                        <a:effectLst/>
                        <a:latin typeface="Times New Roman"/>
                        <a:ea typeface="Calibri"/>
                        <a:cs typeface="B Zar"/>
                      </a:endParaRPr>
                    </a:p>
                    <a:p>
                      <a:pPr algn="just" rtl="1">
                        <a:lnSpc>
                          <a:spcPct val="115000"/>
                        </a:lnSpc>
                        <a:spcAft>
                          <a:spcPts val="0"/>
                        </a:spcAft>
                      </a:pPr>
                      <a:r>
                        <a:rPr lang="fa-IR" sz="1800" b="0" dirty="0">
                          <a:effectLst/>
                          <a:latin typeface="Calibri"/>
                          <a:ea typeface="Calibri"/>
                          <a:cs typeface="B Zar"/>
                        </a:rPr>
                        <a:t> تعهدات </a:t>
                      </a:r>
                      <a:r>
                        <a:rPr lang="fa-IR" sz="1800" b="0" dirty="0" smtClean="0">
                          <a:effectLst/>
                          <a:latin typeface="Calibri"/>
                          <a:ea typeface="Calibri"/>
                          <a:cs typeface="B Zar"/>
                        </a:rPr>
                        <a:t>پيش </a:t>
                      </a:r>
                      <a:r>
                        <a:rPr lang="fa-IR" sz="1800" b="0" dirty="0">
                          <a:effectLst/>
                          <a:latin typeface="Calibri"/>
                          <a:ea typeface="Calibri"/>
                          <a:cs typeface="B Zar"/>
                        </a:rPr>
                        <a:t>پرداخت و </a:t>
                      </a:r>
                      <a:r>
                        <a:rPr lang="fa-IR" sz="1800" b="0" dirty="0" smtClean="0">
                          <a:effectLst/>
                          <a:latin typeface="Calibri"/>
                          <a:ea typeface="Calibri"/>
                          <a:cs typeface="B Zar"/>
                        </a:rPr>
                        <a:t>علي </a:t>
                      </a:r>
                      <a:r>
                        <a:rPr lang="fa-IR" sz="1800" b="0" dirty="0">
                          <a:effectLst/>
                          <a:latin typeface="Calibri"/>
                          <a:ea typeface="Calibri"/>
                          <a:cs typeface="B Zar"/>
                        </a:rPr>
                        <a:t>الحساب </a:t>
                      </a:r>
                      <a:r>
                        <a:rPr lang="fa-IR" sz="1800" b="0" dirty="0" smtClean="0">
                          <a:effectLst/>
                          <a:latin typeface="Calibri"/>
                          <a:ea typeface="Calibri"/>
                          <a:cs typeface="B Zar"/>
                        </a:rPr>
                        <a:t>سنواتي</a:t>
                      </a:r>
                      <a:endParaRPr lang="en-US" sz="1800" b="0" dirty="0">
                        <a:effectLst/>
                        <a:latin typeface="Times New Roman"/>
                        <a:ea typeface="Calibri"/>
                        <a:cs typeface="B Zar"/>
                      </a:endParaRPr>
                    </a:p>
                    <a:p>
                      <a:pPr algn="just" rtl="1">
                        <a:lnSpc>
                          <a:spcPct val="115000"/>
                        </a:lnSpc>
                        <a:spcAft>
                          <a:spcPts val="0"/>
                        </a:spcAft>
                      </a:pPr>
                      <a:r>
                        <a:rPr lang="fa-IR" sz="1800" b="0" dirty="0">
                          <a:effectLst/>
                          <a:latin typeface="Calibri"/>
                          <a:ea typeface="Calibri"/>
                          <a:cs typeface="B Zar"/>
                        </a:rPr>
                        <a:t>اندوخته پرداخت نشده </a:t>
                      </a:r>
                      <a:r>
                        <a:rPr lang="fa-IR" sz="1800" b="0" dirty="0" smtClean="0">
                          <a:effectLst/>
                          <a:latin typeface="Calibri"/>
                          <a:ea typeface="Calibri"/>
                          <a:cs typeface="B Zar"/>
                        </a:rPr>
                        <a:t>سنواتي</a:t>
                      </a:r>
                      <a:endParaRPr lang="en-US" sz="1800" b="0" dirty="0">
                        <a:effectLst/>
                        <a:latin typeface="Times New Roman"/>
                        <a:ea typeface="Calibri"/>
                        <a:cs typeface="B Zar"/>
                      </a:endParaRPr>
                    </a:p>
                    <a:p>
                      <a:pPr algn="just" rtl="1">
                        <a:lnSpc>
                          <a:spcPct val="115000"/>
                        </a:lnSpc>
                        <a:spcAft>
                          <a:spcPts val="0"/>
                        </a:spcAft>
                      </a:pPr>
                      <a:r>
                        <a:rPr lang="fa-IR" sz="1800" b="0" dirty="0">
                          <a:effectLst/>
                          <a:latin typeface="Calibri"/>
                          <a:ea typeface="Calibri"/>
                          <a:cs typeface="B Zar"/>
                        </a:rPr>
                        <a:t> اندوخته تعهدات پرداخت نشده </a:t>
                      </a:r>
                      <a:r>
                        <a:rPr lang="fa-IR" sz="1800" b="0" dirty="0" smtClean="0">
                          <a:effectLst/>
                          <a:latin typeface="Calibri"/>
                          <a:ea typeface="Calibri"/>
                          <a:cs typeface="B Zar"/>
                        </a:rPr>
                        <a:t>سنواتي </a:t>
                      </a:r>
                      <a:endParaRPr lang="en-US" sz="1800" b="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800" b="0" dirty="0" smtClean="0">
                          <a:effectLst/>
                          <a:latin typeface="Calibri"/>
                          <a:ea typeface="Calibri"/>
                          <a:cs typeface="B Zar"/>
                        </a:rPr>
                        <a:t>1.504.000</a:t>
                      </a:r>
                      <a:endParaRPr lang="en-US" sz="1800" b="0" dirty="0">
                        <a:effectLst/>
                        <a:latin typeface="Times New Roman"/>
                        <a:ea typeface="Calibri"/>
                        <a:cs typeface="B Zar"/>
                      </a:endParaRPr>
                    </a:p>
                    <a:p>
                      <a:pPr algn="ctr" rtl="1">
                        <a:lnSpc>
                          <a:spcPct val="115000"/>
                        </a:lnSpc>
                        <a:spcAft>
                          <a:spcPts val="0"/>
                        </a:spcAft>
                      </a:pPr>
                      <a:r>
                        <a:rPr lang="fa-IR" sz="1800" b="0" dirty="0" smtClean="0">
                          <a:effectLst/>
                          <a:latin typeface="Calibri"/>
                          <a:ea typeface="Calibri"/>
                          <a:cs typeface="B Zar"/>
                        </a:rPr>
                        <a:t>640.000</a:t>
                      </a:r>
                      <a:endParaRPr lang="en-US" sz="1800" b="0" dirty="0">
                        <a:effectLst/>
                        <a:latin typeface="Times New Roman"/>
                        <a:ea typeface="Calibri"/>
                        <a:cs typeface="B Zar"/>
                      </a:endParaRPr>
                    </a:p>
                    <a:p>
                      <a:pPr algn="ctr" rtl="1">
                        <a:lnSpc>
                          <a:spcPct val="115000"/>
                        </a:lnSpc>
                        <a:spcAft>
                          <a:spcPts val="0"/>
                        </a:spcAft>
                      </a:pPr>
                      <a:r>
                        <a:rPr lang="fa-IR" sz="1800" b="0" dirty="0" smtClean="0">
                          <a:effectLst/>
                          <a:latin typeface="Calibri"/>
                          <a:ea typeface="Calibri"/>
                          <a:cs typeface="B Zar"/>
                        </a:rPr>
                        <a:t>2.144.000</a:t>
                      </a:r>
                      <a:endParaRPr lang="en-US" sz="1800" b="0" dirty="0">
                        <a:effectLst/>
                        <a:latin typeface="Times New Roman"/>
                        <a:ea typeface="Calibri"/>
                        <a:cs typeface="B Zar"/>
                      </a:endParaRPr>
                    </a:p>
                    <a:p>
                      <a:pPr algn="ctr" rtl="1">
                        <a:lnSpc>
                          <a:spcPct val="115000"/>
                        </a:lnSpc>
                        <a:spcAft>
                          <a:spcPts val="0"/>
                        </a:spcAft>
                      </a:pPr>
                      <a:r>
                        <a:rPr lang="fa-IR" sz="1800" b="0" dirty="0">
                          <a:effectLst/>
                          <a:latin typeface="Calibri"/>
                          <a:ea typeface="Calibri"/>
                          <a:cs typeface="B Zar"/>
                        </a:rPr>
                        <a:t> </a:t>
                      </a:r>
                      <a:endParaRPr lang="en-US" sz="1800" b="0" dirty="0">
                        <a:effectLst/>
                        <a:latin typeface="Times New Roman"/>
                        <a:ea typeface="Calibri"/>
                        <a:cs typeface="B Zar"/>
                      </a:endParaRPr>
                    </a:p>
                    <a:p>
                      <a:pPr algn="ctr" rtl="1">
                        <a:lnSpc>
                          <a:spcPct val="115000"/>
                        </a:lnSpc>
                        <a:spcAft>
                          <a:spcPts val="0"/>
                        </a:spcAft>
                      </a:pPr>
                      <a:r>
                        <a:rPr lang="fa-IR" sz="1800" b="0" dirty="0">
                          <a:effectLst/>
                          <a:latin typeface="Calibri"/>
                          <a:ea typeface="Calibri"/>
                          <a:cs typeface="B Zar"/>
                        </a:rPr>
                        <a:t> </a:t>
                      </a:r>
                      <a:endParaRPr lang="en-US" sz="1800" b="0" dirty="0">
                        <a:effectLst/>
                        <a:latin typeface="Times New Roman"/>
                        <a:ea typeface="Calibri"/>
                        <a:cs typeface="B Zar"/>
                      </a:endParaRPr>
                    </a:p>
                    <a:p>
                      <a:pPr algn="ctr" rtl="1">
                        <a:lnSpc>
                          <a:spcPct val="115000"/>
                        </a:lnSpc>
                        <a:spcAft>
                          <a:spcPts val="0"/>
                        </a:spcAft>
                      </a:pPr>
                      <a:r>
                        <a:rPr lang="fa-IR" sz="1800" b="0" dirty="0" smtClean="0">
                          <a:effectLst/>
                          <a:latin typeface="Calibri"/>
                          <a:ea typeface="Calibri"/>
                          <a:cs typeface="B Zar"/>
                        </a:rPr>
                        <a:t>80.000</a:t>
                      </a:r>
                      <a:endParaRPr lang="en-US" sz="1800" b="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800" b="0" dirty="0">
                          <a:effectLst/>
                          <a:latin typeface="Calibri"/>
                          <a:ea typeface="Calibri"/>
                          <a:cs typeface="B Zar"/>
                        </a:rPr>
                        <a:t> </a:t>
                      </a:r>
                      <a:endParaRPr lang="en-US" sz="1800" b="0" dirty="0">
                        <a:effectLst/>
                        <a:latin typeface="Times New Roman"/>
                        <a:ea typeface="Calibri"/>
                        <a:cs typeface="B Zar"/>
                      </a:endParaRPr>
                    </a:p>
                    <a:p>
                      <a:pPr algn="ctr" rtl="1">
                        <a:lnSpc>
                          <a:spcPct val="115000"/>
                        </a:lnSpc>
                        <a:spcAft>
                          <a:spcPts val="0"/>
                        </a:spcAft>
                      </a:pPr>
                      <a:r>
                        <a:rPr lang="fa-IR" sz="1800" b="0" dirty="0">
                          <a:effectLst/>
                          <a:latin typeface="Calibri"/>
                          <a:ea typeface="Calibri"/>
                          <a:cs typeface="B Zar"/>
                        </a:rPr>
                        <a:t> </a:t>
                      </a:r>
                      <a:endParaRPr lang="en-US" sz="1800" b="0" dirty="0">
                        <a:effectLst/>
                        <a:latin typeface="Times New Roman"/>
                        <a:ea typeface="Calibri"/>
                        <a:cs typeface="B Zar"/>
                      </a:endParaRPr>
                    </a:p>
                    <a:p>
                      <a:pPr algn="ctr" rtl="1">
                        <a:lnSpc>
                          <a:spcPct val="115000"/>
                        </a:lnSpc>
                        <a:spcAft>
                          <a:spcPts val="0"/>
                        </a:spcAft>
                      </a:pPr>
                      <a:r>
                        <a:rPr lang="fa-IR" sz="1800" b="0" dirty="0">
                          <a:effectLst/>
                          <a:latin typeface="Calibri"/>
                          <a:ea typeface="Calibri"/>
                          <a:cs typeface="B Zar"/>
                        </a:rPr>
                        <a:t> </a:t>
                      </a:r>
                      <a:endParaRPr lang="en-US" sz="1800" b="0" dirty="0">
                        <a:effectLst/>
                        <a:latin typeface="Times New Roman"/>
                        <a:ea typeface="Calibri"/>
                        <a:cs typeface="B Zar"/>
                      </a:endParaRPr>
                    </a:p>
                    <a:p>
                      <a:pPr algn="ctr" rtl="1">
                        <a:lnSpc>
                          <a:spcPct val="115000"/>
                        </a:lnSpc>
                        <a:spcAft>
                          <a:spcPts val="0"/>
                        </a:spcAft>
                      </a:pPr>
                      <a:r>
                        <a:rPr lang="fa-IR" sz="1800" b="0" dirty="0" smtClean="0">
                          <a:effectLst/>
                          <a:latin typeface="Calibri"/>
                          <a:ea typeface="Calibri"/>
                          <a:cs typeface="B Zar"/>
                        </a:rPr>
                        <a:t>2.144.000</a:t>
                      </a:r>
                      <a:endParaRPr lang="en-US" sz="1800" b="0" dirty="0">
                        <a:effectLst/>
                        <a:latin typeface="Times New Roman"/>
                        <a:ea typeface="Calibri"/>
                        <a:cs typeface="B Zar"/>
                      </a:endParaRPr>
                    </a:p>
                    <a:p>
                      <a:pPr algn="ctr" rtl="1">
                        <a:lnSpc>
                          <a:spcPct val="115000"/>
                        </a:lnSpc>
                        <a:spcAft>
                          <a:spcPts val="0"/>
                        </a:spcAft>
                      </a:pPr>
                      <a:r>
                        <a:rPr lang="fa-IR" sz="1800" b="0" dirty="0" smtClean="0">
                          <a:effectLst/>
                          <a:latin typeface="Calibri"/>
                          <a:ea typeface="Calibri"/>
                          <a:cs typeface="B Zar"/>
                        </a:rPr>
                        <a:t>2.144.000</a:t>
                      </a:r>
                      <a:endParaRPr lang="en-US" sz="1800" b="0" dirty="0">
                        <a:effectLst/>
                        <a:latin typeface="Times New Roman"/>
                        <a:ea typeface="Calibri"/>
                        <a:cs typeface="B Zar"/>
                      </a:endParaRPr>
                    </a:p>
                    <a:p>
                      <a:pPr indent="457200" algn="r" rtl="1">
                        <a:lnSpc>
                          <a:spcPct val="115000"/>
                        </a:lnSpc>
                        <a:spcAft>
                          <a:spcPts val="0"/>
                        </a:spcAft>
                      </a:pPr>
                      <a:r>
                        <a:rPr lang="fa-IR" sz="1800" b="0" dirty="0">
                          <a:effectLst/>
                          <a:latin typeface="Calibri"/>
                          <a:ea typeface="Calibri"/>
                          <a:cs typeface="B Zar"/>
                        </a:rPr>
                        <a:t> </a:t>
                      </a:r>
                      <a:endParaRPr lang="en-US" sz="1800" b="0" dirty="0">
                        <a:effectLst/>
                        <a:latin typeface="Times New Roman"/>
                        <a:ea typeface="Calibri"/>
                        <a:cs typeface="B Zar"/>
                      </a:endParaRPr>
                    </a:p>
                    <a:p>
                      <a:pPr indent="457200" algn="r" rtl="1">
                        <a:lnSpc>
                          <a:spcPct val="115000"/>
                        </a:lnSpc>
                        <a:spcAft>
                          <a:spcPts val="0"/>
                        </a:spcAft>
                      </a:pPr>
                      <a:r>
                        <a:rPr lang="fa-IR" sz="1800" b="0" dirty="0" smtClean="0">
                          <a:effectLst/>
                          <a:latin typeface="Calibri"/>
                          <a:ea typeface="Calibri"/>
                          <a:cs typeface="B Zar"/>
                        </a:rPr>
                        <a:t>80.000</a:t>
                      </a:r>
                      <a:endParaRPr lang="en-US" sz="1800" b="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320036">
                <a:tc>
                  <a:txBody>
                    <a:bodyPr/>
                    <a:lstStyle/>
                    <a:p>
                      <a:pPr algn="just" rtl="1">
                        <a:lnSpc>
                          <a:spcPct val="115000"/>
                        </a:lnSpc>
                        <a:spcAft>
                          <a:spcPts val="0"/>
                        </a:spcAft>
                      </a:pPr>
                      <a:r>
                        <a:rPr lang="fa-IR" sz="1800" b="0">
                          <a:effectLst/>
                          <a:latin typeface="Calibri"/>
                          <a:ea typeface="Calibri"/>
                          <a:cs typeface="B Zar"/>
                        </a:rPr>
                        <a:t>جمع</a:t>
                      </a:r>
                      <a:endParaRPr lang="en-US" sz="1800" b="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800" b="0" dirty="0" smtClean="0">
                          <a:effectLst/>
                          <a:latin typeface="Calibri"/>
                          <a:ea typeface="Calibri"/>
                          <a:cs typeface="B Zar"/>
                        </a:rPr>
                        <a:t>4.368.000</a:t>
                      </a:r>
                      <a:endParaRPr lang="en-US" sz="1800" b="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800" b="0" dirty="0" smtClean="0">
                          <a:effectLst/>
                          <a:latin typeface="Calibri"/>
                          <a:ea typeface="Calibri"/>
                          <a:cs typeface="B Zar"/>
                        </a:rPr>
                        <a:t>4.368.000</a:t>
                      </a:r>
                      <a:endParaRPr lang="en-US" sz="1800" b="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2214033674"/>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764704"/>
            <a:ext cx="8784976" cy="3684855"/>
          </a:xfrm>
          <a:prstGeom prst="rect">
            <a:avLst/>
          </a:prstGeom>
        </p:spPr>
        <p:txBody>
          <a:bodyPr wrap="square">
            <a:spAutoFit/>
          </a:bodyPr>
          <a:lstStyle/>
          <a:p>
            <a:pPr algn="just">
              <a:lnSpc>
                <a:spcPct val="115000"/>
              </a:lnSpc>
            </a:pPr>
            <a:r>
              <a:rPr lang="fa-IR" sz="2000" dirty="0">
                <a:solidFill>
                  <a:prstClr val="black"/>
                </a:solidFill>
                <a:latin typeface="Times New Roman"/>
                <a:ea typeface="Calibri"/>
                <a:cs typeface="B Titr"/>
              </a:rPr>
              <a:t>بستن و انتقال </a:t>
            </a:r>
            <a:r>
              <a:rPr lang="fa-IR" sz="2000" dirty="0" smtClean="0">
                <a:solidFill>
                  <a:prstClr val="black"/>
                </a:solidFill>
                <a:latin typeface="Times New Roman"/>
                <a:ea typeface="Calibri"/>
                <a:cs typeface="B Titr"/>
              </a:rPr>
              <a:t>حسابهاي دايمي</a:t>
            </a:r>
          </a:p>
          <a:p>
            <a:pPr algn="just">
              <a:lnSpc>
                <a:spcPct val="115000"/>
              </a:lnSpc>
            </a:pPr>
            <a:endParaRPr lang="en-US" sz="2000" dirty="0">
              <a:solidFill>
                <a:prstClr val="black"/>
              </a:solidFill>
              <a:latin typeface="Times New Roman"/>
              <a:ea typeface="Calibri"/>
              <a:cs typeface="B Zar"/>
            </a:endParaRPr>
          </a:p>
          <a:p>
            <a:pPr algn="just">
              <a:lnSpc>
                <a:spcPct val="115000"/>
              </a:lnSpc>
            </a:pPr>
            <a:r>
              <a:rPr lang="fa-IR" b="1" dirty="0" smtClean="0">
                <a:solidFill>
                  <a:prstClr val="black"/>
                </a:solidFill>
                <a:latin typeface="Times New Roman"/>
                <a:ea typeface="Calibri"/>
                <a:cs typeface="B Zar"/>
              </a:rPr>
              <a:t>حسابهاي دايمي </a:t>
            </a:r>
            <a:r>
              <a:rPr lang="fa-IR" b="1" dirty="0">
                <a:solidFill>
                  <a:prstClr val="black"/>
                </a:solidFill>
                <a:latin typeface="Times New Roman"/>
                <a:ea typeface="Calibri"/>
                <a:cs typeface="B Zar"/>
              </a:rPr>
              <a:t>قابل انتقال حساب مستقل وجوه اعتبارات </a:t>
            </a:r>
            <a:r>
              <a:rPr lang="fa-IR" b="1" dirty="0" smtClean="0">
                <a:solidFill>
                  <a:prstClr val="black"/>
                </a:solidFill>
                <a:latin typeface="Times New Roman"/>
                <a:ea typeface="Calibri"/>
                <a:cs typeface="B Zar"/>
              </a:rPr>
              <a:t>هزينه اي </a:t>
            </a:r>
            <a:r>
              <a:rPr lang="fa-IR" b="1" dirty="0">
                <a:solidFill>
                  <a:prstClr val="black"/>
                </a:solidFill>
                <a:latin typeface="Times New Roman"/>
                <a:ea typeface="Calibri"/>
                <a:cs typeface="B Zar"/>
              </a:rPr>
              <a:t>شامل </a:t>
            </a:r>
            <a:r>
              <a:rPr lang="fa-IR" b="1" dirty="0" smtClean="0">
                <a:solidFill>
                  <a:prstClr val="black"/>
                </a:solidFill>
                <a:latin typeface="Times New Roman"/>
                <a:ea typeface="Calibri"/>
                <a:cs typeface="B Zar"/>
              </a:rPr>
              <a:t>پيش </a:t>
            </a:r>
            <a:r>
              <a:rPr lang="fa-IR" b="1" dirty="0">
                <a:solidFill>
                  <a:prstClr val="black"/>
                </a:solidFill>
                <a:latin typeface="Times New Roman"/>
                <a:ea typeface="Calibri"/>
                <a:cs typeface="B Zar"/>
              </a:rPr>
              <a:t>پرداخت و </a:t>
            </a:r>
            <a:r>
              <a:rPr lang="fa-IR" b="1" dirty="0" smtClean="0">
                <a:solidFill>
                  <a:prstClr val="black"/>
                </a:solidFill>
                <a:latin typeface="Times New Roman"/>
                <a:ea typeface="Calibri"/>
                <a:cs typeface="B Zar"/>
              </a:rPr>
              <a:t>علي </a:t>
            </a:r>
            <a:r>
              <a:rPr lang="fa-IR" b="1" dirty="0">
                <a:solidFill>
                  <a:prstClr val="black"/>
                </a:solidFill>
                <a:latin typeface="Times New Roman"/>
                <a:ea typeface="Calibri"/>
                <a:cs typeface="B Zar"/>
              </a:rPr>
              <a:t>الحساب </a:t>
            </a:r>
            <a:r>
              <a:rPr lang="fa-IR" b="1" dirty="0" smtClean="0">
                <a:solidFill>
                  <a:prstClr val="black"/>
                </a:solidFill>
                <a:latin typeface="Times New Roman"/>
                <a:ea typeface="Calibri"/>
                <a:cs typeface="B Zar"/>
              </a:rPr>
              <a:t>سنواتي، </a:t>
            </a:r>
            <a:r>
              <a:rPr lang="fa-IR" b="1" dirty="0">
                <a:solidFill>
                  <a:prstClr val="black"/>
                </a:solidFill>
                <a:latin typeface="Times New Roman"/>
                <a:ea typeface="Calibri"/>
                <a:cs typeface="B Zar"/>
              </a:rPr>
              <a:t>اندوخته و </a:t>
            </a:r>
            <a:r>
              <a:rPr lang="fa-IR" b="1" dirty="0" smtClean="0">
                <a:solidFill>
                  <a:prstClr val="black"/>
                </a:solidFill>
                <a:latin typeface="Times New Roman"/>
                <a:ea typeface="Calibri"/>
                <a:cs typeface="B Zar"/>
              </a:rPr>
              <a:t>پيش </a:t>
            </a:r>
            <a:r>
              <a:rPr lang="fa-IR" b="1" dirty="0">
                <a:solidFill>
                  <a:prstClr val="black"/>
                </a:solidFill>
                <a:latin typeface="Times New Roman"/>
                <a:ea typeface="Calibri"/>
                <a:cs typeface="B Zar"/>
              </a:rPr>
              <a:t>پرداخت و </a:t>
            </a:r>
            <a:r>
              <a:rPr lang="fa-IR" b="1" dirty="0" smtClean="0">
                <a:solidFill>
                  <a:prstClr val="black"/>
                </a:solidFill>
                <a:latin typeface="Times New Roman"/>
                <a:ea typeface="Calibri"/>
                <a:cs typeface="B Zar"/>
              </a:rPr>
              <a:t>علي </a:t>
            </a:r>
            <a:r>
              <a:rPr lang="fa-IR" b="1" dirty="0">
                <a:solidFill>
                  <a:prstClr val="black"/>
                </a:solidFill>
                <a:latin typeface="Times New Roman"/>
                <a:ea typeface="Calibri"/>
                <a:cs typeface="B Zar"/>
              </a:rPr>
              <a:t>الحساب </a:t>
            </a:r>
            <a:r>
              <a:rPr lang="fa-IR" b="1" dirty="0" smtClean="0">
                <a:solidFill>
                  <a:prstClr val="black"/>
                </a:solidFill>
                <a:latin typeface="Times New Roman"/>
                <a:ea typeface="Calibri"/>
                <a:cs typeface="B Zar"/>
              </a:rPr>
              <a:t>سنواتي </a:t>
            </a:r>
            <a:r>
              <a:rPr lang="fa-IR" b="1" dirty="0">
                <a:solidFill>
                  <a:prstClr val="black"/>
                </a:solidFill>
                <a:latin typeface="Times New Roman"/>
                <a:ea typeface="Calibri"/>
                <a:cs typeface="B Zar"/>
              </a:rPr>
              <a:t>و...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باشند که در </a:t>
            </a:r>
            <a:r>
              <a:rPr lang="fa-IR" b="1" dirty="0" smtClean="0">
                <a:solidFill>
                  <a:prstClr val="black"/>
                </a:solidFill>
                <a:latin typeface="Times New Roman"/>
                <a:ea typeface="Calibri"/>
                <a:cs typeface="B Zar"/>
              </a:rPr>
              <a:t>پايان </a:t>
            </a:r>
            <a:r>
              <a:rPr lang="fa-IR" b="1" dirty="0">
                <a:solidFill>
                  <a:prstClr val="black"/>
                </a:solidFill>
                <a:latin typeface="Times New Roman"/>
                <a:ea typeface="Calibri"/>
                <a:cs typeface="B Zar"/>
              </a:rPr>
              <a:t>سال </a:t>
            </a:r>
            <a:r>
              <a:rPr lang="fa-IR" b="1" dirty="0" smtClean="0">
                <a:solidFill>
                  <a:prstClr val="black"/>
                </a:solidFill>
                <a:latin typeface="Times New Roman"/>
                <a:ea typeface="Calibri"/>
                <a:cs typeface="B Zar"/>
              </a:rPr>
              <a:t>مالي 1</a:t>
            </a:r>
            <a:r>
              <a:rPr lang="en-US" b="1" dirty="0" smtClean="0">
                <a:solidFill>
                  <a:prstClr val="black"/>
                </a:solidFill>
                <a:latin typeface="Times New Roman"/>
                <a:ea typeface="Calibri"/>
                <a:cs typeface="B Zar"/>
              </a:rPr>
              <a:t>x</a:t>
            </a:r>
            <a:r>
              <a:rPr lang="fa-IR" b="1" dirty="0" smtClean="0">
                <a:solidFill>
                  <a:prstClr val="black"/>
                </a:solidFill>
                <a:latin typeface="Times New Roman"/>
                <a:ea typeface="Calibri"/>
                <a:cs typeface="B Zar"/>
              </a:rPr>
              <a:t>13به </a:t>
            </a:r>
            <a:r>
              <a:rPr lang="fa-IR" b="1" dirty="0">
                <a:solidFill>
                  <a:prstClr val="black"/>
                </a:solidFill>
                <a:latin typeface="Times New Roman"/>
                <a:ea typeface="Calibri"/>
                <a:cs typeface="B Zar"/>
              </a:rPr>
              <a:t>شرح </a:t>
            </a:r>
            <a:r>
              <a:rPr lang="fa-IR" b="1" dirty="0" smtClean="0">
                <a:solidFill>
                  <a:prstClr val="black"/>
                </a:solidFill>
                <a:latin typeface="Times New Roman"/>
                <a:ea typeface="Calibri"/>
                <a:cs typeface="B Zar"/>
              </a:rPr>
              <a:t>زير </a:t>
            </a:r>
            <a:r>
              <a:rPr lang="fa-IR" b="1" dirty="0">
                <a:solidFill>
                  <a:prstClr val="black"/>
                </a:solidFill>
                <a:latin typeface="Times New Roman"/>
                <a:ea typeface="Calibri"/>
                <a:cs typeface="B Zar"/>
              </a:rPr>
              <a:t>بسته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شوند و در </a:t>
            </a:r>
            <a:r>
              <a:rPr lang="fa-IR" b="1" dirty="0" smtClean="0">
                <a:solidFill>
                  <a:prstClr val="black"/>
                </a:solidFill>
                <a:latin typeface="Times New Roman"/>
                <a:ea typeface="Calibri"/>
                <a:cs typeface="B Zar"/>
              </a:rPr>
              <a:t>ابتداي </a:t>
            </a:r>
            <a:r>
              <a:rPr lang="fa-IR" b="1" dirty="0">
                <a:solidFill>
                  <a:prstClr val="black"/>
                </a:solidFill>
                <a:latin typeface="Times New Roman"/>
                <a:ea typeface="Calibri"/>
                <a:cs typeface="B Zar"/>
              </a:rPr>
              <a:t>سال بعد در دفاتر افتتاح </a:t>
            </a:r>
            <a:r>
              <a:rPr lang="fa-IR" b="1" dirty="0" smtClean="0">
                <a:solidFill>
                  <a:prstClr val="black"/>
                </a:solidFill>
                <a:latin typeface="Times New Roman"/>
                <a:ea typeface="Calibri"/>
                <a:cs typeface="B Zar"/>
              </a:rPr>
              <a:t>مي </a:t>
            </a:r>
            <a:r>
              <a:rPr lang="fa-IR" b="1" dirty="0">
                <a:solidFill>
                  <a:prstClr val="black"/>
                </a:solidFill>
                <a:latin typeface="Times New Roman"/>
                <a:ea typeface="Calibri"/>
                <a:cs typeface="B Zar"/>
              </a:rPr>
              <a:t>شوند</a:t>
            </a:r>
            <a:r>
              <a:rPr lang="fa-IR" dirty="0" smtClean="0">
                <a:solidFill>
                  <a:prstClr val="black"/>
                </a:solidFill>
                <a:latin typeface="Times New Roman"/>
                <a:ea typeface="Calibri"/>
                <a:cs typeface="B Zar"/>
              </a:rPr>
              <a:t>.</a:t>
            </a:r>
          </a:p>
          <a:p>
            <a:pPr algn="ctr">
              <a:lnSpc>
                <a:spcPct val="115000"/>
              </a:lnSpc>
            </a:pPr>
            <a:r>
              <a:rPr lang="fa-IR" sz="1600" b="1" dirty="0">
                <a:solidFill>
                  <a:prstClr val="black"/>
                </a:solidFill>
                <a:latin typeface="Times New Roman"/>
                <a:ea typeface="Calibri"/>
                <a:cs typeface="B Zar"/>
              </a:rPr>
              <a:t>ثبت بودجه </a:t>
            </a:r>
            <a:r>
              <a:rPr lang="fa-IR" sz="1600" b="1" dirty="0" smtClean="0">
                <a:solidFill>
                  <a:prstClr val="black"/>
                </a:solidFill>
                <a:latin typeface="Times New Roman"/>
                <a:ea typeface="Calibri"/>
                <a:cs typeface="B Zar"/>
              </a:rPr>
              <a:t>اي </a:t>
            </a:r>
            <a:r>
              <a:rPr lang="fa-IR" sz="1600" b="1" dirty="0">
                <a:solidFill>
                  <a:prstClr val="black"/>
                </a:solidFill>
                <a:latin typeface="Times New Roman"/>
                <a:ea typeface="Calibri"/>
                <a:cs typeface="B Zar"/>
              </a:rPr>
              <a:t>			ثبت </a:t>
            </a:r>
            <a:r>
              <a:rPr lang="fa-IR" sz="1600" b="1" dirty="0" smtClean="0">
                <a:solidFill>
                  <a:prstClr val="black"/>
                </a:solidFill>
                <a:latin typeface="Times New Roman"/>
                <a:ea typeface="Calibri"/>
                <a:cs typeface="B Zar"/>
              </a:rPr>
              <a:t>مالي</a:t>
            </a:r>
            <a:endParaRPr lang="en-US" sz="1600" b="1" dirty="0">
              <a:solidFill>
                <a:prstClr val="black"/>
              </a:solidFill>
              <a:latin typeface="Times New Roman"/>
              <a:ea typeface="Calibri"/>
              <a:cs typeface="B Zar"/>
            </a:endParaRPr>
          </a:p>
          <a:p>
            <a:pPr algn="ctr">
              <a:lnSpc>
                <a:spcPct val="115000"/>
              </a:lnSpc>
            </a:pPr>
            <a:r>
              <a:rPr lang="fa-IR" sz="1500" b="1" dirty="0">
                <a:solidFill>
                  <a:prstClr val="black"/>
                </a:solidFill>
                <a:latin typeface="Times New Roman"/>
                <a:ea typeface="Calibri"/>
                <a:cs typeface="B Zar"/>
              </a:rPr>
              <a:t>اندوخته اعتبار </a:t>
            </a:r>
            <a:r>
              <a:rPr lang="fa-IR" sz="1500" b="1" dirty="0" smtClean="0">
                <a:solidFill>
                  <a:prstClr val="black"/>
                </a:solidFill>
                <a:latin typeface="Times New Roman"/>
                <a:ea typeface="Calibri"/>
                <a:cs typeface="B Zar"/>
              </a:rPr>
              <a:t>پرداختهاي غير قطعي سنواتي 2.144.000           اندوخته </a:t>
            </a:r>
            <a:r>
              <a:rPr lang="fa-IR" sz="1500" b="1" dirty="0">
                <a:solidFill>
                  <a:prstClr val="black"/>
                </a:solidFill>
                <a:latin typeface="Times New Roman"/>
                <a:ea typeface="Calibri"/>
                <a:cs typeface="B Zar"/>
              </a:rPr>
              <a:t>تعهدات پرداخت نشده </a:t>
            </a:r>
            <a:r>
              <a:rPr lang="fa-IR" sz="1500" b="1" dirty="0" smtClean="0">
                <a:solidFill>
                  <a:prstClr val="black"/>
                </a:solidFill>
                <a:latin typeface="Times New Roman"/>
                <a:ea typeface="Calibri"/>
                <a:cs typeface="B Zar"/>
              </a:rPr>
              <a:t>سنواتي          80.000   </a:t>
            </a:r>
            <a:r>
              <a:rPr lang="fa-IR" sz="1500" b="1" dirty="0">
                <a:solidFill>
                  <a:prstClr val="black"/>
                </a:solidFill>
                <a:latin typeface="Times New Roman"/>
                <a:ea typeface="Calibri"/>
                <a:cs typeface="B Zar"/>
              </a:rPr>
              <a:t>	</a:t>
            </a:r>
            <a:r>
              <a:rPr lang="fa-IR" sz="1500" b="1" dirty="0" smtClean="0">
                <a:solidFill>
                  <a:prstClr val="black"/>
                </a:solidFill>
                <a:latin typeface="Times New Roman"/>
                <a:ea typeface="Calibri"/>
                <a:cs typeface="B Zar"/>
              </a:rPr>
              <a:t>                                                                                                                                    .                              درخواست وجه سنواتي     2.144.000      اندوخته پيش </a:t>
            </a:r>
            <a:r>
              <a:rPr lang="fa-IR" sz="1500" b="1" dirty="0">
                <a:solidFill>
                  <a:prstClr val="black"/>
                </a:solidFill>
                <a:latin typeface="Times New Roman"/>
                <a:ea typeface="Calibri"/>
                <a:cs typeface="B Zar"/>
              </a:rPr>
              <a:t>پرداخت و </a:t>
            </a:r>
            <a:r>
              <a:rPr lang="fa-IR" sz="1500" b="1" dirty="0" smtClean="0">
                <a:solidFill>
                  <a:prstClr val="black"/>
                </a:solidFill>
                <a:latin typeface="Times New Roman"/>
                <a:ea typeface="Calibri"/>
                <a:cs typeface="B Zar"/>
              </a:rPr>
              <a:t>علي </a:t>
            </a:r>
            <a:r>
              <a:rPr lang="fa-IR" sz="1500" b="1" dirty="0">
                <a:solidFill>
                  <a:prstClr val="black"/>
                </a:solidFill>
                <a:latin typeface="Times New Roman"/>
                <a:ea typeface="Calibri"/>
                <a:cs typeface="B Zar"/>
              </a:rPr>
              <a:t>الحساب </a:t>
            </a:r>
            <a:r>
              <a:rPr lang="fa-IR" sz="1500" b="1" dirty="0" smtClean="0">
                <a:solidFill>
                  <a:prstClr val="black"/>
                </a:solidFill>
                <a:latin typeface="Times New Roman"/>
                <a:ea typeface="Calibri"/>
                <a:cs typeface="B Zar"/>
              </a:rPr>
              <a:t>سنواتي2.144.000</a:t>
            </a:r>
            <a:r>
              <a:rPr lang="fa-IR" sz="1500" b="1" dirty="0">
                <a:solidFill>
                  <a:prstClr val="black"/>
                </a:solidFill>
                <a:latin typeface="Times New Roman"/>
                <a:ea typeface="Calibri"/>
                <a:cs typeface="B Zar"/>
              </a:rPr>
              <a:t>				</a:t>
            </a:r>
            <a:r>
              <a:rPr lang="fa-IR" sz="1500" b="1" dirty="0" smtClean="0">
                <a:solidFill>
                  <a:prstClr val="black"/>
                </a:solidFill>
                <a:latin typeface="Times New Roman"/>
                <a:ea typeface="Calibri"/>
                <a:cs typeface="B Zar"/>
              </a:rPr>
              <a:t>                                                                پيش </a:t>
            </a:r>
            <a:r>
              <a:rPr lang="fa-IR" sz="1500" b="1" dirty="0">
                <a:solidFill>
                  <a:prstClr val="black"/>
                </a:solidFill>
                <a:latin typeface="Times New Roman"/>
                <a:ea typeface="Calibri"/>
                <a:cs typeface="B Zar"/>
              </a:rPr>
              <a:t>پرداخت </a:t>
            </a:r>
            <a:r>
              <a:rPr lang="fa-IR" sz="1500" b="1" dirty="0" smtClean="0">
                <a:solidFill>
                  <a:prstClr val="black"/>
                </a:solidFill>
                <a:latin typeface="Times New Roman"/>
                <a:ea typeface="Calibri"/>
                <a:cs typeface="B Zar"/>
              </a:rPr>
              <a:t>سنواتي   </a:t>
            </a:r>
            <a:r>
              <a:rPr lang="fa-IR" sz="1500" b="1" dirty="0">
                <a:solidFill>
                  <a:prstClr val="black"/>
                </a:solidFill>
                <a:latin typeface="Times New Roman"/>
                <a:ea typeface="Calibri"/>
                <a:cs typeface="B Zar"/>
              </a:rPr>
              <a:t>	        </a:t>
            </a:r>
            <a:r>
              <a:rPr lang="fa-IR" sz="1500" b="1" dirty="0" smtClean="0">
                <a:solidFill>
                  <a:prstClr val="black"/>
                </a:solidFill>
                <a:latin typeface="Times New Roman"/>
                <a:ea typeface="Calibri"/>
                <a:cs typeface="B Zar"/>
              </a:rPr>
              <a:t>1.504.000</a:t>
            </a:r>
            <a:r>
              <a:rPr lang="fa-IR" sz="1500" b="1" dirty="0">
                <a:solidFill>
                  <a:prstClr val="black"/>
                </a:solidFill>
                <a:latin typeface="Times New Roman"/>
                <a:ea typeface="Calibri"/>
                <a:cs typeface="B Zar"/>
              </a:rPr>
              <a:t>					</a:t>
            </a:r>
            <a:r>
              <a:rPr lang="fa-IR" sz="1500" b="1" dirty="0" smtClean="0">
                <a:solidFill>
                  <a:prstClr val="black"/>
                </a:solidFill>
                <a:latin typeface="Times New Roman"/>
                <a:ea typeface="Calibri"/>
                <a:cs typeface="B Zar"/>
              </a:rPr>
              <a:t>                 علي </a:t>
            </a:r>
            <a:r>
              <a:rPr lang="fa-IR" sz="1500" b="1" dirty="0">
                <a:solidFill>
                  <a:prstClr val="black"/>
                </a:solidFill>
                <a:latin typeface="Times New Roman"/>
                <a:ea typeface="Calibri"/>
                <a:cs typeface="B Zar"/>
              </a:rPr>
              <a:t>الحساب </a:t>
            </a:r>
            <a:r>
              <a:rPr lang="fa-IR" sz="1500" b="1" dirty="0" smtClean="0">
                <a:solidFill>
                  <a:prstClr val="black"/>
                </a:solidFill>
                <a:latin typeface="Times New Roman"/>
                <a:ea typeface="Calibri"/>
                <a:cs typeface="B Zar"/>
              </a:rPr>
              <a:t>سنواتي            </a:t>
            </a:r>
            <a:r>
              <a:rPr lang="fa-IR" sz="1500" b="1" dirty="0">
                <a:solidFill>
                  <a:prstClr val="black"/>
                </a:solidFill>
                <a:latin typeface="Times New Roman"/>
                <a:ea typeface="Calibri"/>
                <a:cs typeface="B Zar"/>
              </a:rPr>
              <a:t>	</a:t>
            </a:r>
            <a:r>
              <a:rPr lang="fa-IR" sz="1500" b="1" dirty="0" smtClean="0">
                <a:solidFill>
                  <a:prstClr val="black"/>
                </a:solidFill>
                <a:latin typeface="Times New Roman"/>
                <a:ea typeface="Calibri"/>
                <a:cs typeface="B Zar"/>
              </a:rPr>
              <a:t>640.000</a:t>
            </a:r>
            <a:endParaRPr lang="en-US" sz="1500" b="1" dirty="0">
              <a:solidFill>
                <a:prstClr val="black"/>
              </a:solidFill>
              <a:latin typeface="Times New Roman"/>
              <a:ea typeface="Calibri"/>
              <a:cs typeface="B Zar"/>
            </a:endParaRPr>
          </a:p>
          <a:p>
            <a:pPr algn="ctr">
              <a:lnSpc>
                <a:spcPct val="115000"/>
              </a:lnSpc>
            </a:pPr>
            <a:r>
              <a:rPr lang="fa-IR" sz="1500" b="1" dirty="0">
                <a:solidFill>
                  <a:prstClr val="black"/>
                </a:solidFill>
                <a:latin typeface="Times New Roman"/>
                <a:ea typeface="Calibri"/>
                <a:cs typeface="B Zar"/>
              </a:rPr>
              <a:t>				</a:t>
            </a:r>
            <a:r>
              <a:rPr lang="fa-IR" sz="1500" b="1" dirty="0" smtClean="0">
                <a:solidFill>
                  <a:prstClr val="black"/>
                </a:solidFill>
                <a:latin typeface="Times New Roman"/>
                <a:ea typeface="Calibri"/>
                <a:cs typeface="B Zar"/>
              </a:rPr>
              <a:t>                                     تعهدات </a:t>
            </a:r>
            <a:r>
              <a:rPr lang="fa-IR" sz="1500" b="1" dirty="0">
                <a:solidFill>
                  <a:prstClr val="black"/>
                </a:solidFill>
                <a:latin typeface="Times New Roman"/>
                <a:ea typeface="Calibri"/>
                <a:cs typeface="B Zar"/>
              </a:rPr>
              <a:t>پرداخت نشده </a:t>
            </a:r>
            <a:r>
              <a:rPr lang="fa-IR" sz="1500" b="1" dirty="0" smtClean="0">
                <a:solidFill>
                  <a:prstClr val="black"/>
                </a:solidFill>
                <a:latin typeface="Times New Roman"/>
                <a:ea typeface="Calibri"/>
                <a:cs typeface="B Zar"/>
              </a:rPr>
              <a:t>سنواتي</a:t>
            </a:r>
            <a:r>
              <a:rPr lang="fa-IR" sz="1500" b="1" dirty="0">
                <a:solidFill>
                  <a:prstClr val="black"/>
                </a:solidFill>
                <a:latin typeface="Times New Roman"/>
                <a:ea typeface="Calibri"/>
                <a:cs typeface="B Zar"/>
              </a:rPr>
              <a:t>	</a:t>
            </a:r>
            <a:r>
              <a:rPr lang="fa-IR" sz="1500" b="1" dirty="0" smtClean="0">
                <a:solidFill>
                  <a:prstClr val="black"/>
                </a:solidFill>
                <a:latin typeface="Times New Roman"/>
                <a:ea typeface="Calibri"/>
                <a:cs typeface="B Zar"/>
              </a:rPr>
              <a:t>80.000</a:t>
            </a:r>
            <a:endParaRPr lang="en-US" sz="1500" b="1" dirty="0">
              <a:solidFill>
                <a:prstClr val="black"/>
              </a:solidFill>
              <a:latin typeface="Times New Roman"/>
              <a:ea typeface="Calibri"/>
              <a:cs typeface="B Zar"/>
            </a:endParaRPr>
          </a:p>
          <a:p>
            <a:pPr algn="just">
              <a:lnSpc>
                <a:spcPct val="115000"/>
              </a:lnSpc>
            </a:pPr>
            <a:endParaRPr lang="en-US" dirty="0">
              <a:solidFill>
                <a:prstClr val="black"/>
              </a:solidFill>
              <a:latin typeface="Times New Roman"/>
              <a:ea typeface="Calibri"/>
              <a:cs typeface="B Zar"/>
            </a:endParaRPr>
          </a:p>
        </p:txBody>
      </p:sp>
    </p:spTree>
    <p:extLst>
      <p:ext uri="{BB962C8B-B14F-4D97-AF65-F5344CB8AC3E}">
        <p14:creationId xmlns:p14="http://schemas.microsoft.com/office/powerpoint/2010/main" val="2662309309"/>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7712" y="548680"/>
            <a:ext cx="7632848" cy="2959272"/>
          </a:xfrm>
          <a:prstGeom prst="rect">
            <a:avLst/>
          </a:prstGeom>
        </p:spPr>
        <p:txBody>
          <a:bodyPr wrap="square">
            <a:spAutoFit/>
          </a:bodyPr>
          <a:lstStyle/>
          <a:p>
            <a:pPr algn="just">
              <a:lnSpc>
                <a:spcPct val="115000"/>
              </a:lnSpc>
            </a:pPr>
            <a:r>
              <a:rPr lang="fa-IR" dirty="0" smtClean="0">
                <a:solidFill>
                  <a:prstClr val="black"/>
                </a:solidFill>
                <a:latin typeface="Times New Roman"/>
                <a:ea typeface="Calibri"/>
                <a:cs typeface="B Titr"/>
              </a:rPr>
              <a:t>تنظيم صورتهاي مالي اساسي</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صورتهاي مالي اساسي </a:t>
            </a:r>
            <a:r>
              <a:rPr lang="fa-IR" dirty="0">
                <a:solidFill>
                  <a:prstClr val="black"/>
                </a:solidFill>
                <a:latin typeface="Times New Roman"/>
                <a:ea typeface="Calibri"/>
                <a:cs typeface="B Zar"/>
              </a:rPr>
              <a:t>حساب مستقل وجوه اعتبارات </a:t>
            </a:r>
            <a:r>
              <a:rPr lang="fa-IR" dirty="0" smtClean="0">
                <a:solidFill>
                  <a:prstClr val="black"/>
                </a:solidFill>
                <a:latin typeface="Times New Roman"/>
                <a:ea typeface="Calibri"/>
                <a:cs typeface="B Zar"/>
              </a:rPr>
              <a:t>هزينه اي </a:t>
            </a:r>
            <a:r>
              <a:rPr lang="fa-IR" dirty="0">
                <a:solidFill>
                  <a:prstClr val="black"/>
                </a:solidFill>
                <a:latin typeface="Times New Roman"/>
                <a:ea typeface="Calibri"/>
                <a:cs typeface="B Zar"/>
              </a:rPr>
              <a:t>شامل ترازنامه، صورت </a:t>
            </a:r>
            <a:r>
              <a:rPr lang="fa-IR" dirty="0" smtClean="0">
                <a:solidFill>
                  <a:prstClr val="black"/>
                </a:solidFill>
                <a:latin typeface="Times New Roman"/>
                <a:ea typeface="Calibri"/>
                <a:cs typeface="B Zar"/>
              </a:rPr>
              <a:t>دريافت</a:t>
            </a:r>
            <a:r>
              <a:rPr lang="fa-IR" dirty="0">
                <a:solidFill>
                  <a:prstClr val="black"/>
                </a:solidFill>
                <a:latin typeface="Times New Roman"/>
                <a:ea typeface="Calibri"/>
                <a:cs typeface="B Zar"/>
              </a:rPr>
              <a:t>، پرداخت و </a:t>
            </a:r>
            <a:r>
              <a:rPr lang="fa-IR" dirty="0" smtClean="0">
                <a:solidFill>
                  <a:prstClr val="black"/>
                </a:solidFill>
                <a:latin typeface="Times New Roman"/>
                <a:ea typeface="Calibri"/>
                <a:cs typeface="B Zar"/>
              </a:rPr>
              <a:t>موجودي </a:t>
            </a:r>
            <a:r>
              <a:rPr lang="fa-IR" dirty="0">
                <a:solidFill>
                  <a:prstClr val="black"/>
                </a:solidFill>
                <a:latin typeface="Times New Roman"/>
                <a:ea typeface="Calibri"/>
                <a:cs typeface="B Zar"/>
              </a:rPr>
              <a:t>و صورتحساب عملکرد سالانه بودجه </a:t>
            </a:r>
            <a:r>
              <a:rPr lang="fa-IR" dirty="0" smtClean="0">
                <a:solidFill>
                  <a:prstClr val="black"/>
                </a:solidFill>
                <a:latin typeface="Times New Roman"/>
                <a:ea typeface="Calibri"/>
                <a:cs typeface="B Zar"/>
              </a:rPr>
              <a:t>مي باشد</a:t>
            </a:r>
          </a:p>
          <a:p>
            <a:pPr algn="just">
              <a:lnSpc>
                <a:spcPct val="115000"/>
              </a:lnSpc>
            </a:pPr>
            <a:r>
              <a:rPr lang="fa-IR" dirty="0" smtClean="0">
                <a:solidFill>
                  <a:prstClr val="black"/>
                </a:solidFill>
                <a:latin typeface="Times New Roman"/>
                <a:ea typeface="Calibri"/>
                <a:cs typeface="B Zar"/>
              </a:rPr>
              <a:t>.</a:t>
            </a:r>
          </a:p>
          <a:p>
            <a:pPr algn="just">
              <a:lnSpc>
                <a:spcPct val="115000"/>
              </a:lnSpc>
            </a:pPr>
            <a:r>
              <a:rPr lang="fa-IR" b="1" dirty="0">
                <a:solidFill>
                  <a:prstClr val="black"/>
                </a:solidFill>
                <a:latin typeface="Times New Roman"/>
                <a:ea typeface="Calibri"/>
                <a:cs typeface="B Zar"/>
              </a:rPr>
              <a:t>الف) ترازنامه حساب مستقل وجوه اعتبارات </a:t>
            </a:r>
            <a:r>
              <a:rPr lang="fa-IR" b="1" dirty="0" smtClean="0">
                <a:solidFill>
                  <a:prstClr val="black"/>
                </a:solidFill>
                <a:latin typeface="Times New Roman"/>
                <a:ea typeface="Calibri"/>
                <a:cs typeface="B Zar"/>
              </a:rPr>
              <a:t>هزينه اي </a:t>
            </a:r>
            <a:r>
              <a:rPr lang="fa-IR" b="1" dirty="0">
                <a:solidFill>
                  <a:prstClr val="black"/>
                </a:solidFill>
                <a:latin typeface="Times New Roman"/>
                <a:ea typeface="Calibri"/>
                <a:cs typeface="B Zar"/>
              </a:rPr>
              <a:t>(</a:t>
            </a:r>
            <a:r>
              <a:rPr lang="fa-IR" b="1" dirty="0" smtClean="0">
                <a:solidFill>
                  <a:prstClr val="black"/>
                </a:solidFill>
                <a:latin typeface="Times New Roman"/>
                <a:ea typeface="Calibri"/>
                <a:cs typeface="B Zar"/>
              </a:rPr>
              <a:t>جاري)</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دستگاه </a:t>
            </a:r>
            <a:r>
              <a:rPr lang="fa-IR" dirty="0" smtClean="0">
                <a:solidFill>
                  <a:prstClr val="black"/>
                </a:solidFill>
                <a:latin typeface="Times New Roman"/>
                <a:ea typeface="Calibri"/>
                <a:cs typeface="B Zar"/>
              </a:rPr>
              <a:t>اجرايي...</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حساب مستقل وجوه اعتبارات </a:t>
            </a:r>
            <a:r>
              <a:rPr lang="fa-IR" dirty="0" smtClean="0">
                <a:solidFill>
                  <a:prstClr val="black"/>
                </a:solidFill>
                <a:latin typeface="Times New Roman"/>
                <a:ea typeface="Calibri"/>
                <a:cs typeface="B Zar"/>
              </a:rPr>
              <a:t>هزينه اي </a:t>
            </a:r>
            <a:r>
              <a:rPr lang="fa-IR" dirty="0">
                <a:solidFill>
                  <a:prstClr val="black"/>
                </a:solidFill>
                <a:latin typeface="Times New Roman"/>
                <a:ea typeface="Calibri"/>
                <a:cs typeface="B Zar"/>
              </a:rPr>
              <a:t>(</a:t>
            </a:r>
            <a:r>
              <a:rPr lang="fa-IR" dirty="0" smtClean="0">
                <a:solidFill>
                  <a:prstClr val="black"/>
                </a:solidFill>
                <a:latin typeface="Times New Roman"/>
                <a:ea typeface="Calibri"/>
                <a:cs typeface="B Zar"/>
              </a:rPr>
              <a:t>جاري)</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تزارنامه به </a:t>
            </a:r>
            <a:r>
              <a:rPr lang="fa-IR" dirty="0" smtClean="0">
                <a:solidFill>
                  <a:prstClr val="black"/>
                </a:solidFill>
                <a:latin typeface="Times New Roman"/>
                <a:ea typeface="Calibri"/>
                <a:cs typeface="B Zar"/>
              </a:rPr>
              <a:t>تاريخ 1/12/29</a:t>
            </a:r>
            <a:r>
              <a:rPr lang="en-US" dirty="0" smtClean="0">
                <a:solidFill>
                  <a:prstClr val="black"/>
                </a:solidFill>
                <a:latin typeface="Times New Roman"/>
                <a:ea typeface="Calibri"/>
                <a:cs typeface="B Zar"/>
              </a:rPr>
              <a:t>x</a:t>
            </a:r>
            <a:r>
              <a:rPr lang="fa-IR" dirty="0" smtClean="0">
                <a:solidFill>
                  <a:prstClr val="black"/>
                </a:solidFill>
                <a:latin typeface="Times New Roman"/>
                <a:ea typeface="Calibri"/>
                <a:cs typeface="B Zar"/>
              </a:rPr>
              <a:t>13</a:t>
            </a:r>
            <a:endParaRPr lang="en-US" dirty="0">
              <a:solidFill>
                <a:prstClr val="black"/>
              </a:solidFill>
              <a:latin typeface="Times New Roman"/>
              <a:ea typeface="Calibri"/>
              <a:cs typeface="B Zar"/>
            </a:endParaRPr>
          </a:p>
          <a:p>
            <a:pPr algn="just">
              <a:lnSpc>
                <a:spcPct val="115000"/>
              </a:lnSpc>
            </a:pPr>
            <a:endParaRPr lang="en-US" dirty="0">
              <a:solidFill>
                <a:prstClr val="black"/>
              </a:solidFill>
              <a:latin typeface="Times New Roman"/>
              <a:ea typeface="Calibri"/>
              <a:cs typeface="B Zar"/>
            </a:endParaRPr>
          </a:p>
        </p:txBody>
      </p:sp>
      <p:graphicFrame>
        <p:nvGraphicFramePr>
          <p:cNvPr id="3" name="Table 2"/>
          <p:cNvGraphicFramePr>
            <a:graphicFrameLocks noGrp="1"/>
          </p:cNvGraphicFramePr>
          <p:nvPr>
            <p:extLst>
              <p:ext uri="{D42A27DB-BD31-4B8C-83A1-F6EECF244321}">
                <p14:modId xmlns:p14="http://schemas.microsoft.com/office/powerpoint/2010/main" val="2191367398"/>
              </p:ext>
            </p:extLst>
          </p:nvPr>
        </p:nvGraphicFramePr>
        <p:xfrm>
          <a:off x="1084369" y="3284984"/>
          <a:ext cx="7099533" cy="2831885"/>
        </p:xfrm>
        <a:graphic>
          <a:graphicData uri="http://schemas.openxmlformats.org/drawingml/2006/table">
            <a:tbl>
              <a:tblPr rtl="1" firstRow="1" firstCol="1" bandRow="1"/>
              <a:tblGrid>
                <a:gridCol w="3350052">
                  <a:extLst>
                    <a:ext uri="{9D8B030D-6E8A-4147-A177-3AD203B41FA5}">
                      <a16:colId xmlns="" xmlns:a16="http://schemas.microsoft.com/office/drawing/2014/main" val="20000"/>
                    </a:ext>
                  </a:extLst>
                </a:gridCol>
                <a:gridCol w="3749481">
                  <a:extLst>
                    <a:ext uri="{9D8B030D-6E8A-4147-A177-3AD203B41FA5}">
                      <a16:colId xmlns="" xmlns:a16="http://schemas.microsoft.com/office/drawing/2014/main" val="20001"/>
                    </a:ext>
                  </a:extLst>
                </a:gridCol>
              </a:tblGrid>
              <a:tr h="566377">
                <a:tc>
                  <a:txBody>
                    <a:bodyPr/>
                    <a:lstStyle/>
                    <a:p>
                      <a:pPr algn="ctr" rtl="1">
                        <a:lnSpc>
                          <a:spcPct val="115000"/>
                        </a:lnSpc>
                        <a:spcAft>
                          <a:spcPts val="0"/>
                        </a:spcAft>
                      </a:pPr>
                      <a:r>
                        <a:rPr lang="fa-IR" sz="1600" b="1" dirty="0" smtClean="0">
                          <a:effectLst/>
                          <a:latin typeface="Calibri"/>
                          <a:ea typeface="Calibri"/>
                          <a:cs typeface="B Zar"/>
                        </a:rPr>
                        <a:t>دارايي هاي جاري:</a:t>
                      </a:r>
                      <a:endParaRPr lang="en-US" sz="1600" b="1" dirty="0">
                        <a:effectLst/>
                        <a:latin typeface="Times New Roman"/>
                        <a:ea typeface="Calibri"/>
                        <a:cs typeface="B Zar"/>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ctr" rtl="1">
                        <a:lnSpc>
                          <a:spcPct val="115000"/>
                        </a:lnSpc>
                        <a:spcAft>
                          <a:spcPts val="0"/>
                        </a:spcAft>
                      </a:pPr>
                      <a:r>
                        <a:rPr lang="fa-IR" sz="1600" b="1" dirty="0" smtClean="0">
                          <a:effectLst/>
                          <a:latin typeface="Calibri"/>
                          <a:ea typeface="Calibri"/>
                          <a:cs typeface="B Zar"/>
                        </a:rPr>
                        <a:t>بدهيهاي جاري </a:t>
                      </a:r>
                      <a:r>
                        <a:rPr lang="fa-IR" sz="1600" b="1" dirty="0">
                          <a:effectLst/>
                          <a:latin typeface="Calibri"/>
                          <a:ea typeface="Calibri"/>
                          <a:cs typeface="B Zar"/>
                        </a:rPr>
                        <a:t>و اندوخته ها:</a:t>
                      </a:r>
                      <a:endParaRPr lang="en-US" sz="1600" b="1"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extLst>
                  <a:ext uri="{0D108BD9-81ED-4DB2-BD59-A6C34878D82A}">
                    <a16:rowId xmlns="" xmlns:a16="http://schemas.microsoft.com/office/drawing/2014/main" val="10000"/>
                  </a:ext>
                </a:extLst>
              </a:tr>
              <a:tr h="566377">
                <a:tc>
                  <a:txBody>
                    <a:bodyPr/>
                    <a:lstStyle/>
                    <a:p>
                      <a:pPr algn="just" rtl="1">
                        <a:lnSpc>
                          <a:spcPct val="115000"/>
                        </a:lnSpc>
                        <a:spcAft>
                          <a:spcPts val="0"/>
                        </a:spcAft>
                      </a:pPr>
                      <a:r>
                        <a:rPr lang="fa-IR" sz="1400" b="1" dirty="0" smtClean="0">
                          <a:effectLst/>
                          <a:latin typeface="Calibri"/>
                          <a:ea typeface="Calibri"/>
                          <a:cs typeface="B Zar"/>
                        </a:rPr>
                        <a:t>پيش پرداخت سنواتي                          1.504.000</a:t>
                      </a:r>
                      <a:endParaRPr lang="en-US" sz="1400" b="1" dirty="0">
                        <a:effectLst/>
                        <a:latin typeface="Times New Roman"/>
                        <a:ea typeface="Calibri"/>
                        <a:cs typeface="B Zar"/>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just" rtl="1">
                        <a:lnSpc>
                          <a:spcPct val="115000"/>
                        </a:lnSpc>
                        <a:spcAft>
                          <a:spcPts val="0"/>
                        </a:spcAft>
                      </a:pPr>
                      <a:r>
                        <a:rPr lang="fa-IR" sz="1400" b="1" dirty="0">
                          <a:effectLst/>
                          <a:latin typeface="Calibri"/>
                          <a:ea typeface="Calibri"/>
                          <a:cs typeface="B Zar"/>
                        </a:rPr>
                        <a:t>تعهدات پرداخت نشده </a:t>
                      </a:r>
                      <a:r>
                        <a:rPr lang="fa-IR" sz="1400" b="1" dirty="0" smtClean="0">
                          <a:effectLst/>
                          <a:latin typeface="Calibri"/>
                          <a:ea typeface="Calibri"/>
                          <a:cs typeface="B Zar"/>
                        </a:rPr>
                        <a:t>سنواتي                          80.000</a:t>
                      </a:r>
                      <a:endParaRPr lang="en-US" sz="1400" b="1"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extLst>
                  <a:ext uri="{0D108BD9-81ED-4DB2-BD59-A6C34878D82A}">
                    <a16:rowId xmlns="" xmlns:a16="http://schemas.microsoft.com/office/drawing/2014/main" val="10001"/>
                  </a:ext>
                </a:extLst>
              </a:tr>
              <a:tr h="566377">
                <a:tc>
                  <a:txBody>
                    <a:bodyPr/>
                    <a:lstStyle/>
                    <a:p>
                      <a:pPr algn="just" rtl="1">
                        <a:lnSpc>
                          <a:spcPct val="115000"/>
                        </a:lnSpc>
                        <a:spcAft>
                          <a:spcPts val="0"/>
                        </a:spcAft>
                      </a:pPr>
                      <a:r>
                        <a:rPr lang="fa-IR" sz="1400" b="1" dirty="0" smtClean="0">
                          <a:effectLst/>
                          <a:latin typeface="Calibri"/>
                          <a:ea typeface="Calibri"/>
                          <a:cs typeface="B Zar"/>
                        </a:rPr>
                        <a:t>علي </a:t>
                      </a:r>
                      <a:r>
                        <a:rPr lang="fa-IR" sz="1400" b="1" dirty="0">
                          <a:effectLst/>
                          <a:latin typeface="Calibri"/>
                          <a:ea typeface="Calibri"/>
                          <a:cs typeface="B Zar"/>
                        </a:rPr>
                        <a:t>الحساب </a:t>
                      </a:r>
                      <a:r>
                        <a:rPr lang="fa-IR" sz="1400" b="1" dirty="0" smtClean="0">
                          <a:effectLst/>
                          <a:latin typeface="Calibri"/>
                          <a:ea typeface="Calibri"/>
                          <a:cs typeface="B Zar"/>
                        </a:rPr>
                        <a:t>سنواتي                           640.000</a:t>
                      </a:r>
                      <a:endParaRPr lang="en-US" sz="1400" b="1" dirty="0">
                        <a:effectLst/>
                        <a:latin typeface="Times New Roman"/>
                        <a:ea typeface="Calibri"/>
                        <a:cs typeface="B Zar"/>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just" rtl="1">
                        <a:lnSpc>
                          <a:spcPct val="115000"/>
                        </a:lnSpc>
                        <a:spcAft>
                          <a:spcPts val="0"/>
                        </a:spcAft>
                      </a:pPr>
                      <a:r>
                        <a:rPr lang="fa-IR" sz="1400" b="1" dirty="0">
                          <a:effectLst/>
                          <a:latin typeface="Calibri"/>
                          <a:ea typeface="Calibri"/>
                          <a:cs typeface="B Zar"/>
                        </a:rPr>
                        <a:t>-</a:t>
                      </a:r>
                      <a:r>
                        <a:rPr lang="fa-IR" sz="1400" b="1" dirty="0" smtClean="0">
                          <a:effectLst/>
                          <a:latin typeface="Calibri"/>
                          <a:ea typeface="Calibri"/>
                          <a:cs typeface="B Zar"/>
                        </a:rPr>
                        <a:t>اندوخته تعهدات پرداخت </a:t>
                      </a:r>
                      <a:r>
                        <a:rPr lang="fa-IR" sz="1400" b="1" dirty="0">
                          <a:effectLst/>
                          <a:latin typeface="Calibri"/>
                          <a:ea typeface="Calibri"/>
                          <a:cs typeface="B Zar"/>
                        </a:rPr>
                        <a:t>نشده </a:t>
                      </a:r>
                      <a:r>
                        <a:rPr lang="fa-IR" sz="1400" b="1" dirty="0" smtClean="0">
                          <a:effectLst/>
                          <a:latin typeface="Calibri"/>
                          <a:ea typeface="Calibri"/>
                          <a:cs typeface="B Zar"/>
                        </a:rPr>
                        <a:t>سنواتي        (80.000 )</a:t>
                      </a:r>
                      <a:endParaRPr lang="en-US" sz="1400" b="1"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extLst>
                  <a:ext uri="{0D108BD9-81ED-4DB2-BD59-A6C34878D82A}">
                    <a16:rowId xmlns="" xmlns:a16="http://schemas.microsoft.com/office/drawing/2014/main" val="10002"/>
                  </a:ext>
                </a:extLst>
              </a:tr>
              <a:tr h="566377">
                <a:tc>
                  <a:txBody>
                    <a:bodyPr/>
                    <a:lstStyle/>
                    <a:p>
                      <a:pPr algn="just" rtl="1">
                        <a:lnSpc>
                          <a:spcPct val="115000"/>
                        </a:lnSpc>
                        <a:spcAft>
                          <a:spcPts val="0"/>
                        </a:spcAft>
                      </a:pPr>
                      <a:r>
                        <a:rPr lang="fa-IR" sz="1400" b="0">
                          <a:effectLst/>
                          <a:latin typeface="Calibri"/>
                          <a:ea typeface="Calibri"/>
                          <a:cs typeface="B Zar"/>
                        </a:rPr>
                        <a:t>                                           </a:t>
                      </a:r>
                      <a:endParaRPr lang="en-US" sz="1400" b="0">
                        <a:effectLst/>
                        <a:latin typeface="Times New Roman"/>
                        <a:ea typeface="Calibri"/>
                        <a:cs typeface="B Zar"/>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just" rtl="1">
                        <a:lnSpc>
                          <a:spcPct val="115000"/>
                        </a:lnSpc>
                        <a:spcAft>
                          <a:spcPts val="0"/>
                        </a:spcAft>
                      </a:pPr>
                      <a:r>
                        <a:rPr lang="fa-IR" sz="1400" b="1" dirty="0">
                          <a:effectLst/>
                          <a:latin typeface="Calibri"/>
                          <a:ea typeface="Calibri"/>
                          <a:cs typeface="B Zar"/>
                        </a:rPr>
                        <a:t> اندوخته </a:t>
                      </a:r>
                      <a:r>
                        <a:rPr lang="fa-IR" sz="1400" b="1" dirty="0" smtClean="0">
                          <a:effectLst/>
                          <a:latin typeface="Calibri"/>
                          <a:ea typeface="Calibri"/>
                          <a:cs typeface="B Zar"/>
                        </a:rPr>
                        <a:t>پيش </a:t>
                      </a:r>
                      <a:r>
                        <a:rPr lang="fa-IR" sz="1400" b="1" dirty="0">
                          <a:effectLst/>
                          <a:latin typeface="Calibri"/>
                          <a:ea typeface="Calibri"/>
                          <a:cs typeface="B Zar"/>
                        </a:rPr>
                        <a:t>پرداخت و </a:t>
                      </a:r>
                      <a:r>
                        <a:rPr lang="fa-IR" sz="1400" b="1" dirty="0" smtClean="0">
                          <a:effectLst/>
                          <a:latin typeface="Calibri"/>
                          <a:ea typeface="Calibri"/>
                          <a:cs typeface="B Zar"/>
                        </a:rPr>
                        <a:t>علي </a:t>
                      </a:r>
                      <a:r>
                        <a:rPr lang="fa-IR" sz="1400" b="1" dirty="0">
                          <a:effectLst/>
                          <a:latin typeface="Calibri"/>
                          <a:ea typeface="Calibri"/>
                          <a:cs typeface="B Zar"/>
                        </a:rPr>
                        <a:t>الحساب </a:t>
                      </a:r>
                      <a:r>
                        <a:rPr lang="fa-IR" sz="1400" b="1" dirty="0" smtClean="0">
                          <a:effectLst/>
                          <a:latin typeface="Calibri"/>
                          <a:ea typeface="Calibri"/>
                          <a:cs typeface="B Zar"/>
                        </a:rPr>
                        <a:t>سنواتي </a:t>
                      </a:r>
                      <a:r>
                        <a:rPr lang="fa-IR" sz="1400" b="1" u="sng" dirty="0" smtClean="0">
                          <a:effectLst/>
                          <a:latin typeface="Calibri"/>
                          <a:ea typeface="Calibri"/>
                          <a:cs typeface="B Zar"/>
                        </a:rPr>
                        <a:t>2.144.000</a:t>
                      </a:r>
                      <a:endParaRPr lang="en-US" sz="1400" b="1"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extLst>
                  <a:ext uri="{0D108BD9-81ED-4DB2-BD59-A6C34878D82A}">
                    <a16:rowId xmlns="" xmlns:a16="http://schemas.microsoft.com/office/drawing/2014/main" val="10003"/>
                  </a:ext>
                </a:extLst>
              </a:tr>
              <a:tr h="566377">
                <a:tc>
                  <a:txBody>
                    <a:bodyPr/>
                    <a:lstStyle/>
                    <a:p>
                      <a:pPr algn="just" rtl="1">
                        <a:lnSpc>
                          <a:spcPct val="115000"/>
                        </a:lnSpc>
                        <a:spcAft>
                          <a:spcPts val="0"/>
                        </a:spcAft>
                      </a:pPr>
                      <a:r>
                        <a:rPr lang="fa-IR" sz="1600" b="1" dirty="0">
                          <a:effectLst/>
                          <a:latin typeface="Calibri"/>
                          <a:ea typeface="Calibri"/>
                          <a:cs typeface="B Zar"/>
                        </a:rPr>
                        <a:t>جمع               </a:t>
                      </a:r>
                      <a:r>
                        <a:rPr lang="fa-IR" sz="1600" b="1" dirty="0" smtClean="0">
                          <a:effectLst/>
                          <a:latin typeface="Calibri"/>
                          <a:ea typeface="Calibri"/>
                          <a:cs typeface="B Zar"/>
                        </a:rPr>
                        <a:t>                      </a:t>
                      </a:r>
                      <a:r>
                        <a:rPr lang="fa-IR" sz="1600" b="1" u="dbl" dirty="0" smtClean="0">
                          <a:effectLst/>
                          <a:latin typeface="Calibri"/>
                          <a:ea typeface="Calibri"/>
                          <a:cs typeface="B Zar"/>
                        </a:rPr>
                        <a:t>2.144.000</a:t>
                      </a:r>
                      <a:endParaRPr lang="en-US" sz="1600" b="1" dirty="0">
                        <a:effectLst/>
                        <a:latin typeface="Times New Roman"/>
                        <a:ea typeface="Calibri"/>
                        <a:cs typeface="B Zar"/>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just" rtl="1">
                        <a:lnSpc>
                          <a:spcPct val="115000"/>
                        </a:lnSpc>
                        <a:spcAft>
                          <a:spcPts val="0"/>
                        </a:spcAft>
                      </a:pPr>
                      <a:r>
                        <a:rPr lang="fa-IR" sz="1400" b="1" dirty="0">
                          <a:effectLst/>
                          <a:latin typeface="Calibri"/>
                          <a:ea typeface="Calibri"/>
                          <a:cs typeface="B Zar"/>
                        </a:rPr>
                        <a:t>                                                                       </a:t>
                      </a:r>
                      <a:r>
                        <a:rPr lang="fa-IR" sz="1400" b="1" u="dbl" dirty="0" smtClean="0">
                          <a:effectLst/>
                          <a:latin typeface="Calibri"/>
                          <a:ea typeface="Calibri"/>
                          <a:cs typeface="B Zar"/>
                        </a:rPr>
                        <a:t>2.144.000</a:t>
                      </a:r>
                      <a:endParaRPr lang="en-US" sz="1400" b="1"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54359749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764704"/>
            <a:ext cx="8208912" cy="5189113"/>
          </a:xfrm>
          <a:prstGeom prst="rect">
            <a:avLst/>
          </a:prstGeom>
        </p:spPr>
        <p:txBody>
          <a:bodyPr wrap="square">
            <a:spAutoFit/>
          </a:bodyPr>
          <a:lstStyle/>
          <a:p>
            <a:pPr algn="just">
              <a:lnSpc>
                <a:spcPct val="115000"/>
              </a:lnSpc>
            </a:pPr>
            <a:r>
              <a:rPr lang="fa-IR" b="1" dirty="0">
                <a:solidFill>
                  <a:prstClr val="black"/>
                </a:solidFill>
                <a:latin typeface="Times New Roman"/>
                <a:ea typeface="Calibri"/>
                <a:cs typeface="B Zar"/>
              </a:rPr>
              <a:t>ب) صورت </a:t>
            </a:r>
            <a:r>
              <a:rPr lang="fa-IR" b="1" dirty="0" smtClean="0">
                <a:solidFill>
                  <a:prstClr val="black"/>
                </a:solidFill>
                <a:latin typeface="Times New Roman"/>
                <a:ea typeface="Calibri"/>
                <a:cs typeface="B Zar"/>
              </a:rPr>
              <a:t>دريافت </a:t>
            </a:r>
            <a:r>
              <a:rPr lang="fa-IR" b="1" dirty="0">
                <a:solidFill>
                  <a:prstClr val="black"/>
                </a:solidFill>
                <a:latin typeface="Times New Roman"/>
                <a:ea typeface="Calibri"/>
                <a:cs typeface="B Zar"/>
              </a:rPr>
              <a:t>و پرداخت و </a:t>
            </a:r>
            <a:r>
              <a:rPr lang="fa-IR" b="1" dirty="0" smtClean="0">
                <a:solidFill>
                  <a:prstClr val="black"/>
                </a:solidFill>
                <a:latin typeface="Times New Roman"/>
                <a:ea typeface="Calibri"/>
                <a:cs typeface="B Zar"/>
              </a:rPr>
              <a:t>موجودي</a:t>
            </a:r>
          </a:p>
          <a:p>
            <a:pPr algn="ctr">
              <a:lnSpc>
                <a:spcPct val="115000"/>
              </a:lnSpc>
            </a:pPr>
            <a:r>
              <a:rPr lang="fa-IR" dirty="0">
                <a:solidFill>
                  <a:prstClr val="black"/>
                </a:solidFill>
                <a:latin typeface="Times New Roman"/>
                <a:ea typeface="Calibri"/>
                <a:cs typeface="B Zar"/>
              </a:rPr>
              <a:t>دستگاه </a:t>
            </a:r>
            <a:r>
              <a:rPr lang="fa-IR" dirty="0" smtClean="0">
                <a:solidFill>
                  <a:prstClr val="black"/>
                </a:solidFill>
                <a:latin typeface="Times New Roman"/>
                <a:ea typeface="Calibri"/>
                <a:cs typeface="B Zar"/>
              </a:rPr>
              <a:t>اجرايي...</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حساب مستقل وجوه اعتبارات </a:t>
            </a:r>
            <a:r>
              <a:rPr lang="fa-IR" dirty="0" smtClean="0">
                <a:solidFill>
                  <a:prstClr val="black"/>
                </a:solidFill>
                <a:latin typeface="Times New Roman"/>
                <a:ea typeface="Calibri"/>
                <a:cs typeface="B Zar"/>
              </a:rPr>
              <a:t>هزينه اي </a:t>
            </a:r>
            <a:r>
              <a:rPr lang="fa-IR" dirty="0">
                <a:solidFill>
                  <a:prstClr val="black"/>
                </a:solidFill>
                <a:latin typeface="Times New Roman"/>
                <a:ea typeface="Calibri"/>
                <a:cs typeface="B Zar"/>
              </a:rPr>
              <a:t>(</a:t>
            </a:r>
            <a:r>
              <a:rPr lang="fa-IR" dirty="0" smtClean="0">
                <a:solidFill>
                  <a:prstClr val="black"/>
                </a:solidFill>
                <a:latin typeface="Times New Roman"/>
                <a:ea typeface="Calibri"/>
                <a:cs typeface="B Zar"/>
              </a:rPr>
              <a:t>جاري)</a:t>
            </a:r>
            <a:endParaRPr lang="en-US" dirty="0">
              <a:solidFill>
                <a:prstClr val="black"/>
              </a:solidFill>
              <a:latin typeface="Times New Roman"/>
              <a:ea typeface="Calibri"/>
              <a:cs typeface="B Zar"/>
            </a:endParaRPr>
          </a:p>
          <a:p>
            <a:pPr algn="ctr">
              <a:lnSpc>
                <a:spcPct val="115000"/>
              </a:lnSpc>
            </a:pPr>
            <a:r>
              <a:rPr lang="fa-IR" u="sng" dirty="0">
                <a:solidFill>
                  <a:prstClr val="black"/>
                </a:solidFill>
                <a:latin typeface="Times New Roman"/>
                <a:ea typeface="Calibri"/>
                <a:cs typeface="B Zar"/>
              </a:rPr>
              <a:t>صورت </a:t>
            </a:r>
            <a:r>
              <a:rPr lang="fa-IR" u="sng" dirty="0" smtClean="0">
                <a:solidFill>
                  <a:prstClr val="black"/>
                </a:solidFill>
                <a:latin typeface="Times New Roman"/>
                <a:ea typeface="Calibri"/>
                <a:cs typeface="B Zar"/>
              </a:rPr>
              <a:t>دريافت </a:t>
            </a:r>
            <a:r>
              <a:rPr lang="fa-IR" u="sng" dirty="0">
                <a:solidFill>
                  <a:prstClr val="black"/>
                </a:solidFill>
                <a:latin typeface="Times New Roman"/>
                <a:ea typeface="Calibri"/>
                <a:cs typeface="B Zar"/>
              </a:rPr>
              <a:t>و پرداخت و </a:t>
            </a:r>
            <a:r>
              <a:rPr lang="fa-IR" u="sng" dirty="0" smtClean="0">
                <a:solidFill>
                  <a:prstClr val="black"/>
                </a:solidFill>
                <a:latin typeface="Times New Roman"/>
                <a:ea typeface="Calibri"/>
                <a:cs typeface="B Zar"/>
              </a:rPr>
              <a:t>موجودي براي </a:t>
            </a:r>
            <a:r>
              <a:rPr lang="fa-IR" u="sng" dirty="0">
                <a:solidFill>
                  <a:prstClr val="black"/>
                </a:solidFill>
                <a:latin typeface="Times New Roman"/>
                <a:ea typeface="Calibri"/>
                <a:cs typeface="B Zar"/>
              </a:rPr>
              <a:t>دوره </a:t>
            </a:r>
            <a:r>
              <a:rPr lang="fa-IR" u="sng" dirty="0" smtClean="0">
                <a:solidFill>
                  <a:prstClr val="black"/>
                </a:solidFill>
                <a:latin typeface="Times New Roman"/>
                <a:ea typeface="Calibri"/>
                <a:cs typeface="B Zar"/>
              </a:rPr>
              <a:t>مالي منتهي </a:t>
            </a:r>
            <a:r>
              <a:rPr lang="fa-IR" u="sng" dirty="0">
                <a:solidFill>
                  <a:prstClr val="black"/>
                </a:solidFill>
                <a:latin typeface="Times New Roman"/>
                <a:ea typeface="Calibri"/>
                <a:cs typeface="B Zar"/>
              </a:rPr>
              <a:t>به </a:t>
            </a:r>
            <a:r>
              <a:rPr lang="fa-IR" u="sng" dirty="0" smtClean="0">
                <a:solidFill>
                  <a:prstClr val="black"/>
                </a:solidFill>
                <a:latin typeface="Times New Roman"/>
                <a:ea typeface="Calibri"/>
                <a:cs typeface="B Zar"/>
              </a:rPr>
              <a:t>1/12/29</a:t>
            </a:r>
            <a:r>
              <a:rPr lang="en-US" u="sng" dirty="0" smtClean="0">
                <a:solidFill>
                  <a:prstClr val="black"/>
                </a:solidFill>
                <a:latin typeface="Times New Roman"/>
                <a:ea typeface="Calibri"/>
                <a:cs typeface="B Zar"/>
              </a:rPr>
              <a:t>x</a:t>
            </a:r>
            <a:r>
              <a:rPr lang="fa-IR" u="sng" dirty="0" smtClean="0">
                <a:solidFill>
                  <a:prstClr val="black"/>
                </a:solidFill>
                <a:latin typeface="Times New Roman"/>
                <a:ea typeface="Calibri"/>
                <a:cs typeface="B Zar"/>
              </a:rPr>
              <a:t>13</a:t>
            </a:r>
            <a:endParaRPr lang="en-US" dirty="0">
              <a:solidFill>
                <a:prstClr val="black"/>
              </a:solidFill>
              <a:latin typeface="Times New Roman"/>
              <a:ea typeface="Calibri"/>
              <a:cs typeface="B Zar"/>
            </a:endParaRPr>
          </a:p>
          <a:p>
            <a:pPr algn="just">
              <a:lnSpc>
                <a:spcPct val="115000"/>
              </a:lnSpc>
            </a:pPr>
            <a:r>
              <a:rPr lang="fa-IR" dirty="0" smtClean="0">
                <a:solidFill>
                  <a:prstClr val="black"/>
                </a:solidFill>
                <a:latin typeface="Times New Roman"/>
                <a:ea typeface="Calibri"/>
                <a:cs typeface="B Zar"/>
              </a:rPr>
              <a:t>موجودي </a:t>
            </a:r>
            <a:r>
              <a:rPr lang="fa-IR" dirty="0">
                <a:solidFill>
                  <a:prstClr val="black"/>
                </a:solidFill>
                <a:latin typeface="Times New Roman"/>
                <a:ea typeface="Calibri"/>
                <a:cs typeface="B Zar"/>
              </a:rPr>
              <a:t>اول سال </a:t>
            </a:r>
            <a:r>
              <a:rPr lang="fa-IR" dirty="0" smtClean="0">
                <a:solidFill>
                  <a:prstClr val="black"/>
                </a:solidFill>
                <a:latin typeface="Times New Roman"/>
                <a:ea typeface="Calibri"/>
                <a:cs typeface="B Zar"/>
              </a:rPr>
              <a:t>مالي </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اضافه </a:t>
            </a:r>
            <a:r>
              <a:rPr lang="fa-IR" dirty="0" smtClean="0">
                <a:solidFill>
                  <a:prstClr val="black"/>
                </a:solidFill>
                <a:latin typeface="Times New Roman"/>
                <a:ea typeface="Calibri"/>
                <a:cs typeface="B Zar"/>
              </a:rPr>
              <a:t>مي </a:t>
            </a:r>
            <a:r>
              <a:rPr lang="fa-IR" dirty="0">
                <a:solidFill>
                  <a:prstClr val="black"/>
                </a:solidFill>
                <a:latin typeface="Times New Roman"/>
                <a:ea typeface="Calibri"/>
                <a:cs typeface="B Zar"/>
              </a:rPr>
              <a:t>شود </a:t>
            </a:r>
            <a:r>
              <a:rPr lang="fa-IR" dirty="0" smtClean="0">
                <a:solidFill>
                  <a:prstClr val="black"/>
                </a:solidFill>
                <a:latin typeface="Times New Roman"/>
                <a:ea typeface="Calibri"/>
                <a:cs typeface="B Zar"/>
              </a:rPr>
              <a:t>دريافتها </a:t>
            </a:r>
            <a:r>
              <a:rPr lang="fa-IR" dirty="0">
                <a:solidFill>
                  <a:prstClr val="black"/>
                </a:solidFill>
                <a:latin typeface="Times New Roman"/>
                <a:ea typeface="Calibri"/>
                <a:cs typeface="B Zar"/>
              </a:rPr>
              <a:t>و </a:t>
            </a:r>
            <a:r>
              <a:rPr lang="fa-IR" dirty="0" smtClean="0">
                <a:solidFill>
                  <a:prstClr val="black"/>
                </a:solidFill>
                <a:latin typeface="Times New Roman"/>
                <a:ea typeface="Calibri"/>
                <a:cs typeface="B Zar"/>
              </a:rPr>
              <a:t>درآمدهاي وصولي:</a:t>
            </a:r>
            <a:endParaRPr lang="en-US" dirty="0">
              <a:solidFill>
                <a:prstClr val="black"/>
              </a:solidFill>
              <a:latin typeface="Times New Roman"/>
              <a:ea typeface="Calibri"/>
              <a:cs typeface="B Zar"/>
            </a:endParaRPr>
          </a:p>
          <a:p>
            <a:pPr algn="just">
              <a:lnSpc>
                <a:spcPct val="115000"/>
              </a:lnSpc>
            </a:pPr>
            <a:r>
              <a:rPr lang="fa-IR" dirty="0" smtClean="0">
                <a:solidFill>
                  <a:prstClr val="black"/>
                </a:solidFill>
                <a:latin typeface="Times New Roman"/>
                <a:ea typeface="Calibri"/>
                <a:cs typeface="B Zar"/>
              </a:rPr>
              <a:t>دريافتني </a:t>
            </a:r>
            <a:r>
              <a:rPr lang="fa-IR" dirty="0">
                <a:solidFill>
                  <a:prstClr val="black"/>
                </a:solidFill>
                <a:latin typeface="Times New Roman"/>
                <a:ea typeface="Calibri"/>
                <a:cs typeface="B Zar"/>
              </a:rPr>
              <a:t>از خزانه				</a:t>
            </a:r>
            <a:r>
              <a:rPr lang="fa-IR" dirty="0" smtClean="0">
                <a:solidFill>
                  <a:prstClr val="black"/>
                </a:solidFill>
                <a:latin typeface="Times New Roman"/>
                <a:ea typeface="Calibri"/>
                <a:cs typeface="B Zar"/>
              </a:rPr>
              <a:t>59.584.000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درآمد </a:t>
            </a:r>
            <a:r>
              <a:rPr lang="fa-IR" dirty="0" smtClean="0">
                <a:solidFill>
                  <a:prstClr val="black"/>
                </a:solidFill>
                <a:latin typeface="Times New Roman"/>
                <a:ea typeface="Calibri"/>
                <a:cs typeface="B Zar"/>
              </a:rPr>
              <a:t>عمومي</a:t>
            </a:r>
            <a:r>
              <a:rPr lang="fa-IR" dirty="0">
                <a:solidFill>
                  <a:prstClr val="black"/>
                </a:solidFill>
                <a:latin typeface="Times New Roman"/>
                <a:ea typeface="Calibri"/>
                <a:cs typeface="B Zar"/>
              </a:rPr>
              <a:t>				</a:t>
            </a:r>
            <a:r>
              <a:rPr lang="fa-IR" u="sng" dirty="0" smtClean="0">
                <a:solidFill>
                  <a:prstClr val="black"/>
                </a:solidFill>
                <a:latin typeface="Times New Roman"/>
                <a:ea typeface="Calibri"/>
                <a:cs typeface="B Zar"/>
              </a:rPr>
              <a:t>91.424.000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جمع </a:t>
            </a:r>
            <a:r>
              <a:rPr lang="fa-IR" dirty="0" smtClean="0">
                <a:solidFill>
                  <a:prstClr val="black"/>
                </a:solidFill>
                <a:latin typeface="Times New Roman"/>
                <a:ea typeface="Calibri"/>
                <a:cs typeface="B Zar"/>
              </a:rPr>
              <a:t>دريافتها </a:t>
            </a:r>
            <a:r>
              <a:rPr lang="fa-IR" dirty="0">
                <a:solidFill>
                  <a:prstClr val="black"/>
                </a:solidFill>
                <a:latin typeface="Times New Roman"/>
                <a:ea typeface="Calibri"/>
                <a:cs typeface="B Zar"/>
              </a:rPr>
              <a:t>و </a:t>
            </a:r>
            <a:r>
              <a:rPr lang="fa-IR" dirty="0" smtClean="0">
                <a:solidFill>
                  <a:prstClr val="black"/>
                </a:solidFill>
                <a:latin typeface="Times New Roman"/>
                <a:ea typeface="Calibri"/>
                <a:cs typeface="B Zar"/>
              </a:rPr>
              <a:t>درآمدهاي وصولي </a:t>
            </a:r>
            <a:r>
              <a:rPr lang="fa-IR" dirty="0">
                <a:solidFill>
                  <a:prstClr val="black"/>
                </a:solidFill>
                <a:latin typeface="Times New Roman"/>
                <a:ea typeface="Calibri"/>
                <a:cs typeface="B Zar"/>
              </a:rPr>
              <a:t>سال </a:t>
            </a:r>
            <a:r>
              <a:rPr lang="fa-IR" dirty="0" smtClean="0">
                <a:solidFill>
                  <a:prstClr val="black"/>
                </a:solidFill>
                <a:latin typeface="Times New Roman"/>
                <a:ea typeface="Calibri"/>
                <a:cs typeface="B Zar"/>
              </a:rPr>
              <a:t>مالي </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151.008.000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کسر </a:t>
            </a:r>
            <a:r>
              <a:rPr lang="fa-IR" dirty="0" smtClean="0">
                <a:solidFill>
                  <a:prstClr val="black"/>
                </a:solidFill>
                <a:latin typeface="Times New Roman"/>
                <a:ea typeface="Calibri"/>
                <a:cs typeface="B Zar"/>
              </a:rPr>
              <a:t>مي </a:t>
            </a:r>
            <a:r>
              <a:rPr lang="fa-IR" dirty="0">
                <a:solidFill>
                  <a:prstClr val="black"/>
                </a:solidFill>
                <a:latin typeface="Times New Roman"/>
                <a:ea typeface="Calibri"/>
                <a:cs typeface="B Zar"/>
              </a:rPr>
              <a:t>شود </a:t>
            </a:r>
            <a:r>
              <a:rPr lang="fa-IR" dirty="0" smtClean="0">
                <a:solidFill>
                  <a:prstClr val="black"/>
                </a:solidFill>
                <a:latin typeface="Times New Roman"/>
                <a:ea typeface="Calibri"/>
                <a:cs typeface="B Zar"/>
              </a:rPr>
              <a:t>هزينه </a:t>
            </a:r>
            <a:r>
              <a:rPr lang="fa-IR" dirty="0">
                <a:solidFill>
                  <a:prstClr val="black"/>
                </a:solidFill>
                <a:latin typeface="Times New Roman"/>
                <a:ea typeface="Calibri"/>
                <a:cs typeface="B Zar"/>
              </a:rPr>
              <a:t>ها و </a:t>
            </a:r>
            <a:r>
              <a:rPr lang="fa-IR" dirty="0" smtClean="0">
                <a:solidFill>
                  <a:prstClr val="black"/>
                </a:solidFill>
                <a:latin typeface="Times New Roman"/>
                <a:ea typeface="Calibri"/>
                <a:cs typeface="B Zar"/>
              </a:rPr>
              <a:t>درآمدهاي انتقالي:</a:t>
            </a:r>
            <a:endParaRPr lang="en-US" dirty="0">
              <a:solidFill>
                <a:prstClr val="black"/>
              </a:solidFill>
              <a:latin typeface="Times New Roman"/>
              <a:ea typeface="Calibri"/>
              <a:cs typeface="B Zar"/>
            </a:endParaRPr>
          </a:p>
          <a:p>
            <a:pPr algn="just">
              <a:lnSpc>
                <a:spcPct val="115000"/>
              </a:lnSpc>
            </a:pPr>
            <a:r>
              <a:rPr lang="fa-IR" dirty="0" smtClean="0">
                <a:solidFill>
                  <a:prstClr val="black"/>
                </a:solidFill>
                <a:latin typeface="Times New Roman"/>
                <a:ea typeface="Calibri"/>
                <a:cs typeface="B Zar"/>
              </a:rPr>
              <a:t>هزينه </a:t>
            </a:r>
            <a:r>
              <a:rPr lang="fa-IR" dirty="0">
                <a:solidFill>
                  <a:prstClr val="black"/>
                </a:solidFill>
                <a:latin typeface="Times New Roman"/>
                <a:ea typeface="Calibri"/>
                <a:cs typeface="B Zar"/>
              </a:rPr>
              <a:t>سال </a:t>
            </a:r>
            <a:r>
              <a:rPr lang="fa-IR" dirty="0" smtClean="0">
                <a:solidFill>
                  <a:prstClr val="black"/>
                </a:solidFill>
                <a:latin typeface="Times New Roman"/>
                <a:ea typeface="Calibri"/>
                <a:cs typeface="B Zar"/>
              </a:rPr>
              <a:t>جاري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57.184.000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درآمد </a:t>
            </a:r>
            <a:r>
              <a:rPr lang="fa-IR" dirty="0" smtClean="0">
                <a:solidFill>
                  <a:prstClr val="black"/>
                </a:solidFill>
                <a:latin typeface="Times New Roman"/>
                <a:ea typeface="Calibri"/>
                <a:cs typeface="B Zar"/>
              </a:rPr>
              <a:t>عمومي انتقالي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91.424.000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انتقال وجوه مصرف نشده به خزانه			</a:t>
            </a:r>
            <a:r>
              <a:rPr lang="fa-IR" u="sng" dirty="0" smtClean="0">
                <a:solidFill>
                  <a:prstClr val="black"/>
                </a:solidFill>
                <a:latin typeface="Times New Roman"/>
                <a:ea typeface="Calibri"/>
                <a:cs typeface="B Zar"/>
              </a:rPr>
              <a:t>256.000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جمع </a:t>
            </a:r>
            <a:r>
              <a:rPr lang="fa-IR" dirty="0" smtClean="0">
                <a:solidFill>
                  <a:prstClr val="black"/>
                </a:solidFill>
                <a:latin typeface="Times New Roman"/>
                <a:ea typeface="Calibri"/>
                <a:cs typeface="B Zar"/>
              </a:rPr>
              <a:t>هزينه </a:t>
            </a:r>
            <a:r>
              <a:rPr lang="fa-IR" dirty="0">
                <a:solidFill>
                  <a:prstClr val="black"/>
                </a:solidFill>
                <a:latin typeface="Times New Roman"/>
                <a:ea typeface="Calibri"/>
                <a:cs typeface="B Zar"/>
              </a:rPr>
              <a:t>و وجوه </a:t>
            </a:r>
            <a:r>
              <a:rPr lang="fa-IR" dirty="0" smtClean="0">
                <a:solidFill>
                  <a:prstClr val="black"/>
                </a:solidFill>
                <a:latin typeface="Times New Roman"/>
                <a:ea typeface="Calibri"/>
                <a:cs typeface="B Zar"/>
              </a:rPr>
              <a:t>انتقالي </a:t>
            </a:r>
            <a:r>
              <a:rPr lang="fa-IR" dirty="0">
                <a:solidFill>
                  <a:prstClr val="black"/>
                </a:solidFill>
                <a:latin typeface="Times New Roman"/>
                <a:ea typeface="Calibri"/>
                <a:cs typeface="B Zar"/>
              </a:rPr>
              <a:t>به خزانه در سال </a:t>
            </a:r>
            <a:r>
              <a:rPr lang="fa-IR" dirty="0" smtClean="0">
                <a:solidFill>
                  <a:prstClr val="black"/>
                </a:solidFill>
                <a:latin typeface="Times New Roman"/>
                <a:ea typeface="Calibri"/>
                <a:cs typeface="B Zar"/>
              </a:rPr>
              <a:t>مالي </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a:t>
            </a:r>
            <a:r>
              <a:rPr lang="fa-IR" u="sng" dirty="0" smtClean="0">
                <a:solidFill>
                  <a:prstClr val="black"/>
                </a:solidFill>
                <a:latin typeface="Times New Roman"/>
                <a:ea typeface="Calibri"/>
                <a:cs typeface="B Zar"/>
              </a:rPr>
              <a:t> 148.864.000</a:t>
            </a:r>
            <a:r>
              <a:rPr lang="fa-IR" dirty="0" smtClean="0">
                <a:solidFill>
                  <a:prstClr val="black"/>
                </a:solidFill>
                <a:latin typeface="Times New Roman"/>
                <a:ea typeface="Calibri"/>
                <a:cs typeface="B Zar"/>
              </a:rPr>
              <a:t>)</a:t>
            </a:r>
            <a:endParaRPr lang="en-US" dirty="0">
              <a:solidFill>
                <a:prstClr val="black"/>
              </a:solidFill>
              <a:latin typeface="Times New Roman"/>
              <a:ea typeface="Calibri"/>
              <a:cs typeface="B Zar"/>
            </a:endParaRPr>
          </a:p>
          <a:p>
            <a:pPr algn="just">
              <a:lnSpc>
                <a:spcPct val="115000"/>
              </a:lnSpc>
            </a:pPr>
            <a:r>
              <a:rPr lang="fa-IR" dirty="0" smtClean="0">
                <a:solidFill>
                  <a:prstClr val="black"/>
                </a:solidFill>
                <a:latin typeface="Times New Roman"/>
                <a:ea typeface="Calibri"/>
                <a:cs typeface="B Zar"/>
              </a:rPr>
              <a:t>موجودي پايان </a:t>
            </a:r>
            <a:r>
              <a:rPr lang="fa-IR" dirty="0">
                <a:solidFill>
                  <a:prstClr val="black"/>
                </a:solidFill>
                <a:latin typeface="Times New Roman"/>
                <a:ea typeface="Calibri"/>
                <a:cs typeface="B Zar"/>
              </a:rPr>
              <a:t>سال </a:t>
            </a:r>
            <a:r>
              <a:rPr lang="fa-IR" dirty="0" smtClean="0">
                <a:solidFill>
                  <a:prstClr val="black"/>
                </a:solidFill>
                <a:latin typeface="Times New Roman"/>
                <a:ea typeface="Calibri"/>
                <a:cs typeface="B Zar"/>
              </a:rPr>
              <a:t>مالي </a:t>
            </a:r>
            <a:r>
              <a:rPr lang="fa-IR" dirty="0">
                <a:solidFill>
                  <a:prstClr val="black"/>
                </a:solidFill>
                <a:latin typeface="Times New Roman"/>
                <a:ea typeface="Calibri"/>
                <a:cs typeface="B Zar"/>
              </a:rPr>
              <a:t>						</a:t>
            </a:r>
            <a:r>
              <a:rPr lang="fa-IR" u="dbl" dirty="0" smtClean="0">
                <a:solidFill>
                  <a:prstClr val="black"/>
                </a:solidFill>
                <a:latin typeface="Times New Roman"/>
                <a:ea typeface="Calibri"/>
                <a:cs typeface="B Zar"/>
              </a:rPr>
              <a:t>2.144.000</a:t>
            </a:r>
            <a:endParaRPr lang="en-US" dirty="0">
              <a:solidFill>
                <a:prstClr val="black"/>
              </a:solidFill>
              <a:latin typeface="Times New Roman"/>
              <a:ea typeface="Calibri"/>
              <a:cs typeface="B Zar"/>
            </a:endParaRPr>
          </a:p>
          <a:p>
            <a:pPr algn="just">
              <a:lnSpc>
                <a:spcPct val="115000"/>
              </a:lnSpc>
            </a:pPr>
            <a:endParaRPr lang="en-US" dirty="0">
              <a:solidFill>
                <a:prstClr val="black"/>
              </a:solidFill>
              <a:latin typeface="Times New Roman"/>
              <a:ea typeface="Calibri"/>
              <a:cs typeface="B Zar"/>
            </a:endParaRPr>
          </a:p>
        </p:txBody>
      </p:sp>
    </p:spTree>
    <p:extLst>
      <p:ext uri="{BB962C8B-B14F-4D97-AF65-F5344CB8AC3E}">
        <p14:creationId xmlns:p14="http://schemas.microsoft.com/office/powerpoint/2010/main" val="101425906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332656"/>
            <a:ext cx="7128792" cy="3596369"/>
          </a:xfrm>
          <a:prstGeom prst="rect">
            <a:avLst/>
          </a:prstGeom>
        </p:spPr>
        <p:txBody>
          <a:bodyPr wrap="square">
            <a:spAutoFit/>
          </a:bodyPr>
          <a:lstStyle/>
          <a:p>
            <a:pPr algn="just">
              <a:lnSpc>
                <a:spcPct val="115000"/>
              </a:lnSpc>
            </a:pPr>
            <a:r>
              <a:rPr lang="fa-IR" b="1" dirty="0">
                <a:solidFill>
                  <a:prstClr val="black"/>
                </a:solidFill>
                <a:latin typeface="Times New Roman"/>
                <a:ea typeface="Calibri"/>
                <a:cs typeface="B Zar"/>
              </a:rPr>
              <a:t>ج)صورت حساب عملکرد سالانه بودجه</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صورتحساب عملکرد سالانه بودجه، </a:t>
            </a:r>
            <a:r>
              <a:rPr lang="fa-IR" dirty="0" smtClean="0">
                <a:solidFill>
                  <a:prstClr val="black"/>
                </a:solidFill>
                <a:latin typeface="Times New Roman"/>
                <a:ea typeface="Calibri"/>
                <a:cs typeface="B Zar"/>
              </a:rPr>
              <a:t>صورتحسابي </a:t>
            </a:r>
            <a:r>
              <a:rPr lang="fa-IR" dirty="0">
                <a:solidFill>
                  <a:prstClr val="black"/>
                </a:solidFill>
                <a:latin typeface="Times New Roman"/>
                <a:ea typeface="Calibri"/>
                <a:cs typeface="B Zar"/>
              </a:rPr>
              <a:t>است که در آن </a:t>
            </a:r>
            <a:r>
              <a:rPr lang="fa-IR" dirty="0" smtClean="0">
                <a:solidFill>
                  <a:prstClr val="black"/>
                </a:solidFill>
                <a:latin typeface="Times New Roman"/>
                <a:ea typeface="Calibri"/>
                <a:cs typeface="B Zar"/>
              </a:rPr>
              <a:t>درآمدهاي واقعي </a:t>
            </a:r>
            <a:r>
              <a:rPr lang="fa-IR" dirty="0">
                <a:solidFill>
                  <a:prstClr val="black"/>
                </a:solidFill>
                <a:latin typeface="Times New Roman"/>
                <a:ea typeface="Calibri"/>
                <a:cs typeface="B Zar"/>
              </a:rPr>
              <a:t>با </a:t>
            </a:r>
            <a:r>
              <a:rPr lang="fa-IR" dirty="0" smtClean="0">
                <a:solidFill>
                  <a:prstClr val="black"/>
                </a:solidFill>
                <a:latin typeface="Times New Roman"/>
                <a:ea typeface="Calibri"/>
                <a:cs typeface="B Zar"/>
              </a:rPr>
              <a:t>درآمدهاي پيش بيني </a:t>
            </a:r>
            <a:r>
              <a:rPr lang="fa-IR" dirty="0">
                <a:solidFill>
                  <a:prstClr val="black"/>
                </a:solidFill>
                <a:latin typeface="Times New Roman"/>
                <a:ea typeface="Calibri"/>
                <a:cs typeface="B Zar"/>
              </a:rPr>
              <a:t>شده از </a:t>
            </a:r>
            <a:r>
              <a:rPr lang="fa-IR" dirty="0" smtClean="0">
                <a:solidFill>
                  <a:prstClr val="black"/>
                </a:solidFill>
                <a:latin typeface="Times New Roman"/>
                <a:ea typeface="Calibri"/>
                <a:cs typeface="B Zar"/>
              </a:rPr>
              <a:t>يک </a:t>
            </a:r>
            <a:r>
              <a:rPr lang="fa-IR" dirty="0">
                <a:solidFill>
                  <a:prstClr val="black"/>
                </a:solidFill>
                <a:latin typeface="Times New Roman"/>
                <a:ea typeface="Calibri"/>
                <a:cs typeface="B Zar"/>
              </a:rPr>
              <a:t>سو و </a:t>
            </a:r>
            <a:r>
              <a:rPr lang="fa-IR" dirty="0" smtClean="0">
                <a:solidFill>
                  <a:prstClr val="black"/>
                </a:solidFill>
                <a:latin typeface="Times New Roman"/>
                <a:ea typeface="Calibri"/>
                <a:cs typeface="B Zar"/>
              </a:rPr>
              <a:t>هزينه </a:t>
            </a:r>
            <a:r>
              <a:rPr lang="fa-IR" dirty="0">
                <a:solidFill>
                  <a:prstClr val="black"/>
                </a:solidFill>
                <a:latin typeface="Times New Roman"/>
                <a:ea typeface="Calibri"/>
                <a:cs typeface="B Zar"/>
              </a:rPr>
              <a:t>ها و </a:t>
            </a:r>
            <a:r>
              <a:rPr lang="fa-IR" dirty="0" smtClean="0">
                <a:solidFill>
                  <a:prstClr val="black"/>
                </a:solidFill>
                <a:latin typeface="Times New Roman"/>
                <a:ea typeface="Calibri"/>
                <a:cs typeface="B Zar"/>
              </a:rPr>
              <a:t>ساير </a:t>
            </a:r>
            <a:r>
              <a:rPr lang="fa-IR" dirty="0">
                <a:solidFill>
                  <a:prstClr val="black"/>
                </a:solidFill>
                <a:latin typeface="Times New Roman"/>
                <a:ea typeface="Calibri"/>
                <a:cs typeface="B Zar"/>
              </a:rPr>
              <a:t>پرداختها با اعتبارات </a:t>
            </a:r>
            <a:r>
              <a:rPr lang="fa-IR" dirty="0" smtClean="0">
                <a:solidFill>
                  <a:prstClr val="black"/>
                </a:solidFill>
                <a:latin typeface="Times New Roman"/>
                <a:ea typeface="Calibri"/>
                <a:cs typeface="B Zar"/>
              </a:rPr>
              <a:t>پيش بيني </a:t>
            </a:r>
            <a:r>
              <a:rPr lang="fa-IR" dirty="0">
                <a:solidFill>
                  <a:prstClr val="black"/>
                </a:solidFill>
                <a:latin typeface="Times New Roman"/>
                <a:ea typeface="Calibri"/>
                <a:cs typeface="B Zar"/>
              </a:rPr>
              <a:t>شده از </a:t>
            </a:r>
            <a:r>
              <a:rPr lang="fa-IR" dirty="0" smtClean="0">
                <a:solidFill>
                  <a:prstClr val="black"/>
                </a:solidFill>
                <a:latin typeface="Times New Roman"/>
                <a:ea typeface="Calibri"/>
                <a:cs typeface="B Zar"/>
              </a:rPr>
              <a:t>سوي ديگر مقايسه مي </a:t>
            </a:r>
            <a:r>
              <a:rPr lang="fa-IR" dirty="0">
                <a:solidFill>
                  <a:prstClr val="black"/>
                </a:solidFill>
                <a:latin typeface="Times New Roman"/>
                <a:ea typeface="Calibri"/>
                <a:cs typeface="B Zar"/>
              </a:rPr>
              <a:t>شود. </a:t>
            </a:r>
            <a:r>
              <a:rPr lang="fa-IR" dirty="0" smtClean="0">
                <a:solidFill>
                  <a:prstClr val="black"/>
                </a:solidFill>
                <a:latin typeface="Times New Roman"/>
                <a:ea typeface="Calibri"/>
                <a:cs typeface="B Zar"/>
              </a:rPr>
              <a:t>اين </a:t>
            </a:r>
            <a:r>
              <a:rPr lang="fa-IR" dirty="0">
                <a:solidFill>
                  <a:prstClr val="black"/>
                </a:solidFill>
                <a:latin typeface="Times New Roman"/>
                <a:ea typeface="Calibri"/>
                <a:cs typeface="B Zar"/>
              </a:rPr>
              <a:t>صورت حساب </a:t>
            </a:r>
            <a:r>
              <a:rPr lang="fa-IR" dirty="0" smtClean="0">
                <a:solidFill>
                  <a:prstClr val="black"/>
                </a:solidFill>
                <a:latin typeface="Times New Roman"/>
                <a:ea typeface="Calibri"/>
                <a:cs typeface="B Zar"/>
              </a:rPr>
              <a:t>مي </a:t>
            </a:r>
            <a:r>
              <a:rPr lang="fa-IR" dirty="0">
                <a:solidFill>
                  <a:prstClr val="black"/>
                </a:solidFill>
                <a:latin typeface="Times New Roman"/>
                <a:ea typeface="Calibri"/>
                <a:cs typeface="B Zar"/>
              </a:rPr>
              <a:t>تواند </a:t>
            </a:r>
            <a:r>
              <a:rPr lang="fa-IR" dirty="0" smtClean="0">
                <a:solidFill>
                  <a:prstClr val="black"/>
                </a:solidFill>
                <a:latin typeface="Times New Roman"/>
                <a:ea typeface="Calibri"/>
                <a:cs typeface="B Zar"/>
              </a:rPr>
              <a:t>مبناي مناسبي </a:t>
            </a:r>
            <a:r>
              <a:rPr lang="fa-IR" dirty="0">
                <a:solidFill>
                  <a:prstClr val="black"/>
                </a:solidFill>
                <a:latin typeface="Times New Roman"/>
                <a:ea typeface="Calibri"/>
                <a:cs typeface="B Zar"/>
              </a:rPr>
              <a:t>را </a:t>
            </a:r>
            <a:r>
              <a:rPr lang="fa-IR" dirty="0" smtClean="0">
                <a:solidFill>
                  <a:prstClr val="black"/>
                </a:solidFill>
                <a:latin typeface="Times New Roman"/>
                <a:ea typeface="Calibri"/>
                <a:cs typeface="B Zar"/>
              </a:rPr>
              <a:t>براي ارزيابي </a:t>
            </a:r>
            <a:r>
              <a:rPr lang="fa-IR" dirty="0">
                <a:solidFill>
                  <a:prstClr val="black"/>
                </a:solidFill>
                <a:latin typeface="Times New Roman"/>
                <a:ea typeface="Calibri"/>
                <a:cs typeface="B Zar"/>
              </a:rPr>
              <a:t>عملکرد </a:t>
            </a:r>
            <a:r>
              <a:rPr lang="fa-IR" dirty="0" smtClean="0">
                <a:solidFill>
                  <a:prstClr val="black"/>
                </a:solidFill>
                <a:latin typeface="Times New Roman"/>
                <a:ea typeface="Calibri"/>
                <a:cs typeface="B Zar"/>
              </a:rPr>
              <a:t>يک </a:t>
            </a:r>
            <a:r>
              <a:rPr lang="fa-IR" dirty="0">
                <a:solidFill>
                  <a:prstClr val="black"/>
                </a:solidFill>
                <a:latin typeface="Times New Roman"/>
                <a:ea typeface="Calibri"/>
                <a:cs typeface="B Zar"/>
              </a:rPr>
              <a:t>وزارتخانه </a:t>
            </a:r>
            <a:r>
              <a:rPr lang="fa-IR" dirty="0" smtClean="0">
                <a:solidFill>
                  <a:prstClr val="black"/>
                </a:solidFill>
                <a:latin typeface="Times New Roman"/>
                <a:ea typeface="Calibri"/>
                <a:cs typeface="B Zar"/>
              </a:rPr>
              <a:t>يا </a:t>
            </a:r>
            <a:r>
              <a:rPr lang="fa-IR" dirty="0">
                <a:solidFill>
                  <a:prstClr val="black"/>
                </a:solidFill>
                <a:latin typeface="Times New Roman"/>
                <a:ea typeface="Calibri"/>
                <a:cs typeface="B Zar"/>
              </a:rPr>
              <a:t>دستگاه </a:t>
            </a:r>
            <a:r>
              <a:rPr lang="fa-IR" dirty="0" smtClean="0">
                <a:solidFill>
                  <a:prstClr val="black"/>
                </a:solidFill>
                <a:latin typeface="Times New Roman"/>
                <a:ea typeface="Calibri"/>
                <a:cs typeface="B Zar"/>
              </a:rPr>
              <a:t>اجرايي </a:t>
            </a:r>
            <a:r>
              <a:rPr lang="fa-IR" dirty="0">
                <a:solidFill>
                  <a:prstClr val="black"/>
                </a:solidFill>
                <a:latin typeface="Times New Roman"/>
                <a:ea typeface="Calibri"/>
                <a:cs typeface="B Zar"/>
              </a:rPr>
              <a:t>فراهم </a:t>
            </a:r>
            <a:r>
              <a:rPr lang="fa-IR" dirty="0" smtClean="0">
                <a:solidFill>
                  <a:prstClr val="black"/>
                </a:solidFill>
                <a:latin typeface="Times New Roman"/>
                <a:ea typeface="Calibri"/>
                <a:cs typeface="B Zar"/>
              </a:rPr>
              <a:t>نمايد</a:t>
            </a:r>
            <a:r>
              <a:rPr lang="fa-IR" dirty="0">
                <a:solidFill>
                  <a:prstClr val="black"/>
                </a:solidFill>
                <a:latin typeface="Times New Roman"/>
                <a:ea typeface="Calibri"/>
                <a:cs typeface="B Zar"/>
              </a:rPr>
              <a:t>. صورتحساب عملکرد سالانه بودجه دستگاه </a:t>
            </a:r>
            <a:r>
              <a:rPr lang="fa-IR" dirty="0" smtClean="0">
                <a:solidFill>
                  <a:prstClr val="black"/>
                </a:solidFill>
                <a:latin typeface="Times New Roman"/>
                <a:ea typeface="Calibri"/>
                <a:cs typeface="B Zar"/>
              </a:rPr>
              <a:t>هاي اجرايي </a:t>
            </a:r>
            <a:r>
              <a:rPr lang="fa-IR" dirty="0">
                <a:solidFill>
                  <a:prstClr val="black"/>
                </a:solidFill>
                <a:latin typeface="Times New Roman"/>
                <a:ea typeface="Calibri"/>
                <a:cs typeface="B Zar"/>
              </a:rPr>
              <a:t>شامل دو صورتحساب است که </a:t>
            </a:r>
            <a:r>
              <a:rPr lang="fa-IR" dirty="0" smtClean="0">
                <a:solidFill>
                  <a:prstClr val="black"/>
                </a:solidFill>
                <a:latin typeface="Times New Roman"/>
                <a:ea typeface="Calibri"/>
                <a:cs typeface="B Zar"/>
              </a:rPr>
              <a:t>يکي </a:t>
            </a:r>
            <a:r>
              <a:rPr lang="fa-IR" dirty="0">
                <a:solidFill>
                  <a:prstClr val="black"/>
                </a:solidFill>
                <a:latin typeface="Times New Roman"/>
                <a:ea typeface="Calibri"/>
                <a:cs typeface="B Zar"/>
              </a:rPr>
              <a:t>عملکرد </a:t>
            </a:r>
            <a:r>
              <a:rPr lang="fa-IR" dirty="0" smtClean="0">
                <a:solidFill>
                  <a:prstClr val="black"/>
                </a:solidFill>
                <a:latin typeface="Times New Roman"/>
                <a:ea typeface="Calibri"/>
                <a:cs typeface="B Zar"/>
              </a:rPr>
              <a:t>هزينه </a:t>
            </a:r>
            <a:r>
              <a:rPr lang="fa-IR" dirty="0">
                <a:solidFill>
                  <a:prstClr val="black"/>
                </a:solidFill>
                <a:latin typeface="Times New Roman"/>
                <a:ea typeface="Calibri"/>
                <a:cs typeface="B Zar"/>
              </a:rPr>
              <a:t>ها را نشان </a:t>
            </a:r>
            <a:r>
              <a:rPr lang="fa-IR" dirty="0" smtClean="0">
                <a:solidFill>
                  <a:prstClr val="black"/>
                </a:solidFill>
                <a:latin typeface="Times New Roman"/>
                <a:ea typeface="Calibri"/>
                <a:cs typeface="B Zar"/>
              </a:rPr>
              <a:t>مي </a:t>
            </a:r>
            <a:r>
              <a:rPr lang="fa-IR" dirty="0">
                <a:solidFill>
                  <a:prstClr val="black"/>
                </a:solidFill>
                <a:latin typeface="Times New Roman"/>
                <a:ea typeface="Calibri"/>
                <a:cs typeface="B Zar"/>
              </a:rPr>
              <a:t>شود و </a:t>
            </a:r>
            <a:r>
              <a:rPr lang="fa-IR" dirty="0" smtClean="0">
                <a:solidFill>
                  <a:prstClr val="black"/>
                </a:solidFill>
                <a:latin typeface="Times New Roman"/>
                <a:ea typeface="Calibri"/>
                <a:cs typeface="B Zar"/>
              </a:rPr>
              <a:t>ديگري </a:t>
            </a:r>
            <a:r>
              <a:rPr lang="fa-IR" dirty="0">
                <a:solidFill>
                  <a:prstClr val="black"/>
                </a:solidFill>
                <a:latin typeface="Times New Roman"/>
                <a:ea typeface="Calibri"/>
                <a:cs typeface="B Zar"/>
              </a:rPr>
              <a:t>عملکرد درآمدها را منعکس </a:t>
            </a:r>
            <a:r>
              <a:rPr lang="fa-IR" dirty="0" smtClean="0">
                <a:solidFill>
                  <a:prstClr val="black"/>
                </a:solidFill>
                <a:latin typeface="Times New Roman"/>
                <a:ea typeface="Calibri"/>
                <a:cs typeface="B Zar"/>
              </a:rPr>
              <a:t>مي نمايد</a:t>
            </a:r>
            <a:r>
              <a:rPr lang="fa-IR" dirty="0">
                <a:solidFill>
                  <a:prstClr val="black"/>
                </a:solidFill>
                <a:latin typeface="Times New Roman"/>
                <a:ea typeface="Calibri"/>
                <a:cs typeface="B Zar"/>
              </a:rPr>
              <a:t>. </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دستگاه </a:t>
            </a:r>
            <a:r>
              <a:rPr lang="fa-IR" dirty="0" smtClean="0">
                <a:solidFill>
                  <a:prstClr val="black"/>
                </a:solidFill>
                <a:latin typeface="Times New Roman"/>
                <a:ea typeface="Calibri"/>
                <a:cs typeface="B Zar"/>
              </a:rPr>
              <a:t>اجرايي </a:t>
            </a:r>
            <a:r>
              <a:rPr lang="fa-IR" dirty="0">
                <a:solidFill>
                  <a:prstClr val="black"/>
                </a:solidFill>
                <a:latin typeface="Times New Roman"/>
                <a:ea typeface="Calibri"/>
                <a:cs typeface="B Zar"/>
              </a:rPr>
              <a:t>....</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حساب مستقل وجوه اعتبارات </a:t>
            </a:r>
            <a:r>
              <a:rPr lang="fa-IR" dirty="0" smtClean="0">
                <a:solidFill>
                  <a:prstClr val="black"/>
                </a:solidFill>
                <a:latin typeface="Times New Roman"/>
                <a:ea typeface="Calibri"/>
                <a:cs typeface="B Zar"/>
              </a:rPr>
              <a:t>هزينه اي </a:t>
            </a:r>
            <a:r>
              <a:rPr lang="fa-IR" dirty="0">
                <a:solidFill>
                  <a:prstClr val="black"/>
                </a:solidFill>
                <a:latin typeface="Times New Roman"/>
                <a:ea typeface="Calibri"/>
                <a:cs typeface="B Zar"/>
              </a:rPr>
              <a:t>(</a:t>
            </a:r>
            <a:r>
              <a:rPr lang="fa-IR" dirty="0" smtClean="0">
                <a:solidFill>
                  <a:prstClr val="black"/>
                </a:solidFill>
                <a:latin typeface="Times New Roman"/>
                <a:ea typeface="Calibri"/>
                <a:cs typeface="B Zar"/>
              </a:rPr>
              <a:t>جاري)</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صورتحساب عملکرد سالانه بودجه بر حسب برنامه</a:t>
            </a:r>
            <a:endParaRPr lang="en-US" dirty="0">
              <a:solidFill>
                <a:prstClr val="black"/>
              </a:solidFill>
              <a:latin typeface="Times New Roman"/>
              <a:ea typeface="Calibri"/>
              <a:cs typeface="B Zar"/>
            </a:endParaRPr>
          </a:p>
          <a:p>
            <a:pPr algn="ctr">
              <a:lnSpc>
                <a:spcPct val="115000"/>
              </a:lnSpc>
            </a:pPr>
            <a:r>
              <a:rPr lang="fa-IR" dirty="0" smtClean="0">
                <a:solidFill>
                  <a:prstClr val="black"/>
                </a:solidFill>
                <a:latin typeface="Times New Roman"/>
                <a:ea typeface="Calibri"/>
                <a:cs typeface="B Zar"/>
              </a:rPr>
              <a:t>براي </a:t>
            </a:r>
            <a:r>
              <a:rPr lang="fa-IR" dirty="0">
                <a:solidFill>
                  <a:prstClr val="black"/>
                </a:solidFill>
                <a:latin typeface="Times New Roman"/>
                <a:ea typeface="Calibri"/>
                <a:cs typeface="B Zar"/>
              </a:rPr>
              <a:t>دوره </a:t>
            </a:r>
            <a:r>
              <a:rPr lang="fa-IR" dirty="0" smtClean="0">
                <a:solidFill>
                  <a:prstClr val="black"/>
                </a:solidFill>
                <a:latin typeface="Times New Roman"/>
                <a:ea typeface="Calibri"/>
                <a:cs typeface="B Zar"/>
              </a:rPr>
              <a:t>مالي منتهي </a:t>
            </a:r>
            <a:r>
              <a:rPr lang="fa-IR" dirty="0">
                <a:solidFill>
                  <a:prstClr val="black"/>
                </a:solidFill>
                <a:latin typeface="Times New Roman"/>
                <a:ea typeface="Calibri"/>
                <a:cs typeface="B Zar"/>
              </a:rPr>
              <a:t>به </a:t>
            </a:r>
            <a:r>
              <a:rPr lang="fa-IR" dirty="0" smtClean="0">
                <a:solidFill>
                  <a:prstClr val="black"/>
                </a:solidFill>
                <a:latin typeface="Times New Roman"/>
                <a:ea typeface="Calibri"/>
                <a:cs typeface="B Zar"/>
              </a:rPr>
              <a:t>1/12/29</a:t>
            </a:r>
            <a:r>
              <a:rPr lang="en-US" dirty="0" smtClean="0">
                <a:solidFill>
                  <a:prstClr val="black"/>
                </a:solidFill>
                <a:latin typeface="Times New Roman"/>
                <a:ea typeface="Calibri"/>
                <a:cs typeface="B Zar"/>
              </a:rPr>
              <a:t>x</a:t>
            </a:r>
            <a:r>
              <a:rPr lang="fa-IR" dirty="0" smtClean="0">
                <a:solidFill>
                  <a:prstClr val="black"/>
                </a:solidFill>
                <a:latin typeface="Times New Roman"/>
                <a:ea typeface="Calibri"/>
                <a:cs typeface="B Zar"/>
              </a:rPr>
              <a:t>13</a:t>
            </a:r>
          </a:p>
          <a:p>
            <a:pPr algn="ctr">
              <a:lnSpc>
                <a:spcPct val="115000"/>
              </a:lnSpc>
            </a:pPr>
            <a:endParaRPr lang="en-US" dirty="0">
              <a:solidFill>
                <a:prstClr val="black"/>
              </a:solidFill>
              <a:latin typeface="Times New Roman"/>
              <a:ea typeface="Calibri"/>
              <a:cs typeface="B Zar"/>
            </a:endParaRPr>
          </a:p>
        </p:txBody>
      </p:sp>
      <p:graphicFrame>
        <p:nvGraphicFramePr>
          <p:cNvPr id="3" name="Table 2"/>
          <p:cNvGraphicFramePr>
            <a:graphicFrameLocks noGrp="1"/>
          </p:cNvGraphicFramePr>
          <p:nvPr>
            <p:extLst>
              <p:ext uri="{D42A27DB-BD31-4B8C-83A1-F6EECF244321}">
                <p14:modId xmlns:p14="http://schemas.microsoft.com/office/powerpoint/2010/main" val="2975745304"/>
              </p:ext>
            </p:extLst>
          </p:nvPr>
        </p:nvGraphicFramePr>
        <p:xfrm>
          <a:off x="1043609" y="3717032"/>
          <a:ext cx="7272807" cy="2952328"/>
        </p:xfrm>
        <a:graphic>
          <a:graphicData uri="http://schemas.openxmlformats.org/drawingml/2006/table">
            <a:tbl>
              <a:tblPr rtl="1" firstRow="1" firstCol="1" bandRow="1"/>
              <a:tblGrid>
                <a:gridCol w="744460">
                  <a:extLst>
                    <a:ext uri="{9D8B030D-6E8A-4147-A177-3AD203B41FA5}">
                      <a16:colId xmlns="" xmlns:a16="http://schemas.microsoft.com/office/drawing/2014/main" val="20000"/>
                    </a:ext>
                  </a:extLst>
                </a:gridCol>
                <a:gridCol w="858993">
                  <a:extLst>
                    <a:ext uri="{9D8B030D-6E8A-4147-A177-3AD203B41FA5}">
                      <a16:colId xmlns="" xmlns:a16="http://schemas.microsoft.com/office/drawing/2014/main" val="20001"/>
                    </a:ext>
                  </a:extLst>
                </a:gridCol>
                <a:gridCol w="858993">
                  <a:extLst>
                    <a:ext uri="{9D8B030D-6E8A-4147-A177-3AD203B41FA5}">
                      <a16:colId xmlns="" xmlns:a16="http://schemas.microsoft.com/office/drawing/2014/main" val="20002"/>
                    </a:ext>
                  </a:extLst>
                </a:gridCol>
                <a:gridCol w="858993">
                  <a:extLst>
                    <a:ext uri="{9D8B030D-6E8A-4147-A177-3AD203B41FA5}">
                      <a16:colId xmlns="" xmlns:a16="http://schemas.microsoft.com/office/drawing/2014/main" val="20003"/>
                    </a:ext>
                  </a:extLst>
                </a:gridCol>
                <a:gridCol w="801727">
                  <a:extLst>
                    <a:ext uri="{9D8B030D-6E8A-4147-A177-3AD203B41FA5}">
                      <a16:colId xmlns="" xmlns:a16="http://schemas.microsoft.com/office/drawing/2014/main" val="20004"/>
                    </a:ext>
                  </a:extLst>
                </a:gridCol>
                <a:gridCol w="801727">
                  <a:extLst>
                    <a:ext uri="{9D8B030D-6E8A-4147-A177-3AD203B41FA5}">
                      <a16:colId xmlns="" xmlns:a16="http://schemas.microsoft.com/office/drawing/2014/main" val="20005"/>
                    </a:ext>
                  </a:extLst>
                </a:gridCol>
                <a:gridCol w="801727">
                  <a:extLst>
                    <a:ext uri="{9D8B030D-6E8A-4147-A177-3AD203B41FA5}">
                      <a16:colId xmlns="" xmlns:a16="http://schemas.microsoft.com/office/drawing/2014/main" val="20006"/>
                    </a:ext>
                  </a:extLst>
                </a:gridCol>
                <a:gridCol w="557391">
                  <a:extLst>
                    <a:ext uri="{9D8B030D-6E8A-4147-A177-3AD203B41FA5}">
                      <a16:colId xmlns="" xmlns:a16="http://schemas.microsoft.com/office/drawing/2014/main" val="20007"/>
                    </a:ext>
                  </a:extLst>
                </a:gridCol>
                <a:gridCol w="988796">
                  <a:extLst>
                    <a:ext uri="{9D8B030D-6E8A-4147-A177-3AD203B41FA5}">
                      <a16:colId xmlns="" xmlns:a16="http://schemas.microsoft.com/office/drawing/2014/main" val="20008"/>
                    </a:ext>
                  </a:extLst>
                </a:gridCol>
              </a:tblGrid>
              <a:tr h="314909">
                <a:tc rowSpan="2">
                  <a:txBody>
                    <a:bodyPr/>
                    <a:lstStyle/>
                    <a:p>
                      <a:pPr algn="ctr" rtl="1">
                        <a:lnSpc>
                          <a:spcPct val="115000"/>
                        </a:lnSpc>
                        <a:spcAft>
                          <a:spcPts val="0"/>
                        </a:spcAft>
                      </a:pPr>
                      <a:r>
                        <a:rPr lang="fa-IR" sz="1200" dirty="0">
                          <a:effectLst/>
                          <a:latin typeface="Calibri"/>
                          <a:ea typeface="Calibri"/>
                          <a:cs typeface="B Zar"/>
                        </a:rPr>
                        <a:t>عنوان برنامه</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1">
                        <a:lnSpc>
                          <a:spcPct val="115000"/>
                        </a:lnSpc>
                        <a:spcAft>
                          <a:spcPts val="0"/>
                        </a:spcAft>
                      </a:pPr>
                      <a:r>
                        <a:rPr lang="fa-IR" sz="1200">
                          <a:effectLst/>
                          <a:latin typeface="Calibri"/>
                          <a:ea typeface="Calibri"/>
                          <a:cs typeface="B Zar"/>
                        </a:rPr>
                        <a:t>اعتبارات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rowSpan="2">
                  <a:txBody>
                    <a:bodyPr/>
                    <a:lstStyle/>
                    <a:p>
                      <a:pPr algn="ctr" rtl="1">
                        <a:lnSpc>
                          <a:spcPct val="115000"/>
                        </a:lnSpc>
                        <a:spcAft>
                          <a:spcPts val="0"/>
                        </a:spcAft>
                      </a:pPr>
                      <a:r>
                        <a:rPr lang="fa-IR" sz="1200" dirty="0" smtClean="0">
                          <a:effectLst/>
                          <a:latin typeface="Calibri"/>
                          <a:ea typeface="Calibri"/>
                          <a:cs typeface="B Zar"/>
                        </a:rPr>
                        <a:t>دريافتي </a:t>
                      </a:r>
                      <a:r>
                        <a:rPr lang="fa-IR" sz="1200" dirty="0">
                          <a:effectLst/>
                          <a:latin typeface="Calibri"/>
                          <a:ea typeface="Calibri"/>
                          <a:cs typeface="B Zar"/>
                        </a:rPr>
                        <a:t>از خزانه</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rtl="1">
                        <a:lnSpc>
                          <a:spcPct val="115000"/>
                        </a:lnSpc>
                        <a:spcAft>
                          <a:spcPts val="0"/>
                        </a:spcAft>
                      </a:pPr>
                      <a:r>
                        <a:rPr lang="fa-IR" sz="1200">
                          <a:effectLst/>
                          <a:latin typeface="Calibri"/>
                          <a:ea typeface="Calibri"/>
                          <a:cs typeface="B Zar"/>
                        </a:rPr>
                        <a:t>پرداختها</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rowSpan="2">
                  <a:txBody>
                    <a:bodyPr/>
                    <a:lstStyle/>
                    <a:p>
                      <a:pPr algn="ctr" rtl="1">
                        <a:lnSpc>
                          <a:spcPct val="115000"/>
                        </a:lnSpc>
                        <a:spcAft>
                          <a:spcPts val="0"/>
                        </a:spcAft>
                      </a:pPr>
                      <a:r>
                        <a:rPr lang="fa-IR" sz="1200">
                          <a:effectLst/>
                          <a:latin typeface="Calibri"/>
                          <a:ea typeface="Calibri"/>
                          <a:cs typeface="B Zar"/>
                        </a:rPr>
                        <a:t>مانده وجوه مصرف نشده</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479531">
                <a:tc vMerge="1">
                  <a:txBody>
                    <a:bodyPr/>
                    <a:lstStyle/>
                    <a:p>
                      <a:pPr rtl="1"/>
                      <a:endParaRPr lang="fa-IR"/>
                    </a:p>
                  </a:txBody>
                  <a:tcPr/>
                </a:tc>
                <a:tc>
                  <a:txBody>
                    <a:bodyPr/>
                    <a:lstStyle/>
                    <a:p>
                      <a:pPr algn="ctr" rtl="1">
                        <a:lnSpc>
                          <a:spcPct val="115000"/>
                        </a:lnSpc>
                        <a:spcAft>
                          <a:spcPts val="0"/>
                        </a:spcAft>
                      </a:pPr>
                      <a:r>
                        <a:rPr lang="fa-IR" sz="1200">
                          <a:effectLst/>
                          <a:latin typeface="Calibri"/>
                          <a:ea typeface="Calibri"/>
                          <a:cs typeface="B Zar"/>
                        </a:rPr>
                        <a:t>مصوب</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dirty="0" smtClean="0">
                          <a:effectLst/>
                          <a:latin typeface="Calibri"/>
                          <a:ea typeface="Calibri"/>
                          <a:cs typeface="B Zar"/>
                        </a:rPr>
                        <a:t>تخصيص يافته</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tc>
                  <a:txBody>
                    <a:bodyPr/>
                    <a:lstStyle/>
                    <a:p>
                      <a:pPr algn="ctr" rtl="1">
                        <a:lnSpc>
                          <a:spcPct val="115000"/>
                        </a:lnSpc>
                        <a:spcAft>
                          <a:spcPts val="0"/>
                        </a:spcAft>
                      </a:pPr>
                      <a:r>
                        <a:rPr lang="fa-IR" sz="1200" dirty="0" smtClean="0">
                          <a:effectLst/>
                          <a:latin typeface="Calibri"/>
                          <a:ea typeface="Calibri"/>
                          <a:cs typeface="B Zar"/>
                        </a:rPr>
                        <a:t>هزينه</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dirty="0" smtClean="0">
                          <a:effectLst/>
                          <a:latin typeface="Calibri"/>
                          <a:ea typeface="Calibri"/>
                          <a:cs typeface="B Zar"/>
                        </a:rPr>
                        <a:t>پيش </a:t>
                      </a:r>
                      <a:r>
                        <a:rPr lang="fa-IR" sz="1200" dirty="0">
                          <a:effectLst/>
                          <a:latin typeface="Calibri"/>
                          <a:ea typeface="Calibri"/>
                          <a:cs typeface="B Zar"/>
                        </a:rPr>
                        <a:t>پرداخت</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dirty="0" smtClean="0">
                          <a:effectLst/>
                          <a:latin typeface="Calibri"/>
                          <a:ea typeface="Calibri"/>
                          <a:cs typeface="B Zar"/>
                        </a:rPr>
                        <a:t>علي </a:t>
                      </a:r>
                      <a:r>
                        <a:rPr lang="fa-IR" sz="1200" dirty="0">
                          <a:effectLst/>
                          <a:latin typeface="Calibri"/>
                          <a:ea typeface="Calibri"/>
                          <a:cs typeface="B Zar"/>
                        </a:rPr>
                        <a:t>الحساب</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جمع</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extLst>
                  <a:ext uri="{0D108BD9-81ED-4DB2-BD59-A6C34878D82A}">
                    <a16:rowId xmlns="" xmlns:a16="http://schemas.microsoft.com/office/drawing/2014/main" val="10001"/>
                  </a:ext>
                </a:extLst>
              </a:tr>
              <a:tr h="1918123">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 </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 </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239765">
                <a:tc>
                  <a:txBody>
                    <a:bodyPr/>
                    <a:lstStyle/>
                    <a:p>
                      <a:pPr algn="ctr" rtl="1">
                        <a:lnSpc>
                          <a:spcPct val="115000"/>
                        </a:lnSpc>
                        <a:spcAft>
                          <a:spcPts val="0"/>
                        </a:spcAft>
                      </a:pPr>
                      <a:r>
                        <a:rPr lang="fa-IR" sz="1200">
                          <a:effectLst/>
                          <a:latin typeface="Calibri"/>
                          <a:ea typeface="Calibri"/>
                          <a:cs typeface="B Zar"/>
                        </a:rPr>
                        <a:t>جمع</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2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fa-IR" sz="1200" dirty="0">
                          <a:effectLst/>
                          <a:latin typeface="Calibri"/>
                          <a:ea typeface="Calibri"/>
                          <a:cs typeface="B Zar"/>
                        </a:rPr>
                        <a:t> </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351680186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404664"/>
            <a:ext cx="7416823" cy="1685077"/>
          </a:xfrm>
          <a:prstGeom prst="rect">
            <a:avLst/>
          </a:prstGeom>
        </p:spPr>
        <p:txBody>
          <a:bodyPr wrap="square">
            <a:spAutoFit/>
          </a:bodyPr>
          <a:lstStyle/>
          <a:p>
            <a:pPr algn="ctr">
              <a:lnSpc>
                <a:spcPct val="115000"/>
              </a:lnSpc>
            </a:pPr>
            <a:r>
              <a:rPr lang="fa-IR" dirty="0">
                <a:solidFill>
                  <a:prstClr val="black"/>
                </a:solidFill>
                <a:latin typeface="Times New Roman"/>
                <a:ea typeface="Calibri"/>
                <a:cs typeface="B Zar"/>
              </a:rPr>
              <a:t>دستگاه </a:t>
            </a:r>
            <a:r>
              <a:rPr lang="fa-IR" dirty="0" smtClean="0">
                <a:solidFill>
                  <a:prstClr val="black"/>
                </a:solidFill>
                <a:latin typeface="Times New Roman"/>
                <a:ea typeface="Calibri"/>
                <a:cs typeface="B Zar"/>
              </a:rPr>
              <a:t>اجرايي </a:t>
            </a:r>
            <a:r>
              <a:rPr lang="fa-IR" dirty="0">
                <a:solidFill>
                  <a:prstClr val="black"/>
                </a:solidFill>
                <a:latin typeface="Times New Roman"/>
                <a:ea typeface="Calibri"/>
                <a:cs typeface="B Zar"/>
              </a:rPr>
              <a:t>....</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حساب مستقل وجوه اعتبارات </a:t>
            </a:r>
            <a:r>
              <a:rPr lang="fa-IR" dirty="0" smtClean="0">
                <a:solidFill>
                  <a:prstClr val="black"/>
                </a:solidFill>
                <a:latin typeface="Times New Roman"/>
                <a:ea typeface="Calibri"/>
                <a:cs typeface="B Zar"/>
              </a:rPr>
              <a:t>هزينه اي </a:t>
            </a:r>
            <a:r>
              <a:rPr lang="fa-IR" dirty="0">
                <a:solidFill>
                  <a:prstClr val="black"/>
                </a:solidFill>
                <a:latin typeface="Times New Roman"/>
                <a:ea typeface="Calibri"/>
                <a:cs typeface="B Zar"/>
              </a:rPr>
              <a:t>(</a:t>
            </a:r>
            <a:r>
              <a:rPr lang="fa-IR" dirty="0" smtClean="0">
                <a:solidFill>
                  <a:prstClr val="black"/>
                </a:solidFill>
                <a:latin typeface="Times New Roman"/>
                <a:ea typeface="Calibri"/>
                <a:cs typeface="B Zar"/>
              </a:rPr>
              <a:t>جاري)</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صورتحساب </a:t>
            </a:r>
            <a:r>
              <a:rPr lang="fa-IR" dirty="0" smtClean="0">
                <a:solidFill>
                  <a:prstClr val="black"/>
                </a:solidFill>
                <a:latin typeface="Times New Roman"/>
                <a:ea typeface="Calibri"/>
                <a:cs typeface="B Zar"/>
              </a:rPr>
              <a:t>مقايسه درآمدهاي واقعي پيش بيني </a:t>
            </a:r>
            <a:r>
              <a:rPr lang="fa-IR" dirty="0">
                <a:solidFill>
                  <a:prstClr val="black"/>
                </a:solidFill>
                <a:latin typeface="Times New Roman"/>
                <a:ea typeface="Calibri"/>
                <a:cs typeface="B Zar"/>
              </a:rPr>
              <a:t>شده</a:t>
            </a:r>
            <a:endParaRPr lang="en-US" dirty="0">
              <a:solidFill>
                <a:prstClr val="black"/>
              </a:solidFill>
              <a:latin typeface="Times New Roman"/>
              <a:ea typeface="Calibri"/>
              <a:cs typeface="B Zar"/>
            </a:endParaRPr>
          </a:p>
          <a:p>
            <a:pPr algn="ctr">
              <a:lnSpc>
                <a:spcPct val="115000"/>
              </a:lnSpc>
            </a:pPr>
            <a:r>
              <a:rPr lang="fa-IR" dirty="0" smtClean="0">
                <a:solidFill>
                  <a:prstClr val="black"/>
                </a:solidFill>
                <a:latin typeface="Times New Roman"/>
                <a:ea typeface="Calibri"/>
                <a:cs typeface="B Zar"/>
              </a:rPr>
              <a:t>براي </a:t>
            </a:r>
            <a:r>
              <a:rPr lang="fa-IR" dirty="0">
                <a:solidFill>
                  <a:prstClr val="black"/>
                </a:solidFill>
                <a:latin typeface="Times New Roman"/>
                <a:ea typeface="Calibri"/>
                <a:cs typeface="B Zar"/>
              </a:rPr>
              <a:t>دوره </a:t>
            </a:r>
            <a:r>
              <a:rPr lang="fa-IR" dirty="0" smtClean="0">
                <a:solidFill>
                  <a:prstClr val="black"/>
                </a:solidFill>
                <a:latin typeface="Times New Roman"/>
                <a:ea typeface="Calibri"/>
                <a:cs typeface="B Zar"/>
              </a:rPr>
              <a:t>مالي منتهي </a:t>
            </a:r>
            <a:r>
              <a:rPr lang="fa-IR" dirty="0">
                <a:solidFill>
                  <a:prstClr val="black"/>
                </a:solidFill>
                <a:latin typeface="Times New Roman"/>
                <a:ea typeface="Calibri"/>
                <a:cs typeface="B Zar"/>
              </a:rPr>
              <a:t>به </a:t>
            </a:r>
            <a:r>
              <a:rPr lang="fa-IR" dirty="0" smtClean="0">
                <a:solidFill>
                  <a:prstClr val="black"/>
                </a:solidFill>
                <a:latin typeface="Times New Roman"/>
                <a:ea typeface="Calibri"/>
                <a:cs typeface="B Zar"/>
              </a:rPr>
              <a:t>1/12/29</a:t>
            </a:r>
            <a:r>
              <a:rPr lang="en-US" dirty="0" smtClean="0">
                <a:solidFill>
                  <a:prstClr val="black"/>
                </a:solidFill>
                <a:latin typeface="Times New Roman"/>
                <a:ea typeface="Calibri"/>
                <a:cs typeface="B Zar"/>
              </a:rPr>
              <a:t>x</a:t>
            </a:r>
            <a:r>
              <a:rPr lang="fa-IR" dirty="0" smtClean="0">
                <a:solidFill>
                  <a:prstClr val="black"/>
                </a:solidFill>
                <a:latin typeface="Times New Roman"/>
                <a:ea typeface="Calibri"/>
                <a:cs typeface="B Zar"/>
              </a:rPr>
              <a:t>13</a:t>
            </a:r>
          </a:p>
          <a:p>
            <a:pPr algn="ctr">
              <a:lnSpc>
                <a:spcPct val="115000"/>
              </a:lnSpc>
            </a:pPr>
            <a:endParaRPr lang="en-US" dirty="0">
              <a:solidFill>
                <a:prstClr val="black"/>
              </a:solidFill>
              <a:latin typeface="Times New Roman"/>
              <a:ea typeface="Calibri"/>
              <a:cs typeface="B Zar"/>
            </a:endParaRPr>
          </a:p>
        </p:txBody>
      </p:sp>
      <p:graphicFrame>
        <p:nvGraphicFramePr>
          <p:cNvPr id="3" name="Table 2"/>
          <p:cNvGraphicFramePr>
            <a:graphicFrameLocks noGrp="1"/>
          </p:cNvGraphicFramePr>
          <p:nvPr>
            <p:extLst>
              <p:ext uri="{D42A27DB-BD31-4B8C-83A1-F6EECF244321}">
                <p14:modId xmlns:p14="http://schemas.microsoft.com/office/powerpoint/2010/main" val="2442766229"/>
              </p:ext>
            </p:extLst>
          </p:nvPr>
        </p:nvGraphicFramePr>
        <p:xfrm>
          <a:off x="827585" y="1916832"/>
          <a:ext cx="7560838" cy="3888433"/>
        </p:xfrm>
        <a:graphic>
          <a:graphicData uri="http://schemas.openxmlformats.org/drawingml/2006/table">
            <a:tbl>
              <a:tblPr rtl="1" firstRow="1" firstCol="1" bandRow="1"/>
              <a:tblGrid>
                <a:gridCol w="1512010">
                  <a:extLst>
                    <a:ext uri="{9D8B030D-6E8A-4147-A177-3AD203B41FA5}">
                      <a16:colId xmlns="" xmlns:a16="http://schemas.microsoft.com/office/drawing/2014/main" val="20000"/>
                    </a:ext>
                  </a:extLst>
                </a:gridCol>
                <a:gridCol w="1984167">
                  <a:extLst>
                    <a:ext uri="{9D8B030D-6E8A-4147-A177-3AD203B41FA5}">
                      <a16:colId xmlns="" xmlns:a16="http://schemas.microsoft.com/office/drawing/2014/main" val="20001"/>
                    </a:ext>
                  </a:extLst>
                </a:gridCol>
                <a:gridCol w="1350150">
                  <a:extLst>
                    <a:ext uri="{9D8B030D-6E8A-4147-A177-3AD203B41FA5}">
                      <a16:colId xmlns="" xmlns:a16="http://schemas.microsoft.com/office/drawing/2014/main" val="20002"/>
                    </a:ext>
                  </a:extLst>
                </a:gridCol>
                <a:gridCol w="923786">
                  <a:extLst>
                    <a:ext uri="{9D8B030D-6E8A-4147-A177-3AD203B41FA5}">
                      <a16:colId xmlns="" xmlns:a16="http://schemas.microsoft.com/office/drawing/2014/main" val="20003"/>
                    </a:ext>
                  </a:extLst>
                </a:gridCol>
                <a:gridCol w="923786">
                  <a:extLst>
                    <a:ext uri="{9D8B030D-6E8A-4147-A177-3AD203B41FA5}">
                      <a16:colId xmlns="" xmlns:a16="http://schemas.microsoft.com/office/drawing/2014/main" val="20004"/>
                    </a:ext>
                  </a:extLst>
                </a:gridCol>
                <a:gridCol w="866939">
                  <a:extLst>
                    <a:ext uri="{9D8B030D-6E8A-4147-A177-3AD203B41FA5}">
                      <a16:colId xmlns="" xmlns:a16="http://schemas.microsoft.com/office/drawing/2014/main" val="20005"/>
                    </a:ext>
                  </a:extLst>
                </a:gridCol>
              </a:tblGrid>
              <a:tr h="595279">
                <a:tc rowSpan="2">
                  <a:txBody>
                    <a:bodyPr/>
                    <a:lstStyle/>
                    <a:p>
                      <a:pPr algn="ctr" rtl="1">
                        <a:lnSpc>
                          <a:spcPct val="115000"/>
                        </a:lnSpc>
                        <a:spcAft>
                          <a:spcPts val="0"/>
                        </a:spcAft>
                      </a:pPr>
                      <a:r>
                        <a:rPr lang="fa-IR" sz="1400" dirty="0">
                          <a:effectLst/>
                          <a:latin typeface="Calibri"/>
                          <a:ea typeface="Calibri"/>
                          <a:cs typeface="B Zar"/>
                        </a:rPr>
                        <a:t>عنوان درآمد</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rtl="1">
                        <a:lnSpc>
                          <a:spcPct val="115000"/>
                        </a:lnSpc>
                        <a:spcAft>
                          <a:spcPts val="0"/>
                        </a:spcAft>
                      </a:pPr>
                      <a:r>
                        <a:rPr lang="fa-IR" sz="1400" dirty="0">
                          <a:effectLst/>
                          <a:latin typeface="Calibri"/>
                          <a:ea typeface="Calibri"/>
                          <a:cs typeface="B Zar"/>
                        </a:rPr>
                        <a:t> درآمد </a:t>
                      </a:r>
                      <a:r>
                        <a:rPr lang="fa-IR" sz="1400" dirty="0" smtClean="0">
                          <a:effectLst/>
                          <a:latin typeface="Calibri"/>
                          <a:ea typeface="Calibri"/>
                          <a:cs typeface="B Zar"/>
                        </a:rPr>
                        <a:t>پيش بيني </a:t>
                      </a:r>
                      <a:r>
                        <a:rPr lang="fa-IR" sz="1400" dirty="0">
                          <a:effectLst/>
                          <a:latin typeface="Calibri"/>
                          <a:ea typeface="Calibri"/>
                          <a:cs typeface="B Zar"/>
                        </a:rPr>
                        <a:t>شده</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rtl="1">
                        <a:lnSpc>
                          <a:spcPct val="115000"/>
                        </a:lnSpc>
                        <a:spcAft>
                          <a:spcPts val="0"/>
                        </a:spcAft>
                      </a:pPr>
                      <a:r>
                        <a:rPr lang="fa-IR" sz="1400" dirty="0">
                          <a:effectLst/>
                          <a:latin typeface="Calibri"/>
                          <a:ea typeface="Calibri"/>
                          <a:cs typeface="B Zar"/>
                        </a:rPr>
                        <a:t> درآمد </a:t>
                      </a:r>
                      <a:r>
                        <a:rPr lang="fa-IR" sz="1400" dirty="0" smtClean="0">
                          <a:effectLst/>
                          <a:latin typeface="Calibri"/>
                          <a:ea typeface="Calibri"/>
                          <a:cs typeface="B Zar"/>
                        </a:rPr>
                        <a:t>واقعي</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1">
                        <a:lnSpc>
                          <a:spcPct val="115000"/>
                        </a:lnSpc>
                        <a:spcAft>
                          <a:spcPts val="0"/>
                        </a:spcAft>
                      </a:pPr>
                      <a:r>
                        <a:rPr lang="fa-IR" sz="1400" dirty="0">
                          <a:effectLst/>
                          <a:latin typeface="Calibri"/>
                          <a:ea typeface="Calibri"/>
                          <a:cs typeface="B Zar"/>
                        </a:rPr>
                        <a:t> </a:t>
                      </a:r>
                      <a:r>
                        <a:rPr lang="fa-IR" sz="1400" dirty="0" smtClean="0">
                          <a:effectLst/>
                          <a:latin typeface="Calibri"/>
                          <a:ea typeface="Calibri"/>
                          <a:cs typeface="B Zar"/>
                        </a:rPr>
                        <a:t>تغييرات</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fa-IR"/>
                    </a:p>
                  </a:txBody>
                  <a:tcPr/>
                </a:tc>
                <a:tc rowSpan="2">
                  <a:txBody>
                    <a:bodyPr/>
                    <a:lstStyle/>
                    <a:p>
                      <a:pPr algn="ctr" rtl="1">
                        <a:lnSpc>
                          <a:spcPct val="115000"/>
                        </a:lnSpc>
                        <a:spcAft>
                          <a:spcPts val="0"/>
                        </a:spcAft>
                      </a:pPr>
                      <a:r>
                        <a:rPr lang="fa-IR" sz="1400">
                          <a:effectLst/>
                          <a:latin typeface="Calibri"/>
                          <a:ea typeface="Calibri"/>
                          <a:cs typeface="B Zar"/>
                        </a:rPr>
                        <a:t>درصد</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505085">
                <a:tc vMerge="1">
                  <a:txBody>
                    <a:bodyPr/>
                    <a:lstStyle/>
                    <a:p>
                      <a:pPr rtl="1"/>
                      <a:endParaRPr lang="fa-IR"/>
                    </a:p>
                  </a:txBody>
                  <a:tcPr/>
                </a:tc>
                <a:tc vMerge="1">
                  <a:txBody>
                    <a:bodyPr/>
                    <a:lstStyle/>
                    <a:p>
                      <a:pPr rtl="1"/>
                      <a:endParaRPr lang="fa-IR"/>
                    </a:p>
                  </a:txBody>
                  <a:tcPr/>
                </a:tc>
                <a:tc vMerge="1">
                  <a:txBody>
                    <a:bodyPr/>
                    <a:lstStyle/>
                    <a:p>
                      <a:pPr rtl="1"/>
                      <a:endParaRPr lang="fa-IR"/>
                    </a:p>
                  </a:txBody>
                  <a:tcPr/>
                </a:tc>
                <a:tc>
                  <a:txBody>
                    <a:bodyPr/>
                    <a:lstStyle/>
                    <a:p>
                      <a:pPr algn="ctr" rtl="1">
                        <a:lnSpc>
                          <a:spcPct val="115000"/>
                        </a:lnSpc>
                        <a:spcAft>
                          <a:spcPts val="0"/>
                        </a:spcAft>
                      </a:pPr>
                      <a:r>
                        <a:rPr lang="fa-IR" sz="1400" dirty="0" smtClean="0">
                          <a:effectLst/>
                          <a:latin typeface="Calibri"/>
                          <a:ea typeface="Calibri"/>
                          <a:cs typeface="B Zar"/>
                        </a:rPr>
                        <a:t>افزايش</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کاهش</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fa-IR"/>
                    </a:p>
                  </a:txBody>
                  <a:tcPr/>
                </a:tc>
                <a:extLst>
                  <a:ext uri="{0D108BD9-81ED-4DB2-BD59-A6C34878D82A}">
                    <a16:rowId xmlns="" xmlns:a16="http://schemas.microsoft.com/office/drawing/2014/main" val="10001"/>
                  </a:ext>
                </a:extLst>
              </a:tr>
              <a:tr h="2323391">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dirty="0">
                          <a:effectLst/>
                          <a:latin typeface="Calibri"/>
                          <a:ea typeface="Calibri"/>
                          <a:cs typeface="B Zar"/>
                        </a:rPr>
                        <a:t> </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dirty="0">
                          <a:effectLst/>
                          <a:latin typeface="Calibri"/>
                          <a:ea typeface="Calibri"/>
                          <a:cs typeface="B Zar"/>
                        </a:rPr>
                        <a:t> </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464678">
                <a:tc>
                  <a:txBody>
                    <a:bodyPr/>
                    <a:lstStyle/>
                    <a:p>
                      <a:pPr algn="ctr" rtl="1">
                        <a:lnSpc>
                          <a:spcPct val="115000"/>
                        </a:lnSpc>
                        <a:spcAft>
                          <a:spcPts val="0"/>
                        </a:spcAft>
                      </a:pPr>
                      <a:r>
                        <a:rPr lang="fa-IR" sz="1400" dirty="0">
                          <a:effectLst/>
                          <a:latin typeface="Calibri"/>
                          <a:ea typeface="Calibri"/>
                          <a:cs typeface="B Zar"/>
                        </a:rPr>
                        <a:t>جمع</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a:effectLst/>
                          <a:latin typeface="Calibri"/>
                          <a:ea typeface="Calibri"/>
                          <a:cs typeface="B Zar"/>
                        </a:rPr>
                        <a:t> </a:t>
                      </a:r>
                      <a:endParaRPr lang="en-US" sz="140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fa-IR" sz="1400" dirty="0">
                          <a:effectLst/>
                          <a:latin typeface="Calibri"/>
                          <a:ea typeface="Calibri"/>
                          <a:cs typeface="B Zar"/>
                        </a:rPr>
                        <a:t> </a:t>
                      </a:r>
                      <a:endParaRPr lang="en-US" sz="1400" dirty="0">
                        <a:effectLst/>
                        <a:latin typeface="Times New Roman"/>
                        <a:ea typeface="Calibri"/>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13472482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548680"/>
            <a:ext cx="9036496" cy="5701561"/>
          </a:xfrm>
          <a:prstGeom prst="rect">
            <a:avLst/>
          </a:prstGeom>
        </p:spPr>
        <p:txBody>
          <a:bodyPr wrap="square">
            <a:spAutoFit/>
          </a:bodyPr>
          <a:lstStyle/>
          <a:p>
            <a:r>
              <a:rPr lang="fa-IR" b="1" dirty="0">
                <a:solidFill>
                  <a:prstClr val="black"/>
                </a:solidFill>
                <a:latin typeface="Times New Roman"/>
                <a:ea typeface="Calibri"/>
                <a:cs typeface="B Titr"/>
              </a:rPr>
              <a:t>افتتاح مانده حساب </a:t>
            </a:r>
            <a:r>
              <a:rPr lang="fa-IR" b="1" dirty="0" smtClean="0">
                <a:solidFill>
                  <a:prstClr val="black"/>
                </a:solidFill>
                <a:latin typeface="Times New Roman"/>
                <a:ea typeface="Calibri"/>
                <a:cs typeface="B Titr"/>
              </a:rPr>
              <a:t>هاي دايمي (2/1/1</a:t>
            </a:r>
            <a:r>
              <a:rPr lang="en-US" b="1" dirty="0" smtClean="0">
                <a:solidFill>
                  <a:prstClr val="black"/>
                </a:solidFill>
                <a:latin typeface="Times New Roman"/>
                <a:ea typeface="Calibri"/>
                <a:cs typeface="B Titr"/>
              </a:rPr>
              <a:t>x</a:t>
            </a:r>
            <a:r>
              <a:rPr lang="fa-IR" b="1" dirty="0" smtClean="0">
                <a:solidFill>
                  <a:prstClr val="black"/>
                </a:solidFill>
                <a:latin typeface="Times New Roman"/>
                <a:ea typeface="Calibri"/>
                <a:cs typeface="B Titr"/>
              </a:rPr>
              <a:t>13)</a:t>
            </a:r>
          </a:p>
          <a:p>
            <a:endParaRPr lang="fa-IR" b="1" dirty="0" smtClean="0">
              <a:solidFill>
                <a:prstClr val="black"/>
              </a:solidFill>
              <a:latin typeface="Times New Roman"/>
              <a:ea typeface="Calibri"/>
              <a:cs typeface="B Titr"/>
            </a:endParaRPr>
          </a:p>
          <a:p>
            <a:pPr algn="ctr">
              <a:lnSpc>
                <a:spcPct val="115000"/>
              </a:lnSpc>
            </a:pPr>
            <a:r>
              <a:rPr lang="fa-IR" b="1" dirty="0">
                <a:solidFill>
                  <a:prstClr val="black"/>
                </a:solidFill>
                <a:latin typeface="Times New Roman"/>
                <a:ea typeface="Calibri"/>
                <a:cs typeface="B Zar"/>
              </a:rPr>
              <a:t>ثبت بودجه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ثبت مالي</a:t>
            </a:r>
            <a:endParaRPr lang="en-US" b="1" dirty="0">
              <a:solidFill>
                <a:prstClr val="black"/>
              </a:solidFill>
              <a:latin typeface="Times New Roman"/>
              <a:ea typeface="Calibri"/>
              <a:cs typeface="B Zar"/>
            </a:endParaRPr>
          </a:p>
          <a:p>
            <a:pPr>
              <a:lnSpc>
                <a:spcPct val="115000"/>
              </a:lnSpc>
            </a:pPr>
            <a:r>
              <a:rPr lang="fa-IR" dirty="0">
                <a:solidFill>
                  <a:prstClr val="black"/>
                </a:solidFill>
                <a:latin typeface="Times New Roman"/>
                <a:ea typeface="Calibri"/>
                <a:cs typeface="B Zar"/>
              </a:rPr>
              <a:t>درخواست وجه </a:t>
            </a:r>
            <a:r>
              <a:rPr lang="fa-IR" dirty="0" smtClean="0">
                <a:solidFill>
                  <a:prstClr val="black"/>
                </a:solidFill>
                <a:latin typeface="Times New Roman"/>
                <a:ea typeface="Calibri"/>
                <a:cs typeface="B Zar"/>
              </a:rPr>
              <a:t>سنواتي 2.144.000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  پيش </a:t>
            </a:r>
            <a:r>
              <a:rPr lang="fa-IR" dirty="0">
                <a:solidFill>
                  <a:prstClr val="black"/>
                </a:solidFill>
                <a:latin typeface="Times New Roman"/>
                <a:ea typeface="Calibri"/>
                <a:cs typeface="B Zar"/>
              </a:rPr>
              <a:t>پرداخت </a:t>
            </a:r>
            <a:r>
              <a:rPr lang="fa-IR" dirty="0" smtClean="0">
                <a:solidFill>
                  <a:prstClr val="black"/>
                </a:solidFill>
                <a:latin typeface="Times New Roman"/>
                <a:ea typeface="Calibri"/>
                <a:cs typeface="B Zar"/>
              </a:rPr>
              <a:t>سنواتي               1.504.000</a:t>
            </a:r>
            <a:endParaRPr lang="en-US" dirty="0">
              <a:solidFill>
                <a:prstClr val="black"/>
              </a:solidFill>
              <a:latin typeface="Times New Roman"/>
              <a:ea typeface="Calibri"/>
              <a:cs typeface="B Zar"/>
            </a:endParaRPr>
          </a:p>
          <a:p>
            <a:pPr>
              <a:lnSpc>
                <a:spcPct val="115000"/>
              </a:lnSpc>
            </a:pPr>
            <a:r>
              <a:rPr lang="fa-IR" dirty="0">
                <a:solidFill>
                  <a:prstClr val="black"/>
                </a:solidFill>
                <a:latin typeface="Times New Roman"/>
                <a:ea typeface="Calibri"/>
                <a:cs typeface="B Zar"/>
              </a:rPr>
              <a:t>اندوخته اعتبار </a:t>
            </a:r>
            <a:r>
              <a:rPr lang="fa-IR" dirty="0" smtClean="0">
                <a:solidFill>
                  <a:prstClr val="black"/>
                </a:solidFill>
                <a:latin typeface="Times New Roman"/>
                <a:ea typeface="Calibri"/>
                <a:cs typeface="B Zar"/>
              </a:rPr>
              <a:t>پرداختهاي غير قطعي سنواتي 2.144.000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           علي </a:t>
            </a:r>
            <a:r>
              <a:rPr lang="fa-IR" dirty="0">
                <a:solidFill>
                  <a:prstClr val="black"/>
                </a:solidFill>
                <a:latin typeface="Times New Roman"/>
                <a:ea typeface="Calibri"/>
                <a:cs typeface="B Zar"/>
              </a:rPr>
              <a:t>الحساب </a:t>
            </a:r>
            <a:r>
              <a:rPr lang="fa-IR" dirty="0" smtClean="0">
                <a:solidFill>
                  <a:prstClr val="black"/>
                </a:solidFill>
                <a:latin typeface="Times New Roman"/>
                <a:ea typeface="Calibri"/>
                <a:cs typeface="B Zar"/>
              </a:rPr>
              <a:t>سنواتي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640.000</a:t>
            </a:r>
            <a:endParaRPr lang="en-US" dirty="0">
              <a:solidFill>
                <a:prstClr val="black"/>
              </a:solidFill>
              <a:latin typeface="Times New Roman"/>
              <a:ea typeface="Calibri"/>
              <a:cs typeface="B Zar"/>
            </a:endParaRPr>
          </a:p>
          <a:p>
            <a:pPr>
              <a:lnSpc>
                <a:spcPct val="115000"/>
              </a:lnSpc>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             </a:t>
            </a:r>
            <a:r>
              <a:rPr lang="fa-IR" dirty="0">
                <a:solidFill>
                  <a:prstClr val="black"/>
                </a:solidFill>
                <a:latin typeface="Times New Roman"/>
                <a:ea typeface="Calibri"/>
                <a:cs typeface="B Zar"/>
              </a:rPr>
              <a:t>تعهدات پرداخت نشده </a:t>
            </a:r>
            <a:r>
              <a:rPr lang="fa-IR" dirty="0" smtClean="0">
                <a:solidFill>
                  <a:prstClr val="black"/>
                </a:solidFill>
                <a:latin typeface="Times New Roman"/>
                <a:ea typeface="Calibri"/>
                <a:cs typeface="B Zar"/>
              </a:rPr>
              <a:t>سنواتي </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80.000</a:t>
            </a:r>
            <a:endParaRPr lang="en-US" dirty="0">
              <a:solidFill>
                <a:prstClr val="black"/>
              </a:solidFill>
              <a:latin typeface="Times New Roman"/>
              <a:ea typeface="Calibri"/>
              <a:cs typeface="B Zar"/>
            </a:endParaRPr>
          </a:p>
          <a:p>
            <a:pPr>
              <a:lnSpc>
                <a:spcPct val="115000"/>
              </a:lnSpc>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  اندوخته پيش </a:t>
            </a:r>
            <a:r>
              <a:rPr lang="fa-IR" dirty="0">
                <a:solidFill>
                  <a:prstClr val="black"/>
                </a:solidFill>
                <a:latin typeface="Times New Roman"/>
                <a:ea typeface="Calibri"/>
                <a:cs typeface="B Zar"/>
              </a:rPr>
              <a:t>پرداخت و </a:t>
            </a:r>
            <a:r>
              <a:rPr lang="fa-IR" dirty="0" smtClean="0">
                <a:solidFill>
                  <a:prstClr val="black"/>
                </a:solidFill>
                <a:latin typeface="Times New Roman"/>
                <a:ea typeface="Calibri"/>
                <a:cs typeface="B Zar"/>
              </a:rPr>
              <a:t>علي </a:t>
            </a:r>
            <a:r>
              <a:rPr lang="fa-IR" dirty="0">
                <a:solidFill>
                  <a:prstClr val="black"/>
                </a:solidFill>
                <a:latin typeface="Times New Roman"/>
                <a:ea typeface="Calibri"/>
                <a:cs typeface="B Zar"/>
              </a:rPr>
              <a:t>الحساب </a:t>
            </a:r>
            <a:r>
              <a:rPr lang="fa-IR" dirty="0" smtClean="0">
                <a:solidFill>
                  <a:prstClr val="black"/>
                </a:solidFill>
                <a:latin typeface="Times New Roman"/>
                <a:ea typeface="Calibri"/>
                <a:cs typeface="B Zar"/>
              </a:rPr>
              <a:t>سنواتي   2.144.000</a:t>
            </a:r>
            <a:endParaRPr lang="en-US" dirty="0">
              <a:solidFill>
                <a:prstClr val="black"/>
              </a:solidFill>
              <a:latin typeface="Times New Roman"/>
              <a:ea typeface="Calibri"/>
              <a:cs typeface="B Zar"/>
            </a:endParaRPr>
          </a:p>
          <a:p>
            <a:pPr marL="2743200">
              <a:lnSpc>
                <a:spcPct val="115000"/>
              </a:lnSpc>
            </a:pPr>
            <a:r>
              <a:rPr lang="fa-IR" dirty="0" smtClean="0">
                <a:solidFill>
                  <a:prstClr val="black"/>
                </a:solidFill>
                <a:latin typeface="Times New Roman"/>
                <a:ea typeface="Calibri"/>
                <a:cs typeface="B Zar"/>
              </a:rPr>
              <a:t>                                           اندوخته </a:t>
            </a:r>
            <a:r>
              <a:rPr lang="fa-IR" dirty="0">
                <a:solidFill>
                  <a:prstClr val="black"/>
                </a:solidFill>
                <a:latin typeface="Times New Roman"/>
                <a:ea typeface="Calibri"/>
                <a:cs typeface="B Zar"/>
              </a:rPr>
              <a:t>تعهدات پرداخت نشده </a:t>
            </a:r>
            <a:r>
              <a:rPr lang="fa-IR" dirty="0" smtClean="0">
                <a:solidFill>
                  <a:prstClr val="black"/>
                </a:solidFill>
                <a:latin typeface="Times New Roman"/>
                <a:ea typeface="Calibri"/>
                <a:cs typeface="B Zar"/>
              </a:rPr>
              <a:t>سنواتي             80.000</a:t>
            </a:r>
            <a:endParaRPr lang="en-US" dirty="0">
              <a:solidFill>
                <a:prstClr val="black"/>
              </a:solidFill>
              <a:latin typeface="Times New Roman"/>
              <a:ea typeface="Calibri"/>
              <a:cs typeface="B Zar"/>
            </a:endParaRPr>
          </a:p>
          <a:p>
            <a:pPr algn="just">
              <a:lnSpc>
                <a:spcPct val="115000"/>
              </a:lnSpc>
            </a:pPr>
            <a:endParaRPr lang="fa-IR" b="1" dirty="0" smtClean="0">
              <a:solidFill>
                <a:prstClr val="black"/>
              </a:solidFill>
              <a:latin typeface="Times New Roman"/>
              <a:ea typeface="Calibri"/>
              <a:cs typeface="B Titr"/>
            </a:endParaRPr>
          </a:p>
          <a:p>
            <a:pPr algn="just">
              <a:lnSpc>
                <a:spcPct val="115000"/>
              </a:lnSpc>
            </a:pPr>
            <a:r>
              <a:rPr lang="fa-IR" b="1" dirty="0" smtClean="0">
                <a:solidFill>
                  <a:prstClr val="black"/>
                </a:solidFill>
                <a:latin typeface="Times New Roman"/>
                <a:ea typeface="Calibri"/>
                <a:cs typeface="B Titr"/>
              </a:rPr>
              <a:t>نحوه </a:t>
            </a:r>
            <a:r>
              <a:rPr lang="fa-IR" b="1" dirty="0">
                <a:solidFill>
                  <a:prstClr val="black"/>
                </a:solidFill>
                <a:latin typeface="Times New Roman"/>
                <a:ea typeface="Calibri"/>
                <a:cs typeface="B Titr"/>
              </a:rPr>
              <a:t>برخورد با </a:t>
            </a:r>
            <a:r>
              <a:rPr lang="fa-IR" b="1" dirty="0" smtClean="0">
                <a:solidFill>
                  <a:prstClr val="black"/>
                </a:solidFill>
                <a:latin typeface="Times New Roman"/>
                <a:ea typeface="Calibri"/>
                <a:cs typeface="B Titr"/>
              </a:rPr>
              <a:t>پيش </a:t>
            </a:r>
            <a:r>
              <a:rPr lang="fa-IR" b="1" dirty="0">
                <a:solidFill>
                  <a:prstClr val="black"/>
                </a:solidFill>
                <a:latin typeface="Times New Roman"/>
                <a:ea typeface="Calibri"/>
                <a:cs typeface="B Titr"/>
              </a:rPr>
              <a:t>پرداختها و </a:t>
            </a:r>
            <a:r>
              <a:rPr lang="fa-IR" b="1" dirty="0" smtClean="0">
                <a:solidFill>
                  <a:prstClr val="black"/>
                </a:solidFill>
                <a:latin typeface="Times New Roman"/>
                <a:ea typeface="Calibri"/>
                <a:cs typeface="B Titr"/>
              </a:rPr>
              <a:t>علي </a:t>
            </a:r>
            <a:r>
              <a:rPr lang="fa-IR" b="1" dirty="0">
                <a:solidFill>
                  <a:prstClr val="black"/>
                </a:solidFill>
                <a:latin typeface="Times New Roman"/>
                <a:ea typeface="Calibri"/>
                <a:cs typeface="B Titr"/>
              </a:rPr>
              <a:t>الحساب </a:t>
            </a:r>
            <a:r>
              <a:rPr lang="fa-IR" b="1" dirty="0" smtClean="0">
                <a:solidFill>
                  <a:prstClr val="black"/>
                </a:solidFill>
                <a:latin typeface="Times New Roman"/>
                <a:ea typeface="Calibri"/>
                <a:cs typeface="B Titr"/>
              </a:rPr>
              <a:t>سنواتي </a:t>
            </a:r>
            <a:r>
              <a:rPr lang="fa-IR" b="1" dirty="0">
                <a:solidFill>
                  <a:prstClr val="black"/>
                </a:solidFill>
                <a:latin typeface="Times New Roman"/>
                <a:ea typeface="Calibri"/>
                <a:cs typeface="B Titr"/>
              </a:rPr>
              <a:t>(در </a:t>
            </a:r>
            <a:r>
              <a:rPr lang="fa-IR" b="1" dirty="0" smtClean="0">
                <a:solidFill>
                  <a:prstClr val="black"/>
                </a:solidFill>
                <a:latin typeface="Times New Roman"/>
                <a:ea typeface="Calibri"/>
                <a:cs typeface="B Titr"/>
              </a:rPr>
              <a:t>طي </a:t>
            </a:r>
            <a:r>
              <a:rPr lang="fa-IR" b="1" dirty="0">
                <a:solidFill>
                  <a:prstClr val="black"/>
                </a:solidFill>
                <a:latin typeface="Times New Roman"/>
                <a:ea typeface="Calibri"/>
                <a:cs typeface="B Titr"/>
              </a:rPr>
              <a:t>سال </a:t>
            </a:r>
            <a:r>
              <a:rPr lang="fa-IR" b="1" dirty="0" smtClean="0">
                <a:solidFill>
                  <a:prstClr val="black"/>
                </a:solidFill>
                <a:latin typeface="Times New Roman"/>
                <a:ea typeface="Calibri"/>
                <a:cs typeface="B Titr"/>
              </a:rPr>
              <a:t>2</a:t>
            </a:r>
            <a:r>
              <a:rPr lang="en-US" b="1" dirty="0" smtClean="0">
                <a:solidFill>
                  <a:prstClr val="black"/>
                </a:solidFill>
                <a:latin typeface="Times New Roman"/>
                <a:ea typeface="Calibri"/>
                <a:cs typeface="B Titr"/>
              </a:rPr>
              <a:t>x</a:t>
            </a:r>
            <a:r>
              <a:rPr lang="fa-IR" b="1" dirty="0" smtClean="0">
                <a:solidFill>
                  <a:prstClr val="black"/>
                </a:solidFill>
                <a:latin typeface="Times New Roman"/>
                <a:ea typeface="Calibri"/>
                <a:cs typeface="B Titr"/>
              </a:rPr>
              <a:t>13)</a:t>
            </a:r>
          </a:p>
          <a:p>
            <a:pPr algn="just">
              <a:lnSpc>
                <a:spcPct val="115000"/>
              </a:lnSpc>
            </a:pP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الف) فرض </a:t>
            </a:r>
            <a:r>
              <a:rPr lang="fa-IR" dirty="0" smtClean="0">
                <a:solidFill>
                  <a:prstClr val="black"/>
                </a:solidFill>
                <a:latin typeface="Times New Roman"/>
                <a:ea typeface="Calibri"/>
                <a:cs typeface="B Zar"/>
              </a:rPr>
              <a:t>کنيد </a:t>
            </a:r>
            <a:r>
              <a:rPr lang="fa-IR" dirty="0">
                <a:solidFill>
                  <a:prstClr val="black"/>
                </a:solidFill>
                <a:latin typeface="Times New Roman"/>
                <a:ea typeface="Calibri"/>
                <a:cs typeface="B Zar"/>
              </a:rPr>
              <a:t>مبلغ </a:t>
            </a:r>
            <a:r>
              <a:rPr lang="fa-IR" dirty="0" smtClean="0">
                <a:solidFill>
                  <a:prstClr val="black"/>
                </a:solidFill>
                <a:latin typeface="Times New Roman"/>
                <a:ea typeface="Calibri"/>
                <a:cs typeface="B Zar"/>
              </a:rPr>
              <a:t> 1.000.000 ريال </a:t>
            </a:r>
            <a:r>
              <a:rPr lang="fa-IR" dirty="0">
                <a:solidFill>
                  <a:prstClr val="black"/>
                </a:solidFill>
                <a:latin typeface="Times New Roman"/>
                <a:ea typeface="Calibri"/>
                <a:cs typeface="B Zar"/>
              </a:rPr>
              <a:t>از </a:t>
            </a:r>
            <a:r>
              <a:rPr lang="fa-IR" dirty="0" smtClean="0">
                <a:solidFill>
                  <a:prstClr val="black"/>
                </a:solidFill>
                <a:latin typeface="Times New Roman"/>
                <a:ea typeface="Calibri"/>
                <a:cs typeface="B Zar"/>
              </a:rPr>
              <a:t>پيش پرداختهاي سنواتي </a:t>
            </a:r>
            <a:r>
              <a:rPr lang="fa-IR" dirty="0">
                <a:solidFill>
                  <a:prstClr val="black"/>
                </a:solidFill>
                <a:latin typeface="Times New Roman"/>
                <a:ea typeface="Calibri"/>
                <a:cs typeface="B Zar"/>
              </a:rPr>
              <a:t>به مرحله تعهد </a:t>
            </a:r>
            <a:r>
              <a:rPr lang="fa-IR" dirty="0" smtClean="0">
                <a:solidFill>
                  <a:prstClr val="black"/>
                </a:solidFill>
                <a:latin typeface="Times New Roman"/>
                <a:ea typeface="Calibri"/>
                <a:cs typeface="B Zar"/>
              </a:rPr>
              <a:t>رسيده وکليه علي </a:t>
            </a:r>
            <a:r>
              <a:rPr lang="fa-IR" dirty="0">
                <a:solidFill>
                  <a:prstClr val="black"/>
                </a:solidFill>
                <a:latin typeface="Times New Roman"/>
                <a:ea typeface="Calibri"/>
                <a:cs typeface="B Zar"/>
              </a:rPr>
              <a:t>الحساب </a:t>
            </a:r>
            <a:r>
              <a:rPr lang="fa-IR" dirty="0" smtClean="0">
                <a:solidFill>
                  <a:prstClr val="black"/>
                </a:solidFill>
                <a:latin typeface="Times New Roman"/>
                <a:ea typeface="Calibri"/>
                <a:cs typeface="B Zar"/>
              </a:rPr>
              <a:t>سنواتي تسويه </a:t>
            </a:r>
            <a:r>
              <a:rPr lang="fa-IR" dirty="0">
                <a:solidFill>
                  <a:prstClr val="black"/>
                </a:solidFill>
                <a:latin typeface="Times New Roman"/>
                <a:ea typeface="Calibri"/>
                <a:cs typeface="B Zar"/>
              </a:rPr>
              <a:t>و به </a:t>
            </a:r>
            <a:r>
              <a:rPr lang="fa-IR" dirty="0" smtClean="0">
                <a:solidFill>
                  <a:prstClr val="black"/>
                </a:solidFill>
                <a:latin typeface="Times New Roman"/>
                <a:ea typeface="Calibri"/>
                <a:cs typeface="B Zar"/>
              </a:rPr>
              <a:t>هزينه قطعي </a:t>
            </a:r>
            <a:r>
              <a:rPr lang="fa-IR" dirty="0">
                <a:solidFill>
                  <a:prstClr val="black"/>
                </a:solidFill>
                <a:latin typeface="Times New Roman"/>
                <a:ea typeface="Calibri"/>
                <a:cs typeface="B Zar"/>
              </a:rPr>
              <a:t>منظور شده است. ثبت </a:t>
            </a:r>
            <a:r>
              <a:rPr lang="fa-IR" dirty="0" smtClean="0">
                <a:solidFill>
                  <a:prstClr val="black"/>
                </a:solidFill>
                <a:latin typeface="Times New Roman"/>
                <a:ea typeface="Calibri"/>
                <a:cs typeface="B Zar"/>
              </a:rPr>
              <a:t>اين رويداد </a:t>
            </a:r>
            <a:r>
              <a:rPr lang="fa-IR" dirty="0">
                <a:solidFill>
                  <a:prstClr val="black"/>
                </a:solidFill>
                <a:latin typeface="Times New Roman"/>
                <a:ea typeface="Calibri"/>
                <a:cs typeface="B Zar"/>
              </a:rPr>
              <a:t>به شرح </a:t>
            </a:r>
            <a:r>
              <a:rPr lang="fa-IR" dirty="0" smtClean="0">
                <a:solidFill>
                  <a:prstClr val="black"/>
                </a:solidFill>
                <a:latin typeface="Times New Roman"/>
                <a:ea typeface="Calibri"/>
                <a:cs typeface="B Zar"/>
              </a:rPr>
              <a:t>زير </a:t>
            </a:r>
            <a:r>
              <a:rPr lang="fa-IR" dirty="0">
                <a:solidFill>
                  <a:prstClr val="black"/>
                </a:solidFill>
                <a:latin typeface="Times New Roman"/>
                <a:ea typeface="Calibri"/>
                <a:cs typeface="B Zar"/>
              </a:rPr>
              <a:t>است:</a:t>
            </a:r>
            <a:endParaRPr lang="en-US" dirty="0">
              <a:solidFill>
                <a:prstClr val="black"/>
              </a:solidFill>
              <a:latin typeface="Times New Roman"/>
              <a:ea typeface="Calibri"/>
              <a:cs typeface="B Zar"/>
            </a:endParaRPr>
          </a:p>
          <a:p>
            <a:pPr algn="ctr">
              <a:lnSpc>
                <a:spcPct val="115000"/>
              </a:lnSpc>
            </a:pPr>
            <a:r>
              <a:rPr lang="fa-IR" dirty="0">
                <a:solidFill>
                  <a:prstClr val="black"/>
                </a:solidFill>
                <a:latin typeface="Times New Roman"/>
                <a:ea typeface="Calibri"/>
                <a:cs typeface="B Zar"/>
              </a:rPr>
              <a:t>ثبت بودجه </a:t>
            </a:r>
            <a:r>
              <a:rPr lang="fa-IR" dirty="0" smtClean="0">
                <a:solidFill>
                  <a:prstClr val="black"/>
                </a:solidFill>
                <a:latin typeface="Times New Roman"/>
                <a:ea typeface="Calibri"/>
                <a:cs typeface="B Zar"/>
              </a:rPr>
              <a:t>اي </a:t>
            </a:r>
            <a:r>
              <a:rPr lang="fa-IR" dirty="0">
                <a:solidFill>
                  <a:prstClr val="black"/>
                </a:solidFill>
                <a:latin typeface="Times New Roman"/>
                <a:ea typeface="Calibri"/>
                <a:cs typeface="B Zar"/>
              </a:rPr>
              <a:t>			ثبت </a:t>
            </a:r>
            <a:r>
              <a:rPr lang="fa-IR" dirty="0" smtClean="0">
                <a:solidFill>
                  <a:prstClr val="black"/>
                </a:solidFill>
                <a:latin typeface="Times New Roman"/>
                <a:ea typeface="Calibri"/>
                <a:cs typeface="B Zar"/>
              </a:rPr>
              <a:t>مالي</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اندوخته اعتبار </a:t>
            </a:r>
            <a:r>
              <a:rPr lang="fa-IR" dirty="0" smtClean="0">
                <a:solidFill>
                  <a:prstClr val="black"/>
                </a:solidFill>
                <a:latin typeface="Times New Roman"/>
                <a:ea typeface="Calibri"/>
                <a:cs typeface="B Zar"/>
              </a:rPr>
              <a:t>پرداختهاي غير قطعي سنواتي 1.640.000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هزينه </a:t>
            </a:r>
            <a:r>
              <a:rPr lang="fa-IR" dirty="0">
                <a:solidFill>
                  <a:prstClr val="black"/>
                </a:solidFill>
                <a:latin typeface="Times New Roman"/>
                <a:ea typeface="Calibri"/>
                <a:cs typeface="B Zar"/>
              </a:rPr>
              <a:t>از محل اعتبارات </a:t>
            </a:r>
            <a:r>
              <a:rPr lang="fa-IR" dirty="0" smtClean="0">
                <a:solidFill>
                  <a:prstClr val="black"/>
                </a:solidFill>
                <a:latin typeface="Times New Roman"/>
                <a:ea typeface="Calibri"/>
                <a:cs typeface="B Zar"/>
              </a:rPr>
              <a:t>سنواتي  1.640.000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اعتبار مصرف شده </a:t>
            </a:r>
            <a:r>
              <a:rPr lang="fa-IR" dirty="0" smtClean="0">
                <a:solidFill>
                  <a:prstClr val="black"/>
                </a:solidFill>
                <a:latin typeface="Times New Roman"/>
                <a:ea typeface="Calibri"/>
                <a:cs typeface="B Zar"/>
              </a:rPr>
              <a:t>سنواتي 1.640.000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پيش پرداختهاي سنواني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1.000.000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علي </a:t>
            </a:r>
            <a:r>
              <a:rPr lang="fa-IR" dirty="0">
                <a:solidFill>
                  <a:prstClr val="black"/>
                </a:solidFill>
                <a:latin typeface="Times New Roman"/>
                <a:ea typeface="Calibri"/>
                <a:cs typeface="B Zar"/>
              </a:rPr>
              <a:t>الحساب </a:t>
            </a:r>
            <a:r>
              <a:rPr lang="fa-IR" dirty="0" smtClean="0">
                <a:solidFill>
                  <a:prstClr val="black"/>
                </a:solidFill>
                <a:latin typeface="Times New Roman"/>
                <a:ea typeface="Calibri"/>
                <a:cs typeface="B Zar"/>
              </a:rPr>
              <a:t>سنواتي  </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640.000</a:t>
            </a:r>
            <a:endParaRPr lang="en-US" dirty="0">
              <a:solidFill>
                <a:prstClr val="black"/>
              </a:solidFill>
              <a:latin typeface="Times New Roman"/>
              <a:ea typeface="Calibri"/>
              <a:cs typeface="B Zar"/>
            </a:endParaRPr>
          </a:p>
          <a:p>
            <a:endParaRPr lang="fa-IR" dirty="0">
              <a:solidFill>
                <a:prstClr val="black"/>
              </a:solidFill>
            </a:endParaRPr>
          </a:p>
        </p:txBody>
      </p:sp>
    </p:spTree>
    <p:extLst>
      <p:ext uri="{BB962C8B-B14F-4D97-AF65-F5344CB8AC3E}">
        <p14:creationId xmlns:p14="http://schemas.microsoft.com/office/powerpoint/2010/main" val="3869995699"/>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32656"/>
            <a:ext cx="8280920" cy="6463308"/>
          </a:xfrm>
          <a:prstGeom prst="rect">
            <a:avLst/>
          </a:prstGeom>
        </p:spPr>
        <p:txBody>
          <a:bodyPr wrap="square">
            <a:spAutoFit/>
          </a:bodyPr>
          <a:lstStyle/>
          <a:p>
            <a:pPr algn="just">
              <a:lnSpc>
                <a:spcPct val="115000"/>
              </a:lnSpc>
            </a:pPr>
            <a:r>
              <a:rPr lang="fa-IR" b="1" dirty="0">
                <a:solidFill>
                  <a:prstClr val="black"/>
                </a:solidFill>
                <a:latin typeface="Times New Roman"/>
                <a:ea typeface="Calibri"/>
                <a:cs typeface="B Zar"/>
              </a:rPr>
              <a:t>ب) فرض </a:t>
            </a:r>
            <a:r>
              <a:rPr lang="fa-IR" b="1" dirty="0" smtClean="0">
                <a:solidFill>
                  <a:prstClr val="black"/>
                </a:solidFill>
                <a:latin typeface="Times New Roman"/>
                <a:ea typeface="Calibri"/>
                <a:cs typeface="B Zar"/>
              </a:rPr>
              <a:t>کنيد </a:t>
            </a:r>
            <a:r>
              <a:rPr lang="fa-IR" b="1" dirty="0">
                <a:solidFill>
                  <a:prstClr val="black"/>
                </a:solidFill>
                <a:latin typeface="Times New Roman"/>
                <a:ea typeface="Calibri"/>
                <a:cs typeface="B Zar"/>
              </a:rPr>
              <a:t>مبلغ </a:t>
            </a:r>
            <a:r>
              <a:rPr lang="fa-IR" b="1" dirty="0" smtClean="0">
                <a:solidFill>
                  <a:prstClr val="black"/>
                </a:solidFill>
                <a:latin typeface="Times New Roman"/>
                <a:ea typeface="Calibri"/>
                <a:cs typeface="B Zar"/>
              </a:rPr>
              <a:t>204.000ريال </a:t>
            </a:r>
            <a:r>
              <a:rPr lang="fa-IR" b="1" dirty="0">
                <a:solidFill>
                  <a:prstClr val="black"/>
                </a:solidFill>
                <a:latin typeface="Times New Roman"/>
                <a:ea typeface="Calibri"/>
                <a:cs typeface="B Zar"/>
              </a:rPr>
              <a:t>از </a:t>
            </a:r>
            <a:r>
              <a:rPr lang="fa-IR" b="1" dirty="0" smtClean="0">
                <a:solidFill>
                  <a:prstClr val="black"/>
                </a:solidFill>
                <a:latin typeface="Times New Roman"/>
                <a:ea typeface="Calibri"/>
                <a:cs typeface="B Zar"/>
              </a:rPr>
              <a:t>پيش پرداختهاي سنواتي </a:t>
            </a:r>
            <a:r>
              <a:rPr lang="fa-IR" b="1" dirty="0">
                <a:solidFill>
                  <a:prstClr val="black"/>
                </a:solidFill>
                <a:latin typeface="Times New Roman"/>
                <a:ea typeface="Calibri"/>
                <a:cs typeface="B Zar"/>
              </a:rPr>
              <a:t>به علت فسخ قرار داد نقداً به حساب دستگاه </a:t>
            </a:r>
            <a:r>
              <a:rPr lang="fa-IR" b="1" dirty="0" smtClean="0">
                <a:solidFill>
                  <a:prstClr val="black"/>
                </a:solidFill>
                <a:latin typeface="Times New Roman"/>
                <a:ea typeface="Calibri"/>
                <a:cs typeface="B Zar"/>
              </a:rPr>
              <a:t>اجرايي واريز مي </a:t>
            </a:r>
            <a:r>
              <a:rPr lang="fa-IR" b="1" dirty="0">
                <a:solidFill>
                  <a:prstClr val="black"/>
                </a:solidFill>
                <a:latin typeface="Times New Roman"/>
                <a:ea typeface="Calibri"/>
                <a:cs typeface="B Zar"/>
              </a:rPr>
              <a:t>شود. قبت </a:t>
            </a:r>
            <a:r>
              <a:rPr lang="fa-IR" b="1" dirty="0" smtClean="0">
                <a:solidFill>
                  <a:prstClr val="black"/>
                </a:solidFill>
                <a:latin typeface="Times New Roman"/>
                <a:ea typeface="Calibri"/>
                <a:cs typeface="B Zar"/>
              </a:rPr>
              <a:t>اين  رويداد </a:t>
            </a:r>
            <a:r>
              <a:rPr lang="fa-IR" b="1" dirty="0">
                <a:solidFill>
                  <a:prstClr val="black"/>
                </a:solidFill>
                <a:latin typeface="Times New Roman"/>
                <a:ea typeface="Calibri"/>
                <a:cs typeface="B Zar"/>
              </a:rPr>
              <a:t>به شرح </a:t>
            </a:r>
            <a:r>
              <a:rPr lang="fa-IR" b="1" dirty="0" smtClean="0">
                <a:solidFill>
                  <a:prstClr val="black"/>
                </a:solidFill>
                <a:latin typeface="Times New Roman"/>
                <a:ea typeface="Calibri"/>
                <a:cs typeface="B Zar"/>
              </a:rPr>
              <a:t>زير </a:t>
            </a:r>
            <a:r>
              <a:rPr lang="fa-IR" b="1" dirty="0">
                <a:solidFill>
                  <a:prstClr val="black"/>
                </a:solidFill>
                <a:latin typeface="Times New Roman"/>
                <a:ea typeface="Calibri"/>
                <a:cs typeface="B Zar"/>
              </a:rPr>
              <a:t>است</a:t>
            </a:r>
            <a:r>
              <a:rPr lang="fa-IR" dirty="0" smtClean="0">
                <a:solidFill>
                  <a:prstClr val="black"/>
                </a:solidFill>
                <a:latin typeface="Times New Roman"/>
                <a:ea typeface="Calibri"/>
                <a:cs typeface="B Zar"/>
              </a:rPr>
              <a:t>:</a:t>
            </a:r>
          </a:p>
          <a:p>
            <a:pPr algn="just">
              <a:lnSpc>
                <a:spcPct val="115000"/>
              </a:lnSpc>
            </a:pPr>
            <a:endParaRPr lang="fa-IR" dirty="0" smtClean="0">
              <a:solidFill>
                <a:prstClr val="black"/>
              </a:solidFill>
              <a:latin typeface="Times New Roman"/>
              <a:ea typeface="Calibri"/>
              <a:cs typeface="B Zar"/>
            </a:endParaRPr>
          </a:p>
          <a:p>
            <a:pPr algn="ctr">
              <a:lnSpc>
                <a:spcPct val="115000"/>
              </a:lnSpc>
            </a:pPr>
            <a:r>
              <a:rPr lang="fa-IR" b="1" dirty="0">
                <a:solidFill>
                  <a:prstClr val="black"/>
                </a:solidFill>
                <a:latin typeface="Times New Roman"/>
                <a:ea typeface="Calibri"/>
                <a:cs typeface="B Zar"/>
              </a:rPr>
              <a:t>ثبت بودجه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			ثبت </a:t>
            </a:r>
            <a:r>
              <a:rPr lang="fa-IR" b="1" dirty="0" smtClean="0">
                <a:solidFill>
                  <a:prstClr val="black"/>
                </a:solidFill>
                <a:latin typeface="Times New Roman"/>
                <a:ea typeface="Calibri"/>
                <a:cs typeface="B Zar"/>
              </a:rPr>
              <a:t>مالي</a:t>
            </a:r>
            <a:endParaRPr lang="en-US" b="1"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اندوخته اعتبار </a:t>
            </a:r>
            <a:r>
              <a:rPr lang="fa-IR" dirty="0" smtClean="0">
                <a:solidFill>
                  <a:prstClr val="black"/>
                </a:solidFill>
                <a:latin typeface="Times New Roman"/>
                <a:ea typeface="Calibri"/>
                <a:cs typeface="B Zar"/>
              </a:rPr>
              <a:t>پرداختهاي غير قطعي سنواتي 20.4000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بانک </a:t>
            </a:r>
            <a:r>
              <a:rPr lang="fa-IR" dirty="0">
                <a:solidFill>
                  <a:prstClr val="black"/>
                </a:solidFill>
                <a:latin typeface="Times New Roman"/>
                <a:ea typeface="Calibri"/>
                <a:cs typeface="B Zar"/>
              </a:rPr>
              <a:t>پرداخت	</a:t>
            </a:r>
            <a:r>
              <a:rPr lang="fa-IR" dirty="0" smtClean="0">
                <a:solidFill>
                  <a:prstClr val="black"/>
                </a:solidFill>
                <a:latin typeface="Times New Roman"/>
                <a:ea typeface="Calibri"/>
                <a:cs typeface="B Zar"/>
              </a:rPr>
              <a:t>20.4000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اعتبار تعهد نشده </a:t>
            </a:r>
            <a:r>
              <a:rPr lang="fa-IR" dirty="0" smtClean="0">
                <a:solidFill>
                  <a:prstClr val="black"/>
                </a:solidFill>
                <a:latin typeface="Times New Roman"/>
                <a:ea typeface="Calibri"/>
                <a:cs typeface="B Zar"/>
              </a:rPr>
              <a:t>سنواتي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204.000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پيش </a:t>
            </a:r>
            <a:r>
              <a:rPr lang="fa-IR" dirty="0">
                <a:solidFill>
                  <a:prstClr val="black"/>
                </a:solidFill>
                <a:latin typeface="Times New Roman"/>
                <a:ea typeface="Calibri"/>
                <a:cs typeface="B Zar"/>
              </a:rPr>
              <a:t>پرداخت </a:t>
            </a:r>
            <a:r>
              <a:rPr lang="fa-IR" dirty="0" smtClean="0">
                <a:solidFill>
                  <a:prstClr val="black"/>
                </a:solidFill>
                <a:latin typeface="Times New Roman"/>
                <a:ea typeface="Calibri"/>
                <a:cs typeface="B Zar"/>
              </a:rPr>
              <a:t>سنواتي      </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204.000</a:t>
            </a:r>
            <a:endParaRPr lang="en-US" dirty="0">
              <a:solidFill>
                <a:prstClr val="black"/>
              </a:solidFill>
              <a:latin typeface="Times New Roman"/>
              <a:ea typeface="Calibri"/>
              <a:cs typeface="B Zar"/>
            </a:endParaRPr>
          </a:p>
          <a:p>
            <a:pPr algn="just">
              <a:lnSpc>
                <a:spcPct val="115000"/>
              </a:lnSpc>
            </a:pPr>
            <a:endParaRPr lang="fa-IR" dirty="0" smtClean="0">
              <a:solidFill>
                <a:prstClr val="black"/>
              </a:solidFill>
              <a:latin typeface="Times New Roman"/>
              <a:ea typeface="Calibri"/>
              <a:cs typeface="B Zar"/>
            </a:endParaRPr>
          </a:p>
          <a:p>
            <a:pPr algn="just">
              <a:lnSpc>
                <a:spcPct val="115000"/>
              </a:lnSpc>
            </a:pPr>
            <a:r>
              <a:rPr lang="fa-IR" b="1" dirty="0" smtClean="0">
                <a:solidFill>
                  <a:prstClr val="black"/>
                </a:solidFill>
                <a:latin typeface="Times New Roman"/>
                <a:ea typeface="Calibri"/>
                <a:cs typeface="B Zar"/>
              </a:rPr>
              <a:t>طبق </a:t>
            </a:r>
            <a:r>
              <a:rPr lang="fa-IR" b="1" dirty="0">
                <a:solidFill>
                  <a:prstClr val="black"/>
                </a:solidFill>
                <a:latin typeface="Times New Roman"/>
                <a:ea typeface="Calibri"/>
                <a:cs typeface="B Zar"/>
              </a:rPr>
              <a:t>ماده 63 قانون محاسبات </a:t>
            </a:r>
            <a:r>
              <a:rPr lang="fa-IR" b="1" dirty="0" smtClean="0">
                <a:solidFill>
                  <a:prstClr val="black"/>
                </a:solidFill>
                <a:latin typeface="Times New Roman"/>
                <a:ea typeface="Calibri"/>
                <a:cs typeface="B Zar"/>
              </a:rPr>
              <a:t>عمومي </a:t>
            </a:r>
            <a:r>
              <a:rPr lang="fa-IR" b="1" dirty="0">
                <a:solidFill>
                  <a:prstClr val="black"/>
                </a:solidFill>
                <a:latin typeface="Times New Roman"/>
                <a:ea typeface="Calibri"/>
                <a:cs typeface="B Zar"/>
              </a:rPr>
              <a:t>کشور </a:t>
            </a:r>
            <a:r>
              <a:rPr lang="fa-IR" b="1" dirty="0" smtClean="0">
                <a:solidFill>
                  <a:prstClr val="black"/>
                </a:solidFill>
                <a:latin typeface="Times New Roman"/>
                <a:ea typeface="Calibri"/>
                <a:cs typeface="B Zar"/>
              </a:rPr>
              <a:t>وجوهي </a:t>
            </a:r>
            <a:r>
              <a:rPr lang="fa-IR" b="1" dirty="0">
                <a:solidFill>
                  <a:prstClr val="black"/>
                </a:solidFill>
                <a:latin typeface="Times New Roman"/>
                <a:ea typeface="Calibri"/>
                <a:cs typeface="B Zar"/>
              </a:rPr>
              <a:t>که به علت فسخ قرار داد به حساب دستگاه </a:t>
            </a:r>
            <a:r>
              <a:rPr lang="fa-IR" b="1" dirty="0" smtClean="0">
                <a:solidFill>
                  <a:prstClr val="black"/>
                </a:solidFill>
                <a:latin typeface="Times New Roman"/>
                <a:ea typeface="Calibri"/>
                <a:cs typeface="B Zar"/>
              </a:rPr>
              <a:t>اجرايي واريز </a:t>
            </a:r>
            <a:r>
              <a:rPr lang="fa-IR" b="1" dirty="0">
                <a:solidFill>
                  <a:prstClr val="black"/>
                </a:solidFill>
                <a:latin typeface="Times New Roman"/>
                <a:ea typeface="Calibri"/>
                <a:cs typeface="B Zar"/>
              </a:rPr>
              <a:t>شده وجوه قابل مصرف </a:t>
            </a:r>
            <a:r>
              <a:rPr lang="fa-IR" b="1" dirty="0" smtClean="0">
                <a:solidFill>
                  <a:prstClr val="black"/>
                </a:solidFill>
                <a:latin typeface="Times New Roman"/>
                <a:ea typeface="Calibri"/>
                <a:cs typeface="B Zar"/>
              </a:rPr>
              <a:t>نمي </a:t>
            </a:r>
            <a:r>
              <a:rPr lang="fa-IR" b="1" dirty="0">
                <a:solidFill>
                  <a:prstClr val="black"/>
                </a:solidFill>
                <a:latin typeface="Times New Roman"/>
                <a:ea typeface="Calibri"/>
                <a:cs typeface="B Zar"/>
              </a:rPr>
              <a:t>باشد و </a:t>
            </a:r>
            <a:r>
              <a:rPr lang="fa-IR" b="1" dirty="0" smtClean="0">
                <a:solidFill>
                  <a:prstClr val="black"/>
                </a:solidFill>
                <a:latin typeface="Times New Roman"/>
                <a:ea typeface="Calibri"/>
                <a:cs typeface="B Zar"/>
              </a:rPr>
              <a:t>بايد </a:t>
            </a:r>
            <a:r>
              <a:rPr lang="fa-IR" b="1" dirty="0">
                <a:solidFill>
                  <a:prstClr val="black"/>
                </a:solidFill>
                <a:latin typeface="Times New Roman"/>
                <a:ea typeface="Calibri"/>
                <a:cs typeface="B Zar"/>
              </a:rPr>
              <a:t>به حساب خزانه برگشت داده شوند. ثبت انتقال وجوه </a:t>
            </a:r>
            <a:r>
              <a:rPr lang="fa-IR" b="1" dirty="0" smtClean="0">
                <a:solidFill>
                  <a:prstClr val="black"/>
                </a:solidFill>
                <a:latin typeface="Times New Roman"/>
                <a:ea typeface="Calibri"/>
                <a:cs typeface="B Zar"/>
              </a:rPr>
              <a:t>واريزي </a:t>
            </a:r>
            <a:r>
              <a:rPr lang="fa-IR" b="1" dirty="0">
                <a:solidFill>
                  <a:prstClr val="black"/>
                </a:solidFill>
                <a:latin typeface="Times New Roman"/>
                <a:ea typeface="Calibri"/>
                <a:cs typeface="B Zar"/>
              </a:rPr>
              <a:t>از محل </a:t>
            </a:r>
            <a:r>
              <a:rPr lang="fa-IR" b="1" dirty="0" smtClean="0">
                <a:solidFill>
                  <a:prstClr val="black"/>
                </a:solidFill>
                <a:latin typeface="Times New Roman"/>
                <a:ea typeface="Calibri"/>
                <a:cs typeface="B Zar"/>
              </a:rPr>
              <a:t>پيش </a:t>
            </a:r>
            <a:r>
              <a:rPr lang="fa-IR" b="1" dirty="0">
                <a:solidFill>
                  <a:prstClr val="black"/>
                </a:solidFill>
                <a:latin typeface="Times New Roman"/>
                <a:ea typeface="Calibri"/>
                <a:cs typeface="B Zar"/>
              </a:rPr>
              <a:t>پرداخت </a:t>
            </a:r>
            <a:r>
              <a:rPr lang="fa-IR" b="1" dirty="0" smtClean="0">
                <a:solidFill>
                  <a:prstClr val="black"/>
                </a:solidFill>
                <a:latin typeface="Times New Roman"/>
                <a:ea typeface="Calibri"/>
                <a:cs typeface="B Zar"/>
              </a:rPr>
              <a:t>سنواتي </a:t>
            </a:r>
            <a:r>
              <a:rPr lang="fa-IR" b="1" dirty="0">
                <a:solidFill>
                  <a:prstClr val="black"/>
                </a:solidFill>
                <a:latin typeface="Times New Roman"/>
                <a:ea typeface="Calibri"/>
                <a:cs typeface="B Zar"/>
              </a:rPr>
              <a:t>به حساب خزانه به شرح </a:t>
            </a:r>
            <a:r>
              <a:rPr lang="fa-IR" b="1" dirty="0" smtClean="0">
                <a:solidFill>
                  <a:prstClr val="black"/>
                </a:solidFill>
                <a:latin typeface="Times New Roman"/>
                <a:ea typeface="Calibri"/>
                <a:cs typeface="B Zar"/>
              </a:rPr>
              <a:t>زير </a:t>
            </a:r>
            <a:r>
              <a:rPr lang="fa-IR" b="1" dirty="0">
                <a:solidFill>
                  <a:prstClr val="black"/>
                </a:solidFill>
                <a:latin typeface="Times New Roman"/>
                <a:ea typeface="Calibri"/>
                <a:cs typeface="B Zar"/>
              </a:rPr>
              <a:t>است</a:t>
            </a:r>
            <a:r>
              <a:rPr lang="fa-IR" b="1" dirty="0" smtClean="0">
                <a:solidFill>
                  <a:prstClr val="black"/>
                </a:solidFill>
                <a:latin typeface="Times New Roman"/>
                <a:ea typeface="Calibri"/>
                <a:cs typeface="B Zar"/>
              </a:rPr>
              <a:t>:</a:t>
            </a:r>
          </a:p>
          <a:p>
            <a:pPr algn="just">
              <a:lnSpc>
                <a:spcPct val="115000"/>
              </a:lnSpc>
            </a:pPr>
            <a:endParaRPr lang="en-US" b="1" dirty="0">
              <a:solidFill>
                <a:prstClr val="black"/>
              </a:solidFill>
              <a:latin typeface="Times New Roman"/>
              <a:ea typeface="Calibri"/>
              <a:cs typeface="B Zar"/>
            </a:endParaRPr>
          </a:p>
          <a:p>
            <a:pPr algn="ctr">
              <a:lnSpc>
                <a:spcPct val="115000"/>
              </a:lnSpc>
            </a:pPr>
            <a:r>
              <a:rPr lang="fa-IR" b="1" dirty="0">
                <a:solidFill>
                  <a:prstClr val="black"/>
                </a:solidFill>
                <a:latin typeface="Times New Roman"/>
                <a:ea typeface="Calibri"/>
                <a:cs typeface="B Zar"/>
              </a:rPr>
              <a:t>ثبت بودجه </a:t>
            </a:r>
            <a:r>
              <a:rPr lang="fa-IR" b="1" dirty="0" smtClean="0">
                <a:solidFill>
                  <a:prstClr val="black"/>
                </a:solidFill>
                <a:latin typeface="Times New Roman"/>
                <a:ea typeface="Calibri"/>
                <a:cs typeface="B Zar"/>
              </a:rPr>
              <a:t>اي </a:t>
            </a:r>
            <a:r>
              <a:rPr lang="fa-IR" b="1" dirty="0">
                <a:solidFill>
                  <a:prstClr val="black"/>
                </a:solidFill>
                <a:latin typeface="Times New Roman"/>
                <a:ea typeface="Calibri"/>
                <a:cs typeface="B Zar"/>
              </a:rPr>
              <a:t>		</a:t>
            </a:r>
            <a:r>
              <a:rPr lang="fa-IR" b="1" dirty="0" smtClean="0">
                <a:solidFill>
                  <a:prstClr val="black"/>
                </a:solidFill>
                <a:latin typeface="Times New Roman"/>
                <a:ea typeface="Calibri"/>
                <a:cs typeface="B Zar"/>
              </a:rPr>
              <a:t> </a:t>
            </a:r>
            <a:r>
              <a:rPr lang="fa-IR" b="1" dirty="0">
                <a:solidFill>
                  <a:prstClr val="black"/>
                </a:solidFill>
                <a:latin typeface="Times New Roman"/>
                <a:ea typeface="Calibri"/>
                <a:cs typeface="B Zar"/>
              </a:rPr>
              <a:t>ثبت </a:t>
            </a:r>
            <a:r>
              <a:rPr lang="fa-IR" b="1" dirty="0" smtClean="0">
                <a:solidFill>
                  <a:prstClr val="black"/>
                </a:solidFill>
                <a:latin typeface="Times New Roman"/>
                <a:ea typeface="Calibri"/>
                <a:cs typeface="B Zar"/>
              </a:rPr>
              <a:t>مالي</a:t>
            </a:r>
            <a:endParaRPr lang="en-US" b="1"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اعتبارات تعهد نشده </a:t>
            </a:r>
            <a:r>
              <a:rPr lang="fa-IR" dirty="0" smtClean="0">
                <a:solidFill>
                  <a:prstClr val="black"/>
                </a:solidFill>
                <a:latin typeface="Times New Roman"/>
                <a:ea typeface="Calibri"/>
                <a:cs typeface="B Zar"/>
              </a:rPr>
              <a:t>سنواتي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204.000                           اندوخته  پيش </a:t>
            </a:r>
            <a:r>
              <a:rPr lang="fa-IR" dirty="0">
                <a:solidFill>
                  <a:prstClr val="black"/>
                </a:solidFill>
                <a:latin typeface="Times New Roman"/>
                <a:ea typeface="Calibri"/>
                <a:cs typeface="B Zar"/>
              </a:rPr>
              <a:t>پرداخت و </a:t>
            </a:r>
            <a:r>
              <a:rPr lang="fa-IR" dirty="0" smtClean="0">
                <a:solidFill>
                  <a:prstClr val="black"/>
                </a:solidFill>
                <a:latin typeface="Times New Roman"/>
                <a:ea typeface="Calibri"/>
                <a:cs typeface="B Zar"/>
              </a:rPr>
              <a:t>علي </a:t>
            </a:r>
            <a:r>
              <a:rPr lang="fa-IR" dirty="0">
                <a:solidFill>
                  <a:prstClr val="black"/>
                </a:solidFill>
                <a:latin typeface="Times New Roman"/>
                <a:ea typeface="Calibri"/>
                <a:cs typeface="B Zar"/>
              </a:rPr>
              <a:t>الحساب </a:t>
            </a:r>
            <a:r>
              <a:rPr lang="fa-IR" dirty="0" smtClean="0">
                <a:solidFill>
                  <a:prstClr val="black"/>
                </a:solidFill>
                <a:latin typeface="Times New Roman"/>
                <a:ea typeface="Calibri"/>
                <a:cs typeface="B Zar"/>
              </a:rPr>
              <a:t>سنواتي  204.000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درخواست وجه </a:t>
            </a:r>
            <a:r>
              <a:rPr lang="fa-IR" dirty="0" smtClean="0">
                <a:solidFill>
                  <a:prstClr val="black"/>
                </a:solidFill>
                <a:latin typeface="Times New Roman"/>
                <a:ea typeface="Calibri"/>
                <a:cs typeface="B Zar"/>
              </a:rPr>
              <a:t>سنواتي 204.000</a:t>
            </a:r>
            <a:r>
              <a:rPr lang="fa-IR" dirty="0">
                <a:solidFill>
                  <a:prstClr val="black"/>
                </a:solidFill>
                <a:latin typeface="Times New Roman"/>
                <a:ea typeface="Calibri"/>
                <a:cs typeface="B Zar"/>
              </a:rPr>
              <a:t>		بانک </a:t>
            </a:r>
            <a:r>
              <a:rPr lang="fa-IR" dirty="0" smtClean="0">
                <a:solidFill>
                  <a:prstClr val="black"/>
                </a:solidFill>
                <a:latin typeface="Times New Roman"/>
                <a:ea typeface="Calibri"/>
                <a:cs typeface="B Zar"/>
              </a:rPr>
              <a:t>پرداخت                   204.000</a:t>
            </a:r>
            <a:endParaRPr lang="en-US" dirty="0">
              <a:solidFill>
                <a:prstClr val="black"/>
              </a:solidFill>
              <a:latin typeface="Times New Roman"/>
              <a:ea typeface="Calibri"/>
              <a:cs typeface="B Zar"/>
            </a:endParaRPr>
          </a:p>
          <a:p>
            <a:pPr algn="just">
              <a:lnSpc>
                <a:spcPct val="115000"/>
              </a:lnSpc>
            </a:pPr>
            <a:endParaRPr lang="fa-IR" b="1" dirty="0" smtClean="0">
              <a:solidFill>
                <a:prstClr val="black"/>
              </a:solidFill>
              <a:latin typeface="Times New Roman"/>
              <a:ea typeface="Calibri"/>
              <a:cs typeface="B Zar"/>
            </a:endParaRPr>
          </a:p>
          <a:p>
            <a:pPr algn="just">
              <a:lnSpc>
                <a:spcPct val="115000"/>
              </a:lnSpc>
            </a:pPr>
            <a:r>
              <a:rPr lang="fa-IR" b="1" dirty="0" smtClean="0">
                <a:solidFill>
                  <a:prstClr val="black"/>
                </a:solidFill>
                <a:latin typeface="Times New Roman"/>
                <a:ea typeface="Calibri"/>
                <a:cs typeface="B Zar"/>
              </a:rPr>
              <a:t>بستن حسابهاي سنواتي </a:t>
            </a:r>
            <a:r>
              <a:rPr lang="fa-IR" b="1" dirty="0">
                <a:solidFill>
                  <a:prstClr val="black"/>
                </a:solidFill>
                <a:latin typeface="Times New Roman"/>
                <a:ea typeface="Calibri"/>
                <a:cs typeface="B Zar"/>
              </a:rPr>
              <a:t>(</a:t>
            </a:r>
            <a:r>
              <a:rPr lang="fa-IR" b="1" dirty="0" smtClean="0">
                <a:solidFill>
                  <a:prstClr val="black"/>
                </a:solidFill>
                <a:latin typeface="Times New Roman"/>
                <a:ea typeface="Calibri"/>
                <a:cs typeface="B Zar"/>
              </a:rPr>
              <a:t>پايان </a:t>
            </a:r>
            <a:r>
              <a:rPr lang="fa-IR" b="1" dirty="0">
                <a:solidFill>
                  <a:prstClr val="black"/>
                </a:solidFill>
                <a:latin typeface="Times New Roman"/>
                <a:ea typeface="Calibri"/>
                <a:cs typeface="B Zar"/>
              </a:rPr>
              <a:t>سال </a:t>
            </a:r>
            <a:r>
              <a:rPr lang="fa-IR" b="1" dirty="0" smtClean="0">
                <a:solidFill>
                  <a:prstClr val="black"/>
                </a:solidFill>
                <a:latin typeface="Times New Roman"/>
                <a:ea typeface="Calibri"/>
                <a:cs typeface="B Zar"/>
              </a:rPr>
              <a:t>2</a:t>
            </a:r>
            <a:r>
              <a:rPr lang="en-US" b="1" dirty="0" smtClean="0">
                <a:solidFill>
                  <a:prstClr val="black"/>
                </a:solidFill>
                <a:latin typeface="Times New Roman"/>
                <a:ea typeface="Calibri"/>
                <a:cs typeface="B Zar"/>
              </a:rPr>
              <a:t>x</a:t>
            </a:r>
            <a:r>
              <a:rPr lang="fa-IR" b="1" dirty="0" smtClean="0">
                <a:solidFill>
                  <a:prstClr val="black"/>
                </a:solidFill>
                <a:latin typeface="Times New Roman"/>
                <a:ea typeface="Calibri"/>
                <a:cs typeface="B Zar"/>
              </a:rPr>
              <a:t>13)</a:t>
            </a:r>
            <a:endParaRPr lang="en-US" dirty="0">
              <a:solidFill>
                <a:prstClr val="black"/>
              </a:solidFill>
              <a:latin typeface="Times New Roman"/>
              <a:ea typeface="Calibri"/>
              <a:cs typeface="B Zar"/>
            </a:endParaRPr>
          </a:p>
          <a:p>
            <a:pPr algn="ctr">
              <a:lnSpc>
                <a:spcPct val="115000"/>
              </a:lnSpc>
            </a:pPr>
            <a:r>
              <a:rPr lang="fa-IR" b="1" dirty="0">
                <a:solidFill>
                  <a:prstClr val="black"/>
                </a:solidFill>
                <a:latin typeface="Times New Roman"/>
                <a:ea typeface="Calibri"/>
                <a:cs typeface="B Zar"/>
              </a:rPr>
              <a:t>ثبت بودجه </a:t>
            </a:r>
            <a:r>
              <a:rPr lang="fa-IR" b="1" dirty="0" smtClean="0">
                <a:solidFill>
                  <a:prstClr val="black"/>
                </a:solidFill>
                <a:latin typeface="Times New Roman"/>
                <a:ea typeface="Calibri"/>
                <a:cs typeface="B Zar"/>
              </a:rPr>
              <a:t>اي</a:t>
            </a:r>
            <a:r>
              <a:rPr lang="fa-IR" b="1" dirty="0">
                <a:solidFill>
                  <a:prstClr val="black"/>
                </a:solidFill>
                <a:latin typeface="Times New Roman"/>
                <a:ea typeface="Calibri"/>
                <a:cs typeface="B Zar"/>
              </a:rPr>
              <a:t>			ثبت </a:t>
            </a:r>
            <a:r>
              <a:rPr lang="fa-IR" b="1" dirty="0" smtClean="0">
                <a:solidFill>
                  <a:prstClr val="black"/>
                </a:solidFill>
                <a:latin typeface="Times New Roman"/>
                <a:ea typeface="Calibri"/>
                <a:cs typeface="B Zar"/>
              </a:rPr>
              <a:t>مالي</a:t>
            </a:r>
            <a:endParaRPr lang="en-US" b="1"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اعتبارات مصرف شده </a:t>
            </a:r>
            <a:r>
              <a:rPr lang="fa-IR" dirty="0" smtClean="0">
                <a:solidFill>
                  <a:prstClr val="black"/>
                </a:solidFill>
                <a:latin typeface="Times New Roman"/>
                <a:ea typeface="Calibri"/>
                <a:cs typeface="B Zar"/>
              </a:rPr>
              <a:t>سنواتي   1.640.000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اندوخته پيش </a:t>
            </a:r>
            <a:r>
              <a:rPr lang="fa-IR" dirty="0">
                <a:solidFill>
                  <a:prstClr val="black"/>
                </a:solidFill>
                <a:latin typeface="Times New Roman"/>
                <a:ea typeface="Calibri"/>
                <a:cs typeface="B Zar"/>
              </a:rPr>
              <a:t>پرداخت و </a:t>
            </a:r>
            <a:r>
              <a:rPr lang="fa-IR" dirty="0" smtClean="0">
                <a:solidFill>
                  <a:prstClr val="black"/>
                </a:solidFill>
                <a:latin typeface="Times New Roman"/>
                <a:ea typeface="Calibri"/>
                <a:cs typeface="B Zar"/>
              </a:rPr>
              <a:t>علي </a:t>
            </a:r>
            <a:r>
              <a:rPr lang="fa-IR" dirty="0">
                <a:solidFill>
                  <a:prstClr val="black"/>
                </a:solidFill>
                <a:latin typeface="Times New Roman"/>
                <a:ea typeface="Calibri"/>
                <a:cs typeface="B Zar"/>
              </a:rPr>
              <a:t>الحساب </a:t>
            </a:r>
            <a:r>
              <a:rPr lang="fa-IR" dirty="0" smtClean="0">
                <a:solidFill>
                  <a:prstClr val="black"/>
                </a:solidFill>
                <a:latin typeface="Times New Roman"/>
                <a:ea typeface="Calibri"/>
                <a:cs typeface="B Zar"/>
              </a:rPr>
              <a:t>سنواتي 1.640.000</a:t>
            </a:r>
            <a:endParaRPr lang="en-US" dirty="0">
              <a:solidFill>
                <a:prstClr val="black"/>
              </a:solidFill>
              <a:latin typeface="Times New Roman"/>
              <a:ea typeface="Calibri"/>
              <a:cs typeface="B Zar"/>
            </a:endParaRPr>
          </a:p>
          <a:p>
            <a:pPr algn="just">
              <a:lnSpc>
                <a:spcPct val="115000"/>
              </a:lnSpc>
            </a:pPr>
            <a:r>
              <a:rPr lang="fa-IR" dirty="0">
                <a:solidFill>
                  <a:prstClr val="black"/>
                </a:solidFill>
                <a:latin typeface="Times New Roman"/>
                <a:ea typeface="Calibri"/>
                <a:cs typeface="B Zar"/>
              </a:rPr>
              <a:t>	درخواست وجه </a:t>
            </a:r>
            <a:r>
              <a:rPr lang="fa-IR" dirty="0" smtClean="0">
                <a:solidFill>
                  <a:prstClr val="black"/>
                </a:solidFill>
                <a:latin typeface="Times New Roman"/>
                <a:ea typeface="Calibri"/>
                <a:cs typeface="B Zar"/>
              </a:rPr>
              <a:t>سنواتي  1.640.000</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هزينه </a:t>
            </a:r>
            <a:r>
              <a:rPr lang="fa-IR" dirty="0">
                <a:solidFill>
                  <a:prstClr val="black"/>
                </a:solidFill>
                <a:latin typeface="Times New Roman"/>
                <a:ea typeface="Calibri"/>
                <a:cs typeface="B Zar"/>
              </a:rPr>
              <a:t>از محل اعتبارات </a:t>
            </a:r>
            <a:r>
              <a:rPr lang="fa-IR" dirty="0" smtClean="0">
                <a:solidFill>
                  <a:prstClr val="black"/>
                </a:solidFill>
                <a:latin typeface="Times New Roman"/>
                <a:ea typeface="Calibri"/>
                <a:cs typeface="B Zar"/>
              </a:rPr>
              <a:t>سنواتي</a:t>
            </a:r>
            <a:r>
              <a:rPr lang="fa-IR" dirty="0">
                <a:solidFill>
                  <a:prstClr val="black"/>
                </a:solidFill>
                <a:latin typeface="Times New Roman"/>
                <a:ea typeface="Calibri"/>
                <a:cs typeface="B Zar"/>
              </a:rPr>
              <a:t>	</a:t>
            </a:r>
            <a:r>
              <a:rPr lang="fa-IR" dirty="0" smtClean="0">
                <a:solidFill>
                  <a:prstClr val="black"/>
                </a:solidFill>
                <a:latin typeface="Times New Roman"/>
                <a:ea typeface="Calibri"/>
                <a:cs typeface="B Zar"/>
              </a:rPr>
              <a:t>1.640.000</a:t>
            </a:r>
            <a:endParaRPr lang="en-US" dirty="0">
              <a:solidFill>
                <a:prstClr val="black"/>
              </a:solidFill>
              <a:latin typeface="Times New Roman"/>
              <a:ea typeface="Calibri"/>
              <a:cs typeface="B Zar"/>
            </a:endParaRPr>
          </a:p>
          <a:p>
            <a:pPr algn="just">
              <a:lnSpc>
                <a:spcPct val="115000"/>
              </a:lnSpc>
            </a:pPr>
            <a:endParaRPr lang="en-US" dirty="0">
              <a:solidFill>
                <a:prstClr val="black"/>
              </a:solidFill>
              <a:latin typeface="Times New Roman"/>
              <a:ea typeface="Calibri"/>
              <a:cs typeface="B Zar"/>
            </a:endParaRPr>
          </a:p>
        </p:txBody>
      </p:sp>
    </p:spTree>
    <p:extLst>
      <p:ext uri="{BB962C8B-B14F-4D97-AF65-F5344CB8AC3E}">
        <p14:creationId xmlns:p14="http://schemas.microsoft.com/office/powerpoint/2010/main" val="41794037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052736"/>
            <a:ext cx="8424935" cy="3785652"/>
          </a:xfrm>
          <a:prstGeom prst="rect">
            <a:avLst/>
          </a:prstGeom>
          <a:noFill/>
        </p:spPr>
        <p:txBody>
          <a:bodyPr wrap="square" rtlCol="1">
            <a:spAutoFit/>
          </a:bodyPr>
          <a:lstStyle/>
          <a:p>
            <a:pPr algn="ctr"/>
            <a:r>
              <a:rPr lang="fa-IR" sz="4800" dirty="0" smtClean="0">
                <a:solidFill>
                  <a:prstClr val="black"/>
                </a:solidFill>
                <a:latin typeface="2  Titr"/>
                <a:cs typeface="B Titr" pitchFamily="2" charset="-78"/>
              </a:rPr>
              <a:t>فصل ششم</a:t>
            </a:r>
          </a:p>
          <a:p>
            <a:pPr algn="ctr"/>
            <a:endParaRPr lang="fa-IR" sz="4800" dirty="0" smtClean="0">
              <a:solidFill>
                <a:prstClr val="black"/>
              </a:solidFill>
              <a:latin typeface="2  Titr"/>
              <a:cs typeface="B Titr" pitchFamily="2" charset="-78"/>
            </a:endParaRPr>
          </a:p>
          <a:p>
            <a:pPr algn="ctr"/>
            <a:endParaRPr lang="fa-IR" sz="4800" dirty="0" smtClean="0">
              <a:solidFill>
                <a:prstClr val="black"/>
              </a:solidFill>
              <a:latin typeface="2  Titr"/>
              <a:cs typeface="B Titr" pitchFamily="2" charset="-78"/>
            </a:endParaRPr>
          </a:p>
          <a:p>
            <a:pPr algn="ctr"/>
            <a:r>
              <a:rPr lang="fa-IR" sz="4800" dirty="0" smtClean="0">
                <a:solidFill>
                  <a:prstClr val="black"/>
                </a:solidFill>
                <a:latin typeface="2  Titr"/>
                <a:cs typeface="B Titr" pitchFamily="2" charset="-78"/>
              </a:rPr>
              <a:t>حساب مستقل وجوه تملک داراییهای سرمایه ای ( عمرانی )</a:t>
            </a:r>
            <a:endParaRPr lang="fa-IR" sz="4800" dirty="0">
              <a:solidFill>
                <a:prstClr val="black"/>
              </a:solidFill>
              <a:latin typeface="2  Titr"/>
              <a:cs typeface="B Titr" pitchFamily="2" charset="-78"/>
            </a:endParaRPr>
          </a:p>
        </p:txBody>
      </p:sp>
    </p:spTree>
    <p:extLst>
      <p:ext uri="{BB962C8B-B14F-4D97-AF65-F5344CB8AC3E}">
        <p14:creationId xmlns:p14="http://schemas.microsoft.com/office/powerpoint/2010/main" val="230379229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0034" y="928670"/>
            <a:ext cx="8072494" cy="3687149"/>
          </a:xfrm>
        </p:spPr>
        <p:txBody>
          <a:bodyPr>
            <a:noAutofit/>
          </a:bodyPr>
          <a:lstStyle/>
          <a:p>
            <a:pPr algn="justLow"/>
            <a:r>
              <a:rPr lang="fa-IR" sz="3600" b="0" dirty="0" smtClean="0">
                <a:cs typeface="B Nazanin" pitchFamily="2" charset="-78"/>
              </a:rPr>
              <a:t>دولت براي خريد و احداث دارائيهاي سرمايه اي و همچنين اجراي طرح ها و پروژه هاي سرمايه اي که منجر به تملک دارايي ها مي شود از حساب مستقل وجوه پروژه اي سرمايه اي استفاده مي شود که با عنوان حساب مستقل وجوه اعتبارات تملک دارايي هاي سرمايه اي مورد استفاده قرار مي گيرد. </a:t>
            </a:r>
            <a:endParaRPr lang="en-US" sz="3600" dirty="0">
              <a:cs typeface="B Nazanin" pitchFamily="2" charset="-78"/>
            </a:endParaRPr>
          </a:p>
        </p:txBody>
      </p:sp>
    </p:spTree>
    <p:extLst>
      <p:ext uri="{BB962C8B-B14F-4D97-AF65-F5344CB8AC3E}">
        <p14:creationId xmlns:p14="http://schemas.microsoft.com/office/powerpoint/2010/main" val="70113669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5425" y="1955350"/>
            <a:ext cx="7344816" cy="1470025"/>
          </a:xfrm>
        </p:spPr>
        <p:txBody>
          <a:bodyPr>
            <a:normAutofit/>
          </a:bodyPr>
          <a:lstStyle/>
          <a:p>
            <a:r>
              <a:rPr lang="fa-IR" sz="3200" b="1" dirty="0" smtClean="0">
                <a:cs typeface="B Nazanin" pitchFamily="2" charset="-78"/>
              </a:rPr>
              <a:t>طرح تملک دارا يي هاي سرمايه اي دولت </a:t>
            </a:r>
            <a:endParaRPr lang="en-US" sz="3200" b="1" dirty="0">
              <a:cs typeface="B Nazanin" pitchFamily="2" charset="-78"/>
            </a:endParaRPr>
          </a:p>
        </p:txBody>
      </p:sp>
      <p:sp>
        <p:nvSpPr>
          <p:cNvPr id="6" name="Bent-Up Arrow 5"/>
          <p:cNvSpPr/>
          <p:nvPr/>
        </p:nvSpPr>
        <p:spPr>
          <a:xfrm rot="16200000">
            <a:off x="4012498" y="1589590"/>
            <a:ext cx="850392" cy="73152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cs typeface="B Nazanin" pitchFamily="2" charset="-78"/>
            </a:endParaRPr>
          </a:p>
        </p:txBody>
      </p:sp>
      <p:sp>
        <p:nvSpPr>
          <p:cNvPr id="7" name="TextBox 6"/>
          <p:cNvSpPr txBox="1"/>
          <p:nvPr/>
        </p:nvSpPr>
        <p:spPr>
          <a:xfrm>
            <a:off x="638863" y="1196752"/>
            <a:ext cx="3433071" cy="1015663"/>
          </a:xfrm>
          <a:prstGeom prst="rect">
            <a:avLst/>
          </a:prstGeom>
          <a:noFill/>
        </p:spPr>
        <p:txBody>
          <a:bodyPr wrap="square" rtlCol="0">
            <a:spAutoFit/>
          </a:bodyPr>
          <a:lstStyle/>
          <a:p>
            <a:pPr algn="ctr" rtl="0"/>
            <a:r>
              <a:rPr lang="fa-IR" sz="2000" b="1" dirty="0" smtClean="0">
                <a:solidFill>
                  <a:prstClr val="black"/>
                </a:solidFill>
                <a:cs typeface="B Nazanin" pitchFamily="2" charset="-78"/>
              </a:rPr>
              <a:t>برخي دارايي هاي سرمايه اي مانند زمين، ساختمان و ماشين آلات را مستقيماً خريداري مي کند.</a:t>
            </a:r>
            <a:endParaRPr lang="en-US" sz="2000" b="1" dirty="0">
              <a:solidFill>
                <a:prstClr val="black"/>
              </a:solidFill>
              <a:cs typeface="B Nazanin" pitchFamily="2" charset="-78"/>
            </a:endParaRPr>
          </a:p>
        </p:txBody>
      </p:sp>
      <p:sp>
        <p:nvSpPr>
          <p:cNvPr id="8" name="Bent-Up Arrow 7"/>
          <p:cNvSpPr/>
          <p:nvPr/>
        </p:nvSpPr>
        <p:spPr>
          <a:xfrm rot="5400000" flipV="1">
            <a:off x="3857620" y="3143248"/>
            <a:ext cx="857256" cy="857256"/>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cs typeface="B Nazanin" pitchFamily="2" charset="-78"/>
            </a:endParaRPr>
          </a:p>
        </p:txBody>
      </p:sp>
      <p:sp>
        <p:nvSpPr>
          <p:cNvPr id="10" name="TextBox 9"/>
          <p:cNvSpPr txBox="1"/>
          <p:nvPr/>
        </p:nvSpPr>
        <p:spPr>
          <a:xfrm>
            <a:off x="638863" y="3214686"/>
            <a:ext cx="3175762" cy="1323439"/>
          </a:xfrm>
          <a:prstGeom prst="rect">
            <a:avLst/>
          </a:prstGeom>
          <a:noFill/>
        </p:spPr>
        <p:txBody>
          <a:bodyPr wrap="square" rtlCol="0">
            <a:spAutoFit/>
          </a:bodyPr>
          <a:lstStyle/>
          <a:p>
            <a:pPr rtl="0"/>
            <a:r>
              <a:rPr lang="fa-IR" sz="2000" b="1" dirty="0" smtClean="0">
                <a:solidFill>
                  <a:prstClr val="black"/>
                </a:solidFill>
                <a:cs typeface="B Nazanin" pitchFamily="2" charset="-78"/>
              </a:rPr>
              <a:t>برخي از دارايي ها را از طريق اجراي طرح ها و پروژه هاي عمراني ايجاد و جهت بهره برداري به تملک دولت درمي آيند. </a:t>
            </a:r>
            <a:endParaRPr lang="en-US" sz="2000" b="1" dirty="0">
              <a:solidFill>
                <a:prstClr val="black"/>
              </a:solidFill>
              <a:cs typeface="B Nazanin" pitchFamily="2" charset="-78"/>
            </a:endParaRPr>
          </a:p>
        </p:txBody>
      </p:sp>
    </p:spTree>
    <p:extLst>
      <p:ext uri="{BB962C8B-B14F-4D97-AF65-F5344CB8AC3E}">
        <p14:creationId xmlns:p14="http://schemas.microsoft.com/office/powerpoint/2010/main" val="3050986953"/>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571480"/>
            <a:ext cx="7772400" cy="1258281"/>
          </a:xfrm>
        </p:spPr>
        <p:txBody>
          <a:bodyPr/>
          <a:lstStyle/>
          <a:p>
            <a:pPr algn="ctr"/>
            <a:r>
              <a:rPr lang="fa-IR" b="1" dirty="0" smtClean="0">
                <a:cs typeface="B Nazanin" pitchFamily="2" charset="-78"/>
              </a:rPr>
              <a:t>انواع طرح هاي پروژه اي عمراني</a:t>
            </a:r>
            <a:endParaRPr lang="en-US" b="1" dirty="0">
              <a:cs typeface="B Nazanin" pitchFamily="2" charset="-78"/>
            </a:endParaRPr>
          </a:p>
        </p:txBody>
      </p:sp>
      <p:sp>
        <p:nvSpPr>
          <p:cNvPr id="3" name="Subtitle 2"/>
          <p:cNvSpPr>
            <a:spLocks noGrp="1"/>
          </p:cNvSpPr>
          <p:nvPr>
            <p:ph type="subTitle" idx="1"/>
          </p:nvPr>
        </p:nvSpPr>
        <p:spPr>
          <a:xfrm>
            <a:off x="755576" y="2132856"/>
            <a:ext cx="8208912" cy="4320480"/>
          </a:xfrm>
        </p:spPr>
        <p:txBody>
          <a:bodyPr>
            <a:normAutofit/>
          </a:bodyPr>
          <a:lstStyle/>
          <a:p>
            <a:pPr algn="r"/>
            <a:r>
              <a:rPr lang="fa-IR" sz="3500" b="1" dirty="0" smtClean="0">
                <a:solidFill>
                  <a:schemeClr val="tx1"/>
                </a:solidFill>
                <a:cs typeface="B Nazanin" pitchFamily="2" charset="-78"/>
              </a:rPr>
              <a:t>الف- طرح هاي عمراني انتفاعي</a:t>
            </a:r>
            <a:r>
              <a:rPr lang="fa-IR" dirty="0" smtClean="0">
                <a:solidFill>
                  <a:schemeClr val="tx1"/>
                </a:solidFill>
                <a:cs typeface="B Nazanin" pitchFamily="2" charset="-78"/>
              </a:rPr>
              <a:t>:</a:t>
            </a:r>
          </a:p>
          <a:p>
            <a:pPr algn="r"/>
            <a:r>
              <a:rPr lang="fa-IR" dirty="0" smtClean="0">
                <a:solidFill>
                  <a:schemeClr val="tx1"/>
                </a:solidFill>
                <a:cs typeface="B Nazanin" pitchFamily="2" charset="-78"/>
              </a:rPr>
              <a:t>در مدت معقولي و پس از شروع به بهره برداري و علاوه بر تأمين هزينه هاي جاري و استهلاک سود مناسبي عايد دولت مي شود .</a:t>
            </a:r>
          </a:p>
          <a:p>
            <a:pPr algn="r"/>
            <a:r>
              <a:rPr lang="fa-IR" sz="3600" b="1" dirty="0">
                <a:solidFill>
                  <a:prstClr val="black"/>
                </a:solidFill>
                <a:ea typeface="+mj-ea"/>
                <a:cs typeface="B Nazanin" pitchFamily="2" charset="-78"/>
              </a:rPr>
              <a:t>ب- طرح هاي عمراني غير </a:t>
            </a:r>
            <a:r>
              <a:rPr lang="fa-IR" sz="3600" b="1" dirty="0" smtClean="0">
                <a:solidFill>
                  <a:prstClr val="black"/>
                </a:solidFill>
                <a:ea typeface="+mj-ea"/>
                <a:cs typeface="B Nazanin" pitchFamily="2" charset="-78"/>
              </a:rPr>
              <a:t>انتفاعي</a:t>
            </a:r>
            <a:r>
              <a:rPr lang="fa-IR" sz="4400" b="1" dirty="0">
                <a:solidFill>
                  <a:prstClr val="black"/>
                </a:solidFill>
                <a:ea typeface="+mj-ea"/>
                <a:cs typeface="B Nazanin" pitchFamily="2" charset="-78"/>
              </a:rPr>
              <a:t>:</a:t>
            </a:r>
            <a:r>
              <a:rPr lang="fa-IR" sz="4400" dirty="0">
                <a:solidFill>
                  <a:prstClr val="black"/>
                </a:solidFill>
                <a:ea typeface="+mj-ea"/>
                <a:cs typeface="B Nazanin" pitchFamily="2" charset="-78"/>
              </a:rPr>
              <a:t/>
            </a:r>
            <a:br>
              <a:rPr lang="fa-IR" sz="4400" dirty="0">
                <a:solidFill>
                  <a:prstClr val="black"/>
                </a:solidFill>
                <a:ea typeface="+mj-ea"/>
                <a:cs typeface="B Nazanin" pitchFamily="2" charset="-78"/>
              </a:rPr>
            </a:br>
            <a:r>
              <a:rPr lang="fa-IR" sz="2800" dirty="0">
                <a:solidFill>
                  <a:prstClr val="black"/>
                </a:solidFill>
                <a:ea typeface="+mj-ea"/>
                <a:cs typeface="B Nazanin" pitchFamily="2" charset="-78"/>
              </a:rPr>
              <a:t>طرحي براي انجام برنامه هاي رفاهي و اجتماعي و يا احداث ساختمان ها جهت تسهيل کليه وظايف دولت اجرا مي گردد و هدف اصلي آن حصول درآمد مي باشد</a:t>
            </a:r>
            <a:r>
              <a:rPr lang="fa-IR" sz="4400" dirty="0">
                <a:solidFill>
                  <a:prstClr val="black"/>
                </a:solidFill>
                <a:ea typeface="+mj-ea"/>
                <a:cs typeface="B Nazanin" pitchFamily="2" charset="-78"/>
              </a:rPr>
              <a:t>.</a:t>
            </a:r>
            <a:endParaRPr lang="fa-IR" dirty="0">
              <a:solidFill>
                <a:schemeClr val="tx1"/>
              </a:solidFill>
              <a:cs typeface="B Nazanin" pitchFamily="2" charset="-78"/>
            </a:endParaRPr>
          </a:p>
          <a:p>
            <a:pPr algn="r"/>
            <a:endParaRPr lang="en-US" dirty="0">
              <a:solidFill>
                <a:schemeClr val="tx1"/>
              </a:solidFill>
              <a:cs typeface="B Nazanin" pitchFamily="2" charset="-78"/>
            </a:endParaRPr>
          </a:p>
        </p:txBody>
      </p:sp>
    </p:spTree>
    <p:extLst>
      <p:ext uri="{BB962C8B-B14F-4D97-AF65-F5344CB8AC3E}">
        <p14:creationId xmlns:p14="http://schemas.microsoft.com/office/powerpoint/2010/main" val="29569387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32656"/>
            <a:ext cx="7772400" cy="1829761"/>
          </a:xfrm>
        </p:spPr>
        <p:txBody>
          <a:bodyPr>
            <a:normAutofit/>
          </a:bodyPr>
          <a:lstStyle/>
          <a:p>
            <a:pPr algn="r"/>
            <a:r>
              <a:rPr lang="fa-IR" sz="3200" b="1" dirty="0" smtClean="0">
                <a:cs typeface="B Nazanin" pitchFamily="2" charset="-78"/>
              </a:rPr>
              <a:t>بر اساس بند10- قانون مصوب طرح هاي عمراني به سه دسته تقسيم مي شوند:</a:t>
            </a:r>
            <a:br>
              <a:rPr lang="fa-IR" sz="3200" b="1" dirty="0" smtClean="0">
                <a:cs typeface="B Nazanin" pitchFamily="2" charset="-78"/>
              </a:rPr>
            </a:br>
            <a:endParaRPr lang="en-US" sz="3200" b="1" dirty="0">
              <a:cs typeface="B Nazanin" pitchFamily="2" charset="-78"/>
            </a:endParaRPr>
          </a:p>
        </p:txBody>
      </p:sp>
      <p:sp>
        <p:nvSpPr>
          <p:cNvPr id="3" name="Subtitle 2"/>
          <p:cNvSpPr>
            <a:spLocks noGrp="1"/>
          </p:cNvSpPr>
          <p:nvPr>
            <p:ph type="subTitle" idx="1"/>
          </p:nvPr>
        </p:nvSpPr>
        <p:spPr>
          <a:xfrm>
            <a:off x="611560" y="1916832"/>
            <a:ext cx="7916416" cy="4032448"/>
          </a:xfrm>
        </p:spPr>
        <p:txBody>
          <a:bodyPr>
            <a:noAutofit/>
          </a:bodyPr>
          <a:lstStyle/>
          <a:p>
            <a:pPr lvl="0" algn="r"/>
            <a:r>
              <a:rPr lang="fa-IR" sz="2800" dirty="0" smtClean="0">
                <a:solidFill>
                  <a:schemeClr val="tx1"/>
                </a:solidFill>
                <a:cs typeface="B Nazanin" pitchFamily="2" charset="-78"/>
              </a:rPr>
              <a:t>1- طرح انتفاعي </a:t>
            </a:r>
            <a:r>
              <a:rPr lang="fa-IR" sz="2800" dirty="0">
                <a:solidFill>
                  <a:schemeClr val="tx1"/>
                </a:solidFill>
                <a:cs typeface="B Nazanin" pitchFamily="2" charset="-78"/>
              </a:rPr>
              <a:t>2- طرح غير </a:t>
            </a:r>
            <a:r>
              <a:rPr lang="fa-IR" sz="2800" dirty="0" smtClean="0">
                <a:solidFill>
                  <a:schemeClr val="tx1"/>
                </a:solidFill>
                <a:cs typeface="B Nazanin" pitchFamily="2" charset="-78"/>
              </a:rPr>
              <a:t>انتفاعي </a:t>
            </a:r>
            <a:r>
              <a:rPr lang="fa-IR" sz="2800" dirty="0">
                <a:solidFill>
                  <a:schemeClr val="tx1"/>
                </a:solidFill>
                <a:cs typeface="B Nazanin" pitchFamily="2" charset="-78"/>
              </a:rPr>
              <a:t>3- طرح هاي مطالعاتي</a:t>
            </a:r>
          </a:p>
          <a:p>
            <a:pPr lvl="0"/>
            <a:endParaRPr lang="fa-IR" sz="2800" dirty="0">
              <a:solidFill>
                <a:schemeClr val="tx1"/>
              </a:solidFill>
              <a:cs typeface="B Nazanin" pitchFamily="2" charset="-78"/>
            </a:endParaRPr>
          </a:p>
          <a:p>
            <a:pPr algn="r"/>
            <a:r>
              <a:rPr lang="fa-IR" sz="2800" b="1" dirty="0" smtClean="0">
                <a:solidFill>
                  <a:schemeClr val="tx1"/>
                </a:solidFill>
                <a:cs typeface="B Nazanin" pitchFamily="2" charset="-78"/>
              </a:rPr>
              <a:t>معيار </a:t>
            </a:r>
            <a:r>
              <a:rPr lang="fa-IR" sz="2800" b="1" dirty="0">
                <a:solidFill>
                  <a:schemeClr val="tx1"/>
                </a:solidFill>
                <a:cs typeface="B Nazanin" pitchFamily="2" charset="-78"/>
              </a:rPr>
              <a:t>اندازه گيري و مبناي </a:t>
            </a:r>
            <a:r>
              <a:rPr lang="fa-IR" sz="2800" b="1" dirty="0" smtClean="0">
                <a:solidFill>
                  <a:schemeClr val="tx1"/>
                </a:solidFill>
                <a:cs typeface="B Nazanin" pitchFamily="2" charset="-78"/>
              </a:rPr>
              <a:t>حسابداري</a:t>
            </a:r>
          </a:p>
          <a:p>
            <a:pPr algn="r"/>
            <a:endParaRPr lang="fa-IR" sz="2800" b="1" dirty="0" smtClean="0">
              <a:solidFill>
                <a:schemeClr val="tx1"/>
              </a:solidFill>
              <a:cs typeface="B Nazanin" pitchFamily="2" charset="-78"/>
            </a:endParaRPr>
          </a:p>
          <a:p>
            <a:pPr lvl="0"/>
            <a:r>
              <a:rPr lang="fa-IR" sz="2700" dirty="0">
                <a:solidFill>
                  <a:schemeClr val="tx1"/>
                </a:solidFill>
                <a:cs typeface="B Nazanin" pitchFamily="2" charset="-78"/>
              </a:rPr>
              <a:t>- حساب مستقل وجوه تملک دارايي سرمايه اي از حساب هاي مستقل وجوه دولتي حساب مي شوند و منابع مالي آن عبارتند از درآمد حاصل از فروش نفت، </a:t>
            </a:r>
            <a:r>
              <a:rPr lang="fa-IR" sz="2700" dirty="0" smtClean="0">
                <a:solidFill>
                  <a:schemeClr val="tx1"/>
                </a:solidFill>
                <a:cs typeface="B Nazanin" pitchFamily="2" charset="-78"/>
              </a:rPr>
              <a:t>ماليات </a:t>
            </a:r>
            <a:r>
              <a:rPr lang="fa-IR" sz="2700" dirty="0">
                <a:solidFill>
                  <a:schemeClr val="tx1"/>
                </a:solidFill>
                <a:cs typeface="B Nazanin" pitchFamily="2" charset="-78"/>
              </a:rPr>
              <a:t>و...</a:t>
            </a:r>
          </a:p>
          <a:p>
            <a:pPr lvl="0"/>
            <a:r>
              <a:rPr lang="fa-IR" sz="2700" dirty="0">
                <a:solidFill>
                  <a:schemeClr val="tx1"/>
                </a:solidFill>
                <a:cs typeface="B Nazanin" pitchFamily="2" charset="-78"/>
              </a:rPr>
              <a:t>- وظيفه اين حساب مستقل تأمين مالي و پرداخت مخارج مربوط به تملک دارايي هاي سرمايه اي و اجراي پروژه هاي عمراني است و مبناي حسابداري اين حساب مستقل تعهدي تعديل شده است. </a:t>
            </a:r>
            <a:endParaRPr lang="en-US" sz="2700" dirty="0">
              <a:solidFill>
                <a:schemeClr val="tx1"/>
              </a:solidFill>
              <a:cs typeface="B Nazanin" pitchFamily="2" charset="-78"/>
            </a:endParaRPr>
          </a:p>
          <a:p>
            <a:endParaRPr lang="fa-IR" sz="2800" dirty="0" smtClean="0">
              <a:solidFill>
                <a:schemeClr val="tx1"/>
              </a:solidFill>
              <a:cs typeface="B Nazanin" pitchFamily="2" charset="-78"/>
            </a:endParaRPr>
          </a:p>
        </p:txBody>
      </p:sp>
    </p:spTree>
    <p:extLst>
      <p:ext uri="{BB962C8B-B14F-4D97-AF65-F5344CB8AC3E}">
        <p14:creationId xmlns:p14="http://schemas.microsoft.com/office/powerpoint/2010/main" val="3191768763"/>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8662" y="857232"/>
            <a:ext cx="7772400" cy="1357322"/>
          </a:xfrm>
        </p:spPr>
        <p:txBody>
          <a:bodyPr>
            <a:normAutofit fontScale="90000"/>
          </a:bodyPr>
          <a:lstStyle/>
          <a:p>
            <a:pPr algn="r"/>
            <a:r>
              <a:rPr lang="fa-IR" b="1" dirty="0" smtClean="0">
                <a:cs typeface="B Nazanin" pitchFamily="2" charset="-78"/>
              </a:rPr>
              <a:t>يادآوري:</a:t>
            </a:r>
            <a:br>
              <a:rPr lang="fa-IR" b="1" dirty="0" smtClean="0">
                <a:cs typeface="B Nazanin" pitchFamily="2" charset="-78"/>
              </a:rPr>
            </a:br>
            <a:endParaRPr lang="en-US" b="1" dirty="0">
              <a:cs typeface="B Nazanin" pitchFamily="2" charset="-78"/>
            </a:endParaRPr>
          </a:p>
        </p:txBody>
      </p:sp>
      <p:sp>
        <p:nvSpPr>
          <p:cNvPr id="3" name="Subtitle 2"/>
          <p:cNvSpPr>
            <a:spLocks noGrp="1"/>
          </p:cNvSpPr>
          <p:nvPr>
            <p:ph type="subTitle" idx="1"/>
          </p:nvPr>
        </p:nvSpPr>
        <p:spPr>
          <a:xfrm>
            <a:off x="4139951" y="2235699"/>
            <a:ext cx="4536505" cy="764673"/>
          </a:xfrm>
        </p:spPr>
        <p:txBody>
          <a:bodyPr/>
          <a:lstStyle/>
          <a:p>
            <a:r>
              <a:rPr lang="fa-IR" b="1" dirty="0" smtClean="0">
                <a:solidFill>
                  <a:schemeClr val="tx1"/>
                </a:solidFill>
                <a:cs typeface="B Nazanin" pitchFamily="2" charset="-78"/>
              </a:rPr>
              <a:t>تعهدي تعديل شده</a:t>
            </a:r>
            <a:endParaRPr lang="en-US" b="1" dirty="0">
              <a:solidFill>
                <a:schemeClr val="tx1"/>
              </a:solidFill>
              <a:cs typeface="B Nazanin" pitchFamily="2" charset="-78"/>
            </a:endParaRPr>
          </a:p>
        </p:txBody>
      </p:sp>
      <p:sp>
        <p:nvSpPr>
          <p:cNvPr id="5" name="Bent-Up Arrow 4"/>
          <p:cNvSpPr/>
          <p:nvPr/>
        </p:nvSpPr>
        <p:spPr>
          <a:xfrm rot="16200000">
            <a:off x="5706682" y="1416734"/>
            <a:ext cx="850392" cy="73152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b="1">
              <a:solidFill>
                <a:schemeClr val="tx1"/>
              </a:solidFill>
              <a:cs typeface="B Nazanin" pitchFamily="2" charset="-78"/>
            </a:endParaRPr>
          </a:p>
        </p:txBody>
      </p:sp>
      <p:sp>
        <p:nvSpPr>
          <p:cNvPr id="6" name="TextBox 5"/>
          <p:cNvSpPr txBox="1"/>
          <p:nvPr/>
        </p:nvSpPr>
        <p:spPr>
          <a:xfrm>
            <a:off x="1714496" y="1074608"/>
            <a:ext cx="3870708" cy="830997"/>
          </a:xfrm>
          <a:prstGeom prst="rect">
            <a:avLst/>
          </a:prstGeom>
          <a:noFill/>
        </p:spPr>
        <p:txBody>
          <a:bodyPr wrap="square" rtlCol="0">
            <a:spAutoFit/>
          </a:bodyPr>
          <a:lstStyle/>
          <a:p>
            <a:pPr rtl="0"/>
            <a:r>
              <a:rPr lang="fa-IR" sz="2400" b="1" dirty="0" smtClean="0">
                <a:cs typeface="B Nazanin" pitchFamily="2" charset="-78"/>
              </a:rPr>
              <a:t>هزينه ها در هنگام تحمل يا ايجاد، شناسايي که همانند مبناي تعهدي</a:t>
            </a:r>
            <a:endParaRPr lang="en-US" sz="2400" b="1" dirty="0">
              <a:cs typeface="B Nazanin" pitchFamily="2" charset="-78"/>
            </a:endParaRPr>
          </a:p>
        </p:txBody>
      </p:sp>
      <p:sp>
        <p:nvSpPr>
          <p:cNvPr id="7" name="Bent-Up Arrow 6"/>
          <p:cNvSpPr/>
          <p:nvPr/>
        </p:nvSpPr>
        <p:spPr>
          <a:xfrm rot="5400000" flipV="1">
            <a:off x="5656282" y="2893215"/>
            <a:ext cx="857256" cy="857256"/>
          </a:xfrm>
          <a:prstGeom prst="bentUpArrow">
            <a:avLst>
              <a:gd name="adj1" fmla="val 25000"/>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b="1">
              <a:solidFill>
                <a:schemeClr val="tx1"/>
              </a:solidFill>
              <a:cs typeface="B Nazanin" pitchFamily="2" charset="-78"/>
            </a:endParaRPr>
          </a:p>
        </p:txBody>
      </p:sp>
      <p:sp>
        <p:nvSpPr>
          <p:cNvPr id="8" name="TextBox 7"/>
          <p:cNvSpPr txBox="1"/>
          <p:nvPr/>
        </p:nvSpPr>
        <p:spPr>
          <a:xfrm>
            <a:off x="2801516" y="3321569"/>
            <a:ext cx="2884482" cy="707886"/>
          </a:xfrm>
          <a:prstGeom prst="rect">
            <a:avLst/>
          </a:prstGeom>
          <a:noFill/>
        </p:spPr>
        <p:txBody>
          <a:bodyPr wrap="square" rtlCol="0">
            <a:spAutoFit/>
          </a:bodyPr>
          <a:lstStyle/>
          <a:p>
            <a:pPr rtl="0"/>
            <a:r>
              <a:rPr lang="fa-IR" sz="2000" b="1" dirty="0" smtClean="0">
                <a:cs typeface="B Nazanin" pitchFamily="2" charset="-78"/>
              </a:rPr>
              <a:t>درآمد به دو دسته تقسيم مي شوند:</a:t>
            </a:r>
            <a:endParaRPr lang="en-US" sz="2000" b="1" dirty="0">
              <a:cs typeface="B Nazanin" pitchFamily="2" charset="-78"/>
            </a:endParaRPr>
          </a:p>
        </p:txBody>
      </p:sp>
      <p:cxnSp>
        <p:nvCxnSpPr>
          <p:cNvPr id="10" name="Straight Arrow Connector 9"/>
          <p:cNvCxnSpPr/>
          <p:nvPr/>
        </p:nvCxnSpPr>
        <p:spPr>
          <a:xfrm rot="10800000">
            <a:off x="2376040" y="3107255"/>
            <a:ext cx="642942" cy="4286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0" y="2056930"/>
            <a:ext cx="4644008" cy="1015663"/>
          </a:xfrm>
          <a:prstGeom prst="rect">
            <a:avLst/>
          </a:prstGeom>
          <a:noFill/>
        </p:spPr>
        <p:txBody>
          <a:bodyPr wrap="square" rtlCol="0">
            <a:spAutoFit/>
          </a:bodyPr>
          <a:lstStyle/>
          <a:p>
            <a:pPr rtl="0"/>
            <a:r>
              <a:rPr lang="fa-IR" sz="2000" b="1" dirty="0" smtClean="0">
                <a:cs typeface="B Nazanin" pitchFamily="2" charset="-78"/>
              </a:rPr>
              <a:t>1- درآمدهايي که قابل اندازه گيري بودند و در زمان کوتاهي قابل وصول و با استفاده از حسابداري تعهدي شناسايي مي شوند.</a:t>
            </a:r>
            <a:endParaRPr lang="en-US" sz="2000" b="1" dirty="0">
              <a:cs typeface="B Nazanin" pitchFamily="2" charset="-78"/>
            </a:endParaRPr>
          </a:p>
        </p:txBody>
      </p:sp>
      <p:cxnSp>
        <p:nvCxnSpPr>
          <p:cNvPr id="14" name="Straight Arrow Connector 13"/>
          <p:cNvCxnSpPr/>
          <p:nvPr/>
        </p:nvCxnSpPr>
        <p:spPr>
          <a:xfrm rot="10800000" flipV="1">
            <a:off x="2411760" y="3690942"/>
            <a:ext cx="571504" cy="500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93984" y="4436897"/>
            <a:ext cx="4450024" cy="1015663"/>
          </a:xfrm>
          <a:prstGeom prst="rect">
            <a:avLst/>
          </a:prstGeom>
          <a:noFill/>
        </p:spPr>
        <p:txBody>
          <a:bodyPr wrap="square" rtlCol="0">
            <a:spAutoFit/>
          </a:bodyPr>
          <a:lstStyle/>
          <a:p>
            <a:pPr rtl="0"/>
            <a:r>
              <a:rPr lang="fa-IR" sz="2000" b="1" dirty="0" smtClean="0">
                <a:cs typeface="B Nazanin" pitchFamily="2" charset="-78"/>
              </a:rPr>
              <a:t>2- درآمدهايي که اندازه گيري آنها عملاً غيرممکن است که مبناي حسابداري آنها نقدي است.</a:t>
            </a:r>
            <a:endParaRPr lang="en-US" sz="2000" b="1" dirty="0">
              <a:cs typeface="B Nazanin" pitchFamily="2" charset="-78"/>
            </a:endParaRPr>
          </a:p>
        </p:txBody>
      </p:sp>
    </p:spTree>
    <p:extLst>
      <p:ext uri="{BB962C8B-B14F-4D97-AF65-F5344CB8AC3E}">
        <p14:creationId xmlns:p14="http://schemas.microsoft.com/office/powerpoint/2010/main" val="1606546834"/>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1153494"/>
          </a:xfrm>
        </p:spPr>
        <p:txBody>
          <a:bodyPr>
            <a:normAutofit/>
          </a:bodyPr>
          <a:lstStyle/>
          <a:p>
            <a:pPr algn="r"/>
            <a:r>
              <a:rPr lang="fa-IR" b="1" dirty="0" smtClean="0">
                <a:cs typeface="B Nazanin" pitchFamily="2" charset="-78"/>
              </a:rPr>
              <a:t>مراحل اجراي طرح</a:t>
            </a:r>
            <a:endParaRPr lang="en-US" b="1" dirty="0">
              <a:cs typeface="B Nazanin" pitchFamily="2" charset="-78"/>
            </a:endParaRPr>
          </a:p>
        </p:txBody>
      </p:sp>
      <p:sp>
        <p:nvSpPr>
          <p:cNvPr id="3" name="Subtitle 2"/>
          <p:cNvSpPr>
            <a:spLocks noGrp="1"/>
          </p:cNvSpPr>
          <p:nvPr>
            <p:ph type="subTitle" idx="1"/>
          </p:nvPr>
        </p:nvSpPr>
        <p:spPr>
          <a:xfrm>
            <a:off x="683568" y="1556792"/>
            <a:ext cx="7772400" cy="4896544"/>
          </a:xfrm>
        </p:spPr>
        <p:txBody>
          <a:bodyPr>
            <a:normAutofit lnSpcReduction="10000"/>
          </a:bodyPr>
          <a:lstStyle/>
          <a:p>
            <a:pPr algn="r"/>
            <a:r>
              <a:rPr lang="fa-IR" sz="3900" b="1" dirty="0" smtClean="0">
                <a:solidFill>
                  <a:schemeClr val="tx1"/>
                </a:solidFill>
                <a:cs typeface="2  Nazanin" pitchFamily="2" charset="-78"/>
              </a:rPr>
              <a:t>1- مطالعات طرح يا پروژه </a:t>
            </a:r>
            <a:endParaRPr lang="en-US" sz="3000" b="1" dirty="0" smtClean="0">
              <a:solidFill>
                <a:schemeClr val="tx1"/>
              </a:solidFill>
              <a:cs typeface="2  Nazanin" pitchFamily="2" charset="-78"/>
            </a:endParaRPr>
          </a:p>
          <a:p>
            <a:pPr algn="justLow"/>
            <a:r>
              <a:rPr lang="fa-IR" dirty="0" smtClean="0">
                <a:solidFill>
                  <a:schemeClr val="tx1"/>
                </a:solidFill>
                <a:cs typeface="B Nazanin" pitchFamily="2" charset="-78"/>
              </a:rPr>
              <a:t>از طريق مهندسين مشاور ويژگي هاي کلي از نظر اجتماعي، اقتصادي، فرهنگي و محدوديت هاي طرح و همچنين بهاي تمام شده برآوردي که براي تصميمات اجراي طرح آماده مي شود و پس از انجام مراحل اوليه اقدام به تهيه مدارک و نقشه طرح مي شود.</a:t>
            </a:r>
          </a:p>
          <a:p>
            <a:pPr algn="justLow"/>
            <a:endParaRPr lang="fa-IR" dirty="0" smtClean="0">
              <a:solidFill>
                <a:schemeClr val="tx1"/>
              </a:solidFill>
              <a:cs typeface="B Nazanin" pitchFamily="2" charset="-78"/>
            </a:endParaRPr>
          </a:p>
          <a:p>
            <a:pPr algn="justLow"/>
            <a:r>
              <a:rPr lang="fa-IR" sz="3600" b="1" dirty="0">
                <a:solidFill>
                  <a:schemeClr val="tx1"/>
                </a:solidFill>
                <a:ea typeface="+mj-ea"/>
                <a:cs typeface="2  Nazanin" pitchFamily="2" charset="-78"/>
              </a:rPr>
              <a:t>2- ارجاع کار به پيمانکار </a:t>
            </a:r>
            <a:endParaRPr lang="fa-IR" sz="3600" b="1" dirty="0" smtClean="0">
              <a:solidFill>
                <a:schemeClr val="tx1"/>
              </a:solidFill>
              <a:ea typeface="+mj-ea"/>
              <a:cs typeface="2  Nazanin" pitchFamily="2" charset="-78"/>
            </a:endParaRPr>
          </a:p>
          <a:p>
            <a:pPr lvl="0"/>
            <a:r>
              <a:rPr lang="fa-IR" sz="2500" b="1" dirty="0">
                <a:solidFill>
                  <a:schemeClr val="tx1"/>
                </a:solidFill>
                <a:cs typeface="B Nazanin" pitchFamily="2" charset="-78"/>
              </a:rPr>
              <a:t>الف- مناقصه </a:t>
            </a:r>
            <a:r>
              <a:rPr lang="fa-IR" sz="2500" b="1" dirty="0" smtClean="0">
                <a:solidFill>
                  <a:schemeClr val="tx1"/>
                </a:solidFill>
                <a:cs typeface="B Nazanin" pitchFamily="2" charset="-78"/>
              </a:rPr>
              <a:t>عمومي  </a:t>
            </a:r>
            <a:r>
              <a:rPr lang="fa-IR" sz="2500" b="1" dirty="0">
                <a:solidFill>
                  <a:schemeClr val="tx1"/>
                </a:solidFill>
                <a:cs typeface="B Nazanin" pitchFamily="2" charset="-78"/>
              </a:rPr>
              <a:t>ب- مناقصه </a:t>
            </a:r>
            <a:r>
              <a:rPr lang="fa-IR" sz="2500" b="1" dirty="0" smtClean="0">
                <a:solidFill>
                  <a:schemeClr val="tx1"/>
                </a:solidFill>
                <a:cs typeface="B Nazanin" pitchFamily="2" charset="-78"/>
              </a:rPr>
              <a:t>محدود </a:t>
            </a:r>
            <a:r>
              <a:rPr lang="fa-IR" sz="2500" b="1" dirty="0">
                <a:solidFill>
                  <a:schemeClr val="tx1"/>
                </a:solidFill>
                <a:cs typeface="B Nazanin" pitchFamily="2" charset="-78"/>
              </a:rPr>
              <a:t>ج- ترک تشريفات مناقصه</a:t>
            </a:r>
            <a:endParaRPr lang="en-US" sz="2500" b="1" dirty="0">
              <a:solidFill>
                <a:schemeClr val="tx1"/>
              </a:solidFill>
              <a:cs typeface="B Nazanin" pitchFamily="2" charset="-78"/>
            </a:endParaRPr>
          </a:p>
          <a:p>
            <a:pPr lvl="0"/>
            <a:endParaRPr lang="fa-IR" sz="2500" dirty="0">
              <a:solidFill>
                <a:prstClr val="black">
                  <a:tint val="75000"/>
                </a:prstClr>
              </a:solidFill>
              <a:cs typeface="2  Nazanin" pitchFamily="2" charset="-78"/>
            </a:endParaRPr>
          </a:p>
          <a:p>
            <a:pPr lvl="0" algn="r"/>
            <a:endParaRPr lang="fa-IR" sz="2500" dirty="0">
              <a:solidFill>
                <a:prstClr val="black">
                  <a:tint val="75000"/>
                </a:prstClr>
              </a:solidFill>
              <a:cs typeface="2  Nazanin" pitchFamily="2" charset="-78"/>
            </a:endParaRPr>
          </a:p>
          <a:p>
            <a:pPr algn="justLow"/>
            <a:endParaRPr lang="en-US" dirty="0">
              <a:solidFill>
                <a:schemeClr val="tx1"/>
              </a:solidFill>
              <a:cs typeface="B Nazanin" pitchFamily="2" charset="-78"/>
            </a:endParaRPr>
          </a:p>
        </p:txBody>
      </p:sp>
    </p:spTree>
    <p:extLst>
      <p:ext uri="{BB962C8B-B14F-4D97-AF65-F5344CB8AC3E}">
        <p14:creationId xmlns:p14="http://schemas.microsoft.com/office/powerpoint/2010/main" val="113654297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a:spLocks noGrp="1"/>
          </p:cNvSpPr>
          <p:nvPr>
            <p:ph type="ctrTitle"/>
          </p:nvPr>
        </p:nvSpPr>
        <p:spPr>
          <a:xfrm>
            <a:off x="642910" y="1142984"/>
            <a:ext cx="7772400" cy="796304"/>
          </a:xfrm>
        </p:spPr>
        <p:txBody>
          <a:bodyPr>
            <a:noAutofit/>
          </a:bodyPr>
          <a:lstStyle/>
          <a:p>
            <a:pPr algn="r"/>
            <a:r>
              <a:rPr lang="fa-IR" sz="3200" b="1" dirty="0" smtClean="0">
                <a:cs typeface="B Nazanin" pitchFamily="2" charset="-78"/>
              </a:rPr>
              <a:t>الف- مناقصه عمومي:</a:t>
            </a:r>
            <a:br>
              <a:rPr lang="fa-IR" sz="3200" b="1" dirty="0" smtClean="0">
                <a:cs typeface="B Nazanin" pitchFamily="2" charset="-78"/>
              </a:rPr>
            </a:br>
            <a:endParaRPr lang="en-US" sz="3200" b="1" dirty="0">
              <a:cs typeface="B Nazanin" pitchFamily="2" charset="-78"/>
            </a:endParaRPr>
          </a:p>
        </p:txBody>
      </p:sp>
      <p:sp>
        <p:nvSpPr>
          <p:cNvPr id="3" name="Subtitle 2"/>
          <p:cNvSpPr>
            <a:spLocks noGrp="1"/>
          </p:cNvSpPr>
          <p:nvPr>
            <p:ph type="subTitle" idx="1"/>
          </p:nvPr>
        </p:nvSpPr>
        <p:spPr>
          <a:xfrm>
            <a:off x="642910" y="1714488"/>
            <a:ext cx="7772400" cy="2168129"/>
          </a:xfrm>
        </p:spPr>
        <p:txBody>
          <a:bodyPr>
            <a:normAutofit fontScale="85000" lnSpcReduction="10000"/>
          </a:bodyPr>
          <a:lstStyle/>
          <a:p>
            <a:pPr algn="justLow"/>
            <a:r>
              <a:rPr lang="fa-IR" dirty="0" smtClean="0">
                <a:solidFill>
                  <a:schemeClr val="tx1"/>
                </a:solidFill>
                <a:cs typeface="B Nazanin" pitchFamily="2" charset="-78"/>
              </a:rPr>
              <a:t>در اين حالت مبلغ پيمان، مشخصات طرح و نقشه هاي تفضيلي آن از طريق روزنامه به اطلاع کليه پيمانکاران واحد صلاحيت ( پيمانکاراني که به صلاحيت آنها به تأييد سازمان مديريت و برنامه ريزي کشور سابق معاونت نظارت و راهبردي)) رسيده است. از پيمانکاران دعوت مي شود تا با مدارک زير در  مناقصه شرکت کنند.</a:t>
            </a:r>
          </a:p>
          <a:p>
            <a:endParaRPr lang="en-US" dirty="0">
              <a:solidFill>
                <a:schemeClr val="tx1"/>
              </a:solidFill>
              <a:cs typeface="B Nazanin" pitchFamily="2" charset="-78"/>
            </a:endParaRPr>
          </a:p>
        </p:txBody>
      </p:sp>
      <p:cxnSp>
        <p:nvCxnSpPr>
          <p:cNvPr id="6" name="Straight Arrow Connector 5"/>
          <p:cNvCxnSpPr/>
          <p:nvPr/>
        </p:nvCxnSpPr>
        <p:spPr>
          <a:xfrm flipH="1">
            <a:off x="3868259" y="3815838"/>
            <a:ext cx="882335" cy="4270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868259" y="3815838"/>
            <a:ext cx="882335" cy="9926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3868259" y="3815838"/>
            <a:ext cx="882335" cy="16386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06368" y="4058174"/>
            <a:ext cx="3289568" cy="369332"/>
          </a:xfrm>
          <a:prstGeom prst="rect">
            <a:avLst/>
          </a:prstGeom>
          <a:noFill/>
        </p:spPr>
        <p:txBody>
          <a:bodyPr wrap="square" rtlCol="0">
            <a:spAutoFit/>
          </a:bodyPr>
          <a:lstStyle/>
          <a:p>
            <a:pPr algn="l" rtl="0"/>
            <a:r>
              <a:rPr lang="fa-IR" b="1" dirty="0" smtClean="0">
                <a:cs typeface="B Nazanin" pitchFamily="2" charset="-78"/>
              </a:rPr>
              <a:t>الف- محتوي سپرده شرکت در مناقصه </a:t>
            </a:r>
            <a:endParaRPr lang="en-US" b="1" dirty="0">
              <a:cs typeface="B Nazanin" pitchFamily="2" charset="-78"/>
            </a:endParaRPr>
          </a:p>
        </p:txBody>
      </p:sp>
      <p:sp>
        <p:nvSpPr>
          <p:cNvPr id="15" name="TextBox 14"/>
          <p:cNvSpPr txBox="1"/>
          <p:nvPr/>
        </p:nvSpPr>
        <p:spPr>
          <a:xfrm>
            <a:off x="958957" y="4623864"/>
            <a:ext cx="3040675" cy="369332"/>
          </a:xfrm>
          <a:prstGeom prst="rect">
            <a:avLst/>
          </a:prstGeom>
          <a:noFill/>
        </p:spPr>
        <p:txBody>
          <a:bodyPr wrap="square" rtlCol="0">
            <a:spAutoFit/>
          </a:bodyPr>
          <a:lstStyle/>
          <a:p>
            <a:pPr algn="ctr" rtl="0"/>
            <a:r>
              <a:rPr lang="fa-IR" b="1" dirty="0" smtClean="0">
                <a:cs typeface="B Nazanin" pitchFamily="2" charset="-78"/>
              </a:rPr>
              <a:t>ب- محتوي اسناد و مدارک مناقصه</a:t>
            </a:r>
            <a:endParaRPr lang="en-US" b="1" dirty="0">
              <a:cs typeface="B Nazanin" pitchFamily="2" charset="-78"/>
            </a:endParaRPr>
          </a:p>
        </p:txBody>
      </p:sp>
      <p:sp>
        <p:nvSpPr>
          <p:cNvPr id="17" name="TextBox 16"/>
          <p:cNvSpPr txBox="1"/>
          <p:nvPr/>
        </p:nvSpPr>
        <p:spPr>
          <a:xfrm>
            <a:off x="1445444" y="5269850"/>
            <a:ext cx="2643206" cy="369332"/>
          </a:xfrm>
          <a:prstGeom prst="rect">
            <a:avLst/>
          </a:prstGeom>
          <a:noFill/>
        </p:spPr>
        <p:txBody>
          <a:bodyPr wrap="square" rtlCol="0">
            <a:spAutoFit/>
          </a:bodyPr>
          <a:lstStyle/>
          <a:p>
            <a:pPr algn="l" rtl="0"/>
            <a:r>
              <a:rPr lang="fa-IR" b="1" dirty="0" smtClean="0">
                <a:cs typeface="B Nazanin" pitchFamily="2" charset="-78"/>
              </a:rPr>
              <a:t>ج- محتوي برگ پيشنهاد قيمت</a:t>
            </a:r>
            <a:endParaRPr lang="en-US" b="1" dirty="0">
              <a:cs typeface="B Nazanin" pitchFamily="2" charset="-78"/>
            </a:endParaRPr>
          </a:p>
        </p:txBody>
      </p:sp>
    </p:spTree>
    <p:extLst>
      <p:ext uri="{BB962C8B-B14F-4D97-AF65-F5344CB8AC3E}">
        <p14:creationId xmlns:p14="http://schemas.microsoft.com/office/powerpoint/2010/main" val="427743926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260648"/>
            <a:ext cx="7772400" cy="1082056"/>
          </a:xfrm>
        </p:spPr>
        <p:txBody>
          <a:bodyPr>
            <a:normAutofit/>
          </a:bodyPr>
          <a:lstStyle/>
          <a:p>
            <a:pPr marL="914400" indent="-914400" algn="r"/>
            <a:r>
              <a:rPr lang="fa-IR" sz="3200" b="1" dirty="0" smtClean="0">
                <a:effectLst>
                  <a:outerShdw blurRad="38100" dist="38100" dir="2700000" algn="tl">
                    <a:srgbClr val="000000">
                      <a:alpha val="43137"/>
                    </a:srgbClr>
                  </a:outerShdw>
                </a:effectLst>
                <a:cs typeface="B Nazanin" pitchFamily="2" charset="-78"/>
              </a:rPr>
              <a:t>ب- مناقصه محدود</a:t>
            </a:r>
            <a:endParaRPr lang="en-US" sz="3200" b="1" dirty="0">
              <a:effectLst>
                <a:outerShdw blurRad="38100" dist="38100" dir="2700000" algn="tl">
                  <a:srgbClr val="000000">
                    <a:alpha val="43137"/>
                  </a:srgbClr>
                </a:outerShdw>
              </a:effectLst>
              <a:cs typeface="B Nazanin" pitchFamily="2" charset="-78"/>
            </a:endParaRPr>
          </a:p>
        </p:txBody>
      </p:sp>
      <p:sp>
        <p:nvSpPr>
          <p:cNvPr id="3" name="Subtitle 2"/>
          <p:cNvSpPr>
            <a:spLocks noGrp="1"/>
          </p:cNvSpPr>
          <p:nvPr>
            <p:ph type="subTitle" idx="1"/>
          </p:nvPr>
        </p:nvSpPr>
        <p:spPr>
          <a:xfrm>
            <a:off x="755576" y="1196752"/>
            <a:ext cx="7772400" cy="3877602"/>
          </a:xfrm>
        </p:spPr>
        <p:txBody>
          <a:bodyPr>
            <a:normAutofit fontScale="92500" lnSpcReduction="10000"/>
          </a:bodyPr>
          <a:lstStyle/>
          <a:p>
            <a:pPr algn="justLow"/>
            <a:r>
              <a:rPr lang="fa-IR" dirty="0" smtClean="0">
                <a:solidFill>
                  <a:schemeClr val="tx1"/>
                </a:solidFill>
                <a:cs typeface="B Nazanin" pitchFamily="2" charset="-78"/>
              </a:rPr>
              <a:t>در اين روش تمام تشريفات مناقصه عمومي انجام مي شود. ليکن پيمانکاران داراي شرايط لازم براي شرکت در مناقصه از بين پيمانکاران واجد صلاحيت انتخاب و براي آنها دعوت نام ارسال مي شود. </a:t>
            </a:r>
          </a:p>
          <a:p>
            <a:pPr algn="justLow"/>
            <a:r>
              <a:rPr lang="fa-IR" sz="3500" b="1" dirty="0">
                <a:solidFill>
                  <a:prstClr val="black"/>
                </a:solidFill>
                <a:effectLst>
                  <a:outerShdw blurRad="38100" dist="38100" dir="2700000" algn="tl">
                    <a:srgbClr val="000000">
                      <a:alpha val="43137"/>
                    </a:srgbClr>
                  </a:outerShdw>
                </a:effectLst>
                <a:ea typeface="+mj-ea"/>
                <a:cs typeface="B Nazanin" pitchFamily="2" charset="-78"/>
              </a:rPr>
              <a:t>ج- ترک تشريفات </a:t>
            </a:r>
            <a:r>
              <a:rPr lang="fa-IR" sz="3500" b="1" dirty="0" smtClean="0">
                <a:solidFill>
                  <a:prstClr val="black"/>
                </a:solidFill>
                <a:effectLst>
                  <a:outerShdw blurRad="38100" dist="38100" dir="2700000" algn="tl">
                    <a:srgbClr val="000000">
                      <a:alpha val="43137"/>
                    </a:srgbClr>
                  </a:outerShdw>
                </a:effectLst>
                <a:ea typeface="+mj-ea"/>
                <a:cs typeface="B Nazanin" pitchFamily="2" charset="-78"/>
              </a:rPr>
              <a:t>مناقصه</a:t>
            </a:r>
          </a:p>
          <a:p>
            <a:pPr lvl="0" algn="justLow"/>
            <a:r>
              <a:rPr lang="fa-IR" dirty="0">
                <a:solidFill>
                  <a:schemeClr val="tx1"/>
                </a:solidFill>
                <a:cs typeface="B Nazanin" pitchFamily="2" charset="-78"/>
              </a:rPr>
              <a:t>اگر به دلايلي ارجاع کار از طريق مناقصه به مصلحت نباشد،اجراي عمليات به صورت ترک تشريفات مناقصه به پيمانکاران که خود دستگاه اجرايي پيشنهاد مي نمايد ارجاع مي گردد.</a:t>
            </a:r>
            <a:endParaRPr lang="en-US" dirty="0">
              <a:solidFill>
                <a:schemeClr val="tx1"/>
              </a:solidFill>
              <a:cs typeface="B Nazanin" pitchFamily="2" charset="-78"/>
            </a:endParaRPr>
          </a:p>
          <a:p>
            <a:pPr algn="justLow"/>
            <a:endParaRPr lang="en-US" dirty="0">
              <a:cs typeface="B Nazanin" pitchFamily="2" charset="-78"/>
            </a:endParaRPr>
          </a:p>
        </p:txBody>
      </p:sp>
    </p:spTree>
    <p:extLst>
      <p:ext uri="{BB962C8B-B14F-4D97-AF65-F5344CB8AC3E}">
        <p14:creationId xmlns:p14="http://schemas.microsoft.com/office/powerpoint/2010/main" val="586611721"/>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3568" y="908720"/>
            <a:ext cx="7920880" cy="5760640"/>
          </a:xfrm>
        </p:spPr>
        <p:txBody>
          <a:bodyPr>
            <a:normAutofit lnSpcReduction="10000"/>
          </a:bodyPr>
          <a:lstStyle/>
          <a:p>
            <a:pPr algn="justLow"/>
            <a:r>
              <a:rPr lang="fa-IR" b="1" dirty="0">
                <a:solidFill>
                  <a:prstClr val="black"/>
                </a:solidFill>
                <a:ea typeface="+mj-ea"/>
                <a:cs typeface="B Nazanin" pitchFamily="2" charset="-78"/>
              </a:rPr>
              <a:t>3- انعقاد </a:t>
            </a:r>
            <a:r>
              <a:rPr lang="fa-IR" b="1" dirty="0" smtClean="0">
                <a:solidFill>
                  <a:prstClr val="black"/>
                </a:solidFill>
                <a:ea typeface="+mj-ea"/>
                <a:cs typeface="B Nazanin" pitchFamily="2" charset="-78"/>
              </a:rPr>
              <a:t>قرارداد </a:t>
            </a:r>
          </a:p>
          <a:p>
            <a:pPr algn="justLow"/>
            <a:r>
              <a:rPr lang="fa-IR" sz="2800" dirty="0" smtClean="0">
                <a:solidFill>
                  <a:schemeClr val="tx1"/>
                </a:solidFill>
                <a:cs typeface="B Nazanin" pitchFamily="2" charset="-78"/>
              </a:rPr>
              <a:t>پس از تعيين نفرات اول و دوم، سپرده بقيه شرکت کنندگان به آنان مستردد مي شود و مراتب انعقاد قراداد کتباً به برنده مناقصه ابلاغ مي شود در صورتي که نفر اول در مهلت تعيين شده مراجعه نکند سپرده وي به نفع دولت ضبط و از نفر دوم دعوت به کار مي شود.</a:t>
            </a:r>
          </a:p>
          <a:p>
            <a:pPr algn="justLow"/>
            <a:r>
              <a:rPr lang="fa-IR" b="1" dirty="0">
                <a:solidFill>
                  <a:schemeClr val="tx1"/>
                </a:solidFill>
                <a:ea typeface="+mj-ea"/>
                <a:cs typeface="B Nazanin" pitchFamily="2" charset="-78"/>
              </a:rPr>
              <a:t>4- اجراي </a:t>
            </a:r>
            <a:r>
              <a:rPr lang="fa-IR" b="1" dirty="0" smtClean="0">
                <a:solidFill>
                  <a:schemeClr val="tx1"/>
                </a:solidFill>
                <a:ea typeface="+mj-ea"/>
                <a:cs typeface="B Nazanin" pitchFamily="2" charset="-78"/>
              </a:rPr>
              <a:t>کار</a:t>
            </a:r>
          </a:p>
          <a:p>
            <a:pPr lvl="0" algn="justLow"/>
            <a:r>
              <a:rPr lang="fa-IR" sz="2800" dirty="0">
                <a:solidFill>
                  <a:schemeClr val="tx1"/>
                </a:solidFill>
                <a:cs typeface="B Nazanin" pitchFamily="2" charset="-78"/>
              </a:rPr>
              <a:t>در اين مرحله کارفرماي دستگاه نظارت شخصي را براي نظارت بر عمليات پيمانکار معرفي و از طرف پيمانکار  نيز رئيس کارگاه به کارفرما معرفي مي شود.</a:t>
            </a:r>
          </a:p>
          <a:p>
            <a:pPr lvl="0" algn="justLow"/>
            <a:r>
              <a:rPr lang="fa-IR" sz="2800" dirty="0">
                <a:solidFill>
                  <a:schemeClr val="tx1"/>
                </a:solidFill>
                <a:cs typeface="B Nazanin" pitchFamily="2" charset="-78"/>
              </a:rPr>
              <a:t>در فواصل زماني معين پيمانکار صورت وضعيت کليه کارهايي که از شروع کار تا آن تاريخ انجام گرفته و همچنين وضعيت مصالح پاي کار را تنظيم مي کند  و پس از بررسي و اعمال اصلاحات دستور پرداخت پس از کسر کسورات صادر مي شود.</a:t>
            </a:r>
            <a:endParaRPr lang="en-US" sz="2800" dirty="0">
              <a:solidFill>
                <a:schemeClr val="tx1"/>
              </a:solidFill>
              <a:cs typeface="B Nazanin" pitchFamily="2" charset="-78"/>
            </a:endParaRPr>
          </a:p>
          <a:p>
            <a:pPr algn="justLow"/>
            <a:endParaRPr lang="en-US" dirty="0">
              <a:solidFill>
                <a:schemeClr val="tx1"/>
              </a:solidFill>
              <a:cs typeface="B Nazanin" pitchFamily="2" charset="-78"/>
            </a:endParaRPr>
          </a:p>
        </p:txBody>
      </p:sp>
    </p:spTree>
    <p:extLst>
      <p:ext uri="{BB962C8B-B14F-4D97-AF65-F5344CB8AC3E}">
        <p14:creationId xmlns:p14="http://schemas.microsoft.com/office/powerpoint/2010/main" val="2421973896"/>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5576" y="1268760"/>
            <a:ext cx="7772400" cy="4680520"/>
          </a:xfrm>
        </p:spPr>
        <p:txBody>
          <a:bodyPr>
            <a:normAutofit lnSpcReduction="10000"/>
          </a:bodyPr>
          <a:lstStyle/>
          <a:p>
            <a:pPr algn="r"/>
            <a:r>
              <a:rPr lang="fa-IR" b="1" dirty="0">
                <a:solidFill>
                  <a:prstClr val="black"/>
                </a:solidFill>
                <a:ea typeface="+mj-ea"/>
                <a:cs typeface="B Nazanin" pitchFamily="2" charset="-78"/>
              </a:rPr>
              <a:t>5- تحويل </a:t>
            </a:r>
            <a:r>
              <a:rPr lang="fa-IR" b="1" dirty="0" smtClean="0">
                <a:solidFill>
                  <a:prstClr val="black"/>
                </a:solidFill>
                <a:ea typeface="+mj-ea"/>
                <a:cs typeface="B Nazanin" pitchFamily="2" charset="-78"/>
              </a:rPr>
              <a:t>موقت </a:t>
            </a:r>
          </a:p>
          <a:p>
            <a:pPr algn="justLow"/>
            <a:r>
              <a:rPr lang="fa-IR" sz="2800" dirty="0" smtClean="0">
                <a:solidFill>
                  <a:schemeClr val="tx1"/>
                </a:solidFill>
                <a:cs typeface="B Nazanin" pitchFamily="2" charset="-78"/>
              </a:rPr>
              <a:t>پس از تکميل کار و يا تا حدي که نقص کار بيش از 3 درصد نباشد پيمانکار از دستگاه نظارت تقاضاي تحويل موقت نموده و نماينده ي خود را براي تحويل موقت معرفي مي نمايد.</a:t>
            </a:r>
          </a:p>
          <a:p>
            <a:pPr algn="r"/>
            <a:r>
              <a:rPr lang="fa-IR" b="1" dirty="0">
                <a:solidFill>
                  <a:prstClr val="black"/>
                </a:solidFill>
                <a:ea typeface="+mj-ea"/>
                <a:cs typeface="B Nazanin" pitchFamily="2" charset="-78"/>
              </a:rPr>
              <a:t>6- صورت وضعيت </a:t>
            </a:r>
            <a:r>
              <a:rPr lang="fa-IR" b="1" dirty="0" smtClean="0">
                <a:solidFill>
                  <a:prstClr val="black"/>
                </a:solidFill>
                <a:ea typeface="+mj-ea"/>
                <a:cs typeface="B Nazanin" pitchFamily="2" charset="-78"/>
              </a:rPr>
              <a:t>قطعي</a:t>
            </a:r>
          </a:p>
          <a:p>
            <a:pPr lvl="0" algn="justLow"/>
            <a:r>
              <a:rPr lang="fa-IR" sz="2800" dirty="0">
                <a:solidFill>
                  <a:schemeClr val="tx1"/>
                </a:solidFill>
                <a:cs typeface="B Nazanin" pitchFamily="2" charset="-78"/>
              </a:rPr>
              <a:t>پس از تحويل موقت دستگاه نظارت در حضور نماينده و پيمانکار اقدام به تهيه صورت وضعيت قطعي و ملاک مأخذ، تصفيه حساب نهايي است مي نمايد. صورت وضعيت قطعي حداکثر بايد ظرف 6 ماه تهيه و به کارفرما ارائه گردد و پس از تصويب صورت وضعيت قطعي، نصف سپرده حسن انجام کار به پيمانکار مستردد مي شود. </a:t>
            </a:r>
            <a:endParaRPr lang="en-US" sz="2800" dirty="0">
              <a:solidFill>
                <a:schemeClr val="tx1"/>
              </a:solidFill>
              <a:cs typeface="B Nazanin" pitchFamily="2" charset="-78"/>
            </a:endParaRPr>
          </a:p>
          <a:p>
            <a:endParaRPr lang="fa-IR" dirty="0" smtClean="0">
              <a:solidFill>
                <a:prstClr val="black"/>
              </a:solidFill>
              <a:ea typeface="+mj-ea"/>
              <a:cs typeface="B Nazanin" pitchFamily="2" charset="-78"/>
            </a:endParaRPr>
          </a:p>
          <a:p>
            <a:endParaRPr lang="en-US" dirty="0">
              <a:cs typeface="B Nazanin" pitchFamily="2" charset="-78"/>
            </a:endParaRPr>
          </a:p>
        </p:txBody>
      </p:sp>
    </p:spTree>
    <p:extLst>
      <p:ext uri="{BB962C8B-B14F-4D97-AF65-F5344CB8AC3E}">
        <p14:creationId xmlns:p14="http://schemas.microsoft.com/office/powerpoint/2010/main" val="377921866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5576" y="332656"/>
            <a:ext cx="7772400" cy="5616624"/>
          </a:xfrm>
        </p:spPr>
        <p:txBody>
          <a:bodyPr>
            <a:normAutofit fontScale="85000" lnSpcReduction="20000"/>
          </a:bodyPr>
          <a:lstStyle/>
          <a:p>
            <a:pPr algn="r"/>
            <a:r>
              <a:rPr lang="fa-IR" sz="3800" b="1" dirty="0">
                <a:solidFill>
                  <a:prstClr val="black"/>
                </a:solidFill>
                <a:ea typeface="+mj-ea"/>
                <a:cs typeface="B Nazanin" pitchFamily="2" charset="-78"/>
              </a:rPr>
              <a:t>7- تحويل </a:t>
            </a:r>
            <a:r>
              <a:rPr lang="fa-IR" sz="3800" b="1" dirty="0" smtClean="0">
                <a:solidFill>
                  <a:prstClr val="black"/>
                </a:solidFill>
                <a:ea typeface="+mj-ea"/>
                <a:cs typeface="B Nazanin" pitchFamily="2" charset="-78"/>
              </a:rPr>
              <a:t>قطعي </a:t>
            </a:r>
          </a:p>
          <a:p>
            <a:pPr algn="justLow"/>
            <a:r>
              <a:rPr lang="fa-IR" sz="3300" dirty="0" smtClean="0">
                <a:solidFill>
                  <a:schemeClr val="tx1"/>
                </a:solidFill>
                <a:cs typeface="B Nazanin" pitchFamily="2" charset="-78"/>
              </a:rPr>
              <a:t>پس از تحويل موقت براي اطمينان از اجراي صحيح کار مدتي که معمولاً يکسال است به عنوان دوره تضمين يا نگهداري در نظر گرفته مي شود. در پايان دوره تضمين کارفرما به تقاضاي پيمانکار و اعضاي کميسيون تحويل قطعي و همچنين تاريخ تشکيل را به پيمانکار ابلاغ و پس از بازديد کار و اگر هر عيب و نقصي در کار نباشد تحويل قطعي صورت خواهد گرفت. و بلافاصله صورت مجلس مربوط به آن را تنظيم و پس از تصويب صورت مجلس تحويل قطعي و نصف ديگر سپرده حسن انجام کار به پيمانکار مستردد مي شود</a:t>
            </a:r>
            <a:r>
              <a:rPr lang="fa-IR" sz="3300" dirty="0" smtClean="0">
                <a:cs typeface="B Nazanin" pitchFamily="2" charset="-78"/>
              </a:rPr>
              <a:t>.</a:t>
            </a:r>
          </a:p>
          <a:p>
            <a:pPr algn="r"/>
            <a:r>
              <a:rPr lang="fa-IR" sz="3800" b="1" dirty="0">
                <a:solidFill>
                  <a:prstClr val="black"/>
                </a:solidFill>
                <a:ea typeface="+mj-ea"/>
                <a:cs typeface="B Nazanin" pitchFamily="2" charset="-78"/>
              </a:rPr>
              <a:t>انواع </a:t>
            </a:r>
            <a:r>
              <a:rPr lang="fa-IR" sz="3800" b="1" dirty="0" smtClean="0">
                <a:solidFill>
                  <a:prstClr val="black"/>
                </a:solidFill>
                <a:ea typeface="+mj-ea"/>
                <a:cs typeface="B Nazanin" pitchFamily="2" charset="-78"/>
              </a:rPr>
              <a:t>کسورات</a:t>
            </a:r>
          </a:p>
          <a:p>
            <a:pPr lvl="0" algn="justLow"/>
            <a:r>
              <a:rPr lang="fa-IR" sz="3800" b="1" dirty="0">
                <a:solidFill>
                  <a:schemeClr val="tx1"/>
                </a:solidFill>
                <a:cs typeface="B Nazanin" pitchFamily="2" charset="-78"/>
              </a:rPr>
              <a:t>1- مبلغ صورت وضعيت قبلي</a:t>
            </a:r>
            <a:r>
              <a:rPr lang="fa-IR" sz="3800" dirty="0">
                <a:solidFill>
                  <a:schemeClr val="tx1"/>
                </a:solidFill>
                <a:cs typeface="B Nazanin" pitchFamily="2" charset="-78"/>
              </a:rPr>
              <a:t>:</a:t>
            </a:r>
          </a:p>
          <a:p>
            <a:pPr lvl="0" algn="justLow"/>
            <a:r>
              <a:rPr lang="fa-IR" dirty="0">
                <a:solidFill>
                  <a:schemeClr val="tx1"/>
                </a:solidFill>
                <a:cs typeface="B Nazanin" pitchFamily="2" charset="-78"/>
              </a:rPr>
              <a:t>در هر صورت وضعيت کارهاي انجام شده از شروع کار تا تهيه صورت وضعيت را نشان مي دهد. بنابراين براي تهيه صورت وضعيت دوم به بعد بايد مبلغ کارکرد صورت وضعيت قبلي از آن کسر </a:t>
            </a:r>
            <a:r>
              <a:rPr lang="fa-IR" dirty="0" smtClean="0">
                <a:solidFill>
                  <a:schemeClr val="tx1"/>
                </a:solidFill>
                <a:cs typeface="B Nazanin" pitchFamily="2" charset="-78"/>
              </a:rPr>
              <a:t>گردد .</a:t>
            </a:r>
            <a:endParaRPr lang="fa-IR" sz="4400" dirty="0">
              <a:solidFill>
                <a:schemeClr val="tx1"/>
              </a:solidFill>
              <a:ea typeface="+mj-ea"/>
              <a:cs typeface="B Nazanin" pitchFamily="2" charset="-78"/>
            </a:endParaRPr>
          </a:p>
          <a:p>
            <a:endParaRPr lang="en-US" dirty="0">
              <a:cs typeface="B Nazanin" pitchFamily="2" charset="-78"/>
            </a:endParaRPr>
          </a:p>
        </p:txBody>
      </p:sp>
    </p:spTree>
    <p:extLst>
      <p:ext uri="{BB962C8B-B14F-4D97-AF65-F5344CB8AC3E}">
        <p14:creationId xmlns:p14="http://schemas.microsoft.com/office/powerpoint/2010/main" val="4245941955"/>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332656"/>
            <a:ext cx="7743852" cy="5400600"/>
          </a:xfrm>
        </p:spPr>
        <p:txBody>
          <a:bodyPr>
            <a:normAutofit lnSpcReduction="10000"/>
          </a:bodyPr>
          <a:lstStyle/>
          <a:p>
            <a:pPr algn="r"/>
            <a:r>
              <a:rPr lang="fa-IR" b="1" dirty="0" smtClean="0">
                <a:cs typeface="B Nazanin" pitchFamily="2" charset="-78"/>
              </a:rPr>
              <a:t>    </a:t>
            </a:r>
            <a:r>
              <a:rPr lang="fa-IR" b="1" dirty="0">
                <a:solidFill>
                  <a:prstClr val="black"/>
                </a:solidFill>
                <a:ea typeface="+mj-ea"/>
                <a:cs typeface="B Nazanin" pitchFamily="2" charset="-78"/>
              </a:rPr>
              <a:t>2- </a:t>
            </a:r>
            <a:r>
              <a:rPr lang="fa-IR" b="1" dirty="0" smtClean="0">
                <a:solidFill>
                  <a:prstClr val="black"/>
                </a:solidFill>
                <a:ea typeface="+mj-ea"/>
                <a:cs typeface="B Nazanin" pitchFamily="2" charset="-78"/>
              </a:rPr>
              <a:t>ماليات</a:t>
            </a:r>
          </a:p>
          <a:p>
            <a:pPr algn="justLow"/>
            <a:r>
              <a:rPr lang="fa-IR" sz="3600" dirty="0" smtClean="0">
                <a:solidFill>
                  <a:schemeClr val="tx1"/>
                </a:solidFill>
                <a:cs typeface="B Nazanin" pitchFamily="2" charset="-78"/>
              </a:rPr>
              <a:t>  </a:t>
            </a:r>
            <a:r>
              <a:rPr lang="fa-IR" dirty="0" smtClean="0">
                <a:solidFill>
                  <a:schemeClr val="tx1"/>
                </a:solidFill>
                <a:cs typeface="B Nazanin" pitchFamily="2" charset="-78"/>
              </a:rPr>
              <a:t>طبق ماده 104 قانون ماليات هاي مستقيم اگر انجام کار به صورت قراردادهاي مشاوره اي و پيمانکاري باشد بايستي از هر پرداخت (صورت وضعيت) به صورت علي الحساب 3% ماليات کسر و ظرف 30روز به حوزه </a:t>
            </a:r>
            <a:r>
              <a:rPr lang="en-US" dirty="0" smtClean="0">
                <a:solidFill>
                  <a:schemeClr val="tx1"/>
                </a:solidFill>
                <a:cs typeface="B Nazanin" pitchFamily="2" charset="-78"/>
              </a:rPr>
              <a:t> </a:t>
            </a:r>
            <a:r>
              <a:rPr lang="fa-IR" dirty="0" smtClean="0">
                <a:solidFill>
                  <a:schemeClr val="tx1"/>
                </a:solidFill>
                <a:cs typeface="B Nazanin" pitchFamily="2" charset="-78"/>
              </a:rPr>
              <a:t>مالياتي واريز شود.</a:t>
            </a:r>
          </a:p>
          <a:p>
            <a:pPr algn="justLow"/>
            <a:endParaRPr lang="fa-IR" dirty="0" smtClean="0">
              <a:solidFill>
                <a:schemeClr val="tx1"/>
              </a:solidFill>
              <a:cs typeface="B Nazanin" pitchFamily="2" charset="-78"/>
            </a:endParaRPr>
          </a:p>
          <a:p>
            <a:pPr algn="r"/>
            <a:r>
              <a:rPr lang="fa-IR" b="1" dirty="0">
                <a:solidFill>
                  <a:prstClr val="black"/>
                </a:solidFill>
                <a:ea typeface="+mj-ea"/>
                <a:cs typeface="B Nazanin" pitchFamily="2" charset="-78"/>
              </a:rPr>
              <a:t>3- سپرده حسن انجام کار </a:t>
            </a:r>
            <a:endParaRPr lang="fa-IR" b="1" dirty="0" smtClean="0">
              <a:solidFill>
                <a:prstClr val="black"/>
              </a:solidFill>
              <a:ea typeface="+mj-ea"/>
              <a:cs typeface="B Nazanin" pitchFamily="2" charset="-78"/>
            </a:endParaRPr>
          </a:p>
          <a:p>
            <a:pPr lvl="0" algn="justLow"/>
            <a:r>
              <a:rPr lang="fa-IR" dirty="0">
                <a:solidFill>
                  <a:schemeClr val="tx1"/>
                </a:solidFill>
                <a:cs typeface="B Nazanin" pitchFamily="2" charset="-78"/>
              </a:rPr>
              <a:t>از هر پرداخت به پيمانکار، مهندسين  مشاور، معادل 10% به عنوان سپرده حسن انجام کار کسر و به حساب هاي خزانه واريز مي شود.</a:t>
            </a:r>
            <a:endParaRPr lang="en-US" dirty="0">
              <a:solidFill>
                <a:schemeClr val="tx1"/>
              </a:solidFill>
              <a:cs typeface="B Nazanin" pitchFamily="2" charset="-78"/>
            </a:endParaRPr>
          </a:p>
          <a:p>
            <a:endParaRPr lang="fa-IR" sz="2800" dirty="0" smtClean="0">
              <a:solidFill>
                <a:prstClr val="black"/>
              </a:solidFill>
              <a:ea typeface="+mj-ea"/>
              <a:cs typeface="B Nazanin" pitchFamily="2" charset="-78"/>
            </a:endParaRPr>
          </a:p>
          <a:p>
            <a:endParaRPr lang="en-US" dirty="0">
              <a:cs typeface="B Nazanin" pitchFamily="2" charset="-78"/>
            </a:endParaRPr>
          </a:p>
        </p:txBody>
      </p:sp>
    </p:spTree>
    <p:extLst>
      <p:ext uri="{BB962C8B-B14F-4D97-AF65-F5344CB8AC3E}">
        <p14:creationId xmlns:p14="http://schemas.microsoft.com/office/powerpoint/2010/main" val="1675628196"/>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3568" y="692696"/>
            <a:ext cx="7772400" cy="4550663"/>
          </a:xfrm>
        </p:spPr>
        <p:txBody>
          <a:bodyPr>
            <a:normAutofit fontScale="85000" lnSpcReduction="20000"/>
          </a:bodyPr>
          <a:lstStyle/>
          <a:p>
            <a:pPr algn="r"/>
            <a:r>
              <a:rPr lang="fa-IR" sz="3800" b="1" dirty="0">
                <a:solidFill>
                  <a:schemeClr val="tx1"/>
                </a:solidFill>
                <a:ea typeface="+mj-ea"/>
                <a:cs typeface="B Nazanin" pitchFamily="2" charset="-78"/>
              </a:rPr>
              <a:t>4- </a:t>
            </a:r>
            <a:r>
              <a:rPr lang="fa-IR" sz="3800" b="1" dirty="0" smtClean="0">
                <a:solidFill>
                  <a:schemeClr val="tx1"/>
                </a:solidFill>
                <a:ea typeface="+mj-ea"/>
                <a:cs typeface="B Nazanin" pitchFamily="2" charset="-78"/>
              </a:rPr>
              <a:t>بيمه</a:t>
            </a:r>
          </a:p>
          <a:p>
            <a:pPr algn="justLow"/>
            <a:r>
              <a:rPr lang="fa-IR" sz="2800" dirty="0" smtClean="0">
                <a:solidFill>
                  <a:schemeClr val="tx1"/>
                </a:solidFill>
                <a:ea typeface="+mj-ea"/>
                <a:cs typeface="B Nazanin" pitchFamily="2" charset="-78"/>
              </a:rPr>
              <a:t> </a:t>
            </a:r>
            <a:r>
              <a:rPr lang="fa-IR" dirty="0" smtClean="0">
                <a:solidFill>
                  <a:schemeClr val="tx1"/>
                </a:solidFill>
                <a:cs typeface="B Nazanin" pitchFamily="2" charset="-78"/>
              </a:rPr>
              <a:t>اگر تمام يا قسمتي از بودجه قرارداد از محل اعتبارات دولتي تأمين گردد و فهرست سازمان مديريت برنامه ريزي کشور (معاونت و راهبردي) در قيمت قرارداد رعايت شده باشد، قرارداد از نوع عمراني تلقي مي گردد و نرخ حق بيمه در اين قراردادها به شرح زير است.</a:t>
            </a:r>
          </a:p>
          <a:p>
            <a:endParaRPr lang="fa-IR" dirty="0" smtClean="0">
              <a:solidFill>
                <a:schemeClr val="tx1"/>
              </a:solidFill>
              <a:cs typeface="B Nazanin" pitchFamily="2" charset="-78"/>
            </a:endParaRPr>
          </a:p>
          <a:p>
            <a:pPr algn="justLow"/>
            <a:r>
              <a:rPr lang="fa-IR" sz="2800" dirty="0">
                <a:solidFill>
                  <a:prstClr val="black"/>
                </a:solidFill>
                <a:ea typeface="+mj-ea"/>
                <a:cs typeface="B Nazanin" pitchFamily="2" charset="-78"/>
              </a:rPr>
              <a:t>الف- در قراردادهاي اجراي عمليات نرخ 6/6درصد مي باشد که از اين نرخ 1/6% به عهده پيمانکار و 5درصد به عهده کارفرما مي باشد که در پايان هر صورت وضعيت مبالغ تعيين به حساب سازمان تأمين اجتماعي واريز مي گردد</a:t>
            </a:r>
            <a:r>
              <a:rPr lang="fa-IR" sz="2800" dirty="0" smtClean="0">
                <a:solidFill>
                  <a:prstClr val="black"/>
                </a:solidFill>
                <a:ea typeface="+mj-ea"/>
                <a:cs typeface="B Nazanin" pitchFamily="2" charset="-78"/>
              </a:rPr>
              <a:t>.</a:t>
            </a:r>
          </a:p>
          <a:p>
            <a:pPr algn="justLow"/>
            <a:endParaRPr lang="fa-IR" sz="2800" dirty="0" smtClean="0">
              <a:solidFill>
                <a:prstClr val="black"/>
              </a:solidFill>
              <a:ea typeface="+mj-ea"/>
              <a:cs typeface="B Nazanin" pitchFamily="2" charset="-78"/>
            </a:endParaRPr>
          </a:p>
          <a:p>
            <a:pPr lvl="0" algn="justLow"/>
            <a:r>
              <a:rPr lang="fa-IR" dirty="0">
                <a:solidFill>
                  <a:schemeClr val="tx1"/>
                </a:solidFill>
                <a:cs typeface="B Nazanin" pitchFamily="2" charset="-78"/>
              </a:rPr>
              <a:t>ب- در قراردادهاي مشاوره اي و نظارتي حق بيمه 15/6 درصد است که از نرخ ذکور 3/6% به عهده مشاور و 12% به عهده کارفرما مي باشد.</a:t>
            </a:r>
          </a:p>
          <a:p>
            <a:endParaRPr lang="en-US" dirty="0">
              <a:solidFill>
                <a:schemeClr val="tx1"/>
              </a:solidFill>
              <a:cs typeface="B Nazanin" pitchFamily="2" charset="-78"/>
            </a:endParaRPr>
          </a:p>
        </p:txBody>
      </p:sp>
    </p:spTree>
    <p:extLst>
      <p:ext uri="{BB962C8B-B14F-4D97-AF65-F5344CB8AC3E}">
        <p14:creationId xmlns:p14="http://schemas.microsoft.com/office/powerpoint/2010/main" val="290379730"/>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3568" y="1052736"/>
            <a:ext cx="7772400" cy="3528392"/>
          </a:xfrm>
        </p:spPr>
        <p:txBody>
          <a:bodyPr>
            <a:normAutofit fontScale="92500" lnSpcReduction="20000"/>
          </a:bodyPr>
          <a:lstStyle/>
          <a:p>
            <a:pPr algn="r"/>
            <a:r>
              <a:rPr lang="fa-IR" sz="3500" b="1" dirty="0">
                <a:solidFill>
                  <a:prstClr val="black"/>
                </a:solidFill>
                <a:ea typeface="+mj-ea"/>
                <a:cs typeface="B Nazanin" pitchFamily="2" charset="-78"/>
              </a:rPr>
              <a:t>5- اقساط پيش </a:t>
            </a:r>
            <a:r>
              <a:rPr lang="fa-IR" sz="3500" b="1" dirty="0" smtClean="0">
                <a:solidFill>
                  <a:prstClr val="black"/>
                </a:solidFill>
                <a:ea typeface="+mj-ea"/>
                <a:cs typeface="B Nazanin" pitchFamily="2" charset="-78"/>
              </a:rPr>
              <a:t>پرداخت</a:t>
            </a:r>
          </a:p>
          <a:p>
            <a:pPr algn="r"/>
            <a:endParaRPr lang="fa-IR" b="1" dirty="0" smtClean="0">
              <a:solidFill>
                <a:prstClr val="black"/>
              </a:solidFill>
              <a:ea typeface="+mj-ea"/>
              <a:cs typeface="B Nazanin" pitchFamily="2" charset="-78"/>
            </a:endParaRPr>
          </a:p>
          <a:p>
            <a:pPr algn="justLow"/>
            <a:r>
              <a:rPr lang="fa-IR" dirty="0" smtClean="0">
                <a:solidFill>
                  <a:schemeClr val="tx1"/>
                </a:solidFill>
                <a:cs typeface="B Nazanin" pitchFamily="2" charset="-78"/>
              </a:rPr>
              <a:t>اقساط پيش پرداخت به همان نسبت پرداختي از صورت وضعيت ها کسر و به طوري که تا پايان آخرين صورت وضعيت موقت کل مبلغ پيش پرداخت مستهلک مي گردد و به طور مثال 14/5درصد مبلغ قرارداد پيش پرداخت شده باشد. از هر صورت وضعيت مبلغ 14/5% تحت عنوان پيش پرداخت کسر و در پايان قرارداد کل مبلغ پيش پرداخت مستهلک مي شود.</a:t>
            </a:r>
            <a:endParaRPr lang="en-US" dirty="0">
              <a:solidFill>
                <a:schemeClr val="tx1"/>
              </a:solidFill>
              <a:cs typeface="B Nazanin" pitchFamily="2" charset="-78"/>
            </a:endParaRPr>
          </a:p>
        </p:txBody>
      </p:sp>
    </p:spTree>
    <p:extLst>
      <p:ext uri="{BB962C8B-B14F-4D97-AF65-F5344CB8AC3E}">
        <p14:creationId xmlns:p14="http://schemas.microsoft.com/office/powerpoint/2010/main" val="50247872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052736"/>
            <a:ext cx="8424935" cy="3046988"/>
          </a:xfrm>
          <a:prstGeom prst="rect">
            <a:avLst/>
          </a:prstGeom>
          <a:noFill/>
        </p:spPr>
        <p:txBody>
          <a:bodyPr wrap="square" rtlCol="1">
            <a:spAutoFit/>
          </a:bodyPr>
          <a:lstStyle/>
          <a:p>
            <a:pPr algn="ctr"/>
            <a:r>
              <a:rPr lang="fa-IR" sz="4800" dirty="0" smtClean="0">
                <a:solidFill>
                  <a:prstClr val="black"/>
                </a:solidFill>
                <a:latin typeface="2  Titr"/>
                <a:cs typeface="B Titr" pitchFamily="2" charset="-78"/>
              </a:rPr>
              <a:t>فصل هفتم</a:t>
            </a:r>
          </a:p>
          <a:p>
            <a:pPr algn="ctr"/>
            <a:endParaRPr lang="fa-IR" sz="4800" dirty="0" smtClean="0">
              <a:solidFill>
                <a:prstClr val="black"/>
              </a:solidFill>
              <a:latin typeface="2  Titr"/>
              <a:cs typeface="B Titr" pitchFamily="2" charset="-78"/>
            </a:endParaRPr>
          </a:p>
          <a:p>
            <a:pPr algn="ctr"/>
            <a:endParaRPr lang="fa-IR" sz="4800" dirty="0" smtClean="0">
              <a:solidFill>
                <a:prstClr val="black"/>
              </a:solidFill>
              <a:latin typeface="2  Titr"/>
              <a:cs typeface="B Titr" pitchFamily="2" charset="-78"/>
            </a:endParaRPr>
          </a:p>
          <a:p>
            <a:pPr algn="ctr"/>
            <a:r>
              <a:rPr lang="fa-IR" sz="4800" dirty="0" smtClean="0">
                <a:solidFill>
                  <a:prstClr val="black"/>
                </a:solidFill>
                <a:latin typeface="2  Titr"/>
                <a:cs typeface="B Titr" pitchFamily="2" charset="-78"/>
              </a:rPr>
              <a:t>حساب مستقل وجوه درآمد اختصاصی</a:t>
            </a:r>
            <a:endParaRPr lang="fa-IR" sz="4800" dirty="0">
              <a:solidFill>
                <a:prstClr val="black"/>
              </a:solidFill>
              <a:latin typeface="2  Titr"/>
              <a:cs typeface="B Titr" pitchFamily="2" charset="-78"/>
            </a:endParaRPr>
          </a:p>
        </p:txBody>
      </p:sp>
    </p:spTree>
    <p:extLst>
      <p:ext uri="{BB962C8B-B14F-4D97-AF65-F5344CB8AC3E}">
        <p14:creationId xmlns:p14="http://schemas.microsoft.com/office/powerpoint/2010/main" val="3274769421"/>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052736"/>
            <a:ext cx="8229600" cy="4525963"/>
          </a:xfrm>
        </p:spPr>
        <p:txBody>
          <a:bodyPr/>
          <a:lstStyle/>
          <a:p>
            <a:pPr algn="justLow" rtl="1"/>
            <a:r>
              <a:rPr lang="ar-SA" dirty="0" smtClean="0">
                <a:cs typeface="B Nazanin" pitchFamily="2" charset="-78"/>
              </a:rPr>
              <a:t>حساب مستقل وجوه درآمد هاي اختصاصي يکي از حسابهاي مستقل وجوه دولتي است که در اجراي فعاليتهاي از نوع دولتي (غير بازرگاني ) وزارتخانه ها و مؤسسات دولتي مورد استفاده قرار مي گيرد . از آنجا که حساب مستقل وجوه رآمد اختصاصي از دسته حسابهاي مستقل وجوه دولتي بوده و براي نگهداري حساب منابع مالي خاصي که براي تأمين هزينه هاي مشخصي مورد استفاده قرار مي گيرد ، در اغلب موارد مشابه حساب مستقل وجوه اعتبارات جاري (اعتبارات هزينه اي) است</a:t>
            </a:r>
            <a:endParaRPr lang="en-US" dirty="0">
              <a:cs typeface="B Nazanin" pitchFamily="2" charset="-78"/>
            </a:endParaRPr>
          </a:p>
        </p:txBody>
      </p:sp>
    </p:spTree>
    <p:extLst>
      <p:ext uri="{BB962C8B-B14F-4D97-AF65-F5344CB8AC3E}">
        <p14:creationId xmlns:p14="http://schemas.microsoft.com/office/powerpoint/2010/main" val="4169628223"/>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rmAutofit/>
          </a:bodyPr>
          <a:lstStyle/>
          <a:p>
            <a:pPr algn="r"/>
            <a:r>
              <a:rPr lang="ar-SA" sz="3200" b="1" dirty="0" smtClean="0">
                <a:cs typeface="B Nazanin" pitchFamily="2" charset="-78"/>
              </a:rPr>
              <a:t>مأموريت حساب مستقل وجوه اختصاصي </a:t>
            </a:r>
            <a:endParaRPr lang="en-US" sz="3200" b="1" dirty="0">
              <a:cs typeface="B Nazanin" pitchFamily="2" charset="-78"/>
            </a:endParaRPr>
          </a:p>
        </p:txBody>
      </p:sp>
      <p:sp>
        <p:nvSpPr>
          <p:cNvPr id="3" name="Content Placeholder 2"/>
          <p:cNvSpPr>
            <a:spLocks noGrp="1"/>
          </p:cNvSpPr>
          <p:nvPr>
            <p:ph idx="1"/>
          </p:nvPr>
        </p:nvSpPr>
        <p:spPr>
          <a:xfrm>
            <a:off x="467544" y="1700808"/>
            <a:ext cx="8229600" cy="4525963"/>
          </a:xfrm>
        </p:spPr>
        <p:txBody>
          <a:bodyPr/>
          <a:lstStyle/>
          <a:p>
            <a:pPr algn="justLow" rtl="1">
              <a:lnSpc>
                <a:spcPct val="150000"/>
              </a:lnSpc>
            </a:pPr>
            <a:r>
              <a:rPr lang="ar-SA" dirty="0" smtClean="0">
                <a:cs typeface="B Nazanin" pitchFamily="2" charset="-78"/>
              </a:rPr>
              <a:t>مباني نظري حسابداري و گزارشگري مالي دولتي ر تحقق و ارتقاي سطح مسئوليت پاسخگوئي سيستم حسابداري و گزارشگري مالي و دولتي تأکيد داشته و حسابداري را ابزار مناسبي جهت اداي مسئوليت پاسخگوئي مقامات  منتخب و يا منصوب دولتي مي داند . </a:t>
            </a:r>
            <a:endParaRPr lang="en-US" dirty="0">
              <a:cs typeface="B Nazanin" pitchFamily="2" charset="-78"/>
            </a:endParaRPr>
          </a:p>
        </p:txBody>
      </p:sp>
    </p:spTree>
    <p:extLst>
      <p:ext uri="{BB962C8B-B14F-4D97-AF65-F5344CB8AC3E}">
        <p14:creationId xmlns:p14="http://schemas.microsoft.com/office/powerpoint/2010/main" val="346020356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08720"/>
            <a:ext cx="8229600" cy="4525963"/>
          </a:xfrm>
        </p:spPr>
        <p:txBody>
          <a:bodyPr>
            <a:normAutofit fontScale="92500" lnSpcReduction="20000"/>
          </a:bodyPr>
          <a:lstStyle/>
          <a:p>
            <a:pPr algn="justLow" rtl="1">
              <a:lnSpc>
                <a:spcPct val="150000"/>
              </a:lnSpc>
            </a:pPr>
            <a:r>
              <a:rPr lang="ar-SA" dirty="0" smtClean="0">
                <a:cs typeface="B Nazanin" pitchFamily="2" charset="-78"/>
              </a:rPr>
              <a:t>بر اساس اين رويکرد و بر مبناي ويژگيهاي کنترلي محيط فعاليتهاي از نوع دولتي ( غير بازرگاني ) از سيستم حسابداري حسابهاي مستقل استفاده مي شود . در اين سيستم ، به منظور شفافيت مسئوليت پاسخگوئي مقامات مصرف کننده منابع و حصول اطمينان از مصرف منابع مالي در جهت اهداف تعيين شده ، حساب منابع مالي که براي تحقق اهداف معييني تخصيص مي يابد ، جداگانه نگهداري مي شود . </a:t>
            </a:r>
            <a:endParaRPr lang="en-US" dirty="0">
              <a:cs typeface="B Nazanin" pitchFamily="2" charset="-78"/>
            </a:endParaRPr>
          </a:p>
        </p:txBody>
      </p:sp>
    </p:spTree>
    <p:extLst>
      <p:ext uri="{BB962C8B-B14F-4D97-AF65-F5344CB8AC3E}">
        <p14:creationId xmlns:p14="http://schemas.microsoft.com/office/powerpoint/2010/main" val="33244298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548680"/>
            <a:ext cx="7848872" cy="5760640"/>
          </a:xfrm>
        </p:spPr>
        <p:txBody>
          <a:bodyPr>
            <a:noAutofit/>
          </a:bodyPr>
          <a:lstStyle/>
          <a:p>
            <a:pPr algn="justLow" rtl="1"/>
            <a:r>
              <a:rPr lang="ar-SA" sz="2800" dirty="0" smtClean="0">
                <a:cs typeface="B Nazanin" pitchFamily="2" charset="-78"/>
              </a:rPr>
              <a:t>. در ساختار حسابهاي مستقل وجوه دولتي که مسئوليت نگهداري حسابهاي منابع مالي مورد مصرف براي اجراي برنامه ها و فعاليتهاي از نوع دولتي (غير انتفاعي ) را به عهده دارد ، حساب مستقل وجوه درآمد اختصاصي نيز از جايگاه در خور ملاحظه اي بر خوردار است . حساب مستقل وجوه درآمد اختصاصي در دولت و واحد هاي تابعه آن (وزارتخانه ها و مؤسسات دولتي )مسئوليت نگهداري حساب نوعي از منابع مالي را به عهده دارد که براي تأمين هزينه هاي خاص برنامه ها و فعاليتهاي دستگاههاي اجرائي ، مورد استفاده قرار مي گيرد . با اين ترتيب مأموريت اين حساب مستقل به عنوان يک مرکز درآمد و هزينه مشخص در دستگاه اجرائي ، نگهداري حساب و ارائه گزارشهاي مالي جداگانه براي تحصيل و مصرف درآمدهاي خاصي است که براي اجراي فعاليتها و برنامه هاي مشخصي ، تخصيص مي يابد</a:t>
            </a:r>
            <a:endParaRPr lang="en-US" sz="2800" dirty="0">
              <a:cs typeface="B Nazanin" pitchFamily="2" charset="-78"/>
            </a:endParaRPr>
          </a:p>
        </p:txBody>
      </p:sp>
    </p:spTree>
    <p:extLst>
      <p:ext uri="{BB962C8B-B14F-4D97-AF65-F5344CB8AC3E}">
        <p14:creationId xmlns:p14="http://schemas.microsoft.com/office/powerpoint/2010/main" val="3768177131"/>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91575" cy="1143000"/>
          </a:xfrm>
        </p:spPr>
        <p:txBody>
          <a:bodyPr>
            <a:normAutofit/>
          </a:bodyPr>
          <a:lstStyle/>
          <a:p>
            <a:pPr algn="r" rtl="1"/>
            <a:r>
              <a:rPr lang="ar-SA" sz="3200" b="1" dirty="0" smtClean="0">
                <a:cs typeface="B Nazanin" pitchFamily="2" charset="-78"/>
              </a:rPr>
              <a:t>منابع مالي و ويژگيهاي حساب مستقل وجوه درآمد اختصاصي </a:t>
            </a:r>
            <a:endParaRPr lang="en-US" sz="3200" b="1" dirty="0">
              <a:cs typeface="B Nazanin" pitchFamily="2" charset="-78"/>
            </a:endParaRPr>
          </a:p>
        </p:txBody>
      </p:sp>
      <p:sp>
        <p:nvSpPr>
          <p:cNvPr id="3" name="Content Placeholder 2"/>
          <p:cNvSpPr>
            <a:spLocks noGrp="1"/>
          </p:cNvSpPr>
          <p:nvPr>
            <p:ph idx="1"/>
          </p:nvPr>
        </p:nvSpPr>
        <p:spPr/>
        <p:txBody>
          <a:bodyPr>
            <a:normAutofit fontScale="92500" lnSpcReduction="20000"/>
          </a:bodyPr>
          <a:lstStyle/>
          <a:p>
            <a:pPr algn="justLow" rtl="1">
              <a:lnSpc>
                <a:spcPct val="150000"/>
              </a:lnSpc>
            </a:pPr>
            <a:r>
              <a:rPr lang="ar-SA" b="1" dirty="0" smtClean="0">
                <a:cs typeface="B Nazanin" pitchFamily="2" charset="-78"/>
              </a:rPr>
              <a:t>تعريف درآمد اختصاصي: </a:t>
            </a:r>
            <a:r>
              <a:rPr lang="ar-SA" dirty="0" smtClean="0">
                <a:cs typeface="B Nazanin" pitchFamily="2" charset="-78"/>
              </a:rPr>
              <a:t>درآمد اختصاصي عبارت است از درآمد هائي که به موجب قانون براي مصرف يا مصارف خاص در بودجه کل کشور تحت عنوان درآمد اختصاصي منظور</a:t>
            </a:r>
            <a:r>
              <a:rPr lang="fa-IR" dirty="0" smtClean="0">
                <a:cs typeface="B Nazanin" pitchFamily="2" charset="-78"/>
              </a:rPr>
              <a:t> </a:t>
            </a:r>
            <a:r>
              <a:rPr lang="ar-SA" dirty="0" smtClean="0">
                <a:cs typeface="B Nazanin" pitchFamily="2" charset="-78"/>
              </a:rPr>
              <a:t>مي گردد</a:t>
            </a:r>
            <a:r>
              <a:rPr lang="en-US" dirty="0" smtClean="0">
                <a:cs typeface="B Nazanin" pitchFamily="2" charset="-78"/>
              </a:rPr>
              <a:t>.</a:t>
            </a:r>
            <a:endParaRPr lang="fa-IR" dirty="0" smtClean="0">
              <a:cs typeface="B Nazanin" pitchFamily="2" charset="-78"/>
            </a:endParaRPr>
          </a:p>
          <a:p>
            <a:pPr algn="justLow" rtl="1">
              <a:lnSpc>
                <a:spcPct val="150000"/>
              </a:lnSpc>
            </a:pPr>
            <a:r>
              <a:rPr lang="ar-SA" dirty="0" smtClean="0">
                <a:cs typeface="B Nazanin" pitchFamily="2" charset="-78"/>
              </a:rPr>
              <a:t>منابع مالي حساب مستقل وجوه اختصاصي دستگاههاي اجرائي را درآمدهاي اختصاصي تشکيل مي دهد درآمدهاي اختصاصي به درآمدهائي اطلاق مي شود که با اجازه قانون تحصيل و در بودجه سالانه کل کشور تحت عنوان درآمد </a:t>
            </a:r>
            <a:endParaRPr lang="en-US" dirty="0">
              <a:cs typeface="B Nazanin" pitchFamily="2" charset="-78"/>
            </a:endParaRPr>
          </a:p>
        </p:txBody>
      </p:sp>
    </p:spTree>
    <p:extLst>
      <p:ext uri="{BB962C8B-B14F-4D97-AF65-F5344CB8AC3E}">
        <p14:creationId xmlns:p14="http://schemas.microsoft.com/office/powerpoint/2010/main" val="10202026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76672"/>
            <a:ext cx="8229600" cy="5328592"/>
          </a:xfrm>
        </p:spPr>
        <p:txBody>
          <a:bodyPr>
            <a:noAutofit/>
          </a:bodyPr>
          <a:lstStyle/>
          <a:p>
            <a:pPr algn="justLow" rtl="1">
              <a:lnSpc>
                <a:spcPct val="150000"/>
              </a:lnSpc>
            </a:pPr>
            <a:r>
              <a:rPr lang="ar-SA" sz="2800" dirty="0" smtClean="0">
                <a:cs typeface="B Nazanin" pitchFamily="2" charset="-78"/>
              </a:rPr>
              <a:t>اختصاصي پيش بيني و براي تأمين هزينه هاي خاصي که براي اجراي فعاليتها و برنامه هاي دستگاههاي اجرائي ضروري است ، مصرف مي گردد .بنابراين شرايط ايجاد حساب مستقل وجوه درامد اختصاصي در دستگاههاي اجرائي تابعه دولت به شرح زير است</a:t>
            </a:r>
            <a:r>
              <a:rPr lang="en-US" sz="2800" dirty="0" smtClean="0">
                <a:cs typeface="B Nazanin" pitchFamily="2" charset="-78"/>
              </a:rPr>
              <a:t> :</a:t>
            </a:r>
            <a:br>
              <a:rPr lang="en-US" sz="2800" dirty="0" smtClean="0">
                <a:cs typeface="B Nazanin" pitchFamily="2" charset="-78"/>
              </a:rPr>
            </a:br>
            <a:endParaRPr lang="fa-IR" sz="2800" dirty="0" smtClean="0">
              <a:cs typeface="B Nazanin" pitchFamily="2" charset="-78"/>
            </a:endParaRPr>
          </a:p>
          <a:p>
            <a:pPr algn="justLow" rtl="1">
              <a:lnSpc>
                <a:spcPct val="150000"/>
              </a:lnSpc>
            </a:pPr>
            <a:r>
              <a:rPr lang="en-US" sz="2800" dirty="0" smtClean="0">
                <a:cs typeface="B Nazanin" pitchFamily="2" charset="-78"/>
              </a:rPr>
              <a:t> </a:t>
            </a:r>
            <a:r>
              <a:rPr lang="ar-SA" sz="2800" dirty="0" smtClean="0">
                <a:cs typeface="B Nazanin" pitchFamily="2" charset="-78"/>
              </a:rPr>
              <a:t>الف </a:t>
            </a:r>
            <a:r>
              <a:rPr lang="fa-IR" sz="2800" dirty="0" smtClean="0">
                <a:cs typeface="B Nazanin" pitchFamily="2" charset="-78"/>
              </a:rPr>
              <a:t>- </a:t>
            </a:r>
            <a:r>
              <a:rPr lang="ar-SA" sz="2800" dirty="0" smtClean="0">
                <a:cs typeface="B Nazanin" pitchFamily="2" charset="-78"/>
              </a:rPr>
              <a:t>تحصيل درآمد اختصاصي توسط وزارتخانه ها و مؤسسات دولتي مستلزم مجوز قانوني است که از طريق تصويب قانون توسط قوه مقننه تحقق مي يابد</a:t>
            </a:r>
            <a:endParaRPr lang="en-US" sz="2800" dirty="0">
              <a:cs typeface="B Nazanin" pitchFamily="2" charset="-78"/>
            </a:endParaRPr>
          </a:p>
        </p:txBody>
      </p:sp>
    </p:spTree>
    <p:extLst>
      <p:ext uri="{BB962C8B-B14F-4D97-AF65-F5344CB8AC3E}">
        <p14:creationId xmlns:p14="http://schemas.microsoft.com/office/powerpoint/2010/main" val="1474491711"/>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980728"/>
            <a:ext cx="8229600" cy="4525963"/>
          </a:xfrm>
        </p:spPr>
        <p:txBody>
          <a:bodyPr>
            <a:normAutofit/>
          </a:bodyPr>
          <a:lstStyle/>
          <a:p>
            <a:pPr algn="justLow" rtl="1"/>
            <a:r>
              <a:rPr lang="ar-SA" sz="2800" dirty="0" smtClean="0">
                <a:cs typeface="B Nazanin" pitchFamily="2" charset="-78"/>
              </a:rPr>
              <a:t>ب – نوع و ميزان درآمدهاو همچنين نوع و ميزان هزينه ها  باي تحت عناوين «درآمد اختصاصي » و «اعتبارات اختصاصي » به ترتيب در قسمت درآمدها و اعتبارات بودجه سالانه کل کشور ، پيش بيني شود</a:t>
            </a:r>
            <a:endParaRPr lang="fa-IR" sz="2800" dirty="0" smtClean="0">
              <a:cs typeface="B Nazanin" pitchFamily="2" charset="-78"/>
            </a:endParaRPr>
          </a:p>
          <a:p>
            <a:pPr algn="justLow" rtl="1"/>
            <a:endParaRPr lang="fa-IR" sz="2800" dirty="0" smtClean="0">
              <a:cs typeface="B Nazanin" pitchFamily="2" charset="-78"/>
            </a:endParaRPr>
          </a:p>
          <a:p>
            <a:pPr algn="justLow" rtl="1"/>
            <a:r>
              <a:rPr lang="ar-SA" sz="2800" dirty="0" smtClean="0">
                <a:cs typeface="B Nazanin" pitchFamily="2" charset="-78"/>
              </a:rPr>
              <a:t>ج</a:t>
            </a:r>
            <a:r>
              <a:rPr lang="en-US" sz="2800" dirty="0" smtClean="0">
                <a:cs typeface="B Nazanin" pitchFamily="2" charset="-78"/>
              </a:rPr>
              <a:t> – </a:t>
            </a:r>
            <a:r>
              <a:rPr lang="ar-SA" sz="2800" dirty="0" smtClean="0">
                <a:cs typeface="B Nazanin" pitchFamily="2" charset="-78"/>
              </a:rPr>
              <a:t>درآمدهاي اختصاصي بايد منحصراً به مصرف هزينه هاي خاص و معيين برسد</a:t>
            </a:r>
            <a:endParaRPr lang="fa-IR" sz="2800" dirty="0" smtClean="0">
              <a:cs typeface="B Nazanin" pitchFamily="2" charset="-78"/>
            </a:endParaRPr>
          </a:p>
          <a:p>
            <a:pPr algn="justLow" rtl="1"/>
            <a:endParaRPr lang="fa-IR" sz="2800" dirty="0" smtClean="0">
              <a:cs typeface="B Nazanin" pitchFamily="2" charset="-78"/>
            </a:endParaRPr>
          </a:p>
          <a:p>
            <a:pPr algn="justLow" rtl="1"/>
            <a:r>
              <a:rPr lang="ar-SA" sz="2800" dirty="0" smtClean="0">
                <a:cs typeface="B Nazanin" pitchFamily="2" charset="-78"/>
              </a:rPr>
              <a:t>تحقق هر سه شرط فوق مجوزي خواهد بود تا دستگاه اجرائي حساب مستقل وجوه درآمد اختصاصي ايجاد نمايد </a:t>
            </a:r>
            <a:endParaRPr lang="en-US" sz="2800" dirty="0">
              <a:cs typeface="B Nazanin" pitchFamily="2" charset="-78"/>
            </a:endParaRPr>
          </a:p>
        </p:txBody>
      </p:sp>
    </p:spTree>
    <p:extLst>
      <p:ext uri="{BB962C8B-B14F-4D97-AF65-F5344CB8AC3E}">
        <p14:creationId xmlns:p14="http://schemas.microsoft.com/office/powerpoint/2010/main" val="350060929"/>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1"/>
            <a:ext cx="8229600" cy="3744416"/>
          </a:xfrm>
        </p:spPr>
        <p:txBody>
          <a:bodyPr/>
          <a:lstStyle/>
          <a:p>
            <a:pPr algn="justLow" rtl="1">
              <a:lnSpc>
                <a:spcPct val="150000"/>
              </a:lnSpc>
            </a:pPr>
            <a:r>
              <a:rPr lang="ar-SA" dirty="0" smtClean="0">
                <a:cs typeface="B Nazanin" pitchFamily="2" charset="-78"/>
              </a:rPr>
              <a:t>. عدم تحقق هر يک از شرايط فوق مي تواند مانع ايجاد حسلب مستقل به منظور نگهداري حساب و ارائه گزارشهاي مالي جداگانه براي درآمد هاي مورد بحث گردد. براي روشن شدن موضوع دلايلي به شرح زير ارائه مي شود</a:t>
            </a:r>
            <a:endParaRPr lang="en-US" dirty="0">
              <a:cs typeface="B Nazanin" pitchFamily="2" charset="-78"/>
            </a:endParaRPr>
          </a:p>
        </p:txBody>
      </p:sp>
    </p:spTree>
    <p:extLst>
      <p:ext uri="{BB962C8B-B14F-4D97-AF65-F5344CB8AC3E}">
        <p14:creationId xmlns:p14="http://schemas.microsoft.com/office/powerpoint/2010/main" val="19932296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908720"/>
            <a:ext cx="8229600" cy="4525963"/>
          </a:xfrm>
        </p:spPr>
        <p:txBody>
          <a:bodyPr>
            <a:normAutofit/>
          </a:bodyPr>
          <a:lstStyle/>
          <a:p>
            <a:pPr marL="0" indent="0" algn="justLow" rtl="1">
              <a:buNone/>
            </a:pPr>
            <a:r>
              <a:rPr lang="fa-IR" sz="2800" dirty="0" smtClean="0">
                <a:cs typeface="B Nazanin" pitchFamily="2" charset="-78"/>
              </a:rPr>
              <a:t>1-</a:t>
            </a:r>
            <a:r>
              <a:rPr lang="ar-SA" sz="2800" dirty="0" smtClean="0">
                <a:cs typeface="B Nazanin" pitchFamily="2" charset="-78"/>
              </a:rPr>
              <a:t>فقدان مجوز قانوني براي تحصيل درآمد خود به خود موجب منتفي شدن ايجاد حساب مستقل خواهد شد</a:t>
            </a:r>
            <a:r>
              <a:rPr lang="en-US" sz="2800" dirty="0" smtClean="0">
                <a:cs typeface="B Nazanin" pitchFamily="2" charset="-78"/>
              </a:rPr>
              <a:t> .</a:t>
            </a:r>
          </a:p>
          <a:p>
            <a:pPr marL="0" indent="0" algn="justLow" rtl="1">
              <a:buNone/>
            </a:pPr>
            <a:r>
              <a:rPr lang="en-US" sz="2800" dirty="0" smtClean="0">
                <a:cs typeface="B Nazanin" pitchFamily="2" charset="-78"/>
              </a:rPr>
              <a:t> </a:t>
            </a:r>
            <a:br>
              <a:rPr lang="en-US" sz="2800" dirty="0" smtClean="0">
                <a:cs typeface="B Nazanin" pitchFamily="2" charset="-78"/>
              </a:rPr>
            </a:br>
            <a:r>
              <a:rPr lang="fa-IR" sz="2800" dirty="0" smtClean="0">
                <a:cs typeface="B Nazanin" pitchFamily="2" charset="-78"/>
              </a:rPr>
              <a:t>2-</a:t>
            </a:r>
            <a:r>
              <a:rPr lang="ar-SA" sz="2800" dirty="0" smtClean="0">
                <a:cs typeface="B Nazanin" pitchFamily="2" charset="-78"/>
              </a:rPr>
              <a:t>عدم پيش بيني نوع و ميزان درآمدها و هزينه ها در بودجه سالانه کل کشور تحت عناوين «درآمد اختصاصي » و </a:t>
            </a:r>
            <a:r>
              <a:rPr lang="en-US" sz="2800" dirty="0" smtClean="0">
                <a:cs typeface="B Nazanin" pitchFamily="2" charset="-78"/>
              </a:rPr>
              <a:t>«</a:t>
            </a:r>
            <a:r>
              <a:rPr lang="ar-SA" sz="2800" dirty="0" smtClean="0">
                <a:cs typeface="B Nazanin" pitchFamily="2" charset="-78"/>
              </a:rPr>
              <a:t>اعتبارات اختصاصي » به رغم وجود مجوز قانوني براي تحصيل نوعي درآمد براي مصرف يا مصارف خاص ، موجب مي شود درآمدهائي تحصيل و براي هزينه هاي خاصي مصرف شود ليکن نگهداري حساب و ارائه گزارشهاي مالي آن از طريق حساب مستقل ديگري نظير حساب مستقل وجوه اعتبارات هزينه اي صورت پذيرد</a:t>
            </a:r>
            <a:r>
              <a:rPr lang="en-US" sz="2800" dirty="0" smtClean="0">
                <a:cs typeface="B Nazanin" pitchFamily="2" charset="-78"/>
              </a:rPr>
              <a:t>. </a:t>
            </a:r>
            <a:endParaRPr lang="fa-IR" sz="2800" dirty="0" smtClean="0">
              <a:cs typeface="B Nazanin" pitchFamily="2" charset="-78"/>
            </a:endParaRPr>
          </a:p>
          <a:p>
            <a:pPr algn="justLow" rtl="1"/>
            <a:endParaRPr lang="en-US" sz="2800" dirty="0">
              <a:cs typeface="B Nazanin" pitchFamily="2" charset="-78"/>
            </a:endParaRPr>
          </a:p>
        </p:txBody>
      </p:sp>
    </p:spTree>
    <p:extLst>
      <p:ext uri="{BB962C8B-B14F-4D97-AF65-F5344CB8AC3E}">
        <p14:creationId xmlns:p14="http://schemas.microsoft.com/office/powerpoint/2010/main" val="689146346"/>
      </p:ext>
    </p:extLst>
  </p:cSld>
  <p:clrMapOvr>
    <a:masterClrMapping/>
  </p:clrMapOvr>
  <p:transition spd="slow">
    <p:wheel spokes="1"/>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525963"/>
          </a:xfrm>
        </p:spPr>
        <p:txBody>
          <a:bodyPr>
            <a:normAutofit/>
          </a:bodyPr>
          <a:lstStyle/>
          <a:p>
            <a:pPr marL="0" indent="0" algn="justLow" rtl="1">
              <a:buNone/>
            </a:pPr>
            <a:r>
              <a:rPr lang="fa-IR" sz="3000" dirty="0" smtClean="0">
                <a:cs typeface="B Nazanin" pitchFamily="2" charset="-78"/>
              </a:rPr>
              <a:t>3-</a:t>
            </a:r>
            <a:r>
              <a:rPr lang="en-US" sz="3000" dirty="0" smtClean="0">
                <a:cs typeface="B Nazanin" pitchFamily="2" charset="-78"/>
              </a:rPr>
              <a:t> </a:t>
            </a:r>
            <a:r>
              <a:rPr lang="ar-SA" sz="3000" dirty="0" smtClean="0">
                <a:cs typeface="B Nazanin" pitchFamily="2" charset="-78"/>
              </a:rPr>
              <a:t>در صورتي که موارد مصرف درآمد اختصاصي در قوانين و مقررات تعيين نشود ، خاص بودن مصرف درآمد نيز تحقق نمي يابد . تفاوت درآمد اختصاصي با درآمد عمومي عمدتاً در محدوديت نوع مصرف مي باشد ودر مواردي که درآمد اختصاصي محدود به تأمين هزينه هاي خاصي نباشد و ويژگي اختصاصي بودن خود را از دست دهد ، از مصاديق درآمد عمومي خواهد بود . در اين قبيل موارد نيز ايجاد حساب مستقل جداگانه اي تحت عنوان وجوه اختصاصي ضرورتي نخواهد داشت</a:t>
            </a:r>
            <a:r>
              <a:rPr lang="en-US" sz="3000" dirty="0" smtClean="0">
                <a:cs typeface="B Nazanin" pitchFamily="2" charset="-78"/>
              </a:rPr>
              <a:t> .  </a:t>
            </a:r>
            <a:endParaRPr lang="en-US" sz="3000" dirty="0">
              <a:cs typeface="B Nazanin" pitchFamily="2" charset="-78"/>
            </a:endParaRPr>
          </a:p>
        </p:txBody>
      </p:sp>
    </p:spTree>
    <p:extLst>
      <p:ext uri="{BB962C8B-B14F-4D97-AF65-F5344CB8AC3E}">
        <p14:creationId xmlns:p14="http://schemas.microsoft.com/office/powerpoint/2010/main" val="96724151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8229600" cy="1143000"/>
          </a:xfrm>
        </p:spPr>
        <p:txBody>
          <a:bodyPr>
            <a:normAutofit/>
          </a:bodyPr>
          <a:lstStyle/>
          <a:p>
            <a:pPr algn="r" rtl="1"/>
            <a:r>
              <a:rPr lang="ar-SA" sz="3600" b="1" dirty="0" smtClean="0">
                <a:cs typeface="B Nazanin" pitchFamily="2" charset="-78"/>
              </a:rPr>
              <a:t>حسابداري و کنترل بودجه اي </a:t>
            </a:r>
            <a:endParaRPr lang="en-US" sz="3600" b="1" dirty="0">
              <a:cs typeface="B Nazanin" pitchFamily="2" charset="-78"/>
            </a:endParaRPr>
          </a:p>
        </p:txBody>
      </p:sp>
      <p:sp>
        <p:nvSpPr>
          <p:cNvPr id="3" name="Content Placeholder 2"/>
          <p:cNvSpPr>
            <a:spLocks noGrp="1"/>
          </p:cNvSpPr>
          <p:nvPr>
            <p:ph idx="1"/>
          </p:nvPr>
        </p:nvSpPr>
        <p:spPr>
          <a:xfrm>
            <a:off x="467544" y="1988840"/>
            <a:ext cx="8229600" cy="4525963"/>
          </a:xfrm>
        </p:spPr>
        <p:txBody>
          <a:bodyPr>
            <a:normAutofit/>
          </a:bodyPr>
          <a:lstStyle/>
          <a:p>
            <a:pPr algn="justLow" rtl="1"/>
            <a:r>
              <a:rPr lang="ar-SA" sz="2800" dirty="0" smtClean="0">
                <a:cs typeface="B Nazanin" pitchFamily="2" charset="-78"/>
              </a:rPr>
              <a:t>حسابداري و کنترل  بودجه اي حساب مستقل  وجوه درآمد اختصاصي دستگاههاي اجرائي ، مشابه حسابداري و کنترل بودجه اي حساب مستقل وجوه اعتبارات جاري مي باشد . بنابراين اگر کنترل بودجه اي در حساب مستقل وجوه درآمد اختصاصي ، با روش حسابداري دو طرفه انجام شود ، از تعدادي حسابهاي بودجه اي خود تراز مشابه آنچه که در حسابداري بودجه اي حساب مستقل وجوه اعتبارات جاري معرفي گرديد ، استفاده مي شود . در صورتي که کنترل بودجه اي اين حساب مستقل با روش ساده و يک طرفه صورت پذيرد ، از همان دفاتر آماري کنترل اعتبارات استفاده مي شود</a:t>
            </a:r>
            <a:r>
              <a:rPr lang="en-US" sz="2800" dirty="0" smtClean="0">
                <a:cs typeface="B Nazanin" pitchFamily="2" charset="-78"/>
              </a:rPr>
              <a:t>.</a:t>
            </a:r>
            <a:endParaRPr lang="en-US" sz="2800" dirty="0">
              <a:cs typeface="B Nazanin" pitchFamily="2" charset="-78"/>
            </a:endParaRPr>
          </a:p>
        </p:txBody>
      </p:sp>
    </p:spTree>
    <p:extLst>
      <p:ext uri="{BB962C8B-B14F-4D97-AF65-F5344CB8AC3E}">
        <p14:creationId xmlns:p14="http://schemas.microsoft.com/office/powerpoint/2010/main" val="4162654613"/>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639175" cy="1143000"/>
          </a:xfrm>
        </p:spPr>
        <p:txBody>
          <a:bodyPr>
            <a:normAutofit/>
          </a:bodyPr>
          <a:lstStyle/>
          <a:p>
            <a:pPr algn="justLow" rtl="1"/>
            <a:r>
              <a:rPr lang="ar-SA" sz="2800" b="1" dirty="0" smtClean="0">
                <a:cs typeface="B Nazanin" pitchFamily="2" charset="-78"/>
              </a:rPr>
              <a:t>منابع مالي و ويژگي هاي حساب مستقل وجوه در آمد اختصاصي</a:t>
            </a:r>
            <a:r>
              <a:rPr lang="en-US" sz="2800" b="1" dirty="0" smtClean="0">
                <a:cs typeface="B Nazanin" pitchFamily="2" charset="-78"/>
              </a:rPr>
              <a:t> :</a:t>
            </a:r>
            <a:endParaRPr lang="en-US" sz="2800" b="1" dirty="0">
              <a:cs typeface="B Nazanin" pitchFamily="2" charset="-78"/>
            </a:endParaRPr>
          </a:p>
        </p:txBody>
      </p:sp>
      <p:sp>
        <p:nvSpPr>
          <p:cNvPr id="3" name="Content Placeholder 2"/>
          <p:cNvSpPr>
            <a:spLocks noGrp="1"/>
          </p:cNvSpPr>
          <p:nvPr>
            <p:ph idx="1"/>
          </p:nvPr>
        </p:nvSpPr>
        <p:spPr>
          <a:xfrm>
            <a:off x="467544" y="1484784"/>
            <a:ext cx="8229600" cy="4525963"/>
          </a:xfrm>
        </p:spPr>
        <p:txBody>
          <a:bodyPr>
            <a:noAutofit/>
          </a:bodyPr>
          <a:lstStyle/>
          <a:p>
            <a:pPr algn="r" rtl="1"/>
            <a:r>
              <a:rPr lang="ar-SA" sz="2800" dirty="0" smtClean="0">
                <a:cs typeface="B Nazanin" pitchFamily="2" charset="-78"/>
              </a:rPr>
              <a:t>پس منابع مالي حساب مستقل وجوه اختصاصي دستگاههاي اجرايي را در امدهاي اختصاصي تشکيل مي دهد</a:t>
            </a:r>
            <a:r>
              <a:rPr lang="en-US" sz="2800" dirty="0" smtClean="0">
                <a:cs typeface="B Nazanin" pitchFamily="2" charset="-78"/>
              </a:rPr>
              <a:t> . </a:t>
            </a:r>
            <a:br>
              <a:rPr lang="en-US" sz="2800" dirty="0" smtClean="0">
                <a:cs typeface="B Nazanin" pitchFamily="2" charset="-78"/>
              </a:rPr>
            </a:br>
            <a:r>
              <a:rPr lang="en-US" sz="2800" dirty="0" smtClean="0">
                <a:cs typeface="B Nazanin" pitchFamily="2" charset="-78"/>
              </a:rPr>
              <a:t>- </a:t>
            </a:r>
            <a:r>
              <a:rPr lang="ar-SA" sz="2800" dirty="0" smtClean="0">
                <a:cs typeface="B Nazanin" pitchFamily="2" charset="-78"/>
              </a:rPr>
              <a:t>در آمدهاي اختصاصي به در آمدهايي اطلاق مي شود که</a:t>
            </a:r>
            <a:r>
              <a:rPr lang="en-US" sz="2800" dirty="0" smtClean="0">
                <a:cs typeface="B Nazanin" pitchFamily="2" charset="-78"/>
              </a:rPr>
              <a:t> :</a:t>
            </a:r>
            <a:br>
              <a:rPr lang="en-US" sz="2800" dirty="0" smtClean="0">
                <a:cs typeface="B Nazanin" pitchFamily="2" charset="-78"/>
              </a:rPr>
            </a:br>
            <a:r>
              <a:rPr lang="en-US" sz="2800" dirty="0" smtClean="0">
                <a:cs typeface="B Nazanin" pitchFamily="2" charset="-78"/>
              </a:rPr>
              <a:t>- </a:t>
            </a:r>
            <a:r>
              <a:rPr lang="ar-SA" sz="2800" dirty="0" smtClean="0">
                <a:cs typeface="B Nazanin" pitchFamily="2" charset="-78"/>
              </a:rPr>
              <a:t>اجازه قانون تحصيل </a:t>
            </a:r>
            <a:r>
              <a:rPr lang="en-US" sz="2800" dirty="0" smtClean="0">
                <a:cs typeface="B Nazanin" pitchFamily="2" charset="-78"/>
              </a:rPr>
              <a:t/>
            </a:r>
            <a:br>
              <a:rPr lang="en-US" sz="2800" dirty="0" smtClean="0">
                <a:cs typeface="B Nazanin" pitchFamily="2" charset="-78"/>
              </a:rPr>
            </a:br>
            <a:r>
              <a:rPr lang="en-US" sz="2800" dirty="0" smtClean="0">
                <a:cs typeface="B Nazanin" pitchFamily="2" charset="-78"/>
              </a:rPr>
              <a:t>- </a:t>
            </a:r>
            <a:r>
              <a:rPr lang="ar-SA" sz="2800" dirty="0" smtClean="0">
                <a:cs typeface="B Nazanin" pitchFamily="2" charset="-78"/>
              </a:rPr>
              <a:t>و در بودجه سالانه کل کشور تحت </a:t>
            </a:r>
            <a:r>
              <a:rPr lang="en-US" sz="2800" dirty="0" smtClean="0">
                <a:cs typeface="B Nazanin" pitchFamily="2" charset="-78"/>
              </a:rPr>
              <a:t/>
            </a:r>
            <a:br>
              <a:rPr lang="en-US" sz="2800" dirty="0" smtClean="0">
                <a:cs typeface="B Nazanin" pitchFamily="2" charset="-78"/>
              </a:rPr>
            </a:br>
            <a:r>
              <a:rPr lang="en-US" sz="2800" dirty="0" smtClean="0">
                <a:cs typeface="B Nazanin" pitchFamily="2" charset="-78"/>
              </a:rPr>
              <a:t>- </a:t>
            </a:r>
            <a:r>
              <a:rPr lang="ar-SA" sz="2800" dirty="0" smtClean="0">
                <a:cs typeface="B Nazanin" pitchFamily="2" charset="-78"/>
              </a:rPr>
              <a:t>عنوان در آمد اختصاصي پيش بيني مي شود</a:t>
            </a:r>
            <a:r>
              <a:rPr lang="en-US" sz="2800" dirty="0" smtClean="0">
                <a:cs typeface="B Nazanin" pitchFamily="2" charset="-78"/>
              </a:rPr>
              <a:t> .</a:t>
            </a:r>
            <a:br>
              <a:rPr lang="en-US" sz="2800" dirty="0" smtClean="0">
                <a:cs typeface="B Nazanin" pitchFamily="2" charset="-78"/>
              </a:rPr>
            </a:br>
            <a:r>
              <a:rPr lang="en-US" sz="2800" dirty="0" smtClean="0">
                <a:cs typeface="B Nazanin" pitchFamily="2" charset="-78"/>
              </a:rPr>
              <a:t>- </a:t>
            </a:r>
            <a:r>
              <a:rPr lang="ar-SA" sz="2800" dirty="0" smtClean="0">
                <a:cs typeface="B Nazanin" pitchFamily="2" charset="-78"/>
              </a:rPr>
              <a:t>که براي تامين هزينه هاي خاصي که براي اجراي فعاليتها و برنامه هاي دستگاههاي اجرايي ضروري است مصرف مي شود </a:t>
            </a:r>
            <a:r>
              <a:rPr lang="en-US" sz="2800" dirty="0" smtClean="0">
                <a:cs typeface="B Nazanin" pitchFamily="2" charset="-78"/>
              </a:rPr>
              <a:t/>
            </a:r>
            <a:br>
              <a:rPr lang="en-US" sz="2800" dirty="0" smtClean="0">
                <a:cs typeface="B Nazanin" pitchFamily="2" charset="-78"/>
              </a:rPr>
            </a:br>
            <a:r>
              <a:rPr lang="ar-SA" sz="2800" dirty="0" smtClean="0">
                <a:cs typeface="B Nazanin" pitchFamily="2" charset="-78"/>
              </a:rPr>
              <a:t>شرايط ايجاد حساب مستقل وجوه در آمد اختصاصي در دستگاه هاي دولتي </a:t>
            </a:r>
            <a:r>
              <a:rPr lang="en-US" sz="2800" dirty="0" smtClean="0">
                <a:cs typeface="B Nazanin" pitchFamily="2" charset="-78"/>
              </a:rPr>
              <a:t/>
            </a:r>
            <a:br>
              <a:rPr lang="en-US" sz="2800" dirty="0" smtClean="0">
                <a:cs typeface="B Nazanin" pitchFamily="2" charset="-78"/>
              </a:rPr>
            </a:br>
            <a:endParaRPr lang="en-US" sz="2800" dirty="0">
              <a:cs typeface="B Nazanin" pitchFamily="2" charset="-78"/>
            </a:endParaRPr>
          </a:p>
        </p:txBody>
      </p:sp>
    </p:spTree>
    <p:extLst>
      <p:ext uri="{BB962C8B-B14F-4D97-AF65-F5344CB8AC3E}">
        <p14:creationId xmlns:p14="http://schemas.microsoft.com/office/powerpoint/2010/main" val="1893587538"/>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764704"/>
            <a:ext cx="7949579" cy="5472608"/>
          </a:xfrm>
        </p:spPr>
        <p:txBody>
          <a:bodyPr>
            <a:noAutofit/>
          </a:bodyPr>
          <a:lstStyle/>
          <a:p>
            <a:pPr algn="justLow" rtl="1">
              <a:lnSpc>
                <a:spcPct val="150000"/>
              </a:lnSpc>
            </a:pPr>
            <a:r>
              <a:rPr lang="fa-IR" sz="2400" dirty="0" smtClean="0">
                <a:cs typeface="B Nazanin" pitchFamily="2" charset="-78"/>
              </a:rPr>
              <a:t>1-</a:t>
            </a:r>
            <a:r>
              <a:rPr lang="ar-SA" sz="2400" dirty="0" smtClean="0">
                <a:cs typeface="B Nazanin" pitchFamily="2" charset="-78"/>
              </a:rPr>
              <a:t>تحصيل در آمد اختصاصي توسط وزارتخانه و موسسات دولتي مستلزم مجوز قانوني است که از طريق تصويب قانون توسط قوه مفننه تحقق مي يابد</a:t>
            </a:r>
            <a:r>
              <a:rPr lang="en-US" sz="2400" dirty="0" smtClean="0">
                <a:cs typeface="B Nazanin" pitchFamily="2" charset="-78"/>
              </a:rPr>
              <a:t> </a:t>
            </a:r>
          </a:p>
          <a:p>
            <a:pPr marL="0" indent="0" algn="justLow" rtl="1">
              <a:lnSpc>
                <a:spcPct val="150000"/>
              </a:lnSpc>
              <a:buNone/>
            </a:pPr>
            <a:endParaRPr lang="fa-IR" sz="2400" dirty="0" smtClean="0">
              <a:cs typeface="B Nazanin" pitchFamily="2" charset="-78"/>
            </a:endParaRPr>
          </a:p>
          <a:p>
            <a:pPr algn="justLow" rtl="1">
              <a:lnSpc>
                <a:spcPct val="150000"/>
              </a:lnSpc>
            </a:pPr>
            <a:r>
              <a:rPr lang="fa-IR" sz="2400" dirty="0" smtClean="0">
                <a:cs typeface="B Nazanin" pitchFamily="2" charset="-78"/>
              </a:rPr>
              <a:t>2-</a:t>
            </a:r>
            <a:r>
              <a:rPr lang="ar-SA" sz="2400" dirty="0" smtClean="0">
                <a:cs typeface="B Nazanin" pitchFamily="2" charset="-78"/>
              </a:rPr>
              <a:t>نوع و ميزان در آمدها و همچنين نوع و ميزان هزينه ها تخت عنوان " در آمد اختصاصي " و " اعتبارات اختصاصي " بايد در بودجه سالانه کشور پيش بيني شود</a:t>
            </a:r>
            <a:endParaRPr lang="fa-IR" sz="2400" dirty="0" smtClean="0">
              <a:cs typeface="B Nazanin" pitchFamily="2" charset="-78"/>
            </a:endParaRPr>
          </a:p>
          <a:p>
            <a:pPr marL="0" indent="0" algn="justLow" rtl="1">
              <a:lnSpc>
                <a:spcPct val="150000"/>
              </a:lnSpc>
              <a:buNone/>
            </a:pPr>
            <a:endParaRPr lang="fa-IR" sz="2400" dirty="0" smtClean="0">
              <a:cs typeface="B Nazanin" pitchFamily="2" charset="-78"/>
            </a:endParaRPr>
          </a:p>
          <a:p>
            <a:pPr algn="justLow" rtl="1">
              <a:lnSpc>
                <a:spcPct val="150000"/>
              </a:lnSpc>
            </a:pPr>
            <a:r>
              <a:rPr lang="fa-IR" sz="2400" dirty="0" smtClean="0">
                <a:cs typeface="B Nazanin" pitchFamily="2" charset="-78"/>
              </a:rPr>
              <a:t>3-</a:t>
            </a:r>
            <a:r>
              <a:rPr lang="en-US" sz="2400" dirty="0" smtClean="0">
                <a:cs typeface="B Nazanin" pitchFamily="2" charset="-78"/>
              </a:rPr>
              <a:t> </a:t>
            </a:r>
            <a:r>
              <a:rPr lang="ar-SA" sz="2400" dirty="0" smtClean="0">
                <a:cs typeface="B Nazanin" pitchFamily="2" charset="-78"/>
              </a:rPr>
              <a:t>در آمدهاي اختصاصي بايد منحصراً به مصرف هزينه هاي خاص و معين برسد . پس تحقق 3 شرط فوق مجوزي براي افتتاح اين حساب مي باشد</a:t>
            </a:r>
            <a:r>
              <a:rPr lang="en-US" sz="2400" dirty="0" smtClean="0">
                <a:cs typeface="B Nazanin" pitchFamily="2" charset="-78"/>
              </a:rPr>
              <a:t> . </a:t>
            </a:r>
            <a:endParaRPr lang="en-US" sz="2400" dirty="0">
              <a:cs typeface="B Nazanin" pitchFamily="2" charset="-78"/>
            </a:endParaRPr>
          </a:p>
        </p:txBody>
      </p:sp>
    </p:spTree>
    <p:extLst>
      <p:ext uri="{BB962C8B-B14F-4D97-AF65-F5344CB8AC3E}">
        <p14:creationId xmlns:p14="http://schemas.microsoft.com/office/powerpoint/2010/main" val="356844155"/>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764704"/>
            <a:ext cx="8229600" cy="5328592"/>
          </a:xfrm>
        </p:spPr>
        <p:txBody>
          <a:bodyPr>
            <a:noAutofit/>
          </a:bodyPr>
          <a:lstStyle/>
          <a:p>
            <a:pPr algn="justLow" rtl="1"/>
            <a:r>
              <a:rPr lang="ar-SA" sz="2800" dirty="0" smtClean="0">
                <a:cs typeface="B Nazanin" pitchFamily="2" charset="-78"/>
              </a:rPr>
              <a:t>اگر مجوز جهت تحصيل در آمد نداشته باشيم ، ايجاد حسان مستقل منطقي است</a:t>
            </a:r>
            <a:endParaRPr lang="en-US" sz="2800" dirty="0" smtClean="0">
              <a:cs typeface="B Nazanin" pitchFamily="2" charset="-78"/>
            </a:endParaRPr>
          </a:p>
          <a:p>
            <a:pPr marL="0" indent="0" algn="justLow" rtl="1">
              <a:buNone/>
            </a:pPr>
            <a:endParaRPr lang="fa-IR" sz="2800" dirty="0" smtClean="0">
              <a:cs typeface="B Nazanin" pitchFamily="2" charset="-78"/>
            </a:endParaRPr>
          </a:p>
          <a:p>
            <a:pPr algn="justLow" rtl="1"/>
            <a:r>
              <a:rPr lang="en-US" sz="2800" dirty="0" smtClean="0">
                <a:cs typeface="B Nazanin" pitchFamily="2" charset="-78"/>
              </a:rPr>
              <a:t>- </a:t>
            </a:r>
            <a:r>
              <a:rPr lang="ar-SA" sz="2800" dirty="0" smtClean="0">
                <a:cs typeface="B Nazanin" pitchFamily="2" charset="-78"/>
              </a:rPr>
              <a:t>در بعضي مواقع ما به رغم وجود مجوز جهت تحصيل در آمد ، آنها در بودجه سالانه پيش بيني نشده اند در اينصورت نگهداري حساب و ارايه گزارشهاي مالي آن از طريق حساب مستقل وجوه اعتبارات هزينه اي صورت مي پذيرد . مثال مثل سازمان سنجش که طبق تبصره 49 قانون بودجه سال 64 به وزارت علوم و تحقيقات و فناوري اجازه داده مي شود که هزينه برگزاري امتحانات ورودي واريز نمايد . و خزانه داراي معادل همين وجه جهت مصارف اين سازمان در اختيار سازمان قرار مي دهد تا به مصرف هزينه هاي برگزاري آزمون برسد</a:t>
            </a:r>
            <a:r>
              <a:rPr lang="en-US" sz="2800" dirty="0" smtClean="0">
                <a:cs typeface="B Nazanin" pitchFamily="2" charset="-78"/>
              </a:rPr>
              <a:t> . </a:t>
            </a:r>
            <a:br>
              <a:rPr lang="en-US" sz="2800" dirty="0" smtClean="0">
                <a:cs typeface="B Nazanin" pitchFamily="2" charset="-78"/>
              </a:rPr>
            </a:br>
            <a:endParaRPr lang="en-US" sz="2800" dirty="0">
              <a:cs typeface="B Nazanin" pitchFamily="2" charset="-78"/>
            </a:endParaRPr>
          </a:p>
        </p:txBody>
      </p:sp>
    </p:spTree>
    <p:extLst>
      <p:ext uri="{BB962C8B-B14F-4D97-AF65-F5344CB8AC3E}">
        <p14:creationId xmlns:p14="http://schemas.microsoft.com/office/powerpoint/2010/main" val="42434760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764704"/>
            <a:ext cx="8229600" cy="4896544"/>
          </a:xfrm>
        </p:spPr>
        <p:txBody>
          <a:bodyPr>
            <a:normAutofit fontScale="85000" lnSpcReduction="20000"/>
          </a:bodyPr>
          <a:lstStyle/>
          <a:p>
            <a:pPr algn="justLow" rtl="1">
              <a:lnSpc>
                <a:spcPct val="150000"/>
              </a:lnSpc>
            </a:pPr>
            <a:r>
              <a:rPr lang="en-US" sz="2800" dirty="0" smtClean="0">
                <a:cs typeface="B Nazanin" pitchFamily="2" charset="-78"/>
              </a:rPr>
              <a:t>- </a:t>
            </a:r>
            <a:r>
              <a:rPr lang="ar-SA" sz="2800" dirty="0" smtClean="0">
                <a:cs typeface="B Nazanin" pitchFamily="2" charset="-78"/>
              </a:rPr>
              <a:t>اولاً در آمد اختصاصي با در آمد عمومي از اين نظر تفاوت دارد که در نوع مصرف آن محدوديت وجود دارد</a:t>
            </a:r>
            <a:endParaRPr lang="fa-IR" sz="2800" dirty="0" smtClean="0">
              <a:cs typeface="B Nazanin" pitchFamily="2" charset="-78"/>
            </a:endParaRPr>
          </a:p>
          <a:p>
            <a:pPr marL="0" indent="0" algn="justLow" rtl="1">
              <a:lnSpc>
                <a:spcPct val="150000"/>
              </a:lnSpc>
              <a:buNone/>
            </a:pPr>
            <a:endParaRPr lang="fa-IR" sz="2800" dirty="0" smtClean="0">
              <a:cs typeface="B Nazanin" pitchFamily="2" charset="-78"/>
            </a:endParaRPr>
          </a:p>
          <a:p>
            <a:pPr algn="justLow" rtl="1">
              <a:lnSpc>
                <a:spcPct val="150000"/>
              </a:lnSpc>
            </a:pPr>
            <a:r>
              <a:rPr lang="en-US" sz="2800" dirty="0" smtClean="0">
                <a:cs typeface="B Nazanin" pitchFamily="2" charset="-78"/>
              </a:rPr>
              <a:t>- </a:t>
            </a:r>
            <a:r>
              <a:rPr lang="ar-SA" sz="2800" dirty="0" smtClean="0">
                <a:cs typeface="B Nazanin" pitchFamily="2" charset="-78"/>
              </a:rPr>
              <a:t>ثانياً اگر در آمد اختصاصي محدود به تامين هزينه هاي خاصي نباشد ويژگي اختصاصي بودن خود را از دست مي دهد</a:t>
            </a:r>
            <a:r>
              <a:rPr lang="en-US" sz="2800" dirty="0" smtClean="0">
                <a:cs typeface="B Nazanin" pitchFamily="2" charset="-78"/>
              </a:rPr>
              <a:t> . </a:t>
            </a:r>
            <a:r>
              <a:rPr lang="ar-SA" sz="2800" dirty="0" smtClean="0">
                <a:cs typeface="B Nazanin" pitchFamily="2" charset="-78"/>
              </a:rPr>
              <a:t>مقررات حاکم بر مصرف در آمد اختصاصي</a:t>
            </a:r>
            <a:endParaRPr lang="en-US" sz="2800" dirty="0" smtClean="0">
              <a:cs typeface="B Nazanin" pitchFamily="2" charset="-78"/>
            </a:endParaRPr>
          </a:p>
          <a:p>
            <a:pPr marL="0" indent="0" algn="justLow" rtl="1">
              <a:lnSpc>
                <a:spcPct val="150000"/>
              </a:lnSpc>
              <a:buNone/>
            </a:pPr>
            <a:r>
              <a:rPr lang="en-US" sz="2800" dirty="0" smtClean="0">
                <a:cs typeface="B Nazanin" pitchFamily="2" charset="-78"/>
              </a:rPr>
              <a:t> </a:t>
            </a:r>
            <a:endParaRPr lang="fa-IR" sz="2800" dirty="0" smtClean="0">
              <a:cs typeface="B Nazanin" pitchFamily="2" charset="-78"/>
            </a:endParaRPr>
          </a:p>
          <a:p>
            <a:pPr algn="justLow" rtl="1">
              <a:lnSpc>
                <a:spcPct val="150000"/>
              </a:lnSpc>
            </a:pPr>
            <a:r>
              <a:rPr lang="en-US" sz="2800" dirty="0" smtClean="0">
                <a:cs typeface="B Nazanin" pitchFamily="2" charset="-78"/>
              </a:rPr>
              <a:t>- </a:t>
            </a:r>
            <a:r>
              <a:rPr lang="ar-SA" sz="2800" dirty="0" smtClean="0">
                <a:cs typeface="B Nazanin" pitchFamily="2" charset="-78"/>
              </a:rPr>
              <a:t>در اغلب کشورها مصرف در آمد اختصاصي تابع قوانين و مقررات خاص خود مي باشد</a:t>
            </a:r>
            <a:r>
              <a:rPr lang="en-US" sz="2800" dirty="0" smtClean="0">
                <a:cs typeface="B Nazanin" pitchFamily="2" charset="-78"/>
              </a:rPr>
              <a:t> . </a:t>
            </a:r>
            <a:endParaRPr lang="en-US" sz="2800" dirty="0">
              <a:cs typeface="B Nazanin" pitchFamily="2" charset="-78"/>
            </a:endParaRPr>
          </a:p>
        </p:txBody>
      </p:sp>
    </p:spTree>
    <p:extLst>
      <p:ext uri="{BB962C8B-B14F-4D97-AF65-F5344CB8AC3E}">
        <p14:creationId xmlns:p14="http://schemas.microsoft.com/office/powerpoint/2010/main" val="35854267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8229600" cy="5544616"/>
          </a:xfrm>
        </p:spPr>
        <p:txBody>
          <a:bodyPr>
            <a:noAutofit/>
          </a:bodyPr>
          <a:lstStyle/>
          <a:p>
            <a:pPr algn="justLow" rtl="1">
              <a:lnSpc>
                <a:spcPct val="150000"/>
              </a:lnSpc>
            </a:pPr>
            <a:r>
              <a:rPr lang="ar-SA" sz="2800" dirty="0" smtClean="0">
                <a:cs typeface="B Nazanin" pitchFamily="2" charset="-78"/>
              </a:rPr>
              <a:t>در صورتيکه قوانين و مقررات خاصي براي مصرف در آمدهاي اختصاصي پيش بيني نشده است مصرف اين قبيل در آمدها تابع قوانين و مقررات عمومي خواهد بود</a:t>
            </a:r>
            <a:endParaRPr lang="fa-IR" sz="2800" dirty="0" smtClean="0">
              <a:cs typeface="B Nazanin" pitchFamily="2" charset="-78"/>
            </a:endParaRPr>
          </a:p>
          <a:p>
            <a:pPr algn="justLow" rtl="1">
              <a:lnSpc>
                <a:spcPct val="150000"/>
              </a:lnSpc>
            </a:pPr>
            <a:r>
              <a:rPr lang="ar-SA" sz="2800" dirty="0" smtClean="0">
                <a:cs typeface="B Nazanin" pitchFamily="2" charset="-78"/>
              </a:rPr>
              <a:t>در ايران مصرف در آمد هم تابع قوانين خاص و هم ممکن است تابع قوانين و مقررات عمومي باشد</a:t>
            </a:r>
            <a:endParaRPr lang="fa-IR" sz="2800" dirty="0" smtClean="0">
              <a:cs typeface="B Nazanin" pitchFamily="2" charset="-78"/>
            </a:endParaRPr>
          </a:p>
          <a:p>
            <a:pPr algn="justLow" rtl="1">
              <a:lnSpc>
                <a:spcPct val="150000"/>
              </a:lnSpc>
            </a:pPr>
            <a:r>
              <a:rPr lang="ar-SA" sz="2800" dirty="0" smtClean="0">
                <a:cs typeface="B Nazanin" pitchFamily="2" charset="-78"/>
              </a:rPr>
              <a:t>بر همين اساس مفاد اصل 53 قانون اساسي چار چوي کلي و محدوديتهاي حساب مستقل وجوه در آمدهاي اختصاصي دستگاههاي اجرايي کشور را به شرح زير مشخص مي کند</a:t>
            </a:r>
            <a:r>
              <a:rPr lang="en-US" sz="2800" dirty="0" smtClean="0">
                <a:cs typeface="B Nazanin" pitchFamily="2" charset="-78"/>
              </a:rPr>
              <a:t> . </a:t>
            </a:r>
            <a:br>
              <a:rPr lang="en-US" sz="2800" dirty="0" smtClean="0">
                <a:cs typeface="B Nazanin" pitchFamily="2" charset="-78"/>
              </a:rPr>
            </a:br>
            <a:endParaRPr lang="en-US" sz="2800" dirty="0">
              <a:cs typeface="B Nazanin" pitchFamily="2" charset="-78"/>
            </a:endParaRPr>
          </a:p>
        </p:txBody>
      </p:sp>
    </p:spTree>
    <p:extLst>
      <p:ext uri="{BB962C8B-B14F-4D97-AF65-F5344CB8AC3E}">
        <p14:creationId xmlns:p14="http://schemas.microsoft.com/office/powerpoint/2010/main" val="1765408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08720"/>
            <a:ext cx="8229600" cy="5505475"/>
          </a:xfrm>
        </p:spPr>
        <p:txBody>
          <a:bodyPr>
            <a:normAutofit/>
          </a:bodyPr>
          <a:lstStyle/>
          <a:p>
            <a:pPr marL="0" indent="0" algn="just" rtl="1">
              <a:buNone/>
            </a:pPr>
            <a:r>
              <a:rPr lang="fa-IR" sz="2800" dirty="0" smtClean="0">
                <a:cs typeface="B Nazanin" pitchFamily="2" charset="-78"/>
              </a:rPr>
              <a:t>1-</a:t>
            </a:r>
            <a:r>
              <a:rPr lang="en-US" sz="2800" dirty="0" smtClean="0">
                <a:cs typeface="B Nazanin" pitchFamily="2" charset="-78"/>
              </a:rPr>
              <a:t> </a:t>
            </a:r>
            <a:r>
              <a:rPr lang="ar-SA" sz="2800" dirty="0" smtClean="0">
                <a:cs typeface="B Nazanin" pitchFamily="2" charset="-78"/>
              </a:rPr>
              <a:t>پس از وصول در آمدهاي اختصاصي ، اين در آمد به حسابهاي خزانه داري کل انتقال مي يابد</a:t>
            </a:r>
            <a:endParaRPr lang="fa-IR" sz="2800" dirty="0" smtClean="0">
              <a:cs typeface="B Nazanin" pitchFamily="2" charset="-78"/>
            </a:endParaRPr>
          </a:p>
          <a:p>
            <a:pPr marL="0" indent="0" algn="just" rtl="1">
              <a:buNone/>
            </a:pPr>
            <a:r>
              <a:rPr lang="ar-SA" sz="2800" dirty="0" smtClean="0">
                <a:cs typeface="B Nazanin" pitchFamily="2" charset="-78"/>
              </a:rPr>
              <a:t> </a:t>
            </a:r>
            <a:endParaRPr lang="fa-IR" sz="2800" dirty="0" smtClean="0">
              <a:cs typeface="B Nazanin" pitchFamily="2" charset="-78"/>
            </a:endParaRPr>
          </a:p>
          <a:p>
            <a:pPr marL="0" indent="0" algn="just" rtl="1">
              <a:buNone/>
            </a:pPr>
            <a:r>
              <a:rPr lang="fa-IR" sz="2800" dirty="0" smtClean="0">
                <a:cs typeface="B Nazanin" pitchFamily="2" charset="-78"/>
              </a:rPr>
              <a:t>2-</a:t>
            </a:r>
            <a:r>
              <a:rPr lang="en-US" sz="2800" dirty="0" smtClean="0">
                <a:cs typeface="B Nazanin" pitchFamily="2" charset="-78"/>
              </a:rPr>
              <a:t> </a:t>
            </a:r>
            <a:r>
              <a:rPr lang="ar-SA" sz="2800" dirty="0" smtClean="0">
                <a:cs typeface="B Nazanin" pitchFamily="2" charset="-78"/>
              </a:rPr>
              <a:t>و پرداختهاي از محل در آمدهاي اختصاصي وصولي فقط تا سقف اعتبارات اختصاصي پيش بيني شده در قانون بودجه سالانه کل کشور مجاز مي باشد</a:t>
            </a:r>
            <a:endParaRPr lang="fa-IR" sz="2800" dirty="0" smtClean="0">
              <a:cs typeface="B Nazanin" pitchFamily="2" charset="-78"/>
            </a:endParaRPr>
          </a:p>
          <a:p>
            <a:pPr marL="0" indent="0" algn="just" rtl="1">
              <a:buNone/>
            </a:pPr>
            <a:endParaRPr lang="fa-IR" sz="2800" dirty="0" smtClean="0">
              <a:cs typeface="B Nazanin" pitchFamily="2" charset="-78"/>
            </a:endParaRPr>
          </a:p>
          <a:p>
            <a:pPr marL="0" indent="0" algn="just" rtl="1">
              <a:buNone/>
            </a:pPr>
            <a:r>
              <a:rPr lang="fa-IR" sz="2800" dirty="0" smtClean="0">
                <a:cs typeface="B Nazanin" pitchFamily="2" charset="-78"/>
              </a:rPr>
              <a:t>3-</a:t>
            </a:r>
            <a:r>
              <a:rPr lang="ar-SA" sz="2800" dirty="0" smtClean="0">
                <a:cs typeface="B Nazanin" pitchFamily="2" charset="-78"/>
              </a:rPr>
              <a:t>طبق اصل 53 تدوين ضوابط و مقررات مربوط به پرداختهاي اختصاصي در قالب قوانين و مقررات خاص و يا قوانين عمومي ، ضروري است</a:t>
            </a:r>
            <a:endParaRPr lang="fa-IR" sz="2800" dirty="0" smtClean="0">
              <a:cs typeface="B Nazanin" pitchFamily="2" charset="-78"/>
            </a:endParaRPr>
          </a:p>
          <a:p>
            <a:pPr marL="0" indent="0" algn="just" rtl="1">
              <a:buNone/>
            </a:pPr>
            <a:r>
              <a:rPr lang="en-US" sz="2800" dirty="0" smtClean="0">
                <a:cs typeface="B Nazanin" pitchFamily="2" charset="-78"/>
              </a:rPr>
              <a:t>- </a:t>
            </a:r>
            <a:r>
              <a:rPr lang="ar-SA" sz="2800" dirty="0" smtClean="0">
                <a:cs typeface="B Nazanin" pitchFamily="2" charset="-78"/>
              </a:rPr>
              <a:t>و در چار چوب اصل 53 توجه به نکات زير ضروري است</a:t>
            </a:r>
            <a:r>
              <a:rPr lang="en-US" sz="2800" dirty="0" smtClean="0">
                <a:cs typeface="B Nazanin" pitchFamily="2" charset="-78"/>
              </a:rPr>
              <a:t>. </a:t>
            </a:r>
            <a:endParaRPr lang="en-US" sz="2800" dirty="0">
              <a:cs typeface="B Nazanin" pitchFamily="2" charset="-78"/>
            </a:endParaRPr>
          </a:p>
        </p:txBody>
      </p:sp>
    </p:spTree>
    <p:extLst>
      <p:ext uri="{BB962C8B-B14F-4D97-AF65-F5344CB8AC3E}">
        <p14:creationId xmlns:p14="http://schemas.microsoft.com/office/powerpoint/2010/main" val="893809853"/>
      </p:ext>
    </p:extLst>
  </p:cSld>
  <p:clrMapOvr>
    <a:masterClrMapping/>
  </p:clrMapOvr>
  <p:transition spd="slow">
    <p:push dir="u"/>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692696"/>
            <a:ext cx="8496944" cy="6480720"/>
          </a:xfrm>
        </p:spPr>
        <p:txBody>
          <a:bodyPr>
            <a:noAutofit/>
          </a:bodyPr>
          <a:lstStyle/>
          <a:p>
            <a:pPr marL="0" indent="0" algn="justLow">
              <a:buNone/>
            </a:pPr>
            <a:r>
              <a:rPr lang="fa-IR" sz="2800" dirty="0" smtClean="0">
                <a:cs typeface="B Nazanin" pitchFamily="2" charset="-78"/>
              </a:rPr>
              <a:t>1-</a:t>
            </a:r>
            <a:r>
              <a:rPr lang="en-US" sz="2800" dirty="0" smtClean="0">
                <a:cs typeface="B Nazanin" pitchFamily="2" charset="-78"/>
              </a:rPr>
              <a:t> </a:t>
            </a:r>
            <a:r>
              <a:rPr lang="ar-SA" sz="2800" dirty="0" smtClean="0">
                <a:cs typeface="B Nazanin" pitchFamily="2" charset="-78"/>
              </a:rPr>
              <a:t>وجوه دريافتي بايت در آمدهاي اختصاصي که به حسابهاي خزانه منتقل شده است بايستي مجدداً در اختيار دستگاههاي دولتي وصول کننده در آمد قرار بگيرد تا به مصرف هزينه هاي اختصاصي</a:t>
            </a:r>
            <a:r>
              <a:rPr lang="fa-IR" sz="2800" dirty="0" smtClean="0">
                <a:cs typeface="B Nazanin" pitchFamily="2" charset="-78"/>
              </a:rPr>
              <a:t> </a:t>
            </a:r>
            <a:r>
              <a:rPr lang="ar-SA" sz="2800" dirty="0" smtClean="0">
                <a:cs typeface="B Nazanin" pitchFamily="2" charset="-78"/>
              </a:rPr>
              <a:t>برسد</a:t>
            </a:r>
            <a:r>
              <a:rPr lang="en-US" sz="2800" dirty="0" smtClean="0">
                <a:cs typeface="B Nazanin" pitchFamily="2" charset="-78"/>
              </a:rPr>
              <a:t> . </a:t>
            </a:r>
            <a:br>
              <a:rPr lang="en-US" sz="2800" dirty="0" smtClean="0">
                <a:cs typeface="B Nazanin" pitchFamily="2" charset="-78"/>
              </a:rPr>
            </a:br>
            <a:r>
              <a:rPr lang="ar-SA" sz="2800" dirty="0" smtClean="0">
                <a:cs typeface="B Nazanin" pitchFamily="2" charset="-78"/>
              </a:rPr>
              <a:t>که اين منابع از طريق خزانه به حسابهاي بانکي دستگاههاي دولتي واريز مي شود تا از طريق ذي حسابهاي سازمانهاي مذکور به مصرف برسد</a:t>
            </a:r>
            <a:r>
              <a:rPr lang="en-US" sz="2800" dirty="0" smtClean="0">
                <a:cs typeface="B Nazanin" pitchFamily="2" charset="-78"/>
              </a:rPr>
              <a:t> .</a:t>
            </a:r>
          </a:p>
          <a:p>
            <a:pPr marL="0" indent="0" algn="justLow">
              <a:buNone/>
            </a:pPr>
            <a:r>
              <a:rPr lang="en-US" sz="2800" dirty="0" smtClean="0">
                <a:cs typeface="B Nazanin" pitchFamily="2" charset="-78"/>
              </a:rPr>
              <a:t> </a:t>
            </a:r>
            <a:br>
              <a:rPr lang="en-US" sz="2800" dirty="0" smtClean="0">
                <a:cs typeface="B Nazanin" pitchFamily="2" charset="-78"/>
              </a:rPr>
            </a:br>
            <a:r>
              <a:rPr lang="en-US" sz="2800" dirty="0" smtClean="0">
                <a:cs typeface="B Nazanin" pitchFamily="2" charset="-78"/>
              </a:rPr>
              <a:t>- </a:t>
            </a:r>
            <a:r>
              <a:rPr lang="ar-SA" sz="2800" dirty="0" smtClean="0">
                <a:cs typeface="B Nazanin" pitchFamily="2" charset="-78"/>
              </a:rPr>
              <a:t>ماده 64 قانون محاسبات عمومي کشور</a:t>
            </a:r>
            <a:r>
              <a:rPr lang="en-US" sz="2800" dirty="0" smtClean="0">
                <a:cs typeface="B Nazanin" pitchFamily="2" charset="-78"/>
              </a:rPr>
              <a:t> " </a:t>
            </a:r>
            <a:r>
              <a:rPr lang="ar-SA" sz="2800" dirty="0" smtClean="0">
                <a:cs typeface="B Nazanin" pitchFamily="2" charset="-78"/>
              </a:rPr>
              <a:t>در مورد مصرف در آمد اختصاصي</a:t>
            </a:r>
            <a:r>
              <a:rPr lang="en-US" sz="2800" dirty="0" smtClean="0">
                <a:cs typeface="B Nazanin" pitchFamily="2" charset="-78"/>
              </a:rPr>
              <a:t> " - </a:t>
            </a:r>
            <a:r>
              <a:rPr lang="ar-SA" sz="2800" dirty="0" smtClean="0">
                <a:cs typeface="B Nazanin" pitchFamily="2" charset="-78"/>
              </a:rPr>
              <a:t>در</a:t>
            </a:r>
            <a:r>
              <a:rPr lang="fa-IR" sz="2800" dirty="0" smtClean="0">
                <a:cs typeface="B Nazanin" pitchFamily="2" charset="-78"/>
              </a:rPr>
              <a:t>آ</a:t>
            </a:r>
            <a:r>
              <a:rPr lang="ar-SA" sz="2800" dirty="0" smtClean="0">
                <a:cs typeface="B Nazanin" pitchFamily="2" charset="-78"/>
              </a:rPr>
              <a:t>مدهاي اختصاصي در صورت وصول به ميزاني که در بودجه مصو ب سالانه پيش بيني شده قابل مصرف است</a:t>
            </a:r>
            <a:r>
              <a:rPr lang="en-US" sz="2800" dirty="0" smtClean="0">
                <a:cs typeface="B Nazanin" pitchFamily="2" charset="-78"/>
              </a:rPr>
              <a:t> . </a:t>
            </a:r>
            <a:r>
              <a:rPr lang="ar-SA" sz="2800" dirty="0" smtClean="0">
                <a:cs typeface="B Nazanin" pitchFamily="2" charset="-78"/>
              </a:rPr>
              <a:t>يعني : اگر در آمدهاي وصولي کمتر از پيش بيني باشد فقط تا ميزان وصولي قابل مصرف است</a:t>
            </a:r>
            <a:r>
              <a:rPr lang="en-US" sz="2800" dirty="0" smtClean="0">
                <a:cs typeface="B Nazanin" pitchFamily="2" charset="-78"/>
              </a:rPr>
              <a:t> </a:t>
            </a:r>
            <a:br>
              <a:rPr lang="en-US" sz="2800" dirty="0" smtClean="0">
                <a:cs typeface="B Nazanin" pitchFamily="2" charset="-78"/>
              </a:rPr>
            </a:br>
            <a:r>
              <a:rPr lang="ar-SA" sz="2800" dirty="0" smtClean="0">
                <a:cs typeface="B Nazanin" pitchFamily="2" charset="-78"/>
              </a:rPr>
              <a:t>اگر در آمدهاي وصولي بيش از پيش بيني باشد فقط تا سقف پيش بيني شده مصرف مي شود</a:t>
            </a:r>
            <a:r>
              <a:rPr lang="en-US" sz="2800" dirty="0" smtClean="0">
                <a:cs typeface="B Nazanin" pitchFamily="2" charset="-78"/>
              </a:rPr>
              <a:t> . </a:t>
            </a:r>
            <a:endParaRPr lang="en-US" sz="2800" dirty="0">
              <a:cs typeface="B Nazanin" pitchFamily="2" charset="-78"/>
            </a:endParaRPr>
          </a:p>
        </p:txBody>
      </p:sp>
    </p:spTree>
    <p:extLst>
      <p:ext uri="{BB962C8B-B14F-4D97-AF65-F5344CB8AC3E}">
        <p14:creationId xmlns:p14="http://schemas.microsoft.com/office/powerpoint/2010/main" val="42274089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normAutofit/>
          </a:bodyPr>
          <a:lstStyle/>
          <a:p>
            <a:pPr algn="r" rtl="1"/>
            <a:r>
              <a:rPr lang="ar-SA" sz="3600" b="1" dirty="0" smtClean="0">
                <a:cs typeface="B Nazanin" pitchFamily="2" charset="-78"/>
              </a:rPr>
              <a:t>مبناي حسابداري</a:t>
            </a:r>
            <a:r>
              <a:rPr lang="en-US" sz="3600" b="1" dirty="0" smtClean="0">
                <a:cs typeface="B Nazanin" pitchFamily="2" charset="-78"/>
              </a:rPr>
              <a:t> :</a:t>
            </a:r>
            <a:endParaRPr lang="en-US" sz="3600" b="1" dirty="0">
              <a:cs typeface="B Nazanin" pitchFamily="2" charset="-78"/>
            </a:endParaRPr>
          </a:p>
        </p:txBody>
      </p:sp>
      <p:sp>
        <p:nvSpPr>
          <p:cNvPr id="3" name="Content Placeholder 2"/>
          <p:cNvSpPr>
            <a:spLocks noGrp="1"/>
          </p:cNvSpPr>
          <p:nvPr>
            <p:ph idx="1"/>
          </p:nvPr>
        </p:nvSpPr>
        <p:spPr>
          <a:xfrm>
            <a:off x="467544" y="1340768"/>
            <a:ext cx="8229600" cy="4680520"/>
          </a:xfrm>
        </p:spPr>
        <p:txBody>
          <a:bodyPr>
            <a:normAutofit lnSpcReduction="10000"/>
          </a:bodyPr>
          <a:lstStyle/>
          <a:p>
            <a:r>
              <a:rPr lang="ar-SA" sz="2400" dirty="0" smtClean="0">
                <a:cs typeface="B Nazanin" pitchFamily="2" charset="-78"/>
              </a:rPr>
              <a:t>در حسابداري در آمد و هزينه حساب مستقل وجوه اختصاصي مي توان از مبناي تعهدي</a:t>
            </a:r>
            <a:r>
              <a:rPr lang="fa-IR" sz="2400" dirty="0" smtClean="0">
                <a:cs typeface="B Nazanin" pitchFamily="2" charset="-78"/>
              </a:rPr>
              <a:t> </a:t>
            </a:r>
            <a:r>
              <a:rPr lang="ar-SA" sz="2400" dirty="0" smtClean="0">
                <a:cs typeface="B Nazanin" pitchFamily="2" charset="-78"/>
              </a:rPr>
              <a:t>تعديل شده استفاده نمود</a:t>
            </a:r>
            <a:r>
              <a:rPr lang="en-US" sz="2400" dirty="0">
                <a:cs typeface="B Nazanin" pitchFamily="2" charset="-78"/>
              </a:rPr>
              <a:t>.</a:t>
            </a:r>
            <a:r>
              <a:rPr lang="en-US" sz="2400" dirty="0" smtClean="0">
                <a:cs typeface="B Nazanin" pitchFamily="2" charset="-78"/>
              </a:rPr>
              <a:t/>
            </a:r>
            <a:br>
              <a:rPr lang="en-US" sz="2400" dirty="0" smtClean="0">
                <a:cs typeface="B Nazanin" pitchFamily="2" charset="-78"/>
              </a:rPr>
            </a:br>
            <a:endParaRPr lang="en-US" sz="2400" dirty="0" smtClean="0">
              <a:cs typeface="B Nazanin" pitchFamily="2" charset="-78"/>
            </a:endParaRPr>
          </a:p>
          <a:p>
            <a:pPr algn="justLow" rtl="1"/>
            <a:r>
              <a:rPr lang="ar-SA" sz="2400" dirty="0" smtClean="0">
                <a:cs typeface="B Nazanin" pitchFamily="2" charset="-78"/>
              </a:rPr>
              <a:t>يعني در آمدهايي که قابل اندازگيري هستند و در طول دوره مالي يا مدت کوتاهي پس از آن قابل وصول هستند بر مبناي تعهدي شناسايي و ثبت کنيم و در آمدهايي که فاقد ويژگي هاي فوق هستند بر مبناي تقدي شناسايي و ثبت کنيم </a:t>
            </a:r>
            <a:r>
              <a:rPr lang="en-US" sz="2400" dirty="0" smtClean="0">
                <a:cs typeface="B Nazanin" pitchFamily="2" charset="-78"/>
              </a:rPr>
              <a:t/>
            </a:r>
            <a:br>
              <a:rPr lang="en-US" sz="2400" dirty="0" smtClean="0">
                <a:cs typeface="B Nazanin" pitchFamily="2" charset="-78"/>
              </a:rPr>
            </a:br>
            <a:endParaRPr lang="en-US" sz="2400" dirty="0" smtClean="0">
              <a:cs typeface="B Nazanin" pitchFamily="2" charset="-78"/>
            </a:endParaRPr>
          </a:p>
          <a:p>
            <a:pPr algn="justLow" rtl="1"/>
            <a:r>
              <a:rPr lang="ar-SA" sz="2400" dirty="0" smtClean="0">
                <a:cs typeface="B Nazanin" pitchFamily="2" charset="-78"/>
              </a:rPr>
              <a:t>در ايران حساب در آمدهاي اختصاصي دستگاههي اجرايي بر مبناي نقدي و حساب هزينه بر مبناي نقدي تعديل شده (تحويل کالا و يا انجام خدمت و پرداخت وجه آن نگهداري مي شود</a:t>
            </a:r>
            <a:r>
              <a:rPr lang="en-US" sz="2400" dirty="0" smtClean="0">
                <a:cs typeface="B Nazanin" pitchFamily="2" charset="-78"/>
              </a:rPr>
              <a:t> </a:t>
            </a:r>
            <a:r>
              <a:rPr lang="fa-IR" sz="2400" dirty="0" smtClean="0">
                <a:cs typeface="B Nazanin" pitchFamily="2" charset="-78"/>
              </a:rPr>
              <a:t>)</a:t>
            </a:r>
          </a:p>
          <a:p>
            <a:pPr marL="0" indent="0" algn="justLow" rtl="1">
              <a:buNone/>
            </a:pPr>
            <a:endParaRPr lang="fa-IR" sz="2400" dirty="0" smtClean="0">
              <a:cs typeface="B Nazanin" pitchFamily="2" charset="-78"/>
            </a:endParaRPr>
          </a:p>
          <a:p>
            <a:pPr algn="justLow" rtl="1"/>
            <a:r>
              <a:rPr lang="ar-SA" sz="2400" dirty="0" smtClean="0">
                <a:cs typeface="B Nazanin" pitchFamily="2" charset="-78"/>
              </a:rPr>
              <a:t>و استثنائي که وجود دارد دانشگاه و موسسات آموزش عالي و تحقيقاتي به پيروي از آيين نامه مالي و معاملاتي خاص ، از مبناي نيمه تعهدي استفاده شده است</a:t>
            </a:r>
            <a:r>
              <a:rPr lang="en-US" sz="2400" dirty="0" smtClean="0">
                <a:cs typeface="B Nazanin" pitchFamily="2" charset="-78"/>
              </a:rPr>
              <a:t> . </a:t>
            </a:r>
            <a:endParaRPr lang="en-US" sz="2400" dirty="0">
              <a:cs typeface="B Nazanin" pitchFamily="2" charset="-78"/>
            </a:endParaRPr>
          </a:p>
        </p:txBody>
      </p:sp>
    </p:spTree>
    <p:extLst>
      <p:ext uri="{BB962C8B-B14F-4D97-AF65-F5344CB8AC3E}">
        <p14:creationId xmlns:p14="http://schemas.microsoft.com/office/powerpoint/2010/main" val="3344694532"/>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SA" sz="3600" b="1" dirty="0" smtClean="0">
                <a:cs typeface="B Nazanin" pitchFamily="2" charset="-78"/>
              </a:rPr>
              <a:t>تنظيم بودجه متغير</a:t>
            </a:r>
            <a:endParaRPr lang="en-US" sz="3600" b="1" dirty="0">
              <a:cs typeface="B Nazanin" pitchFamily="2" charset="-78"/>
            </a:endParaRPr>
          </a:p>
        </p:txBody>
      </p:sp>
      <p:sp>
        <p:nvSpPr>
          <p:cNvPr id="3" name="Content Placeholder 2"/>
          <p:cNvSpPr>
            <a:spLocks noGrp="1"/>
          </p:cNvSpPr>
          <p:nvPr>
            <p:ph idx="1"/>
          </p:nvPr>
        </p:nvSpPr>
        <p:spPr/>
        <p:txBody>
          <a:bodyPr>
            <a:noAutofit/>
          </a:bodyPr>
          <a:lstStyle/>
          <a:p>
            <a:pPr algn="justLow" rtl="1">
              <a:lnSpc>
                <a:spcPct val="150000"/>
              </a:lnSpc>
            </a:pPr>
            <a:r>
              <a:rPr lang="ar-SA" sz="2400" dirty="0" smtClean="0">
                <a:cs typeface="B Nazanin" pitchFamily="2" charset="-78"/>
              </a:rPr>
              <a:t>همانطور که قبلا گفته شد طبق ماده 53 قانون اساسي سازمانهاي دولتي بايد به ميزان اعتبارات مصوب و محدود به ميزان اعتبار پيش بيني شده در بودجه سال کل کشور مي توانند در آمدهاي اختصاصي را هزينه کنند</a:t>
            </a:r>
            <a:r>
              <a:rPr lang="en-US" sz="2400" dirty="0" smtClean="0">
                <a:cs typeface="B Nazanin" pitchFamily="2" charset="-78"/>
              </a:rPr>
              <a:t> . </a:t>
            </a:r>
            <a:br>
              <a:rPr lang="en-US" sz="2400" dirty="0" smtClean="0">
                <a:cs typeface="B Nazanin" pitchFamily="2" charset="-78"/>
              </a:rPr>
            </a:br>
            <a:r>
              <a:rPr lang="ar-SA" sz="2400" dirty="0" smtClean="0">
                <a:cs typeface="B Nazanin" pitchFamily="2" charset="-78"/>
              </a:rPr>
              <a:t>و اين محدوديت ، که بايد در آمدهاي اختصاصي تا سقف بودجه مصوب در بودجه سالانه کل کشور مصرف بشود ، موجب انتقال در آمدهاي اختصاصي وصولي مازاد بر در آمد پيش بيني شده به حساب در آمد عمومي مي شود</a:t>
            </a:r>
            <a:endParaRPr lang="en-US" sz="2400" dirty="0">
              <a:cs typeface="B Nazanin" pitchFamily="2" charset="-78"/>
            </a:endParaRPr>
          </a:p>
        </p:txBody>
      </p:sp>
    </p:spTree>
    <p:extLst>
      <p:ext uri="{BB962C8B-B14F-4D97-AF65-F5344CB8AC3E}">
        <p14:creationId xmlns:p14="http://schemas.microsoft.com/office/powerpoint/2010/main" val="168825186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08720"/>
            <a:ext cx="8229600" cy="5040560"/>
          </a:xfrm>
        </p:spPr>
        <p:txBody>
          <a:bodyPr>
            <a:noAutofit/>
          </a:bodyPr>
          <a:lstStyle/>
          <a:p>
            <a:pPr algn="justLow" rtl="1"/>
            <a:r>
              <a:rPr lang="ar-SA" sz="2800" dirty="0" smtClean="0">
                <a:cs typeface="B Nazanin" pitchFamily="2" charset="-78"/>
              </a:rPr>
              <a:t>جهت جلوگيري از انتقال در آمدهاي اختصاصي وصولي مازاد به حساب در آمدهاي عمومي و استفاده هر چه بهتر از در آمدهاي اختصاصي تحصيل شده مي آييم و از سيستم بودجه بندي متغيير استفاده مي کنيم</a:t>
            </a:r>
            <a:endParaRPr lang="en-US" sz="2800" dirty="0" smtClean="0">
              <a:cs typeface="B Nazanin" pitchFamily="2" charset="-78"/>
            </a:endParaRPr>
          </a:p>
          <a:p>
            <a:pPr algn="justLow" rtl="1"/>
            <a:r>
              <a:rPr lang="ar-SA" sz="2800" dirty="0" smtClean="0">
                <a:cs typeface="B Nazanin" pitchFamily="2" charset="-78"/>
              </a:rPr>
              <a:t>با استفاده از اين سيستم ، مي توان براي در آمدهاي وصولي مازاد بر در آمدهاي پيش بيني مبلغي تحت عنوان ( در آمدهاي اختصاصي مازاد بر پيش بيني</a:t>
            </a:r>
            <a:r>
              <a:rPr lang="fa-IR" sz="2800" dirty="0" smtClean="0">
                <a:cs typeface="B Nazanin" pitchFamily="2" charset="-78"/>
              </a:rPr>
              <a:t>)</a:t>
            </a:r>
            <a:r>
              <a:rPr lang="en-US" sz="2800" dirty="0" smtClean="0">
                <a:cs typeface="B Nazanin" pitchFamily="2" charset="-78"/>
              </a:rPr>
              <a:t> </a:t>
            </a:r>
            <a:r>
              <a:rPr lang="ar-SA" sz="2800" dirty="0" smtClean="0">
                <a:cs typeface="B Nazanin" pitchFamily="2" charset="-78"/>
              </a:rPr>
              <a:t>در قسمت در آمدهاي بودجه سالانه کل کشور و معادل همان مبلغ اعتباراتي تحت عنوان (ذخيره اعتبار هزينه هاي اختصاصي مازاد بر پيش بيني ) در قسمت اعتبارات بودجه سالانه کل کشور منظور نمود</a:t>
            </a:r>
            <a:endParaRPr lang="en-US" sz="2800" dirty="0">
              <a:cs typeface="B Nazanin" pitchFamily="2" charset="-78"/>
            </a:endParaRPr>
          </a:p>
        </p:txBody>
      </p:sp>
    </p:spTree>
    <p:extLst>
      <p:ext uri="{BB962C8B-B14F-4D97-AF65-F5344CB8AC3E}">
        <p14:creationId xmlns:p14="http://schemas.microsoft.com/office/powerpoint/2010/main" val="25743952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SA" sz="3600" b="1" dirty="0" smtClean="0">
                <a:cs typeface="B Nazanin" pitchFamily="2" charset="-78"/>
              </a:rPr>
              <a:t>تخصيص اعتبار </a:t>
            </a:r>
            <a:endParaRPr lang="en-US" sz="3600" b="1" dirty="0">
              <a:cs typeface="B Nazanin" pitchFamily="2" charset="-78"/>
            </a:endParaRPr>
          </a:p>
        </p:txBody>
      </p:sp>
      <p:sp>
        <p:nvSpPr>
          <p:cNvPr id="3" name="Content Placeholder 2"/>
          <p:cNvSpPr>
            <a:spLocks noGrp="1"/>
          </p:cNvSpPr>
          <p:nvPr>
            <p:ph idx="1"/>
          </p:nvPr>
        </p:nvSpPr>
        <p:spPr>
          <a:xfrm>
            <a:off x="539552" y="1340768"/>
            <a:ext cx="8229600" cy="4525963"/>
          </a:xfrm>
        </p:spPr>
        <p:txBody>
          <a:bodyPr>
            <a:normAutofit/>
          </a:bodyPr>
          <a:lstStyle/>
          <a:p>
            <a:pPr algn="justLow" rtl="1"/>
            <a:r>
              <a:rPr lang="ar-SA" sz="2800" dirty="0" smtClean="0">
                <a:cs typeface="B Nazanin" pitchFamily="2" charset="-78"/>
              </a:rPr>
              <a:t>به منظور ايجاد تعادل در وصول در آمدها و پرداخت هزينه ها از سيستم تخصيص اعتبار استفاده مي شود</a:t>
            </a:r>
            <a:endParaRPr lang="fa-IR" sz="2800" dirty="0" smtClean="0">
              <a:cs typeface="B Nazanin" pitchFamily="2" charset="-78"/>
            </a:endParaRPr>
          </a:p>
          <a:p>
            <a:pPr marL="0" indent="0" algn="justLow" rtl="1">
              <a:buNone/>
            </a:pPr>
            <a:endParaRPr lang="fa-IR" sz="2800" dirty="0" smtClean="0">
              <a:cs typeface="B Nazanin" pitchFamily="2" charset="-78"/>
            </a:endParaRPr>
          </a:p>
          <a:p>
            <a:pPr algn="justLow" rtl="1"/>
            <a:r>
              <a:rPr lang="ar-SA" sz="2800" dirty="0" smtClean="0">
                <a:cs typeface="B Nazanin" pitchFamily="2" charset="-78"/>
              </a:rPr>
              <a:t>به طوري که در سال مالي مورد عمل بودجه ، دريافتهاي مقاطع مختلفي از سال</a:t>
            </a:r>
            <a:r>
              <a:rPr lang="en-US" sz="2800" dirty="0" smtClean="0">
                <a:cs typeface="B Nazanin" pitchFamily="2" charset="-78"/>
              </a:rPr>
              <a:t> </a:t>
            </a:r>
            <a:r>
              <a:rPr lang="fa-IR" sz="2800" dirty="0" smtClean="0">
                <a:cs typeface="B Nazanin" pitchFamily="2" charset="-78"/>
              </a:rPr>
              <a:t>(</a:t>
            </a:r>
            <a:r>
              <a:rPr lang="en-US" sz="2800" dirty="0" smtClean="0">
                <a:cs typeface="B Nazanin" pitchFamily="2" charset="-78"/>
              </a:rPr>
              <a:t> </a:t>
            </a:r>
            <a:r>
              <a:rPr lang="ar-SA" sz="2800" dirty="0" smtClean="0">
                <a:cs typeface="B Nazanin" pitchFamily="2" charset="-78"/>
              </a:rPr>
              <a:t>به طور معمول 3 ماه ) پيش بيني مي شود و بر اساس آن اجازه انجام تعهد به دستگاه اجرايي داده مي شود</a:t>
            </a:r>
            <a:r>
              <a:rPr lang="en-US" sz="2800" dirty="0" smtClean="0">
                <a:cs typeface="B Nazanin" pitchFamily="2" charset="-78"/>
              </a:rPr>
              <a:t> .</a:t>
            </a:r>
            <a:br>
              <a:rPr lang="en-US" sz="2800" dirty="0" smtClean="0">
                <a:cs typeface="B Nazanin" pitchFamily="2" charset="-78"/>
              </a:rPr>
            </a:br>
            <a:r>
              <a:rPr lang="ar-SA" sz="2800" dirty="0" smtClean="0">
                <a:cs typeface="B Nazanin" pitchFamily="2" charset="-78"/>
              </a:rPr>
              <a:t>باعث ايجاد تعدل بين دريافتها و پرداختهاي دولت مي شود </a:t>
            </a:r>
            <a:r>
              <a:rPr lang="en-US" sz="2800" dirty="0" smtClean="0">
                <a:cs typeface="B Nazanin" pitchFamily="2" charset="-78"/>
              </a:rPr>
              <a:t/>
            </a:r>
            <a:br>
              <a:rPr lang="en-US" sz="2800" dirty="0" smtClean="0">
                <a:cs typeface="B Nazanin" pitchFamily="2" charset="-78"/>
              </a:rPr>
            </a:br>
            <a:r>
              <a:rPr lang="ar-SA" sz="2800" dirty="0" smtClean="0">
                <a:cs typeface="B Nazanin" pitchFamily="2" charset="-78"/>
              </a:rPr>
              <a:t>که اين کار هم</a:t>
            </a:r>
            <a:r>
              <a:rPr lang="en-US" sz="2800" dirty="0" smtClean="0">
                <a:cs typeface="B Nazanin" pitchFamily="2" charset="-78"/>
              </a:rPr>
              <a:t> : </a:t>
            </a:r>
            <a:r>
              <a:rPr lang="ar-SA" sz="2800" dirty="0" smtClean="0">
                <a:cs typeface="B Nazanin" pitchFamily="2" charset="-78"/>
              </a:rPr>
              <a:t>و هم از ايجاد تعهدات زائد دستگاه اجرايي جلوگيري مي کند</a:t>
            </a:r>
            <a:endParaRPr lang="fa-IR" sz="2800" dirty="0" smtClean="0">
              <a:cs typeface="B Nazanin" pitchFamily="2" charset="-78"/>
            </a:endParaRPr>
          </a:p>
          <a:p>
            <a:pPr algn="justLow" rtl="1"/>
            <a:endParaRPr lang="en-US" sz="2800" dirty="0">
              <a:cs typeface="B Nazanin" pitchFamily="2" charset="-78"/>
            </a:endParaRPr>
          </a:p>
        </p:txBody>
      </p:sp>
    </p:spTree>
    <p:extLst>
      <p:ext uri="{BB962C8B-B14F-4D97-AF65-F5344CB8AC3E}">
        <p14:creationId xmlns:p14="http://schemas.microsoft.com/office/powerpoint/2010/main" val="2429519495"/>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124744"/>
            <a:ext cx="8373616" cy="3888432"/>
          </a:xfrm>
        </p:spPr>
        <p:txBody>
          <a:bodyPr>
            <a:normAutofit/>
          </a:bodyPr>
          <a:lstStyle/>
          <a:p>
            <a:pPr algn="r" rtl="1"/>
            <a:r>
              <a:rPr lang="ar-SA" sz="2800" dirty="0" smtClean="0">
                <a:cs typeface="B Nazanin" pitchFamily="2" charset="-78"/>
              </a:rPr>
              <a:t>در حساب مستقل وجوه اختصاصي تخصيص اعتبار اين صورت است که</a:t>
            </a:r>
            <a:r>
              <a:rPr lang="en-US" sz="2800" dirty="0" smtClean="0">
                <a:cs typeface="B Nazanin" pitchFamily="2" charset="-78"/>
              </a:rPr>
              <a:t> :</a:t>
            </a:r>
            <a:br>
              <a:rPr lang="en-US" sz="2800" dirty="0" smtClean="0">
                <a:cs typeface="B Nazanin" pitchFamily="2" charset="-78"/>
              </a:rPr>
            </a:br>
            <a:r>
              <a:rPr lang="ar-SA" sz="2800" dirty="0" smtClean="0">
                <a:cs typeface="B Nazanin" pitchFamily="2" charset="-78"/>
              </a:rPr>
              <a:t>بر حسب اينکه مبناي حسابداري ، تعهدي تعديل شده و يا نقدي باشد</a:t>
            </a:r>
            <a:r>
              <a:rPr lang="en-US" sz="2800" dirty="0" smtClean="0">
                <a:cs typeface="B Nazanin" pitchFamily="2" charset="-78"/>
              </a:rPr>
              <a:t>. </a:t>
            </a:r>
            <a:br>
              <a:rPr lang="en-US" sz="2800" dirty="0" smtClean="0">
                <a:cs typeface="B Nazanin" pitchFamily="2" charset="-78"/>
              </a:rPr>
            </a:br>
            <a:r>
              <a:rPr lang="ar-SA" sz="2800" dirty="0" smtClean="0">
                <a:cs typeface="B Nazanin" pitchFamily="2" charset="-78"/>
              </a:rPr>
              <a:t>بر مبناي تعهدي تعديل شده ، در آمد اختصاصي به ميزاني که تحقق مي يابد</a:t>
            </a:r>
            <a:r>
              <a:rPr lang="en-US" sz="2800" dirty="0" smtClean="0">
                <a:cs typeface="B Nazanin" pitchFamily="2" charset="-78"/>
              </a:rPr>
              <a:t> .</a:t>
            </a:r>
            <a:br>
              <a:rPr lang="en-US" sz="2800" dirty="0" smtClean="0">
                <a:cs typeface="B Nazanin" pitchFamily="2" charset="-78"/>
              </a:rPr>
            </a:br>
            <a:r>
              <a:rPr lang="ar-SA" sz="2800" dirty="0" smtClean="0">
                <a:cs typeface="B Nazanin" pitchFamily="2" charset="-78"/>
              </a:rPr>
              <a:t>و بر مبناي يا نقدي تعديل شده ، در آمد اختصاصي به ميزاني که وصول مي شود</a:t>
            </a:r>
            <a:r>
              <a:rPr lang="en-US" sz="2800" dirty="0" smtClean="0">
                <a:cs typeface="B Nazanin" pitchFamily="2" charset="-78"/>
              </a:rPr>
              <a:t> . </a:t>
            </a:r>
            <a:r>
              <a:rPr lang="ar-SA" sz="2800" dirty="0" smtClean="0">
                <a:cs typeface="B Nazanin" pitchFamily="2" charset="-78"/>
              </a:rPr>
              <a:t>تخصيص يافته تلقي مي شود</a:t>
            </a:r>
            <a:r>
              <a:rPr lang="en-US" sz="2800" dirty="0" smtClean="0">
                <a:cs typeface="B Nazanin" pitchFamily="2" charset="-78"/>
              </a:rPr>
              <a:t> .</a:t>
            </a:r>
            <a:endParaRPr lang="en-US" sz="2800" dirty="0">
              <a:cs typeface="B Nazanin" pitchFamily="2" charset="-78"/>
            </a:endParaRPr>
          </a:p>
        </p:txBody>
      </p:sp>
    </p:spTree>
    <p:extLst>
      <p:ext uri="{BB962C8B-B14F-4D97-AF65-F5344CB8AC3E}">
        <p14:creationId xmlns:p14="http://schemas.microsoft.com/office/powerpoint/2010/main" val="102034765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74638"/>
            <a:ext cx="8258175" cy="1143000"/>
          </a:xfrm>
        </p:spPr>
        <p:txBody>
          <a:bodyPr>
            <a:normAutofit/>
          </a:bodyPr>
          <a:lstStyle/>
          <a:p>
            <a:pPr algn="r" rtl="1"/>
            <a:r>
              <a:rPr lang="ar-SA" sz="3200" b="1" dirty="0" smtClean="0">
                <a:cs typeface="B Nazanin" pitchFamily="2" charset="-78"/>
              </a:rPr>
              <a:t>عمليات حسابداري حساب مستقل وجوه در آمد اختصاصي</a:t>
            </a:r>
            <a:endParaRPr lang="en-US" sz="3200" b="1" dirty="0">
              <a:cs typeface="B Nazanin" pitchFamily="2" charset="-78"/>
            </a:endParaRPr>
          </a:p>
        </p:txBody>
      </p:sp>
      <p:sp>
        <p:nvSpPr>
          <p:cNvPr id="3" name="Content Placeholder 2"/>
          <p:cNvSpPr>
            <a:spLocks noGrp="1"/>
          </p:cNvSpPr>
          <p:nvPr>
            <p:ph idx="1"/>
          </p:nvPr>
        </p:nvSpPr>
        <p:spPr>
          <a:xfrm>
            <a:off x="467544" y="1340768"/>
            <a:ext cx="8229600" cy="4525963"/>
          </a:xfrm>
        </p:spPr>
        <p:txBody>
          <a:bodyPr>
            <a:normAutofit fontScale="85000" lnSpcReduction="20000"/>
          </a:bodyPr>
          <a:lstStyle/>
          <a:p>
            <a:pPr marL="0" indent="0" rtl="1">
              <a:buNone/>
            </a:pPr>
            <a:r>
              <a:rPr lang="en-US" sz="2800" b="1" dirty="0" smtClean="0">
                <a:cs typeface="B Nazanin" pitchFamily="2" charset="-78"/>
              </a:rPr>
              <a:t/>
            </a:r>
            <a:br>
              <a:rPr lang="en-US" sz="2800" b="1" dirty="0" smtClean="0">
                <a:cs typeface="B Nazanin" pitchFamily="2" charset="-78"/>
              </a:rPr>
            </a:br>
            <a:r>
              <a:rPr lang="fa-IR" sz="2800" b="1" dirty="0" smtClean="0">
                <a:cs typeface="B Nazanin" pitchFamily="2" charset="-78"/>
              </a:rPr>
              <a:t>1-</a:t>
            </a:r>
            <a:r>
              <a:rPr lang="en-US" sz="2800" b="1" dirty="0" smtClean="0">
                <a:cs typeface="B Nazanin" pitchFamily="2" charset="-78"/>
              </a:rPr>
              <a:t> </a:t>
            </a:r>
            <a:r>
              <a:rPr lang="ar-SA" sz="2800" b="1" dirty="0" smtClean="0">
                <a:cs typeface="B Nazanin" pitchFamily="2" charset="-78"/>
              </a:rPr>
              <a:t>ابلاغ بودجه</a:t>
            </a:r>
            <a:endParaRPr lang="fa-IR" sz="2800" b="1" dirty="0" smtClean="0">
              <a:cs typeface="B Nazanin" pitchFamily="2" charset="-78"/>
            </a:endParaRPr>
          </a:p>
          <a:p>
            <a:pPr marL="0" indent="0" rtl="1">
              <a:buNone/>
            </a:pPr>
            <a:r>
              <a:rPr lang="ar-SA" sz="2800" dirty="0" smtClean="0">
                <a:cs typeface="B Nazanin" pitchFamily="2" charset="-78"/>
              </a:rPr>
              <a:t> </a:t>
            </a:r>
            <a:r>
              <a:rPr lang="fa-IR" sz="2800" dirty="0" smtClean="0">
                <a:cs typeface="B Nazanin" pitchFamily="2" charset="-78"/>
              </a:rPr>
              <a:t>                                             </a:t>
            </a:r>
            <a:r>
              <a:rPr lang="ar-SA" sz="2800" dirty="0" smtClean="0">
                <a:cs typeface="B Nazanin" pitchFamily="2" charset="-78"/>
              </a:rPr>
              <a:t>درآمد پيش بيني شده</a:t>
            </a:r>
            <a:r>
              <a:rPr lang="en-US" sz="2800" dirty="0" smtClean="0">
                <a:cs typeface="B Nazanin" pitchFamily="2" charset="-78"/>
              </a:rPr>
              <a:t> **  </a:t>
            </a:r>
            <a:br>
              <a:rPr lang="en-US" sz="2800" dirty="0" smtClean="0">
                <a:cs typeface="B Nazanin" pitchFamily="2" charset="-78"/>
              </a:rPr>
            </a:br>
            <a:r>
              <a:rPr lang="fa-IR" sz="2800" dirty="0" smtClean="0">
                <a:cs typeface="B Nazanin" pitchFamily="2" charset="-78"/>
              </a:rPr>
              <a:t>                                                         </a:t>
            </a:r>
            <a:r>
              <a:rPr lang="ar-SA" sz="2800" dirty="0" smtClean="0">
                <a:cs typeface="B Nazanin" pitchFamily="2" charset="-78"/>
              </a:rPr>
              <a:t>اعتبارات مصوب</a:t>
            </a:r>
            <a:r>
              <a:rPr lang="en-US" sz="2800" dirty="0" smtClean="0">
                <a:cs typeface="B Nazanin" pitchFamily="2" charset="-78"/>
              </a:rPr>
              <a:t>    </a:t>
            </a:r>
            <a:r>
              <a:rPr lang="ar-SA" sz="2800" dirty="0" smtClean="0">
                <a:cs typeface="B Nazanin" pitchFamily="2" charset="-78"/>
              </a:rPr>
              <a:t> </a:t>
            </a:r>
            <a:r>
              <a:rPr lang="en-US" sz="2800" dirty="0" smtClean="0">
                <a:cs typeface="B Nazanin" pitchFamily="2" charset="-78"/>
              </a:rPr>
              <a:t>* *</a:t>
            </a:r>
            <a:br>
              <a:rPr lang="en-US" sz="2800" dirty="0" smtClean="0">
                <a:cs typeface="B Nazanin" pitchFamily="2" charset="-78"/>
              </a:rPr>
            </a:br>
            <a:r>
              <a:rPr lang="fa-IR" sz="2800" b="1" dirty="0" smtClean="0">
                <a:cs typeface="B Nazanin" pitchFamily="2" charset="-78"/>
              </a:rPr>
              <a:t>2-</a:t>
            </a:r>
            <a:r>
              <a:rPr lang="en-US" sz="2800" b="1" dirty="0" smtClean="0">
                <a:cs typeface="B Nazanin" pitchFamily="2" charset="-78"/>
              </a:rPr>
              <a:t> </a:t>
            </a:r>
            <a:r>
              <a:rPr lang="ar-SA" sz="2800" b="1" dirty="0" smtClean="0">
                <a:cs typeface="B Nazanin" pitchFamily="2" charset="-78"/>
              </a:rPr>
              <a:t>تحقق در</a:t>
            </a:r>
            <a:r>
              <a:rPr lang="fa-IR" sz="2800" b="1" dirty="0" smtClean="0">
                <a:cs typeface="B Nazanin" pitchFamily="2" charset="-78"/>
              </a:rPr>
              <a:t>آ</a:t>
            </a:r>
            <a:r>
              <a:rPr lang="ar-SA" sz="2800" b="1" dirty="0" smtClean="0">
                <a:cs typeface="B Nazanin" pitchFamily="2" charset="-78"/>
              </a:rPr>
              <a:t>مداختصاصي</a:t>
            </a:r>
            <a:endParaRPr lang="fa-IR" sz="2800" b="1" dirty="0" smtClean="0">
              <a:cs typeface="B Nazanin" pitchFamily="2" charset="-78"/>
            </a:endParaRPr>
          </a:p>
          <a:p>
            <a:pPr marL="0" indent="0" rtl="1">
              <a:buNone/>
            </a:pPr>
            <a:r>
              <a:rPr lang="fa-IR" sz="2800" dirty="0" smtClean="0">
                <a:cs typeface="B Nazanin" pitchFamily="2" charset="-78"/>
              </a:rPr>
              <a:t>                                             </a:t>
            </a:r>
            <a:r>
              <a:rPr lang="ar-SA" sz="2800" dirty="0" smtClean="0">
                <a:cs typeface="B Nazanin" pitchFamily="2" charset="-78"/>
              </a:rPr>
              <a:t> ح</a:t>
            </a:r>
            <a:r>
              <a:rPr lang="fa-IR" sz="2800" dirty="0" smtClean="0">
                <a:cs typeface="B Nazanin" pitchFamily="2" charset="-78"/>
              </a:rPr>
              <a:t>سابهای</a:t>
            </a:r>
            <a:r>
              <a:rPr lang="ar-SA" sz="2800" dirty="0" smtClean="0">
                <a:cs typeface="B Nazanin" pitchFamily="2" charset="-78"/>
              </a:rPr>
              <a:t> دريافتني</a:t>
            </a:r>
            <a:r>
              <a:rPr lang="en-US" sz="2800" dirty="0" smtClean="0">
                <a:cs typeface="B Nazanin" pitchFamily="2" charset="-78"/>
              </a:rPr>
              <a:t>  * *</a:t>
            </a:r>
            <a:br>
              <a:rPr lang="en-US" sz="2800" dirty="0" smtClean="0">
                <a:cs typeface="B Nazanin" pitchFamily="2" charset="-78"/>
              </a:rPr>
            </a:br>
            <a:r>
              <a:rPr lang="fa-IR" sz="2800" dirty="0" smtClean="0">
                <a:cs typeface="B Nazanin" pitchFamily="2" charset="-78"/>
              </a:rPr>
              <a:t>                                                     </a:t>
            </a:r>
            <a:r>
              <a:rPr lang="ar-SA" sz="2800" dirty="0" smtClean="0">
                <a:cs typeface="B Nazanin" pitchFamily="2" charset="-78"/>
              </a:rPr>
              <a:t>در آمد اختصاصي</a:t>
            </a:r>
            <a:r>
              <a:rPr lang="en-US" sz="2800" dirty="0" smtClean="0">
                <a:cs typeface="B Nazanin" pitchFamily="2" charset="-78"/>
              </a:rPr>
              <a:t>  * *</a:t>
            </a:r>
            <a:br>
              <a:rPr lang="en-US" sz="2800" dirty="0" smtClean="0">
                <a:cs typeface="B Nazanin" pitchFamily="2" charset="-78"/>
              </a:rPr>
            </a:br>
            <a:r>
              <a:rPr lang="fa-IR" sz="2800" b="1" dirty="0" smtClean="0">
                <a:cs typeface="B Nazanin" pitchFamily="2" charset="-78"/>
              </a:rPr>
              <a:t>3-</a:t>
            </a:r>
            <a:r>
              <a:rPr lang="ar-SA" sz="2800" b="1" dirty="0" smtClean="0">
                <a:cs typeface="B Nazanin" pitchFamily="2" charset="-78"/>
              </a:rPr>
              <a:t>وصول درآمد اختصاصي </a:t>
            </a:r>
            <a:endParaRPr lang="fa-IR" sz="2800" b="1" dirty="0" smtClean="0">
              <a:cs typeface="B Nazanin" pitchFamily="2" charset="-78"/>
            </a:endParaRPr>
          </a:p>
          <a:p>
            <a:pPr marL="0" indent="0" rtl="1">
              <a:buNone/>
            </a:pPr>
            <a:r>
              <a:rPr lang="fa-IR" sz="2800" dirty="0" smtClean="0">
                <a:cs typeface="B Nazanin" pitchFamily="2" charset="-78"/>
              </a:rPr>
              <a:t>                                             </a:t>
            </a:r>
            <a:r>
              <a:rPr lang="ar-SA" sz="2800" dirty="0" smtClean="0">
                <a:cs typeface="B Nazanin" pitchFamily="2" charset="-78"/>
              </a:rPr>
              <a:t>بانک تمرکز وجوه</a:t>
            </a:r>
            <a:r>
              <a:rPr lang="fa-IR" sz="2800" dirty="0" smtClean="0">
                <a:cs typeface="B Nazanin" pitchFamily="2" charset="-78"/>
              </a:rPr>
              <a:t> اختصاصی</a:t>
            </a:r>
            <a:r>
              <a:rPr lang="ar-SA" sz="2800" dirty="0" smtClean="0">
                <a:cs typeface="B Nazanin" pitchFamily="2" charset="-78"/>
              </a:rPr>
              <a:t> </a:t>
            </a:r>
            <a:r>
              <a:rPr lang="en-US" sz="2800" dirty="0" smtClean="0">
                <a:cs typeface="B Nazanin" pitchFamily="2" charset="-78"/>
              </a:rPr>
              <a:t>* * </a:t>
            </a:r>
            <a:br>
              <a:rPr lang="en-US" sz="2800" dirty="0" smtClean="0">
                <a:cs typeface="B Nazanin" pitchFamily="2" charset="-78"/>
              </a:rPr>
            </a:br>
            <a:r>
              <a:rPr lang="fa-IR" sz="2800" dirty="0" smtClean="0">
                <a:cs typeface="B Nazanin" pitchFamily="2" charset="-78"/>
              </a:rPr>
              <a:t>                                                               </a:t>
            </a:r>
            <a:r>
              <a:rPr lang="ar-SA" sz="2800" dirty="0" smtClean="0">
                <a:cs typeface="B Nazanin" pitchFamily="2" charset="-78"/>
              </a:rPr>
              <a:t>ح</a:t>
            </a:r>
            <a:r>
              <a:rPr lang="fa-IR" sz="2800" dirty="0" smtClean="0">
                <a:cs typeface="B Nazanin" pitchFamily="2" charset="-78"/>
              </a:rPr>
              <a:t>سابهای</a:t>
            </a:r>
            <a:r>
              <a:rPr lang="ar-SA" sz="2800" dirty="0" smtClean="0">
                <a:cs typeface="B Nazanin" pitchFamily="2" charset="-78"/>
              </a:rPr>
              <a:t> دريافتني </a:t>
            </a:r>
            <a:r>
              <a:rPr lang="en-US" sz="2800" dirty="0" smtClean="0">
                <a:cs typeface="B Nazanin" pitchFamily="2" charset="-78"/>
              </a:rPr>
              <a:t>* *</a:t>
            </a:r>
            <a:br>
              <a:rPr lang="en-US" sz="2800" dirty="0" smtClean="0">
                <a:cs typeface="B Nazanin" pitchFamily="2" charset="-78"/>
              </a:rPr>
            </a:br>
            <a:r>
              <a:rPr lang="fa-IR" sz="2800" b="1" dirty="0" smtClean="0">
                <a:cs typeface="B Nazanin" pitchFamily="2" charset="-78"/>
              </a:rPr>
              <a:t>4-</a:t>
            </a:r>
            <a:r>
              <a:rPr lang="ar-SA" sz="2800" b="1" dirty="0" smtClean="0">
                <a:cs typeface="B Nazanin" pitchFamily="2" charset="-78"/>
              </a:rPr>
              <a:t>انتقال درآمد وصولي به خزانه </a:t>
            </a:r>
            <a:endParaRPr lang="fa-IR" sz="2800" b="1" dirty="0" smtClean="0">
              <a:cs typeface="B Nazanin" pitchFamily="2" charset="-78"/>
            </a:endParaRPr>
          </a:p>
          <a:p>
            <a:pPr marL="0" indent="0" rtl="1">
              <a:buNone/>
            </a:pPr>
            <a:r>
              <a:rPr lang="fa-IR" sz="2800" dirty="0" smtClean="0">
                <a:cs typeface="B Nazanin" pitchFamily="2" charset="-78"/>
              </a:rPr>
              <a:t>                                              </a:t>
            </a:r>
            <a:r>
              <a:rPr lang="ar-SA" sz="2800" dirty="0" smtClean="0">
                <a:cs typeface="B Nazanin" pitchFamily="2" charset="-78"/>
              </a:rPr>
              <a:t>در آمد انتقالي</a:t>
            </a:r>
            <a:r>
              <a:rPr lang="en-US" sz="2800" dirty="0" smtClean="0">
                <a:cs typeface="B Nazanin" pitchFamily="2" charset="-78"/>
              </a:rPr>
              <a:t> * *</a:t>
            </a:r>
            <a:br>
              <a:rPr lang="en-US" sz="2800" dirty="0" smtClean="0">
                <a:cs typeface="B Nazanin" pitchFamily="2" charset="-78"/>
              </a:rPr>
            </a:br>
            <a:r>
              <a:rPr lang="fa-IR" sz="2800" dirty="0" smtClean="0">
                <a:cs typeface="B Nazanin" pitchFamily="2" charset="-78"/>
              </a:rPr>
              <a:t>                                                       </a:t>
            </a:r>
            <a:r>
              <a:rPr lang="ar-SA" sz="2800" dirty="0" smtClean="0">
                <a:cs typeface="B Nazanin" pitchFamily="2" charset="-78"/>
              </a:rPr>
              <a:t>بانک تمرکز وجوه</a:t>
            </a:r>
            <a:r>
              <a:rPr lang="fa-IR" sz="2800" dirty="0" smtClean="0">
                <a:cs typeface="B Nazanin" pitchFamily="2" charset="-78"/>
              </a:rPr>
              <a:t> اختصاصی</a:t>
            </a:r>
            <a:r>
              <a:rPr lang="en-US" sz="2800" dirty="0" smtClean="0">
                <a:cs typeface="B Nazanin" pitchFamily="2" charset="-78"/>
              </a:rPr>
              <a:t>      * *</a:t>
            </a:r>
            <a:br>
              <a:rPr lang="en-US" sz="2800" dirty="0" smtClean="0">
                <a:cs typeface="B Nazanin" pitchFamily="2" charset="-78"/>
              </a:rPr>
            </a:br>
            <a:endParaRPr lang="en-US" sz="2800" dirty="0">
              <a:cs typeface="B Nazanin" pitchFamily="2" charset="-78"/>
            </a:endParaRPr>
          </a:p>
        </p:txBody>
      </p:sp>
    </p:spTree>
    <p:extLst>
      <p:ext uri="{BB962C8B-B14F-4D97-AF65-F5344CB8AC3E}">
        <p14:creationId xmlns:p14="http://schemas.microsoft.com/office/powerpoint/2010/main" val="16163686"/>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620688"/>
            <a:ext cx="8640960" cy="4525963"/>
          </a:xfrm>
        </p:spPr>
        <p:txBody>
          <a:bodyPr>
            <a:normAutofit fontScale="62500" lnSpcReduction="20000"/>
          </a:bodyPr>
          <a:lstStyle/>
          <a:p>
            <a:pPr marL="0" indent="0" algn="r" rtl="1">
              <a:buNone/>
            </a:pPr>
            <a:r>
              <a:rPr lang="fa-IR" sz="3500" b="1" dirty="0" smtClean="0">
                <a:cs typeface="B Nazanin" pitchFamily="2" charset="-78"/>
              </a:rPr>
              <a:t>5-</a:t>
            </a:r>
            <a:r>
              <a:rPr lang="en-US" sz="3500" b="1" dirty="0" smtClean="0">
                <a:cs typeface="B Nazanin" pitchFamily="2" charset="-78"/>
              </a:rPr>
              <a:t> </a:t>
            </a:r>
            <a:r>
              <a:rPr lang="ar-SA" sz="3500" b="1" dirty="0" smtClean="0">
                <a:cs typeface="B Nazanin" pitchFamily="2" charset="-78"/>
              </a:rPr>
              <a:t>تخصيص اعتبار جاري با خزانه</a:t>
            </a:r>
            <a:endParaRPr lang="en-US" sz="3500" b="1" dirty="0" smtClean="0">
              <a:cs typeface="B Nazanin" pitchFamily="2" charset="-78"/>
            </a:endParaRPr>
          </a:p>
          <a:p>
            <a:pPr marL="0" indent="0" algn="r" rtl="1">
              <a:buNone/>
            </a:pPr>
            <a:r>
              <a:rPr lang="fa-IR" sz="3500" dirty="0" smtClean="0">
                <a:cs typeface="B Nazanin" pitchFamily="2" charset="-78"/>
              </a:rPr>
              <a:t>                جاری با خزانه **</a:t>
            </a:r>
            <a:r>
              <a:rPr lang="en-US" sz="3500" dirty="0">
                <a:cs typeface="B Nazanin" pitchFamily="2" charset="-78"/>
              </a:rPr>
              <a:t/>
            </a:r>
            <a:br>
              <a:rPr lang="en-US" sz="3500" dirty="0">
                <a:cs typeface="B Nazanin" pitchFamily="2" charset="-78"/>
              </a:rPr>
            </a:br>
            <a:r>
              <a:rPr lang="fa-IR" sz="3500" dirty="0">
                <a:cs typeface="B Nazanin" pitchFamily="2" charset="-78"/>
              </a:rPr>
              <a:t>                                  </a:t>
            </a:r>
            <a:r>
              <a:rPr lang="ar-SA" sz="3500" dirty="0">
                <a:cs typeface="B Nazanin" pitchFamily="2" charset="-78"/>
              </a:rPr>
              <a:t>اعتبارات تخصيص</a:t>
            </a:r>
            <a:r>
              <a:rPr lang="fa-IR" sz="3500" dirty="0">
                <a:cs typeface="B Nazanin" pitchFamily="2" charset="-78"/>
              </a:rPr>
              <a:t> یافته</a:t>
            </a:r>
            <a:r>
              <a:rPr lang="en-US" sz="3500" dirty="0">
                <a:cs typeface="B Nazanin" pitchFamily="2" charset="-78"/>
              </a:rPr>
              <a:t>    </a:t>
            </a:r>
            <a:r>
              <a:rPr lang="fa-IR" sz="3500" dirty="0" smtClean="0">
                <a:cs typeface="B Nazanin" pitchFamily="2" charset="-78"/>
              </a:rPr>
              <a:t>**</a:t>
            </a:r>
          </a:p>
          <a:p>
            <a:pPr marL="0" indent="0" algn="r" rtl="1">
              <a:buNone/>
            </a:pPr>
            <a:r>
              <a:rPr lang="en-US" sz="3500" dirty="0">
                <a:cs typeface="B Nazanin" pitchFamily="2" charset="-78"/>
              </a:rPr>
              <a:t/>
            </a:r>
            <a:br>
              <a:rPr lang="en-US" sz="3500" dirty="0">
                <a:cs typeface="B Nazanin" pitchFamily="2" charset="-78"/>
              </a:rPr>
            </a:br>
            <a:r>
              <a:rPr lang="fa-IR" sz="3500" dirty="0">
                <a:cs typeface="B Nazanin" pitchFamily="2" charset="-78"/>
              </a:rPr>
              <a:t>                </a:t>
            </a:r>
            <a:r>
              <a:rPr lang="fa-IR" sz="3500" dirty="0" smtClean="0">
                <a:cs typeface="B Nazanin" pitchFamily="2" charset="-78"/>
              </a:rPr>
              <a:t> </a:t>
            </a:r>
            <a:r>
              <a:rPr lang="ar-SA" sz="3500" dirty="0">
                <a:cs typeface="B Nazanin" pitchFamily="2" charset="-78"/>
              </a:rPr>
              <a:t>منابع مالي قابل دريافت</a:t>
            </a:r>
            <a:r>
              <a:rPr lang="en-US" sz="3500" dirty="0">
                <a:cs typeface="B Nazanin" pitchFamily="2" charset="-78"/>
              </a:rPr>
              <a:t> </a:t>
            </a:r>
            <a:r>
              <a:rPr lang="fa-IR" sz="3500" dirty="0" smtClean="0">
                <a:cs typeface="B Nazanin" pitchFamily="2" charset="-78"/>
              </a:rPr>
              <a:t>**</a:t>
            </a:r>
            <a:r>
              <a:rPr lang="en-US" sz="3500" dirty="0">
                <a:cs typeface="B Nazanin" pitchFamily="2" charset="-78"/>
              </a:rPr>
              <a:t/>
            </a:r>
            <a:br>
              <a:rPr lang="en-US" sz="3500" dirty="0">
                <a:cs typeface="B Nazanin" pitchFamily="2" charset="-78"/>
              </a:rPr>
            </a:br>
            <a:r>
              <a:rPr lang="fa-IR" sz="3500" dirty="0">
                <a:cs typeface="B Nazanin" pitchFamily="2" charset="-78"/>
              </a:rPr>
              <a:t>                                       </a:t>
            </a:r>
            <a:r>
              <a:rPr lang="ar-SA" sz="3500" dirty="0">
                <a:cs typeface="B Nazanin" pitchFamily="2" charset="-78"/>
              </a:rPr>
              <a:t>اعتبارات تعهد نشده</a:t>
            </a:r>
            <a:r>
              <a:rPr lang="fa-IR" sz="3500" dirty="0">
                <a:cs typeface="B Nazanin" pitchFamily="2" charset="-78"/>
              </a:rPr>
              <a:t> </a:t>
            </a:r>
            <a:r>
              <a:rPr lang="en-US" dirty="0" smtClean="0">
                <a:cs typeface="B Nazanin" pitchFamily="2" charset="-78"/>
              </a:rPr>
              <a:t> </a:t>
            </a:r>
            <a:r>
              <a:rPr lang="fa-IR" dirty="0" smtClean="0">
                <a:cs typeface="B Nazanin" pitchFamily="2" charset="-78"/>
              </a:rPr>
              <a:t>**</a:t>
            </a:r>
          </a:p>
          <a:p>
            <a:pPr marL="0" indent="0" algn="r" rtl="1">
              <a:buNone/>
            </a:pPr>
            <a:r>
              <a:rPr lang="en-US" sz="3500" dirty="0" smtClean="0">
                <a:cs typeface="B Nazanin" pitchFamily="2" charset="-78"/>
              </a:rPr>
              <a:t/>
            </a:r>
            <a:br>
              <a:rPr lang="en-US" sz="3500" dirty="0" smtClean="0">
                <a:cs typeface="B Nazanin" pitchFamily="2" charset="-78"/>
              </a:rPr>
            </a:br>
            <a:r>
              <a:rPr lang="fa-IR" sz="3500" b="1" dirty="0" smtClean="0">
                <a:cs typeface="B Nazanin" pitchFamily="2" charset="-78"/>
              </a:rPr>
              <a:t>6- </a:t>
            </a:r>
            <a:r>
              <a:rPr lang="ar-SA" sz="3500" b="1" dirty="0" smtClean="0">
                <a:cs typeface="B Nazanin" pitchFamily="2" charset="-78"/>
              </a:rPr>
              <a:t>دريافت وجه از خزانه و واريز آن به بانک درخواست وجه</a:t>
            </a:r>
            <a:r>
              <a:rPr lang="en-US" sz="3500" dirty="0" smtClean="0">
                <a:cs typeface="B Nazanin" pitchFamily="2" charset="-78"/>
              </a:rPr>
              <a:t/>
            </a:r>
            <a:br>
              <a:rPr lang="en-US" sz="3500" dirty="0" smtClean="0">
                <a:cs typeface="B Nazanin" pitchFamily="2" charset="-78"/>
              </a:rPr>
            </a:br>
            <a:endParaRPr lang="fa-IR" sz="3500" dirty="0" smtClean="0">
              <a:cs typeface="B Nazanin" pitchFamily="2" charset="-78"/>
            </a:endParaRPr>
          </a:p>
          <a:p>
            <a:pPr marL="0" indent="0" algn="r" rtl="1">
              <a:buNone/>
            </a:pPr>
            <a:r>
              <a:rPr lang="fa-IR" dirty="0" smtClean="0">
                <a:cs typeface="B Nazanin" pitchFamily="2" charset="-78"/>
              </a:rPr>
              <a:t>                ثبت بودجه ای                                                            ثبت مالی   </a:t>
            </a:r>
            <a:endParaRPr lang="en-US" dirty="0" smtClean="0">
              <a:cs typeface="B Nazanin" pitchFamily="2" charset="-78"/>
            </a:endParaRPr>
          </a:p>
          <a:p>
            <a:pPr marL="0" indent="0" algn="r" rtl="1">
              <a:buNone/>
            </a:pPr>
            <a:r>
              <a:rPr lang="fa-IR" dirty="0" smtClean="0">
                <a:cs typeface="B Nazanin" pitchFamily="2" charset="-78"/>
              </a:rPr>
              <a:t>    درخواست وجه  **      </a:t>
            </a:r>
            <a:endParaRPr lang="en-US" dirty="0">
              <a:cs typeface="B Nazanin" pitchFamily="2" charset="-78"/>
            </a:endParaRPr>
          </a:p>
          <a:p>
            <a:pPr marL="0" indent="0" algn="r" rtl="1">
              <a:buNone/>
            </a:pPr>
            <a:r>
              <a:rPr lang="fa-IR" dirty="0" smtClean="0">
                <a:cs typeface="B Nazanin" pitchFamily="2" charset="-78"/>
              </a:rPr>
              <a:t>            </a:t>
            </a:r>
            <a:r>
              <a:rPr lang="ar-SA" dirty="0" smtClean="0">
                <a:cs typeface="B Nazanin" pitchFamily="2" charset="-78"/>
              </a:rPr>
              <a:t>منابع مالي قابل دريافت</a:t>
            </a:r>
            <a:r>
              <a:rPr lang="en-US" dirty="0" smtClean="0">
                <a:cs typeface="B Nazanin" pitchFamily="2" charset="-78"/>
              </a:rPr>
              <a:t>    </a:t>
            </a:r>
            <a:r>
              <a:rPr lang="fa-IR" dirty="0" smtClean="0">
                <a:cs typeface="B Nazanin" pitchFamily="2" charset="-78"/>
              </a:rPr>
              <a:t>**                             </a:t>
            </a:r>
            <a:r>
              <a:rPr lang="en-US" dirty="0" smtClean="0">
                <a:cs typeface="B Nazanin" pitchFamily="2" charset="-78"/>
              </a:rPr>
              <a:t>     </a:t>
            </a:r>
            <a:r>
              <a:rPr lang="ar-SA" dirty="0" smtClean="0">
                <a:cs typeface="B Nazanin" pitchFamily="2" charset="-78"/>
              </a:rPr>
              <a:t>بانک پرداخت</a:t>
            </a:r>
            <a:r>
              <a:rPr lang="en-US" dirty="0" smtClean="0">
                <a:cs typeface="B Nazanin" pitchFamily="2" charset="-78"/>
              </a:rPr>
              <a:t> </a:t>
            </a:r>
            <a:r>
              <a:rPr lang="fa-IR" dirty="0" smtClean="0">
                <a:cs typeface="B Nazanin" pitchFamily="2" charset="-78"/>
              </a:rPr>
              <a:t>**</a:t>
            </a:r>
            <a:r>
              <a:rPr lang="en-US" dirty="0" smtClean="0">
                <a:cs typeface="B Nazanin" pitchFamily="2" charset="-78"/>
              </a:rPr>
              <a:t/>
            </a:r>
            <a:br>
              <a:rPr lang="en-US" dirty="0" smtClean="0">
                <a:cs typeface="B Nazanin" pitchFamily="2" charset="-78"/>
              </a:rPr>
            </a:br>
            <a:r>
              <a:rPr lang="fa-IR" dirty="0" smtClean="0">
                <a:cs typeface="B Nazanin" pitchFamily="2" charset="-78"/>
              </a:rPr>
              <a:t>                                                                                             </a:t>
            </a:r>
            <a:r>
              <a:rPr lang="ar-SA" dirty="0" smtClean="0">
                <a:cs typeface="B Nazanin" pitchFamily="2" charset="-78"/>
              </a:rPr>
              <a:t>دريافتي از خزانه</a:t>
            </a:r>
            <a:r>
              <a:rPr lang="en-US" dirty="0" smtClean="0">
                <a:cs typeface="B Nazanin" pitchFamily="2" charset="-78"/>
              </a:rPr>
              <a:t> </a:t>
            </a:r>
            <a:r>
              <a:rPr lang="fa-IR" dirty="0" smtClean="0">
                <a:cs typeface="B Nazanin" pitchFamily="2" charset="-78"/>
              </a:rPr>
              <a:t>**</a:t>
            </a:r>
            <a:r>
              <a:rPr lang="en-US" dirty="0" smtClean="0">
                <a:cs typeface="B Nazanin" pitchFamily="2" charset="-78"/>
              </a:rPr>
              <a:t/>
            </a:r>
            <a:br>
              <a:rPr lang="en-US" dirty="0" smtClean="0">
                <a:cs typeface="B Nazanin" pitchFamily="2" charset="-78"/>
              </a:rPr>
            </a:br>
            <a:r>
              <a:rPr lang="fa-IR" dirty="0" smtClean="0">
                <a:cs typeface="B Nazanin" pitchFamily="2" charset="-78"/>
              </a:rPr>
              <a:t> </a:t>
            </a:r>
            <a:endParaRPr lang="en-US" dirty="0">
              <a:cs typeface="B Nazanin" pitchFamily="2" charset="-78"/>
            </a:endParaRPr>
          </a:p>
        </p:txBody>
      </p:sp>
    </p:spTree>
    <p:extLst>
      <p:ext uri="{BB962C8B-B14F-4D97-AF65-F5344CB8AC3E}">
        <p14:creationId xmlns:p14="http://schemas.microsoft.com/office/powerpoint/2010/main" val="851664956"/>
      </p:ext>
    </p:extLst>
  </p:cSld>
  <p:clrMapOvr>
    <a:masterClrMapping/>
  </p:clrMapOvr>
  <p:transition spd="slow">
    <p:pull dir="r"/>
  </p:transition>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764704"/>
            <a:ext cx="8229600" cy="4525963"/>
          </a:xfrm>
        </p:spPr>
        <p:txBody>
          <a:bodyPr>
            <a:normAutofit fontScale="77500" lnSpcReduction="20000"/>
          </a:bodyPr>
          <a:lstStyle/>
          <a:p>
            <a:pPr marL="0" indent="0" algn="r" rtl="1">
              <a:buNone/>
            </a:pPr>
            <a:r>
              <a:rPr lang="en-US" b="1" dirty="0" smtClean="0">
                <a:cs typeface="B Nazanin" pitchFamily="2" charset="-78"/>
              </a:rPr>
              <a:t/>
            </a:r>
            <a:br>
              <a:rPr lang="en-US" b="1" dirty="0" smtClean="0">
                <a:cs typeface="B Nazanin" pitchFamily="2" charset="-78"/>
              </a:rPr>
            </a:br>
            <a:r>
              <a:rPr lang="fa-IR" b="1" dirty="0" smtClean="0">
                <a:cs typeface="B Nazanin" pitchFamily="2" charset="-78"/>
              </a:rPr>
              <a:t>7-</a:t>
            </a:r>
            <a:r>
              <a:rPr lang="ar-SA" b="1" dirty="0" smtClean="0">
                <a:cs typeface="B Nazanin" pitchFamily="2" charset="-78"/>
              </a:rPr>
              <a:t>تامين اعتبار</a:t>
            </a:r>
            <a:endParaRPr lang="fa-IR" b="1" dirty="0" smtClean="0">
              <a:cs typeface="B Nazanin" pitchFamily="2" charset="-78"/>
            </a:endParaRPr>
          </a:p>
          <a:p>
            <a:pPr marL="0" indent="0" algn="r" rtl="1">
              <a:buNone/>
            </a:pPr>
            <a:r>
              <a:rPr lang="fa-IR" dirty="0" smtClean="0">
                <a:cs typeface="B Nazanin" pitchFamily="2" charset="-78"/>
              </a:rPr>
              <a:t>                       </a:t>
            </a:r>
            <a:r>
              <a:rPr lang="ar-SA" dirty="0" smtClean="0">
                <a:cs typeface="B Nazanin" pitchFamily="2" charset="-78"/>
              </a:rPr>
              <a:t> اعتبارات تعهد نشده</a:t>
            </a:r>
            <a:r>
              <a:rPr lang="en-US" dirty="0" smtClean="0">
                <a:cs typeface="B Nazanin" pitchFamily="2" charset="-78"/>
              </a:rPr>
              <a:t> </a:t>
            </a:r>
            <a:r>
              <a:rPr lang="fa-IR" dirty="0" smtClean="0">
                <a:cs typeface="B Nazanin" pitchFamily="2" charset="-78"/>
              </a:rPr>
              <a:t>**</a:t>
            </a:r>
            <a:r>
              <a:rPr lang="en-US" dirty="0" smtClean="0">
                <a:cs typeface="B Nazanin" pitchFamily="2" charset="-78"/>
              </a:rPr>
              <a:t/>
            </a:r>
            <a:br>
              <a:rPr lang="en-US" dirty="0" smtClean="0">
                <a:cs typeface="B Nazanin" pitchFamily="2" charset="-78"/>
              </a:rPr>
            </a:br>
            <a:r>
              <a:rPr lang="fa-IR" dirty="0" smtClean="0">
                <a:cs typeface="B Nazanin" pitchFamily="2" charset="-78"/>
              </a:rPr>
              <a:t>                               </a:t>
            </a:r>
            <a:r>
              <a:rPr lang="ar-SA" dirty="0" smtClean="0">
                <a:cs typeface="B Nazanin" pitchFamily="2" charset="-78"/>
              </a:rPr>
              <a:t>اندوخته اعتبار تعهدات احتمالي</a:t>
            </a:r>
            <a:r>
              <a:rPr lang="en-US" dirty="0" smtClean="0">
                <a:cs typeface="B Nazanin" pitchFamily="2" charset="-78"/>
              </a:rPr>
              <a:t> </a:t>
            </a:r>
            <a:r>
              <a:rPr lang="fa-IR" dirty="0" smtClean="0">
                <a:cs typeface="B Nazanin" pitchFamily="2" charset="-78"/>
              </a:rPr>
              <a:t>**</a:t>
            </a:r>
          </a:p>
          <a:p>
            <a:pPr algn="r" rtl="1"/>
            <a:endParaRPr lang="fa-IR" dirty="0" smtClean="0">
              <a:cs typeface="B Nazanin" pitchFamily="2" charset="-78"/>
            </a:endParaRPr>
          </a:p>
          <a:p>
            <a:pPr marL="0" indent="0" algn="r" rtl="1">
              <a:buNone/>
            </a:pPr>
            <a:r>
              <a:rPr lang="fa-IR" b="1" dirty="0" smtClean="0">
                <a:cs typeface="B Nazanin" pitchFamily="2" charset="-78"/>
              </a:rPr>
              <a:t>8- پرداخت های قطعی اختصاصی </a:t>
            </a:r>
          </a:p>
          <a:p>
            <a:pPr marL="0" indent="0" algn="r" rtl="1">
              <a:buNone/>
            </a:pPr>
            <a:r>
              <a:rPr lang="ar-SA" dirty="0" smtClean="0">
                <a:cs typeface="B Nazanin" pitchFamily="2" charset="-78"/>
              </a:rPr>
              <a:t>دريافت صورتحساب خريد کالا و خدمات</a:t>
            </a:r>
            <a:endParaRPr lang="fa-IR" dirty="0" smtClean="0">
              <a:cs typeface="B Nazanin" pitchFamily="2" charset="-78"/>
            </a:endParaRPr>
          </a:p>
          <a:p>
            <a:pPr marL="0" indent="0" algn="r" rtl="1">
              <a:buNone/>
            </a:pPr>
            <a:endParaRPr lang="fa-IR" dirty="0">
              <a:cs typeface="B Nazanin" pitchFamily="2" charset="-78"/>
            </a:endParaRPr>
          </a:p>
          <a:p>
            <a:pPr marL="0" indent="0" algn="r" rtl="1">
              <a:buNone/>
            </a:pPr>
            <a:r>
              <a:rPr lang="fa-IR" dirty="0" smtClean="0">
                <a:cs typeface="B Nazanin" pitchFamily="2" charset="-78"/>
              </a:rPr>
              <a:t>                             ثبت بودجه ای                                 ثبت مالی</a:t>
            </a:r>
          </a:p>
          <a:p>
            <a:pPr marL="0" indent="0" algn="r" rtl="1">
              <a:buNone/>
            </a:pPr>
            <a:r>
              <a:rPr lang="ar-SA" dirty="0" smtClean="0">
                <a:cs typeface="B Nazanin" pitchFamily="2" charset="-78"/>
              </a:rPr>
              <a:t> اندوخته اعتبار تعهدات احتمالي</a:t>
            </a:r>
            <a:r>
              <a:rPr lang="en-US" dirty="0" smtClean="0">
                <a:cs typeface="B Nazanin" pitchFamily="2" charset="-78"/>
              </a:rPr>
              <a:t>  </a:t>
            </a:r>
            <a:r>
              <a:rPr lang="fa-IR" dirty="0" smtClean="0">
                <a:cs typeface="B Nazanin" pitchFamily="2" charset="-78"/>
              </a:rPr>
              <a:t>**               هزینه سالجاری **</a:t>
            </a:r>
            <a:r>
              <a:rPr lang="en-US" dirty="0" smtClean="0">
                <a:cs typeface="B Nazanin" pitchFamily="2" charset="-78"/>
              </a:rPr>
              <a:t/>
            </a:r>
            <a:br>
              <a:rPr lang="en-US" dirty="0" smtClean="0">
                <a:cs typeface="B Nazanin" pitchFamily="2" charset="-78"/>
              </a:rPr>
            </a:br>
            <a:r>
              <a:rPr lang="fa-IR" dirty="0" smtClean="0">
                <a:cs typeface="B Nazanin" pitchFamily="2" charset="-78"/>
              </a:rPr>
              <a:t>                     </a:t>
            </a:r>
            <a:r>
              <a:rPr lang="ar-SA" dirty="0" smtClean="0">
                <a:cs typeface="B Nazanin" pitchFamily="2" charset="-78"/>
              </a:rPr>
              <a:t>اعتبارات مصرف شده </a:t>
            </a:r>
            <a:r>
              <a:rPr lang="fa-IR" dirty="0" smtClean="0">
                <a:cs typeface="B Nazanin" pitchFamily="2" charset="-78"/>
              </a:rPr>
              <a:t>**                  بانک پرداخت            **</a:t>
            </a:r>
            <a:r>
              <a:rPr lang="en-US" dirty="0" smtClean="0">
                <a:cs typeface="B Nazanin" pitchFamily="2" charset="-78"/>
              </a:rPr>
              <a:t/>
            </a:r>
            <a:br>
              <a:rPr lang="en-US" dirty="0" smtClean="0">
                <a:cs typeface="B Nazanin" pitchFamily="2" charset="-78"/>
              </a:rPr>
            </a:br>
            <a:r>
              <a:rPr lang="fa-IR" dirty="0" smtClean="0">
                <a:cs typeface="B Nazanin" pitchFamily="2" charset="-78"/>
              </a:rPr>
              <a:t>                     </a:t>
            </a:r>
            <a:r>
              <a:rPr lang="ar-SA" dirty="0" smtClean="0">
                <a:cs typeface="B Nazanin" pitchFamily="2" charset="-78"/>
              </a:rPr>
              <a:t>اعتبارات تعهد نشده</a:t>
            </a:r>
            <a:r>
              <a:rPr lang="fa-IR" dirty="0" smtClean="0">
                <a:cs typeface="B Nazanin" pitchFamily="2" charset="-78"/>
              </a:rPr>
              <a:t>  </a:t>
            </a:r>
            <a:r>
              <a:rPr lang="ar-SA" dirty="0" smtClean="0">
                <a:cs typeface="B Nazanin" pitchFamily="2" charset="-78"/>
              </a:rPr>
              <a:t> </a:t>
            </a:r>
            <a:r>
              <a:rPr lang="fa-IR" dirty="0" smtClean="0">
                <a:cs typeface="B Nazanin" pitchFamily="2" charset="-78"/>
              </a:rPr>
              <a:t>**                  اسناد هزینه پرداختنی **</a:t>
            </a:r>
            <a:endParaRPr lang="en-US" dirty="0">
              <a:cs typeface="B Nazanin" pitchFamily="2" charset="-78"/>
            </a:endParaRPr>
          </a:p>
        </p:txBody>
      </p:sp>
    </p:spTree>
    <p:extLst>
      <p:ext uri="{BB962C8B-B14F-4D97-AF65-F5344CB8AC3E}">
        <p14:creationId xmlns:p14="http://schemas.microsoft.com/office/powerpoint/2010/main" val="231719597"/>
      </p:ext>
    </p:extLst>
  </p:cSld>
  <p:clrMapOvr>
    <a:masterClrMapping/>
  </p:clrMapOvr>
  <p:transition spd="slow">
    <p:pull dir="lu"/>
  </p:transition>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20688"/>
            <a:ext cx="8229600" cy="4525963"/>
          </a:xfrm>
        </p:spPr>
        <p:txBody>
          <a:bodyPr>
            <a:noAutofit/>
          </a:bodyPr>
          <a:lstStyle/>
          <a:p>
            <a:pPr marL="0" indent="0" algn="r" rtl="1">
              <a:lnSpc>
                <a:spcPct val="150000"/>
              </a:lnSpc>
              <a:buNone/>
            </a:pPr>
            <a:r>
              <a:rPr lang="fa-IR" sz="2400" dirty="0" smtClean="0">
                <a:cs typeface="B Nazanin" pitchFamily="2" charset="-78"/>
              </a:rPr>
              <a:t>9- پرداخت های غیر قطعی اختصاصی ( پیش پرداخت ، علی الحساب و تنخواه گردان پرداخت )</a:t>
            </a:r>
          </a:p>
          <a:p>
            <a:pPr marL="0" indent="0" algn="r" rtl="1">
              <a:lnSpc>
                <a:spcPct val="150000"/>
              </a:lnSpc>
              <a:buNone/>
            </a:pPr>
            <a:r>
              <a:rPr lang="fa-IR" sz="2400" dirty="0" smtClean="0">
                <a:cs typeface="B Nazanin" pitchFamily="2" charset="-78"/>
              </a:rPr>
              <a:t>                     ثبت بودجه ای                                  ثبت مالی</a:t>
            </a:r>
          </a:p>
          <a:p>
            <a:pPr marL="0" indent="0" algn="r" rtl="1">
              <a:lnSpc>
                <a:spcPct val="150000"/>
              </a:lnSpc>
              <a:buNone/>
            </a:pPr>
            <a:r>
              <a:rPr lang="ar-SA" sz="2400" dirty="0" smtClean="0">
                <a:cs typeface="B Nazanin" pitchFamily="2" charset="-78"/>
              </a:rPr>
              <a:t>اندوخته اعتبارتعهدات احتمالي</a:t>
            </a:r>
            <a:r>
              <a:rPr lang="fa-IR" sz="2400" dirty="0" smtClean="0">
                <a:cs typeface="B Nazanin" pitchFamily="2" charset="-78"/>
              </a:rPr>
              <a:t>    **        </a:t>
            </a:r>
            <a:r>
              <a:rPr lang="en-US" sz="2400" dirty="0" smtClean="0">
                <a:cs typeface="B Nazanin" pitchFamily="2" charset="-78"/>
              </a:rPr>
              <a:t>        </a:t>
            </a:r>
            <a:r>
              <a:rPr lang="fa-IR" sz="2400" dirty="0" smtClean="0">
                <a:cs typeface="B Nazanin" pitchFamily="2" charset="-78"/>
              </a:rPr>
              <a:t>پیش پرداخت سالجاری</a:t>
            </a:r>
            <a:r>
              <a:rPr lang="en-US" sz="2400" dirty="0" smtClean="0">
                <a:cs typeface="B Nazanin" pitchFamily="2" charset="-78"/>
              </a:rPr>
              <a:t>  </a:t>
            </a:r>
            <a:r>
              <a:rPr lang="fa-IR" sz="2400" dirty="0" smtClean="0">
                <a:cs typeface="B Nazanin" pitchFamily="2" charset="-78"/>
              </a:rPr>
              <a:t>**</a:t>
            </a:r>
            <a:r>
              <a:rPr lang="en-US" sz="2400" dirty="0" smtClean="0">
                <a:cs typeface="B Nazanin" pitchFamily="2" charset="-78"/>
              </a:rPr>
              <a:t/>
            </a:r>
            <a:br>
              <a:rPr lang="en-US" sz="2400" dirty="0" smtClean="0">
                <a:cs typeface="B Nazanin" pitchFamily="2" charset="-78"/>
              </a:rPr>
            </a:br>
            <a:r>
              <a:rPr lang="ar-SA" sz="2400" dirty="0" smtClean="0">
                <a:cs typeface="B Nazanin" pitchFamily="2" charset="-78"/>
              </a:rPr>
              <a:t>اعتبارات تعهد نشده</a:t>
            </a:r>
            <a:r>
              <a:rPr lang="fa-IR" sz="2400" dirty="0" smtClean="0">
                <a:cs typeface="B Nazanin" pitchFamily="2" charset="-78"/>
              </a:rPr>
              <a:t>                  **</a:t>
            </a:r>
            <a:r>
              <a:rPr lang="en-US" sz="2400" dirty="0" smtClean="0">
                <a:cs typeface="B Nazanin" pitchFamily="2" charset="-78"/>
              </a:rPr>
              <a:t>                </a:t>
            </a:r>
            <a:r>
              <a:rPr lang="fa-IR" sz="2400" dirty="0" smtClean="0">
                <a:cs typeface="B Nazanin" pitchFamily="2" charset="-78"/>
              </a:rPr>
              <a:t>علی الحساب سالجاری   **</a:t>
            </a:r>
            <a:r>
              <a:rPr lang="en-US" sz="2400" dirty="0" smtClean="0">
                <a:cs typeface="B Nazanin" pitchFamily="2" charset="-78"/>
              </a:rPr>
              <a:t/>
            </a:r>
            <a:br>
              <a:rPr lang="en-US" sz="2400" dirty="0" smtClean="0">
                <a:cs typeface="B Nazanin" pitchFamily="2" charset="-78"/>
              </a:rPr>
            </a:br>
            <a:r>
              <a:rPr lang="fa-IR" sz="2400" dirty="0" smtClean="0">
                <a:cs typeface="B Nazanin" pitchFamily="2" charset="-78"/>
              </a:rPr>
              <a:t>      </a:t>
            </a:r>
            <a:r>
              <a:rPr lang="ar-SA" sz="2400" dirty="0" smtClean="0">
                <a:cs typeface="B Nazanin" pitchFamily="2" charset="-78"/>
              </a:rPr>
              <a:t>اندوخته اعتبار پرداختهاي غير قطعي</a:t>
            </a:r>
            <a:r>
              <a:rPr lang="fa-IR" sz="2400" dirty="0" smtClean="0">
                <a:cs typeface="B Nazanin" pitchFamily="2" charset="-78"/>
              </a:rPr>
              <a:t>  **     تنخواه گردان پرداخت **</a:t>
            </a:r>
          </a:p>
          <a:p>
            <a:pPr marL="0" indent="0" algn="r" rtl="1">
              <a:lnSpc>
                <a:spcPct val="150000"/>
              </a:lnSpc>
              <a:buNone/>
            </a:pPr>
            <a:r>
              <a:rPr lang="fa-IR" sz="2400" dirty="0" smtClean="0">
                <a:cs typeface="B Nazanin" pitchFamily="2" charset="-78"/>
              </a:rPr>
              <a:t>                                                                                  بانک پرداخت **</a:t>
            </a:r>
            <a:endParaRPr lang="en-US" sz="2400" dirty="0">
              <a:cs typeface="B Nazanin" pitchFamily="2" charset="-78"/>
            </a:endParaRPr>
          </a:p>
        </p:txBody>
      </p:sp>
    </p:spTree>
    <p:extLst>
      <p:ext uri="{BB962C8B-B14F-4D97-AF65-F5344CB8AC3E}">
        <p14:creationId xmlns:p14="http://schemas.microsoft.com/office/powerpoint/2010/main" val="435503703"/>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764704"/>
            <a:ext cx="8229600" cy="4525963"/>
          </a:xfrm>
        </p:spPr>
        <p:txBody>
          <a:bodyPr>
            <a:normAutofit fontScale="55000" lnSpcReduction="20000"/>
          </a:bodyPr>
          <a:lstStyle/>
          <a:p>
            <a:pPr marL="0" indent="0" algn="just" rtl="1">
              <a:buNone/>
            </a:pPr>
            <a:r>
              <a:rPr lang="fa-IR" sz="4400" b="1" dirty="0" smtClean="0">
                <a:cs typeface="B Nazanin" pitchFamily="2" charset="-78"/>
              </a:rPr>
              <a:t>10- تبدیل پرداخت های غیر قطعی به قطعی </a:t>
            </a:r>
          </a:p>
          <a:p>
            <a:pPr marL="0" indent="0" algn="just" rtl="1">
              <a:buNone/>
            </a:pPr>
            <a:r>
              <a:rPr lang="fa-IR" b="1" dirty="0" smtClean="0">
                <a:cs typeface="B Nazanin" pitchFamily="2" charset="-78"/>
              </a:rPr>
              <a:t>                      ثبت بودجه ای                                            ثبت مالی</a:t>
            </a:r>
          </a:p>
          <a:p>
            <a:pPr marL="0" indent="0" algn="just" rtl="1">
              <a:buNone/>
            </a:pPr>
            <a:r>
              <a:rPr lang="fa-IR" b="1" dirty="0" smtClean="0">
                <a:cs typeface="B Nazanin" pitchFamily="2" charset="-78"/>
              </a:rPr>
              <a:t>اندوخته اعتبار پرداخت های غیر قطعی **                         هزینه سالجاری **</a:t>
            </a:r>
          </a:p>
          <a:p>
            <a:pPr marL="0" indent="0" algn="just" rtl="1">
              <a:buNone/>
            </a:pPr>
            <a:r>
              <a:rPr lang="fa-IR" b="1" dirty="0">
                <a:cs typeface="B Nazanin" pitchFamily="2" charset="-78"/>
              </a:rPr>
              <a:t> </a:t>
            </a:r>
            <a:r>
              <a:rPr lang="fa-IR" b="1" dirty="0" smtClean="0">
                <a:cs typeface="B Nazanin" pitchFamily="2" charset="-78"/>
              </a:rPr>
              <a:t>                           اعتبارات مصرف شده         **                 بانک پرداخت    **</a:t>
            </a:r>
          </a:p>
          <a:p>
            <a:pPr marL="0" indent="0" algn="just" rtl="1">
              <a:buNone/>
            </a:pPr>
            <a:r>
              <a:rPr lang="fa-IR" b="1" dirty="0" smtClean="0">
                <a:cs typeface="B Nazanin" pitchFamily="2" charset="-78"/>
              </a:rPr>
              <a:t>                            اعتبارات تعهد نشده          **                      پیش پرداخت سالجاری **</a:t>
            </a:r>
          </a:p>
          <a:p>
            <a:pPr marL="0" indent="0" algn="just" rtl="1">
              <a:buNone/>
            </a:pPr>
            <a:r>
              <a:rPr lang="fa-IR" b="1" dirty="0" smtClean="0">
                <a:cs typeface="B Nazanin" pitchFamily="2" charset="-78"/>
              </a:rPr>
              <a:t>                                                                                                علی الحساب سالجاری   **</a:t>
            </a:r>
          </a:p>
          <a:p>
            <a:pPr marL="0" indent="0" algn="just" rtl="1">
              <a:buNone/>
            </a:pPr>
            <a:r>
              <a:rPr lang="fa-IR" b="1" dirty="0" smtClean="0">
                <a:cs typeface="B Nazanin" pitchFamily="2" charset="-78"/>
              </a:rPr>
              <a:t>                                                                                                تنخواه گردان پرداخت    **</a:t>
            </a:r>
            <a:endParaRPr lang="fa-IR" b="1" dirty="0">
              <a:cs typeface="B Nazanin" pitchFamily="2" charset="-78"/>
            </a:endParaRPr>
          </a:p>
          <a:p>
            <a:pPr marL="0" indent="0" algn="just" rtl="1">
              <a:buNone/>
            </a:pPr>
            <a:r>
              <a:rPr lang="en-US" sz="4400" b="1" dirty="0" smtClean="0">
                <a:cs typeface="B Nazanin" pitchFamily="2" charset="-78"/>
              </a:rPr>
              <a:t/>
            </a:r>
            <a:br>
              <a:rPr lang="en-US" sz="4400" b="1" dirty="0" smtClean="0">
                <a:cs typeface="B Nazanin" pitchFamily="2" charset="-78"/>
              </a:rPr>
            </a:br>
            <a:r>
              <a:rPr lang="fa-IR" sz="4400" b="1" dirty="0" smtClean="0">
                <a:cs typeface="B Nazanin" pitchFamily="2" charset="-78"/>
              </a:rPr>
              <a:t>11- واریز مانده وجوه مصرف نشده به حساب خزانه </a:t>
            </a:r>
          </a:p>
          <a:p>
            <a:pPr marL="0" indent="0" algn="just" rtl="1">
              <a:buNone/>
            </a:pPr>
            <a:endParaRPr lang="fa-IR" sz="4400" b="1" dirty="0">
              <a:cs typeface="B Nazanin" pitchFamily="2" charset="-78"/>
            </a:endParaRPr>
          </a:p>
          <a:p>
            <a:pPr marL="0" indent="0" algn="just" rtl="1">
              <a:buNone/>
            </a:pPr>
            <a:r>
              <a:rPr lang="fa-IR" sz="4400" b="1" dirty="0" smtClean="0">
                <a:cs typeface="B Nazanin" pitchFamily="2" charset="-78"/>
              </a:rPr>
              <a:t>                    ثبت بودجه ای                                      ثبت مالی</a:t>
            </a:r>
          </a:p>
          <a:p>
            <a:pPr marL="0" indent="0" algn="just" rtl="1">
              <a:buNone/>
            </a:pPr>
            <a:r>
              <a:rPr lang="fa-IR" sz="4400" b="1" dirty="0" smtClean="0">
                <a:cs typeface="B Nazanin" pitchFamily="2" charset="-78"/>
              </a:rPr>
              <a:t>منابع مالی قابل دریافت **                          دریافتی از خزانه **</a:t>
            </a:r>
          </a:p>
          <a:p>
            <a:pPr marL="0" indent="0" algn="just" rtl="1">
              <a:buNone/>
            </a:pPr>
            <a:r>
              <a:rPr lang="fa-IR" sz="4400" b="1" dirty="0" smtClean="0">
                <a:cs typeface="B Nazanin" pitchFamily="2" charset="-78"/>
              </a:rPr>
              <a:t>                      در خواست وجه **                                  بانک پرداخت **</a:t>
            </a:r>
          </a:p>
        </p:txBody>
      </p:sp>
    </p:spTree>
    <p:extLst>
      <p:ext uri="{BB962C8B-B14F-4D97-AF65-F5344CB8AC3E}">
        <p14:creationId xmlns:p14="http://schemas.microsoft.com/office/powerpoint/2010/main" val="3331116578"/>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548680"/>
            <a:ext cx="8640960" cy="5616624"/>
          </a:xfrm>
        </p:spPr>
        <p:txBody>
          <a:bodyPr>
            <a:normAutofit fontScale="92500" lnSpcReduction="10000"/>
          </a:bodyPr>
          <a:lstStyle/>
          <a:p>
            <a:pPr marL="0" indent="0" algn="r" rtl="1">
              <a:buNone/>
            </a:pPr>
            <a:r>
              <a:rPr lang="fa-IR" sz="2400" b="1" dirty="0" smtClean="0">
                <a:cs typeface="B Nazanin" pitchFamily="2" charset="-78"/>
              </a:rPr>
              <a:t>12- انتقال اقلام غیر قطعی به </a:t>
            </a:r>
            <a:r>
              <a:rPr lang="fa-IR" sz="2400" b="1" dirty="0">
                <a:cs typeface="B Nazanin" pitchFamily="2" charset="-78"/>
              </a:rPr>
              <a:t>حساب</a:t>
            </a:r>
            <a:r>
              <a:rPr lang="fa-IR" sz="2400" b="1" dirty="0" smtClean="0">
                <a:cs typeface="B Nazanin" pitchFamily="2" charset="-78"/>
              </a:rPr>
              <a:t> سنواتی</a:t>
            </a:r>
          </a:p>
          <a:p>
            <a:pPr marL="0" indent="0" algn="r" rtl="1">
              <a:buNone/>
            </a:pPr>
            <a:r>
              <a:rPr lang="fa-IR" sz="2400" b="1" dirty="0" smtClean="0">
                <a:cs typeface="B Nazanin" pitchFamily="2" charset="-78"/>
              </a:rPr>
              <a:t>                          ثبت بودجه ای                                            ثبت مالی</a:t>
            </a:r>
          </a:p>
          <a:p>
            <a:pPr marL="0" indent="0" algn="r" rtl="1">
              <a:buNone/>
            </a:pPr>
            <a:r>
              <a:rPr lang="fa-IR" sz="1800" b="1" dirty="0" smtClean="0">
                <a:cs typeface="B Nazanin" pitchFamily="2" charset="-78"/>
              </a:rPr>
              <a:t>اندوخته اعتبار پرداخت های غیر قطعی  **                             پیش پرداخت سنواتی **</a:t>
            </a:r>
          </a:p>
          <a:p>
            <a:pPr marL="0" indent="0" algn="r" rtl="1">
              <a:buNone/>
            </a:pPr>
            <a:r>
              <a:rPr lang="fa-IR" sz="1800" b="1" dirty="0" smtClean="0">
                <a:cs typeface="B Nazanin" pitchFamily="2" charset="-78"/>
              </a:rPr>
              <a:t>              اندوخته اعتبار پرداخت های غیر قطعی سنواتی **    علی الحساب سنواتی **</a:t>
            </a:r>
          </a:p>
          <a:p>
            <a:pPr marL="0" indent="0" algn="r" rtl="1">
              <a:buNone/>
            </a:pPr>
            <a:r>
              <a:rPr lang="fa-IR" sz="1800" b="1" dirty="0" smtClean="0">
                <a:cs typeface="B Nazanin" pitchFamily="2" charset="-78"/>
              </a:rPr>
              <a:t>درخواست وجه سنواتی **                                                                    پیش پرداخت سالجاری  **</a:t>
            </a:r>
          </a:p>
          <a:p>
            <a:pPr marL="0" indent="0" algn="r" rtl="1">
              <a:buNone/>
            </a:pPr>
            <a:r>
              <a:rPr lang="fa-IR" sz="1800" b="1" dirty="0" smtClean="0">
                <a:cs typeface="B Nazanin" pitchFamily="2" charset="-78"/>
              </a:rPr>
              <a:t>                          درخواست وجه   **                                                      علی الحساب سالجاری **</a:t>
            </a:r>
          </a:p>
          <a:p>
            <a:pPr marL="0" indent="0" algn="r" rtl="1">
              <a:buNone/>
            </a:pPr>
            <a:r>
              <a:rPr lang="fa-IR" sz="1800" b="1" dirty="0" smtClean="0">
                <a:cs typeface="B Nazanin" pitchFamily="2" charset="-78"/>
              </a:rPr>
              <a:t>                                                                                                دریافتی ازخزانه **</a:t>
            </a:r>
          </a:p>
          <a:p>
            <a:pPr marL="0" indent="0" algn="r" rtl="1">
              <a:buNone/>
            </a:pPr>
            <a:r>
              <a:rPr lang="fa-IR" sz="1700" b="1" dirty="0" smtClean="0">
                <a:cs typeface="B Nazanin" pitchFamily="2" charset="-78"/>
              </a:rPr>
              <a:t>                                                                                                                اندوخته پیش پرداخت و علی الحساب سنواتی **</a:t>
            </a:r>
          </a:p>
          <a:p>
            <a:pPr marL="0" indent="0" algn="r" rtl="1">
              <a:buNone/>
            </a:pPr>
            <a:r>
              <a:rPr lang="fa-IR" sz="2000" b="1" dirty="0" smtClean="0">
                <a:cs typeface="B Nazanin" pitchFamily="2" charset="-78"/>
              </a:rPr>
              <a:t>13 – تعیین وضعیت درآمدهای اختصاصی تحقق یافته وصول نشده :</a:t>
            </a:r>
          </a:p>
          <a:p>
            <a:pPr marL="0" indent="0" algn="r" rtl="1">
              <a:buNone/>
            </a:pPr>
            <a:endParaRPr lang="fa-IR" sz="2000" b="1" dirty="0" smtClean="0">
              <a:cs typeface="B Nazanin" pitchFamily="2" charset="-78"/>
            </a:endParaRPr>
          </a:p>
          <a:p>
            <a:pPr marL="0" indent="0" algn="r" rtl="1">
              <a:buNone/>
            </a:pPr>
            <a:r>
              <a:rPr lang="fa-IR" sz="1800" b="1" dirty="0" smtClean="0">
                <a:cs typeface="B Nazanin" pitchFamily="2" charset="-78"/>
              </a:rPr>
              <a:t>حالت اول :  درآمدهای اختصاصی تحقق یافته  بیشار از میزان درآمد پیش بینی شده است</a:t>
            </a:r>
          </a:p>
          <a:p>
            <a:pPr marL="0" indent="0" algn="r" rtl="1">
              <a:buNone/>
            </a:pPr>
            <a:r>
              <a:rPr lang="fa-IR" sz="1800" b="1" dirty="0" smtClean="0">
                <a:cs typeface="B Nazanin" pitchFamily="2" charset="-78"/>
              </a:rPr>
              <a:t>                                          درآمد اختصاصی **</a:t>
            </a:r>
          </a:p>
          <a:p>
            <a:pPr marL="0" indent="0" algn="r" rtl="1">
              <a:buNone/>
            </a:pPr>
            <a:r>
              <a:rPr lang="fa-IR" sz="1800" b="1" dirty="0" smtClean="0">
                <a:cs typeface="B Nazanin" pitchFamily="2" charset="-78"/>
              </a:rPr>
              <a:t>                                                       اندوخته درآمد قابل انتقال به خزانه **</a:t>
            </a:r>
          </a:p>
          <a:p>
            <a:pPr marL="0" indent="0" algn="r" rtl="1">
              <a:buNone/>
            </a:pPr>
            <a:endParaRPr lang="fa-IR" sz="1800" b="1" dirty="0" smtClean="0">
              <a:cs typeface="B Nazanin" pitchFamily="2" charset="-78"/>
            </a:endParaRPr>
          </a:p>
          <a:p>
            <a:pPr marL="0" indent="0" algn="r" rtl="1">
              <a:buNone/>
            </a:pPr>
            <a:r>
              <a:rPr lang="fa-IR" sz="1800" b="1" dirty="0" smtClean="0">
                <a:cs typeface="B Nazanin" pitchFamily="2" charset="-78"/>
              </a:rPr>
              <a:t>حالت </a:t>
            </a:r>
            <a:r>
              <a:rPr lang="fa-IR" sz="1800" b="1" smtClean="0">
                <a:cs typeface="B Nazanin" pitchFamily="2" charset="-78"/>
              </a:rPr>
              <a:t>دوم : درآمد </a:t>
            </a:r>
            <a:r>
              <a:rPr lang="fa-IR" sz="1800" b="1" dirty="0" smtClean="0">
                <a:cs typeface="B Nazanin" pitchFamily="2" charset="-78"/>
              </a:rPr>
              <a:t>تحقق یافته سال مالی کمتر یا مساوی درآمد پیش بینی شده است و قسمتی از درآمد تحقق یافته تا پایان سال مالی وصول نشده است</a:t>
            </a:r>
          </a:p>
          <a:p>
            <a:pPr marL="0" indent="0" algn="r" rtl="1">
              <a:buNone/>
            </a:pPr>
            <a:r>
              <a:rPr lang="fa-IR" sz="1800" b="1" dirty="0" smtClean="0">
                <a:cs typeface="B Nazanin" pitchFamily="2" charset="-78"/>
              </a:rPr>
              <a:t>                                               درآمد اختصاصی   ( به میزان در آمد تحقق یافته ) **</a:t>
            </a:r>
          </a:p>
          <a:p>
            <a:pPr marL="0" indent="0" algn="r" rtl="1">
              <a:buNone/>
            </a:pPr>
            <a:r>
              <a:rPr lang="fa-IR" sz="1800" b="1" dirty="0">
                <a:cs typeface="B Nazanin" pitchFamily="2" charset="-78"/>
              </a:rPr>
              <a:t> </a:t>
            </a:r>
            <a:r>
              <a:rPr lang="fa-IR" sz="1800" b="1" dirty="0" smtClean="0">
                <a:cs typeface="B Nazanin" pitchFamily="2" charset="-78"/>
              </a:rPr>
              <a:t>                                                                        درآمد انتقالی ( به میزان درآمد وصولی         **</a:t>
            </a:r>
          </a:p>
          <a:p>
            <a:pPr marL="0" indent="0" algn="r" rtl="1">
              <a:buNone/>
            </a:pPr>
            <a:r>
              <a:rPr lang="fa-IR" sz="1800" b="1" dirty="0" smtClean="0">
                <a:cs typeface="B Nazanin" pitchFamily="2" charset="-78"/>
              </a:rPr>
              <a:t>                                                                          مازاد تخصیص نیافته ( مابه التفاوت )            **</a:t>
            </a:r>
            <a:endParaRPr lang="en-US" sz="1800" b="1" dirty="0">
              <a:cs typeface="B Nazanin" pitchFamily="2" charset="-78"/>
            </a:endParaRPr>
          </a:p>
        </p:txBody>
      </p:sp>
    </p:spTree>
    <p:extLst>
      <p:ext uri="{BB962C8B-B14F-4D97-AF65-F5344CB8AC3E}">
        <p14:creationId xmlns:p14="http://schemas.microsoft.com/office/powerpoint/2010/main" val="4136987557"/>
      </p:ext>
    </p:extLst>
  </p:cSld>
  <p:clrMapOvr>
    <a:masterClrMapping/>
  </p:clrMapOvr>
  <p:transition spd="slow">
    <p:cover dir="d"/>
  </p:transition>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476672"/>
            <a:ext cx="8229600" cy="6048672"/>
          </a:xfrm>
        </p:spPr>
        <p:txBody>
          <a:bodyPr>
            <a:noAutofit/>
          </a:bodyPr>
          <a:lstStyle/>
          <a:p>
            <a:pPr marL="0" indent="0" algn="r" rtl="1">
              <a:buNone/>
            </a:pPr>
            <a:r>
              <a:rPr lang="fa-IR" sz="2800" b="1" dirty="0" smtClean="0">
                <a:cs typeface="B Nazanin" pitchFamily="2" charset="-78"/>
              </a:rPr>
              <a:t>14- بستن حساب ها :</a:t>
            </a:r>
          </a:p>
          <a:p>
            <a:pPr marL="0" indent="0" algn="r" rtl="1">
              <a:buNone/>
            </a:pPr>
            <a:r>
              <a:rPr lang="fa-IR" sz="2400" b="1" dirty="0" smtClean="0">
                <a:cs typeface="B Nazanin" pitchFamily="2" charset="-78"/>
              </a:rPr>
              <a:t>الف – بستن حساب های موقت</a:t>
            </a:r>
          </a:p>
          <a:p>
            <a:pPr marL="0" indent="0" algn="r" rtl="1">
              <a:buNone/>
            </a:pPr>
            <a:r>
              <a:rPr lang="fa-IR" sz="2400" b="1" dirty="0" smtClean="0">
                <a:cs typeface="B Nazanin" pitchFamily="2" charset="-78"/>
              </a:rPr>
              <a:t>                           ثبت بودجه ای                              ثبت مالی</a:t>
            </a:r>
          </a:p>
          <a:p>
            <a:pPr marL="0" indent="0" algn="r" rtl="1">
              <a:buNone/>
            </a:pPr>
            <a:r>
              <a:rPr lang="fa-IR" sz="2000" b="1" dirty="0" smtClean="0">
                <a:cs typeface="B Nazanin" pitchFamily="2" charset="-78"/>
              </a:rPr>
              <a:t>اعتبارات مصوب  **                                         درآمد اختصاصی **</a:t>
            </a:r>
          </a:p>
          <a:p>
            <a:pPr marL="0" indent="0" algn="r" rtl="1">
              <a:buNone/>
            </a:pPr>
            <a:r>
              <a:rPr lang="fa-IR" sz="2000" b="1" dirty="0" smtClean="0">
                <a:cs typeface="B Nazanin" pitchFamily="2" charset="-78"/>
              </a:rPr>
              <a:t>              درآمد پیش بینی شده   **                          درآمد انتقالی                             **</a:t>
            </a:r>
          </a:p>
          <a:p>
            <a:pPr marL="0" indent="0">
              <a:buNone/>
            </a:pPr>
            <a:r>
              <a:rPr lang="fa-IR" sz="2000" b="1" dirty="0" smtClean="0">
                <a:cs typeface="B Nazanin" pitchFamily="2" charset="-78"/>
              </a:rPr>
              <a:t>                                                                          اندوخته </a:t>
            </a:r>
            <a:r>
              <a:rPr lang="fa-IR" sz="2000" b="1" dirty="0">
                <a:cs typeface="B Nazanin" pitchFamily="2" charset="-78"/>
              </a:rPr>
              <a:t>درآمد قابل انتقال به خزانه </a:t>
            </a:r>
            <a:r>
              <a:rPr lang="fa-IR" sz="2000" b="1" dirty="0" smtClean="0">
                <a:cs typeface="B Nazanin" pitchFamily="2" charset="-78"/>
              </a:rPr>
              <a:t>  **</a:t>
            </a:r>
            <a:endParaRPr lang="fa-IR" sz="2000" b="1" dirty="0">
              <a:cs typeface="B Nazanin" pitchFamily="2" charset="-78"/>
            </a:endParaRPr>
          </a:p>
          <a:p>
            <a:pPr marL="0" indent="0" algn="r" rtl="1">
              <a:buNone/>
            </a:pPr>
            <a:endParaRPr lang="fa-IR" sz="2000" dirty="0" smtClean="0">
              <a:cs typeface="B Nazanin" pitchFamily="2" charset="-78"/>
            </a:endParaRPr>
          </a:p>
          <a:p>
            <a:pPr marL="0" indent="0" algn="r" rtl="1">
              <a:buNone/>
            </a:pPr>
            <a:r>
              <a:rPr lang="fa-IR" sz="2000" b="1" dirty="0" smtClean="0">
                <a:cs typeface="B Nazanin" pitchFamily="2" charset="-78"/>
              </a:rPr>
              <a:t>اعتبارات تخصیص یافته     **                               دریافتی از خزانه      **</a:t>
            </a:r>
          </a:p>
          <a:p>
            <a:pPr marL="0" indent="0" algn="r" rtl="1">
              <a:buNone/>
            </a:pPr>
            <a:r>
              <a:rPr lang="fa-IR" sz="2000" b="1" dirty="0" smtClean="0">
                <a:cs typeface="B Nazanin" pitchFamily="2" charset="-78"/>
              </a:rPr>
              <a:t>                    جاری با خزانه     **                                   هزینه سالجاری    **</a:t>
            </a:r>
          </a:p>
          <a:p>
            <a:pPr marL="0" indent="0" algn="r" rtl="1">
              <a:buNone/>
            </a:pPr>
            <a:endParaRPr lang="fa-IR" sz="2000" b="1" dirty="0" smtClean="0">
              <a:cs typeface="B Nazanin" pitchFamily="2" charset="-78"/>
            </a:endParaRPr>
          </a:p>
          <a:p>
            <a:pPr marL="0" indent="0" algn="r" rtl="1">
              <a:buNone/>
            </a:pPr>
            <a:r>
              <a:rPr lang="fa-IR" sz="2000" b="1" dirty="0" smtClean="0">
                <a:cs typeface="B Nazanin" pitchFamily="2" charset="-78"/>
              </a:rPr>
              <a:t>اعتبارات مصرف شده                     **</a:t>
            </a:r>
          </a:p>
          <a:p>
            <a:pPr marL="0" indent="0" algn="r" rtl="1">
              <a:buNone/>
            </a:pPr>
            <a:r>
              <a:rPr lang="fa-IR" sz="2000" b="1" dirty="0" smtClean="0">
                <a:cs typeface="B Nazanin" pitchFamily="2" charset="-78"/>
              </a:rPr>
              <a:t>اندوخته اعتبار تعهدات احتمالی    **</a:t>
            </a:r>
          </a:p>
          <a:p>
            <a:pPr marL="0" indent="0" algn="r" rtl="1">
              <a:buNone/>
            </a:pPr>
            <a:r>
              <a:rPr lang="fa-IR" sz="2000" b="1" dirty="0" smtClean="0">
                <a:cs typeface="B Nazanin" pitchFamily="2" charset="-78"/>
              </a:rPr>
              <a:t>اعتبار تعهد نشده                           **</a:t>
            </a:r>
          </a:p>
          <a:p>
            <a:pPr marL="0" indent="0" algn="r" rtl="1">
              <a:buNone/>
            </a:pPr>
            <a:r>
              <a:rPr lang="fa-IR" sz="2000" b="1" dirty="0" smtClean="0">
                <a:cs typeface="B Nazanin" pitchFamily="2" charset="-78"/>
              </a:rPr>
              <a:t>                                                      درخواست وجه               **</a:t>
            </a:r>
          </a:p>
          <a:p>
            <a:pPr marL="0" indent="0" algn="r" rtl="1">
              <a:buNone/>
            </a:pPr>
            <a:r>
              <a:rPr lang="fa-IR" sz="2000" b="1" dirty="0" smtClean="0">
                <a:cs typeface="B Nazanin" pitchFamily="2" charset="-78"/>
              </a:rPr>
              <a:t>                                                     منابع مالی قابل دریافت     **</a:t>
            </a:r>
            <a:endParaRPr lang="en-US" sz="2000" b="1" dirty="0">
              <a:cs typeface="B Nazanin" pitchFamily="2" charset="-78"/>
            </a:endParaRPr>
          </a:p>
        </p:txBody>
      </p:sp>
    </p:spTree>
    <p:extLst>
      <p:ext uri="{BB962C8B-B14F-4D97-AF65-F5344CB8AC3E}">
        <p14:creationId xmlns:p14="http://schemas.microsoft.com/office/powerpoint/2010/main" val="4029369069"/>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476672"/>
            <a:ext cx="8229600" cy="6048672"/>
          </a:xfrm>
        </p:spPr>
        <p:txBody>
          <a:bodyPr>
            <a:noAutofit/>
          </a:bodyPr>
          <a:lstStyle/>
          <a:p>
            <a:pPr marL="0" indent="0" algn="r" rtl="1">
              <a:buNone/>
            </a:pPr>
            <a:endParaRPr lang="fa-IR" sz="2400" b="1" dirty="0" smtClean="0">
              <a:cs typeface="B Nazanin" pitchFamily="2" charset="-78"/>
            </a:endParaRPr>
          </a:p>
          <a:p>
            <a:pPr marL="0" indent="0" algn="r" rtl="1">
              <a:buNone/>
            </a:pPr>
            <a:r>
              <a:rPr lang="fa-IR" sz="2400" b="1" dirty="0" smtClean="0">
                <a:cs typeface="B Nazanin" pitchFamily="2" charset="-78"/>
              </a:rPr>
              <a:t>اب – بستن حساب های دائمی</a:t>
            </a:r>
          </a:p>
          <a:p>
            <a:pPr marL="0" indent="0" algn="r" rtl="1">
              <a:buNone/>
            </a:pPr>
            <a:endParaRPr lang="fa-IR" sz="2400" b="1" dirty="0" smtClean="0">
              <a:cs typeface="B Nazanin" pitchFamily="2" charset="-78"/>
            </a:endParaRPr>
          </a:p>
          <a:p>
            <a:pPr marL="0" indent="0" algn="r" rtl="1">
              <a:buNone/>
            </a:pPr>
            <a:r>
              <a:rPr lang="fa-IR" sz="2400" b="1" dirty="0" smtClean="0">
                <a:cs typeface="B Nazanin" pitchFamily="2" charset="-78"/>
              </a:rPr>
              <a:t>                           ثبت بودجه ای                         ثبت مالی</a:t>
            </a:r>
          </a:p>
          <a:p>
            <a:pPr marL="0" indent="0" algn="r" rtl="1">
              <a:buNone/>
            </a:pPr>
            <a:r>
              <a:rPr lang="fa-IR" sz="2000" b="1" dirty="0" smtClean="0">
                <a:cs typeface="B Nazanin" pitchFamily="2" charset="-78"/>
              </a:rPr>
              <a:t>اندوخته اعتبار پرداخت غیر قطعی سنواتی  **       اسناد هزینه پرداختنی               **</a:t>
            </a:r>
          </a:p>
          <a:p>
            <a:pPr marL="0" indent="0" algn="r" rtl="1">
              <a:buNone/>
            </a:pPr>
            <a:r>
              <a:rPr lang="fa-IR" sz="2000" b="1" dirty="0" smtClean="0">
                <a:cs typeface="B Nazanin" pitchFamily="2" charset="-78"/>
              </a:rPr>
              <a:t>                  درخواست وجه سنواتی                  **    </a:t>
            </a:r>
            <a:r>
              <a:rPr lang="fa-IR" sz="1400" b="1" dirty="0" smtClean="0">
                <a:cs typeface="B Nazanin" pitchFamily="2" charset="-78"/>
              </a:rPr>
              <a:t>اندوخته پیش پرداخت و علی احساب سنواتی **</a:t>
            </a:r>
            <a:endParaRPr lang="fa-IR" sz="2000" b="1" dirty="0" smtClean="0">
              <a:cs typeface="B Nazanin" pitchFamily="2" charset="-78"/>
            </a:endParaRPr>
          </a:p>
          <a:p>
            <a:pPr marL="0" indent="0" algn="r" rtl="1">
              <a:buNone/>
            </a:pPr>
            <a:r>
              <a:rPr lang="fa-IR" sz="1800" b="1" dirty="0" smtClean="0">
                <a:cs typeface="B Nazanin" pitchFamily="2" charset="-78"/>
              </a:rPr>
              <a:t>                                                                                         اندوخته درآمد قابل انتقال به خزانه **</a:t>
            </a:r>
          </a:p>
          <a:p>
            <a:pPr marL="0" indent="0" algn="r" rtl="1">
              <a:buNone/>
            </a:pPr>
            <a:r>
              <a:rPr lang="fa-IR" sz="2000" b="1" dirty="0" smtClean="0">
                <a:cs typeface="B Nazanin" pitchFamily="2" charset="-78"/>
              </a:rPr>
              <a:t>                                                                                                   بانک پرداخت                     **</a:t>
            </a:r>
          </a:p>
          <a:p>
            <a:pPr marL="0" indent="0" algn="r" rtl="1">
              <a:buNone/>
            </a:pPr>
            <a:r>
              <a:rPr lang="fa-IR" sz="2000" b="1" dirty="0" smtClean="0">
                <a:cs typeface="B Nazanin" pitchFamily="2" charset="-78"/>
              </a:rPr>
              <a:t>                                                                                                  پیش پرداخت سنواتی        **</a:t>
            </a:r>
          </a:p>
          <a:p>
            <a:pPr marL="0" indent="0" algn="r" rtl="1">
              <a:buNone/>
            </a:pPr>
            <a:r>
              <a:rPr lang="fa-IR" sz="2000" b="1" dirty="0" smtClean="0">
                <a:cs typeface="B Nazanin" pitchFamily="2" charset="-78"/>
              </a:rPr>
              <a:t>                                                                                                  علی الحساب سنواتی         **</a:t>
            </a:r>
          </a:p>
          <a:p>
            <a:pPr marL="0" indent="0" algn="r" rtl="1">
              <a:buNone/>
            </a:pPr>
            <a:r>
              <a:rPr lang="fa-IR" sz="2000" b="1" dirty="0" smtClean="0">
                <a:cs typeface="B Nazanin" pitchFamily="2" charset="-78"/>
              </a:rPr>
              <a:t>                                                                                                 حساب های دریافتنی          **</a:t>
            </a:r>
            <a:endParaRPr lang="en-US" sz="2000" b="1" dirty="0">
              <a:cs typeface="B Nazanin" pitchFamily="2" charset="-78"/>
            </a:endParaRPr>
          </a:p>
        </p:txBody>
      </p:sp>
    </p:spTree>
    <p:extLst>
      <p:ext uri="{BB962C8B-B14F-4D97-AF65-F5344CB8AC3E}">
        <p14:creationId xmlns:p14="http://schemas.microsoft.com/office/powerpoint/2010/main" val="179072172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1052736"/>
            <a:ext cx="8424935" cy="3046988"/>
          </a:xfrm>
          <a:prstGeom prst="rect">
            <a:avLst/>
          </a:prstGeom>
          <a:noFill/>
        </p:spPr>
        <p:txBody>
          <a:bodyPr wrap="square" rtlCol="1">
            <a:spAutoFit/>
          </a:bodyPr>
          <a:lstStyle/>
          <a:p>
            <a:pPr algn="ctr"/>
            <a:r>
              <a:rPr lang="fa-IR" sz="4800" dirty="0" smtClean="0">
                <a:solidFill>
                  <a:prstClr val="black"/>
                </a:solidFill>
                <a:latin typeface="2  Titr"/>
                <a:cs typeface="B Titr" pitchFamily="2" charset="-78"/>
              </a:rPr>
              <a:t>فصل هشتم</a:t>
            </a:r>
          </a:p>
          <a:p>
            <a:pPr algn="ctr"/>
            <a:endParaRPr lang="fa-IR" sz="4800" dirty="0" smtClean="0">
              <a:solidFill>
                <a:prstClr val="black"/>
              </a:solidFill>
              <a:latin typeface="2  Titr"/>
              <a:cs typeface="B Titr" pitchFamily="2" charset="-78"/>
            </a:endParaRPr>
          </a:p>
          <a:p>
            <a:pPr algn="ctr"/>
            <a:endParaRPr lang="fa-IR" sz="4800" dirty="0" smtClean="0">
              <a:solidFill>
                <a:prstClr val="black"/>
              </a:solidFill>
              <a:latin typeface="2  Titr"/>
              <a:cs typeface="B Titr" pitchFamily="2" charset="-78"/>
            </a:endParaRPr>
          </a:p>
          <a:p>
            <a:pPr algn="ctr"/>
            <a:r>
              <a:rPr lang="fa-IR" sz="4800" dirty="0" smtClean="0">
                <a:solidFill>
                  <a:prstClr val="black"/>
                </a:solidFill>
                <a:latin typeface="2  Titr"/>
                <a:cs typeface="B Titr" pitchFamily="2" charset="-78"/>
              </a:rPr>
              <a:t>حساب مستقل وجوه سپرده</a:t>
            </a:r>
            <a:endParaRPr lang="fa-IR" sz="4800" dirty="0">
              <a:solidFill>
                <a:prstClr val="black"/>
              </a:solidFill>
              <a:latin typeface="2  Titr"/>
              <a:cs typeface="B Titr" pitchFamily="2" charset="-78"/>
            </a:endParaRPr>
          </a:p>
        </p:txBody>
      </p:sp>
    </p:spTree>
    <p:extLst>
      <p:ext uri="{BB962C8B-B14F-4D97-AF65-F5344CB8AC3E}">
        <p14:creationId xmlns:p14="http://schemas.microsoft.com/office/powerpoint/2010/main" val="214233311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476672"/>
            <a:ext cx="8218160" cy="5616624"/>
          </a:xfrm>
        </p:spPr>
        <p:txBody>
          <a:bodyPr/>
          <a:lstStyle/>
          <a:p>
            <a:pPr marL="0" indent="0">
              <a:buNone/>
            </a:pPr>
            <a:r>
              <a:rPr lang="fa-IR" sz="4400" b="1" dirty="0" smtClean="0">
                <a:cs typeface="B Nazanin" pitchFamily="2" charset="-78"/>
              </a:rPr>
              <a:t>     تعريف سپرده :</a:t>
            </a:r>
            <a:endParaRPr lang="fa-IR" sz="3600" dirty="0">
              <a:cs typeface="B Nazanin" pitchFamily="2" charset="-78"/>
            </a:endParaRPr>
          </a:p>
          <a:p>
            <a:pPr marL="0" indent="0">
              <a:buNone/>
            </a:pPr>
            <a:endParaRPr lang="fa-IR" sz="3600" dirty="0" smtClean="0">
              <a:cs typeface="B Nazanin" pitchFamily="2" charset="-78"/>
            </a:endParaRPr>
          </a:p>
          <a:p>
            <a:pPr marL="0" indent="0" algn="just">
              <a:buNone/>
            </a:pPr>
            <a:r>
              <a:rPr lang="fa-IR" sz="4400" dirty="0" smtClean="0">
                <a:cs typeface="B Nazanin" pitchFamily="2" charset="-78"/>
              </a:rPr>
              <a:t>وجوهي است که طبق قوانين و مقررات به منظور اطمينان از انجام امري </a:t>
            </a:r>
            <a:r>
              <a:rPr lang="fa-IR" sz="4400" dirty="0" smtClean="0">
                <a:solidFill>
                  <a:schemeClr val="tx1">
                    <a:lumMod val="95000"/>
                    <a:lumOff val="5000"/>
                  </a:schemeClr>
                </a:solidFill>
                <a:cs typeface="B Nazanin" pitchFamily="2" charset="-78"/>
              </a:rPr>
              <a:t>خاص توسط </a:t>
            </a:r>
            <a:r>
              <a:rPr lang="fa-IR" sz="4400" dirty="0" smtClean="0">
                <a:cs typeface="B Nazanin" pitchFamily="2" charset="-78"/>
              </a:rPr>
              <a:t>دستگاه هاي دولتي از شخص حقيقي يا حقوقي دريافت ميگردد.</a:t>
            </a:r>
          </a:p>
          <a:p>
            <a:endParaRPr lang="fa-IR" dirty="0">
              <a:cs typeface="B Nazanin" pitchFamily="2" charset="-78"/>
            </a:endParaRPr>
          </a:p>
        </p:txBody>
      </p:sp>
    </p:spTree>
    <p:extLst>
      <p:ext uri="{BB962C8B-B14F-4D97-AF65-F5344CB8AC3E}">
        <p14:creationId xmlns:p14="http://schemas.microsoft.com/office/powerpoint/2010/main" val="2904183925"/>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332656"/>
            <a:ext cx="8064896" cy="5915744"/>
          </a:xfrm>
        </p:spPr>
        <p:txBody>
          <a:bodyPr>
            <a:noAutofit/>
          </a:bodyPr>
          <a:lstStyle/>
          <a:p>
            <a:pPr algn="justLow"/>
            <a:endParaRPr lang="fa-IR" dirty="0" smtClean="0">
              <a:cs typeface="B Nazanin" pitchFamily="2" charset="-78"/>
            </a:endParaRPr>
          </a:p>
          <a:p>
            <a:pPr algn="justLow"/>
            <a:r>
              <a:rPr lang="fa-IR" dirty="0" smtClean="0">
                <a:cs typeface="B Nazanin" pitchFamily="2" charset="-78"/>
              </a:rPr>
              <a:t>در تمام معاملات دستگاه دولتي با اشخاص حقيقي يا حقوقي که قراردادي نيز بين دستگاه دولتي به عنوان خريدار و يک فروشنده منعقد ميگردد، دستگاه دولتي به منظور اطمينان از حسن انجام معامله موظف است مبلغي وجه نقد يا ضمانت بانکي از فروشنده دريافت کند</a:t>
            </a:r>
          </a:p>
          <a:p>
            <a:pPr algn="just"/>
            <a:endParaRPr lang="fa-IR" dirty="0">
              <a:cs typeface="B Zar" pitchFamily="2" charset="-78"/>
            </a:endParaRPr>
          </a:p>
          <a:p>
            <a:pPr algn="just"/>
            <a:r>
              <a:rPr lang="fa-IR" dirty="0">
                <a:cs typeface="B Zar" pitchFamily="2" charset="-78"/>
              </a:rPr>
              <a:t>اين ضمانت نامه پس از انجام صحيح قرارداد به فروشنده مسترد خواه شد</a:t>
            </a:r>
          </a:p>
          <a:p>
            <a:pPr algn="just"/>
            <a:r>
              <a:rPr lang="fa-IR" dirty="0">
                <a:cs typeface="B Zar" pitchFamily="2" charset="-78"/>
              </a:rPr>
              <a:t>سپرده تضميني براي تامين حقوق دستگاه دولتي است.</a:t>
            </a:r>
          </a:p>
          <a:p>
            <a:pPr algn="justLow"/>
            <a:endParaRPr lang="fa-IR" dirty="0" smtClean="0">
              <a:cs typeface="B Nazanin" pitchFamily="2" charset="-78"/>
            </a:endParaRPr>
          </a:p>
        </p:txBody>
      </p:sp>
    </p:spTree>
    <p:extLst>
      <p:ext uri="{BB962C8B-B14F-4D97-AF65-F5344CB8AC3E}">
        <p14:creationId xmlns:p14="http://schemas.microsoft.com/office/powerpoint/2010/main" val="6761675"/>
      </p:ext>
    </p:extLst>
  </p:cSld>
  <p:clrMapOvr>
    <a:masterClrMapping/>
  </p:clrMapOvr>
  <p:transition spd="slow">
    <p:push dir="u"/>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424936" cy="5400600"/>
          </a:xfrm>
        </p:spPr>
        <p:txBody>
          <a:bodyPr>
            <a:noAutofit/>
          </a:bodyPr>
          <a:lstStyle/>
          <a:p>
            <a:pPr marL="109728" indent="0" algn="justLow">
              <a:buNone/>
            </a:pPr>
            <a:r>
              <a:rPr lang="fa-IR" dirty="0" smtClean="0">
                <a:solidFill>
                  <a:schemeClr val="accent2"/>
                </a:solidFill>
                <a:cs typeface="B Nazanin" pitchFamily="2" charset="-78"/>
              </a:rPr>
              <a:t>بر اساس ماده 30 قانون محاسبات عمومي سپرده عبارت است از:</a:t>
            </a:r>
          </a:p>
          <a:p>
            <a:pPr marL="624078" indent="-514350" algn="justLow">
              <a:buFont typeface="+mj-lt"/>
              <a:buAutoNum type="arabicParenR"/>
            </a:pPr>
            <a:r>
              <a:rPr lang="fa-IR" dirty="0" smtClean="0">
                <a:cs typeface="B Nazanin" pitchFamily="2" charset="-78"/>
              </a:rPr>
              <a:t>وجوهي که براي جلوگيري از تضييع حقوق دولت دريافت شده و ضبط يا استرداد آن تابع قوانين مربوطه است. مانند سپرده حسن انجام کار و يا سپرده شرکت در مناقصه يا مزايده.</a:t>
            </a:r>
          </a:p>
          <a:p>
            <a:pPr marL="624078" indent="-514350" algn="justLow">
              <a:buFont typeface="+mj-lt"/>
              <a:buAutoNum type="arabicParenR"/>
            </a:pPr>
            <a:r>
              <a:rPr lang="fa-IR" dirty="0" smtClean="0">
                <a:cs typeface="B Nazanin" pitchFamily="2" charset="-78"/>
              </a:rPr>
              <a:t>وجوهي که به موجب قرارداد يا احکام صادره از طرف مرجع قضايي دريافت ميشود(سپرده قضايي)</a:t>
            </a:r>
          </a:p>
          <a:p>
            <a:pPr marL="624078" indent="-514350" algn="justLow">
              <a:buFont typeface="+mj-lt"/>
              <a:buAutoNum type="arabicParenR"/>
            </a:pPr>
            <a:r>
              <a:rPr lang="fa-IR" dirty="0" smtClean="0">
                <a:cs typeface="B Nazanin" pitchFamily="2" charset="-78"/>
              </a:rPr>
              <a:t>وجوهي که بر اساس قانون توسط اشخاص نزد دستگاه دولتي به نفع اشخاص ثالث توديع شده تا با رعايت مقررات به ذينفع پرداخت گردد.</a:t>
            </a:r>
          </a:p>
          <a:p>
            <a:pPr marL="624078" indent="-514350" algn="justLow">
              <a:buFont typeface="+mj-lt"/>
              <a:buAutoNum type="arabicParenR"/>
            </a:pPr>
            <a:endParaRPr lang="fa-IR" dirty="0" smtClean="0">
              <a:cs typeface="B Nazanin" pitchFamily="2" charset="-78"/>
            </a:endParaRPr>
          </a:p>
          <a:p>
            <a:pPr marL="624078" indent="-514350" algn="justLow">
              <a:buFont typeface="+mj-lt"/>
              <a:buAutoNum type="arabicParenR"/>
            </a:pPr>
            <a:endParaRPr lang="fa-IR" dirty="0" smtClean="0">
              <a:cs typeface="B Nazanin" pitchFamily="2" charset="-78"/>
            </a:endParaRPr>
          </a:p>
        </p:txBody>
      </p:sp>
    </p:spTree>
    <p:extLst>
      <p:ext uri="{BB962C8B-B14F-4D97-AF65-F5344CB8AC3E}">
        <p14:creationId xmlns:p14="http://schemas.microsoft.com/office/powerpoint/2010/main" val="3446649060"/>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76672"/>
            <a:ext cx="8352928" cy="6192688"/>
          </a:xfrm>
        </p:spPr>
        <p:txBody>
          <a:bodyPr>
            <a:noAutofit/>
          </a:bodyPr>
          <a:lstStyle/>
          <a:p>
            <a:pPr marL="109728" indent="0">
              <a:buNone/>
            </a:pPr>
            <a:r>
              <a:rPr lang="fa-IR" sz="3600" dirty="0" smtClean="0">
                <a:solidFill>
                  <a:srgbClr val="FF0000"/>
                </a:solidFill>
                <a:cs typeface="B Nazanin" pitchFamily="2" charset="-78"/>
              </a:rPr>
              <a:t>انواع سپرده هاي دريافتي</a:t>
            </a:r>
          </a:p>
          <a:p>
            <a:pPr marL="109728" indent="0" algn="just">
              <a:buNone/>
            </a:pPr>
            <a:r>
              <a:rPr lang="fa-IR" dirty="0" smtClean="0">
                <a:cs typeface="B Nazanin" pitchFamily="2" charset="-78"/>
              </a:rPr>
              <a:t>سپرده وجهي اماني است که به طور موقت نزد دستگاه دولتي به رسم امانت نگهداري ميشود و نمي توان آنرا به عنوان منبع مالي استفاده کرد.</a:t>
            </a:r>
          </a:p>
          <a:p>
            <a:pPr marL="109728" indent="0">
              <a:buNone/>
            </a:pPr>
            <a:r>
              <a:rPr lang="fa-IR" dirty="0" smtClean="0">
                <a:cs typeface="B Nazanin" pitchFamily="2" charset="-78"/>
              </a:rPr>
              <a:t>سپرده هاي دريافتي توسط دستگاه دولتي با توجه به ماهيت آنها چهار دسته هستند :</a:t>
            </a:r>
          </a:p>
          <a:p>
            <a:pPr marL="624078" indent="-514350">
              <a:buFont typeface="+mj-lt"/>
              <a:buAutoNum type="arabicParenR"/>
            </a:pPr>
            <a:r>
              <a:rPr lang="fa-IR" dirty="0" smtClean="0">
                <a:cs typeface="B Nazanin" pitchFamily="2" charset="-78"/>
              </a:rPr>
              <a:t> سپرده شرکت در مناقصه</a:t>
            </a:r>
          </a:p>
          <a:p>
            <a:pPr marL="624078" indent="-514350">
              <a:buFont typeface="+mj-lt"/>
              <a:buAutoNum type="arabicParenR"/>
            </a:pPr>
            <a:r>
              <a:rPr lang="fa-IR" dirty="0">
                <a:cs typeface="B Nazanin" pitchFamily="2" charset="-78"/>
              </a:rPr>
              <a:t>سپرده شرکت در </a:t>
            </a:r>
            <a:r>
              <a:rPr lang="fa-IR" dirty="0" smtClean="0">
                <a:cs typeface="B Nazanin" pitchFamily="2" charset="-78"/>
              </a:rPr>
              <a:t>مزايده</a:t>
            </a:r>
          </a:p>
          <a:p>
            <a:pPr marL="624078" indent="-514350">
              <a:buFont typeface="+mj-lt"/>
              <a:buAutoNum type="arabicParenR"/>
            </a:pPr>
            <a:r>
              <a:rPr lang="fa-IR" dirty="0">
                <a:cs typeface="B Nazanin" pitchFamily="2" charset="-78"/>
              </a:rPr>
              <a:t>سپرده </a:t>
            </a:r>
            <a:r>
              <a:rPr lang="fa-IR" dirty="0" smtClean="0">
                <a:cs typeface="B Nazanin" pitchFamily="2" charset="-78"/>
              </a:rPr>
              <a:t>حسن انجام کار يا معامله</a:t>
            </a:r>
            <a:endParaRPr lang="fa-IR" dirty="0">
              <a:cs typeface="B Nazanin" pitchFamily="2" charset="-78"/>
            </a:endParaRPr>
          </a:p>
          <a:p>
            <a:pPr marL="624078" indent="-514350">
              <a:buFont typeface="+mj-lt"/>
              <a:buAutoNum type="arabicParenR"/>
            </a:pPr>
            <a:r>
              <a:rPr lang="fa-IR" dirty="0">
                <a:cs typeface="B Nazanin" pitchFamily="2" charset="-78"/>
              </a:rPr>
              <a:t>سپرده </a:t>
            </a:r>
            <a:r>
              <a:rPr lang="fa-IR" dirty="0" smtClean="0">
                <a:cs typeface="B Nazanin" pitchFamily="2" charset="-78"/>
              </a:rPr>
              <a:t>قضايي و عادي</a:t>
            </a:r>
            <a:endParaRPr lang="fa-IR" dirty="0">
              <a:cs typeface="B Nazanin" pitchFamily="2" charset="-78"/>
            </a:endParaRPr>
          </a:p>
          <a:p>
            <a:pPr marL="624078" indent="-514350">
              <a:buFont typeface="+mj-lt"/>
              <a:buAutoNum type="arabicParenR"/>
            </a:pPr>
            <a:endParaRPr lang="fa-IR" sz="2800" dirty="0">
              <a:cs typeface="B Nazanin" pitchFamily="2" charset="-78"/>
            </a:endParaRPr>
          </a:p>
        </p:txBody>
      </p:sp>
    </p:spTree>
    <p:extLst>
      <p:ext uri="{BB962C8B-B14F-4D97-AF65-F5344CB8AC3E}">
        <p14:creationId xmlns:p14="http://schemas.microsoft.com/office/powerpoint/2010/main" val="3058313044"/>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923628"/>
            <a:ext cx="8136904" cy="5915744"/>
          </a:xfrm>
          <a:noFill/>
        </p:spPr>
        <p:txBody>
          <a:bodyPr>
            <a:noAutofit/>
          </a:bodyPr>
          <a:lstStyle/>
          <a:p>
            <a:pPr marL="109728" indent="0">
              <a:buNone/>
            </a:pPr>
            <a:r>
              <a:rPr lang="fa-IR" sz="4400" dirty="0">
                <a:solidFill>
                  <a:srgbClr val="FF0000"/>
                </a:solidFill>
                <a:cs typeface="B Nazanin" pitchFamily="2" charset="-78"/>
              </a:rPr>
              <a:t>سپرده شرکت در </a:t>
            </a:r>
            <a:r>
              <a:rPr lang="fa-IR" sz="4400" dirty="0" smtClean="0">
                <a:solidFill>
                  <a:srgbClr val="FF0000"/>
                </a:solidFill>
                <a:cs typeface="B Nazanin" pitchFamily="2" charset="-78"/>
              </a:rPr>
              <a:t>مناقصه</a:t>
            </a:r>
          </a:p>
          <a:p>
            <a:pPr marL="109728" indent="0" algn="just">
              <a:buNone/>
            </a:pPr>
            <a:r>
              <a:rPr lang="fa-IR" dirty="0" smtClean="0">
                <a:cs typeface="B Nazanin" pitchFamily="2" charset="-78"/>
              </a:rPr>
              <a:t>طبق قانون 79 محاسبات تمامي معاملات مؤسسات دولتي و وزارتخانه ها بايد از طريق مناقصه يا مزايده انجام شود.</a:t>
            </a:r>
          </a:p>
          <a:p>
            <a:pPr marL="109728" indent="0" algn="just">
              <a:buNone/>
            </a:pPr>
            <a:r>
              <a:rPr lang="fa-IR" dirty="0" smtClean="0">
                <a:cs typeface="B Nazanin" pitchFamily="2" charset="-78"/>
              </a:rPr>
              <a:t>دستگاه هاي مذکور براي براي خريد،اجاره يا پيمانکاري دعوت به مناقصه عمومي يا محدود ميکنند.</a:t>
            </a:r>
          </a:p>
          <a:p>
            <a:pPr marL="109728" indent="0" algn="just">
              <a:buNone/>
            </a:pPr>
            <a:r>
              <a:rPr lang="fa-IR" dirty="0" smtClean="0">
                <a:cs typeface="B Nazanin" pitchFamily="2" charset="-78"/>
              </a:rPr>
              <a:t>شرکت کنندگان در مناقصه براي جلوگيري از تضييع حقوق دولت وجه نقد يا ضمانت بانکي به عنوان سپرده نزد کارفرما توديع ميکنند که در صورت برنده شدن مسترد ميگردد.</a:t>
            </a:r>
          </a:p>
          <a:p>
            <a:pPr marL="109728" indent="0">
              <a:buNone/>
            </a:pPr>
            <a:endParaRPr lang="fa-IR" dirty="0">
              <a:cs typeface="B Nazanin" pitchFamily="2" charset="-78"/>
            </a:endParaRPr>
          </a:p>
          <a:p>
            <a:endParaRPr lang="fa-IR" sz="2800" dirty="0">
              <a:cs typeface="B Nazanin" pitchFamily="2" charset="-78"/>
            </a:endParaRPr>
          </a:p>
        </p:txBody>
      </p:sp>
    </p:spTree>
    <p:extLst>
      <p:ext uri="{BB962C8B-B14F-4D97-AF65-F5344CB8AC3E}">
        <p14:creationId xmlns:p14="http://schemas.microsoft.com/office/powerpoint/2010/main" val="2145597463"/>
      </p:ext>
    </p:extLst>
  </p:cSld>
  <p:clrMapOvr>
    <a:masterClrMapping/>
  </p:clrMapOvr>
  <p:transition spd="slow">
    <p:cover dir="r"/>
  </p:transition>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980728"/>
            <a:ext cx="8136904" cy="5040560"/>
          </a:xfrm>
        </p:spPr>
        <p:txBody>
          <a:bodyPr>
            <a:normAutofit/>
          </a:bodyPr>
          <a:lstStyle/>
          <a:p>
            <a:pPr marL="109728" indent="0">
              <a:buNone/>
            </a:pPr>
            <a:r>
              <a:rPr lang="fa-IR" sz="3600" dirty="0" smtClean="0">
                <a:solidFill>
                  <a:schemeClr val="accent2"/>
                </a:solidFill>
                <a:cs typeface="B Nazanin" pitchFamily="2" charset="-78"/>
              </a:rPr>
              <a:t> سپرده </a:t>
            </a:r>
            <a:r>
              <a:rPr lang="fa-IR" sz="3600" dirty="0">
                <a:solidFill>
                  <a:schemeClr val="accent2"/>
                </a:solidFill>
                <a:cs typeface="B Nazanin" pitchFamily="2" charset="-78"/>
              </a:rPr>
              <a:t>شرکت در </a:t>
            </a:r>
            <a:r>
              <a:rPr lang="fa-IR" sz="3600" dirty="0" smtClean="0">
                <a:solidFill>
                  <a:schemeClr val="accent2"/>
                </a:solidFill>
                <a:cs typeface="B Nazanin" pitchFamily="2" charset="-78"/>
              </a:rPr>
              <a:t>مزايده</a:t>
            </a:r>
            <a:endParaRPr lang="fa-IR" sz="3600" dirty="0">
              <a:solidFill>
                <a:schemeClr val="accent2"/>
              </a:solidFill>
              <a:cs typeface="B Nazanin" pitchFamily="2" charset="-78"/>
            </a:endParaRPr>
          </a:p>
          <a:p>
            <a:pPr marL="109728" indent="0" algn="just">
              <a:buNone/>
            </a:pPr>
            <a:r>
              <a:rPr lang="fa-IR" sz="3600" dirty="0">
                <a:cs typeface="B Nazanin" pitchFamily="2" charset="-78"/>
              </a:rPr>
              <a:t>مؤسسات </a:t>
            </a:r>
            <a:r>
              <a:rPr lang="fa-IR" sz="3600" dirty="0" smtClean="0">
                <a:cs typeface="B Nazanin" pitchFamily="2" charset="-78"/>
              </a:rPr>
              <a:t>دولتي </a:t>
            </a:r>
            <a:r>
              <a:rPr lang="fa-IR" sz="3600" dirty="0">
                <a:cs typeface="B Nazanin" pitchFamily="2" charset="-78"/>
              </a:rPr>
              <a:t>و وزارتخانه </a:t>
            </a:r>
            <a:r>
              <a:rPr lang="fa-IR" sz="3600" dirty="0" smtClean="0">
                <a:cs typeface="B Nazanin" pitchFamily="2" charset="-78"/>
              </a:rPr>
              <a:t>ها براي انجام معاملات عمده فروش از طريق مزايده عمل ميکنند.</a:t>
            </a:r>
          </a:p>
          <a:p>
            <a:pPr marL="109728" indent="0" algn="just">
              <a:buNone/>
            </a:pPr>
            <a:r>
              <a:rPr lang="fa-IR" sz="3600" dirty="0" smtClean="0">
                <a:cs typeface="B Nazanin" pitchFamily="2" charset="-78"/>
              </a:rPr>
              <a:t>شرکت کنندگان در مزايده بايد مبلغ تعيين شده توسط فروشنده را به عنوان سپرده شر کت در مزايده واريز کنند.</a:t>
            </a:r>
          </a:p>
          <a:p>
            <a:pPr marL="109728" indent="0" algn="just">
              <a:buNone/>
            </a:pPr>
            <a:r>
              <a:rPr lang="fa-IR" sz="3600" dirty="0" smtClean="0">
                <a:cs typeface="B Nazanin" pitchFamily="2" charset="-78"/>
              </a:rPr>
              <a:t>نحوه استرداد آن تابع مقررات قانوني مربوطه است</a:t>
            </a:r>
            <a:r>
              <a:rPr lang="fa-IR" dirty="0" smtClean="0">
                <a:cs typeface="B Nazanin" pitchFamily="2" charset="-78"/>
              </a:rPr>
              <a:t>.</a:t>
            </a:r>
            <a:endParaRPr lang="fa-IR" sz="2800" dirty="0">
              <a:cs typeface="B Nazanin" pitchFamily="2" charset="-78"/>
            </a:endParaRPr>
          </a:p>
        </p:txBody>
      </p:sp>
    </p:spTree>
    <p:extLst>
      <p:ext uri="{BB962C8B-B14F-4D97-AF65-F5344CB8AC3E}">
        <p14:creationId xmlns:p14="http://schemas.microsoft.com/office/powerpoint/2010/main" val="615184596"/>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548680"/>
            <a:ext cx="8136904" cy="5915744"/>
          </a:xfrm>
        </p:spPr>
        <p:txBody>
          <a:bodyPr>
            <a:normAutofit/>
          </a:bodyPr>
          <a:lstStyle/>
          <a:p>
            <a:pPr marL="109728" indent="0" algn="justLow">
              <a:buNone/>
            </a:pPr>
            <a:r>
              <a:rPr lang="fa-IR" sz="3600" dirty="0">
                <a:solidFill>
                  <a:schemeClr val="accent2"/>
                </a:solidFill>
                <a:cs typeface="B Nazanin" pitchFamily="2" charset="-78"/>
              </a:rPr>
              <a:t>سپرده حسن انجام کار </a:t>
            </a:r>
            <a:r>
              <a:rPr lang="fa-IR" sz="3600" dirty="0" smtClean="0">
                <a:solidFill>
                  <a:schemeClr val="accent2"/>
                </a:solidFill>
                <a:cs typeface="B Nazanin" pitchFamily="2" charset="-78"/>
              </a:rPr>
              <a:t>يا معامله</a:t>
            </a:r>
          </a:p>
          <a:p>
            <a:pPr marL="109728" indent="0" algn="justLow">
              <a:buNone/>
            </a:pPr>
            <a:r>
              <a:rPr lang="fa-IR" dirty="0" smtClean="0">
                <a:cs typeface="B Nazanin" pitchFamily="2" charset="-78"/>
              </a:rPr>
              <a:t>دستگاه دولتي هنگام انجام معامله مبلغي وجه نقد يا ضمانتنامه به عنوان سپرده از طرف قرارداد دريافت ميکند تا معامله درست انجام شود.</a:t>
            </a:r>
          </a:p>
          <a:p>
            <a:pPr marL="109728" indent="0" algn="justLow">
              <a:buNone/>
            </a:pPr>
            <a:r>
              <a:rPr lang="fa-IR" dirty="0" smtClean="0">
                <a:cs typeface="B Nazanin" pitchFamily="2" charset="-78"/>
              </a:rPr>
              <a:t>در غير اين صورت سپرده حسن انجام کار براي جبران خسارت دولت ضبط مي شود.</a:t>
            </a:r>
          </a:p>
          <a:p>
            <a:pPr marL="109728" indent="0" algn="justLow">
              <a:buNone/>
            </a:pPr>
            <a:r>
              <a:rPr lang="fa-IR" dirty="0" smtClean="0">
                <a:cs typeface="B Nazanin" pitchFamily="2" charset="-78"/>
              </a:rPr>
              <a:t>در امور ساختماني و تاسيساتي علاوه بر اين سپرده در هر  پرداخت به پيمانکار درصدي سپرده انجام تعهدات از صورت وضعيت يا صورتحساب پيمانکار کسر  ميگردد که استرداد آن تابع مقررات است.</a:t>
            </a:r>
            <a:endParaRPr lang="fa-IR" dirty="0">
              <a:cs typeface="B Nazanin" pitchFamily="2" charset="-78"/>
            </a:endParaRPr>
          </a:p>
          <a:p>
            <a:pPr marL="109728" indent="0" algn="justLow">
              <a:buNone/>
            </a:pPr>
            <a:endParaRPr lang="fa-IR" sz="2800" dirty="0">
              <a:cs typeface="B Nazanin" pitchFamily="2" charset="-78"/>
            </a:endParaRPr>
          </a:p>
        </p:txBody>
      </p:sp>
    </p:spTree>
    <p:extLst>
      <p:ext uri="{BB962C8B-B14F-4D97-AF65-F5344CB8AC3E}">
        <p14:creationId xmlns:p14="http://schemas.microsoft.com/office/powerpoint/2010/main" val="1983494516"/>
      </p:ext>
    </p:extLst>
  </p:cSld>
  <p:clrMapOvr>
    <a:masterClrMapping/>
  </p:clrMapOvr>
  <p:transition spd="slow">
    <p:push dir="u"/>
  </p:transition>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32656"/>
            <a:ext cx="8136904" cy="5915744"/>
          </a:xfrm>
        </p:spPr>
        <p:txBody>
          <a:bodyPr>
            <a:normAutofit/>
          </a:bodyPr>
          <a:lstStyle/>
          <a:p>
            <a:pPr marL="109728" indent="0">
              <a:buNone/>
            </a:pPr>
            <a:endParaRPr lang="fa-IR" sz="3600" dirty="0" smtClean="0">
              <a:solidFill>
                <a:schemeClr val="accent2"/>
              </a:solidFill>
              <a:cs typeface="B Nazanin" pitchFamily="2" charset="-78"/>
            </a:endParaRPr>
          </a:p>
          <a:p>
            <a:pPr marL="109728" indent="0">
              <a:buNone/>
            </a:pPr>
            <a:r>
              <a:rPr lang="fa-IR" sz="3600" dirty="0" smtClean="0">
                <a:solidFill>
                  <a:schemeClr val="accent2"/>
                </a:solidFill>
                <a:cs typeface="B Nazanin" pitchFamily="2" charset="-78"/>
              </a:rPr>
              <a:t>سپرده قضايي يا عادي</a:t>
            </a:r>
            <a:endParaRPr lang="fa-IR" sz="3600" dirty="0">
              <a:solidFill>
                <a:schemeClr val="accent2"/>
              </a:solidFill>
              <a:cs typeface="B Nazanin" pitchFamily="2" charset="-78"/>
            </a:endParaRPr>
          </a:p>
          <a:p>
            <a:pPr marL="109728" indent="0" algn="just">
              <a:buNone/>
            </a:pPr>
            <a:r>
              <a:rPr lang="fa-IR" dirty="0" smtClean="0">
                <a:cs typeface="B Nazanin" pitchFamily="2" charset="-78"/>
              </a:rPr>
              <a:t>وجوهي که به موجب احکام صادره از طرف مراجع قضايي از اشخاص حقيقي يا حقوقي دريافت مي شود سپرده قضايي نام دارد.</a:t>
            </a:r>
          </a:p>
          <a:p>
            <a:pPr marL="109728" indent="0" algn="just">
              <a:buNone/>
            </a:pPr>
            <a:r>
              <a:rPr lang="fa-IR" dirty="0" smtClean="0">
                <a:cs typeface="B Nazanin" pitchFamily="2" charset="-78"/>
              </a:rPr>
              <a:t>سپرده هاي عادي سپرده هايي هستند که در هيچ يک از دسته هاي فوق قرار ندارند. مانند وجوهي که مستأجرين بابت اجاره بهاي ملک مورد اختلاف با موجر ، به صندوق ثبت اسناد توديع مي کنند </a:t>
            </a:r>
            <a:endParaRPr lang="fa-IR" dirty="0">
              <a:cs typeface="B Nazanin" pitchFamily="2" charset="-78"/>
            </a:endParaRPr>
          </a:p>
        </p:txBody>
      </p:sp>
    </p:spTree>
    <p:extLst>
      <p:ext uri="{BB962C8B-B14F-4D97-AF65-F5344CB8AC3E}">
        <p14:creationId xmlns:p14="http://schemas.microsoft.com/office/powerpoint/2010/main" val="427088042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476672"/>
            <a:ext cx="8136904" cy="5904656"/>
          </a:xfrm>
        </p:spPr>
        <p:txBody>
          <a:bodyPr>
            <a:noAutofit/>
          </a:bodyPr>
          <a:lstStyle/>
          <a:p>
            <a:pPr marL="109728" indent="0" algn="justLow">
              <a:buNone/>
            </a:pPr>
            <a:r>
              <a:rPr lang="fa-IR" sz="4400" dirty="0" smtClean="0">
                <a:solidFill>
                  <a:srgbClr val="FF0000"/>
                </a:solidFill>
                <a:cs typeface="B Nazanin" pitchFamily="2" charset="-78"/>
              </a:rPr>
              <a:t> قوانين مربوط به سپرده ها</a:t>
            </a:r>
          </a:p>
          <a:p>
            <a:pPr marL="109728" indent="0" algn="justLow">
              <a:buNone/>
            </a:pPr>
            <a:r>
              <a:rPr lang="fa-IR" sz="3200" dirty="0" smtClean="0">
                <a:cs typeface="B Nazanin" pitchFamily="2" charset="-78"/>
              </a:rPr>
              <a:t>بر اساس قانون محاسبات عمومي کشور مؤسسات و شرکتهاي دولتي مکلف شده اند وجوه در يافتي به عنوان سپرده،وجه الضمان يا سپرده را به حساب هاي بانکي که از طرف خزانه در بانک مرکزي (يا ساير  بانک هاي دولتي که از طرف بانک مرکزي نمايندگي دارند) افتتاح شده وار يز کنند.</a:t>
            </a:r>
          </a:p>
          <a:p>
            <a:pPr marL="109728" indent="0" algn="justLow">
              <a:buNone/>
            </a:pPr>
            <a:r>
              <a:rPr lang="fa-IR" sz="3200" dirty="0" smtClean="0">
                <a:cs typeface="B Nazanin" pitchFamily="2" charset="-78"/>
              </a:rPr>
              <a:t>استرداد اين وجوه از طريق يک حساب بانکي طبق مقررات صورت مي گيرد.</a:t>
            </a:r>
          </a:p>
          <a:p>
            <a:pPr marL="109728" indent="0" algn="justLow">
              <a:buNone/>
            </a:pPr>
            <a:r>
              <a:rPr lang="fa-IR" sz="3200" dirty="0" smtClean="0">
                <a:cs typeface="B Nazanin" pitchFamily="2" charset="-78"/>
              </a:rPr>
              <a:t> اين وجه توسط خزانه يا نماينده خزانه تحت عنوان تنخواه گردان رد وجوه سپرده در اختيار دستگاه اجرايي قرار مي گيرد </a:t>
            </a:r>
            <a:endParaRPr lang="fa-IR" sz="3200" dirty="0">
              <a:cs typeface="B Nazanin" pitchFamily="2" charset="-78"/>
            </a:endParaRPr>
          </a:p>
        </p:txBody>
      </p:sp>
    </p:spTree>
    <p:extLst>
      <p:ext uri="{BB962C8B-B14F-4D97-AF65-F5344CB8AC3E}">
        <p14:creationId xmlns:p14="http://schemas.microsoft.com/office/powerpoint/2010/main" val="282579301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32656"/>
            <a:ext cx="8136904" cy="5915744"/>
          </a:xfrm>
        </p:spPr>
        <p:txBody>
          <a:bodyPr>
            <a:noAutofit/>
          </a:bodyPr>
          <a:lstStyle/>
          <a:p>
            <a:pPr marL="109728" indent="0">
              <a:buNone/>
            </a:pPr>
            <a:r>
              <a:rPr lang="fa-IR" sz="2800" dirty="0" smtClean="0">
                <a:solidFill>
                  <a:schemeClr val="accent2"/>
                </a:solidFill>
                <a:cs typeface="B Nazanin" pitchFamily="2" charset="-78"/>
              </a:rPr>
              <a:t>ويژگي اين حساب مستقل به اين قر ار است:</a:t>
            </a:r>
          </a:p>
          <a:p>
            <a:pPr marL="624078" indent="-514350" algn="just">
              <a:buFont typeface="+mj-lt"/>
              <a:buAutoNum type="arabicParenR"/>
            </a:pPr>
            <a:r>
              <a:rPr lang="fa-IR" sz="2800" dirty="0" smtClean="0">
                <a:cs typeface="B Nazanin" pitchFamily="2" charset="-78"/>
              </a:rPr>
              <a:t>هدف آن دريافت سپرده از اشخاص به منظور جلوگيري از تضييع حقوق دولت و اشخاص ثالث است. اين وجوه پس از پايان کار مسترد و يا به نفع دولت ضبط مي شود.</a:t>
            </a:r>
          </a:p>
          <a:p>
            <a:pPr marL="624078" indent="-514350">
              <a:buFont typeface="+mj-lt"/>
              <a:buAutoNum type="arabicParenR"/>
            </a:pPr>
            <a:r>
              <a:rPr lang="fa-IR" sz="2800" dirty="0" smtClean="0">
                <a:cs typeface="B Nazanin" pitchFamily="2" charset="-78"/>
              </a:rPr>
              <a:t>مبناي حسابداري اين وجوه مستقل نقدي است.</a:t>
            </a:r>
          </a:p>
          <a:p>
            <a:pPr marL="624078" indent="-514350">
              <a:buFont typeface="+mj-lt"/>
              <a:buAutoNum type="arabicParenR"/>
            </a:pPr>
            <a:r>
              <a:rPr lang="fa-IR" sz="2800" dirty="0" smtClean="0">
                <a:cs typeface="B Nazanin" pitchFamily="2" charset="-78"/>
              </a:rPr>
              <a:t>نيازي به حساب بودجه اي ندارد.</a:t>
            </a:r>
          </a:p>
          <a:p>
            <a:pPr marL="624078" indent="-514350">
              <a:buFont typeface="+mj-lt"/>
              <a:buAutoNum type="arabicParenR"/>
            </a:pPr>
            <a:r>
              <a:rPr lang="fa-IR" sz="2800" dirty="0" smtClean="0">
                <a:cs typeface="B Nazanin" pitchFamily="2" charset="-78"/>
              </a:rPr>
              <a:t>معادله اين حساب به شرح زير است.</a:t>
            </a:r>
          </a:p>
          <a:p>
            <a:pPr marL="109728" indent="0">
              <a:buNone/>
            </a:pPr>
            <a:endParaRPr lang="fa-IR" sz="2800" dirty="0" smtClean="0">
              <a:cs typeface="B Nazanin" pitchFamily="2" charset="-78"/>
            </a:endParaRPr>
          </a:p>
          <a:p>
            <a:pPr marL="109728" indent="0">
              <a:buNone/>
            </a:pPr>
            <a:endParaRPr lang="fa-IR" sz="2800" dirty="0" smtClean="0">
              <a:cs typeface="B Nazanin" pitchFamily="2" charset="-78"/>
            </a:endParaRPr>
          </a:p>
          <a:p>
            <a:pPr marL="109728" indent="0">
              <a:buNone/>
            </a:pPr>
            <a:r>
              <a:rPr lang="fa-IR" sz="2800" dirty="0" smtClean="0">
                <a:solidFill>
                  <a:schemeClr val="bg2">
                    <a:lumMod val="50000"/>
                  </a:schemeClr>
                </a:solidFill>
                <a:cs typeface="B Nazanin" pitchFamily="2" charset="-78"/>
              </a:rPr>
              <a:t>5)</a:t>
            </a:r>
            <a:r>
              <a:rPr lang="fa-IR" dirty="0" smtClean="0">
                <a:cs typeface="B Nazanin" pitchFamily="2" charset="-78"/>
              </a:rPr>
              <a:t>عمر اين حساب مستقل محدود به عمر سپرده هاي دريافتني است.</a:t>
            </a:r>
          </a:p>
          <a:p>
            <a:pPr marL="624078" indent="-514350">
              <a:buFont typeface="+mj-lt"/>
              <a:buAutoNum type="arabicParenR"/>
            </a:pPr>
            <a:endParaRPr lang="fa-IR" sz="1000" dirty="0">
              <a:cs typeface="B Nazanin" pitchFamily="2" charset="-78"/>
            </a:endParaRPr>
          </a:p>
          <a:p>
            <a:pPr marL="109728" indent="0">
              <a:buNone/>
            </a:pPr>
            <a:endParaRPr lang="fa-IR" sz="1200" dirty="0">
              <a:cs typeface="B Nazanin" pitchFamily="2" charset="-78"/>
            </a:endParaRPr>
          </a:p>
          <a:p>
            <a:pPr marL="109728" indent="0">
              <a:buNone/>
            </a:pPr>
            <a:r>
              <a:rPr lang="fa-IR" sz="1200" dirty="0" smtClean="0">
                <a:cs typeface="B Nazanin" pitchFamily="2" charset="-78"/>
              </a:rPr>
              <a:t>                           </a:t>
            </a:r>
            <a:endParaRPr lang="fa-IR" sz="1200" dirty="0">
              <a:cs typeface="B Nazanin" pitchFamily="2" charset="-78"/>
            </a:endParaRPr>
          </a:p>
        </p:txBody>
      </p:sp>
      <p:sp>
        <p:nvSpPr>
          <p:cNvPr id="6" name="Rectangle 5"/>
          <p:cNvSpPr/>
          <p:nvPr/>
        </p:nvSpPr>
        <p:spPr>
          <a:xfrm>
            <a:off x="3131840" y="3776340"/>
            <a:ext cx="4104456" cy="720080"/>
          </a:xfrm>
          <a:prstGeom prst="rect">
            <a:avLst/>
          </a:prstGeom>
          <a:solidFill>
            <a:schemeClr val="accent1">
              <a:alpha val="26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000" dirty="0" smtClean="0">
                <a:solidFill>
                  <a:schemeClr val="tx1"/>
                </a:solidFill>
                <a:cs typeface="B Nazanin" pitchFamily="2" charset="-78"/>
              </a:rPr>
              <a:t>دارايي ها = بدهي ها</a:t>
            </a:r>
            <a:endParaRPr lang="fa-IR" sz="4000" dirty="0">
              <a:solidFill>
                <a:schemeClr val="tx1"/>
              </a:solidFill>
              <a:cs typeface="B Nazanin" pitchFamily="2" charset="-78"/>
            </a:endParaRPr>
          </a:p>
        </p:txBody>
      </p:sp>
    </p:spTree>
    <p:extLst>
      <p:ext uri="{BB962C8B-B14F-4D97-AF65-F5344CB8AC3E}">
        <p14:creationId xmlns:p14="http://schemas.microsoft.com/office/powerpoint/2010/main" val="216622782"/>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32656"/>
            <a:ext cx="8136904" cy="6120680"/>
          </a:xfrm>
        </p:spPr>
        <p:txBody>
          <a:bodyPr>
            <a:normAutofit/>
          </a:bodyPr>
          <a:lstStyle/>
          <a:p>
            <a:pPr marL="109728" indent="0">
              <a:buNone/>
            </a:pPr>
            <a:endParaRPr lang="fa-IR" sz="4000" dirty="0" smtClean="0">
              <a:solidFill>
                <a:schemeClr val="accent2"/>
              </a:solidFill>
              <a:cs typeface="B Zar" pitchFamily="2" charset="-78"/>
            </a:endParaRPr>
          </a:p>
          <a:p>
            <a:pPr marL="109728" indent="0">
              <a:buNone/>
            </a:pPr>
            <a:r>
              <a:rPr lang="fa-IR" sz="4000" dirty="0" smtClean="0">
                <a:solidFill>
                  <a:schemeClr val="accent2"/>
                </a:solidFill>
                <a:cs typeface="B Zar" pitchFamily="2" charset="-78"/>
              </a:rPr>
              <a:t>نحوه ثبت عمليات حسابداري حساب مستقل وجوه سپرده</a:t>
            </a:r>
          </a:p>
          <a:p>
            <a:pPr marL="109728" indent="0">
              <a:buNone/>
            </a:pPr>
            <a:endParaRPr lang="fa-IR" sz="3600" dirty="0" smtClean="0">
              <a:solidFill>
                <a:schemeClr val="accent1"/>
              </a:solidFill>
              <a:cs typeface="B Zar" pitchFamily="2" charset="-78"/>
            </a:endParaRPr>
          </a:p>
          <a:p>
            <a:pPr marL="109728" indent="0">
              <a:buNone/>
            </a:pPr>
            <a:r>
              <a:rPr lang="fa-IR" sz="3600" dirty="0" smtClean="0">
                <a:solidFill>
                  <a:schemeClr val="accent1"/>
                </a:solidFill>
                <a:cs typeface="B Zar" pitchFamily="2" charset="-78"/>
              </a:rPr>
              <a:t>1)</a:t>
            </a:r>
            <a:r>
              <a:rPr lang="fa-IR" sz="3600" dirty="0" smtClean="0">
                <a:cs typeface="B Zar" pitchFamily="2" charset="-78"/>
              </a:rPr>
              <a:t>در طول سال 1</a:t>
            </a:r>
            <a:r>
              <a:rPr lang="en-US" sz="3600" dirty="0" smtClean="0">
                <a:cs typeface="B Zar" pitchFamily="2" charset="-78"/>
              </a:rPr>
              <a:t>x</a:t>
            </a:r>
            <a:r>
              <a:rPr lang="fa-IR" sz="3600" dirty="0" smtClean="0">
                <a:cs typeface="B Zar" pitchFamily="2" charset="-78"/>
              </a:rPr>
              <a:t>13 مبلغ 18.000.000 ريال سپرده دريافت ميشود</a:t>
            </a:r>
          </a:p>
          <a:p>
            <a:pPr marL="109728" indent="0">
              <a:buNone/>
            </a:pPr>
            <a:endParaRPr lang="fa-IR" sz="3600" dirty="0" smtClean="0">
              <a:cs typeface="B Zar" pitchFamily="2" charset="-78"/>
            </a:endParaRPr>
          </a:p>
          <a:p>
            <a:pPr marL="109728" indent="0">
              <a:buNone/>
            </a:pPr>
            <a:r>
              <a:rPr lang="fa-IR" sz="3200" dirty="0" smtClean="0">
                <a:cs typeface="B Zar" pitchFamily="2" charset="-78"/>
              </a:rPr>
              <a:t>     بانک تمرکز وجوه سپرده 18.000.000</a:t>
            </a:r>
          </a:p>
          <a:p>
            <a:pPr marL="109728" indent="0">
              <a:buNone/>
            </a:pPr>
            <a:r>
              <a:rPr lang="fa-IR" sz="3200" dirty="0">
                <a:cs typeface="B Zar" pitchFamily="2" charset="-78"/>
              </a:rPr>
              <a:t> </a:t>
            </a:r>
            <a:r>
              <a:rPr lang="fa-IR" sz="3200" dirty="0" smtClean="0">
                <a:cs typeface="B Zar" pitchFamily="2" charset="-78"/>
              </a:rPr>
              <a:t>                                            سپرده هاي پرداختني 18.000.000</a:t>
            </a:r>
          </a:p>
          <a:p>
            <a:pPr marL="109728" indent="0">
              <a:buNone/>
            </a:pPr>
            <a:endParaRPr lang="fa-IR" sz="3200" dirty="0">
              <a:cs typeface="B Zar" pitchFamily="2" charset="-78"/>
            </a:endParaRPr>
          </a:p>
        </p:txBody>
      </p:sp>
    </p:spTree>
    <p:extLst>
      <p:ext uri="{BB962C8B-B14F-4D97-AF65-F5344CB8AC3E}">
        <p14:creationId xmlns:p14="http://schemas.microsoft.com/office/powerpoint/2010/main" val="32459119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92696"/>
            <a:ext cx="8229600" cy="5314595"/>
          </a:xfrm>
        </p:spPr>
        <p:txBody>
          <a:bodyPr>
            <a:noAutofit/>
          </a:bodyPr>
          <a:lstStyle/>
          <a:p>
            <a:pPr marL="109728" indent="0" algn="just">
              <a:buNone/>
            </a:pPr>
            <a:endParaRPr lang="fa-IR" sz="3200" dirty="0" smtClean="0">
              <a:solidFill>
                <a:schemeClr val="accent1"/>
              </a:solidFill>
              <a:cs typeface="B Zar" pitchFamily="2" charset="-78"/>
            </a:endParaRPr>
          </a:p>
          <a:p>
            <a:pPr marL="109728" indent="0" algn="just">
              <a:buNone/>
            </a:pPr>
            <a:r>
              <a:rPr lang="fa-IR" sz="3200" dirty="0" smtClean="0">
                <a:solidFill>
                  <a:schemeClr val="accent1"/>
                </a:solidFill>
                <a:cs typeface="B Zar" pitchFamily="2" charset="-78"/>
              </a:rPr>
              <a:t>2)</a:t>
            </a:r>
            <a:r>
              <a:rPr lang="fa-IR" sz="3200" dirty="0" smtClean="0">
                <a:cs typeface="B Zar" pitchFamily="2" charset="-78"/>
              </a:rPr>
              <a:t>سپرده هاي دريافتي </a:t>
            </a:r>
            <a:r>
              <a:rPr lang="fa-IR" sz="3200" dirty="0">
                <a:cs typeface="B Zar" pitchFamily="2" charset="-78"/>
              </a:rPr>
              <a:t>در </a:t>
            </a:r>
            <a:r>
              <a:rPr lang="fa-IR" sz="3200" dirty="0" smtClean="0">
                <a:cs typeface="B Zar" pitchFamily="2" charset="-78"/>
              </a:rPr>
              <a:t>پايان هر ماه </a:t>
            </a:r>
            <a:r>
              <a:rPr lang="fa-IR" sz="3200" dirty="0">
                <a:cs typeface="B Zar" pitchFamily="2" charset="-78"/>
              </a:rPr>
              <a:t>به حساب خزانه تمرکز </a:t>
            </a:r>
            <a:r>
              <a:rPr lang="fa-IR" sz="3200" dirty="0" smtClean="0">
                <a:cs typeface="B Zar" pitchFamily="2" charset="-78"/>
              </a:rPr>
              <a:t>وجوه </a:t>
            </a:r>
            <a:r>
              <a:rPr lang="fa-IR" sz="3200" dirty="0">
                <a:cs typeface="B Zar" pitchFamily="2" charset="-78"/>
              </a:rPr>
              <a:t>سپرده </a:t>
            </a:r>
            <a:r>
              <a:rPr lang="fa-IR" sz="3200" dirty="0" smtClean="0">
                <a:cs typeface="B Zar" pitchFamily="2" charset="-78"/>
              </a:rPr>
              <a:t>واريز مي </a:t>
            </a:r>
            <a:r>
              <a:rPr lang="fa-IR" sz="3200" dirty="0">
                <a:cs typeface="B Zar" pitchFamily="2" charset="-78"/>
              </a:rPr>
              <a:t>شود به </a:t>
            </a:r>
            <a:r>
              <a:rPr lang="fa-IR" sz="3200" dirty="0" smtClean="0">
                <a:cs typeface="B Zar" pitchFamily="2" charset="-78"/>
              </a:rPr>
              <a:t>نحوي </a:t>
            </a:r>
            <a:r>
              <a:rPr lang="fa-IR" sz="3200" dirty="0">
                <a:cs typeface="B Zar" pitchFamily="2" charset="-78"/>
              </a:rPr>
              <a:t>که در </a:t>
            </a:r>
            <a:r>
              <a:rPr lang="fa-IR" sz="3200" dirty="0" smtClean="0">
                <a:cs typeface="B Zar" pitchFamily="2" charset="-78"/>
              </a:rPr>
              <a:t>پايان </a:t>
            </a:r>
            <a:r>
              <a:rPr lang="fa-IR" sz="3200" dirty="0">
                <a:cs typeface="B Zar" pitchFamily="2" charset="-78"/>
              </a:rPr>
              <a:t>سال 1</a:t>
            </a:r>
            <a:r>
              <a:rPr lang="en-US" sz="3200" dirty="0">
                <a:cs typeface="B Zar" pitchFamily="2" charset="-78"/>
              </a:rPr>
              <a:t>x</a:t>
            </a:r>
            <a:r>
              <a:rPr lang="fa-IR" sz="3200" dirty="0">
                <a:cs typeface="B Zar" pitchFamily="2" charset="-78"/>
              </a:rPr>
              <a:t>13 </a:t>
            </a:r>
            <a:r>
              <a:rPr lang="fa-IR" sz="3200" dirty="0" smtClean="0">
                <a:cs typeface="B Zar" pitchFamily="2" charset="-78"/>
              </a:rPr>
              <a:t>وجهي </a:t>
            </a:r>
            <a:r>
              <a:rPr lang="fa-IR" sz="3200" dirty="0">
                <a:cs typeface="B Zar" pitchFamily="2" charset="-78"/>
              </a:rPr>
              <a:t>در حساب بانک تمرکز وجوه سپرده دستگاه </a:t>
            </a:r>
            <a:r>
              <a:rPr lang="fa-IR" sz="3200" dirty="0" smtClean="0">
                <a:cs typeface="B Zar" pitchFamily="2" charset="-78"/>
              </a:rPr>
              <a:t>اجرايي باقي </a:t>
            </a:r>
            <a:r>
              <a:rPr lang="fa-IR" sz="3200" dirty="0">
                <a:cs typeface="B Zar" pitchFamily="2" charset="-78"/>
              </a:rPr>
              <a:t>نمانده است.</a:t>
            </a:r>
          </a:p>
          <a:p>
            <a:pPr marL="109728" indent="0">
              <a:buNone/>
            </a:pPr>
            <a:endParaRPr lang="fa-IR" sz="3200" dirty="0">
              <a:cs typeface="B Zar" pitchFamily="2" charset="-78"/>
            </a:endParaRPr>
          </a:p>
          <a:p>
            <a:pPr marL="109728" indent="0">
              <a:buNone/>
            </a:pPr>
            <a:r>
              <a:rPr lang="fa-IR" sz="3200" dirty="0">
                <a:cs typeface="B Zar" pitchFamily="2" charset="-78"/>
              </a:rPr>
              <a:t>    خزانه تمرکز وجوه سپرده 18.000.000</a:t>
            </a:r>
          </a:p>
          <a:p>
            <a:pPr marL="109728" indent="0">
              <a:buNone/>
            </a:pPr>
            <a:r>
              <a:rPr lang="fa-IR" sz="3200" dirty="0">
                <a:cs typeface="B Zar" pitchFamily="2" charset="-78"/>
              </a:rPr>
              <a:t>                                    </a:t>
            </a:r>
            <a:r>
              <a:rPr lang="fa-IR" sz="3200" dirty="0" smtClean="0">
                <a:cs typeface="B Zar" pitchFamily="2" charset="-78"/>
              </a:rPr>
              <a:t>     </a:t>
            </a:r>
            <a:r>
              <a:rPr lang="fa-IR" sz="3200" dirty="0">
                <a:cs typeface="B Zar" pitchFamily="2" charset="-78"/>
              </a:rPr>
              <a:t>بانک تمرکز وجوه سپرده 18.000.000</a:t>
            </a:r>
          </a:p>
          <a:p>
            <a:endParaRPr lang="fa-IR" sz="3200" dirty="0"/>
          </a:p>
        </p:txBody>
      </p:sp>
    </p:spTree>
    <p:extLst>
      <p:ext uri="{BB962C8B-B14F-4D97-AF65-F5344CB8AC3E}">
        <p14:creationId xmlns:p14="http://schemas.microsoft.com/office/powerpoint/2010/main" val="532885890"/>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32656"/>
            <a:ext cx="8136904" cy="5915744"/>
          </a:xfrm>
        </p:spPr>
        <p:txBody>
          <a:bodyPr>
            <a:normAutofit/>
          </a:bodyPr>
          <a:lstStyle/>
          <a:p>
            <a:pPr marL="109728" indent="0" algn="just">
              <a:buNone/>
            </a:pPr>
            <a:endParaRPr lang="fa-IR" sz="3200" dirty="0" smtClean="0">
              <a:solidFill>
                <a:schemeClr val="accent1"/>
              </a:solidFill>
              <a:cs typeface="B Zar" pitchFamily="2" charset="-78"/>
            </a:endParaRPr>
          </a:p>
          <a:p>
            <a:pPr marL="109728" indent="0" algn="just">
              <a:buNone/>
            </a:pPr>
            <a:r>
              <a:rPr lang="fa-IR" sz="3200" dirty="0" smtClean="0">
                <a:solidFill>
                  <a:schemeClr val="accent1"/>
                </a:solidFill>
                <a:cs typeface="B Zar" pitchFamily="2" charset="-78"/>
              </a:rPr>
              <a:t>3) </a:t>
            </a:r>
            <a:r>
              <a:rPr lang="fa-IR" sz="3600" dirty="0" smtClean="0">
                <a:cs typeface="B Zar" pitchFamily="2" charset="-78"/>
              </a:rPr>
              <a:t>دستگاه اجرايي براي استرداد سپرده ها مبلغ 1800.000 ريال به عنوان تنخواه گردان رد وجوه سپرده دريافت نموده تا با استفاده از وجوه مذکور نسبت به استرداد سپرده ها به صاحبان آن اقدام کند. به تدريج که پرداخت سپرده ها از محل تنخواه صورت مي گيرد درخواست لازم عهده خزانه صادر مي شود تا تنخواه ترميم گردد.</a:t>
            </a:r>
          </a:p>
          <a:p>
            <a:pPr marL="109728" indent="0" algn="just">
              <a:buNone/>
            </a:pPr>
            <a:endParaRPr lang="fa-IR" sz="3200" dirty="0">
              <a:cs typeface="B Zar" pitchFamily="2" charset="-78"/>
            </a:endParaRPr>
          </a:p>
          <a:p>
            <a:pPr marL="109728" indent="0" algn="just">
              <a:buNone/>
            </a:pPr>
            <a:r>
              <a:rPr lang="fa-IR" sz="3200" dirty="0" smtClean="0">
                <a:cs typeface="B Zar" pitchFamily="2" charset="-78"/>
              </a:rPr>
              <a:t>     بانک پرداخت 1.800.000</a:t>
            </a:r>
          </a:p>
          <a:p>
            <a:pPr marL="109728" indent="0" algn="just">
              <a:buNone/>
            </a:pPr>
            <a:r>
              <a:rPr lang="fa-IR" sz="3200" dirty="0">
                <a:cs typeface="B Zar" pitchFamily="2" charset="-78"/>
              </a:rPr>
              <a:t> </a:t>
            </a:r>
            <a:r>
              <a:rPr lang="fa-IR" sz="3200" dirty="0" smtClean="0">
                <a:cs typeface="B Zar" pitchFamily="2" charset="-78"/>
              </a:rPr>
              <a:t>                            تنخواه گر دان رد وجوه سپرده 1800.000</a:t>
            </a:r>
            <a:endParaRPr lang="fa-IR" sz="3200" dirty="0">
              <a:cs typeface="B Zar" pitchFamily="2" charset="-78"/>
            </a:endParaRPr>
          </a:p>
        </p:txBody>
      </p:sp>
    </p:spTree>
    <p:extLst>
      <p:ext uri="{BB962C8B-B14F-4D97-AF65-F5344CB8AC3E}">
        <p14:creationId xmlns:p14="http://schemas.microsoft.com/office/powerpoint/2010/main" val="1155334967"/>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32656"/>
            <a:ext cx="8136904" cy="6120680"/>
          </a:xfrm>
        </p:spPr>
        <p:txBody>
          <a:bodyPr>
            <a:normAutofit fontScale="92500" lnSpcReduction="10000"/>
          </a:bodyPr>
          <a:lstStyle/>
          <a:p>
            <a:pPr marL="109728" indent="0" algn="just">
              <a:buNone/>
            </a:pPr>
            <a:endParaRPr lang="fa-IR" sz="3300" dirty="0" smtClean="0">
              <a:solidFill>
                <a:schemeClr val="accent1"/>
              </a:solidFill>
              <a:cs typeface="B Zar" pitchFamily="2" charset="-78"/>
            </a:endParaRPr>
          </a:p>
          <a:p>
            <a:pPr marL="109728" indent="0" algn="just">
              <a:buNone/>
            </a:pPr>
            <a:r>
              <a:rPr lang="fa-IR" sz="3300" dirty="0" smtClean="0">
                <a:solidFill>
                  <a:schemeClr val="accent1"/>
                </a:solidFill>
                <a:cs typeface="B Zar" pitchFamily="2" charset="-78"/>
              </a:rPr>
              <a:t>4) </a:t>
            </a:r>
            <a:r>
              <a:rPr lang="fa-IR" sz="3300" dirty="0" smtClean="0">
                <a:cs typeface="B Zar" pitchFamily="2" charset="-78"/>
              </a:rPr>
              <a:t>در طول سال مالي 1</a:t>
            </a:r>
            <a:r>
              <a:rPr lang="en-US" sz="3300" dirty="0" smtClean="0">
                <a:cs typeface="B Zar" pitchFamily="2" charset="-78"/>
              </a:rPr>
              <a:t>x</a:t>
            </a:r>
            <a:r>
              <a:rPr lang="fa-IR" sz="3300" dirty="0">
                <a:cs typeface="B Zar" pitchFamily="2" charset="-78"/>
              </a:rPr>
              <a:t>13 </a:t>
            </a:r>
            <a:r>
              <a:rPr lang="fa-IR" sz="3300" dirty="0" smtClean="0">
                <a:cs typeface="B Zar" pitchFamily="2" charset="-78"/>
              </a:rPr>
              <a:t>جمعاً مبلغ 5.400.000 ريال از سپرده هاي دريافتي به صاحبان آنها مسترد شده است که وجوه همه آنها از خزانه ( در طول سال ) دريافت شده است.</a:t>
            </a:r>
          </a:p>
          <a:p>
            <a:pPr marL="109728" indent="0">
              <a:buNone/>
            </a:pPr>
            <a:endParaRPr lang="fa-IR" sz="3300" dirty="0" smtClean="0">
              <a:cs typeface="B Zar" pitchFamily="2" charset="-78"/>
            </a:endParaRPr>
          </a:p>
          <a:p>
            <a:pPr marL="109728" indent="0">
              <a:buNone/>
            </a:pPr>
            <a:r>
              <a:rPr lang="fa-IR" sz="3300" dirty="0">
                <a:cs typeface="B Zar" pitchFamily="2" charset="-78"/>
              </a:rPr>
              <a:t> </a:t>
            </a:r>
            <a:r>
              <a:rPr lang="fa-IR" sz="3300" dirty="0" smtClean="0">
                <a:cs typeface="B Zar" pitchFamily="2" charset="-78"/>
              </a:rPr>
              <a:t>الف)   بانک پرداخت  5.400.000</a:t>
            </a:r>
          </a:p>
          <a:p>
            <a:pPr marL="109728" indent="0">
              <a:buNone/>
            </a:pPr>
            <a:r>
              <a:rPr lang="fa-IR" sz="3300" dirty="0">
                <a:cs typeface="B Zar" pitchFamily="2" charset="-78"/>
              </a:rPr>
              <a:t> </a:t>
            </a:r>
            <a:r>
              <a:rPr lang="fa-IR" sz="3300" dirty="0" smtClean="0">
                <a:cs typeface="B Zar" pitchFamily="2" charset="-78"/>
              </a:rPr>
              <a:t>                                    خزانه تمرکز وجوه سپرده 5400000</a:t>
            </a:r>
          </a:p>
          <a:p>
            <a:pPr marL="109728" indent="0">
              <a:buNone/>
            </a:pPr>
            <a:r>
              <a:rPr lang="fa-IR" sz="2800" dirty="0" smtClean="0">
                <a:cs typeface="B Zar" pitchFamily="2" charset="-78"/>
              </a:rPr>
              <a:t>      </a:t>
            </a:r>
            <a:r>
              <a:rPr lang="fa-IR" sz="2400" dirty="0" smtClean="0">
                <a:cs typeface="B Zar" pitchFamily="2" charset="-78"/>
              </a:rPr>
              <a:t>دريافت سپرده هاي مسترد شده از خزانه</a:t>
            </a:r>
          </a:p>
          <a:p>
            <a:pPr marL="109728" indent="0">
              <a:buNone/>
            </a:pPr>
            <a:endParaRPr lang="fa-IR" sz="3300" dirty="0">
              <a:cs typeface="B Zar" pitchFamily="2" charset="-78"/>
            </a:endParaRPr>
          </a:p>
          <a:p>
            <a:pPr marL="109728" indent="0">
              <a:buNone/>
            </a:pPr>
            <a:r>
              <a:rPr lang="fa-IR" sz="3300" dirty="0" smtClean="0">
                <a:cs typeface="B Zar" pitchFamily="2" charset="-78"/>
              </a:rPr>
              <a:t>ب) سپرده هاي پرداختني 5.400.000</a:t>
            </a:r>
          </a:p>
          <a:p>
            <a:pPr marL="109728" indent="0">
              <a:buNone/>
            </a:pPr>
            <a:r>
              <a:rPr lang="fa-IR" sz="3300" dirty="0">
                <a:cs typeface="B Zar" pitchFamily="2" charset="-78"/>
              </a:rPr>
              <a:t> </a:t>
            </a:r>
            <a:r>
              <a:rPr lang="fa-IR" sz="3300" dirty="0" smtClean="0">
                <a:cs typeface="B Zar" pitchFamily="2" charset="-78"/>
              </a:rPr>
              <a:t>                                     بانک پرداخت 5.400.000</a:t>
            </a:r>
          </a:p>
          <a:p>
            <a:pPr marL="109728" indent="0">
              <a:buNone/>
            </a:pPr>
            <a:r>
              <a:rPr lang="fa-IR" sz="2400" dirty="0">
                <a:cs typeface="B Zar" pitchFamily="2" charset="-78"/>
              </a:rPr>
              <a:t> </a:t>
            </a:r>
            <a:r>
              <a:rPr lang="fa-IR" sz="2400" dirty="0" smtClean="0">
                <a:cs typeface="B Zar" pitchFamily="2" charset="-78"/>
              </a:rPr>
              <a:t>    ثبت بابت استرداد سپرده اشخاص</a:t>
            </a:r>
            <a:endParaRPr lang="fa-IR" sz="2400" dirty="0">
              <a:cs typeface="B Zar" pitchFamily="2" charset="-78"/>
            </a:endParaRPr>
          </a:p>
        </p:txBody>
      </p:sp>
    </p:spTree>
    <p:extLst>
      <p:ext uri="{BB962C8B-B14F-4D97-AF65-F5344CB8AC3E}">
        <p14:creationId xmlns:p14="http://schemas.microsoft.com/office/powerpoint/2010/main" val="425979559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3880780898"/>
              </p:ext>
            </p:extLst>
          </p:nvPr>
        </p:nvGraphicFramePr>
        <p:xfrm>
          <a:off x="537672" y="2636912"/>
          <a:ext cx="8140663" cy="3240513"/>
        </p:xfrm>
        <a:graphic>
          <a:graphicData uri="http://schemas.openxmlformats.org/drawingml/2006/table">
            <a:tbl>
              <a:tblPr rtl="1" firstRow="1" bandRow="1">
                <a:tableStyleId>{5940675A-B579-460E-94D1-54222C63F5DA}</a:tableStyleId>
              </a:tblPr>
              <a:tblGrid>
                <a:gridCol w="3892663">
                  <a:extLst>
                    <a:ext uri="{9D8B030D-6E8A-4147-A177-3AD203B41FA5}">
                      <a16:colId xmlns="" xmlns:a16="http://schemas.microsoft.com/office/drawing/2014/main" val="20000"/>
                    </a:ext>
                  </a:extLst>
                </a:gridCol>
                <a:gridCol w="2124000">
                  <a:extLst>
                    <a:ext uri="{9D8B030D-6E8A-4147-A177-3AD203B41FA5}">
                      <a16:colId xmlns="" xmlns:a16="http://schemas.microsoft.com/office/drawing/2014/main" val="20001"/>
                    </a:ext>
                  </a:extLst>
                </a:gridCol>
                <a:gridCol w="2124000">
                  <a:extLst>
                    <a:ext uri="{9D8B030D-6E8A-4147-A177-3AD203B41FA5}">
                      <a16:colId xmlns="" xmlns:a16="http://schemas.microsoft.com/office/drawing/2014/main" val="20002"/>
                    </a:ext>
                  </a:extLst>
                </a:gridCol>
              </a:tblGrid>
              <a:tr h="649713">
                <a:tc>
                  <a:txBody>
                    <a:bodyPr/>
                    <a:lstStyle/>
                    <a:p>
                      <a:pPr algn="ctr" rtl="1"/>
                      <a:r>
                        <a:rPr lang="fa-IR" sz="2800" b="0" dirty="0" smtClean="0">
                          <a:ln w="3175">
                            <a:solidFill>
                              <a:schemeClr val="tx1"/>
                            </a:solidFill>
                          </a:ln>
                          <a:effectLst/>
                          <a:cs typeface="B Zar" pitchFamily="2" charset="-78"/>
                        </a:rPr>
                        <a:t>عنوان حساب ها</a:t>
                      </a:r>
                      <a:endParaRPr lang="fa-IR" sz="2800" b="0" dirty="0">
                        <a:ln w="3175">
                          <a:solidFill>
                            <a:schemeClr val="tx1"/>
                          </a:solidFill>
                        </a:ln>
                        <a:effectLst/>
                        <a:cs typeface="B Zar" pitchFamily="2" charset="-7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rtl="1"/>
                      <a:r>
                        <a:rPr lang="fa-IR" sz="2800" dirty="0" smtClean="0">
                          <a:ln w="3175" cmpd="sng">
                            <a:solidFill>
                              <a:schemeClr val="tx1"/>
                            </a:solidFill>
                          </a:ln>
                          <a:effectLst/>
                          <a:cs typeface="B Zar" pitchFamily="2" charset="-78"/>
                        </a:rPr>
                        <a:t>م . بدهکار</a:t>
                      </a:r>
                      <a:endParaRPr lang="fa-IR" sz="2800" dirty="0">
                        <a:ln w="3175" cmpd="sng">
                          <a:solidFill>
                            <a:schemeClr val="tx1"/>
                          </a:solidFill>
                        </a:ln>
                        <a:effectLst/>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rtl="1"/>
                      <a:r>
                        <a:rPr lang="fa-IR" sz="2800" dirty="0" smtClean="0">
                          <a:ln w="3175" cmpd="sng">
                            <a:solidFill>
                              <a:schemeClr val="tx1"/>
                            </a:solidFill>
                          </a:ln>
                          <a:effectLst/>
                          <a:cs typeface="B Zar" pitchFamily="2" charset="-78"/>
                        </a:rPr>
                        <a:t>م</a:t>
                      </a:r>
                      <a:r>
                        <a:rPr lang="fa-IR" sz="2800" baseline="0" dirty="0" smtClean="0">
                          <a:ln w="3175" cmpd="sng">
                            <a:solidFill>
                              <a:schemeClr val="tx1"/>
                            </a:solidFill>
                          </a:ln>
                          <a:effectLst/>
                          <a:cs typeface="B Zar" pitchFamily="2" charset="-78"/>
                        </a:rPr>
                        <a:t> . بستانکار</a:t>
                      </a:r>
                      <a:endParaRPr lang="fa-IR" sz="2800" dirty="0">
                        <a:ln w="3175" cmpd="sng">
                          <a:solidFill>
                            <a:schemeClr val="tx1"/>
                          </a:solidFill>
                        </a:ln>
                        <a:effectLst/>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388515">
                <a:tc>
                  <a:txBody>
                    <a:bodyPr/>
                    <a:lstStyle/>
                    <a:p>
                      <a:pPr algn="r" rtl="1"/>
                      <a:r>
                        <a:rPr lang="fa-IR" sz="2800" dirty="0" smtClean="0">
                          <a:cs typeface="B Zar" pitchFamily="2" charset="-78"/>
                        </a:rPr>
                        <a:t>خزانه تمرکز وجوه سپرده</a:t>
                      </a:r>
                      <a:endParaRPr lang="fa-IR" sz="2800" dirty="0">
                        <a:cs typeface="B Zar" pitchFamily="2" charset="-7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1"/>
                      <a:r>
                        <a:rPr lang="fa-IR" sz="2800" dirty="0" smtClean="0">
                          <a:cs typeface="B Zar" pitchFamily="2" charset="-78"/>
                        </a:rPr>
                        <a:t>12.600.000</a:t>
                      </a:r>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1"/>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 xmlns:a16="http://schemas.microsoft.com/office/drawing/2014/main" val="10001"/>
                  </a:ext>
                </a:extLst>
              </a:tr>
              <a:tr h="388515">
                <a:tc>
                  <a:txBody>
                    <a:bodyPr/>
                    <a:lstStyle/>
                    <a:p>
                      <a:pPr algn="r" rtl="1"/>
                      <a:r>
                        <a:rPr lang="fa-IR" sz="2800" dirty="0" smtClean="0">
                          <a:cs typeface="B Zar" pitchFamily="2" charset="-78"/>
                        </a:rPr>
                        <a:t>بانک پرداخت</a:t>
                      </a:r>
                      <a:endParaRPr lang="fa-IR" sz="2800" dirty="0">
                        <a:cs typeface="B Zar" pitchFamily="2" charset="-7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1"/>
                      <a:r>
                        <a:rPr lang="fa-IR" sz="2800" dirty="0" smtClean="0">
                          <a:cs typeface="B Zar" pitchFamily="2" charset="-78"/>
                        </a:rPr>
                        <a:t>1800.000</a:t>
                      </a:r>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1"/>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 xmlns:a16="http://schemas.microsoft.com/office/drawing/2014/main" val="10002"/>
                  </a:ext>
                </a:extLst>
              </a:tr>
              <a:tr h="388515">
                <a:tc>
                  <a:txBody>
                    <a:bodyPr/>
                    <a:lstStyle/>
                    <a:p>
                      <a:pPr algn="r" rtl="1"/>
                      <a:r>
                        <a:rPr lang="fa-IR" sz="2800" dirty="0" smtClean="0">
                          <a:cs typeface="B Zar" pitchFamily="2" charset="-78"/>
                        </a:rPr>
                        <a:t>سپرده هاي پرداختني</a:t>
                      </a:r>
                      <a:endParaRPr lang="fa-IR" sz="2800" dirty="0">
                        <a:cs typeface="B Zar" pitchFamily="2" charset="-7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1"/>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1"/>
                      <a:r>
                        <a:rPr lang="fa-IR" sz="2800" dirty="0" smtClean="0">
                          <a:cs typeface="B Zar" pitchFamily="2" charset="-78"/>
                        </a:rPr>
                        <a:t>12.600.000</a:t>
                      </a:r>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 xmlns:a16="http://schemas.microsoft.com/office/drawing/2014/main" val="10003"/>
                  </a:ext>
                </a:extLst>
              </a:tr>
              <a:tr h="388515">
                <a:tc>
                  <a:txBody>
                    <a:bodyPr/>
                    <a:lstStyle/>
                    <a:p>
                      <a:pPr algn="r" rtl="1"/>
                      <a:r>
                        <a:rPr lang="fa-IR" sz="2800" dirty="0" smtClean="0">
                          <a:cs typeface="B Zar" pitchFamily="2" charset="-78"/>
                        </a:rPr>
                        <a:t>تنخواه گردان رد وجوه سپرده</a:t>
                      </a:r>
                      <a:endParaRPr lang="fa-IR" sz="2800" dirty="0">
                        <a:cs typeface="B Zar" pitchFamily="2" charset="-7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rtl="1"/>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tcPr>
                </a:tc>
                <a:tc>
                  <a:txBody>
                    <a:bodyPr/>
                    <a:lstStyle/>
                    <a:p>
                      <a:pPr algn="ctr" rtl="1"/>
                      <a:r>
                        <a:rPr lang="fa-IR" sz="2800" dirty="0" smtClean="0">
                          <a:cs typeface="B Zar" pitchFamily="2" charset="-78"/>
                        </a:rPr>
                        <a:t>1800.000</a:t>
                      </a:r>
                      <a:endParaRPr lang="fa-IR" sz="2800" dirty="0">
                        <a:cs typeface="B Zar" pitchFamily="2" charset="-7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tcPr>
                </a:tc>
                <a:extLst>
                  <a:ext uri="{0D108BD9-81ED-4DB2-BD59-A6C34878D82A}">
                    <a16:rowId xmlns="" xmlns:a16="http://schemas.microsoft.com/office/drawing/2014/main" val="10004"/>
                  </a:ext>
                </a:extLst>
              </a:tr>
              <a:tr h="388515">
                <a:tc>
                  <a:txBody>
                    <a:bodyPr/>
                    <a:lstStyle/>
                    <a:p>
                      <a:pPr algn="r" rtl="1"/>
                      <a:r>
                        <a:rPr lang="fa-IR" sz="2800" dirty="0" smtClean="0">
                          <a:cs typeface="B Zar" pitchFamily="2" charset="-78"/>
                        </a:rPr>
                        <a:t>جمع</a:t>
                      </a:r>
                      <a:endParaRPr lang="fa-IR" sz="2800" dirty="0">
                        <a:cs typeface="B Zar" pitchFamily="2" charset="-7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rtl="1"/>
                      <a:r>
                        <a:rPr lang="fa-IR" sz="2800" dirty="0" smtClean="0">
                          <a:cs typeface="B Zar" pitchFamily="2" charset="-78"/>
                        </a:rPr>
                        <a:t>14.400.000</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tc>
                  <a:txBody>
                    <a:bodyPr/>
                    <a:lstStyle/>
                    <a:p>
                      <a:pPr algn="ctr" rtl="1"/>
                      <a:r>
                        <a:rPr lang="fa-IR" sz="2800" dirty="0" smtClean="0">
                          <a:cs typeface="B Zar" pitchFamily="2" charset="-78"/>
                        </a:rPr>
                        <a:t>14.400.000</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
        <p:nvSpPr>
          <p:cNvPr id="4" name="TextBox 3"/>
          <p:cNvSpPr txBox="1"/>
          <p:nvPr/>
        </p:nvSpPr>
        <p:spPr>
          <a:xfrm>
            <a:off x="467544" y="476672"/>
            <a:ext cx="8136904" cy="461665"/>
          </a:xfrm>
          <a:prstGeom prst="rect">
            <a:avLst/>
          </a:prstGeom>
          <a:noFill/>
        </p:spPr>
        <p:txBody>
          <a:bodyPr wrap="square" rtlCol="1">
            <a:spAutoFit/>
          </a:bodyPr>
          <a:lstStyle/>
          <a:p>
            <a:pPr algn="ctr"/>
            <a:r>
              <a:rPr lang="fa-IR" sz="2400" dirty="0" smtClean="0">
                <a:solidFill>
                  <a:schemeClr val="accent2"/>
                </a:solidFill>
                <a:cs typeface="B Zar" pitchFamily="2" charset="-78"/>
              </a:rPr>
              <a:t>تراز آزمايشي حساب مستقل وجوه سپرده در پايان سال 1</a:t>
            </a:r>
            <a:r>
              <a:rPr lang="en-US" sz="2400" dirty="0" smtClean="0">
                <a:solidFill>
                  <a:schemeClr val="accent2"/>
                </a:solidFill>
                <a:cs typeface="B Zar" pitchFamily="2" charset="-78"/>
              </a:rPr>
              <a:t>x</a:t>
            </a:r>
            <a:r>
              <a:rPr lang="fa-IR" sz="2400" dirty="0">
                <a:solidFill>
                  <a:schemeClr val="accent2"/>
                </a:solidFill>
                <a:cs typeface="B Zar" pitchFamily="2" charset="-78"/>
              </a:rPr>
              <a:t>13 </a:t>
            </a:r>
            <a:r>
              <a:rPr lang="fa-IR" sz="2400" dirty="0" smtClean="0">
                <a:solidFill>
                  <a:schemeClr val="accent2"/>
                </a:solidFill>
                <a:cs typeface="B Zar" pitchFamily="2" charset="-78"/>
              </a:rPr>
              <a:t>به شر ح زير است</a:t>
            </a:r>
            <a:r>
              <a:rPr lang="fa-IR" sz="2000" dirty="0" smtClean="0">
                <a:cs typeface="B Zar" pitchFamily="2" charset="-78"/>
              </a:rPr>
              <a:t>:</a:t>
            </a:r>
            <a:endParaRPr lang="fa-IR" sz="2000" dirty="0">
              <a:cs typeface="B Zar" pitchFamily="2" charset="-78"/>
            </a:endParaRPr>
          </a:p>
        </p:txBody>
      </p:sp>
      <p:sp>
        <p:nvSpPr>
          <p:cNvPr id="5" name="TextBox 4"/>
          <p:cNvSpPr txBox="1"/>
          <p:nvPr/>
        </p:nvSpPr>
        <p:spPr>
          <a:xfrm>
            <a:off x="1187624" y="1124744"/>
            <a:ext cx="6840760" cy="1200329"/>
          </a:xfrm>
          <a:prstGeom prst="rect">
            <a:avLst/>
          </a:prstGeom>
          <a:noFill/>
        </p:spPr>
        <p:txBody>
          <a:bodyPr wrap="square" rtlCol="1">
            <a:spAutoFit/>
          </a:bodyPr>
          <a:lstStyle/>
          <a:p>
            <a:pPr algn="ctr"/>
            <a:r>
              <a:rPr lang="fa-IR" sz="2400" dirty="0" smtClean="0">
                <a:cs typeface="B Zar" pitchFamily="2" charset="-78"/>
              </a:rPr>
              <a:t>دستگاه اجرايي ...</a:t>
            </a:r>
          </a:p>
          <a:p>
            <a:pPr algn="ctr"/>
            <a:r>
              <a:rPr lang="fa-IR" sz="2400" dirty="0" smtClean="0">
                <a:cs typeface="B Zar" pitchFamily="2" charset="-78"/>
              </a:rPr>
              <a:t>حساب مستقل وجوه سپرده</a:t>
            </a:r>
          </a:p>
          <a:p>
            <a:pPr algn="ctr"/>
            <a:r>
              <a:rPr lang="fa-IR" sz="2400" dirty="0" smtClean="0">
                <a:cs typeface="B Zar" pitchFamily="2" charset="-78"/>
              </a:rPr>
              <a:t>تراز آزمايشي براي سال مالي منتهي به 29/12/ 1</a:t>
            </a:r>
            <a:r>
              <a:rPr lang="en-US" sz="2400" dirty="0" smtClean="0">
                <a:cs typeface="B Zar" pitchFamily="2" charset="-78"/>
              </a:rPr>
              <a:t>x</a:t>
            </a:r>
            <a:r>
              <a:rPr lang="fa-IR" sz="2400" dirty="0" smtClean="0">
                <a:cs typeface="B Zar" pitchFamily="2" charset="-78"/>
              </a:rPr>
              <a:t>13 </a:t>
            </a:r>
            <a:endParaRPr lang="fa-IR" sz="2400" dirty="0">
              <a:cs typeface="B Zar" pitchFamily="2" charset="-78"/>
            </a:endParaRPr>
          </a:p>
        </p:txBody>
      </p:sp>
    </p:spTree>
    <p:extLst>
      <p:ext uri="{BB962C8B-B14F-4D97-AF65-F5344CB8AC3E}">
        <p14:creationId xmlns:p14="http://schemas.microsoft.com/office/powerpoint/2010/main" val="3081147343"/>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32656"/>
            <a:ext cx="8136904" cy="5915744"/>
          </a:xfrm>
        </p:spPr>
        <p:txBody>
          <a:bodyPr>
            <a:normAutofit/>
          </a:bodyPr>
          <a:lstStyle/>
          <a:p>
            <a:pPr marL="109728" indent="0">
              <a:buNone/>
            </a:pPr>
            <a:r>
              <a:rPr lang="fa-IR" sz="4800" dirty="0" smtClean="0">
                <a:solidFill>
                  <a:schemeClr val="accent2"/>
                </a:solidFill>
                <a:cs typeface="B Zar" pitchFamily="2" charset="-78"/>
              </a:rPr>
              <a:t>  بستن حساب ها</a:t>
            </a:r>
          </a:p>
          <a:p>
            <a:pPr marL="109728" indent="0">
              <a:buNone/>
            </a:pPr>
            <a:endParaRPr lang="fa-IR" sz="3500" dirty="0">
              <a:cs typeface="B Zar" pitchFamily="2" charset="-78"/>
            </a:endParaRPr>
          </a:p>
          <a:p>
            <a:pPr marL="109728" indent="0" algn="just">
              <a:buNone/>
            </a:pPr>
            <a:r>
              <a:rPr lang="fa-IR" sz="3500" dirty="0" smtClean="0">
                <a:cs typeface="B Zar" pitchFamily="2" charset="-78"/>
              </a:rPr>
              <a:t>کليه حساب هاي فوق دايمي بوده و مانده آنها قابل انتقال به سال بعد مي باشد بنابر اين ثبت بستن آنها به شرح زير  است:</a:t>
            </a:r>
          </a:p>
          <a:p>
            <a:pPr marL="109728" indent="0">
              <a:buNone/>
            </a:pPr>
            <a:endParaRPr lang="fa-IR" sz="3500" dirty="0" smtClean="0">
              <a:cs typeface="B Zar" pitchFamily="2" charset="-78"/>
            </a:endParaRPr>
          </a:p>
          <a:p>
            <a:pPr marL="109728" indent="0">
              <a:buNone/>
            </a:pPr>
            <a:r>
              <a:rPr lang="fa-IR" sz="3200" dirty="0">
                <a:cs typeface="B Zar" pitchFamily="2" charset="-78"/>
              </a:rPr>
              <a:t> </a:t>
            </a:r>
            <a:r>
              <a:rPr lang="fa-IR" sz="3200" dirty="0" smtClean="0">
                <a:cs typeface="B Zar" pitchFamily="2" charset="-78"/>
              </a:rPr>
              <a:t> </a:t>
            </a:r>
            <a:r>
              <a:rPr lang="fa-IR" sz="3600" dirty="0" smtClean="0">
                <a:cs typeface="B Zar" pitchFamily="2" charset="-78"/>
              </a:rPr>
              <a:t>سپرده هاي پرداختني                    12.600.000    </a:t>
            </a:r>
          </a:p>
          <a:p>
            <a:pPr marL="109728" indent="0">
              <a:buNone/>
            </a:pPr>
            <a:r>
              <a:rPr lang="fa-IR" sz="3600" dirty="0">
                <a:cs typeface="B Zar" pitchFamily="2" charset="-78"/>
              </a:rPr>
              <a:t> </a:t>
            </a:r>
            <a:r>
              <a:rPr lang="fa-IR" sz="3600" dirty="0" smtClean="0">
                <a:cs typeface="B Zar" pitchFamily="2" charset="-78"/>
              </a:rPr>
              <a:t> تنخواه گردان رد وجوه سپرده          1800.000     </a:t>
            </a:r>
          </a:p>
          <a:p>
            <a:pPr marL="109728" indent="0">
              <a:buNone/>
            </a:pPr>
            <a:r>
              <a:rPr lang="fa-IR" sz="3600" dirty="0" smtClean="0">
                <a:cs typeface="B Zar" pitchFamily="2" charset="-78"/>
              </a:rPr>
              <a:t>                               خزانه رد </a:t>
            </a:r>
            <a:r>
              <a:rPr lang="fa-IR" sz="3600" dirty="0">
                <a:cs typeface="B Zar" pitchFamily="2" charset="-78"/>
              </a:rPr>
              <a:t>وجوه </a:t>
            </a:r>
            <a:r>
              <a:rPr lang="fa-IR" sz="3600" dirty="0" smtClean="0">
                <a:cs typeface="B Zar" pitchFamily="2" charset="-78"/>
              </a:rPr>
              <a:t>سپرده     12.600.000</a:t>
            </a:r>
          </a:p>
          <a:p>
            <a:pPr marL="109728" indent="0">
              <a:buNone/>
            </a:pPr>
            <a:r>
              <a:rPr lang="fa-IR" sz="3600" dirty="0" smtClean="0">
                <a:cs typeface="B Zar" pitchFamily="2" charset="-78"/>
              </a:rPr>
              <a:t>                                بانک پرداخت                 1800.000</a:t>
            </a:r>
            <a:endParaRPr lang="fa-IR" sz="3600" dirty="0">
              <a:cs typeface="B Zar" pitchFamily="2" charset="-78"/>
            </a:endParaRPr>
          </a:p>
        </p:txBody>
      </p:sp>
    </p:spTree>
    <p:extLst>
      <p:ext uri="{BB962C8B-B14F-4D97-AF65-F5344CB8AC3E}">
        <p14:creationId xmlns:p14="http://schemas.microsoft.com/office/powerpoint/2010/main" val="1467494646"/>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tailEnd type="arrow"/>
        </a:ln>
      </a:spPr>
      <a:bodyPr/>
      <a:lstStyle/>
      <a:style>
        <a:lnRef idx="2">
          <a:schemeClr val="dk1"/>
        </a:lnRef>
        <a:fillRef idx="0">
          <a:schemeClr val="dk1"/>
        </a:fillRef>
        <a:effectRef idx="1">
          <a:schemeClr val="dk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tailEnd type="arrow"/>
        </a:ln>
      </a:spPr>
      <a:bodyPr/>
      <a:lstStyle/>
      <a:style>
        <a:lnRef idx="2">
          <a:schemeClr val="dk1"/>
        </a:lnRef>
        <a:fillRef idx="0">
          <a:schemeClr val="dk1"/>
        </a:fillRef>
        <a:effectRef idx="1">
          <a:schemeClr val="dk1"/>
        </a:effectRef>
        <a:fontRef idx="minor">
          <a:schemeClr val="tx1"/>
        </a:fontRef>
      </a:style>
    </a:lnDef>
  </a:objectDefaults>
  <a:extraClrSchemeLst/>
</a:theme>
</file>

<file path=ppt/theme/theme4.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tailEnd type="arrow"/>
        </a:ln>
      </a:spPr>
      <a:bodyPr/>
      <a:lstStyle/>
      <a:style>
        <a:lnRef idx="2">
          <a:schemeClr val="dk1"/>
        </a:lnRef>
        <a:fillRef idx="0">
          <a:schemeClr val="dk1"/>
        </a:fillRef>
        <a:effectRef idx="1">
          <a:schemeClr val="dk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2936</TotalTime>
  <Words>21080</Words>
  <Application>Microsoft Office PowerPoint</Application>
  <PresentationFormat>On-screen Show (4:3)</PresentationFormat>
  <Paragraphs>2591</Paragraphs>
  <Slides>240</Slides>
  <Notes>10</Notes>
  <HiddenSlides>0</HiddenSlides>
  <MMClips>0</MMClips>
  <ScaleCrop>false</ScaleCrop>
  <HeadingPairs>
    <vt:vector size="4" baseType="variant">
      <vt:variant>
        <vt:lpstr>Theme</vt:lpstr>
      </vt:variant>
      <vt:variant>
        <vt:i4>5</vt:i4>
      </vt:variant>
      <vt:variant>
        <vt:lpstr>Slide Titles</vt:lpstr>
      </vt:variant>
      <vt:variant>
        <vt:i4>240</vt:i4>
      </vt:variant>
    </vt:vector>
  </HeadingPairs>
  <TitlesOfParts>
    <vt:vector size="245" baseType="lpstr">
      <vt:lpstr>Office Theme</vt:lpstr>
      <vt:lpstr>1_Office Theme</vt:lpstr>
      <vt:lpstr>2_Office Theme</vt:lpstr>
      <vt:lpstr>7_Office Theme</vt:lpstr>
      <vt:lpstr>3_Office Theme</vt:lpstr>
      <vt:lpstr>PowerPoint Presentation</vt:lpstr>
      <vt:lpstr> </vt:lpstr>
      <vt:lpstr> </vt:lpstr>
      <vt:lpstr> </vt:lpstr>
      <vt:lpstr> </vt:lpstr>
      <vt:lpstr> </vt:lpstr>
      <vt:lpstr> </vt:lpstr>
      <vt:lpstr> </vt:lpstr>
      <vt:lpstr>PowerPoint Presentation</vt:lpstr>
      <vt:lpstr> </vt:lpstr>
      <vt:lpstr> </vt:lpstr>
      <vt:lpstr> </vt:lpstr>
      <vt:lpstr> </vt:lpstr>
      <vt:lpstr>PowerPoint Presentation</vt:lpstr>
      <vt:lpstr>PowerPoint Presentation</vt:lpstr>
      <vt:lpstr>PowerPoint Presentation</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lpstr>PowerPoint Presentation</vt:lpstr>
      <vt:lpstr> </vt:lpstr>
      <vt:lpstr> </vt:lpstr>
      <vt:lpstr> </vt:lpstr>
      <vt:lpstr> </vt:lpstr>
      <vt:lpstr> </vt:lpstr>
      <vt:lpstr>طبقه اول حساب مستقل وجوه دولتي</vt:lpstr>
      <vt:lpstr>طبقه اول حساب مستقل وجوه دولتي</vt:lpstr>
      <vt:lpstr>طبقه دوم حساب مستقل وجوه سرمايه اي</vt:lpstr>
      <vt:lpstr>طبقه سوم حساب مستقل وجوه اماني</vt:lpstr>
      <vt:lpstr>طبقه سوم حساب مستقل وجوه اماني</vt:lpstr>
      <vt:lpstr>طبقه بندي حسابهاي مستقل در ايران الف) حسابهاي مستقل در خزانه داري کل </vt:lpstr>
      <vt:lpstr>ب)حساب مستقل در دستگاههاي دولتي</vt:lpstr>
      <vt:lpstr> </vt:lpstr>
      <vt:lpstr> </vt:lpstr>
      <vt:lpstr> </vt:lpstr>
      <vt:lpstr> </vt:lpstr>
      <vt:lpstr> </vt:lpstr>
      <vt:lpstr> </vt:lpstr>
      <vt:lpstr> </vt:lpstr>
      <vt:lpstr>PowerPoint Presentation</vt:lpstr>
      <vt:lpstr> </vt:lpstr>
      <vt:lpstr>PowerPoint Presentation</vt:lpstr>
      <vt:lpstr>تعريف بودجه</vt:lpstr>
      <vt:lpstr>PowerPoint Presentation</vt:lpstr>
      <vt:lpstr>تاريخچه بودجه در ايران </vt:lpstr>
      <vt:lpstr>اصول بودجه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مراحل بودجه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طبقه بندي بودجه</vt:lpstr>
      <vt:lpstr>طبقه بندي درآمدها</vt:lpstr>
      <vt:lpstr>طبقه بندي هزينه ها</vt:lpstr>
      <vt:lpstr>حسابداري بودجه اي </vt:lpstr>
      <vt:lpstr>نحوه ثبت حسابهاي بودجه اي  </vt:lpstr>
      <vt:lpstr>PowerPoint Presentation</vt:lpstr>
      <vt:lpstr>PowerPoint Presentation</vt:lpstr>
      <vt:lpstr>نحوه ثبت تغيرات بودجه</vt:lpstr>
      <vt:lpstr>PowerPoint Presentation</vt:lpstr>
      <vt:lpstr>تخصيص اعتبار</vt:lpstr>
      <vt:lpstr>ثبت اعتبارات تخصيص يافته</vt:lpstr>
      <vt:lpstr>بستن حسابهاي بودجه اي</vt:lpstr>
      <vt:lpstr>PowerPoint Presentation</vt:lpstr>
      <vt:lpstr>حسابداري بودجه اي در دستگاههاي دولتي </vt:lpstr>
      <vt:lpstr>PowerPoint Presentation</vt:lpstr>
      <vt:lpstr>PowerPoint Presentation</vt:lpstr>
      <vt:lpstr>تکميل چرخه حسابداري بودجه اي </vt:lpstr>
      <vt:lpstr>بستن و انتقال و افتتاح حسابهاي بودجه اي</vt:lpstr>
      <vt:lpstr>PowerPoint Presentation</vt:lpstr>
      <vt:lpstr>PowerPoint Presentation</vt:lpstr>
      <vt:lpstr>ساختار کدگذاري حسابهاي بودجه اي </vt:lpstr>
      <vt:lpstr>گزارشهاي بودجه اي</vt:lpstr>
      <vt:lpstr>PowerPoint Presentation</vt:lpstr>
      <vt:lpstr>مقدمه</vt:lpstr>
      <vt:lpstr>حساب هاي بانکي دولتي :  </vt:lpstr>
      <vt:lpstr>الف- حسابهاي بدون حق برداشت (بانک هاي دريافت يا تمرکز)  اين حساب به درخواست ذيحسابان دستگاه هاي اجرايي، توسط خزانه، بانک هاي دولتي به منظور  وصول درآمدها (نظير درآمدهاي عمومي و اختصاصي) و ساير دريافت هاي دولت (نظير سپرده ها )افتتاح مي گردد. موجودي اين حساب ها بايد به حساب هاي متمرکز خزانه بانک مرکزي انتقال يابد  و استفاده از حساب هاي مذکور و نقل و انتقال آن به ساير حساب ها به طور کلي ممنوع است.                                                                                             </vt:lpstr>
      <vt:lpstr>منابع مالي خزانه  منابع مالي خزانه به چهار دسته به شرح زير تقسيم مي شوند:</vt:lpstr>
      <vt:lpstr>انواع حساب هاي مستقل در خزانه  </vt:lpstr>
      <vt:lpstr>PowerPoint Presentation</vt:lpstr>
      <vt:lpstr>حساب مستقل وجوه عمومي خزانه داري کل   </vt:lpstr>
      <vt:lpstr>چرخه حسابداري : </vt:lpstr>
      <vt:lpstr>دريافت تنخواه گردان خزانه </vt:lpstr>
      <vt:lpstr>PowerPoint Presentation</vt:lpstr>
      <vt:lpstr>PowerPoint Presentation</vt:lpstr>
      <vt:lpstr>وصول درآمدها و ساير دريافت ها</vt:lpstr>
      <vt:lpstr>PowerPoint Presentation</vt:lpstr>
      <vt:lpstr>تسويه تنخواه گردان حسابداري </vt:lpstr>
      <vt:lpstr>PowerPoint Presentation</vt:lpstr>
      <vt:lpstr> پيش پرداخت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دولت براي خريد و احداث دارائيهاي سرمايه اي و همچنين اجراي طرح ها و پروژه هاي سرمايه اي که منجر به تملک دارايي ها مي شود از حساب مستقل وجوه پروژه اي سرمايه اي استفاده مي شود که با عنوان حساب مستقل وجوه اعتبارات تملک دارايي هاي سرمايه اي مورد استفاده قرار مي گيرد. </vt:lpstr>
      <vt:lpstr>طرح تملک دارا يي هاي سرمايه اي دولت </vt:lpstr>
      <vt:lpstr>انواع طرح هاي پروژه اي عمراني</vt:lpstr>
      <vt:lpstr>بر اساس بند10- قانون مصوب طرح هاي عمراني به سه دسته تقسيم مي شوند: </vt:lpstr>
      <vt:lpstr>يادآوري: </vt:lpstr>
      <vt:lpstr>مراحل اجراي طرح</vt:lpstr>
      <vt:lpstr>الف- مناقصه عمومي: </vt:lpstr>
      <vt:lpstr>ب- مناقصه محدود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مأموريت حساب مستقل وجوه اختصاصي </vt:lpstr>
      <vt:lpstr>PowerPoint Presentation</vt:lpstr>
      <vt:lpstr>PowerPoint Presentation</vt:lpstr>
      <vt:lpstr>منابع مالي و ويژگيهاي حساب مستقل وجوه درآمد اختصاصي </vt:lpstr>
      <vt:lpstr>PowerPoint Presentation</vt:lpstr>
      <vt:lpstr>PowerPoint Presentation</vt:lpstr>
      <vt:lpstr>PowerPoint Presentation</vt:lpstr>
      <vt:lpstr>PowerPoint Presentation</vt:lpstr>
      <vt:lpstr>PowerPoint Presentation</vt:lpstr>
      <vt:lpstr>حسابداري و کنترل بودجه اي </vt:lpstr>
      <vt:lpstr>منابع مالي و ويژگي هاي حساب مستقل وجوه در آمد اختصاصي :</vt:lpstr>
      <vt:lpstr>PowerPoint Presentation</vt:lpstr>
      <vt:lpstr>PowerPoint Presentation</vt:lpstr>
      <vt:lpstr>PowerPoint Presentation</vt:lpstr>
      <vt:lpstr>PowerPoint Presentation</vt:lpstr>
      <vt:lpstr>PowerPoint Presentation</vt:lpstr>
      <vt:lpstr>PowerPoint Presentation</vt:lpstr>
      <vt:lpstr>مبناي حسابداري :</vt:lpstr>
      <vt:lpstr>تنظيم بودجه متغير</vt:lpstr>
      <vt:lpstr>PowerPoint Presentation</vt:lpstr>
      <vt:lpstr>تخصيص اعتبار </vt:lpstr>
      <vt:lpstr>PowerPoint Presentation</vt:lpstr>
      <vt:lpstr>عمليات حسابداري حساب مستقل وجوه در آمد اختصاصي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 XP</dc:creator>
  <cp:lastModifiedBy>hamed</cp:lastModifiedBy>
  <cp:revision>588</cp:revision>
  <dcterms:created xsi:type="dcterms:W3CDTF">2012-10-25T05:02:20Z</dcterms:created>
  <dcterms:modified xsi:type="dcterms:W3CDTF">2019-12-07T17:55:05Z</dcterms:modified>
</cp:coreProperties>
</file>