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Lst>
  <p:sldIdLst>
    <p:sldId id="315" r:id="rId2"/>
    <p:sldId id="314" r:id="rId3"/>
    <p:sldId id="307" r:id="rId4"/>
    <p:sldId id="308" r:id="rId5"/>
    <p:sldId id="309" r:id="rId6"/>
    <p:sldId id="310" r:id="rId7"/>
    <p:sldId id="312" r:id="rId8"/>
    <p:sldId id="31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971" autoAdjust="0"/>
    <p:restoredTop sz="94434" autoAdjust="0"/>
  </p:normalViewPr>
  <p:slideViewPr>
    <p:cSldViewPr snapToGrid="0">
      <p:cViewPr varScale="1">
        <p:scale>
          <a:sx n="69" d="100"/>
          <a:sy n="69" d="100"/>
        </p:scale>
        <p:origin x="822"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image" Target="../media/image8.wmf"/><Relationship Id="rId4" Type="http://schemas.openxmlformats.org/officeDocument/2006/relationships/image" Target="../media/image11.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69333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06226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t>4/24/2018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760916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0409256-BB9D-4EE1-978B-903609A03B5E}" type="datetimeFigureOut">
              <a:rPr lang="en-US" smtClean="0"/>
              <a:t>4/24/2018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509758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0409256-BB9D-4EE1-978B-903609A03B5E}" type="datetimeFigureOut">
              <a:rPr lang="en-US" smtClean="0"/>
              <a:t>4/24/2018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711737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0409256-BB9D-4EE1-978B-903609A03B5E}" type="datetimeFigureOut">
              <a:rPr lang="en-US" smtClean="0"/>
              <a:t>4/24/2018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3112851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09256-BB9D-4EE1-978B-903609A03B5E}" type="datetimeFigureOut">
              <a:rPr lang="en-US" smtClean="0"/>
              <a:t>4/24/2018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09009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4/24/2018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104842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4/24/2018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189309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073438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42326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409256-BB9D-4EE1-978B-903609A03B5E}" type="datetimeFigureOut">
              <a:rPr lang="en-US" smtClean="0"/>
              <a:t>4/24/2018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E791C-0A8C-41CF-A358-0882E33B6A3D}" type="slidenum">
              <a:rPr lang="en-US" smtClean="0"/>
              <a:t>‹#›</a:t>
            </a:fld>
            <a:endParaRPr lang="en-US"/>
          </a:p>
        </p:txBody>
      </p:sp>
    </p:spTree>
    <p:extLst>
      <p:ext uri="{BB962C8B-B14F-4D97-AF65-F5344CB8AC3E}">
        <p14:creationId xmlns:p14="http://schemas.microsoft.com/office/powerpoint/2010/main" val="2359856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2.wmf"/></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4.wmf"/><Relationship Id="rId5" Type="http://schemas.openxmlformats.org/officeDocument/2006/relationships/oleObject" Target="../embeddings/oleObject3.bin"/><Relationship Id="rId4" Type="http://schemas.openxmlformats.org/officeDocument/2006/relationships/image" Target="../media/image3.wmf"/></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6.wmf"/><Relationship Id="rId5" Type="http://schemas.openxmlformats.org/officeDocument/2006/relationships/oleObject" Target="../embeddings/oleObject5.bin"/><Relationship Id="rId4" Type="http://schemas.openxmlformats.org/officeDocument/2006/relationships/image" Target="../media/image5.wmf"/></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7.wmf"/></Relationships>
</file>

<file path=ppt/slides/_rels/slide7.xml.rels><?xml version="1.0" encoding="UTF-8" standalone="yes"?>
<Relationships xmlns="http://schemas.openxmlformats.org/package/2006/relationships"><Relationship Id="rId8" Type="http://schemas.openxmlformats.org/officeDocument/2006/relationships/image" Target="../media/image10.wmf"/><Relationship Id="rId3" Type="http://schemas.openxmlformats.org/officeDocument/2006/relationships/oleObject" Target="../embeddings/oleObject7.bin"/><Relationship Id="rId7" Type="http://schemas.openxmlformats.org/officeDocument/2006/relationships/oleObject" Target="../embeddings/oleObject9.bin"/><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image" Target="../media/image9.wmf"/><Relationship Id="rId5" Type="http://schemas.openxmlformats.org/officeDocument/2006/relationships/oleObject" Target="../embeddings/oleObject8.bin"/><Relationship Id="rId10" Type="http://schemas.openxmlformats.org/officeDocument/2006/relationships/image" Target="../media/image11.wmf"/><Relationship Id="rId4" Type="http://schemas.openxmlformats.org/officeDocument/2006/relationships/image" Target="../media/image8.wmf"/><Relationship Id="rId9" Type="http://schemas.openxmlformats.org/officeDocument/2006/relationships/oleObject" Target="../embeddings/oleObject10.bin"/></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بنام خدا</a:t>
            </a:r>
            <a:endParaRPr lang="en-US" dirty="0"/>
          </a:p>
        </p:txBody>
      </p:sp>
    </p:spTree>
    <p:extLst>
      <p:ext uri="{BB962C8B-B14F-4D97-AF65-F5344CB8AC3E}">
        <p14:creationId xmlns:p14="http://schemas.microsoft.com/office/powerpoint/2010/main" val="14937189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915366" y="1699729"/>
            <a:ext cx="8591535" cy="3901068"/>
          </a:xfrm>
          <a:prstGeom prst="rect">
            <a:avLst/>
          </a:prstGeom>
        </p:spPr>
        <p:txBody>
          <a:bodyPr wrap="square">
            <a:spAutoFit/>
          </a:bodyPr>
          <a:lstStyle/>
          <a:p>
            <a:pPr indent="-1905" algn="ctr" rtl="1">
              <a:lnSpc>
                <a:spcPct val="200000"/>
              </a:lnSpc>
            </a:pPr>
            <a:r>
              <a:rPr lang="fa-IR" sz="6600" dirty="0" smtClean="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rPr>
              <a:t>فیزیک دوم </a:t>
            </a:r>
            <a:r>
              <a:rPr lang="fa-IR" sz="6600" dirty="0" smtClean="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rPr>
              <a:t>دبیرستان</a:t>
            </a:r>
            <a:endParaRPr lang="fa-IR" sz="6600" dirty="0" smtClean="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endParaRPr>
          </a:p>
        </p:txBody>
      </p:sp>
    </p:spTree>
    <p:extLst>
      <p:ext uri="{BB962C8B-B14F-4D97-AF65-F5344CB8AC3E}">
        <p14:creationId xmlns:p14="http://schemas.microsoft.com/office/powerpoint/2010/main" val="21570440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3100387"/>
            <a:ext cx="11602852" cy="1331134"/>
          </a:xfrm>
          <a:prstGeom prst="rect">
            <a:avLst/>
          </a:prstGeom>
        </p:spPr>
        <p:txBody>
          <a:bodyPr wrap="square">
            <a:spAutoFit/>
          </a:bodyPr>
          <a:lstStyle/>
          <a:p>
            <a:pPr algn="r" rtl="1">
              <a:lnSpc>
                <a:spcPct val="150000"/>
              </a:lnSpc>
            </a:pPr>
            <a:r>
              <a:rPr lang="fa-IR" sz="2800" b="1" dirty="0" smtClean="0">
                <a:solidFill>
                  <a:srgbClr val="FF0000"/>
                </a:solidFill>
                <a:effectLst/>
                <a:latin typeface="Calibri" panose="020F0502020204030204" pitchFamily="34" charset="0"/>
                <a:ea typeface="Times New Roman" panose="02020603050405020304" pitchFamily="18" charset="0"/>
                <a:cs typeface="B Nazanin" panose="00000400000000000000" pitchFamily="2" charset="-78"/>
              </a:rPr>
              <a:t>قضیه کار و انرژی:</a:t>
            </a:r>
          </a:p>
          <a:p>
            <a:pPr algn="r" rtl="1">
              <a:lnSpc>
                <a:spcPct val="150000"/>
              </a:lnSpc>
            </a:pPr>
            <a:r>
              <a:rPr lang="fa-IR" sz="2800" b="1" dirty="0" smtClean="0">
                <a:latin typeface="Calibri" panose="020F0502020204030204" pitchFamily="34" charset="0"/>
                <a:ea typeface="Times New Roman" panose="02020603050405020304" pitchFamily="18" charset="0"/>
                <a:cs typeface="B Nazanin" panose="00000400000000000000" pitchFamily="2" charset="-78"/>
              </a:rPr>
              <a:t>کار برآیند نیروهای وارد بر جسم برابر با تغییرات انرژی جنبشی است .</a:t>
            </a:r>
            <a:endParaRPr lang="en-US" sz="2800" b="1" dirty="0">
              <a:effectLst/>
              <a:latin typeface="Calibri" panose="020F0502020204030204" pitchFamily="34" charset="0"/>
              <a:ea typeface="Times New Roman" panose="02020603050405020304" pitchFamily="18" charset="0"/>
              <a:cs typeface="B Nazanin" panose="00000400000000000000" pitchFamily="2" charset="-78"/>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1033561842"/>
              </p:ext>
            </p:extLst>
          </p:nvPr>
        </p:nvGraphicFramePr>
        <p:xfrm>
          <a:off x="1017587" y="4735513"/>
          <a:ext cx="5561013" cy="696912"/>
        </p:xfrm>
        <a:graphic>
          <a:graphicData uri="http://schemas.openxmlformats.org/presentationml/2006/ole">
            <mc:AlternateContent xmlns:mc="http://schemas.openxmlformats.org/markup-compatibility/2006">
              <mc:Choice xmlns:v="urn:schemas-microsoft-com:vml" Requires="v">
                <p:oleObj spid="_x0000_s39947" name="Equation" r:id="rId3" imgW="8305560" imgH="1041120" progId="Equation.DSMT4">
                  <p:embed/>
                </p:oleObj>
              </mc:Choice>
              <mc:Fallback>
                <p:oleObj name="Equation" r:id="rId3" imgW="8305560" imgH="1041120" progId="Equation.DSMT4">
                  <p:embed/>
                  <p:pic>
                    <p:nvPicPr>
                      <p:cNvPr id="0" name=""/>
                      <p:cNvPicPr/>
                      <p:nvPr/>
                    </p:nvPicPr>
                    <p:blipFill>
                      <a:blip r:embed="rId4"/>
                      <a:stretch>
                        <a:fillRect/>
                      </a:stretch>
                    </p:blipFill>
                    <p:spPr>
                      <a:xfrm>
                        <a:off x="1017587" y="4735513"/>
                        <a:ext cx="5561013" cy="696912"/>
                      </a:xfrm>
                      <a:prstGeom prst="rect">
                        <a:avLst/>
                      </a:prstGeom>
                    </p:spPr>
                  </p:pic>
                </p:oleObj>
              </mc:Fallback>
            </mc:AlternateContent>
          </a:graphicData>
        </a:graphic>
      </p:graphicFrame>
    </p:spTree>
    <p:extLst>
      <p:ext uri="{BB962C8B-B14F-4D97-AF65-F5344CB8AC3E}">
        <p14:creationId xmlns:p14="http://schemas.microsoft.com/office/powerpoint/2010/main" val="10116193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3100387"/>
            <a:ext cx="11602852" cy="2677656"/>
          </a:xfrm>
          <a:prstGeom prst="rect">
            <a:avLst/>
          </a:prstGeom>
        </p:spPr>
        <p:txBody>
          <a:bodyPr wrap="square">
            <a:spAutoFit/>
          </a:bodyPr>
          <a:lstStyle/>
          <a:p>
            <a:pPr algn="r" rtl="1">
              <a:lnSpc>
                <a:spcPct val="150000"/>
              </a:lnSpc>
            </a:pPr>
            <a:r>
              <a:rPr lang="fa-IR" sz="2800" b="1" dirty="0" smtClean="0">
                <a:solidFill>
                  <a:srgbClr val="FF0000"/>
                </a:solidFill>
                <a:effectLst/>
                <a:latin typeface="Calibri" panose="020F0502020204030204" pitchFamily="34" charset="0"/>
                <a:ea typeface="Times New Roman" panose="02020603050405020304" pitchFamily="18" charset="0"/>
                <a:cs typeface="B Nazanin" panose="00000400000000000000" pitchFamily="2" charset="-78"/>
              </a:rPr>
              <a:t>نکات مهم:</a:t>
            </a:r>
          </a:p>
          <a:p>
            <a:pPr algn="r" rtl="1">
              <a:lnSpc>
                <a:spcPct val="150000"/>
              </a:lnSpc>
            </a:pPr>
            <a:r>
              <a:rPr lang="fa-IR" sz="2800" b="1" dirty="0" smtClean="0">
                <a:latin typeface="Calibri" panose="020F0502020204030204" pitchFamily="34" charset="0"/>
                <a:ea typeface="Times New Roman" panose="02020603050405020304" pitchFamily="18" charset="0"/>
                <a:cs typeface="B Nazanin" panose="00000400000000000000" pitchFamily="2" charset="-78"/>
              </a:rPr>
              <a:t>1- اگر در حین حرکت با افزایش مقدار سرعت رو به رو باشیم </a:t>
            </a:r>
          </a:p>
          <a:p>
            <a:pPr algn="r" rtl="1">
              <a:lnSpc>
                <a:spcPct val="150000"/>
              </a:lnSpc>
            </a:pPr>
            <a:endParaRPr lang="fa-IR" sz="2800" b="1" dirty="0">
              <a:effectLst/>
              <a:latin typeface="Calibri" panose="020F0502020204030204" pitchFamily="34" charset="0"/>
              <a:ea typeface="Times New Roman" panose="02020603050405020304" pitchFamily="18" charset="0"/>
              <a:cs typeface="B Nazanin" panose="00000400000000000000" pitchFamily="2" charset="-78"/>
            </a:endParaRPr>
          </a:p>
          <a:p>
            <a:pPr algn="r" rtl="1">
              <a:lnSpc>
                <a:spcPct val="150000"/>
              </a:lnSpc>
            </a:pPr>
            <a:r>
              <a:rPr lang="fa-IR" sz="2800" b="1" dirty="0" smtClean="0">
                <a:latin typeface="Calibri" panose="020F0502020204030204" pitchFamily="34" charset="0"/>
                <a:ea typeface="Times New Roman" panose="02020603050405020304" pitchFamily="18" charset="0"/>
                <a:cs typeface="B Nazanin" panose="00000400000000000000" pitchFamily="2" charset="-78"/>
              </a:rPr>
              <a:t>2- اگر در حین حرکت با کاهش مقدار سرعت روبه رو باشیم </a:t>
            </a:r>
            <a:endParaRPr lang="en-US" sz="2800" b="1" dirty="0">
              <a:effectLst/>
              <a:latin typeface="Calibri" panose="020F0502020204030204" pitchFamily="34" charset="0"/>
              <a:ea typeface="Times New Roman" panose="02020603050405020304" pitchFamily="18" charset="0"/>
              <a:cs typeface="B Nazanin" panose="00000400000000000000" pitchFamily="2" charset="-78"/>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567422279"/>
              </p:ext>
            </p:extLst>
          </p:nvPr>
        </p:nvGraphicFramePr>
        <p:xfrm>
          <a:off x="811212" y="4698540"/>
          <a:ext cx="4017963" cy="459247"/>
        </p:xfrm>
        <a:graphic>
          <a:graphicData uri="http://schemas.openxmlformats.org/presentationml/2006/ole">
            <mc:AlternateContent xmlns:mc="http://schemas.openxmlformats.org/markup-compatibility/2006">
              <mc:Choice xmlns:v="urn:schemas-microsoft-com:vml" Requires="v">
                <p:oleObj spid="_x0000_s40978" name="Equation" r:id="rId3" imgW="5206680" imgH="596880" progId="Equation.DSMT4">
                  <p:embed/>
                </p:oleObj>
              </mc:Choice>
              <mc:Fallback>
                <p:oleObj name="Equation" r:id="rId3" imgW="5206680" imgH="596880" progId="Equation.DSMT4">
                  <p:embed/>
                  <p:pic>
                    <p:nvPicPr>
                      <p:cNvPr id="0" name=""/>
                      <p:cNvPicPr/>
                      <p:nvPr/>
                    </p:nvPicPr>
                    <p:blipFill>
                      <a:blip r:embed="rId4"/>
                      <a:stretch>
                        <a:fillRect/>
                      </a:stretch>
                    </p:blipFill>
                    <p:spPr>
                      <a:xfrm>
                        <a:off x="811212" y="4698540"/>
                        <a:ext cx="4017963" cy="459247"/>
                      </a:xfrm>
                      <a:prstGeom prst="rect">
                        <a:avLst/>
                      </a:prstGeom>
                    </p:spPr>
                  </p:pic>
                </p:oleObj>
              </mc:Fallback>
            </mc:AlternateContent>
          </a:graphicData>
        </a:graphic>
      </p:graphicFrame>
      <p:graphicFrame>
        <p:nvGraphicFramePr>
          <p:cNvPr id="2" name="Object 1"/>
          <p:cNvGraphicFramePr>
            <a:graphicFrameLocks noChangeAspect="1"/>
          </p:cNvGraphicFramePr>
          <p:nvPr>
            <p:extLst>
              <p:ext uri="{D42A27DB-BD31-4B8C-83A1-F6EECF244321}">
                <p14:modId xmlns:p14="http://schemas.microsoft.com/office/powerpoint/2010/main" val="2401209917"/>
              </p:ext>
            </p:extLst>
          </p:nvPr>
        </p:nvGraphicFramePr>
        <p:xfrm>
          <a:off x="811212" y="6181665"/>
          <a:ext cx="3870325" cy="468828"/>
        </p:xfrm>
        <a:graphic>
          <a:graphicData uri="http://schemas.openxmlformats.org/presentationml/2006/ole">
            <mc:AlternateContent xmlns:mc="http://schemas.openxmlformats.org/markup-compatibility/2006">
              <mc:Choice xmlns:v="urn:schemas-microsoft-com:vml" Requires="v">
                <p:oleObj spid="_x0000_s40979" name="Equation" r:id="rId5" imgW="4927320" imgH="596880" progId="Equation.DSMT4">
                  <p:embed/>
                </p:oleObj>
              </mc:Choice>
              <mc:Fallback>
                <p:oleObj name="Equation" r:id="rId5" imgW="4927320" imgH="596880" progId="Equation.DSMT4">
                  <p:embed/>
                  <p:pic>
                    <p:nvPicPr>
                      <p:cNvPr id="0" name=""/>
                      <p:cNvPicPr/>
                      <p:nvPr/>
                    </p:nvPicPr>
                    <p:blipFill>
                      <a:blip r:embed="rId6"/>
                      <a:stretch>
                        <a:fillRect/>
                      </a:stretch>
                    </p:blipFill>
                    <p:spPr>
                      <a:xfrm>
                        <a:off x="811212" y="6181665"/>
                        <a:ext cx="3870325" cy="468828"/>
                      </a:xfrm>
                      <a:prstGeom prst="rect">
                        <a:avLst/>
                      </a:prstGeom>
                    </p:spPr>
                  </p:pic>
                </p:oleObj>
              </mc:Fallback>
            </mc:AlternateContent>
          </a:graphicData>
        </a:graphic>
      </p:graphicFrame>
    </p:spTree>
    <p:extLst>
      <p:ext uri="{BB962C8B-B14F-4D97-AF65-F5344CB8AC3E}">
        <p14:creationId xmlns:p14="http://schemas.microsoft.com/office/powerpoint/2010/main" val="3845499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3100387"/>
            <a:ext cx="11602852" cy="2677656"/>
          </a:xfrm>
          <a:prstGeom prst="rect">
            <a:avLst/>
          </a:prstGeom>
        </p:spPr>
        <p:txBody>
          <a:bodyPr wrap="square">
            <a:spAutoFit/>
          </a:bodyPr>
          <a:lstStyle/>
          <a:p>
            <a:pPr algn="r" rtl="1">
              <a:lnSpc>
                <a:spcPct val="150000"/>
              </a:lnSpc>
            </a:pPr>
            <a:r>
              <a:rPr lang="fa-IR" sz="2800" b="1" dirty="0" smtClean="0">
                <a:effectLst/>
                <a:latin typeface="Calibri" panose="020F0502020204030204" pitchFamily="34" charset="0"/>
                <a:ea typeface="Times New Roman" panose="02020603050405020304" pitchFamily="18" charset="0"/>
                <a:cs typeface="B Nazanin" panose="00000400000000000000" pitchFamily="2" charset="-78"/>
              </a:rPr>
              <a:t>3- اگر در حرکت سرعت جسم همواره ثابت بماند.</a:t>
            </a:r>
          </a:p>
          <a:p>
            <a:pPr algn="r" rtl="1">
              <a:lnSpc>
                <a:spcPct val="150000"/>
              </a:lnSpc>
            </a:pPr>
            <a:endParaRPr lang="fa-IR" sz="2800" b="1" dirty="0">
              <a:latin typeface="Calibri" panose="020F0502020204030204" pitchFamily="34" charset="0"/>
              <a:ea typeface="Times New Roman" panose="02020603050405020304" pitchFamily="18" charset="0"/>
              <a:cs typeface="B Nazanin" panose="00000400000000000000" pitchFamily="2" charset="-78"/>
            </a:endParaRPr>
          </a:p>
          <a:p>
            <a:pPr algn="r" rtl="1">
              <a:lnSpc>
                <a:spcPct val="150000"/>
              </a:lnSpc>
            </a:pPr>
            <a:r>
              <a:rPr lang="fa-IR" sz="2800" b="1" dirty="0" smtClean="0">
                <a:effectLst/>
                <a:latin typeface="Calibri" panose="020F0502020204030204" pitchFamily="34" charset="0"/>
                <a:ea typeface="Times New Roman" panose="02020603050405020304" pitchFamily="18" charset="0"/>
                <a:cs typeface="B Nazanin" panose="00000400000000000000" pitchFamily="2" charset="-78"/>
              </a:rPr>
              <a:t>4- وقتی کار یک نیرو مثبت است یعنی انرژی جنبشی افزایش یافته است (                ) یعنی این نیرو می خواهد سرعت جسم را (با جرم ثابت ) افزایش دهد.</a:t>
            </a:r>
            <a:endParaRPr lang="en-US" sz="2800" b="1" dirty="0">
              <a:effectLst/>
              <a:latin typeface="Calibri" panose="020F0502020204030204" pitchFamily="34" charset="0"/>
              <a:ea typeface="Times New Roman" panose="02020603050405020304" pitchFamily="18" charset="0"/>
              <a:cs typeface="B Nazanin" panose="00000400000000000000" pitchFamily="2" charset="-78"/>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200369124"/>
              </p:ext>
            </p:extLst>
          </p:nvPr>
        </p:nvGraphicFramePr>
        <p:xfrm>
          <a:off x="1884362" y="4582176"/>
          <a:ext cx="730250" cy="402574"/>
        </p:xfrm>
        <a:graphic>
          <a:graphicData uri="http://schemas.openxmlformats.org/presentationml/2006/ole">
            <mc:AlternateContent xmlns:mc="http://schemas.openxmlformats.org/markup-compatibility/2006">
              <mc:Choice xmlns:v="urn:schemas-microsoft-com:vml" Requires="v">
                <p:oleObj spid="_x0000_s42004" name="Equation" r:id="rId3" imgW="990360" imgH="545760" progId="Equation.DSMT4">
                  <p:embed/>
                </p:oleObj>
              </mc:Choice>
              <mc:Fallback>
                <p:oleObj name="Equation" r:id="rId3" imgW="990360" imgH="545760" progId="Equation.DSMT4">
                  <p:embed/>
                  <p:pic>
                    <p:nvPicPr>
                      <p:cNvPr id="0" name=""/>
                      <p:cNvPicPr/>
                      <p:nvPr/>
                    </p:nvPicPr>
                    <p:blipFill>
                      <a:blip r:embed="rId4"/>
                      <a:stretch>
                        <a:fillRect/>
                      </a:stretch>
                    </p:blipFill>
                    <p:spPr>
                      <a:xfrm>
                        <a:off x="1884362" y="4582176"/>
                        <a:ext cx="730250" cy="402574"/>
                      </a:xfrm>
                      <a:prstGeom prst="rect">
                        <a:avLst/>
                      </a:prstGeom>
                    </p:spPr>
                  </p:pic>
                </p:oleObj>
              </mc:Fallback>
            </mc:AlternateContent>
          </a:graphicData>
        </a:graphic>
      </p:graphicFrame>
      <p:graphicFrame>
        <p:nvGraphicFramePr>
          <p:cNvPr id="4" name="Object 3"/>
          <p:cNvGraphicFramePr>
            <a:graphicFrameLocks noChangeAspect="1"/>
          </p:cNvGraphicFramePr>
          <p:nvPr>
            <p:extLst>
              <p:ext uri="{D42A27DB-BD31-4B8C-83A1-F6EECF244321}">
                <p14:modId xmlns:p14="http://schemas.microsoft.com/office/powerpoint/2010/main" val="3598656235"/>
              </p:ext>
            </p:extLst>
          </p:nvPr>
        </p:nvGraphicFramePr>
        <p:xfrm>
          <a:off x="873125" y="3788883"/>
          <a:ext cx="4284663" cy="465079"/>
        </p:xfrm>
        <a:graphic>
          <a:graphicData uri="http://schemas.openxmlformats.org/presentationml/2006/ole">
            <mc:AlternateContent xmlns:mc="http://schemas.openxmlformats.org/markup-compatibility/2006">
              <mc:Choice xmlns:v="urn:schemas-microsoft-com:vml" Requires="v">
                <p:oleObj spid="_x0000_s42005" name="Equation" r:id="rId5" imgW="5499000" imgH="596880" progId="Equation.DSMT4">
                  <p:embed/>
                </p:oleObj>
              </mc:Choice>
              <mc:Fallback>
                <p:oleObj name="Equation" r:id="rId5" imgW="5499000" imgH="596880" progId="Equation.DSMT4">
                  <p:embed/>
                  <p:pic>
                    <p:nvPicPr>
                      <p:cNvPr id="0" name=""/>
                      <p:cNvPicPr/>
                      <p:nvPr/>
                    </p:nvPicPr>
                    <p:blipFill>
                      <a:blip r:embed="rId6"/>
                      <a:stretch>
                        <a:fillRect/>
                      </a:stretch>
                    </p:blipFill>
                    <p:spPr>
                      <a:xfrm>
                        <a:off x="873125" y="3788883"/>
                        <a:ext cx="4284663" cy="465079"/>
                      </a:xfrm>
                      <a:prstGeom prst="rect">
                        <a:avLst/>
                      </a:prstGeom>
                    </p:spPr>
                  </p:pic>
                </p:oleObj>
              </mc:Fallback>
            </mc:AlternateContent>
          </a:graphicData>
        </a:graphic>
      </p:graphicFrame>
    </p:spTree>
    <p:extLst>
      <p:ext uri="{BB962C8B-B14F-4D97-AF65-F5344CB8AC3E}">
        <p14:creationId xmlns:p14="http://schemas.microsoft.com/office/powerpoint/2010/main" val="38224089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3100387"/>
            <a:ext cx="11602852" cy="3323987"/>
          </a:xfrm>
          <a:prstGeom prst="rect">
            <a:avLst/>
          </a:prstGeom>
        </p:spPr>
        <p:txBody>
          <a:bodyPr wrap="square">
            <a:spAutoFit/>
          </a:bodyPr>
          <a:lstStyle/>
          <a:p>
            <a:pPr algn="r" rtl="1">
              <a:lnSpc>
                <a:spcPct val="150000"/>
              </a:lnSpc>
            </a:pPr>
            <a:r>
              <a:rPr lang="fa-IR" sz="2800" b="1" dirty="0" smtClean="0">
                <a:effectLst/>
                <a:latin typeface="Calibri" panose="020F0502020204030204" pitchFamily="34" charset="0"/>
                <a:ea typeface="Times New Roman" panose="02020603050405020304" pitchFamily="18" charset="0"/>
                <a:cs typeface="B Nazanin" panose="00000400000000000000" pitchFamily="2" charset="-78"/>
              </a:rPr>
              <a:t>5- اگر کار یک نیرو منفی باشد یعنی انرژی جنبشی جسم کاهش یافته است (              ) یعنی این نیرو می خواهد باعث کاهش سرعت این جسم (با جرم ثابت) شود.</a:t>
            </a:r>
          </a:p>
          <a:p>
            <a:pPr algn="r" rtl="1">
              <a:lnSpc>
                <a:spcPct val="150000"/>
              </a:lnSpc>
            </a:pPr>
            <a:r>
              <a:rPr lang="fa-IR" sz="2800" b="1" dirty="0" smtClean="0">
                <a:latin typeface="Calibri" panose="020F0502020204030204" pitchFamily="34" charset="0"/>
                <a:ea typeface="Times New Roman" panose="02020603050405020304" pitchFamily="18" charset="0"/>
                <a:cs typeface="B Nazanin" panose="00000400000000000000" pitchFamily="2" charset="-78"/>
              </a:rPr>
              <a:t>به طور مثال کار نیروی اصطکاک معمولا منفی است یعنی نیروی اصطکاک باعث کاهش سرعت جسم در حال حرکت است یا کار نیروی وزن در سقوط جسم مثبت است پس باعث افزایش سرعت و انرژی جنبشی جسم می شود.</a:t>
            </a:r>
            <a:endParaRPr lang="en-US" sz="2800" b="1" dirty="0">
              <a:effectLst/>
              <a:latin typeface="Calibri" panose="020F0502020204030204" pitchFamily="34" charset="0"/>
              <a:ea typeface="Times New Roman" panose="02020603050405020304" pitchFamily="18" charset="0"/>
              <a:cs typeface="B Nazanin" panose="00000400000000000000" pitchFamily="2" charset="-78"/>
            </a:endParaRPr>
          </a:p>
        </p:txBody>
      </p:sp>
      <p:graphicFrame>
        <p:nvGraphicFramePr>
          <p:cNvPr id="2" name="Object 1"/>
          <p:cNvGraphicFramePr>
            <a:graphicFrameLocks noChangeAspect="1"/>
          </p:cNvGraphicFramePr>
          <p:nvPr>
            <p:extLst>
              <p:ext uri="{D42A27DB-BD31-4B8C-83A1-F6EECF244321}">
                <p14:modId xmlns:p14="http://schemas.microsoft.com/office/powerpoint/2010/main" val="1186680175"/>
              </p:ext>
            </p:extLst>
          </p:nvPr>
        </p:nvGraphicFramePr>
        <p:xfrm>
          <a:off x="1722714" y="3322202"/>
          <a:ext cx="670958" cy="369887"/>
        </p:xfrm>
        <a:graphic>
          <a:graphicData uri="http://schemas.openxmlformats.org/presentationml/2006/ole">
            <mc:AlternateContent xmlns:mc="http://schemas.openxmlformats.org/markup-compatibility/2006">
              <mc:Choice xmlns:v="urn:schemas-microsoft-com:vml" Requires="v">
                <p:oleObj spid="_x0000_s43019" name="Equation" r:id="rId3" imgW="990360" imgH="545760" progId="Equation.DSMT4">
                  <p:embed/>
                </p:oleObj>
              </mc:Choice>
              <mc:Fallback>
                <p:oleObj name="Equation" r:id="rId3" imgW="990360" imgH="545760" progId="Equation.DSMT4">
                  <p:embed/>
                  <p:pic>
                    <p:nvPicPr>
                      <p:cNvPr id="0" name=""/>
                      <p:cNvPicPr/>
                      <p:nvPr/>
                    </p:nvPicPr>
                    <p:blipFill>
                      <a:blip r:embed="rId4"/>
                      <a:stretch>
                        <a:fillRect/>
                      </a:stretch>
                    </p:blipFill>
                    <p:spPr>
                      <a:xfrm>
                        <a:off x="1722714" y="3322202"/>
                        <a:ext cx="670958" cy="369887"/>
                      </a:xfrm>
                      <a:prstGeom prst="rect">
                        <a:avLst/>
                      </a:prstGeom>
                    </p:spPr>
                  </p:pic>
                </p:oleObj>
              </mc:Fallback>
            </mc:AlternateContent>
          </a:graphicData>
        </a:graphic>
      </p:graphicFrame>
    </p:spTree>
    <p:extLst>
      <p:ext uri="{BB962C8B-B14F-4D97-AF65-F5344CB8AC3E}">
        <p14:creationId xmlns:p14="http://schemas.microsoft.com/office/powerpoint/2010/main" val="2625765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4312" y="2714625"/>
            <a:ext cx="11602852" cy="2031325"/>
          </a:xfrm>
          <a:prstGeom prst="rect">
            <a:avLst/>
          </a:prstGeom>
        </p:spPr>
        <p:txBody>
          <a:bodyPr wrap="square">
            <a:spAutoFit/>
          </a:bodyPr>
          <a:lstStyle/>
          <a:p>
            <a:pPr algn="r" rtl="1">
              <a:lnSpc>
                <a:spcPct val="150000"/>
              </a:lnSpc>
            </a:pPr>
            <a:r>
              <a:rPr lang="fa-IR" sz="2800" b="1" dirty="0" smtClean="0">
                <a:solidFill>
                  <a:srgbClr val="FF0000"/>
                </a:solidFill>
                <a:effectLst/>
                <a:latin typeface="Calibri" panose="020F0502020204030204" pitchFamily="34" charset="0"/>
                <a:ea typeface="Times New Roman" panose="02020603050405020304" pitchFamily="18" charset="0"/>
                <a:cs typeface="B Nazanin" panose="00000400000000000000" pitchFamily="2" charset="-78"/>
              </a:rPr>
              <a:t>نکته: سطح زیر نمودار نیرو – مکان</a:t>
            </a:r>
          </a:p>
          <a:p>
            <a:pPr algn="r" rtl="1">
              <a:lnSpc>
                <a:spcPct val="150000"/>
              </a:lnSpc>
            </a:pPr>
            <a:r>
              <a:rPr lang="fa-IR" sz="2800" b="1" dirty="0" smtClean="0">
                <a:latin typeface="Calibri" panose="020F0502020204030204" pitchFamily="34" charset="0"/>
                <a:ea typeface="Times New Roman" panose="02020603050405020304" pitchFamily="18" charset="0"/>
                <a:cs typeface="B Nazanin" panose="00000400000000000000" pitchFamily="2" charset="-78"/>
              </a:rPr>
              <a:t>اگر نمودار بر حسب مکان رسم شود کار کل انجام شده توسط نیرو برابر سطح محصور </a:t>
            </a:r>
          </a:p>
          <a:p>
            <a:pPr algn="r" rtl="1">
              <a:lnSpc>
                <a:spcPct val="150000"/>
              </a:lnSpc>
            </a:pPr>
            <a:r>
              <a:rPr lang="fa-IR" sz="2800" b="1" dirty="0" smtClean="0">
                <a:effectLst/>
                <a:latin typeface="Calibri" panose="020F0502020204030204" pitchFamily="34" charset="0"/>
                <a:ea typeface="Times New Roman" panose="02020603050405020304" pitchFamily="18" charset="0"/>
                <a:cs typeface="B Nazanin" panose="00000400000000000000" pitchFamily="2" charset="-78"/>
              </a:rPr>
              <a:t>است.</a:t>
            </a:r>
            <a:endParaRPr lang="en-US" sz="2800" b="1" dirty="0">
              <a:effectLst/>
              <a:latin typeface="Calibri" panose="020F0502020204030204" pitchFamily="34" charset="0"/>
              <a:ea typeface="Times New Roman" panose="02020603050405020304" pitchFamily="18" charset="0"/>
              <a:cs typeface="B Nazanin" panose="00000400000000000000" pitchFamily="2" charset="-78"/>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3162243231"/>
              </p:ext>
            </p:extLst>
          </p:nvPr>
        </p:nvGraphicFramePr>
        <p:xfrm>
          <a:off x="598487" y="4552950"/>
          <a:ext cx="215900" cy="251883"/>
        </p:xfrm>
        <a:graphic>
          <a:graphicData uri="http://schemas.openxmlformats.org/presentationml/2006/ole">
            <mc:AlternateContent xmlns:mc="http://schemas.openxmlformats.org/markup-compatibility/2006">
              <mc:Choice xmlns:v="urn:schemas-microsoft-com:vml" Requires="v">
                <p:oleObj spid="_x0000_s45085" name="Equation" r:id="rId3" imgW="304560" imgH="355320" progId="Equation.DSMT4">
                  <p:embed/>
                </p:oleObj>
              </mc:Choice>
              <mc:Fallback>
                <p:oleObj name="Equation" r:id="rId3" imgW="304560" imgH="355320" progId="Equation.DSMT4">
                  <p:embed/>
                  <p:pic>
                    <p:nvPicPr>
                      <p:cNvPr id="0" name=""/>
                      <p:cNvPicPr/>
                      <p:nvPr/>
                    </p:nvPicPr>
                    <p:blipFill>
                      <a:blip r:embed="rId4"/>
                      <a:stretch>
                        <a:fillRect/>
                      </a:stretch>
                    </p:blipFill>
                    <p:spPr>
                      <a:xfrm>
                        <a:off x="598487" y="4552950"/>
                        <a:ext cx="215900" cy="251883"/>
                      </a:xfrm>
                      <a:prstGeom prst="rect">
                        <a:avLst/>
                      </a:prstGeom>
                    </p:spPr>
                  </p:pic>
                </p:oleObj>
              </mc:Fallback>
            </mc:AlternateContent>
          </a:graphicData>
        </a:graphic>
      </p:graphicFrame>
      <p:cxnSp>
        <p:nvCxnSpPr>
          <p:cNvPr id="4" name="Straight Arrow Connector 3"/>
          <p:cNvCxnSpPr/>
          <p:nvPr/>
        </p:nvCxnSpPr>
        <p:spPr>
          <a:xfrm flipV="1">
            <a:off x="914401" y="4678892"/>
            <a:ext cx="14287" cy="175048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914401" y="6443663"/>
            <a:ext cx="2185987" cy="1428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Isosceles Triangle 7"/>
          <p:cNvSpPr/>
          <p:nvPr/>
        </p:nvSpPr>
        <p:spPr>
          <a:xfrm>
            <a:off x="914401" y="5941016"/>
            <a:ext cx="1341437" cy="471488"/>
          </a:xfrm>
          <a:prstGeom prst="triangle">
            <a:avLst/>
          </a:prstGeom>
          <a:ln w="28575"/>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3718273030"/>
              </p:ext>
            </p:extLst>
          </p:nvPr>
        </p:nvGraphicFramePr>
        <p:xfrm>
          <a:off x="1489869" y="6063413"/>
          <a:ext cx="196850" cy="281214"/>
        </p:xfrm>
        <a:graphic>
          <a:graphicData uri="http://schemas.openxmlformats.org/presentationml/2006/ole">
            <mc:AlternateContent xmlns:mc="http://schemas.openxmlformats.org/markup-compatibility/2006">
              <mc:Choice xmlns:v="urn:schemas-microsoft-com:vml" Requires="v">
                <p:oleObj spid="_x0000_s45086" name="Equation" r:id="rId5" imgW="266400" imgH="380880" progId="Equation.DSMT4">
                  <p:embed/>
                </p:oleObj>
              </mc:Choice>
              <mc:Fallback>
                <p:oleObj name="Equation" r:id="rId5" imgW="266400" imgH="380880" progId="Equation.DSMT4">
                  <p:embed/>
                  <p:pic>
                    <p:nvPicPr>
                      <p:cNvPr id="0" name=""/>
                      <p:cNvPicPr/>
                      <p:nvPr/>
                    </p:nvPicPr>
                    <p:blipFill>
                      <a:blip r:embed="rId6"/>
                      <a:stretch>
                        <a:fillRect/>
                      </a:stretch>
                    </p:blipFill>
                    <p:spPr>
                      <a:xfrm>
                        <a:off x="1489869" y="6063413"/>
                        <a:ext cx="196850" cy="281214"/>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455078793"/>
              </p:ext>
            </p:extLst>
          </p:nvPr>
        </p:nvGraphicFramePr>
        <p:xfrm>
          <a:off x="3100388" y="6412504"/>
          <a:ext cx="179387" cy="180975"/>
        </p:xfrm>
        <a:graphic>
          <a:graphicData uri="http://schemas.openxmlformats.org/presentationml/2006/ole">
            <mc:AlternateContent xmlns:mc="http://schemas.openxmlformats.org/markup-compatibility/2006">
              <mc:Choice xmlns:v="urn:schemas-microsoft-com:vml" Requires="v">
                <p:oleObj spid="_x0000_s45087" name="Equation" r:id="rId7" imgW="253800" imgH="253800" progId="Equation.DSMT4">
                  <p:embed/>
                </p:oleObj>
              </mc:Choice>
              <mc:Fallback>
                <p:oleObj name="Equation" r:id="rId7" imgW="253800" imgH="253800" progId="Equation.DSMT4">
                  <p:embed/>
                  <p:pic>
                    <p:nvPicPr>
                      <p:cNvPr id="0" name=""/>
                      <p:cNvPicPr/>
                      <p:nvPr/>
                    </p:nvPicPr>
                    <p:blipFill>
                      <a:blip r:embed="rId8"/>
                      <a:stretch>
                        <a:fillRect/>
                      </a:stretch>
                    </p:blipFill>
                    <p:spPr>
                      <a:xfrm>
                        <a:off x="3100388" y="6412504"/>
                        <a:ext cx="179387" cy="180975"/>
                      </a:xfrm>
                      <a:prstGeom prst="rect">
                        <a:avLst/>
                      </a:prstGeom>
                    </p:spPr>
                  </p:pic>
                </p:oleObj>
              </mc:Fallback>
            </mc:AlternateContent>
          </a:graphicData>
        </a:graphic>
      </p:graphicFrame>
      <p:graphicFrame>
        <p:nvGraphicFramePr>
          <p:cNvPr id="2" name="Object 1"/>
          <p:cNvGraphicFramePr>
            <a:graphicFrameLocks noChangeAspect="1"/>
          </p:cNvGraphicFramePr>
          <p:nvPr>
            <p:extLst>
              <p:ext uri="{D42A27DB-BD31-4B8C-83A1-F6EECF244321}">
                <p14:modId xmlns:p14="http://schemas.microsoft.com/office/powerpoint/2010/main" val="2658014005"/>
              </p:ext>
            </p:extLst>
          </p:nvPr>
        </p:nvGraphicFramePr>
        <p:xfrm>
          <a:off x="9885362" y="4356292"/>
          <a:ext cx="990600" cy="279400"/>
        </p:xfrm>
        <a:graphic>
          <a:graphicData uri="http://schemas.openxmlformats.org/presentationml/2006/ole">
            <mc:AlternateContent xmlns:mc="http://schemas.openxmlformats.org/markup-compatibility/2006">
              <mc:Choice xmlns:v="urn:schemas-microsoft-com:vml" Requires="v">
                <p:oleObj spid="_x0000_s45088" name="Equation" r:id="rId9" imgW="990360" imgH="279360" progId="Equation.DSMT4">
                  <p:embed/>
                </p:oleObj>
              </mc:Choice>
              <mc:Fallback>
                <p:oleObj name="Equation" r:id="rId9" imgW="990360" imgH="279360" progId="Equation.DSMT4">
                  <p:embed/>
                  <p:pic>
                    <p:nvPicPr>
                      <p:cNvPr id="0" name=""/>
                      <p:cNvPicPr/>
                      <p:nvPr/>
                    </p:nvPicPr>
                    <p:blipFill>
                      <a:blip r:embed="rId10"/>
                      <a:stretch>
                        <a:fillRect/>
                      </a:stretch>
                    </p:blipFill>
                    <p:spPr>
                      <a:xfrm>
                        <a:off x="9885362" y="4356292"/>
                        <a:ext cx="990600" cy="279400"/>
                      </a:xfrm>
                      <a:prstGeom prst="rect">
                        <a:avLst/>
                      </a:prstGeom>
                    </p:spPr>
                  </p:pic>
                </p:oleObj>
              </mc:Fallback>
            </mc:AlternateContent>
          </a:graphicData>
        </a:graphic>
      </p:graphicFrame>
    </p:spTree>
    <p:extLst>
      <p:ext uri="{BB962C8B-B14F-4D97-AF65-F5344CB8AC3E}">
        <p14:creationId xmlns:p14="http://schemas.microsoft.com/office/powerpoint/2010/main" val="3787651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266682" y="1803042"/>
            <a:ext cx="6967470" cy="3000778"/>
          </a:xfrm>
          <a:prstGeom prst="roundRect">
            <a:avLst/>
          </a:prstGeom>
          <a:ln w="57150">
            <a:solidFill>
              <a:srgbClr val="C00000"/>
            </a:solidFill>
          </a:ln>
          <a:effectLst>
            <a:reflection blurRad="6350" stA="52000" endA="300" endPos="35000" dir="5400000" sy="-100000" algn="bl" rotWithShape="0"/>
          </a:effectLst>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3" name="TextBox 2"/>
          <p:cNvSpPr txBox="1"/>
          <p:nvPr/>
        </p:nvSpPr>
        <p:spPr>
          <a:xfrm>
            <a:off x="4327301" y="2511380"/>
            <a:ext cx="3284113" cy="1569660"/>
          </a:xfrm>
          <a:prstGeom prst="rect">
            <a:avLst/>
          </a:prstGeom>
          <a:noFill/>
        </p:spPr>
        <p:txBody>
          <a:bodyPr wrap="square" rtlCol="0">
            <a:spAutoFit/>
          </a:bodyPr>
          <a:lstStyle/>
          <a:p>
            <a:r>
              <a:rPr lang="fa-IR" sz="9600" dirty="0" smtClean="0">
                <a:cs typeface="B Titr" panose="00000700000000000000" pitchFamily="2" charset="-78"/>
              </a:rPr>
              <a:t>پایان</a:t>
            </a:r>
            <a:endParaRPr lang="en-US" sz="9600" dirty="0">
              <a:cs typeface="B Titr" panose="00000700000000000000" pitchFamily="2" charset="-78"/>
            </a:endParaRPr>
          </a:p>
        </p:txBody>
      </p:sp>
    </p:spTree>
    <p:extLst>
      <p:ext uri="{BB962C8B-B14F-4D97-AF65-F5344CB8AC3E}">
        <p14:creationId xmlns:p14="http://schemas.microsoft.com/office/powerpoint/2010/main" val="36701048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1358</TotalTime>
  <Words>192</Words>
  <Application>Microsoft Office PowerPoint</Application>
  <PresentationFormat>Widescreen</PresentationFormat>
  <Paragraphs>17</Paragraphs>
  <Slides>8</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8</vt:i4>
      </vt:variant>
    </vt:vector>
  </HeadingPairs>
  <TitlesOfParts>
    <vt:vector size="16" baseType="lpstr">
      <vt:lpstr>Arial</vt:lpstr>
      <vt:lpstr>B Nazanin</vt:lpstr>
      <vt:lpstr>B Titr</vt:lpstr>
      <vt:lpstr>Calibri</vt:lpstr>
      <vt:lpstr>Calibri Light</vt:lpstr>
      <vt:lpstr>Times New Roman</vt:lpstr>
      <vt:lpstr>Office Theme</vt:lpstr>
      <vt:lpstr>Equation</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Windows User</cp:lastModifiedBy>
  <cp:revision>169</cp:revision>
  <dcterms:created xsi:type="dcterms:W3CDTF">2015-07-06T05:06:21Z</dcterms:created>
  <dcterms:modified xsi:type="dcterms:W3CDTF">2018-04-24T11:57:36Z</dcterms:modified>
</cp:coreProperties>
</file>