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89" r:id="rId3"/>
    <p:sldId id="290" r:id="rId4"/>
    <p:sldId id="284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265" autoAdjust="0"/>
    <p:restoredTop sz="94660"/>
  </p:normalViewPr>
  <p:slideViewPr>
    <p:cSldViewPr snapToGrid="0">
      <p:cViewPr varScale="1">
        <p:scale>
          <a:sx n="74" d="100"/>
          <a:sy n="74" d="100"/>
        </p:scale>
        <p:origin x="-612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12/26/2019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33368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12/26/2019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22684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12/26/2019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09163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12/26/2019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97582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12/26/2019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17379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12/26/2019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28513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12/26/2019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0097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12/26/2019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48423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12/26/2019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30917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12/26/2019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34380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12/26/2019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32655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409256-BB9D-4EE1-978B-903609A03B5E}" type="datetimeFigureOut">
              <a:rPr lang="en-US" smtClean="0"/>
              <a:t>12/26/2019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9856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w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5.wmf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043953" y="1085367"/>
            <a:ext cx="8591535" cy="35548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1905" algn="ctr" rtl="1">
              <a:lnSpc>
                <a:spcPct val="200000"/>
              </a:lnSpc>
            </a:pPr>
            <a:r>
              <a:rPr lang="fa-IR" sz="60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ریاضی پایه هشتم</a:t>
            </a:r>
          </a:p>
          <a:p>
            <a:pPr indent="-1905" algn="ctr" rtl="1">
              <a:lnSpc>
                <a:spcPct val="200000"/>
              </a:lnSpc>
            </a:pPr>
            <a:r>
              <a:rPr lang="fa-IR" sz="60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یادآوری اعداد صحیح</a:t>
            </a:r>
          </a:p>
        </p:txBody>
      </p:sp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31580390"/>
              </p:ext>
            </p:extLst>
          </p:nvPr>
        </p:nvGraphicFramePr>
        <p:xfrm>
          <a:off x="4394200" y="2362200"/>
          <a:ext cx="914400" cy="271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76" name="Equation" r:id="rId3" imgW="914400" imgH="272160" progId="Equation.DSMT4">
                  <p:embed/>
                </p:oleObj>
              </mc:Choice>
              <mc:Fallback>
                <p:oleObj name="Equation" r:id="rId3" imgW="914400" imgH="2721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94200" y="2362200"/>
                        <a:ext cx="914400" cy="2714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6928452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0" y="1451063"/>
            <a:ext cx="8229600" cy="819912"/>
          </a:xfrm>
        </p:spPr>
        <p:txBody>
          <a:bodyPr>
            <a:normAutofit/>
          </a:bodyPr>
          <a:lstStyle/>
          <a:p>
            <a:pPr algn="r" rtl="1"/>
            <a:r>
              <a:rPr lang="fa-IR" sz="2800" b="1" dirty="0">
                <a:solidFill>
                  <a:srgbClr val="FF0000"/>
                </a:solidFill>
                <a:cs typeface="B Nazanin" panose="00000400000000000000" pitchFamily="2" charset="-78"/>
              </a:rPr>
              <a:t>یادآوری اعداد </a:t>
            </a:r>
            <a:r>
              <a:rPr lang="fa-IR" sz="28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صحیح:</a:t>
            </a:r>
            <a:endParaRPr lang="en-US" sz="2800" b="1" dirty="0">
              <a:solidFill>
                <a:srgbClr val="FF0000"/>
              </a:solidFill>
              <a:cs typeface="B Nazanin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63453" y="2106126"/>
            <a:ext cx="11320528" cy="4172325"/>
          </a:xfrm>
        </p:spPr>
        <p:txBody>
          <a:bodyPr>
            <a:noAutofit/>
          </a:bodyPr>
          <a:lstStyle/>
          <a:p>
            <a:pPr algn="r" rtl="1">
              <a:lnSpc>
                <a:spcPct val="150000"/>
              </a:lnSpc>
              <a:buNone/>
            </a:pPr>
            <a:r>
              <a:rPr lang="fa-IR" sz="2000" b="1" dirty="0">
                <a:cs typeface="B Nazanin" panose="00000400000000000000" pitchFamily="2" charset="-78"/>
              </a:rPr>
              <a:t>به اعدادی که شامل اعداد مثبت، صفر و اعداد منفی باشند، اعداد صحیح می گویند.</a:t>
            </a:r>
            <a:endParaRPr lang="en-US" sz="2000" b="1" dirty="0">
              <a:cs typeface="B Nazanin" panose="00000400000000000000" pitchFamily="2" charset="-78"/>
            </a:endParaRPr>
          </a:p>
          <a:p>
            <a:pPr rtl="1">
              <a:lnSpc>
                <a:spcPct val="150000"/>
              </a:lnSpc>
              <a:buNone/>
            </a:pPr>
            <a:r>
              <a:rPr lang="fa-IR" sz="2000" b="1" dirty="0">
                <a:cs typeface="B Nazanin" panose="00000400000000000000" pitchFamily="2" charset="-78"/>
              </a:rPr>
              <a:t>..... و 3و2و1و0و1-و2-و3-و....: اعداد صحیح</a:t>
            </a:r>
            <a:endParaRPr lang="en-US" sz="2000" b="1" dirty="0"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  <a:buNone/>
            </a:pPr>
            <a:r>
              <a:rPr lang="fa-IR" sz="2000" b="1" dirty="0">
                <a:cs typeface="B Nazanin" panose="00000400000000000000" pitchFamily="2" charset="-78"/>
              </a:rPr>
              <a:t>ویژگی اعداد روی محور اعداد صحیح آن است که هر چه اعداد به سمت راست، پیش می روند بزرگتر می شوند و اعداد صحیح مثبت از اعداد منفی بزرگترند.</a:t>
            </a:r>
            <a:endParaRPr lang="en-US" sz="2000" b="1" dirty="0"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  <a:buNone/>
            </a:pPr>
            <a:r>
              <a:rPr lang="fa-IR" sz="2000" b="1" dirty="0">
                <a:cs typeface="B Nazanin" panose="00000400000000000000" pitchFamily="2" charset="-78"/>
              </a:rPr>
              <a:t>بردار اعداد صحیح:</a:t>
            </a:r>
            <a:endParaRPr lang="en-US" sz="2000" b="1" dirty="0"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  <a:buNone/>
            </a:pPr>
            <a:r>
              <a:rPr lang="fa-IR" sz="2000" b="1" dirty="0">
                <a:cs typeface="B Nazanin" panose="00000400000000000000" pitchFamily="2" charset="-78"/>
              </a:rPr>
              <a:t>برای هر عدد صحیح می توان حرکتی روی محوری که معمولاً از صفر شروع می شود رسم کرد، </a:t>
            </a:r>
          </a:p>
          <a:p>
            <a:pPr algn="r" rtl="1">
              <a:lnSpc>
                <a:spcPct val="150000"/>
              </a:lnSpc>
              <a:buNone/>
            </a:pPr>
            <a:r>
              <a:rPr lang="fa-IR" sz="2000" b="1" dirty="0">
                <a:cs typeface="B Nazanin" panose="00000400000000000000" pitchFamily="2" charset="-78"/>
              </a:rPr>
              <a:t>همچنین برای هر حرکت می توان عددی متناظر نوشت.</a:t>
            </a:r>
          </a:p>
          <a:p>
            <a:pPr algn="r" rtl="1">
              <a:buNone/>
            </a:pPr>
            <a:endParaRPr lang="en-US" sz="2000" dirty="0">
              <a:cs typeface="B Nazanin" panose="00000400000000000000" pitchFamily="2" charset="-78"/>
            </a:endParaRPr>
          </a:p>
        </p:txBody>
      </p:sp>
      <p:pic>
        <p:nvPicPr>
          <p:cNvPr id="4" name="Picture 3" descr="0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1358" y="3938790"/>
            <a:ext cx="4343401" cy="914401"/>
          </a:xfrm>
          <a:prstGeom prst="rect">
            <a:avLst/>
          </a:prstGeom>
        </p:spPr>
      </p:pic>
      <p:pic>
        <p:nvPicPr>
          <p:cNvPr id="5" name="Picture 4" descr="1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1358" y="5756855"/>
            <a:ext cx="5319993" cy="9451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72544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09397" y="1502535"/>
            <a:ext cx="4846750" cy="838200"/>
          </a:xfrm>
        </p:spPr>
        <p:txBody>
          <a:bodyPr>
            <a:normAutofit/>
          </a:bodyPr>
          <a:lstStyle/>
          <a:p>
            <a:r>
              <a:rPr lang="fa-IR" sz="2400" b="1" dirty="0">
                <a:solidFill>
                  <a:srgbClr val="FF0000"/>
                </a:solidFill>
                <a:cs typeface="B Nazanin" panose="00000400000000000000" pitchFamily="2" charset="-78"/>
              </a:rPr>
              <a:t>قرینه اعداد صحیح:</a:t>
            </a:r>
            <a:endParaRPr lang="en-US" sz="6600" b="1" dirty="0">
              <a:solidFill>
                <a:srgbClr val="FF0000"/>
              </a:solidFill>
              <a:cs typeface="B Nazanin" panose="00000400000000000000" pitchFamily="2" charset="-78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-489397" y="2663781"/>
            <a:ext cx="12325082" cy="3127419"/>
          </a:xfrm>
        </p:spPr>
        <p:txBody>
          <a:bodyPr>
            <a:noAutofit/>
          </a:bodyPr>
          <a:lstStyle/>
          <a:p>
            <a:pPr algn="r" rtl="1"/>
            <a:r>
              <a:rPr lang="fa-IR" sz="2000" b="1" dirty="0" smtClean="0">
                <a:cs typeface="B Nazanin" panose="00000400000000000000" pitchFamily="2" charset="-78"/>
              </a:rPr>
              <a:t>هر </a:t>
            </a:r>
            <a:r>
              <a:rPr lang="fa-IR" sz="2000" b="1" dirty="0">
                <a:cs typeface="B Nazanin" panose="00000400000000000000" pitchFamily="2" charset="-78"/>
              </a:rPr>
              <a:t>دو عدد قرینه روی محور از مبدأ به یک فاصله می باشند به طوری که یکی سمت چپ صفر و دیگری در سمت راست صفر قرار می گیرند.</a:t>
            </a:r>
            <a:endParaRPr lang="en-US" sz="2000" dirty="0">
              <a:cs typeface="B Nazanin" panose="00000400000000000000" pitchFamily="2" charset="-78"/>
            </a:endParaRPr>
          </a:p>
          <a:p>
            <a:pPr algn="ctr" rtl="1"/>
            <a:r>
              <a:rPr lang="fa-IR" sz="2000" b="1" dirty="0">
                <a:cs typeface="B Nazanin" panose="00000400000000000000" pitchFamily="2" charset="-78"/>
              </a:rPr>
              <a:t>5- = (5+) – و 5- = 5+ قرینه</a:t>
            </a:r>
            <a:endParaRPr lang="en-US" sz="2000" dirty="0">
              <a:cs typeface="B Nazanin" panose="00000400000000000000" pitchFamily="2" charset="-78"/>
            </a:endParaRPr>
          </a:p>
          <a:p>
            <a:pPr algn="r" rtl="1"/>
            <a:r>
              <a:rPr lang="fa-IR" sz="2000" dirty="0">
                <a:cs typeface="B Nazanin" panose="00000400000000000000" pitchFamily="2" charset="-78"/>
              </a:rPr>
              <a:t>انجام عملیات عددهای صحیح:</a:t>
            </a:r>
            <a:endParaRPr lang="en-US" sz="2000" dirty="0">
              <a:cs typeface="B Nazanin" panose="00000400000000000000" pitchFamily="2" charset="-78"/>
            </a:endParaRPr>
          </a:p>
          <a:p>
            <a:pPr algn="r" rtl="1"/>
            <a:r>
              <a:rPr lang="fa-IR" sz="2000" b="1" dirty="0">
                <a:cs typeface="B Nazanin" panose="00000400000000000000" pitchFamily="2" charset="-78"/>
              </a:rPr>
              <a:t>برای محاسبه حاصل عبارت هایی که هم شامل ضرب و تقسیم و هم شامل جمع و تفریق باشند، به ترتیب زیر انجام می دهیم:</a:t>
            </a:r>
            <a:endParaRPr lang="en-US" sz="2000" dirty="0">
              <a:cs typeface="B Nazanin" panose="00000400000000000000" pitchFamily="2" charset="-78"/>
            </a:endParaRPr>
          </a:p>
          <a:p>
            <a:pPr lvl="0" algn="r" rtl="1"/>
            <a:r>
              <a:rPr lang="fa-IR" sz="2000" b="1" dirty="0">
                <a:cs typeface="B Nazanin" panose="00000400000000000000" pitchFamily="2" charset="-78"/>
              </a:rPr>
              <a:t>ابتدا حاصل داخل پرانتز و در صورت تداخل پرانتزها از داخلی ترین شروع می کنیم.</a:t>
            </a:r>
            <a:endParaRPr lang="en-US" sz="2000" dirty="0">
              <a:cs typeface="B Nazanin" panose="00000400000000000000" pitchFamily="2" charset="-78"/>
            </a:endParaRPr>
          </a:p>
          <a:p>
            <a:pPr lvl="0" algn="r" rtl="1"/>
            <a:r>
              <a:rPr lang="fa-IR" sz="2000" b="1" dirty="0">
                <a:cs typeface="B Nazanin" panose="00000400000000000000" pitchFamily="2" charset="-78"/>
              </a:rPr>
              <a:t>سپس ضرب و تقسیم را انجام می دهیم.</a:t>
            </a:r>
            <a:endParaRPr lang="en-US" sz="2000" dirty="0">
              <a:cs typeface="B Nazanin" panose="00000400000000000000" pitchFamily="2" charset="-78"/>
            </a:endParaRPr>
          </a:p>
          <a:p>
            <a:pPr lvl="0" algn="r" rtl="1"/>
            <a:r>
              <a:rPr lang="fa-IR" sz="2000" b="1" dirty="0">
                <a:cs typeface="B Nazanin" panose="00000400000000000000" pitchFamily="2" charset="-78"/>
              </a:rPr>
              <a:t>سرانجام جمع و تفریق محاسبه می شوند.</a:t>
            </a:r>
            <a:endParaRPr lang="en-US" sz="2000" dirty="0">
              <a:cs typeface="B Nazanin" panose="00000400000000000000" pitchFamily="2" charset="-78"/>
            </a:endParaRPr>
          </a:p>
          <a:p>
            <a:pPr rtl="1"/>
            <a:r>
              <a:rPr lang="fa-IR" sz="2000" dirty="0">
                <a:cs typeface="B Nazanin" panose="00000400000000000000" pitchFamily="2" charset="-78"/>
              </a:rPr>
              <a:t> </a:t>
            </a:r>
            <a:r>
              <a:rPr lang="fa-IR" sz="2000" dirty="0" smtClean="0">
                <a:solidFill>
                  <a:schemeClr val="bg1"/>
                </a:solidFill>
                <a:cs typeface="B Nazanin" panose="00000400000000000000" pitchFamily="2" charset="-78"/>
              </a:rPr>
              <a:t>مثال) حاصل عبارت زیر را بدست آورید.</a:t>
            </a:r>
            <a:endParaRPr lang="en-US" sz="2000" dirty="0">
              <a:solidFill>
                <a:schemeClr val="bg1"/>
              </a:solidFill>
              <a:cs typeface="B Nazanin" panose="00000400000000000000" pitchFamily="2" charset="-78"/>
            </a:endParaRPr>
          </a:p>
          <a:p>
            <a:pPr rtl="1"/>
            <a:r>
              <a:rPr lang="fa-IR" sz="2000" dirty="0">
                <a:cs typeface="B Nazanin" panose="00000400000000000000" pitchFamily="2" charset="-78"/>
              </a:rPr>
              <a:t> </a:t>
            </a:r>
            <a:r>
              <a:rPr lang="fa-IR" sz="2000" dirty="0" smtClean="0">
                <a:cs typeface="B Nazanin" panose="00000400000000000000" pitchFamily="2" charset="-78"/>
              </a:rPr>
              <a:t> </a:t>
            </a:r>
            <a:endParaRPr lang="en-US" sz="2000" dirty="0">
              <a:cs typeface="B Nazanin" panose="00000400000000000000" pitchFamily="2" charset="-78"/>
            </a:endParaRPr>
          </a:p>
          <a:p>
            <a:endParaRPr lang="en-US" sz="2000" dirty="0">
              <a:cs typeface="B Nazanin" panose="00000400000000000000" pitchFamily="2" charset="-78"/>
            </a:endParaRPr>
          </a:p>
        </p:txBody>
      </p:sp>
      <p:graphicFrame>
        <p:nvGraphicFramePr>
          <p:cNvPr id="20481" name="Object 1"/>
          <p:cNvGraphicFramePr>
            <a:graphicFrameLocks noChangeAspect="1"/>
          </p:cNvGraphicFramePr>
          <p:nvPr/>
        </p:nvGraphicFramePr>
        <p:xfrm>
          <a:off x="1828800" y="5257800"/>
          <a:ext cx="4876800" cy="533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487" name="Equation" r:id="rId3" imgW="1612800" imgH="164880" progId="Equation.DSMT4">
                  <p:embed/>
                </p:oleObj>
              </mc:Choice>
              <mc:Fallback>
                <p:oleObj name="Equation" r:id="rId3" imgW="1612800" imgH="16488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28800" y="5257800"/>
                        <a:ext cx="4876800" cy="533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130800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2266682" y="1803042"/>
            <a:ext cx="6967470" cy="3000778"/>
          </a:xfrm>
          <a:prstGeom prst="roundRect">
            <a:avLst/>
          </a:prstGeom>
          <a:ln w="57150">
            <a:solidFill>
              <a:srgbClr val="C00000"/>
            </a:solidFill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4327301" y="2511380"/>
            <a:ext cx="328411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9600" dirty="0" smtClean="0">
                <a:cs typeface="B Titr" panose="00000700000000000000" pitchFamily="2" charset="-78"/>
              </a:rPr>
              <a:t>پایان</a:t>
            </a:r>
            <a:endParaRPr lang="en-US" sz="9600" dirty="0"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2830785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574</TotalTime>
  <Words>209</Words>
  <Application>Microsoft Office PowerPoint</Application>
  <PresentationFormat>Custom</PresentationFormat>
  <Paragraphs>20</Paragraphs>
  <Slides>4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6" baseType="lpstr">
      <vt:lpstr>Office Theme</vt:lpstr>
      <vt:lpstr>Equation</vt:lpstr>
      <vt:lpstr>PowerPoint Presentation</vt:lpstr>
      <vt:lpstr>یادآوری اعداد صحیح:</vt:lpstr>
      <vt:lpstr>قرینه اعداد صحیح: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Alireza Golestan</dc:creator>
  <cp:lastModifiedBy>SEVEN</cp:lastModifiedBy>
  <cp:revision>84</cp:revision>
  <dcterms:created xsi:type="dcterms:W3CDTF">2015-07-06T05:06:21Z</dcterms:created>
  <dcterms:modified xsi:type="dcterms:W3CDTF">2019-12-26T16:52:02Z</dcterms:modified>
</cp:coreProperties>
</file>