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20" r:id="rId1"/>
  </p:sldMasterIdLst>
  <p:sldIdLst>
    <p:sldId id="27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 snapToGrid="0">
      <p:cViewPr varScale="1">
        <p:scale>
          <a:sx n="74" d="100"/>
          <a:sy n="74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56182578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67227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71582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2015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64319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35205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60803517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8903045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2397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46228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93707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768239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280654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246559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773739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691245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05667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66287E7-D489-4767-B461-3FD80C665AD7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165B43D-5312-4665-9512-5CFEAAC57C6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40621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ctr" defTabSz="914400" rtl="1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19997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sz="3600" b="1" dirty="0" smtClean="0"/>
              <a:t>فصل اول: بار </a:t>
            </a:r>
            <a:r>
              <a:rPr lang="fa-IR" sz="3600" b="1" dirty="0"/>
              <a:t>وماده</a:t>
            </a:r>
            <a:endParaRPr lang="en-US" sz="3600" b="1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fa-IR" altLang="fa-IR" b="1" dirty="0" smtClean="0"/>
              <a:t>الکترو مغناطیس – سابقه تاریخی</a:t>
            </a:r>
          </a:p>
          <a:p>
            <a:pPr eaLnBrk="1" hangingPunct="1"/>
            <a:r>
              <a:rPr lang="fa-IR" altLang="fa-IR" b="1" dirty="0" smtClean="0"/>
              <a:t>بار الکتریکی</a:t>
            </a:r>
          </a:p>
          <a:p>
            <a:pPr eaLnBrk="1" hangingPunct="1"/>
            <a:r>
              <a:rPr lang="fa-IR" altLang="fa-IR" b="1" dirty="0" smtClean="0"/>
              <a:t>رساناها ونارساناها</a:t>
            </a:r>
          </a:p>
          <a:p>
            <a:pPr eaLnBrk="1" hangingPunct="1"/>
            <a:r>
              <a:rPr lang="fa-IR" altLang="fa-IR" b="1" dirty="0" smtClean="0"/>
              <a:t>قانون کولن</a:t>
            </a:r>
          </a:p>
          <a:p>
            <a:pPr eaLnBrk="1" hangingPunct="1"/>
            <a:r>
              <a:rPr lang="fa-IR" altLang="fa-IR" b="1" dirty="0" smtClean="0"/>
              <a:t>بار الگتریکی  کوانتیده است</a:t>
            </a:r>
          </a:p>
          <a:p>
            <a:pPr eaLnBrk="1" hangingPunct="1"/>
            <a:r>
              <a:rPr lang="fa-IR" altLang="fa-IR" b="1" dirty="0" smtClean="0"/>
              <a:t>بار و ماده</a:t>
            </a:r>
          </a:p>
          <a:p>
            <a:pPr eaLnBrk="1" hangingPunct="1"/>
            <a:r>
              <a:rPr lang="fa-IR" altLang="fa-IR" b="1" dirty="0" smtClean="0"/>
              <a:t>بار پایسته است</a:t>
            </a:r>
          </a:p>
          <a:p>
            <a:pPr eaLnBrk="1" hangingPunct="1"/>
            <a:endParaRPr lang="fa-IR" altLang="fa-IR" b="1" dirty="0" smtClean="0"/>
          </a:p>
          <a:p>
            <a:pPr eaLnBrk="1" hangingPunct="1"/>
            <a:endParaRPr lang="en-US" altLang="fa-IR" b="1" dirty="0" smtClean="0"/>
          </a:p>
        </p:txBody>
      </p:sp>
    </p:spTree>
    <p:extLst>
      <p:ext uri="{BB962C8B-B14F-4D97-AF65-F5344CB8AC3E}">
        <p14:creationId xmlns:p14="http://schemas.microsoft.com/office/powerpoint/2010/main" val="4119633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الکترو مغناطیس – سابقه تاریخی</a:t>
            </a:r>
            <a:endParaRPr lang="en-US" altLang="fa-I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351088" y="2017713"/>
            <a:ext cx="7772400" cy="4114800"/>
          </a:xfrm>
        </p:spPr>
        <p:txBody>
          <a:bodyPr>
            <a:normAutofit/>
          </a:bodyPr>
          <a:lstStyle/>
          <a:p>
            <a:pPr eaLnBrk="1" hangingPunct="1"/>
            <a:r>
              <a:rPr lang="fa-IR" altLang="fa-IR" smtClean="0"/>
              <a:t>مبدا علم </a:t>
            </a:r>
            <a:r>
              <a:rPr lang="fa-IR" altLang="fa-IR" smtClean="0">
                <a:solidFill>
                  <a:srgbClr val="FF3399"/>
                </a:solidFill>
              </a:rPr>
              <a:t>الکتریسیته</a:t>
            </a:r>
            <a:r>
              <a:rPr lang="fa-IR" altLang="fa-IR" smtClean="0"/>
              <a:t> به مشاهده معروف </a:t>
            </a:r>
            <a:r>
              <a:rPr lang="fa-IR" altLang="fa-IR" smtClean="0">
                <a:solidFill>
                  <a:srgbClr val="FF3399"/>
                </a:solidFill>
              </a:rPr>
              <a:t>تالس</a:t>
            </a:r>
            <a:r>
              <a:rPr lang="fa-IR" altLang="fa-IR" smtClean="0"/>
              <a:t> در ده ها سال قبل از میلاد برمی گرددکه متوجه شد تکه  کهربای مالش داده شده خرده های کاه را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/>
              <a:t>    می رباید.</a:t>
            </a:r>
          </a:p>
          <a:p>
            <a:pPr eaLnBrk="1" hangingPunct="1"/>
            <a:r>
              <a:rPr lang="fa-IR" altLang="fa-IR" smtClean="0"/>
              <a:t> مبدا علم </a:t>
            </a:r>
            <a:r>
              <a:rPr lang="fa-IR" altLang="fa-IR" smtClean="0">
                <a:solidFill>
                  <a:schemeClr val="hlink"/>
                </a:solidFill>
              </a:rPr>
              <a:t>مغ</a:t>
            </a:r>
            <a:r>
              <a:rPr lang="fa-IR" altLang="fa-IR" smtClean="0">
                <a:solidFill>
                  <a:srgbClr val="FF3399"/>
                </a:solidFill>
              </a:rPr>
              <a:t>ناطیس</a:t>
            </a:r>
            <a:r>
              <a:rPr lang="fa-IR" altLang="fa-IR" smtClean="0"/>
              <a:t> به مشاهده این واقعیت بر می گردد که بعضی سنگها به طور طبیعی </a:t>
            </a:r>
            <a:r>
              <a:rPr lang="fa-IR" altLang="fa-IR" smtClean="0">
                <a:solidFill>
                  <a:srgbClr val="FF3399"/>
                </a:solidFill>
              </a:rPr>
              <a:t>آهن را جذب</a:t>
            </a:r>
            <a:r>
              <a:rPr lang="fa-IR" altLang="fa-IR" smtClean="0"/>
              <a:t> می کنند.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fa-IR" altLang="fa-IR" smtClean="0"/>
          </a:p>
          <a:p>
            <a:pPr eaLnBrk="1" hangingPunct="1"/>
            <a:r>
              <a:rPr lang="fa-IR" altLang="fa-IR" smtClean="0">
                <a:solidFill>
                  <a:srgbClr val="FF3399"/>
                </a:solidFill>
              </a:rPr>
              <a:t>تلفیق</a:t>
            </a:r>
            <a:r>
              <a:rPr lang="fa-IR" altLang="fa-IR" smtClean="0"/>
              <a:t> دو علم </a:t>
            </a:r>
            <a:r>
              <a:rPr lang="fa-IR" altLang="fa-IR" smtClean="0">
                <a:solidFill>
                  <a:srgbClr val="FF3399"/>
                </a:solidFill>
              </a:rPr>
              <a:t>الکتریسیته و مغناطیس</a:t>
            </a:r>
            <a:r>
              <a:rPr lang="fa-IR" altLang="fa-IR" smtClean="0"/>
              <a:t> به </a:t>
            </a:r>
            <a:r>
              <a:rPr lang="fa-IR" altLang="fa-IR" smtClean="0">
                <a:solidFill>
                  <a:srgbClr val="FF3399"/>
                </a:solidFill>
              </a:rPr>
              <a:t>اورسته</a:t>
            </a:r>
            <a:r>
              <a:rPr lang="fa-IR" altLang="fa-IR" smtClean="0"/>
              <a:t> بر می گردد که مشاهده کرد عقربه قطب نما در مجارت جریان الکتریکی منحرف میگردد.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/>
              <a:t> </a:t>
            </a:r>
            <a:endParaRPr lang="en-US" altLang="fa-IR" smtClean="0"/>
          </a:p>
        </p:txBody>
      </p:sp>
    </p:spTree>
    <p:extLst>
      <p:ext uri="{BB962C8B-B14F-4D97-AF65-F5344CB8AC3E}">
        <p14:creationId xmlns:p14="http://schemas.microsoft.com/office/powerpoint/2010/main" val="3166426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dirty="0" smtClean="0"/>
              <a:t>بار الکتریکی </a:t>
            </a:r>
            <a:endParaRPr lang="en-US" altLang="fa-IR" dirty="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1351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dirty="0" smtClean="0"/>
              <a:t>با آزمایشهای زیر می توان نشان داد که </a:t>
            </a:r>
            <a:r>
              <a:rPr lang="fa-IR" altLang="fa-IR" dirty="0" smtClean="0">
                <a:solidFill>
                  <a:srgbClr val="FF3399"/>
                </a:solidFill>
              </a:rPr>
              <a:t>دو نوع بار الکتریکی مثبت و منفی</a:t>
            </a:r>
            <a:r>
              <a:rPr lang="fa-IR" altLang="fa-IR" dirty="0" smtClean="0"/>
              <a:t> وجود دارد:</a:t>
            </a:r>
          </a:p>
          <a:p>
            <a:pPr eaLnBrk="1" hangingPunct="1"/>
            <a:r>
              <a:rPr lang="fa-IR" altLang="fa-IR" dirty="0" smtClean="0"/>
              <a:t>الف)دو میله شیشه ای مالش داده شده با ابریشم یکدیگر را می رانند</a:t>
            </a:r>
            <a:r>
              <a:rPr lang="en-US" altLang="fa-IR" dirty="0" smtClean="0"/>
              <a:t> </a:t>
            </a:r>
            <a:endParaRPr lang="fa-IR" altLang="fa-IR" dirty="0" smtClean="0"/>
          </a:p>
          <a:p>
            <a:pPr eaLnBrk="1" hangingPunct="1"/>
            <a:endParaRPr lang="en-US" altLang="fa-IR" dirty="0" smtClean="0"/>
          </a:p>
        </p:txBody>
      </p:sp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14" y="3789364"/>
            <a:ext cx="2232025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727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82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بار الکتریکی</a:t>
            </a:r>
            <a:endParaRPr lang="en-US" altLang="fa-I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279650" y="2017713"/>
            <a:ext cx="7772400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fa-IR" altLang="fa-IR" smtClean="0"/>
              <a:t>ب)اگر میله </a:t>
            </a:r>
            <a:r>
              <a:rPr lang="fa-IR" altLang="fa-IR" smtClean="0">
                <a:solidFill>
                  <a:srgbClr val="FF3399"/>
                </a:solidFill>
              </a:rPr>
              <a:t>پلاستیکی</a:t>
            </a:r>
            <a:r>
              <a:rPr lang="fa-IR" altLang="fa-IR" smtClean="0"/>
              <a:t> مالش داده شده با پوس خز را به میله </a:t>
            </a:r>
            <a:r>
              <a:rPr lang="fa-IR" altLang="fa-IR" smtClean="0">
                <a:solidFill>
                  <a:srgbClr val="FF3399"/>
                </a:solidFill>
              </a:rPr>
              <a:t>شیشه ای</a:t>
            </a:r>
            <a:r>
              <a:rPr lang="fa-IR" altLang="fa-IR" smtClean="0"/>
              <a:t> مالش داده شده به ابریشم نزدیک کنیم یکدیگر را </a:t>
            </a:r>
            <a:r>
              <a:rPr lang="fa-IR" altLang="fa-IR" smtClean="0">
                <a:solidFill>
                  <a:srgbClr val="FF3399"/>
                </a:solidFill>
              </a:rPr>
              <a:t>جذب</a:t>
            </a:r>
            <a:r>
              <a:rPr lang="fa-IR" altLang="fa-IR" smtClean="0"/>
              <a:t> می کنند.</a:t>
            </a:r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eaLnBrk="1" hangingPunct="1">
              <a:lnSpc>
                <a:spcPct val="90000"/>
              </a:lnSpc>
            </a:pPr>
            <a:endParaRPr lang="fa-IR" altLang="fa-IR" smtClean="0"/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altLang="fa-IR" smtClean="0">
                <a:solidFill>
                  <a:srgbClr val="A50021"/>
                </a:solidFill>
              </a:rPr>
              <a:t>   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altLang="fa-IR" smtClean="0">
                <a:solidFill>
                  <a:srgbClr val="A50021"/>
                </a:solidFill>
              </a:rPr>
              <a:t>پس: بارهای هم نام یکدیگر را میرانند و بارهای غیر همنام یکدیگر را جذب می کنند</a:t>
            </a:r>
            <a:r>
              <a:rPr lang="fa-IR" altLang="fa-IR" smtClean="0"/>
              <a:t>  </a:t>
            </a:r>
            <a:endParaRPr lang="en-US" altLang="fa-IR" smtClean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0" y="2852739"/>
            <a:ext cx="2376488" cy="23320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391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82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بار الکتریکی</a:t>
            </a:r>
            <a:endParaRPr lang="en-US" altLang="fa-I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بنجامین فرانکلین نوع الکتریسیته ظاهر شده بر روی </a:t>
            </a:r>
            <a:r>
              <a:rPr lang="fa-IR" altLang="fa-IR" smtClean="0">
                <a:solidFill>
                  <a:srgbClr val="FF3399"/>
                </a:solidFill>
              </a:rPr>
              <a:t>شیشه را مثبت</a:t>
            </a:r>
            <a:r>
              <a:rPr lang="fa-IR" altLang="fa-IR" smtClean="0"/>
              <a:t> و بر روی </a:t>
            </a:r>
            <a:r>
              <a:rPr lang="fa-IR" altLang="fa-IR" smtClean="0">
                <a:solidFill>
                  <a:srgbClr val="FF3399"/>
                </a:solidFill>
              </a:rPr>
              <a:t>پلاستیک را منفی</a:t>
            </a:r>
            <a:r>
              <a:rPr lang="fa-IR" altLang="fa-IR" smtClean="0"/>
              <a:t> نامید.</a:t>
            </a:r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/>
              <a:t>هرماده در حالت </a:t>
            </a:r>
            <a:r>
              <a:rPr lang="fa-IR" altLang="fa-IR" smtClean="0">
                <a:solidFill>
                  <a:srgbClr val="FF3399"/>
                </a:solidFill>
              </a:rPr>
              <a:t>خنثی</a:t>
            </a:r>
            <a:r>
              <a:rPr lang="fa-IR" altLang="fa-IR" smtClean="0"/>
              <a:t>، دارای تعداد </a:t>
            </a:r>
            <a:r>
              <a:rPr lang="fa-IR" altLang="fa-IR" smtClean="0">
                <a:solidFill>
                  <a:srgbClr val="FF3399"/>
                </a:solidFill>
              </a:rPr>
              <a:t>مساوی بار مثبت و منفی</a:t>
            </a:r>
            <a:r>
              <a:rPr lang="fa-IR" altLang="fa-IR" smtClean="0"/>
              <a:t> است</a:t>
            </a:r>
            <a:endParaRPr lang="en-US" altLang="fa-IR" smtClean="0"/>
          </a:p>
          <a:p>
            <a:pPr eaLnBrk="1" hangingPunct="1"/>
            <a:endParaRPr lang="en-US" altLang="fa-IR" smtClean="0"/>
          </a:p>
          <a:p>
            <a:pPr eaLnBrk="1" hangingPunct="1"/>
            <a:r>
              <a:rPr lang="fa-IR" altLang="fa-IR" smtClean="0"/>
              <a:t>ماده دارای بار </a:t>
            </a:r>
            <a:r>
              <a:rPr lang="fa-IR" altLang="fa-IR" smtClean="0">
                <a:solidFill>
                  <a:srgbClr val="FF3399"/>
                </a:solidFill>
              </a:rPr>
              <a:t>منفی، افزایش</a:t>
            </a:r>
            <a:r>
              <a:rPr lang="fa-IR" altLang="fa-IR" smtClean="0"/>
              <a:t> الکترون  وبالعکس کاهش الکترون است.</a:t>
            </a:r>
            <a:endParaRPr lang="en-US" altLang="fa-IR" smtClean="0"/>
          </a:p>
        </p:txBody>
      </p:sp>
    </p:spTree>
    <p:extLst>
      <p:ext uri="{BB962C8B-B14F-4D97-AF65-F5344CB8AC3E}">
        <p14:creationId xmlns:p14="http://schemas.microsoft.com/office/powerpoint/2010/main" val="2054043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8214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رساناها ونارساناها</a:t>
            </a:r>
            <a:endParaRPr lang="en-US" altLang="fa-I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در </a:t>
            </a:r>
            <a:r>
              <a:rPr lang="fa-IR" altLang="fa-IR" smtClean="0">
                <a:solidFill>
                  <a:srgbClr val="FF3399"/>
                </a:solidFill>
              </a:rPr>
              <a:t>رساناها</a:t>
            </a:r>
            <a:r>
              <a:rPr lang="fa-IR" altLang="fa-IR" smtClean="0"/>
              <a:t> بارهای الکتریکی </a:t>
            </a:r>
            <a:r>
              <a:rPr lang="fa-IR" altLang="fa-IR" smtClean="0">
                <a:solidFill>
                  <a:srgbClr val="FF3399"/>
                </a:solidFill>
              </a:rPr>
              <a:t>آزادانه</a:t>
            </a:r>
            <a:r>
              <a:rPr lang="fa-IR" altLang="fa-IR" smtClean="0"/>
              <a:t> حرکت می کنند در صورتی که در نارساناها بار الکتریکی آزاد بسیار کم است.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fa-IR" altLang="fa-IR" smtClean="0"/>
              <a:t> </a:t>
            </a:r>
          </a:p>
          <a:p>
            <a:pPr eaLnBrk="1" hangingPunct="1"/>
            <a:r>
              <a:rPr lang="fa-IR" altLang="fa-IR" smtClean="0">
                <a:solidFill>
                  <a:srgbClr val="FF3399"/>
                </a:solidFill>
              </a:rPr>
              <a:t>حاملهای بار</a:t>
            </a:r>
            <a:r>
              <a:rPr lang="fa-IR" altLang="fa-IR" smtClean="0"/>
              <a:t> در فلزات </a:t>
            </a:r>
            <a:r>
              <a:rPr lang="fa-IR" altLang="fa-IR" smtClean="0">
                <a:solidFill>
                  <a:srgbClr val="FF3399"/>
                </a:solidFill>
              </a:rPr>
              <a:t>الکترون های</a:t>
            </a:r>
            <a:r>
              <a:rPr lang="fa-IR" altLang="fa-IR" smtClean="0"/>
              <a:t> آزادند</a:t>
            </a:r>
            <a:r>
              <a:rPr lang="en-US" altLang="fa-IR" smtClean="0"/>
              <a:t>. </a:t>
            </a:r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/>
              <a:t>آن دسته از مواد که از نظر هدایت الکتریکی </a:t>
            </a:r>
            <a:r>
              <a:rPr lang="fa-IR" altLang="fa-IR" smtClean="0">
                <a:solidFill>
                  <a:srgbClr val="FF3399"/>
                </a:solidFill>
              </a:rPr>
              <a:t>بین رساناها و نارساناها</a:t>
            </a:r>
            <a:r>
              <a:rPr lang="fa-IR" altLang="fa-IR" smtClean="0"/>
              <a:t> قرار می گیرند </a:t>
            </a:r>
            <a:r>
              <a:rPr lang="fa-IR" altLang="fa-IR" smtClean="0">
                <a:solidFill>
                  <a:srgbClr val="FF3399"/>
                </a:solidFill>
              </a:rPr>
              <a:t>نیمرسانا</a:t>
            </a:r>
            <a:r>
              <a:rPr lang="fa-IR" altLang="fa-IR" smtClean="0"/>
              <a:t> نامیده می شوند</a:t>
            </a:r>
            <a:r>
              <a:rPr lang="en-US" altLang="fa-IR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73414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1351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قانون کولن </a:t>
            </a:r>
            <a:endParaRPr lang="en-US" altLang="fa-I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208213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FF3399"/>
                </a:solidFill>
              </a:rPr>
              <a:t>کولن</a:t>
            </a:r>
            <a:r>
              <a:rPr lang="fa-IR" altLang="fa-IR" smtClean="0"/>
              <a:t> نشان داد که اگر دو بار الکتریکی نقطه ای </a:t>
            </a:r>
            <a:r>
              <a:rPr lang="en-US" altLang="fa-IR" sz="1800"/>
              <a:t>q</a:t>
            </a:r>
            <a:r>
              <a:rPr lang="en-US" altLang="fa-IR" sz="1800" baseline="-25000"/>
              <a:t>1</a:t>
            </a:r>
            <a:r>
              <a:rPr lang="fa-IR" altLang="fa-IR" smtClean="0"/>
              <a:t> و </a:t>
            </a:r>
            <a:r>
              <a:rPr lang="en-US" altLang="fa-IR" sz="1800"/>
              <a:t>q</a:t>
            </a:r>
            <a:r>
              <a:rPr lang="en-US" altLang="fa-IR" sz="1800" baseline="-25000"/>
              <a:t>2</a:t>
            </a:r>
            <a:r>
              <a:rPr lang="fa-IR" altLang="fa-IR" smtClean="0"/>
              <a:t> در فاصله </a:t>
            </a:r>
            <a:r>
              <a:rPr lang="en-US" altLang="fa-IR" sz="2000"/>
              <a:t>r</a:t>
            </a:r>
            <a:r>
              <a:rPr lang="fa-IR" altLang="fa-IR" smtClean="0"/>
              <a:t> از یکدیگر قرار داشته باشند بر </a:t>
            </a:r>
            <a:r>
              <a:rPr lang="fa-IR" altLang="fa-IR" smtClean="0">
                <a:solidFill>
                  <a:srgbClr val="FF3399"/>
                </a:solidFill>
              </a:rPr>
              <a:t>یک دیگر نیرو</a:t>
            </a:r>
            <a:r>
              <a:rPr lang="fa-IR" altLang="fa-IR" smtClean="0"/>
              <a:t> وارد می کنند که اندازه آن:</a:t>
            </a:r>
          </a:p>
        </p:txBody>
      </p:sp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1" y="3068638"/>
            <a:ext cx="2881313" cy="2881312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3" y="4005264"/>
            <a:ext cx="2087562" cy="782637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826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قانون کولن </a:t>
            </a:r>
            <a:endParaRPr lang="en-US" altLang="fa-I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208213" y="2017713"/>
            <a:ext cx="7772400" cy="4114800"/>
          </a:xfrm>
        </p:spPr>
        <p:txBody>
          <a:bodyPr/>
          <a:lstStyle/>
          <a:p>
            <a:pPr eaLnBrk="1" hangingPunct="1"/>
            <a:r>
              <a:rPr lang="ru-RU" altLang="fa-IR" dirty="0" smtClean="0">
                <a:latin typeface="Trebuchet MS" panose="020B0603020202020204" pitchFamily="34" charset="0"/>
              </a:rPr>
              <a:t>є</a:t>
            </a:r>
            <a:r>
              <a:rPr lang="en-US" altLang="fa-IR" baseline="-25000" dirty="0" smtClean="0">
                <a:latin typeface="Trebuchet MS" panose="020B0603020202020204" pitchFamily="34" charset="0"/>
              </a:rPr>
              <a:t>0</a:t>
            </a:r>
            <a:r>
              <a:rPr lang="fa-IR" altLang="fa-IR" dirty="0" smtClean="0"/>
              <a:t> نفوذ پذیری الکتریکی خلا است و </a:t>
            </a:r>
            <a:r>
              <a:rPr lang="fa-IR" altLang="fa-IR" smtClean="0"/>
              <a:t>مقدار آن</a:t>
            </a:r>
            <a:endParaRPr lang="en-US" altLang="fa-IR" dirty="0" smtClean="0"/>
          </a:p>
          <a:p>
            <a:pPr eaLnBrk="1" hangingPunct="1"/>
            <a:endParaRPr lang="en-US" altLang="fa-IR" dirty="0" smtClean="0"/>
          </a:p>
          <a:p>
            <a:pPr eaLnBrk="1" hangingPunct="1"/>
            <a:endParaRPr lang="en-US" altLang="fa-IR" dirty="0" smtClean="0"/>
          </a:p>
          <a:p>
            <a:pPr eaLnBrk="1" hangingPunct="1"/>
            <a:endParaRPr lang="en-US" altLang="fa-IR" dirty="0" smtClean="0"/>
          </a:p>
          <a:p>
            <a:pPr eaLnBrk="1" hangingPunct="1"/>
            <a:endParaRPr lang="en-US" altLang="fa-IR" dirty="0" smtClean="0"/>
          </a:p>
          <a:p>
            <a:pPr eaLnBrk="1" hangingPunct="1"/>
            <a:r>
              <a:rPr lang="fa-IR" altLang="fa-IR" dirty="0" smtClean="0"/>
              <a:t>نیرویی که دو ذره  بار دار بر یکدیگر وارد می کنند  </a:t>
            </a:r>
            <a:r>
              <a:rPr lang="fa-IR" altLang="fa-IR" dirty="0" smtClean="0">
                <a:solidFill>
                  <a:srgbClr val="FF3399"/>
                </a:solidFill>
              </a:rPr>
              <a:t>مساوی و در خللاف جهت یکدیگر و در امتداد خط واصل</a:t>
            </a:r>
            <a:r>
              <a:rPr lang="fa-IR" altLang="fa-IR" dirty="0" smtClean="0"/>
              <a:t> دو بار است.</a:t>
            </a:r>
            <a:endParaRPr lang="en-US" altLang="fa-IR" dirty="0" smtClean="0"/>
          </a:p>
          <a:p>
            <a:pPr eaLnBrk="1" hangingPunct="1"/>
            <a:endParaRPr lang="en-US" altLang="fa-IR" dirty="0" smtClean="0"/>
          </a:p>
        </p:txBody>
      </p:sp>
      <p:pic>
        <p:nvPicPr>
          <p:cNvPr id="1434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3" y="3644901"/>
            <a:ext cx="3816350" cy="741363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8" y="2708276"/>
            <a:ext cx="3384550" cy="57467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291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قانون کولن</a:t>
            </a:r>
            <a:endParaRPr lang="en-US" altLang="fa-I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424113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 1 </a:t>
            </a:r>
            <a:r>
              <a:rPr lang="fa-IR" altLang="fa-IR" smtClean="0"/>
              <a:t>:</a:t>
            </a:r>
          </a:p>
          <a:p>
            <a:pPr eaLnBrk="1" hangingPunct="1"/>
            <a:endParaRPr lang="fa-IR" altLang="fa-IR" smtClean="0"/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حل:</a:t>
            </a:r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1916114"/>
            <a:ext cx="7056438" cy="128587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3319464"/>
            <a:ext cx="6337300" cy="3214687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1170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قانون کولن</a:t>
            </a:r>
            <a:endParaRPr lang="en-US" altLang="fa-I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566988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 2:</a:t>
            </a: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حل:</a:t>
            </a:r>
          </a:p>
          <a:p>
            <a:pPr eaLnBrk="1" hangingPunct="1"/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1638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3284539"/>
            <a:ext cx="6551612" cy="2389187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4" y="1844676"/>
            <a:ext cx="7127875" cy="868363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03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قانون کولن</a:t>
            </a:r>
            <a:endParaRPr lang="en-US" altLang="fa-I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اگر </a:t>
            </a:r>
            <a:r>
              <a:rPr lang="fa-IR" altLang="fa-IR" smtClean="0">
                <a:solidFill>
                  <a:srgbClr val="FF3399"/>
                </a:solidFill>
              </a:rPr>
              <a:t>بیش از دو بار</a:t>
            </a:r>
            <a:r>
              <a:rPr lang="fa-IR" altLang="fa-IR" smtClean="0"/>
              <a:t> داشته باشیم وبه خواهیم مثلا نیروی وارد بر بار </a:t>
            </a:r>
            <a:r>
              <a:rPr lang="en-US" altLang="fa-IR" smtClean="0"/>
              <a:t>q</a:t>
            </a:r>
            <a:r>
              <a:rPr lang="en-US" altLang="fa-IR" baseline="-25000" smtClean="0"/>
              <a:t>1</a:t>
            </a:r>
            <a:r>
              <a:rPr lang="fa-IR" altLang="fa-IR" baseline="-25000" smtClean="0"/>
              <a:t> </a:t>
            </a:r>
            <a:r>
              <a:rPr lang="fa-IR" altLang="fa-IR" smtClean="0"/>
              <a:t>به دست آوریم ، نیروی وارد از هریک از بارها را بر بار </a:t>
            </a:r>
            <a:r>
              <a:rPr lang="en-US" altLang="fa-IR" smtClean="0"/>
              <a:t>q</a:t>
            </a:r>
            <a:r>
              <a:rPr lang="en-US" altLang="fa-IR" baseline="-25000" smtClean="0"/>
              <a:t>1</a:t>
            </a:r>
            <a:r>
              <a:rPr lang="fa-IR" altLang="fa-IR" baseline="-25000" smtClean="0"/>
              <a:t> </a:t>
            </a:r>
            <a:r>
              <a:rPr lang="fa-IR" altLang="fa-IR" smtClean="0"/>
              <a:t>رسم کرده و آنها را با یکدیگر جمع برداری میکنیم :</a:t>
            </a:r>
            <a:endParaRPr lang="en-US" altLang="fa-IR" smtClean="0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339" y="3644900"/>
            <a:ext cx="3743325" cy="719138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31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214314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قانون کولن</a:t>
            </a:r>
            <a:endParaRPr lang="en-US" altLang="fa-I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 3-</a:t>
            </a:r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1916113"/>
            <a:ext cx="6769100" cy="1530350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75" y="3716338"/>
            <a:ext cx="3384550" cy="2747962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194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قانون کولن</a:t>
            </a:r>
            <a:endParaRPr lang="en-US" altLang="fa-I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حل:</a:t>
            </a:r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1989139"/>
            <a:ext cx="5329238" cy="432117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927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dirty="0" smtClean="0"/>
              <a:t>بار الکتریکی  کوانتیده است </a:t>
            </a:r>
            <a:endParaRPr lang="en-US" altLang="fa-IR" dirty="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hangingPunct="1"/>
            <a:r>
              <a:rPr lang="fa-IR" altLang="fa-IR" dirty="0" smtClean="0"/>
              <a:t>آزمایش نشان می دهد که هر بار الکتریکی </a:t>
            </a:r>
            <a:r>
              <a:rPr lang="fa-IR" altLang="fa-IR" dirty="0" smtClean="0">
                <a:solidFill>
                  <a:srgbClr val="FF3399"/>
                </a:solidFill>
              </a:rPr>
              <a:t>کوانتیده</a:t>
            </a:r>
            <a:r>
              <a:rPr lang="fa-IR" altLang="fa-IR" dirty="0" smtClean="0"/>
              <a:t> است یعنی مضرب درستی از بار یک الکترون است:</a:t>
            </a:r>
          </a:p>
          <a:p>
            <a:pPr eaLnBrk="1" hangingPunct="1"/>
            <a:endParaRPr lang="fa-IR" altLang="fa-IR" dirty="0" smtClean="0"/>
          </a:p>
          <a:p>
            <a:pPr eaLnBrk="1" hangingPunct="1"/>
            <a:endParaRPr lang="fa-IR" altLang="fa-IR" dirty="0" smtClean="0"/>
          </a:p>
          <a:p>
            <a:pPr eaLnBrk="1" hangingPunct="1"/>
            <a:endParaRPr lang="fa-IR" altLang="fa-IR" smtClean="0"/>
          </a:p>
          <a:p>
            <a:pPr eaLnBrk="1" hangingPunct="1"/>
            <a:endParaRPr lang="en-US" altLang="fa-IR" smtClean="0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3" y="3357563"/>
            <a:ext cx="4032250" cy="482600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1" y="4221163"/>
            <a:ext cx="2665413" cy="487362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97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بار و ماده </a:t>
            </a:r>
            <a:endParaRPr lang="en-US" altLang="fa-I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ماده ترکیبی از سه نوع ذره ،</a:t>
            </a:r>
            <a:r>
              <a:rPr lang="fa-IR" altLang="fa-IR" smtClean="0">
                <a:solidFill>
                  <a:srgbClr val="FF3399"/>
                </a:solidFill>
              </a:rPr>
              <a:t>پروتون ،نوترون ، و الکترون</a:t>
            </a:r>
            <a:r>
              <a:rPr lang="fa-IR" altLang="fa-IR" smtClean="0"/>
              <a:t> است که خواص و جرم این ذرات در جدول آمده است:</a:t>
            </a:r>
            <a:endParaRPr lang="en-US" altLang="fa-IR" smtClean="0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3213100"/>
            <a:ext cx="6553200" cy="2527300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44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بار و ماده</a:t>
            </a:r>
            <a:endParaRPr lang="en-US" altLang="fa-I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اتمها شامل یک هسته باردار مثبت اند که دارای شعاع</a:t>
            </a:r>
            <a:r>
              <a:rPr lang="en-US" altLang="fa-IR" sz="1800"/>
              <a:t>10</a:t>
            </a:r>
            <a:r>
              <a:rPr lang="en-US" altLang="fa-IR" sz="1800" baseline="30000"/>
              <a:t>-15</a:t>
            </a:r>
            <a:r>
              <a:rPr lang="fa-IR" altLang="fa-IR" smtClean="0"/>
              <a:t> تا   </a:t>
            </a:r>
            <a:r>
              <a:rPr lang="en-US" altLang="fa-IR" sz="1800"/>
              <a:t>7</a:t>
            </a:r>
            <a:r>
              <a:rPr lang="en-US" altLang="fa-IR" sz="1800">
                <a:latin typeface="Arial" panose="020B0604020202020204" pitchFamily="34" charset="0"/>
              </a:rPr>
              <a:t>*</a:t>
            </a:r>
            <a:r>
              <a:rPr lang="en-US" altLang="fa-IR" smtClean="0">
                <a:latin typeface="Arial" panose="020B0604020202020204" pitchFamily="34" charset="0"/>
              </a:rPr>
              <a:t> </a:t>
            </a:r>
            <a:r>
              <a:rPr lang="en-US" altLang="fa-IR" sz="1800"/>
              <a:t>10</a:t>
            </a:r>
            <a:r>
              <a:rPr lang="en-US" altLang="fa-IR" sz="1800" baseline="30000"/>
              <a:t>-15</a:t>
            </a:r>
            <a:r>
              <a:rPr lang="en-US" altLang="fa-IR" smtClean="0">
                <a:latin typeface="Arial" panose="020B0604020202020204" pitchFamily="34" charset="0"/>
              </a:rPr>
              <a:t> </a:t>
            </a:r>
            <a:r>
              <a:rPr lang="fa-IR" altLang="fa-IR" smtClean="0"/>
              <a:t>می باشند و با ابری از الکترون هااحاطه شده است:</a:t>
            </a:r>
            <a:endParaRPr lang="en-US" altLang="fa-IR" smtClean="0"/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14" y="2924175"/>
            <a:ext cx="3068637" cy="3716338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15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mtClean="0"/>
              <a:t>بار و ماده</a:t>
            </a:r>
            <a:endParaRPr lang="en-US" altLang="fa-IR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مثال:</a:t>
            </a: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حل:</a:t>
            </a:r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1971675"/>
            <a:ext cx="7056438" cy="820738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2997201"/>
            <a:ext cx="6408738" cy="357187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19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279650" y="115889"/>
            <a:ext cx="7793038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بار و ماده</a:t>
            </a:r>
            <a:endParaRPr lang="en-US" altLang="fa-IR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279650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مثال:</a:t>
            </a:r>
          </a:p>
          <a:p>
            <a:pPr eaLnBrk="1" hangingPunct="1"/>
            <a:endParaRPr lang="fa-IR" altLang="fa-IR" smtClean="0">
              <a:solidFill>
                <a:srgbClr val="A50021"/>
              </a:solidFill>
            </a:endParaRPr>
          </a:p>
          <a:p>
            <a:pPr eaLnBrk="1" hangingPunct="1"/>
            <a:r>
              <a:rPr lang="fa-IR" altLang="fa-IR" smtClean="0">
                <a:solidFill>
                  <a:srgbClr val="A50021"/>
                </a:solidFill>
              </a:rPr>
              <a:t>حل:</a:t>
            </a:r>
            <a:endParaRPr lang="en-US" altLang="fa-IR" smtClean="0">
              <a:solidFill>
                <a:srgbClr val="A50021"/>
              </a:solidFill>
            </a:endParaRP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1844676"/>
            <a:ext cx="6697662" cy="81597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2997200"/>
            <a:ext cx="7127875" cy="316865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01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135189" y="214314"/>
            <a:ext cx="7793037" cy="1462087"/>
          </a:xfrm>
        </p:spPr>
        <p:txBody>
          <a:bodyPr/>
          <a:lstStyle/>
          <a:p>
            <a:pPr eaLnBrk="1" hangingPunct="1"/>
            <a:r>
              <a:rPr lang="fa-IR" altLang="fa-IR" smtClean="0"/>
              <a:t>بار پایسته است </a:t>
            </a:r>
            <a:endParaRPr lang="en-US" altLang="fa-IR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208213" y="2017713"/>
            <a:ext cx="7772400" cy="4114800"/>
          </a:xfrm>
        </p:spPr>
        <p:txBody>
          <a:bodyPr/>
          <a:lstStyle/>
          <a:p>
            <a:pPr eaLnBrk="1" hangingPunct="1"/>
            <a:r>
              <a:rPr lang="fa-IR" altLang="fa-IR" smtClean="0"/>
              <a:t>بار الکتریکی موجود در جهان </a:t>
            </a:r>
            <a:r>
              <a:rPr lang="fa-IR" altLang="fa-IR" smtClean="0">
                <a:solidFill>
                  <a:srgbClr val="FF66FF"/>
                </a:solidFill>
              </a:rPr>
              <a:t>پایسته</a:t>
            </a:r>
            <a:r>
              <a:rPr lang="fa-IR" altLang="fa-IR" smtClean="0"/>
              <a:t> است.</a:t>
            </a:r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/>
              <a:t> با مالش دادن دو جسم بار الکتریکی از بین نمی رود </a:t>
            </a:r>
            <a:r>
              <a:rPr lang="fa-IR" altLang="fa-IR" smtClean="0">
                <a:solidFill>
                  <a:srgbClr val="FF66FF"/>
                </a:solidFill>
              </a:rPr>
              <a:t>تنها از یک جسم به جسم دیگر منتقل</a:t>
            </a:r>
            <a:r>
              <a:rPr lang="fa-IR" altLang="fa-IR" smtClean="0"/>
              <a:t> می شود.</a:t>
            </a:r>
          </a:p>
          <a:p>
            <a:pPr eaLnBrk="1" hangingPunct="1"/>
            <a:endParaRPr lang="fa-IR" altLang="fa-IR" smtClean="0"/>
          </a:p>
          <a:p>
            <a:pPr eaLnBrk="1" hangingPunct="1"/>
            <a:r>
              <a:rPr lang="fa-IR" altLang="fa-IR" smtClean="0"/>
              <a:t>از قانون پایستگی بار در </a:t>
            </a:r>
            <a:r>
              <a:rPr lang="fa-IR" altLang="fa-IR" smtClean="0">
                <a:solidFill>
                  <a:srgbClr val="FF66FF"/>
                </a:solidFill>
              </a:rPr>
              <a:t>فرایندهای هسته ای</a:t>
            </a:r>
            <a:r>
              <a:rPr lang="fa-IR" altLang="fa-IR" smtClean="0"/>
              <a:t> زیاد استفاده میشود.</a:t>
            </a:r>
            <a:r>
              <a:rPr lang="en-US" altLang="fa-IR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075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13</TotalTime>
  <Words>565</Words>
  <Application>Microsoft Office PowerPoint</Application>
  <PresentationFormat>Custom</PresentationFormat>
  <Paragraphs>86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Droplet</vt:lpstr>
      <vt:lpstr>بنام خدا</vt:lpstr>
      <vt:lpstr>فصل اول: بار وماده</vt:lpstr>
      <vt:lpstr>الکترو مغناطیس – سابقه تاریخی</vt:lpstr>
      <vt:lpstr>بار الکتریکی </vt:lpstr>
      <vt:lpstr>بار الکتریکی</vt:lpstr>
      <vt:lpstr>بار الکتریکی</vt:lpstr>
      <vt:lpstr>رساناها ونارساناها</vt:lpstr>
      <vt:lpstr>قانون کولن </vt:lpstr>
      <vt:lpstr>قانون کولن </vt:lpstr>
      <vt:lpstr>قانون کولن</vt:lpstr>
      <vt:lpstr>قانون کولن</vt:lpstr>
      <vt:lpstr>قانون کولن</vt:lpstr>
      <vt:lpstr>قانون کولن</vt:lpstr>
      <vt:lpstr>قانون کولن</vt:lpstr>
      <vt:lpstr>بار الکتریکی  کوانتیده است </vt:lpstr>
      <vt:lpstr>بار و ماده </vt:lpstr>
      <vt:lpstr>بار و ماده</vt:lpstr>
      <vt:lpstr>بار و ماده</vt:lpstr>
      <vt:lpstr>بار و ماده</vt:lpstr>
      <vt:lpstr>بار پایسته است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بار وماده</dc:title>
  <dc:creator>foad</dc:creator>
  <cp:lastModifiedBy>Windows User</cp:lastModifiedBy>
  <cp:revision>6</cp:revision>
  <dcterms:created xsi:type="dcterms:W3CDTF">2020-04-06T06:29:39Z</dcterms:created>
  <dcterms:modified xsi:type="dcterms:W3CDTF">2020-06-01T21:47:39Z</dcterms:modified>
</cp:coreProperties>
</file>