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56" r:id="rId4"/>
  </p:sldMasterIdLst>
  <p:notesMasterIdLst>
    <p:notesMasterId r:id="rId26"/>
  </p:notesMasterIdLst>
  <p:sldIdLst>
    <p:sldId id="297" r:id="rId5"/>
    <p:sldId id="256" r:id="rId6"/>
    <p:sldId id="257" r:id="rId7"/>
    <p:sldId id="280" r:id="rId8"/>
    <p:sldId id="281" r:id="rId9"/>
    <p:sldId id="282" r:id="rId10"/>
    <p:sldId id="283" r:id="rId11"/>
    <p:sldId id="284" r:id="rId12"/>
    <p:sldId id="286" r:id="rId13"/>
    <p:sldId id="285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79" r:id="rId25"/>
  </p:sldIdLst>
  <p:sldSz cx="9144000" cy="6858000" type="screen4x3"/>
  <p:notesSz cx="6858000" cy="9144000"/>
  <p:embeddedFontLst>
    <p:embeddedFont>
      <p:font typeface="MRT_Cordoba" panose="020B0604020202020204" charset="-78"/>
      <p:bold r:id="rId27"/>
    </p:embeddedFont>
    <p:embeddedFont>
      <p:font typeface="Microsoft Uighur" panose="02000000000000000000" pitchFamily="2" charset="-78"/>
      <p:regular r:id="rId28"/>
      <p:bold r:id="rId29"/>
    </p:embeddedFont>
    <p:embeddedFont>
      <p:font typeface="2  Jadid" panose="020B0604020202020204" charset="-78"/>
      <p:bold r:id="rId30"/>
    </p:embeddedFont>
    <p:embeddedFont>
      <p:font typeface="2  Davat" panose="00000400000000000000" charset="-78"/>
      <p:regular r:id="rId31"/>
    </p:embeddedFont>
    <p:embeddedFont>
      <p:font typeface="Calibri" panose="020F0502020204030204" pitchFamily="34" charset="0"/>
      <p:regular r:id="rId32"/>
      <p:bold r:id="rId33"/>
    </p:embeddedFont>
    <p:embeddedFont>
      <p:font typeface="MRT_Abdoullah" panose="020B0604020202020204" charset="-78"/>
      <p:bold r:id="rId34"/>
    </p:embeddedFont>
    <p:embeddedFont>
      <p:font typeface="Calibri Light" panose="020F0302020204030204" pitchFamily="34" charset="0"/>
      <p:regular r:id="rId3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26" autoAdjust="0"/>
    <p:restoredTop sz="94649" autoAdjust="0"/>
  </p:normalViewPr>
  <p:slideViewPr>
    <p:cSldViewPr>
      <p:cViewPr>
        <p:scale>
          <a:sx n="77" d="100"/>
          <a:sy n="77" d="100"/>
        </p:scale>
        <p:origin x="-130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1636CC-527E-448A-8538-FF4DEDD50D39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7DE833-4728-48B2-B83C-CB18DA2D7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869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A9340-6929-4970-91BC-F6B1833B8A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440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6413D-4A2A-4B42-8D2B-3C65B0F0A7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494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ABFAE-7C21-43A2-AA26-227C7EF7BF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695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969E6-16B1-466C-B303-8D329A9FF7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034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C9FEB-88EF-4A5F-9422-AFAE89E0050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126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E5062-63C3-4326-8AA2-64C8183086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67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5F28D-14AB-4F22-BE73-E11160D164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08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4E3EC-073B-4476-A226-0FD20F5160D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55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E07F9-9BA2-4E4D-A3BB-147CC6D3C1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27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F2EB0-0A08-495D-96D6-228F20A908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728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05F19-606E-4156-A14D-5C4C24759E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56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B74AF-1016-49E3-AF07-849390C44CC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07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52202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15616" y="1484784"/>
            <a:ext cx="704296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Uighur" pitchFamily="2" charset="-78"/>
                <a:cs typeface="Microsoft Uighur" pitchFamily="2" charset="-78"/>
              </a:rPr>
              <a:t>فصل </a:t>
            </a:r>
            <a:r>
              <a:rPr lang="fa-IR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Uighur" pitchFamily="2" charset="-78"/>
                <a:cs typeface="Microsoft Uighur" pitchFamily="2" charset="-78"/>
              </a:rPr>
              <a:t>9</a:t>
            </a:r>
            <a:endParaRPr lang="fa-IR" sz="6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icrosoft Uighur" pitchFamily="2" charset="-78"/>
              <a:cs typeface="Microsoft Uighur" pitchFamily="2" charset="-78"/>
            </a:endParaRPr>
          </a:p>
          <a:p>
            <a:pPr algn="ctr"/>
            <a:r>
              <a:rPr lang="fa-IR" sz="4800" b="1" dirty="0"/>
              <a:t>استقلال</a:t>
            </a:r>
            <a:endParaRPr lang="en-US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MRT_Abdoullah" pitchFamily="2" charset="-78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b="1" dirty="0"/>
              <a:t>ضرورت وجود استقلال</a:t>
            </a:r>
            <a:endParaRPr lang="en-US" dirty="0">
              <a:solidFill>
                <a:schemeClr val="tx1"/>
              </a:solidFill>
              <a:cs typeface="2 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17638"/>
            <a:ext cx="8001000" cy="4221162"/>
          </a:xfrm>
        </p:spPr>
        <p:txBody>
          <a:bodyPr>
            <a:normAutofit fontScale="92500" lnSpcReduction="20000"/>
          </a:bodyPr>
          <a:lstStyle/>
          <a:p>
            <a:pPr algn="justLow" rtl="1"/>
            <a:r>
              <a:rPr lang="fa-IR" dirty="0">
                <a:cs typeface="2  Davat" panose="00000400000000000000" pitchFamily="2" charset="-78"/>
              </a:rPr>
              <a:t>نظر حسابرس برای گواهي و اعتبار بخشي به صورتهاي مالي ارائه ميگردد.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اگر </a:t>
            </a:r>
            <a:r>
              <a:rPr lang="fa-IR" dirty="0">
                <a:cs typeface="2  Davat" panose="00000400000000000000" pitchFamily="2" charset="-78"/>
              </a:rPr>
              <a:t>حسابرس از صاحبکار مستقل نباشد نظرش چيزي به اعتبار صورتهاي مالي نميافزايد.</a:t>
            </a:r>
          </a:p>
          <a:p>
            <a:pPr marL="0" indent="0" algn="ctr" rtl="1">
              <a:buNone/>
            </a:pPr>
            <a:r>
              <a:rPr lang="fa-IR" dirty="0">
                <a:cs typeface="2  Davat" panose="00000400000000000000" pitchFamily="2" charset="-78"/>
              </a:rPr>
              <a:t>بنابراين: </a:t>
            </a:r>
            <a:r>
              <a:rPr lang="fa-IR" b="1" dirty="0">
                <a:cs typeface="2  Davat" panose="00000400000000000000" pitchFamily="2" charset="-78"/>
              </a:rPr>
              <a:t>اسقلال يک مفهوم ضروري است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حسابرسان </a:t>
            </a:r>
            <a:r>
              <a:rPr lang="fa-IR" dirty="0">
                <a:cs typeface="2  Davat" panose="00000400000000000000" pitchFamily="2" charset="-78"/>
              </a:rPr>
              <a:t>اشخاص حرفهاي هستند و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در </a:t>
            </a:r>
            <a:r>
              <a:rPr lang="fa-IR" dirty="0">
                <a:cs typeface="2  Davat" panose="00000400000000000000" pitchFamily="2" charset="-78"/>
              </a:rPr>
              <a:t>مورد تعهد اجتماعي حسابرسان، اين انتظار متعارف وجود دارد که در تمام مدت مستقل از هر نوع منفعتي به وظايف خود </a:t>
            </a:r>
            <a:r>
              <a:rPr lang="fa-IR" dirty="0" smtClean="0">
                <a:cs typeface="2  Davat" panose="00000400000000000000" pitchFamily="2" charset="-78"/>
              </a:rPr>
              <a:t>عمل کنند(واتز </a:t>
            </a:r>
            <a:r>
              <a:rPr lang="fa-IR" dirty="0">
                <a:cs typeface="2  Davat" panose="00000400000000000000" pitchFamily="2" charset="-78"/>
              </a:rPr>
              <a:t>و زيمرمن </a:t>
            </a:r>
            <a:r>
              <a:rPr lang="fa-IR" dirty="0" smtClean="0">
                <a:cs typeface="2  Davat" panose="00000400000000000000" pitchFamily="2" charset="-78"/>
              </a:rPr>
              <a:t>1986و </a:t>
            </a:r>
            <a:r>
              <a:rPr lang="fa-IR" dirty="0">
                <a:cs typeface="2  Davat" panose="00000400000000000000" pitchFamily="2" charset="-78"/>
              </a:rPr>
              <a:t>ويلموت </a:t>
            </a:r>
            <a:r>
              <a:rPr lang="fa-IR" dirty="0" smtClean="0">
                <a:cs typeface="2  Davat" panose="00000400000000000000" pitchFamily="2" charset="-78"/>
              </a:rPr>
              <a:t>1886).</a:t>
            </a:r>
            <a:endParaRPr lang="fa-IR" dirty="0">
              <a:cs typeface="2  Davat" panose="00000400000000000000" pitchFamily="2" charset="-78"/>
            </a:endParaRP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ايفاي </a:t>
            </a:r>
            <a:r>
              <a:rPr lang="fa-IR" dirty="0">
                <a:cs typeface="2  Davat" panose="00000400000000000000" pitchFamily="2" charset="-78"/>
              </a:rPr>
              <a:t>نقش حسابرس در رابطه نمايندگي: ميزان احتمال کشف و گزارشگري موارد غير عادي به شايستگي و استقلال حسابرس بستگي</a:t>
            </a:r>
          </a:p>
          <a:p>
            <a:pPr algn="justLow" rtl="1"/>
            <a:r>
              <a:rPr lang="fa-IR" dirty="0">
                <a:cs typeface="2  Davat" panose="00000400000000000000" pitchFamily="2" charset="-78"/>
              </a:rPr>
              <a:t>دارد.</a:t>
            </a:r>
            <a:endParaRPr lang="en-US" sz="2800" dirty="0">
              <a:cs typeface="2  Davat" pitchFamily="2" charset="-78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پاسخگويی، شايستگی و درستکاری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354" y="1690974"/>
            <a:ext cx="7886700" cy="4834370"/>
          </a:xfrm>
        </p:spPr>
        <p:txBody>
          <a:bodyPr>
            <a:normAutofit fontScale="70000" lnSpcReduction="20000"/>
          </a:bodyPr>
          <a:lstStyle/>
          <a:p>
            <a:pPr marL="0" indent="0" algn="justLow" rtl="1">
              <a:buNone/>
            </a:pPr>
            <a:r>
              <a:rPr lang="fa-IR" dirty="0">
                <a:cs typeface="2  Davat" panose="00000400000000000000" pitchFamily="2" charset="-78"/>
              </a:rPr>
              <a:t>حسابرس با پاسخگو نمودن صاحبکار يک عملکرد اجتماعی را انجام </a:t>
            </a:r>
            <a:r>
              <a:rPr lang="fa-IR" dirty="0" smtClean="0">
                <a:cs typeface="2  Davat" panose="00000400000000000000" pitchFamily="2" charset="-78"/>
              </a:rPr>
              <a:t>میدهد(فلينت).</a:t>
            </a:r>
            <a:endParaRPr lang="fa-IR" dirty="0">
              <a:cs typeface="2  Davat" panose="00000400000000000000" pitchFamily="2" charset="-78"/>
            </a:endParaRP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اين </a:t>
            </a:r>
            <a:r>
              <a:rPr lang="fa-IR" dirty="0">
                <a:cs typeface="2  Davat" panose="00000400000000000000" pitchFamily="2" charset="-78"/>
              </a:rPr>
              <a:t>يک مکانيزم اجتماعی است که برای مديريت اين انگيزه ايجاد میشود تا اطلاعات حسابداری صادقانهای از عمليات اقتصادی </a:t>
            </a:r>
            <a:r>
              <a:rPr lang="fa-IR" dirty="0" smtClean="0">
                <a:cs typeface="2  Davat" panose="00000400000000000000" pitchFamily="2" charset="-78"/>
              </a:rPr>
              <a:t>شرکت تهيه </a:t>
            </a:r>
            <a:r>
              <a:rPr lang="fa-IR" dirty="0">
                <a:cs typeface="2  Davat" panose="00000400000000000000" pitchFamily="2" charset="-78"/>
              </a:rPr>
              <a:t>کند.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انجام </a:t>
            </a:r>
            <a:r>
              <a:rPr lang="fa-IR" dirty="0">
                <a:cs typeface="2  Davat" panose="00000400000000000000" pitchFamily="2" charset="-78"/>
              </a:rPr>
              <a:t>حسابرسی مستقل، محدوديتهای موجود در يک فرايند پاسخگويی حسابرسی نشده را جبران میکند.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دور </a:t>
            </a:r>
            <a:r>
              <a:rPr lang="fa-IR" dirty="0">
                <a:cs typeface="2  Davat" panose="00000400000000000000" pitchFamily="2" charset="-78"/>
              </a:rPr>
              <a:t>بودن افراد ذینفع و وابستگی تصميمات اين افراد به صورتهای مالی حسابرسی شده دليل محکمی است که </a:t>
            </a:r>
            <a:r>
              <a:rPr lang="fa-IR" dirty="0" smtClean="0">
                <a:cs typeface="2  Davat" panose="00000400000000000000" pitchFamily="2" charset="-78"/>
              </a:rPr>
              <a:t>حسابرس تعهد اجتماعی خود </a:t>
            </a:r>
            <a:r>
              <a:rPr lang="fa-IR" dirty="0">
                <a:cs typeface="2  Davat" panose="00000400000000000000" pitchFamily="2" charset="-78"/>
              </a:rPr>
              <a:t>را به خوبی در قبال جامعه انجام دهد.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دور </a:t>
            </a:r>
            <a:r>
              <a:rPr lang="fa-IR" dirty="0">
                <a:cs typeface="2  Davat" panose="00000400000000000000" pitchFamily="2" charset="-78"/>
              </a:rPr>
              <a:t>بودن و جدايی مذکور، با فقدان شايستگی و استقلال حسابرس، استفادهکنندگان گزارشهای مالی را در مورد کيفيت گزارشها </a:t>
            </a:r>
            <a:r>
              <a:rPr lang="fa-IR" dirty="0" smtClean="0">
                <a:cs typeface="2  Davat" panose="00000400000000000000" pitchFamily="2" charset="-78"/>
              </a:rPr>
              <a:t>نامطمئن میسازد</a:t>
            </a:r>
            <a:r>
              <a:rPr lang="fa-IR" dirty="0">
                <a:cs typeface="2  Davat" panose="00000400000000000000" pitchFamily="2" charset="-78"/>
              </a:rPr>
              <a:t>.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چنين </a:t>
            </a:r>
            <a:r>
              <a:rPr lang="fa-IR" dirty="0">
                <a:cs typeface="2  Davat" panose="00000400000000000000" pitchFamily="2" charset="-78"/>
              </a:rPr>
              <a:t>وضعيتی به مديريت اين امکان را میدهد که گزارشگری را در سطح کيفيت نامطلوبی ارائه دهد. بنابراين انتظار میرود </a:t>
            </a:r>
            <a:r>
              <a:rPr lang="fa-IR" dirty="0" smtClean="0">
                <a:cs typeface="2  Davat" panose="00000400000000000000" pitchFamily="2" charset="-78"/>
              </a:rPr>
              <a:t>حسابرسی به </a:t>
            </a:r>
            <a:r>
              <a:rPr lang="fa-IR" dirty="0">
                <a:cs typeface="2  Davat" panose="00000400000000000000" pitchFamily="2" charset="-78"/>
              </a:rPr>
              <a:t>خوبی نقش خود را در فرآيند نمايندگی اعمال کند.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تا </a:t>
            </a:r>
            <a:r>
              <a:rPr lang="fa-IR" dirty="0">
                <a:cs typeface="2  Davat" panose="00000400000000000000" pitchFamily="2" charset="-78"/>
              </a:rPr>
              <a:t>جايی که به استقلال حسابرس مربوط میشود, در يک موقعيت نمايندگی پيچيده، بيشتر موارد </a:t>
            </a:r>
            <a:r>
              <a:rPr lang="fa-IR" dirty="0" smtClean="0">
                <a:cs typeface="2  Davat" panose="00000400000000000000" pitchFamily="2" charset="-78"/>
              </a:rPr>
              <a:t>به شايستگی </a:t>
            </a:r>
            <a:r>
              <a:rPr lang="fa-IR" dirty="0">
                <a:cs typeface="2  Davat" panose="00000400000000000000" pitchFamily="2" charset="-78"/>
              </a:rPr>
              <a:t>و صداقت حسابرسی، </a:t>
            </a:r>
            <a:r>
              <a:rPr lang="fa-IR" dirty="0" smtClean="0">
                <a:cs typeface="2  Davat" panose="00000400000000000000" pitchFamily="2" charset="-78"/>
              </a:rPr>
              <a:t>بستگی دارد</a:t>
            </a:r>
            <a:r>
              <a:rPr lang="fa-IR" dirty="0">
                <a:cs typeface="2  Davat" panose="00000400000000000000" pitchFamily="2" charset="-78"/>
              </a:rPr>
              <a:t>.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بنابراين </a:t>
            </a:r>
            <a:r>
              <a:rPr lang="fa-IR" dirty="0">
                <a:cs typeface="2  Davat" panose="00000400000000000000" pitchFamily="2" charset="-78"/>
              </a:rPr>
              <a:t>بر شايستگی فنی و استقلال به عنوان ويژگیهای جدايی ناپذير حسابرس تاکيد </a:t>
            </a:r>
            <a:r>
              <a:rPr lang="fa-IR" dirty="0" smtClean="0">
                <a:cs typeface="2  Davat" panose="00000400000000000000" pitchFamily="2" charset="-78"/>
              </a:rPr>
              <a:t>شده است(مويزر). </a:t>
            </a:r>
            <a:r>
              <a:rPr lang="fa-IR" dirty="0">
                <a:cs typeface="2  Davat" panose="00000400000000000000" pitchFamily="2" charset="-78"/>
              </a:rPr>
              <a:t>اما بيان صرف، </a:t>
            </a:r>
            <a:r>
              <a:rPr lang="fa-IR" dirty="0" smtClean="0">
                <a:cs typeface="2  Davat" panose="00000400000000000000" pitchFamily="2" charset="-78"/>
              </a:rPr>
              <a:t>داشتن شايستگی </a:t>
            </a:r>
            <a:r>
              <a:rPr lang="fa-IR" dirty="0">
                <a:cs typeface="2  Davat" panose="00000400000000000000" pitchFamily="2" charset="-78"/>
              </a:rPr>
              <a:t>و استقلال حسابرس کافی نيست.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عدم </a:t>
            </a:r>
            <a:r>
              <a:rPr lang="fa-IR" dirty="0">
                <a:cs typeface="2  Davat" panose="00000400000000000000" pitchFamily="2" charset="-78"/>
              </a:rPr>
              <a:t>وجود استقلال حسابرسی میتواند برای جامعه و حسابرس </a:t>
            </a:r>
            <a:r>
              <a:rPr lang="fa-IR" dirty="0" smtClean="0">
                <a:cs typeface="2  Davat" panose="00000400000000000000" pitchFamily="2" charset="-78"/>
              </a:rPr>
              <a:t>آسيبهايی </a:t>
            </a:r>
            <a:r>
              <a:rPr lang="fa-IR" dirty="0">
                <a:cs typeface="2  Davat" panose="00000400000000000000" pitchFamily="2" charset="-78"/>
              </a:rPr>
              <a:t>را به دنبال داشته </a:t>
            </a:r>
            <a:r>
              <a:rPr lang="fa-IR" dirty="0" smtClean="0">
                <a:cs typeface="2  Davat" panose="00000400000000000000" pitchFamily="2" charset="-78"/>
              </a:rPr>
              <a:t>باشد.</a:t>
            </a:r>
          </a:p>
        </p:txBody>
      </p:sp>
    </p:spTree>
    <p:extLst>
      <p:ext uri="{BB962C8B-B14F-4D97-AF65-F5344CB8AC3E}">
        <p14:creationId xmlns:p14="http://schemas.microsoft.com/office/powerpoint/2010/main" val="27847233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انگیزه هايی برای شايستگی و استقلال حسابرس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حسابرسان به عنوان افراد اقتصادی و منطقی: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کاری </a:t>
            </a:r>
            <a:r>
              <a:rPr lang="fa-IR" dirty="0">
                <a:cs typeface="2  Davat" panose="00000400000000000000" pitchFamily="2" charset="-78"/>
              </a:rPr>
              <a:t>انجام نمیدهند که رفاه اقتصادی بلند مدت </a:t>
            </a:r>
            <a:r>
              <a:rPr lang="fa-IR" dirty="0" smtClean="0">
                <a:cs typeface="2  Davat" panose="00000400000000000000" pitchFamily="2" charset="-78"/>
              </a:rPr>
              <a:t>(شهرت </a:t>
            </a:r>
            <a:r>
              <a:rPr lang="fa-IR" dirty="0">
                <a:cs typeface="2  Davat" panose="00000400000000000000" pitchFamily="2" charset="-78"/>
              </a:rPr>
              <a:t>و </a:t>
            </a:r>
            <a:r>
              <a:rPr lang="fa-IR" dirty="0" smtClean="0">
                <a:cs typeface="2  Davat" panose="00000400000000000000" pitchFamily="2" charset="-78"/>
              </a:rPr>
              <a:t>اعتبار) آنان </a:t>
            </a:r>
            <a:r>
              <a:rPr lang="fa-IR" dirty="0">
                <a:cs typeface="2  Davat" panose="00000400000000000000" pitchFamily="2" charset="-78"/>
              </a:rPr>
              <a:t>را خدشهدار کند، اين موضوع بيشتر اقتصادی است </a:t>
            </a:r>
            <a:r>
              <a:rPr lang="fa-IR" dirty="0" smtClean="0">
                <a:cs typeface="2  Davat" panose="00000400000000000000" pitchFamily="2" charset="-78"/>
              </a:rPr>
              <a:t>تا اخلاقی</a:t>
            </a:r>
            <a:r>
              <a:rPr lang="fa-IR" dirty="0">
                <a:cs typeface="2  Davat" panose="00000400000000000000" pitchFamily="2" charset="-78"/>
              </a:rPr>
              <a:t>.</a:t>
            </a: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حسابرسان به عنوان افراد حرفهاي:</a:t>
            </a: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دارای </a:t>
            </a:r>
            <a:r>
              <a:rPr lang="fa-IR" dirty="0">
                <a:cs typeface="2  Davat" panose="00000400000000000000" pitchFamily="2" charset="-78"/>
              </a:rPr>
              <a:t>وظيفه اجتماعی </a:t>
            </a:r>
            <a:r>
              <a:rPr lang="fa-IR" sz="2900" dirty="0">
                <a:cs typeface="2  Davat" panose="00000400000000000000" pitchFamily="2" charset="-78"/>
              </a:rPr>
              <a:t>هستند، در اينجا بحث کشمکش بين وظيفه اجتماعی و احتمال از دست دادن صاحب کاران بالقوه و بالفعل وجود دارد.</a:t>
            </a:r>
          </a:p>
          <a:p>
            <a:pPr marL="0" indent="0" algn="justLow" rtl="1">
              <a:buNone/>
            </a:pPr>
            <a:r>
              <a:rPr lang="fa-IR" sz="2900" b="1" dirty="0">
                <a:cs typeface="2  Davat" panose="00000400000000000000" pitchFamily="2" charset="-78"/>
              </a:rPr>
              <a:t>تقابل بين منافع کوتاه مدت و بلند مدت:</a:t>
            </a:r>
          </a:p>
          <a:p>
            <a:pPr algn="justLow" rtl="1"/>
            <a:r>
              <a:rPr lang="fa-IR" sz="2900" dirty="0" smtClean="0">
                <a:cs typeface="2  Davat" panose="00000400000000000000" pitchFamily="2" charset="-78"/>
              </a:rPr>
              <a:t>سختگيری </a:t>
            </a:r>
            <a:r>
              <a:rPr lang="fa-IR" sz="2900" dirty="0">
                <a:cs typeface="2  Davat" panose="00000400000000000000" pitchFamily="2" charset="-78"/>
              </a:rPr>
              <a:t>حسابرس: از دست دادن صاحبکار جاری و بالقوه.</a:t>
            </a:r>
          </a:p>
          <a:p>
            <a:pPr algn="justLow" rtl="1"/>
            <a:r>
              <a:rPr lang="fa-IR" sz="2900" dirty="0" smtClean="0">
                <a:cs typeface="2  Davat" panose="00000400000000000000" pitchFamily="2" charset="-78"/>
              </a:rPr>
              <a:t>حسابرس </a:t>
            </a:r>
            <a:r>
              <a:rPr lang="fa-IR" sz="2900" dirty="0">
                <a:cs typeface="2  Davat" panose="00000400000000000000" pitchFamily="2" charset="-78"/>
              </a:rPr>
              <a:t>ممکن است به سمت عدم رعايت تعهد اجتماعی پيش رود و آثار بلند مدت آن به شکل از دست دادن شهرت و يا خروج او </a:t>
            </a:r>
            <a:r>
              <a:rPr lang="fa-IR" sz="2900" dirty="0" smtClean="0">
                <a:cs typeface="2  Davat" panose="00000400000000000000" pitchFamily="2" charset="-78"/>
              </a:rPr>
              <a:t>توسط حرفه(تشکل </a:t>
            </a:r>
            <a:r>
              <a:rPr lang="fa-IR" sz="2900" dirty="0">
                <a:cs typeface="2  Davat" panose="00000400000000000000" pitchFamily="2" charset="-78"/>
              </a:rPr>
              <a:t>خود </a:t>
            </a:r>
            <a:r>
              <a:rPr lang="fa-IR" sz="2900" dirty="0" smtClean="0">
                <a:cs typeface="2  Davat" panose="00000400000000000000" pitchFamily="2" charset="-78"/>
              </a:rPr>
              <a:t>نظم) </a:t>
            </a:r>
            <a:r>
              <a:rPr lang="fa-IR" sz="2900" dirty="0">
                <a:cs typeface="2  Davat" panose="00000400000000000000" pitchFamily="2" charset="-78"/>
              </a:rPr>
              <a:t>باشد.</a:t>
            </a:r>
          </a:p>
          <a:p>
            <a:pPr algn="justLow" rtl="1"/>
            <a:r>
              <a:rPr lang="fa-IR" sz="2900" dirty="0">
                <a:cs typeface="2  Davat" panose="00000400000000000000" pitchFamily="2" charset="-78"/>
              </a:rPr>
              <a:t>مويزر </a:t>
            </a:r>
            <a:r>
              <a:rPr lang="fa-IR" sz="2900" dirty="0" smtClean="0">
                <a:cs typeface="2  Davat" panose="00000400000000000000" pitchFamily="2" charset="-78"/>
              </a:rPr>
              <a:t>(1991): </a:t>
            </a:r>
            <a:r>
              <a:rPr lang="fa-IR" sz="2900" dirty="0">
                <a:cs typeface="2  Davat" panose="00000400000000000000" pitchFamily="2" charset="-78"/>
              </a:rPr>
              <a:t>يک باور عمومی وجود دارد که حسابرس هميشه در جهت متعادل کردن منافع جامعه و منافع شخصی خود، استقلال خود </a:t>
            </a:r>
            <a:r>
              <a:rPr lang="fa-IR" sz="2900" dirty="0" smtClean="0">
                <a:cs typeface="2  Davat" panose="00000400000000000000" pitchFamily="2" charset="-78"/>
              </a:rPr>
              <a:t>را حفظ </a:t>
            </a:r>
            <a:r>
              <a:rPr lang="fa-IR" sz="2900" dirty="0">
                <a:cs typeface="2  Davat" panose="00000400000000000000" pitchFamily="2" charset="-78"/>
              </a:rPr>
              <a:t>میکند.</a:t>
            </a:r>
            <a:endParaRPr lang="en-US" sz="2900" dirty="0">
              <a:cs typeface="2 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441252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انگیزه هايی برای شايستگی و استقلال حسابرس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حسابرسان </a:t>
            </a:r>
            <a:r>
              <a:rPr lang="fa-IR" b="1" dirty="0">
                <a:cs typeface="2  Davat" panose="00000400000000000000" pitchFamily="2" charset="-78"/>
              </a:rPr>
              <a:t>تلاش میکنند به وسيله سازوکارهای مختلف به شهرت و اعتبار خود بيافزايند:</a:t>
            </a:r>
          </a:p>
          <a:p>
            <a:pPr algn="r" rtl="1"/>
            <a:r>
              <a:rPr lang="fa-IR" dirty="0" smtClean="0">
                <a:cs typeface="2  Davat" panose="00000400000000000000" pitchFamily="2" charset="-78"/>
              </a:rPr>
              <a:t>در </a:t>
            </a:r>
            <a:r>
              <a:rPr lang="fa-IR" dirty="0">
                <a:cs typeface="2  Davat" panose="00000400000000000000" pitchFamily="2" charset="-78"/>
              </a:rPr>
              <a:t>جوامع حرفهاي عضو میشوند</a:t>
            </a:r>
          </a:p>
          <a:p>
            <a:pPr algn="r" rtl="1"/>
            <a:r>
              <a:rPr lang="fa-IR" dirty="0" smtClean="0">
                <a:cs typeface="2  Davat" panose="00000400000000000000" pitchFamily="2" charset="-78"/>
              </a:rPr>
              <a:t>خدمات </a:t>
            </a:r>
            <a:r>
              <a:rPr lang="fa-IR" dirty="0">
                <a:cs typeface="2  Davat" panose="00000400000000000000" pitchFamily="2" charset="-78"/>
              </a:rPr>
              <a:t>خود را به عنوان شرکای موسسات حرفهاي با مسئوليت </a:t>
            </a:r>
            <a:r>
              <a:rPr lang="fa-IR" dirty="0" smtClean="0">
                <a:cs typeface="2  Davat" panose="00000400000000000000" pitchFamily="2" charset="-78"/>
              </a:rPr>
              <a:t>نامحدود انجام </a:t>
            </a:r>
            <a:r>
              <a:rPr lang="fa-IR" dirty="0">
                <a:cs typeface="2  Davat" panose="00000400000000000000" pitchFamily="2" charset="-78"/>
              </a:rPr>
              <a:t>میدهند</a:t>
            </a:r>
          </a:p>
          <a:p>
            <a:pPr algn="r" rtl="1"/>
            <a:r>
              <a:rPr lang="fa-IR" dirty="0" smtClean="0">
                <a:cs typeface="2  Davat" panose="00000400000000000000" pitchFamily="2" charset="-78"/>
              </a:rPr>
              <a:t>موسسات حسابرسی </a:t>
            </a:r>
            <a:r>
              <a:rPr lang="fa-IR" dirty="0">
                <a:cs typeface="2  Davat" panose="00000400000000000000" pitchFamily="2" charset="-78"/>
              </a:rPr>
              <a:t>با هم ادغام </a:t>
            </a:r>
            <a:r>
              <a:rPr lang="fa-IR" dirty="0" smtClean="0">
                <a:cs typeface="2  Davat" panose="00000400000000000000" pitchFamily="2" charset="-78"/>
              </a:rPr>
              <a:t>میشوند</a:t>
            </a:r>
          </a:p>
          <a:p>
            <a:pPr algn="r" rtl="1"/>
            <a:endParaRPr lang="en-US" dirty="0">
              <a:cs typeface="2 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07223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انگیزه هايی برای شايستگی و استقلال حسابرس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r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نقد </a:t>
            </a:r>
            <a:r>
              <a:rPr lang="fa-IR" b="1" dirty="0">
                <a:cs typeface="2  Davat" panose="00000400000000000000" pitchFamily="2" charset="-78"/>
              </a:rPr>
              <a:t>بحثهای مذکور:</a:t>
            </a:r>
          </a:p>
          <a:p>
            <a:pPr algn="r" rtl="1"/>
            <a:r>
              <a:rPr lang="fa-IR" dirty="0" smtClean="0">
                <a:cs typeface="2  Davat" panose="00000400000000000000" pitchFamily="2" charset="-78"/>
              </a:rPr>
              <a:t> </a:t>
            </a:r>
            <a:r>
              <a:rPr lang="fa-IR" dirty="0">
                <a:cs typeface="2  Davat" panose="00000400000000000000" pitchFamily="2" charset="-78"/>
              </a:rPr>
              <a:t>اين مباحث بيش از آنکه مورد آزمون قرار بگيرند يا فرضيههای تاييد شدهای باشند، بيشتر جنبه نظری دارند و در مورد نحوه </a:t>
            </a:r>
            <a:r>
              <a:rPr lang="fa-IR" dirty="0" smtClean="0">
                <a:cs typeface="2  Davat" panose="00000400000000000000" pitchFamily="2" charset="-78"/>
              </a:rPr>
              <a:t>دستيابی حسابرسان </a:t>
            </a:r>
            <a:r>
              <a:rPr lang="fa-IR" dirty="0">
                <a:cs typeface="2  Davat" panose="00000400000000000000" pitchFamily="2" charset="-78"/>
              </a:rPr>
              <a:t>به استقلال مورد نظر رهنمودی ارائه </a:t>
            </a:r>
            <a:r>
              <a:rPr lang="fa-IR" dirty="0" smtClean="0">
                <a:cs typeface="2  Davat" panose="00000400000000000000" pitchFamily="2" charset="-78"/>
              </a:rPr>
              <a:t>نمیکنند. </a:t>
            </a:r>
          </a:p>
          <a:p>
            <a:pPr marL="0" indent="0" algn="r" rtl="1">
              <a:buNone/>
            </a:pPr>
            <a:r>
              <a:rPr lang="fa-IR" dirty="0" smtClean="0">
                <a:cs typeface="2  Davat" panose="00000400000000000000" pitchFamily="2" charset="-78"/>
              </a:rPr>
              <a:t>مثال</a:t>
            </a:r>
            <a:r>
              <a:rPr lang="fa-IR" dirty="0">
                <a:cs typeface="2  Davat" panose="00000400000000000000" pitchFamily="2" charset="-78"/>
              </a:rPr>
              <a:t>: حسابرسان در فرآيند حسابرسی علاوه بر ريسک حسابرسی، ريسک کسب و کار شخصی خود را نيز در نظر </a:t>
            </a:r>
            <a:r>
              <a:rPr lang="fa-IR" dirty="0" smtClean="0">
                <a:cs typeface="2  Davat" panose="00000400000000000000" pitchFamily="2" charset="-78"/>
              </a:rPr>
              <a:t>میگيرند. به </a:t>
            </a:r>
            <a:r>
              <a:rPr lang="fa-IR" dirty="0">
                <a:cs typeface="2  Davat" panose="00000400000000000000" pitchFamily="2" charset="-78"/>
              </a:rPr>
              <a:t>عبارت ديگر هميشه پيامد اقتصادی احتمالی دادخواهی ذینفعان در مورد عدم شايستگی حسابرس و از دست دادن کار حسابرسی در </a:t>
            </a:r>
            <a:r>
              <a:rPr lang="fa-IR" dirty="0" smtClean="0">
                <a:cs typeface="2  Davat" panose="00000400000000000000" pitchFamily="2" charset="-78"/>
              </a:rPr>
              <a:t>نتيجه عدم </a:t>
            </a:r>
            <a:r>
              <a:rPr lang="fa-IR" dirty="0">
                <a:cs typeface="2  Davat" panose="00000400000000000000" pitchFamily="2" charset="-78"/>
              </a:rPr>
              <a:t>توافق با صاحبکار را مد نظر </a:t>
            </a:r>
            <a:r>
              <a:rPr lang="fa-IR" dirty="0" smtClean="0">
                <a:cs typeface="2  Davat" panose="00000400000000000000" pitchFamily="2" charset="-78"/>
              </a:rPr>
              <a:t>دارند. هرچه </a:t>
            </a:r>
            <a:r>
              <a:rPr lang="fa-IR" dirty="0">
                <a:cs typeface="2  Davat" panose="00000400000000000000" pitchFamily="2" charset="-78"/>
              </a:rPr>
              <a:t>ريسک شخصی کسب و کار حسابرسان بيشتر باشد، احتمال تعديل گزارش حسابرسی برحسب موضوع مورد عدم توافق يا </a:t>
            </a:r>
            <a:r>
              <a:rPr lang="fa-IR" dirty="0" smtClean="0">
                <a:cs typeface="2  Davat" panose="00000400000000000000" pitchFamily="2" charset="-78"/>
              </a:rPr>
              <a:t>کشمکش، بيشتر </a:t>
            </a:r>
            <a:r>
              <a:rPr lang="fa-IR" dirty="0">
                <a:cs typeface="2  Davat" panose="00000400000000000000" pitchFamily="2" charset="-78"/>
              </a:rPr>
              <a:t>خواهد بود</a:t>
            </a:r>
            <a:r>
              <a:rPr lang="fa-IR" dirty="0" smtClean="0">
                <a:cs typeface="2  Davat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2  Davat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>
                <a:cs typeface="2  Davat" panose="00000400000000000000" pitchFamily="2" charset="-78"/>
              </a:rPr>
              <a:t>شواهد:</a:t>
            </a:r>
          </a:p>
          <a:p>
            <a:pPr algn="r" rtl="1"/>
            <a:r>
              <a:rPr lang="fa-IR" dirty="0" smtClean="0">
                <a:cs typeface="2  Davat" panose="00000400000000000000" pitchFamily="2" charset="-78"/>
              </a:rPr>
              <a:t>در </a:t>
            </a:r>
            <a:r>
              <a:rPr lang="fa-IR" dirty="0">
                <a:cs typeface="2  Davat" panose="00000400000000000000" pitchFamily="2" charset="-78"/>
              </a:rPr>
              <a:t>بسياری از قصورها و شکستهای عمده، از حسابرسان خواسته شده است تا مخارج خارج از دادگاه را بپردازند تا از افشای نقش </a:t>
            </a:r>
            <a:r>
              <a:rPr lang="fa-IR" dirty="0" smtClean="0">
                <a:cs typeface="2  Davat" panose="00000400000000000000" pitchFamily="2" charset="-78"/>
              </a:rPr>
              <a:t>او در </a:t>
            </a:r>
            <a:r>
              <a:rPr lang="fa-IR" dirty="0">
                <a:cs typeface="2  Davat" panose="00000400000000000000" pitchFamily="2" charset="-78"/>
              </a:rPr>
              <a:t>جامعه جلوگيری شود.</a:t>
            </a:r>
          </a:p>
          <a:p>
            <a:pPr algn="r" rtl="1"/>
            <a:r>
              <a:rPr lang="fa-IR" dirty="0" smtClean="0">
                <a:cs typeface="2  Davat" panose="00000400000000000000" pitchFamily="2" charset="-78"/>
              </a:rPr>
              <a:t>حسابرسان </a:t>
            </a:r>
            <a:r>
              <a:rPr lang="fa-IR" dirty="0">
                <a:cs typeface="2  Davat" panose="00000400000000000000" pitchFamily="2" charset="-78"/>
              </a:rPr>
              <a:t>ممکن است در جهت عکس تمام توافقهای اجتماعی مورد عمل به عنوان مهارت حرفهاي، شرايط شخصی خود را قبل از </a:t>
            </a:r>
            <a:r>
              <a:rPr lang="fa-IR" dirty="0" smtClean="0">
                <a:cs typeface="2  Davat" panose="00000400000000000000" pitchFamily="2" charset="-78"/>
              </a:rPr>
              <a:t>هر شخص </a:t>
            </a:r>
            <a:r>
              <a:rPr lang="fa-IR" dirty="0">
                <a:cs typeface="2  Davat" panose="00000400000000000000" pitchFamily="2" charset="-78"/>
              </a:rPr>
              <a:t>ديگری در نظر بگيرند</a:t>
            </a:r>
            <a:r>
              <a:rPr lang="fa-IR" dirty="0" smtClean="0">
                <a:cs typeface="2  Davat" panose="00000400000000000000" pitchFamily="2" charset="-78"/>
              </a:rPr>
              <a:t>.(تعديل </a:t>
            </a:r>
            <a:r>
              <a:rPr lang="fa-IR" dirty="0">
                <a:cs typeface="2  Davat" panose="00000400000000000000" pitchFamily="2" charset="-78"/>
              </a:rPr>
              <a:t>گزارش در موارد ضعف وضعيت مالی شرکتها با توجه به عواقب </a:t>
            </a:r>
            <a:r>
              <a:rPr lang="fa-IR" dirty="0" smtClean="0">
                <a:cs typeface="2  Davat" panose="00000400000000000000" pitchFamily="2" charset="-78"/>
              </a:rPr>
              <a:t>آتی).</a:t>
            </a:r>
            <a:endParaRPr lang="fa-IR" dirty="0">
              <a:cs typeface="2  Davat" panose="00000400000000000000" pitchFamily="2" charset="-78"/>
            </a:endParaRPr>
          </a:p>
          <a:p>
            <a:pPr algn="r" rtl="1"/>
            <a:endParaRPr lang="en-US" dirty="0">
              <a:cs typeface="2 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667531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ماهیت استقلال حسابرس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Low" rtl="1">
              <a:buNone/>
            </a:pPr>
            <a:r>
              <a:rPr lang="fa-IR" dirty="0"/>
              <a:t>استقلال حسابرس معمولاً به عنوان يک استقلال حرفهاي مطرح و توصيف شده </a:t>
            </a:r>
            <a:r>
              <a:rPr lang="fa-IR" dirty="0" smtClean="0"/>
              <a:t>است</a:t>
            </a:r>
            <a:r>
              <a:rPr lang="fa-IR" b="1" dirty="0" smtClean="0">
                <a:cs typeface="2  Davat" panose="00000400000000000000" pitchFamily="2" charset="-78"/>
              </a:rPr>
              <a:t>:</a:t>
            </a:r>
            <a:endParaRPr lang="fa-IR" b="1" dirty="0">
              <a:cs typeface="2  Davat" panose="00000400000000000000" pitchFamily="2" charset="-78"/>
            </a:endParaRPr>
          </a:p>
          <a:p>
            <a:pPr algn="justLow" rtl="1"/>
            <a:r>
              <a:rPr lang="fa-IR" dirty="0">
                <a:cs typeface="2  Davat" panose="00000400000000000000" pitchFamily="2" charset="-78"/>
              </a:rPr>
              <a:t> يعنی بر حسب عينيتی که حسابرس در موقعيت حسابرسی به عنوان يک فرد حرفهاي به دست میآورد و روشی که او از </a:t>
            </a:r>
            <a:r>
              <a:rPr lang="fa-IR" dirty="0" smtClean="0">
                <a:cs typeface="2  Davat" panose="00000400000000000000" pitchFamily="2" charset="-78"/>
              </a:rPr>
              <a:t>عهده گردآوری</a:t>
            </a:r>
            <a:r>
              <a:rPr lang="fa-IR" dirty="0">
                <a:cs typeface="2  Davat" panose="00000400000000000000" pitchFamily="2" charset="-78"/>
              </a:rPr>
              <a:t>، ارزيابی و گزارشگری شواهد حسابرسی بر اساس روش بی طرفانه بر میآيد، در نظر گرفته </a:t>
            </a:r>
            <a:r>
              <a:rPr lang="fa-IR" dirty="0" smtClean="0">
                <a:cs typeface="2  Davat" panose="00000400000000000000" pitchFamily="2" charset="-78"/>
              </a:rPr>
              <a:t>میشود (موتز </a:t>
            </a:r>
            <a:r>
              <a:rPr lang="fa-IR" dirty="0">
                <a:cs typeface="2  Davat" panose="00000400000000000000" pitchFamily="2" charset="-78"/>
              </a:rPr>
              <a:t>و </a:t>
            </a:r>
            <a:r>
              <a:rPr lang="fa-IR" dirty="0" smtClean="0">
                <a:cs typeface="2  Davat" panose="00000400000000000000" pitchFamily="2" charset="-78"/>
              </a:rPr>
              <a:t>شرف).</a:t>
            </a:r>
            <a:endParaRPr lang="fa-IR" dirty="0">
              <a:cs typeface="2  Davat" panose="00000400000000000000" pitchFamily="2" charset="-78"/>
            </a:endParaRPr>
          </a:p>
          <a:p>
            <a:pPr algn="justLow" rtl="1"/>
            <a:r>
              <a:rPr lang="fa-IR" dirty="0">
                <a:cs typeface="2  Davat" panose="00000400000000000000" pitchFamily="2" charset="-78"/>
              </a:rPr>
              <a:t>اين موضوع به طور سنتی، به عنوان حالتی از ذهن به مفهوم نگرش حسابرسی به روابط موجود با مديريت صاحبکار، سهامداران و </a:t>
            </a:r>
            <a:r>
              <a:rPr lang="fa-IR" dirty="0" smtClean="0">
                <a:cs typeface="2  Davat" panose="00000400000000000000" pitchFamily="2" charset="-78"/>
              </a:rPr>
              <a:t>ساير ذینفعان </a:t>
            </a:r>
            <a:r>
              <a:rPr lang="fa-IR" dirty="0">
                <a:cs typeface="2  Davat" panose="00000400000000000000" pitchFamily="2" charset="-78"/>
              </a:rPr>
              <a:t>و استفادهکنندگان صورتهای مالی تصور شده </a:t>
            </a:r>
            <a:r>
              <a:rPr lang="fa-IR" dirty="0" smtClean="0">
                <a:cs typeface="2  Davat" panose="00000400000000000000" pitchFamily="2" charset="-78"/>
              </a:rPr>
              <a:t>است(موتز </a:t>
            </a:r>
            <a:r>
              <a:rPr lang="fa-IR" dirty="0">
                <a:cs typeface="2  Davat" panose="00000400000000000000" pitchFamily="2" charset="-78"/>
              </a:rPr>
              <a:t>و </a:t>
            </a:r>
            <a:r>
              <a:rPr lang="fa-IR" dirty="0" smtClean="0">
                <a:cs typeface="2  Davat" panose="00000400000000000000" pitchFamily="2" charset="-78"/>
              </a:rPr>
              <a:t>شرف).</a:t>
            </a:r>
            <a:endParaRPr lang="fa-IR" dirty="0">
              <a:cs typeface="2  Davat" panose="00000400000000000000" pitchFamily="2" charset="-78"/>
            </a:endParaRPr>
          </a:p>
          <a:p>
            <a:pPr algn="justLow" rtl="1"/>
            <a:r>
              <a:rPr lang="fa-IR" dirty="0" smtClean="0">
                <a:cs typeface="2  Davat" panose="00000400000000000000" pitchFamily="2" charset="-78"/>
              </a:rPr>
              <a:t>تعريف </a:t>
            </a:r>
            <a:r>
              <a:rPr lang="fa-IR" dirty="0">
                <a:cs typeface="2  Davat" panose="00000400000000000000" pitchFamily="2" charset="-78"/>
              </a:rPr>
              <a:t>عملياتی از آنچه که حالتی از ذهن است کار سخت و پيچيدهای است. اما دست کم يک توافق عمومی وجود دارد که استقلال نگرشی </a:t>
            </a:r>
            <a:r>
              <a:rPr lang="fa-IR" dirty="0" smtClean="0">
                <a:cs typeface="2  Davat" panose="00000400000000000000" pitchFamily="2" charset="-78"/>
              </a:rPr>
              <a:t>از ذهن </a:t>
            </a:r>
            <a:r>
              <a:rPr lang="fa-IR" dirty="0">
                <a:cs typeface="2  Davat" panose="00000400000000000000" pitchFamily="2" charset="-78"/>
              </a:rPr>
              <a:t>است که اجازه نمیدهد نقطه نظرات و نتيجه گيریهای حسابرس، متکی به اثرات و فشارهای ناشی از تضاد منافع افراد قرار بگيرد.</a:t>
            </a:r>
          </a:p>
          <a:p>
            <a:pPr algn="justLow" rtl="1"/>
            <a:r>
              <a:rPr lang="fa-IR" dirty="0">
                <a:cs typeface="2  Davat" panose="00000400000000000000" pitchFamily="2" charset="-78"/>
              </a:rPr>
              <a:t>فلينت معتقد است که استقلال حسابرس يک نگرش ذهنی است و آن را به ويژگیهای فردی يعنی درستکاری و قدرت شخصيت وی، </a:t>
            </a:r>
            <a:r>
              <a:rPr lang="fa-IR" dirty="0" smtClean="0">
                <a:cs typeface="2  Davat" panose="00000400000000000000" pitchFamily="2" charset="-78"/>
              </a:rPr>
              <a:t>پيوند میدهد.</a:t>
            </a:r>
          </a:p>
          <a:p>
            <a:pPr algn="justLow" rtl="1"/>
            <a:r>
              <a:rPr lang="fa-IR" dirty="0">
                <a:cs typeface="2  Davat" panose="00000400000000000000" pitchFamily="2" charset="-78"/>
              </a:rPr>
              <a:t>در اين مفهوم استقلال مورد انتظار از حسابرس را میتوان نه تنها به عنوان حالتی از ذهن، بلکه حالتی از اطمينان تصور نمود که مربوط </a:t>
            </a:r>
            <a:r>
              <a:rPr lang="fa-IR" dirty="0" smtClean="0">
                <a:cs typeface="2  Davat" panose="00000400000000000000" pitchFamily="2" charset="-78"/>
              </a:rPr>
              <a:t>به رفتار </a:t>
            </a:r>
            <a:r>
              <a:rPr lang="fa-IR" dirty="0">
                <a:cs typeface="2  Davat" panose="00000400000000000000" pitchFamily="2" charset="-78"/>
              </a:rPr>
              <a:t>يک فرد حرفهاي در مقابل فشارهای مختلف و ممکن بر درستکاری و صداقت وی میباشد.</a:t>
            </a:r>
            <a:endParaRPr lang="en-US" dirty="0">
              <a:cs typeface="2 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566788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استقلال ظاهری حسابرس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انتظارات </a:t>
            </a:r>
            <a:r>
              <a:rPr lang="fa-IR" dirty="0">
                <a:cs typeface="2  Davat" panose="00000400000000000000" pitchFamily="2" charset="-78"/>
              </a:rPr>
              <a:t>ذهنی مبنايی ايدهآلی برای جلب اعتماد در مورد صداقت حسابرس برای ارائه يک نظر حرفهاي نيست.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حسابرس </a:t>
            </a:r>
            <a:r>
              <a:rPr lang="fa-IR" dirty="0">
                <a:cs typeface="2  Davat" panose="00000400000000000000" pitchFamily="2" charset="-78"/>
              </a:rPr>
              <a:t>بايد از نظر فکری و عملی مستقل باشد اما چنين شرايطی در عمل به ندرت اتفاق میافتد.</a:t>
            </a:r>
          </a:p>
          <a:p>
            <a:pPr marL="0" indent="0" algn="justLow" rtl="1">
              <a:buNone/>
            </a:pPr>
            <a:r>
              <a:rPr lang="fa-IR" dirty="0">
                <a:cs typeface="2  Davat" panose="00000400000000000000" pitchFamily="2" charset="-78"/>
              </a:rPr>
              <a:t>بنابر اين، علاوه بر مفهوم استقلال ذهنی، لازم است تا استقلال برای عموم به عنوان مفهوم صريح و روشن گفته شود و علايمی عمومی </a:t>
            </a:r>
            <a:r>
              <a:rPr lang="fa-IR" dirty="0" smtClean="0">
                <a:cs typeface="2  Davat" panose="00000400000000000000" pitchFamily="2" charset="-78"/>
              </a:rPr>
              <a:t>نيز اين </a:t>
            </a:r>
            <a:r>
              <a:rPr lang="fa-IR" dirty="0">
                <a:cs typeface="2  Davat" panose="00000400000000000000" pitchFamily="2" charset="-78"/>
              </a:rPr>
              <a:t>موضوع را نشان دهد.</a:t>
            </a:r>
          </a:p>
          <a:p>
            <a:pPr marL="0" indent="0" algn="justLow" rtl="1">
              <a:buNone/>
            </a:pPr>
            <a:r>
              <a:rPr lang="fa-IR" dirty="0">
                <a:cs typeface="2  Davat" panose="00000400000000000000" pitchFamily="2" charset="-78"/>
              </a:rPr>
              <a:t>حداقل اينکه، حسابرسان بايد در موقعيتی باشند که به شکل کارآيی، ظرفيت تحمل فشارهای وارد شده بر استقلال ذهنی را داشته باشند.</a:t>
            </a:r>
            <a:endParaRPr lang="en-US" dirty="0">
              <a:cs typeface="2 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664084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ابعاد گوناگون استقلال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b="1" dirty="0">
                <a:cs typeface="2  Davat" panose="00000400000000000000" pitchFamily="2" charset="-78"/>
              </a:rPr>
              <a:t>ابعاد گوناگون استقلال از ديدگاه موتز و شرف:</a:t>
            </a: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استقلال </a:t>
            </a:r>
            <a:r>
              <a:rPr lang="fa-IR" b="1" dirty="0">
                <a:cs typeface="2  Davat" panose="00000400000000000000" pitchFamily="2" charset="-78"/>
              </a:rPr>
              <a:t>برنامهريزی حسابرسی</a:t>
            </a: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استقلال </a:t>
            </a:r>
            <a:r>
              <a:rPr lang="fa-IR" b="1" dirty="0">
                <a:cs typeface="2  Davat" panose="00000400000000000000" pitchFamily="2" charset="-78"/>
              </a:rPr>
              <a:t>گردآوری و ارزيابی شواهد مناسب</a:t>
            </a: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استقلال </a:t>
            </a:r>
            <a:r>
              <a:rPr lang="fa-IR" b="1" dirty="0">
                <a:cs typeface="2  Davat" panose="00000400000000000000" pitchFamily="2" charset="-78"/>
              </a:rPr>
              <a:t>گزارشگری</a:t>
            </a:r>
          </a:p>
          <a:p>
            <a:pPr marL="0" indent="0" algn="r" rtl="1">
              <a:buNone/>
            </a:pPr>
            <a:r>
              <a:rPr lang="fa-IR" b="1" dirty="0">
                <a:cs typeface="2  Davat" panose="00000400000000000000" pitchFamily="2" charset="-78"/>
              </a:rPr>
              <a:t>حسابرسان بايد حسابرسی را با استقلال شروع کرده، با استقلال انجام دهند و پيامهای آشکاری دال بر اينکه مستقل هستند، ارائه کنند.</a:t>
            </a:r>
          </a:p>
        </p:txBody>
      </p:sp>
    </p:spTree>
    <p:extLst>
      <p:ext uri="{BB962C8B-B14F-4D97-AF65-F5344CB8AC3E}">
        <p14:creationId xmlns:p14="http://schemas.microsoft.com/office/powerpoint/2010/main" val="3354762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مقررات گذاری در حوزه استقلال حسابرس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استقلال ظاهری حسابرس در سايه موارد زير به دست میآيد: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1-دسته </a:t>
            </a:r>
            <a:r>
              <a:rPr lang="fa-IR" b="1" dirty="0">
                <a:cs typeface="2  Davat" panose="00000400000000000000" pitchFamily="2" charset="-78"/>
              </a:rPr>
              <a:t>اول به شرايط فردی مربوط میشود که وظايف رسيدگی و تاييد حسابرسی را عملی میسازد. آنها را میتوان در قوانين شرکتها </a:t>
            </a:r>
            <a:r>
              <a:rPr lang="fa-IR" b="1" dirty="0" smtClean="0">
                <a:cs typeface="2  Davat" panose="00000400000000000000" pitchFamily="2" charset="-78"/>
              </a:rPr>
              <a:t>يا در </a:t>
            </a:r>
            <a:r>
              <a:rPr lang="fa-IR" b="1" dirty="0">
                <a:cs typeface="2  Davat" panose="00000400000000000000" pitchFamily="2" charset="-78"/>
              </a:rPr>
              <a:t>مقررات اختياری داخلی واحد تحت حسابرسی </a:t>
            </a:r>
            <a:r>
              <a:rPr lang="fa-IR" b="1" dirty="0" smtClean="0">
                <a:cs typeface="2  Davat" panose="00000400000000000000" pitchFamily="2" charset="-78"/>
              </a:rPr>
              <a:t>يافت. مانند </a:t>
            </a:r>
            <a:r>
              <a:rPr lang="fa-IR" b="1" dirty="0">
                <a:cs typeface="2  Davat" panose="00000400000000000000" pitchFamily="2" charset="-78"/>
              </a:rPr>
              <a:t>انتخاب حسابرس، جايگزينی، حق الزحمه و دستيابی به شواهد مورد نياز.....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2- </a:t>
            </a:r>
            <a:r>
              <a:rPr lang="fa-IR" b="1" dirty="0">
                <a:cs typeface="2  Davat" panose="00000400000000000000" pitchFamily="2" charset="-78"/>
              </a:rPr>
              <a:t>دسته دوم با حسابرسان و رفتار مورد انتظار افراد حرفهاي سروکار دارد. اين شرايط در آيين رفتار حرفهاي بيان </a:t>
            </a:r>
            <a:r>
              <a:rPr lang="fa-IR" b="1" dirty="0" smtClean="0">
                <a:cs typeface="2  Davat" panose="00000400000000000000" pitchFamily="2" charset="-78"/>
              </a:rPr>
              <a:t>میشود. مانند </a:t>
            </a:r>
            <a:r>
              <a:rPr lang="fa-IR" b="1" dirty="0">
                <a:cs typeface="2  Davat" panose="00000400000000000000" pitchFamily="2" charset="-78"/>
              </a:rPr>
              <a:t>الزام حرفهاي بودن برای استقلال حسابرسی است که بر اساس آن يک بيان صريح از استقلال حسابرس صورت </a:t>
            </a:r>
            <a:r>
              <a:rPr lang="fa-IR" b="1" dirty="0" smtClean="0">
                <a:cs typeface="2  Davat" panose="00000400000000000000" pitchFamily="2" charset="-78"/>
              </a:rPr>
              <a:t>ميگيرد(سر برگ گزارشها </a:t>
            </a:r>
            <a:r>
              <a:rPr lang="fa-IR" b="1" dirty="0">
                <a:cs typeface="2  Davat" panose="00000400000000000000" pitchFamily="2" charset="-78"/>
              </a:rPr>
              <a:t>خود را مستقل </a:t>
            </a:r>
            <a:r>
              <a:rPr lang="fa-IR" b="1" dirty="0" smtClean="0">
                <a:cs typeface="2  Davat" panose="00000400000000000000" pitchFamily="2" charset="-78"/>
              </a:rPr>
              <a:t>مینامند).</a:t>
            </a:r>
            <a:endParaRPr lang="fa-IR" b="1" dirty="0">
              <a:cs typeface="2  Davat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آيين رفتار حرفهاي ملزم ميکند که در صورت تغيير حسابرس با حسابرس قبلی خود ارتباط برقرار کنند.</a:t>
            </a:r>
          </a:p>
        </p:txBody>
      </p:sp>
    </p:spTree>
    <p:extLst>
      <p:ext uri="{BB962C8B-B14F-4D97-AF65-F5344CB8AC3E}">
        <p14:creationId xmlns:p14="http://schemas.microsoft.com/office/powerpoint/2010/main" val="32922362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منع قانونی و استقلال حسابرس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علاوه بر قوانينی که به حسابرس آزادی لازم برای حفظ استقلال ميدهد، ممنوعيتهايی نيز در جهت حفظ استقلال وجود دارد: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حسابرس </a:t>
            </a:r>
            <a:r>
              <a:rPr lang="fa-IR" b="1" dirty="0">
                <a:cs typeface="2  Davat" panose="00000400000000000000" pitchFamily="2" charset="-78"/>
              </a:rPr>
              <a:t>نمیتواند در واحد مورد رسيدگی پست مديريتی داشته باشد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ممنوعيتهای </a:t>
            </a:r>
            <a:r>
              <a:rPr lang="fa-IR" b="1" dirty="0">
                <a:cs typeface="2  Davat" panose="00000400000000000000" pitchFamily="2" charset="-78"/>
              </a:rPr>
              <a:t>مربوط به حق الزحمه حسابرسی و هر گونه وابستگی حسابرس با اين موضوع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ممنوعيتهای </a:t>
            </a:r>
            <a:r>
              <a:rPr lang="fa-IR" b="1" dirty="0">
                <a:cs typeface="2  Davat" panose="00000400000000000000" pitchFamily="2" charset="-78"/>
              </a:rPr>
              <a:t>مربوط به ارتباط با ساختارهای قانونی صاحبکار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وجود </a:t>
            </a:r>
            <a:r>
              <a:rPr lang="fa-IR" b="1" dirty="0">
                <a:cs typeface="2  Davat" panose="00000400000000000000" pitchFamily="2" charset="-78"/>
              </a:rPr>
              <a:t>منافع مالی در واحد تحت حسابرسی</a:t>
            </a: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اين قوانين و مقررات استقلال را تضمين نمیکند چرا که اين مهم مربوط به نحوه فکر و عمل در يک موقعيت خاص است.</a:t>
            </a:r>
          </a:p>
        </p:txBody>
      </p:sp>
    </p:spTree>
    <p:extLst>
      <p:ext uri="{BB962C8B-B14F-4D97-AF65-F5344CB8AC3E}">
        <p14:creationId xmlns:p14="http://schemas.microsoft.com/office/powerpoint/2010/main" val="1048776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خدمات مديريت و استقلال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در مواردی که حسابرس خدمات غير گواهی به صاحبکار ارائه میکند آيا او میتواند مستقل باشد؟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در </a:t>
            </a:r>
            <a:r>
              <a:rPr lang="fa-IR" b="1" dirty="0">
                <a:cs typeface="2  Davat" panose="00000400000000000000" pitchFamily="2" charset="-78"/>
              </a:rPr>
              <a:t>برخی کشورها ارائه همزمان اين خدمات منع شده است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در </a:t>
            </a:r>
            <a:r>
              <a:rPr lang="fa-IR" b="1" dirty="0">
                <a:cs typeface="2  Davat" panose="00000400000000000000" pitchFamily="2" charset="-78"/>
              </a:rPr>
              <a:t>برخی کشورها راه حلی پيشنهاد نشده يا بسيار ضعيف است.</a:t>
            </a: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حسابرس بر اساس مناسبترين قضاوت حرفهاي بايد مطمئن شود که استقلال حرفهاي او حفظ خواهد شد.</a:t>
            </a: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ديدگاه ديگری معتقد است که بیطرفی حسابرس میتواند حفظ شود زيرا استقلال ذهنی حسابرس مهم است. اما از ديدگاه استقلال </a:t>
            </a:r>
            <a:r>
              <a:rPr lang="fa-IR" b="1" dirty="0" smtClean="0">
                <a:cs typeface="2  Davat" panose="00000400000000000000" pitchFamily="2" charset="-78"/>
              </a:rPr>
              <a:t>ظاهری حسابرس</a:t>
            </a:r>
            <a:r>
              <a:rPr lang="fa-IR" b="1" dirty="0">
                <a:cs typeface="2  Davat" panose="00000400000000000000" pitchFamily="2" charset="-78"/>
              </a:rPr>
              <a:t>، اين بحث مخالفانی دارد.</a:t>
            </a:r>
          </a:p>
        </p:txBody>
      </p:sp>
    </p:spTree>
    <p:extLst>
      <p:ext uri="{BB962C8B-B14F-4D97-AF65-F5344CB8AC3E}">
        <p14:creationId xmlns:p14="http://schemas.microsoft.com/office/powerpoint/2010/main" val="20482437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استقلال حسابرس و سهامداران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صورتهای مالی کالای عمومی هستند و علاوه بر سهامداران توسط ساير استفادهکنندگان نيز مورد استفاده قرار میگيرد.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بنابراين </a:t>
            </a:r>
            <a:r>
              <a:rPr lang="fa-IR" dirty="0">
                <a:cs typeface="2  Davat" panose="00000400000000000000" pitchFamily="2" charset="-78"/>
              </a:rPr>
              <a:t>حسابرسان دارای يک مسئوليت مراقبت شامل استقلال در فکر و عمل هستند که ماورای گروه سهامداران است.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اين </a:t>
            </a:r>
            <a:r>
              <a:rPr lang="fa-IR" dirty="0">
                <a:cs typeface="2  Davat" panose="00000400000000000000" pitchFamily="2" charset="-78"/>
              </a:rPr>
              <a:t>موضوع خاص در مقررات موثر در هدايت حسابرسی به طور مستقيم مورد توجه قرار نگرفته است</a:t>
            </a:r>
            <a:r>
              <a:rPr lang="fa-IR" dirty="0" smtClean="0">
                <a:cs typeface="2  Davat" panose="00000400000000000000" pitchFamily="2" charset="-78"/>
              </a:rPr>
              <a:t>.</a:t>
            </a: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بررسی رابطه بين حسابرس و صاحبکار برحسب اندازه نسبت سازمان های شان: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 </a:t>
            </a:r>
            <a:r>
              <a:rPr lang="fa-IR" dirty="0">
                <a:cs typeface="2  Davat" panose="00000400000000000000" pitchFamily="2" charset="-78"/>
              </a:rPr>
              <a:t>صاحبکار و حسابرس آن سازمانهای کوچکی هستند.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 </a:t>
            </a:r>
            <a:r>
              <a:rPr lang="fa-IR" dirty="0">
                <a:cs typeface="2  Davat" panose="00000400000000000000" pitchFamily="2" charset="-78"/>
              </a:rPr>
              <a:t>صاحبکار و حسابرس آن سازمانهای بزرگی هستند</a:t>
            </a:r>
            <a:r>
              <a:rPr lang="fa-IR" dirty="0" smtClean="0">
                <a:cs typeface="2  Davat" panose="00000400000000000000" pitchFamily="2" charset="-78"/>
              </a:rPr>
              <a:t>.</a:t>
            </a: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ساير موارد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در </a:t>
            </a:r>
            <a:r>
              <a:rPr lang="fa-IR" dirty="0">
                <a:cs typeface="2  Davat" panose="00000400000000000000" pitchFamily="2" charset="-78"/>
              </a:rPr>
              <a:t>تمام حالتها معمولاً موضوع استقلال ظاهری است که در وهله اول شک برانگيز میشود.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زيرا </a:t>
            </a:r>
            <a:r>
              <a:rPr lang="fa-IR" dirty="0">
                <a:cs typeface="2  Davat" panose="00000400000000000000" pitchFamily="2" charset="-78"/>
              </a:rPr>
              <a:t>بسياری از افراد ذینفع، اميدوارند بتوانند براساس قضاوتهای حرفهاي حسابرس، تصميمگيری کنند اما:</a:t>
            </a:r>
          </a:p>
        </p:txBody>
      </p:sp>
    </p:spTree>
    <p:extLst>
      <p:ext uri="{BB962C8B-B14F-4D97-AF65-F5344CB8AC3E}">
        <p14:creationId xmlns:p14="http://schemas.microsoft.com/office/powerpoint/2010/main" val="24440192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استقلال حسابرس و سهامداران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ساير </a:t>
            </a:r>
            <a:r>
              <a:rPr lang="fa-IR" b="1" dirty="0">
                <a:cs typeface="2  Davat" panose="00000400000000000000" pitchFamily="2" charset="-78"/>
              </a:rPr>
              <a:t>موارد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در </a:t>
            </a:r>
            <a:r>
              <a:rPr lang="fa-IR" dirty="0">
                <a:cs typeface="2  Davat" panose="00000400000000000000" pitchFamily="2" charset="-78"/>
              </a:rPr>
              <a:t>تمام حالتها معمولاً موضوع استقلال ظاهری است که در وهله اول شک برانگيز میشود.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زيرا </a:t>
            </a:r>
            <a:r>
              <a:rPr lang="fa-IR" dirty="0">
                <a:cs typeface="2  Davat" panose="00000400000000000000" pitchFamily="2" charset="-78"/>
              </a:rPr>
              <a:t>بسياری از افراد ذینفع، اميدوارند بتوانند براساس قضاوتهای حرفهاي حسابرس، تصميمگيری کنند اما نمیتوانند وارد فرآيند ذهنی حسابرس شوند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در </a:t>
            </a:r>
            <a:r>
              <a:rPr lang="fa-IR" dirty="0">
                <a:cs typeface="2  Davat" panose="00000400000000000000" pitchFamily="2" charset="-78"/>
              </a:rPr>
              <a:t>موقعيتی نيستند که بتوانند کار حسابرس را ارزيابی کنند.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بنابراين </a:t>
            </a:r>
            <a:r>
              <a:rPr lang="fa-IR" dirty="0">
                <a:cs typeface="2  Davat" panose="00000400000000000000" pitchFamily="2" charset="-78"/>
              </a:rPr>
              <a:t>اين موضوع حياتی است که که استقلال ظاهری حسابرس زير سوال نرود و همه ذینفعان حسابرسی اطمينان داشته باشند </a:t>
            </a:r>
            <a:r>
              <a:rPr lang="fa-IR" dirty="0" smtClean="0">
                <a:cs typeface="2  Davat" panose="00000400000000000000" pitchFamily="2" charset="-78"/>
              </a:rPr>
              <a:t>که حسابرسان </a:t>
            </a:r>
            <a:r>
              <a:rPr lang="fa-IR" dirty="0">
                <a:cs typeface="2  Davat" panose="00000400000000000000" pitchFamily="2" charset="-78"/>
              </a:rPr>
              <a:t>براساس عينيتگرايی عمل میکنند.</a:t>
            </a:r>
          </a:p>
        </p:txBody>
      </p:sp>
    </p:spTree>
    <p:extLst>
      <p:ext uri="{BB962C8B-B14F-4D97-AF65-F5344CB8AC3E}">
        <p14:creationId xmlns:p14="http://schemas.microsoft.com/office/powerpoint/2010/main" val="18185595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/>
              <a:t>موقعیتهای کنونی و استقلال حسابرس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فروپاشیهای اخير </a:t>
            </a:r>
            <a:r>
              <a:rPr lang="fa-IR" b="1" dirty="0" smtClean="0">
                <a:cs typeface="2  Davat" panose="00000400000000000000" pitchFamily="2" charset="-78"/>
              </a:rPr>
              <a:t>(انرون</a:t>
            </a:r>
            <a:r>
              <a:rPr lang="fa-IR" b="1" dirty="0">
                <a:cs typeface="2  Davat" panose="00000400000000000000" pitchFamily="2" charset="-78"/>
              </a:rPr>
              <a:t>، ورلدکام و</a:t>
            </a:r>
            <a:r>
              <a:rPr lang="fa-IR" b="1" dirty="0" smtClean="0">
                <a:cs typeface="2  Davat" panose="00000400000000000000" pitchFamily="2" charset="-78"/>
              </a:rPr>
              <a:t>...) </a:t>
            </a:r>
            <a:r>
              <a:rPr lang="fa-IR" b="1" dirty="0">
                <a:cs typeface="2  Davat" panose="00000400000000000000" pitchFamily="2" charset="-78"/>
              </a:rPr>
              <a:t>نشاندهنده شواهدی دال بر از بين رفتن استقلال حسابرس در اين وضعيتهاست. با توجه به </a:t>
            </a:r>
            <a:r>
              <a:rPr lang="fa-IR" b="1" dirty="0" smtClean="0">
                <a:cs typeface="2  Davat" panose="00000400000000000000" pitchFamily="2" charset="-78"/>
              </a:rPr>
              <a:t>اين ورشکستگیها </a:t>
            </a:r>
            <a:r>
              <a:rPr lang="fa-IR" b="1" dirty="0">
                <a:cs typeface="2  Davat" panose="00000400000000000000" pitchFamily="2" charset="-78"/>
              </a:rPr>
              <a:t>و گزارشهای حسابرسی مقبول، آيا حسابرس واقعا استقلال داشته است؟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مشکل در مورد استقلال حسابرس: هر دو طرف (حسابرس و صاحبکار)حق انتخاب دارند(مورفی).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ترديد </a:t>
            </a:r>
            <a:r>
              <a:rPr lang="fa-IR" b="1" dirty="0">
                <a:cs typeface="2  Davat" panose="00000400000000000000" pitchFamily="2" charset="-78"/>
              </a:rPr>
              <a:t>ديگر در مورد حرفه حسابرس از نظر نهادی آن وجود دارد که به نحو شايستهای در مورد استقلال به اعضای آن پاسخ نمیدهد.</a:t>
            </a: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سيکا، ويلموت و لو در مورد هيات استانداردهای حسابرسی انگلستان معتقدند: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هيات </a:t>
            </a:r>
            <a:r>
              <a:rPr lang="fa-IR" b="1" dirty="0">
                <a:cs typeface="2  Davat" panose="00000400000000000000" pitchFamily="2" charset="-78"/>
              </a:rPr>
              <a:t>تمايلی برای آشکار سازی فرآيند استانداردگذاری </a:t>
            </a:r>
            <a:r>
              <a:rPr lang="fa-IR" b="1" dirty="0" smtClean="0">
                <a:cs typeface="2  Davat" panose="00000400000000000000" pitchFamily="2" charset="-78"/>
              </a:rPr>
              <a:t>ندارد.</a:t>
            </a:r>
            <a:endParaRPr lang="fa-IR" b="1" dirty="0">
              <a:cs typeface="2  Davat" panose="00000400000000000000" pitchFamily="2" charset="-78"/>
            </a:endParaRP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2  Davat" panose="00000400000000000000" pitchFamily="2" charset="-78"/>
              </a:rPr>
              <a:t>حسابرسی </a:t>
            </a:r>
            <a:r>
              <a:rPr lang="fa-IR" b="1" dirty="0">
                <a:cs typeface="2  Davat" panose="00000400000000000000" pitchFamily="2" charset="-78"/>
              </a:rPr>
              <a:t>را به نحوی تحت نظارت قرار میدهد که برای صاحبکاران، انعطافپذيری دلخواه فراهم </a:t>
            </a:r>
            <a:r>
              <a:rPr lang="fa-IR" b="1" dirty="0" smtClean="0">
                <a:cs typeface="2  Davat" panose="00000400000000000000" pitchFamily="2" charset="-78"/>
              </a:rPr>
              <a:t>شود(فقدان </a:t>
            </a:r>
            <a:r>
              <a:rPr lang="fa-IR" b="1" dirty="0">
                <a:cs typeface="2  Davat" panose="00000400000000000000" pitchFamily="2" charset="-78"/>
              </a:rPr>
              <a:t>استقلال </a:t>
            </a:r>
            <a:r>
              <a:rPr lang="fa-IR" b="1" dirty="0" smtClean="0">
                <a:cs typeface="2  Davat" panose="00000400000000000000" pitchFamily="2" charset="-78"/>
              </a:rPr>
              <a:t>حسابرس).</a:t>
            </a:r>
            <a:endParaRPr lang="fa-IR" dirty="0">
              <a:cs typeface="2 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653295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/>
              <a:t>راه حلهای </a:t>
            </a:r>
            <a:r>
              <a:rPr lang="fa-IR" sz="4000" b="1" dirty="0"/>
              <a:t>پیشنهادی برای استقلال حسابرس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در کنار قوانين خاص و مقررات حرفهاي لازم برای بهبود استقلال ظاهری حسابرس، پيشنهاد هايی در جهت در جهت ايجاد استقلال </a:t>
            </a:r>
            <a:r>
              <a:rPr lang="fa-IR" b="1" dirty="0" smtClean="0">
                <a:cs typeface="2  Davat" panose="00000400000000000000" pitchFamily="2" charset="-78"/>
              </a:rPr>
              <a:t>واقعی نيز </a:t>
            </a:r>
            <a:r>
              <a:rPr lang="fa-IR" b="1" dirty="0">
                <a:cs typeface="2  Davat" panose="00000400000000000000" pitchFamily="2" charset="-78"/>
              </a:rPr>
              <a:t>ارائه شده است:</a:t>
            </a: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طبقهبندی گلدمن و بارلوک: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1- </a:t>
            </a:r>
            <a:r>
              <a:rPr lang="fa-IR" b="1" dirty="0">
                <a:cs typeface="2  Davat" panose="00000400000000000000" pitchFamily="2" charset="-78"/>
              </a:rPr>
              <a:t>دسته اول: تلاش برای کاهش قدرت مديريت صاحبکار برای فشار بر حسابرسان در ارتباط با بیطرفی و واقعگرايی آنان.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2- </a:t>
            </a:r>
            <a:r>
              <a:rPr lang="fa-IR" b="1" dirty="0">
                <a:cs typeface="2  Davat" panose="00000400000000000000" pitchFamily="2" charset="-78"/>
              </a:rPr>
              <a:t>دسته دوم: کاهش فرصتهای از دست دادن استقلال حسابرسان با اعمال مقررات خاص مربوط به استانداردهای گزارشکری مالی </a:t>
            </a:r>
            <a:r>
              <a:rPr lang="fa-IR" b="1" dirty="0" smtClean="0">
                <a:cs typeface="2  Davat" panose="00000400000000000000" pitchFamily="2" charset="-78"/>
              </a:rPr>
              <a:t>و حسابرسی</a:t>
            </a:r>
            <a:endParaRPr lang="fa-IR" b="1" dirty="0">
              <a:cs typeface="2  Davat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3- </a:t>
            </a:r>
            <a:r>
              <a:rPr lang="fa-IR" b="1" dirty="0">
                <a:cs typeface="2  Davat" panose="00000400000000000000" pitchFamily="2" charset="-78"/>
              </a:rPr>
              <a:t>دسته سوم: تعديل نقش موجود در ساختار شرکت. مثال حسابرسان را کارکنان عمومی و دولت را صاحبکار در نظر بگيريم.</a:t>
            </a:r>
            <a:endParaRPr lang="fa-IR" dirty="0">
              <a:cs typeface="2 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22631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b="1" dirty="0"/>
              <a:t>پیشنهادهايی در زمینه </a:t>
            </a:r>
            <a:r>
              <a:rPr lang="fa-IR" sz="2800" b="1" dirty="0" smtClean="0"/>
              <a:t>مقررات‌گذاری </a:t>
            </a:r>
            <a:r>
              <a:rPr lang="fa-IR" sz="2800" b="1" dirty="0"/>
              <a:t>برای استقلال حسابرس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1- </a:t>
            </a:r>
            <a:r>
              <a:rPr lang="fa-IR" b="1" dirty="0">
                <a:cs typeface="2  Davat" panose="00000400000000000000" pitchFamily="2" charset="-78"/>
              </a:rPr>
              <a:t>در مواقعی که حسابرسان دارای منافع مالی يا روابط شخصی با صاحبکار باشند اين منافع و روابط بايد با قوانين خاص و مقررات </a:t>
            </a:r>
            <a:r>
              <a:rPr lang="fa-IR" b="1" dirty="0" smtClean="0">
                <a:cs typeface="2  Davat" panose="00000400000000000000" pitchFamily="2" charset="-78"/>
              </a:rPr>
              <a:t>قانونی منع </a:t>
            </a:r>
            <a:r>
              <a:rPr lang="fa-IR" b="1" dirty="0">
                <a:cs typeface="2  Davat" panose="00000400000000000000" pitchFamily="2" charset="-78"/>
              </a:rPr>
              <a:t>گردد.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2- </a:t>
            </a:r>
            <a:r>
              <a:rPr lang="fa-IR" b="1" dirty="0">
                <a:cs typeface="2  Davat" panose="00000400000000000000" pitchFamily="2" charset="-78"/>
              </a:rPr>
              <a:t>اگر حسابرس دارای منافع مالی يا روابط شخصی با صاحبکار باشد، گزارش عدم اظهار نظر ارائه کند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3- </a:t>
            </a:r>
            <a:r>
              <a:rPr lang="fa-IR" b="1" dirty="0">
                <a:cs typeface="2  Davat" panose="00000400000000000000" pitchFamily="2" charset="-78"/>
              </a:rPr>
              <a:t>برای بهبود استقلال ظاهری ارائه خدمات مديريتی توسط حسابرسان منع شود.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4- </a:t>
            </a:r>
            <a:r>
              <a:rPr lang="fa-IR" b="1" dirty="0">
                <a:cs typeface="2  Davat" panose="00000400000000000000" pitchFamily="2" charset="-78"/>
              </a:rPr>
              <a:t>اندازه منافع اقتصادی حسابرس از يک صاحبکار کاهش يابد.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5- </a:t>
            </a:r>
            <a:r>
              <a:rPr lang="fa-IR" b="1" dirty="0">
                <a:cs typeface="2  Davat" panose="00000400000000000000" pitchFamily="2" charset="-78"/>
              </a:rPr>
              <a:t>قراردادهای حسابرسی هر چند وقت يک بار تجديد </a:t>
            </a:r>
            <a:r>
              <a:rPr lang="fa-IR" b="1" dirty="0" smtClean="0">
                <a:cs typeface="2  Davat" panose="00000400000000000000" pitchFamily="2" charset="-78"/>
              </a:rPr>
              <a:t>شود(با </a:t>
            </a:r>
            <a:r>
              <a:rPr lang="fa-IR" b="1" dirty="0">
                <a:cs typeface="2  Davat" panose="00000400000000000000" pitchFamily="2" charset="-78"/>
              </a:rPr>
              <a:t>در نظر گرفتن مزايای اين پيشنهاد با هزينههای حسابرسی </a:t>
            </a:r>
            <a:r>
              <a:rPr lang="fa-IR" b="1" dirty="0" smtClean="0">
                <a:cs typeface="2  Davat" panose="00000400000000000000" pitchFamily="2" charset="-78"/>
              </a:rPr>
              <a:t>نخستين).</a:t>
            </a:r>
            <a:endParaRPr lang="fa-IR" b="1" dirty="0">
              <a:cs typeface="2  Davat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6- </a:t>
            </a:r>
            <a:r>
              <a:rPr lang="fa-IR" b="1" dirty="0">
                <a:cs typeface="2  Davat" panose="00000400000000000000" pitchFamily="2" charset="-78"/>
              </a:rPr>
              <a:t>استقلال حسابرس با الزامی شدن تشکيل کميته حسابرسی بهبود يابد.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7- </a:t>
            </a:r>
            <a:r>
              <a:rPr lang="fa-IR" b="1" dirty="0">
                <a:cs typeface="2  Davat" panose="00000400000000000000" pitchFamily="2" charset="-78"/>
              </a:rPr>
              <a:t>دادگاه </a:t>
            </a:r>
            <a:r>
              <a:rPr lang="fa-IR" b="1" dirty="0" smtClean="0">
                <a:cs typeface="2  Davat" panose="00000400000000000000" pitchFamily="2" charset="-78"/>
              </a:rPr>
              <a:t>حسابرسی زمانی </a:t>
            </a:r>
            <a:r>
              <a:rPr lang="fa-IR" b="1" dirty="0">
                <a:cs typeface="2  Davat" panose="00000400000000000000" pitchFamily="2" charset="-78"/>
              </a:rPr>
              <a:t>که استقلال حسابرس به حدی از بين رفته باشد که بهدست آوردن آن اعتبار درآن شرايط تقريبا غير ممکن باشد.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8- </a:t>
            </a:r>
            <a:r>
              <a:rPr lang="fa-IR" b="1" dirty="0">
                <a:cs typeface="2  Davat" panose="00000400000000000000" pitchFamily="2" charset="-78"/>
              </a:rPr>
              <a:t>تشکيل هيات حسابرسی ايالتی.</a:t>
            </a:r>
            <a:endParaRPr lang="fa-IR" dirty="0">
              <a:cs typeface="2 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284904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b="1" dirty="0"/>
              <a:t>رويکردی غیر از </a:t>
            </a:r>
            <a:r>
              <a:rPr lang="fa-IR" sz="2800" b="1" dirty="0" smtClean="0"/>
              <a:t>مقررات‌گذاری </a:t>
            </a:r>
            <a:r>
              <a:rPr lang="fa-IR" sz="2800" b="1" dirty="0"/>
              <a:t>برای استقلال حسابرس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اين رويکرد جنبه غيرنظارتی دارد و شامل موارد زير است: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1- </a:t>
            </a:r>
            <a:r>
              <a:rPr lang="fa-IR" b="1" dirty="0">
                <a:cs typeface="2  Davat" panose="00000400000000000000" pitchFamily="2" charset="-78"/>
              </a:rPr>
              <a:t>درک عمومی حسابرس از تعهدات قانونی </a:t>
            </a:r>
            <a:r>
              <a:rPr lang="fa-IR" b="1" dirty="0" smtClean="0">
                <a:cs typeface="2  Davat" panose="00000400000000000000" pitchFamily="2" charset="-78"/>
              </a:rPr>
              <a:t>بالقوه(گلدمن </a:t>
            </a:r>
            <a:r>
              <a:rPr lang="fa-IR" b="1" dirty="0">
                <a:cs typeface="2  Davat" panose="00000400000000000000" pitchFamily="2" charset="-78"/>
              </a:rPr>
              <a:t>و </a:t>
            </a:r>
            <a:r>
              <a:rPr lang="fa-IR" b="1" dirty="0" smtClean="0">
                <a:cs typeface="2  Davat" panose="00000400000000000000" pitchFamily="2" charset="-78"/>
              </a:rPr>
              <a:t>بارلو).</a:t>
            </a:r>
            <a:endParaRPr lang="fa-IR" b="1" dirty="0">
              <a:cs typeface="2  Davat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2- </a:t>
            </a:r>
            <a:r>
              <a:rPr lang="fa-IR" b="1" dirty="0">
                <a:cs typeface="2  Davat" panose="00000400000000000000" pitchFamily="2" charset="-78"/>
              </a:rPr>
              <a:t>وجود نظم بالقوه حسابرسان به دليل عضويت در تشکلهای حرفهاي شناخته </a:t>
            </a:r>
            <a:r>
              <a:rPr lang="fa-IR" b="1" dirty="0" smtClean="0">
                <a:cs typeface="2  Davat" panose="00000400000000000000" pitchFamily="2" charset="-78"/>
              </a:rPr>
              <a:t>شده(رعايت </a:t>
            </a:r>
            <a:r>
              <a:rPr lang="fa-IR" b="1" dirty="0">
                <a:cs typeface="2  Davat" panose="00000400000000000000" pitchFamily="2" charset="-78"/>
              </a:rPr>
              <a:t>معيارهای تشکل، خطر اخراج از </a:t>
            </a:r>
            <a:r>
              <a:rPr lang="fa-IR" b="1" dirty="0" smtClean="0">
                <a:cs typeface="2  Davat" panose="00000400000000000000" pitchFamily="2" charset="-78"/>
              </a:rPr>
              <a:t>تشکل و...)واتز </a:t>
            </a:r>
            <a:r>
              <a:rPr lang="fa-IR" b="1" dirty="0">
                <a:cs typeface="2  Davat" panose="00000400000000000000" pitchFamily="2" charset="-78"/>
              </a:rPr>
              <a:t>و </a:t>
            </a:r>
            <a:r>
              <a:rPr lang="fa-IR" b="1" dirty="0" smtClean="0">
                <a:cs typeface="2  Davat" panose="00000400000000000000" pitchFamily="2" charset="-78"/>
              </a:rPr>
              <a:t>زيمرمن</a:t>
            </a:r>
            <a:endParaRPr lang="fa-IR" b="1" dirty="0">
              <a:cs typeface="2  Davat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3- </a:t>
            </a:r>
            <a:r>
              <a:rPr lang="fa-IR" b="1" dirty="0">
                <a:cs typeface="2  Davat" panose="00000400000000000000" pitchFamily="2" charset="-78"/>
              </a:rPr>
              <a:t>انتشار و بررسی استانداردهای حسابداری و حسابرسی جهت کاهش فشارهای صاحبکار بر </a:t>
            </a:r>
            <a:r>
              <a:rPr lang="fa-IR" b="1" dirty="0" smtClean="0">
                <a:cs typeface="2  Davat" panose="00000400000000000000" pitchFamily="2" charset="-78"/>
              </a:rPr>
              <a:t>حسابرس(گلدمن </a:t>
            </a:r>
            <a:r>
              <a:rPr lang="fa-IR" b="1" dirty="0">
                <a:cs typeface="2  Davat" panose="00000400000000000000" pitchFamily="2" charset="-78"/>
              </a:rPr>
              <a:t>و </a:t>
            </a:r>
            <a:r>
              <a:rPr lang="fa-IR" b="1" dirty="0" smtClean="0">
                <a:cs typeface="2  Davat" panose="00000400000000000000" pitchFamily="2" charset="-78"/>
              </a:rPr>
              <a:t>بارلو).</a:t>
            </a:r>
            <a:endParaRPr lang="fa-IR" b="1" dirty="0">
              <a:cs typeface="2  Davat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4- </a:t>
            </a:r>
            <a:r>
              <a:rPr lang="fa-IR" b="1" dirty="0">
                <a:cs typeface="2  Davat" panose="00000400000000000000" pitchFamily="2" charset="-78"/>
              </a:rPr>
              <a:t>تدوين قوانين خاص در مجامع حرفهاي در ارتباط با اخلاق حرفهاي </a:t>
            </a:r>
            <a:r>
              <a:rPr lang="fa-IR" b="1" dirty="0" smtClean="0">
                <a:cs typeface="2  Davat" panose="00000400000000000000" pitchFamily="2" charset="-78"/>
              </a:rPr>
              <a:t>اعضا(شرر </a:t>
            </a:r>
            <a:r>
              <a:rPr lang="fa-IR" b="1" dirty="0">
                <a:cs typeface="2  Davat" panose="00000400000000000000" pitchFamily="2" charset="-78"/>
              </a:rPr>
              <a:t>و </a:t>
            </a:r>
            <a:r>
              <a:rPr lang="fa-IR" b="1" dirty="0" smtClean="0">
                <a:cs typeface="2  Davat" panose="00000400000000000000" pitchFamily="2" charset="-78"/>
              </a:rPr>
              <a:t>کنت).</a:t>
            </a:r>
            <a:endParaRPr lang="fa-IR" b="1" dirty="0">
              <a:cs typeface="2  Davat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5- </a:t>
            </a:r>
            <a:r>
              <a:rPr lang="fa-IR" b="1" dirty="0">
                <a:cs typeface="2  Davat" panose="00000400000000000000" pitchFamily="2" charset="-78"/>
              </a:rPr>
              <a:t>موسسات حسابرسی به شکل تضامنی </a:t>
            </a:r>
            <a:r>
              <a:rPr lang="fa-IR" b="1" dirty="0" smtClean="0">
                <a:cs typeface="2  Davat" panose="00000400000000000000" pitchFamily="2" charset="-78"/>
              </a:rPr>
              <a:t>(مسئوليت نامحدود)تشکيل </a:t>
            </a:r>
            <a:r>
              <a:rPr lang="fa-IR" b="1" dirty="0">
                <a:cs typeface="2  Davat" panose="00000400000000000000" pitchFamily="2" charset="-78"/>
              </a:rPr>
              <a:t>شوند زيرا باعث ايجاد انگيزه برای حسابرسان است که دارای شايستگی</a:t>
            </a:r>
          </a:p>
          <a:p>
            <a:pPr marL="0" indent="0" algn="justLow" rtl="1">
              <a:buNone/>
            </a:pPr>
            <a:r>
              <a:rPr lang="fa-IR" b="1" dirty="0">
                <a:cs typeface="2  Davat" panose="00000400000000000000" pitchFamily="2" charset="-78"/>
              </a:rPr>
              <a:t>حرفهاي و استقلال </a:t>
            </a:r>
            <a:r>
              <a:rPr lang="fa-IR" b="1" dirty="0" smtClean="0">
                <a:cs typeface="2  Davat" panose="00000400000000000000" pitchFamily="2" charset="-78"/>
              </a:rPr>
              <a:t>باشند(واتز </a:t>
            </a:r>
            <a:r>
              <a:rPr lang="fa-IR" b="1" dirty="0">
                <a:cs typeface="2  Davat" panose="00000400000000000000" pitchFamily="2" charset="-78"/>
              </a:rPr>
              <a:t>و </a:t>
            </a:r>
            <a:r>
              <a:rPr lang="fa-IR" b="1" dirty="0" smtClean="0">
                <a:cs typeface="2  Davat" panose="00000400000000000000" pitchFamily="2" charset="-78"/>
              </a:rPr>
              <a:t>زيمرمن).</a:t>
            </a:r>
            <a:endParaRPr lang="fa-IR" b="1" dirty="0">
              <a:cs typeface="2  Davat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6- </a:t>
            </a:r>
            <a:r>
              <a:rPr lang="fa-IR" b="1" dirty="0">
                <a:cs typeface="2  Davat" panose="00000400000000000000" pitchFamily="2" charset="-78"/>
              </a:rPr>
              <a:t>ادغامهای فعلی باعث بزرگتر شدن موسسات میشود و در نتيجه کمتر تحت تاثير مديريت صاحبکار قرار </a:t>
            </a:r>
            <a:r>
              <a:rPr lang="fa-IR" b="1" dirty="0" smtClean="0">
                <a:cs typeface="2  Davat" panose="00000400000000000000" pitchFamily="2" charset="-78"/>
              </a:rPr>
              <a:t>میگيرند(گلدمن </a:t>
            </a:r>
            <a:r>
              <a:rPr lang="fa-IR" b="1" dirty="0">
                <a:cs typeface="2  Davat" panose="00000400000000000000" pitchFamily="2" charset="-78"/>
              </a:rPr>
              <a:t>و </a:t>
            </a:r>
            <a:r>
              <a:rPr lang="fa-IR" b="1" dirty="0" smtClean="0">
                <a:cs typeface="2  Davat" panose="00000400000000000000" pitchFamily="2" charset="-78"/>
              </a:rPr>
              <a:t>بارلو).</a:t>
            </a:r>
            <a:endParaRPr lang="fa-IR" b="1" dirty="0">
              <a:cs typeface="2  Davat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7- </a:t>
            </a:r>
            <a:r>
              <a:rPr lang="fa-IR" b="1" dirty="0">
                <a:cs typeface="2  Davat" panose="00000400000000000000" pitchFamily="2" charset="-78"/>
              </a:rPr>
              <a:t>نياز به يک حرفه جداگانه حسابرسی )ماتز و شرف(، خدمات حسابرسی و ساير خدمات غيراعتباردهی )که با هم در تضادند( از </a:t>
            </a:r>
            <a:r>
              <a:rPr lang="fa-IR" b="1" dirty="0" smtClean="0">
                <a:cs typeface="2  Davat" panose="00000400000000000000" pitchFamily="2" charset="-78"/>
              </a:rPr>
              <a:t>هم تفکيک </a:t>
            </a:r>
            <a:r>
              <a:rPr lang="fa-IR" b="1" dirty="0">
                <a:cs typeface="2  Davat" panose="00000400000000000000" pitchFamily="2" charset="-78"/>
              </a:rPr>
              <a:t>شوند.</a:t>
            </a:r>
          </a:p>
          <a:p>
            <a:pPr marL="0" indent="0" algn="justLow" rtl="1">
              <a:buNone/>
            </a:pPr>
            <a:r>
              <a:rPr lang="fa-IR" b="1" dirty="0" smtClean="0">
                <a:cs typeface="2  Davat" panose="00000400000000000000" pitchFamily="2" charset="-78"/>
              </a:rPr>
              <a:t>8- </a:t>
            </a:r>
            <a:r>
              <a:rPr lang="fa-IR" b="1" dirty="0">
                <a:cs typeface="2  Davat" panose="00000400000000000000" pitchFamily="2" charset="-78"/>
              </a:rPr>
              <a:t>بررسی </a:t>
            </a:r>
            <a:r>
              <a:rPr lang="fa-IR" b="1" dirty="0" smtClean="0">
                <a:cs typeface="2  Davat" panose="00000400000000000000" pitchFamily="2" charset="-78"/>
              </a:rPr>
              <a:t>همپيشگان(مويزر).</a:t>
            </a:r>
            <a:endParaRPr lang="fa-IR" dirty="0">
              <a:cs typeface="2 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85362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b="1" dirty="0"/>
              <a:t>استقلال حسابرسی در مقابل استقلال حسابرس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درمورد </a:t>
            </a:r>
            <a:r>
              <a:rPr lang="fa-IR" dirty="0">
                <a:cs typeface="2  Davat" panose="00000400000000000000" pitchFamily="2" charset="-78"/>
              </a:rPr>
              <a:t>استقلال، نبايد تمامی تقصيرات را به حسابرس نسبت داد بلکه بايد به فرآيند حسابرسی اطلاعات مالی نيز توجه کرد.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بهبود </a:t>
            </a:r>
            <a:r>
              <a:rPr lang="fa-IR" dirty="0">
                <a:cs typeface="2  Davat" panose="00000400000000000000" pitchFamily="2" charset="-78"/>
              </a:rPr>
              <a:t>تصورات در مورد استقلال، لزوماً به معنای بهبود واقعيتها نيست.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مشکل </a:t>
            </a:r>
            <a:r>
              <a:rPr lang="fa-IR" dirty="0">
                <a:cs typeface="2  Davat" panose="00000400000000000000" pitchFamily="2" charset="-78"/>
              </a:rPr>
              <a:t>اصلی در ماهيت محتوای صورتهای مالی به عنوان موضوع مورد حسابرسی است.</a:t>
            </a:r>
          </a:p>
          <a:p>
            <a:pPr algn="justLow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2  Davat" panose="00000400000000000000" pitchFamily="2" charset="-78"/>
              </a:rPr>
              <a:t> </a:t>
            </a:r>
            <a:r>
              <a:rPr lang="fa-IR" dirty="0">
                <a:cs typeface="2  Davat" panose="00000400000000000000" pitchFamily="2" charset="-78"/>
              </a:rPr>
              <a:t>زيرا ممکن است بر اساس شواهدی که به طور مستقل قابل آزمون باشند بنا نشده </a:t>
            </a:r>
            <a:r>
              <a:rPr lang="fa-IR" dirty="0" smtClean="0">
                <a:cs typeface="2  Davat" panose="00000400000000000000" pitchFamily="2" charset="-78"/>
              </a:rPr>
              <a:t>باشد </a:t>
            </a:r>
            <a:r>
              <a:rPr lang="fa-IR" dirty="0">
                <a:cs typeface="2  Davat" panose="00000400000000000000" pitchFamily="2" charset="-78"/>
              </a:rPr>
              <a:t>و امکان دستکاری مديريت فراهم باشد و در </a:t>
            </a:r>
            <a:r>
              <a:rPr lang="fa-IR" dirty="0" smtClean="0">
                <a:cs typeface="2  Davat" panose="00000400000000000000" pitchFamily="2" charset="-78"/>
              </a:rPr>
              <a:t>نتيجه حسابرس </a:t>
            </a:r>
            <a:r>
              <a:rPr lang="fa-IR" dirty="0">
                <a:cs typeface="2  Davat" panose="00000400000000000000" pitchFamily="2" charset="-78"/>
              </a:rPr>
              <a:t>تحت فشار بالقوه مديريت قرار میگيرد و استقلال وی به خطر میافتد.</a:t>
            </a:r>
          </a:p>
        </p:txBody>
      </p:sp>
    </p:spTree>
    <p:extLst>
      <p:ext uri="{BB962C8B-B14F-4D97-AF65-F5344CB8AC3E}">
        <p14:creationId xmlns:p14="http://schemas.microsoft.com/office/powerpoint/2010/main" val="32784184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87959" y="1124744"/>
            <a:ext cx="11448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66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MRT_Cordoba" pitchFamily="2" charset="-78"/>
              </a:rPr>
              <a:t>پایان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66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MRT_Cordob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LongProperties xmlns="http://schemas.microsoft.com/office/2006/metadata/longProperties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OOFile" ma:contentTypeID="0x0101006025706CF4CD034688BEBAE97A2E701D020200C3831ACA17D8814887A164412888521E" ma:contentTypeVersion="7" ma:contentTypeDescription="Create a new document." ma:contentTypeScope="" ma:versionID="ed1fea5d08807278759d338940aa9e8f">
  <xsd:schema xmlns:xsd="http://www.w3.org/2001/XMLSchema" xmlns:xs="http://www.w3.org/2001/XMLSchema" xmlns:p="http://schemas.microsoft.com/office/2006/metadata/properties" xmlns:ns2="145c5697-5eb5-440b-b2f1-a8273fb59250" targetNamespace="http://schemas.microsoft.com/office/2006/metadata/properties" ma:root="true" ma:fieldsID="174e4b03d57b3d621fa064bbab783e99" ns2:_="">
    <xsd:import namespace="145c5697-5eb5-440b-b2f1-a8273fb59250"/>
    <xsd:element name="properties">
      <xsd:complexType>
        <xsd:sequence>
          <xsd:element name="documentManagement">
            <xsd:complexType>
              <xsd:all>
                <xsd:element ref="ns2:AssetId" minOccurs="0"/>
                <xsd:element ref="ns2:AuthoringAssetId" minOccurs="0"/>
                <xsd:element ref="ns2:AssetType" minOccurs="0"/>
                <xsd:element ref="ns2:Markets" minOccurs="0"/>
                <xsd:element ref="ns2:NumericAssetId" minOccurs="0"/>
                <xsd:element ref="ns2:AppV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5c5697-5eb5-440b-b2f1-a8273fb59250" elementFormDefault="qualified">
    <xsd:import namespace="http://schemas.microsoft.com/office/2006/documentManagement/types"/>
    <xsd:import namespace="http://schemas.microsoft.com/office/infopath/2007/PartnerControls"/>
    <xsd:element name="AssetId" ma:index="8" nillable="true" ma:displayName="AssetId" ma:indexed="true" ma:internalName="AssetId" ma:readOnly="false">
      <xsd:simpleType>
        <xsd:restriction base="dms:Text"/>
      </xsd:simpleType>
    </xsd:element>
    <xsd:element name="AuthoringAssetId" ma:index="9" nillable="true" ma:displayName="AuthoringAssetId" ma:indexed="true" ma:internalName="AuthoringAssetId" ma:readOnly="false">
      <xsd:simpleType>
        <xsd:restriction base="dms:Text"/>
      </xsd:simpleType>
    </xsd:element>
    <xsd:element name="AssetType" ma:index="10" nillable="true" ma:displayName="AssetType" ma:internalName="AssetType" ma:readOnly="false">
      <xsd:simpleType>
        <xsd:restriction base="dms:Text"/>
      </xsd:simpleType>
    </xsd:element>
    <xsd:element name="Markets" ma:index="11" nillable="true" ma:displayName="Markets" ma:internalName="Markets" ma:readOnly="false">
      <xsd:simpleType>
        <xsd:restriction base="dms:Text"/>
      </xsd:simpleType>
    </xsd:element>
    <xsd:element name="NumericAssetId" ma:index="12" nillable="true" ma:displayName="NumericAssetId" ma:indexed="true" ma:internalName="NumericAssetId" ma:readOnly="false">
      <xsd:simpleType>
        <xsd:restriction base="dms:Unknown"/>
      </xsd:simpleType>
    </xsd:element>
    <xsd:element name="AppVer" ma:index="13" nillable="true" ma:displayName="AppVer" ma:internalName="AppVer" ma:readOnly="fals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213809-0B90-4633-8BA6-420314948B0B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6CB2E725-9BB8-4B94-B37D-4AE05990A6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3558C0-A3FE-4EF5-816A-77FFE666FB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5c5697-5eb5-440b-b2f1-a8273fb592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</TotalTime>
  <Words>2241</Words>
  <Application>Microsoft Office PowerPoint</Application>
  <PresentationFormat>On-screen Show (4:3)</PresentationFormat>
  <Paragraphs>134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2" baseType="lpstr">
      <vt:lpstr>Arial</vt:lpstr>
      <vt:lpstr>MRT_Cordoba</vt:lpstr>
      <vt:lpstr>Microsoft Uighur</vt:lpstr>
      <vt:lpstr>2  Jadid</vt:lpstr>
      <vt:lpstr>2  Davat</vt:lpstr>
      <vt:lpstr>Times New Roman</vt:lpstr>
      <vt:lpstr>Wingdings</vt:lpstr>
      <vt:lpstr>Calibri</vt:lpstr>
      <vt:lpstr>MRT_Abdoullah</vt:lpstr>
      <vt:lpstr>Calibri Light</vt:lpstr>
      <vt:lpstr>Office Theme</vt:lpstr>
      <vt:lpstr>بنام خدا</vt:lpstr>
      <vt:lpstr>PowerPoint Presentation</vt:lpstr>
      <vt:lpstr>ضرورت وجود استقلال</vt:lpstr>
      <vt:lpstr>پاسخگويی، شايستگی و درستکاری</vt:lpstr>
      <vt:lpstr>انگیزه هايی برای شايستگی و استقلال حسابرس</vt:lpstr>
      <vt:lpstr>انگیزه هايی برای شايستگی و استقلال حسابرس</vt:lpstr>
      <vt:lpstr>انگیزه هايی برای شايستگی و استقلال حسابرس</vt:lpstr>
      <vt:lpstr>ماهیت استقلال حسابرس</vt:lpstr>
      <vt:lpstr>استقلال ظاهری حسابرس</vt:lpstr>
      <vt:lpstr>ابعاد گوناگون استقلال</vt:lpstr>
      <vt:lpstr>مقررات گذاری در حوزه استقلال حسابرس</vt:lpstr>
      <vt:lpstr>منع قانونی و استقلال حسابرس</vt:lpstr>
      <vt:lpstr>خدمات مديريت و استقلال</vt:lpstr>
      <vt:lpstr>استقلال حسابرس و سهامداران</vt:lpstr>
      <vt:lpstr>استقلال حسابرس و سهامداران</vt:lpstr>
      <vt:lpstr>موقعیتهای کنونی و استقلال حسابرس</vt:lpstr>
      <vt:lpstr>راه حلهای پیشنهادی برای استقلال حسابرس</vt:lpstr>
      <vt:lpstr>پیشنهادهايی در زمینه مقررات‌گذاری برای استقلال حسابرس</vt:lpstr>
      <vt:lpstr>رويکردی غیر از مقررات‌گذاری برای استقلال حسابرس</vt:lpstr>
      <vt:lpstr>استقلال حسابرسی در مقابل استقلال حسابرس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Windows User</cp:lastModifiedBy>
  <cp:revision>57</cp:revision>
  <cp:lastPrinted>1601-01-01T00:00:00Z</cp:lastPrinted>
  <dcterms:created xsi:type="dcterms:W3CDTF">2014-10-17T08:18:03Z</dcterms:created>
  <dcterms:modified xsi:type="dcterms:W3CDTF">2020-05-27T03:43:00Z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arkets">
    <vt:lpwstr/>
  </property>
  <property fmtid="{D5CDD505-2E9C-101B-9397-08002B2CF9AE}" pid="3" name="AssetType">
    <vt:lpwstr>TP</vt:lpwstr>
  </property>
  <property fmtid="{D5CDD505-2E9C-101B-9397-08002B2CF9AE}" pid="4" name="BugNumber">
    <vt:lpwstr>; 461854L</vt:lpwstr>
  </property>
  <property fmtid="{D5CDD505-2E9C-101B-9397-08002B2CF9AE}" pid="5" name="TPInstallLocation">
    <vt:lpwstr>{Document Themes}</vt:lpwstr>
  </property>
  <property fmtid="{D5CDD505-2E9C-101B-9397-08002B2CF9AE}" pid="6" name="PrimaryImageGen">
    <vt:lpwstr>1</vt:lpwstr>
  </property>
  <property fmtid="{D5CDD505-2E9C-101B-9397-08002B2CF9AE}" pid="7" name="display_urn:schemas-microsoft-com:office:office#APAuthor">
    <vt:lpwstr>REDMOND\cynvey</vt:lpwstr>
  </property>
  <property fmtid="{D5CDD505-2E9C-101B-9397-08002B2CF9AE}" pid="8" name="APAuthor">
    <vt:lpwstr>191</vt:lpwstr>
  </property>
  <property fmtid="{D5CDD505-2E9C-101B-9397-08002B2CF9AE}" pid="9" name="Milestone">
    <vt:lpwstr>Continuous</vt:lpwstr>
  </property>
  <property fmtid="{D5CDD505-2E9C-101B-9397-08002B2CF9AE}" pid="10" name="TPAppVersion">
    <vt:lpwstr>11</vt:lpwstr>
  </property>
  <property fmtid="{D5CDD505-2E9C-101B-9397-08002B2CF9AE}" pid="11" name="TPCommandLine">
    <vt:lpwstr>{PP} {FilePath}</vt:lpwstr>
  </property>
  <property fmtid="{D5CDD505-2E9C-101B-9397-08002B2CF9AE}" pid="12" name="AssetId">
    <vt:lpwstr>TS001072146</vt:lpwstr>
  </property>
  <property fmtid="{D5CDD505-2E9C-101B-9397-08002B2CF9AE}" pid="13" name="IsSearchable">
    <vt:lpwstr>0</vt:lpwstr>
  </property>
  <property fmtid="{D5CDD505-2E9C-101B-9397-08002B2CF9AE}" pid="14" name="NumericId">
    <vt:lpwstr>-1.00000000000000</vt:lpwstr>
  </property>
  <property fmtid="{D5CDD505-2E9C-101B-9397-08002B2CF9AE}" pid="15" name="PublishTargets">
    <vt:lpwstr>OfficeOnline</vt:lpwstr>
  </property>
  <property fmtid="{D5CDD505-2E9C-101B-9397-08002B2CF9AE}" pid="16" name="TPLaunchHelpLinkType">
    <vt:lpwstr>Template</vt:lpwstr>
  </property>
  <property fmtid="{D5CDD505-2E9C-101B-9397-08002B2CF9AE}" pid="17" name="TPFriendlyName">
    <vt:lpwstr>Nightfall design template</vt:lpwstr>
  </property>
  <property fmtid="{D5CDD505-2E9C-101B-9397-08002B2CF9AE}" pid="18" name="display_urn:schemas-microsoft-com:office:office#APEditor">
    <vt:lpwstr>REDMOND\v-luannv</vt:lpwstr>
  </property>
  <property fmtid="{D5CDD505-2E9C-101B-9397-08002B2CF9AE}" pid="19" name="APEditor">
    <vt:lpwstr>92</vt:lpwstr>
  </property>
  <property fmtid="{D5CDD505-2E9C-101B-9397-08002B2CF9AE}" pid="20" name="Provider">
    <vt:lpwstr>EY006220130</vt:lpwstr>
  </property>
  <property fmtid="{D5CDD505-2E9C-101B-9397-08002B2CF9AE}" pid="21" name="SourceTitle">
    <vt:lpwstr>Nightfall design template</vt:lpwstr>
  </property>
  <property fmtid="{D5CDD505-2E9C-101B-9397-08002B2CF9AE}" pid="22" name="TPApplication">
    <vt:lpwstr>PowerPoint</vt:lpwstr>
  </property>
  <property fmtid="{D5CDD505-2E9C-101B-9397-08002B2CF9AE}" pid="23" name="TPLaunchHelpLink">
    <vt:lpwstr/>
  </property>
  <property fmtid="{D5CDD505-2E9C-101B-9397-08002B2CF9AE}" pid="24" name="OpenTemplate">
    <vt:lpwstr>1</vt:lpwstr>
  </property>
  <property fmtid="{D5CDD505-2E9C-101B-9397-08002B2CF9AE}" pid="25" name="UACurrentWords">
    <vt:lpwstr>0</vt:lpwstr>
  </property>
  <property fmtid="{D5CDD505-2E9C-101B-9397-08002B2CF9AE}" pid="26" name="UALocRecommendation">
    <vt:lpwstr>Localize</vt:lpwstr>
  </property>
  <property fmtid="{D5CDD505-2E9C-101B-9397-08002B2CF9AE}" pid="27" name="Applications">
    <vt:lpwstr>65;#Microsoft Office PowerPoint 2007;#79;#Template 12;#66;#PowerPoint - Design Templt 2003;#64;#PowerPoint 2003;#67;#PowerPoint - Design Templt 12;#182;#Office XP;#184;#Office 2000</vt:lpwstr>
  </property>
  <property fmtid="{D5CDD505-2E9C-101B-9397-08002B2CF9AE}" pid="28" name="TemplateStatus">
    <vt:lpwstr>Complete</vt:lpwstr>
  </property>
  <property fmtid="{D5CDD505-2E9C-101B-9397-08002B2CF9AE}" pid="29" name="ContentTypeId">
    <vt:lpwstr>0x0101006025706CF4CD034688BEBAE97A2E701D020200C3831ACA17D8814887A164412888521E</vt:lpwstr>
  </property>
  <property fmtid="{D5CDD505-2E9C-101B-9397-08002B2CF9AE}" pid="30" name="IsDeleted">
    <vt:lpwstr>0</vt:lpwstr>
  </property>
  <property fmtid="{D5CDD505-2E9C-101B-9397-08002B2CF9AE}" pid="31" name="ShowIn">
    <vt:lpwstr>Show everywhere</vt:lpwstr>
  </property>
  <property fmtid="{D5CDD505-2E9C-101B-9397-08002B2CF9AE}" pid="32" name="UANotes">
    <vt:lpwstr>June 2003 retrofit. 443206L</vt:lpwstr>
  </property>
  <property fmtid="{D5CDD505-2E9C-101B-9397-08002B2CF9AE}" pid="33" name="PublishStatusLookup">
    <vt:lpwstr>257866</vt:lpwstr>
  </property>
  <property fmtid="{D5CDD505-2E9C-101B-9397-08002B2CF9AE}" pid="34" name="TPComponent">
    <vt:lpwstr>PPTFiles</vt:lpwstr>
  </property>
  <property fmtid="{D5CDD505-2E9C-101B-9397-08002B2CF9AE}" pid="35" name="TPNamespace">
    <vt:lpwstr>POWERPNT</vt:lpwstr>
  </property>
  <property fmtid="{D5CDD505-2E9C-101B-9397-08002B2CF9AE}" pid="36" name="TPClientViewer">
    <vt:lpwstr>Microsoft Office PowerPoint</vt:lpwstr>
  </property>
  <property fmtid="{D5CDD505-2E9C-101B-9397-08002B2CF9AE}" pid="37" name="APTrustLevel">
    <vt:lpwstr>1.00000000000000</vt:lpwstr>
  </property>
  <property fmtid="{D5CDD505-2E9C-101B-9397-08002B2CF9AE}" pid="38" name="TrustLevel">
    <vt:lpwstr>Microsoft Managed Content</vt:lpwstr>
  </property>
  <property fmtid="{D5CDD505-2E9C-101B-9397-08002B2CF9AE}" pid="39" name="Content Type">
    <vt:lpwstr>OOFile</vt:lpwstr>
  </property>
  <property fmtid="{D5CDD505-2E9C-101B-9397-08002B2CF9AE}" pid="40" name="AuthoringAssetId">
    <vt:lpwstr>TP001072146</vt:lpwstr>
  </property>
  <property fmtid="{D5CDD505-2E9C-101B-9397-08002B2CF9AE}" pid="41" name="NumericAssetId">
    <vt:lpwstr/>
  </property>
  <property fmtid="{D5CDD505-2E9C-101B-9397-08002B2CF9AE}" pid="42" name="AppVer">
    <vt:lpwstr/>
  </property>
</Properties>
</file>