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9"/>
  </p:notesMasterIdLst>
  <p:sldIdLst>
    <p:sldId id="257" r:id="rId2"/>
    <p:sldId id="258" r:id="rId3"/>
    <p:sldId id="294" r:id="rId4"/>
    <p:sldId id="295" r:id="rId5"/>
    <p:sldId id="327" r:id="rId6"/>
    <p:sldId id="299" r:id="rId7"/>
    <p:sldId id="296" r:id="rId8"/>
    <p:sldId id="355" r:id="rId9"/>
    <p:sldId id="297" r:id="rId10"/>
    <p:sldId id="259" r:id="rId11"/>
    <p:sldId id="261" r:id="rId12"/>
    <p:sldId id="262" r:id="rId13"/>
    <p:sldId id="263" r:id="rId14"/>
    <p:sldId id="265" r:id="rId15"/>
    <p:sldId id="356" r:id="rId16"/>
    <p:sldId id="357" r:id="rId17"/>
    <p:sldId id="266" r:id="rId18"/>
    <p:sldId id="264" r:id="rId19"/>
    <p:sldId id="300" r:id="rId20"/>
    <p:sldId id="303" r:id="rId21"/>
    <p:sldId id="268" r:id="rId22"/>
    <p:sldId id="267" r:id="rId23"/>
    <p:sldId id="260" r:id="rId24"/>
    <p:sldId id="350" r:id="rId25"/>
    <p:sldId id="351" r:id="rId26"/>
    <p:sldId id="352" r:id="rId27"/>
    <p:sldId id="353" r:id="rId28"/>
    <p:sldId id="359" r:id="rId29"/>
    <p:sldId id="360" r:id="rId30"/>
    <p:sldId id="366" r:id="rId31"/>
    <p:sldId id="361" r:id="rId32"/>
    <p:sldId id="363" r:id="rId33"/>
    <p:sldId id="364" r:id="rId34"/>
    <p:sldId id="269" r:id="rId35"/>
    <p:sldId id="270" r:id="rId36"/>
    <p:sldId id="328" r:id="rId37"/>
    <p:sldId id="329" r:id="rId38"/>
    <p:sldId id="330" r:id="rId39"/>
    <p:sldId id="331" r:id="rId40"/>
    <p:sldId id="333" r:id="rId41"/>
    <p:sldId id="348" r:id="rId42"/>
    <p:sldId id="349" r:id="rId43"/>
    <p:sldId id="335" r:id="rId44"/>
    <p:sldId id="336" r:id="rId45"/>
    <p:sldId id="337" r:id="rId46"/>
    <p:sldId id="338" r:id="rId47"/>
    <p:sldId id="340" r:id="rId48"/>
    <p:sldId id="341" r:id="rId49"/>
    <p:sldId id="342" r:id="rId50"/>
    <p:sldId id="343" r:id="rId51"/>
    <p:sldId id="344" r:id="rId52"/>
    <p:sldId id="367" r:id="rId53"/>
    <p:sldId id="368" r:id="rId54"/>
    <p:sldId id="369" r:id="rId55"/>
    <p:sldId id="277" r:id="rId56"/>
    <p:sldId id="279" r:id="rId57"/>
    <p:sldId id="278"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086" autoAdjust="0"/>
  </p:normalViewPr>
  <p:slideViewPr>
    <p:cSldViewPr>
      <p:cViewPr>
        <p:scale>
          <a:sx n="66" d="100"/>
          <a:sy n="66" d="100"/>
        </p:scale>
        <p:origin x="-1506" y="-16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CE82DD-D0F3-437C-A2ED-6A216C9628B5}" type="datetimeFigureOut">
              <a:rPr lang="en-US" smtClean="0"/>
              <a:pPr/>
              <a:t>6/1/2020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7D6D9E-54C6-42C1-A4AE-3C7C33DEBD71}" type="slidenum">
              <a:rPr lang="en-US" smtClean="0"/>
              <a:pPr/>
              <a:t>‹#›</a:t>
            </a:fld>
            <a:endParaRPr lang="en-US"/>
          </a:p>
        </p:txBody>
      </p:sp>
    </p:spTree>
    <p:extLst>
      <p:ext uri="{BB962C8B-B14F-4D97-AF65-F5344CB8AC3E}">
        <p14:creationId xmlns:p14="http://schemas.microsoft.com/office/powerpoint/2010/main" val="2212625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endParaRPr lang="en-US" dirty="0"/>
          </a:p>
        </p:txBody>
      </p:sp>
      <p:sp>
        <p:nvSpPr>
          <p:cNvPr id="4" name="Slide Number Placeholder 3"/>
          <p:cNvSpPr>
            <a:spLocks noGrp="1"/>
          </p:cNvSpPr>
          <p:nvPr>
            <p:ph type="sldNum" sz="quarter" idx="10"/>
          </p:nvPr>
        </p:nvSpPr>
        <p:spPr/>
        <p:txBody>
          <a:bodyPr/>
          <a:lstStyle/>
          <a:p>
            <a:fld id="{497D6D9E-54C6-42C1-A4AE-3C7C33DEBD71}" type="slidenum">
              <a:rPr lang="en-US" smtClean="0"/>
              <a:pPr/>
              <a:t>11</a:t>
            </a:fld>
            <a:endParaRPr lang="en-US"/>
          </a:p>
        </p:txBody>
      </p:sp>
    </p:spTree>
    <p:extLst>
      <p:ext uri="{BB962C8B-B14F-4D97-AF65-F5344CB8AC3E}">
        <p14:creationId xmlns:p14="http://schemas.microsoft.com/office/powerpoint/2010/main" val="1981807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SA" dirty="0" smtClean="0"/>
              <a:t>اندازه و میزان ذرات حذف شده در آشغالگیرها بستگی به فاصله بازشدگی بین میله­ها، شکل و اندازه ذرات دارد. اگر فاصله بازشدگی­ها خیلی کم باشد، دسته­ای از مواد آلی که می­بایست در بخش­های ثانویه تصفیه­خانه حذف گردند در آشغالگیر حذف می­گردند. در صورتی که فاصله بین آشغالگیرها زیاد باشد، ذرات درشت ممکن است به بخش­های بعدی تصفیه­خانه انتقال داده شده و بالطبع باعث آسیب به این بخش­ها گردند.  آشغالگيرها به صورت ثابت در مسير كانال­هاي بتني با زاويه نصب حدود 15  تا 30 درجه نسبت به خط عمود قرار مي­گيرند. در تصفيه خانه هاي كوچك (دبي جريان كمتر از 1000 متر مكعب بر روز) آشغالگيرهاي به صورت دستي و در تصفيه خانه­هاي بزرگ به صورت مكانيزه تميز مي­گردند. اكثر تصفيه خانه­ها از دو آشغالگير استفاده مي­شود مخصوصا در مواردي كه از آشغالگيرهاي مكانيكي استفاده مي­گردد، كه يك سيستم آشغالگير به عنوان ذخيره در مواقع تعمير و نگهداري استفاده گردد. تقريبا در تمامي تصفيه­خانه­هاي جديد از آشغالگيرهاي ريزدانه استفاده مي­گردد. آشغالگیرهای ریز به صورت صفحات مشبك يا از ميله­هايي با فاصله 2 تا 6 ميليمتر طراحی می­گردد.</a:t>
            </a:r>
            <a:endParaRPr lang="en-US" dirty="0" smtClean="0"/>
          </a:p>
          <a:p>
            <a:pPr algn="r" rtl="1"/>
            <a:endParaRPr lang="en-US" dirty="0"/>
          </a:p>
        </p:txBody>
      </p:sp>
      <p:sp>
        <p:nvSpPr>
          <p:cNvPr id="4" name="Slide Number Placeholder 3"/>
          <p:cNvSpPr>
            <a:spLocks noGrp="1"/>
          </p:cNvSpPr>
          <p:nvPr>
            <p:ph type="sldNum" sz="quarter" idx="10"/>
          </p:nvPr>
        </p:nvSpPr>
        <p:spPr/>
        <p:txBody>
          <a:bodyPr/>
          <a:lstStyle/>
          <a:p>
            <a:fld id="{497D6D9E-54C6-42C1-A4AE-3C7C33DEBD71}" type="slidenum">
              <a:rPr lang="en-US" smtClean="0"/>
              <a:pPr/>
              <a:t>12</a:t>
            </a:fld>
            <a:endParaRPr lang="en-US"/>
          </a:p>
        </p:txBody>
      </p:sp>
    </p:spTree>
    <p:extLst>
      <p:ext uri="{BB962C8B-B14F-4D97-AF65-F5344CB8AC3E}">
        <p14:creationId xmlns:p14="http://schemas.microsoft.com/office/powerpoint/2010/main" val="2049779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endParaRPr lang="en-US" dirty="0"/>
          </a:p>
        </p:txBody>
      </p:sp>
      <p:sp>
        <p:nvSpPr>
          <p:cNvPr id="4" name="Slide Number Placeholder 3"/>
          <p:cNvSpPr>
            <a:spLocks noGrp="1"/>
          </p:cNvSpPr>
          <p:nvPr>
            <p:ph type="sldNum" sz="quarter" idx="10"/>
          </p:nvPr>
        </p:nvSpPr>
        <p:spPr/>
        <p:txBody>
          <a:bodyPr/>
          <a:lstStyle/>
          <a:p>
            <a:fld id="{497D6D9E-54C6-42C1-A4AE-3C7C33DEBD71}" type="slidenum">
              <a:rPr lang="en-US" smtClean="0"/>
              <a:pPr/>
              <a:t>13</a:t>
            </a:fld>
            <a:endParaRPr lang="en-US"/>
          </a:p>
        </p:txBody>
      </p:sp>
    </p:spTree>
    <p:extLst>
      <p:ext uri="{BB962C8B-B14F-4D97-AF65-F5344CB8AC3E}">
        <p14:creationId xmlns:p14="http://schemas.microsoft.com/office/powerpoint/2010/main" val="2931306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r>
              <a:rPr lang="ar-SA" dirty="0" smtClean="0"/>
              <a:t>در راکتورهای بی­هوازی در بسیاری موارد، باکتری­های تولید متان کنترل کننده هاضم می­باشند. باکتری­های متان ساز بسیار به شرایط محیطی داخل هاضم مانند غلظت بالای آمونیاک، کم بودن غلظت فسفر، پایین بودن </a:t>
            </a:r>
            <a:r>
              <a:rPr lang="en-US" dirty="0" smtClean="0"/>
              <a:t>PH </a:t>
            </a:r>
            <a:r>
              <a:rPr lang="ar-SA" dirty="0" smtClean="0"/>
              <a:t>، درجه حرارت و حضور آلاینده­های سمی حساس می­باشند و این باکتری­ها بسیار آهسته تولیدمثل می­کنند. در نتیجه باکتری­های تولید کننده متان به سختی رشد می­کنند و به آسانی از بین می­روند. بنابراین نوع روش طراحی و اعمال شرایط مناسب رشد و زندگی راکتورهای بی­هوازی به منظور عملکرد مناسب هاضم­ها بسیار مهم می­باشد. </a:t>
            </a:r>
            <a:br>
              <a:rPr lang="ar-SA" dirty="0" smtClean="0"/>
            </a:br>
            <a:r>
              <a:rPr lang="ar-SA" dirty="0" smtClean="0"/>
              <a:t>معمولا اکثر سیستم­های بی­هوازی به صورت شرایط موفیلیک عمل می­کنند. در این سیستم­ها، تمامی مراحل تصفیه در یک مخزن و درجه حرارت بین 32 تا 38 انجام می­گیرد. هاضم­های هوازی با کاهش دادن جرم ذرات قابل فرار (معمولا در حدود 40 تا 60 درصد) باعث تثبیت مواد جامد می­گردند.</a:t>
            </a:r>
            <a:br>
              <a:rPr lang="ar-SA" dirty="0" smtClean="0"/>
            </a:br>
            <a:r>
              <a:rPr lang="ar-SA" dirty="0" smtClean="0"/>
              <a:t>معمولا به منظور بهبود کارکرد هاضم­ها، تخریب سریعتر پاتوژن­ها، کاهش مواد جامد فرار و کاهش کف تولیدی در هاضم­ها از روش­های پیش تصفیه قبل از هاضم­ها استفاده می­کنند. روش­های پیش تصفیه شامل اعمال انرژی به شکل اولتراسونیک،گرما،فشار یا ترکیبی از اینها می­باشد.</a:t>
            </a:r>
            <a:endParaRPr lang="en-US" dirty="0"/>
          </a:p>
        </p:txBody>
      </p:sp>
      <p:sp>
        <p:nvSpPr>
          <p:cNvPr id="4" name="Slide Number Placeholder 3"/>
          <p:cNvSpPr>
            <a:spLocks noGrp="1"/>
          </p:cNvSpPr>
          <p:nvPr>
            <p:ph type="sldNum" sz="quarter" idx="10"/>
          </p:nvPr>
        </p:nvSpPr>
        <p:spPr/>
        <p:txBody>
          <a:bodyPr/>
          <a:lstStyle/>
          <a:p>
            <a:fld id="{497D6D9E-54C6-42C1-A4AE-3C7C33DEBD71}" type="slidenum">
              <a:rPr lang="en-US" smtClean="0"/>
              <a:pPr/>
              <a:t>23</a:t>
            </a:fld>
            <a:endParaRPr lang="en-US"/>
          </a:p>
        </p:txBody>
      </p:sp>
    </p:spTree>
    <p:extLst>
      <p:ext uri="{BB962C8B-B14F-4D97-AF65-F5344CB8AC3E}">
        <p14:creationId xmlns:p14="http://schemas.microsoft.com/office/powerpoint/2010/main" val="255371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endParaRPr lang="en-US" dirty="0"/>
          </a:p>
        </p:txBody>
      </p:sp>
      <p:sp>
        <p:nvSpPr>
          <p:cNvPr id="4" name="Slide Number Placeholder 3"/>
          <p:cNvSpPr>
            <a:spLocks noGrp="1"/>
          </p:cNvSpPr>
          <p:nvPr>
            <p:ph type="sldNum" sz="quarter" idx="10"/>
          </p:nvPr>
        </p:nvSpPr>
        <p:spPr/>
        <p:txBody>
          <a:bodyPr/>
          <a:lstStyle/>
          <a:p>
            <a:fld id="{497D6D9E-54C6-42C1-A4AE-3C7C33DEBD71}" type="slidenum">
              <a:rPr lang="en-US" smtClean="0"/>
              <a:pPr/>
              <a:t>24</a:t>
            </a:fld>
            <a:endParaRPr lang="en-US"/>
          </a:p>
        </p:txBody>
      </p:sp>
    </p:spTree>
    <p:extLst>
      <p:ext uri="{BB962C8B-B14F-4D97-AF65-F5344CB8AC3E}">
        <p14:creationId xmlns:p14="http://schemas.microsoft.com/office/powerpoint/2010/main" val="34723669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endParaRPr lang="en-US" dirty="0"/>
          </a:p>
        </p:txBody>
      </p:sp>
      <p:sp>
        <p:nvSpPr>
          <p:cNvPr id="4" name="Slide Number Placeholder 3"/>
          <p:cNvSpPr>
            <a:spLocks noGrp="1"/>
          </p:cNvSpPr>
          <p:nvPr>
            <p:ph type="sldNum" sz="quarter" idx="10"/>
          </p:nvPr>
        </p:nvSpPr>
        <p:spPr/>
        <p:txBody>
          <a:bodyPr/>
          <a:lstStyle/>
          <a:p>
            <a:fld id="{497D6D9E-54C6-42C1-A4AE-3C7C33DEBD71}" type="slidenum">
              <a:rPr lang="en-US" smtClean="0"/>
              <a:pPr/>
              <a:t>34</a:t>
            </a:fld>
            <a:endParaRPr lang="en-US"/>
          </a:p>
        </p:txBody>
      </p:sp>
    </p:spTree>
    <p:extLst>
      <p:ext uri="{BB962C8B-B14F-4D97-AF65-F5344CB8AC3E}">
        <p14:creationId xmlns:p14="http://schemas.microsoft.com/office/powerpoint/2010/main" val="11175486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endParaRPr lang="en-US" dirty="0"/>
          </a:p>
        </p:txBody>
      </p:sp>
      <p:sp>
        <p:nvSpPr>
          <p:cNvPr id="4" name="Slide Number Placeholder 3"/>
          <p:cNvSpPr>
            <a:spLocks noGrp="1"/>
          </p:cNvSpPr>
          <p:nvPr>
            <p:ph type="sldNum" sz="quarter" idx="10"/>
          </p:nvPr>
        </p:nvSpPr>
        <p:spPr/>
        <p:txBody>
          <a:bodyPr/>
          <a:lstStyle/>
          <a:p>
            <a:fld id="{497D6D9E-54C6-42C1-A4AE-3C7C33DEBD71}" type="slidenum">
              <a:rPr lang="en-US" smtClean="0"/>
              <a:pPr/>
              <a:t>52</a:t>
            </a:fld>
            <a:endParaRPr lang="en-US"/>
          </a:p>
        </p:txBody>
      </p:sp>
    </p:spTree>
    <p:extLst>
      <p:ext uri="{BB962C8B-B14F-4D97-AF65-F5344CB8AC3E}">
        <p14:creationId xmlns:p14="http://schemas.microsoft.com/office/powerpoint/2010/main" val="1050838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r>
              <a:rPr lang="ar-SA" sz="1200" dirty="0" smtClean="0"/>
              <a:t>در بسیاری از تصفیه­خانه­های فاضلاب، از کلر به عنوان ماده ضدعفونی کننده به علت پتانسیل ضدعفونی کننده بالای آن در میزان تزریق کم، سادگی ساخت محلول شیمیایی و هزینه پایین مصرف آن استفاده می­گردد. در کشور آمریکا، میزان مصرف کلر حدود 5 درصد از هزینه­های سالانه راهبری تصفیه­خانه­ها را تشکیل می­دهد. کلر معمولا به شکل­های گازی، هیپوکلریت مایع (هیپوکلریت سدیم و کلسیم) و دی اکسیدکلر مورد استفاده قرار می­گیرد. دی اکسیدکلر معمولا در تعداد محدودی از تصفیه خانه­ها مورد استفاده قرار می­گیرد. </a:t>
            </a:r>
            <a:br>
              <a:rPr lang="ar-SA" sz="1200" dirty="0" smtClean="0"/>
            </a:br>
            <a:r>
              <a:rPr lang="ar-SA" sz="1200" dirty="0" smtClean="0"/>
              <a:t>امواج فرابنفش(</a:t>
            </a:r>
            <a:r>
              <a:rPr lang="en-US" sz="1200" dirty="0" smtClean="0"/>
              <a:t>UV </a:t>
            </a:r>
            <a:r>
              <a:rPr lang="ar-SA" sz="1200" dirty="0" smtClean="0"/>
              <a:t>) یک موج نامرئی است که طول موج آن از طول موج­های نورهای مرئی کمتر است. </a:t>
            </a:r>
            <a:r>
              <a:rPr lang="en-US" sz="1200" dirty="0" smtClean="0"/>
              <a:t>UV </a:t>
            </a:r>
            <a:r>
              <a:rPr lang="ar-SA" sz="1200" dirty="0" smtClean="0"/>
              <a:t>به منظور کاهش جمعیت باکتری­ها و عوامل بیماریزا به منظور رسیدن به استانداردهای مجاز تخله پساب به محیط زیست مورد استفاده قرا می­گیرد.  غلظت ذرات جامد موجود در فاضلاب و شفافیت فاضلاب از عواملی است که در بازده استفاده از </a:t>
            </a:r>
            <a:r>
              <a:rPr lang="en-US" sz="1200" dirty="0" smtClean="0"/>
              <a:t>UV </a:t>
            </a:r>
            <a:r>
              <a:rPr lang="ar-SA" sz="1200" dirty="0" smtClean="0"/>
              <a:t>در تصفیه­خانه های فاضلاب تاثیر زیادی دارد. امواج </a:t>
            </a:r>
            <a:r>
              <a:rPr lang="en-US" sz="1200" dirty="0" smtClean="0"/>
              <a:t>UV </a:t>
            </a:r>
            <a:r>
              <a:rPr lang="ar-SA" sz="1200" dirty="0" smtClean="0"/>
              <a:t>باکتری­ها و ویروس­ها را در طول موج 254 نانومتر از بین می­برد. </a:t>
            </a:r>
            <a:r>
              <a:rPr lang="en-US" sz="1200" dirty="0" smtClean="0"/>
              <a:t>UV </a:t>
            </a:r>
            <a:r>
              <a:rPr lang="ar-SA" sz="1200" dirty="0" smtClean="0"/>
              <a:t>همچنین می­تواند میکروارگانیزم­ها را در بدون تغییر در خصوصیات فیزیکی و شیمیایی فاضلاب غیرفعال کند. </a:t>
            </a:r>
            <a:br>
              <a:rPr lang="ar-SA" sz="1200" dirty="0" smtClean="0"/>
            </a:br>
            <a:r>
              <a:rPr lang="ar-SA" sz="1200" dirty="0" smtClean="0"/>
              <a:t>ازن به عنوان یک اکسیدکننده قوی با سرعت اکسیداسیون بالا شناخته می­شود. میزان اکسیدکنندگی ازن بستگی به عواملی چون میزان میکروارگانیزم­ها، </a:t>
            </a:r>
            <a:r>
              <a:rPr lang="en-US" sz="1200" dirty="0" smtClean="0"/>
              <a:t>PH </a:t>
            </a:r>
            <a:r>
              <a:rPr lang="ar-SA" sz="1200" dirty="0" smtClean="0"/>
              <a:t>، زمان تماس و میزان غلظت مواد ضدعفونی­کننده دیگر در فاضلاب دارد. ازن به صورت گازی در محل پروژه تولید می­گردد. وقتی هوای خشک به عنوان منبع تولید ازن مورد استفاده قرار می­گیرد، میزان ازن تولیدی حدود 1 تا 4 درصد هوای مصرفی می­باشد.وقتی که اکسیژن با درجه خلوص بالا برای تولید ازن استفاده می­شود میزان ازن تولیدی حدود 3 تا 10 درصد هوای مصرفی می­باشد. وقتی ازن به آب تزریق می­گردد باعث تولید رادیکال­های آزاد پروکسی و هیدروکسیل می­گردد که نقش بالایی در اکسیداسیون و ضدعفونی کردن دارد.</a:t>
            </a:r>
            <a:endParaRPr lang="en-US" dirty="0"/>
          </a:p>
        </p:txBody>
      </p:sp>
      <p:sp>
        <p:nvSpPr>
          <p:cNvPr id="4" name="Slide Number Placeholder 3"/>
          <p:cNvSpPr>
            <a:spLocks noGrp="1"/>
          </p:cNvSpPr>
          <p:nvPr>
            <p:ph type="sldNum" sz="quarter" idx="10"/>
          </p:nvPr>
        </p:nvSpPr>
        <p:spPr/>
        <p:txBody>
          <a:bodyPr/>
          <a:lstStyle/>
          <a:p>
            <a:fld id="{497D6D9E-54C6-42C1-A4AE-3C7C33DEBD71}" type="slidenum">
              <a:rPr lang="en-US" smtClean="0"/>
              <a:pPr/>
              <a:t>55</a:t>
            </a:fld>
            <a:endParaRPr lang="en-US"/>
          </a:p>
        </p:txBody>
      </p:sp>
    </p:spTree>
    <p:extLst>
      <p:ext uri="{BB962C8B-B14F-4D97-AF65-F5344CB8AC3E}">
        <p14:creationId xmlns:p14="http://schemas.microsoft.com/office/powerpoint/2010/main" val="3618041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EE4F150-2385-4DCA-B883-910735373BA0}" type="datetimeFigureOut">
              <a:rPr lang="en-US" smtClean="0"/>
              <a:pPr/>
              <a:t>6/1/2020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5DDE029-3F49-4ED4-8C06-FBDAE562B49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EE4F150-2385-4DCA-B883-910735373BA0}" type="datetimeFigureOut">
              <a:rPr lang="en-US" smtClean="0"/>
              <a:pPr/>
              <a:t>6/1/2020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5DDE029-3F49-4ED4-8C06-FBDAE562B49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EE4F150-2385-4DCA-B883-910735373BA0}" type="datetimeFigureOut">
              <a:rPr lang="en-US" smtClean="0"/>
              <a:pPr/>
              <a:t>6/1/2020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5DDE029-3F49-4ED4-8C06-FBDAE562B49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EE4F150-2385-4DCA-B883-910735373BA0}" type="datetimeFigureOut">
              <a:rPr lang="en-US" smtClean="0"/>
              <a:pPr/>
              <a:t>6/1/2020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5DDE029-3F49-4ED4-8C06-FBDAE562B49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EE4F150-2385-4DCA-B883-910735373BA0}" type="datetimeFigureOut">
              <a:rPr lang="en-US" smtClean="0"/>
              <a:pPr/>
              <a:t>6/1/2020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5DDE029-3F49-4ED4-8C06-FBDAE562B49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3EE4F150-2385-4DCA-B883-910735373BA0}" type="datetimeFigureOut">
              <a:rPr lang="en-US" smtClean="0"/>
              <a:pPr/>
              <a:t>6/1/2020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5DDE029-3F49-4ED4-8C06-FBDAE562B49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EE4F150-2385-4DCA-B883-910735373BA0}" type="datetimeFigureOut">
              <a:rPr lang="en-US" smtClean="0"/>
              <a:pPr/>
              <a:t>6/1/2020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5DDE029-3F49-4ED4-8C06-FBDAE562B49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3EE4F150-2385-4DCA-B883-910735373BA0}" type="datetimeFigureOut">
              <a:rPr lang="en-US" smtClean="0"/>
              <a:pPr/>
              <a:t>6/1/2020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5DDE029-3F49-4ED4-8C06-FBDAE562B49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EE4F150-2385-4DCA-B883-910735373BA0}" type="datetimeFigureOut">
              <a:rPr lang="en-US" smtClean="0"/>
              <a:pPr/>
              <a:t>6/1/2020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5DDE029-3F49-4ED4-8C06-FBDAE562B49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EE4F150-2385-4DCA-B883-910735373BA0}" type="datetimeFigureOut">
              <a:rPr lang="en-US" smtClean="0"/>
              <a:pPr/>
              <a:t>6/1/2020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5DDE029-3F49-4ED4-8C06-FBDAE562B49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EE4F150-2385-4DCA-B883-910735373BA0}" type="datetimeFigureOut">
              <a:rPr lang="en-US" smtClean="0"/>
              <a:pPr/>
              <a:t>6/1/2020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5DDE029-3F49-4ED4-8C06-FBDAE562B49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EE4F150-2385-4DCA-B883-910735373BA0}" type="datetimeFigureOut">
              <a:rPr lang="en-US" smtClean="0"/>
              <a:pPr/>
              <a:t>6/1/2020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5DDE029-3F49-4ED4-8C06-FBDAE562B49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daneshnameh.roshd.ir/mavara/mavara-index.php?page=%D9%85%D8%B9%D8%B1%D9%81+PH" TargetMode="External"/><Relationship Id="rId2" Type="http://schemas.openxmlformats.org/officeDocument/2006/relationships/hyperlink" Target="http://daneshnameh.roshd.ir/mavara/mavara-index.php?page=%D8%AE%D9%88%D8%B1%D8%AF%DA%AF%DB%8C+%D9%81%D9%84%D8%B2%D8%A7%D8%AA" TargetMode="External"/><Relationship Id="rId1" Type="http://schemas.openxmlformats.org/officeDocument/2006/relationships/slideLayout" Target="../slideLayouts/slideLayout7.xml"/><Relationship Id="rId4" Type="http://schemas.openxmlformats.org/officeDocument/2006/relationships/hyperlink" Target="http://daneshnameh.roshd.ir/mavara/mavara-index.php?page=%D9%85%D9%86%DA%AF%D9%86%D8%B2"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pars-mco.com/wp-content/uploads/2011/09/wmtTanks005.jpg" TargetMode="External"/><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hyperlink" Target="http://www.persian-ab.com/wp-content/forum-image-uploads/mori2/vasche_imhoff_2.jpg?84cd58"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rdr04"/>
          <p:cNvPicPr>
            <a:picLocks noChangeAspect="1" noChangeArrowheads="1"/>
          </p:cNvPicPr>
          <p:nvPr/>
        </p:nvPicPr>
        <p:blipFill>
          <a:blip r:embed="rId2"/>
          <a:srcRect/>
          <a:stretch>
            <a:fillRect/>
          </a:stretch>
        </p:blipFill>
        <p:spPr bwMode="auto">
          <a:xfrm>
            <a:off x="990600" y="609600"/>
            <a:ext cx="6934200" cy="5829300"/>
          </a:xfrm>
          <a:prstGeom prst="rect">
            <a:avLst/>
          </a:prstGeom>
          <a:noFill/>
          <a:ln w="9525">
            <a:noFill/>
            <a:miter lim="800000"/>
            <a:headEnd/>
            <a:tailEnd/>
          </a:ln>
        </p:spPr>
      </p:pic>
      <p:sp>
        <p:nvSpPr>
          <p:cNvPr id="3075" name="Freeform 3"/>
          <p:cNvSpPr>
            <a:spLocks noEditPoints="1"/>
          </p:cNvSpPr>
          <p:nvPr/>
        </p:nvSpPr>
        <p:spPr bwMode="auto">
          <a:xfrm>
            <a:off x="1981200" y="1219200"/>
            <a:ext cx="5638800" cy="3770313"/>
          </a:xfrm>
          <a:custGeom>
            <a:avLst/>
            <a:gdLst>
              <a:gd name="T0" fmla="*/ 1467 w 3552"/>
              <a:gd name="T1" fmla="*/ 539 h 2375"/>
              <a:gd name="T2" fmla="*/ 1554 w 3552"/>
              <a:gd name="T3" fmla="*/ 122 h 2375"/>
              <a:gd name="T4" fmla="*/ 1715 w 3552"/>
              <a:gd name="T5" fmla="*/ 172 h 2375"/>
              <a:gd name="T6" fmla="*/ 2020 w 3552"/>
              <a:gd name="T7" fmla="*/ 892 h 2375"/>
              <a:gd name="T8" fmla="*/ 2606 w 3552"/>
              <a:gd name="T9" fmla="*/ 1789 h 2375"/>
              <a:gd name="T10" fmla="*/ 3414 w 3552"/>
              <a:gd name="T11" fmla="*/ 1888 h 2375"/>
              <a:gd name="T12" fmla="*/ 2314 w 3552"/>
              <a:gd name="T13" fmla="*/ 1698 h 2375"/>
              <a:gd name="T14" fmla="*/ 2425 w 3552"/>
              <a:gd name="T15" fmla="*/ 1832 h 2375"/>
              <a:gd name="T16" fmla="*/ 3300 w 3552"/>
              <a:gd name="T17" fmla="*/ 1907 h 2375"/>
              <a:gd name="T18" fmla="*/ 2252 w 3552"/>
              <a:gd name="T19" fmla="*/ 1789 h 2375"/>
              <a:gd name="T20" fmla="*/ 1931 w 3552"/>
              <a:gd name="T21" fmla="*/ 1683 h 2375"/>
              <a:gd name="T22" fmla="*/ 1837 w 3552"/>
              <a:gd name="T23" fmla="*/ 1854 h 2375"/>
              <a:gd name="T24" fmla="*/ 1918 w 3552"/>
              <a:gd name="T25" fmla="*/ 1774 h 2375"/>
              <a:gd name="T26" fmla="*/ 2038 w 3552"/>
              <a:gd name="T27" fmla="*/ 1867 h 2375"/>
              <a:gd name="T28" fmla="*/ 2073 w 3552"/>
              <a:gd name="T29" fmla="*/ 2061 h 2375"/>
              <a:gd name="T30" fmla="*/ 2289 w 3552"/>
              <a:gd name="T31" fmla="*/ 1986 h 2375"/>
              <a:gd name="T32" fmla="*/ 2327 w 3552"/>
              <a:gd name="T33" fmla="*/ 1957 h 2375"/>
              <a:gd name="T34" fmla="*/ 2056 w 3552"/>
              <a:gd name="T35" fmla="*/ 2152 h 2375"/>
              <a:gd name="T36" fmla="*/ 1840 w 3552"/>
              <a:gd name="T37" fmla="*/ 2233 h 2375"/>
              <a:gd name="T38" fmla="*/ 1388 w 3552"/>
              <a:gd name="T39" fmla="*/ 1959 h 2375"/>
              <a:gd name="T40" fmla="*/ 1396 w 3552"/>
              <a:gd name="T41" fmla="*/ 1879 h 2375"/>
              <a:gd name="T42" fmla="*/ 9 w 3552"/>
              <a:gd name="T43" fmla="*/ 1883 h 2375"/>
              <a:gd name="T44" fmla="*/ 1336 w 3552"/>
              <a:gd name="T45" fmla="*/ 957 h 2375"/>
              <a:gd name="T46" fmla="*/ 855 w 3552"/>
              <a:gd name="T47" fmla="*/ 1436 h 2375"/>
              <a:gd name="T48" fmla="*/ 1290 w 3552"/>
              <a:gd name="T49" fmla="*/ 1427 h 2375"/>
              <a:gd name="T50" fmla="*/ 1189 w 3552"/>
              <a:gd name="T51" fmla="*/ 1527 h 2375"/>
              <a:gd name="T52" fmla="*/ 1548 w 3552"/>
              <a:gd name="T53" fmla="*/ 752 h 2375"/>
              <a:gd name="T54" fmla="*/ 1742 w 3552"/>
              <a:gd name="T55" fmla="*/ 1660 h 2375"/>
              <a:gd name="T56" fmla="*/ 1526 w 3552"/>
              <a:gd name="T57" fmla="*/ 1932 h 2375"/>
              <a:gd name="T58" fmla="*/ 1902 w 3552"/>
              <a:gd name="T59" fmla="*/ 1634 h 2375"/>
              <a:gd name="T60" fmla="*/ 2011 w 3552"/>
              <a:gd name="T61" fmla="*/ 2017 h 2375"/>
              <a:gd name="T62" fmla="*/ 1804 w 3552"/>
              <a:gd name="T63" fmla="*/ 1907 h 2375"/>
              <a:gd name="T64" fmla="*/ 1592 w 3552"/>
              <a:gd name="T65" fmla="*/ 2026 h 2375"/>
              <a:gd name="T66" fmla="*/ 1467 w 3552"/>
              <a:gd name="T67" fmla="*/ 2015 h 2375"/>
              <a:gd name="T68" fmla="*/ 1964 w 3552"/>
              <a:gd name="T69" fmla="*/ 2108 h 2375"/>
              <a:gd name="T70" fmla="*/ 1661 w 3552"/>
              <a:gd name="T71" fmla="*/ 1996 h 2375"/>
              <a:gd name="T72" fmla="*/ 1479 w 3552"/>
              <a:gd name="T73" fmla="*/ 1144 h 2375"/>
              <a:gd name="T74" fmla="*/ 465 w 3552"/>
              <a:gd name="T75" fmla="*/ 1442 h 2375"/>
              <a:gd name="T76" fmla="*/ 1040 w 3552"/>
              <a:gd name="T77" fmla="*/ 1046 h 2375"/>
              <a:gd name="T78" fmla="*/ 1572 w 3552"/>
              <a:gd name="T79" fmla="*/ 1267 h 2375"/>
              <a:gd name="T80" fmla="*/ 958 w 3552"/>
              <a:gd name="T81" fmla="*/ 1324 h 2375"/>
              <a:gd name="T82" fmla="*/ 1374 w 3552"/>
              <a:gd name="T83" fmla="*/ 1320 h 2375"/>
              <a:gd name="T84" fmla="*/ 1541 w 3552"/>
              <a:gd name="T85" fmla="*/ 1253 h 2375"/>
              <a:gd name="T86" fmla="*/ 1142 w 3552"/>
              <a:gd name="T87" fmla="*/ 1255 h 2375"/>
              <a:gd name="T88" fmla="*/ 1984 w 3552"/>
              <a:gd name="T89" fmla="*/ 1552 h 2375"/>
              <a:gd name="T90" fmla="*/ 1532 w 3552"/>
              <a:gd name="T91" fmla="*/ 1338 h 2375"/>
              <a:gd name="T92" fmla="*/ 1677 w 3552"/>
              <a:gd name="T93" fmla="*/ 763 h 2375"/>
              <a:gd name="T94" fmla="*/ 1708 w 3552"/>
              <a:gd name="T95" fmla="*/ 632 h 2375"/>
              <a:gd name="T96" fmla="*/ 2211 w 3552"/>
              <a:gd name="T97" fmla="*/ 1184 h 2375"/>
              <a:gd name="T98" fmla="*/ 2242 w 3552"/>
              <a:gd name="T99" fmla="*/ 1514 h 2375"/>
              <a:gd name="T100" fmla="*/ 2069 w 3552"/>
              <a:gd name="T101" fmla="*/ 1509 h 2375"/>
              <a:gd name="T102" fmla="*/ 1655 w 3552"/>
              <a:gd name="T103" fmla="*/ 966 h 2375"/>
              <a:gd name="T104" fmla="*/ 1626 w 3552"/>
              <a:gd name="T105" fmla="*/ 1422 h 2375"/>
              <a:gd name="T106" fmla="*/ 1575 w 3552"/>
              <a:gd name="T107" fmla="*/ 1398 h 2375"/>
              <a:gd name="T108" fmla="*/ 1269 w 3552"/>
              <a:gd name="T109" fmla="*/ 1670 h 2375"/>
              <a:gd name="T110" fmla="*/ 1309 w 3552"/>
              <a:gd name="T111" fmla="*/ 1856 h 2375"/>
              <a:gd name="T112" fmla="*/ 1470 w 3552"/>
              <a:gd name="T113" fmla="*/ 1660 h 2375"/>
              <a:gd name="T114" fmla="*/ 1679 w 3552"/>
              <a:gd name="T115" fmla="*/ 1511 h 2375"/>
              <a:gd name="T116" fmla="*/ 1899 w 3552"/>
              <a:gd name="T117" fmla="*/ 1509 h 2375"/>
              <a:gd name="T118" fmla="*/ 1737 w 3552"/>
              <a:gd name="T119" fmla="*/ 1233 h 2375"/>
              <a:gd name="T120" fmla="*/ 1822 w 3552"/>
              <a:gd name="T121" fmla="*/ 1229 h 2375"/>
              <a:gd name="T122" fmla="*/ 1563 w 3552"/>
              <a:gd name="T123" fmla="*/ 1169 h 2375"/>
              <a:gd name="T124" fmla="*/ 1479 w 3552"/>
              <a:gd name="T125" fmla="*/ 810 h 23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552"/>
              <a:gd name="T190" fmla="*/ 0 h 2375"/>
              <a:gd name="T191" fmla="*/ 3552 w 3552"/>
              <a:gd name="T192" fmla="*/ 2375 h 237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552" h="2375">
                <a:moveTo>
                  <a:pt x="1428" y="973"/>
                </a:moveTo>
                <a:lnTo>
                  <a:pt x="1421" y="968"/>
                </a:lnTo>
                <a:lnTo>
                  <a:pt x="1414" y="962"/>
                </a:lnTo>
                <a:lnTo>
                  <a:pt x="1408" y="957"/>
                </a:lnTo>
                <a:lnTo>
                  <a:pt x="1401" y="951"/>
                </a:lnTo>
                <a:lnTo>
                  <a:pt x="1396" y="948"/>
                </a:lnTo>
                <a:lnTo>
                  <a:pt x="1390" y="942"/>
                </a:lnTo>
                <a:lnTo>
                  <a:pt x="1385" y="937"/>
                </a:lnTo>
                <a:lnTo>
                  <a:pt x="1379" y="931"/>
                </a:lnTo>
                <a:lnTo>
                  <a:pt x="1376" y="926"/>
                </a:lnTo>
                <a:lnTo>
                  <a:pt x="1372" y="919"/>
                </a:lnTo>
                <a:lnTo>
                  <a:pt x="1369" y="913"/>
                </a:lnTo>
                <a:lnTo>
                  <a:pt x="1365" y="908"/>
                </a:lnTo>
                <a:lnTo>
                  <a:pt x="1363" y="902"/>
                </a:lnTo>
                <a:lnTo>
                  <a:pt x="1363" y="895"/>
                </a:lnTo>
                <a:lnTo>
                  <a:pt x="1361" y="890"/>
                </a:lnTo>
                <a:lnTo>
                  <a:pt x="1363" y="882"/>
                </a:lnTo>
                <a:lnTo>
                  <a:pt x="1363" y="866"/>
                </a:lnTo>
                <a:lnTo>
                  <a:pt x="1365" y="850"/>
                </a:lnTo>
                <a:lnTo>
                  <a:pt x="1369" y="835"/>
                </a:lnTo>
                <a:lnTo>
                  <a:pt x="1370" y="821"/>
                </a:lnTo>
                <a:lnTo>
                  <a:pt x="1374" y="808"/>
                </a:lnTo>
                <a:lnTo>
                  <a:pt x="1379" y="797"/>
                </a:lnTo>
                <a:lnTo>
                  <a:pt x="1383" y="784"/>
                </a:lnTo>
                <a:lnTo>
                  <a:pt x="1388" y="774"/>
                </a:lnTo>
                <a:lnTo>
                  <a:pt x="1394" y="763"/>
                </a:lnTo>
                <a:lnTo>
                  <a:pt x="1401" y="750"/>
                </a:lnTo>
                <a:lnTo>
                  <a:pt x="1408" y="739"/>
                </a:lnTo>
                <a:lnTo>
                  <a:pt x="1416" y="726"/>
                </a:lnTo>
                <a:lnTo>
                  <a:pt x="1425" y="714"/>
                </a:lnTo>
                <a:lnTo>
                  <a:pt x="1434" y="699"/>
                </a:lnTo>
                <a:lnTo>
                  <a:pt x="1445" y="683"/>
                </a:lnTo>
                <a:lnTo>
                  <a:pt x="1456" y="666"/>
                </a:lnTo>
                <a:lnTo>
                  <a:pt x="1452" y="648"/>
                </a:lnTo>
                <a:lnTo>
                  <a:pt x="1448" y="630"/>
                </a:lnTo>
                <a:lnTo>
                  <a:pt x="1445" y="610"/>
                </a:lnTo>
                <a:lnTo>
                  <a:pt x="1441" y="592"/>
                </a:lnTo>
                <a:lnTo>
                  <a:pt x="1437" y="574"/>
                </a:lnTo>
                <a:lnTo>
                  <a:pt x="1434" y="554"/>
                </a:lnTo>
                <a:lnTo>
                  <a:pt x="1430" y="536"/>
                </a:lnTo>
                <a:lnTo>
                  <a:pt x="1425" y="516"/>
                </a:lnTo>
                <a:lnTo>
                  <a:pt x="1421" y="498"/>
                </a:lnTo>
                <a:lnTo>
                  <a:pt x="1416" y="478"/>
                </a:lnTo>
                <a:lnTo>
                  <a:pt x="1412" y="456"/>
                </a:lnTo>
                <a:lnTo>
                  <a:pt x="1407" y="436"/>
                </a:lnTo>
                <a:lnTo>
                  <a:pt x="1403" y="414"/>
                </a:lnTo>
                <a:lnTo>
                  <a:pt x="1398" y="392"/>
                </a:lnTo>
                <a:lnTo>
                  <a:pt x="1392" y="370"/>
                </a:lnTo>
                <a:lnTo>
                  <a:pt x="1387" y="349"/>
                </a:lnTo>
                <a:lnTo>
                  <a:pt x="1401" y="298"/>
                </a:lnTo>
                <a:lnTo>
                  <a:pt x="1434" y="350"/>
                </a:lnTo>
                <a:lnTo>
                  <a:pt x="1439" y="381"/>
                </a:lnTo>
                <a:lnTo>
                  <a:pt x="1445" y="409"/>
                </a:lnTo>
                <a:lnTo>
                  <a:pt x="1448" y="436"/>
                </a:lnTo>
                <a:lnTo>
                  <a:pt x="1454" y="463"/>
                </a:lnTo>
                <a:lnTo>
                  <a:pt x="1457" y="490"/>
                </a:lnTo>
                <a:lnTo>
                  <a:pt x="1463" y="516"/>
                </a:lnTo>
                <a:lnTo>
                  <a:pt x="1467" y="539"/>
                </a:lnTo>
                <a:lnTo>
                  <a:pt x="1472" y="565"/>
                </a:lnTo>
                <a:lnTo>
                  <a:pt x="1476" y="588"/>
                </a:lnTo>
                <a:lnTo>
                  <a:pt x="1479" y="612"/>
                </a:lnTo>
                <a:lnTo>
                  <a:pt x="1483" y="636"/>
                </a:lnTo>
                <a:lnTo>
                  <a:pt x="1488" y="659"/>
                </a:lnTo>
                <a:lnTo>
                  <a:pt x="1492" y="681"/>
                </a:lnTo>
                <a:lnTo>
                  <a:pt x="1496" y="705"/>
                </a:lnTo>
                <a:lnTo>
                  <a:pt x="1499" y="728"/>
                </a:lnTo>
                <a:lnTo>
                  <a:pt x="1503" y="750"/>
                </a:lnTo>
                <a:lnTo>
                  <a:pt x="1506" y="737"/>
                </a:lnTo>
                <a:lnTo>
                  <a:pt x="1508" y="726"/>
                </a:lnTo>
                <a:lnTo>
                  <a:pt x="1512" y="715"/>
                </a:lnTo>
                <a:lnTo>
                  <a:pt x="1516" y="705"/>
                </a:lnTo>
                <a:lnTo>
                  <a:pt x="1521" y="694"/>
                </a:lnTo>
                <a:lnTo>
                  <a:pt x="1525" y="683"/>
                </a:lnTo>
                <a:lnTo>
                  <a:pt x="1530" y="672"/>
                </a:lnTo>
                <a:lnTo>
                  <a:pt x="1536" y="663"/>
                </a:lnTo>
                <a:lnTo>
                  <a:pt x="1543" y="652"/>
                </a:lnTo>
                <a:lnTo>
                  <a:pt x="1550" y="641"/>
                </a:lnTo>
                <a:lnTo>
                  <a:pt x="1557" y="628"/>
                </a:lnTo>
                <a:lnTo>
                  <a:pt x="1565" y="617"/>
                </a:lnTo>
                <a:lnTo>
                  <a:pt x="1574" y="603"/>
                </a:lnTo>
                <a:lnTo>
                  <a:pt x="1583" y="590"/>
                </a:lnTo>
                <a:lnTo>
                  <a:pt x="1592" y="574"/>
                </a:lnTo>
                <a:lnTo>
                  <a:pt x="1603" y="559"/>
                </a:lnTo>
                <a:lnTo>
                  <a:pt x="1599" y="530"/>
                </a:lnTo>
                <a:lnTo>
                  <a:pt x="1594" y="503"/>
                </a:lnTo>
                <a:lnTo>
                  <a:pt x="1590" y="476"/>
                </a:lnTo>
                <a:lnTo>
                  <a:pt x="1586" y="448"/>
                </a:lnTo>
                <a:lnTo>
                  <a:pt x="1583" y="423"/>
                </a:lnTo>
                <a:lnTo>
                  <a:pt x="1579" y="398"/>
                </a:lnTo>
                <a:lnTo>
                  <a:pt x="1574" y="372"/>
                </a:lnTo>
                <a:lnTo>
                  <a:pt x="1570" y="349"/>
                </a:lnTo>
                <a:lnTo>
                  <a:pt x="1566" y="325"/>
                </a:lnTo>
                <a:lnTo>
                  <a:pt x="1563" y="301"/>
                </a:lnTo>
                <a:lnTo>
                  <a:pt x="1559" y="280"/>
                </a:lnTo>
                <a:lnTo>
                  <a:pt x="1555" y="258"/>
                </a:lnTo>
                <a:lnTo>
                  <a:pt x="1552" y="238"/>
                </a:lnTo>
                <a:lnTo>
                  <a:pt x="1548" y="220"/>
                </a:lnTo>
                <a:lnTo>
                  <a:pt x="1545" y="200"/>
                </a:lnTo>
                <a:lnTo>
                  <a:pt x="1543" y="183"/>
                </a:lnTo>
                <a:lnTo>
                  <a:pt x="1543" y="182"/>
                </a:lnTo>
                <a:lnTo>
                  <a:pt x="1543" y="178"/>
                </a:lnTo>
                <a:lnTo>
                  <a:pt x="1543" y="176"/>
                </a:lnTo>
                <a:lnTo>
                  <a:pt x="1543" y="172"/>
                </a:lnTo>
                <a:lnTo>
                  <a:pt x="1543" y="167"/>
                </a:lnTo>
                <a:lnTo>
                  <a:pt x="1543" y="163"/>
                </a:lnTo>
                <a:lnTo>
                  <a:pt x="1543" y="158"/>
                </a:lnTo>
                <a:lnTo>
                  <a:pt x="1545" y="153"/>
                </a:lnTo>
                <a:lnTo>
                  <a:pt x="1545" y="147"/>
                </a:lnTo>
                <a:lnTo>
                  <a:pt x="1545" y="143"/>
                </a:lnTo>
                <a:lnTo>
                  <a:pt x="1546" y="138"/>
                </a:lnTo>
                <a:lnTo>
                  <a:pt x="1546" y="133"/>
                </a:lnTo>
                <a:lnTo>
                  <a:pt x="1548" y="127"/>
                </a:lnTo>
                <a:lnTo>
                  <a:pt x="1550" y="123"/>
                </a:lnTo>
                <a:lnTo>
                  <a:pt x="1552" y="120"/>
                </a:lnTo>
                <a:lnTo>
                  <a:pt x="1554" y="122"/>
                </a:lnTo>
                <a:lnTo>
                  <a:pt x="1555" y="123"/>
                </a:lnTo>
                <a:lnTo>
                  <a:pt x="1557" y="123"/>
                </a:lnTo>
                <a:lnTo>
                  <a:pt x="1559" y="125"/>
                </a:lnTo>
                <a:lnTo>
                  <a:pt x="1561" y="125"/>
                </a:lnTo>
                <a:lnTo>
                  <a:pt x="1561" y="127"/>
                </a:lnTo>
                <a:lnTo>
                  <a:pt x="1563" y="127"/>
                </a:lnTo>
                <a:lnTo>
                  <a:pt x="1563" y="129"/>
                </a:lnTo>
                <a:lnTo>
                  <a:pt x="1565" y="129"/>
                </a:lnTo>
                <a:lnTo>
                  <a:pt x="1565" y="131"/>
                </a:lnTo>
                <a:lnTo>
                  <a:pt x="1565" y="133"/>
                </a:lnTo>
                <a:lnTo>
                  <a:pt x="1566" y="133"/>
                </a:lnTo>
                <a:lnTo>
                  <a:pt x="1566" y="134"/>
                </a:lnTo>
                <a:lnTo>
                  <a:pt x="1570" y="151"/>
                </a:lnTo>
                <a:lnTo>
                  <a:pt x="1575" y="169"/>
                </a:lnTo>
                <a:lnTo>
                  <a:pt x="1581" y="192"/>
                </a:lnTo>
                <a:lnTo>
                  <a:pt x="1586" y="218"/>
                </a:lnTo>
                <a:lnTo>
                  <a:pt x="1592" y="247"/>
                </a:lnTo>
                <a:lnTo>
                  <a:pt x="1597" y="278"/>
                </a:lnTo>
                <a:lnTo>
                  <a:pt x="1604" y="312"/>
                </a:lnTo>
                <a:lnTo>
                  <a:pt x="1610" y="349"/>
                </a:lnTo>
                <a:lnTo>
                  <a:pt x="1617" y="387"/>
                </a:lnTo>
                <a:lnTo>
                  <a:pt x="1624" y="427"/>
                </a:lnTo>
                <a:lnTo>
                  <a:pt x="1630" y="467"/>
                </a:lnTo>
                <a:lnTo>
                  <a:pt x="1637" y="508"/>
                </a:lnTo>
                <a:lnTo>
                  <a:pt x="1644" y="552"/>
                </a:lnTo>
                <a:lnTo>
                  <a:pt x="1652" y="594"/>
                </a:lnTo>
                <a:lnTo>
                  <a:pt x="1659" y="637"/>
                </a:lnTo>
                <a:lnTo>
                  <a:pt x="1666" y="681"/>
                </a:lnTo>
                <a:lnTo>
                  <a:pt x="1666" y="666"/>
                </a:lnTo>
                <a:lnTo>
                  <a:pt x="1668" y="652"/>
                </a:lnTo>
                <a:lnTo>
                  <a:pt x="1672" y="639"/>
                </a:lnTo>
                <a:lnTo>
                  <a:pt x="1675" y="626"/>
                </a:lnTo>
                <a:lnTo>
                  <a:pt x="1679" y="614"/>
                </a:lnTo>
                <a:lnTo>
                  <a:pt x="1683" y="603"/>
                </a:lnTo>
                <a:lnTo>
                  <a:pt x="1688" y="592"/>
                </a:lnTo>
                <a:lnTo>
                  <a:pt x="1693" y="581"/>
                </a:lnTo>
                <a:lnTo>
                  <a:pt x="1701" y="568"/>
                </a:lnTo>
                <a:lnTo>
                  <a:pt x="1706" y="557"/>
                </a:lnTo>
                <a:lnTo>
                  <a:pt x="1715" y="545"/>
                </a:lnTo>
                <a:lnTo>
                  <a:pt x="1722" y="532"/>
                </a:lnTo>
                <a:lnTo>
                  <a:pt x="1732" y="517"/>
                </a:lnTo>
                <a:lnTo>
                  <a:pt x="1742" y="503"/>
                </a:lnTo>
                <a:lnTo>
                  <a:pt x="1753" y="487"/>
                </a:lnTo>
                <a:lnTo>
                  <a:pt x="1764" y="468"/>
                </a:lnTo>
                <a:lnTo>
                  <a:pt x="1761" y="439"/>
                </a:lnTo>
                <a:lnTo>
                  <a:pt x="1755" y="410"/>
                </a:lnTo>
                <a:lnTo>
                  <a:pt x="1751" y="381"/>
                </a:lnTo>
                <a:lnTo>
                  <a:pt x="1746" y="354"/>
                </a:lnTo>
                <a:lnTo>
                  <a:pt x="1741" y="327"/>
                </a:lnTo>
                <a:lnTo>
                  <a:pt x="1737" y="300"/>
                </a:lnTo>
                <a:lnTo>
                  <a:pt x="1732" y="274"/>
                </a:lnTo>
                <a:lnTo>
                  <a:pt x="1728" y="247"/>
                </a:lnTo>
                <a:lnTo>
                  <a:pt x="1722" y="222"/>
                </a:lnTo>
                <a:lnTo>
                  <a:pt x="1719" y="198"/>
                </a:lnTo>
                <a:lnTo>
                  <a:pt x="1715" y="172"/>
                </a:lnTo>
                <a:lnTo>
                  <a:pt x="1710" y="151"/>
                </a:lnTo>
                <a:lnTo>
                  <a:pt x="1706" y="127"/>
                </a:lnTo>
                <a:lnTo>
                  <a:pt x="1702" y="105"/>
                </a:lnTo>
                <a:lnTo>
                  <a:pt x="1699" y="84"/>
                </a:lnTo>
                <a:lnTo>
                  <a:pt x="1695" y="64"/>
                </a:lnTo>
                <a:lnTo>
                  <a:pt x="1695" y="62"/>
                </a:lnTo>
                <a:lnTo>
                  <a:pt x="1695" y="58"/>
                </a:lnTo>
                <a:lnTo>
                  <a:pt x="1695" y="56"/>
                </a:lnTo>
                <a:lnTo>
                  <a:pt x="1695" y="53"/>
                </a:lnTo>
                <a:lnTo>
                  <a:pt x="1695" y="47"/>
                </a:lnTo>
                <a:lnTo>
                  <a:pt x="1697" y="44"/>
                </a:lnTo>
                <a:lnTo>
                  <a:pt x="1697" y="38"/>
                </a:lnTo>
                <a:lnTo>
                  <a:pt x="1697" y="33"/>
                </a:lnTo>
                <a:lnTo>
                  <a:pt x="1697" y="27"/>
                </a:lnTo>
                <a:lnTo>
                  <a:pt x="1699" y="22"/>
                </a:lnTo>
                <a:lnTo>
                  <a:pt x="1699" y="18"/>
                </a:lnTo>
                <a:lnTo>
                  <a:pt x="1701" y="13"/>
                </a:lnTo>
                <a:lnTo>
                  <a:pt x="1701" y="7"/>
                </a:lnTo>
                <a:lnTo>
                  <a:pt x="1702" y="4"/>
                </a:lnTo>
                <a:lnTo>
                  <a:pt x="1704" y="0"/>
                </a:lnTo>
                <a:lnTo>
                  <a:pt x="1706" y="2"/>
                </a:lnTo>
                <a:lnTo>
                  <a:pt x="1708" y="2"/>
                </a:lnTo>
                <a:lnTo>
                  <a:pt x="1710" y="2"/>
                </a:lnTo>
                <a:lnTo>
                  <a:pt x="1710" y="4"/>
                </a:lnTo>
                <a:lnTo>
                  <a:pt x="1712" y="4"/>
                </a:lnTo>
                <a:lnTo>
                  <a:pt x="1712" y="5"/>
                </a:lnTo>
                <a:lnTo>
                  <a:pt x="1713" y="5"/>
                </a:lnTo>
                <a:lnTo>
                  <a:pt x="1715" y="7"/>
                </a:lnTo>
                <a:lnTo>
                  <a:pt x="1717" y="9"/>
                </a:lnTo>
                <a:lnTo>
                  <a:pt x="1717" y="11"/>
                </a:lnTo>
                <a:lnTo>
                  <a:pt x="1719" y="13"/>
                </a:lnTo>
                <a:lnTo>
                  <a:pt x="1721" y="15"/>
                </a:lnTo>
                <a:lnTo>
                  <a:pt x="1726" y="36"/>
                </a:lnTo>
                <a:lnTo>
                  <a:pt x="1732" y="65"/>
                </a:lnTo>
                <a:lnTo>
                  <a:pt x="1739" y="98"/>
                </a:lnTo>
                <a:lnTo>
                  <a:pt x="1748" y="138"/>
                </a:lnTo>
                <a:lnTo>
                  <a:pt x="1755" y="182"/>
                </a:lnTo>
                <a:lnTo>
                  <a:pt x="1764" y="229"/>
                </a:lnTo>
                <a:lnTo>
                  <a:pt x="1773" y="280"/>
                </a:lnTo>
                <a:lnTo>
                  <a:pt x="1782" y="332"/>
                </a:lnTo>
                <a:lnTo>
                  <a:pt x="1791" y="389"/>
                </a:lnTo>
                <a:lnTo>
                  <a:pt x="1801" y="445"/>
                </a:lnTo>
                <a:lnTo>
                  <a:pt x="1810" y="503"/>
                </a:lnTo>
                <a:lnTo>
                  <a:pt x="1817" y="559"/>
                </a:lnTo>
                <a:lnTo>
                  <a:pt x="1826" y="616"/>
                </a:lnTo>
                <a:lnTo>
                  <a:pt x="1833" y="670"/>
                </a:lnTo>
                <a:lnTo>
                  <a:pt x="1842" y="724"/>
                </a:lnTo>
                <a:lnTo>
                  <a:pt x="1850" y="775"/>
                </a:lnTo>
                <a:lnTo>
                  <a:pt x="1880" y="795"/>
                </a:lnTo>
                <a:lnTo>
                  <a:pt x="1913" y="817"/>
                </a:lnTo>
                <a:lnTo>
                  <a:pt x="1948" y="841"/>
                </a:lnTo>
                <a:lnTo>
                  <a:pt x="1984" y="866"/>
                </a:lnTo>
                <a:lnTo>
                  <a:pt x="2020" y="892"/>
                </a:lnTo>
                <a:lnTo>
                  <a:pt x="2058" y="917"/>
                </a:lnTo>
                <a:lnTo>
                  <a:pt x="2095" y="944"/>
                </a:lnTo>
                <a:lnTo>
                  <a:pt x="2129" y="973"/>
                </a:lnTo>
                <a:lnTo>
                  <a:pt x="2164" y="1002"/>
                </a:lnTo>
                <a:lnTo>
                  <a:pt x="2196" y="1033"/>
                </a:lnTo>
                <a:lnTo>
                  <a:pt x="2229" y="1064"/>
                </a:lnTo>
                <a:lnTo>
                  <a:pt x="2256" y="1097"/>
                </a:lnTo>
                <a:lnTo>
                  <a:pt x="2281" y="1129"/>
                </a:lnTo>
                <a:lnTo>
                  <a:pt x="2305" y="1162"/>
                </a:lnTo>
                <a:lnTo>
                  <a:pt x="2323" y="1197"/>
                </a:lnTo>
                <a:lnTo>
                  <a:pt x="2338" y="1231"/>
                </a:lnTo>
                <a:lnTo>
                  <a:pt x="2345" y="1251"/>
                </a:lnTo>
                <a:lnTo>
                  <a:pt x="2349" y="1273"/>
                </a:lnTo>
                <a:lnTo>
                  <a:pt x="2352" y="1295"/>
                </a:lnTo>
                <a:lnTo>
                  <a:pt x="2354" y="1316"/>
                </a:lnTo>
                <a:lnTo>
                  <a:pt x="2356" y="1338"/>
                </a:lnTo>
                <a:lnTo>
                  <a:pt x="2354" y="1360"/>
                </a:lnTo>
                <a:lnTo>
                  <a:pt x="2352" y="1382"/>
                </a:lnTo>
                <a:lnTo>
                  <a:pt x="2349" y="1404"/>
                </a:lnTo>
                <a:lnTo>
                  <a:pt x="2345" y="1425"/>
                </a:lnTo>
                <a:lnTo>
                  <a:pt x="2340" y="1445"/>
                </a:lnTo>
                <a:lnTo>
                  <a:pt x="2334" y="1467"/>
                </a:lnTo>
                <a:lnTo>
                  <a:pt x="2325" y="1487"/>
                </a:lnTo>
                <a:lnTo>
                  <a:pt x="2318" y="1507"/>
                </a:lnTo>
                <a:lnTo>
                  <a:pt x="2309" y="1527"/>
                </a:lnTo>
                <a:lnTo>
                  <a:pt x="2298" y="1545"/>
                </a:lnTo>
                <a:lnTo>
                  <a:pt x="2287" y="1563"/>
                </a:lnTo>
                <a:lnTo>
                  <a:pt x="2298" y="1574"/>
                </a:lnTo>
                <a:lnTo>
                  <a:pt x="2307" y="1583"/>
                </a:lnTo>
                <a:lnTo>
                  <a:pt x="2318" y="1594"/>
                </a:lnTo>
                <a:lnTo>
                  <a:pt x="2327" y="1603"/>
                </a:lnTo>
                <a:lnTo>
                  <a:pt x="2338" y="1614"/>
                </a:lnTo>
                <a:lnTo>
                  <a:pt x="2349" y="1623"/>
                </a:lnTo>
                <a:lnTo>
                  <a:pt x="2358" y="1632"/>
                </a:lnTo>
                <a:lnTo>
                  <a:pt x="2369" y="1643"/>
                </a:lnTo>
                <a:lnTo>
                  <a:pt x="2378" y="1652"/>
                </a:lnTo>
                <a:lnTo>
                  <a:pt x="2389" y="1661"/>
                </a:lnTo>
                <a:lnTo>
                  <a:pt x="2399" y="1670"/>
                </a:lnTo>
                <a:lnTo>
                  <a:pt x="2409" y="1680"/>
                </a:lnTo>
                <a:lnTo>
                  <a:pt x="2419" y="1689"/>
                </a:lnTo>
                <a:lnTo>
                  <a:pt x="2429" y="1698"/>
                </a:lnTo>
                <a:lnTo>
                  <a:pt x="2439" y="1705"/>
                </a:lnTo>
                <a:lnTo>
                  <a:pt x="2448" y="1714"/>
                </a:lnTo>
                <a:lnTo>
                  <a:pt x="2459" y="1723"/>
                </a:lnTo>
                <a:lnTo>
                  <a:pt x="2468" y="1730"/>
                </a:lnTo>
                <a:lnTo>
                  <a:pt x="2479" y="1738"/>
                </a:lnTo>
                <a:lnTo>
                  <a:pt x="2488" y="1745"/>
                </a:lnTo>
                <a:lnTo>
                  <a:pt x="2497" y="1750"/>
                </a:lnTo>
                <a:lnTo>
                  <a:pt x="2505" y="1758"/>
                </a:lnTo>
                <a:lnTo>
                  <a:pt x="2514" y="1763"/>
                </a:lnTo>
                <a:lnTo>
                  <a:pt x="2525" y="1767"/>
                </a:lnTo>
                <a:lnTo>
                  <a:pt x="2534" y="1772"/>
                </a:lnTo>
                <a:lnTo>
                  <a:pt x="2543" y="1776"/>
                </a:lnTo>
                <a:lnTo>
                  <a:pt x="2554" y="1779"/>
                </a:lnTo>
                <a:lnTo>
                  <a:pt x="2566" y="1783"/>
                </a:lnTo>
                <a:lnTo>
                  <a:pt x="2579" y="1785"/>
                </a:lnTo>
                <a:lnTo>
                  <a:pt x="2592" y="1787"/>
                </a:lnTo>
                <a:lnTo>
                  <a:pt x="2606" y="1789"/>
                </a:lnTo>
                <a:lnTo>
                  <a:pt x="2623" y="1789"/>
                </a:lnTo>
                <a:lnTo>
                  <a:pt x="2681" y="1792"/>
                </a:lnTo>
                <a:lnTo>
                  <a:pt x="2737" y="1794"/>
                </a:lnTo>
                <a:lnTo>
                  <a:pt x="2790" y="1796"/>
                </a:lnTo>
                <a:lnTo>
                  <a:pt x="2842" y="1798"/>
                </a:lnTo>
                <a:lnTo>
                  <a:pt x="2891" y="1798"/>
                </a:lnTo>
                <a:lnTo>
                  <a:pt x="2940" y="1801"/>
                </a:lnTo>
                <a:lnTo>
                  <a:pt x="2988" y="1803"/>
                </a:lnTo>
                <a:lnTo>
                  <a:pt x="3033" y="1805"/>
                </a:lnTo>
                <a:lnTo>
                  <a:pt x="3078" y="1808"/>
                </a:lnTo>
                <a:lnTo>
                  <a:pt x="3124" y="1812"/>
                </a:lnTo>
                <a:lnTo>
                  <a:pt x="3169" y="1818"/>
                </a:lnTo>
                <a:lnTo>
                  <a:pt x="3214" y="1823"/>
                </a:lnTo>
                <a:lnTo>
                  <a:pt x="3262" y="1828"/>
                </a:lnTo>
                <a:lnTo>
                  <a:pt x="3309" y="1836"/>
                </a:lnTo>
                <a:lnTo>
                  <a:pt x="3356" y="1845"/>
                </a:lnTo>
                <a:lnTo>
                  <a:pt x="3407" y="1856"/>
                </a:lnTo>
                <a:lnTo>
                  <a:pt x="3414" y="1858"/>
                </a:lnTo>
                <a:lnTo>
                  <a:pt x="3421" y="1858"/>
                </a:lnTo>
                <a:lnTo>
                  <a:pt x="3430" y="1859"/>
                </a:lnTo>
                <a:lnTo>
                  <a:pt x="3438" y="1859"/>
                </a:lnTo>
                <a:lnTo>
                  <a:pt x="3447" y="1861"/>
                </a:lnTo>
                <a:lnTo>
                  <a:pt x="3456" y="1861"/>
                </a:lnTo>
                <a:lnTo>
                  <a:pt x="3465" y="1863"/>
                </a:lnTo>
                <a:lnTo>
                  <a:pt x="3474" y="1863"/>
                </a:lnTo>
                <a:lnTo>
                  <a:pt x="3481" y="1863"/>
                </a:lnTo>
                <a:lnTo>
                  <a:pt x="3490" y="1863"/>
                </a:lnTo>
                <a:lnTo>
                  <a:pt x="3499" y="1863"/>
                </a:lnTo>
                <a:lnTo>
                  <a:pt x="3508" y="1865"/>
                </a:lnTo>
                <a:lnTo>
                  <a:pt x="3518" y="1865"/>
                </a:lnTo>
                <a:lnTo>
                  <a:pt x="3525" y="1865"/>
                </a:lnTo>
                <a:lnTo>
                  <a:pt x="3534" y="1867"/>
                </a:lnTo>
                <a:lnTo>
                  <a:pt x="3541" y="1868"/>
                </a:lnTo>
                <a:lnTo>
                  <a:pt x="3545" y="1868"/>
                </a:lnTo>
                <a:lnTo>
                  <a:pt x="3548" y="1870"/>
                </a:lnTo>
                <a:lnTo>
                  <a:pt x="3550" y="1872"/>
                </a:lnTo>
                <a:lnTo>
                  <a:pt x="3550" y="1874"/>
                </a:lnTo>
                <a:lnTo>
                  <a:pt x="3552" y="1876"/>
                </a:lnTo>
                <a:lnTo>
                  <a:pt x="3552" y="1877"/>
                </a:lnTo>
                <a:lnTo>
                  <a:pt x="3552" y="1879"/>
                </a:lnTo>
                <a:lnTo>
                  <a:pt x="3552" y="1881"/>
                </a:lnTo>
                <a:lnTo>
                  <a:pt x="3550" y="1883"/>
                </a:lnTo>
                <a:lnTo>
                  <a:pt x="3548" y="1885"/>
                </a:lnTo>
                <a:lnTo>
                  <a:pt x="3547" y="1887"/>
                </a:lnTo>
                <a:lnTo>
                  <a:pt x="3543" y="1888"/>
                </a:lnTo>
                <a:lnTo>
                  <a:pt x="3539" y="1890"/>
                </a:lnTo>
                <a:lnTo>
                  <a:pt x="3536" y="1892"/>
                </a:lnTo>
                <a:lnTo>
                  <a:pt x="3532" y="1894"/>
                </a:lnTo>
                <a:lnTo>
                  <a:pt x="3527" y="1894"/>
                </a:lnTo>
                <a:lnTo>
                  <a:pt x="3514" y="1894"/>
                </a:lnTo>
                <a:lnTo>
                  <a:pt x="3501" y="1894"/>
                </a:lnTo>
                <a:lnTo>
                  <a:pt x="3488" y="1892"/>
                </a:lnTo>
                <a:lnTo>
                  <a:pt x="3476" y="1892"/>
                </a:lnTo>
                <a:lnTo>
                  <a:pt x="3463" y="1892"/>
                </a:lnTo>
                <a:lnTo>
                  <a:pt x="3450" y="1890"/>
                </a:lnTo>
                <a:lnTo>
                  <a:pt x="3438" y="1890"/>
                </a:lnTo>
                <a:lnTo>
                  <a:pt x="3425" y="1888"/>
                </a:lnTo>
                <a:lnTo>
                  <a:pt x="3414" y="1888"/>
                </a:lnTo>
                <a:lnTo>
                  <a:pt x="3403" y="1887"/>
                </a:lnTo>
                <a:lnTo>
                  <a:pt x="3392" y="1887"/>
                </a:lnTo>
                <a:lnTo>
                  <a:pt x="3381" y="1885"/>
                </a:lnTo>
                <a:lnTo>
                  <a:pt x="3372" y="1883"/>
                </a:lnTo>
                <a:lnTo>
                  <a:pt x="3363" y="1883"/>
                </a:lnTo>
                <a:lnTo>
                  <a:pt x="3356" y="1881"/>
                </a:lnTo>
                <a:lnTo>
                  <a:pt x="3351" y="1879"/>
                </a:lnTo>
                <a:lnTo>
                  <a:pt x="3336" y="1876"/>
                </a:lnTo>
                <a:lnTo>
                  <a:pt x="3320" y="1872"/>
                </a:lnTo>
                <a:lnTo>
                  <a:pt x="3305" y="1868"/>
                </a:lnTo>
                <a:lnTo>
                  <a:pt x="3287" y="1867"/>
                </a:lnTo>
                <a:lnTo>
                  <a:pt x="3271" y="1863"/>
                </a:lnTo>
                <a:lnTo>
                  <a:pt x="3251" y="1861"/>
                </a:lnTo>
                <a:lnTo>
                  <a:pt x="3233" y="1859"/>
                </a:lnTo>
                <a:lnTo>
                  <a:pt x="3213" y="1858"/>
                </a:lnTo>
                <a:lnTo>
                  <a:pt x="3193" y="1856"/>
                </a:lnTo>
                <a:lnTo>
                  <a:pt x="3171" y="1854"/>
                </a:lnTo>
                <a:lnTo>
                  <a:pt x="3149" y="1852"/>
                </a:lnTo>
                <a:lnTo>
                  <a:pt x="3127" y="1850"/>
                </a:lnTo>
                <a:lnTo>
                  <a:pt x="3106" y="1848"/>
                </a:lnTo>
                <a:lnTo>
                  <a:pt x="3084" y="1847"/>
                </a:lnTo>
                <a:lnTo>
                  <a:pt x="3060" y="1845"/>
                </a:lnTo>
                <a:lnTo>
                  <a:pt x="3038" y="1843"/>
                </a:lnTo>
                <a:lnTo>
                  <a:pt x="2998" y="1839"/>
                </a:lnTo>
                <a:lnTo>
                  <a:pt x="2958" y="1838"/>
                </a:lnTo>
                <a:lnTo>
                  <a:pt x="2917" y="1836"/>
                </a:lnTo>
                <a:lnTo>
                  <a:pt x="2875" y="1834"/>
                </a:lnTo>
                <a:lnTo>
                  <a:pt x="2833" y="1834"/>
                </a:lnTo>
                <a:lnTo>
                  <a:pt x="2793" y="1832"/>
                </a:lnTo>
                <a:lnTo>
                  <a:pt x="2753" y="1832"/>
                </a:lnTo>
                <a:lnTo>
                  <a:pt x="2713" y="1830"/>
                </a:lnTo>
                <a:lnTo>
                  <a:pt x="2677" y="1830"/>
                </a:lnTo>
                <a:lnTo>
                  <a:pt x="2643" y="1830"/>
                </a:lnTo>
                <a:lnTo>
                  <a:pt x="2612" y="1830"/>
                </a:lnTo>
                <a:lnTo>
                  <a:pt x="2583" y="1830"/>
                </a:lnTo>
                <a:lnTo>
                  <a:pt x="2559" y="1828"/>
                </a:lnTo>
                <a:lnTo>
                  <a:pt x="2537" y="1828"/>
                </a:lnTo>
                <a:lnTo>
                  <a:pt x="2523" y="1827"/>
                </a:lnTo>
                <a:lnTo>
                  <a:pt x="2512" y="1825"/>
                </a:lnTo>
                <a:lnTo>
                  <a:pt x="2494" y="1821"/>
                </a:lnTo>
                <a:lnTo>
                  <a:pt x="2478" y="1816"/>
                </a:lnTo>
                <a:lnTo>
                  <a:pt x="2463" y="1810"/>
                </a:lnTo>
                <a:lnTo>
                  <a:pt x="2448" y="1803"/>
                </a:lnTo>
                <a:lnTo>
                  <a:pt x="2436" y="1798"/>
                </a:lnTo>
                <a:lnTo>
                  <a:pt x="2425" y="1790"/>
                </a:lnTo>
                <a:lnTo>
                  <a:pt x="2414" y="1783"/>
                </a:lnTo>
                <a:lnTo>
                  <a:pt x="2403" y="1776"/>
                </a:lnTo>
                <a:lnTo>
                  <a:pt x="2394" y="1769"/>
                </a:lnTo>
                <a:lnTo>
                  <a:pt x="2385" y="1761"/>
                </a:lnTo>
                <a:lnTo>
                  <a:pt x="2376" y="1752"/>
                </a:lnTo>
                <a:lnTo>
                  <a:pt x="2367" y="1745"/>
                </a:lnTo>
                <a:lnTo>
                  <a:pt x="2358" y="1736"/>
                </a:lnTo>
                <a:lnTo>
                  <a:pt x="2349" y="1729"/>
                </a:lnTo>
                <a:lnTo>
                  <a:pt x="2338" y="1720"/>
                </a:lnTo>
                <a:lnTo>
                  <a:pt x="2329" y="1710"/>
                </a:lnTo>
                <a:lnTo>
                  <a:pt x="2323" y="1707"/>
                </a:lnTo>
                <a:lnTo>
                  <a:pt x="2318" y="1703"/>
                </a:lnTo>
                <a:lnTo>
                  <a:pt x="2314" y="1698"/>
                </a:lnTo>
                <a:lnTo>
                  <a:pt x="2309" y="1694"/>
                </a:lnTo>
                <a:lnTo>
                  <a:pt x="2303" y="1689"/>
                </a:lnTo>
                <a:lnTo>
                  <a:pt x="2298" y="1683"/>
                </a:lnTo>
                <a:lnTo>
                  <a:pt x="2292" y="1680"/>
                </a:lnTo>
                <a:lnTo>
                  <a:pt x="2287" y="1674"/>
                </a:lnTo>
                <a:lnTo>
                  <a:pt x="2280" y="1669"/>
                </a:lnTo>
                <a:lnTo>
                  <a:pt x="2274" y="1663"/>
                </a:lnTo>
                <a:lnTo>
                  <a:pt x="2269" y="1658"/>
                </a:lnTo>
                <a:lnTo>
                  <a:pt x="2263" y="1651"/>
                </a:lnTo>
                <a:lnTo>
                  <a:pt x="2258" y="1645"/>
                </a:lnTo>
                <a:lnTo>
                  <a:pt x="2251" y="1640"/>
                </a:lnTo>
                <a:lnTo>
                  <a:pt x="2245" y="1634"/>
                </a:lnTo>
                <a:lnTo>
                  <a:pt x="2240" y="1627"/>
                </a:lnTo>
                <a:lnTo>
                  <a:pt x="2238" y="1629"/>
                </a:lnTo>
                <a:lnTo>
                  <a:pt x="2236" y="1629"/>
                </a:lnTo>
                <a:lnTo>
                  <a:pt x="2234" y="1631"/>
                </a:lnTo>
                <a:lnTo>
                  <a:pt x="2232" y="1632"/>
                </a:lnTo>
                <a:lnTo>
                  <a:pt x="2231" y="1634"/>
                </a:lnTo>
                <a:lnTo>
                  <a:pt x="2227" y="1636"/>
                </a:lnTo>
                <a:lnTo>
                  <a:pt x="2225" y="1638"/>
                </a:lnTo>
                <a:lnTo>
                  <a:pt x="2223" y="1640"/>
                </a:lnTo>
                <a:lnTo>
                  <a:pt x="2222" y="1641"/>
                </a:lnTo>
                <a:lnTo>
                  <a:pt x="2220" y="1643"/>
                </a:lnTo>
                <a:lnTo>
                  <a:pt x="2218" y="1645"/>
                </a:lnTo>
                <a:lnTo>
                  <a:pt x="2216" y="1647"/>
                </a:lnTo>
                <a:lnTo>
                  <a:pt x="2214" y="1649"/>
                </a:lnTo>
                <a:lnTo>
                  <a:pt x="2213" y="1651"/>
                </a:lnTo>
                <a:lnTo>
                  <a:pt x="2211" y="1652"/>
                </a:lnTo>
                <a:lnTo>
                  <a:pt x="2209" y="1654"/>
                </a:lnTo>
                <a:lnTo>
                  <a:pt x="2214" y="1660"/>
                </a:lnTo>
                <a:lnTo>
                  <a:pt x="2220" y="1665"/>
                </a:lnTo>
                <a:lnTo>
                  <a:pt x="2225" y="1670"/>
                </a:lnTo>
                <a:lnTo>
                  <a:pt x="2231" y="1676"/>
                </a:lnTo>
                <a:lnTo>
                  <a:pt x="2236" y="1681"/>
                </a:lnTo>
                <a:lnTo>
                  <a:pt x="2243" y="1687"/>
                </a:lnTo>
                <a:lnTo>
                  <a:pt x="2249" y="1694"/>
                </a:lnTo>
                <a:lnTo>
                  <a:pt x="2254" y="1700"/>
                </a:lnTo>
                <a:lnTo>
                  <a:pt x="2260" y="1705"/>
                </a:lnTo>
                <a:lnTo>
                  <a:pt x="2265" y="1710"/>
                </a:lnTo>
                <a:lnTo>
                  <a:pt x="2271" y="1716"/>
                </a:lnTo>
                <a:lnTo>
                  <a:pt x="2276" y="1720"/>
                </a:lnTo>
                <a:lnTo>
                  <a:pt x="2281" y="1725"/>
                </a:lnTo>
                <a:lnTo>
                  <a:pt x="2289" y="1730"/>
                </a:lnTo>
                <a:lnTo>
                  <a:pt x="2294" y="1736"/>
                </a:lnTo>
                <a:lnTo>
                  <a:pt x="2300" y="1741"/>
                </a:lnTo>
                <a:lnTo>
                  <a:pt x="2309" y="1750"/>
                </a:lnTo>
                <a:lnTo>
                  <a:pt x="2318" y="1758"/>
                </a:lnTo>
                <a:lnTo>
                  <a:pt x="2329" y="1767"/>
                </a:lnTo>
                <a:lnTo>
                  <a:pt x="2338" y="1774"/>
                </a:lnTo>
                <a:lnTo>
                  <a:pt x="2347" y="1781"/>
                </a:lnTo>
                <a:lnTo>
                  <a:pt x="2356" y="1789"/>
                </a:lnTo>
                <a:lnTo>
                  <a:pt x="2365" y="1796"/>
                </a:lnTo>
                <a:lnTo>
                  <a:pt x="2374" y="1803"/>
                </a:lnTo>
                <a:lnTo>
                  <a:pt x="2383" y="1808"/>
                </a:lnTo>
                <a:lnTo>
                  <a:pt x="2394" y="1814"/>
                </a:lnTo>
                <a:lnTo>
                  <a:pt x="2403" y="1821"/>
                </a:lnTo>
                <a:lnTo>
                  <a:pt x="2414" y="1827"/>
                </a:lnTo>
                <a:lnTo>
                  <a:pt x="2425" y="1832"/>
                </a:lnTo>
                <a:lnTo>
                  <a:pt x="2436" y="1838"/>
                </a:lnTo>
                <a:lnTo>
                  <a:pt x="2448" y="1843"/>
                </a:lnTo>
                <a:lnTo>
                  <a:pt x="2461" y="1850"/>
                </a:lnTo>
                <a:lnTo>
                  <a:pt x="2472" y="1852"/>
                </a:lnTo>
                <a:lnTo>
                  <a:pt x="2485" y="1854"/>
                </a:lnTo>
                <a:lnTo>
                  <a:pt x="2501" y="1856"/>
                </a:lnTo>
                <a:lnTo>
                  <a:pt x="2521" y="1858"/>
                </a:lnTo>
                <a:lnTo>
                  <a:pt x="2543" y="1858"/>
                </a:lnTo>
                <a:lnTo>
                  <a:pt x="2566" y="1858"/>
                </a:lnTo>
                <a:lnTo>
                  <a:pt x="2592" y="1858"/>
                </a:lnTo>
                <a:lnTo>
                  <a:pt x="2619" y="1858"/>
                </a:lnTo>
                <a:lnTo>
                  <a:pt x="2646" y="1856"/>
                </a:lnTo>
                <a:lnTo>
                  <a:pt x="2677" y="1856"/>
                </a:lnTo>
                <a:lnTo>
                  <a:pt x="2706" y="1856"/>
                </a:lnTo>
                <a:lnTo>
                  <a:pt x="2737" y="1854"/>
                </a:lnTo>
                <a:lnTo>
                  <a:pt x="2768" y="1854"/>
                </a:lnTo>
                <a:lnTo>
                  <a:pt x="2799" y="1854"/>
                </a:lnTo>
                <a:lnTo>
                  <a:pt x="2828" y="1854"/>
                </a:lnTo>
                <a:lnTo>
                  <a:pt x="2857" y="1856"/>
                </a:lnTo>
                <a:lnTo>
                  <a:pt x="2882" y="1856"/>
                </a:lnTo>
                <a:lnTo>
                  <a:pt x="2906" y="1858"/>
                </a:lnTo>
                <a:lnTo>
                  <a:pt x="2929" y="1859"/>
                </a:lnTo>
                <a:lnTo>
                  <a:pt x="2951" y="1859"/>
                </a:lnTo>
                <a:lnTo>
                  <a:pt x="2973" y="1861"/>
                </a:lnTo>
                <a:lnTo>
                  <a:pt x="2993" y="1861"/>
                </a:lnTo>
                <a:lnTo>
                  <a:pt x="3013" y="1863"/>
                </a:lnTo>
                <a:lnTo>
                  <a:pt x="3033" y="1865"/>
                </a:lnTo>
                <a:lnTo>
                  <a:pt x="3053" y="1865"/>
                </a:lnTo>
                <a:lnTo>
                  <a:pt x="3073" y="1867"/>
                </a:lnTo>
                <a:lnTo>
                  <a:pt x="3095" y="1868"/>
                </a:lnTo>
                <a:lnTo>
                  <a:pt x="3115" y="1870"/>
                </a:lnTo>
                <a:lnTo>
                  <a:pt x="3136" y="1872"/>
                </a:lnTo>
                <a:lnTo>
                  <a:pt x="3160" y="1874"/>
                </a:lnTo>
                <a:lnTo>
                  <a:pt x="3184" y="1877"/>
                </a:lnTo>
                <a:lnTo>
                  <a:pt x="3209" y="1879"/>
                </a:lnTo>
                <a:lnTo>
                  <a:pt x="3214" y="1879"/>
                </a:lnTo>
                <a:lnTo>
                  <a:pt x="3222" y="1881"/>
                </a:lnTo>
                <a:lnTo>
                  <a:pt x="3227" y="1881"/>
                </a:lnTo>
                <a:lnTo>
                  <a:pt x="3233" y="1881"/>
                </a:lnTo>
                <a:lnTo>
                  <a:pt x="3238" y="1883"/>
                </a:lnTo>
                <a:lnTo>
                  <a:pt x="3243" y="1883"/>
                </a:lnTo>
                <a:lnTo>
                  <a:pt x="3249" y="1883"/>
                </a:lnTo>
                <a:lnTo>
                  <a:pt x="3254" y="1885"/>
                </a:lnTo>
                <a:lnTo>
                  <a:pt x="3258" y="1885"/>
                </a:lnTo>
                <a:lnTo>
                  <a:pt x="3263" y="1887"/>
                </a:lnTo>
                <a:lnTo>
                  <a:pt x="3269" y="1887"/>
                </a:lnTo>
                <a:lnTo>
                  <a:pt x="3274" y="1887"/>
                </a:lnTo>
                <a:lnTo>
                  <a:pt x="3280" y="1888"/>
                </a:lnTo>
                <a:lnTo>
                  <a:pt x="3285" y="1888"/>
                </a:lnTo>
                <a:lnTo>
                  <a:pt x="3292" y="1890"/>
                </a:lnTo>
                <a:lnTo>
                  <a:pt x="3298" y="1892"/>
                </a:lnTo>
                <a:lnTo>
                  <a:pt x="3300" y="1894"/>
                </a:lnTo>
                <a:lnTo>
                  <a:pt x="3302" y="1896"/>
                </a:lnTo>
                <a:lnTo>
                  <a:pt x="3302" y="1897"/>
                </a:lnTo>
                <a:lnTo>
                  <a:pt x="3302" y="1899"/>
                </a:lnTo>
                <a:lnTo>
                  <a:pt x="3302" y="1903"/>
                </a:lnTo>
                <a:lnTo>
                  <a:pt x="3302" y="1905"/>
                </a:lnTo>
                <a:lnTo>
                  <a:pt x="3300" y="1907"/>
                </a:lnTo>
                <a:lnTo>
                  <a:pt x="3298" y="1908"/>
                </a:lnTo>
                <a:lnTo>
                  <a:pt x="3296" y="1910"/>
                </a:lnTo>
                <a:lnTo>
                  <a:pt x="3294" y="1910"/>
                </a:lnTo>
                <a:lnTo>
                  <a:pt x="3292" y="1912"/>
                </a:lnTo>
                <a:lnTo>
                  <a:pt x="3289" y="1914"/>
                </a:lnTo>
                <a:lnTo>
                  <a:pt x="3285" y="1914"/>
                </a:lnTo>
                <a:lnTo>
                  <a:pt x="3282" y="1916"/>
                </a:lnTo>
                <a:lnTo>
                  <a:pt x="3276" y="1916"/>
                </a:lnTo>
                <a:lnTo>
                  <a:pt x="3272" y="1916"/>
                </a:lnTo>
                <a:lnTo>
                  <a:pt x="3256" y="1914"/>
                </a:lnTo>
                <a:lnTo>
                  <a:pt x="3243" y="1912"/>
                </a:lnTo>
                <a:lnTo>
                  <a:pt x="3229" y="1910"/>
                </a:lnTo>
                <a:lnTo>
                  <a:pt x="3216" y="1908"/>
                </a:lnTo>
                <a:lnTo>
                  <a:pt x="3204" y="1907"/>
                </a:lnTo>
                <a:lnTo>
                  <a:pt x="3191" y="1905"/>
                </a:lnTo>
                <a:lnTo>
                  <a:pt x="3178" y="1903"/>
                </a:lnTo>
                <a:lnTo>
                  <a:pt x="3167" y="1903"/>
                </a:lnTo>
                <a:lnTo>
                  <a:pt x="3155" y="1901"/>
                </a:lnTo>
                <a:lnTo>
                  <a:pt x="3142" y="1901"/>
                </a:lnTo>
                <a:lnTo>
                  <a:pt x="3129" y="1899"/>
                </a:lnTo>
                <a:lnTo>
                  <a:pt x="3116" y="1899"/>
                </a:lnTo>
                <a:lnTo>
                  <a:pt x="3104" y="1897"/>
                </a:lnTo>
                <a:lnTo>
                  <a:pt x="3091" y="1897"/>
                </a:lnTo>
                <a:lnTo>
                  <a:pt x="3076" y="1896"/>
                </a:lnTo>
                <a:lnTo>
                  <a:pt x="3062" y="1894"/>
                </a:lnTo>
                <a:lnTo>
                  <a:pt x="3018" y="1892"/>
                </a:lnTo>
                <a:lnTo>
                  <a:pt x="2975" y="1890"/>
                </a:lnTo>
                <a:lnTo>
                  <a:pt x="2929" y="1890"/>
                </a:lnTo>
                <a:lnTo>
                  <a:pt x="2884" y="1890"/>
                </a:lnTo>
                <a:lnTo>
                  <a:pt x="2839" y="1890"/>
                </a:lnTo>
                <a:lnTo>
                  <a:pt x="2795" y="1892"/>
                </a:lnTo>
                <a:lnTo>
                  <a:pt x="2752" y="1892"/>
                </a:lnTo>
                <a:lnTo>
                  <a:pt x="2710" y="1894"/>
                </a:lnTo>
                <a:lnTo>
                  <a:pt x="2670" y="1896"/>
                </a:lnTo>
                <a:lnTo>
                  <a:pt x="2632" y="1897"/>
                </a:lnTo>
                <a:lnTo>
                  <a:pt x="2597" y="1899"/>
                </a:lnTo>
                <a:lnTo>
                  <a:pt x="2566" y="1899"/>
                </a:lnTo>
                <a:lnTo>
                  <a:pt x="2539" y="1901"/>
                </a:lnTo>
                <a:lnTo>
                  <a:pt x="2516" y="1901"/>
                </a:lnTo>
                <a:lnTo>
                  <a:pt x="2496" y="1901"/>
                </a:lnTo>
                <a:lnTo>
                  <a:pt x="2483" y="1901"/>
                </a:lnTo>
                <a:lnTo>
                  <a:pt x="2459" y="1899"/>
                </a:lnTo>
                <a:lnTo>
                  <a:pt x="2439" y="1896"/>
                </a:lnTo>
                <a:lnTo>
                  <a:pt x="2423" y="1894"/>
                </a:lnTo>
                <a:lnTo>
                  <a:pt x="2407" y="1890"/>
                </a:lnTo>
                <a:lnTo>
                  <a:pt x="2392" y="1885"/>
                </a:lnTo>
                <a:lnTo>
                  <a:pt x="2378" y="1881"/>
                </a:lnTo>
                <a:lnTo>
                  <a:pt x="2365" y="1876"/>
                </a:lnTo>
                <a:lnTo>
                  <a:pt x="2354" y="1870"/>
                </a:lnTo>
                <a:lnTo>
                  <a:pt x="2343" y="1863"/>
                </a:lnTo>
                <a:lnTo>
                  <a:pt x="2332" y="1858"/>
                </a:lnTo>
                <a:lnTo>
                  <a:pt x="2321" y="1848"/>
                </a:lnTo>
                <a:lnTo>
                  <a:pt x="2311" y="1841"/>
                </a:lnTo>
                <a:lnTo>
                  <a:pt x="2301" y="1832"/>
                </a:lnTo>
                <a:lnTo>
                  <a:pt x="2291" y="1823"/>
                </a:lnTo>
                <a:lnTo>
                  <a:pt x="2278" y="1812"/>
                </a:lnTo>
                <a:lnTo>
                  <a:pt x="2265" y="1801"/>
                </a:lnTo>
                <a:lnTo>
                  <a:pt x="2252" y="1789"/>
                </a:lnTo>
                <a:lnTo>
                  <a:pt x="2238" y="1778"/>
                </a:lnTo>
                <a:lnTo>
                  <a:pt x="2223" y="1765"/>
                </a:lnTo>
                <a:lnTo>
                  <a:pt x="2209" y="1752"/>
                </a:lnTo>
                <a:lnTo>
                  <a:pt x="2194" y="1738"/>
                </a:lnTo>
                <a:lnTo>
                  <a:pt x="2180" y="1725"/>
                </a:lnTo>
                <a:lnTo>
                  <a:pt x="2165" y="1710"/>
                </a:lnTo>
                <a:lnTo>
                  <a:pt x="2153" y="1698"/>
                </a:lnTo>
                <a:lnTo>
                  <a:pt x="2138" y="1683"/>
                </a:lnTo>
                <a:lnTo>
                  <a:pt x="2124" y="1670"/>
                </a:lnTo>
                <a:lnTo>
                  <a:pt x="2109" y="1656"/>
                </a:lnTo>
                <a:lnTo>
                  <a:pt x="2095" y="1641"/>
                </a:lnTo>
                <a:lnTo>
                  <a:pt x="2080" y="1627"/>
                </a:lnTo>
                <a:lnTo>
                  <a:pt x="2065" y="1614"/>
                </a:lnTo>
                <a:lnTo>
                  <a:pt x="2053" y="1600"/>
                </a:lnTo>
                <a:lnTo>
                  <a:pt x="2038" y="1585"/>
                </a:lnTo>
                <a:lnTo>
                  <a:pt x="2036" y="1591"/>
                </a:lnTo>
                <a:lnTo>
                  <a:pt x="2035" y="1594"/>
                </a:lnTo>
                <a:lnTo>
                  <a:pt x="2031" y="1600"/>
                </a:lnTo>
                <a:lnTo>
                  <a:pt x="2029" y="1605"/>
                </a:lnTo>
                <a:lnTo>
                  <a:pt x="2027" y="1611"/>
                </a:lnTo>
                <a:lnTo>
                  <a:pt x="2026" y="1614"/>
                </a:lnTo>
                <a:lnTo>
                  <a:pt x="2024" y="1620"/>
                </a:lnTo>
                <a:lnTo>
                  <a:pt x="2020" y="1623"/>
                </a:lnTo>
                <a:lnTo>
                  <a:pt x="2018" y="1629"/>
                </a:lnTo>
                <a:lnTo>
                  <a:pt x="2016" y="1632"/>
                </a:lnTo>
                <a:lnTo>
                  <a:pt x="2015" y="1636"/>
                </a:lnTo>
                <a:lnTo>
                  <a:pt x="2013" y="1640"/>
                </a:lnTo>
                <a:lnTo>
                  <a:pt x="2013" y="1641"/>
                </a:lnTo>
                <a:lnTo>
                  <a:pt x="2011" y="1643"/>
                </a:lnTo>
                <a:lnTo>
                  <a:pt x="2011" y="1645"/>
                </a:lnTo>
                <a:lnTo>
                  <a:pt x="2009" y="1645"/>
                </a:lnTo>
                <a:lnTo>
                  <a:pt x="2007" y="1645"/>
                </a:lnTo>
                <a:lnTo>
                  <a:pt x="2006" y="1643"/>
                </a:lnTo>
                <a:lnTo>
                  <a:pt x="2002" y="1643"/>
                </a:lnTo>
                <a:lnTo>
                  <a:pt x="1998" y="1641"/>
                </a:lnTo>
                <a:lnTo>
                  <a:pt x="1995" y="1641"/>
                </a:lnTo>
                <a:lnTo>
                  <a:pt x="1991" y="1640"/>
                </a:lnTo>
                <a:lnTo>
                  <a:pt x="1986" y="1638"/>
                </a:lnTo>
                <a:lnTo>
                  <a:pt x="1980" y="1636"/>
                </a:lnTo>
                <a:lnTo>
                  <a:pt x="1973" y="1636"/>
                </a:lnTo>
                <a:lnTo>
                  <a:pt x="1966" y="1634"/>
                </a:lnTo>
                <a:lnTo>
                  <a:pt x="1960" y="1632"/>
                </a:lnTo>
                <a:lnTo>
                  <a:pt x="1951" y="1631"/>
                </a:lnTo>
                <a:lnTo>
                  <a:pt x="1944" y="1629"/>
                </a:lnTo>
                <a:lnTo>
                  <a:pt x="1935" y="1627"/>
                </a:lnTo>
                <a:lnTo>
                  <a:pt x="1935" y="1632"/>
                </a:lnTo>
                <a:lnTo>
                  <a:pt x="1935" y="1638"/>
                </a:lnTo>
                <a:lnTo>
                  <a:pt x="1935" y="1643"/>
                </a:lnTo>
                <a:lnTo>
                  <a:pt x="1935" y="1649"/>
                </a:lnTo>
                <a:lnTo>
                  <a:pt x="1935" y="1654"/>
                </a:lnTo>
                <a:lnTo>
                  <a:pt x="1935" y="1660"/>
                </a:lnTo>
                <a:lnTo>
                  <a:pt x="1933" y="1665"/>
                </a:lnTo>
                <a:lnTo>
                  <a:pt x="1933" y="1670"/>
                </a:lnTo>
                <a:lnTo>
                  <a:pt x="1933" y="1674"/>
                </a:lnTo>
                <a:lnTo>
                  <a:pt x="1931" y="1680"/>
                </a:lnTo>
                <a:lnTo>
                  <a:pt x="1931" y="1683"/>
                </a:lnTo>
                <a:lnTo>
                  <a:pt x="1931" y="1689"/>
                </a:lnTo>
                <a:lnTo>
                  <a:pt x="1929" y="1692"/>
                </a:lnTo>
                <a:lnTo>
                  <a:pt x="1929" y="1698"/>
                </a:lnTo>
                <a:lnTo>
                  <a:pt x="1928" y="1701"/>
                </a:lnTo>
                <a:lnTo>
                  <a:pt x="1928" y="1705"/>
                </a:lnTo>
                <a:lnTo>
                  <a:pt x="1926" y="1709"/>
                </a:lnTo>
                <a:lnTo>
                  <a:pt x="1924" y="1712"/>
                </a:lnTo>
                <a:lnTo>
                  <a:pt x="1924" y="1716"/>
                </a:lnTo>
                <a:lnTo>
                  <a:pt x="1922" y="1720"/>
                </a:lnTo>
                <a:lnTo>
                  <a:pt x="1920" y="1723"/>
                </a:lnTo>
                <a:lnTo>
                  <a:pt x="1918" y="1729"/>
                </a:lnTo>
                <a:lnTo>
                  <a:pt x="1917" y="1732"/>
                </a:lnTo>
                <a:lnTo>
                  <a:pt x="1915" y="1736"/>
                </a:lnTo>
                <a:lnTo>
                  <a:pt x="1913" y="1739"/>
                </a:lnTo>
                <a:lnTo>
                  <a:pt x="1911" y="1743"/>
                </a:lnTo>
                <a:lnTo>
                  <a:pt x="1909" y="1747"/>
                </a:lnTo>
                <a:lnTo>
                  <a:pt x="1908" y="1750"/>
                </a:lnTo>
                <a:lnTo>
                  <a:pt x="1904" y="1754"/>
                </a:lnTo>
                <a:lnTo>
                  <a:pt x="1902" y="1758"/>
                </a:lnTo>
                <a:lnTo>
                  <a:pt x="1900" y="1759"/>
                </a:lnTo>
                <a:lnTo>
                  <a:pt x="1897" y="1763"/>
                </a:lnTo>
                <a:lnTo>
                  <a:pt x="1893" y="1765"/>
                </a:lnTo>
                <a:lnTo>
                  <a:pt x="1888" y="1769"/>
                </a:lnTo>
                <a:lnTo>
                  <a:pt x="1884" y="1772"/>
                </a:lnTo>
                <a:lnTo>
                  <a:pt x="1879" y="1776"/>
                </a:lnTo>
                <a:lnTo>
                  <a:pt x="1875" y="1779"/>
                </a:lnTo>
                <a:lnTo>
                  <a:pt x="1869" y="1783"/>
                </a:lnTo>
                <a:lnTo>
                  <a:pt x="1866" y="1785"/>
                </a:lnTo>
                <a:lnTo>
                  <a:pt x="1860" y="1789"/>
                </a:lnTo>
                <a:lnTo>
                  <a:pt x="1857" y="1792"/>
                </a:lnTo>
                <a:lnTo>
                  <a:pt x="1851" y="1796"/>
                </a:lnTo>
                <a:lnTo>
                  <a:pt x="1848" y="1798"/>
                </a:lnTo>
                <a:lnTo>
                  <a:pt x="1842" y="1801"/>
                </a:lnTo>
                <a:lnTo>
                  <a:pt x="1839" y="1805"/>
                </a:lnTo>
                <a:lnTo>
                  <a:pt x="1833" y="1807"/>
                </a:lnTo>
                <a:lnTo>
                  <a:pt x="1830" y="1810"/>
                </a:lnTo>
                <a:lnTo>
                  <a:pt x="1824" y="1814"/>
                </a:lnTo>
                <a:lnTo>
                  <a:pt x="1826" y="1814"/>
                </a:lnTo>
                <a:lnTo>
                  <a:pt x="1828" y="1814"/>
                </a:lnTo>
                <a:lnTo>
                  <a:pt x="1830" y="1816"/>
                </a:lnTo>
                <a:lnTo>
                  <a:pt x="1831" y="1816"/>
                </a:lnTo>
                <a:lnTo>
                  <a:pt x="1833" y="1818"/>
                </a:lnTo>
                <a:lnTo>
                  <a:pt x="1835" y="1819"/>
                </a:lnTo>
                <a:lnTo>
                  <a:pt x="1835" y="1821"/>
                </a:lnTo>
                <a:lnTo>
                  <a:pt x="1837" y="1823"/>
                </a:lnTo>
                <a:lnTo>
                  <a:pt x="1837" y="1825"/>
                </a:lnTo>
                <a:lnTo>
                  <a:pt x="1837" y="1830"/>
                </a:lnTo>
                <a:lnTo>
                  <a:pt x="1837" y="1836"/>
                </a:lnTo>
                <a:lnTo>
                  <a:pt x="1837" y="1839"/>
                </a:lnTo>
                <a:lnTo>
                  <a:pt x="1837" y="1845"/>
                </a:lnTo>
                <a:lnTo>
                  <a:pt x="1837" y="1850"/>
                </a:lnTo>
                <a:lnTo>
                  <a:pt x="1837" y="1854"/>
                </a:lnTo>
                <a:lnTo>
                  <a:pt x="1837" y="1859"/>
                </a:lnTo>
                <a:lnTo>
                  <a:pt x="1837" y="1865"/>
                </a:lnTo>
                <a:lnTo>
                  <a:pt x="1837" y="1868"/>
                </a:lnTo>
                <a:lnTo>
                  <a:pt x="1837" y="1874"/>
                </a:lnTo>
                <a:lnTo>
                  <a:pt x="1837" y="1879"/>
                </a:lnTo>
                <a:lnTo>
                  <a:pt x="1837" y="1883"/>
                </a:lnTo>
                <a:lnTo>
                  <a:pt x="1837" y="1888"/>
                </a:lnTo>
                <a:lnTo>
                  <a:pt x="1837" y="1894"/>
                </a:lnTo>
                <a:lnTo>
                  <a:pt x="1837" y="1899"/>
                </a:lnTo>
                <a:lnTo>
                  <a:pt x="1837" y="1903"/>
                </a:lnTo>
                <a:lnTo>
                  <a:pt x="1837" y="1908"/>
                </a:lnTo>
                <a:lnTo>
                  <a:pt x="1837" y="1916"/>
                </a:lnTo>
                <a:lnTo>
                  <a:pt x="1837" y="1921"/>
                </a:lnTo>
                <a:lnTo>
                  <a:pt x="1839" y="1927"/>
                </a:lnTo>
                <a:lnTo>
                  <a:pt x="1839" y="1932"/>
                </a:lnTo>
                <a:lnTo>
                  <a:pt x="1840" y="1939"/>
                </a:lnTo>
                <a:lnTo>
                  <a:pt x="1842" y="1945"/>
                </a:lnTo>
                <a:lnTo>
                  <a:pt x="1844" y="1950"/>
                </a:lnTo>
                <a:lnTo>
                  <a:pt x="1846" y="1954"/>
                </a:lnTo>
                <a:lnTo>
                  <a:pt x="1848" y="1959"/>
                </a:lnTo>
                <a:lnTo>
                  <a:pt x="1851" y="1963"/>
                </a:lnTo>
                <a:lnTo>
                  <a:pt x="1855" y="1966"/>
                </a:lnTo>
                <a:lnTo>
                  <a:pt x="1859" y="1970"/>
                </a:lnTo>
                <a:lnTo>
                  <a:pt x="1862" y="1972"/>
                </a:lnTo>
                <a:lnTo>
                  <a:pt x="1868" y="1974"/>
                </a:lnTo>
                <a:lnTo>
                  <a:pt x="1873" y="1976"/>
                </a:lnTo>
                <a:lnTo>
                  <a:pt x="1877" y="1976"/>
                </a:lnTo>
                <a:lnTo>
                  <a:pt x="1882" y="1976"/>
                </a:lnTo>
                <a:lnTo>
                  <a:pt x="1888" y="1976"/>
                </a:lnTo>
                <a:lnTo>
                  <a:pt x="1891" y="1974"/>
                </a:lnTo>
                <a:lnTo>
                  <a:pt x="1895" y="1974"/>
                </a:lnTo>
                <a:lnTo>
                  <a:pt x="1899" y="1972"/>
                </a:lnTo>
                <a:lnTo>
                  <a:pt x="1902" y="1970"/>
                </a:lnTo>
                <a:lnTo>
                  <a:pt x="1906" y="1966"/>
                </a:lnTo>
                <a:lnTo>
                  <a:pt x="1908" y="1965"/>
                </a:lnTo>
                <a:lnTo>
                  <a:pt x="1911" y="1961"/>
                </a:lnTo>
                <a:lnTo>
                  <a:pt x="1915" y="1957"/>
                </a:lnTo>
                <a:lnTo>
                  <a:pt x="1917" y="1954"/>
                </a:lnTo>
                <a:lnTo>
                  <a:pt x="1920" y="1950"/>
                </a:lnTo>
                <a:lnTo>
                  <a:pt x="1922" y="1946"/>
                </a:lnTo>
                <a:lnTo>
                  <a:pt x="1924" y="1941"/>
                </a:lnTo>
                <a:lnTo>
                  <a:pt x="1928" y="1937"/>
                </a:lnTo>
                <a:lnTo>
                  <a:pt x="1929" y="1930"/>
                </a:lnTo>
                <a:lnTo>
                  <a:pt x="1929" y="1923"/>
                </a:lnTo>
                <a:lnTo>
                  <a:pt x="1931" y="1916"/>
                </a:lnTo>
                <a:lnTo>
                  <a:pt x="1931" y="1907"/>
                </a:lnTo>
                <a:lnTo>
                  <a:pt x="1931" y="1897"/>
                </a:lnTo>
                <a:lnTo>
                  <a:pt x="1929" y="1887"/>
                </a:lnTo>
                <a:lnTo>
                  <a:pt x="1929" y="1876"/>
                </a:lnTo>
                <a:lnTo>
                  <a:pt x="1928" y="1865"/>
                </a:lnTo>
                <a:lnTo>
                  <a:pt x="1926" y="1854"/>
                </a:lnTo>
                <a:lnTo>
                  <a:pt x="1926" y="1843"/>
                </a:lnTo>
                <a:lnTo>
                  <a:pt x="1924" y="1832"/>
                </a:lnTo>
                <a:lnTo>
                  <a:pt x="1922" y="1819"/>
                </a:lnTo>
                <a:lnTo>
                  <a:pt x="1920" y="1808"/>
                </a:lnTo>
                <a:lnTo>
                  <a:pt x="1918" y="1796"/>
                </a:lnTo>
                <a:lnTo>
                  <a:pt x="1918" y="1785"/>
                </a:lnTo>
                <a:lnTo>
                  <a:pt x="1918" y="1774"/>
                </a:lnTo>
                <a:lnTo>
                  <a:pt x="1918" y="1772"/>
                </a:lnTo>
                <a:lnTo>
                  <a:pt x="1922" y="1769"/>
                </a:lnTo>
                <a:lnTo>
                  <a:pt x="1924" y="1767"/>
                </a:lnTo>
                <a:lnTo>
                  <a:pt x="1926" y="1763"/>
                </a:lnTo>
                <a:lnTo>
                  <a:pt x="1928" y="1761"/>
                </a:lnTo>
                <a:lnTo>
                  <a:pt x="1929" y="1759"/>
                </a:lnTo>
                <a:lnTo>
                  <a:pt x="1931" y="1758"/>
                </a:lnTo>
                <a:lnTo>
                  <a:pt x="1935" y="1756"/>
                </a:lnTo>
                <a:lnTo>
                  <a:pt x="1937" y="1754"/>
                </a:lnTo>
                <a:lnTo>
                  <a:pt x="1938" y="1754"/>
                </a:lnTo>
                <a:lnTo>
                  <a:pt x="1940" y="1752"/>
                </a:lnTo>
                <a:lnTo>
                  <a:pt x="1942" y="1752"/>
                </a:lnTo>
                <a:lnTo>
                  <a:pt x="1946" y="1752"/>
                </a:lnTo>
                <a:lnTo>
                  <a:pt x="1948" y="1752"/>
                </a:lnTo>
                <a:lnTo>
                  <a:pt x="1949" y="1752"/>
                </a:lnTo>
                <a:lnTo>
                  <a:pt x="1951" y="1754"/>
                </a:lnTo>
                <a:lnTo>
                  <a:pt x="1951" y="1759"/>
                </a:lnTo>
                <a:lnTo>
                  <a:pt x="1953" y="1769"/>
                </a:lnTo>
                <a:lnTo>
                  <a:pt x="1955" y="1776"/>
                </a:lnTo>
                <a:lnTo>
                  <a:pt x="1957" y="1785"/>
                </a:lnTo>
                <a:lnTo>
                  <a:pt x="1958" y="1796"/>
                </a:lnTo>
                <a:lnTo>
                  <a:pt x="1960" y="1807"/>
                </a:lnTo>
                <a:lnTo>
                  <a:pt x="1962" y="1818"/>
                </a:lnTo>
                <a:lnTo>
                  <a:pt x="1964" y="1828"/>
                </a:lnTo>
                <a:lnTo>
                  <a:pt x="1967" y="1839"/>
                </a:lnTo>
                <a:lnTo>
                  <a:pt x="1969" y="1850"/>
                </a:lnTo>
                <a:lnTo>
                  <a:pt x="1971" y="1863"/>
                </a:lnTo>
                <a:lnTo>
                  <a:pt x="1973" y="1874"/>
                </a:lnTo>
                <a:lnTo>
                  <a:pt x="1975" y="1885"/>
                </a:lnTo>
                <a:lnTo>
                  <a:pt x="1977" y="1894"/>
                </a:lnTo>
                <a:lnTo>
                  <a:pt x="1978" y="1903"/>
                </a:lnTo>
                <a:lnTo>
                  <a:pt x="1980" y="1912"/>
                </a:lnTo>
                <a:lnTo>
                  <a:pt x="1982" y="1917"/>
                </a:lnTo>
                <a:lnTo>
                  <a:pt x="1986" y="1923"/>
                </a:lnTo>
                <a:lnTo>
                  <a:pt x="1989" y="1928"/>
                </a:lnTo>
                <a:lnTo>
                  <a:pt x="1993" y="1932"/>
                </a:lnTo>
                <a:lnTo>
                  <a:pt x="1998" y="1937"/>
                </a:lnTo>
                <a:lnTo>
                  <a:pt x="2004" y="1941"/>
                </a:lnTo>
                <a:lnTo>
                  <a:pt x="2011" y="1943"/>
                </a:lnTo>
                <a:lnTo>
                  <a:pt x="2016" y="1946"/>
                </a:lnTo>
                <a:lnTo>
                  <a:pt x="2024" y="1948"/>
                </a:lnTo>
                <a:lnTo>
                  <a:pt x="2029" y="1948"/>
                </a:lnTo>
                <a:lnTo>
                  <a:pt x="2036" y="1948"/>
                </a:lnTo>
                <a:lnTo>
                  <a:pt x="2042" y="1948"/>
                </a:lnTo>
                <a:lnTo>
                  <a:pt x="2047" y="1946"/>
                </a:lnTo>
                <a:lnTo>
                  <a:pt x="2053" y="1945"/>
                </a:lnTo>
                <a:lnTo>
                  <a:pt x="2058" y="1941"/>
                </a:lnTo>
                <a:lnTo>
                  <a:pt x="2062" y="1937"/>
                </a:lnTo>
                <a:lnTo>
                  <a:pt x="2064" y="1932"/>
                </a:lnTo>
                <a:lnTo>
                  <a:pt x="2064" y="1928"/>
                </a:lnTo>
                <a:lnTo>
                  <a:pt x="2064" y="1923"/>
                </a:lnTo>
                <a:lnTo>
                  <a:pt x="2062" y="1917"/>
                </a:lnTo>
                <a:lnTo>
                  <a:pt x="2060" y="1910"/>
                </a:lnTo>
                <a:lnTo>
                  <a:pt x="2056" y="1903"/>
                </a:lnTo>
                <a:lnTo>
                  <a:pt x="2053" y="1894"/>
                </a:lnTo>
                <a:lnTo>
                  <a:pt x="2049" y="1885"/>
                </a:lnTo>
                <a:lnTo>
                  <a:pt x="2044" y="1876"/>
                </a:lnTo>
                <a:lnTo>
                  <a:pt x="2038" y="1867"/>
                </a:lnTo>
                <a:lnTo>
                  <a:pt x="2033" y="1856"/>
                </a:lnTo>
                <a:lnTo>
                  <a:pt x="2027" y="1845"/>
                </a:lnTo>
                <a:lnTo>
                  <a:pt x="2022" y="1834"/>
                </a:lnTo>
                <a:lnTo>
                  <a:pt x="2016" y="1823"/>
                </a:lnTo>
                <a:lnTo>
                  <a:pt x="2011" y="1810"/>
                </a:lnTo>
                <a:lnTo>
                  <a:pt x="2006" y="1798"/>
                </a:lnTo>
                <a:lnTo>
                  <a:pt x="2006" y="1718"/>
                </a:lnTo>
                <a:lnTo>
                  <a:pt x="2015" y="1710"/>
                </a:lnTo>
                <a:lnTo>
                  <a:pt x="2089" y="1774"/>
                </a:lnTo>
                <a:lnTo>
                  <a:pt x="2080" y="1796"/>
                </a:lnTo>
                <a:lnTo>
                  <a:pt x="2062" y="1798"/>
                </a:lnTo>
                <a:lnTo>
                  <a:pt x="2064" y="1805"/>
                </a:lnTo>
                <a:lnTo>
                  <a:pt x="2065" y="1812"/>
                </a:lnTo>
                <a:lnTo>
                  <a:pt x="2069" y="1821"/>
                </a:lnTo>
                <a:lnTo>
                  <a:pt x="2073" y="1828"/>
                </a:lnTo>
                <a:lnTo>
                  <a:pt x="2075" y="1838"/>
                </a:lnTo>
                <a:lnTo>
                  <a:pt x="2078" y="1848"/>
                </a:lnTo>
                <a:lnTo>
                  <a:pt x="2082" y="1858"/>
                </a:lnTo>
                <a:lnTo>
                  <a:pt x="2085" y="1867"/>
                </a:lnTo>
                <a:lnTo>
                  <a:pt x="2089" y="1877"/>
                </a:lnTo>
                <a:lnTo>
                  <a:pt x="2093" y="1887"/>
                </a:lnTo>
                <a:lnTo>
                  <a:pt x="2095" y="1896"/>
                </a:lnTo>
                <a:lnTo>
                  <a:pt x="2096" y="1905"/>
                </a:lnTo>
                <a:lnTo>
                  <a:pt x="2098" y="1912"/>
                </a:lnTo>
                <a:lnTo>
                  <a:pt x="2100" y="1921"/>
                </a:lnTo>
                <a:lnTo>
                  <a:pt x="2100" y="1927"/>
                </a:lnTo>
                <a:lnTo>
                  <a:pt x="2100" y="1934"/>
                </a:lnTo>
                <a:lnTo>
                  <a:pt x="2100" y="1939"/>
                </a:lnTo>
                <a:lnTo>
                  <a:pt x="2100" y="1946"/>
                </a:lnTo>
                <a:lnTo>
                  <a:pt x="2098" y="1952"/>
                </a:lnTo>
                <a:lnTo>
                  <a:pt x="2096" y="1957"/>
                </a:lnTo>
                <a:lnTo>
                  <a:pt x="2095" y="1963"/>
                </a:lnTo>
                <a:lnTo>
                  <a:pt x="2093" y="1968"/>
                </a:lnTo>
                <a:lnTo>
                  <a:pt x="2091" y="1974"/>
                </a:lnTo>
                <a:lnTo>
                  <a:pt x="2089" y="1979"/>
                </a:lnTo>
                <a:lnTo>
                  <a:pt x="2087" y="1985"/>
                </a:lnTo>
                <a:lnTo>
                  <a:pt x="2084" y="1988"/>
                </a:lnTo>
                <a:lnTo>
                  <a:pt x="2080" y="1994"/>
                </a:lnTo>
                <a:lnTo>
                  <a:pt x="2078" y="1997"/>
                </a:lnTo>
                <a:lnTo>
                  <a:pt x="2075" y="2001"/>
                </a:lnTo>
                <a:lnTo>
                  <a:pt x="2071" y="2005"/>
                </a:lnTo>
                <a:lnTo>
                  <a:pt x="2065" y="2008"/>
                </a:lnTo>
                <a:lnTo>
                  <a:pt x="2062" y="2012"/>
                </a:lnTo>
                <a:lnTo>
                  <a:pt x="2062" y="2015"/>
                </a:lnTo>
                <a:lnTo>
                  <a:pt x="2062" y="2019"/>
                </a:lnTo>
                <a:lnTo>
                  <a:pt x="2062" y="2023"/>
                </a:lnTo>
                <a:lnTo>
                  <a:pt x="2062" y="2026"/>
                </a:lnTo>
                <a:lnTo>
                  <a:pt x="2064" y="2030"/>
                </a:lnTo>
                <a:lnTo>
                  <a:pt x="2064" y="2034"/>
                </a:lnTo>
                <a:lnTo>
                  <a:pt x="2064" y="2037"/>
                </a:lnTo>
                <a:lnTo>
                  <a:pt x="2064" y="2041"/>
                </a:lnTo>
                <a:lnTo>
                  <a:pt x="2065" y="2045"/>
                </a:lnTo>
                <a:lnTo>
                  <a:pt x="2065" y="2048"/>
                </a:lnTo>
                <a:lnTo>
                  <a:pt x="2067" y="2052"/>
                </a:lnTo>
                <a:lnTo>
                  <a:pt x="2067" y="2055"/>
                </a:lnTo>
                <a:lnTo>
                  <a:pt x="2069" y="2057"/>
                </a:lnTo>
                <a:lnTo>
                  <a:pt x="2071" y="2059"/>
                </a:lnTo>
                <a:lnTo>
                  <a:pt x="2073" y="2061"/>
                </a:lnTo>
                <a:lnTo>
                  <a:pt x="2075" y="2063"/>
                </a:lnTo>
                <a:lnTo>
                  <a:pt x="2076" y="2065"/>
                </a:lnTo>
                <a:lnTo>
                  <a:pt x="2080" y="2065"/>
                </a:lnTo>
                <a:lnTo>
                  <a:pt x="2084" y="2066"/>
                </a:lnTo>
                <a:lnTo>
                  <a:pt x="2087" y="2066"/>
                </a:lnTo>
                <a:lnTo>
                  <a:pt x="2093" y="2068"/>
                </a:lnTo>
                <a:lnTo>
                  <a:pt x="2096" y="2068"/>
                </a:lnTo>
                <a:lnTo>
                  <a:pt x="2100" y="2068"/>
                </a:lnTo>
                <a:lnTo>
                  <a:pt x="2105" y="2066"/>
                </a:lnTo>
                <a:lnTo>
                  <a:pt x="2111" y="2066"/>
                </a:lnTo>
                <a:lnTo>
                  <a:pt x="2115" y="2065"/>
                </a:lnTo>
                <a:lnTo>
                  <a:pt x="2120" y="2065"/>
                </a:lnTo>
                <a:lnTo>
                  <a:pt x="2124" y="2063"/>
                </a:lnTo>
                <a:lnTo>
                  <a:pt x="2129" y="2061"/>
                </a:lnTo>
                <a:lnTo>
                  <a:pt x="2133" y="2059"/>
                </a:lnTo>
                <a:lnTo>
                  <a:pt x="2136" y="2055"/>
                </a:lnTo>
                <a:lnTo>
                  <a:pt x="2140" y="2054"/>
                </a:lnTo>
                <a:lnTo>
                  <a:pt x="2144" y="2050"/>
                </a:lnTo>
                <a:lnTo>
                  <a:pt x="2147" y="2046"/>
                </a:lnTo>
                <a:lnTo>
                  <a:pt x="2149" y="2041"/>
                </a:lnTo>
                <a:lnTo>
                  <a:pt x="2153" y="2037"/>
                </a:lnTo>
                <a:lnTo>
                  <a:pt x="2154" y="2032"/>
                </a:lnTo>
                <a:lnTo>
                  <a:pt x="2156" y="2026"/>
                </a:lnTo>
                <a:lnTo>
                  <a:pt x="2158" y="2021"/>
                </a:lnTo>
                <a:lnTo>
                  <a:pt x="2160" y="2015"/>
                </a:lnTo>
                <a:lnTo>
                  <a:pt x="2162" y="2010"/>
                </a:lnTo>
                <a:lnTo>
                  <a:pt x="2164" y="2005"/>
                </a:lnTo>
                <a:lnTo>
                  <a:pt x="2164" y="1999"/>
                </a:lnTo>
                <a:lnTo>
                  <a:pt x="2164" y="1994"/>
                </a:lnTo>
                <a:lnTo>
                  <a:pt x="2165" y="1988"/>
                </a:lnTo>
                <a:lnTo>
                  <a:pt x="2165" y="1985"/>
                </a:lnTo>
                <a:lnTo>
                  <a:pt x="2165" y="1979"/>
                </a:lnTo>
                <a:lnTo>
                  <a:pt x="2167" y="1976"/>
                </a:lnTo>
                <a:lnTo>
                  <a:pt x="2189" y="1981"/>
                </a:lnTo>
                <a:lnTo>
                  <a:pt x="2189" y="1990"/>
                </a:lnTo>
                <a:lnTo>
                  <a:pt x="2193" y="1996"/>
                </a:lnTo>
                <a:lnTo>
                  <a:pt x="2194" y="2003"/>
                </a:lnTo>
                <a:lnTo>
                  <a:pt x="2198" y="2006"/>
                </a:lnTo>
                <a:lnTo>
                  <a:pt x="2203" y="2012"/>
                </a:lnTo>
                <a:lnTo>
                  <a:pt x="2209" y="2015"/>
                </a:lnTo>
                <a:lnTo>
                  <a:pt x="2213" y="2017"/>
                </a:lnTo>
                <a:lnTo>
                  <a:pt x="2220" y="2019"/>
                </a:lnTo>
                <a:lnTo>
                  <a:pt x="2225" y="2021"/>
                </a:lnTo>
                <a:lnTo>
                  <a:pt x="2231" y="2021"/>
                </a:lnTo>
                <a:lnTo>
                  <a:pt x="2236" y="2021"/>
                </a:lnTo>
                <a:lnTo>
                  <a:pt x="2243" y="2019"/>
                </a:lnTo>
                <a:lnTo>
                  <a:pt x="2249" y="2017"/>
                </a:lnTo>
                <a:lnTo>
                  <a:pt x="2254" y="2015"/>
                </a:lnTo>
                <a:lnTo>
                  <a:pt x="2260" y="2014"/>
                </a:lnTo>
                <a:lnTo>
                  <a:pt x="2265" y="2012"/>
                </a:lnTo>
                <a:lnTo>
                  <a:pt x="2269" y="2008"/>
                </a:lnTo>
                <a:lnTo>
                  <a:pt x="2272" y="2006"/>
                </a:lnTo>
                <a:lnTo>
                  <a:pt x="2276" y="2005"/>
                </a:lnTo>
                <a:lnTo>
                  <a:pt x="2280" y="2001"/>
                </a:lnTo>
                <a:lnTo>
                  <a:pt x="2283" y="1997"/>
                </a:lnTo>
                <a:lnTo>
                  <a:pt x="2285" y="1994"/>
                </a:lnTo>
                <a:lnTo>
                  <a:pt x="2287" y="1990"/>
                </a:lnTo>
                <a:lnTo>
                  <a:pt x="2289" y="1986"/>
                </a:lnTo>
                <a:lnTo>
                  <a:pt x="2291" y="1983"/>
                </a:lnTo>
                <a:lnTo>
                  <a:pt x="2292" y="1979"/>
                </a:lnTo>
                <a:lnTo>
                  <a:pt x="2292" y="1976"/>
                </a:lnTo>
                <a:lnTo>
                  <a:pt x="2292" y="1970"/>
                </a:lnTo>
                <a:lnTo>
                  <a:pt x="2292" y="1966"/>
                </a:lnTo>
                <a:lnTo>
                  <a:pt x="2292" y="1961"/>
                </a:lnTo>
                <a:lnTo>
                  <a:pt x="2291" y="1957"/>
                </a:lnTo>
                <a:lnTo>
                  <a:pt x="2291" y="1952"/>
                </a:lnTo>
                <a:lnTo>
                  <a:pt x="2287" y="1946"/>
                </a:lnTo>
                <a:lnTo>
                  <a:pt x="2280" y="1937"/>
                </a:lnTo>
                <a:lnTo>
                  <a:pt x="2271" y="1927"/>
                </a:lnTo>
                <a:lnTo>
                  <a:pt x="2258" y="1914"/>
                </a:lnTo>
                <a:lnTo>
                  <a:pt x="2243" y="1899"/>
                </a:lnTo>
                <a:lnTo>
                  <a:pt x="2227" y="1885"/>
                </a:lnTo>
                <a:lnTo>
                  <a:pt x="2209" y="1868"/>
                </a:lnTo>
                <a:lnTo>
                  <a:pt x="2189" y="1850"/>
                </a:lnTo>
                <a:lnTo>
                  <a:pt x="2169" y="1832"/>
                </a:lnTo>
                <a:lnTo>
                  <a:pt x="2149" y="1814"/>
                </a:lnTo>
                <a:lnTo>
                  <a:pt x="2129" y="1796"/>
                </a:lnTo>
                <a:lnTo>
                  <a:pt x="2109" y="1778"/>
                </a:lnTo>
                <a:lnTo>
                  <a:pt x="2089" y="1761"/>
                </a:lnTo>
                <a:lnTo>
                  <a:pt x="2071" y="1743"/>
                </a:lnTo>
                <a:lnTo>
                  <a:pt x="2053" y="1729"/>
                </a:lnTo>
                <a:lnTo>
                  <a:pt x="2038" y="1714"/>
                </a:lnTo>
                <a:lnTo>
                  <a:pt x="2035" y="1649"/>
                </a:lnTo>
                <a:lnTo>
                  <a:pt x="2044" y="1652"/>
                </a:lnTo>
                <a:lnTo>
                  <a:pt x="2051" y="1656"/>
                </a:lnTo>
                <a:lnTo>
                  <a:pt x="2060" y="1660"/>
                </a:lnTo>
                <a:lnTo>
                  <a:pt x="2069" y="1665"/>
                </a:lnTo>
                <a:lnTo>
                  <a:pt x="2078" y="1670"/>
                </a:lnTo>
                <a:lnTo>
                  <a:pt x="2087" y="1676"/>
                </a:lnTo>
                <a:lnTo>
                  <a:pt x="2095" y="1680"/>
                </a:lnTo>
                <a:lnTo>
                  <a:pt x="2104" y="1685"/>
                </a:lnTo>
                <a:lnTo>
                  <a:pt x="2111" y="1690"/>
                </a:lnTo>
                <a:lnTo>
                  <a:pt x="2118" y="1694"/>
                </a:lnTo>
                <a:lnTo>
                  <a:pt x="2124" y="1698"/>
                </a:lnTo>
                <a:lnTo>
                  <a:pt x="2129" y="1701"/>
                </a:lnTo>
                <a:lnTo>
                  <a:pt x="2134" y="1705"/>
                </a:lnTo>
                <a:lnTo>
                  <a:pt x="2136" y="1707"/>
                </a:lnTo>
                <a:lnTo>
                  <a:pt x="2138" y="1709"/>
                </a:lnTo>
                <a:lnTo>
                  <a:pt x="2140" y="1709"/>
                </a:lnTo>
                <a:lnTo>
                  <a:pt x="2144" y="1720"/>
                </a:lnTo>
                <a:lnTo>
                  <a:pt x="2118" y="1723"/>
                </a:lnTo>
                <a:lnTo>
                  <a:pt x="2144" y="1741"/>
                </a:lnTo>
                <a:lnTo>
                  <a:pt x="2165" y="1759"/>
                </a:lnTo>
                <a:lnTo>
                  <a:pt x="2187" y="1778"/>
                </a:lnTo>
                <a:lnTo>
                  <a:pt x="2207" y="1794"/>
                </a:lnTo>
                <a:lnTo>
                  <a:pt x="2227" y="1810"/>
                </a:lnTo>
                <a:lnTo>
                  <a:pt x="2243" y="1825"/>
                </a:lnTo>
                <a:lnTo>
                  <a:pt x="2258" y="1841"/>
                </a:lnTo>
                <a:lnTo>
                  <a:pt x="2272" y="1856"/>
                </a:lnTo>
                <a:lnTo>
                  <a:pt x="2285" y="1870"/>
                </a:lnTo>
                <a:lnTo>
                  <a:pt x="2296" y="1885"/>
                </a:lnTo>
                <a:lnTo>
                  <a:pt x="2305" y="1899"/>
                </a:lnTo>
                <a:lnTo>
                  <a:pt x="2312" y="1914"/>
                </a:lnTo>
                <a:lnTo>
                  <a:pt x="2320" y="1928"/>
                </a:lnTo>
                <a:lnTo>
                  <a:pt x="2323" y="1943"/>
                </a:lnTo>
                <a:lnTo>
                  <a:pt x="2327" y="1957"/>
                </a:lnTo>
                <a:lnTo>
                  <a:pt x="2329" y="1972"/>
                </a:lnTo>
                <a:lnTo>
                  <a:pt x="2329" y="1983"/>
                </a:lnTo>
                <a:lnTo>
                  <a:pt x="2329" y="1994"/>
                </a:lnTo>
                <a:lnTo>
                  <a:pt x="2329" y="2003"/>
                </a:lnTo>
                <a:lnTo>
                  <a:pt x="2329" y="2014"/>
                </a:lnTo>
                <a:lnTo>
                  <a:pt x="2327" y="2023"/>
                </a:lnTo>
                <a:lnTo>
                  <a:pt x="2325" y="2034"/>
                </a:lnTo>
                <a:lnTo>
                  <a:pt x="2321" y="2043"/>
                </a:lnTo>
                <a:lnTo>
                  <a:pt x="2320" y="2052"/>
                </a:lnTo>
                <a:lnTo>
                  <a:pt x="2316" y="2061"/>
                </a:lnTo>
                <a:lnTo>
                  <a:pt x="2311" y="2068"/>
                </a:lnTo>
                <a:lnTo>
                  <a:pt x="2305" y="2075"/>
                </a:lnTo>
                <a:lnTo>
                  <a:pt x="2300" y="2083"/>
                </a:lnTo>
                <a:lnTo>
                  <a:pt x="2294" y="2088"/>
                </a:lnTo>
                <a:lnTo>
                  <a:pt x="2287" y="2094"/>
                </a:lnTo>
                <a:lnTo>
                  <a:pt x="2278" y="2099"/>
                </a:lnTo>
                <a:lnTo>
                  <a:pt x="2269" y="2101"/>
                </a:lnTo>
                <a:lnTo>
                  <a:pt x="2263" y="2103"/>
                </a:lnTo>
                <a:lnTo>
                  <a:pt x="2256" y="2104"/>
                </a:lnTo>
                <a:lnTo>
                  <a:pt x="2249" y="2104"/>
                </a:lnTo>
                <a:lnTo>
                  <a:pt x="2243" y="2106"/>
                </a:lnTo>
                <a:lnTo>
                  <a:pt x="2236" y="2106"/>
                </a:lnTo>
                <a:lnTo>
                  <a:pt x="2231" y="2106"/>
                </a:lnTo>
                <a:lnTo>
                  <a:pt x="2225" y="2104"/>
                </a:lnTo>
                <a:lnTo>
                  <a:pt x="2220" y="2104"/>
                </a:lnTo>
                <a:lnTo>
                  <a:pt x="2213" y="2103"/>
                </a:lnTo>
                <a:lnTo>
                  <a:pt x="2207" y="2101"/>
                </a:lnTo>
                <a:lnTo>
                  <a:pt x="2202" y="2097"/>
                </a:lnTo>
                <a:lnTo>
                  <a:pt x="2196" y="2094"/>
                </a:lnTo>
                <a:lnTo>
                  <a:pt x="2191" y="2090"/>
                </a:lnTo>
                <a:lnTo>
                  <a:pt x="2185" y="2086"/>
                </a:lnTo>
                <a:lnTo>
                  <a:pt x="2182" y="2081"/>
                </a:lnTo>
                <a:lnTo>
                  <a:pt x="2176" y="2075"/>
                </a:lnTo>
                <a:lnTo>
                  <a:pt x="2173" y="2083"/>
                </a:lnTo>
                <a:lnTo>
                  <a:pt x="2171" y="2090"/>
                </a:lnTo>
                <a:lnTo>
                  <a:pt x="2167" y="2097"/>
                </a:lnTo>
                <a:lnTo>
                  <a:pt x="2164" y="2103"/>
                </a:lnTo>
                <a:lnTo>
                  <a:pt x="2162" y="2110"/>
                </a:lnTo>
                <a:lnTo>
                  <a:pt x="2158" y="2115"/>
                </a:lnTo>
                <a:lnTo>
                  <a:pt x="2154" y="2121"/>
                </a:lnTo>
                <a:lnTo>
                  <a:pt x="2151" y="2126"/>
                </a:lnTo>
                <a:lnTo>
                  <a:pt x="2145" y="2130"/>
                </a:lnTo>
                <a:lnTo>
                  <a:pt x="2142" y="2135"/>
                </a:lnTo>
                <a:lnTo>
                  <a:pt x="2136" y="2139"/>
                </a:lnTo>
                <a:lnTo>
                  <a:pt x="2133" y="2143"/>
                </a:lnTo>
                <a:lnTo>
                  <a:pt x="2127" y="2146"/>
                </a:lnTo>
                <a:lnTo>
                  <a:pt x="2120" y="2148"/>
                </a:lnTo>
                <a:lnTo>
                  <a:pt x="2115" y="2150"/>
                </a:lnTo>
                <a:lnTo>
                  <a:pt x="2107" y="2153"/>
                </a:lnTo>
                <a:lnTo>
                  <a:pt x="2102" y="2153"/>
                </a:lnTo>
                <a:lnTo>
                  <a:pt x="2096" y="2153"/>
                </a:lnTo>
                <a:lnTo>
                  <a:pt x="2089" y="2155"/>
                </a:lnTo>
                <a:lnTo>
                  <a:pt x="2084" y="2155"/>
                </a:lnTo>
                <a:lnTo>
                  <a:pt x="2078" y="2155"/>
                </a:lnTo>
                <a:lnTo>
                  <a:pt x="2073" y="2155"/>
                </a:lnTo>
                <a:lnTo>
                  <a:pt x="2067" y="2153"/>
                </a:lnTo>
                <a:lnTo>
                  <a:pt x="2062" y="2153"/>
                </a:lnTo>
                <a:lnTo>
                  <a:pt x="2056" y="2152"/>
                </a:lnTo>
                <a:lnTo>
                  <a:pt x="2053" y="2150"/>
                </a:lnTo>
                <a:lnTo>
                  <a:pt x="2047" y="2148"/>
                </a:lnTo>
                <a:lnTo>
                  <a:pt x="2044" y="2146"/>
                </a:lnTo>
                <a:lnTo>
                  <a:pt x="2038" y="2143"/>
                </a:lnTo>
                <a:lnTo>
                  <a:pt x="2035" y="2139"/>
                </a:lnTo>
                <a:lnTo>
                  <a:pt x="2031" y="2135"/>
                </a:lnTo>
                <a:lnTo>
                  <a:pt x="2029" y="2132"/>
                </a:lnTo>
                <a:lnTo>
                  <a:pt x="2026" y="2139"/>
                </a:lnTo>
                <a:lnTo>
                  <a:pt x="2022" y="2146"/>
                </a:lnTo>
                <a:lnTo>
                  <a:pt x="2018" y="2152"/>
                </a:lnTo>
                <a:lnTo>
                  <a:pt x="2015" y="2157"/>
                </a:lnTo>
                <a:lnTo>
                  <a:pt x="2009" y="2163"/>
                </a:lnTo>
                <a:lnTo>
                  <a:pt x="2006" y="2168"/>
                </a:lnTo>
                <a:lnTo>
                  <a:pt x="2000" y="2172"/>
                </a:lnTo>
                <a:lnTo>
                  <a:pt x="1995" y="2177"/>
                </a:lnTo>
                <a:lnTo>
                  <a:pt x="1987" y="2181"/>
                </a:lnTo>
                <a:lnTo>
                  <a:pt x="1982" y="2184"/>
                </a:lnTo>
                <a:lnTo>
                  <a:pt x="1975" y="2186"/>
                </a:lnTo>
                <a:lnTo>
                  <a:pt x="1967" y="2188"/>
                </a:lnTo>
                <a:lnTo>
                  <a:pt x="1962" y="2192"/>
                </a:lnTo>
                <a:lnTo>
                  <a:pt x="1955" y="2193"/>
                </a:lnTo>
                <a:lnTo>
                  <a:pt x="1946" y="2193"/>
                </a:lnTo>
                <a:lnTo>
                  <a:pt x="1938" y="2195"/>
                </a:lnTo>
                <a:lnTo>
                  <a:pt x="1928" y="2195"/>
                </a:lnTo>
                <a:lnTo>
                  <a:pt x="1918" y="2193"/>
                </a:lnTo>
                <a:lnTo>
                  <a:pt x="1909" y="2193"/>
                </a:lnTo>
                <a:lnTo>
                  <a:pt x="1902" y="2192"/>
                </a:lnTo>
                <a:lnTo>
                  <a:pt x="1895" y="2188"/>
                </a:lnTo>
                <a:lnTo>
                  <a:pt x="1889" y="2186"/>
                </a:lnTo>
                <a:lnTo>
                  <a:pt x="1884" y="2183"/>
                </a:lnTo>
                <a:lnTo>
                  <a:pt x="1879" y="2179"/>
                </a:lnTo>
                <a:lnTo>
                  <a:pt x="1875" y="2175"/>
                </a:lnTo>
                <a:lnTo>
                  <a:pt x="1869" y="2172"/>
                </a:lnTo>
                <a:lnTo>
                  <a:pt x="1866" y="2168"/>
                </a:lnTo>
                <a:lnTo>
                  <a:pt x="1862" y="2163"/>
                </a:lnTo>
                <a:lnTo>
                  <a:pt x="1859" y="2159"/>
                </a:lnTo>
                <a:lnTo>
                  <a:pt x="1855" y="2155"/>
                </a:lnTo>
                <a:lnTo>
                  <a:pt x="1850" y="2153"/>
                </a:lnTo>
                <a:lnTo>
                  <a:pt x="1846" y="2150"/>
                </a:lnTo>
                <a:lnTo>
                  <a:pt x="1842" y="2150"/>
                </a:lnTo>
                <a:lnTo>
                  <a:pt x="1839" y="2152"/>
                </a:lnTo>
                <a:lnTo>
                  <a:pt x="1835" y="2153"/>
                </a:lnTo>
                <a:lnTo>
                  <a:pt x="1831" y="2157"/>
                </a:lnTo>
                <a:lnTo>
                  <a:pt x="1830" y="2161"/>
                </a:lnTo>
                <a:lnTo>
                  <a:pt x="1828" y="2164"/>
                </a:lnTo>
                <a:lnTo>
                  <a:pt x="1826" y="2170"/>
                </a:lnTo>
                <a:lnTo>
                  <a:pt x="1824" y="2177"/>
                </a:lnTo>
                <a:lnTo>
                  <a:pt x="1822" y="2183"/>
                </a:lnTo>
                <a:lnTo>
                  <a:pt x="1822" y="2190"/>
                </a:lnTo>
                <a:lnTo>
                  <a:pt x="1822" y="2195"/>
                </a:lnTo>
                <a:lnTo>
                  <a:pt x="1824" y="2203"/>
                </a:lnTo>
                <a:lnTo>
                  <a:pt x="1826" y="2210"/>
                </a:lnTo>
                <a:lnTo>
                  <a:pt x="1828" y="2215"/>
                </a:lnTo>
                <a:lnTo>
                  <a:pt x="1830" y="2222"/>
                </a:lnTo>
                <a:lnTo>
                  <a:pt x="1833" y="2228"/>
                </a:lnTo>
                <a:lnTo>
                  <a:pt x="1835" y="2230"/>
                </a:lnTo>
                <a:lnTo>
                  <a:pt x="1837" y="2232"/>
                </a:lnTo>
                <a:lnTo>
                  <a:pt x="1840" y="2233"/>
                </a:lnTo>
                <a:lnTo>
                  <a:pt x="1844" y="2235"/>
                </a:lnTo>
                <a:lnTo>
                  <a:pt x="1850" y="2239"/>
                </a:lnTo>
                <a:lnTo>
                  <a:pt x="1855" y="2241"/>
                </a:lnTo>
                <a:lnTo>
                  <a:pt x="1860" y="2244"/>
                </a:lnTo>
                <a:lnTo>
                  <a:pt x="1866" y="2248"/>
                </a:lnTo>
                <a:lnTo>
                  <a:pt x="1873" y="2252"/>
                </a:lnTo>
                <a:lnTo>
                  <a:pt x="1880" y="2253"/>
                </a:lnTo>
                <a:lnTo>
                  <a:pt x="1888" y="2259"/>
                </a:lnTo>
                <a:lnTo>
                  <a:pt x="1895" y="2262"/>
                </a:lnTo>
                <a:lnTo>
                  <a:pt x="1902" y="2266"/>
                </a:lnTo>
                <a:lnTo>
                  <a:pt x="1911" y="2270"/>
                </a:lnTo>
                <a:lnTo>
                  <a:pt x="1918" y="2275"/>
                </a:lnTo>
                <a:lnTo>
                  <a:pt x="1928" y="2279"/>
                </a:lnTo>
                <a:lnTo>
                  <a:pt x="1929" y="2282"/>
                </a:lnTo>
                <a:lnTo>
                  <a:pt x="1931" y="2286"/>
                </a:lnTo>
                <a:lnTo>
                  <a:pt x="1931" y="2291"/>
                </a:lnTo>
                <a:lnTo>
                  <a:pt x="1933" y="2299"/>
                </a:lnTo>
                <a:lnTo>
                  <a:pt x="1933" y="2306"/>
                </a:lnTo>
                <a:lnTo>
                  <a:pt x="1935" y="2313"/>
                </a:lnTo>
                <a:lnTo>
                  <a:pt x="1935" y="2322"/>
                </a:lnTo>
                <a:lnTo>
                  <a:pt x="1935" y="2330"/>
                </a:lnTo>
                <a:lnTo>
                  <a:pt x="1933" y="2339"/>
                </a:lnTo>
                <a:lnTo>
                  <a:pt x="1933" y="2346"/>
                </a:lnTo>
                <a:lnTo>
                  <a:pt x="1931" y="2353"/>
                </a:lnTo>
                <a:lnTo>
                  <a:pt x="1931" y="2360"/>
                </a:lnTo>
                <a:lnTo>
                  <a:pt x="1929" y="2366"/>
                </a:lnTo>
                <a:lnTo>
                  <a:pt x="1928" y="2370"/>
                </a:lnTo>
                <a:lnTo>
                  <a:pt x="1926" y="2373"/>
                </a:lnTo>
                <a:lnTo>
                  <a:pt x="1924" y="2375"/>
                </a:lnTo>
                <a:lnTo>
                  <a:pt x="1906" y="2364"/>
                </a:lnTo>
                <a:lnTo>
                  <a:pt x="1880" y="2351"/>
                </a:lnTo>
                <a:lnTo>
                  <a:pt x="1850" y="2335"/>
                </a:lnTo>
                <a:lnTo>
                  <a:pt x="1813" y="2315"/>
                </a:lnTo>
                <a:lnTo>
                  <a:pt x="1775" y="2293"/>
                </a:lnTo>
                <a:lnTo>
                  <a:pt x="1732" y="2272"/>
                </a:lnTo>
                <a:lnTo>
                  <a:pt x="1690" y="2248"/>
                </a:lnTo>
                <a:lnTo>
                  <a:pt x="1646" y="2224"/>
                </a:lnTo>
                <a:lnTo>
                  <a:pt x="1603" y="2201"/>
                </a:lnTo>
                <a:lnTo>
                  <a:pt x="1561" y="2177"/>
                </a:lnTo>
                <a:lnTo>
                  <a:pt x="1523" y="2153"/>
                </a:lnTo>
                <a:lnTo>
                  <a:pt x="1487" y="2134"/>
                </a:lnTo>
                <a:lnTo>
                  <a:pt x="1457" y="2114"/>
                </a:lnTo>
                <a:lnTo>
                  <a:pt x="1434" y="2097"/>
                </a:lnTo>
                <a:lnTo>
                  <a:pt x="1416" y="2083"/>
                </a:lnTo>
                <a:lnTo>
                  <a:pt x="1407" y="2072"/>
                </a:lnTo>
                <a:lnTo>
                  <a:pt x="1403" y="2063"/>
                </a:lnTo>
                <a:lnTo>
                  <a:pt x="1399" y="2055"/>
                </a:lnTo>
                <a:lnTo>
                  <a:pt x="1396" y="2046"/>
                </a:lnTo>
                <a:lnTo>
                  <a:pt x="1394" y="2037"/>
                </a:lnTo>
                <a:lnTo>
                  <a:pt x="1390" y="2030"/>
                </a:lnTo>
                <a:lnTo>
                  <a:pt x="1388" y="2021"/>
                </a:lnTo>
                <a:lnTo>
                  <a:pt x="1387" y="2014"/>
                </a:lnTo>
                <a:lnTo>
                  <a:pt x="1387" y="2005"/>
                </a:lnTo>
                <a:lnTo>
                  <a:pt x="1387" y="1996"/>
                </a:lnTo>
                <a:lnTo>
                  <a:pt x="1387" y="1986"/>
                </a:lnTo>
                <a:lnTo>
                  <a:pt x="1387" y="1977"/>
                </a:lnTo>
                <a:lnTo>
                  <a:pt x="1387" y="1968"/>
                </a:lnTo>
                <a:lnTo>
                  <a:pt x="1388" y="1959"/>
                </a:lnTo>
                <a:lnTo>
                  <a:pt x="1390" y="1950"/>
                </a:lnTo>
                <a:lnTo>
                  <a:pt x="1392" y="1941"/>
                </a:lnTo>
                <a:lnTo>
                  <a:pt x="1396" y="1930"/>
                </a:lnTo>
                <a:lnTo>
                  <a:pt x="1399" y="1921"/>
                </a:lnTo>
                <a:lnTo>
                  <a:pt x="1405" y="1912"/>
                </a:lnTo>
                <a:lnTo>
                  <a:pt x="1412" y="1901"/>
                </a:lnTo>
                <a:lnTo>
                  <a:pt x="1423" y="1892"/>
                </a:lnTo>
                <a:lnTo>
                  <a:pt x="1434" y="1879"/>
                </a:lnTo>
                <a:lnTo>
                  <a:pt x="1447" y="1868"/>
                </a:lnTo>
                <a:lnTo>
                  <a:pt x="1461" y="1856"/>
                </a:lnTo>
                <a:lnTo>
                  <a:pt x="1476" y="1841"/>
                </a:lnTo>
                <a:lnTo>
                  <a:pt x="1492" y="1828"/>
                </a:lnTo>
                <a:lnTo>
                  <a:pt x="1506" y="1814"/>
                </a:lnTo>
                <a:lnTo>
                  <a:pt x="1523" y="1799"/>
                </a:lnTo>
                <a:lnTo>
                  <a:pt x="1537" y="1783"/>
                </a:lnTo>
                <a:lnTo>
                  <a:pt x="1552" y="1769"/>
                </a:lnTo>
                <a:lnTo>
                  <a:pt x="1566" y="1750"/>
                </a:lnTo>
                <a:lnTo>
                  <a:pt x="1579" y="1734"/>
                </a:lnTo>
                <a:lnTo>
                  <a:pt x="1590" y="1718"/>
                </a:lnTo>
                <a:lnTo>
                  <a:pt x="1603" y="1718"/>
                </a:lnTo>
                <a:lnTo>
                  <a:pt x="1601" y="1716"/>
                </a:lnTo>
                <a:lnTo>
                  <a:pt x="1601" y="1714"/>
                </a:lnTo>
                <a:lnTo>
                  <a:pt x="1599" y="1712"/>
                </a:lnTo>
                <a:lnTo>
                  <a:pt x="1597" y="1710"/>
                </a:lnTo>
                <a:lnTo>
                  <a:pt x="1597" y="1709"/>
                </a:lnTo>
                <a:lnTo>
                  <a:pt x="1595" y="1707"/>
                </a:lnTo>
                <a:lnTo>
                  <a:pt x="1594" y="1703"/>
                </a:lnTo>
                <a:lnTo>
                  <a:pt x="1594" y="1701"/>
                </a:lnTo>
                <a:lnTo>
                  <a:pt x="1592" y="1700"/>
                </a:lnTo>
                <a:lnTo>
                  <a:pt x="1592" y="1698"/>
                </a:lnTo>
                <a:lnTo>
                  <a:pt x="1590" y="1694"/>
                </a:lnTo>
                <a:lnTo>
                  <a:pt x="1588" y="1692"/>
                </a:lnTo>
                <a:lnTo>
                  <a:pt x="1588" y="1689"/>
                </a:lnTo>
                <a:lnTo>
                  <a:pt x="1586" y="1687"/>
                </a:lnTo>
                <a:lnTo>
                  <a:pt x="1586" y="1683"/>
                </a:lnTo>
                <a:lnTo>
                  <a:pt x="1585" y="1681"/>
                </a:lnTo>
                <a:lnTo>
                  <a:pt x="1577" y="1694"/>
                </a:lnTo>
                <a:lnTo>
                  <a:pt x="1568" y="1705"/>
                </a:lnTo>
                <a:lnTo>
                  <a:pt x="1561" y="1712"/>
                </a:lnTo>
                <a:lnTo>
                  <a:pt x="1552" y="1720"/>
                </a:lnTo>
                <a:lnTo>
                  <a:pt x="1545" y="1725"/>
                </a:lnTo>
                <a:lnTo>
                  <a:pt x="1536" y="1730"/>
                </a:lnTo>
                <a:lnTo>
                  <a:pt x="1528" y="1734"/>
                </a:lnTo>
                <a:lnTo>
                  <a:pt x="1521" y="1736"/>
                </a:lnTo>
                <a:lnTo>
                  <a:pt x="1514" y="1736"/>
                </a:lnTo>
                <a:lnTo>
                  <a:pt x="1506" y="1738"/>
                </a:lnTo>
                <a:lnTo>
                  <a:pt x="1501" y="1738"/>
                </a:lnTo>
                <a:lnTo>
                  <a:pt x="1496" y="1738"/>
                </a:lnTo>
                <a:lnTo>
                  <a:pt x="1492" y="1736"/>
                </a:lnTo>
                <a:lnTo>
                  <a:pt x="1488" y="1736"/>
                </a:lnTo>
                <a:lnTo>
                  <a:pt x="1487" y="1736"/>
                </a:lnTo>
                <a:lnTo>
                  <a:pt x="1479" y="1767"/>
                </a:lnTo>
                <a:lnTo>
                  <a:pt x="1468" y="1796"/>
                </a:lnTo>
                <a:lnTo>
                  <a:pt x="1454" y="1821"/>
                </a:lnTo>
                <a:lnTo>
                  <a:pt x="1437" y="1843"/>
                </a:lnTo>
                <a:lnTo>
                  <a:pt x="1418" y="1863"/>
                </a:lnTo>
                <a:lnTo>
                  <a:pt x="1396" y="1879"/>
                </a:lnTo>
                <a:lnTo>
                  <a:pt x="1374" y="1894"/>
                </a:lnTo>
                <a:lnTo>
                  <a:pt x="1350" y="1907"/>
                </a:lnTo>
                <a:lnTo>
                  <a:pt x="1325" y="1917"/>
                </a:lnTo>
                <a:lnTo>
                  <a:pt x="1301" y="1927"/>
                </a:lnTo>
                <a:lnTo>
                  <a:pt x="1278" y="1932"/>
                </a:lnTo>
                <a:lnTo>
                  <a:pt x="1254" y="1937"/>
                </a:lnTo>
                <a:lnTo>
                  <a:pt x="1232" y="1941"/>
                </a:lnTo>
                <a:lnTo>
                  <a:pt x="1212" y="1943"/>
                </a:lnTo>
                <a:lnTo>
                  <a:pt x="1196" y="1945"/>
                </a:lnTo>
                <a:lnTo>
                  <a:pt x="1182" y="1945"/>
                </a:lnTo>
                <a:lnTo>
                  <a:pt x="1118" y="1943"/>
                </a:lnTo>
                <a:lnTo>
                  <a:pt x="1055" y="1936"/>
                </a:lnTo>
                <a:lnTo>
                  <a:pt x="993" y="1925"/>
                </a:lnTo>
                <a:lnTo>
                  <a:pt x="931" y="1912"/>
                </a:lnTo>
                <a:lnTo>
                  <a:pt x="873" y="1894"/>
                </a:lnTo>
                <a:lnTo>
                  <a:pt x="817" y="1874"/>
                </a:lnTo>
                <a:lnTo>
                  <a:pt x="762" y="1850"/>
                </a:lnTo>
                <a:lnTo>
                  <a:pt x="710" y="1825"/>
                </a:lnTo>
                <a:lnTo>
                  <a:pt x="661" y="1798"/>
                </a:lnTo>
                <a:lnTo>
                  <a:pt x="615" y="1767"/>
                </a:lnTo>
                <a:lnTo>
                  <a:pt x="572" y="1736"/>
                </a:lnTo>
                <a:lnTo>
                  <a:pt x="534" y="1701"/>
                </a:lnTo>
                <a:lnTo>
                  <a:pt x="499" y="1667"/>
                </a:lnTo>
                <a:lnTo>
                  <a:pt x="468" y="1632"/>
                </a:lnTo>
                <a:lnTo>
                  <a:pt x="441" y="1594"/>
                </a:lnTo>
                <a:lnTo>
                  <a:pt x="419" y="1558"/>
                </a:lnTo>
                <a:lnTo>
                  <a:pt x="392" y="1580"/>
                </a:lnTo>
                <a:lnTo>
                  <a:pt x="365" y="1601"/>
                </a:lnTo>
                <a:lnTo>
                  <a:pt x="338" y="1623"/>
                </a:lnTo>
                <a:lnTo>
                  <a:pt x="312" y="1645"/>
                </a:lnTo>
                <a:lnTo>
                  <a:pt x="285" y="1665"/>
                </a:lnTo>
                <a:lnTo>
                  <a:pt x="260" y="1687"/>
                </a:lnTo>
                <a:lnTo>
                  <a:pt x="234" y="1709"/>
                </a:lnTo>
                <a:lnTo>
                  <a:pt x="209" y="1730"/>
                </a:lnTo>
                <a:lnTo>
                  <a:pt x="183" y="1752"/>
                </a:lnTo>
                <a:lnTo>
                  <a:pt x="160" y="1774"/>
                </a:lnTo>
                <a:lnTo>
                  <a:pt x="134" y="1796"/>
                </a:lnTo>
                <a:lnTo>
                  <a:pt x="111" y="1818"/>
                </a:lnTo>
                <a:lnTo>
                  <a:pt x="85" y="1839"/>
                </a:lnTo>
                <a:lnTo>
                  <a:pt x="62" y="1861"/>
                </a:lnTo>
                <a:lnTo>
                  <a:pt x="38" y="1881"/>
                </a:lnTo>
                <a:lnTo>
                  <a:pt x="15" y="1903"/>
                </a:lnTo>
                <a:lnTo>
                  <a:pt x="11" y="1905"/>
                </a:lnTo>
                <a:lnTo>
                  <a:pt x="7" y="1905"/>
                </a:lnTo>
                <a:lnTo>
                  <a:pt x="5" y="1905"/>
                </a:lnTo>
                <a:lnTo>
                  <a:pt x="4" y="1905"/>
                </a:lnTo>
                <a:lnTo>
                  <a:pt x="2" y="1905"/>
                </a:lnTo>
                <a:lnTo>
                  <a:pt x="0" y="1905"/>
                </a:lnTo>
                <a:lnTo>
                  <a:pt x="0" y="1903"/>
                </a:lnTo>
                <a:lnTo>
                  <a:pt x="0" y="1901"/>
                </a:lnTo>
                <a:lnTo>
                  <a:pt x="0" y="1899"/>
                </a:lnTo>
                <a:lnTo>
                  <a:pt x="2" y="1897"/>
                </a:lnTo>
                <a:lnTo>
                  <a:pt x="2" y="1896"/>
                </a:lnTo>
                <a:lnTo>
                  <a:pt x="4" y="1892"/>
                </a:lnTo>
                <a:lnTo>
                  <a:pt x="5" y="1890"/>
                </a:lnTo>
                <a:lnTo>
                  <a:pt x="7" y="1887"/>
                </a:lnTo>
                <a:lnTo>
                  <a:pt x="9" y="1883"/>
                </a:lnTo>
                <a:lnTo>
                  <a:pt x="29" y="1861"/>
                </a:lnTo>
                <a:lnTo>
                  <a:pt x="51" y="1841"/>
                </a:lnTo>
                <a:lnTo>
                  <a:pt x="73" y="1819"/>
                </a:lnTo>
                <a:lnTo>
                  <a:pt x="96" y="1798"/>
                </a:lnTo>
                <a:lnTo>
                  <a:pt x="118" y="1776"/>
                </a:lnTo>
                <a:lnTo>
                  <a:pt x="142" y="1754"/>
                </a:lnTo>
                <a:lnTo>
                  <a:pt x="165" y="1732"/>
                </a:lnTo>
                <a:lnTo>
                  <a:pt x="189" y="1710"/>
                </a:lnTo>
                <a:lnTo>
                  <a:pt x="212" y="1689"/>
                </a:lnTo>
                <a:lnTo>
                  <a:pt x="238" y="1667"/>
                </a:lnTo>
                <a:lnTo>
                  <a:pt x="263" y="1643"/>
                </a:lnTo>
                <a:lnTo>
                  <a:pt x="290" y="1621"/>
                </a:lnTo>
                <a:lnTo>
                  <a:pt x="318" y="1598"/>
                </a:lnTo>
                <a:lnTo>
                  <a:pt x="345" y="1574"/>
                </a:lnTo>
                <a:lnTo>
                  <a:pt x="374" y="1551"/>
                </a:lnTo>
                <a:lnTo>
                  <a:pt x="405" y="1529"/>
                </a:lnTo>
                <a:lnTo>
                  <a:pt x="401" y="1520"/>
                </a:lnTo>
                <a:lnTo>
                  <a:pt x="399" y="1513"/>
                </a:lnTo>
                <a:lnTo>
                  <a:pt x="397" y="1505"/>
                </a:lnTo>
                <a:lnTo>
                  <a:pt x="394" y="1496"/>
                </a:lnTo>
                <a:lnTo>
                  <a:pt x="392" y="1489"/>
                </a:lnTo>
                <a:lnTo>
                  <a:pt x="390" y="1482"/>
                </a:lnTo>
                <a:lnTo>
                  <a:pt x="388" y="1474"/>
                </a:lnTo>
                <a:lnTo>
                  <a:pt x="387" y="1467"/>
                </a:lnTo>
                <a:lnTo>
                  <a:pt x="387" y="1460"/>
                </a:lnTo>
                <a:lnTo>
                  <a:pt x="385" y="1453"/>
                </a:lnTo>
                <a:lnTo>
                  <a:pt x="385" y="1445"/>
                </a:lnTo>
                <a:lnTo>
                  <a:pt x="383" y="1438"/>
                </a:lnTo>
                <a:lnTo>
                  <a:pt x="383" y="1429"/>
                </a:lnTo>
                <a:lnTo>
                  <a:pt x="383" y="1424"/>
                </a:lnTo>
                <a:lnTo>
                  <a:pt x="383" y="1414"/>
                </a:lnTo>
                <a:lnTo>
                  <a:pt x="383" y="1407"/>
                </a:lnTo>
                <a:lnTo>
                  <a:pt x="394" y="1345"/>
                </a:lnTo>
                <a:lnTo>
                  <a:pt x="410" y="1287"/>
                </a:lnTo>
                <a:lnTo>
                  <a:pt x="436" y="1235"/>
                </a:lnTo>
                <a:lnTo>
                  <a:pt x="468" y="1188"/>
                </a:lnTo>
                <a:lnTo>
                  <a:pt x="508" y="1146"/>
                </a:lnTo>
                <a:lnTo>
                  <a:pt x="552" y="1108"/>
                </a:lnTo>
                <a:lnTo>
                  <a:pt x="601" y="1073"/>
                </a:lnTo>
                <a:lnTo>
                  <a:pt x="655" y="1046"/>
                </a:lnTo>
                <a:lnTo>
                  <a:pt x="711" y="1020"/>
                </a:lnTo>
                <a:lnTo>
                  <a:pt x="773" y="999"/>
                </a:lnTo>
                <a:lnTo>
                  <a:pt x="835" y="982"/>
                </a:lnTo>
                <a:lnTo>
                  <a:pt x="898" y="968"/>
                </a:lnTo>
                <a:lnTo>
                  <a:pt x="964" y="959"/>
                </a:lnTo>
                <a:lnTo>
                  <a:pt x="1029" y="951"/>
                </a:lnTo>
                <a:lnTo>
                  <a:pt x="1094" y="946"/>
                </a:lnTo>
                <a:lnTo>
                  <a:pt x="1158" y="946"/>
                </a:lnTo>
                <a:lnTo>
                  <a:pt x="1178" y="946"/>
                </a:lnTo>
                <a:lnTo>
                  <a:pt x="1196" y="946"/>
                </a:lnTo>
                <a:lnTo>
                  <a:pt x="1216" y="946"/>
                </a:lnTo>
                <a:lnTo>
                  <a:pt x="1232" y="948"/>
                </a:lnTo>
                <a:lnTo>
                  <a:pt x="1251" y="948"/>
                </a:lnTo>
                <a:lnTo>
                  <a:pt x="1269" y="950"/>
                </a:lnTo>
                <a:lnTo>
                  <a:pt x="1285" y="951"/>
                </a:lnTo>
                <a:lnTo>
                  <a:pt x="1303" y="951"/>
                </a:lnTo>
                <a:lnTo>
                  <a:pt x="1320" y="953"/>
                </a:lnTo>
                <a:lnTo>
                  <a:pt x="1336" y="957"/>
                </a:lnTo>
                <a:lnTo>
                  <a:pt x="1350" y="959"/>
                </a:lnTo>
                <a:lnTo>
                  <a:pt x="1367" y="961"/>
                </a:lnTo>
                <a:lnTo>
                  <a:pt x="1383" y="964"/>
                </a:lnTo>
                <a:lnTo>
                  <a:pt x="1398" y="966"/>
                </a:lnTo>
                <a:lnTo>
                  <a:pt x="1414" y="970"/>
                </a:lnTo>
                <a:lnTo>
                  <a:pt x="1428" y="973"/>
                </a:lnTo>
                <a:close/>
                <a:moveTo>
                  <a:pt x="1722" y="1080"/>
                </a:moveTo>
                <a:lnTo>
                  <a:pt x="1728" y="1082"/>
                </a:lnTo>
                <a:lnTo>
                  <a:pt x="1732" y="1086"/>
                </a:lnTo>
                <a:lnTo>
                  <a:pt x="1735" y="1088"/>
                </a:lnTo>
                <a:lnTo>
                  <a:pt x="1741" y="1089"/>
                </a:lnTo>
                <a:lnTo>
                  <a:pt x="1744" y="1091"/>
                </a:lnTo>
                <a:lnTo>
                  <a:pt x="1750" y="1095"/>
                </a:lnTo>
                <a:lnTo>
                  <a:pt x="1753" y="1097"/>
                </a:lnTo>
                <a:lnTo>
                  <a:pt x="1759" y="1099"/>
                </a:lnTo>
                <a:lnTo>
                  <a:pt x="1762" y="1100"/>
                </a:lnTo>
                <a:lnTo>
                  <a:pt x="1766" y="1104"/>
                </a:lnTo>
                <a:lnTo>
                  <a:pt x="1771" y="1106"/>
                </a:lnTo>
                <a:lnTo>
                  <a:pt x="1775" y="1108"/>
                </a:lnTo>
                <a:lnTo>
                  <a:pt x="1779" y="1109"/>
                </a:lnTo>
                <a:lnTo>
                  <a:pt x="1784" y="1113"/>
                </a:lnTo>
                <a:lnTo>
                  <a:pt x="1788" y="1115"/>
                </a:lnTo>
                <a:lnTo>
                  <a:pt x="1791" y="1117"/>
                </a:lnTo>
                <a:lnTo>
                  <a:pt x="1788" y="1109"/>
                </a:lnTo>
                <a:lnTo>
                  <a:pt x="1784" y="1104"/>
                </a:lnTo>
                <a:lnTo>
                  <a:pt x="1779" y="1097"/>
                </a:lnTo>
                <a:lnTo>
                  <a:pt x="1775" y="1091"/>
                </a:lnTo>
                <a:lnTo>
                  <a:pt x="1770" y="1084"/>
                </a:lnTo>
                <a:lnTo>
                  <a:pt x="1766" y="1079"/>
                </a:lnTo>
                <a:lnTo>
                  <a:pt x="1761" y="1073"/>
                </a:lnTo>
                <a:lnTo>
                  <a:pt x="1755" y="1066"/>
                </a:lnTo>
                <a:lnTo>
                  <a:pt x="1751" y="1060"/>
                </a:lnTo>
                <a:lnTo>
                  <a:pt x="1746" y="1055"/>
                </a:lnTo>
                <a:lnTo>
                  <a:pt x="1741" y="1050"/>
                </a:lnTo>
                <a:lnTo>
                  <a:pt x="1735" y="1044"/>
                </a:lnTo>
                <a:lnTo>
                  <a:pt x="1730" y="1037"/>
                </a:lnTo>
                <a:lnTo>
                  <a:pt x="1724" y="1031"/>
                </a:lnTo>
                <a:lnTo>
                  <a:pt x="1719" y="1026"/>
                </a:lnTo>
                <a:lnTo>
                  <a:pt x="1713" y="1020"/>
                </a:lnTo>
                <a:lnTo>
                  <a:pt x="1715" y="1026"/>
                </a:lnTo>
                <a:lnTo>
                  <a:pt x="1715" y="1030"/>
                </a:lnTo>
                <a:lnTo>
                  <a:pt x="1717" y="1033"/>
                </a:lnTo>
                <a:lnTo>
                  <a:pt x="1717" y="1039"/>
                </a:lnTo>
                <a:lnTo>
                  <a:pt x="1717" y="1042"/>
                </a:lnTo>
                <a:lnTo>
                  <a:pt x="1719" y="1046"/>
                </a:lnTo>
                <a:lnTo>
                  <a:pt x="1719" y="1050"/>
                </a:lnTo>
                <a:lnTo>
                  <a:pt x="1719" y="1055"/>
                </a:lnTo>
                <a:lnTo>
                  <a:pt x="1719" y="1059"/>
                </a:lnTo>
                <a:lnTo>
                  <a:pt x="1721" y="1062"/>
                </a:lnTo>
                <a:lnTo>
                  <a:pt x="1721" y="1066"/>
                </a:lnTo>
                <a:lnTo>
                  <a:pt x="1721" y="1068"/>
                </a:lnTo>
                <a:lnTo>
                  <a:pt x="1721" y="1071"/>
                </a:lnTo>
                <a:lnTo>
                  <a:pt x="1722" y="1075"/>
                </a:lnTo>
                <a:lnTo>
                  <a:pt x="1722" y="1079"/>
                </a:lnTo>
                <a:lnTo>
                  <a:pt x="1722" y="1080"/>
                </a:lnTo>
                <a:close/>
                <a:moveTo>
                  <a:pt x="840" y="1384"/>
                </a:moveTo>
                <a:lnTo>
                  <a:pt x="846" y="1411"/>
                </a:lnTo>
                <a:lnTo>
                  <a:pt x="855" y="1436"/>
                </a:lnTo>
                <a:lnTo>
                  <a:pt x="869" y="1460"/>
                </a:lnTo>
                <a:lnTo>
                  <a:pt x="888" y="1482"/>
                </a:lnTo>
                <a:lnTo>
                  <a:pt x="908" y="1503"/>
                </a:lnTo>
                <a:lnTo>
                  <a:pt x="929" y="1522"/>
                </a:lnTo>
                <a:lnTo>
                  <a:pt x="955" y="1540"/>
                </a:lnTo>
                <a:lnTo>
                  <a:pt x="980" y="1554"/>
                </a:lnTo>
                <a:lnTo>
                  <a:pt x="1007" y="1569"/>
                </a:lnTo>
                <a:lnTo>
                  <a:pt x="1035" y="1580"/>
                </a:lnTo>
                <a:lnTo>
                  <a:pt x="1062" y="1591"/>
                </a:lnTo>
                <a:lnTo>
                  <a:pt x="1087" y="1598"/>
                </a:lnTo>
                <a:lnTo>
                  <a:pt x="1114" y="1605"/>
                </a:lnTo>
                <a:lnTo>
                  <a:pt x="1138" y="1609"/>
                </a:lnTo>
                <a:lnTo>
                  <a:pt x="1160" y="1612"/>
                </a:lnTo>
                <a:lnTo>
                  <a:pt x="1180" y="1612"/>
                </a:lnTo>
                <a:lnTo>
                  <a:pt x="1200" y="1612"/>
                </a:lnTo>
                <a:lnTo>
                  <a:pt x="1220" y="1611"/>
                </a:lnTo>
                <a:lnTo>
                  <a:pt x="1240" y="1609"/>
                </a:lnTo>
                <a:lnTo>
                  <a:pt x="1260" y="1607"/>
                </a:lnTo>
                <a:lnTo>
                  <a:pt x="1280" y="1605"/>
                </a:lnTo>
                <a:lnTo>
                  <a:pt x="1300" y="1601"/>
                </a:lnTo>
                <a:lnTo>
                  <a:pt x="1318" y="1596"/>
                </a:lnTo>
                <a:lnTo>
                  <a:pt x="1336" y="1591"/>
                </a:lnTo>
                <a:lnTo>
                  <a:pt x="1354" y="1583"/>
                </a:lnTo>
                <a:lnTo>
                  <a:pt x="1369" y="1576"/>
                </a:lnTo>
                <a:lnTo>
                  <a:pt x="1383" y="1567"/>
                </a:lnTo>
                <a:lnTo>
                  <a:pt x="1396" y="1556"/>
                </a:lnTo>
                <a:lnTo>
                  <a:pt x="1408" y="1543"/>
                </a:lnTo>
                <a:lnTo>
                  <a:pt x="1418" y="1529"/>
                </a:lnTo>
                <a:lnTo>
                  <a:pt x="1423" y="1513"/>
                </a:lnTo>
                <a:lnTo>
                  <a:pt x="1428" y="1494"/>
                </a:lnTo>
                <a:lnTo>
                  <a:pt x="1428" y="1487"/>
                </a:lnTo>
                <a:lnTo>
                  <a:pt x="1428" y="1478"/>
                </a:lnTo>
                <a:lnTo>
                  <a:pt x="1428" y="1469"/>
                </a:lnTo>
                <a:lnTo>
                  <a:pt x="1427" y="1462"/>
                </a:lnTo>
                <a:lnTo>
                  <a:pt x="1425" y="1453"/>
                </a:lnTo>
                <a:lnTo>
                  <a:pt x="1423" y="1445"/>
                </a:lnTo>
                <a:lnTo>
                  <a:pt x="1421" y="1436"/>
                </a:lnTo>
                <a:lnTo>
                  <a:pt x="1418" y="1429"/>
                </a:lnTo>
                <a:lnTo>
                  <a:pt x="1414" y="1422"/>
                </a:lnTo>
                <a:lnTo>
                  <a:pt x="1412" y="1414"/>
                </a:lnTo>
                <a:lnTo>
                  <a:pt x="1408" y="1407"/>
                </a:lnTo>
                <a:lnTo>
                  <a:pt x="1405" y="1400"/>
                </a:lnTo>
                <a:lnTo>
                  <a:pt x="1403" y="1393"/>
                </a:lnTo>
                <a:lnTo>
                  <a:pt x="1399" y="1387"/>
                </a:lnTo>
                <a:lnTo>
                  <a:pt x="1398" y="1380"/>
                </a:lnTo>
                <a:lnTo>
                  <a:pt x="1396" y="1375"/>
                </a:lnTo>
                <a:lnTo>
                  <a:pt x="1387" y="1380"/>
                </a:lnTo>
                <a:lnTo>
                  <a:pt x="1378" y="1385"/>
                </a:lnTo>
                <a:lnTo>
                  <a:pt x="1370" y="1391"/>
                </a:lnTo>
                <a:lnTo>
                  <a:pt x="1361" y="1396"/>
                </a:lnTo>
                <a:lnTo>
                  <a:pt x="1354" y="1400"/>
                </a:lnTo>
                <a:lnTo>
                  <a:pt x="1345" y="1405"/>
                </a:lnTo>
                <a:lnTo>
                  <a:pt x="1336" y="1411"/>
                </a:lnTo>
                <a:lnTo>
                  <a:pt x="1327" y="1414"/>
                </a:lnTo>
                <a:lnTo>
                  <a:pt x="1318" y="1418"/>
                </a:lnTo>
                <a:lnTo>
                  <a:pt x="1309" y="1422"/>
                </a:lnTo>
                <a:lnTo>
                  <a:pt x="1300" y="1425"/>
                </a:lnTo>
                <a:lnTo>
                  <a:pt x="1290" y="1427"/>
                </a:lnTo>
                <a:lnTo>
                  <a:pt x="1280" y="1429"/>
                </a:lnTo>
                <a:lnTo>
                  <a:pt x="1271" y="1429"/>
                </a:lnTo>
                <a:lnTo>
                  <a:pt x="1260" y="1429"/>
                </a:lnTo>
                <a:lnTo>
                  <a:pt x="1249" y="1429"/>
                </a:lnTo>
                <a:lnTo>
                  <a:pt x="1234" y="1427"/>
                </a:lnTo>
                <a:lnTo>
                  <a:pt x="1223" y="1424"/>
                </a:lnTo>
                <a:lnTo>
                  <a:pt x="1212" y="1420"/>
                </a:lnTo>
                <a:lnTo>
                  <a:pt x="1205" y="1416"/>
                </a:lnTo>
                <a:lnTo>
                  <a:pt x="1200" y="1411"/>
                </a:lnTo>
                <a:lnTo>
                  <a:pt x="1194" y="1405"/>
                </a:lnTo>
                <a:lnTo>
                  <a:pt x="1191" y="1400"/>
                </a:lnTo>
                <a:lnTo>
                  <a:pt x="1187" y="1394"/>
                </a:lnTo>
                <a:lnTo>
                  <a:pt x="1183" y="1389"/>
                </a:lnTo>
                <a:lnTo>
                  <a:pt x="1182" y="1384"/>
                </a:lnTo>
                <a:lnTo>
                  <a:pt x="1180" y="1378"/>
                </a:lnTo>
                <a:lnTo>
                  <a:pt x="1176" y="1375"/>
                </a:lnTo>
                <a:lnTo>
                  <a:pt x="1173" y="1373"/>
                </a:lnTo>
                <a:lnTo>
                  <a:pt x="1167" y="1371"/>
                </a:lnTo>
                <a:lnTo>
                  <a:pt x="1162" y="1371"/>
                </a:lnTo>
                <a:lnTo>
                  <a:pt x="1154" y="1373"/>
                </a:lnTo>
                <a:lnTo>
                  <a:pt x="1151" y="1373"/>
                </a:lnTo>
                <a:lnTo>
                  <a:pt x="1145" y="1375"/>
                </a:lnTo>
                <a:lnTo>
                  <a:pt x="1140" y="1375"/>
                </a:lnTo>
                <a:lnTo>
                  <a:pt x="1136" y="1376"/>
                </a:lnTo>
                <a:lnTo>
                  <a:pt x="1131" y="1378"/>
                </a:lnTo>
                <a:lnTo>
                  <a:pt x="1127" y="1380"/>
                </a:lnTo>
                <a:lnTo>
                  <a:pt x="1123" y="1382"/>
                </a:lnTo>
                <a:lnTo>
                  <a:pt x="1120" y="1384"/>
                </a:lnTo>
                <a:lnTo>
                  <a:pt x="1116" y="1385"/>
                </a:lnTo>
                <a:lnTo>
                  <a:pt x="1113" y="1389"/>
                </a:lnTo>
                <a:lnTo>
                  <a:pt x="1111" y="1393"/>
                </a:lnTo>
                <a:lnTo>
                  <a:pt x="1109" y="1396"/>
                </a:lnTo>
                <a:lnTo>
                  <a:pt x="1107" y="1402"/>
                </a:lnTo>
                <a:lnTo>
                  <a:pt x="1105" y="1407"/>
                </a:lnTo>
                <a:lnTo>
                  <a:pt x="1104" y="1413"/>
                </a:lnTo>
                <a:lnTo>
                  <a:pt x="1104" y="1420"/>
                </a:lnTo>
                <a:lnTo>
                  <a:pt x="1105" y="1425"/>
                </a:lnTo>
                <a:lnTo>
                  <a:pt x="1107" y="1431"/>
                </a:lnTo>
                <a:lnTo>
                  <a:pt x="1109" y="1436"/>
                </a:lnTo>
                <a:lnTo>
                  <a:pt x="1114" y="1442"/>
                </a:lnTo>
                <a:lnTo>
                  <a:pt x="1118" y="1447"/>
                </a:lnTo>
                <a:lnTo>
                  <a:pt x="1125" y="1453"/>
                </a:lnTo>
                <a:lnTo>
                  <a:pt x="1131" y="1458"/>
                </a:lnTo>
                <a:lnTo>
                  <a:pt x="1138" y="1465"/>
                </a:lnTo>
                <a:lnTo>
                  <a:pt x="1145" y="1471"/>
                </a:lnTo>
                <a:lnTo>
                  <a:pt x="1153" y="1476"/>
                </a:lnTo>
                <a:lnTo>
                  <a:pt x="1160" y="1482"/>
                </a:lnTo>
                <a:lnTo>
                  <a:pt x="1167" y="1487"/>
                </a:lnTo>
                <a:lnTo>
                  <a:pt x="1174" y="1493"/>
                </a:lnTo>
                <a:lnTo>
                  <a:pt x="1182" y="1498"/>
                </a:lnTo>
                <a:lnTo>
                  <a:pt x="1189" y="1502"/>
                </a:lnTo>
                <a:lnTo>
                  <a:pt x="1194" y="1507"/>
                </a:lnTo>
                <a:lnTo>
                  <a:pt x="1194" y="1511"/>
                </a:lnTo>
                <a:lnTo>
                  <a:pt x="1192" y="1513"/>
                </a:lnTo>
                <a:lnTo>
                  <a:pt x="1192" y="1516"/>
                </a:lnTo>
                <a:lnTo>
                  <a:pt x="1191" y="1522"/>
                </a:lnTo>
                <a:lnTo>
                  <a:pt x="1189" y="1527"/>
                </a:lnTo>
                <a:lnTo>
                  <a:pt x="1187" y="1532"/>
                </a:lnTo>
                <a:lnTo>
                  <a:pt x="1185" y="1540"/>
                </a:lnTo>
                <a:lnTo>
                  <a:pt x="1182" y="1545"/>
                </a:lnTo>
                <a:lnTo>
                  <a:pt x="1180" y="1551"/>
                </a:lnTo>
                <a:lnTo>
                  <a:pt x="1176" y="1556"/>
                </a:lnTo>
                <a:lnTo>
                  <a:pt x="1174" y="1562"/>
                </a:lnTo>
                <a:lnTo>
                  <a:pt x="1171" y="1565"/>
                </a:lnTo>
                <a:lnTo>
                  <a:pt x="1167" y="1569"/>
                </a:lnTo>
                <a:lnTo>
                  <a:pt x="1163" y="1572"/>
                </a:lnTo>
                <a:lnTo>
                  <a:pt x="1162" y="1572"/>
                </a:lnTo>
                <a:lnTo>
                  <a:pt x="1136" y="1560"/>
                </a:lnTo>
                <a:lnTo>
                  <a:pt x="1114" y="1545"/>
                </a:lnTo>
                <a:lnTo>
                  <a:pt x="1093" y="1531"/>
                </a:lnTo>
                <a:lnTo>
                  <a:pt x="1073" y="1516"/>
                </a:lnTo>
                <a:lnTo>
                  <a:pt x="1055" y="1502"/>
                </a:lnTo>
                <a:lnTo>
                  <a:pt x="1036" y="1487"/>
                </a:lnTo>
                <a:lnTo>
                  <a:pt x="1022" y="1474"/>
                </a:lnTo>
                <a:lnTo>
                  <a:pt x="1006" y="1460"/>
                </a:lnTo>
                <a:lnTo>
                  <a:pt x="993" y="1447"/>
                </a:lnTo>
                <a:lnTo>
                  <a:pt x="978" y="1436"/>
                </a:lnTo>
                <a:lnTo>
                  <a:pt x="966" y="1425"/>
                </a:lnTo>
                <a:lnTo>
                  <a:pt x="955" y="1414"/>
                </a:lnTo>
                <a:lnTo>
                  <a:pt x="944" y="1407"/>
                </a:lnTo>
                <a:lnTo>
                  <a:pt x="933" y="1400"/>
                </a:lnTo>
                <a:lnTo>
                  <a:pt x="922" y="1394"/>
                </a:lnTo>
                <a:lnTo>
                  <a:pt x="913" y="1391"/>
                </a:lnTo>
                <a:lnTo>
                  <a:pt x="908" y="1389"/>
                </a:lnTo>
                <a:lnTo>
                  <a:pt x="904" y="1387"/>
                </a:lnTo>
                <a:lnTo>
                  <a:pt x="900" y="1387"/>
                </a:lnTo>
                <a:lnTo>
                  <a:pt x="895" y="1385"/>
                </a:lnTo>
                <a:lnTo>
                  <a:pt x="891" y="1385"/>
                </a:lnTo>
                <a:lnTo>
                  <a:pt x="888" y="1385"/>
                </a:lnTo>
                <a:lnTo>
                  <a:pt x="882" y="1384"/>
                </a:lnTo>
                <a:lnTo>
                  <a:pt x="878" y="1384"/>
                </a:lnTo>
                <a:lnTo>
                  <a:pt x="873" y="1384"/>
                </a:lnTo>
                <a:lnTo>
                  <a:pt x="869" y="1384"/>
                </a:lnTo>
                <a:lnTo>
                  <a:pt x="864" y="1384"/>
                </a:lnTo>
                <a:lnTo>
                  <a:pt x="860" y="1384"/>
                </a:lnTo>
                <a:lnTo>
                  <a:pt x="855" y="1384"/>
                </a:lnTo>
                <a:lnTo>
                  <a:pt x="849" y="1384"/>
                </a:lnTo>
                <a:lnTo>
                  <a:pt x="844" y="1384"/>
                </a:lnTo>
                <a:lnTo>
                  <a:pt x="840" y="1384"/>
                </a:lnTo>
                <a:close/>
                <a:moveTo>
                  <a:pt x="1608" y="594"/>
                </a:moveTo>
                <a:lnTo>
                  <a:pt x="1603" y="605"/>
                </a:lnTo>
                <a:lnTo>
                  <a:pt x="1597" y="614"/>
                </a:lnTo>
                <a:lnTo>
                  <a:pt x="1592" y="625"/>
                </a:lnTo>
                <a:lnTo>
                  <a:pt x="1585" y="636"/>
                </a:lnTo>
                <a:lnTo>
                  <a:pt x="1579" y="646"/>
                </a:lnTo>
                <a:lnTo>
                  <a:pt x="1572" y="657"/>
                </a:lnTo>
                <a:lnTo>
                  <a:pt x="1566" y="668"/>
                </a:lnTo>
                <a:lnTo>
                  <a:pt x="1561" y="679"/>
                </a:lnTo>
                <a:lnTo>
                  <a:pt x="1555" y="690"/>
                </a:lnTo>
                <a:lnTo>
                  <a:pt x="1552" y="701"/>
                </a:lnTo>
                <a:lnTo>
                  <a:pt x="1548" y="712"/>
                </a:lnTo>
                <a:lnTo>
                  <a:pt x="1546" y="723"/>
                </a:lnTo>
                <a:lnTo>
                  <a:pt x="1545" y="732"/>
                </a:lnTo>
                <a:lnTo>
                  <a:pt x="1546" y="741"/>
                </a:lnTo>
                <a:lnTo>
                  <a:pt x="1548" y="752"/>
                </a:lnTo>
                <a:lnTo>
                  <a:pt x="1552" y="759"/>
                </a:lnTo>
                <a:lnTo>
                  <a:pt x="1554" y="764"/>
                </a:lnTo>
                <a:lnTo>
                  <a:pt x="1557" y="772"/>
                </a:lnTo>
                <a:lnTo>
                  <a:pt x="1563" y="777"/>
                </a:lnTo>
                <a:lnTo>
                  <a:pt x="1566" y="783"/>
                </a:lnTo>
                <a:lnTo>
                  <a:pt x="1572" y="788"/>
                </a:lnTo>
                <a:lnTo>
                  <a:pt x="1577" y="795"/>
                </a:lnTo>
                <a:lnTo>
                  <a:pt x="1583" y="801"/>
                </a:lnTo>
                <a:lnTo>
                  <a:pt x="1590" y="806"/>
                </a:lnTo>
                <a:lnTo>
                  <a:pt x="1595" y="813"/>
                </a:lnTo>
                <a:lnTo>
                  <a:pt x="1603" y="819"/>
                </a:lnTo>
                <a:lnTo>
                  <a:pt x="1610" y="826"/>
                </a:lnTo>
                <a:lnTo>
                  <a:pt x="1619" y="832"/>
                </a:lnTo>
                <a:lnTo>
                  <a:pt x="1626" y="839"/>
                </a:lnTo>
                <a:lnTo>
                  <a:pt x="1634" y="846"/>
                </a:lnTo>
                <a:lnTo>
                  <a:pt x="1643" y="852"/>
                </a:lnTo>
                <a:lnTo>
                  <a:pt x="1650" y="859"/>
                </a:lnTo>
                <a:lnTo>
                  <a:pt x="1648" y="843"/>
                </a:lnTo>
                <a:lnTo>
                  <a:pt x="1646" y="824"/>
                </a:lnTo>
                <a:lnTo>
                  <a:pt x="1643" y="808"/>
                </a:lnTo>
                <a:lnTo>
                  <a:pt x="1641" y="792"/>
                </a:lnTo>
                <a:lnTo>
                  <a:pt x="1639" y="774"/>
                </a:lnTo>
                <a:lnTo>
                  <a:pt x="1635" y="757"/>
                </a:lnTo>
                <a:lnTo>
                  <a:pt x="1634" y="741"/>
                </a:lnTo>
                <a:lnTo>
                  <a:pt x="1630" y="724"/>
                </a:lnTo>
                <a:lnTo>
                  <a:pt x="1628" y="708"/>
                </a:lnTo>
                <a:lnTo>
                  <a:pt x="1624" y="692"/>
                </a:lnTo>
                <a:lnTo>
                  <a:pt x="1623" y="675"/>
                </a:lnTo>
                <a:lnTo>
                  <a:pt x="1619" y="659"/>
                </a:lnTo>
                <a:lnTo>
                  <a:pt x="1617" y="643"/>
                </a:lnTo>
                <a:lnTo>
                  <a:pt x="1614" y="626"/>
                </a:lnTo>
                <a:lnTo>
                  <a:pt x="1612" y="610"/>
                </a:lnTo>
                <a:lnTo>
                  <a:pt x="1608" y="594"/>
                </a:lnTo>
                <a:close/>
                <a:moveTo>
                  <a:pt x="1902" y="1621"/>
                </a:moveTo>
                <a:lnTo>
                  <a:pt x="1893" y="1620"/>
                </a:lnTo>
                <a:lnTo>
                  <a:pt x="1882" y="1618"/>
                </a:lnTo>
                <a:lnTo>
                  <a:pt x="1873" y="1616"/>
                </a:lnTo>
                <a:lnTo>
                  <a:pt x="1862" y="1616"/>
                </a:lnTo>
                <a:lnTo>
                  <a:pt x="1851" y="1614"/>
                </a:lnTo>
                <a:lnTo>
                  <a:pt x="1840" y="1614"/>
                </a:lnTo>
                <a:lnTo>
                  <a:pt x="1830" y="1614"/>
                </a:lnTo>
                <a:lnTo>
                  <a:pt x="1819" y="1612"/>
                </a:lnTo>
                <a:lnTo>
                  <a:pt x="1808" y="1612"/>
                </a:lnTo>
                <a:lnTo>
                  <a:pt x="1797" y="1612"/>
                </a:lnTo>
                <a:lnTo>
                  <a:pt x="1786" y="1612"/>
                </a:lnTo>
                <a:lnTo>
                  <a:pt x="1773" y="1614"/>
                </a:lnTo>
                <a:lnTo>
                  <a:pt x="1762" y="1614"/>
                </a:lnTo>
                <a:lnTo>
                  <a:pt x="1751" y="1616"/>
                </a:lnTo>
                <a:lnTo>
                  <a:pt x="1741" y="1616"/>
                </a:lnTo>
                <a:lnTo>
                  <a:pt x="1728" y="1618"/>
                </a:lnTo>
                <a:lnTo>
                  <a:pt x="1732" y="1623"/>
                </a:lnTo>
                <a:lnTo>
                  <a:pt x="1733" y="1631"/>
                </a:lnTo>
                <a:lnTo>
                  <a:pt x="1735" y="1636"/>
                </a:lnTo>
                <a:lnTo>
                  <a:pt x="1737" y="1641"/>
                </a:lnTo>
                <a:lnTo>
                  <a:pt x="1739" y="1645"/>
                </a:lnTo>
                <a:lnTo>
                  <a:pt x="1741" y="1651"/>
                </a:lnTo>
                <a:lnTo>
                  <a:pt x="1742" y="1654"/>
                </a:lnTo>
                <a:lnTo>
                  <a:pt x="1742" y="1660"/>
                </a:lnTo>
                <a:lnTo>
                  <a:pt x="1744" y="1663"/>
                </a:lnTo>
                <a:lnTo>
                  <a:pt x="1744" y="1669"/>
                </a:lnTo>
                <a:lnTo>
                  <a:pt x="1746" y="1672"/>
                </a:lnTo>
                <a:lnTo>
                  <a:pt x="1746" y="1678"/>
                </a:lnTo>
                <a:lnTo>
                  <a:pt x="1746" y="1681"/>
                </a:lnTo>
                <a:lnTo>
                  <a:pt x="1746" y="1687"/>
                </a:lnTo>
                <a:lnTo>
                  <a:pt x="1746" y="1690"/>
                </a:lnTo>
                <a:lnTo>
                  <a:pt x="1746" y="1696"/>
                </a:lnTo>
                <a:lnTo>
                  <a:pt x="1746" y="1700"/>
                </a:lnTo>
                <a:lnTo>
                  <a:pt x="1746" y="1703"/>
                </a:lnTo>
                <a:lnTo>
                  <a:pt x="1744" y="1709"/>
                </a:lnTo>
                <a:lnTo>
                  <a:pt x="1742" y="1714"/>
                </a:lnTo>
                <a:lnTo>
                  <a:pt x="1741" y="1720"/>
                </a:lnTo>
                <a:lnTo>
                  <a:pt x="1739" y="1725"/>
                </a:lnTo>
                <a:lnTo>
                  <a:pt x="1735" y="1730"/>
                </a:lnTo>
                <a:lnTo>
                  <a:pt x="1732" y="1736"/>
                </a:lnTo>
                <a:lnTo>
                  <a:pt x="1728" y="1741"/>
                </a:lnTo>
                <a:lnTo>
                  <a:pt x="1724" y="1747"/>
                </a:lnTo>
                <a:lnTo>
                  <a:pt x="1719" y="1752"/>
                </a:lnTo>
                <a:lnTo>
                  <a:pt x="1713" y="1756"/>
                </a:lnTo>
                <a:lnTo>
                  <a:pt x="1708" y="1759"/>
                </a:lnTo>
                <a:lnTo>
                  <a:pt x="1701" y="1763"/>
                </a:lnTo>
                <a:lnTo>
                  <a:pt x="1693" y="1765"/>
                </a:lnTo>
                <a:lnTo>
                  <a:pt x="1686" y="1765"/>
                </a:lnTo>
                <a:lnTo>
                  <a:pt x="1683" y="1765"/>
                </a:lnTo>
                <a:lnTo>
                  <a:pt x="1677" y="1765"/>
                </a:lnTo>
                <a:lnTo>
                  <a:pt x="1672" y="1763"/>
                </a:lnTo>
                <a:lnTo>
                  <a:pt x="1668" y="1763"/>
                </a:lnTo>
                <a:lnTo>
                  <a:pt x="1663" y="1761"/>
                </a:lnTo>
                <a:lnTo>
                  <a:pt x="1657" y="1759"/>
                </a:lnTo>
                <a:lnTo>
                  <a:pt x="1653" y="1758"/>
                </a:lnTo>
                <a:lnTo>
                  <a:pt x="1648" y="1754"/>
                </a:lnTo>
                <a:lnTo>
                  <a:pt x="1643" y="1752"/>
                </a:lnTo>
                <a:lnTo>
                  <a:pt x="1637" y="1749"/>
                </a:lnTo>
                <a:lnTo>
                  <a:pt x="1632" y="1745"/>
                </a:lnTo>
                <a:lnTo>
                  <a:pt x="1628" y="1743"/>
                </a:lnTo>
                <a:lnTo>
                  <a:pt x="1623" y="1739"/>
                </a:lnTo>
                <a:lnTo>
                  <a:pt x="1617" y="1734"/>
                </a:lnTo>
                <a:lnTo>
                  <a:pt x="1614" y="1730"/>
                </a:lnTo>
                <a:lnTo>
                  <a:pt x="1608" y="1727"/>
                </a:lnTo>
                <a:lnTo>
                  <a:pt x="1604" y="1739"/>
                </a:lnTo>
                <a:lnTo>
                  <a:pt x="1599" y="1754"/>
                </a:lnTo>
                <a:lnTo>
                  <a:pt x="1595" y="1767"/>
                </a:lnTo>
                <a:lnTo>
                  <a:pt x="1590" y="1779"/>
                </a:lnTo>
                <a:lnTo>
                  <a:pt x="1585" y="1792"/>
                </a:lnTo>
                <a:lnTo>
                  <a:pt x="1579" y="1805"/>
                </a:lnTo>
                <a:lnTo>
                  <a:pt x="1574" y="1816"/>
                </a:lnTo>
                <a:lnTo>
                  <a:pt x="1568" y="1828"/>
                </a:lnTo>
                <a:lnTo>
                  <a:pt x="1563" y="1839"/>
                </a:lnTo>
                <a:lnTo>
                  <a:pt x="1557" y="1852"/>
                </a:lnTo>
                <a:lnTo>
                  <a:pt x="1552" y="1863"/>
                </a:lnTo>
                <a:lnTo>
                  <a:pt x="1546" y="1874"/>
                </a:lnTo>
                <a:lnTo>
                  <a:pt x="1541" y="1887"/>
                </a:lnTo>
                <a:lnTo>
                  <a:pt x="1536" y="1897"/>
                </a:lnTo>
                <a:lnTo>
                  <a:pt x="1532" y="1910"/>
                </a:lnTo>
                <a:lnTo>
                  <a:pt x="1528" y="1921"/>
                </a:lnTo>
                <a:lnTo>
                  <a:pt x="1526" y="1927"/>
                </a:lnTo>
                <a:lnTo>
                  <a:pt x="1526" y="1932"/>
                </a:lnTo>
                <a:lnTo>
                  <a:pt x="1528" y="1936"/>
                </a:lnTo>
                <a:lnTo>
                  <a:pt x="1530" y="1941"/>
                </a:lnTo>
                <a:lnTo>
                  <a:pt x="1534" y="1946"/>
                </a:lnTo>
                <a:lnTo>
                  <a:pt x="1537" y="1950"/>
                </a:lnTo>
                <a:lnTo>
                  <a:pt x="1541" y="1954"/>
                </a:lnTo>
                <a:lnTo>
                  <a:pt x="1546" y="1957"/>
                </a:lnTo>
                <a:lnTo>
                  <a:pt x="1552" y="1961"/>
                </a:lnTo>
                <a:lnTo>
                  <a:pt x="1557" y="1963"/>
                </a:lnTo>
                <a:lnTo>
                  <a:pt x="1563" y="1965"/>
                </a:lnTo>
                <a:lnTo>
                  <a:pt x="1570" y="1966"/>
                </a:lnTo>
                <a:lnTo>
                  <a:pt x="1575" y="1966"/>
                </a:lnTo>
                <a:lnTo>
                  <a:pt x="1581" y="1965"/>
                </a:lnTo>
                <a:lnTo>
                  <a:pt x="1586" y="1963"/>
                </a:lnTo>
                <a:lnTo>
                  <a:pt x="1590" y="1961"/>
                </a:lnTo>
                <a:lnTo>
                  <a:pt x="1595" y="1956"/>
                </a:lnTo>
                <a:lnTo>
                  <a:pt x="1601" y="1950"/>
                </a:lnTo>
                <a:lnTo>
                  <a:pt x="1606" y="1943"/>
                </a:lnTo>
                <a:lnTo>
                  <a:pt x="1612" y="1937"/>
                </a:lnTo>
                <a:lnTo>
                  <a:pt x="1617" y="1930"/>
                </a:lnTo>
                <a:lnTo>
                  <a:pt x="1623" y="1921"/>
                </a:lnTo>
                <a:lnTo>
                  <a:pt x="1626" y="1914"/>
                </a:lnTo>
                <a:lnTo>
                  <a:pt x="1632" y="1905"/>
                </a:lnTo>
                <a:lnTo>
                  <a:pt x="1637" y="1897"/>
                </a:lnTo>
                <a:lnTo>
                  <a:pt x="1643" y="1888"/>
                </a:lnTo>
                <a:lnTo>
                  <a:pt x="1650" y="1879"/>
                </a:lnTo>
                <a:lnTo>
                  <a:pt x="1655" y="1870"/>
                </a:lnTo>
                <a:lnTo>
                  <a:pt x="1663" y="1861"/>
                </a:lnTo>
                <a:lnTo>
                  <a:pt x="1668" y="1852"/>
                </a:lnTo>
                <a:lnTo>
                  <a:pt x="1675" y="1843"/>
                </a:lnTo>
                <a:lnTo>
                  <a:pt x="1684" y="1834"/>
                </a:lnTo>
                <a:lnTo>
                  <a:pt x="1697" y="1819"/>
                </a:lnTo>
                <a:lnTo>
                  <a:pt x="1713" y="1807"/>
                </a:lnTo>
                <a:lnTo>
                  <a:pt x="1730" y="1794"/>
                </a:lnTo>
                <a:lnTo>
                  <a:pt x="1748" y="1781"/>
                </a:lnTo>
                <a:lnTo>
                  <a:pt x="1766" y="1770"/>
                </a:lnTo>
                <a:lnTo>
                  <a:pt x="1784" y="1759"/>
                </a:lnTo>
                <a:lnTo>
                  <a:pt x="1802" y="1749"/>
                </a:lnTo>
                <a:lnTo>
                  <a:pt x="1819" y="1739"/>
                </a:lnTo>
                <a:lnTo>
                  <a:pt x="1835" y="1729"/>
                </a:lnTo>
                <a:lnTo>
                  <a:pt x="1851" y="1720"/>
                </a:lnTo>
                <a:lnTo>
                  <a:pt x="1866" y="1710"/>
                </a:lnTo>
                <a:lnTo>
                  <a:pt x="1877" y="1703"/>
                </a:lnTo>
                <a:lnTo>
                  <a:pt x="1888" y="1694"/>
                </a:lnTo>
                <a:lnTo>
                  <a:pt x="1895" y="1687"/>
                </a:lnTo>
                <a:lnTo>
                  <a:pt x="1900" y="1680"/>
                </a:lnTo>
                <a:lnTo>
                  <a:pt x="1902" y="1672"/>
                </a:lnTo>
                <a:lnTo>
                  <a:pt x="1902" y="1669"/>
                </a:lnTo>
                <a:lnTo>
                  <a:pt x="1902" y="1667"/>
                </a:lnTo>
                <a:lnTo>
                  <a:pt x="1902" y="1663"/>
                </a:lnTo>
                <a:lnTo>
                  <a:pt x="1902" y="1660"/>
                </a:lnTo>
                <a:lnTo>
                  <a:pt x="1902" y="1658"/>
                </a:lnTo>
                <a:lnTo>
                  <a:pt x="1902" y="1654"/>
                </a:lnTo>
                <a:lnTo>
                  <a:pt x="1902" y="1651"/>
                </a:lnTo>
                <a:lnTo>
                  <a:pt x="1902" y="1647"/>
                </a:lnTo>
                <a:lnTo>
                  <a:pt x="1902" y="1645"/>
                </a:lnTo>
                <a:lnTo>
                  <a:pt x="1902" y="1641"/>
                </a:lnTo>
                <a:lnTo>
                  <a:pt x="1902" y="1638"/>
                </a:lnTo>
                <a:lnTo>
                  <a:pt x="1902" y="1634"/>
                </a:lnTo>
                <a:lnTo>
                  <a:pt x="1902" y="1631"/>
                </a:lnTo>
                <a:lnTo>
                  <a:pt x="1902" y="1629"/>
                </a:lnTo>
                <a:lnTo>
                  <a:pt x="1902" y="1625"/>
                </a:lnTo>
                <a:lnTo>
                  <a:pt x="1902" y="1621"/>
                </a:lnTo>
                <a:close/>
                <a:moveTo>
                  <a:pt x="1630" y="1640"/>
                </a:moveTo>
                <a:lnTo>
                  <a:pt x="1630" y="1643"/>
                </a:lnTo>
                <a:lnTo>
                  <a:pt x="1632" y="1649"/>
                </a:lnTo>
                <a:lnTo>
                  <a:pt x="1634" y="1652"/>
                </a:lnTo>
                <a:lnTo>
                  <a:pt x="1637" y="1658"/>
                </a:lnTo>
                <a:lnTo>
                  <a:pt x="1641" y="1665"/>
                </a:lnTo>
                <a:lnTo>
                  <a:pt x="1646" y="1670"/>
                </a:lnTo>
                <a:lnTo>
                  <a:pt x="1652" y="1676"/>
                </a:lnTo>
                <a:lnTo>
                  <a:pt x="1655" y="1680"/>
                </a:lnTo>
                <a:lnTo>
                  <a:pt x="1661" y="1685"/>
                </a:lnTo>
                <a:lnTo>
                  <a:pt x="1666" y="1690"/>
                </a:lnTo>
                <a:lnTo>
                  <a:pt x="1672" y="1694"/>
                </a:lnTo>
                <a:lnTo>
                  <a:pt x="1677" y="1696"/>
                </a:lnTo>
                <a:lnTo>
                  <a:pt x="1681" y="1700"/>
                </a:lnTo>
                <a:lnTo>
                  <a:pt x="1684" y="1700"/>
                </a:lnTo>
                <a:lnTo>
                  <a:pt x="1688" y="1700"/>
                </a:lnTo>
                <a:lnTo>
                  <a:pt x="1690" y="1700"/>
                </a:lnTo>
                <a:lnTo>
                  <a:pt x="1692" y="1698"/>
                </a:lnTo>
                <a:lnTo>
                  <a:pt x="1693" y="1694"/>
                </a:lnTo>
                <a:lnTo>
                  <a:pt x="1695" y="1692"/>
                </a:lnTo>
                <a:lnTo>
                  <a:pt x="1695" y="1690"/>
                </a:lnTo>
                <a:lnTo>
                  <a:pt x="1695" y="1689"/>
                </a:lnTo>
                <a:lnTo>
                  <a:pt x="1695" y="1687"/>
                </a:lnTo>
                <a:lnTo>
                  <a:pt x="1695" y="1685"/>
                </a:lnTo>
                <a:lnTo>
                  <a:pt x="1695" y="1683"/>
                </a:lnTo>
                <a:lnTo>
                  <a:pt x="1695" y="1681"/>
                </a:lnTo>
                <a:lnTo>
                  <a:pt x="1695" y="1680"/>
                </a:lnTo>
                <a:lnTo>
                  <a:pt x="1693" y="1678"/>
                </a:lnTo>
                <a:lnTo>
                  <a:pt x="1692" y="1674"/>
                </a:lnTo>
                <a:lnTo>
                  <a:pt x="1692" y="1672"/>
                </a:lnTo>
                <a:lnTo>
                  <a:pt x="1690" y="1670"/>
                </a:lnTo>
                <a:lnTo>
                  <a:pt x="1688" y="1669"/>
                </a:lnTo>
                <a:lnTo>
                  <a:pt x="1686" y="1667"/>
                </a:lnTo>
                <a:lnTo>
                  <a:pt x="1684" y="1661"/>
                </a:lnTo>
                <a:lnTo>
                  <a:pt x="1681" y="1658"/>
                </a:lnTo>
                <a:lnTo>
                  <a:pt x="1677" y="1654"/>
                </a:lnTo>
                <a:lnTo>
                  <a:pt x="1673" y="1651"/>
                </a:lnTo>
                <a:lnTo>
                  <a:pt x="1670" y="1647"/>
                </a:lnTo>
                <a:lnTo>
                  <a:pt x="1666" y="1643"/>
                </a:lnTo>
                <a:lnTo>
                  <a:pt x="1663" y="1640"/>
                </a:lnTo>
                <a:lnTo>
                  <a:pt x="1659" y="1638"/>
                </a:lnTo>
                <a:lnTo>
                  <a:pt x="1655" y="1634"/>
                </a:lnTo>
                <a:lnTo>
                  <a:pt x="1652" y="1632"/>
                </a:lnTo>
                <a:lnTo>
                  <a:pt x="1648" y="1632"/>
                </a:lnTo>
                <a:lnTo>
                  <a:pt x="1644" y="1632"/>
                </a:lnTo>
                <a:lnTo>
                  <a:pt x="1641" y="1632"/>
                </a:lnTo>
                <a:lnTo>
                  <a:pt x="1637" y="1634"/>
                </a:lnTo>
                <a:lnTo>
                  <a:pt x="1634" y="1636"/>
                </a:lnTo>
                <a:lnTo>
                  <a:pt x="1630" y="1640"/>
                </a:lnTo>
                <a:close/>
                <a:moveTo>
                  <a:pt x="2040" y="2017"/>
                </a:moveTo>
                <a:lnTo>
                  <a:pt x="2033" y="2019"/>
                </a:lnTo>
                <a:lnTo>
                  <a:pt x="2026" y="2019"/>
                </a:lnTo>
                <a:lnTo>
                  <a:pt x="2018" y="2019"/>
                </a:lnTo>
                <a:lnTo>
                  <a:pt x="2011" y="2017"/>
                </a:lnTo>
                <a:lnTo>
                  <a:pt x="2004" y="2015"/>
                </a:lnTo>
                <a:lnTo>
                  <a:pt x="1998" y="2014"/>
                </a:lnTo>
                <a:lnTo>
                  <a:pt x="1993" y="2010"/>
                </a:lnTo>
                <a:lnTo>
                  <a:pt x="1987" y="2006"/>
                </a:lnTo>
                <a:lnTo>
                  <a:pt x="1982" y="2001"/>
                </a:lnTo>
                <a:lnTo>
                  <a:pt x="1978" y="1996"/>
                </a:lnTo>
                <a:lnTo>
                  <a:pt x="1973" y="1990"/>
                </a:lnTo>
                <a:lnTo>
                  <a:pt x="1969" y="1983"/>
                </a:lnTo>
                <a:lnTo>
                  <a:pt x="1964" y="1974"/>
                </a:lnTo>
                <a:lnTo>
                  <a:pt x="1960" y="1965"/>
                </a:lnTo>
                <a:lnTo>
                  <a:pt x="1955" y="1956"/>
                </a:lnTo>
                <a:lnTo>
                  <a:pt x="1951" y="1945"/>
                </a:lnTo>
                <a:lnTo>
                  <a:pt x="1949" y="1956"/>
                </a:lnTo>
                <a:lnTo>
                  <a:pt x="1948" y="1966"/>
                </a:lnTo>
                <a:lnTo>
                  <a:pt x="1944" y="1976"/>
                </a:lnTo>
                <a:lnTo>
                  <a:pt x="1940" y="1986"/>
                </a:lnTo>
                <a:lnTo>
                  <a:pt x="1937" y="1997"/>
                </a:lnTo>
                <a:lnTo>
                  <a:pt x="1931" y="2006"/>
                </a:lnTo>
                <a:lnTo>
                  <a:pt x="1928" y="2015"/>
                </a:lnTo>
                <a:lnTo>
                  <a:pt x="1920" y="2025"/>
                </a:lnTo>
                <a:lnTo>
                  <a:pt x="1915" y="2032"/>
                </a:lnTo>
                <a:lnTo>
                  <a:pt x="1908" y="2037"/>
                </a:lnTo>
                <a:lnTo>
                  <a:pt x="1900" y="2043"/>
                </a:lnTo>
                <a:lnTo>
                  <a:pt x="1893" y="2048"/>
                </a:lnTo>
                <a:lnTo>
                  <a:pt x="1884" y="2052"/>
                </a:lnTo>
                <a:lnTo>
                  <a:pt x="1877" y="2052"/>
                </a:lnTo>
                <a:lnTo>
                  <a:pt x="1868" y="2052"/>
                </a:lnTo>
                <a:lnTo>
                  <a:pt x="1859" y="2050"/>
                </a:lnTo>
                <a:lnTo>
                  <a:pt x="1851" y="2048"/>
                </a:lnTo>
                <a:lnTo>
                  <a:pt x="1846" y="2046"/>
                </a:lnTo>
                <a:lnTo>
                  <a:pt x="1840" y="2045"/>
                </a:lnTo>
                <a:lnTo>
                  <a:pt x="1835" y="2041"/>
                </a:lnTo>
                <a:lnTo>
                  <a:pt x="1830" y="2039"/>
                </a:lnTo>
                <a:lnTo>
                  <a:pt x="1826" y="2035"/>
                </a:lnTo>
                <a:lnTo>
                  <a:pt x="1822" y="2032"/>
                </a:lnTo>
                <a:lnTo>
                  <a:pt x="1819" y="2028"/>
                </a:lnTo>
                <a:lnTo>
                  <a:pt x="1817" y="2025"/>
                </a:lnTo>
                <a:lnTo>
                  <a:pt x="1813" y="2021"/>
                </a:lnTo>
                <a:lnTo>
                  <a:pt x="1811" y="2015"/>
                </a:lnTo>
                <a:lnTo>
                  <a:pt x="1810" y="2010"/>
                </a:lnTo>
                <a:lnTo>
                  <a:pt x="1808" y="2003"/>
                </a:lnTo>
                <a:lnTo>
                  <a:pt x="1806" y="1996"/>
                </a:lnTo>
                <a:lnTo>
                  <a:pt x="1804" y="1988"/>
                </a:lnTo>
                <a:lnTo>
                  <a:pt x="1804" y="1979"/>
                </a:lnTo>
                <a:lnTo>
                  <a:pt x="1802" y="1974"/>
                </a:lnTo>
                <a:lnTo>
                  <a:pt x="1802" y="1966"/>
                </a:lnTo>
                <a:lnTo>
                  <a:pt x="1802" y="1963"/>
                </a:lnTo>
                <a:lnTo>
                  <a:pt x="1802" y="1957"/>
                </a:lnTo>
                <a:lnTo>
                  <a:pt x="1802" y="1952"/>
                </a:lnTo>
                <a:lnTo>
                  <a:pt x="1802" y="1946"/>
                </a:lnTo>
                <a:lnTo>
                  <a:pt x="1802" y="1941"/>
                </a:lnTo>
                <a:lnTo>
                  <a:pt x="1804" y="1937"/>
                </a:lnTo>
                <a:lnTo>
                  <a:pt x="1804" y="1932"/>
                </a:lnTo>
                <a:lnTo>
                  <a:pt x="1804" y="1927"/>
                </a:lnTo>
                <a:lnTo>
                  <a:pt x="1804" y="1923"/>
                </a:lnTo>
                <a:lnTo>
                  <a:pt x="1804" y="1917"/>
                </a:lnTo>
                <a:lnTo>
                  <a:pt x="1804" y="1912"/>
                </a:lnTo>
                <a:lnTo>
                  <a:pt x="1804" y="1907"/>
                </a:lnTo>
                <a:lnTo>
                  <a:pt x="1804" y="1903"/>
                </a:lnTo>
                <a:lnTo>
                  <a:pt x="1804" y="1897"/>
                </a:lnTo>
                <a:lnTo>
                  <a:pt x="1795" y="1901"/>
                </a:lnTo>
                <a:lnTo>
                  <a:pt x="1788" y="1908"/>
                </a:lnTo>
                <a:lnTo>
                  <a:pt x="1782" y="1919"/>
                </a:lnTo>
                <a:lnTo>
                  <a:pt x="1777" y="1930"/>
                </a:lnTo>
                <a:lnTo>
                  <a:pt x="1773" y="1943"/>
                </a:lnTo>
                <a:lnTo>
                  <a:pt x="1770" y="1957"/>
                </a:lnTo>
                <a:lnTo>
                  <a:pt x="1766" y="1974"/>
                </a:lnTo>
                <a:lnTo>
                  <a:pt x="1764" y="1990"/>
                </a:lnTo>
                <a:lnTo>
                  <a:pt x="1761" y="2006"/>
                </a:lnTo>
                <a:lnTo>
                  <a:pt x="1759" y="2023"/>
                </a:lnTo>
                <a:lnTo>
                  <a:pt x="1755" y="2039"/>
                </a:lnTo>
                <a:lnTo>
                  <a:pt x="1753" y="2054"/>
                </a:lnTo>
                <a:lnTo>
                  <a:pt x="1748" y="2068"/>
                </a:lnTo>
                <a:lnTo>
                  <a:pt x="1744" y="2081"/>
                </a:lnTo>
                <a:lnTo>
                  <a:pt x="1739" y="2090"/>
                </a:lnTo>
                <a:lnTo>
                  <a:pt x="1732" y="2099"/>
                </a:lnTo>
                <a:lnTo>
                  <a:pt x="1728" y="2101"/>
                </a:lnTo>
                <a:lnTo>
                  <a:pt x="1724" y="2104"/>
                </a:lnTo>
                <a:lnTo>
                  <a:pt x="1719" y="2106"/>
                </a:lnTo>
                <a:lnTo>
                  <a:pt x="1715" y="2108"/>
                </a:lnTo>
                <a:lnTo>
                  <a:pt x="1712" y="2108"/>
                </a:lnTo>
                <a:lnTo>
                  <a:pt x="1708" y="2108"/>
                </a:lnTo>
                <a:lnTo>
                  <a:pt x="1702" y="2108"/>
                </a:lnTo>
                <a:lnTo>
                  <a:pt x="1699" y="2108"/>
                </a:lnTo>
                <a:lnTo>
                  <a:pt x="1695" y="2108"/>
                </a:lnTo>
                <a:lnTo>
                  <a:pt x="1690" y="2106"/>
                </a:lnTo>
                <a:lnTo>
                  <a:pt x="1686" y="2104"/>
                </a:lnTo>
                <a:lnTo>
                  <a:pt x="1683" y="2104"/>
                </a:lnTo>
                <a:lnTo>
                  <a:pt x="1679" y="2103"/>
                </a:lnTo>
                <a:lnTo>
                  <a:pt x="1675" y="2099"/>
                </a:lnTo>
                <a:lnTo>
                  <a:pt x="1672" y="2097"/>
                </a:lnTo>
                <a:lnTo>
                  <a:pt x="1668" y="2095"/>
                </a:lnTo>
                <a:lnTo>
                  <a:pt x="1664" y="2092"/>
                </a:lnTo>
                <a:lnTo>
                  <a:pt x="1659" y="2086"/>
                </a:lnTo>
                <a:lnTo>
                  <a:pt x="1655" y="2081"/>
                </a:lnTo>
                <a:lnTo>
                  <a:pt x="1653" y="2075"/>
                </a:lnTo>
                <a:lnTo>
                  <a:pt x="1650" y="2068"/>
                </a:lnTo>
                <a:lnTo>
                  <a:pt x="1648" y="2063"/>
                </a:lnTo>
                <a:lnTo>
                  <a:pt x="1646" y="2055"/>
                </a:lnTo>
                <a:lnTo>
                  <a:pt x="1644" y="2048"/>
                </a:lnTo>
                <a:lnTo>
                  <a:pt x="1643" y="2039"/>
                </a:lnTo>
                <a:lnTo>
                  <a:pt x="1641" y="2032"/>
                </a:lnTo>
                <a:lnTo>
                  <a:pt x="1639" y="2025"/>
                </a:lnTo>
                <a:lnTo>
                  <a:pt x="1637" y="2015"/>
                </a:lnTo>
                <a:lnTo>
                  <a:pt x="1635" y="2006"/>
                </a:lnTo>
                <a:lnTo>
                  <a:pt x="1632" y="1999"/>
                </a:lnTo>
                <a:lnTo>
                  <a:pt x="1630" y="1990"/>
                </a:lnTo>
                <a:lnTo>
                  <a:pt x="1626" y="1981"/>
                </a:lnTo>
                <a:lnTo>
                  <a:pt x="1623" y="1986"/>
                </a:lnTo>
                <a:lnTo>
                  <a:pt x="1617" y="1994"/>
                </a:lnTo>
                <a:lnTo>
                  <a:pt x="1614" y="1999"/>
                </a:lnTo>
                <a:lnTo>
                  <a:pt x="1608" y="2005"/>
                </a:lnTo>
                <a:lnTo>
                  <a:pt x="1604" y="2010"/>
                </a:lnTo>
                <a:lnTo>
                  <a:pt x="1601" y="2015"/>
                </a:lnTo>
                <a:lnTo>
                  <a:pt x="1595" y="2021"/>
                </a:lnTo>
                <a:lnTo>
                  <a:pt x="1592" y="2026"/>
                </a:lnTo>
                <a:lnTo>
                  <a:pt x="1588" y="2030"/>
                </a:lnTo>
                <a:lnTo>
                  <a:pt x="1585" y="2034"/>
                </a:lnTo>
                <a:lnTo>
                  <a:pt x="1581" y="2037"/>
                </a:lnTo>
                <a:lnTo>
                  <a:pt x="1577" y="2041"/>
                </a:lnTo>
                <a:lnTo>
                  <a:pt x="1574" y="2045"/>
                </a:lnTo>
                <a:lnTo>
                  <a:pt x="1572" y="2046"/>
                </a:lnTo>
                <a:lnTo>
                  <a:pt x="1568" y="2046"/>
                </a:lnTo>
                <a:lnTo>
                  <a:pt x="1566" y="2048"/>
                </a:lnTo>
                <a:lnTo>
                  <a:pt x="1561" y="2048"/>
                </a:lnTo>
                <a:lnTo>
                  <a:pt x="1557" y="2046"/>
                </a:lnTo>
                <a:lnTo>
                  <a:pt x="1552" y="2046"/>
                </a:lnTo>
                <a:lnTo>
                  <a:pt x="1548" y="2045"/>
                </a:lnTo>
                <a:lnTo>
                  <a:pt x="1543" y="2045"/>
                </a:lnTo>
                <a:lnTo>
                  <a:pt x="1539" y="2043"/>
                </a:lnTo>
                <a:lnTo>
                  <a:pt x="1536" y="2041"/>
                </a:lnTo>
                <a:lnTo>
                  <a:pt x="1530" y="2039"/>
                </a:lnTo>
                <a:lnTo>
                  <a:pt x="1526" y="2037"/>
                </a:lnTo>
                <a:lnTo>
                  <a:pt x="1523" y="2034"/>
                </a:lnTo>
                <a:lnTo>
                  <a:pt x="1521" y="2032"/>
                </a:lnTo>
                <a:lnTo>
                  <a:pt x="1517" y="2028"/>
                </a:lnTo>
                <a:lnTo>
                  <a:pt x="1514" y="2025"/>
                </a:lnTo>
                <a:lnTo>
                  <a:pt x="1512" y="2023"/>
                </a:lnTo>
                <a:lnTo>
                  <a:pt x="1508" y="2019"/>
                </a:lnTo>
                <a:lnTo>
                  <a:pt x="1506" y="2014"/>
                </a:lnTo>
                <a:lnTo>
                  <a:pt x="1501" y="2005"/>
                </a:lnTo>
                <a:lnTo>
                  <a:pt x="1497" y="1996"/>
                </a:lnTo>
                <a:lnTo>
                  <a:pt x="1496" y="1985"/>
                </a:lnTo>
                <a:lnTo>
                  <a:pt x="1494" y="1974"/>
                </a:lnTo>
                <a:lnTo>
                  <a:pt x="1492" y="1961"/>
                </a:lnTo>
                <a:lnTo>
                  <a:pt x="1494" y="1948"/>
                </a:lnTo>
                <a:lnTo>
                  <a:pt x="1494" y="1937"/>
                </a:lnTo>
                <a:lnTo>
                  <a:pt x="1496" y="1925"/>
                </a:lnTo>
                <a:lnTo>
                  <a:pt x="1499" y="1912"/>
                </a:lnTo>
                <a:lnTo>
                  <a:pt x="1501" y="1899"/>
                </a:lnTo>
                <a:lnTo>
                  <a:pt x="1505" y="1888"/>
                </a:lnTo>
                <a:lnTo>
                  <a:pt x="1508" y="1876"/>
                </a:lnTo>
                <a:lnTo>
                  <a:pt x="1512" y="1867"/>
                </a:lnTo>
                <a:lnTo>
                  <a:pt x="1517" y="1856"/>
                </a:lnTo>
                <a:lnTo>
                  <a:pt x="1521" y="1848"/>
                </a:lnTo>
                <a:lnTo>
                  <a:pt x="1525" y="1841"/>
                </a:lnTo>
                <a:lnTo>
                  <a:pt x="1514" y="1847"/>
                </a:lnTo>
                <a:lnTo>
                  <a:pt x="1501" y="1856"/>
                </a:lnTo>
                <a:lnTo>
                  <a:pt x="1492" y="1865"/>
                </a:lnTo>
                <a:lnTo>
                  <a:pt x="1481" y="1874"/>
                </a:lnTo>
                <a:lnTo>
                  <a:pt x="1472" y="1883"/>
                </a:lnTo>
                <a:lnTo>
                  <a:pt x="1465" y="1894"/>
                </a:lnTo>
                <a:lnTo>
                  <a:pt x="1457" y="1905"/>
                </a:lnTo>
                <a:lnTo>
                  <a:pt x="1450" y="1916"/>
                </a:lnTo>
                <a:lnTo>
                  <a:pt x="1447" y="1927"/>
                </a:lnTo>
                <a:lnTo>
                  <a:pt x="1441" y="1937"/>
                </a:lnTo>
                <a:lnTo>
                  <a:pt x="1439" y="1948"/>
                </a:lnTo>
                <a:lnTo>
                  <a:pt x="1437" y="1957"/>
                </a:lnTo>
                <a:lnTo>
                  <a:pt x="1439" y="1968"/>
                </a:lnTo>
                <a:lnTo>
                  <a:pt x="1441" y="1979"/>
                </a:lnTo>
                <a:lnTo>
                  <a:pt x="1445" y="1988"/>
                </a:lnTo>
                <a:lnTo>
                  <a:pt x="1450" y="1997"/>
                </a:lnTo>
                <a:lnTo>
                  <a:pt x="1456" y="2005"/>
                </a:lnTo>
                <a:lnTo>
                  <a:pt x="1467" y="2015"/>
                </a:lnTo>
                <a:lnTo>
                  <a:pt x="1479" y="2026"/>
                </a:lnTo>
                <a:lnTo>
                  <a:pt x="1494" y="2039"/>
                </a:lnTo>
                <a:lnTo>
                  <a:pt x="1510" y="2054"/>
                </a:lnTo>
                <a:lnTo>
                  <a:pt x="1530" y="2068"/>
                </a:lnTo>
                <a:lnTo>
                  <a:pt x="1552" y="2083"/>
                </a:lnTo>
                <a:lnTo>
                  <a:pt x="1574" y="2099"/>
                </a:lnTo>
                <a:lnTo>
                  <a:pt x="1597" y="2115"/>
                </a:lnTo>
                <a:lnTo>
                  <a:pt x="1623" y="2130"/>
                </a:lnTo>
                <a:lnTo>
                  <a:pt x="1648" y="2146"/>
                </a:lnTo>
                <a:lnTo>
                  <a:pt x="1675" y="2161"/>
                </a:lnTo>
                <a:lnTo>
                  <a:pt x="1702" y="2175"/>
                </a:lnTo>
                <a:lnTo>
                  <a:pt x="1730" y="2188"/>
                </a:lnTo>
                <a:lnTo>
                  <a:pt x="1759" y="2201"/>
                </a:lnTo>
                <a:lnTo>
                  <a:pt x="1786" y="2213"/>
                </a:lnTo>
                <a:lnTo>
                  <a:pt x="1784" y="2203"/>
                </a:lnTo>
                <a:lnTo>
                  <a:pt x="1784" y="2193"/>
                </a:lnTo>
                <a:lnTo>
                  <a:pt x="1786" y="2183"/>
                </a:lnTo>
                <a:lnTo>
                  <a:pt x="1790" y="2172"/>
                </a:lnTo>
                <a:lnTo>
                  <a:pt x="1791" y="2159"/>
                </a:lnTo>
                <a:lnTo>
                  <a:pt x="1797" y="2148"/>
                </a:lnTo>
                <a:lnTo>
                  <a:pt x="1802" y="2137"/>
                </a:lnTo>
                <a:lnTo>
                  <a:pt x="1808" y="2126"/>
                </a:lnTo>
                <a:lnTo>
                  <a:pt x="1813" y="2115"/>
                </a:lnTo>
                <a:lnTo>
                  <a:pt x="1820" y="2106"/>
                </a:lnTo>
                <a:lnTo>
                  <a:pt x="1826" y="2097"/>
                </a:lnTo>
                <a:lnTo>
                  <a:pt x="1833" y="2090"/>
                </a:lnTo>
                <a:lnTo>
                  <a:pt x="1840" y="2084"/>
                </a:lnTo>
                <a:lnTo>
                  <a:pt x="1848" y="2081"/>
                </a:lnTo>
                <a:lnTo>
                  <a:pt x="1855" y="2077"/>
                </a:lnTo>
                <a:lnTo>
                  <a:pt x="1860" y="2077"/>
                </a:lnTo>
                <a:lnTo>
                  <a:pt x="1866" y="2079"/>
                </a:lnTo>
                <a:lnTo>
                  <a:pt x="1869" y="2079"/>
                </a:lnTo>
                <a:lnTo>
                  <a:pt x="1875" y="2081"/>
                </a:lnTo>
                <a:lnTo>
                  <a:pt x="1879" y="2083"/>
                </a:lnTo>
                <a:lnTo>
                  <a:pt x="1880" y="2084"/>
                </a:lnTo>
                <a:lnTo>
                  <a:pt x="1884" y="2088"/>
                </a:lnTo>
                <a:lnTo>
                  <a:pt x="1886" y="2090"/>
                </a:lnTo>
                <a:lnTo>
                  <a:pt x="1888" y="2094"/>
                </a:lnTo>
                <a:lnTo>
                  <a:pt x="1889" y="2095"/>
                </a:lnTo>
                <a:lnTo>
                  <a:pt x="1891" y="2099"/>
                </a:lnTo>
                <a:lnTo>
                  <a:pt x="1895" y="2101"/>
                </a:lnTo>
                <a:lnTo>
                  <a:pt x="1897" y="2103"/>
                </a:lnTo>
                <a:lnTo>
                  <a:pt x="1899" y="2106"/>
                </a:lnTo>
                <a:lnTo>
                  <a:pt x="1902" y="2108"/>
                </a:lnTo>
                <a:lnTo>
                  <a:pt x="1904" y="2110"/>
                </a:lnTo>
                <a:lnTo>
                  <a:pt x="1909" y="2110"/>
                </a:lnTo>
                <a:lnTo>
                  <a:pt x="1913" y="2112"/>
                </a:lnTo>
                <a:lnTo>
                  <a:pt x="1918" y="2112"/>
                </a:lnTo>
                <a:lnTo>
                  <a:pt x="1924" y="2114"/>
                </a:lnTo>
                <a:lnTo>
                  <a:pt x="1928" y="2114"/>
                </a:lnTo>
                <a:lnTo>
                  <a:pt x="1933" y="2114"/>
                </a:lnTo>
                <a:lnTo>
                  <a:pt x="1937" y="2114"/>
                </a:lnTo>
                <a:lnTo>
                  <a:pt x="1942" y="2114"/>
                </a:lnTo>
                <a:lnTo>
                  <a:pt x="1946" y="2114"/>
                </a:lnTo>
                <a:lnTo>
                  <a:pt x="1949" y="2112"/>
                </a:lnTo>
                <a:lnTo>
                  <a:pt x="1955" y="2112"/>
                </a:lnTo>
                <a:lnTo>
                  <a:pt x="1958" y="2110"/>
                </a:lnTo>
                <a:lnTo>
                  <a:pt x="1964" y="2108"/>
                </a:lnTo>
                <a:lnTo>
                  <a:pt x="1967" y="2108"/>
                </a:lnTo>
                <a:lnTo>
                  <a:pt x="1971" y="2106"/>
                </a:lnTo>
                <a:lnTo>
                  <a:pt x="1977" y="2104"/>
                </a:lnTo>
                <a:lnTo>
                  <a:pt x="1980" y="2101"/>
                </a:lnTo>
                <a:lnTo>
                  <a:pt x="1987" y="2097"/>
                </a:lnTo>
                <a:lnTo>
                  <a:pt x="1993" y="2094"/>
                </a:lnTo>
                <a:lnTo>
                  <a:pt x="1998" y="2090"/>
                </a:lnTo>
                <a:lnTo>
                  <a:pt x="2004" y="2086"/>
                </a:lnTo>
                <a:lnTo>
                  <a:pt x="2009" y="2083"/>
                </a:lnTo>
                <a:lnTo>
                  <a:pt x="2015" y="2079"/>
                </a:lnTo>
                <a:lnTo>
                  <a:pt x="2018" y="2074"/>
                </a:lnTo>
                <a:lnTo>
                  <a:pt x="2022" y="2068"/>
                </a:lnTo>
                <a:lnTo>
                  <a:pt x="2026" y="2063"/>
                </a:lnTo>
                <a:lnTo>
                  <a:pt x="2029" y="2057"/>
                </a:lnTo>
                <a:lnTo>
                  <a:pt x="2031" y="2052"/>
                </a:lnTo>
                <a:lnTo>
                  <a:pt x="2035" y="2046"/>
                </a:lnTo>
                <a:lnTo>
                  <a:pt x="2036" y="2039"/>
                </a:lnTo>
                <a:lnTo>
                  <a:pt x="2038" y="2032"/>
                </a:lnTo>
                <a:lnTo>
                  <a:pt x="2040" y="2025"/>
                </a:lnTo>
                <a:lnTo>
                  <a:pt x="2040" y="2017"/>
                </a:lnTo>
                <a:close/>
                <a:moveTo>
                  <a:pt x="1806" y="1823"/>
                </a:moveTo>
                <a:lnTo>
                  <a:pt x="1795" y="1828"/>
                </a:lnTo>
                <a:lnTo>
                  <a:pt x="1786" y="1834"/>
                </a:lnTo>
                <a:lnTo>
                  <a:pt x="1775" y="1838"/>
                </a:lnTo>
                <a:lnTo>
                  <a:pt x="1766" y="1843"/>
                </a:lnTo>
                <a:lnTo>
                  <a:pt x="1755" y="1848"/>
                </a:lnTo>
                <a:lnTo>
                  <a:pt x="1746" y="1852"/>
                </a:lnTo>
                <a:lnTo>
                  <a:pt x="1737" y="1858"/>
                </a:lnTo>
                <a:lnTo>
                  <a:pt x="1728" y="1861"/>
                </a:lnTo>
                <a:lnTo>
                  <a:pt x="1721" y="1867"/>
                </a:lnTo>
                <a:lnTo>
                  <a:pt x="1712" y="1870"/>
                </a:lnTo>
                <a:lnTo>
                  <a:pt x="1704" y="1876"/>
                </a:lnTo>
                <a:lnTo>
                  <a:pt x="1697" y="1881"/>
                </a:lnTo>
                <a:lnTo>
                  <a:pt x="1690" y="1887"/>
                </a:lnTo>
                <a:lnTo>
                  <a:pt x="1684" y="1892"/>
                </a:lnTo>
                <a:lnTo>
                  <a:pt x="1679" y="1897"/>
                </a:lnTo>
                <a:lnTo>
                  <a:pt x="1675" y="1903"/>
                </a:lnTo>
                <a:lnTo>
                  <a:pt x="1672" y="1907"/>
                </a:lnTo>
                <a:lnTo>
                  <a:pt x="1670" y="1908"/>
                </a:lnTo>
                <a:lnTo>
                  <a:pt x="1668" y="1912"/>
                </a:lnTo>
                <a:lnTo>
                  <a:pt x="1666" y="1914"/>
                </a:lnTo>
                <a:lnTo>
                  <a:pt x="1666" y="1917"/>
                </a:lnTo>
                <a:lnTo>
                  <a:pt x="1664" y="1919"/>
                </a:lnTo>
                <a:lnTo>
                  <a:pt x="1663" y="1923"/>
                </a:lnTo>
                <a:lnTo>
                  <a:pt x="1663" y="1927"/>
                </a:lnTo>
                <a:lnTo>
                  <a:pt x="1661" y="1928"/>
                </a:lnTo>
                <a:lnTo>
                  <a:pt x="1659" y="1932"/>
                </a:lnTo>
                <a:lnTo>
                  <a:pt x="1659" y="1936"/>
                </a:lnTo>
                <a:lnTo>
                  <a:pt x="1657" y="1939"/>
                </a:lnTo>
                <a:lnTo>
                  <a:pt x="1657" y="1943"/>
                </a:lnTo>
                <a:lnTo>
                  <a:pt x="1655" y="1948"/>
                </a:lnTo>
                <a:lnTo>
                  <a:pt x="1655" y="1952"/>
                </a:lnTo>
                <a:lnTo>
                  <a:pt x="1653" y="1957"/>
                </a:lnTo>
                <a:lnTo>
                  <a:pt x="1655" y="1965"/>
                </a:lnTo>
                <a:lnTo>
                  <a:pt x="1655" y="1974"/>
                </a:lnTo>
                <a:lnTo>
                  <a:pt x="1657" y="1981"/>
                </a:lnTo>
                <a:lnTo>
                  <a:pt x="1659" y="1988"/>
                </a:lnTo>
                <a:lnTo>
                  <a:pt x="1661" y="1996"/>
                </a:lnTo>
                <a:lnTo>
                  <a:pt x="1663" y="2003"/>
                </a:lnTo>
                <a:lnTo>
                  <a:pt x="1666" y="2010"/>
                </a:lnTo>
                <a:lnTo>
                  <a:pt x="1668" y="2017"/>
                </a:lnTo>
                <a:lnTo>
                  <a:pt x="1672" y="2023"/>
                </a:lnTo>
                <a:lnTo>
                  <a:pt x="1675" y="2028"/>
                </a:lnTo>
                <a:lnTo>
                  <a:pt x="1681" y="2034"/>
                </a:lnTo>
                <a:lnTo>
                  <a:pt x="1684" y="2037"/>
                </a:lnTo>
                <a:lnTo>
                  <a:pt x="1690" y="2041"/>
                </a:lnTo>
                <a:lnTo>
                  <a:pt x="1695" y="2045"/>
                </a:lnTo>
                <a:lnTo>
                  <a:pt x="1702" y="2046"/>
                </a:lnTo>
                <a:lnTo>
                  <a:pt x="1710" y="2048"/>
                </a:lnTo>
                <a:lnTo>
                  <a:pt x="1719" y="2046"/>
                </a:lnTo>
                <a:lnTo>
                  <a:pt x="1726" y="2045"/>
                </a:lnTo>
                <a:lnTo>
                  <a:pt x="1732" y="2041"/>
                </a:lnTo>
                <a:lnTo>
                  <a:pt x="1735" y="2035"/>
                </a:lnTo>
                <a:lnTo>
                  <a:pt x="1739" y="2030"/>
                </a:lnTo>
                <a:lnTo>
                  <a:pt x="1741" y="2023"/>
                </a:lnTo>
                <a:lnTo>
                  <a:pt x="1742" y="2014"/>
                </a:lnTo>
                <a:lnTo>
                  <a:pt x="1744" y="2005"/>
                </a:lnTo>
                <a:lnTo>
                  <a:pt x="1746" y="1996"/>
                </a:lnTo>
                <a:lnTo>
                  <a:pt x="1746" y="1986"/>
                </a:lnTo>
                <a:lnTo>
                  <a:pt x="1746" y="1976"/>
                </a:lnTo>
                <a:lnTo>
                  <a:pt x="1748" y="1965"/>
                </a:lnTo>
                <a:lnTo>
                  <a:pt x="1750" y="1956"/>
                </a:lnTo>
                <a:lnTo>
                  <a:pt x="1750" y="1945"/>
                </a:lnTo>
                <a:lnTo>
                  <a:pt x="1753" y="1936"/>
                </a:lnTo>
                <a:lnTo>
                  <a:pt x="1755" y="1928"/>
                </a:lnTo>
                <a:lnTo>
                  <a:pt x="1759" y="1919"/>
                </a:lnTo>
                <a:lnTo>
                  <a:pt x="1762" y="1912"/>
                </a:lnTo>
                <a:lnTo>
                  <a:pt x="1764" y="1905"/>
                </a:lnTo>
                <a:lnTo>
                  <a:pt x="1768" y="1897"/>
                </a:lnTo>
                <a:lnTo>
                  <a:pt x="1771" y="1890"/>
                </a:lnTo>
                <a:lnTo>
                  <a:pt x="1773" y="1885"/>
                </a:lnTo>
                <a:lnTo>
                  <a:pt x="1777" y="1877"/>
                </a:lnTo>
                <a:lnTo>
                  <a:pt x="1781" y="1872"/>
                </a:lnTo>
                <a:lnTo>
                  <a:pt x="1782" y="1865"/>
                </a:lnTo>
                <a:lnTo>
                  <a:pt x="1786" y="1859"/>
                </a:lnTo>
                <a:lnTo>
                  <a:pt x="1790" y="1854"/>
                </a:lnTo>
                <a:lnTo>
                  <a:pt x="1791" y="1848"/>
                </a:lnTo>
                <a:lnTo>
                  <a:pt x="1795" y="1841"/>
                </a:lnTo>
                <a:lnTo>
                  <a:pt x="1799" y="1836"/>
                </a:lnTo>
                <a:lnTo>
                  <a:pt x="1802" y="1828"/>
                </a:lnTo>
                <a:lnTo>
                  <a:pt x="1806" y="1823"/>
                </a:lnTo>
                <a:close/>
                <a:moveTo>
                  <a:pt x="1154" y="1093"/>
                </a:moveTo>
                <a:lnTo>
                  <a:pt x="1174" y="1091"/>
                </a:lnTo>
                <a:lnTo>
                  <a:pt x="1196" y="1089"/>
                </a:lnTo>
                <a:lnTo>
                  <a:pt x="1218" y="1089"/>
                </a:lnTo>
                <a:lnTo>
                  <a:pt x="1238" y="1091"/>
                </a:lnTo>
                <a:lnTo>
                  <a:pt x="1261" y="1093"/>
                </a:lnTo>
                <a:lnTo>
                  <a:pt x="1283" y="1095"/>
                </a:lnTo>
                <a:lnTo>
                  <a:pt x="1307" y="1099"/>
                </a:lnTo>
                <a:lnTo>
                  <a:pt x="1330" y="1102"/>
                </a:lnTo>
                <a:lnTo>
                  <a:pt x="1354" y="1108"/>
                </a:lnTo>
                <a:lnTo>
                  <a:pt x="1379" y="1113"/>
                </a:lnTo>
                <a:lnTo>
                  <a:pt x="1403" y="1120"/>
                </a:lnTo>
                <a:lnTo>
                  <a:pt x="1428" y="1128"/>
                </a:lnTo>
                <a:lnTo>
                  <a:pt x="1454" y="1137"/>
                </a:lnTo>
                <a:lnTo>
                  <a:pt x="1479" y="1144"/>
                </a:lnTo>
                <a:lnTo>
                  <a:pt x="1505" y="1155"/>
                </a:lnTo>
                <a:lnTo>
                  <a:pt x="1530" y="1166"/>
                </a:lnTo>
                <a:lnTo>
                  <a:pt x="1530" y="1157"/>
                </a:lnTo>
                <a:lnTo>
                  <a:pt x="1528" y="1149"/>
                </a:lnTo>
                <a:lnTo>
                  <a:pt x="1526" y="1142"/>
                </a:lnTo>
                <a:lnTo>
                  <a:pt x="1526" y="1133"/>
                </a:lnTo>
                <a:lnTo>
                  <a:pt x="1525" y="1126"/>
                </a:lnTo>
                <a:lnTo>
                  <a:pt x="1523" y="1119"/>
                </a:lnTo>
                <a:lnTo>
                  <a:pt x="1523" y="1111"/>
                </a:lnTo>
                <a:lnTo>
                  <a:pt x="1521" y="1102"/>
                </a:lnTo>
                <a:lnTo>
                  <a:pt x="1521" y="1095"/>
                </a:lnTo>
                <a:lnTo>
                  <a:pt x="1519" y="1088"/>
                </a:lnTo>
                <a:lnTo>
                  <a:pt x="1517" y="1079"/>
                </a:lnTo>
                <a:lnTo>
                  <a:pt x="1517" y="1071"/>
                </a:lnTo>
                <a:lnTo>
                  <a:pt x="1516" y="1064"/>
                </a:lnTo>
                <a:lnTo>
                  <a:pt x="1516" y="1055"/>
                </a:lnTo>
                <a:lnTo>
                  <a:pt x="1514" y="1048"/>
                </a:lnTo>
                <a:lnTo>
                  <a:pt x="1512" y="1039"/>
                </a:lnTo>
                <a:lnTo>
                  <a:pt x="1492" y="1031"/>
                </a:lnTo>
                <a:lnTo>
                  <a:pt x="1472" y="1022"/>
                </a:lnTo>
                <a:lnTo>
                  <a:pt x="1450" y="1015"/>
                </a:lnTo>
                <a:lnTo>
                  <a:pt x="1430" y="1008"/>
                </a:lnTo>
                <a:lnTo>
                  <a:pt x="1408" y="1002"/>
                </a:lnTo>
                <a:lnTo>
                  <a:pt x="1387" y="995"/>
                </a:lnTo>
                <a:lnTo>
                  <a:pt x="1365" y="990"/>
                </a:lnTo>
                <a:lnTo>
                  <a:pt x="1343" y="986"/>
                </a:lnTo>
                <a:lnTo>
                  <a:pt x="1321" y="981"/>
                </a:lnTo>
                <a:lnTo>
                  <a:pt x="1300" y="977"/>
                </a:lnTo>
                <a:lnTo>
                  <a:pt x="1278" y="975"/>
                </a:lnTo>
                <a:lnTo>
                  <a:pt x="1256" y="973"/>
                </a:lnTo>
                <a:lnTo>
                  <a:pt x="1232" y="971"/>
                </a:lnTo>
                <a:lnTo>
                  <a:pt x="1211" y="971"/>
                </a:lnTo>
                <a:lnTo>
                  <a:pt x="1187" y="971"/>
                </a:lnTo>
                <a:lnTo>
                  <a:pt x="1163" y="973"/>
                </a:lnTo>
                <a:lnTo>
                  <a:pt x="1104" y="977"/>
                </a:lnTo>
                <a:lnTo>
                  <a:pt x="1042" y="984"/>
                </a:lnTo>
                <a:lnTo>
                  <a:pt x="980" y="991"/>
                </a:lnTo>
                <a:lnTo>
                  <a:pt x="918" y="1004"/>
                </a:lnTo>
                <a:lnTo>
                  <a:pt x="859" y="1017"/>
                </a:lnTo>
                <a:lnTo>
                  <a:pt x="802" y="1035"/>
                </a:lnTo>
                <a:lnTo>
                  <a:pt x="746" y="1055"/>
                </a:lnTo>
                <a:lnTo>
                  <a:pt x="695" y="1079"/>
                </a:lnTo>
                <a:lnTo>
                  <a:pt x="646" y="1106"/>
                </a:lnTo>
                <a:lnTo>
                  <a:pt x="603" y="1137"/>
                </a:lnTo>
                <a:lnTo>
                  <a:pt x="563" y="1171"/>
                </a:lnTo>
                <a:lnTo>
                  <a:pt x="530" y="1209"/>
                </a:lnTo>
                <a:lnTo>
                  <a:pt x="503" y="1253"/>
                </a:lnTo>
                <a:lnTo>
                  <a:pt x="481" y="1300"/>
                </a:lnTo>
                <a:lnTo>
                  <a:pt x="466" y="1353"/>
                </a:lnTo>
                <a:lnTo>
                  <a:pt x="461" y="1411"/>
                </a:lnTo>
                <a:lnTo>
                  <a:pt x="461" y="1414"/>
                </a:lnTo>
                <a:lnTo>
                  <a:pt x="461" y="1418"/>
                </a:lnTo>
                <a:lnTo>
                  <a:pt x="461" y="1424"/>
                </a:lnTo>
                <a:lnTo>
                  <a:pt x="463" y="1427"/>
                </a:lnTo>
                <a:lnTo>
                  <a:pt x="463" y="1431"/>
                </a:lnTo>
                <a:lnTo>
                  <a:pt x="463" y="1434"/>
                </a:lnTo>
                <a:lnTo>
                  <a:pt x="463" y="1438"/>
                </a:lnTo>
                <a:lnTo>
                  <a:pt x="465" y="1442"/>
                </a:lnTo>
                <a:lnTo>
                  <a:pt x="465" y="1447"/>
                </a:lnTo>
                <a:lnTo>
                  <a:pt x="466" y="1451"/>
                </a:lnTo>
                <a:lnTo>
                  <a:pt x="466" y="1454"/>
                </a:lnTo>
                <a:lnTo>
                  <a:pt x="468" y="1458"/>
                </a:lnTo>
                <a:lnTo>
                  <a:pt x="470" y="1462"/>
                </a:lnTo>
                <a:lnTo>
                  <a:pt x="470" y="1465"/>
                </a:lnTo>
                <a:lnTo>
                  <a:pt x="472" y="1471"/>
                </a:lnTo>
                <a:lnTo>
                  <a:pt x="474" y="1474"/>
                </a:lnTo>
                <a:lnTo>
                  <a:pt x="492" y="1462"/>
                </a:lnTo>
                <a:lnTo>
                  <a:pt x="508" y="1449"/>
                </a:lnTo>
                <a:lnTo>
                  <a:pt x="528" y="1438"/>
                </a:lnTo>
                <a:lnTo>
                  <a:pt x="546" y="1427"/>
                </a:lnTo>
                <a:lnTo>
                  <a:pt x="564" y="1416"/>
                </a:lnTo>
                <a:lnTo>
                  <a:pt x="583" y="1405"/>
                </a:lnTo>
                <a:lnTo>
                  <a:pt x="603" y="1394"/>
                </a:lnTo>
                <a:lnTo>
                  <a:pt x="621" y="1384"/>
                </a:lnTo>
                <a:lnTo>
                  <a:pt x="641" y="1375"/>
                </a:lnTo>
                <a:lnTo>
                  <a:pt x="659" y="1365"/>
                </a:lnTo>
                <a:lnTo>
                  <a:pt x="679" y="1358"/>
                </a:lnTo>
                <a:lnTo>
                  <a:pt x="697" y="1349"/>
                </a:lnTo>
                <a:lnTo>
                  <a:pt x="715" y="1342"/>
                </a:lnTo>
                <a:lnTo>
                  <a:pt x="735" y="1336"/>
                </a:lnTo>
                <a:lnTo>
                  <a:pt x="753" y="1329"/>
                </a:lnTo>
                <a:lnTo>
                  <a:pt x="771" y="1324"/>
                </a:lnTo>
                <a:lnTo>
                  <a:pt x="780" y="1298"/>
                </a:lnTo>
                <a:lnTo>
                  <a:pt x="793" y="1273"/>
                </a:lnTo>
                <a:lnTo>
                  <a:pt x="806" y="1251"/>
                </a:lnTo>
                <a:lnTo>
                  <a:pt x="820" y="1233"/>
                </a:lnTo>
                <a:lnTo>
                  <a:pt x="839" y="1215"/>
                </a:lnTo>
                <a:lnTo>
                  <a:pt x="855" y="1198"/>
                </a:lnTo>
                <a:lnTo>
                  <a:pt x="875" y="1184"/>
                </a:lnTo>
                <a:lnTo>
                  <a:pt x="897" y="1171"/>
                </a:lnTo>
                <a:lnTo>
                  <a:pt x="918" y="1160"/>
                </a:lnTo>
                <a:lnTo>
                  <a:pt x="940" y="1149"/>
                </a:lnTo>
                <a:lnTo>
                  <a:pt x="964" y="1140"/>
                </a:lnTo>
                <a:lnTo>
                  <a:pt x="989" y="1133"/>
                </a:lnTo>
                <a:lnTo>
                  <a:pt x="1015" y="1124"/>
                </a:lnTo>
                <a:lnTo>
                  <a:pt x="1040" y="1117"/>
                </a:lnTo>
                <a:lnTo>
                  <a:pt x="1067" y="1111"/>
                </a:lnTo>
                <a:lnTo>
                  <a:pt x="1094" y="1106"/>
                </a:lnTo>
                <a:lnTo>
                  <a:pt x="1091" y="1100"/>
                </a:lnTo>
                <a:lnTo>
                  <a:pt x="1085" y="1095"/>
                </a:lnTo>
                <a:lnTo>
                  <a:pt x="1082" y="1091"/>
                </a:lnTo>
                <a:lnTo>
                  <a:pt x="1078" y="1086"/>
                </a:lnTo>
                <a:lnTo>
                  <a:pt x="1073" y="1082"/>
                </a:lnTo>
                <a:lnTo>
                  <a:pt x="1069" y="1079"/>
                </a:lnTo>
                <a:lnTo>
                  <a:pt x="1065" y="1077"/>
                </a:lnTo>
                <a:lnTo>
                  <a:pt x="1060" y="1073"/>
                </a:lnTo>
                <a:lnTo>
                  <a:pt x="1056" y="1069"/>
                </a:lnTo>
                <a:lnTo>
                  <a:pt x="1053" y="1068"/>
                </a:lnTo>
                <a:lnTo>
                  <a:pt x="1051" y="1064"/>
                </a:lnTo>
                <a:lnTo>
                  <a:pt x="1047" y="1062"/>
                </a:lnTo>
                <a:lnTo>
                  <a:pt x="1045" y="1059"/>
                </a:lnTo>
                <a:lnTo>
                  <a:pt x="1042" y="1057"/>
                </a:lnTo>
                <a:lnTo>
                  <a:pt x="1040" y="1055"/>
                </a:lnTo>
                <a:lnTo>
                  <a:pt x="1038" y="1053"/>
                </a:lnTo>
                <a:lnTo>
                  <a:pt x="1038" y="1050"/>
                </a:lnTo>
                <a:lnTo>
                  <a:pt x="1040" y="1046"/>
                </a:lnTo>
                <a:lnTo>
                  <a:pt x="1042" y="1042"/>
                </a:lnTo>
                <a:lnTo>
                  <a:pt x="1044" y="1037"/>
                </a:lnTo>
                <a:lnTo>
                  <a:pt x="1047" y="1031"/>
                </a:lnTo>
                <a:lnTo>
                  <a:pt x="1051" y="1028"/>
                </a:lnTo>
                <a:lnTo>
                  <a:pt x="1055" y="1022"/>
                </a:lnTo>
                <a:lnTo>
                  <a:pt x="1058" y="1017"/>
                </a:lnTo>
                <a:lnTo>
                  <a:pt x="1062" y="1013"/>
                </a:lnTo>
                <a:lnTo>
                  <a:pt x="1065" y="1008"/>
                </a:lnTo>
                <a:lnTo>
                  <a:pt x="1067" y="1004"/>
                </a:lnTo>
                <a:lnTo>
                  <a:pt x="1071" y="1000"/>
                </a:lnTo>
                <a:lnTo>
                  <a:pt x="1073" y="997"/>
                </a:lnTo>
                <a:lnTo>
                  <a:pt x="1074" y="995"/>
                </a:lnTo>
                <a:lnTo>
                  <a:pt x="1076" y="995"/>
                </a:lnTo>
                <a:lnTo>
                  <a:pt x="1076" y="993"/>
                </a:lnTo>
                <a:lnTo>
                  <a:pt x="1084" y="999"/>
                </a:lnTo>
                <a:lnTo>
                  <a:pt x="1089" y="1002"/>
                </a:lnTo>
                <a:lnTo>
                  <a:pt x="1096" y="1008"/>
                </a:lnTo>
                <a:lnTo>
                  <a:pt x="1102" y="1013"/>
                </a:lnTo>
                <a:lnTo>
                  <a:pt x="1107" y="1019"/>
                </a:lnTo>
                <a:lnTo>
                  <a:pt x="1113" y="1024"/>
                </a:lnTo>
                <a:lnTo>
                  <a:pt x="1118" y="1030"/>
                </a:lnTo>
                <a:lnTo>
                  <a:pt x="1123" y="1035"/>
                </a:lnTo>
                <a:lnTo>
                  <a:pt x="1127" y="1042"/>
                </a:lnTo>
                <a:lnTo>
                  <a:pt x="1133" y="1048"/>
                </a:lnTo>
                <a:lnTo>
                  <a:pt x="1136" y="1055"/>
                </a:lnTo>
                <a:lnTo>
                  <a:pt x="1140" y="1062"/>
                </a:lnTo>
                <a:lnTo>
                  <a:pt x="1145" y="1069"/>
                </a:lnTo>
                <a:lnTo>
                  <a:pt x="1149" y="1077"/>
                </a:lnTo>
                <a:lnTo>
                  <a:pt x="1151" y="1084"/>
                </a:lnTo>
                <a:lnTo>
                  <a:pt x="1154" y="1093"/>
                </a:lnTo>
                <a:close/>
                <a:moveTo>
                  <a:pt x="1639" y="1276"/>
                </a:moveTo>
                <a:lnTo>
                  <a:pt x="1635" y="1275"/>
                </a:lnTo>
                <a:lnTo>
                  <a:pt x="1630" y="1273"/>
                </a:lnTo>
                <a:lnTo>
                  <a:pt x="1626" y="1271"/>
                </a:lnTo>
                <a:lnTo>
                  <a:pt x="1623" y="1269"/>
                </a:lnTo>
                <a:lnTo>
                  <a:pt x="1617" y="1267"/>
                </a:lnTo>
                <a:lnTo>
                  <a:pt x="1614" y="1266"/>
                </a:lnTo>
                <a:lnTo>
                  <a:pt x="1610" y="1262"/>
                </a:lnTo>
                <a:lnTo>
                  <a:pt x="1604" y="1260"/>
                </a:lnTo>
                <a:lnTo>
                  <a:pt x="1601" y="1258"/>
                </a:lnTo>
                <a:lnTo>
                  <a:pt x="1595" y="1256"/>
                </a:lnTo>
                <a:lnTo>
                  <a:pt x="1592" y="1255"/>
                </a:lnTo>
                <a:lnTo>
                  <a:pt x="1588" y="1251"/>
                </a:lnTo>
                <a:lnTo>
                  <a:pt x="1583" y="1249"/>
                </a:lnTo>
                <a:lnTo>
                  <a:pt x="1579" y="1247"/>
                </a:lnTo>
                <a:lnTo>
                  <a:pt x="1574" y="1246"/>
                </a:lnTo>
                <a:lnTo>
                  <a:pt x="1570" y="1244"/>
                </a:lnTo>
                <a:lnTo>
                  <a:pt x="1570" y="1246"/>
                </a:lnTo>
                <a:lnTo>
                  <a:pt x="1570" y="1247"/>
                </a:lnTo>
                <a:lnTo>
                  <a:pt x="1570" y="1249"/>
                </a:lnTo>
                <a:lnTo>
                  <a:pt x="1570" y="1251"/>
                </a:lnTo>
                <a:lnTo>
                  <a:pt x="1570" y="1255"/>
                </a:lnTo>
                <a:lnTo>
                  <a:pt x="1570" y="1256"/>
                </a:lnTo>
                <a:lnTo>
                  <a:pt x="1570" y="1258"/>
                </a:lnTo>
                <a:lnTo>
                  <a:pt x="1570" y="1260"/>
                </a:lnTo>
                <a:lnTo>
                  <a:pt x="1572" y="1262"/>
                </a:lnTo>
                <a:lnTo>
                  <a:pt x="1572" y="1266"/>
                </a:lnTo>
                <a:lnTo>
                  <a:pt x="1572" y="1267"/>
                </a:lnTo>
                <a:lnTo>
                  <a:pt x="1572" y="1269"/>
                </a:lnTo>
                <a:lnTo>
                  <a:pt x="1572" y="1271"/>
                </a:lnTo>
                <a:lnTo>
                  <a:pt x="1572" y="1273"/>
                </a:lnTo>
                <a:lnTo>
                  <a:pt x="1572" y="1275"/>
                </a:lnTo>
                <a:lnTo>
                  <a:pt x="1572" y="1276"/>
                </a:lnTo>
                <a:lnTo>
                  <a:pt x="1577" y="1276"/>
                </a:lnTo>
                <a:lnTo>
                  <a:pt x="1581" y="1276"/>
                </a:lnTo>
                <a:lnTo>
                  <a:pt x="1586" y="1276"/>
                </a:lnTo>
                <a:lnTo>
                  <a:pt x="1590" y="1278"/>
                </a:lnTo>
                <a:lnTo>
                  <a:pt x="1594" y="1278"/>
                </a:lnTo>
                <a:lnTo>
                  <a:pt x="1599" y="1278"/>
                </a:lnTo>
                <a:lnTo>
                  <a:pt x="1603" y="1278"/>
                </a:lnTo>
                <a:lnTo>
                  <a:pt x="1606" y="1278"/>
                </a:lnTo>
                <a:lnTo>
                  <a:pt x="1610" y="1278"/>
                </a:lnTo>
                <a:lnTo>
                  <a:pt x="1615" y="1278"/>
                </a:lnTo>
                <a:lnTo>
                  <a:pt x="1619" y="1278"/>
                </a:lnTo>
                <a:lnTo>
                  <a:pt x="1623" y="1278"/>
                </a:lnTo>
                <a:lnTo>
                  <a:pt x="1626" y="1276"/>
                </a:lnTo>
                <a:lnTo>
                  <a:pt x="1630" y="1276"/>
                </a:lnTo>
                <a:lnTo>
                  <a:pt x="1635" y="1276"/>
                </a:lnTo>
                <a:lnTo>
                  <a:pt x="1639" y="1276"/>
                </a:lnTo>
                <a:close/>
                <a:moveTo>
                  <a:pt x="1111" y="1129"/>
                </a:moveTo>
                <a:lnTo>
                  <a:pt x="1087" y="1133"/>
                </a:lnTo>
                <a:lnTo>
                  <a:pt x="1065" y="1138"/>
                </a:lnTo>
                <a:lnTo>
                  <a:pt x="1044" y="1144"/>
                </a:lnTo>
                <a:lnTo>
                  <a:pt x="1022" y="1149"/>
                </a:lnTo>
                <a:lnTo>
                  <a:pt x="1002" y="1157"/>
                </a:lnTo>
                <a:lnTo>
                  <a:pt x="982" y="1164"/>
                </a:lnTo>
                <a:lnTo>
                  <a:pt x="962" y="1173"/>
                </a:lnTo>
                <a:lnTo>
                  <a:pt x="944" y="1182"/>
                </a:lnTo>
                <a:lnTo>
                  <a:pt x="927" y="1193"/>
                </a:lnTo>
                <a:lnTo>
                  <a:pt x="911" y="1206"/>
                </a:lnTo>
                <a:lnTo>
                  <a:pt x="897" y="1218"/>
                </a:lnTo>
                <a:lnTo>
                  <a:pt x="882" y="1233"/>
                </a:lnTo>
                <a:lnTo>
                  <a:pt x="871" y="1249"/>
                </a:lnTo>
                <a:lnTo>
                  <a:pt x="860" y="1267"/>
                </a:lnTo>
                <a:lnTo>
                  <a:pt x="853" y="1287"/>
                </a:lnTo>
                <a:lnTo>
                  <a:pt x="846" y="1309"/>
                </a:lnTo>
                <a:lnTo>
                  <a:pt x="849" y="1309"/>
                </a:lnTo>
                <a:lnTo>
                  <a:pt x="855" y="1307"/>
                </a:lnTo>
                <a:lnTo>
                  <a:pt x="859" y="1307"/>
                </a:lnTo>
                <a:lnTo>
                  <a:pt x="864" y="1307"/>
                </a:lnTo>
                <a:lnTo>
                  <a:pt x="868" y="1307"/>
                </a:lnTo>
                <a:lnTo>
                  <a:pt x="871" y="1307"/>
                </a:lnTo>
                <a:lnTo>
                  <a:pt x="877" y="1307"/>
                </a:lnTo>
                <a:lnTo>
                  <a:pt x="880" y="1307"/>
                </a:lnTo>
                <a:lnTo>
                  <a:pt x="884" y="1309"/>
                </a:lnTo>
                <a:lnTo>
                  <a:pt x="888" y="1309"/>
                </a:lnTo>
                <a:lnTo>
                  <a:pt x="893" y="1309"/>
                </a:lnTo>
                <a:lnTo>
                  <a:pt x="897" y="1309"/>
                </a:lnTo>
                <a:lnTo>
                  <a:pt x="900" y="1311"/>
                </a:lnTo>
                <a:lnTo>
                  <a:pt x="904" y="1311"/>
                </a:lnTo>
                <a:lnTo>
                  <a:pt x="908" y="1311"/>
                </a:lnTo>
                <a:lnTo>
                  <a:pt x="913" y="1313"/>
                </a:lnTo>
                <a:lnTo>
                  <a:pt x="924" y="1315"/>
                </a:lnTo>
                <a:lnTo>
                  <a:pt x="937" y="1318"/>
                </a:lnTo>
                <a:lnTo>
                  <a:pt x="947" y="1320"/>
                </a:lnTo>
                <a:lnTo>
                  <a:pt x="958" y="1324"/>
                </a:lnTo>
                <a:lnTo>
                  <a:pt x="969" y="1327"/>
                </a:lnTo>
                <a:lnTo>
                  <a:pt x="978" y="1329"/>
                </a:lnTo>
                <a:lnTo>
                  <a:pt x="987" y="1335"/>
                </a:lnTo>
                <a:lnTo>
                  <a:pt x="996" y="1338"/>
                </a:lnTo>
                <a:lnTo>
                  <a:pt x="1006" y="1344"/>
                </a:lnTo>
                <a:lnTo>
                  <a:pt x="1015" y="1351"/>
                </a:lnTo>
                <a:lnTo>
                  <a:pt x="1022" y="1358"/>
                </a:lnTo>
                <a:lnTo>
                  <a:pt x="1031" y="1365"/>
                </a:lnTo>
                <a:lnTo>
                  <a:pt x="1038" y="1375"/>
                </a:lnTo>
                <a:lnTo>
                  <a:pt x="1047" y="1385"/>
                </a:lnTo>
                <a:lnTo>
                  <a:pt x="1056" y="1398"/>
                </a:lnTo>
                <a:lnTo>
                  <a:pt x="1065" y="1411"/>
                </a:lnTo>
                <a:lnTo>
                  <a:pt x="1065" y="1404"/>
                </a:lnTo>
                <a:lnTo>
                  <a:pt x="1067" y="1394"/>
                </a:lnTo>
                <a:lnTo>
                  <a:pt x="1067" y="1385"/>
                </a:lnTo>
                <a:lnTo>
                  <a:pt x="1071" y="1376"/>
                </a:lnTo>
                <a:lnTo>
                  <a:pt x="1074" y="1365"/>
                </a:lnTo>
                <a:lnTo>
                  <a:pt x="1078" y="1355"/>
                </a:lnTo>
                <a:lnTo>
                  <a:pt x="1082" y="1345"/>
                </a:lnTo>
                <a:lnTo>
                  <a:pt x="1087" y="1335"/>
                </a:lnTo>
                <a:lnTo>
                  <a:pt x="1093" y="1325"/>
                </a:lnTo>
                <a:lnTo>
                  <a:pt x="1100" y="1316"/>
                </a:lnTo>
                <a:lnTo>
                  <a:pt x="1107" y="1309"/>
                </a:lnTo>
                <a:lnTo>
                  <a:pt x="1114" y="1302"/>
                </a:lnTo>
                <a:lnTo>
                  <a:pt x="1123" y="1295"/>
                </a:lnTo>
                <a:lnTo>
                  <a:pt x="1133" y="1291"/>
                </a:lnTo>
                <a:lnTo>
                  <a:pt x="1142" y="1287"/>
                </a:lnTo>
                <a:lnTo>
                  <a:pt x="1153" y="1286"/>
                </a:lnTo>
                <a:lnTo>
                  <a:pt x="1158" y="1286"/>
                </a:lnTo>
                <a:lnTo>
                  <a:pt x="1163" y="1286"/>
                </a:lnTo>
                <a:lnTo>
                  <a:pt x="1169" y="1289"/>
                </a:lnTo>
                <a:lnTo>
                  <a:pt x="1174" y="1291"/>
                </a:lnTo>
                <a:lnTo>
                  <a:pt x="1178" y="1296"/>
                </a:lnTo>
                <a:lnTo>
                  <a:pt x="1182" y="1300"/>
                </a:lnTo>
                <a:lnTo>
                  <a:pt x="1185" y="1306"/>
                </a:lnTo>
                <a:lnTo>
                  <a:pt x="1189" y="1311"/>
                </a:lnTo>
                <a:lnTo>
                  <a:pt x="1192" y="1316"/>
                </a:lnTo>
                <a:lnTo>
                  <a:pt x="1196" y="1322"/>
                </a:lnTo>
                <a:lnTo>
                  <a:pt x="1200" y="1327"/>
                </a:lnTo>
                <a:lnTo>
                  <a:pt x="1203" y="1333"/>
                </a:lnTo>
                <a:lnTo>
                  <a:pt x="1209" y="1338"/>
                </a:lnTo>
                <a:lnTo>
                  <a:pt x="1212" y="1342"/>
                </a:lnTo>
                <a:lnTo>
                  <a:pt x="1218" y="1345"/>
                </a:lnTo>
                <a:lnTo>
                  <a:pt x="1225" y="1347"/>
                </a:lnTo>
                <a:lnTo>
                  <a:pt x="1236" y="1353"/>
                </a:lnTo>
                <a:lnTo>
                  <a:pt x="1249" y="1355"/>
                </a:lnTo>
                <a:lnTo>
                  <a:pt x="1260" y="1356"/>
                </a:lnTo>
                <a:lnTo>
                  <a:pt x="1271" y="1358"/>
                </a:lnTo>
                <a:lnTo>
                  <a:pt x="1283" y="1358"/>
                </a:lnTo>
                <a:lnTo>
                  <a:pt x="1294" y="1358"/>
                </a:lnTo>
                <a:lnTo>
                  <a:pt x="1305" y="1356"/>
                </a:lnTo>
                <a:lnTo>
                  <a:pt x="1316" y="1353"/>
                </a:lnTo>
                <a:lnTo>
                  <a:pt x="1327" y="1351"/>
                </a:lnTo>
                <a:lnTo>
                  <a:pt x="1336" y="1345"/>
                </a:lnTo>
                <a:lnTo>
                  <a:pt x="1347" y="1340"/>
                </a:lnTo>
                <a:lnTo>
                  <a:pt x="1356" y="1335"/>
                </a:lnTo>
                <a:lnTo>
                  <a:pt x="1365" y="1327"/>
                </a:lnTo>
                <a:lnTo>
                  <a:pt x="1374" y="1320"/>
                </a:lnTo>
                <a:lnTo>
                  <a:pt x="1381" y="1313"/>
                </a:lnTo>
                <a:lnTo>
                  <a:pt x="1388" y="1304"/>
                </a:lnTo>
                <a:lnTo>
                  <a:pt x="1374" y="1300"/>
                </a:lnTo>
                <a:lnTo>
                  <a:pt x="1359" y="1296"/>
                </a:lnTo>
                <a:lnTo>
                  <a:pt x="1347" y="1293"/>
                </a:lnTo>
                <a:lnTo>
                  <a:pt x="1336" y="1289"/>
                </a:lnTo>
                <a:lnTo>
                  <a:pt x="1327" y="1287"/>
                </a:lnTo>
                <a:lnTo>
                  <a:pt x="1318" y="1284"/>
                </a:lnTo>
                <a:lnTo>
                  <a:pt x="1309" y="1280"/>
                </a:lnTo>
                <a:lnTo>
                  <a:pt x="1300" y="1278"/>
                </a:lnTo>
                <a:lnTo>
                  <a:pt x="1290" y="1276"/>
                </a:lnTo>
                <a:lnTo>
                  <a:pt x="1281" y="1275"/>
                </a:lnTo>
                <a:lnTo>
                  <a:pt x="1272" y="1275"/>
                </a:lnTo>
                <a:lnTo>
                  <a:pt x="1260" y="1275"/>
                </a:lnTo>
                <a:lnTo>
                  <a:pt x="1247" y="1275"/>
                </a:lnTo>
                <a:lnTo>
                  <a:pt x="1232" y="1276"/>
                </a:lnTo>
                <a:lnTo>
                  <a:pt x="1216" y="1280"/>
                </a:lnTo>
                <a:lnTo>
                  <a:pt x="1198" y="1286"/>
                </a:lnTo>
                <a:lnTo>
                  <a:pt x="1191" y="1258"/>
                </a:lnTo>
                <a:lnTo>
                  <a:pt x="1194" y="1253"/>
                </a:lnTo>
                <a:lnTo>
                  <a:pt x="1198" y="1247"/>
                </a:lnTo>
                <a:lnTo>
                  <a:pt x="1202" y="1244"/>
                </a:lnTo>
                <a:lnTo>
                  <a:pt x="1207" y="1238"/>
                </a:lnTo>
                <a:lnTo>
                  <a:pt x="1212" y="1233"/>
                </a:lnTo>
                <a:lnTo>
                  <a:pt x="1218" y="1229"/>
                </a:lnTo>
                <a:lnTo>
                  <a:pt x="1223" y="1224"/>
                </a:lnTo>
                <a:lnTo>
                  <a:pt x="1231" y="1218"/>
                </a:lnTo>
                <a:lnTo>
                  <a:pt x="1238" y="1215"/>
                </a:lnTo>
                <a:lnTo>
                  <a:pt x="1245" y="1211"/>
                </a:lnTo>
                <a:lnTo>
                  <a:pt x="1252" y="1207"/>
                </a:lnTo>
                <a:lnTo>
                  <a:pt x="1260" y="1206"/>
                </a:lnTo>
                <a:lnTo>
                  <a:pt x="1269" y="1204"/>
                </a:lnTo>
                <a:lnTo>
                  <a:pt x="1276" y="1202"/>
                </a:lnTo>
                <a:lnTo>
                  <a:pt x="1285" y="1200"/>
                </a:lnTo>
                <a:lnTo>
                  <a:pt x="1294" y="1200"/>
                </a:lnTo>
                <a:lnTo>
                  <a:pt x="1312" y="1202"/>
                </a:lnTo>
                <a:lnTo>
                  <a:pt x="1329" y="1206"/>
                </a:lnTo>
                <a:lnTo>
                  <a:pt x="1345" y="1209"/>
                </a:lnTo>
                <a:lnTo>
                  <a:pt x="1361" y="1213"/>
                </a:lnTo>
                <a:lnTo>
                  <a:pt x="1376" y="1218"/>
                </a:lnTo>
                <a:lnTo>
                  <a:pt x="1390" y="1226"/>
                </a:lnTo>
                <a:lnTo>
                  <a:pt x="1405" y="1231"/>
                </a:lnTo>
                <a:lnTo>
                  <a:pt x="1419" y="1237"/>
                </a:lnTo>
                <a:lnTo>
                  <a:pt x="1432" y="1244"/>
                </a:lnTo>
                <a:lnTo>
                  <a:pt x="1447" y="1249"/>
                </a:lnTo>
                <a:lnTo>
                  <a:pt x="1461" y="1256"/>
                </a:lnTo>
                <a:lnTo>
                  <a:pt x="1476" y="1262"/>
                </a:lnTo>
                <a:lnTo>
                  <a:pt x="1492" y="1266"/>
                </a:lnTo>
                <a:lnTo>
                  <a:pt x="1508" y="1271"/>
                </a:lnTo>
                <a:lnTo>
                  <a:pt x="1525" y="1273"/>
                </a:lnTo>
                <a:lnTo>
                  <a:pt x="1543" y="1276"/>
                </a:lnTo>
                <a:lnTo>
                  <a:pt x="1543" y="1273"/>
                </a:lnTo>
                <a:lnTo>
                  <a:pt x="1543" y="1269"/>
                </a:lnTo>
                <a:lnTo>
                  <a:pt x="1543" y="1266"/>
                </a:lnTo>
                <a:lnTo>
                  <a:pt x="1541" y="1264"/>
                </a:lnTo>
                <a:lnTo>
                  <a:pt x="1541" y="1260"/>
                </a:lnTo>
                <a:lnTo>
                  <a:pt x="1541" y="1256"/>
                </a:lnTo>
                <a:lnTo>
                  <a:pt x="1541" y="1253"/>
                </a:lnTo>
                <a:lnTo>
                  <a:pt x="1541" y="1251"/>
                </a:lnTo>
                <a:lnTo>
                  <a:pt x="1541" y="1247"/>
                </a:lnTo>
                <a:lnTo>
                  <a:pt x="1541" y="1246"/>
                </a:lnTo>
                <a:lnTo>
                  <a:pt x="1541" y="1242"/>
                </a:lnTo>
                <a:lnTo>
                  <a:pt x="1539" y="1238"/>
                </a:lnTo>
                <a:lnTo>
                  <a:pt x="1539" y="1237"/>
                </a:lnTo>
                <a:lnTo>
                  <a:pt x="1539" y="1233"/>
                </a:lnTo>
                <a:lnTo>
                  <a:pt x="1539" y="1231"/>
                </a:lnTo>
                <a:lnTo>
                  <a:pt x="1539" y="1227"/>
                </a:lnTo>
                <a:lnTo>
                  <a:pt x="1516" y="1218"/>
                </a:lnTo>
                <a:lnTo>
                  <a:pt x="1490" y="1207"/>
                </a:lnTo>
                <a:lnTo>
                  <a:pt x="1465" y="1198"/>
                </a:lnTo>
                <a:lnTo>
                  <a:pt x="1439" y="1188"/>
                </a:lnTo>
                <a:lnTo>
                  <a:pt x="1414" y="1178"/>
                </a:lnTo>
                <a:lnTo>
                  <a:pt x="1388" y="1169"/>
                </a:lnTo>
                <a:lnTo>
                  <a:pt x="1365" y="1160"/>
                </a:lnTo>
                <a:lnTo>
                  <a:pt x="1339" y="1153"/>
                </a:lnTo>
                <a:lnTo>
                  <a:pt x="1316" y="1146"/>
                </a:lnTo>
                <a:lnTo>
                  <a:pt x="1290" y="1138"/>
                </a:lnTo>
                <a:lnTo>
                  <a:pt x="1267" y="1133"/>
                </a:lnTo>
                <a:lnTo>
                  <a:pt x="1245" y="1128"/>
                </a:lnTo>
                <a:lnTo>
                  <a:pt x="1223" y="1124"/>
                </a:lnTo>
                <a:lnTo>
                  <a:pt x="1203" y="1122"/>
                </a:lnTo>
                <a:lnTo>
                  <a:pt x="1183" y="1120"/>
                </a:lnTo>
                <a:lnTo>
                  <a:pt x="1163" y="1120"/>
                </a:lnTo>
                <a:lnTo>
                  <a:pt x="1165" y="1129"/>
                </a:lnTo>
                <a:lnTo>
                  <a:pt x="1167" y="1138"/>
                </a:lnTo>
                <a:lnTo>
                  <a:pt x="1169" y="1146"/>
                </a:lnTo>
                <a:lnTo>
                  <a:pt x="1169" y="1155"/>
                </a:lnTo>
                <a:lnTo>
                  <a:pt x="1171" y="1164"/>
                </a:lnTo>
                <a:lnTo>
                  <a:pt x="1171" y="1173"/>
                </a:lnTo>
                <a:lnTo>
                  <a:pt x="1171" y="1180"/>
                </a:lnTo>
                <a:lnTo>
                  <a:pt x="1169" y="1189"/>
                </a:lnTo>
                <a:lnTo>
                  <a:pt x="1169" y="1197"/>
                </a:lnTo>
                <a:lnTo>
                  <a:pt x="1167" y="1204"/>
                </a:lnTo>
                <a:lnTo>
                  <a:pt x="1167" y="1211"/>
                </a:lnTo>
                <a:lnTo>
                  <a:pt x="1165" y="1218"/>
                </a:lnTo>
                <a:lnTo>
                  <a:pt x="1165" y="1226"/>
                </a:lnTo>
                <a:lnTo>
                  <a:pt x="1163" y="1233"/>
                </a:lnTo>
                <a:lnTo>
                  <a:pt x="1162" y="1240"/>
                </a:lnTo>
                <a:lnTo>
                  <a:pt x="1162" y="1246"/>
                </a:lnTo>
                <a:lnTo>
                  <a:pt x="1160" y="1246"/>
                </a:lnTo>
                <a:lnTo>
                  <a:pt x="1160" y="1247"/>
                </a:lnTo>
                <a:lnTo>
                  <a:pt x="1158" y="1249"/>
                </a:lnTo>
                <a:lnTo>
                  <a:pt x="1158" y="1251"/>
                </a:lnTo>
                <a:lnTo>
                  <a:pt x="1156" y="1253"/>
                </a:lnTo>
                <a:lnTo>
                  <a:pt x="1154" y="1255"/>
                </a:lnTo>
                <a:lnTo>
                  <a:pt x="1154" y="1256"/>
                </a:lnTo>
                <a:lnTo>
                  <a:pt x="1153" y="1258"/>
                </a:lnTo>
                <a:lnTo>
                  <a:pt x="1151" y="1260"/>
                </a:lnTo>
                <a:lnTo>
                  <a:pt x="1149" y="1262"/>
                </a:lnTo>
                <a:lnTo>
                  <a:pt x="1147" y="1262"/>
                </a:lnTo>
                <a:lnTo>
                  <a:pt x="1145" y="1264"/>
                </a:lnTo>
                <a:lnTo>
                  <a:pt x="1142" y="1266"/>
                </a:lnTo>
                <a:lnTo>
                  <a:pt x="1140" y="1267"/>
                </a:lnTo>
                <a:lnTo>
                  <a:pt x="1142" y="1255"/>
                </a:lnTo>
                <a:lnTo>
                  <a:pt x="1142" y="1244"/>
                </a:lnTo>
                <a:lnTo>
                  <a:pt x="1142" y="1233"/>
                </a:lnTo>
                <a:lnTo>
                  <a:pt x="1142" y="1224"/>
                </a:lnTo>
                <a:lnTo>
                  <a:pt x="1140" y="1213"/>
                </a:lnTo>
                <a:lnTo>
                  <a:pt x="1138" y="1204"/>
                </a:lnTo>
                <a:lnTo>
                  <a:pt x="1138" y="1195"/>
                </a:lnTo>
                <a:lnTo>
                  <a:pt x="1134" y="1186"/>
                </a:lnTo>
                <a:lnTo>
                  <a:pt x="1133" y="1177"/>
                </a:lnTo>
                <a:lnTo>
                  <a:pt x="1131" y="1169"/>
                </a:lnTo>
                <a:lnTo>
                  <a:pt x="1127" y="1162"/>
                </a:lnTo>
                <a:lnTo>
                  <a:pt x="1123" y="1155"/>
                </a:lnTo>
                <a:lnTo>
                  <a:pt x="1122" y="1148"/>
                </a:lnTo>
                <a:lnTo>
                  <a:pt x="1118" y="1140"/>
                </a:lnTo>
                <a:lnTo>
                  <a:pt x="1114" y="1135"/>
                </a:lnTo>
                <a:lnTo>
                  <a:pt x="1111" y="1129"/>
                </a:lnTo>
                <a:close/>
                <a:moveTo>
                  <a:pt x="2015" y="1563"/>
                </a:moveTo>
                <a:lnTo>
                  <a:pt x="2009" y="1558"/>
                </a:lnTo>
                <a:lnTo>
                  <a:pt x="2004" y="1552"/>
                </a:lnTo>
                <a:lnTo>
                  <a:pt x="1998" y="1547"/>
                </a:lnTo>
                <a:lnTo>
                  <a:pt x="1993" y="1542"/>
                </a:lnTo>
                <a:lnTo>
                  <a:pt x="1987" y="1536"/>
                </a:lnTo>
                <a:lnTo>
                  <a:pt x="1982" y="1531"/>
                </a:lnTo>
                <a:lnTo>
                  <a:pt x="1977" y="1525"/>
                </a:lnTo>
                <a:lnTo>
                  <a:pt x="1971" y="1522"/>
                </a:lnTo>
                <a:lnTo>
                  <a:pt x="1966" y="1516"/>
                </a:lnTo>
                <a:lnTo>
                  <a:pt x="1962" y="1511"/>
                </a:lnTo>
                <a:lnTo>
                  <a:pt x="1957" y="1505"/>
                </a:lnTo>
                <a:lnTo>
                  <a:pt x="1951" y="1500"/>
                </a:lnTo>
                <a:lnTo>
                  <a:pt x="1946" y="1494"/>
                </a:lnTo>
                <a:lnTo>
                  <a:pt x="1940" y="1491"/>
                </a:lnTo>
                <a:lnTo>
                  <a:pt x="1935" y="1485"/>
                </a:lnTo>
                <a:lnTo>
                  <a:pt x="1929" y="1480"/>
                </a:lnTo>
                <a:lnTo>
                  <a:pt x="1929" y="1483"/>
                </a:lnTo>
                <a:lnTo>
                  <a:pt x="1931" y="1487"/>
                </a:lnTo>
                <a:lnTo>
                  <a:pt x="1931" y="1491"/>
                </a:lnTo>
                <a:lnTo>
                  <a:pt x="1931" y="1494"/>
                </a:lnTo>
                <a:lnTo>
                  <a:pt x="1933" y="1500"/>
                </a:lnTo>
                <a:lnTo>
                  <a:pt x="1933" y="1503"/>
                </a:lnTo>
                <a:lnTo>
                  <a:pt x="1933" y="1507"/>
                </a:lnTo>
                <a:lnTo>
                  <a:pt x="1933" y="1509"/>
                </a:lnTo>
                <a:lnTo>
                  <a:pt x="1935" y="1513"/>
                </a:lnTo>
                <a:lnTo>
                  <a:pt x="1935" y="1516"/>
                </a:lnTo>
                <a:lnTo>
                  <a:pt x="1935" y="1520"/>
                </a:lnTo>
                <a:lnTo>
                  <a:pt x="1935" y="1523"/>
                </a:lnTo>
                <a:lnTo>
                  <a:pt x="1935" y="1527"/>
                </a:lnTo>
                <a:lnTo>
                  <a:pt x="1935" y="1531"/>
                </a:lnTo>
                <a:lnTo>
                  <a:pt x="1935" y="1534"/>
                </a:lnTo>
                <a:lnTo>
                  <a:pt x="1935" y="1538"/>
                </a:lnTo>
                <a:lnTo>
                  <a:pt x="1940" y="1538"/>
                </a:lnTo>
                <a:lnTo>
                  <a:pt x="1944" y="1540"/>
                </a:lnTo>
                <a:lnTo>
                  <a:pt x="1949" y="1542"/>
                </a:lnTo>
                <a:lnTo>
                  <a:pt x="1955" y="1543"/>
                </a:lnTo>
                <a:lnTo>
                  <a:pt x="1958" y="1545"/>
                </a:lnTo>
                <a:lnTo>
                  <a:pt x="1964" y="1547"/>
                </a:lnTo>
                <a:lnTo>
                  <a:pt x="1969" y="1547"/>
                </a:lnTo>
                <a:lnTo>
                  <a:pt x="1973" y="1549"/>
                </a:lnTo>
                <a:lnTo>
                  <a:pt x="1978" y="1551"/>
                </a:lnTo>
                <a:lnTo>
                  <a:pt x="1984" y="1552"/>
                </a:lnTo>
                <a:lnTo>
                  <a:pt x="1989" y="1554"/>
                </a:lnTo>
                <a:lnTo>
                  <a:pt x="1993" y="1556"/>
                </a:lnTo>
                <a:lnTo>
                  <a:pt x="1998" y="1558"/>
                </a:lnTo>
                <a:lnTo>
                  <a:pt x="2004" y="1560"/>
                </a:lnTo>
                <a:lnTo>
                  <a:pt x="2009" y="1562"/>
                </a:lnTo>
                <a:lnTo>
                  <a:pt x="2015" y="1563"/>
                </a:lnTo>
                <a:close/>
                <a:moveTo>
                  <a:pt x="1434" y="1355"/>
                </a:moveTo>
                <a:lnTo>
                  <a:pt x="1436" y="1358"/>
                </a:lnTo>
                <a:lnTo>
                  <a:pt x="1436" y="1360"/>
                </a:lnTo>
                <a:lnTo>
                  <a:pt x="1437" y="1364"/>
                </a:lnTo>
                <a:lnTo>
                  <a:pt x="1439" y="1367"/>
                </a:lnTo>
                <a:lnTo>
                  <a:pt x="1439" y="1369"/>
                </a:lnTo>
                <a:lnTo>
                  <a:pt x="1441" y="1373"/>
                </a:lnTo>
                <a:lnTo>
                  <a:pt x="1441" y="1376"/>
                </a:lnTo>
                <a:lnTo>
                  <a:pt x="1443" y="1378"/>
                </a:lnTo>
                <a:lnTo>
                  <a:pt x="1445" y="1382"/>
                </a:lnTo>
                <a:lnTo>
                  <a:pt x="1447" y="1384"/>
                </a:lnTo>
                <a:lnTo>
                  <a:pt x="1448" y="1385"/>
                </a:lnTo>
                <a:lnTo>
                  <a:pt x="1450" y="1389"/>
                </a:lnTo>
                <a:lnTo>
                  <a:pt x="1452" y="1391"/>
                </a:lnTo>
                <a:lnTo>
                  <a:pt x="1456" y="1393"/>
                </a:lnTo>
                <a:lnTo>
                  <a:pt x="1457" y="1394"/>
                </a:lnTo>
                <a:lnTo>
                  <a:pt x="1461" y="1396"/>
                </a:lnTo>
                <a:lnTo>
                  <a:pt x="1467" y="1398"/>
                </a:lnTo>
                <a:lnTo>
                  <a:pt x="1474" y="1400"/>
                </a:lnTo>
                <a:lnTo>
                  <a:pt x="1479" y="1400"/>
                </a:lnTo>
                <a:lnTo>
                  <a:pt x="1487" y="1400"/>
                </a:lnTo>
                <a:lnTo>
                  <a:pt x="1492" y="1400"/>
                </a:lnTo>
                <a:lnTo>
                  <a:pt x="1499" y="1398"/>
                </a:lnTo>
                <a:lnTo>
                  <a:pt x="1505" y="1396"/>
                </a:lnTo>
                <a:lnTo>
                  <a:pt x="1512" y="1394"/>
                </a:lnTo>
                <a:lnTo>
                  <a:pt x="1517" y="1393"/>
                </a:lnTo>
                <a:lnTo>
                  <a:pt x="1523" y="1389"/>
                </a:lnTo>
                <a:lnTo>
                  <a:pt x="1526" y="1385"/>
                </a:lnTo>
                <a:lnTo>
                  <a:pt x="1532" y="1384"/>
                </a:lnTo>
                <a:lnTo>
                  <a:pt x="1536" y="1380"/>
                </a:lnTo>
                <a:lnTo>
                  <a:pt x="1537" y="1376"/>
                </a:lnTo>
                <a:lnTo>
                  <a:pt x="1539" y="1373"/>
                </a:lnTo>
                <a:lnTo>
                  <a:pt x="1539" y="1369"/>
                </a:lnTo>
                <a:lnTo>
                  <a:pt x="1539" y="1367"/>
                </a:lnTo>
                <a:lnTo>
                  <a:pt x="1539" y="1365"/>
                </a:lnTo>
                <a:lnTo>
                  <a:pt x="1539" y="1364"/>
                </a:lnTo>
                <a:lnTo>
                  <a:pt x="1539" y="1362"/>
                </a:lnTo>
                <a:lnTo>
                  <a:pt x="1539" y="1360"/>
                </a:lnTo>
                <a:lnTo>
                  <a:pt x="1539" y="1358"/>
                </a:lnTo>
                <a:lnTo>
                  <a:pt x="1539" y="1356"/>
                </a:lnTo>
                <a:lnTo>
                  <a:pt x="1539" y="1355"/>
                </a:lnTo>
                <a:lnTo>
                  <a:pt x="1539" y="1353"/>
                </a:lnTo>
                <a:lnTo>
                  <a:pt x="1539" y="1351"/>
                </a:lnTo>
                <a:lnTo>
                  <a:pt x="1539" y="1347"/>
                </a:lnTo>
                <a:lnTo>
                  <a:pt x="1539" y="1345"/>
                </a:lnTo>
                <a:lnTo>
                  <a:pt x="1539" y="1344"/>
                </a:lnTo>
                <a:lnTo>
                  <a:pt x="1539" y="1342"/>
                </a:lnTo>
                <a:lnTo>
                  <a:pt x="1539" y="1340"/>
                </a:lnTo>
                <a:lnTo>
                  <a:pt x="1539" y="1338"/>
                </a:lnTo>
                <a:lnTo>
                  <a:pt x="1537" y="1338"/>
                </a:lnTo>
                <a:lnTo>
                  <a:pt x="1536" y="1338"/>
                </a:lnTo>
                <a:lnTo>
                  <a:pt x="1532" y="1338"/>
                </a:lnTo>
                <a:lnTo>
                  <a:pt x="1530" y="1338"/>
                </a:lnTo>
                <a:lnTo>
                  <a:pt x="1528" y="1338"/>
                </a:lnTo>
                <a:lnTo>
                  <a:pt x="1526" y="1338"/>
                </a:lnTo>
                <a:lnTo>
                  <a:pt x="1523" y="1338"/>
                </a:lnTo>
                <a:lnTo>
                  <a:pt x="1521" y="1338"/>
                </a:lnTo>
                <a:lnTo>
                  <a:pt x="1519" y="1338"/>
                </a:lnTo>
                <a:lnTo>
                  <a:pt x="1516" y="1338"/>
                </a:lnTo>
                <a:lnTo>
                  <a:pt x="1514" y="1338"/>
                </a:lnTo>
                <a:lnTo>
                  <a:pt x="1512" y="1338"/>
                </a:lnTo>
                <a:lnTo>
                  <a:pt x="1508" y="1338"/>
                </a:lnTo>
                <a:lnTo>
                  <a:pt x="1506" y="1338"/>
                </a:lnTo>
                <a:lnTo>
                  <a:pt x="1503" y="1338"/>
                </a:lnTo>
                <a:lnTo>
                  <a:pt x="1501" y="1338"/>
                </a:lnTo>
                <a:lnTo>
                  <a:pt x="1496" y="1338"/>
                </a:lnTo>
                <a:lnTo>
                  <a:pt x="1492" y="1340"/>
                </a:lnTo>
                <a:lnTo>
                  <a:pt x="1487" y="1340"/>
                </a:lnTo>
                <a:lnTo>
                  <a:pt x="1483" y="1340"/>
                </a:lnTo>
                <a:lnTo>
                  <a:pt x="1479" y="1340"/>
                </a:lnTo>
                <a:lnTo>
                  <a:pt x="1474" y="1342"/>
                </a:lnTo>
                <a:lnTo>
                  <a:pt x="1470" y="1342"/>
                </a:lnTo>
                <a:lnTo>
                  <a:pt x="1467" y="1344"/>
                </a:lnTo>
                <a:lnTo>
                  <a:pt x="1463" y="1344"/>
                </a:lnTo>
                <a:lnTo>
                  <a:pt x="1457" y="1345"/>
                </a:lnTo>
                <a:lnTo>
                  <a:pt x="1454" y="1347"/>
                </a:lnTo>
                <a:lnTo>
                  <a:pt x="1450" y="1347"/>
                </a:lnTo>
                <a:lnTo>
                  <a:pt x="1447" y="1349"/>
                </a:lnTo>
                <a:lnTo>
                  <a:pt x="1443" y="1351"/>
                </a:lnTo>
                <a:lnTo>
                  <a:pt x="1437" y="1353"/>
                </a:lnTo>
                <a:lnTo>
                  <a:pt x="1434" y="1355"/>
                </a:lnTo>
                <a:close/>
                <a:moveTo>
                  <a:pt x="1309" y="1520"/>
                </a:moveTo>
                <a:lnTo>
                  <a:pt x="1272" y="1560"/>
                </a:lnTo>
                <a:lnTo>
                  <a:pt x="1227" y="1514"/>
                </a:lnTo>
                <a:lnTo>
                  <a:pt x="1272" y="1462"/>
                </a:lnTo>
                <a:lnTo>
                  <a:pt x="1309" y="1493"/>
                </a:lnTo>
                <a:lnTo>
                  <a:pt x="1341" y="1451"/>
                </a:lnTo>
                <a:lnTo>
                  <a:pt x="1388" y="1493"/>
                </a:lnTo>
                <a:lnTo>
                  <a:pt x="1341" y="1552"/>
                </a:lnTo>
                <a:lnTo>
                  <a:pt x="1309" y="1520"/>
                </a:lnTo>
                <a:close/>
                <a:moveTo>
                  <a:pt x="1822" y="861"/>
                </a:moveTo>
                <a:lnTo>
                  <a:pt x="1808" y="852"/>
                </a:lnTo>
                <a:lnTo>
                  <a:pt x="1795" y="843"/>
                </a:lnTo>
                <a:lnTo>
                  <a:pt x="1782" y="832"/>
                </a:lnTo>
                <a:lnTo>
                  <a:pt x="1771" y="823"/>
                </a:lnTo>
                <a:lnTo>
                  <a:pt x="1759" y="813"/>
                </a:lnTo>
                <a:lnTo>
                  <a:pt x="1748" y="806"/>
                </a:lnTo>
                <a:lnTo>
                  <a:pt x="1737" y="797"/>
                </a:lnTo>
                <a:lnTo>
                  <a:pt x="1728" y="788"/>
                </a:lnTo>
                <a:lnTo>
                  <a:pt x="1719" y="781"/>
                </a:lnTo>
                <a:lnTo>
                  <a:pt x="1710" y="774"/>
                </a:lnTo>
                <a:lnTo>
                  <a:pt x="1701" y="764"/>
                </a:lnTo>
                <a:lnTo>
                  <a:pt x="1693" y="757"/>
                </a:lnTo>
                <a:lnTo>
                  <a:pt x="1688" y="750"/>
                </a:lnTo>
                <a:lnTo>
                  <a:pt x="1681" y="743"/>
                </a:lnTo>
                <a:lnTo>
                  <a:pt x="1675" y="735"/>
                </a:lnTo>
                <a:lnTo>
                  <a:pt x="1672" y="730"/>
                </a:lnTo>
                <a:lnTo>
                  <a:pt x="1673" y="741"/>
                </a:lnTo>
                <a:lnTo>
                  <a:pt x="1675" y="752"/>
                </a:lnTo>
                <a:lnTo>
                  <a:pt x="1677" y="763"/>
                </a:lnTo>
                <a:lnTo>
                  <a:pt x="1679" y="774"/>
                </a:lnTo>
                <a:lnTo>
                  <a:pt x="1681" y="784"/>
                </a:lnTo>
                <a:lnTo>
                  <a:pt x="1681" y="795"/>
                </a:lnTo>
                <a:lnTo>
                  <a:pt x="1683" y="806"/>
                </a:lnTo>
                <a:lnTo>
                  <a:pt x="1684" y="817"/>
                </a:lnTo>
                <a:lnTo>
                  <a:pt x="1686" y="828"/>
                </a:lnTo>
                <a:lnTo>
                  <a:pt x="1688" y="837"/>
                </a:lnTo>
                <a:lnTo>
                  <a:pt x="1690" y="848"/>
                </a:lnTo>
                <a:lnTo>
                  <a:pt x="1690" y="859"/>
                </a:lnTo>
                <a:lnTo>
                  <a:pt x="1692" y="868"/>
                </a:lnTo>
                <a:lnTo>
                  <a:pt x="1693" y="879"/>
                </a:lnTo>
                <a:lnTo>
                  <a:pt x="1693" y="888"/>
                </a:lnTo>
                <a:lnTo>
                  <a:pt x="1695" y="897"/>
                </a:lnTo>
                <a:lnTo>
                  <a:pt x="1706" y="908"/>
                </a:lnTo>
                <a:lnTo>
                  <a:pt x="1719" y="917"/>
                </a:lnTo>
                <a:lnTo>
                  <a:pt x="1730" y="926"/>
                </a:lnTo>
                <a:lnTo>
                  <a:pt x="1741" y="937"/>
                </a:lnTo>
                <a:lnTo>
                  <a:pt x="1751" y="946"/>
                </a:lnTo>
                <a:lnTo>
                  <a:pt x="1762" y="957"/>
                </a:lnTo>
                <a:lnTo>
                  <a:pt x="1773" y="966"/>
                </a:lnTo>
                <a:lnTo>
                  <a:pt x="1784" y="977"/>
                </a:lnTo>
                <a:lnTo>
                  <a:pt x="1793" y="986"/>
                </a:lnTo>
                <a:lnTo>
                  <a:pt x="1804" y="997"/>
                </a:lnTo>
                <a:lnTo>
                  <a:pt x="1813" y="1006"/>
                </a:lnTo>
                <a:lnTo>
                  <a:pt x="1822" y="1017"/>
                </a:lnTo>
                <a:lnTo>
                  <a:pt x="1830" y="1026"/>
                </a:lnTo>
                <a:lnTo>
                  <a:pt x="1839" y="1037"/>
                </a:lnTo>
                <a:lnTo>
                  <a:pt x="1846" y="1046"/>
                </a:lnTo>
                <a:lnTo>
                  <a:pt x="1851" y="1057"/>
                </a:lnTo>
                <a:lnTo>
                  <a:pt x="1850" y="1044"/>
                </a:lnTo>
                <a:lnTo>
                  <a:pt x="1848" y="1033"/>
                </a:lnTo>
                <a:lnTo>
                  <a:pt x="1846" y="1020"/>
                </a:lnTo>
                <a:lnTo>
                  <a:pt x="1844" y="1010"/>
                </a:lnTo>
                <a:lnTo>
                  <a:pt x="1842" y="997"/>
                </a:lnTo>
                <a:lnTo>
                  <a:pt x="1840" y="984"/>
                </a:lnTo>
                <a:lnTo>
                  <a:pt x="1839" y="973"/>
                </a:lnTo>
                <a:lnTo>
                  <a:pt x="1837" y="961"/>
                </a:lnTo>
                <a:lnTo>
                  <a:pt x="1835" y="948"/>
                </a:lnTo>
                <a:lnTo>
                  <a:pt x="1833" y="935"/>
                </a:lnTo>
                <a:lnTo>
                  <a:pt x="1831" y="922"/>
                </a:lnTo>
                <a:lnTo>
                  <a:pt x="1830" y="912"/>
                </a:lnTo>
                <a:lnTo>
                  <a:pt x="1828" y="899"/>
                </a:lnTo>
                <a:lnTo>
                  <a:pt x="1826" y="886"/>
                </a:lnTo>
                <a:lnTo>
                  <a:pt x="1824" y="873"/>
                </a:lnTo>
                <a:lnTo>
                  <a:pt x="1822" y="861"/>
                </a:lnTo>
                <a:close/>
                <a:moveTo>
                  <a:pt x="1770" y="507"/>
                </a:moveTo>
                <a:lnTo>
                  <a:pt x="1764" y="517"/>
                </a:lnTo>
                <a:lnTo>
                  <a:pt x="1759" y="527"/>
                </a:lnTo>
                <a:lnTo>
                  <a:pt x="1751" y="537"/>
                </a:lnTo>
                <a:lnTo>
                  <a:pt x="1746" y="548"/>
                </a:lnTo>
                <a:lnTo>
                  <a:pt x="1739" y="557"/>
                </a:lnTo>
                <a:lnTo>
                  <a:pt x="1733" y="568"/>
                </a:lnTo>
                <a:lnTo>
                  <a:pt x="1726" y="579"/>
                </a:lnTo>
                <a:lnTo>
                  <a:pt x="1722" y="590"/>
                </a:lnTo>
                <a:lnTo>
                  <a:pt x="1717" y="601"/>
                </a:lnTo>
                <a:lnTo>
                  <a:pt x="1713" y="610"/>
                </a:lnTo>
                <a:lnTo>
                  <a:pt x="1710" y="621"/>
                </a:lnTo>
                <a:lnTo>
                  <a:pt x="1708" y="632"/>
                </a:lnTo>
                <a:lnTo>
                  <a:pt x="1708" y="641"/>
                </a:lnTo>
                <a:lnTo>
                  <a:pt x="1708" y="650"/>
                </a:lnTo>
                <a:lnTo>
                  <a:pt x="1710" y="659"/>
                </a:lnTo>
                <a:lnTo>
                  <a:pt x="1713" y="666"/>
                </a:lnTo>
                <a:lnTo>
                  <a:pt x="1715" y="670"/>
                </a:lnTo>
                <a:lnTo>
                  <a:pt x="1719" y="674"/>
                </a:lnTo>
                <a:lnTo>
                  <a:pt x="1721" y="679"/>
                </a:lnTo>
                <a:lnTo>
                  <a:pt x="1724" y="683"/>
                </a:lnTo>
                <a:lnTo>
                  <a:pt x="1730" y="688"/>
                </a:lnTo>
                <a:lnTo>
                  <a:pt x="1733" y="692"/>
                </a:lnTo>
                <a:lnTo>
                  <a:pt x="1739" y="697"/>
                </a:lnTo>
                <a:lnTo>
                  <a:pt x="1746" y="701"/>
                </a:lnTo>
                <a:lnTo>
                  <a:pt x="1751" y="706"/>
                </a:lnTo>
                <a:lnTo>
                  <a:pt x="1759" y="712"/>
                </a:lnTo>
                <a:lnTo>
                  <a:pt x="1766" y="717"/>
                </a:lnTo>
                <a:lnTo>
                  <a:pt x="1773" y="723"/>
                </a:lnTo>
                <a:lnTo>
                  <a:pt x="1781" y="728"/>
                </a:lnTo>
                <a:lnTo>
                  <a:pt x="1790" y="735"/>
                </a:lnTo>
                <a:lnTo>
                  <a:pt x="1797" y="741"/>
                </a:lnTo>
                <a:lnTo>
                  <a:pt x="1806" y="748"/>
                </a:lnTo>
                <a:lnTo>
                  <a:pt x="1804" y="732"/>
                </a:lnTo>
                <a:lnTo>
                  <a:pt x="1802" y="717"/>
                </a:lnTo>
                <a:lnTo>
                  <a:pt x="1801" y="703"/>
                </a:lnTo>
                <a:lnTo>
                  <a:pt x="1797" y="686"/>
                </a:lnTo>
                <a:lnTo>
                  <a:pt x="1795" y="672"/>
                </a:lnTo>
                <a:lnTo>
                  <a:pt x="1793" y="657"/>
                </a:lnTo>
                <a:lnTo>
                  <a:pt x="1791" y="641"/>
                </a:lnTo>
                <a:lnTo>
                  <a:pt x="1788" y="626"/>
                </a:lnTo>
                <a:lnTo>
                  <a:pt x="1786" y="612"/>
                </a:lnTo>
                <a:lnTo>
                  <a:pt x="1784" y="596"/>
                </a:lnTo>
                <a:lnTo>
                  <a:pt x="1782" y="581"/>
                </a:lnTo>
                <a:lnTo>
                  <a:pt x="1779" y="567"/>
                </a:lnTo>
                <a:lnTo>
                  <a:pt x="1777" y="552"/>
                </a:lnTo>
                <a:lnTo>
                  <a:pt x="1775" y="537"/>
                </a:lnTo>
                <a:lnTo>
                  <a:pt x="1773" y="521"/>
                </a:lnTo>
                <a:lnTo>
                  <a:pt x="1770" y="507"/>
                </a:lnTo>
                <a:close/>
                <a:moveTo>
                  <a:pt x="2263" y="1538"/>
                </a:moveTo>
                <a:lnTo>
                  <a:pt x="2269" y="1523"/>
                </a:lnTo>
                <a:lnTo>
                  <a:pt x="2274" y="1511"/>
                </a:lnTo>
                <a:lnTo>
                  <a:pt x="2280" y="1496"/>
                </a:lnTo>
                <a:lnTo>
                  <a:pt x="2283" y="1483"/>
                </a:lnTo>
                <a:lnTo>
                  <a:pt x="2287" y="1469"/>
                </a:lnTo>
                <a:lnTo>
                  <a:pt x="2291" y="1456"/>
                </a:lnTo>
                <a:lnTo>
                  <a:pt x="2294" y="1444"/>
                </a:lnTo>
                <a:lnTo>
                  <a:pt x="2296" y="1431"/>
                </a:lnTo>
                <a:lnTo>
                  <a:pt x="2300" y="1418"/>
                </a:lnTo>
                <a:lnTo>
                  <a:pt x="2300" y="1407"/>
                </a:lnTo>
                <a:lnTo>
                  <a:pt x="2301" y="1396"/>
                </a:lnTo>
                <a:lnTo>
                  <a:pt x="2301" y="1387"/>
                </a:lnTo>
                <a:lnTo>
                  <a:pt x="2301" y="1376"/>
                </a:lnTo>
                <a:lnTo>
                  <a:pt x="2301" y="1369"/>
                </a:lnTo>
                <a:lnTo>
                  <a:pt x="2300" y="1360"/>
                </a:lnTo>
                <a:lnTo>
                  <a:pt x="2300" y="1355"/>
                </a:lnTo>
                <a:lnTo>
                  <a:pt x="2289" y="1318"/>
                </a:lnTo>
                <a:lnTo>
                  <a:pt x="2274" y="1282"/>
                </a:lnTo>
                <a:lnTo>
                  <a:pt x="2256" y="1249"/>
                </a:lnTo>
                <a:lnTo>
                  <a:pt x="2234" y="1215"/>
                </a:lnTo>
                <a:lnTo>
                  <a:pt x="2211" y="1184"/>
                </a:lnTo>
                <a:lnTo>
                  <a:pt x="2185" y="1151"/>
                </a:lnTo>
                <a:lnTo>
                  <a:pt x="2156" y="1122"/>
                </a:lnTo>
                <a:lnTo>
                  <a:pt x="2127" y="1091"/>
                </a:lnTo>
                <a:lnTo>
                  <a:pt x="2095" y="1064"/>
                </a:lnTo>
                <a:lnTo>
                  <a:pt x="2062" y="1037"/>
                </a:lnTo>
                <a:lnTo>
                  <a:pt x="2029" y="1010"/>
                </a:lnTo>
                <a:lnTo>
                  <a:pt x="1997" y="982"/>
                </a:lnTo>
                <a:lnTo>
                  <a:pt x="1962" y="959"/>
                </a:lnTo>
                <a:lnTo>
                  <a:pt x="1929" y="933"/>
                </a:lnTo>
                <a:lnTo>
                  <a:pt x="1895" y="912"/>
                </a:lnTo>
                <a:lnTo>
                  <a:pt x="1864" y="888"/>
                </a:lnTo>
                <a:lnTo>
                  <a:pt x="1864" y="895"/>
                </a:lnTo>
                <a:lnTo>
                  <a:pt x="1866" y="902"/>
                </a:lnTo>
                <a:lnTo>
                  <a:pt x="1866" y="910"/>
                </a:lnTo>
                <a:lnTo>
                  <a:pt x="1868" y="917"/>
                </a:lnTo>
                <a:lnTo>
                  <a:pt x="1868" y="922"/>
                </a:lnTo>
                <a:lnTo>
                  <a:pt x="1869" y="928"/>
                </a:lnTo>
                <a:lnTo>
                  <a:pt x="1869" y="935"/>
                </a:lnTo>
                <a:lnTo>
                  <a:pt x="1871" y="941"/>
                </a:lnTo>
                <a:lnTo>
                  <a:pt x="1871" y="946"/>
                </a:lnTo>
                <a:lnTo>
                  <a:pt x="1871" y="951"/>
                </a:lnTo>
                <a:lnTo>
                  <a:pt x="1873" y="955"/>
                </a:lnTo>
                <a:lnTo>
                  <a:pt x="1873" y="961"/>
                </a:lnTo>
                <a:lnTo>
                  <a:pt x="1873" y="964"/>
                </a:lnTo>
                <a:lnTo>
                  <a:pt x="1875" y="968"/>
                </a:lnTo>
                <a:lnTo>
                  <a:pt x="1875" y="971"/>
                </a:lnTo>
                <a:lnTo>
                  <a:pt x="1875" y="975"/>
                </a:lnTo>
                <a:lnTo>
                  <a:pt x="1877" y="988"/>
                </a:lnTo>
                <a:lnTo>
                  <a:pt x="1879" y="1002"/>
                </a:lnTo>
                <a:lnTo>
                  <a:pt x="1880" y="1015"/>
                </a:lnTo>
                <a:lnTo>
                  <a:pt x="1882" y="1028"/>
                </a:lnTo>
                <a:lnTo>
                  <a:pt x="1884" y="1042"/>
                </a:lnTo>
                <a:lnTo>
                  <a:pt x="1886" y="1055"/>
                </a:lnTo>
                <a:lnTo>
                  <a:pt x="1888" y="1069"/>
                </a:lnTo>
                <a:lnTo>
                  <a:pt x="1889" y="1082"/>
                </a:lnTo>
                <a:lnTo>
                  <a:pt x="1891" y="1097"/>
                </a:lnTo>
                <a:lnTo>
                  <a:pt x="1893" y="1109"/>
                </a:lnTo>
                <a:lnTo>
                  <a:pt x="1895" y="1124"/>
                </a:lnTo>
                <a:lnTo>
                  <a:pt x="1897" y="1137"/>
                </a:lnTo>
                <a:lnTo>
                  <a:pt x="1897" y="1151"/>
                </a:lnTo>
                <a:lnTo>
                  <a:pt x="1899" y="1164"/>
                </a:lnTo>
                <a:lnTo>
                  <a:pt x="1900" y="1178"/>
                </a:lnTo>
                <a:lnTo>
                  <a:pt x="1902" y="1191"/>
                </a:lnTo>
                <a:lnTo>
                  <a:pt x="1928" y="1211"/>
                </a:lnTo>
                <a:lnTo>
                  <a:pt x="1953" y="1231"/>
                </a:lnTo>
                <a:lnTo>
                  <a:pt x="1977" y="1251"/>
                </a:lnTo>
                <a:lnTo>
                  <a:pt x="2000" y="1273"/>
                </a:lnTo>
                <a:lnTo>
                  <a:pt x="2024" y="1293"/>
                </a:lnTo>
                <a:lnTo>
                  <a:pt x="2047" y="1315"/>
                </a:lnTo>
                <a:lnTo>
                  <a:pt x="2069" y="1336"/>
                </a:lnTo>
                <a:lnTo>
                  <a:pt x="2093" y="1358"/>
                </a:lnTo>
                <a:lnTo>
                  <a:pt x="2115" y="1382"/>
                </a:lnTo>
                <a:lnTo>
                  <a:pt x="2136" y="1404"/>
                </a:lnTo>
                <a:lnTo>
                  <a:pt x="2158" y="1425"/>
                </a:lnTo>
                <a:lnTo>
                  <a:pt x="2178" y="1449"/>
                </a:lnTo>
                <a:lnTo>
                  <a:pt x="2200" y="1471"/>
                </a:lnTo>
                <a:lnTo>
                  <a:pt x="2222" y="1493"/>
                </a:lnTo>
                <a:lnTo>
                  <a:pt x="2242" y="1514"/>
                </a:lnTo>
                <a:lnTo>
                  <a:pt x="2263" y="1538"/>
                </a:lnTo>
                <a:close/>
                <a:moveTo>
                  <a:pt x="2194" y="1636"/>
                </a:moveTo>
                <a:lnTo>
                  <a:pt x="2196" y="1634"/>
                </a:lnTo>
                <a:lnTo>
                  <a:pt x="2198" y="1632"/>
                </a:lnTo>
                <a:lnTo>
                  <a:pt x="2198" y="1631"/>
                </a:lnTo>
                <a:lnTo>
                  <a:pt x="2200" y="1629"/>
                </a:lnTo>
                <a:lnTo>
                  <a:pt x="2202" y="1627"/>
                </a:lnTo>
                <a:lnTo>
                  <a:pt x="2203" y="1627"/>
                </a:lnTo>
                <a:lnTo>
                  <a:pt x="2205" y="1625"/>
                </a:lnTo>
                <a:lnTo>
                  <a:pt x="2207" y="1623"/>
                </a:lnTo>
                <a:lnTo>
                  <a:pt x="2209" y="1621"/>
                </a:lnTo>
                <a:lnTo>
                  <a:pt x="2211" y="1620"/>
                </a:lnTo>
                <a:lnTo>
                  <a:pt x="2213" y="1618"/>
                </a:lnTo>
                <a:lnTo>
                  <a:pt x="2214" y="1616"/>
                </a:lnTo>
                <a:lnTo>
                  <a:pt x="2216" y="1614"/>
                </a:lnTo>
                <a:lnTo>
                  <a:pt x="2218" y="1612"/>
                </a:lnTo>
                <a:lnTo>
                  <a:pt x="2220" y="1611"/>
                </a:lnTo>
                <a:lnTo>
                  <a:pt x="2222" y="1609"/>
                </a:lnTo>
                <a:lnTo>
                  <a:pt x="2205" y="1592"/>
                </a:lnTo>
                <a:lnTo>
                  <a:pt x="2189" y="1576"/>
                </a:lnTo>
                <a:lnTo>
                  <a:pt x="2173" y="1558"/>
                </a:lnTo>
                <a:lnTo>
                  <a:pt x="2156" y="1540"/>
                </a:lnTo>
                <a:lnTo>
                  <a:pt x="2138" y="1522"/>
                </a:lnTo>
                <a:lnTo>
                  <a:pt x="2120" y="1502"/>
                </a:lnTo>
                <a:lnTo>
                  <a:pt x="2102" y="1483"/>
                </a:lnTo>
                <a:lnTo>
                  <a:pt x="2082" y="1463"/>
                </a:lnTo>
                <a:lnTo>
                  <a:pt x="2064" y="1444"/>
                </a:lnTo>
                <a:lnTo>
                  <a:pt x="2044" y="1424"/>
                </a:lnTo>
                <a:lnTo>
                  <a:pt x="2022" y="1404"/>
                </a:lnTo>
                <a:lnTo>
                  <a:pt x="2002" y="1384"/>
                </a:lnTo>
                <a:lnTo>
                  <a:pt x="1980" y="1364"/>
                </a:lnTo>
                <a:lnTo>
                  <a:pt x="1958" y="1345"/>
                </a:lnTo>
                <a:lnTo>
                  <a:pt x="1937" y="1325"/>
                </a:lnTo>
                <a:lnTo>
                  <a:pt x="1915" y="1306"/>
                </a:lnTo>
                <a:lnTo>
                  <a:pt x="1915" y="1311"/>
                </a:lnTo>
                <a:lnTo>
                  <a:pt x="1915" y="1315"/>
                </a:lnTo>
                <a:lnTo>
                  <a:pt x="1917" y="1320"/>
                </a:lnTo>
                <a:lnTo>
                  <a:pt x="1917" y="1324"/>
                </a:lnTo>
                <a:lnTo>
                  <a:pt x="1917" y="1329"/>
                </a:lnTo>
                <a:lnTo>
                  <a:pt x="1918" y="1333"/>
                </a:lnTo>
                <a:lnTo>
                  <a:pt x="1918" y="1338"/>
                </a:lnTo>
                <a:lnTo>
                  <a:pt x="1918" y="1342"/>
                </a:lnTo>
                <a:lnTo>
                  <a:pt x="1920" y="1347"/>
                </a:lnTo>
                <a:lnTo>
                  <a:pt x="1920" y="1351"/>
                </a:lnTo>
                <a:lnTo>
                  <a:pt x="1920" y="1356"/>
                </a:lnTo>
                <a:lnTo>
                  <a:pt x="1922" y="1360"/>
                </a:lnTo>
                <a:lnTo>
                  <a:pt x="1922" y="1364"/>
                </a:lnTo>
                <a:lnTo>
                  <a:pt x="1922" y="1369"/>
                </a:lnTo>
                <a:lnTo>
                  <a:pt x="1924" y="1373"/>
                </a:lnTo>
                <a:lnTo>
                  <a:pt x="1924" y="1378"/>
                </a:lnTo>
                <a:lnTo>
                  <a:pt x="1944" y="1394"/>
                </a:lnTo>
                <a:lnTo>
                  <a:pt x="1962" y="1409"/>
                </a:lnTo>
                <a:lnTo>
                  <a:pt x="1980" y="1425"/>
                </a:lnTo>
                <a:lnTo>
                  <a:pt x="1998" y="1442"/>
                </a:lnTo>
                <a:lnTo>
                  <a:pt x="2016" y="1458"/>
                </a:lnTo>
                <a:lnTo>
                  <a:pt x="2035" y="1474"/>
                </a:lnTo>
                <a:lnTo>
                  <a:pt x="2053" y="1491"/>
                </a:lnTo>
                <a:lnTo>
                  <a:pt x="2069" y="1509"/>
                </a:lnTo>
                <a:lnTo>
                  <a:pt x="2085" y="1525"/>
                </a:lnTo>
                <a:lnTo>
                  <a:pt x="2102" y="1542"/>
                </a:lnTo>
                <a:lnTo>
                  <a:pt x="2118" y="1558"/>
                </a:lnTo>
                <a:lnTo>
                  <a:pt x="2133" y="1574"/>
                </a:lnTo>
                <a:lnTo>
                  <a:pt x="2149" y="1589"/>
                </a:lnTo>
                <a:lnTo>
                  <a:pt x="2164" y="1605"/>
                </a:lnTo>
                <a:lnTo>
                  <a:pt x="2180" y="1621"/>
                </a:lnTo>
                <a:lnTo>
                  <a:pt x="2194" y="1636"/>
                </a:lnTo>
                <a:close/>
                <a:moveTo>
                  <a:pt x="1536" y="955"/>
                </a:moveTo>
                <a:lnTo>
                  <a:pt x="1545" y="961"/>
                </a:lnTo>
                <a:lnTo>
                  <a:pt x="1552" y="966"/>
                </a:lnTo>
                <a:lnTo>
                  <a:pt x="1561" y="971"/>
                </a:lnTo>
                <a:lnTo>
                  <a:pt x="1568" y="979"/>
                </a:lnTo>
                <a:lnTo>
                  <a:pt x="1577" y="984"/>
                </a:lnTo>
                <a:lnTo>
                  <a:pt x="1585" y="990"/>
                </a:lnTo>
                <a:lnTo>
                  <a:pt x="1594" y="995"/>
                </a:lnTo>
                <a:lnTo>
                  <a:pt x="1601" y="1002"/>
                </a:lnTo>
                <a:lnTo>
                  <a:pt x="1610" y="1008"/>
                </a:lnTo>
                <a:lnTo>
                  <a:pt x="1617" y="1015"/>
                </a:lnTo>
                <a:lnTo>
                  <a:pt x="1626" y="1020"/>
                </a:lnTo>
                <a:lnTo>
                  <a:pt x="1634" y="1028"/>
                </a:lnTo>
                <a:lnTo>
                  <a:pt x="1641" y="1033"/>
                </a:lnTo>
                <a:lnTo>
                  <a:pt x="1648" y="1040"/>
                </a:lnTo>
                <a:lnTo>
                  <a:pt x="1655" y="1048"/>
                </a:lnTo>
                <a:lnTo>
                  <a:pt x="1663" y="1053"/>
                </a:lnTo>
                <a:lnTo>
                  <a:pt x="1664" y="1055"/>
                </a:lnTo>
                <a:lnTo>
                  <a:pt x="1666" y="1055"/>
                </a:lnTo>
                <a:lnTo>
                  <a:pt x="1668" y="1055"/>
                </a:lnTo>
                <a:lnTo>
                  <a:pt x="1668" y="1057"/>
                </a:lnTo>
                <a:lnTo>
                  <a:pt x="1670" y="1057"/>
                </a:lnTo>
                <a:lnTo>
                  <a:pt x="1672" y="1057"/>
                </a:lnTo>
                <a:lnTo>
                  <a:pt x="1673" y="1059"/>
                </a:lnTo>
                <a:lnTo>
                  <a:pt x="1675" y="1059"/>
                </a:lnTo>
                <a:lnTo>
                  <a:pt x="1677" y="1059"/>
                </a:lnTo>
                <a:lnTo>
                  <a:pt x="1677" y="1060"/>
                </a:lnTo>
                <a:lnTo>
                  <a:pt x="1677" y="1055"/>
                </a:lnTo>
                <a:lnTo>
                  <a:pt x="1677" y="1050"/>
                </a:lnTo>
                <a:lnTo>
                  <a:pt x="1675" y="1044"/>
                </a:lnTo>
                <a:lnTo>
                  <a:pt x="1675" y="1039"/>
                </a:lnTo>
                <a:lnTo>
                  <a:pt x="1673" y="1033"/>
                </a:lnTo>
                <a:lnTo>
                  <a:pt x="1673" y="1028"/>
                </a:lnTo>
                <a:lnTo>
                  <a:pt x="1672" y="1022"/>
                </a:lnTo>
                <a:lnTo>
                  <a:pt x="1672" y="1017"/>
                </a:lnTo>
                <a:lnTo>
                  <a:pt x="1670" y="1011"/>
                </a:lnTo>
                <a:lnTo>
                  <a:pt x="1670" y="1008"/>
                </a:lnTo>
                <a:lnTo>
                  <a:pt x="1670" y="1002"/>
                </a:lnTo>
                <a:lnTo>
                  <a:pt x="1668" y="997"/>
                </a:lnTo>
                <a:lnTo>
                  <a:pt x="1668" y="991"/>
                </a:lnTo>
                <a:lnTo>
                  <a:pt x="1666" y="986"/>
                </a:lnTo>
                <a:lnTo>
                  <a:pt x="1666" y="981"/>
                </a:lnTo>
                <a:lnTo>
                  <a:pt x="1666" y="975"/>
                </a:lnTo>
                <a:lnTo>
                  <a:pt x="1655" y="966"/>
                </a:lnTo>
                <a:lnTo>
                  <a:pt x="1644" y="957"/>
                </a:lnTo>
                <a:lnTo>
                  <a:pt x="1634" y="948"/>
                </a:lnTo>
                <a:lnTo>
                  <a:pt x="1623" y="939"/>
                </a:lnTo>
                <a:lnTo>
                  <a:pt x="1612" y="930"/>
                </a:lnTo>
                <a:lnTo>
                  <a:pt x="1603" y="921"/>
                </a:lnTo>
                <a:lnTo>
                  <a:pt x="1592" y="912"/>
                </a:lnTo>
                <a:lnTo>
                  <a:pt x="1583" y="904"/>
                </a:lnTo>
                <a:lnTo>
                  <a:pt x="1574" y="895"/>
                </a:lnTo>
                <a:lnTo>
                  <a:pt x="1565" y="888"/>
                </a:lnTo>
                <a:lnTo>
                  <a:pt x="1555" y="879"/>
                </a:lnTo>
                <a:lnTo>
                  <a:pt x="1548" y="872"/>
                </a:lnTo>
                <a:lnTo>
                  <a:pt x="1539" y="862"/>
                </a:lnTo>
                <a:lnTo>
                  <a:pt x="1534" y="855"/>
                </a:lnTo>
                <a:lnTo>
                  <a:pt x="1526" y="848"/>
                </a:lnTo>
                <a:lnTo>
                  <a:pt x="1521" y="841"/>
                </a:lnTo>
                <a:lnTo>
                  <a:pt x="1523" y="848"/>
                </a:lnTo>
                <a:lnTo>
                  <a:pt x="1523" y="853"/>
                </a:lnTo>
                <a:lnTo>
                  <a:pt x="1523" y="861"/>
                </a:lnTo>
                <a:lnTo>
                  <a:pt x="1525" y="868"/>
                </a:lnTo>
                <a:lnTo>
                  <a:pt x="1525" y="875"/>
                </a:lnTo>
                <a:lnTo>
                  <a:pt x="1526" y="882"/>
                </a:lnTo>
                <a:lnTo>
                  <a:pt x="1526" y="890"/>
                </a:lnTo>
                <a:lnTo>
                  <a:pt x="1528" y="897"/>
                </a:lnTo>
                <a:lnTo>
                  <a:pt x="1528" y="904"/>
                </a:lnTo>
                <a:lnTo>
                  <a:pt x="1530" y="912"/>
                </a:lnTo>
                <a:lnTo>
                  <a:pt x="1530" y="919"/>
                </a:lnTo>
                <a:lnTo>
                  <a:pt x="1532" y="926"/>
                </a:lnTo>
                <a:lnTo>
                  <a:pt x="1534" y="933"/>
                </a:lnTo>
                <a:lnTo>
                  <a:pt x="1534" y="941"/>
                </a:lnTo>
                <a:lnTo>
                  <a:pt x="1536" y="948"/>
                </a:lnTo>
                <a:lnTo>
                  <a:pt x="1536" y="955"/>
                </a:lnTo>
                <a:close/>
                <a:moveTo>
                  <a:pt x="1597" y="1507"/>
                </a:moveTo>
                <a:lnTo>
                  <a:pt x="1590" y="1513"/>
                </a:lnTo>
                <a:lnTo>
                  <a:pt x="1583" y="1520"/>
                </a:lnTo>
                <a:lnTo>
                  <a:pt x="1575" y="1525"/>
                </a:lnTo>
                <a:lnTo>
                  <a:pt x="1568" y="1531"/>
                </a:lnTo>
                <a:lnTo>
                  <a:pt x="1563" y="1536"/>
                </a:lnTo>
                <a:lnTo>
                  <a:pt x="1555" y="1542"/>
                </a:lnTo>
                <a:lnTo>
                  <a:pt x="1548" y="1547"/>
                </a:lnTo>
                <a:lnTo>
                  <a:pt x="1541" y="1552"/>
                </a:lnTo>
                <a:lnTo>
                  <a:pt x="1534" y="1556"/>
                </a:lnTo>
                <a:lnTo>
                  <a:pt x="1526" y="1562"/>
                </a:lnTo>
                <a:lnTo>
                  <a:pt x="1519" y="1565"/>
                </a:lnTo>
                <a:lnTo>
                  <a:pt x="1514" y="1571"/>
                </a:lnTo>
                <a:lnTo>
                  <a:pt x="1506" y="1574"/>
                </a:lnTo>
                <a:lnTo>
                  <a:pt x="1499" y="1578"/>
                </a:lnTo>
                <a:lnTo>
                  <a:pt x="1492" y="1582"/>
                </a:lnTo>
                <a:lnTo>
                  <a:pt x="1487" y="1585"/>
                </a:lnTo>
                <a:lnTo>
                  <a:pt x="1470" y="1576"/>
                </a:lnTo>
                <a:lnTo>
                  <a:pt x="1490" y="1563"/>
                </a:lnTo>
                <a:lnTo>
                  <a:pt x="1510" y="1549"/>
                </a:lnTo>
                <a:lnTo>
                  <a:pt x="1528" y="1532"/>
                </a:lnTo>
                <a:lnTo>
                  <a:pt x="1548" y="1516"/>
                </a:lnTo>
                <a:lnTo>
                  <a:pt x="1565" y="1498"/>
                </a:lnTo>
                <a:lnTo>
                  <a:pt x="1583" y="1480"/>
                </a:lnTo>
                <a:lnTo>
                  <a:pt x="1599" y="1460"/>
                </a:lnTo>
                <a:lnTo>
                  <a:pt x="1614" y="1442"/>
                </a:lnTo>
                <a:lnTo>
                  <a:pt x="1626" y="1422"/>
                </a:lnTo>
                <a:lnTo>
                  <a:pt x="1641" y="1402"/>
                </a:lnTo>
                <a:lnTo>
                  <a:pt x="1652" y="1382"/>
                </a:lnTo>
                <a:lnTo>
                  <a:pt x="1661" y="1364"/>
                </a:lnTo>
                <a:lnTo>
                  <a:pt x="1670" y="1345"/>
                </a:lnTo>
                <a:lnTo>
                  <a:pt x="1677" y="1327"/>
                </a:lnTo>
                <a:lnTo>
                  <a:pt x="1683" y="1311"/>
                </a:lnTo>
                <a:lnTo>
                  <a:pt x="1686" y="1296"/>
                </a:lnTo>
                <a:lnTo>
                  <a:pt x="1684" y="1296"/>
                </a:lnTo>
                <a:lnTo>
                  <a:pt x="1683" y="1295"/>
                </a:lnTo>
                <a:lnTo>
                  <a:pt x="1681" y="1295"/>
                </a:lnTo>
                <a:lnTo>
                  <a:pt x="1677" y="1293"/>
                </a:lnTo>
                <a:lnTo>
                  <a:pt x="1675" y="1293"/>
                </a:lnTo>
                <a:lnTo>
                  <a:pt x="1673" y="1291"/>
                </a:lnTo>
                <a:lnTo>
                  <a:pt x="1672" y="1291"/>
                </a:lnTo>
                <a:lnTo>
                  <a:pt x="1670" y="1289"/>
                </a:lnTo>
                <a:lnTo>
                  <a:pt x="1668" y="1289"/>
                </a:lnTo>
                <a:lnTo>
                  <a:pt x="1666" y="1287"/>
                </a:lnTo>
                <a:lnTo>
                  <a:pt x="1664" y="1287"/>
                </a:lnTo>
                <a:lnTo>
                  <a:pt x="1663" y="1286"/>
                </a:lnTo>
                <a:lnTo>
                  <a:pt x="1659" y="1286"/>
                </a:lnTo>
                <a:lnTo>
                  <a:pt x="1657" y="1284"/>
                </a:lnTo>
                <a:lnTo>
                  <a:pt x="1655" y="1284"/>
                </a:lnTo>
                <a:lnTo>
                  <a:pt x="1653" y="1282"/>
                </a:lnTo>
                <a:lnTo>
                  <a:pt x="1606" y="1347"/>
                </a:lnTo>
                <a:lnTo>
                  <a:pt x="1603" y="1347"/>
                </a:lnTo>
                <a:lnTo>
                  <a:pt x="1601" y="1347"/>
                </a:lnTo>
                <a:lnTo>
                  <a:pt x="1599" y="1347"/>
                </a:lnTo>
                <a:lnTo>
                  <a:pt x="1597" y="1345"/>
                </a:lnTo>
                <a:lnTo>
                  <a:pt x="1595" y="1345"/>
                </a:lnTo>
                <a:lnTo>
                  <a:pt x="1594" y="1345"/>
                </a:lnTo>
                <a:lnTo>
                  <a:pt x="1592" y="1345"/>
                </a:lnTo>
                <a:lnTo>
                  <a:pt x="1590" y="1345"/>
                </a:lnTo>
                <a:lnTo>
                  <a:pt x="1588" y="1344"/>
                </a:lnTo>
                <a:lnTo>
                  <a:pt x="1586" y="1344"/>
                </a:lnTo>
                <a:lnTo>
                  <a:pt x="1585" y="1344"/>
                </a:lnTo>
                <a:lnTo>
                  <a:pt x="1583" y="1344"/>
                </a:lnTo>
                <a:lnTo>
                  <a:pt x="1581" y="1344"/>
                </a:lnTo>
                <a:lnTo>
                  <a:pt x="1579" y="1344"/>
                </a:lnTo>
                <a:lnTo>
                  <a:pt x="1577" y="1342"/>
                </a:lnTo>
                <a:lnTo>
                  <a:pt x="1575" y="1342"/>
                </a:lnTo>
                <a:lnTo>
                  <a:pt x="1575" y="1345"/>
                </a:lnTo>
                <a:lnTo>
                  <a:pt x="1575" y="1347"/>
                </a:lnTo>
                <a:lnTo>
                  <a:pt x="1575" y="1351"/>
                </a:lnTo>
                <a:lnTo>
                  <a:pt x="1575" y="1355"/>
                </a:lnTo>
                <a:lnTo>
                  <a:pt x="1575" y="1356"/>
                </a:lnTo>
                <a:lnTo>
                  <a:pt x="1575" y="1360"/>
                </a:lnTo>
                <a:lnTo>
                  <a:pt x="1575" y="1364"/>
                </a:lnTo>
                <a:lnTo>
                  <a:pt x="1575" y="1365"/>
                </a:lnTo>
                <a:lnTo>
                  <a:pt x="1575" y="1369"/>
                </a:lnTo>
                <a:lnTo>
                  <a:pt x="1575" y="1373"/>
                </a:lnTo>
                <a:lnTo>
                  <a:pt x="1575" y="1375"/>
                </a:lnTo>
                <a:lnTo>
                  <a:pt x="1575" y="1378"/>
                </a:lnTo>
                <a:lnTo>
                  <a:pt x="1575" y="1382"/>
                </a:lnTo>
                <a:lnTo>
                  <a:pt x="1575" y="1384"/>
                </a:lnTo>
                <a:lnTo>
                  <a:pt x="1575" y="1387"/>
                </a:lnTo>
                <a:lnTo>
                  <a:pt x="1575" y="1391"/>
                </a:lnTo>
                <a:lnTo>
                  <a:pt x="1575" y="1394"/>
                </a:lnTo>
                <a:lnTo>
                  <a:pt x="1575" y="1398"/>
                </a:lnTo>
                <a:lnTo>
                  <a:pt x="1574" y="1404"/>
                </a:lnTo>
                <a:lnTo>
                  <a:pt x="1572" y="1411"/>
                </a:lnTo>
                <a:lnTo>
                  <a:pt x="1570" y="1416"/>
                </a:lnTo>
                <a:lnTo>
                  <a:pt x="1568" y="1424"/>
                </a:lnTo>
                <a:lnTo>
                  <a:pt x="1565" y="1431"/>
                </a:lnTo>
                <a:lnTo>
                  <a:pt x="1561" y="1436"/>
                </a:lnTo>
                <a:lnTo>
                  <a:pt x="1557" y="1444"/>
                </a:lnTo>
                <a:lnTo>
                  <a:pt x="1554" y="1451"/>
                </a:lnTo>
                <a:lnTo>
                  <a:pt x="1548" y="1458"/>
                </a:lnTo>
                <a:lnTo>
                  <a:pt x="1545" y="1463"/>
                </a:lnTo>
                <a:lnTo>
                  <a:pt x="1537" y="1469"/>
                </a:lnTo>
                <a:lnTo>
                  <a:pt x="1532" y="1473"/>
                </a:lnTo>
                <a:lnTo>
                  <a:pt x="1525" y="1478"/>
                </a:lnTo>
                <a:lnTo>
                  <a:pt x="1519" y="1480"/>
                </a:lnTo>
                <a:lnTo>
                  <a:pt x="1514" y="1482"/>
                </a:lnTo>
                <a:lnTo>
                  <a:pt x="1510" y="1482"/>
                </a:lnTo>
                <a:lnTo>
                  <a:pt x="1506" y="1483"/>
                </a:lnTo>
                <a:lnTo>
                  <a:pt x="1501" y="1483"/>
                </a:lnTo>
                <a:lnTo>
                  <a:pt x="1497" y="1483"/>
                </a:lnTo>
                <a:lnTo>
                  <a:pt x="1494" y="1483"/>
                </a:lnTo>
                <a:lnTo>
                  <a:pt x="1490" y="1483"/>
                </a:lnTo>
                <a:lnTo>
                  <a:pt x="1487" y="1483"/>
                </a:lnTo>
                <a:lnTo>
                  <a:pt x="1483" y="1483"/>
                </a:lnTo>
                <a:lnTo>
                  <a:pt x="1481" y="1483"/>
                </a:lnTo>
                <a:lnTo>
                  <a:pt x="1477" y="1483"/>
                </a:lnTo>
                <a:lnTo>
                  <a:pt x="1474" y="1482"/>
                </a:lnTo>
                <a:lnTo>
                  <a:pt x="1470" y="1482"/>
                </a:lnTo>
                <a:lnTo>
                  <a:pt x="1467" y="1480"/>
                </a:lnTo>
                <a:lnTo>
                  <a:pt x="1463" y="1478"/>
                </a:lnTo>
                <a:lnTo>
                  <a:pt x="1459" y="1478"/>
                </a:lnTo>
                <a:lnTo>
                  <a:pt x="1457" y="1482"/>
                </a:lnTo>
                <a:lnTo>
                  <a:pt x="1457" y="1485"/>
                </a:lnTo>
                <a:lnTo>
                  <a:pt x="1457" y="1489"/>
                </a:lnTo>
                <a:lnTo>
                  <a:pt x="1457" y="1493"/>
                </a:lnTo>
                <a:lnTo>
                  <a:pt x="1457" y="1496"/>
                </a:lnTo>
                <a:lnTo>
                  <a:pt x="1457" y="1498"/>
                </a:lnTo>
                <a:lnTo>
                  <a:pt x="1457" y="1502"/>
                </a:lnTo>
                <a:lnTo>
                  <a:pt x="1456" y="1505"/>
                </a:lnTo>
                <a:lnTo>
                  <a:pt x="1456" y="1509"/>
                </a:lnTo>
                <a:lnTo>
                  <a:pt x="1456" y="1513"/>
                </a:lnTo>
                <a:lnTo>
                  <a:pt x="1456" y="1516"/>
                </a:lnTo>
                <a:lnTo>
                  <a:pt x="1456" y="1520"/>
                </a:lnTo>
                <a:lnTo>
                  <a:pt x="1456" y="1523"/>
                </a:lnTo>
                <a:lnTo>
                  <a:pt x="1454" y="1527"/>
                </a:lnTo>
                <a:lnTo>
                  <a:pt x="1454" y="1531"/>
                </a:lnTo>
                <a:lnTo>
                  <a:pt x="1452" y="1534"/>
                </a:lnTo>
                <a:lnTo>
                  <a:pt x="1447" y="1554"/>
                </a:lnTo>
                <a:lnTo>
                  <a:pt x="1437" y="1574"/>
                </a:lnTo>
                <a:lnTo>
                  <a:pt x="1427" y="1591"/>
                </a:lnTo>
                <a:lnTo>
                  <a:pt x="1416" y="1605"/>
                </a:lnTo>
                <a:lnTo>
                  <a:pt x="1401" y="1618"/>
                </a:lnTo>
                <a:lnTo>
                  <a:pt x="1385" y="1631"/>
                </a:lnTo>
                <a:lnTo>
                  <a:pt x="1369" y="1640"/>
                </a:lnTo>
                <a:lnTo>
                  <a:pt x="1350" y="1649"/>
                </a:lnTo>
                <a:lnTo>
                  <a:pt x="1330" y="1656"/>
                </a:lnTo>
                <a:lnTo>
                  <a:pt x="1310" y="1661"/>
                </a:lnTo>
                <a:lnTo>
                  <a:pt x="1290" y="1667"/>
                </a:lnTo>
                <a:lnTo>
                  <a:pt x="1269" y="1670"/>
                </a:lnTo>
                <a:lnTo>
                  <a:pt x="1247" y="1674"/>
                </a:lnTo>
                <a:lnTo>
                  <a:pt x="1223" y="1678"/>
                </a:lnTo>
                <a:lnTo>
                  <a:pt x="1202" y="1680"/>
                </a:lnTo>
                <a:lnTo>
                  <a:pt x="1180" y="1681"/>
                </a:lnTo>
                <a:lnTo>
                  <a:pt x="1149" y="1681"/>
                </a:lnTo>
                <a:lnTo>
                  <a:pt x="1116" y="1680"/>
                </a:lnTo>
                <a:lnTo>
                  <a:pt x="1084" y="1674"/>
                </a:lnTo>
                <a:lnTo>
                  <a:pt x="1049" y="1667"/>
                </a:lnTo>
                <a:lnTo>
                  <a:pt x="1015" y="1656"/>
                </a:lnTo>
                <a:lnTo>
                  <a:pt x="980" y="1641"/>
                </a:lnTo>
                <a:lnTo>
                  <a:pt x="946" y="1627"/>
                </a:lnTo>
                <a:lnTo>
                  <a:pt x="913" y="1609"/>
                </a:lnTo>
                <a:lnTo>
                  <a:pt x="882" y="1587"/>
                </a:lnTo>
                <a:lnTo>
                  <a:pt x="853" y="1565"/>
                </a:lnTo>
                <a:lnTo>
                  <a:pt x="826" y="1542"/>
                </a:lnTo>
                <a:lnTo>
                  <a:pt x="804" y="1514"/>
                </a:lnTo>
                <a:lnTo>
                  <a:pt x="786" y="1487"/>
                </a:lnTo>
                <a:lnTo>
                  <a:pt x="771" y="1456"/>
                </a:lnTo>
                <a:lnTo>
                  <a:pt x="762" y="1425"/>
                </a:lnTo>
                <a:lnTo>
                  <a:pt x="759" y="1393"/>
                </a:lnTo>
                <a:lnTo>
                  <a:pt x="742" y="1396"/>
                </a:lnTo>
                <a:lnTo>
                  <a:pt x="726" y="1400"/>
                </a:lnTo>
                <a:lnTo>
                  <a:pt x="710" y="1405"/>
                </a:lnTo>
                <a:lnTo>
                  <a:pt x="692" y="1411"/>
                </a:lnTo>
                <a:lnTo>
                  <a:pt x="675" y="1416"/>
                </a:lnTo>
                <a:lnTo>
                  <a:pt x="659" y="1422"/>
                </a:lnTo>
                <a:lnTo>
                  <a:pt x="641" y="1429"/>
                </a:lnTo>
                <a:lnTo>
                  <a:pt x="624" y="1434"/>
                </a:lnTo>
                <a:lnTo>
                  <a:pt x="606" y="1444"/>
                </a:lnTo>
                <a:lnTo>
                  <a:pt x="590" y="1451"/>
                </a:lnTo>
                <a:lnTo>
                  <a:pt x="572" y="1458"/>
                </a:lnTo>
                <a:lnTo>
                  <a:pt x="555" y="1467"/>
                </a:lnTo>
                <a:lnTo>
                  <a:pt x="539" y="1476"/>
                </a:lnTo>
                <a:lnTo>
                  <a:pt x="521" y="1487"/>
                </a:lnTo>
                <a:lnTo>
                  <a:pt x="505" y="1496"/>
                </a:lnTo>
                <a:lnTo>
                  <a:pt x="488" y="1507"/>
                </a:lnTo>
                <a:lnTo>
                  <a:pt x="506" y="1538"/>
                </a:lnTo>
                <a:lnTo>
                  <a:pt x="530" y="1571"/>
                </a:lnTo>
                <a:lnTo>
                  <a:pt x="557" y="1601"/>
                </a:lnTo>
                <a:lnTo>
                  <a:pt x="588" y="1632"/>
                </a:lnTo>
                <a:lnTo>
                  <a:pt x="623" y="1663"/>
                </a:lnTo>
                <a:lnTo>
                  <a:pt x="661" y="1694"/>
                </a:lnTo>
                <a:lnTo>
                  <a:pt x="704" y="1721"/>
                </a:lnTo>
                <a:lnTo>
                  <a:pt x="748" y="1749"/>
                </a:lnTo>
                <a:lnTo>
                  <a:pt x="797" y="1774"/>
                </a:lnTo>
                <a:lnTo>
                  <a:pt x="848" y="1798"/>
                </a:lnTo>
                <a:lnTo>
                  <a:pt x="900" y="1818"/>
                </a:lnTo>
                <a:lnTo>
                  <a:pt x="955" y="1834"/>
                </a:lnTo>
                <a:lnTo>
                  <a:pt x="1013" y="1848"/>
                </a:lnTo>
                <a:lnTo>
                  <a:pt x="1071" y="1859"/>
                </a:lnTo>
                <a:lnTo>
                  <a:pt x="1131" y="1865"/>
                </a:lnTo>
                <a:lnTo>
                  <a:pt x="1191" y="1868"/>
                </a:lnTo>
                <a:lnTo>
                  <a:pt x="1211" y="1867"/>
                </a:lnTo>
                <a:lnTo>
                  <a:pt x="1229" y="1867"/>
                </a:lnTo>
                <a:lnTo>
                  <a:pt x="1251" y="1865"/>
                </a:lnTo>
                <a:lnTo>
                  <a:pt x="1271" y="1861"/>
                </a:lnTo>
                <a:lnTo>
                  <a:pt x="1289" y="1859"/>
                </a:lnTo>
                <a:lnTo>
                  <a:pt x="1309" y="1856"/>
                </a:lnTo>
                <a:lnTo>
                  <a:pt x="1329" y="1850"/>
                </a:lnTo>
                <a:lnTo>
                  <a:pt x="1347" y="1847"/>
                </a:lnTo>
                <a:lnTo>
                  <a:pt x="1363" y="1841"/>
                </a:lnTo>
                <a:lnTo>
                  <a:pt x="1379" y="1836"/>
                </a:lnTo>
                <a:lnTo>
                  <a:pt x="1394" y="1828"/>
                </a:lnTo>
                <a:lnTo>
                  <a:pt x="1407" y="1823"/>
                </a:lnTo>
                <a:lnTo>
                  <a:pt x="1418" y="1816"/>
                </a:lnTo>
                <a:lnTo>
                  <a:pt x="1425" y="1810"/>
                </a:lnTo>
                <a:lnTo>
                  <a:pt x="1432" y="1803"/>
                </a:lnTo>
                <a:lnTo>
                  <a:pt x="1434" y="1796"/>
                </a:lnTo>
                <a:lnTo>
                  <a:pt x="1436" y="1787"/>
                </a:lnTo>
                <a:lnTo>
                  <a:pt x="1437" y="1776"/>
                </a:lnTo>
                <a:lnTo>
                  <a:pt x="1439" y="1767"/>
                </a:lnTo>
                <a:lnTo>
                  <a:pt x="1439" y="1759"/>
                </a:lnTo>
                <a:lnTo>
                  <a:pt x="1439" y="1750"/>
                </a:lnTo>
                <a:lnTo>
                  <a:pt x="1439" y="1741"/>
                </a:lnTo>
                <a:lnTo>
                  <a:pt x="1439" y="1732"/>
                </a:lnTo>
                <a:lnTo>
                  <a:pt x="1437" y="1725"/>
                </a:lnTo>
                <a:lnTo>
                  <a:pt x="1436" y="1716"/>
                </a:lnTo>
                <a:lnTo>
                  <a:pt x="1432" y="1709"/>
                </a:lnTo>
                <a:lnTo>
                  <a:pt x="1430" y="1700"/>
                </a:lnTo>
                <a:lnTo>
                  <a:pt x="1427" y="1692"/>
                </a:lnTo>
                <a:lnTo>
                  <a:pt x="1421" y="1683"/>
                </a:lnTo>
                <a:lnTo>
                  <a:pt x="1416" y="1676"/>
                </a:lnTo>
                <a:lnTo>
                  <a:pt x="1410" y="1669"/>
                </a:lnTo>
                <a:lnTo>
                  <a:pt x="1405" y="1660"/>
                </a:lnTo>
                <a:lnTo>
                  <a:pt x="1405" y="1658"/>
                </a:lnTo>
                <a:lnTo>
                  <a:pt x="1405" y="1656"/>
                </a:lnTo>
                <a:lnTo>
                  <a:pt x="1405" y="1652"/>
                </a:lnTo>
                <a:lnTo>
                  <a:pt x="1407" y="1651"/>
                </a:lnTo>
                <a:lnTo>
                  <a:pt x="1407" y="1645"/>
                </a:lnTo>
                <a:lnTo>
                  <a:pt x="1408" y="1641"/>
                </a:lnTo>
                <a:lnTo>
                  <a:pt x="1408" y="1638"/>
                </a:lnTo>
                <a:lnTo>
                  <a:pt x="1410" y="1632"/>
                </a:lnTo>
                <a:lnTo>
                  <a:pt x="1414" y="1627"/>
                </a:lnTo>
                <a:lnTo>
                  <a:pt x="1416" y="1621"/>
                </a:lnTo>
                <a:lnTo>
                  <a:pt x="1418" y="1618"/>
                </a:lnTo>
                <a:lnTo>
                  <a:pt x="1421" y="1612"/>
                </a:lnTo>
                <a:lnTo>
                  <a:pt x="1425" y="1609"/>
                </a:lnTo>
                <a:lnTo>
                  <a:pt x="1430" y="1603"/>
                </a:lnTo>
                <a:lnTo>
                  <a:pt x="1434" y="1600"/>
                </a:lnTo>
                <a:lnTo>
                  <a:pt x="1436" y="1605"/>
                </a:lnTo>
                <a:lnTo>
                  <a:pt x="1437" y="1611"/>
                </a:lnTo>
                <a:lnTo>
                  <a:pt x="1439" y="1616"/>
                </a:lnTo>
                <a:lnTo>
                  <a:pt x="1443" y="1621"/>
                </a:lnTo>
                <a:lnTo>
                  <a:pt x="1445" y="1627"/>
                </a:lnTo>
                <a:lnTo>
                  <a:pt x="1447" y="1631"/>
                </a:lnTo>
                <a:lnTo>
                  <a:pt x="1448" y="1636"/>
                </a:lnTo>
                <a:lnTo>
                  <a:pt x="1452" y="1640"/>
                </a:lnTo>
                <a:lnTo>
                  <a:pt x="1454" y="1643"/>
                </a:lnTo>
                <a:lnTo>
                  <a:pt x="1456" y="1647"/>
                </a:lnTo>
                <a:lnTo>
                  <a:pt x="1459" y="1649"/>
                </a:lnTo>
                <a:lnTo>
                  <a:pt x="1461" y="1652"/>
                </a:lnTo>
                <a:lnTo>
                  <a:pt x="1463" y="1654"/>
                </a:lnTo>
                <a:lnTo>
                  <a:pt x="1467" y="1658"/>
                </a:lnTo>
                <a:lnTo>
                  <a:pt x="1468" y="1660"/>
                </a:lnTo>
                <a:lnTo>
                  <a:pt x="1470" y="1660"/>
                </a:lnTo>
                <a:lnTo>
                  <a:pt x="1472" y="1661"/>
                </a:lnTo>
                <a:lnTo>
                  <a:pt x="1476" y="1661"/>
                </a:lnTo>
                <a:lnTo>
                  <a:pt x="1479" y="1663"/>
                </a:lnTo>
                <a:lnTo>
                  <a:pt x="1483" y="1663"/>
                </a:lnTo>
                <a:lnTo>
                  <a:pt x="1487" y="1663"/>
                </a:lnTo>
                <a:lnTo>
                  <a:pt x="1492" y="1663"/>
                </a:lnTo>
                <a:lnTo>
                  <a:pt x="1496" y="1663"/>
                </a:lnTo>
                <a:lnTo>
                  <a:pt x="1501" y="1663"/>
                </a:lnTo>
                <a:lnTo>
                  <a:pt x="1506" y="1663"/>
                </a:lnTo>
                <a:lnTo>
                  <a:pt x="1510" y="1663"/>
                </a:lnTo>
                <a:lnTo>
                  <a:pt x="1516" y="1661"/>
                </a:lnTo>
                <a:lnTo>
                  <a:pt x="1521" y="1661"/>
                </a:lnTo>
                <a:lnTo>
                  <a:pt x="1526" y="1660"/>
                </a:lnTo>
                <a:lnTo>
                  <a:pt x="1532" y="1658"/>
                </a:lnTo>
                <a:lnTo>
                  <a:pt x="1537" y="1656"/>
                </a:lnTo>
                <a:lnTo>
                  <a:pt x="1543" y="1654"/>
                </a:lnTo>
                <a:lnTo>
                  <a:pt x="1546" y="1652"/>
                </a:lnTo>
                <a:lnTo>
                  <a:pt x="1550" y="1649"/>
                </a:lnTo>
                <a:lnTo>
                  <a:pt x="1554" y="1645"/>
                </a:lnTo>
                <a:lnTo>
                  <a:pt x="1559" y="1640"/>
                </a:lnTo>
                <a:lnTo>
                  <a:pt x="1563" y="1636"/>
                </a:lnTo>
                <a:lnTo>
                  <a:pt x="1568" y="1629"/>
                </a:lnTo>
                <a:lnTo>
                  <a:pt x="1574" y="1623"/>
                </a:lnTo>
                <a:lnTo>
                  <a:pt x="1579" y="1618"/>
                </a:lnTo>
                <a:lnTo>
                  <a:pt x="1585" y="1612"/>
                </a:lnTo>
                <a:lnTo>
                  <a:pt x="1592" y="1605"/>
                </a:lnTo>
                <a:lnTo>
                  <a:pt x="1599" y="1600"/>
                </a:lnTo>
                <a:lnTo>
                  <a:pt x="1606" y="1594"/>
                </a:lnTo>
                <a:lnTo>
                  <a:pt x="1615" y="1589"/>
                </a:lnTo>
                <a:lnTo>
                  <a:pt x="1623" y="1585"/>
                </a:lnTo>
                <a:lnTo>
                  <a:pt x="1634" y="1582"/>
                </a:lnTo>
                <a:lnTo>
                  <a:pt x="1644" y="1580"/>
                </a:lnTo>
                <a:lnTo>
                  <a:pt x="1653" y="1578"/>
                </a:lnTo>
                <a:lnTo>
                  <a:pt x="1663" y="1576"/>
                </a:lnTo>
                <a:lnTo>
                  <a:pt x="1673" y="1574"/>
                </a:lnTo>
                <a:lnTo>
                  <a:pt x="1684" y="1572"/>
                </a:lnTo>
                <a:lnTo>
                  <a:pt x="1695" y="1571"/>
                </a:lnTo>
                <a:lnTo>
                  <a:pt x="1708" y="1571"/>
                </a:lnTo>
                <a:lnTo>
                  <a:pt x="1721" y="1569"/>
                </a:lnTo>
                <a:lnTo>
                  <a:pt x="1732" y="1567"/>
                </a:lnTo>
                <a:lnTo>
                  <a:pt x="1744" y="1567"/>
                </a:lnTo>
                <a:lnTo>
                  <a:pt x="1757" y="1565"/>
                </a:lnTo>
                <a:lnTo>
                  <a:pt x="1768" y="1563"/>
                </a:lnTo>
                <a:lnTo>
                  <a:pt x="1781" y="1563"/>
                </a:lnTo>
                <a:lnTo>
                  <a:pt x="1790" y="1562"/>
                </a:lnTo>
                <a:lnTo>
                  <a:pt x="1801" y="1560"/>
                </a:lnTo>
                <a:lnTo>
                  <a:pt x="1808" y="1560"/>
                </a:lnTo>
                <a:lnTo>
                  <a:pt x="1815" y="1558"/>
                </a:lnTo>
                <a:lnTo>
                  <a:pt x="1801" y="1551"/>
                </a:lnTo>
                <a:lnTo>
                  <a:pt x="1786" y="1545"/>
                </a:lnTo>
                <a:lnTo>
                  <a:pt x="1771" y="1538"/>
                </a:lnTo>
                <a:lnTo>
                  <a:pt x="1757" y="1532"/>
                </a:lnTo>
                <a:lnTo>
                  <a:pt x="1744" y="1527"/>
                </a:lnTo>
                <a:lnTo>
                  <a:pt x="1732" y="1523"/>
                </a:lnTo>
                <a:lnTo>
                  <a:pt x="1717" y="1520"/>
                </a:lnTo>
                <a:lnTo>
                  <a:pt x="1704" y="1516"/>
                </a:lnTo>
                <a:lnTo>
                  <a:pt x="1692" y="1513"/>
                </a:lnTo>
                <a:lnTo>
                  <a:pt x="1679" y="1511"/>
                </a:lnTo>
                <a:lnTo>
                  <a:pt x="1666" y="1509"/>
                </a:lnTo>
                <a:lnTo>
                  <a:pt x="1653" y="1507"/>
                </a:lnTo>
                <a:lnTo>
                  <a:pt x="1639" y="1507"/>
                </a:lnTo>
                <a:lnTo>
                  <a:pt x="1626" y="1505"/>
                </a:lnTo>
                <a:lnTo>
                  <a:pt x="1612" y="1507"/>
                </a:lnTo>
                <a:lnTo>
                  <a:pt x="1597" y="1507"/>
                </a:lnTo>
                <a:close/>
                <a:moveTo>
                  <a:pt x="1722" y="1315"/>
                </a:moveTo>
                <a:lnTo>
                  <a:pt x="1719" y="1324"/>
                </a:lnTo>
                <a:lnTo>
                  <a:pt x="1717" y="1335"/>
                </a:lnTo>
                <a:lnTo>
                  <a:pt x="1713" y="1344"/>
                </a:lnTo>
                <a:lnTo>
                  <a:pt x="1708" y="1353"/>
                </a:lnTo>
                <a:lnTo>
                  <a:pt x="1704" y="1362"/>
                </a:lnTo>
                <a:lnTo>
                  <a:pt x="1699" y="1373"/>
                </a:lnTo>
                <a:lnTo>
                  <a:pt x="1695" y="1382"/>
                </a:lnTo>
                <a:lnTo>
                  <a:pt x="1690" y="1391"/>
                </a:lnTo>
                <a:lnTo>
                  <a:pt x="1684" y="1400"/>
                </a:lnTo>
                <a:lnTo>
                  <a:pt x="1679" y="1409"/>
                </a:lnTo>
                <a:lnTo>
                  <a:pt x="1673" y="1418"/>
                </a:lnTo>
                <a:lnTo>
                  <a:pt x="1668" y="1425"/>
                </a:lnTo>
                <a:lnTo>
                  <a:pt x="1661" y="1434"/>
                </a:lnTo>
                <a:lnTo>
                  <a:pt x="1655" y="1444"/>
                </a:lnTo>
                <a:lnTo>
                  <a:pt x="1648" y="1451"/>
                </a:lnTo>
                <a:lnTo>
                  <a:pt x="1641" y="1460"/>
                </a:lnTo>
                <a:lnTo>
                  <a:pt x="1646" y="1458"/>
                </a:lnTo>
                <a:lnTo>
                  <a:pt x="1650" y="1456"/>
                </a:lnTo>
                <a:lnTo>
                  <a:pt x="1655" y="1456"/>
                </a:lnTo>
                <a:lnTo>
                  <a:pt x="1659" y="1454"/>
                </a:lnTo>
                <a:lnTo>
                  <a:pt x="1664" y="1454"/>
                </a:lnTo>
                <a:lnTo>
                  <a:pt x="1670" y="1453"/>
                </a:lnTo>
                <a:lnTo>
                  <a:pt x="1675" y="1453"/>
                </a:lnTo>
                <a:lnTo>
                  <a:pt x="1681" y="1451"/>
                </a:lnTo>
                <a:lnTo>
                  <a:pt x="1686" y="1451"/>
                </a:lnTo>
                <a:lnTo>
                  <a:pt x="1693" y="1449"/>
                </a:lnTo>
                <a:lnTo>
                  <a:pt x="1699" y="1449"/>
                </a:lnTo>
                <a:lnTo>
                  <a:pt x="1706" y="1449"/>
                </a:lnTo>
                <a:lnTo>
                  <a:pt x="1713" y="1447"/>
                </a:lnTo>
                <a:lnTo>
                  <a:pt x="1721" y="1447"/>
                </a:lnTo>
                <a:lnTo>
                  <a:pt x="1730" y="1447"/>
                </a:lnTo>
                <a:lnTo>
                  <a:pt x="1737" y="1447"/>
                </a:lnTo>
                <a:lnTo>
                  <a:pt x="1746" y="1451"/>
                </a:lnTo>
                <a:lnTo>
                  <a:pt x="1755" y="1453"/>
                </a:lnTo>
                <a:lnTo>
                  <a:pt x="1762" y="1456"/>
                </a:lnTo>
                <a:lnTo>
                  <a:pt x="1770" y="1460"/>
                </a:lnTo>
                <a:lnTo>
                  <a:pt x="1777" y="1463"/>
                </a:lnTo>
                <a:lnTo>
                  <a:pt x="1784" y="1467"/>
                </a:lnTo>
                <a:lnTo>
                  <a:pt x="1791" y="1473"/>
                </a:lnTo>
                <a:lnTo>
                  <a:pt x="1801" y="1476"/>
                </a:lnTo>
                <a:lnTo>
                  <a:pt x="1810" y="1482"/>
                </a:lnTo>
                <a:lnTo>
                  <a:pt x="1819" y="1487"/>
                </a:lnTo>
                <a:lnTo>
                  <a:pt x="1830" y="1491"/>
                </a:lnTo>
                <a:lnTo>
                  <a:pt x="1840" y="1498"/>
                </a:lnTo>
                <a:lnTo>
                  <a:pt x="1853" y="1503"/>
                </a:lnTo>
                <a:lnTo>
                  <a:pt x="1868" y="1509"/>
                </a:lnTo>
                <a:lnTo>
                  <a:pt x="1882" y="1516"/>
                </a:lnTo>
                <a:lnTo>
                  <a:pt x="1900" y="1522"/>
                </a:lnTo>
                <a:lnTo>
                  <a:pt x="1900" y="1518"/>
                </a:lnTo>
                <a:lnTo>
                  <a:pt x="1900" y="1513"/>
                </a:lnTo>
                <a:lnTo>
                  <a:pt x="1899" y="1509"/>
                </a:lnTo>
                <a:lnTo>
                  <a:pt x="1899" y="1503"/>
                </a:lnTo>
                <a:lnTo>
                  <a:pt x="1899" y="1500"/>
                </a:lnTo>
                <a:lnTo>
                  <a:pt x="1899" y="1494"/>
                </a:lnTo>
                <a:lnTo>
                  <a:pt x="1899" y="1491"/>
                </a:lnTo>
                <a:lnTo>
                  <a:pt x="1899" y="1485"/>
                </a:lnTo>
                <a:lnTo>
                  <a:pt x="1897" y="1482"/>
                </a:lnTo>
                <a:lnTo>
                  <a:pt x="1897" y="1476"/>
                </a:lnTo>
                <a:lnTo>
                  <a:pt x="1897" y="1471"/>
                </a:lnTo>
                <a:lnTo>
                  <a:pt x="1897" y="1467"/>
                </a:lnTo>
                <a:lnTo>
                  <a:pt x="1895" y="1462"/>
                </a:lnTo>
                <a:lnTo>
                  <a:pt x="1895" y="1458"/>
                </a:lnTo>
                <a:lnTo>
                  <a:pt x="1895" y="1453"/>
                </a:lnTo>
                <a:lnTo>
                  <a:pt x="1893" y="1447"/>
                </a:lnTo>
                <a:lnTo>
                  <a:pt x="1884" y="1438"/>
                </a:lnTo>
                <a:lnTo>
                  <a:pt x="1875" y="1429"/>
                </a:lnTo>
                <a:lnTo>
                  <a:pt x="1864" y="1420"/>
                </a:lnTo>
                <a:lnTo>
                  <a:pt x="1855" y="1413"/>
                </a:lnTo>
                <a:lnTo>
                  <a:pt x="1844" y="1404"/>
                </a:lnTo>
                <a:lnTo>
                  <a:pt x="1835" y="1394"/>
                </a:lnTo>
                <a:lnTo>
                  <a:pt x="1826" y="1387"/>
                </a:lnTo>
                <a:lnTo>
                  <a:pt x="1815" y="1380"/>
                </a:lnTo>
                <a:lnTo>
                  <a:pt x="1806" y="1373"/>
                </a:lnTo>
                <a:lnTo>
                  <a:pt x="1797" y="1365"/>
                </a:lnTo>
                <a:lnTo>
                  <a:pt x="1788" y="1358"/>
                </a:lnTo>
                <a:lnTo>
                  <a:pt x="1779" y="1351"/>
                </a:lnTo>
                <a:lnTo>
                  <a:pt x="1770" y="1345"/>
                </a:lnTo>
                <a:lnTo>
                  <a:pt x="1762" y="1340"/>
                </a:lnTo>
                <a:lnTo>
                  <a:pt x="1755" y="1335"/>
                </a:lnTo>
                <a:lnTo>
                  <a:pt x="1746" y="1329"/>
                </a:lnTo>
                <a:lnTo>
                  <a:pt x="1744" y="1329"/>
                </a:lnTo>
                <a:lnTo>
                  <a:pt x="1742" y="1327"/>
                </a:lnTo>
                <a:lnTo>
                  <a:pt x="1741" y="1327"/>
                </a:lnTo>
                <a:lnTo>
                  <a:pt x="1739" y="1325"/>
                </a:lnTo>
                <a:lnTo>
                  <a:pt x="1737" y="1324"/>
                </a:lnTo>
                <a:lnTo>
                  <a:pt x="1735" y="1322"/>
                </a:lnTo>
                <a:lnTo>
                  <a:pt x="1733" y="1322"/>
                </a:lnTo>
                <a:lnTo>
                  <a:pt x="1732" y="1320"/>
                </a:lnTo>
                <a:lnTo>
                  <a:pt x="1730" y="1320"/>
                </a:lnTo>
                <a:lnTo>
                  <a:pt x="1728" y="1318"/>
                </a:lnTo>
                <a:lnTo>
                  <a:pt x="1726" y="1316"/>
                </a:lnTo>
                <a:lnTo>
                  <a:pt x="1724" y="1316"/>
                </a:lnTo>
                <a:lnTo>
                  <a:pt x="1722" y="1315"/>
                </a:lnTo>
                <a:close/>
                <a:moveTo>
                  <a:pt x="1728" y="1162"/>
                </a:moveTo>
                <a:lnTo>
                  <a:pt x="1730" y="1168"/>
                </a:lnTo>
                <a:lnTo>
                  <a:pt x="1732" y="1173"/>
                </a:lnTo>
                <a:lnTo>
                  <a:pt x="1733" y="1178"/>
                </a:lnTo>
                <a:lnTo>
                  <a:pt x="1733" y="1186"/>
                </a:lnTo>
                <a:lnTo>
                  <a:pt x="1735" y="1191"/>
                </a:lnTo>
                <a:lnTo>
                  <a:pt x="1735" y="1197"/>
                </a:lnTo>
                <a:lnTo>
                  <a:pt x="1737" y="1202"/>
                </a:lnTo>
                <a:lnTo>
                  <a:pt x="1737" y="1209"/>
                </a:lnTo>
                <a:lnTo>
                  <a:pt x="1737" y="1215"/>
                </a:lnTo>
                <a:lnTo>
                  <a:pt x="1737" y="1220"/>
                </a:lnTo>
                <a:lnTo>
                  <a:pt x="1737" y="1227"/>
                </a:lnTo>
                <a:lnTo>
                  <a:pt x="1737" y="1233"/>
                </a:lnTo>
                <a:lnTo>
                  <a:pt x="1737" y="1238"/>
                </a:lnTo>
                <a:lnTo>
                  <a:pt x="1737" y="1246"/>
                </a:lnTo>
                <a:lnTo>
                  <a:pt x="1735" y="1251"/>
                </a:lnTo>
                <a:lnTo>
                  <a:pt x="1735" y="1258"/>
                </a:lnTo>
                <a:lnTo>
                  <a:pt x="1737" y="1258"/>
                </a:lnTo>
                <a:lnTo>
                  <a:pt x="1741" y="1260"/>
                </a:lnTo>
                <a:lnTo>
                  <a:pt x="1742" y="1262"/>
                </a:lnTo>
                <a:lnTo>
                  <a:pt x="1746" y="1262"/>
                </a:lnTo>
                <a:lnTo>
                  <a:pt x="1748" y="1264"/>
                </a:lnTo>
                <a:lnTo>
                  <a:pt x="1750" y="1266"/>
                </a:lnTo>
                <a:lnTo>
                  <a:pt x="1753" y="1267"/>
                </a:lnTo>
                <a:lnTo>
                  <a:pt x="1755" y="1267"/>
                </a:lnTo>
                <a:lnTo>
                  <a:pt x="1757" y="1269"/>
                </a:lnTo>
                <a:lnTo>
                  <a:pt x="1761" y="1271"/>
                </a:lnTo>
                <a:lnTo>
                  <a:pt x="1762" y="1273"/>
                </a:lnTo>
                <a:lnTo>
                  <a:pt x="1764" y="1275"/>
                </a:lnTo>
                <a:lnTo>
                  <a:pt x="1766" y="1275"/>
                </a:lnTo>
                <a:lnTo>
                  <a:pt x="1770" y="1276"/>
                </a:lnTo>
                <a:lnTo>
                  <a:pt x="1771" y="1278"/>
                </a:lnTo>
                <a:lnTo>
                  <a:pt x="1773" y="1278"/>
                </a:lnTo>
                <a:lnTo>
                  <a:pt x="1781" y="1282"/>
                </a:lnTo>
                <a:lnTo>
                  <a:pt x="1788" y="1287"/>
                </a:lnTo>
                <a:lnTo>
                  <a:pt x="1795" y="1291"/>
                </a:lnTo>
                <a:lnTo>
                  <a:pt x="1802" y="1295"/>
                </a:lnTo>
                <a:lnTo>
                  <a:pt x="1810" y="1300"/>
                </a:lnTo>
                <a:lnTo>
                  <a:pt x="1817" y="1304"/>
                </a:lnTo>
                <a:lnTo>
                  <a:pt x="1824" y="1307"/>
                </a:lnTo>
                <a:lnTo>
                  <a:pt x="1830" y="1313"/>
                </a:lnTo>
                <a:lnTo>
                  <a:pt x="1837" y="1316"/>
                </a:lnTo>
                <a:lnTo>
                  <a:pt x="1844" y="1322"/>
                </a:lnTo>
                <a:lnTo>
                  <a:pt x="1851" y="1327"/>
                </a:lnTo>
                <a:lnTo>
                  <a:pt x="1857" y="1331"/>
                </a:lnTo>
                <a:lnTo>
                  <a:pt x="1864" y="1336"/>
                </a:lnTo>
                <a:lnTo>
                  <a:pt x="1871" y="1342"/>
                </a:lnTo>
                <a:lnTo>
                  <a:pt x="1879" y="1345"/>
                </a:lnTo>
                <a:lnTo>
                  <a:pt x="1884" y="1351"/>
                </a:lnTo>
                <a:lnTo>
                  <a:pt x="1884" y="1345"/>
                </a:lnTo>
                <a:lnTo>
                  <a:pt x="1884" y="1342"/>
                </a:lnTo>
                <a:lnTo>
                  <a:pt x="1882" y="1336"/>
                </a:lnTo>
                <a:lnTo>
                  <a:pt x="1882" y="1331"/>
                </a:lnTo>
                <a:lnTo>
                  <a:pt x="1882" y="1325"/>
                </a:lnTo>
                <a:lnTo>
                  <a:pt x="1880" y="1320"/>
                </a:lnTo>
                <a:lnTo>
                  <a:pt x="1880" y="1316"/>
                </a:lnTo>
                <a:lnTo>
                  <a:pt x="1880" y="1311"/>
                </a:lnTo>
                <a:lnTo>
                  <a:pt x="1880" y="1306"/>
                </a:lnTo>
                <a:lnTo>
                  <a:pt x="1879" y="1302"/>
                </a:lnTo>
                <a:lnTo>
                  <a:pt x="1879" y="1296"/>
                </a:lnTo>
                <a:lnTo>
                  <a:pt x="1879" y="1291"/>
                </a:lnTo>
                <a:lnTo>
                  <a:pt x="1877" y="1287"/>
                </a:lnTo>
                <a:lnTo>
                  <a:pt x="1877" y="1282"/>
                </a:lnTo>
                <a:lnTo>
                  <a:pt x="1877" y="1278"/>
                </a:lnTo>
                <a:lnTo>
                  <a:pt x="1875" y="1273"/>
                </a:lnTo>
                <a:lnTo>
                  <a:pt x="1868" y="1266"/>
                </a:lnTo>
                <a:lnTo>
                  <a:pt x="1859" y="1258"/>
                </a:lnTo>
                <a:lnTo>
                  <a:pt x="1850" y="1251"/>
                </a:lnTo>
                <a:lnTo>
                  <a:pt x="1840" y="1244"/>
                </a:lnTo>
                <a:lnTo>
                  <a:pt x="1831" y="1237"/>
                </a:lnTo>
                <a:lnTo>
                  <a:pt x="1822" y="1229"/>
                </a:lnTo>
                <a:lnTo>
                  <a:pt x="1813" y="1222"/>
                </a:lnTo>
                <a:lnTo>
                  <a:pt x="1804" y="1215"/>
                </a:lnTo>
                <a:lnTo>
                  <a:pt x="1795" y="1207"/>
                </a:lnTo>
                <a:lnTo>
                  <a:pt x="1786" y="1202"/>
                </a:lnTo>
                <a:lnTo>
                  <a:pt x="1777" y="1195"/>
                </a:lnTo>
                <a:lnTo>
                  <a:pt x="1766" y="1188"/>
                </a:lnTo>
                <a:lnTo>
                  <a:pt x="1757" y="1180"/>
                </a:lnTo>
                <a:lnTo>
                  <a:pt x="1748" y="1175"/>
                </a:lnTo>
                <a:lnTo>
                  <a:pt x="1739" y="1168"/>
                </a:lnTo>
                <a:lnTo>
                  <a:pt x="1728" y="1162"/>
                </a:lnTo>
                <a:close/>
                <a:moveTo>
                  <a:pt x="1677" y="1227"/>
                </a:moveTo>
                <a:lnTo>
                  <a:pt x="1673" y="1213"/>
                </a:lnTo>
                <a:lnTo>
                  <a:pt x="1668" y="1200"/>
                </a:lnTo>
                <a:lnTo>
                  <a:pt x="1661" y="1188"/>
                </a:lnTo>
                <a:lnTo>
                  <a:pt x="1655" y="1175"/>
                </a:lnTo>
                <a:lnTo>
                  <a:pt x="1648" y="1162"/>
                </a:lnTo>
                <a:lnTo>
                  <a:pt x="1641" y="1151"/>
                </a:lnTo>
                <a:lnTo>
                  <a:pt x="1634" y="1140"/>
                </a:lnTo>
                <a:lnTo>
                  <a:pt x="1626" y="1129"/>
                </a:lnTo>
                <a:lnTo>
                  <a:pt x="1619" y="1119"/>
                </a:lnTo>
                <a:lnTo>
                  <a:pt x="1610" y="1109"/>
                </a:lnTo>
                <a:lnTo>
                  <a:pt x="1601" y="1100"/>
                </a:lnTo>
                <a:lnTo>
                  <a:pt x="1594" y="1091"/>
                </a:lnTo>
                <a:lnTo>
                  <a:pt x="1585" y="1082"/>
                </a:lnTo>
                <a:lnTo>
                  <a:pt x="1575" y="1075"/>
                </a:lnTo>
                <a:lnTo>
                  <a:pt x="1566" y="1068"/>
                </a:lnTo>
                <a:lnTo>
                  <a:pt x="1557" y="1060"/>
                </a:lnTo>
                <a:lnTo>
                  <a:pt x="1557" y="1059"/>
                </a:lnTo>
                <a:lnTo>
                  <a:pt x="1555" y="1059"/>
                </a:lnTo>
                <a:lnTo>
                  <a:pt x="1554" y="1057"/>
                </a:lnTo>
                <a:lnTo>
                  <a:pt x="1552" y="1057"/>
                </a:lnTo>
                <a:lnTo>
                  <a:pt x="1552" y="1055"/>
                </a:lnTo>
                <a:lnTo>
                  <a:pt x="1550" y="1055"/>
                </a:lnTo>
                <a:lnTo>
                  <a:pt x="1548" y="1055"/>
                </a:lnTo>
                <a:lnTo>
                  <a:pt x="1548" y="1053"/>
                </a:lnTo>
                <a:lnTo>
                  <a:pt x="1550" y="1062"/>
                </a:lnTo>
                <a:lnTo>
                  <a:pt x="1550" y="1069"/>
                </a:lnTo>
                <a:lnTo>
                  <a:pt x="1552" y="1079"/>
                </a:lnTo>
                <a:lnTo>
                  <a:pt x="1552" y="1086"/>
                </a:lnTo>
                <a:lnTo>
                  <a:pt x="1554" y="1095"/>
                </a:lnTo>
                <a:lnTo>
                  <a:pt x="1554" y="1102"/>
                </a:lnTo>
                <a:lnTo>
                  <a:pt x="1555" y="1109"/>
                </a:lnTo>
                <a:lnTo>
                  <a:pt x="1555" y="1117"/>
                </a:lnTo>
                <a:lnTo>
                  <a:pt x="1557" y="1126"/>
                </a:lnTo>
                <a:lnTo>
                  <a:pt x="1557" y="1133"/>
                </a:lnTo>
                <a:lnTo>
                  <a:pt x="1559" y="1140"/>
                </a:lnTo>
                <a:lnTo>
                  <a:pt x="1559" y="1148"/>
                </a:lnTo>
                <a:lnTo>
                  <a:pt x="1561" y="1155"/>
                </a:lnTo>
                <a:lnTo>
                  <a:pt x="1561" y="1162"/>
                </a:lnTo>
                <a:lnTo>
                  <a:pt x="1563" y="1169"/>
                </a:lnTo>
                <a:lnTo>
                  <a:pt x="1563" y="1177"/>
                </a:lnTo>
                <a:lnTo>
                  <a:pt x="1570" y="1180"/>
                </a:lnTo>
                <a:lnTo>
                  <a:pt x="1577" y="1182"/>
                </a:lnTo>
                <a:lnTo>
                  <a:pt x="1585" y="1186"/>
                </a:lnTo>
                <a:lnTo>
                  <a:pt x="1590" y="1189"/>
                </a:lnTo>
                <a:lnTo>
                  <a:pt x="1597" y="1191"/>
                </a:lnTo>
                <a:lnTo>
                  <a:pt x="1604" y="1195"/>
                </a:lnTo>
                <a:lnTo>
                  <a:pt x="1612" y="1198"/>
                </a:lnTo>
                <a:lnTo>
                  <a:pt x="1619" y="1202"/>
                </a:lnTo>
                <a:lnTo>
                  <a:pt x="1626" y="1204"/>
                </a:lnTo>
                <a:lnTo>
                  <a:pt x="1634" y="1207"/>
                </a:lnTo>
                <a:lnTo>
                  <a:pt x="1641" y="1211"/>
                </a:lnTo>
                <a:lnTo>
                  <a:pt x="1648" y="1215"/>
                </a:lnTo>
                <a:lnTo>
                  <a:pt x="1655" y="1218"/>
                </a:lnTo>
                <a:lnTo>
                  <a:pt x="1663" y="1222"/>
                </a:lnTo>
                <a:lnTo>
                  <a:pt x="1670" y="1224"/>
                </a:lnTo>
                <a:lnTo>
                  <a:pt x="1677" y="1227"/>
                </a:lnTo>
                <a:close/>
                <a:moveTo>
                  <a:pt x="1461" y="703"/>
                </a:moveTo>
                <a:lnTo>
                  <a:pt x="1456" y="712"/>
                </a:lnTo>
                <a:lnTo>
                  <a:pt x="1450" y="721"/>
                </a:lnTo>
                <a:lnTo>
                  <a:pt x="1445" y="730"/>
                </a:lnTo>
                <a:lnTo>
                  <a:pt x="1437" y="739"/>
                </a:lnTo>
                <a:lnTo>
                  <a:pt x="1432" y="748"/>
                </a:lnTo>
                <a:lnTo>
                  <a:pt x="1427" y="759"/>
                </a:lnTo>
                <a:lnTo>
                  <a:pt x="1423" y="768"/>
                </a:lnTo>
                <a:lnTo>
                  <a:pt x="1418" y="779"/>
                </a:lnTo>
                <a:lnTo>
                  <a:pt x="1414" y="788"/>
                </a:lnTo>
                <a:lnTo>
                  <a:pt x="1412" y="797"/>
                </a:lnTo>
                <a:lnTo>
                  <a:pt x="1408" y="808"/>
                </a:lnTo>
                <a:lnTo>
                  <a:pt x="1408" y="817"/>
                </a:lnTo>
                <a:lnTo>
                  <a:pt x="1407" y="824"/>
                </a:lnTo>
                <a:lnTo>
                  <a:pt x="1408" y="833"/>
                </a:lnTo>
                <a:lnTo>
                  <a:pt x="1410" y="843"/>
                </a:lnTo>
                <a:lnTo>
                  <a:pt x="1414" y="850"/>
                </a:lnTo>
                <a:lnTo>
                  <a:pt x="1416" y="855"/>
                </a:lnTo>
                <a:lnTo>
                  <a:pt x="1419" y="859"/>
                </a:lnTo>
                <a:lnTo>
                  <a:pt x="1421" y="864"/>
                </a:lnTo>
                <a:lnTo>
                  <a:pt x="1427" y="870"/>
                </a:lnTo>
                <a:lnTo>
                  <a:pt x="1430" y="873"/>
                </a:lnTo>
                <a:lnTo>
                  <a:pt x="1436" y="879"/>
                </a:lnTo>
                <a:lnTo>
                  <a:pt x="1439" y="884"/>
                </a:lnTo>
                <a:lnTo>
                  <a:pt x="1445" y="888"/>
                </a:lnTo>
                <a:lnTo>
                  <a:pt x="1450" y="893"/>
                </a:lnTo>
                <a:lnTo>
                  <a:pt x="1457" y="899"/>
                </a:lnTo>
                <a:lnTo>
                  <a:pt x="1463" y="902"/>
                </a:lnTo>
                <a:lnTo>
                  <a:pt x="1470" y="908"/>
                </a:lnTo>
                <a:lnTo>
                  <a:pt x="1476" y="913"/>
                </a:lnTo>
                <a:lnTo>
                  <a:pt x="1483" y="917"/>
                </a:lnTo>
                <a:lnTo>
                  <a:pt x="1490" y="922"/>
                </a:lnTo>
                <a:lnTo>
                  <a:pt x="1497" y="928"/>
                </a:lnTo>
                <a:lnTo>
                  <a:pt x="1496" y="912"/>
                </a:lnTo>
                <a:lnTo>
                  <a:pt x="1494" y="897"/>
                </a:lnTo>
                <a:lnTo>
                  <a:pt x="1490" y="882"/>
                </a:lnTo>
                <a:lnTo>
                  <a:pt x="1488" y="866"/>
                </a:lnTo>
                <a:lnTo>
                  <a:pt x="1487" y="852"/>
                </a:lnTo>
                <a:lnTo>
                  <a:pt x="1485" y="837"/>
                </a:lnTo>
                <a:lnTo>
                  <a:pt x="1481" y="824"/>
                </a:lnTo>
                <a:lnTo>
                  <a:pt x="1479" y="810"/>
                </a:lnTo>
                <a:lnTo>
                  <a:pt x="1477" y="795"/>
                </a:lnTo>
                <a:lnTo>
                  <a:pt x="1476" y="783"/>
                </a:lnTo>
                <a:lnTo>
                  <a:pt x="1472" y="768"/>
                </a:lnTo>
                <a:lnTo>
                  <a:pt x="1470" y="755"/>
                </a:lnTo>
                <a:lnTo>
                  <a:pt x="1468" y="741"/>
                </a:lnTo>
                <a:lnTo>
                  <a:pt x="1467" y="728"/>
                </a:lnTo>
                <a:lnTo>
                  <a:pt x="1463" y="715"/>
                </a:lnTo>
                <a:lnTo>
                  <a:pt x="1461" y="703"/>
                </a:lnTo>
                <a:close/>
                <a:moveTo>
                  <a:pt x="2035" y="2206"/>
                </a:moveTo>
                <a:lnTo>
                  <a:pt x="2084" y="2248"/>
                </a:lnTo>
                <a:lnTo>
                  <a:pt x="2035" y="2310"/>
                </a:lnTo>
                <a:lnTo>
                  <a:pt x="1989" y="2264"/>
                </a:lnTo>
                <a:lnTo>
                  <a:pt x="2035" y="2206"/>
                </a:lnTo>
                <a:close/>
                <a:moveTo>
                  <a:pt x="1269" y="1701"/>
                </a:moveTo>
                <a:lnTo>
                  <a:pt x="1318" y="1745"/>
                </a:lnTo>
                <a:lnTo>
                  <a:pt x="1269" y="1805"/>
                </a:lnTo>
                <a:lnTo>
                  <a:pt x="1225" y="1759"/>
                </a:lnTo>
                <a:lnTo>
                  <a:pt x="1269" y="1701"/>
                </a:lnTo>
                <a:close/>
              </a:path>
            </a:pathLst>
          </a:custGeom>
          <a:solidFill>
            <a:schemeClr val="folHlink"/>
          </a:solidFill>
          <a:ln w="9525">
            <a:no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24000" y="1066800"/>
            <a:ext cx="5929312" cy="1077912"/>
          </a:xfrm>
          <a:prstGeom prst="rect">
            <a:avLst/>
          </a:prstGeom>
          <a:noFill/>
        </p:spPr>
        <p:txBody>
          <a:bodyPr>
            <a:spAutoFit/>
          </a:bodyPr>
          <a:lstStyle/>
          <a:p>
            <a:pPr algn="ctr">
              <a:defRPr/>
            </a:pPr>
            <a:r>
              <a:rPr lang="fa-IR" sz="3200" b="1" dirty="0">
                <a:solidFill>
                  <a:schemeClr val="accent1">
                    <a:lumMod val="50000"/>
                  </a:schemeClr>
                </a:solidFill>
                <a:latin typeface="Times New Roman" pitchFamily="18" charset="0"/>
                <a:cs typeface="B Lotus" pitchFamily="2" charset="-78"/>
              </a:rPr>
              <a:t>عنوان کنفرانس: </a:t>
            </a:r>
          </a:p>
          <a:p>
            <a:pPr algn="ctr">
              <a:defRPr/>
            </a:pPr>
            <a:r>
              <a:rPr lang="fa-IR" sz="3200" dirty="0">
                <a:solidFill>
                  <a:schemeClr val="accent1">
                    <a:lumMod val="50000"/>
                  </a:schemeClr>
                </a:solidFill>
                <a:latin typeface="Times New Roman" pitchFamily="18" charset="0"/>
                <a:cs typeface="B Lotus" pitchFamily="2" charset="-78"/>
              </a:rPr>
              <a:t>فرایندهای تصفیه فاضلاب </a:t>
            </a:r>
            <a:endParaRPr lang="en-US" sz="3200" dirty="0">
              <a:solidFill>
                <a:schemeClr val="accent1">
                  <a:lumMod val="50000"/>
                </a:schemeClr>
              </a:solidFill>
              <a:latin typeface="Times New Roman" pitchFamily="18" charset="0"/>
              <a:cs typeface="B Lotus"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457200" y="685800"/>
            <a:ext cx="8153400" cy="51552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00000"/>
              </a:lnSpc>
              <a:spcBef>
                <a:spcPct val="0"/>
              </a:spcBef>
              <a:spcAft>
                <a:spcPct val="0"/>
              </a:spcAft>
              <a:buClrTx/>
              <a:buSzTx/>
              <a:buFontTx/>
              <a:buNone/>
              <a:tabLst/>
            </a:pPr>
            <a:r>
              <a:rPr kumimoji="0" lang="ar-SA" sz="2800" b="1" i="0" u="none" strike="noStrike" cap="none" normalizeH="0" baseline="0" dirty="0" smtClean="0">
                <a:ln>
                  <a:noFill/>
                </a:ln>
                <a:solidFill>
                  <a:srgbClr val="0070C0"/>
                </a:solidFill>
                <a:effectLst/>
                <a:latin typeface="Tahoma" pitchFamily="34" charset="0"/>
                <a:ea typeface="Calibri" pitchFamily="34" charset="0"/>
                <a:cs typeface="B Lotus" pitchFamily="2" charset="-78"/>
              </a:rPr>
              <a:t>فرایندهای تصفیه فاضلاب بهداشتی</a:t>
            </a:r>
            <a:r>
              <a:rPr kumimoji="0" lang="fa-IR" sz="2800" b="1" i="0" u="none" strike="noStrike" cap="none" normalizeH="0" baseline="0" dirty="0" smtClean="0">
                <a:ln>
                  <a:noFill/>
                </a:ln>
                <a:solidFill>
                  <a:srgbClr val="0070C0"/>
                </a:solidFill>
                <a:effectLst/>
                <a:latin typeface="Tahoma" pitchFamily="34" charset="0"/>
                <a:ea typeface="Calibri" pitchFamily="34" charset="0"/>
                <a:cs typeface="B Lotus" pitchFamily="2" charset="-78"/>
              </a:rPr>
              <a:t> عبارتند از:</a:t>
            </a:r>
            <a:r>
              <a:rPr kumimoji="0" lang="ar-SA" sz="2800" b="1" i="0" u="none" strike="noStrike" cap="none" normalizeH="0" baseline="0" dirty="0" smtClean="0">
                <a:ln>
                  <a:noFill/>
                </a:ln>
                <a:solidFill>
                  <a:schemeClr val="tx1"/>
                </a:solidFill>
                <a:effectLst/>
                <a:latin typeface="Tahoma" pitchFamily="34" charset="0"/>
                <a:ea typeface="Calibri" pitchFamily="34" charset="0"/>
                <a:cs typeface="B Lotus" pitchFamily="2" charset="-78"/>
              </a:rPr>
              <a:t> </a:t>
            </a:r>
            <a:endParaRPr kumimoji="0" lang="fa-IR" sz="2800" b="1" i="0" u="none" strike="noStrike" cap="none" normalizeH="0" baseline="0" dirty="0" smtClean="0">
              <a:ln>
                <a:noFill/>
              </a:ln>
              <a:solidFill>
                <a:schemeClr val="tx1"/>
              </a:solidFill>
              <a:effectLst/>
              <a:latin typeface="Tahoma" pitchFamily="34" charset="0"/>
              <a:ea typeface="Calibri" pitchFamily="34" charset="0"/>
              <a:cs typeface="B Lotus" pitchFamily="2" charset="-78"/>
            </a:endParaRPr>
          </a:p>
          <a:p>
            <a:pPr marL="0" marR="0" lvl="0" indent="0" algn="justLow" defTabSz="914400" rtl="1" eaLnBrk="1" fontAlgn="base" latinLnBrk="0" hangingPunct="1">
              <a:lnSpc>
                <a:spcPct val="200000"/>
              </a:lnSpc>
              <a:spcBef>
                <a:spcPct val="0"/>
              </a:spcBef>
              <a:spcAft>
                <a:spcPct val="0"/>
              </a:spcAft>
              <a:buClrTx/>
              <a:buSzTx/>
              <a:buFontTx/>
              <a:buNone/>
              <a:tabLst/>
            </a:pPr>
            <a:r>
              <a:rPr lang="fa-IR" sz="2800" dirty="0" smtClean="0">
                <a:latin typeface="Tahoma" pitchFamily="34" charset="0"/>
                <a:ea typeface="Calibri" pitchFamily="34" charset="0"/>
                <a:cs typeface="B Lotus" pitchFamily="2" charset="-78"/>
              </a:rPr>
              <a:t>1- </a:t>
            </a:r>
            <a:r>
              <a:rPr lang="ar-SA" sz="2800" dirty="0" smtClean="0">
                <a:latin typeface="Tahoma" pitchFamily="34" charset="0"/>
                <a:ea typeface="Calibri" pitchFamily="34" charset="0"/>
                <a:cs typeface="B Lotus" pitchFamily="2" charset="-78"/>
              </a:rPr>
              <a:t>مراحل پیش تصفیه فیزیکی و شیمیایی </a:t>
            </a:r>
            <a:r>
              <a:rPr lang="fa-IR" sz="2800" dirty="0" smtClean="0">
                <a:latin typeface="Tahoma" pitchFamily="34" charset="0"/>
                <a:ea typeface="Calibri" pitchFamily="34" charset="0"/>
                <a:cs typeface="B Lotus" pitchFamily="2" charset="-78"/>
              </a:rPr>
              <a:t>(تصفیه اولیه)</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800" dirty="0" smtClean="0">
                <a:latin typeface="Tahoma" pitchFamily="34" charset="0"/>
                <a:ea typeface="Calibri" pitchFamily="34" charset="0"/>
                <a:cs typeface="B Lotus" pitchFamily="2" charset="-78"/>
              </a:rPr>
              <a:t>2- </a:t>
            </a:r>
            <a:r>
              <a:rPr lang="ar-SA" sz="2800" dirty="0" smtClean="0">
                <a:latin typeface="Tahoma" pitchFamily="34" charset="0"/>
                <a:ea typeface="Calibri" pitchFamily="34" charset="0"/>
                <a:cs typeface="B Lotus" pitchFamily="2" charset="-78"/>
              </a:rPr>
              <a:t>تصفیه بیولوژیکی جهت حذف کامل </a:t>
            </a:r>
            <a:r>
              <a:rPr lang="en-US" sz="2800" dirty="0" smtClean="0">
                <a:latin typeface="Tahoma" pitchFamily="34" charset="0"/>
                <a:ea typeface="Calibri" pitchFamily="34" charset="0"/>
                <a:cs typeface="B Lotus" pitchFamily="2" charset="-78"/>
              </a:rPr>
              <a:t>BOD </a:t>
            </a:r>
            <a:r>
              <a:rPr lang="ar-SA" sz="2800" dirty="0" smtClean="0">
                <a:latin typeface="Tahoma" pitchFamily="34" charset="0"/>
                <a:ea typeface="Calibri" pitchFamily="34" charset="0"/>
                <a:cs typeface="B Lotus" pitchFamily="2" charset="-78"/>
              </a:rPr>
              <a:t> و </a:t>
            </a:r>
            <a:r>
              <a:rPr lang="en-US" sz="2800" dirty="0" smtClean="0">
                <a:latin typeface="Tahoma" pitchFamily="34" charset="0"/>
                <a:ea typeface="Calibri" pitchFamily="34" charset="0"/>
                <a:cs typeface="B Lotus" pitchFamily="2" charset="-78"/>
              </a:rPr>
              <a:t>COD</a:t>
            </a:r>
            <a:r>
              <a:rPr lang="ar-SA" sz="2800" dirty="0" smtClean="0">
                <a:latin typeface="Tahoma" pitchFamily="34" charset="0"/>
                <a:ea typeface="Calibri" pitchFamily="34" charset="0"/>
                <a:cs typeface="B Lotus" pitchFamily="2" charset="-78"/>
              </a:rPr>
              <a:t>، نیتروژن و فسفات و تمامی فرایند تصفیه </a:t>
            </a:r>
            <a:r>
              <a:rPr lang="fa-IR" sz="2800" dirty="0" smtClean="0">
                <a:latin typeface="Tahoma" pitchFamily="34" charset="0"/>
                <a:ea typeface="Calibri" pitchFamily="34" charset="0"/>
                <a:cs typeface="B Lotus" pitchFamily="2" charset="-78"/>
              </a:rPr>
              <a:t>(تصفیه ثانویه)</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800" dirty="0" smtClean="0">
                <a:latin typeface="Tahoma" pitchFamily="34" charset="0"/>
                <a:ea typeface="Calibri" pitchFamily="34" charset="0"/>
                <a:cs typeface="B Lotus" pitchFamily="2" charset="-78"/>
              </a:rPr>
              <a:t>3-</a:t>
            </a:r>
            <a:r>
              <a:rPr lang="ar-SA" sz="2800" dirty="0" smtClean="0">
                <a:latin typeface="Tahoma" pitchFamily="34" charset="0"/>
                <a:ea typeface="Calibri" pitchFamily="34" charset="0"/>
                <a:cs typeface="B Lotus" pitchFamily="2" charset="-78"/>
              </a:rPr>
              <a:t>گندزدایی نهایی جهت حصول آبی با قابلیت تخلیه در محیط زیست و یا کاربری مجدد</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1"/>
          <p:cNvSpPr>
            <a:spLocks noChangeArrowheads="1"/>
          </p:cNvSpPr>
          <p:nvPr/>
        </p:nvSpPr>
        <p:spPr bwMode="auto">
          <a:xfrm>
            <a:off x="685800" y="990600"/>
            <a:ext cx="79248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buFontTx/>
              <a:buNone/>
              <a:tabLst/>
            </a:pPr>
            <a:r>
              <a:rPr kumimoji="0" lang="fa-IR" sz="3200" b="1" i="0" u="none" strike="noStrike" cap="none" normalizeH="0" baseline="0" dirty="0" smtClean="0">
                <a:ln>
                  <a:noFill/>
                </a:ln>
                <a:solidFill>
                  <a:srgbClr val="0070C0"/>
                </a:solidFill>
                <a:effectLst/>
                <a:latin typeface="Tahoma" pitchFamily="34" charset="0"/>
                <a:ea typeface="Calibri" pitchFamily="34" charset="0"/>
                <a:cs typeface="B Lotus" pitchFamily="2" charset="-78"/>
              </a:rPr>
              <a:t>فرایند </a:t>
            </a:r>
            <a:r>
              <a:rPr kumimoji="0" lang="ar-SA" sz="3200" b="1" i="0" u="none" strike="noStrike" cap="none" normalizeH="0" baseline="0" dirty="0" smtClean="0">
                <a:ln>
                  <a:noFill/>
                </a:ln>
                <a:solidFill>
                  <a:srgbClr val="0070C0"/>
                </a:solidFill>
                <a:effectLst/>
                <a:latin typeface="Tahoma" pitchFamily="34" charset="0"/>
                <a:ea typeface="Calibri" pitchFamily="34" charset="0"/>
                <a:cs typeface="B Lotus" pitchFamily="2" charset="-78"/>
              </a:rPr>
              <a:t>تصفیه اولیه </a:t>
            </a:r>
            <a:endParaRPr kumimoji="0" lang="en-US" sz="2800" b="1" i="0" u="none" strike="noStrike" cap="none" normalizeH="0" baseline="0" dirty="0" smtClean="0">
              <a:ln>
                <a:noFill/>
              </a:ln>
              <a:solidFill>
                <a:srgbClr val="0070C0"/>
              </a:solidFill>
              <a:effectLst/>
              <a:latin typeface="Arial" pitchFamily="34" charset="0"/>
              <a:cs typeface="B Lotus"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sz="3200" b="0" i="0" u="none" strike="noStrike" cap="none" normalizeH="0" baseline="0" dirty="0" smtClean="0">
                <a:ln>
                  <a:noFill/>
                </a:ln>
                <a:solidFill>
                  <a:schemeClr val="tx1"/>
                </a:solidFill>
                <a:effectLst/>
                <a:latin typeface="Tahoma" pitchFamily="34" charset="0"/>
                <a:ea typeface="Calibri" pitchFamily="34" charset="0"/>
                <a:cs typeface="B Lotus" pitchFamily="2" charset="-78"/>
              </a:rPr>
              <a:t>تصفیه اولیه باعث حذف موادی می شود که به سادگی قابلیت جداسازی از فاضلاب خام را دارند از جمله چربی و روغن، ماسه، شن و مواد جامد آلی قابل ته نشینی </a:t>
            </a:r>
            <a:r>
              <a:rPr kumimoji="0" lang="fa-IR" sz="3200" b="0" i="0" u="none" strike="noStrike" cap="none" normalizeH="0" baseline="0" dirty="0" smtClean="0">
                <a:ln>
                  <a:noFill/>
                </a:ln>
                <a:solidFill>
                  <a:schemeClr val="tx1"/>
                </a:solidFill>
                <a:effectLst/>
                <a:latin typeface="Tahoma" pitchFamily="34" charset="0"/>
                <a:ea typeface="Calibri" pitchFamily="34" charset="0"/>
                <a:cs typeface="B Lotus" pitchFamily="2" charset="-78"/>
              </a:rPr>
              <a:t>که</a:t>
            </a:r>
            <a:r>
              <a:rPr kumimoji="0" lang="ar-SA" sz="3200" b="0" i="0" u="none" strike="noStrike" cap="none" normalizeH="0" baseline="0" dirty="0" smtClean="0">
                <a:ln>
                  <a:noFill/>
                </a:ln>
                <a:solidFill>
                  <a:schemeClr val="tx1"/>
                </a:solidFill>
                <a:effectLst/>
                <a:latin typeface="Calibri"/>
                <a:ea typeface="Calibri" pitchFamily="34" charset="0"/>
                <a:cs typeface="B Lotus" pitchFamily="2" charset="-78"/>
              </a:rPr>
              <a:t> به این مرحله، تصفیه مکانیکی نیز </a:t>
            </a:r>
            <a:r>
              <a:rPr kumimoji="0" lang="fa-IR" sz="3200" b="0" i="0" u="none" strike="noStrike" cap="none" normalizeH="0" baseline="0" dirty="0" smtClean="0">
                <a:ln>
                  <a:noFill/>
                </a:ln>
                <a:solidFill>
                  <a:schemeClr val="tx1"/>
                </a:solidFill>
                <a:effectLst/>
                <a:latin typeface="Tahoma" pitchFamily="34" charset="0"/>
                <a:ea typeface="Calibri" pitchFamily="34" charset="0"/>
                <a:cs typeface="B Lotus" pitchFamily="2" charset="-78"/>
              </a:rPr>
              <a:t>گفته</a:t>
            </a:r>
            <a:r>
              <a:rPr kumimoji="0" lang="ar-SA" sz="3200" b="0" i="0" u="none" strike="noStrike" cap="none" normalizeH="0" baseline="0" dirty="0" smtClean="0">
                <a:ln>
                  <a:noFill/>
                </a:ln>
                <a:solidFill>
                  <a:schemeClr val="tx1"/>
                </a:solidFill>
                <a:effectLst/>
                <a:latin typeface="Calibri"/>
                <a:ea typeface="Calibri" pitchFamily="34" charset="0"/>
                <a:cs typeface="B Lotus" pitchFamily="2" charset="-78"/>
              </a:rPr>
              <a:t> می شود.</a:t>
            </a:r>
            <a:endParaRPr kumimoji="0" lang="ar-SA" sz="6600" b="0" i="0" u="none" strike="noStrike" cap="none" normalizeH="0" baseline="0" dirty="0" smtClean="0">
              <a:ln>
                <a:noFill/>
              </a:ln>
              <a:solidFill>
                <a:schemeClr val="tx1"/>
              </a:solidFill>
              <a:effectLst/>
              <a:latin typeface="Arial" pitchFamily="34" charset="0"/>
              <a:cs typeface="B Lotus"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tasfeyeh end\primary_tank.gif"/>
          <p:cNvPicPr>
            <a:picLocks noChangeAspect="1" noChangeArrowheads="1"/>
          </p:cNvPicPr>
          <p:nvPr/>
        </p:nvPicPr>
        <p:blipFill>
          <a:blip r:embed="rId2"/>
          <a:srcRect/>
          <a:stretch>
            <a:fillRect/>
          </a:stretch>
        </p:blipFill>
        <p:spPr bwMode="auto">
          <a:xfrm>
            <a:off x="533400" y="514350"/>
            <a:ext cx="8153400" cy="61150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457200" y="838200"/>
            <a:ext cx="8305800" cy="492442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Low" defTabSz="914400" rtl="1" eaLnBrk="1" fontAlgn="base" latinLnBrk="0" hangingPunct="1">
              <a:spcBef>
                <a:spcPct val="0"/>
              </a:spcBef>
              <a:spcAft>
                <a:spcPct val="0"/>
              </a:spcAft>
              <a:buClrTx/>
              <a:buSzTx/>
              <a:buFontTx/>
              <a:buNone/>
              <a:tabLst/>
            </a:pPr>
            <a:r>
              <a:rPr kumimoji="0" lang="fa-IR" sz="3200" b="1" i="0" u="none" strike="noStrike" cap="none" normalizeH="0" baseline="0" dirty="0" smtClean="0">
                <a:ln>
                  <a:noFill/>
                </a:ln>
                <a:solidFill>
                  <a:srgbClr val="0070C0"/>
                </a:solidFill>
                <a:effectLst/>
                <a:latin typeface="Tahoma" pitchFamily="34" charset="0"/>
                <a:ea typeface="Times New Roman" pitchFamily="18" charset="0"/>
                <a:cs typeface="B Lotus" pitchFamily="2" charset="-78"/>
              </a:rPr>
              <a:t>فرایند </a:t>
            </a:r>
            <a:r>
              <a:rPr kumimoji="0" lang="ar-SA" sz="3200" b="1" i="0" u="none" strike="noStrike" cap="none" normalizeH="0" baseline="0" dirty="0" smtClean="0">
                <a:ln>
                  <a:noFill/>
                </a:ln>
                <a:solidFill>
                  <a:srgbClr val="0070C0"/>
                </a:solidFill>
                <a:effectLst/>
                <a:latin typeface="Tahoma" pitchFamily="34" charset="0"/>
                <a:ea typeface="Times New Roman" pitchFamily="18" charset="0"/>
                <a:cs typeface="B Lotus" pitchFamily="2" charset="-78"/>
              </a:rPr>
              <a:t>تصفیه ثانویه </a:t>
            </a:r>
            <a:endParaRPr kumimoji="0" lang="en-US" sz="4800" b="1" i="0" u="none" strike="noStrike" cap="none" normalizeH="0" baseline="0" dirty="0" smtClean="0">
              <a:ln>
                <a:noFill/>
              </a:ln>
              <a:solidFill>
                <a:srgbClr val="0070C0"/>
              </a:solidFill>
              <a:effectLst/>
              <a:latin typeface="Arial" pitchFamily="34" charset="0"/>
              <a:ea typeface="Times New Roman" pitchFamily="18" charset="0"/>
              <a:cs typeface="B Lotus"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جهت حذف مواد قابل تجزیه</a:t>
            </a:r>
            <a:r>
              <a:rPr kumimoji="0" lang="en-US"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 </a:t>
            </a:r>
            <a:r>
              <a:rPr lang="fa-IR" sz="2400" dirty="0" smtClean="0">
                <a:latin typeface="Tahoma" pitchFamily="34" charset="0"/>
                <a:ea typeface="Calibri" pitchFamily="34" charset="0"/>
                <a:cs typeface="B Lotus" pitchFamily="2" charset="-78"/>
              </a:rPr>
              <a:t>بکار می رود.</a:t>
            </a:r>
            <a:endParaRPr kumimoji="0" lang="fa-IR" sz="2400" i="0" u="none" strike="noStrike" cap="none" normalizeH="0" baseline="0" dirty="0" smtClean="0">
              <a:ln>
                <a:noFill/>
              </a:ln>
              <a:solidFill>
                <a:schemeClr val="tx1"/>
              </a:solidFill>
              <a:effectLst/>
              <a:latin typeface="Tahoma" pitchFamily="34" charset="0"/>
              <a:ea typeface="Calibri" pitchFamily="34" charset="0"/>
              <a:cs typeface="B Lotus"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غالبا بصورت هوازی اجرا می شود و در نتیجه جهت فعالیت باکتری های هوازی می بایست اکسیژن مورد نیاز آنها تامین گردد.</a:t>
            </a:r>
            <a:endParaRPr kumimoji="0" lang="fa-IR" sz="2400" i="0" u="none" strike="noStrike" cap="none" normalizeH="0" baseline="0" dirty="0" smtClean="0">
              <a:ln>
                <a:noFill/>
              </a:ln>
              <a:solidFill>
                <a:schemeClr val="tx1"/>
              </a:solidFill>
              <a:effectLst/>
              <a:latin typeface="Tahoma" pitchFamily="34" charset="0"/>
              <a:ea typeface="Calibri" pitchFamily="34" charset="0"/>
              <a:cs typeface="B Lotus"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fa-IR"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م</a:t>
            </a: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مکن است مواد غذایی مورد مصرف باکتریها بصورت کامل و کافی درون فاضلاب موجود نبوده و بصورت اضافی به فاضلاب تزریق گردد.</a:t>
            </a:r>
            <a:endParaRPr kumimoji="0" lang="en-US" sz="2000" i="0" u="none" strike="noStrike" cap="none" normalizeH="0" baseline="0" dirty="0" smtClean="0">
              <a:ln>
                <a:noFill/>
              </a:ln>
              <a:solidFill>
                <a:schemeClr val="tx1"/>
              </a:solidFill>
              <a:effectLst/>
              <a:latin typeface="Arial" pitchFamily="34" charset="0"/>
              <a:cs typeface="B Lotus"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نتیجه فرایند فوق، حذف مواد غذایی موجود در فاضلاب نظیر مواد قندی، پروت</a:t>
            </a:r>
            <a:r>
              <a:rPr kumimoji="0" lang="fa-IR"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ئ</a:t>
            </a: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ینی و چربیها توسط باکتری ها می باشد که معمولا به دو صورت </a:t>
            </a:r>
            <a:r>
              <a:rPr kumimoji="0" lang="ar-SA" sz="2400" i="0" u="none" strike="noStrike" cap="none" normalizeH="0" baseline="0" dirty="0" smtClean="0">
                <a:ln>
                  <a:noFill/>
                </a:ln>
                <a:solidFill>
                  <a:srgbClr val="FF0000"/>
                </a:solidFill>
                <a:effectLst/>
                <a:latin typeface="Tahoma" pitchFamily="34" charset="0"/>
                <a:ea typeface="Calibri" pitchFamily="34" charset="0"/>
                <a:cs typeface="B Lotus" pitchFamily="2" charset="-78"/>
              </a:rPr>
              <a:t>رشد چسبیده </a:t>
            </a: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و یا </a:t>
            </a:r>
            <a:r>
              <a:rPr kumimoji="0" lang="ar-SA" sz="2400" i="0" u="none" strike="noStrike" cap="none" normalizeH="0" baseline="0" dirty="0" smtClean="0">
                <a:ln>
                  <a:noFill/>
                </a:ln>
                <a:solidFill>
                  <a:srgbClr val="FF0000"/>
                </a:solidFill>
                <a:effectLst/>
                <a:latin typeface="Tahoma" pitchFamily="34" charset="0"/>
                <a:ea typeface="Calibri" pitchFamily="34" charset="0"/>
                <a:cs typeface="B Lotus" pitchFamily="2" charset="-78"/>
              </a:rPr>
              <a:t>رشد معلق </a:t>
            </a: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(لجن فعال) طراحی و اجرا می گردد.</a:t>
            </a:r>
            <a:endParaRPr kumimoji="0" lang="en-US" sz="2000" i="0" u="none" strike="noStrike" cap="none" normalizeH="0" baseline="0" dirty="0" smtClean="0">
              <a:ln>
                <a:noFill/>
              </a:ln>
              <a:solidFill>
                <a:schemeClr val="tx1"/>
              </a:solidFill>
              <a:effectLst/>
              <a:latin typeface="Arial" pitchFamily="34" charset="0"/>
              <a:cs typeface="B Lotus"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457200" y="685800"/>
            <a:ext cx="8305800" cy="5539978"/>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Low" defTabSz="914400" rtl="1" eaLnBrk="0" fontAlgn="base" latinLnBrk="0" hangingPunct="0">
              <a:lnSpc>
                <a:spcPct val="150000"/>
              </a:lnSpc>
              <a:spcBef>
                <a:spcPct val="0"/>
              </a:spcBef>
              <a:spcAft>
                <a:spcPct val="0"/>
              </a:spcAft>
              <a:buClrTx/>
              <a:buSzTx/>
              <a:buFontTx/>
              <a:buNone/>
              <a:tabLst/>
            </a:pPr>
            <a:r>
              <a:rPr kumimoji="0" lang="ar-SA" sz="2400" b="1" i="0" u="none" strike="noStrike" cap="none" normalizeH="0" baseline="0" dirty="0" smtClean="0">
                <a:ln>
                  <a:noFill/>
                </a:ln>
                <a:solidFill>
                  <a:srgbClr val="FF0000"/>
                </a:solidFill>
                <a:effectLst/>
                <a:latin typeface="Tahoma" pitchFamily="34" charset="0"/>
                <a:ea typeface="Calibri" pitchFamily="34" charset="0"/>
                <a:cs typeface="B Lotus" pitchFamily="2" charset="-78"/>
              </a:rPr>
              <a:t>فرایند رشد چسبیده </a:t>
            </a: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شامل دو روش جداگانه بصورت صافی چکنده و</a:t>
            </a:r>
            <a:r>
              <a:rPr kumimoji="0" lang="fa-IR"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 </a:t>
            </a: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یا دیسک بیولوژیکی گردان</a:t>
            </a:r>
            <a:r>
              <a:rPr kumimoji="0" lang="fa-IR" sz="2400" i="0" u="none" strike="noStrike" cap="none" normalizeH="0" baseline="0" dirty="0" smtClean="0">
                <a:ln>
                  <a:noFill/>
                </a:ln>
                <a:solidFill>
                  <a:schemeClr val="tx1"/>
                </a:solidFill>
                <a:effectLst/>
                <a:latin typeface="Calibri"/>
                <a:ea typeface="Calibri" pitchFamily="34" charset="0"/>
                <a:cs typeface="B Lotus" pitchFamily="2" charset="-78"/>
              </a:rPr>
              <a:t> </a:t>
            </a:r>
            <a:r>
              <a:rPr kumimoji="0" lang="ar-SA" sz="2400" i="0" u="none" strike="noStrike" cap="none" normalizeH="0" baseline="0" dirty="0" smtClean="0">
                <a:ln>
                  <a:noFill/>
                </a:ln>
                <a:solidFill>
                  <a:schemeClr val="tx1"/>
                </a:solidFill>
                <a:effectLst/>
                <a:latin typeface="Calibri"/>
                <a:ea typeface="Calibri" pitchFamily="34" charset="0"/>
                <a:cs typeface="B Lotus" pitchFamily="2" charset="-78"/>
              </a:rPr>
              <a:t>می باشد که اساس آن بر مبنای رشد چسبیده باکتریها بص</a:t>
            </a:r>
            <a:r>
              <a:rPr kumimoji="0" lang="fa-IR"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و</a:t>
            </a: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رت یک لایه ژلاتینی بر روی یک بستر ثابت و در نتیجه حذف مواد غذایی موجود در فاضلاب توسط آن می باشد.</a:t>
            </a:r>
            <a:endParaRPr kumimoji="0" lang="en-US" sz="2000" i="0" u="none" strike="noStrike" cap="none" normalizeH="0" baseline="0" dirty="0" smtClean="0">
              <a:ln>
                <a:noFill/>
              </a:ln>
              <a:solidFill>
                <a:schemeClr val="tx1"/>
              </a:solidFill>
              <a:effectLst/>
              <a:latin typeface="Arial" pitchFamily="34" charset="0"/>
              <a:cs typeface="B Lotus"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در </a:t>
            </a:r>
            <a:r>
              <a:rPr kumimoji="0" lang="ar-SA" sz="2400" i="0" u="none" strike="noStrike" cap="none" normalizeH="0" baseline="0" dirty="0" smtClean="0">
                <a:ln>
                  <a:noFill/>
                </a:ln>
                <a:solidFill>
                  <a:srgbClr val="FF0000"/>
                </a:solidFill>
                <a:effectLst/>
                <a:latin typeface="Tahoma" pitchFamily="34" charset="0"/>
                <a:ea typeface="Calibri" pitchFamily="34" charset="0"/>
                <a:cs typeface="B Lotus" pitchFamily="2" charset="-78"/>
              </a:rPr>
              <a:t>فرایند رشد معلق (لجن فعال)</a:t>
            </a: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 جرم زنده باکتریایی بصورت کاملا مخلوط با فاضلاب هوادهی شده و بدین ترتیب مواد مغذی جهت رشد سلولی باکتریها مورد مصرف قرار می گیرند.</a:t>
            </a:r>
            <a:endParaRPr kumimoji="0" lang="en-US" sz="2000" i="0" u="none" strike="noStrike" cap="none" normalizeH="0" baseline="0" dirty="0" smtClean="0">
              <a:ln>
                <a:noFill/>
              </a:ln>
              <a:solidFill>
                <a:schemeClr val="tx1"/>
              </a:solidFill>
              <a:effectLst/>
              <a:latin typeface="Arial" pitchFamily="34" charset="0"/>
              <a:cs typeface="B Lotus"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sz="2400" i="0" u="none" strike="noStrike" cap="none" normalizeH="0" baseline="0" dirty="0" smtClean="0">
                <a:ln>
                  <a:noFill/>
                </a:ln>
                <a:solidFill>
                  <a:schemeClr val="tx1"/>
                </a:solidFill>
                <a:effectLst/>
                <a:latin typeface="Tahoma" pitchFamily="34" charset="0"/>
                <a:ea typeface="Calibri" pitchFamily="34" charset="0"/>
                <a:cs typeface="B Lotus" pitchFamily="2" charset="-78"/>
              </a:rPr>
              <a:t>لازم به ذکر است سیستم رشد چسبیده در مقابل بروز شوکهای کمی و کیفی فاضلاب ورودی تحمل بیشتری را از خود نشان می دهد و راندمان تصفیه بالاتری نسبت به فرایند رشد معلق دارد.</a:t>
            </a:r>
            <a:endParaRPr kumimoji="0" lang="ar-SA" sz="5400" i="0" u="none" strike="noStrike" cap="none" normalizeH="0" baseline="0" dirty="0" smtClean="0">
              <a:ln>
                <a:noFill/>
              </a:ln>
              <a:solidFill>
                <a:schemeClr val="tx1"/>
              </a:solidFill>
              <a:effectLst/>
              <a:latin typeface="Arial" pitchFamily="34" charset="0"/>
              <a:cs typeface="B Lotus"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I:\tasfeyeh end\clarifier.gif"/>
          <p:cNvPicPr>
            <a:picLocks noChangeAspect="1" noChangeArrowheads="1"/>
          </p:cNvPicPr>
          <p:nvPr/>
        </p:nvPicPr>
        <p:blipFill>
          <a:blip r:embed="rId2"/>
          <a:srcRect/>
          <a:stretch>
            <a:fillRect/>
          </a:stretch>
        </p:blipFill>
        <p:spPr bwMode="auto">
          <a:xfrm>
            <a:off x="0" y="0"/>
            <a:ext cx="9144000" cy="68961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1"/>
          <p:cNvSpPr>
            <a:spLocks noChangeArrowheads="1"/>
          </p:cNvSpPr>
          <p:nvPr/>
        </p:nvSpPr>
        <p:spPr bwMode="auto">
          <a:xfrm>
            <a:off x="381000" y="914400"/>
            <a:ext cx="8382000" cy="3231654"/>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buFontTx/>
              <a:buNone/>
              <a:tabLst/>
            </a:pPr>
            <a:r>
              <a:rPr kumimoji="0" lang="ar-SA" sz="2800" b="1" i="0" u="none" strike="noStrike" cap="none" normalizeH="0" baseline="0" dirty="0" smtClean="0">
                <a:ln>
                  <a:noFill/>
                </a:ln>
                <a:solidFill>
                  <a:srgbClr val="0070C0"/>
                </a:solidFill>
                <a:effectLst/>
                <a:latin typeface="Tahoma" pitchFamily="34" charset="0"/>
                <a:ea typeface="Times New Roman" pitchFamily="18" charset="0"/>
                <a:cs typeface="B Lotus" pitchFamily="2" charset="-78"/>
              </a:rPr>
              <a:t>تصفیه نهایی </a:t>
            </a:r>
            <a:endParaRPr kumimoji="0" lang="en-US" sz="4400" b="1" i="0" u="none" strike="noStrike" cap="none" normalizeH="0" baseline="0" dirty="0" smtClean="0">
              <a:ln>
                <a:noFill/>
              </a:ln>
              <a:solidFill>
                <a:srgbClr val="0070C0"/>
              </a:solidFill>
              <a:effectLst/>
              <a:latin typeface="Arial" pitchFamily="34" charset="0"/>
              <a:ea typeface="Times New Roman" pitchFamily="18" charset="0"/>
              <a:cs typeface="B Lotus"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sz="2800" i="0" u="none" strike="noStrike" cap="none" normalizeH="0" baseline="0" dirty="0" smtClean="0">
                <a:ln>
                  <a:noFill/>
                </a:ln>
                <a:solidFill>
                  <a:schemeClr val="tx1"/>
                </a:solidFill>
                <a:effectLst/>
                <a:latin typeface="Tahoma" pitchFamily="34" charset="0"/>
                <a:ea typeface="Calibri" pitchFamily="34" charset="0"/>
                <a:cs typeface="B Lotus" pitchFamily="2" charset="-78"/>
              </a:rPr>
              <a:t>در این مرحله هدف افزایش کیفیت فاضلاب تصفیه شده قبل از تخلیه آن به محیط زیست (دریا ، رودخانه ، دریاچه ، چاه و... ) می باشد.</a:t>
            </a:r>
            <a:endParaRPr kumimoji="0" lang="en-US" sz="2400" i="0" u="none" strike="noStrike" cap="none" normalizeH="0" baseline="0" dirty="0" smtClean="0">
              <a:ln>
                <a:noFill/>
              </a:ln>
              <a:solidFill>
                <a:schemeClr val="tx1"/>
              </a:solidFill>
              <a:effectLst/>
              <a:latin typeface="Arial" pitchFamily="34" charset="0"/>
              <a:cs typeface="B Lotus"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sz="2800" i="0" u="none" strike="noStrike" cap="none" normalizeH="0" baseline="0" dirty="0" smtClean="0">
                <a:ln>
                  <a:noFill/>
                </a:ln>
                <a:solidFill>
                  <a:schemeClr val="tx1"/>
                </a:solidFill>
                <a:effectLst/>
                <a:latin typeface="Tahoma" pitchFamily="34" charset="0"/>
                <a:ea typeface="Calibri" pitchFamily="34" charset="0"/>
                <a:cs typeface="B Lotus" pitchFamily="2" charset="-78"/>
              </a:rPr>
              <a:t>معمولا فرایند گندزدایی به عنوان تصفیه نهایی</a:t>
            </a:r>
            <a:r>
              <a:rPr kumimoji="0" lang="ar-SA" sz="2800" i="0" u="none" strike="noStrike" cap="none" normalizeH="0" baseline="0" dirty="0" smtClean="0">
                <a:ln>
                  <a:noFill/>
                </a:ln>
                <a:solidFill>
                  <a:schemeClr val="tx1"/>
                </a:solidFill>
                <a:effectLst/>
                <a:latin typeface="Calibri"/>
                <a:ea typeface="Calibri" pitchFamily="34" charset="0"/>
                <a:cs typeface="B Lotus" pitchFamily="2" charset="-78"/>
              </a:rPr>
              <a:t> توسط کلر، اشعه فرابنفش (</a:t>
            </a:r>
            <a:r>
              <a:rPr kumimoji="0" lang="en-US" sz="2800" i="0" u="none" strike="noStrike" cap="none" normalizeH="0" baseline="0" dirty="0" smtClean="0">
                <a:ln>
                  <a:noFill/>
                </a:ln>
                <a:solidFill>
                  <a:schemeClr val="tx1"/>
                </a:solidFill>
                <a:effectLst/>
                <a:latin typeface="Tahoma" pitchFamily="34" charset="0"/>
                <a:ea typeface="Calibri" pitchFamily="34" charset="0"/>
                <a:cs typeface="B Lotus" pitchFamily="2" charset="-78"/>
              </a:rPr>
              <a:t>UV</a:t>
            </a:r>
            <a:r>
              <a:rPr kumimoji="0" lang="ar-SA" sz="2800" i="0" u="none" strike="noStrike" cap="none" normalizeH="0" baseline="0" dirty="0" smtClean="0">
                <a:ln>
                  <a:noFill/>
                </a:ln>
                <a:solidFill>
                  <a:schemeClr val="tx1"/>
                </a:solidFill>
                <a:effectLst/>
                <a:latin typeface="Calibri"/>
                <a:ea typeface="Calibri" pitchFamily="34" charset="0"/>
                <a:cs typeface="B Lotus" pitchFamily="2" charset="-78"/>
              </a:rPr>
              <a:t>) و یا گاز ازن در تمامی تصفیه خانه های فاضلاب بکار گرفته می شود.</a:t>
            </a:r>
            <a:endParaRPr kumimoji="0" lang="ar-SA" sz="6000" i="0" u="none" strike="noStrike" cap="none" normalizeH="0" baseline="0" dirty="0" smtClean="0">
              <a:ln>
                <a:noFill/>
              </a:ln>
              <a:solidFill>
                <a:schemeClr val="tx1"/>
              </a:solidFill>
              <a:effectLst/>
              <a:latin typeface="Arial" pitchFamily="34" charset="0"/>
              <a:cs typeface="B Lotus"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09800" y="914400"/>
            <a:ext cx="6553200" cy="4524315"/>
          </a:xfrm>
          <a:prstGeom prst="rect">
            <a:avLst/>
          </a:prstGeom>
        </p:spPr>
        <p:txBody>
          <a:bodyPr wrap="square">
            <a:spAutoFit/>
          </a:bodyPr>
          <a:lstStyle/>
          <a:p>
            <a:pPr algn="r" rtl="1">
              <a:lnSpc>
                <a:spcPct val="150000"/>
              </a:lnSpc>
            </a:pPr>
            <a:r>
              <a:rPr lang="fa-IR" sz="2400" b="1" dirty="0" smtClean="0">
                <a:solidFill>
                  <a:srgbClr val="0070C0"/>
                </a:solidFill>
                <a:cs typeface="B Lotus" pitchFamily="2" charset="-78"/>
              </a:rPr>
              <a:t>فرایندهای تصفیه فاضلاب در بخش </a:t>
            </a:r>
            <a:r>
              <a:rPr lang="fa-IR" sz="2400" b="1" dirty="0">
                <a:solidFill>
                  <a:srgbClr val="0070C0"/>
                </a:solidFill>
                <a:cs typeface="B Lotus" pitchFamily="2" charset="-78"/>
              </a:rPr>
              <a:t>هاي مختلف تصفيه خانه</a:t>
            </a:r>
            <a:br>
              <a:rPr lang="fa-IR" sz="2400" b="1" dirty="0">
                <a:solidFill>
                  <a:srgbClr val="0070C0"/>
                </a:solidFill>
                <a:cs typeface="B Lotus" pitchFamily="2" charset="-78"/>
              </a:rPr>
            </a:br>
            <a:r>
              <a:rPr lang="fa-IR" sz="2400" dirty="0">
                <a:cs typeface="B Lotus" pitchFamily="2" charset="-78"/>
              </a:rPr>
              <a:t>1- اندازه گيري جريان </a:t>
            </a:r>
            <a:br>
              <a:rPr lang="fa-IR" sz="2400" dirty="0">
                <a:cs typeface="B Lotus" pitchFamily="2" charset="-78"/>
              </a:rPr>
            </a:br>
            <a:r>
              <a:rPr lang="fa-IR" sz="2400" dirty="0">
                <a:cs typeface="B Lotus" pitchFamily="2" charset="-78"/>
              </a:rPr>
              <a:t>2- آشغال‌گيري </a:t>
            </a:r>
            <a:br>
              <a:rPr lang="fa-IR" sz="2400" dirty="0">
                <a:cs typeface="B Lotus" pitchFamily="2" charset="-78"/>
              </a:rPr>
            </a:br>
            <a:r>
              <a:rPr lang="fa-IR" sz="2400" dirty="0">
                <a:cs typeface="B Lotus" pitchFamily="2" charset="-78"/>
              </a:rPr>
              <a:t>3- دانه گيري </a:t>
            </a:r>
            <a:br>
              <a:rPr lang="fa-IR" sz="2400" dirty="0">
                <a:cs typeface="B Lotus" pitchFamily="2" charset="-78"/>
              </a:rPr>
            </a:br>
            <a:r>
              <a:rPr lang="fa-IR" sz="2400" dirty="0">
                <a:cs typeface="B Lotus" pitchFamily="2" charset="-78"/>
              </a:rPr>
              <a:t>4- تصفيه فيزيكي و شيميايي </a:t>
            </a:r>
            <a:br>
              <a:rPr lang="fa-IR" sz="2400" dirty="0">
                <a:cs typeface="B Lotus" pitchFamily="2" charset="-78"/>
              </a:rPr>
            </a:br>
            <a:r>
              <a:rPr lang="fa-IR" sz="2400" dirty="0">
                <a:cs typeface="B Lotus" pitchFamily="2" charset="-78"/>
              </a:rPr>
              <a:t>5- تصفيه ثانويه فاضلاب </a:t>
            </a:r>
            <a:br>
              <a:rPr lang="fa-IR" sz="2400" dirty="0">
                <a:cs typeface="B Lotus" pitchFamily="2" charset="-78"/>
              </a:rPr>
            </a:br>
            <a:r>
              <a:rPr lang="fa-IR" sz="2400" dirty="0">
                <a:cs typeface="B Lotus" pitchFamily="2" charset="-78"/>
              </a:rPr>
              <a:t>6- واحد ته نشيني </a:t>
            </a:r>
            <a:br>
              <a:rPr lang="fa-IR" sz="2400" dirty="0">
                <a:cs typeface="B Lotus" pitchFamily="2" charset="-78"/>
              </a:rPr>
            </a:br>
            <a:r>
              <a:rPr lang="fa-IR" sz="2400" dirty="0">
                <a:cs typeface="B Lotus" pitchFamily="2" charset="-78"/>
              </a:rPr>
              <a:t>7- ضد عفوني فاضلاب</a:t>
            </a:r>
          </a:p>
        </p:txBody>
      </p:sp>
      <p:pic>
        <p:nvPicPr>
          <p:cNvPr id="3" name="Picture 3" descr="C:\Documents and Settings\Nori\My Documents\My Pictures\wwwt-big0.jpg"/>
          <p:cNvPicPr>
            <a:picLocks noChangeAspect="1" noChangeArrowheads="1"/>
          </p:cNvPicPr>
          <p:nvPr/>
        </p:nvPicPr>
        <p:blipFill>
          <a:blip r:embed="rId2"/>
          <a:srcRect/>
          <a:stretch>
            <a:fillRect/>
          </a:stretch>
        </p:blipFill>
        <p:spPr bwMode="auto">
          <a:xfrm>
            <a:off x="0" y="2743200"/>
            <a:ext cx="5791200" cy="41160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81000"/>
            <a:ext cx="8382000" cy="1246495"/>
          </a:xfrm>
          <a:prstGeom prst="rect">
            <a:avLst/>
          </a:prstGeom>
        </p:spPr>
        <p:txBody>
          <a:bodyPr wrap="square">
            <a:spAutoFit/>
          </a:bodyPr>
          <a:lstStyle/>
          <a:p>
            <a:pPr algn="r" rtl="1">
              <a:lnSpc>
                <a:spcPct val="200000"/>
              </a:lnSpc>
            </a:pPr>
            <a:r>
              <a:rPr lang="ar-SA" sz="2000" b="1" dirty="0">
                <a:solidFill>
                  <a:srgbClr val="0070C0"/>
                </a:solidFill>
                <a:cs typeface="B Lotus" pitchFamily="2" charset="-78"/>
              </a:rPr>
              <a:t>1- اندازه گيري جريان </a:t>
            </a:r>
            <a:r>
              <a:rPr lang="ar-SA" sz="2000" dirty="0">
                <a:cs typeface="B Lotus" pitchFamily="2" charset="-78"/>
              </a:rPr>
              <a:t/>
            </a:r>
            <a:br>
              <a:rPr lang="ar-SA" sz="2000" dirty="0">
                <a:cs typeface="B Lotus" pitchFamily="2" charset="-78"/>
              </a:rPr>
            </a:br>
            <a:r>
              <a:rPr lang="ar-SA" sz="2000" dirty="0">
                <a:cs typeface="B Lotus" pitchFamily="2" charset="-78"/>
              </a:rPr>
              <a:t>ميزان جريان ورودي به تصفيه­خانه </a:t>
            </a:r>
            <a:r>
              <a:rPr lang="ar-SA" sz="2000" dirty="0" smtClean="0">
                <a:cs typeface="B Lotus" pitchFamily="2" charset="-78"/>
              </a:rPr>
              <a:t>مي­بايست </a:t>
            </a:r>
            <a:r>
              <a:rPr lang="ar-SA" sz="2000" dirty="0">
                <a:cs typeface="B Lotus" pitchFamily="2" charset="-78"/>
              </a:rPr>
              <a:t>در تمامي مراحل بهره­برداري از تصفيه خانه كنترل گردد. </a:t>
            </a:r>
            <a:endParaRPr lang="en-US" sz="2000" dirty="0">
              <a:cs typeface="B Lotus" pitchFamily="2" charset="-78"/>
            </a:endParaRPr>
          </a:p>
        </p:txBody>
      </p:sp>
      <p:pic>
        <p:nvPicPr>
          <p:cNvPr id="6" name="Picture 5" descr="http://www.absun.ir/image/wwwt-big1-1.jpg"/>
          <p:cNvPicPr/>
          <p:nvPr/>
        </p:nvPicPr>
        <p:blipFill>
          <a:blip r:embed="rId3"/>
          <a:srcRect/>
          <a:stretch>
            <a:fillRect/>
          </a:stretch>
        </p:blipFill>
        <p:spPr bwMode="auto">
          <a:xfrm>
            <a:off x="4572000" y="3124200"/>
            <a:ext cx="3810000" cy="2764536"/>
          </a:xfrm>
          <a:prstGeom prst="rect">
            <a:avLst/>
          </a:prstGeom>
          <a:noFill/>
          <a:ln w="9525">
            <a:noFill/>
            <a:miter lim="800000"/>
            <a:headEnd/>
            <a:tailEnd/>
          </a:ln>
        </p:spPr>
      </p:pic>
      <p:pic>
        <p:nvPicPr>
          <p:cNvPr id="7" name="Picture 6" descr="http://www.absun.ir/image/wwwt-big1-2.jpg"/>
          <p:cNvPicPr/>
          <p:nvPr/>
        </p:nvPicPr>
        <p:blipFill>
          <a:blip r:embed="rId4"/>
          <a:srcRect/>
          <a:stretch>
            <a:fillRect/>
          </a:stretch>
        </p:blipFill>
        <p:spPr bwMode="auto">
          <a:xfrm>
            <a:off x="533400" y="3124200"/>
            <a:ext cx="3886200"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457200"/>
            <a:ext cx="8458200" cy="3370153"/>
          </a:xfrm>
          <a:prstGeom prst="rect">
            <a:avLst/>
          </a:prstGeom>
        </p:spPr>
        <p:txBody>
          <a:bodyPr wrap="square">
            <a:spAutoFit/>
          </a:bodyPr>
          <a:lstStyle/>
          <a:p>
            <a:pPr algn="r" rtl="1">
              <a:lnSpc>
                <a:spcPct val="150000"/>
              </a:lnSpc>
            </a:pPr>
            <a:r>
              <a:rPr lang="ar-SA" sz="2400" b="1" dirty="0">
                <a:solidFill>
                  <a:srgbClr val="0070C0"/>
                </a:solidFill>
                <a:cs typeface="B Lotus" pitchFamily="2" charset="-78"/>
              </a:rPr>
              <a:t>2- </a:t>
            </a:r>
            <a:r>
              <a:rPr lang="ar-SA" sz="2400" b="1" dirty="0" smtClean="0">
                <a:solidFill>
                  <a:srgbClr val="0070C0"/>
                </a:solidFill>
                <a:cs typeface="B Lotus" pitchFamily="2" charset="-78"/>
              </a:rPr>
              <a:t>آشغالگير</a:t>
            </a:r>
            <a:endParaRPr lang="fa-IR" sz="2400" b="1" dirty="0" smtClean="0">
              <a:solidFill>
                <a:srgbClr val="0070C0"/>
              </a:solidFill>
              <a:cs typeface="B Lotus" pitchFamily="2" charset="-78"/>
            </a:endParaRPr>
          </a:p>
          <a:p>
            <a:pPr algn="r" rtl="1">
              <a:lnSpc>
                <a:spcPct val="150000"/>
              </a:lnSpc>
              <a:buFont typeface="Wingdings" pitchFamily="2" charset="2"/>
              <a:buChar char="q"/>
            </a:pPr>
            <a:r>
              <a:rPr lang="ar-SA" sz="2400" dirty="0" smtClean="0">
                <a:cs typeface="B Lotus" pitchFamily="2" charset="-78"/>
              </a:rPr>
              <a:t>به </a:t>
            </a:r>
            <a:r>
              <a:rPr lang="ar-SA" sz="2400" dirty="0">
                <a:cs typeface="B Lotus" pitchFamily="2" charset="-78"/>
              </a:rPr>
              <a:t>منظور حذف ذرات بزرگ ورودي به تصفيه­خانه </a:t>
            </a:r>
            <a:r>
              <a:rPr lang="fa-IR" sz="2400" dirty="0" smtClean="0">
                <a:cs typeface="B Lotus" pitchFamily="2" charset="-78"/>
              </a:rPr>
              <a:t>مورد استفاده است</a:t>
            </a:r>
          </a:p>
          <a:p>
            <a:pPr algn="r" rtl="1">
              <a:lnSpc>
                <a:spcPct val="150000"/>
              </a:lnSpc>
              <a:buFont typeface="Wingdings" pitchFamily="2" charset="2"/>
              <a:buChar char="q"/>
            </a:pPr>
            <a:r>
              <a:rPr lang="fa-IR" sz="2400" dirty="0" smtClean="0">
                <a:cs typeface="B Lotus" pitchFamily="2" charset="-78"/>
              </a:rPr>
              <a:t> </a:t>
            </a:r>
            <a:r>
              <a:rPr lang="ar-SA" sz="2400" dirty="0" smtClean="0">
                <a:cs typeface="B Lotus" pitchFamily="2" charset="-78"/>
              </a:rPr>
              <a:t>آشغالگیرهای </a:t>
            </a:r>
            <a:r>
              <a:rPr lang="ar-SA" sz="2400" dirty="0">
                <a:cs typeface="B Lotus" pitchFamily="2" charset="-78"/>
              </a:rPr>
              <a:t>دهانه درشت به منظور محافظت بخش­های مختلف تصفیه خانه مانند لوله­ها، پمپ­ها، تجهیزات دانه­گیری از خطرات گرفتگی مورد استفاده قرار می­گیرند</a:t>
            </a:r>
            <a:r>
              <a:rPr lang="ar-SA" sz="2400" dirty="0" smtClean="0">
                <a:cs typeface="B Lotus" pitchFamily="2" charset="-78"/>
              </a:rPr>
              <a:t>.</a:t>
            </a:r>
            <a:endParaRPr lang="fa-IR" sz="2400" dirty="0" smtClean="0">
              <a:cs typeface="B Lotus" pitchFamily="2" charset="-78"/>
            </a:endParaRPr>
          </a:p>
          <a:p>
            <a:pPr algn="r" rtl="1">
              <a:lnSpc>
                <a:spcPct val="150000"/>
              </a:lnSpc>
              <a:buFont typeface="Wingdings" pitchFamily="2" charset="2"/>
              <a:buChar char="q"/>
            </a:pPr>
            <a:r>
              <a:rPr lang="fa-IR" sz="2400" dirty="0" smtClean="0">
                <a:cs typeface="B Lotus" pitchFamily="2" charset="-78"/>
              </a:rPr>
              <a:t> </a:t>
            </a:r>
            <a:r>
              <a:rPr lang="ar-SA" sz="2400" dirty="0" smtClean="0">
                <a:cs typeface="B Lotus" pitchFamily="2" charset="-78"/>
              </a:rPr>
              <a:t>آشغالگیرهای </a:t>
            </a:r>
            <a:r>
              <a:rPr lang="ar-SA" sz="2400" dirty="0">
                <a:cs typeface="B Lotus" pitchFamily="2" charset="-78"/>
              </a:rPr>
              <a:t>دهانه ریز به طور گسترده در تصفیه­خانه ها به منظور حذف ذرات جامد ریز مورد استفاده قرار می­گیرند. </a:t>
            </a:r>
            <a:endParaRPr lang="en-US" sz="2400" dirty="0">
              <a:cs typeface="B Lotus" pitchFamily="2" charset="-78"/>
            </a:endParaRPr>
          </a:p>
        </p:txBody>
      </p:sp>
      <p:pic>
        <p:nvPicPr>
          <p:cNvPr id="4" name="Picture 3" descr="http://www.osmahab.com/articles/articles_photos/fazelab_1.jpg"/>
          <p:cNvPicPr/>
          <p:nvPr/>
        </p:nvPicPr>
        <p:blipFill>
          <a:blip r:embed="rId3"/>
          <a:srcRect/>
          <a:stretch>
            <a:fillRect/>
          </a:stretch>
        </p:blipFill>
        <p:spPr bwMode="auto">
          <a:xfrm>
            <a:off x="0" y="3992380"/>
            <a:ext cx="4495800" cy="2895600"/>
          </a:xfrm>
          <a:prstGeom prst="rect">
            <a:avLst/>
          </a:prstGeom>
          <a:noFill/>
          <a:ln w="9525">
            <a:noFill/>
            <a:miter lim="800000"/>
            <a:headEnd/>
            <a:tailEnd/>
          </a:ln>
        </p:spPr>
      </p:pic>
      <p:pic>
        <p:nvPicPr>
          <p:cNvPr id="1026" name="Picture 2" descr="H:\tasfeyeh end\DSC00194.jpg"/>
          <p:cNvPicPr>
            <a:picLocks noChangeAspect="1" noChangeArrowheads="1"/>
          </p:cNvPicPr>
          <p:nvPr/>
        </p:nvPicPr>
        <p:blipFill>
          <a:blip r:embed="rId4" cstate="print"/>
          <a:srcRect/>
          <a:stretch>
            <a:fillRect/>
          </a:stretch>
        </p:blipFill>
        <p:spPr bwMode="auto">
          <a:xfrm>
            <a:off x="4572000" y="3997757"/>
            <a:ext cx="3733800" cy="2860243"/>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81000"/>
            <a:ext cx="8534400" cy="3416320"/>
          </a:xfrm>
          <a:prstGeom prst="rect">
            <a:avLst/>
          </a:prstGeom>
        </p:spPr>
        <p:txBody>
          <a:bodyPr wrap="square">
            <a:spAutoFit/>
          </a:bodyPr>
          <a:lstStyle/>
          <a:p>
            <a:pPr algn="just" rtl="1"/>
            <a:r>
              <a:rPr lang="ar-SA" sz="2400" b="1" dirty="0">
                <a:solidFill>
                  <a:srgbClr val="0070C0"/>
                </a:solidFill>
                <a:cs typeface="B Lotus" pitchFamily="2" charset="-78"/>
              </a:rPr>
              <a:t>3- دانه </a:t>
            </a:r>
            <a:r>
              <a:rPr lang="ar-SA" sz="2400" b="1" dirty="0" smtClean="0">
                <a:solidFill>
                  <a:srgbClr val="0070C0"/>
                </a:solidFill>
                <a:cs typeface="B Lotus" pitchFamily="2" charset="-78"/>
              </a:rPr>
              <a:t>گير</a:t>
            </a:r>
            <a:endParaRPr lang="fa-IR" sz="2400" b="1" dirty="0" smtClean="0">
              <a:solidFill>
                <a:srgbClr val="0070C0"/>
              </a:solidFill>
              <a:cs typeface="B Lotus" pitchFamily="2" charset="-78"/>
            </a:endParaRPr>
          </a:p>
          <a:p>
            <a:pPr algn="just" rtl="1"/>
            <a:r>
              <a:rPr lang="ar-SA" sz="2400" dirty="0" smtClean="0">
                <a:cs typeface="B Lotus" pitchFamily="2" charset="-78"/>
              </a:rPr>
              <a:t>موادي </a:t>
            </a:r>
            <a:r>
              <a:rPr lang="ar-SA" sz="2400" dirty="0">
                <a:cs typeface="B Lotus" pitchFamily="2" charset="-78"/>
              </a:rPr>
              <a:t>چون </a:t>
            </a:r>
            <a:r>
              <a:rPr lang="fa-IR" sz="2400" dirty="0" smtClean="0">
                <a:cs typeface="B Lotus" pitchFamily="2" charset="-78"/>
              </a:rPr>
              <a:t>خرده</a:t>
            </a:r>
            <a:r>
              <a:rPr lang="ar-SA" sz="2400" dirty="0" smtClean="0">
                <a:cs typeface="B Lotus" pitchFamily="2" charset="-78"/>
              </a:rPr>
              <a:t> سنگها</a:t>
            </a:r>
            <a:r>
              <a:rPr lang="ar-SA" sz="2400" dirty="0">
                <a:cs typeface="B Lotus" pitchFamily="2" charset="-78"/>
              </a:rPr>
              <a:t>، ذرات گل و لاي، تفاله چاي، ذغال، فيلتر سيگار و ذراتي كه قابل تجزيه بيولوژيكي </a:t>
            </a:r>
            <a:r>
              <a:rPr lang="ar-SA" sz="2400" dirty="0" smtClean="0">
                <a:cs typeface="B Lotus" pitchFamily="2" charset="-78"/>
              </a:rPr>
              <a:t>نمي</a:t>
            </a:r>
            <a:r>
              <a:rPr lang="fa-IR" sz="2400" dirty="0" smtClean="0">
                <a:cs typeface="B Lotus" pitchFamily="2" charset="-78"/>
              </a:rPr>
              <a:t> </a:t>
            </a:r>
            <a:r>
              <a:rPr lang="ar-SA" sz="2400" dirty="0" smtClean="0">
                <a:cs typeface="B Lotus" pitchFamily="2" charset="-78"/>
              </a:rPr>
              <a:t>باشند تمايل </a:t>
            </a:r>
            <a:r>
              <a:rPr lang="ar-SA" sz="2400" dirty="0">
                <a:cs typeface="B Lotus" pitchFamily="2" charset="-78"/>
              </a:rPr>
              <a:t>زيادي به ته­نشيني يا شناورشدن در روي سطح آب دارند. عدم حذف اين مواد از فاضلاب مشكلاتي در نتيجه تجمع آنها در واحدهاي بي­هوازي، هوادهي و هاضم­ها ايجاد مي­كند. بنابراين اين مواد </a:t>
            </a:r>
            <a:r>
              <a:rPr lang="ar-SA" sz="2400" dirty="0" smtClean="0">
                <a:cs typeface="B Lotus" pitchFamily="2" charset="-78"/>
              </a:rPr>
              <a:t>قبل </a:t>
            </a:r>
            <a:r>
              <a:rPr lang="ar-SA" sz="2400" dirty="0">
                <a:cs typeface="B Lotus" pitchFamily="2" charset="-78"/>
              </a:rPr>
              <a:t>از ورود به واحدهاي مختلف تصفيه­خانه حذف </a:t>
            </a:r>
            <a:r>
              <a:rPr lang="fa-IR" sz="2400" dirty="0" smtClean="0">
                <a:cs typeface="B Lotus" pitchFamily="2" charset="-78"/>
              </a:rPr>
              <a:t>می شوند </a:t>
            </a:r>
            <a:r>
              <a:rPr lang="ar-SA" sz="2400" dirty="0" smtClean="0">
                <a:cs typeface="B Lotus" pitchFamily="2" charset="-78"/>
              </a:rPr>
              <a:t>دانه</a:t>
            </a:r>
            <a:r>
              <a:rPr lang="fa-IR" sz="2400" dirty="0" smtClean="0">
                <a:cs typeface="B Lotus" pitchFamily="2" charset="-78"/>
              </a:rPr>
              <a:t> </a:t>
            </a:r>
            <a:r>
              <a:rPr lang="ar-SA" sz="2400" dirty="0" smtClean="0">
                <a:cs typeface="B Lotus" pitchFamily="2" charset="-78"/>
              </a:rPr>
              <a:t>گیرها </a:t>
            </a:r>
            <a:r>
              <a:rPr lang="ar-SA" sz="2400" dirty="0">
                <a:cs typeface="B Lotus" pitchFamily="2" charset="-78"/>
              </a:rPr>
              <a:t>به صورت کانال­های مستطیلی</a:t>
            </a:r>
            <a:r>
              <a:rPr lang="ar-SA" sz="2400" dirty="0" smtClean="0">
                <a:cs typeface="B Lotus" pitchFamily="2" charset="-78"/>
              </a:rPr>
              <a:t>،</a:t>
            </a:r>
            <a:r>
              <a:rPr lang="fa-IR" sz="2400" dirty="0" smtClean="0">
                <a:cs typeface="B Lotus" pitchFamily="2" charset="-78"/>
              </a:rPr>
              <a:t> </a:t>
            </a:r>
            <a:r>
              <a:rPr lang="ar-SA" sz="2400" dirty="0" smtClean="0">
                <a:cs typeface="B Lotus" pitchFamily="2" charset="-78"/>
              </a:rPr>
              <a:t>دایروی </a:t>
            </a:r>
            <a:r>
              <a:rPr lang="ar-SA" sz="2400" dirty="0">
                <a:cs typeface="B Lotus" pitchFamily="2" charset="-78"/>
              </a:rPr>
              <a:t>یا محفظه­های دایروی یا سانتریفیوژی ساخته می­شوند. </a:t>
            </a:r>
            <a:endParaRPr lang="fa-IR" sz="2400" dirty="0" smtClean="0">
              <a:cs typeface="B Lotus" pitchFamily="2" charset="-78"/>
            </a:endParaRPr>
          </a:p>
          <a:p>
            <a:pPr algn="just" rtl="1"/>
            <a:r>
              <a:rPr lang="fa-IR" sz="2400" dirty="0" smtClean="0">
                <a:cs typeface="B Lotus" pitchFamily="2" charset="-78"/>
              </a:rPr>
              <a:t>روش </a:t>
            </a:r>
            <a:r>
              <a:rPr lang="ar-SA" sz="2400" dirty="0" smtClean="0">
                <a:cs typeface="B Lotus" pitchFamily="2" charset="-78"/>
              </a:rPr>
              <a:t>تمیز </a:t>
            </a:r>
            <a:r>
              <a:rPr lang="ar-SA" sz="2400" dirty="0">
                <a:cs typeface="B Lotus" pitchFamily="2" charset="-78"/>
              </a:rPr>
              <a:t>کردن محفظه­های دانه­گیر عبارتست از</a:t>
            </a:r>
            <a:r>
              <a:rPr lang="ar-SA" sz="2400" dirty="0" smtClean="0">
                <a:cs typeface="B Lotus" pitchFamily="2" charset="-78"/>
              </a:rPr>
              <a:t>:</a:t>
            </a:r>
            <a:endParaRPr lang="fa-IR" sz="2400" dirty="0" smtClean="0">
              <a:cs typeface="B Lotus" pitchFamily="2" charset="-78"/>
            </a:endParaRPr>
          </a:p>
          <a:p>
            <a:pPr algn="just" rtl="1"/>
            <a:r>
              <a:rPr lang="ar-SA" sz="2400" dirty="0" smtClean="0">
                <a:cs typeface="B Lotus" pitchFamily="2" charset="-78"/>
              </a:rPr>
              <a:t>تمیز </a:t>
            </a:r>
            <a:r>
              <a:rPr lang="ar-SA" sz="2400" dirty="0">
                <a:cs typeface="B Lotus" pitchFamily="2" charset="-78"/>
              </a:rPr>
              <a:t>کردن دستی، مکانیکی و هوادهی </a:t>
            </a:r>
            <a:r>
              <a:rPr lang="ar-SA" sz="2400" dirty="0" smtClean="0">
                <a:cs typeface="B Lotus" pitchFamily="2" charset="-78"/>
              </a:rPr>
              <a:t>چرخشی</a:t>
            </a:r>
            <a:endParaRPr lang="en-US" sz="2400" dirty="0">
              <a:cs typeface="B Lotus" pitchFamily="2" charset="-78"/>
            </a:endParaRPr>
          </a:p>
        </p:txBody>
      </p:sp>
      <p:pic>
        <p:nvPicPr>
          <p:cNvPr id="3" name="Picture 2" descr="http://www.absun.ir/image/wwwt-big3-1.jpg"/>
          <p:cNvPicPr/>
          <p:nvPr/>
        </p:nvPicPr>
        <p:blipFill>
          <a:blip r:embed="rId3"/>
          <a:srcRect/>
          <a:stretch>
            <a:fillRect/>
          </a:stretch>
        </p:blipFill>
        <p:spPr bwMode="auto">
          <a:xfrm>
            <a:off x="0" y="4038600"/>
            <a:ext cx="4191000"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685800"/>
            <a:ext cx="8305800" cy="4893647"/>
          </a:xfrm>
          <a:prstGeom prst="rect">
            <a:avLst/>
          </a:prstGeom>
        </p:spPr>
        <p:txBody>
          <a:bodyPr wrap="square">
            <a:spAutoFit/>
          </a:bodyPr>
          <a:lstStyle/>
          <a:p>
            <a:pPr algn="just" rtl="1">
              <a:defRPr/>
            </a:pPr>
            <a:r>
              <a:rPr lang="fa-IR" sz="2400" b="1" dirty="0" smtClean="0">
                <a:solidFill>
                  <a:srgbClr val="FF0000"/>
                </a:solidFill>
                <a:cs typeface="B Lotus" pitchFamily="2" charset="-78"/>
              </a:rPr>
              <a:t>روش تمیز کردن دستی:</a:t>
            </a:r>
          </a:p>
          <a:p>
            <a:pPr algn="just" rtl="1">
              <a:defRPr/>
            </a:pPr>
            <a:r>
              <a:rPr lang="fa-IR" sz="2400" b="1" dirty="0" smtClean="0">
                <a:cs typeface="B Lotus" pitchFamily="2" charset="-78"/>
              </a:rPr>
              <a:t> </a:t>
            </a:r>
            <a:r>
              <a:rPr lang="ar-SA" sz="2400" b="1" dirty="0" smtClean="0">
                <a:cs typeface="B Lotus" pitchFamily="2" charset="-78"/>
              </a:rPr>
              <a:t>برای تصفیه­خانه­های کوچک و متوسط جریان کمتر از 160 متر مکعب بر ساعت مورد استفاده قرار می­گیرند. در این نوع واحدها معمولا از دو نوع دانه­گیر با دریچه­های کنترل جریان به منظور نگهداشتن سرعت جریان حدود 0.3 متر بر ساعت استفاده می­گردد. اگر سرعت جریان بیشتر ار 0.3 متر بر ثانیه باشد مواد غیرآلی ممکن است در کانال ته­نشین نشوند. در صورتی که سرعت جریان کمتر از این مقدار باشد، مواد آلی در کانال ته­نشین می­گردند.</a:t>
            </a:r>
            <a:endParaRPr lang="fa-IR" sz="2400" b="1" dirty="0" smtClean="0">
              <a:cs typeface="B Lotus" pitchFamily="2" charset="-78"/>
            </a:endParaRPr>
          </a:p>
          <a:p>
            <a:pPr algn="just" rtl="1">
              <a:defRPr/>
            </a:pPr>
            <a:endParaRPr lang="fa-IR" sz="2000" b="1" dirty="0" smtClean="0">
              <a:cs typeface="B Lotus" pitchFamily="2" charset="-78"/>
            </a:endParaRPr>
          </a:p>
          <a:p>
            <a:pPr algn="just" rtl="1">
              <a:defRPr/>
            </a:pPr>
            <a:r>
              <a:rPr lang="ar-SA" sz="2400" b="1" dirty="0" smtClean="0">
                <a:cs typeface="B Lotus" pitchFamily="2" charset="-78"/>
              </a:rPr>
              <a:t>در دانه­گیرهای </a:t>
            </a:r>
            <a:r>
              <a:rPr lang="ar-SA" sz="2400" b="1" dirty="0" smtClean="0">
                <a:solidFill>
                  <a:srgbClr val="FF0000"/>
                </a:solidFill>
                <a:cs typeface="B Lotus" pitchFamily="2" charset="-78"/>
              </a:rPr>
              <a:t>مکانیکی</a:t>
            </a:r>
            <a:r>
              <a:rPr lang="ar-SA" sz="2400" b="1" dirty="0" smtClean="0">
                <a:cs typeface="B Lotus" pitchFamily="2" charset="-78"/>
              </a:rPr>
              <a:t>، ته­نشینی جریان به صورت ثقلی عمل می­کند. محفظه دانه­گیر به شکل­های مستطیلی، دایروی و مربعی می­تواند باشد. اکثر محفظه­های دانه­گیر مستطیلی دارای تجهیزات کنترل سرعت و جمع آوری دانه­ها مانند زنجیر و پاروک می­باشند. دانه­ها به یک محفظه انتقال داده و توسط تجهیزاتی مانند پمپ یا ایرلیفت جمع­آوری می­شوند. </a:t>
            </a:r>
            <a:endParaRPr lang="en-US" sz="2400" b="1" dirty="0" smtClean="0">
              <a:cs typeface="B Lotus"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tasfeyeh end\barscreen.gif"/>
          <p:cNvPicPr>
            <a:picLocks noChangeAspect="1" noChangeArrowheads="1"/>
          </p:cNvPicPr>
          <p:nvPr/>
        </p:nvPicPr>
        <p:blipFill>
          <a:blip r:embed="rId2"/>
          <a:srcRect/>
          <a:stretch>
            <a:fillRect/>
          </a:stretch>
        </p:blipFill>
        <p:spPr bwMode="auto">
          <a:xfrm>
            <a:off x="1066800" y="838200"/>
            <a:ext cx="6705600" cy="50292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absun.ir/image/wwwt-big3-2.jpg"/>
          <p:cNvPicPr/>
          <p:nvPr/>
        </p:nvPicPr>
        <p:blipFill>
          <a:blip r:embed="rId2"/>
          <a:srcRect/>
          <a:stretch>
            <a:fillRect/>
          </a:stretch>
        </p:blipFill>
        <p:spPr bwMode="auto">
          <a:xfrm>
            <a:off x="838200" y="381000"/>
            <a:ext cx="7543800" cy="57150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43000" y="533400"/>
            <a:ext cx="7162800" cy="2308324"/>
          </a:xfrm>
          <a:prstGeom prst="rect">
            <a:avLst/>
          </a:prstGeom>
        </p:spPr>
        <p:txBody>
          <a:bodyPr wrap="square">
            <a:spAutoFit/>
          </a:bodyPr>
          <a:lstStyle/>
          <a:p>
            <a:pPr algn="r" rtl="1">
              <a:lnSpc>
                <a:spcPct val="200000"/>
              </a:lnSpc>
            </a:pPr>
            <a:r>
              <a:rPr lang="ar-SA" sz="2400" b="1" dirty="0" smtClean="0">
                <a:solidFill>
                  <a:srgbClr val="0070C0"/>
                </a:solidFill>
                <a:cs typeface="B Lotus" pitchFamily="2" charset="-78"/>
              </a:rPr>
              <a:t>4- تصفيه فيزيكي، شيميايي</a:t>
            </a:r>
            <a:r>
              <a:rPr lang="ar-SA" sz="2400" b="1" dirty="0" smtClean="0">
                <a:cs typeface="B Lotus" pitchFamily="2" charset="-78"/>
              </a:rPr>
              <a:t/>
            </a:r>
            <a:br>
              <a:rPr lang="ar-SA" sz="2400" b="1" dirty="0" smtClean="0">
                <a:cs typeface="B Lotus" pitchFamily="2" charset="-78"/>
              </a:rPr>
            </a:br>
            <a:r>
              <a:rPr lang="ar-SA" sz="2400" b="1" dirty="0" smtClean="0">
                <a:solidFill>
                  <a:srgbClr val="FF0000"/>
                </a:solidFill>
                <a:cs typeface="B Lotus" pitchFamily="2" charset="-78"/>
              </a:rPr>
              <a:t>1- انعقاد و لخته‌سازي (</a:t>
            </a:r>
            <a:r>
              <a:rPr lang="en-US" sz="2400" b="1" dirty="0" smtClean="0">
                <a:solidFill>
                  <a:srgbClr val="FF0000"/>
                </a:solidFill>
                <a:cs typeface="B Lotus" pitchFamily="2" charset="-78"/>
              </a:rPr>
              <a:t>Flocculation</a:t>
            </a:r>
            <a:r>
              <a:rPr lang="ar-SA" sz="2400" b="1" dirty="0" smtClean="0">
                <a:solidFill>
                  <a:srgbClr val="FF0000"/>
                </a:solidFill>
                <a:cs typeface="B Lotus" pitchFamily="2" charset="-78"/>
              </a:rPr>
              <a:t> &amp; </a:t>
            </a:r>
            <a:r>
              <a:rPr lang="en-US" sz="2400" b="1" dirty="0" smtClean="0">
                <a:solidFill>
                  <a:srgbClr val="FF0000"/>
                </a:solidFill>
                <a:cs typeface="B Lotus" pitchFamily="2" charset="-78"/>
              </a:rPr>
              <a:t>Coagulation</a:t>
            </a:r>
            <a:r>
              <a:rPr lang="en-US" sz="2400" dirty="0" smtClean="0">
                <a:solidFill>
                  <a:srgbClr val="FF0000"/>
                </a:solidFill>
                <a:cs typeface="B Lotus" pitchFamily="2" charset="-78"/>
              </a:rPr>
              <a:t> </a:t>
            </a:r>
            <a:r>
              <a:rPr lang="ar-SA" sz="2400" b="1" dirty="0" smtClean="0">
                <a:solidFill>
                  <a:srgbClr val="FF0000"/>
                </a:solidFill>
                <a:cs typeface="B Lotus" pitchFamily="2" charset="-78"/>
              </a:rPr>
              <a:t>)</a:t>
            </a:r>
            <a:endParaRPr lang="fa-IR" sz="2400" b="1" dirty="0" smtClean="0">
              <a:solidFill>
                <a:srgbClr val="FF0000"/>
              </a:solidFill>
              <a:cs typeface="B Lotus" pitchFamily="2" charset="-78"/>
            </a:endParaRPr>
          </a:p>
          <a:p>
            <a:pPr algn="r" rtl="1">
              <a:lnSpc>
                <a:spcPct val="200000"/>
              </a:lnSpc>
            </a:pPr>
            <a:r>
              <a:rPr lang="ar-SA" sz="2400" b="1" dirty="0" smtClean="0">
                <a:solidFill>
                  <a:srgbClr val="FF0000"/>
                </a:solidFill>
                <a:cs typeface="B Lotus" pitchFamily="2" charset="-78"/>
              </a:rPr>
              <a:t>2- حذف روغن و چربي (</a:t>
            </a:r>
            <a:r>
              <a:rPr lang="en-US" sz="2400" b="1" dirty="0" smtClean="0">
                <a:solidFill>
                  <a:srgbClr val="FF0000"/>
                </a:solidFill>
                <a:cs typeface="B Lotus" pitchFamily="2" charset="-78"/>
              </a:rPr>
              <a:t>Fat, Oil</a:t>
            </a:r>
            <a:r>
              <a:rPr lang="ar-SA" sz="2400" b="1" dirty="0" smtClean="0">
                <a:solidFill>
                  <a:srgbClr val="FF0000"/>
                </a:solidFill>
                <a:cs typeface="B Lotus" pitchFamily="2" charset="-78"/>
              </a:rPr>
              <a:t> &amp; </a:t>
            </a:r>
            <a:r>
              <a:rPr lang="en-US" sz="2400" b="1" dirty="0" smtClean="0">
                <a:solidFill>
                  <a:srgbClr val="FF0000"/>
                </a:solidFill>
                <a:cs typeface="B Lotus" pitchFamily="2" charset="-78"/>
              </a:rPr>
              <a:t>Grease removal</a:t>
            </a:r>
            <a:r>
              <a:rPr lang="en-US" sz="2400" dirty="0" smtClean="0">
                <a:solidFill>
                  <a:srgbClr val="FF0000"/>
                </a:solidFill>
                <a:cs typeface="B Lotus" pitchFamily="2" charset="-78"/>
              </a:rPr>
              <a:t> </a:t>
            </a:r>
            <a:r>
              <a:rPr lang="ar-SA" sz="2400" b="1" dirty="0" smtClean="0">
                <a:solidFill>
                  <a:srgbClr val="FF0000"/>
                </a:solidFill>
                <a:cs typeface="B Lotus" pitchFamily="2" charset="-78"/>
              </a:rPr>
              <a:t>)</a:t>
            </a:r>
            <a:endParaRPr lang="fa-IR" sz="2400" b="1" dirty="0" smtClean="0">
              <a:solidFill>
                <a:srgbClr val="FF0000"/>
              </a:solidFill>
              <a:cs typeface="B Lotus"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266885"/>
            <a:ext cx="8001000" cy="4893647"/>
          </a:xfrm>
          <a:prstGeom prst="rect">
            <a:avLst/>
          </a:prstGeom>
        </p:spPr>
        <p:txBody>
          <a:bodyPr wrap="square">
            <a:spAutoFit/>
          </a:bodyPr>
          <a:lstStyle/>
          <a:p>
            <a:pPr algn="just" rtl="1"/>
            <a:r>
              <a:rPr lang="ar-SA" sz="2400" dirty="0" smtClean="0">
                <a:solidFill>
                  <a:srgbClr val="FF0000"/>
                </a:solidFill>
                <a:cs typeface="B Lotus" pitchFamily="2" charset="-78"/>
              </a:rPr>
              <a:t>انعقاد</a:t>
            </a:r>
            <a:r>
              <a:rPr lang="ar-SA" sz="2400" dirty="0" smtClean="0">
                <a:cs typeface="B Lotus" pitchFamily="2" charset="-78"/>
              </a:rPr>
              <a:t> </a:t>
            </a:r>
            <a:r>
              <a:rPr lang="ar-SA" sz="2400" dirty="0">
                <a:cs typeface="B Lotus" pitchFamily="2" charset="-78"/>
              </a:rPr>
              <a:t>شامل اضافه کردن مواد شیمیایی </a:t>
            </a:r>
            <a:r>
              <a:rPr lang="ar-SA" sz="2400" dirty="0" smtClean="0">
                <a:cs typeface="B Lotus" pitchFamily="2" charset="-78"/>
              </a:rPr>
              <a:t>غیرآلی</a:t>
            </a:r>
            <a:r>
              <a:rPr lang="ar-SA" sz="2400" dirty="0">
                <a:cs typeface="B Lotus" pitchFamily="2" charset="-78"/>
              </a:rPr>
              <a:t>، پلیمرهای آلی یا ترکیبی از آنها </a:t>
            </a:r>
            <a:r>
              <a:rPr lang="ar-SA" sz="2400" dirty="0" smtClean="0">
                <a:cs typeface="B Lotus" pitchFamily="2" charset="-78"/>
              </a:rPr>
              <a:t>به </a:t>
            </a:r>
            <a:r>
              <a:rPr lang="ar-SA" sz="2400" dirty="0">
                <a:cs typeface="B Lotus" pitchFamily="2" charset="-78"/>
              </a:rPr>
              <a:t>منظور حذف فسفر و ذرات جامد </a:t>
            </a:r>
            <a:r>
              <a:rPr lang="fa-IR" sz="2400" dirty="0" smtClean="0">
                <a:cs typeface="B Lotus" pitchFamily="2" charset="-78"/>
              </a:rPr>
              <a:t>است.</a:t>
            </a:r>
          </a:p>
          <a:p>
            <a:pPr algn="just" rtl="1"/>
            <a:r>
              <a:rPr lang="ar-SA" sz="2400" dirty="0" smtClean="0">
                <a:cs typeface="B Lotus" pitchFamily="2" charset="-78"/>
              </a:rPr>
              <a:t>تمامی </a:t>
            </a:r>
            <a:r>
              <a:rPr lang="ar-SA" sz="2400" dirty="0">
                <a:cs typeface="B Lotus" pitchFamily="2" charset="-78"/>
              </a:rPr>
              <a:t>ذرات معلق کلوئیدی دارای بار سطحی مشابه (عمدتا بار منفی) می­باشند بنابراین نیروی دافعه بین آنها باعث جلوگیری </a:t>
            </a:r>
            <a:r>
              <a:rPr lang="ar-SA" sz="2400" dirty="0" smtClean="0">
                <a:cs typeface="B Lotus" pitchFamily="2" charset="-78"/>
              </a:rPr>
              <a:t>از </a:t>
            </a:r>
            <a:r>
              <a:rPr lang="ar-SA" sz="2400" dirty="0">
                <a:cs typeface="B Lotus" pitchFamily="2" charset="-78"/>
              </a:rPr>
              <a:t>ته­نشینی </a:t>
            </a:r>
            <a:r>
              <a:rPr lang="fa-IR" sz="2400" dirty="0" smtClean="0">
                <a:cs typeface="B Lotus" pitchFamily="2" charset="-78"/>
              </a:rPr>
              <a:t>آنها </a:t>
            </a:r>
            <a:r>
              <a:rPr lang="ar-SA" sz="2400" dirty="0" smtClean="0">
                <a:cs typeface="B Lotus" pitchFamily="2" charset="-78"/>
              </a:rPr>
              <a:t>میگردد</a:t>
            </a:r>
            <a:r>
              <a:rPr lang="ar-SA" sz="2400" dirty="0">
                <a:cs typeface="B Lotus" pitchFamily="2" charset="-78"/>
              </a:rPr>
              <a:t>. عمل انعقاد باعث خنثی سازی بار آنها، کاهش نیروهای دافعه بین آنها و ایجاد شرایط مناسب برای </a:t>
            </a:r>
            <a:r>
              <a:rPr lang="ar-SA" sz="2400" dirty="0" smtClean="0">
                <a:cs typeface="B Lotus" pitchFamily="2" charset="-78"/>
              </a:rPr>
              <a:t>ته</a:t>
            </a:r>
            <a:r>
              <a:rPr lang="fa-IR" sz="2400" dirty="0" smtClean="0">
                <a:cs typeface="B Lotus" pitchFamily="2" charset="-78"/>
              </a:rPr>
              <a:t> </a:t>
            </a:r>
            <a:r>
              <a:rPr lang="ar-SA" sz="2400" dirty="0" smtClean="0">
                <a:cs typeface="B Lotus" pitchFamily="2" charset="-78"/>
              </a:rPr>
              <a:t>نشینی </a:t>
            </a:r>
            <a:r>
              <a:rPr lang="ar-SA" sz="2400" dirty="0">
                <a:cs typeface="B Lotus" pitchFamily="2" charset="-78"/>
              </a:rPr>
              <a:t>این ذرات </a:t>
            </a:r>
            <a:r>
              <a:rPr lang="ar-SA" sz="2400" dirty="0" smtClean="0">
                <a:cs typeface="B Lotus" pitchFamily="2" charset="-78"/>
              </a:rPr>
              <a:t>می</a:t>
            </a:r>
            <a:r>
              <a:rPr lang="fa-IR" sz="2400" dirty="0" smtClean="0">
                <a:cs typeface="B Lotus" pitchFamily="2" charset="-78"/>
              </a:rPr>
              <a:t> </a:t>
            </a:r>
            <a:r>
              <a:rPr lang="ar-SA" sz="2400" dirty="0" smtClean="0">
                <a:cs typeface="B Lotus" pitchFamily="2" charset="-78"/>
              </a:rPr>
              <a:t>شود</a:t>
            </a:r>
            <a:r>
              <a:rPr lang="ar-SA" sz="2400" dirty="0">
                <a:cs typeface="B Lotus" pitchFamily="2" charset="-78"/>
              </a:rPr>
              <a:t>. مواد منعقد کننده همچنین به فسفرهای محلول واکنش داده باعث رسوب آنها می­شود. این رسوبات از طریق واحدهای زلال­سازی و فیلتراسیون می­تواند جدا گردند. </a:t>
            </a:r>
            <a:endParaRPr lang="fa-IR" sz="2400" dirty="0" smtClean="0">
              <a:cs typeface="B Lotus" pitchFamily="2" charset="-78"/>
            </a:endParaRPr>
          </a:p>
          <a:p>
            <a:pPr algn="just" rtl="1"/>
            <a:endParaRPr lang="fa-IR" sz="1400" dirty="0" smtClean="0">
              <a:cs typeface="B Lotus" pitchFamily="2" charset="-78"/>
            </a:endParaRPr>
          </a:p>
          <a:p>
            <a:pPr algn="just" rtl="1"/>
            <a:r>
              <a:rPr lang="ar-SA" sz="2400" dirty="0" smtClean="0">
                <a:cs typeface="B Lotus" pitchFamily="2" charset="-78"/>
              </a:rPr>
              <a:t>مزایای </a:t>
            </a:r>
            <a:r>
              <a:rPr lang="ar-SA" sz="2400" dirty="0">
                <a:cs typeface="B Lotus" pitchFamily="2" charset="-78"/>
              </a:rPr>
              <a:t>روش انعقاد </a:t>
            </a:r>
            <a:r>
              <a:rPr lang="fa-IR" sz="2400" dirty="0" smtClean="0">
                <a:cs typeface="B Lotus" pitchFamily="2" charset="-78"/>
              </a:rPr>
              <a:t>عبارتند از: </a:t>
            </a:r>
          </a:p>
          <a:p>
            <a:pPr algn="just" rtl="1"/>
            <a:r>
              <a:rPr lang="ar-SA" sz="2400" dirty="0" smtClean="0">
                <a:cs typeface="B Lotus" pitchFamily="2" charset="-78"/>
              </a:rPr>
              <a:t>حذف </a:t>
            </a:r>
            <a:r>
              <a:rPr lang="ar-SA" sz="2400" dirty="0">
                <a:cs typeface="B Lotus" pitchFamily="2" charset="-78"/>
              </a:rPr>
              <a:t>فلزات از فاضلاب، تصفیه آلاینده­های خطرناک، کاهش رنگ، ایجاد یک واحد پیش تصفیه مناسب با هزینه پایین به منظور رساندن کیفیت پساب به استانداردهای تخلیه به جریان­ها و سایر بخش­های </a:t>
            </a:r>
            <a:r>
              <a:rPr lang="ar-SA" sz="2400" dirty="0" smtClean="0">
                <a:cs typeface="B Lotus" pitchFamily="2" charset="-78"/>
              </a:rPr>
              <a:t>مجاز</a:t>
            </a:r>
            <a:endParaRPr lang="en-US" sz="2400" dirty="0">
              <a:cs typeface="B Lotus" pitchFamily="2" charset="-78"/>
            </a:endParaRPr>
          </a:p>
        </p:txBody>
      </p:sp>
      <p:sp>
        <p:nvSpPr>
          <p:cNvPr id="3" name="Rectangle 2"/>
          <p:cNvSpPr/>
          <p:nvPr/>
        </p:nvSpPr>
        <p:spPr>
          <a:xfrm>
            <a:off x="1066800" y="452735"/>
            <a:ext cx="6934200" cy="461665"/>
          </a:xfrm>
          <a:prstGeom prst="rect">
            <a:avLst/>
          </a:prstGeom>
        </p:spPr>
        <p:txBody>
          <a:bodyPr wrap="square">
            <a:spAutoFit/>
          </a:bodyPr>
          <a:lstStyle/>
          <a:p>
            <a:pPr algn="r" rtl="1"/>
            <a:r>
              <a:rPr lang="ar-SA" sz="2400" b="1" dirty="0" smtClean="0">
                <a:solidFill>
                  <a:srgbClr val="FF0000"/>
                </a:solidFill>
                <a:cs typeface="B Lotus" pitchFamily="2" charset="-78"/>
              </a:rPr>
              <a:t>1- انعقاد و لخته‌سازي (</a:t>
            </a:r>
            <a:r>
              <a:rPr lang="en-US" sz="2400" b="1" dirty="0" smtClean="0">
                <a:solidFill>
                  <a:srgbClr val="FF0000"/>
                </a:solidFill>
                <a:cs typeface="B Lotus" pitchFamily="2" charset="-78"/>
              </a:rPr>
              <a:t>Flocculation</a:t>
            </a:r>
            <a:r>
              <a:rPr lang="ar-SA" sz="2400" b="1" dirty="0" smtClean="0">
                <a:solidFill>
                  <a:srgbClr val="FF0000"/>
                </a:solidFill>
                <a:cs typeface="B Lotus" pitchFamily="2" charset="-78"/>
              </a:rPr>
              <a:t> &amp; </a:t>
            </a:r>
            <a:r>
              <a:rPr lang="en-US" sz="2400" b="1" dirty="0" smtClean="0">
                <a:solidFill>
                  <a:srgbClr val="FF0000"/>
                </a:solidFill>
                <a:cs typeface="B Lotus" pitchFamily="2" charset="-78"/>
              </a:rPr>
              <a:t>Coagulation</a:t>
            </a:r>
            <a:r>
              <a:rPr lang="en-US" sz="2400" dirty="0" smtClean="0">
                <a:solidFill>
                  <a:srgbClr val="FF0000"/>
                </a:solidFill>
                <a:cs typeface="B Lotus" pitchFamily="2" charset="-78"/>
              </a:rPr>
              <a:t> </a:t>
            </a:r>
            <a:r>
              <a:rPr lang="ar-SA" sz="2400" b="1" dirty="0" smtClean="0">
                <a:solidFill>
                  <a:srgbClr val="FF0000"/>
                </a:solidFill>
                <a:cs typeface="B Lotus" pitchFamily="2" charset="-78"/>
              </a:rPr>
              <a:t>)</a:t>
            </a:r>
            <a:endParaRPr lang="en-US"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616565"/>
            <a:ext cx="7772400" cy="2431435"/>
          </a:xfrm>
          <a:prstGeom prst="rect">
            <a:avLst/>
          </a:prstGeom>
        </p:spPr>
        <p:txBody>
          <a:bodyPr wrap="square">
            <a:spAutoFit/>
          </a:bodyPr>
          <a:lstStyle/>
          <a:p>
            <a:pPr algn="just" rtl="1"/>
            <a:r>
              <a:rPr lang="fa-IR" sz="2000" b="1" dirty="0" smtClean="0">
                <a:solidFill>
                  <a:srgbClr val="FF0000"/>
                </a:solidFill>
                <a:cs typeface="B Lotus" pitchFamily="2" charset="-78"/>
              </a:rPr>
              <a:t> انواع منعقد کننده‌ها </a:t>
            </a:r>
          </a:p>
          <a:p>
            <a:pPr algn="just" rtl="1">
              <a:buFont typeface="Wingdings" pitchFamily="2" charset="2"/>
              <a:buChar char="q"/>
            </a:pPr>
            <a:r>
              <a:rPr lang="fa-IR" sz="2000" b="1" dirty="0" smtClean="0">
                <a:cs typeface="B Lotus" pitchFamily="2" charset="-78"/>
              </a:rPr>
              <a:t>منعقد کننده‌های آلومینیوم‌دار </a:t>
            </a:r>
          </a:p>
          <a:p>
            <a:pPr algn="just" rtl="1"/>
            <a:r>
              <a:rPr lang="fa-IR" sz="2000" b="1" dirty="0" smtClean="0">
                <a:cs typeface="B Lotus" pitchFamily="2" charset="-78"/>
              </a:rPr>
              <a:t>سولفات آلومینیوم:</a:t>
            </a:r>
            <a:r>
              <a:rPr lang="en-US" sz="2000" b="1" dirty="0" smtClean="0">
                <a:cs typeface="B Lotus" pitchFamily="2" charset="-78"/>
              </a:rPr>
              <a:t>Al</a:t>
            </a:r>
            <a:r>
              <a:rPr lang="en-US" sz="2000" b="1" baseline="-25000" dirty="0" smtClean="0">
                <a:cs typeface="B Lotus" pitchFamily="2" charset="-78"/>
              </a:rPr>
              <a:t>2</a:t>
            </a:r>
            <a:r>
              <a:rPr lang="en-US" sz="2000" b="1" dirty="0" smtClean="0">
                <a:cs typeface="B Lotus" pitchFamily="2" charset="-78"/>
              </a:rPr>
              <a:t>(SO</a:t>
            </a:r>
            <a:r>
              <a:rPr lang="en-US" sz="2000" b="1" baseline="-25000" dirty="0" smtClean="0">
                <a:cs typeface="B Lotus" pitchFamily="2" charset="-78"/>
              </a:rPr>
              <a:t>4</a:t>
            </a:r>
            <a:r>
              <a:rPr lang="en-US" sz="2000" b="1" dirty="0" smtClean="0">
                <a:cs typeface="B Lotus" pitchFamily="2" charset="-78"/>
              </a:rPr>
              <a:t>)</a:t>
            </a:r>
            <a:r>
              <a:rPr lang="en-US" sz="2000" b="1" baseline="-25000" dirty="0" smtClean="0">
                <a:cs typeface="B Lotus" pitchFamily="2" charset="-78"/>
              </a:rPr>
              <a:t>3</a:t>
            </a:r>
            <a:r>
              <a:rPr lang="en-US" sz="2000" b="1" dirty="0" smtClean="0">
                <a:cs typeface="B Lotus" pitchFamily="2" charset="-78"/>
              </a:rPr>
              <a:t>, n </a:t>
            </a:r>
            <a:r>
              <a:rPr lang="en-US" dirty="0" smtClean="0">
                <a:cs typeface="B Lotus" pitchFamily="2" charset="-78"/>
              </a:rPr>
              <a:t>H2O </a:t>
            </a:r>
            <a:r>
              <a:rPr lang="fa-IR" dirty="0" smtClean="0">
                <a:cs typeface="B Lotus" pitchFamily="2" charset="-78"/>
              </a:rPr>
              <a:t> که نام تجاری‌اش آلوم یا زاج سفید می‌باشد. با اضافه کردن به آب با بی‌کربنات‌ کلسیم و آب واکنش داده، هیدروکسید‌ آلومینیوم ایجاد می‌کند که هیدروکسید آلومینیوم مرکزی برای تجمع مواد کلوئیدی، بدون بار شده، لخته‌های درشت‌تر ایجاد می‌کند. در صورت ناکافی بودن قلیائیت محیط برای ایجاد هیدروکسید آلومینیم، از آب آهک و کربنات سدیم استفاده می‌شود. چون +</a:t>
            </a:r>
            <a:r>
              <a:rPr lang="en-US" dirty="0" smtClean="0">
                <a:cs typeface="B Lotus" pitchFamily="2" charset="-78"/>
              </a:rPr>
              <a:t>H </a:t>
            </a:r>
            <a:r>
              <a:rPr lang="fa-IR" dirty="0" smtClean="0">
                <a:cs typeface="B Lotus" pitchFamily="2" charset="-78"/>
              </a:rPr>
              <a:t> مانع تشکیل هیدروکسید آلومینیوم می‌شود. </a:t>
            </a:r>
          </a:p>
          <a:p>
            <a:pPr algn="just" rtl="1"/>
            <a:r>
              <a:rPr lang="fa-IR" dirty="0" smtClean="0">
                <a:cs typeface="B Lotus" pitchFamily="2" charset="-78"/>
              </a:rPr>
              <a:t>عیب مهم استفاده از زاج، ایجاد سختی کلسیم و </a:t>
            </a:r>
            <a:r>
              <a:rPr lang="en-US" dirty="0" smtClean="0">
                <a:cs typeface="B Lotus" pitchFamily="2" charset="-78"/>
              </a:rPr>
              <a:t>CO2 </a:t>
            </a:r>
            <a:r>
              <a:rPr lang="fa-IR" dirty="0" smtClean="0">
                <a:cs typeface="B Lotus" pitchFamily="2" charset="-78"/>
              </a:rPr>
              <a:t> عامل </a:t>
            </a:r>
            <a:r>
              <a:rPr lang="fa-IR" dirty="0" smtClean="0">
                <a:cs typeface="B Lotus" pitchFamily="2" charset="-78"/>
                <a:hlinkClick r:id="rId2" action="ppaction://hlinkfile" tooltip="خوردگی فلزات"/>
              </a:rPr>
              <a:t>خورندگی</a:t>
            </a:r>
            <a:r>
              <a:rPr lang="fa-IR" dirty="0" smtClean="0">
                <a:cs typeface="B Lotus" pitchFamily="2" charset="-78"/>
              </a:rPr>
              <a:t> می‌باشد.</a:t>
            </a:r>
            <a:endParaRPr lang="en-US" dirty="0">
              <a:cs typeface="B Lotus" pitchFamily="2" charset="-78"/>
            </a:endParaRPr>
          </a:p>
        </p:txBody>
      </p:sp>
      <p:sp>
        <p:nvSpPr>
          <p:cNvPr id="3" name="Rectangle 2"/>
          <p:cNvSpPr/>
          <p:nvPr/>
        </p:nvSpPr>
        <p:spPr>
          <a:xfrm>
            <a:off x="381000" y="3124200"/>
            <a:ext cx="8077200" cy="2893100"/>
          </a:xfrm>
          <a:prstGeom prst="rect">
            <a:avLst/>
          </a:prstGeom>
        </p:spPr>
        <p:txBody>
          <a:bodyPr wrap="square">
            <a:spAutoFit/>
          </a:bodyPr>
          <a:lstStyle/>
          <a:p>
            <a:pPr algn="r" rtl="1">
              <a:buFont typeface="Wingdings" pitchFamily="2" charset="2"/>
              <a:buChar char="q"/>
            </a:pPr>
            <a:r>
              <a:rPr lang="fa-IR" sz="2000" b="1" dirty="0" smtClean="0">
                <a:cs typeface="B Lotus" pitchFamily="2" charset="-78"/>
              </a:rPr>
              <a:t>منعقد کننده‌های آهن دار </a:t>
            </a:r>
          </a:p>
          <a:p>
            <a:pPr algn="r" rtl="1"/>
            <a:r>
              <a:rPr lang="fa-IR" b="1" dirty="0" smtClean="0">
                <a:cs typeface="B Lotus" pitchFamily="2" charset="-78"/>
              </a:rPr>
              <a:t>سولفات فرو </a:t>
            </a:r>
            <a:r>
              <a:rPr lang="fa-IR" dirty="0" smtClean="0">
                <a:cs typeface="B Lotus" pitchFamily="2" charset="-78"/>
              </a:rPr>
              <a:t>با ایجاد هیدروکسید آهن </a:t>
            </a:r>
            <a:r>
              <a:rPr lang="en-US" dirty="0" smtClean="0">
                <a:cs typeface="B Lotus" pitchFamily="2" charset="-78"/>
              </a:rPr>
              <a:t>III ، </a:t>
            </a:r>
            <a:r>
              <a:rPr lang="fa-IR" dirty="0" smtClean="0">
                <a:cs typeface="B Lotus" pitchFamily="2" charset="-78"/>
              </a:rPr>
              <a:t>باعث انعقاد ذرات کلوئیدی می‌شود. همراه </a:t>
            </a:r>
            <a:r>
              <a:rPr lang="fa-IR" u="sng" dirty="0" smtClean="0">
                <a:cs typeface="B Lotus" pitchFamily="2" charset="-78"/>
              </a:rPr>
              <a:t>آهک هیدراته</a:t>
            </a:r>
            <a:r>
              <a:rPr lang="fa-IR" dirty="0" smtClean="0">
                <a:cs typeface="B Lotus" pitchFamily="2" charset="-78"/>
              </a:rPr>
              <a:t> استفاده می‌شود.</a:t>
            </a:r>
            <a:br>
              <a:rPr lang="fa-IR" dirty="0" smtClean="0">
                <a:cs typeface="B Lotus" pitchFamily="2" charset="-78"/>
              </a:rPr>
            </a:br>
            <a:r>
              <a:rPr lang="fa-IR" b="1" dirty="0" smtClean="0">
                <a:cs typeface="B Lotus" pitchFamily="2" charset="-78"/>
              </a:rPr>
              <a:t>سولفات فریک:</a:t>
            </a:r>
            <a:r>
              <a:rPr lang="fa-IR" dirty="0" smtClean="0">
                <a:cs typeface="B Lotus" pitchFamily="2" charset="-78"/>
              </a:rPr>
              <a:t> می‌تواند همراه یا بدون آهک هیدراته مصرف شود و از لحاظ اقتصادی با صرفه‌تر از زاج است. مزیتش نسبت به زاج در میدان وسیعی از </a:t>
            </a:r>
            <a:r>
              <a:rPr lang="en-US" dirty="0" smtClean="0">
                <a:cs typeface="B Lotus" pitchFamily="2" charset="-78"/>
                <a:hlinkClick r:id="rId3" action="ppaction://hlinkfile" tooltip="معرف PH"/>
              </a:rPr>
              <a:t>PH</a:t>
            </a:r>
            <a:r>
              <a:rPr lang="en-US" dirty="0" smtClean="0">
                <a:cs typeface="B Lotus" pitchFamily="2" charset="-78"/>
              </a:rPr>
              <a:t> </a:t>
            </a:r>
            <a:r>
              <a:rPr lang="fa-IR" dirty="0" smtClean="0">
                <a:cs typeface="B Lotus" pitchFamily="2" charset="-78"/>
              </a:rPr>
              <a:t> عمل می‌کند. زمان لازم برای تشکیل لخته‌ها کمتر است و لخته‌ها درشت‌تر و وزین‌تر هستند. با استفاده از سولفات فریک در </a:t>
            </a:r>
            <a:r>
              <a:rPr lang="en-US" dirty="0" smtClean="0">
                <a:cs typeface="B Lotus" pitchFamily="2" charset="-78"/>
              </a:rPr>
              <a:t>PH </a:t>
            </a:r>
            <a:r>
              <a:rPr lang="fa-IR" dirty="0" smtClean="0">
                <a:cs typeface="B Lotus" pitchFamily="2" charset="-78"/>
              </a:rPr>
              <a:t>حدود 9 ، </a:t>
            </a:r>
            <a:r>
              <a:rPr lang="fa-IR" dirty="0" smtClean="0">
                <a:cs typeface="B Lotus" pitchFamily="2" charset="-78"/>
                <a:hlinkClick r:id="rId4" action="ppaction://hlinkfile" tooltip="منگنز"/>
              </a:rPr>
              <a:t>منگنز</a:t>
            </a:r>
            <a:r>
              <a:rPr lang="fa-IR" dirty="0" smtClean="0">
                <a:cs typeface="B Lotus" pitchFamily="2" charset="-78"/>
              </a:rPr>
              <a:t> موجود در آب حذف می‌شود و باعث از بین رفتن طعم و بوهای خاص آب می‌شود.</a:t>
            </a:r>
            <a:br>
              <a:rPr lang="fa-IR" dirty="0" smtClean="0">
                <a:cs typeface="B Lotus" pitchFamily="2" charset="-78"/>
              </a:rPr>
            </a:br>
            <a:r>
              <a:rPr lang="fa-IR" b="1" dirty="0" smtClean="0">
                <a:cs typeface="B Lotus" pitchFamily="2" charset="-78"/>
              </a:rPr>
              <a:t>کلرور فریک </a:t>
            </a:r>
            <a:r>
              <a:rPr lang="en-US" b="1" dirty="0" smtClean="0">
                <a:cs typeface="B Lotus" pitchFamily="2" charset="-78"/>
              </a:rPr>
              <a:t>FeCl</a:t>
            </a:r>
            <a:r>
              <a:rPr lang="en-US" b="1" baseline="-25000" dirty="0" smtClean="0">
                <a:cs typeface="B Lotus" pitchFamily="2" charset="-78"/>
              </a:rPr>
              <a:t>3</a:t>
            </a:r>
            <a:r>
              <a:rPr lang="en-US" b="1" dirty="0" smtClean="0">
                <a:cs typeface="B Lotus" pitchFamily="2" charset="-78"/>
              </a:rPr>
              <a:t>, 6H</a:t>
            </a:r>
            <a:r>
              <a:rPr lang="en-US" b="1" baseline="-25000" dirty="0" smtClean="0">
                <a:cs typeface="B Lotus" pitchFamily="2" charset="-78"/>
              </a:rPr>
              <a:t>2</a:t>
            </a:r>
            <a:r>
              <a:rPr lang="en-US" b="1" dirty="0" smtClean="0">
                <a:cs typeface="B Lotus" pitchFamily="2" charset="-78"/>
              </a:rPr>
              <a:t>O)</a:t>
            </a:r>
            <a:r>
              <a:rPr lang="fa-IR" b="1" dirty="0" smtClean="0">
                <a:cs typeface="B Lotus" pitchFamily="2" charset="-78"/>
              </a:rPr>
              <a:t>) </a:t>
            </a:r>
            <a:r>
              <a:rPr lang="en-US" b="1" dirty="0" smtClean="0">
                <a:cs typeface="B Lotus" pitchFamily="2" charset="-78"/>
              </a:rPr>
              <a:t>:</a:t>
            </a:r>
            <a:r>
              <a:rPr lang="en-US" dirty="0" smtClean="0">
                <a:cs typeface="B Lotus" pitchFamily="2" charset="-78"/>
              </a:rPr>
              <a:t> </a:t>
            </a:r>
            <a:r>
              <a:rPr lang="fa-IR" dirty="0" smtClean="0">
                <a:cs typeface="B Lotus" pitchFamily="2" charset="-78"/>
              </a:rPr>
              <a:t> از پر‌مصرف‌ترین منعقد کننده‌‌هاست و به صورت پودر،  مایع یا متبلور به فروش می‌رسد. در اثر واکنش با بی‌کربنات کلسیم یا هیدروکسید کلسیم، ایجاد هیدروکسید آهن </a:t>
            </a:r>
            <a:r>
              <a:rPr lang="en-US" dirty="0" smtClean="0">
                <a:cs typeface="B Lotus" pitchFamily="2" charset="-78"/>
              </a:rPr>
              <a:t>III </a:t>
            </a:r>
            <a:r>
              <a:rPr lang="fa-IR" dirty="0" smtClean="0">
                <a:cs typeface="B Lotus" pitchFamily="2" charset="-78"/>
              </a:rPr>
              <a:t> می‌کند که مرکزی برای تجمع مواد کلوئیدی به شمار می‌رود.</a:t>
            </a:r>
            <a:endParaRPr lang="fa-IR" dirty="0">
              <a:cs typeface="B Lotus"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33400"/>
            <a:ext cx="8382000" cy="5132174"/>
          </a:xfrm>
          <a:prstGeom prst="rect">
            <a:avLst/>
          </a:prstGeom>
        </p:spPr>
        <p:txBody>
          <a:bodyPr wrap="square">
            <a:spAutoFit/>
          </a:bodyPr>
          <a:lstStyle/>
          <a:p>
            <a:pPr algn="r" rtl="1">
              <a:lnSpc>
                <a:spcPct val="150000"/>
              </a:lnSpc>
            </a:pPr>
            <a:r>
              <a:rPr lang="fa-IR" sz="2000" b="1" dirty="0" smtClean="0">
                <a:solidFill>
                  <a:srgbClr val="0070C0"/>
                </a:solidFill>
                <a:cs typeface="B Lotus" pitchFamily="2" charset="-78"/>
              </a:rPr>
              <a:t>عوامل مؤثر در انعقاد </a:t>
            </a:r>
          </a:p>
          <a:p>
            <a:pPr algn="r" rtl="1">
              <a:lnSpc>
                <a:spcPct val="150000"/>
              </a:lnSpc>
            </a:pPr>
            <a:r>
              <a:rPr lang="en-US" sz="2000" b="1" dirty="0" smtClean="0">
                <a:solidFill>
                  <a:srgbClr val="FF0000"/>
                </a:solidFill>
                <a:cs typeface="B Lotus" pitchFamily="2" charset="-78"/>
              </a:rPr>
              <a:t>PH </a:t>
            </a:r>
            <a:r>
              <a:rPr lang="fa-IR" sz="2000" b="1" dirty="0" smtClean="0">
                <a:solidFill>
                  <a:srgbClr val="FF0000"/>
                </a:solidFill>
                <a:cs typeface="B Lotus" pitchFamily="2" charset="-78"/>
              </a:rPr>
              <a:t> و قلیائیت:</a:t>
            </a:r>
            <a:r>
              <a:rPr lang="fa-IR" sz="2000" dirty="0" smtClean="0">
                <a:solidFill>
                  <a:srgbClr val="FF0000"/>
                </a:solidFill>
                <a:cs typeface="B Lotus" pitchFamily="2" charset="-78"/>
              </a:rPr>
              <a:t> </a:t>
            </a:r>
            <a:r>
              <a:rPr lang="fa-IR" sz="2000" dirty="0" smtClean="0">
                <a:cs typeface="B Lotus" pitchFamily="2" charset="-78"/>
              </a:rPr>
              <a:t>به علت حذف </a:t>
            </a:r>
            <a:r>
              <a:rPr lang="fa-IR" sz="2000" b="1" baseline="30000" dirty="0" smtClean="0">
                <a:cs typeface="B Lotus" pitchFamily="2" charset="-78"/>
              </a:rPr>
              <a:t>+</a:t>
            </a:r>
            <a:r>
              <a:rPr lang="en-US" sz="2000" b="1" dirty="0" smtClean="0">
                <a:cs typeface="B Lotus" pitchFamily="2" charset="-78"/>
              </a:rPr>
              <a:t>H</a:t>
            </a:r>
            <a:r>
              <a:rPr lang="en-US" sz="2000" dirty="0" smtClean="0">
                <a:cs typeface="B Lotus" pitchFamily="2" charset="-78"/>
              </a:rPr>
              <a:t> </a:t>
            </a:r>
            <a:r>
              <a:rPr lang="fa-IR" sz="2000" dirty="0" smtClean="0">
                <a:cs typeface="B Lotus" pitchFamily="2" charset="-78"/>
              </a:rPr>
              <a:t> از محیط ، برای ایجاد هیدروکسیدهای فلزی باید </a:t>
            </a:r>
            <a:r>
              <a:rPr lang="en-US" sz="2000" dirty="0" smtClean="0">
                <a:cs typeface="B Lotus" pitchFamily="2" charset="-78"/>
              </a:rPr>
              <a:t>PH </a:t>
            </a:r>
            <a:r>
              <a:rPr lang="fa-IR" sz="2000" dirty="0" smtClean="0">
                <a:cs typeface="B Lotus" pitchFamily="2" charset="-78"/>
              </a:rPr>
              <a:t> قلیایی باشد. برای تنظیم </a:t>
            </a:r>
            <a:r>
              <a:rPr lang="en-US" sz="2000" dirty="0" smtClean="0">
                <a:cs typeface="B Lotus" pitchFamily="2" charset="-78"/>
              </a:rPr>
              <a:t>PH ، </a:t>
            </a:r>
            <a:r>
              <a:rPr lang="fa-IR" sz="2000" dirty="0" smtClean="0">
                <a:cs typeface="B Lotus" pitchFamily="2" charset="-78"/>
              </a:rPr>
              <a:t>اغلب از آب آهک استفاده می‌شود، ولی نباید در حدی باشد که باعث افزایش بی‌رویه سختی آب شود.</a:t>
            </a:r>
            <a:br>
              <a:rPr lang="fa-IR" sz="2000" dirty="0" smtClean="0">
                <a:cs typeface="B Lotus" pitchFamily="2" charset="-78"/>
              </a:rPr>
            </a:br>
            <a:r>
              <a:rPr lang="fa-IR" sz="2000" b="1" dirty="0" smtClean="0">
                <a:solidFill>
                  <a:srgbClr val="FF0000"/>
                </a:solidFill>
                <a:cs typeface="B Lotus" pitchFamily="2" charset="-78"/>
              </a:rPr>
              <a:t>مقدار ذرات معلق:</a:t>
            </a:r>
            <a:r>
              <a:rPr lang="fa-IR" sz="2000" dirty="0" smtClean="0">
                <a:solidFill>
                  <a:srgbClr val="FF0000"/>
                </a:solidFill>
                <a:cs typeface="B Lotus" pitchFamily="2" charset="-78"/>
              </a:rPr>
              <a:t> </a:t>
            </a:r>
            <a:r>
              <a:rPr lang="fa-IR" sz="2000" dirty="0" smtClean="0">
                <a:cs typeface="B Lotus" pitchFamily="2" charset="-78"/>
              </a:rPr>
              <a:t>هرچه ذرات معلق بیشتر باشد، مصرف کننده منعقدها هم بالا می‌رود.</a:t>
            </a:r>
            <a:br>
              <a:rPr lang="fa-IR" sz="2000" dirty="0" smtClean="0">
                <a:cs typeface="B Lotus" pitchFamily="2" charset="-78"/>
              </a:rPr>
            </a:br>
            <a:r>
              <a:rPr lang="fa-IR" sz="2000" b="1" dirty="0" smtClean="0">
                <a:solidFill>
                  <a:srgbClr val="FF0000"/>
                </a:solidFill>
                <a:cs typeface="B Lotus" pitchFamily="2" charset="-78"/>
              </a:rPr>
              <a:t>اثر عوامل فیزیکی:</a:t>
            </a:r>
            <a:r>
              <a:rPr lang="fa-IR" sz="2000" dirty="0" smtClean="0">
                <a:solidFill>
                  <a:srgbClr val="FF0000"/>
                </a:solidFill>
                <a:cs typeface="B Lotus" pitchFamily="2" charset="-78"/>
              </a:rPr>
              <a:t> </a:t>
            </a:r>
            <a:r>
              <a:rPr lang="fa-IR" sz="2000" dirty="0" smtClean="0">
                <a:cs typeface="B Lotus" pitchFamily="2" charset="-78"/>
              </a:rPr>
              <a:t>با کاهش دما و نزدیک شدن به صفر، مشکلات جدی در امر انعقاد بوجود می‌آید و لخته شدن کاهش می‌یابد. به همین دلیل، مقدار مصرف منعقد کننده‌ها در تصفیه خانه‌ها در زمستان بیشتر از تابستان است.</a:t>
            </a:r>
            <a:br>
              <a:rPr lang="fa-IR" sz="2000" dirty="0" smtClean="0">
                <a:cs typeface="B Lotus" pitchFamily="2" charset="-78"/>
              </a:rPr>
            </a:br>
            <a:r>
              <a:rPr lang="fa-IR" sz="2000" b="1" dirty="0" smtClean="0">
                <a:solidFill>
                  <a:srgbClr val="FF0000"/>
                </a:solidFill>
                <a:cs typeface="B Lotus" pitchFamily="2" charset="-78"/>
              </a:rPr>
              <a:t>مواد منعقد کننده:</a:t>
            </a:r>
            <a:r>
              <a:rPr lang="fa-IR" sz="2000" dirty="0" smtClean="0">
                <a:solidFill>
                  <a:srgbClr val="FF0000"/>
                </a:solidFill>
                <a:cs typeface="B Lotus" pitchFamily="2" charset="-78"/>
              </a:rPr>
              <a:t> </a:t>
            </a:r>
            <a:r>
              <a:rPr lang="fa-IR" sz="2000" dirty="0" smtClean="0">
                <a:cs typeface="B Lotus" pitchFamily="2" charset="-78"/>
              </a:rPr>
              <a:t>قدرت انعقاد بالا، انعقاد کنندگی در گستره </a:t>
            </a:r>
            <a:r>
              <a:rPr lang="en-US" sz="2000" dirty="0" smtClean="0">
                <a:cs typeface="B Lotus" pitchFamily="2" charset="-78"/>
              </a:rPr>
              <a:t>PH </a:t>
            </a:r>
            <a:r>
              <a:rPr lang="fa-IR" sz="2000" dirty="0" smtClean="0">
                <a:cs typeface="B Lotus" pitchFamily="2" charset="-78"/>
              </a:rPr>
              <a:t> وسیع و همچنین مناسب بودن قیمت از خواص یک منعقد کننده خوب می‌باشد. علاوه بر این می‌توان از کمک منعقد کننده‌ها، </a:t>
            </a:r>
            <a:r>
              <a:rPr lang="en-US" sz="2000" b="1" dirty="0" smtClean="0">
                <a:cs typeface="B Lotus" pitchFamily="2" charset="-78"/>
              </a:rPr>
              <a:t>CO</a:t>
            </a:r>
            <a:r>
              <a:rPr lang="en-US" sz="2000" b="1" baseline="-25000" dirty="0" smtClean="0">
                <a:cs typeface="B Lotus" pitchFamily="2" charset="-78"/>
              </a:rPr>
              <a:t>2</a:t>
            </a:r>
            <a:r>
              <a:rPr lang="en-US" sz="2000" dirty="0" smtClean="0">
                <a:cs typeface="B Lotus" pitchFamily="2" charset="-78"/>
              </a:rPr>
              <a:t> </a:t>
            </a:r>
            <a:r>
              <a:rPr lang="fa-IR" sz="2000" dirty="0" smtClean="0">
                <a:cs typeface="B Lotus" pitchFamily="2" charset="-78"/>
              </a:rPr>
              <a:t> محلول، دور همزنهای مورد استفاده در عملیات انعقاد از عوامل مؤثر انعقاد نام برد. </a:t>
            </a:r>
            <a:endParaRPr lang="fa-IR" sz="2000" dirty="0">
              <a:cs typeface="B Lotus"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533400"/>
            <a:ext cx="8458200" cy="5132174"/>
          </a:xfrm>
          <a:prstGeom prst="rect">
            <a:avLst/>
          </a:prstGeom>
        </p:spPr>
        <p:txBody>
          <a:bodyPr wrap="square">
            <a:spAutoFit/>
          </a:bodyPr>
          <a:lstStyle/>
          <a:p>
            <a:pPr algn="just" rtl="1">
              <a:lnSpc>
                <a:spcPct val="150000"/>
              </a:lnSpc>
            </a:pPr>
            <a:r>
              <a:rPr lang="ar-SA" sz="2000" b="1" dirty="0" smtClean="0">
                <a:solidFill>
                  <a:srgbClr val="FF0000"/>
                </a:solidFill>
                <a:cs typeface="B Lotus" pitchFamily="2" charset="-78"/>
              </a:rPr>
              <a:t>لخته </a:t>
            </a:r>
            <a:r>
              <a:rPr lang="ar-SA" sz="2000" b="1" dirty="0">
                <a:solidFill>
                  <a:srgbClr val="FF0000"/>
                </a:solidFill>
                <a:cs typeface="B Lotus" pitchFamily="2" charset="-78"/>
              </a:rPr>
              <a:t>سازی </a:t>
            </a:r>
            <a:r>
              <a:rPr lang="ar-SA" sz="2000" dirty="0">
                <a:cs typeface="B Lotus" pitchFamily="2" charset="-78"/>
              </a:rPr>
              <a:t>مشابه انعقاد می­باشد با این تفاوت که مواد منعفد شده به هم می­چسبند و این مواد </a:t>
            </a:r>
            <a:r>
              <a:rPr lang="ar-SA" sz="2000" dirty="0" smtClean="0">
                <a:cs typeface="B Lotus" pitchFamily="2" charset="-78"/>
              </a:rPr>
              <a:t>در</a:t>
            </a:r>
            <a:r>
              <a:rPr lang="fa-IR" sz="2000" dirty="0" smtClean="0">
                <a:cs typeface="B Lotus" pitchFamily="2" charset="-78"/>
              </a:rPr>
              <a:t> </a:t>
            </a:r>
            <a:r>
              <a:rPr lang="ar-SA" sz="2000" dirty="0" smtClean="0">
                <a:cs typeface="B Lotus" pitchFamily="2" charset="-78"/>
              </a:rPr>
              <a:t>اثر </a:t>
            </a:r>
            <a:r>
              <a:rPr lang="ar-SA" sz="2000" dirty="0">
                <a:cs typeface="B Lotus" pitchFamily="2" charset="-78"/>
              </a:rPr>
              <a:t>بزرگ شدن شناور می­شوند یا در کف کانال ته­نشینی می­شوند که این عمل باعث افزایش حذف آنها از فاضلاب می­شود. در مرحله لخته سازی، فاضلاب به آرامی هم زده می­شود تا ذرات لخته بزرگتری تشکیل گردند. هنگامی که مواد منعقد کننده و لخته شونده به درستی با میزان مناسب به فاضلاب اضافه گردند می­توان انتظار حذف حدود </a:t>
            </a:r>
            <a:r>
              <a:rPr lang="ar-SA" sz="2000" dirty="0">
                <a:solidFill>
                  <a:srgbClr val="FF0000"/>
                </a:solidFill>
                <a:cs typeface="B Lotus" pitchFamily="2" charset="-78"/>
              </a:rPr>
              <a:t>90 درصد </a:t>
            </a:r>
            <a:r>
              <a:rPr lang="ar-SA" sz="2000" dirty="0">
                <a:cs typeface="B Lotus" pitchFamily="2" charset="-78"/>
              </a:rPr>
              <a:t>فسفر و ذرات معلق جامد را از فاضلاب داشت.</a:t>
            </a:r>
            <a:br>
              <a:rPr lang="ar-SA" sz="2000" dirty="0">
                <a:cs typeface="B Lotus" pitchFamily="2" charset="-78"/>
              </a:rPr>
            </a:br>
            <a:r>
              <a:rPr lang="ar-SA" sz="2000" dirty="0">
                <a:cs typeface="B Lotus" pitchFamily="2" charset="-78"/>
              </a:rPr>
              <a:t>معمولا واحدهای انعقاد و لخته سازی در بخش­های ثانویه تصفیه خانه های فاضلاب و بعد از واحدهای بیولوژیکی مورد استفاده قرار می­گیرند اما در بعضی موارد مواد منعقد کننده را به واحدهای هوازی اضافی می­کنند و این مواد را در واحدهای زلال­سازی از فاضلاب جدا می­کنند. به هر حال همیشه باید میزان فسفر حذف شونده را در واحدهای انعقاد و لخته سازی کنترل کرد. چون فسفر برای رشد بیولوژیکی در واحدهای تصفیه ثانویه فاضلاب نیاز می­باشد. از طرفی استفاده از روش انعقاد و لخته سازی باعث افزایش لجن تولیدی نیز می­گردد. </a:t>
            </a:r>
            <a:endParaRPr lang="en-US" sz="2000" dirty="0">
              <a:cs typeface="B Lotus"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81000"/>
            <a:ext cx="8382000" cy="3323987"/>
          </a:xfrm>
          <a:prstGeom prst="rect">
            <a:avLst/>
          </a:prstGeom>
        </p:spPr>
        <p:txBody>
          <a:bodyPr wrap="square">
            <a:spAutoFit/>
          </a:bodyPr>
          <a:lstStyle/>
          <a:p>
            <a:pPr algn="just" rtl="1">
              <a:lnSpc>
                <a:spcPct val="150000"/>
              </a:lnSpc>
            </a:pPr>
            <a:r>
              <a:rPr lang="ar-SA" sz="2000" b="1" dirty="0" smtClean="0">
                <a:solidFill>
                  <a:srgbClr val="FF0000"/>
                </a:solidFill>
                <a:cs typeface="B Lotus" pitchFamily="2" charset="-78"/>
              </a:rPr>
              <a:t>حذف </a:t>
            </a:r>
            <a:r>
              <a:rPr lang="ar-SA" sz="2000" b="1" dirty="0">
                <a:solidFill>
                  <a:srgbClr val="FF0000"/>
                </a:solidFill>
                <a:cs typeface="B Lotus" pitchFamily="2" charset="-78"/>
              </a:rPr>
              <a:t>روغن و چربي (</a:t>
            </a:r>
            <a:r>
              <a:rPr lang="en-US" sz="2000" b="1" dirty="0">
                <a:solidFill>
                  <a:srgbClr val="FF0000"/>
                </a:solidFill>
                <a:cs typeface="B Lotus" pitchFamily="2" charset="-78"/>
              </a:rPr>
              <a:t>Fat, Oil</a:t>
            </a:r>
            <a:r>
              <a:rPr lang="ar-SA" sz="2000" b="1" dirty="0">
                <a:solidFill>
                  <a:srgbClr val="FF0000"/>
                </a:solidFill>
                <a:cs typeface="B Lotus" pitchFamily="2" charset="-78"/>
              </a:rPr>
              <a:t> &amp; </a:t>
            </a:r>
            <a:r>
              <a:rPr lang="en-US" sz="2000" b="1" dirty="0">
                <a:solidFill>
                  <a:srgbClr val="FF0000"/>
                </a:solidFill>
                <a:cs typeface="B Lotus" pitchFamily="2" charset="-78"/>
              </a:rPr>
              <a:t>Grease removal</a:t>
            </a:r>
            <a:r>
              <a:rPr lang="en-US" sz="2000" dirty="0">
                <a:solidFill>
                  <a:srgbClr val="FF0000"/>
                </a:solidFill>
                <a:cs typeface="B Lotus" pitchFamily="2" charset="-78"/>
              </a:rPr>
              <a:t> </a:t>
            </a:r>
            <a:r>
              <a:rPr lang="ar-SA" sz="2000" b="1" dirty="0" smtClean="0">
                <a:solidFill>
                  <a:srgbClr val="FF0000"/>
                </a:solidFill>
                <a:cs typeface="B Lotus" pitchFamily="2" charset="-78"/>
              </a:rPr>
              <a:t>)</a:t>
            </a:r>
            <a:endParaRPr lang="fa-IR" sz="2000" b="1" dirty="0" smtClean="0">
              <a:solidFill>
                <a:srgbClr val="FF0000"/>
              </a:solidFill>
              <a:cs typeface="B Lotus" pitchFamily="2" charset="-78"/>
            </a:endParaRPr>
          </a:p>
          <a:p>
            <a:pPr algn="just" rtl="1">
              <a:lnSpc>
                <a:spcPct val="150000"/>
              </a:lnSpc>
            </a:pPr>
            <a:r>
              <a:rPr lang="ar-SA" sz="2000" dirty="0" smtClean="0">
                <a:cs typeface="B Lotus" pitchFamily="2" charset="-78"/>
              </a:rPr>
              <a:t>در </a:t>
            </a:r>
            <a:r>
              <a:rPr lang="ar-SA" sz="2000" dirty="0">
                <a:cs typeface="B Lotus" pitchFamily="2" charset="-78"/>
              </a:rPr>
              <a:t>صنايع مختلف به منظور حذف روغن و چربي از فاضلاب از سيستم­هايي مانند </a:t>
            </a:r>
            <a:r>
              <a:rPr lang="en-US" sz="2000" dirty="0">
                <a:cs typeface="B Lotus" pitchFamily="2" charset="-78"/>
              </a:rPr>
              <a:t>API </a:t>
            </a:r>
            <a:r>
              <a:rPr lang="ar-SA" sz="2000" dirty="0" smtClean="0">
                <a:cs typeface="B Lotus" pitchFamily="2" charset="-78"/>
              </a:rPr>
              <a:t>،</a:t>
            </a:r>
            <a:r>
              <a:rPr lang="en-US" sz="2000" dirty="0" smtClean="0">
                <a:cs typeface="B Lotus" pitchFamily="2" charset="-78"/>
              </a:rPr>
              <a:t>CPI </a:t>
            </a:r>
            <a:r>
              <a:rPr lang="ar-SA" sz="2000" dirty="0">
                <a:cs typeface="B Lotus" pitchFamily="2" charset="-78"/>
              </a:rPr>
              <a:t>و </a:t>
            </a:r>
            <a:r>
              <a:rPr lang="en-US" sz="2000" dirty="0">
                <a:cs typeface="B Lotus" pitchFamily="2" charset="-78"/>
              </a:rPr>
              <a:t>DAF </a:t>
            </a:r>
            <a:r>
              <a:rPr lang="fa-IR" sz="2000" dirty="0" smtClean="0">
                <a:cs typeface="B Lotus" pitchFamily="2" charset="-78"/>
              </a:rPr>
              <a:t> </a:t>
            </a:r>
            <a:r>
              <a:rPr lang="ar-SA" sz="2000" dirty="0" smtClean="0">
                <a:cs typeface="B Lotus" pitchFamily="2" charset="-78"/>
              </a:rPr>
              <a:t>استفاده </a:t>
            </a:r>
            <a:r>
              <a:rPr lang="ar-SA" sz="2000" dirty="0">
                <a:cs typeface="B Lotus" pitchFamily="2" charset="-78"/>
              </a:rPr>
              <a:t>مي­گردد. روش هوادهي به كمك هواي </a:t>
            </a:r>
            <a:r>
              <a:rPr lang="ar-SA" sz="2000" dirty="0" smtClean="0">
                <a:cs typeface="B Lotus" pitchFamily="2" charset="-78"/>
              </a:rPr>
              <a:t>فشرده</a:t>
            </a:r>
            <a:r>
              <a:rPr lang="fa-IR" sz="2000" dirty="0" smtClean="0">
                <a:cs typeface="B Lotus" pitchFamily="2" charset="-78"/>
              </a:rPr>
              <a:t> </a:t>
            </a:r>
            <a:r>
              <a:rPr lang="ar-SA" sz="2000" dirty="0" smtClean="0">
                <a:cs typeface="B Lotus" pitchFamily="2" charset="-78"/>
              </a:rPr>
              <a:t>(</a:t>
            </a:r>
            <a:r>
              <a:rPr lang="en-US" sz="2000" dirty="0">
                <a:cs typeface="B Lotus" pitchFamily="2" charset="-78"/>
              </a:rPr>
              <a:t>DAF </a:t>
            </a:r>
            <a:r>
              <a:rPr lang="ar-SA" sz="2000" dirty="0">
                <a:cs typeface="B Lotus" pitchFamily="2" charset="-78"/>
              </a:rPr>
              <a:t>) نسبت به دو روش ديگر بازده بسيار بيشتري داشته و به طور گسترده در تصفيه فاضلاب صنايع مختلف مورد استفاده قرار مي­گيرد. از مزيتهاي ديگر روش </a:t>
            </a:r>
            <a:r>
              <a:rPr lang="en-US" sz="2000" dirty="0" smtClean="0">
                <a:cs typeface="B Lotus" pitchFamily="2" charset="-78"/>
              </a:rPr>
              <a:t>DAF </a:t>
            </a:r>
            <a:r>
              <a:rPr lang="fa-IR" sz="2000" dirty="0" smtClean="0">
                <a:cs typeface="B Lotus" pitchFamily="2" charset="-78"/>
              </a:rPr>
              <a:t> </a:t>
            </a:r>
            <a:r>
              <a:rPr lang="ar-SA" sz="2000" dirty="0" smtClean="0">
                <a:cs typeface="B Lotus" pitchFamily="2" charset="-78"/>
              </a:rPr>
              <a:t>افزايش </a:t>
            </a:r>
            <a:r>
              <a:rPr lang="ar-SA" sz="2000" dirty="0">
                <a:cs typeface="B Lotus" pitchFamily="2" charset="-78"/>
              </a:rPr>
              <a:t>راندمان حذف ذرات معلق منعقد </a:t>
            </a:r>
            <a:r>
              <a:rPr lang="ar-SA" sz="2000" dirty="0" smtClean="0">
                <a:cs typeface="B Lotus" pitchFamily="2" charset="-78"/>
              </a:rPr>
              <a:t>شده</a:t>
            </a:r>
            <a:r>
              <a:rPr lang="fa-IR" sz="2000" dirty="0" smtClean="0">
                <a:cs typeface="B Lotus" pitchFamily="2" charset="-78"/>
              </a:rPr>
              <a:t> </a:t>
            </a:r>
            <a:r>
              <a:rPr lang="ar-SA" sz="2000" dirty="0" smtClean="0">
                <a:cs typeface="B Lotus" pitchFamily="2" charset="-78"/>
              </a:rPr>
              <a:t>(</a:t>
            </a:r>
            <a:r>
              <a:rPr lang="ar-SA" sz="2000" dirty="0">
                <a:cs typeface="B Lotus" pitchFamily="2" charset="-78"/>
              </a:rPr>
              <a:t>در فرايند انعقاد و لخته سازي) مي­باشد. حباب­هاي هواي توليد شده به ذرات لخته شده چسبيده و آنها را وادار به شناورسازي مي­كند. با استفاده از يك كف روب كه در سطح جريان قرار دارد، مواد شناور شده جمع­آوري مي­گردد.</a:t>
            </a:r>
            <a:endParaRPr lang="en-US" sz="2000" dirty="0">
              <a:cs typeface="B Lotus" pitchFamily="2" charset="-78"/>
            </a:endParaRPr>
          </a:p>
        </p:txBody>
      </p:sp>
      <p:pic>
        <p:nvPicPr>
          <p:cNvPr id="4" name="Picture 3" descr="http://www.absun.ir/image/wwwt-big4-2-2.jpg"/>
          <p:cNvPicPr/>
          <p:nvPr/>
        </p:nvPicPr>
        <p:blipFill>
          <a:blip r:embed="rId2"/>
          <a:srcRect/>
          <a:stretch>
            <a:fillRect/>
          </a:stretch>
        </p:blipFill>
        <p:spPr bwMode="auto">
          <a:xfrm>
            <a:off x="0" y="4038600"/>
            <a:ext cx="4648200"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533400"/>
            <a:ext cx="8686800" cy="5909310"/>
          </a:xfrm>
          <a:prstGeom prst="rect">
            <a:avLst/>
          </a:prstGeom>
        </p:spPr>
        <p:txBody>
          <a:bodyPr wrap="square">
            <a:spAutoFit/>
          </a:bodyPr>
          <a:lstStyle/>
          <a:p>
            <a:pPr algn="r" rtl="1">
              <a:lnSpc>
                <a:spcPct val="150000"/>
              </a:lnSpc>
            </a:pPr>
            <a:r>
              <a:rPr lang="ar-SA" sz="2800" b="1" dirty="0">
                <a:solidFill>
                  <a:srgbClr val="0070C0"/>
                </a:solidFill>
                <a:cs typeface="B Lotus" pitchFamily="2" charset="-78"/>
              </a:rPr>
              <a:t>5- تصفيه ثانويه </a:t>
            </a:r>
            <a:r>
              <a:rPr lang="ar-SA" sz="2800" b="1" dirty="0" smtClean="0">
                <a:solidFill>
                  <a:srgbClr val="0070C0"/>
                </a:solidFill>
                <a:cs typeface="B Lotus" pitchFamily="2" charset="-78"/>
              </a:rPr>
              <a:t>فاضلاب</a:t>
            </a:r>
            <a:endParaRPr lang="fa-IR" sz="2800" b="1" dirty="0" smtClean="0">
              <a:solidFill>
                <a:srgbClr val="0070C0"/>
              </a:solidFill>
              <a:cs typeface="B Lotus" pitchFamily="2" charset="-78"/>
            </a:endParaRPr>
          </a:p>
          <a:p>
            <a:pPr algn="r" rtl="1">
              <a:lnSpc>
                <a:spcPct val="150000"/>
              </a:lnSpc>
            </a:pPr>
            <a:r>
              <a:rPr lang="fa-IR" sz="2800" dirty="0" smtClean="0"/>
              <a:t>به تمامی فرایندهای تصفیه بیولوژیکی انجام شده در تصفیه خانه اعم از هوازی و غیرهوازی اطلاق می شود. روشهای رایج در تصفیه ثانویه فاضلاب عبارتند از: </a:t>
            </a:r>
          </a:p>
          <a:p>
            <a:pPr algn="r" rtl="1">
              <a:lnSpc>
                <a:spcPct val="150000"/>
              </a:lnSpc>
              <a:buFont typeface="Wingdings" pitchFamily="2" charset="2"/>
              <a:buChar char="v"/>
            </a:pPr>
            <a:r>
              <a:rPr lang="fa-IR" sz="2800" dirty="0" smtClean="0">
                <a:solidFill>
                  <a:srgbClr val="0070C0"/>
                </a:solidFill>
              </a:rPr>
              <a:t>روش لجن فعال،</a:t>
            </a:r>
          </a:p>
          <a:p>
            <a:pPr algn="r" rtl="1">
              <a:lnSpc>
                <a:spcPct val="150000"/>
              </a:lnSpc>
              <a:buFont typeface="Wingdings" pitchFamily="2" charset="2"/>
              <a:buChar char="v"/>
            </a:pPr>
            <a:r>
              <a:rPr lang="fa-IR" sz="2800" dirty="0" smtClean="0">
                <a:solidFill>
                  <a:srgbClr val="0070C0"/>
                </a:solidFill>
              </a:rPr>
              <a:t> هوادهی ممتد،</a:t>
            </a:r>
          </a:p>
          <a:p>
            <a:pPr algn="r" rtl="1">
              <a:lnSpc>
                <a:spcPct val="150000"/>
              </a:lnSpc>
              <a:buFont typeface="Wingdings" pitchFamily="2" charset="2"/>
              <a:buChar char="v"/>
            </a:pPr>
            <a:r>
              <a:rPr lang="fa-IR" sz="2800" dirty="0" smtClean="0">
                <a:solidFill>
                  <a:srgbClr val="0070C0"/>
                </a:solidFill>
              </a:rPr>
              <a:t> لاگونهای هوادهی،  </a:t>
            </a:r>
          </a:p>
          <a:p>
            <a:pPr algn="r" rtl="1">
              <a:lnSpc>
                <a:spcPct val="150000"/>
              </a:lnSpc>
              <a:buFont typeface="Wingdings" pitchFamily="2" charset="2"/>
              <a:buChar char="v"/>
            </a:pPr>
            <a:r>
              <a:rPr lang="fa-IR" sz="2800" dirty="0" smtClean="0">
                <a:solidFill>
                  <a:srgbClr val="0070C0"/>
                </a:solidFill>
              </a:rPr>
              <a:t> استخرهای متعادلسازی،</a:t>
            </a:r>
          </a:p>
          <a:p>
            <a:pPr algn="r" rtl="1">
              <a:lnSpc>
                <a:spcPct val="150000"/>
              </a:lnSpc>
              <a:buFont typeface="Wingdings" pitchFamily="2" charset="2"/>
              <a:buChar char="v"/>
            </a:pPr>
            <a:r>
              <a:rPr lang="fa-IR" sz="2800" dirty="0" smtClean="0">
                <a:solidFill>
                  <a:srgbClr val="0070C0"/>
                </a:solidFill>
              </a:rPr>
              <a:t> تصفیه بی هوازی،</a:t>
            </a:r>
            <a:endParaRPr lang="en-US" sz="2800" dirty="0" smtClean="0">
              <a:solidFill>
                <a:srgbClr val="0070C0"/>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206817"/>
            <a:ext cx="8153400" cy="2677656"/>
          </a:xfrm>
          <a:prstGeom prst="rect">
            <a:avLst/>
          </a:prstGeom>
        </p:spPr>
        <p:txBody>
          <a:bodyPr wrap="square">
            <a:spAutoFit/>
          </a:bodyPr>
          <a:lstStyle/>
          <a:p>
            <a:pPr algn="just" rtl="1"/>
            <a:r>
              <a:rPr lang="fa-IR" sz="2400" dirty="0" smtClean="0">
                <a:solidFill>
                  <a:srgbClr val="FF0000"/>
                </a:solidFill>
                <a:cs typeface="B Lotus" pitchFamily="2" charset="-78"/>
              </a:rPr>
              <a:t>روش لجن فعال </a:t>
            </a:r>
            <a:r>
              <a:rPr lang="fa-IR" sz="2400" dirty="0" smtClean="0">
                <a:cs typeface="B Lotus" pitchFamily="2" charset="-78"/>
              </a:rPr>
              <a:t>بصورت يك فرایند پیوسته و با بازگشت مجدد لجن بيولوژيك شناخته می شود. </a:t>
            </a:r>
            <a:r>
              <a:rPr lang="ar-SA" sz="2400" dirty="0" smtClean="0">
                <a:cs typeface="B Lotus" pitchFamily="2" charset="-78"/>
              </a:rPr>
              <a:t>گسترده­ترین </a:t>
            </a:r>
            <a:r>
              <a:rPr lang="ar-SA" sz="2400" dirty="0">
                <a:cs typeface="B Lotus" pitchFamily="2" charset="-78"/>
              </a:rPr>
              <a:t>روش تصفیه بیولوژیکی به منظور کاهش غلظت آلاینده­های آلی موجود در فاضلاب به حساب می­آید. طراحی براساس داده­های تجربی در طول چند دهه اخیر و سادگی طراحی به منظور کاهش بار آلودگی </a:t>
            </a:r>
            <a:r>
              <a:rPr lang="en-US" sz="2400" dirty="0">
                <a:cs typeface="B Lotus" pitchFamily="2" charset="-78"/>
              </a:rPr>
              <a:t>BOD </a:t>
            </a:r>
            <a:r>
              <a:rPr lang="fa-IR" sz="2400" dirty="0" smtClean="0">
                <a:cs typeface="B Lotus" pitchFamily="2" charset="-78"/>
              </a:rPr>
              <a:t> </a:t>
            </a:r>
            <a:r>
              <a:rPr lang="ar-SA" sz="2400" dirty="0" smtClean="0">
                <a:cs typeface="B Lotus" pitchFamily="2" charset="-78"/>
              </a:rPr>
              <a:t>و </a:t>
            </a:r>
            <a:r>
              <a:rPr lang="ar-SA" sz="2400" dirty="0">
                <a:cs typeface="B Lotus" pitchFamily="2" charset="-78"/>
              </a:rPr>
              <a:t>حذف مواد مغذی موجود در فاضلاب از مزایای این روش می­باشد. با وجود مزایایی که این روش دارد، نحوه اجرای نامناسب این روش می­تواند مشکلاتی را برای بسیاری از تصفیه­خانه ها ایجاد کند</a:t>
            </a:r>
            <a:r>
              <a:rPr lang="ar-SA" sz="2400" dirty="0" smtClean="0">
                <a:cs typeface="B Lotus" pitchFamily="2" charset="-78"/>
              </a:rPr>
              <a:t>.</a:t>
            </a:r>
            <a:endParaRPr lang="en-US" sz="2400" dirty="0">
              <a:cs typeface="B Lotus" pitchFamily="2" charset="-78"/>
            </a:endParaRPr>
          </a:p>
        </p:txBody>
      </p:sp>
      <p:sp>
        <p:nvSpPr>
          <p:cNvPr id="3" name="Rectangle 2"/>
          <p:cNvSpPr/>
          <p:nvPr/>
        </p:nvSpPr>
        <p:spPr>
          <a:xfrm>
            <a:off x="2895600" y="457200"/>
            <a:ext cx="3120968" cy="584775"/>
          </a:xfrm>
          <a:prstGeom prst="rect">
            <a:avLst/>
          </a:prstGeom>
        </p:spPr>
        <p:txBody>
          <a:bodyPr wrap="square">
            <a:spAutoFit/>
          </a:bodyPr>
          <a:lstStyle/>
          <a:p>
            <a:pPr algn="ctr" rtl="1">
              <a:buFont typeface="Wingdings" pitchFamily="2" charset="2"/>
              <a:buChar char="v"/>
            </a:pPr>
            <a:r>
              <a:rPr lang="fa-IR" sz="3200" dirty="0" smtClean="0">
                <a:solidFill>
                  <a:srgbClr val="0070C0"/>
                </a:solidFill>
              </a:rPr>
              <a:t>روش لجن فعال</a:t>
            </a:r>
            <a:endParaRPr lang="en-US" sz="3200" dirty="0">
              <a:solidFill>
                <a:srgbClr val="0070C0"/>
              </a:solidFill>
            </a:endParaRPr>
          </a:p>
        </p:txBody>
      </p:sp>
      <p:sp>
        <p:nvSpPr>
          <p:cNvPr id="4" name="Rectangle 3"/>
          <p:cNvSpPr/>
          <p:nvPr/>
        </p:nvSpPr>
        <p:spPr>
          <a:xfrm>
            <a:off x="533400" y="3962400"/>
            <a:ext cx="8153400" cy="2246769"/>
          </a:xfrm>
          <a:prstGeom prst="rect">
            <a:avLst/>
          </a:prstGeom>
        </p:spPr>
        <p:txBody>
          <a:bodyPr wrap="square">
            <a:spAutoFit/>
          </a:bodyPr>
          <a:lstStyle/>
          <a:p>
            <a:pPr algn="r" rtl="1"/>
            <a:r>
              <a:rPr lang="fa-IR" sz="2000" dirty="0" smtClean="0">
                <a:cs typeface="B Lotus" pitchFamily="2" charset="-78"/>
              </a:rPr>
              <a:t>سیستم لجن فعال از سه بخش اصلی تشكيل یافته است.</a:t>
            </a:r>
            <a:br>
              <a:rPr lang="fa-IR" sz="2000" dirty="0" smtClean="0">
                <a:cs typeface="B Lotus" pitchFamily="2" charset="-78"/>
              </a:rPr>
            </a:br>
            <a:r>
              <a:rPr lang="fa-IR" sz="2000" dirty="0" smtClean="0">
                <a:cs typeface="B Lotus" pitchFamily="2" charset="-78"/>
              </a:rPr>
              <a:t> 1- يك راکتور که در آن میکروارگانیسم های موجود در فاضلاب بصورت معلق و در معرض هوا دهي قرار دارند.</a:t>
            </a:r>
            <a:br>
              <a:rPr lang="fa-IR" sz="2000" dirty="0" smtClean="0">
                <a:cs typeface="B Lotus" pitchFamily="2" charset="-78"/>
              </a:rPr>
            </a:br>
            <a:r>
              <a:rPr lang="fa-IR" sz="2000" dirty="0" smtClean="0">
                <a:cs typeface="B Lotus" pitchFamily="2" charset="-78"/>
              </a:rPr>
              <a:t> 2- جداسازی فاز جامد از مایع که معمولا در يك تانک جداسازی انجام می شود.</a:t>
            </a:r>
            <a:br>
              <a:rPr lang="fa-IR" sz="2000" dirty="0" smtClean="0">
                <a:cs typeface="B Lotus" pitchFamily="2" charset="-78"/>
              </a:rPr>
            </a:br>
            <a:r>
              <a:rPr lang="fa-IR" sz="2000" dirty="0" smtClean="0">
                <a:cs typeface="B Lotus" pitchFamily="2" charset="-78"/>
              </a:rPr>
              <a:t> 3- يك سیستم برگشتی برای بازگرداندن مواد جامد جدا شده از فاز مایع در تانک جداسازی به راکتور. ویژگی مهم روش لجن فعال شکل گیری مواد جامد لخته شده و قابل ته نشینی است که این مواد در تانک هاي ته نشینی از فاضلاب جدا می شوند. </a:t>
            </a:r>
            <a:endParaRPr lang="en-US" sz="2000" dirty="0">
              <a:cs typeface="B Lotus"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685800"/>
            <a:ext cx="8458200" cy="5170646"/>
          </a:xfrm>
          <a:prstGeom prst="rect">
            <a:avLst/>
          </a:prstGeom>
        </p:spPr>
        <p:txBody>
          <a:bodyPr wrap="square">
            <a:spAutoFit/>
          </a:bodyPr>
          <a:lstStyle/>
          <a:p>
            <a:pPr algn="r" rtl="1">
              <a:lnSpc>
                <a:spcPct val="200000"/>
              </a:lnSpc>
            </a:pPr>
            <a:r>
              <a:rPr lang="ar-SA" sz="2400" dirty="0" smtClean="0">
                <a:cs typeface="B Lotus" pitchFamily="2" charset="-78"/>
              </a:rPr>
              <a:t>روش لجن فعال شامل رشد معلق توده سلولی در شرایط ­هوازی می­باشد. در این روش جمعیت بسیاری از میکروارگانیزم­ها</a:t>
            </a:r>
            <a:r>
              <a:rPr lang="fa-IR" sz="2400" dirty="0" smtClean="0">
                <a:cs typeface="B Lotus" pitchFamily="2" charset="-78"/>
              </a:rPr>
              <a:t> </a:t>
            </a:r>
            <a:r>
              <a:rPr lang="ar-SA" sz="2400" dirty="0" smtClean="0">
                <a:cs typeface="B Lotus" pitchFamily="2" charset="-78"/>
              </a:rPr>
              <a:t>(بایومس) توسط بازگشت مواد جامد از واحد زلال ساز ثانویه در راکتور هوازی رشد و فعالیت می­کنند. توده بایومس باعث تبدیل مواد آلی قابل زوال و گروه خاصی از مواد غیرآلی به بایومس­های جدید می­شوند.  بیوماس­ها در واحد زلال­ساز به منظور بازگشت به واحد هوازی یا دفع از فاضلاب جدا می­شوند.</a:t>
            </a:r>
            <a:br>
              <a:rPr lang="ar-SA" sz="2400" dirty="0" smtClean="0">
                <a:cs typeface="B Lotus" pitchFamily="2" charset="-78"/>
              </a:rPr>
            </a:br>
            <a:r>
              <a:rPr lang="ar-SA" sz="2400" dirty="0" smtClean="0">
                <a:cs typeface="B Lotus" pitchFamily="2" charset="-78"/>
              </a:rPr>
              <a:t>در سیستم­های لجن فعال ابتدا فاضلاب خام و بایومس در یک راکتور هوادهی با همدیگر مخلوط می­گردند. </a:t>
            </a:r>
            <a:endParaRPr lang="en-US" sz="2400" dirty="0">
              <a:cs typeface="B Lotus"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absun.ir/image/wwwt-big5.jpg"/>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Nori\My Documents\My Pictures\fazelab_3.jpg"/>
          <p:cNvPicPr>
            <a:picLocks noChangeAspect="1" noChangeArrowheads="1"/>
          </p:cNvPicPr>
          <p:nvPr/>
        </p:nvPicPr>
        <p:blipFill>
          <a:blip r:embed="rId2"/>
          <a:srcRect/>
          <a:stretch>
            <a:fillRect/>
          </a:stretch>
        </p:blipFill>
        <p:spPr bwMode="auto">
          <a:xfrm>
            <a:off x="0" y="4114801"/>
            <a:ext cx="9144000" cy="2743200"/>
          </a:xfrm>
          <a:prstGeom prst="rect">
            <a:avLst/>
          </a:prstGeom>
          <a:noFill/>
        </p:spPr>
      </p:pic>
      <p:pic>
        <p:nvPicPr>
          <p:cNvPr id="3" name="Picture 1" descr="C:\Documents and Settings\Nori\My Documents\My Pictures\fazelab_2.jpg"/>
          <p:cNvPicPr>
            <a:picLocks noChangeAspect="1" noChangeArrowheads="1"/>
          </p:cNvPicPr>
          <p:nvPr/>
        </p:nvPicPr>
        <p:blipFill>
          <a:blip r:embed="rId3"/>
          <a:srcRect/>
          <a:stretch>
            <a:fillRect/>
          </a:stretch>
        </p:blipFill>
        <p:spPr bwMode="auto">
          <a:xfrm>
            <a:off x="0" y="0"/>
            <a:ext cx="9144000" cy="419100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9600" y="609600"/>
            <a:ext cx="7848600" cy="5386090"/>
          </a:xfrm>
          <a:prstGeom prst="rect">
            <a:avLst/>
          </a:prstGeom>
        </p:spPr>
        <p:txBody>
          <a:bodyPr wrap="square">
            <a:spAutoFit/>
          </a:bodyPr>
          <a:lstStyle/>
          <a:p>
            <a:pPr algn="ctr" rtl="1">
              <a:lnSpc>
                <a:spcPct val="200000"/>
              </a:lnSpc>
              <a:buFont typeface="Wingdings" pitchFamily="2" charset="2"/>
              <a:buChar char="v"/>
            </a:pPr>
            <a:r>
              <a:rPr lang="fa-IR" sz="3200" dirty="0" smtClean="0">
                <a:solidFill>
                  <a:srgbClr val="0070C0"/>
                </a:solidFill>
              </a:rPr>
              <a:t>هوا دهي ممتد</a:t>
            </a:r>
            <a:r>
              <a:rPr lang="en-US" sz="3200" dirty="0" smtClean="0">
                <a:solidFill>
                  <a:srgbClr val="0070C0"/>
                </a:solidFill>
              </a:rPr>
              <a:t>(Extended) </a:t>
            </a:r>
            <a:r>
              <a:rPr lang="fa-IR" sz="3200" dirty="0" smtClean="0">
                <a:solidFill>
                  <a:srgbClr val="0070C0"/>
                </a:solidFill>
              </a:rPr>
              <a:t> </a:t>
            </a:r>
          </a:p>
          <a:p>
            <a:pPr algn="just" rtl="1">
              <a:lnSpc>
                <a:spcPct val="200000"/>
              </a:lnSpc>
            </a:pPr>
            <a:r>
              <a:rPr lang="fa-IR" sz="2800" dirty="0" smtClean="0">
                <a:cs typeface="B Lotus" pitchFamily="2" charset="-78"/>
              </a:rPr>
              <a:t>شبیه روش لجن فعال متعارف بوده اما از جهاتی با آن متفاوت است. ایده اصلی در این روش که آنرا از روش لجن فعال متعارف متمایز می کند، به حداقل رساندن میزان لجن اضافی تولید شده می باشد. این امر از طریق افزایش زمان ماند تامین می شود. بنابراین حجم راکتورها در این روش از حجم راکتورهای لازم برای روش لجن فعال بزرگتر است. </a:t>
            </a:r>
            <a:endParaRPr lang="en-US" sz="2800" dirty="0">
              <a:cs typeface="B Lotus"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1"/>
          <p:cNvSpPr>
            <a:spLocks noChangeArrowheads="1"/>
          </p:cNvSpPr>
          <p:nvPr/>
        </p:nvSpPr>
        <p:spPr bwMode="auto">
          <a:xfrm>
            <a:off x="457200" y="606653"/>
            <a:ext cx="8305800"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spcBef>
                <a:spcPct val="0"/>
              </a:spcBef>
              <a:spcAft>
                <a:spcPct val="0"/>
              </a:spcAft>
              <a:buClrTx/>
              <a:buSzTx/>
              <a:buFont typeface="Wingdings" pitchFamily="2" charset="2"/>
              <a:buChar char="v"/>
              <a:tabLst/>
            </a:pPr>
            <a:r>
              <a:rPr kumimoji="0" lang="fa-IR" sz="2400" b="1" i="0" u="none" strike="noStrike" cap="none" normalizeH="0" baseline="0" dirty="0" smtClean="0">
                <a:ln>
                  <a:noFill/>
                </a:ln>
                <a:solidFill>
                  <a:srgbClr val="0070C0"/>
                </a:solidFill>
                <a:effectLst/>
                <a:latin typeface="Arial" pitchFamily="34" charset="0"/>
                <a:ea typeface="Times New Roman" pitchFamily="18" charset="0"/>
                <a:cs typeface="B Lotus" pitchFamily="2" charset="-78"/>
              </a:rPr>
              <a:t>تصفیه بیولوژیکی به روش لاگونهای هوادهی (</a:t>
            </a:r>
            <a:r>
              <a:rPr kumimoji="0" lang="en-US" sz="24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Aerated</a:t>
            </a:r>
            <a:r>
              <a:rPr kumimoji="0" lang="en-US" sz="2400" b="1" i="0" u="none" strike="noStrike" cap="none" normalizeH="0" baseline="0" dirty="0" smtClean="0">
                <a:ln>
                  <a:noFill/>
                </a:ln>
                <a:solidFill>
                  <a:srgbClr val="0070C0"/>
                </a:solidFill>
                <a:effectLst/>
                <a:latin typeface="Arial" pitchFamily="34" charset="0"/>
                <a:ea typeface="Times New Roman" pitchFamily="18" charset="0"/>
                <a:cs typeface="B Lotus" pitchFamily="2" charset="-78"/>
              </a:rPr>
              <a:t> </a:t>
            </a:r>
            <a:r>
              <a:rPr kumimoji="0" lang="en-US" sz="2400" b="1" i="0"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Lagoons</a:t>
            </a:r>
            <a:r>
              <a:rPr kumimoji="0" lang="fa-IR" sz="2400" b="1" i="0" u="none" strike="noStrike" cap="none" normalizeH="0" baseline="0" dirty="0" smtClean="0">
                <a:ln>
                  <a:noFill/>
                </a:ln>
                <a:solidFill>
                  <a:srgbClr val="0070C0"/>
                </a:solidFill>
                <a:effectLst/>
                <a:latin typeface="Arial" pitchFamily="34" charset="0"/>
                <a:ea typeface="Times New Roman" pitchFamily="18" charset="0"/>
                <a:cs typeface="B Lotus" pitchFamily="2" charset="-78"/>
              </a:rPr>
              <a:t>):</a:t>
            </a:r>
            <a:endParaRPr kumimoji="0" lang="en-US" sz="2400" b="1" i="0" u="none" strike="noStrike" cap="none" normalizeH="0" baseline="0" dirty="0" smtClean="0">
              <a:ln>
                <a:noFill/>
              </a:ln>
              <a:solidFill>
                <a:srgbClr val="0070C0"/>
              </a:solidFill>
              <a:effectLst/>
              <a:latin typeface="Arial" pitchFamily="34" charset="0"/>
              <a:cs typeface="Arial" pitchFamily="34" charset="0"/>
            </a:endParaRPr>
          </a:p>
          <a:p>
            <a:pPr lvl="0" algn="just" rtl="1" eaLnBrk="0" fontAlgn="base" hangingPunct="0">
              <a:spcBef>
                <a:spcPct val="0"/>
              </a:spcBef>
              <a:spcAft>
                <a:spcPct val="0"/>
              </a:spcAft>
            </a:pPr>
            <a:r>
              <a:rPr lang="fa-IR" sz="2400" dirty="0" smtClean="0">
                <a:cs typeface="B Lotus" pitchFamily="2" charset="-78"/>
              </a:rPr>
              <a:t>حوضچه هایی با عمق 1.5 تا 4.5 متر هستند که در آنها اکسیژن دهی به کمک واحدهای هوادهي انجام می شود. جریان در لاگنهای هوادهي بصورت يكطرفه بوده و لجن دوباره به آن باز نمي گردد. </a:t>
            </a:r>
            <a:r>
              <a:rPr kumimoji="0" lang="fa-IR" sz="2400" b="0" i="0" u="none" strike="noStrike" cap="none" normalizeH="0" baseline="0" dirty="0" smtClean="0">
                <a:ln>
                  <a:noFill/>
                </a:ln>
                <a:solidFill>
                  <a:srgbClr val="000000"/>
                </a:solidFill>
                <a:effectLst/>
                <a:latin typeface="Arial" pitchFamily="34" charset="0"/>
                <a:ea typeface="Times New Roman" pitchFamily="18" charset="0"/>
                <a:cs typeface="B Lotus" pitchFamily="2" charset="-78"/>
              </a:rPr>
              <a:t>بهره برداری از لاگونهای هوادهی مانند سیستم لجن فعال میباشد با این تفاوت که بدون برگشت لجن عمل می نمایند. از لحاظ تاریخی این نوع لاگونها دراثر اصلاحاتی که روی استخرهای تثبیت فاضلاب در مناطق معتدله (مواردی که از هوادهی مکانیکی برای تامین اکسیژن مورد نیاز جلبکها در زمستان استفاده میشد) صورت گرفت، بوجود آمدند. البته باید گفت پس از اینکه دستگاههای هوادهی در برکه شروع بکار کردند، جلبکها ناپدید شده و به جای آنها توده های فعال بیولوژیکی مشابه آنچه در لجن فعال وجود دارد جایگزین شدند. درحال حاضر لاگونهای هوادهی بصورت واحدهای لجن فعال بدون برگشت لجن و با حالت اختلاط کامل طراحی میگردند.</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1"/>
          <p:cNvSpPr>
            <a:spLocks noChangeArrowheads="1"/>
          </p:cNvSpPr>
          <p:nvPr/>
        </p:nvSpPr>
        <p:spPr bwMode="auto">
          <a:xfrm>
            <a:off x="457200" y="4800600"/>
            <a:ext cx="8229600"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spcBef>
                <a:spcPct val="0"/>
              </a:spcBef>
              <a:spcAft>
                <a:spcPct val="0"/>
              </a:spcAft>
              <a:buClrTx/>
              <a:buSzTx/>
              <a:buFontTx/>
              <a:buNone/>
              <a:tabLst/>
            </a:pPr>
            <a:r>
              <a:rPr kumimoji="0" lang="fa-IR" sz="2800" b="0" i="0" u="none" strike="noStrike" cap="none" normalizeH="0" baseline="0" dirty="0" smtClean="0">
                <a:ln>
                  <a:noFill/>
                </a:ln>
                <a:solidFill>
                  <a:srgbClr val="000000"/>
                </a:solidFill>
                <a:effectLst/>
                <a:latin typeface="Droid Sans"/>
                <a:ea typeface="Times New Roman" pitchFamily="18" charset="0"/>
                <a:cs typeface="B Lotus" pitchFamily="2" charset="-78"/>
              </a:rPr>
              <a:t>همچون سایر واحدهای لجن فعال لاگونهای هوادهی جهت حذف باکتریهای کلیفرم مدفوعی بطور کامل موثر نمیباشند (۹۵-۹۰ درصد کارائی جهت کاهش باکتریهای کلی فرم مدفوعی دارند) لذا به تصفیه هرچه بیشتر در این سیستم نیاز دارد.</a:t>
            </a: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tasfeyeh end\aeration_tanks.gif"/>
          <p:cNvPicPr>
            <a:picLocks noChangeAspect="1" noChangeArrowheads="1"/>
          </p:cNvPicPr>
          <p:nvPr/>
        </p:nvPicPr>
        <p:blipFill>
          <a:blip r:embed="rId2"/>
          <a:srcRect/>
          <a:stretch>
            <a:fillRect/>
          </a:stretch>
        </p:blipFill>
        <p:spPr bwMode="auto">
          <a:xfrm>
            <a:off x="1524000" y="1143000"/>
            <a:ext cx="6096000" cy="457200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457200" y="990600"/>
            <a:ext cx="8001000" cy="461664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800" b="0" i="0" u="none" strike="noStrike" cap="none" normalizeH="0" baseline="0" dirty="0" smtClean="0">
                <a:ln>
                  <a:noFill/>
                </a:ln>
                <a:solidFill>
                  <a:srgbClr val="000000"/>
                </a:solidFill>
                <a:effectLst/>
                <a:latin typeface="Arial" pitchFamily="34" charset="0"/>
                <a:ea typeface="Times New Roman" pitchFamily="18" charset="0"/>
                <a:cs typeface="B Lotus" pitchFamily="2" charset="-78"/>
              </a:rPr>
              <a:t>توسط لاگونهای هوادهی میتوان به کاهش ۵</a:t>
            </a: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B Lotus" pitchFamily="2" charset="-78"/>
              </a:rPr>
              <a:t>BOD</a:t>
            </a:r>
            <a:r>
              <a:rPr kumimoji="0" lang="fa-IR" sz="2800" b="0" i="0" u="none" strike="noStrike" cap="none" normalizeH="0" baseline="0" dirty="0" smtClean="0">
                <a:ln>
                  <a:noFill/>
                </a:ln>
                <a:solidFill>
                  <a:srgbClr val="000000"/>
                </a:solidFill>
                <a:effectLst/>
                <a:latin typeface="Arial" pitchFamily="34" charset="0"/>
                <a:ea typeface="Times New Roman" pitchFamily="18" charset="0"/>
                <a:cs typeface="B Lotus" pitchFamily="2" charset="-78"/>
              </a:rPr>
              <a:t> بیش از ۹۰ درصد با زمان ماند نسبتا طولانی (۲ تا ۶ روز) دست یافت.</a:t>
            </a:r>
            <a:endParaRPr kumimoji="0" lang="en-US" sz="2800" b="0" i="0" u="none" strike="noStrike" cap="none" normalizeH="0" baseline="0" dirty="0" smtClean="0">
              <a:ln>
                <a:noFill/>
              </a:ln>
              <a:solidFill>
                <a:schemeClr val="tx1"/>
              </a:solidFill>
              <a:effectLst/>
              <a:latin typeface="Arial" pitchFamily="34" charset="0"/>
              <a:cs typeface="B Lotus"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800" b="0" i="0" u="none" strike="noStrike" cap="none" normalizeH="0" baseline="0" dirty="0" smtClean="0">
                <a:ln>
                  <a:noFill/>
                </a:ln>
                <a:solidFill>
                  <a:srgbClr val="000000"/>
                </a:solidFill>
                <a:effectLst/>
                <a:latin typeface="Arial" pitchFamily="34" charset="0"/>
                <a:ea typeface="Times New Roman" pitchFamily="18" charset="0"/>
                <a:cs typeface="B Lotus" pitchFamily="2" charset="-78"/>
              </a:rPr>
              <a:t>در زمان ماند کمتر از دو روز بعلت کوتاه بودن بیش از حد زمان، فلوکهای بیولوژیکی تشکیل نمیشوند و به همین دلیل پیشنهاد نمیگردند (هرچند که غلظت لجن فعال درحدود ۱/</a:t>
            </a: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B Lotus" pitchFamily="2" charset="-78"/>
              </a:rPr>
              <a:t>mg</a:t>
            </a:r>
            <a:r>
              <a:rPr kumimoji="0" lang="fa-IR" sz="2800" b="0" i="0" u="none" strike="noStrike" cap="none" normalizeH="0" baseline="0" dirty="0" smtClean="0">
                <a:ln>
                  <a:noFill/>
                </a:ln>
                <a:solidFill>
                  <a:srgbClr val="000000"/>
                </a:solidFill>
                <a:effectLst/>
                <a:latin typeface="Arial" pitchFamily="34" charset="0"/>
                <a:ea typeface="Times New Roman" pitchFamily="18" charset="0"/>
                <a:cs typeface="B Lotus" pitchFamily="2" charset="-78"/>
              </a:rPr>
              <a:t>400-200 میباشد، برخلاف آنکه درسیستمهای معمولی تصفیه فاضلاب و برکه های اکسیداسیون غلظت لجن فعال درحدود ۱/</a:t>
            </a: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B Lotus" pitchFamily="2" charset="-78"/>
              </a:rPr>
              <a:t>mg</a:t>
            </a:r>
            <a:r>
              <a:rPr kumimoji="0" lang="fa-IR" sz="2800" b="0" i="0" u="none" strike="noStrike" cap="none" normalizeH="0" baseline="0" dirty="0" smtClean="0">
                <a:ln>
                  <a:noFill/>
                </a:ln>
                <a:solidFill>
                  <a:srgbClr val="000000"/>
                </a:solidFill>
                <a:effectLst/>
                <a:latin typeface="Arial" pitchFamily="34" charset="0"/>
                <a:ea typeface="Times New Roman" pitchFamily="18" charset="0"/>
                <a:cs typeface="B Lotus" pitchFamily="2" charset="-78"/>
              </a:rPr>
              <a:t>6000-2000 است).</a:t>
            </a:r>
            <a:endParaRPr kumimoji="0" lang="fa-IR" sz="2800" b="0" i="0" u="none" strike="noStrike" cap="none" normalizeH="0" baseline="0" dirty="0" smtClean="0">
              <a:ln>
                <a:noFill/>
              </a:ln>
              <a:solidFill>
                <a:schemeClr val="tx1"/>
              </a:solidFill>
              <a:effectLst/>
              <a:latin typeface="Arial" pitchFamily="34" charset="0"/>
              <a:cs typeface="B Lotus"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1"/>
          <p:cNvSpPr>
            <a:spLocks noChangeArrowheads="1"/>
          </p:cNvSpPr>
          <p:nvPr/>
        </p:nvSpPr>
        <p:spPr bwMode="auto">
          <a:xfrm>
            <a:off x="609600" y="914400"/>
            <a:ext cx="792480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spcBef>
                <a:spcPct val="0"/>
              </a:spcBef>
              <a:spcAft>
                <a:spcPct val="0"/>
              </a:spcAft>
              <a:buClrTx/>
              <a:buSzTx/>
              <a:buFontTx/>
              <a:buNone/>
              <a:tabLst/>
            </a:pPr>
            <a:r>
              <a:rPr kumimoji="0" lang="fa-IR" sz="28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بسته به اندازه، نوع، حالت و قدرت هواده ها، لاگونهای هوادهی به دو صورت کاملا” معلق شده و یا جزئی معلق شده طراحی میشوند و چون پسآب استخرهای هوادهی حاوی مواد معلق بیولوژیکی است باید قبل از تخلیه توسط عمل ته نشینی جدا و حذف شوند لذا استخر ته نشینی یکی از اجزاء معمول این سیستم میباشد و بدین منظور از یک استخر خاکی جهت ته نشینی استفاده میشود.</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1" eaLnBrk="0" fontAlgn="base" latinLnBrk="0" hangingPunct="0">
              <a:spcBef>
                <a:spcPct val="0"/>
              </a:spcBef>
              <a:spcAft>
                <a:spcPct val="0"/>
              </a:spcAft>
              <a:buClrTx/>
              <a:buSzTx/>
              <a:buFontTx/>
              <a:buNone/>
              <a:tabLst/>
            </a:pPr>
            <a:r>
              <a:rPr kumimoji="0" lang="fa-IR" sz="28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میکروبیولوژی لاگونهای هوادهی بسیار شبیه سیستم لجن فعال بوده و برخی اختلافات موجود بخاطر سطح بزرگ هوادهی است که نتیجتا تاثیر دما در این سیستم بیشتر از سیستم متداول لجن فعال خواهد بود.</a:t>
            </a: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1"/>
          <p:cNvSpPr>
            <a:spLocks noChangeArrowheads="1"/>
          </p:cNvSpPr>
          <p:nvPr/>
        </p:nvSpPr>
        <p:spPr bwMode="auto">
          <a:xfrm>
            <a:off x="304800" y="751344"/>
            <a:ext cx="853440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spcBef>
                <a:spcPct val="0"/>
              </a:spcBef>
              <a:spcAft>
                <a:spcPct val="0"/>
              </a:spcAft>
              <a:buClrTx/>
              <a:buSzTx/>
              <a:buFontTx/>
              <a:buNone/>
              <a:tabLst/>
            </a:pPr>
            <a:r>
              <a:rPr kumimoji="0" lang="fa-IR" sz="2400" b="1" i="0" u="none" strike="noStrike" cap="none" normalizeH="0" baseline="0" dirty="0" smtClean="0">
                <a:ln>
                  <a:noFill/>
                </a:ln>
                <a:solidFill>
                  <a:srgbClr val="000000"/>
                </a:solidFill>
                <a:effectLst/>
                <a:latin typeface="Droid Sans" charset="0"/>
                <a:ea typeface="Times New Roman" pitchFamily="18" charset="0"/>
                <a:cs typeface="B Lotus" pitchFamily="2" charset="-78"/>
              </a:rPr>
              <a:t>محاسن اصلی لاگونهای هوادهی نسبت به سیستم لجن فعال عبارتنداز:</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1" eaLnBrk="0" fontAlgn="base" latinLnBrk="0" hangingPunct="0">
              <a:spcBef>
                <a:spcPct val="0"/>
              </a:spcBef>
              <a:spcAft>
                <a:spcPct val="0"/>
              </a:spcAft>
              <a:buClrTx/>
              <a:buSzTx/>
              <a:buFont typeface="Wingdings" pitchFamily="2" charset="2"/>
              <a:buChar char="q"/>
              <a:tabLst/>
            </a:pP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دارای حجم زیادی میباشند</a:t>
            </a:r>
            <a:r>
              <a:rPr kumimoji="0" lang="fa-IR" sz="2400" b="0" i="0" u="none" strike="noStrike" cap="none" normalizeH="0" dirty="0" smtClean="0">
                <a:ln>
                  <a:noFill/>
                </a:ln>
                <a:solidFill>
                  <a:srgbClr val="000000"/>
                </a:solidFill>
                <a:effectLst/>
                <a:latin typeface="Droid Sans" charset="0"/>
                <a:ea typeface="Times New Roman" pitchFamily="18" charset="0"/>
                <a:cs typeface="B Lotus" pitchFamily="2" charset="-78"/>
              </a:rPr>
              <a:t> و </a:t>
            </a: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فاضلاب ورودی به این لاگونها به سرعت رقیق شده و در نتیجه توانائی تحمل بارهای ناگهانی </a:t>
            </a:r>
            <a:r>
              <a:rPr kumimoji="0" lang="en-US"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shock-loads</a:t>
            </a: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 بیشتر از سیستم لجن فعال است.</a:t>
            </a:r>
          </a:p>
          <a:p>
            <a:pPr marL="0" marR="0" lvl="0" indent="0" algn="just" defTabSz="914400" rtl="1" eaLnBrk="0" fontAlgn="base" latinLnBrk="0" hangingPunct="0">
              <a:spcBef>
                <a:spcPct val="0"/>
              </a:spcBef>
              <a:spcAft>
                <a:spcPct val="0"/>
              </a:spcAft>
              <a:buClrTx/>
              <a:buSzTx/>
              <a:buFont typeface="Wingdings" pitchFamily="2" charset="2"/>
              <a:buChar char="q"/>
              <a:tabLst/>
            </a:pPr>
            <a:r>
              <a:rPr lang="fa-IR" sz="2400" dirty="0" smtClean="0">
                <a:solidFill>
                  <a:srgbClr val="000000"/>
                </a:solidFill>
                <a:latin typeface="Droid Sans" charset="0"/>
                <a:ea typeface="Times New Roman" pitchFamily="18" charset="0"/>
                <a:cs typeface="B Lotus" pitchFamily="2" charset="-78"/>
              </a:rPr>
              <a:t> </a:t>
            </a: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احتیاج به برگشت لجن نیست.</a:t>
            </a:r>
          </a:p>
          <a:p>
            <a:pPr marL="0" marR="0" lvl="0" indent="0" algn="just" defTabSz="914400" rtl="1" eaLnBrk="0" fontAlgn="base" latinLnBrk="0" hangingPunct="0">
              <a:spcBef>
                <a:spcPct val="0"/>
              </a:spcBef>
              <a:spcAft>
                <a:spcPct val="0"/>
              </a:spcAft>
              <a:buClrTx/>
              <a:buSzTx/>
              <a:buFont typeface="Wingdings" pitchFamily="2" charset="2"/>
              <a:buChar char="q"/>
              <a:tabLst/>
            </a:pPr>
            <a:r>
              <a:rPr lang="fa-IR" sz="2400" dirty="0" smtClean="0">
                <a:solidFill>
                  <a:srgbClr val="000000"/>
                </a:solidFill>
                <a:latin typeface="Droid Sans" charset="0"/>
                <a:ea typeface="Times New Roman" pitchFamily="18" charset="0"/>
                <a:cs typeface="B Lotus" pitchFamily="2" charset="-78"/>
              </a:rPr>
              <a:t> </a:t>
            </a: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ساختن آن مستلزم کارهای خاکی است که اصولا” ارزان قیمت میباشد اما</a:t>
            </a:r>
            <a:r>
              <a:rPr kumimoji="0" lang="fa-IR" sz="2400" b="0" i="0" u="none" strike="noStrike" cap="none" normalizeH="0" dirty="0" smtClean="0">
                <a:ln>
                  <a:noFill/>
                </a:ln>
                <a:solidFill>
                  <a:srgbClr val="000000"/>
                </a:solidFill>
                <a:effectLst/>
                <a:latin typeface="Droid Sans" charset="0"/>
                <a:ea typeface="Times New Roman" pitchFamily="18" charset="0"/>
                <a:cs typeface="B Lotus" pitchFamily="2" charset="-78"/>
              </a:rPr>
              <a:t> در عوض </a:t>
            </a: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پسآب خروجی کدرتر است. راندمان حذف ۵</a:t>
            </a:r>
            <a:r>
              <a:rPr kumimoji="0" lang="en-US"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BOD</a:t>
            </a: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 دراین لاگونها ۸۵ درصد میباشد که درصورت بهره برداری صحیح این راندمان به بیش از ۹۰ درصد هم میرسد.</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1"/>
          <p:cNvSpPr>
            <a:spLocks noChangeArrowheads="1"/>
          </p:cNvSpPr>
          <p:nvPr/>
        </p:nvSpPr>
        <p:spPr bwMode="auto">
          <a:xfrm>
            <a:off x="152400" y="3640247"/>
            <a:ext cx="86106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spcBef>
                <a:spcPct val="0"/>
              </a:spcBef>
              <a:spcAft>
                <a:spcPct val="0"/>
              </a:spcAft>
              <a:buClrTx/>
              <a:buSzTx/>
              <a:buFontTx/>
              <a:buNone/>
              <a:tabLst/>
            </a:pPr>
            <a:r>
              <a:rPr kumimoji="0" lang="fa-IR" sz="2400" b="1" i="0" u="none" strike="noStrike" cap="none" normalizeH="0" baseline="0" dirty="0" smtClean="0">
                <a:ln>
                  <a:noFill/>
                </a:ln>
                <a:solidFill>
                  <a:srgbClr val="000000"/>
                </a:solidFill>
                <a:effectLst/>
                <a:latin typeface="Droid Sans" charset="0"/>
                <a:ea typeface="Times New Roman" pitchFamily="18" charset="0"/>
                <a:cs typeface="B Lotus" pitchFamily="2" charset="-78"/>
              </a:rPr>
              <a:t>معایب لاگونهای هوادهی: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spcBef>
                <a:spcPct val="0"/>
              </a:spcBef>
              <a:spcAft>
                <a:spcPct val="0"/>
              </a:spcAft>
              <a:buClrTx/>
              <a:buSzTx/>
              <a:buFontTx/>
              <a:buNone/>
              <a:tabLst/>
            </a:pP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 نسبت به سیستمهای تصفیه لجن فعال و صافیهای چکنده نیاز به زمین زیادتری دارد.</a:t>
            </a:r>
            <a:b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b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 عملکرد سیستم تقریبا تحت کنترل نبوده وتا حدودی تابع شرایط محیطی میباشد.</a:t>
            </a:r>
            <a:b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b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 نسبت به سایر سیستمهای تصفیه نیاز به انرژی الکتریکی بیشتری دارد.</a:t>
            </a:r>
            <a:b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b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 همانند سیستمهای لجن فعال و صافیهای چکنده نیاز به تجهیزات مکانیکی و برقی دارد.</a:t>
            </a:r>
            <a:b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br>
            <a:r>
              <a:rPr kumimoji="0" lang="fa-IR" sz="2400" b="0" i="0" u="none" strike="noStrike" cap="none" normalizeH="0" baseline="0" dirty="0" smtClean="0">
                <a:ln>
                  <a:noFill/>
                </a:ln>
                <a:solidFill>
                  <a:srgbClr val="000000"/>
                </a:solidFill>
                <a:effectLst/>
                <a:latin typeface="Droid Sans" charset="0"/>
                <a:ea typeface="Times New Roman" pitchFamily="18" charset="0"/>
                <a:cs typeface="B Lotus" pitchFamily="2" charset="-78"/>
              </a:rPr>
              <a:t>- مسئله تبخیر آب در این سیستم نیز تا حدودی قابل ملاحظه میباشد.</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544354"/>
            <a:ext cx="8686800" cy="4893647"/>
          </a:xfrm>
          <a:prstGeom prst="rect">
            <a:avLst/>
          </a:prstGeom>
        </p:spPr>
        <p:txBody>
          <a:bodyPr wrap="square">
            <a:spAutoFit/>
          </a:bodyPr>
          <a:lstStyle/>
          <a:p>
            <a:pPr algn="ctr" rtl="1">
              <a:lnSpc>
                <a:spcPct val="150000"/>
              </a:lnSpc>
              <a:buFont typeface="Wingdings" pitchFamily="2" charset="2"/>
              <a:buChar char="v"/>
            </a:pPr>
            <a:r>
              <a:rPr lang="ar-SA" sz="2800" b="1" dirty="0" smtClean="0">
                <a:solidFill>
                  <a:srgbClr val="0070C0"/>
                </a:solidFill>
                <a:cs typeface="B Lotus" pitchFamily="2" charset="-78"/>
              </a:rPr>
              <a:t>تصفیه بی‌هوازی</a:t>
            </a:r>
            <a:endParaRPr lang="fa-IR" sz="2800" b="1" dirty="0" smtClean="0">
              <a:solidFill>
                <a:srgbClr val="0070C0"/>
              </a:solidFill>
              <a:cs typeface="B Lotus" pitchFamily="2" charset="-78"/>
            </a:endParaRPr>
          </a:p>
          <a:p>
            <a:pPr algn="just" rtl="1">
              <a:lnSpc>
                <a:spcPct val="150000"/>
              </a:lnSpc>
            </a:pPr>
            <a:r>
              <a:rPr lang="ar-SA" sz="2000" dirty="0" smtClean="0">
                <a:cs typeface="B Lotus" pitchFamily="2" charset="-78"/>
              </a:rPr>
              <a:t>هاضمهای بیهوازی </a:t>
            </a:r>
            <a:r>
              <a:rPr lang="ar-SA" sz="2000" dirty="0">
                <a:cs typeface="B Lotus" pitchFamily="2" charset="-78"/>
              </a:rPr>
              <a:t>شامل </a:t>
            </a:r>
            <a:r>
              <a:rPr lang="ar-SA" sz="2000" dirty="0" smtClean="0">
                <a:cs typeface="B Lotus" pitchFamily="2" charset="-78"/>
              </a:rPr>
              <a:t>پروسه</a:t>
            </a:r>
            <a:r>
              <a:rPr lang="fa-IR" sz="2000" dirty="0" smtClean="0">
                <a:cs typeface="B Lotus" pitchFamily="2" charset="-78"/>
              </a:rPr>
              <a:t> </a:t>
            </a:r>
            <a:r>
              <a:rPr lang="ar-SA" sz="2000" dirty="0" smtClean="0">
                <a:cs typeface="B Lotus" pitchFamily="2" charset="-78"/>
              </a:rPr>
              <a:t>های </a:t>
            </a:r>
            <a:r>
              <a:rPr lang="ar-SA" sz="2000" dirty="0">
                <a:cs typeface="B Lotus" pitchFamily="2" charset="-78"/>
              </a:rPr>
              <a:t>بیوشیمیایی متعددی </a:t>
            </a:r>
            <a:r>
              <a:rPr lang="ar-SA" sz="2000" dirty="0" smtClean="0">
                <a:cs typeface="B Lotus" pitchFamily="2" charset="-78"/>
              </a:rPr>
              <a:t>میباشد </a:t>
            </a:r>
            <a:r>
              <a:rPr lang="ar-SA" sz="2000" dirty="0">
                <a:cs typeface="B Lotus" pitchFamily="2" charset="-78"/>
              </a:rPr>
              <a:t>که باعث تثبیت مواد آلی مختلف </a:t>
            </a:r>
            <a:r>
              <a:rPr lang="ar-SA" sz="2000" dirty="0" smtClean="0">
                <a:cs typeface="B Lotus" pitchFamily="2" charset="-78"/>
              </a:rPr>
              <a:t>میشوند</a:t>
            </a:r>
            <a:r>
              <a:rPr lang="ar-SA" sz="2000" dirty="0">
                <a:cs typeface="B Lotus" pitchFamily="2" charset="-78"/>
              </a:rPr>
              <a:t>. </a:t>
            </a:r>
            <a:endParaRPr lang="fa-IR" sz="2000" dirty="0" smtClean="0">
              <a:cs typeface="B Lotus" pitchFamily="2" charset="-78"/>
            </a:endParaRPr>
          </a:p>
          <a:p>
            <a:pPr algn="just" rtl="1">
              <a:lnSpc>
                <a:spcPct val="150000"/>
              </a:lnSpc>
            </a:pPr>
            <a:r>
              <a:rPr lang="ar-SA" sz="2000" dirty="0" smtClean="0">
                <a:cs typeface="B Lotus" pitchFamily="2" charset="-78"/>
              </a:rPr>
              <a:t>در هاضمهای </a:t>
            </a:r>
            <a:r>
              <a:rPr lang="ar-SA" sz="2000" dirty="0">
                <a:cs typeface="B Lotus" pitchFamily="2" charset="-78"/>
              </a:rPr>
              <a:t>بی­هوازی سه مرحله اتفاق </a:t>
            </a:r>
            <a:r>
              <a:rPr lang="ar-SA" sz="2000" dirty="0" smtClean="0">
                <a:cs typeface="B Lotus" pitchFamily="2" charset="-78"/>
              </a:rPr>
              <a:t>می­افتد</a:t>
            </a:r>
            <a:r>
              <a:rPr lang="fa-IR" sz="2000" dirty="0" smtClean="0">
                <a:cs typeface="B Lotus" pitchFamily="2" charset="-78"/>
              </a:rPr>
              <a:t>:</a:t>
            </a:r>
          </a:p>
          <a:p>
            <a:pPr algn="just" rtl="1">
              <a:lnSpc>
                <a:spcPct val="150000"/>
              </a:lnSpc>
            </a:pPr>
            <a:r>
              <a:rPr lang="fa-IR" sz="2000" dirty="0" smtClean="0">
                <a:cs typeface="B Lotus" pitchFamily="2" charset="-78"/>
              </a:rPr>
              <a:t>1- </a:t>
            </a:r>
            <a:r>
              <a:rPr lang="ar-SA" sz="2000" dirty="0" smtClean="0">
                <a:cs typeface="B Lotus" pitchFamily="2" charset="-78"/>
              </a:rPr>
              <a:t>آنزیم­ها </a:t>
            </a:r>
            <a:r>
              <a:rPr lang="ar-SA" sz="2000" dirty="0">
                <a:cs typeface="B Lotus" pitchFamily="2" charset="-78"/>
              </a:rPr>
              <a:t>باعث شکستن ذرات آلی بزرگ و پیچیده، سلولز، پروتئین و </a:t>
            </a:r>
            <a:r>
              <a:rPr lang="ar-SA" sz="2000" dirty="0" smtClean="0">
                <a:cs typeface="B Lotus" pitchFamily="2" charset="-78"/>
              </a:rPr>
              <a:t>لیگنین</a:t>
            </a:r>
            <a:r>
              <a:rPr lang="fa-IR" sz="2000" dirty="0" smtClean="0">
                <a:cs typeface="B Lotus" pitchFamily="2" charset="-78"/>
              </a:rPr>
              <a:t> </a:t>
            </a:r>
            <a:r>
              <a:rPr lang="ar-SA" sz="2000" dirty="0" smtClean="0">
                <a:cs typeface="B Lotus" pitchFamily="2" charset="-78"/>
              </a:rPr>
              <a:t>(</a:t>
            </a:r>
            <a:r>
              <a:rPr lang="ar-SA" sz="2000" dirty="0">
                <a:cs typeface="B Lotus" pitchFamily="2" charset="-78"/>
              </a:rPr>
              <a:t>ماده چوب) و لیپیدها به اسیدهای چرب محلول، الکل­ها، دی اکسیدکربن و آمونیاک می­شوند. دراثر شکستن مواد آلی پیچیده در هاضم­ها، مواد اولیه جامد، رشد میکروبی و مواد کلوئیدی در هاضم تشکیل می­گردد. </a:t>
            </a:r>
            <a:endParaRPr lang="fa-IR" sz="2000" dirty="0" smtClean="0">
              <a:cs typeface="B Lotus" pitchFamily="2" charset="-78"/>
            </a:endParaRPr>
          </a:p>
          <a:p>
            <a:pPr algn="just" rtl="1">
              <a:lnSpc>
                <a:spcPct val="150000"/>
              </a:lnSpc>
            </a:pPr>
            <a:r>
              <a:rPr lang="fa-IR" sz="2000" dirty="0" smtClean="0">
                <a:cs typeface="B Lotus" pitchFamily="2" charset="-78"/>
              </a:rPr>
              <a:t>2- </a:t>
            </a:r>
            <a:r>
              <a:rPr lang="ar-SA" sz="2000" dirty="0" smtClean="0">
                <a:cs typeface="B Lotus" pitchFamily="2" charset="-78"/>
              </a:rPr>
              <a:t>میکروارگانیزم­ها</a:t>
            </a:r>
            <a:r>
              <a:rPr lang="fa-IR" sz="2000" dirty="0" smtClean="0">
                <a:cs typeface="B Lotus" pitchFamily="2" charset="-78"/>
              </a:rPr>
              <a:t> </a:t>
            </a:r>
            <a:r>
              <a:rPr lang="ar-SA" sz="2000" dirty="0" smtClean="0">
                <a:cs typeface="B Lotus" pitchFamily="2" charset="-78"/>
              </a:rPr>
              <a:t>(که </a:t>
            </a:r>
            <a:r>
              <a:rPr lang="ar-SA" sz="2000" dirty="0">
                <a:cs typeface="B Lotus" pitchFamily="2" charset="-78"/>
              </a:rPr>
              <a:t>اغلب باکتریهای استوژنی نامیده می­شوند) محصول مرحله اول هضم را به اسیداستیک، اسیدپروپانیک، هیدروژن، دی­اکسیدکربن و اسیدهای آلی با وزن مولکولی کم تبدیل می­کند. </a:t>
            </a:r>
            <a:endParaRPr lang="fa-IR" sz="2000" dirty="0" smtClean="0">
              <a:cs typeface="B Lotus" pitchFamily="2" charset="-78"/>
            </a:endParaRPr>
          </a:p>
          <a:p>
            <a:pPr algn="just" rtl="1">
              <a:lnSpc>
                <a:spcPct val="150000"/>
              </a:lnSpc>
            </a:pPr>
            <a:r>
              <a:rPr lang="fa-IR" sz="2000" dirty="0" smtClean="0">
                <a:cs typeface="B Lotus" pitchFamily="2" charset="-78"/>
              </a:rPr>
              <a:t>3-</a:t>
            </a:r>
            <a:r>
              <a:rPr lang="ar-SA" sz="2000" dirty="0" smtClean="0">
                <a:cs typeface="B Lotus" pitchFamily="2" charset="-78"/>
              </a:rPr>
              <a:t>دو </a:t>
            </a:r>
            <a:r>
              <a:rPr lang="ar-SA" sz="2000" dirty="0">
                <a:cs typeface="B Lotus" pitchFamily="2" charset="-78"/>
              </a:rPr>
              <a:t>گروه از باکتری­های متان ساز فعال می­شوند. گروه اول هیدروژن و دی­اکسید کربن را به متان و گروه دوم استات را به متان و بی­کربنات تبدیل می­کنند. </a:t>
            </a:r>
            <a:endParaRPr lang="en-US" sz="2000" dirty="0">
              <a:cs typeface="B Lotus" pitchFamily="2" charset="-78"/>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609600"/>
            <a:ext cx="8305800" cy="5262979"/>
          </a:xfrm>
          <a:prstGeom prst="rect">
            <a:avLst/>
          </a:prstGeom>
        </p:spPr>
        <p:txBody>
          <a:bodyPr wrap="square">
            <a:spAutoFit/>
          </a:bodyPr>
          <a:lstStyle/>
          <a:p>
            <a:pPr algn="just" rtl="1"/>
            <a:r>
              <a:rPr lang="ar-SA" sz="2400" dirty="0" smtClean="0">
                <a:cs typeface="B Lotus" pitchFamily="2" charset="-78"/>
              </a:rPr>
              <a:t>در راکتورهای بی­هوازی باکتری­های تولید متان کنترل کننده هاضم می­باشند. باکتری­های متان ساز</a:t>
            </a:r>
            <a:r>
              <a:rPr lang="fa-IR" sz="2400" dirty="0" smtClean="0">
                <a:cs typeface="B Lotus" pitchFamily="2" charset="-78"/>
              </a:rPr>
              <a:t>،</a:t>
            </a:r>
            <a:r>
              <a:rPr lang="ar-SA" sz="2400" dirty="0" smtClean="0">
                <a:cs typeface="B Lotus" pitchFamily="2" charset="-78"/>
              </a:rPr>
              <a:t> به شرایط محیطی داخل هاضم مانند غلظت بالای آمونیاک، کم بودن غلظت فسفر، پایین بودن </a:t>
            </a:r>
            <a:r>
              <a:rPr lang="en-US" sz="2400" dirty="0" smtClean="0">
                <a:cs typeface="B Lotus" pitchFamily="2" charset="-78"/>
              </a:rPr>
              <a:t>PH </a:t>
            </a:r>
            <a:r>
              <a:rPr lang="ar-SA" sz="2400" dirty="0" smtClean="0">
                <a:cs typeface="B Lotus" pitchFamily="2" charset="-78"/>
              </a:rPr>
              <a:t>، درجه حرارت و حضور آلاینده­های سمی </a:t>
            </a:r>
            <a:r>
              <a:rPr lang="fa-IR" sz="2400" dirty="0" smtClean="0">
                <a:cs typeface="B Lotus" pitchFamily="2" charset="-78"/>
              </a:rPr>
              <a:t>بسیار </a:t>
            </a:r>
            <a:r>
              <a:rPr lang="ar-SA" sz="2400" dirty="0" smtClean="0">
                <a:cs typeface="B Lotus" pitchFamily="2" charset="-78"/>
              </a:rPr>
              <a:t>حساس می­باشند و این باکتری­ها بسیار آهسته تولیدمثل می­کنند. در نتیجه باکتری­های تولید کننده متان به سختی رشد می­کنند و به آسانی از بین می­روند. بنابراین نوع روش طراحی و اعمال شرایط مناسب رشد و زندگی راکتورهای بی­هوازی به منظور عملکرد مناسب هاضم­ها بسیار مهم می­باشد.</a:t>
            </a:r>
            <a:endParaRPr lang="fa-IR" sz="2400" dirty="0" smtClean="0">
              <a:cs typeface="B Lotus" pitchFamily="2" charset="-78"/>
            </a:endParaRPr>
          </a:p>
          <a:p>
            <a:pPr algn="just" rtl="1"/>
            <a:r>
              <a:rPr lang="fa-IR" sz="2400" dirty="0" smtClean="0">
                <a:cs typeface="B Lotus" pitchFamily="2" charset="-78"/>
              </a:rPr>
              <a:t>د</a:t>
            </a:r>
            <a:r>
              <a:rPr lang="ar-SA" sz="2400" dirty="0" smtClean="0">
                <a:cs typeface="B Lotus" pitchFamily="2" charset="-78"/>
              </a:rPr>
              <a:t>ر این سیستم­ها، تمامی مراحل تصفیه در یک مخزن و درجه حرارت بین 32 تا 38 انجام می­گیرد. هاضم­های </a:t>
            </a:r>
            <a:r>
              <a:rPr lang="fa-IR" sz="2400" dirty="0" smtClean="0">
                <a:cs typeface="B Lotus" pitchFamily="2" charset="-78"/>
              </a:rPr>
              <a:t>بی</a:t>
            </a:r>
            <a:r>
              <a:rPr lang="ar-SA" sz="2400" dirty="0" smtClean="0">
                <a:cs typeface="B Lotus" pitchFamily="2" charset="-78"/>
              </a:rPr>
              <a:t>هوازی با کاهش دادن جرم ذرات قابل فرار (معمولا در حدود 40 تا 60 درصد) باعث تثبیت مواد جامد می­گردند.</a:t>
            </a:r>
            <a:endParaRPr lang="fa-IR" sz="2400" dirty="0" smtClean="0">
              <a:cs typeface="B Lotus" pitchFamily="2" charset="-78"/>
            </a:endParaRPr>
          </a:p>
          <a:p>
            <a:pPr algn="just" rtl="1"/>
            <a:r>
              <a:rPr lang="ar-SA" sz="2400" dirty="0" smtClean="0">
                <a:cs typeface="B Lotus" pitchFamily="2" charset="-78"/>
              </a:rPr>
              <a:t>معمولا به منظور بهبود کارکرد هاضم­ها، تخریب سریعتر پاتوژن­ها، کاهش مواد جامد فرار و کاهش کف تولیدی در هاضم­ها از روش­های پیش تصفیه قبل از هاضم­ها استفاده می­کنند. روش­های پیش تصفیه شامل اعمال انرژی به شکل اولتراسونیک،</a:t>
            </a:r>
            <a:r>
              <a:rPr lang="fa-IR" sz="2400" dirty="0" smtClean="0">
                <a:cs typeface="B Lotus" pitchFamily="2" charset="-78"/>
              </a:rPr>
              <a:t> </a:t>
            </a:r>
            <a:r>
              <a:rPr lang="ar-SA" sz="2400" dirty="0" smtClean="0">
                <a:cs typeface="B Lotus" pitchFamily="2" charset="-78"/>
              </a:rPr>
              <a:t>گرما،</a:t>
            </a:r>
            <a:r>
              <a:rPr lang="fa-IR" sz="2400" dirty="0" smtClean="0">
                <a:cs typeface="B Lotus" pitchFamily="2" charset="-78"/>
              </a:rPr>
              <a:t> </a:t>
            </a:r>
            <a:r>
              <a:rPr lang="ar-SA" sz="2400" dirty="0" smtClean="0">
                <a:cs typeface="B Lotus" pitchFamily="2" charset="-78"/>
              </a:rPr>
              <a:t>فشار یا ترکیبی از اینها می­باشد.</a:t>
            </a:r>
            <a:endParaRPr lang="en-US" sz="2400" dirty="0">
              <a:cs typeface="B Lotus" pitchFamily="2" charset="-7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306080"/>
            <a:ext cx="7848600" cy="2954655"/>
          </a:xfrm>
          <a:prstGeom prst="rect">
            <a:avLst/>
          </a:prstGeom>
        </p:spPr>
        <p:txBody>
          <a:bodyPr wrap="square">
            <a:spAutoFit/>
          </a:bodyPr>
          <a:lstStyle/>
          <a:p>
            <a:pPr algn="just" rtl="1">
              <a:lnSpc>
                <a:spcPct val="200000"/>
              </a:lnSpc>
            </a:pPr>
            <a:r>
              <a:rPr lang="fa-IR" sz="2400" b="1" dirty="0" smtClean="0">
                <a:solidFill>
                  <a:srgbClr val="0070C0"/>
                </a:solidFill>
                <a:cs typeface="B Lotus" pitchFamily="2" charset="-78"/>
              </a:rPr>
              <a:t>روش متداول </a:t>
            </a:r>
            <a:r>
              <a:rPr lang="fa-IR" sz="2400" b="1" dirty="0" smtClean="0">
                <a:solidFill>
                  <a:schemeClr val="accent3"/>
                </a:solidFill>
                <a:cs typeface="B Lotus" pitchFamily="2" charset="-78"/>
              </a:rPr>
              <a:t>بي هوازي </a:t>
            </a:r>
            <a:r>
              <a:rPr lang="fa-IR" sz="2400" b="1" dirty="0" smtClean="0">
                <a:solidFill>
                  <a:srgbClr val="0070C0"/>
                </a:solidFill>
                <a:cs typeface="B Lotus" pitchFamily="2" charset="-78"/>
              </a:rPr>
              <a:t>در تصفيه فاضلاب عبارتند از:</a:t>
            </a:r>
            <a:endParaRPr lang="fa-IR" sz="2400" dirty="0" smtClean="0">
              <a:cs typeface="B Lotus" pitchFamily="2" charset="-78"/>
            </a:endParaRPr>
          </a:p>
          <a:p>
            <a:pPr algn="just" rtl="1">
              <a:lnSpc>
                <a:spcPct val="200000"/>
              </a:lnSpc>
              <a:buClr>
                <a:srgbClr val="002060"/>
              </a:buClr>
              <a:buFont typeface="Wingdings" pitchFamily="2" charset="2"/>
              <a:buChar char="q"/>
            </a:pPr>
            <a:r>
              <a:rPr lang="fa-IR" sz="2400" dirty="0" smtClean="0">
                <a:cs typeface="B Lotus" pitchFamily="2" charset="-78"/>
              </a:rPr>
              <a:t>سپتيك تانك</a:t>
            </a:r>
          </a:p>
          <a:p>
            <a:pPr algn="just" rtl="1">
              <a:lnSpc>
                <a:spcPct val="200000"/>
              </a:lnSpc>
              <a:buClr>
                <a:srgbClr val="002060"/>
              </a:buClr>
              <a:buFont typeface="Wingdings" pitchFamily="2" charset="2"/>
              <a:buChar char="q"/>
            </a:pPr>
            <a:r>
              <a:rPr lang="fa-IR" sz="2400" dirty="0" smtClean="0">
                <a:cs typeface="B Lotus" pitchFamily="2" charset="-78"/>
              </a:rPr>
              <a:t>بركه هاي بي هوازي</a:t>
            </a:r>
          </a:p>
          <a:p>
            <a:pPr algn="just" rtl="1">
              <a:lnSpc>
                <a:spcPct val="200000"/>
              </a:lnSpc>
              <a:buClr>
                <a:srgbClr val="002060"/>
              </a:buClr>
              <a:buFont typeface="Wingdings" pitchFamily="2" charset="2"/>
              <a:buChar char="q"/>
            </a:pPr>
            <a:r>
              <a:rPr lang="fa-IR" sz="2400" dirty="0" smtClean="0">
                <a:cs typeface="B Lotus" pitchFamily="2" charset="-78"/>
              </a:rPr>
              <a:t> </a:t>
            </a:r>
            <a:r>
              <a:rPr lang="en-US" sz="2400" dirty="0" smtClean="0">
                <a:cs typeface="B Lotus" pitchFamily="2" charset="-78"/>
              </a:rPr>
              <a:t>UASB </a:t>
            </a:r>
            <a:r>
              <a:rPr lang="fa-IR" sz="2400" dirty="0" smtClean="0">
                <a:cs typeface="B Lotus" pitchFamily="2" charset="-78"/>
              </a:rPr>
              <a:t> و 000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1143000"/>
            <a:ext cx="8229600" cy="4524315"/>
          </a:xfrm>
          <a:prstGeom prst="rect">
            <a:avLst/>
          </a:prstGeom>
        </p:spPr>
        <p:txBody>
          <a:bodyPr wrap="square">
            <a:spAutoFit/>
          </a:bodyPr>
          <a:lstStyle/>
          <a:p>
            <a:pPr algn="just" rtl="1">
              <a:lnSpc>
                <a:spcPct val="150000"/>
              </a:lnSpc>
            </a:pPr>
            <a:r>
              <a:rPr lang="fa-IR" sz="2400" dirty="0" smtClean="0">
                <a:cs typeface="B Lotus" pitchFamily="2" charset="-78"/>
              </a:rPr>
              <a:t>سیستم راکتوربیولوژیکی بی هوازی </a:t>
            </a:r>
            <a:r>
              <a:rPr lang="en-US" sz="2400" dirty="0" smtClean="0">
                <a:cs typeface="B Lotus" pitchFamily="2" charset="-78"/>
              </a:rPr>
              <a:t>SEPTIC</a:t>
            </a:r>
            <a:r>
              <a:rPr lang="fa-IR" sz="2400" dirty="0" smtClean="0">
                <a:cs typeface="B Lotus" pitchFamily="2" charset="-78"/>
              </a:rPr>
              <a:t> اولین و قدیمیترین سیستم پیش تصفیه بی هوازی فاضلاب با راندمان ۳۰ الی ۴۵ درصد حذف </a:t>
            </a:r>
            <a:r>
              <a:rPr lang="en-US" sz="2400" dirty="0" smtClean="0">
                <a:cs typeface="B Lotus" pitchFamily="2" charset="-78"/>
              </a:rPr>
              <a:t>COD</a:t>
            </a:r>
            <a:r>
              <a:rPr lang="fa-IR" sz="2400" dirty="0" smtClean="0">
                <a:cs typeface="B Lotus" pitchFamily="2" charset="-78"/>
              </a:rPr>
              <a:t> و </a:t>
            </a:r>
            <a:r>
              <a:rPr lang="en-US" sz="2400" dirty="0" smtClean="0">
                <a:cs typeface="B Lotus" pitchFamily="2" charset="-78"/>
              </a:rPr>
              <a:t>BOD</a:t>
            </a:r>
            <a:r>
              <a:rPr lang="fa-IR" sz="2400" dirty="0" smtClean="0">
                <a:cs typeface="B Lotus" pitchFamily="2" charset="-78"/>
              </a:rPr>
              <a:t> .</a:t>
            </a:r>
            <a:endParaRPr lang="en-US" sz="2400" dirty="0" smtClean="0">
              <a:cs typeface="B Lotus" pitchFamily="2" charset="-78"/>
            </a:endParaRPr>
          </a:p>
          <a:p>
            <a:pPr algn="just" rtl="1">
              <a:lnSpc>
                <a:spcPct val="150000"/>
              </a:lnSpc>
            </a:pPr>
            <a:r>
              <a:rPr lang="fa-IR" sz="2400" dirty="0" smtClean="0">
                <a:cs typeface="B Lotus" pitchFamily="2" charset="-78"/>
              </a:rPr>
              <a:t>ساده ترین نوع تصفیه خانه تک واحدی است که برای جوامع کوچک که امکان جمع آوری و تصفیه فاضلاب و پساب وجود ندارد اقتصادی ترین روش تصفیه فاضلاب می شود. (آپارتمانها و ساختمانهای مسکونی، ویلایی، هتلها، مراکز درمانی، بیمارستانها، کارخانجات، فاضلابهای شهری و روستایی، مراکز آموزشی، پادگانها و . . . </a:t>
            </a:r>
          </a:p>
          <a:p>
            <a:pPr algn="just" rtl="1">
              <a:lnSpc>
                <a:spcPct val="150000"/>
              </a:lnSpc>
            </a:pPr>
            <a:r>
              <a:rPr lang="fa-IR" sz="2400" dirty="0" smtClean="0">
                <a:cs typeface="B Lotus" pitchFamily="2" charset="-78"/>
              </a:rPr>
              <a:t>در این نوع، تصفیه مکانیکی (ته نشینی) و تصفیه زیستی با کمک باکتریهای بی هوازی همزمان انجام می گیرد.</a:t>
            </a:r>
            <a:endParaRPr lang="en-US" sz="2400" dirty="0" smtClean="0">
              <a:cs typeface="B Lotus" pitchFamily="2" charset="-78"/>
            </a:endParaRPr>
          </a:p>
        </p:txBody>
      </p:sp>
      <p:sp>
        <p:nvSpPr>
          <p:cNvPr id="3" name="TextBox 2"/>
          <p:cNvSpPr txBox="1"/>
          <p:nvPr/>
        </p:nvSpPr>
        <p:spPr>
          <a:xfrm>
            <a:off x="2133600" y="381000"/>
            <a:ext cx="6400800" cy="861774"/>
          </a:xfrm>
          <a:prstGeom prst="rect">
            <a:avLst/>
          </a:prstGeom>
          <a:noFill/>
        </p:spPr>
        <p:txBody>
          <a:bodyPr wrap="square" rtlCol="0">
            <a:spAutoFit/>
          </a:bodyPr>
          <a:lstStyle/>
          <a:p>
            <a:pPr algn="r" rtl="1"/>
            <a:r>
              <a:rPr lang="fa-IR" sz="3200" b="1" dirty="0" smtClean="0">
                <a:solidFill>
                  <a:srgbClr val="0070C0"/>
                </a:solidFill>
                <a:cs typeface="B Lotus" pitchFamily="2" charset="-78"/>
              </a:rPr>
              <a:t>گندگاه یا سپتیک تانک  (</a:t>
            </a:r>
            <a:r>
              <a:rPr lang="en-US" sz="3200" b="1" dirty="0" smtClean="0">
                <a:solidFill>
                  <a:srgbClr val="0070C0"/>
                </a:solidFill>
                <a:cs typeface="B Lotus" pitchFamily="2" charset="-78"/>
              </a:rPr>
              <a:t>Septic tank</a:t>
            </a:r>
            <a:r>
              <a:rPr lang="fa-IR" sz="3200" b="1" dirty="0" smtClean="0">
                <a:solidFill>
                  <a:srgbClr val="0070C0"/>
                </a:solidFill>
                <a:cs typeface="B Lotus" pitchFamily="2" charset="-78"/>
              </a:rPr>
              <a:t>)</a:t>
            </a:r>
          </a:p>
          <a:p>
            <a:pPr algn="r" rtl="1"/>
            <a:endParaRPr lang="en-US" dirty="0">
              <a:cs typeface="B Lotus" pitchFamily="2" charset="-78"/>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79249"/>
            <a:ext cx="8610600" cy="6001643"/>
          </a:xfrm>
          <a:prstGeom prst="rect">
            <a:avLst/>
          </a:prstGeom>
        </p:spPr>
        <p:txBody>
          <a:bodyPr wrap="square">
            <a:spAutoFit/>
          </a:bodyPr>
          <a:lstStyle/>
          <a:p>
            <a:pPr algn="just" rtl="1"/>
            <a:r>
              <a:rPr lang="fa-IR" sz="2400" dirty="0" smtClean="0">
                <a:cs typeface="B Lotus" pitchFamily="2" charset="-78"/>
              </a:rPr>
              <a:t>طرحهای یک اتاقه و دو اتاقه دارند</a:t>
            </a:r>
          </a:p>
          <a:p>
            <a:pPr algn="just" rtl="1"/>
            <a:r>
              <a:rPr lang="fa-IR" sz="2400" dirty="0" smtClean="0">
                <a:solidFill>
                  <a:srgbClr val="C00000"/>
                </a:solidFill>
                <a:cs typeface="B Lotus" pitchFamily="2" charset="-78"/>
              </a:rPr>
              <a:t>نکات مهم در طرح سپتیک تانک:</a:t>
            </a:r>
          </a:p>
          <a:p>
            <a:pPr algn="just" rtl="1"/>
            <a:r>
              <a:rPr lang="fa-IR" sz="2400" dirty="0" smtClean="0">
                <a:cs typeface="B Lotus" pitchFamily="2" charset="-78"/>
              </a:rPr>
              <a:t>1- ظرفیت آن نسبت به تعداد کاربران (</a:t>
            </a:r>
            <a:r>
              <a:rPr lang="fa-IR" dirty="0" smtClean="0">
                <a:cs typeface="B Lotus" pitchFamily="2" charset="-78"/>
              </a:rPr>
              <a:t>20 تا 30 گالن برای هر نفر حداقل 500 گالن در گندگاههای خانگی</a:t>
            </a:r>
            <a:r>
              <a:rPr lang="fa-IR" sz="2400" dirty="0" smtClean="0">
                <a:cs typeface="B Lotus" pitchFamily="2" charset="-78"/>
              </a:rPr>
              <a:t>) </a:t>
            </a:r>
          </a:p>
          <a:p>
            <a:pPr algn="just" rtl="1"/>
            <a:r>
              <a:rPr lang="fa-IR" sz="2400" dirty="0" smtClean="0">
                <a:cs typeface="B Lotus" pitchFamily="2" charset="-78"/>
              </a:rPr>
              <a:t>2- درازای گندگاه معمولا دو برابر پهنای آن </a:t>
            </a:r>
          </a:p>
          <a:p>
            <a:pPr algn="just" rtl="1"/>
            <a:r>
              <a:rPr lang="fa-IR" sz="2400" dirty="0" smtClean="0">
                <a:cs typeface="B Lotus" pitchFamily="2" charset="-78"/>
              </a:rPr>
              <a:t>3- ژرفای بین 1/5 تا 2 متر</a:t>
            </a:r>
          </a:p>
          <a:p>
            <a:pPr algn="just" rtl="1"/>
            <a:r>
              <a:rPr lang="fa-IR" sz="2400" dirty="0" smtClean="0">
                <a:cs typeface="B Lotus" pitchFamily="2" charset="-78"/>
              </a:rPr>
              <a:t>4- ژرفای مایع درون گندگاه 1/2 متر </a:t>
            </a:r>
          </a:p>
          <a:p>
            <a:pPr algn="just" rtl="1"/>
            <a:r>
              <a:rPr lang="fa-IR" sz="2400" dirty="0" smtClean="0">
                <a:cs typeface="B Lotus" pitchFamily="2" charset="-78"/>
              </a:rPr>
              <a:t>5- 30 سانتیمتر هوا بین مایع و پوشش بالایی</a:t>
            </a:r>
          </a:p>
          <a:p>
            <a:pPr algn="just" rtl="1"/>
            <a:r>
              <a:rPr lang="fa-IR" sz="2400" dirty="0" smtClean="0">
                <a:cs typeface="B Lotus" pitchFamily="2" charset="-78"/>
              </a:rPr>
              <a:t>6- ورودی و خروجی فرو رفته در آب</a:t>
            </a:r>
          </a:p>
          <a:p>
            <a:pPr algn="just" rtl="1"/>
            <a:r>
              <a:rPr lang="fa-IR" sz="2400" dirty="0" smtClean="0">
                <a:cs typeface="B Lotus" pitchFamily="2" charset="-78"/>
              </a:rPr>
              <a:t> 7- سرپوش همراه با یک سوراخ آدم رو</a:t>
            </a:r>
          </a:p>
          <a:p>
            <a:pPr algn="just" rtl="1"/>
            <a:r>
              <a:rPr lang="fa-IR" sz="2400" dirty="0" smtClean="0">
                <a:cs typeface="B Lotus" pitchFamily="2" charset="-78"/>
              </a:rPr>
              <a:t>8- دوره احتباس 24 ساعته (بیشتر از آن باعث تعفن کمتر از آن باعث ناکفایتی تصفیه)</a:t>
            </a:r>
          </a:p>
          <a:p>
            <a:pPr lvl="0" algn="just" rtl="1"/>
            <a:r>
              <a:rPr lang="fa-IR" sz="2400" dirty="0" smtClean="0">
                <a:cs typeface="B Lotus" pitchFamily="2" charset="-78"/>
              </a:rPr>
              <a:t>9- </a:t>
            </a:r>
            <a:r>
              <a:rPr lang="fa-IR" sz="2400" dirty="0" smtClean="0">
                <a:solidFill>
                  <a:srgbClr val="080807"/>
                </a:solidFill>
                <a:latin typeface="Arial" pitchFamily="34" charset="0"/>
                <a:ea typeface="Times New Roman" pitchFamily="18" charset="0"/>
                <a:cs typeface="B Lotus" pitchFamily="2" charset="-78"/>
              </a:rPr>
              <a:t>برای بهترزلال سازی فاضلاب معمولا انباره ها را از ۲ یا ۳ قسمت می سازند </a:t>
            </a:r>
          </a:p>
          <a:p>
            <a:pPr lvl="0" algn="just" rtl="1"/>
            <a:r>
              <a:rPr lang="fa-IR" sz="2400" dirty="0" smtClean="0">
                <a:solidFill>
                  <a:srgbClr val="080807"/>
                </a:solidFill>
                <a:latin typeface="Arial" pitchFamily="34" charset="0"/>
                <a:ea typeface="Times New Roman" pitchFamily="18" charset="0"/>
                <a:cs typeface="B Lotus" pitchFamily="2" charset="-78"/>
              </a:rPr>
              <a:t>10- حجم قسمت اول را ۲ برابر قسمتهای بعدی انتخاب می کنند تا اینکه اولا تا حدودی نوسانهای فاضلاب را جبران نمایند و دوما آنکه مواد جامد بیشتری در آن ته نشین گردد .</a:t>
            </a:r>
          </a:p>
          <a:p>
            <a:pPr lvl="0" algn="just" rtl="1"/>
            <a:r>
              <a:rPr lang="fa-IR" sz="2400" dirty="0" smtClean="0">
                <a:solidFill>
                  <a:srgbClr val="080807"/>
                </a:solidFill>
                <a:latin typeface="Arial" pitchFamily="34" charset="0"/>
                <a:ea typeface="Times New Roman" pitchFamily="18" charset="0"/>
                <a:cs typeface="B Lotus" pitchFamily="2" charset="-78"/>
              </a:rPr>
              <a:t>11- مجهز به سیستم تخلیه (تصاعد گازکربنیک (</a:t>
            </a:r>
            <a:r>
              <a:rPr lang="en-US" sz="2400" dirty="0" smtClean="0">
                <a:solidFill>
                  <a:srgbClr val="080807"/>
                </a:solidFill>
                <a:latin typeface="Arial" pitchFamily="34" charset="0"/>
                <a:ea typeface="Times New Roman" pitchFamily="18" charset="0"/>
                <a:cs typeface="B Lotus" pitchFamily="2" charset="-78"/>
              </a:rPr>
              <a:t>CO</a:t>
            </a:r>
            <a:r>
              <a:rPr lang="fa-IR" sz="2400" dirty="0" smtClean="0">
                <a:solidFill>
                  <a:srgbClr val="080807"/>
                </a:solidFill>
                <a:latin typeface="Arial" pitchFamily="34" charset="0"/>
                <a:ea typeface="Times New Roman" pitchFamily="18" charset="0"/>
                <a:cs typeface="B Lotus" pitchFamily="2" charset="-78"/>
              </a:rPr>
              <a:t>2)، سولفید هیدروژن (</a:t>
            </a:r>
            <a:r>
              <a:rPr lang="en-US" sz="2400" dirty="0" smtClean="0">
                <a:solidFill>
                  <a:srgbClr val="080807"/>
                </a:solidFill>
                <a:latin typeface="Arial" pitchFamily="34" charset="0"/>
                <a:ea typeface="Times New Roman" pitchFamily="18" charset="0"/>
                <a:cs typeface="B Lotus" pitchFamily="2" charset="-78"/>
              </a:rPr>
              <a:t>H</a:t>
            </a:r>
            <a:r>
              <a:rPr lang="fa-IR" sz="2400" dirty="0" smtClean="0">
                <a:solidFill>
                  <a:srgbClr val="080807"/>
                </a:solidFill>
                <a:latin typeface="Arial" pitchFamily="34" charset="0"/>
                <a:ea typeface="Times New Roman" pitchFamily="18" charset="0"/>
                <a:cs typeface="B Lotus" pitchFamily="2" charset="-78"/>
              </a:rPr>
              <a:t>2</a:t>
            </a:r>
            <a:r>
              <a:rPr lang="en-US" sz="2400" dirty="0" smtClean="0">
                <a:solidFill>
                  <a:srgbClr val="080807"/>
                </a:solidFill>
                <a:latin typeface="Arial" pitchFamily="34" charset="0"/>
                <a:ea typeface="Times New Roman" pitchFamily="18" charset="0"/>
                <a:cs typeface="B Lotus" pitchFamily="2" charset="-78"/>
              </a:rPr>
              <a:t>S</a:t>
            </a:r>
            <a:r>
              <a:rPr lang="fa-IR" sz="2400" dirty="0" smtClean="0">
                <a:solidFill>
                  <a:srgbClr val="080807"/>
                </a:solidFill>
                <a:latin typeface="Arial" pitchFamily="34" charset="0"/>
                <a:ea typeface="Times New Roman" pitchFamily="18" charset="0"/>
                <a:cs typeface="B Lotus" pitchFamily="2" charset="-78"/>
              </a:rPr>
              <a:t>) و سایر گازهای نسبتا بدبو )</a:t>
            </a:r>
          </a:p>
          <a:p>
            <a:pPr lvl="0" algn="just" rtl="1"/>
            <a:r>
              <a:rPr lang="fa-IR" sz="2400" dirty="0" smtClean="0">
                <a:solidFill>
                  <a:srgbClr val="080807"/>
                </a:solidFill>
                <a:latin typeface="Arial" pitchFamily="34" charset="0"/>
                <a:ea typeface="Times New Roman" pitchFamily="18" charset="0"/>
                <a:cs typeface="B Lotus" pitchFamily="2" charset="-78"/>
              </a:rPr>
              <a:t>12- هیچ ماده ضدعفونی کننده ای نباید به داخل سپتیک تانک وارد شود.</a:t>
            </a:r>
            <a:endParaRPr lang="en-US" sz="2400" dirty="0" smtClean="0">
              <a:solidFill>
                <a:srgbClr val="080807"/>
              </a:solidFill>
              <a:latin typeface="Arial" pitchFamily="34" charset="0"/>
              <a:ea typeface="Times New Roman" pitchFamily="18" charset="0"/>
              <a:cs typeface="B Lotus"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533400" y="685800"/>
            <a:ext cx="80772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مخزن</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Arial" pitchFamily="34" charset="0"/>
              </a:rPr>
              <a:t> </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 </a:t>
            </a:r>
            <a:r>
              <a:rPr kumimoji="0" lang="fa-IR" sz="2400" b="1"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سپتیک</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 از حوض مستطیل شکلی تشکیل شده که فاضلاب باسرعت کمی به طور مداوم در آن جریان می یابد بطوریکه فاضلاب پس ازورود به انباره، به علت همین کاهش سرعت جریان، قسمتی از مواد معلق خود را به صورت ته نشینی از دست می دهد</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Arial" pitchFamily="34" charset="0"/>
              </a:rPr>
              <a:t> </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 و از سوی دیگر انباره بیرون می رود.</a:t>
            </a:r>
            <a:endParaRPr kumimoji="0" lang="fa-IR"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6" name="Rectangle 2"/>
          <p:cNvSpPr>
            <a:spLocks noChangeArrowheads="1"/>
          </p:cNvSpPr>
          <p:nvPr/>
        </p:nvSpPr>
        <p:spPr bwMode="auto">
          <a:xfrm>
            <a:off x="533400" y="2362200"/>
            <a:ext cx="81534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درجه آلودگی فاضلابی که از انباره</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Arial" pitchFamily="34" charset="0"/>
              </a:rPr>
              <a:t> </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 </a:t>
            </a:r>
            <a:r>
              <a:rPr kumimoji="0" lang="fa-IR" sz="2400" b="1"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سپتیک</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 بیرون می رود تقریبا معادل درجه آلودگی فاضلاب بیرون آمده از استخرهای ته نشینی نخستین می باشد . مواد ته نشین شده به صورت لجن درکف انباره با کمک باکتریهای بی هوازی هضم می شود . بطوریکه انباره </a:t>
            </a:r>
            <a:r>
              <a:rPr kumimoji="0" lang="fa-IR" sz="2400" b="1"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سپتیک </a:t>
            </a:r>
            <a:r>
              <a:rPr kumimoji="0" lang="fa-IR" sz="2400" b="1" i="0" u="none" strike="noStrike" cap="none" normalizeH="0" baseline="0" dirty="0" smtClean="0">
                <a:ln>
                  <a:noFill/>
                </a:ln>
                <a:solidFill>
                  <a:srgbClr val="080807"/>
                </a:solidFill>
                <a:effectLst/>
                <a:latin typeface="Times New Roman"/>
                <a:ea typeface="Times New Roman" pitchFamily="18" charset="0"/>
                <a:cs typeface="Arial" pitchFamily="34" charset="0"/>
              </a:rPr>
              <a:t> </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حداکثر یک تا دوبار در سال نیاز به خالی کردن پیدا می کند .</a:t>
            </a:r>
            <a:endParaRPr kumimoji="0" lang="fa-IR"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609600" y="3886200"/>
            <a:ext cx="8077200" cy="2862322"/>
          </a:xfrm>
          <a:prstGeom prst="rect">
            <a:avLst/>
          </a:prstGeom>
        </p:spPr>
        <p:txBody>
          <a:bodyPr wrap="square">
            <a:spAutoFit/>
          </a:bodyPr>
          <a:lstStyle/>
          <a:p>
            <a:pPr algn="just" rtl="1">
              <a:lnSpc>
                <a:spcPct val="150000"/>
              </a:lnSpc>
            </a:pPr>
            <a:r>
              <a:rPr lang="fa-IR" sz="2400" dirty="0" smtClean="0">
                <a:cs typeface="B Lotus" pitchFamily="2" charset="-78"/>
              </a:rPr>
              <a:t>ارتباط بین بخش اول و دوم به گونه ای است که امکان عبور مواد ته نشین شده و چربی های شناور شده از بخش اول به بخش دوم وجود ندارد و بدین صورت پساب زلال شده به بخش دوم منتقل می گردد.معمولاً از سپتیک تانک ها برای تصفیه مقدماتی فاضلاب، متعادل سازی در مقدار و کیفیت فاضلاب و جمع آوری فاضلاب از نقاط مختلف و پمپاژ آن استفاده می شود.</a:t>
            </a:r>
            <a:endParaRPr lang="fa-IR" sz="2400" dirty="0">
              <a:cs typeface="B Lotus"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1"/>
          <p:cNvSpPr>
            <a:spLocks noChangeArrowheads="1"/>
          </p:cNvSpPr>
          <p:nvPr/>
        </p:nvSpPr>
        <p:spPr bwMode="auto">
          <a:xfrm>
            <a:off x="609600" y="3810000"/>
            <a:ext cx="81534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spcBef>
                <a:spcPct val="0"/>
              </a:spcBef>
              <a:spcAft>
                <a:spcPct val="0"/>
              </a:spcAft>
              <a:buClrTx/>
              <a:buSzTx/>
              <a:buFontTx/>
              <a:buNone/>
              <a:tabLst/>
            </a:pP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یکی از مشکلات</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Arial" pitchFamily="34" charset="0"/>
              </a:rPr>
              <a:t> </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سیستمهای </a:t>
            </a:r>
            <a:r>
              <a:rPr kumimoji="0" lang="fa-IR" sz="2400" b="1"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سپتیک،</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Arial" pitchFamily="34" charset="0"/>
              </a:rPr>
              <a:t> </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وابستگی به دما میباشد. در بهترین شرایط از نظر دما و مواد آلی راندمان حذف مواد آلی درسیستمهای </a:t>
            </a:r>
            <a:r>
              <a:rPr kumimoji="0" lang="fa-IR" sz="2400" b="1"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سپتیک</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 ۴۰-۴۵ % میباشد. به همین دلیل گزینه خیلی مطمئنی جهت تصفیه فاضلاب و یا پیش تصفیه نمیباشد اما در صورت وجود محدودیتهای مالی و مکانی میتوان از</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Arial" pitchFamily="34" charset="0"/>
              </a:rPr>
              <a:t> </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سیستم</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Arial" pitchFamily="34" charset="0"/>
              </a:rPr>
              <a:t> </a:t>
            </a:r>
            <a:r>
              <a:rPr kumimoji="0" lang="fa-IR" sz="2400" b="1"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سپتیک</a:t>
            </a:r>
            <a:r>
              <a:rPr kumimoji="0" lang="fa-IR" sz="2400" b="0" i="0" u="none" strike="noStrike" cap="none" normalizeH="0" baseline="0" dirty="0" smtClean="0">
                <a:ln>
                  <a:noFill/>
                </a:ln>
                <a:solidFill>
                  <a:srgbClr val="080807"/>
                </a:solidFill>
                <a:effectLst/>
                <a:latin typeface="Arial" pitchFamily="34" charset="0"/>
                <a:ea typeface="Times New Roman" pitchFamily="18" charset="0"/>
                <a:cs typeface="B Lotus" pitchFamily="2" charset="-78"/>
              </a:rPr>
              <a:t> استفاده نمود. </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72706" name="Rectangle 2"/>
          <p:cNvSpPr>
            <a:spLocks noChangeArrowheads="1"/>
          </p:cNvSpPr>
          <p:nvPr/>
        </p:nvSpPr>
        <p:spPr bwMode="auto">
          <a:xfrm>
            <a:off x="609600" y="762000"/>
            <a:ext cx="79248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spcBef>
                <a:spcPct val="0"/>
              </a:spcBef>
              <a:spcAft>
                <a:spcPct val="0"/>
              </a:spcAft>
              <a:buClrTx/>
              <a:buSzTx/>
              <a:buFontTx/>
              <a:buNone/>
              <a:tabLst>
                <a:tab pos="457200" algn="l"/>
              </a:tabLst>
            </a:pPr>
            <a:r>
              <a:rPr kumimoji="0" lang="fa-IR" sz="2400" b="1" i="0" u="none" strike="noStrike" cap="none" normalizeH="0" baseline="0" dirty="0" smtClean="0">
                <a:ln>
                  <a:noFill/>
                </a:ln>
                <a:solidFill>
                  <a:srgbClr val="0070C0"/>
                </a:solidFill>
                <a:effectLst/>
                <a:latin typeface="Georgia" pitchFamily="18" charset="0"/>
                <a:ea typeface="Times New Roman" pitchFamily="18" charset="0"/>
                <a:cs typeface="B Lotus" pitchFamily="2" charset="-78"/>
              </a:rPr>
              <a:t>ویژگی های مثبت سپتیک تانک</a:t>
            </a:r>
            <a:endParaRPr kumimoji="0" lang="en-US" sz="2400" b="0" i="0" u="none" strike="noStrike" cap="none" normalizeH="0" baseline="0" dirty="0" smtClean="0">
              <a:ln>
                <a:noFill/>
              </a:ln>
              <a:solidFill>
                <a:srgbClr val="0070C0"/>
              </a:solidFill>
              <a:effectLst/>
              <a:latin typeface="Arial" pitchFamily="34" charset="0"/>
              <a:cs typeface="Arial" pitchFamily="34" charset="0"/>
            </a:endParaRPr>
          </a:p>
          <a:p>
            <a:pPr marL="0" marR="0" lvl="0" indent="0" algn="r" defTabSz="914400" rtl="1" eaLnBrk="0" fontAlgn="base" latinLnBrk="0" hangingPunct="0">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مناسب جهت </a:t>
            </a:r>
            <a:r>
              <a:rPr kumimoji="0" lang="fa-IR" sz="2400" b="1"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تصفیه پساب</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 واحدهای کوچک</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هزینه پایین ساخت، نصب و راه اندازی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هزینه پایین نگهداری و تعمیرات</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بدون تجهیزات متحرک و الکترومکانیکال</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بدون نیاز به مصرف انرژی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پایین بودن فضای اشغالی به علت مدفون بودن</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قابل نصب در هر عمقی متناسب با پروژه</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www.doh.state.fl.us/chdcharlotte/EH/images/SepticTank.jpg"/>
          <p:cNvPicPr>
            <a:picLocks noChangeAspect="1" noChangeArrowheads="1"/>
          </p:cNvPicPr>
          <p:nvPr/>
        </p:nvPicPr>
        <p:blipFill>
          <a:blip r:embed="rId2"/>
          <a:srcRect/>
          <a:stretch>
            <a:fillRect/>
          </a:stretch>
        </p:blipFill>
        <p:spPr bwMode="auto">
          <a:xfrm>
            <a:off x="0" y="228600"/>
            <a:ext cx="9067800" cy="6629400"/>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408087"/>
            <a:ext cx="7848600" cy="5078313"/>
          </a:xfrm>
          <a:prstGeom prst="rect">
            <a:avLst/>
          </a:prstGeom>
        </p:spPr>
        <p:txBody>
          <a:bodyPr wrap="square">
            <a:spAutoFit/>
          </a:bodyPr>
          <a:lstStyle/>
          <a:p>
            <a:pPr algn="r" rtl="1"/>
            <a:r>
              <a:rPr lang="fa-IR" b="1" dirty="0" smtClean="0"/>
              <a:t>عملکرد سپتیک تانک چگونه است؟</a:t>
            </a:r>
            <a:endParaRPr lang="fa-IR" dirty="0" smtClean="0"/>
          </a:p>
          <a:p>
            <a:pPr algn="r" rtl="1"/>
            <a:r>
              <a:rPr lang="fa-IR" dirty="0" smtClean="0"/>
              <a:t>طرز کار سپتیک تانک بدین صورت است که فاضلاب دفع شده  از خروجی لوله های وسایل بهداشتی پس از ورود به انباره سپتیک تانک به علت کاهش سرعت جریان قسمتی  از مواد معلق موجود در فاضلاب  و فاضلاب سنگین ته نشین می شود و به صورت لجن  درکف  انباره سپتیک تانک قرارمی گیرد ، سپس باکمک باکتریهای بی هوازی که فعال شده اند شروع به  تجزیه مواد آلی موجود در فاضلاب می کنند و می توان گفت لجن فاضلاب را هضم می نمایند ، کار باکتریهای بی هوازی بدین گونه است که اکسیژن مورد نیاز خود را از تجزیه موادآلی و معدنی موجود در فاضلاب بدست می آورند و این باکتری ها برخلاف باکتری های هوازی لجن و فاضلاب را احیاء می کنند در نتیجه فاضلاب به صورت موادآلی نا پایدار تجزیه شده و به نمکهای معدنی پایدار وگازهایی از قبیل گازهید روژن سولفوره، گاز متان، گازکربنیک وگاز ازت تبدیل می شود این گازها دارای بوی بد و زننده بوده .در اثر فعل و انفعالات فاضلاب تجزیه شده و بصورت پسآب در می آید، پسآب حاصل از تصفیه را می توان به فاضلابهای شهری، ترانشه های جذبی، چاه جاذب و یا به آبهای سطحی مجاور جهت مصارف کشاورزی هدایت کرد اکسیژن مورد نیاز جهت اکسید اسیون یک فاضلاب پسآب و یا آب آلوده معیار مناسبی برای آگاهی از حدود مقدار آلوده کننده موجود در آنهاست دو روش تعیین میزان آلودگی که براساس یاد شده، در بالا متکی هستند، تحت عناوین  </a:t>
            </a:r>
            <a:r>
              <a:rPr lang="en-US" dirty="0" smtClean="0"/>
              <a:t>COD </a:t>
            </a:r>
            <a:r>
              <a:rPr lang="fa-IR" dirty="0" smtClean="0"/>
              <a:t>و  </a:t>
            </a:r>
            <a:r>
              <a:rPr lang="en-US" dirty="0" smtClean="0"/>
              <a:t>BOD  </a:t>
            </a:r>
            <a:r>
              <a:rPr lang="fa-IR" dirty="0" smtClean="0"/>
              <a:t>شناخته شده اند.</a:t>
            </a:r>
            <a:r>
              <a:rPr lang="en-US" dirty="0" smtClean="0"/>
              <a:t>BOD </a:t>
            </a:r>
            <a:r>
              <a:rPr lang="fa-IR" dirty="0" smtClean="0"/>
              <a:t>یک فاضلاب، پسآب و یا آب عبارت است از میزان اکسیژن مورد نیاز میکرو اوگانیسمها در اکسیداسیون بیوشیمیایی مواد آلی موجود در آن در حقیقت</a:t>
            </a:r>
            <a:r>
              <a:rPr lang="en-US" dirty="0" smtClean="0"/>
              <a:t>BOD </a:t>
            </a:r>
            <a:r>
              <a:rPr lang="fa-IR" dirty="0" smtClean="0"/>
              <a:t>تعیین کننده مقدار اکسیژن مورد لزوم برای ثبوت بیولوژیکی موادآلی نمونه مورد نظر خواهد بود .</a:t>
            </a:r>
            <a:endParaRPr lang="fa-I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1" name="Picture 3" descr="C:\Documents and Settings\Nori\My Documents\My Pictures\septic-tank_1-300x262.jpg"/>
          <p:cNvPicPr>
            <a:picLocks noChangeAspect="1" noChangeArrowheads="1"/>
          </p:cNvPicPr>
          <p:nvPr/>
        </p:nvPicPr>
        <p:blipFill>
          <a:blip r:embed="rId2"/>
          <a:srcRect/>
          <a:stretch>
            <a:fillRect/>
          </a:stretch>
        </p:blipFill>
        <p:spPr bwMode="auto">
          <a:xfrm>
            <a:off x="0" y="0"/>
            <a:ext cx="5486399" cy="3984244"/>
          </a:xfrm>
          <a:prstGeom prst="rect">
            <a:avLst/>
          </a:prstGeom>
          <a:noFill/>
        </p:spPr>
      </p:pic>
      <p:pic>
        <p:nvPicPr>
          <p:cNvPr id="4" name="Picture 2" descr="سپتیک تانک-چربیگیر-تصفیه فاضلاب*فنی مهندسی آبسان *"/>
          <p:cNvPicPr>
            <a:picLocks noChangeAspect="1" noChangeArrowheads="1"/>
          </p:cNvPicPr>
          <p:nvPr/>
        </p:nvPicPr>
        <p:blipFill>
          <a:blip r:embed="rId3"/>
          <a:srcRect/>
          <a:stretch>
            <a:fillRect/>
          </a:stretch>
        </p:blipFill>
        <p:spPr bwMode="auto">
          <a:xfrm>
            <a:off x="3352800" y="3971925"/>
            <a:ext cx="5486400" cy="2886075"/>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1"/>
          <p:cNvSpPr>
            <a:spLocks noChangeArrowheads="1"/>
          </p:cNvSpPr>
          <p:nvPr/>
        </p:nvSpPr>
        <p:spPr bwMode="auto">
          <a:xfrm>
            <a:off x="228600" y="304800"/>
            <a:ext cx="8305800"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Georgia" pitchFamily="18" charset="0"/>
                <a:ea typeface="Times New Roman" pitchFamily="18" charset="0"/>
                <a:cs typeface="B Lotus" pitchFamily="2" charset="-78"/>
              </a:rPr>
              <a:t>مزایای سپتیک تانک های بتنی</a:t>
            </a:r>
            <a:endParaRPr kumimoji="0" lang="en-US" sz="9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۱-</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Arial" pitchFamily="34" charset="0"/>
              </a:rPr>
              <a:t>    </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 هزینه کمتر ساخت و نصب نسبت به سپتیک تانک های پلیمری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۲-</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Arial" pitchFamily="34" charset="0"/>
              </a:rPr>
              <a:t>    </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 سرعت بالای ساخت و تولید</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۳-</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Arial" pitchFamily="34" charset="0"/>
              </a:rPr>
              <a:t>    </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 عدم نیاز به اپراتور و بهره بردار متخصص</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۴-</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Arial" pitchFamily="34" charset="0"/>
              </a:rPr>
              <a:t>    </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 فضای کم اشغالی در سپتیک های پیش ساخته استوانه ای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Georgia" pitchFamily="18" charset="0"/>
                <a:ea typeface="Times New Roman" pitchFamily="18" charset="0"/>
                <a:cs typeface="B Lotus" pitchFamily="2" charset="-78"/>
              </a:rPr>
              <a:t>معایب سپتیک تانک های بتنی</a:t>
            </a:r>
            <a:endParaRPr kumimoji="0" lang="en-US" sz="9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۱-</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Arial" pitchFamily="34" charset="0"/>
              </a:rPr>
              <a:t>    </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 مشکلات ناشی از آبندی مخزن</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۲-</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Arial" pitchFamily="34" charset="0"/>
              </a:rPr>
              <a:t>    </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 تجمع سوسک و حشرات موذی در دیواره داخلی مخزن به علت زبری بالای دیواره ها</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۳-</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Arial" pitchFamily="34" charset="0"/>
              </a:rPr>
              <a:t>    </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 مشکلات نصب مخزن سپتیک در مناطق با سطح بالای آب های زیرزمینی</a:t>
            </a:r>
            <a:endParaRPr kumimoji="0" lang="en-US"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۴-</a:t>
            </a:r>
            <a:r>
              <a:rPr kumimoji="0" lang="en-US" sz="2400" b="0" i="0" u="none" strike="noStrike" cap="none" normalizeH="0" baseline="0" dirty="0" smtClean="0">
                <a:ln>
                  <a:noFill/>
                </a:ln>
                <a:solidFill>
                  <a:srgbClr val="333333"/>
                </a:solidFill>
                <a:effectLst/>
                <a:latin typeface="Georgia" pitchFamily="18" charset="0"/>
                <a:ea typeface="Times New Roman" pitchFamily="18" charset="0"/>
                <a:cs typeface="Arial" pitchFamily="34" charset="0"/>
              </a:rPr>
              <a:t>    </a:t>
            </a: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 خوردگی دیواره های سپتیک به علت ایجاد شرایط اسیدی در داخل فاضلاب</a:t>
            </a:r>
            <a:r>
              <a:rPr kumimoji="0" lang="en-US" sz="900" b="0" i="0" u="none" strike="noStrike" cap="none" normalizeH="0" baseline="0" dirty="0" smtClean="0">
                <a:ln>
                  <a:noFill/>
                </a:ln>
                <a:solidFill>
                  <a:schemeClr val="tx1"/>
                </a:solidFill>
                <a:effectLst/>
                <a:latin typeface="Arial" pitchFamily="34" charset="0"/>
                <a:cs typeface="Arial" pitchFamily="34" charset="0"/>
              </a:rPr>
              <a:t>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Picture 2" descr="http://pakzist.com/wp-content/uploads/1-300x225.jpg"/>
          <p:cNvPicPr/>
          <p:nvPr/>
        </p:nvPicPr>
        <p:blipFill>
          <a:blip r:embed="rId2"/>
          <a:srcRect/>
          <a:stretch>
            <a:fillRect/>
          </a:stretch>
        </p:blipFill>
        <p:spPr bwMode="auto">
          <a:xfrm>
            <a:off x="0" y="4419600"/>
            <a:ext cx="3505200" cy="2438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1"/>
          <p:cNvSpPr>
            <a:spLocks noChangeArrowheads="1"/>
          </p:cNvSpPr>
          <p:nvPr/>
        </p:nvSpPr>
        <p:spPr bwMode="auto">
          <a:xfrm>
            <a:off x="381000" y="381000"/>
            <a:ext cx="8382000"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457200" algn="l"/>
              </a:tabLst>
            </a:pPr>
            <a:r>
              <a:rPr kumimoji="0" lang="fa-IR" sz="2400" b="1" i="0" u="none" strike="noStrike" cap="none" normalizeH="0" baseline="0" dirty="0" smtClean="0">
                <a:ln>
                  <a:noFill/>
                </a:ln>
                <a:solidFill>
                  <a:srgbClr val="FF0000"/>
                </a:solidFill>
                <a:effectLst/>
                <a:latin typeface="Georgia" pitchFamily="18" charset="0"/>
                <a:ea typeface="Times New Roman" pitchFamily="18" charset="0"/>
                <a:cs typeface="B Lotus" pitchFamily="2" charset="-78"/>
              </a:rPr>
              <a:t>ویژگی های سپتیک تانک های فایبر گلاسی</a:t>
            </a:r>
            <a:endParaRPr kumimoji="0" lang="en-US" sz="9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قابلیت تولید از حجم های ۲۰۰ تا ۱۰۰۰۰۰ لیتر به صورت سپتیک یکپارچه فایبرگلاسی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تولید شده از الیاف ایزوفتالیک با کیفیت بالا و ژلکت گلیکول آکریلیک جهت استحکام دیواره سپتیک فایبرگلاسی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مقاومت بالا در برابر پساب های شیمیایی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سرعت بالای تولید و نصب سپتیک های فایبر گلاسی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فضای کم اشغالی به علت قابلیت مدفون بودن سپتیک های فایبرگلاسی</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هزینه پایین تولید و نصب</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عدم نیاز به نگهداری و تعمیرات به علت عدم استفاده از تجهیزات الکترومکانیکال</a:t>
            </a:r>
            <a:endParaRPr kumimoji="0" lang="en-US"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457200" algn="l"/>
              </a:tabLst>
            </a:pPr>
            <a:r>
              <a:rPr kumimoji="0" lang="fa-IR" sz="24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وزن پایین سپتیک های فایبرگلاس و در نتیجه هزینه پایین بارگیری و حمل پکیج های فایبرگلاس</a:t>
            </a:r>
            <a:r>
              <a:rPr kumimoji="0" lang="en-US" sz="900" b="0" i="0" u="none" strike="noStrike" cap="none" normalizeH="0" baseline="0" dirty="0" smtClean="0">
                <a:ln>
                  <a:noFill/>
                </a:ln>
                <a:solidFill>
                  <a:schemeClr val="tx1"/>
                </a:solidFill>
                <a:effectLst/>
                <a:latin typeface="Arial" pitchFamily="34" charset="0"/>
                <a:cs typeface="Arial" pitchFamily="34" charset="0"/>
              </a:rPr>
              <a:t>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Picture 2" descr="http://pakzist.com/wp-content/uploads/IMG_00134-300x225.jpg"/>
          <p:cNvPicPr/>
          <p:nvPr/>
        </p:nvPicPr>
        <p:blipFill>
          <a:blip r:embed="rId2"/>
          <a:srcRect/>
          <a:stretch>
            <a:fillRect/>
          </a:stretch>
        </p:blipFill>
        <p:spPr bwMode="auto">
          <a:xfrm>
            <a:off x="0" y="4495800"/>
            <a:ext cx="4114800" cy="2362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1"/>
          <p:cNvSpPr>
            <a:spLocks noChangeArrowheads="1"/>
          </p:cNvSpPr>
          <p:nvPr/>
        </p:nvSpPr>
        <p:spPr bwMode="auto">
          <a:xfrm>
            <a:off x="0" y="457200"/>
            <a:ext cx="8915399"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457200" algn="l"/>
              </a:tabLst>
            </a:pPr>
            <a:r>
              <a:rPr kumimoji="0" lang="fa-IR" sz="2000" b="1" i="1" u="none" strike="noStrike" cap="none" normalizeH="0" baseline="0" dirty="0" smtClean="0">
                <a:ln>
                  <a:noFill/>
                </a:ln>
                <a:solidFill>
                  <a:srgbClr val="FF0000"/>
                </a:solidFill>
                <a:effectLst/>
                <a:latin typeface="Georgia" pitchFamily="18" charset="0"/>
                <a:ea typeface="Times New Roman" pitchFamily="18" charset="0"/>
                <a:cs typeface="B Lotus" pitchFamily="2" charset="-78"/>
              </a:rPr>
              <a:t>ویژگی های سپتیک تانک های پلی اتیلن</a:t>
            </a:r>
            <a:endParaRPr kumimoji="0" lang="en-US" sz="8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از لوله های پلی اتیلن دو جداره اسپیرال تولید می گردد</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نحوه اتصال به صورت مکانیکی، کمربند الکتروفیوژن و جوش اکسترودی در سپتیک تانک های پلی اتیلن می باشد.</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امکان تولید از حجم ۱۰۰۰ تا ۹۰۰۰۰ لیتر به صورت مخزن پکپارچه در سپتیک های پلی اتیلن می باشد.</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طول عمر بالای مخزن (حداقل ۷۵ سال) در سپتیک های پلی اتیلن</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مقاومت بالا در برابر اشعه ماوراء بنفش در دیوار های سپتیک های پلی اتیلن</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مقاومت بالا در برابر اسیدها، بازها و گازهای حاصله از فاضلاب در سپتیک های پلی اتیلن</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مقاومت بالا در برابر خورندگی خاک و مواد اسیدی موجود در خاک در سپتیک های پلی اتیلن</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وزن سبک سپتیک های پلی اتیلن</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آبندی ۱۰۰ درصد مخزن سپتیک های پلی اتیلن</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مقاومت خوب در برابر شکستگی و ترک خوردگی ناشی از بارهای زلزله در سپتیک های پلی اتیلن</a:t>
            </a:r>
            <a:endParaRPr kumimoji="0" lang="en-US"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buFont typeface="Arial" pitchFamily="34" charset="0"/>
              <a:buChar char="•"/>
              <a:tabLst>
                <a:tab pos="457200" algn="l"/>
              </a:tabLst>
            </a:pPr>
            <a:r>
              <a:rPr kumimoji="0" lang="fa-IR" sz="2000" b="0" i="0" u="none" strike="noStrike" cap="none" normalizeH="0" baseline="0" dirty="0" smtClean="0">
                <a:ln>
                  <a:noFill/>
                </a:ln>
                <a:solidFill>
                  <a:srgbClr val="333333"/>
                </a:solidFill>
                <a:effectLst/>
                <a:latin typeface="Georgia" pitchFamily="18" charset="0"/>
                <a:ea typeface="Times New Roman" pitchFamily="18" charset="0"/>
                <a:cs typeface="B Lotus" pitchFamily="2" charset="-78"/>
              </a:rPr>
              <a:t>عدم تجمع سوسک در دیواره داخلی به علت ضریب زبری پایین مخزن سپتیک پلی اتیلن</a:t>
            </a:r>
            <a:r>
              <a:rPr kumimoji="0" lang="en-US" sz="800" b="0" i="0" u="none" strike="noStrike" cap="none" normalizeH="0" baseline="0" dirty="0" smtClean="0">
                <a:ln>
                  <a:noFill/>
                </a:ln>
                <a:solidFill>
                  <a:schemeClr val="tx1"/>
                </a:solidFill>
                <a:effectLst/>
                <a:latin typeface="Arial" pitchFamily="34" charset="0"/>
                <a:cs typeface="Arial" pitchFamily="34" charset="0"/>
              </a:rPr>
              <a:t> </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Picture 2" descr="http://pakzist.com/wp-content/uploads/septic-tank2-240x300.jpg"/>
          <p:cNvPicPr/>
          <p:nvPr/>
        </p:nvPicPr>
        <p:blipFill>
          <a:blip r:embed="rId2"/>
          <a:srcRect/>
          <a:stretch>
            <a:fillRect/>
          </a:stretch>
        </p:blipFill>
        <p:spPr bwMode="auto">
          <a:xfrm>
            <a:off x="0" y="4648200"/>
            <a:ext cx="3352800" cy="2209800"/>
          </a:xfrm>
          <a:prstGeom prst="rect">
            <a:avLst/>
          </a:prstGeom>
          <a:noFill/>
          <a:ln w="9525">
            <a:noFill/>
            <a:miter lim="800000"/>
            <a:headEnd/>
            <a:tailEnd/>
          </a:ln>
        </p:spPr>
      </p:pic>
      <p:sp>
        <p:nvSpPr>
          <p:cNvPr id="4" name="Rectangle 3"/>
          <p:cNvSpPr/>
          <p:nvPr/>
        </p:nvSpPr>
        <p:spPr>
          <a:xfrm>
            <a:off x="3657600" y="5029200"/>
            <a:ext cx="5181600" cy="1200329"/>
          </a:xfrm>
          <a:prstGeom prst="rect">
            <a:avLst/>
          </a:prstGeom>
        </p:spPr>
        <p:txBody>
          <a:bodyPr wrap="square">
            <a:spAutoFit/>
          </a:bodyPr>
          <a:lstStyle/>
          <a:p>
            <a:pPr algn="r" rtl="1">
              <a:lnSpc>
                <a:spcPct val="150000"/>
              </a:lnSpc>
            </a:pPr>
            <a:r>
              <a:rPr lang="fa-IR" sz="2400" b="1" dirty="0" smtClean="0">
                <a:cs typeface="B Lotus" pitchFamily="2" charset="-78"/>
              </a:rPr>
              <a:t>سپتیک</a:t>
            </a:r>
            <a:r>
              <a:rPr lang="fa-IR" sz="2400" dirty="0" smtClean="0">
                <a:cs typeface="B Lotus" pitchFamily="2" charset="-78"/>
              </a:rPr>
              <a:t> تانک های پلی اتیلن امروزه به طور گسترده در صنعت آب و فاضلاب مورد استفاده قرار می گیرند. </a:t>
            </a:r>
            <a:endParaRPr lang="en-US" sz="2400" dirty="0">
              <a:cs typeface="B Lotus" pitchFamily="2" charset="-78"/>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381000"/>
            <a:ext cx="8305800" cy="4955203"/>
          </a:xfrm>
          <a:prstGeom prst="rect">
            <a:avLst/>
          </a:prstGeom>
        </p:spPr>
        <p:txBody>
          <a:bodyPr wrap="square">
            <a:spAutoFit/>
          </a:bodyPr>
          <a:lstStyle/>
          <a:p>
            <a:pPr algn="just" rtl="1"/>
            <a:r>
              <a:rPr lang="fa-IR" sz="2800" b="1" dirty="0" smtClean="0">
                <a:solidFill>
                  <a:srgbClr val="0070C0"/>
                </a:solidFill>
                <a:cs typeface="B Lotus" pitchFamily="2" charset="-78"/>
              </a:rPr>
              <a:t>سیستم راکتور بیولوژیکی بیهوازی ایمهاف تانک (</a:t>
            </a:r>
            <a:r>
              <a:rPr lang="ar-SA" sz="2800" dirty="0" smtClean="0">
                <a:solidFill>
                  <a:srgbClr val="0000FF"/>
                </a:solidFill>
                <a:latin typeface="Calibri" pitchFamily="34" charset="0"/>
                <a:ea typeface="Times New Roman" pitchFamily="18" charset="0"/>
                <a:cs typeface="B Lotus" pitchFamily="2" charset="-78"/>
              </a:rPr>
              <a:t>انبارهای تعفن دو طبقه</a:t>
            </a:r>
            <a:r>
              <a:rPr lang="fa-IR" sz="2800" dirty="0" smtClean="0">
                <a:solidFill>
                  <a:srgbClr val="0000FF"/>
                </a:solidFill>
                <a:latin typeface="Calibri" pitchFamily="34" charset="0"/>
                <a:ea typeface="Times New Roman" pitchFamily="18" charset="0"/>
                <a:cs typeface="B Lotus" pitchFamily="2" charset="-78"/>
              </a:rPr>
              <a:t>)</a:t>
            </a:r>
            <a:endParaRPr lang="fa-IR" sz="2800" b="1" dirty="0" smtClean="0">
              <a:solidFill>
                <a:srgbClr val="0070C0"/>
              </a:solidFill>
              <a:cs typeface="B Lotus" pitchFamily="2" charset="-78"/>
            </a:endParaRPr>
          </a:p>
          <a:p>
            <a:pPr algn="just" rtl="1">
              <a:lnSpc>
                <a:spcPct val="150000"/>
              </a:lnSpc>
            </a:pPr>
            <a:r>
              <a:rPr lang="fa-IR" sz="2400" dirty="0" smtClean="0">
                <a:cs typeface="B Lotus" pitchFamily="2" charset="-78"/>
              </a:rPr>
              <a:t>ایمهاف تانک، اصلاح شده سیستم سپتیک تانک با راندمان بالاتر از ۴۵ درصد است به همین منظور یک تانک با چند مرحله ته نشینی طراحی شده تا فاضلاب بتواند زمان بیشتری نسبت به تخمیر و کاهش آلودگی را طی نماید، یکی از نقاط ضعف سیستم ایمهاف شرایط نگهداری و فضای زیاد احداث مییاشد.</a:t>
            </a:r>
          </a:p>
          <a:p>
            <a:pPr algn="just" rtl="1">
              <a:lnSpc>
                <a:spcPct val="150000"/>
              </a:lnSpc>
            </a:pPr>
            <a:r>
              <a:rPr lang="fa-IR" sz="2400" dirty="0" smtClean="0">
                <a:cs typeface="B Lotus" pitchFamily="2" charset="-78"/>
              </a:rPr>
              <a:t>ایمهاف تانک دستگاهی است سربسته که از بخش های مختلفی تشکیل شده است که هر قسمت در تصفیه فاضلاب نقش ویژه ای دارد و در مجموع به صورت یک تصفیه خانه تک واحدی است که در آن عمل تصفیه به دو روش فیزیکی و بیولوژیکی در مدت زمان معین در حد استانداردهایی مقرر انجام می گردد.</a:t>
            </a:r>
            <a:endParaRPr lang="fa-IR" sz="2400" dirty="0">
              <a:cs typeface="B Lotus" pitchFamily="2" charset="-7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609600"/>
            <a:ext cx="8153400" cy="3970318"/>
          </a:xfrm>
          <a:prstGeom prst="rect">
            <a:avLst/>
          </a:prstGeom>
        </p:spPr>
        <p:txBody>
          <a:bodyPr wrap="square">
            <a:spAutoFit/>
          </a:bodyPr>
          <a:lstStyle/>
          <a:p>
            <a:pPr algn="just" rtl="1">
              <a:lnSpc>
                <a:spcPct val="150000"/>
              </a:lnSpc>
            </a:pPr>
            <a:r>
              <a:rPr lang="fa-IR" sz="2400" dirty="0" smtClean="0">
                <a:cs typeface="B Lotus" pitchFamily="2" charset="-78"/>
              </a:rPr>
              <a:t>در ایمهاف تانک به سبب نبودن هوا باکتری های بی هوازی عناصر آلی شروع به فعالیت کرده و فاضلاب را تجزیه و تخمیر می کند که در این فعل و انفعالات فضولات تبدیل به نیترات ها, نیتریت ها, سولفیت ها, سولفات ها, انیدرید کربنیک, گازکربنیک, آمونیاک, متان و آب می گردد، که گاز متان به نوبه خود در این فرایند ضمن تجزیه بخشی از میکروب ها و باکتری های مضر موجب کاهش قابل توجه بار میکروبی فاضلاب می گردد و نهایتا آبی که از آن خارج می گردد با بار آلودگی بسیار کم قابل استفاده مصارف کشاورزی است.</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52400" y="533400"/>
            <a:ext cx="8686819"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r" rtl="1" eaLnBrk="0" fontAlgn="base" hangingPunct="0">
              <a:spcBef>
                <a:spcPct val="0"/>
              </a:spcBef>
              <a:spcAft>
                <a:spcPct val="0"/>
              </a:spcAft>
            </a:pPr>
            <a:r>
              <a:rPr kumimoji="0" lang="fa-IR" sz="2400" b="0" i="0" u="none" strike="noStrike" cap="none" normalizeH="0" baseline="0" dirty="0" smtClean="0">
                <a:ln>
                  <a:noFill/>
                </a:ln>
                <a:solidFill>
                  <a:srgbClr val="FF0000"/>
                </a:solidFill>
                <a:effectLst/>
                <a:latin typeface="Calibri" pitchFamily="34" charset="0"/>
                <a:ea typeface="Times New Roman" pitchFamily="18" charset="0"/>
                <a:cs typeface="B Lotus" pitchFamily="2" charset="-78"/>
              </a:rPr>
              <a:t>ویژگی های ایمهاف تانک</a:t>
            </a:r>
          </a:p>
          <a:p>
            <a:pPr lvl="0" algn="r" rtl="1" eaLnBrk="0" fontAlgn="base" hangingPunct="0">
              <a:spcBef>
                <a:spcPct val="0"/>
              </a:spcBef>
              <a:spcAft>
                <a:spcPct val="0"/>
              </a:spcAft>
            </a:pP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برای تصفیه فاضلاب </a:t>
            </a:r>
            <a:r>
              <a:rPr lang="fa-IR" sz="2400" dirty="0" smtClean="0">
                <a:solidFill>
                  <a:srgbClr val="000000"/>
                </a:solidFill>
                <a:latin typeface="Calibri" pitchFamily="34" charset="0"/>
                <a:ea typeface="Times New Roman" pitchFamily="18" charset="0"/>
                <a:cs typeface="B Lotus" pitchFamily="2" charset="-78"/>
              </a:rPr>
              <a:t>تعداد</a:t>
            </a:r>
            <a:r>
              <a:rPr lang="ar-SA" sz="2400" dirty="0" smtClean="0">
                <a:solidFill>
                  <a:srgbClr val="000000"/>
                </a:solidFill>
                <a:latin typeface="Calibri" pitchFamily="34" charset="0"/>
                <a:ea typeface="Times New Roman" pitchFamily="18" charset="0"/>
                <a:cs typeface="B Lotus" pitchFamily="2" charset="-78"/>
              </a:rPr>
              <a:t> </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جمعیت </a:t>
            </a:r>
            <a:r>
              <a:rPr kumimoji="0" lang="fa-IR"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۵۰ </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تا</a:t>
            </a:r>
            <a:r>
              <a:rPr kumimoji="0" lang="fa-IR"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  ۱۵۰۰۰</a:t>
            </a:r>
            <a:r>
              <a:rPr kumimoji="0" lang="fa-IR" sz="2400" b="0" i="0" u="none" strike="noStrike" cap="none" normalizeH="0" dirty="0" smtClean="0">
                <a:ln>
                  <a:noFill/>
                </a:ln>
                <a:solidFill>
                  <a:srgbClr val="000000"/>
                </a:solidFill>
                <a:effectLst/>
                <a:latin typeface="Calibri" pitchFamily="34" charset="0"/>
                <a:ea typeface="Times New Roman" pitchFamily="18" charset="0"/>
                <a:cs typeface="B Lotus" pitchFamily="2" charset="-78"/>
              </a:rPr>
              <a:t> </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نفر</a:t>
            </a:r>
            <a:endParaRPr kumimoji="0" lang="en-US" sz="1400" b="0" i="0" u="none" strike="noStrike" cap="none" normalizeH="0" baseline="0" dirty="0" smtClean="0">
              <a:ln>
                <a:noFill/>
              </a:ln>
              <a:solidFill>
                <a:schemeClr val="tx1"/>
              </a:solidFill>
              <a:effectLst/>
              <a:latin typeface="Arial" pitchFamily="34"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تفاوت اصلی ایمهاف تانک با سپتیک تانک در جداسازی منطقه ته نشینی از منطقه تعفن است.</a:t>
            </a:r>
            <a:endParaRPr kumimoji="0" lang="en-US" sz="1400" b="0" i="0" u="none" strike="noStrike" cap="none" normalizeH="0" baseline="0" dirty="0" smtClean="0">
              <a:ln>
                <a:noFill/>
              </a:ln>
              <a:solidFill>
                <a:schemeClr val="tx1"/>
              </a:solidFill>
              <a:effectLst/>
              <a:latin typeface="Arial" pitchFamily="34"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منطقه ته نشینی ایمهاف تانک با سطح مقطعی به شکل</a:t>
            </a:r>
            <a:r>
              <a:rPr kumimoji="0" lang="en-US"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v</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ساخته می شود. با توجه به سطح مقطع</a:t>
            </a:r>
            <a:r>
              <a:rPr kumimoji="0" lang="en-US"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v</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,فضای درون این انبارهای تعفن از سه قسمت تشکیل میشود:</a:t>
            </a:r>
            <a:endParaRPr kumimoji="0" lang="en-US" sz="1400" b="0" i="0" u="none" strike="noStrike" cap="none" normalizeH="0" baseline="0" dirty="0" smtClean="0">
              <a:ln>
                <a:noFill/>
              </a:ln>
              <a:solidFill>
                <a:schemeClr val="tx1"/>
              </a:solidFill>
              <a:effectLst/>
              <a:latin typeface="Arial" pitchFamily="34"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۱- </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قسمت روئین ایمهاف تانک </a:t>
            </a:r>
            <a:r>
              <a:rPr kumimoji="0" lang="en-US"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v</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 که ویژه ته نشینی است.</a:t>
            </a:r>
            <a:endParaRPr kumimoji="0" lang="en-US" sz="1400" b="0" i="0" u="none" strike="noStrike" cap="none" normalizeH="0" baseline="0" dirty="0" smtClean="0">
              <a:ln>
                <a:noFill/>
              </a:ln>
              <a:solidFill>
                <a:schemeClr val="tx1"/>
              </a:solidFill>
              <a:effectLst/>
              <a:latin typeface="Arial" pitchFamily="34"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۲-</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قسمت زیرین  </a:t>
            </a:r>
            <a:r>
              <a:rPr kumimoji="0" lang="en-US"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v</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 که ویژه متعفن شدن و هضم بی هوازی لجن می باشد.</a:t>
            </a:r>
            <a:endParaRPr kumimoji="0" lang="en-US" sz="1400" b="0" i="0" u="none" strike="noStrike" cap="none" normalizeH="0" baseline="0" dirty="0" smtClean="0">
              <a:ln>
                <a:noFill/>
              </a:ln>
              <a:solidFill>
                <a:schemeClr val="tx1"/>
              </a:solidFill>
              <a:effectLst/>
              <a:latin typeface="Arial" pitchFamily="34"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۳-</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قسمت کناری </a:t>
            </a:r>
            <a:r>
              <a:rPr kumimoji="0" lang="en-US"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v</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  ایمهاف تانک که ویژه جمع شدن گازهای بدست آمده از هضم بی هوازی لجن میباشد.</a:t>
            </a:r>
            <a:endParaRPr kumimoji="0" lang="en-US" sz="1400" b="0" i="0" u="none" strike="noStrike" cap="none" normalizeH="0" baseline="0" dirty="0" smtClean="0">
              <a:ln>
                <a:noFill/>
              </a:ln>
              <a:solidFill>
                <a:schemeClr val="tx1"/>
              </a:solidFill>
              <a:effectLst/>
              <a:latin typeface="Arial" pitchFamily="34"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جریان فاضلاب و ته نشینی مواد معلق در استخر ته نشینی ایمهاف تانک به صورت دائمی انجام میگردد و مواد ته</a:t>
            </a:r>
            <a:r>
              <a:rPr kumimoji="0" lang="fa-IR"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 </a:t>
            </a: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نشین شده از شیارهای سرتاسری در اثر نیروی ثقل خود وارد قسمت زیرین میگردد.</a:t>
            </a:r>
            <a:endParaRPr kumimoji="0" lang="en-US" sz="1400" b="0" i="0" u="none" strike="noStrike" cap="none" normalizeH="0" baseline="0" dirty="0" smtClean="0">
              <a:ln>
                <a:noFill/>
              </a:ln>
              <a:solidFill>
                <a:schemeClr val="tx1"/>
              </a:solidFill>
              <a:effectLst/>
              <a:latin typeface="Arial" pitchFamily="34" charset="0"/>
              <a:cs typeface="B Lotus"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solidFill>
                  <a:srgbClr val="000000"/>
                </a:solidFill>
                <a:effectLst/>
                <a:latin typeface="Calibri" pitchFamily="34" charset="0"/>
                <a:ea typeface="Times New Roman" pitchFamily="18" charset="0"/>
                <a:cs typeface="B Lotus" pitchFamily="2" charset="-78"/>
              </a:rPr>
              <a:t>فاضلاب ته نشین شده از قسمت دیگر ایمهاف تانک بیرون می رود .</a:t>
            </a:r>
            <a:endParaRPr kumimoji="0" lang="ar-SA" sz="3600" b="0" i="0" u="none" strike="noStrike" cap="none" normalizeH="0" baseline="0" dirty="0" smtClean="0">
              <a:ln>
                <a:noFill/>
              </a:ln>
              <a:solidFill>
                <a:schemeClr val="tx1"/>
              </a:solidFill>
              <a:effectLst/>
              <a:latin typeface="Arial" pitchFamily="34" charset="0"/>
              <a:cs typeface="B Lotus" pitchFamily="2" charset="-7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0"/>
            <a:ext cx="8839200" cy="6555641"/>
          </a:xfrm>
          <a:prstGeom prst="rect">
            <a:avLst/>
          </a:prstGeom>
        </p:spPr>
        <p:txBody>
          <a:bodyPr wrap="square">
            <a:spAutoFit/>
          </a:bodyPr>
          <a:lstStyle/>
          <a:p>
            <a:pPr algn="r" rtl="1">
              <a:lnSpc>
                <a:spcPct val="150000"/>
              </a:lnSpc>
            </a:pPr>
            <a:r>
              <a:rPr lang="fa-IR" sz="2000" b="1" dirty="0" smtClean="0">
                <a:solidFill>
                  <a:srgbClr val="0070C0"/>
                </a:solidFill>
                <a:cs typeface="B Lotus" pitchFamily="2" charset="-78"/>
              </a:rPr>
              <a:t>مزایای ایمهاف تانک</a:t>
            </a:r>
          </a:p>
          <a:p>
            <a:pPr algn="r" rtl="1">
              <a:lnSpc>
                <a:spcPct val="150000"/>
              </a:lnSpc>
            </a:pPr>
            <a:r>
              <a:rPr lang="fa-IR" sz="2000" dirty="0" smtClean="0">
                <a:solidFill>
                  <a:schemeClr val="accent3"/>
                </a:solidFill>
                <a:cs typeface="B Lotus" pitchFamily="2" charset="-78"/>
              </a:rPr>
              <a:t>مزایای فنی و تکنولوژی</a:t>
            </a:r>
          </a:p>
          <a:p>
            <a:pPr algn="r" rtl="1">
              <a:lnSpc>
                <a:spcPct val="150000"/>
              </a:lnSpc>
            </a:pPr>
            <a:r>
              <a:rPr lang="fa-IR" sz="2000" dirty="0" smtClean="0">
                <a:cs typeface="B Lotus" pitchFamily="2" charset="-78"/>
              </a:rPr>
              <a:t> 1- عدم نیاز به عملیات گسترده ساختمانی، تاسیساتی، برق، اپراتور و غیره</a:t>
            </a:r>
          </a:p>
          <a:p>
            <a:pPr algn="r" rtl="1">
              <a:lnSpc>
                <a:spcPct val="150000"/>
              </a:lnSpc>
            </a:pPr>
            <a:r>
              <a:rPr lang="fa-IR" sz="2000" dirty="0" smtClean="0">
                <a:cs typeface="B Lotus" pitchFamily="2" charset="-78"/>
              </a:rPr>
              <a:t> 2- امکان استقرار سامانه در مناطق کاملا غرقابی</a:t>
            </a:r>
          </a:p>
          <a:p>
            <a:pPr algn="r" rtl="1">
              <a:lnSpc>
                <a:spcPct val="150000"/>
              </a:lnSpc>
            </a:pPr>
            <a:r>
              <a:rPr lang="fa-IR" sz="2000" dirty="0" smtClean="0">
                <a:cs typeface="B Lotus" pitchFamily="2" charset="-78"/>
              </a:rPr>
              <a:t> 3- قابلیت اجرا در مدت زمان محدود و شرایط آب وهوای بحرانی </a:t>
            </a:r>
          </a:p>
          <a:p>
            <a:pPr algn="r" rtl="1">
              <a:lnSpc>
                <a:spcPct val="150000"/>
              </a:lnSpc>
            </a:pPr>
            <a:r>
              <a:rPr lang="fa-IR" sz="2000" dirty="0" smtClean="0">
                <a:solidFill>
                  <a:schemeClr val="accent3"/>
                </a:solidFill>
                <a:cs typeface="B Lotus" pitchFamily="2" charset="-78"/>
              </a:rPr>
              <a:t>مزایای زیست محیط پیش تصفیه ایمهاف:</a:t>
            </a:r>
          </a:p>
          <a:p>
            <a:pPr algn="r" rtl="1">
              <a:lnSpc>
                <a:spcPct val="150000"/>
              </a:lnSpc>
            </a:pPr>
            <a:r>
              <a:rPr lang="fa-IR" sz="2000" dirty="0" smtClean="0">
                <a:cs typeface="B Lotus" pitchFamily="2" charset="-78"/>
              </a:rPr>
              <a:t>1- عدم نیاز به زمین اختصاصی و قابلیت اجرا در مناطق پیرامونی هرمجموعه و تخصص عرصه به فضای سبز 2- حفظ منظر و عدم مزاحمت وانتشار بو، حشرات وغیره به جهت دفن در عمق خاک</a:t>
            </a:r>
          </a:p>
          <a:p>
            <a:pPr algn="r" rtl="1">
              <a:lnSpc>
                <a:spcPct val="150000"/>
              </a:lnSpc>
            </a:pPr>
            <a:r>
              <a:rPr lang="fa-IR" sz="2000" dirty="0" smtClean="0">
                <a:cs typeface="B Lotus" pitchFamily="2" charset="-78"/>
              </a:rPr>
              <a:t> 3- جلوگیری از اختلال فاضلاب و آب های زیر زمینی به هنگام بالا آمدن سطح آب های زیر زمینی</a:t>
            </a:r>
          </a:p>
          <a:p>
            <a:pPr algn="r" rtl="1">
              <a:lnSpc>
                <a:spcPct val="150000"/>
              </a:lnSpc>
            </a:pPr>
            <a:r>
              <a:rPr lang="fa-IR" sz="2000" dirty="0" smtClean="0">
                <a:solidFill>
                  <a:schemeClr val="accent3"/>
                </a:solidFill>
                <a:cs typeface="B Lotus" pitchFamily="2" charset="-78"/>
              </a:rPr>
              <a:t>مزایای اقتصادی پیش تصفیه ایمهاف :</a:t>
            </a:r>
          </a:p>
          <a:p>
            <a:pPr algn="r" rtl="1">
              <a:lnSpc>
                <a:spcPct val="150000"/>
              </a:lnSpc>
            </a:pPr>
            <a:r>
              <a:rPr lang="fa-IR" sz="2000" dirty="0" smtClean="0">
                <a:cs typeface="B Lotus" pitchFamily="2" charset="-78"/>
              </a:rPr>
              <a:t>1- صرفه جوئی در هزینه های نگهداری، مراقبت، تعمیر و عمر بالای سامانه در قیاس با دیگر روشها</a:t>
            </a:r>
          </a:p>
          <a:p>
            <a:pPr algn="r" rtl="1">
              <a:lnSpc>
                <a:spcPct val="150000"/>
              </a:lnSpc>
            </a:pPr>
            <a:r>
              <a:rPr lang="fa-IR" sz="2000" dirty="0" smtClean="0">
                <a:cs typeface="B Lotus" pitchFamily="2" charset="-78"/>
              </a:rPr>
              <a:t> 2- قابلیت اجرا در بلوک ها و کلنی های پراکنده و صرفه جوئی قابل توجه در هزینه و حفاری و تخریب ساختمانی</a:t>
            </a:r>
          </a:p>
          <a:p>
            <a:pPr algn="r" rtl="1">
              <a:lnSpc>
                <a:spcPct val="150000"/>
              </a:lnSpc>
            </a:pPr>
            <a:r>
              <a:rPr lang="fa-IR" sz="2000" dirty="0" smtClean="0">
                <a:cs typeface="B Lotus" pitchFamily="2" charset="-78"/>
              </a:rPr>
              <a:t> 3-  امکان بهره برداری از گاز متان حاصله در ‎آینده و پساب مربوطه در فضای سبز هر بلوک . </a:t>
            </a:r>
            <a:endParaRPr lang="fa-IR" sz="2000" dirty="0">
              <a:cs typeface="B Lotus" pitchFamily="2" charset="-7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ایمهاف تانک">
            <a:hlinkClick r:id="rId2"/>
          </p:cNvPr>
          <p:cNvPicPr>
            <a:picLocks noChangeAspect="1" noChangeArrowheads="1"/>
          </p:cNvPicPr>
          <p:nvPr/>
        </p:nvPicPr>
        <p:blipFill>
          <a:blip r:embed="rId3"/>
          <a:srcRect/>
          <a:stretch>
            <a:fillRect/>
          </a:stretch>
        </p:blipFill>
        <p:spPr bwMode="auto">
          <a:xfrm>
            <a:off x="5562600" y="0"/>
            <a:ext cx="3581400" cy="4419600"/>
          </a:xfrm>
          <a:prstGeom prst="rect">
            <a:avLst/>
          </a:prstGeom>
          <a:noFill/>
        </p:spPr>
      </p:pic>
      <p:pic>
        <p:nvPicPr>
          <p:cNvPr id="3" name="Picture 2" descr="http://www.persian-ab.com/wp-content/forum-image-uploads/mori2/vasche_imhoff_2.jpg?84cd58">
            <a:hlinkClick r:id="rId4"/>
          </p:cNvPr>
          <p:cNvPicPr/>
          <p:nvPr/>
        </p:nvPicPr>
        <p:blipFill>
          <a:blip r:embed="rId5"/>
          <a:srcRect/>
          <a:stretch>
            <a:fillRect/>
          </a:stretch>
        </p:blipFill>
        <p:spPr bwMode="auto">
          <a:xfrm>
            <a:off x="0" y="3168869"/>
            <a:ext cx="4872093" cy="368913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81000"/>
            <a:ext cx="8686800" cy="3170099"/>
          </a:xfrm>
          <a:prstGeom prst="rect">
            <a:avLst/>
          </a:prstGeom>
        </p:spPr>
        <p:txBody>
          <a:bodyPr wrap="square">
            <a:spAutoFit/>
          </a:bodyPr>
          <a:lstStyle/>
          <a:p>
            <a:pPr algn="just" rtl="1">
              <a:lnSpc>
                <a:spcPct val="200000"/>
              </a:lnSpc>
            </a:pPr>
            <a:r>
              <a:rPr lang="ar-SA" sz="2000" b="1" dirty="0">
                <a:solidFill>
                  <a:srgbClr val="0070C0"/>
                </a:solidFill>
                <a:cs typeface="B Lotus" pitchFamily="2" charset="-78"/>
              </a:rPr>
              <a:t>6- واحد ته </a:t>
            </a:r>
            <a:r>
              <a:rPr lang="ar-SA" sz="2000" b="1" dirty="0" smtClean="0">
                <a:solidFill>
                  <a:srgbClr val="0070C0"/>
                </a:solidFill>
                <a:cs typeface="B Lotus" pitchFamily="2" charset="-78"/>
              </a:rPr>
              <a:t>نشینی</a:t>
            </a:r>
            <a:r>
              <a:rPr lang="fa-IR" sz="2000" b="1" dirty="0" smtClean="0">
                <a:solidFill>
                  <a:srgbClr val="0070C0"/>
                </a:solidFill>
                <a:cs typeface="B Lotus" pitchFamily="2" charset="-78"/>
              </a:rPr>
              <a:t> </a:t>
            </a:r>
            <a:r>
              <a:rPr lang="ar-SA" sz="2000" b="1" dirty="0" smtClean="0">
                <a:solidFill>
                  <a:srgbClr val="0070C0"/>
                </a:solidFill>
                <a:cs typeface="B Lotus" pitchFamily="2" charset="-78"/>
              </a:rPr>
              <a:t>(</a:t>
            </a:r>
            <a:r>
              <a:rPr lang="ar-SA" sz="2000" b="1" dirty="0">
                <a:solidFill>
                  <a:srgbClr val="0070C0"/>
                </a:solidFill>
                <a:cs typeface="B Lotus" pitchFamily="2" charset="-78"/>
              </a:rPr>
              <a:t>زلال سازی</a:t>
            </a:r>
            <a:r>
              <a:rPr lang="ar-SA" sz="2000" b="1" dirty="0" smtClean="0">
                <a:solidFill>
                  <a:srgbClr val="0070C0"/>
                </a:solidFill>
                <a:cs typeface="B Lotus" pitchFamily="2" charset="-78"/>
              </a:rPr>
              <a:t>)</a:t>
            </a:r>
            <a:endParaRPr lang="fa-IR" sz="2000" b="1" dirty="0" smtClean="0">
              <a:solidFill>
                <a:srgbClr val="0070C0"/>
              </a:solidFill>
              <a:cs typeface="B Lotus" pitchFamily="2" charset="-78"/>
            </a:endParaRPr>
          </a:p>
          <a:p>
            <a:pPr algn="just" rtl="1">
              <a:lnSpc>
                <a:spcPct val="200000"/>
              </a:lnSpc>
            </a:pPr>
            <a:r>
              <a:rPr lang="ar-SA" sz="2000" dirty="0" smtClean="0">
                <a:cs typeface="B Lotus" pitchFamily="2" charset="-78"/>
              </a:rPr>
              <a:t>به </a:t>
            </a:r>
            <a:r>
              <a:rPr lang="ar-SA" sz="2000" dirty="0">
                <a:cs typeface="B Lotus" pitchFamily="2" charset="-78"/>
              </a:rPr>
              <a:t>منظور زلال نمودن پساب از طریق رسوب دادن لجن­های موجود و نیز ته نشین نمودن مواد معلق، از مخازن ته­نشینی استفاده می­گردد. مواد معلقی که در ته­نشینی ساده از فاضلاب جدا می­گردند، اغلب مواد آلی و بندرت مواد معدنی می­باشند. قسمتی از مواد معلق ریز و کلوئیدی نیز دراثر برخورد با هم و تشکیل مواد معلق درشت دانه­تر در این مخزن قابل ته­نشینی می­باشند. </a:t>
            </a:r>
            <a:endParaRPr lang="en-US" sz="2000" dirty="0">
              <a:cs typeface="B Lotus" pitchFamily="2" charset="-78"/>
            </a:endParaRPr>
          </a:p>
        </p:txBody>
      </p:sp>
      <p:pic>
        <p:nvPicPr>
          <p:cNvPr id="4" name="Picture 3" descr="http://www.absun.ir/image/wwwt-big6-1.jpg"/>
          <p:cNvPicPr/>
          <p:nvPr/>
        </p:nvPicPr>
        <p:blipFill>
          <a:blip r:embed="rId3"/>
          <a:srcRect/>
          <a:stretch>
            <a:fillRect/>
          </a:stretch>
        </p:blipFill>
        <p:spPr bwMode="auto">
          <a:xfrm>
            <a:off x="0" y="3657600"/>
            <a:ext cx="4876800" cy="320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609600"/>
            <a:ext cx="8458200" cy="4893647"/>
          </a:xfrm>
          <a:prstGeom prst="rect">
            <a:avLst/>
          </a:prstGeom>
        </p:spPr>
        <p:txBody>
          <a:bodyPr wrap="square">
            <a:spAutoFit/>
          </a:bodyPr>
          <a:lstStyle/>
          <a:p>
            <a:pPr algn="r" rtl="1"/>
            <a:r>
              <a:rPr lang="ar-SA" sz="2400" dirty="0" smtClean="0">
                <a:cs typeface="B Lotus" pitchFamily="2" charset="-78"/>
              </a:rPr>
              <a:t>چون قسمت نسبتا مهمی از شدت آلودگی فاضلاب و پساب مربوط به وجود مواد معلق آلی می­باشد، بنابراین ته­نشینی این مواد معلق کاهش قابل ملاحظه­ای در شدت آلودگی فاضلاب بر حسب </a:t>
            </a:r>
            <a:r>
              <a:rPr lang="en-US" sz="2400" dirty="0" smtClean="0">
                <a:cs typeface="B Lotus" pitchFamily="2" charset="-78"/>
              </a:rPr>
              <a:t>BOD5 </a:t>
            </a:r>
            <a:r>
              <a:rPr lang="fa-IR" sz="2400" dirty="0" smtClean="0">
                <a:cs typeface="B Lotus" pitchFamily="2" charset="-78"/>
              </a:rPr>
              <a:t> </a:t>
            </a:r>
            <a:r>
              <a:rPr lang="ar-SA" sz="2400" dirty="0" smtClean="0">
                <a:cs typeface="B Lotus" pitchFamily="2" charset="-78"/>
              </a:rPr>
              <a:t>به دنبال دارد، ضمنا دراثر عمل ته­نشینی، کیفیت و جریان فاضلاب نیز یکنواخت می­گردد. زمان ماند فاضلاب در این ته­نشینی معمولا بین</a:t>
            </a:r>
            <a:r>
              <a:rPr lang="fa-IR" sz="2400" dirty="0" smtClean="0">
                <a:cs typeface="B Lotus" pitchFamily="2" charset="-78"/>
              </a:rPr>
              <a:t> </a:t>
            </a:r>
            <a:r>
              <a:rPr lang="ar-SA" sz="2400" dirty="0" smtClean="0">
                <a:cs typeface="B Lotus" pitchFamily="2" charset="-78"/>
              </a:rPr>
              <a:t>(5-2) ساعت در نظر گرفته می­شود. </a:t>
            </a:r>
            <a:br>
              <a:rPr lang="ar-SA" sz="2400" dirty="0" smtClean="0">
                <a:cs typeface="B Lotus" pitchFamily="2" charset="-78"/>
              </a:rPr>
            </a:br>
            <a:r>
              <a:rPr lang="ar-SA" sz="2400" dirty="0" smtClean="0">
                <a:cs typeface="B Lotus" pitchFamily="2" charset="-78"/>
              </a:rPr>
              <a:t>پسماندها و مواد زائد تولیدی در یک تصفیه­خانه از بخش­هایی چون آشغال­گیرها، ته­ نشینی اولیه و ثانویه، لجن ناشی از واحدهای فیزیکی-شیمیایی تولید می­گردد. معمولا بین 40 تا 60 درصد مواد جامد تولیدی در یک تصفیه خانه از بخش­های اولیه تصفیه خانه و قبل از واحدهای بیولوژیکی تولید می­گردد. لجناب­های جمع­آوری شده از ته­نشینهای اولیه حدود 2 تا 6 درصد مواد جامد با خود دارند. زلال سازهای ثانویه شامل بخش قابل توجهی از میکروارگانیزمهای فعال می­باشند. بین 0.5 تا 2 درصد از کل جامدات را لجن­های بیولوژیکی تشکیل می­دهند. لجناب تولیدی از اختلاط لجن واحدهای زلال ساز اولیه و بیولوژیکی شامل حدود 1 تا 3.5 درصد مواد جامد می­باشد. </a:t>
            </a:r>
            <a:endParaRPr lang="en-US" sz="2400" dirty="0">
              <a:cs typeface="B Lotus" pitchFamily="2" charset="-78"/>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10490"/>
            <a:ext cx="8686800" cy="6740307"/>
          </a:xfrm>
          <a:prstGeom prst="rect">
            <a:avLst/>
          </a:prstGeom>
        </p:spPr>
        <p:txBody>
          <a:bodyPr wrap="square">
            <a:spAutoFit/>
          </a:bodyPr>
          <a:lstStyle/>
          <a:p>
            <a:pPr algn="r" rtl="1">
              <a:lnSpc>
                <a:spcPct val="150000"/>
              </a:lnSpc>
            </a:pPr>
            <a:r>
              <a:rPr lang="ar-SA" sz="2400" dirty="0" smtClean="0">
                <a:cs typeface="B Lotus" pitchFamily="2" charset="-78"/>
              </a:rPr>
              <a:t>نرخ بارگذاری جامدات یکی از پارامترهای مهم طراحی به منظور اطمینان از کارکرد مناسب واحدهای زلال ساز ثانویه می­باشد. در عمل اکثر تصفیه­خانه های شهری دارای اندیکس حجمی لجن حدود 100 تا 250 میلیگرم بر لیتر دارند. به منظور تعیین حجم مخزن اکثر مهندسین طراح، ماکزیمم نرخ بارگذاری لجن را در محدوده 4 تا 6 کیلوگرم بر متر مربع بر ساعت در نظر می­گیرند. نرخ بارگذاری حدود 10 یا بیشتر در تصفیه­خانه­های پیشرفته نیز استفاده می­گردد. بسیاری از قوانین ایالتی در آمریکا نرخ بارگذاری سریزها را در حدود 124 متر مکعب بر روز بر متر طول سریز برای تصفیه خانه های کوچک و تا 186 متر مکعب بر روز بر متر طول سریز برای تصفیه­خانه های بزرگ پیشنهاد کردند.</a:t>
            </a:r>
            <a:br>
              <a:rPr lang="ar-SA" sz="2400" dirty="0" smtClean="0">
                <a:cs typeface="B Lotus" pitchFamily="2" charset="-78"/>
              </a:rPr>
            </a:br>
            <a:r>
              <a:rPr lang="ar-SA" sz="2400" dirty="0" smtClean="0">
                <a:cs typeface="B Lotus" pitchFamily="2" charset="-78"/>
              </a:rPr>
              <a:t>عمق واحدهای زلال ساز ثانویه معمولا حدود 4 تا 5 متر طراحی می­گردد. عمق بالاتر باعث افزایش حذف مواد جامد معلق، افزایش نرخ بازگشت لجن و بالطبع افزایش هزینه بهره­برداری می­شود.شکل مخازن ته نشینی به صورت مستطیلی، دایروی و مربع طراحی می­گردد.</a:t>
            </a:r>
            <a:endParaRPr lang="en-US" sz="2400" dirty="0">
              <a:cs typeface="B Lotus" pitchFamily="2" charset="-78"/>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81000"/>
            <a:ext cx="8686800" cy="5262979"/>
          </a:xfrm>
          <a:prstGeom prst="rect">
            <a:avLst/>
          </a:prstGeom>
        </p:spPr>
        <p:txBody>
          <a:bodyPr wrap="square">
            <a:spAutoFit/>
          </a:bodyPr>
          <a:lstStyle/>
          <a:p>
            <a:pPr algn="just" rtl="1">
              <a:lnSpc>
                <a:spcPct val="200000"/>
              </a:lnSpc>
            </a:pPr>
            <a:r>
              <a:rPr lang="ar-SA" sz="2400" b="1" dirty="0">
                <a:solidFill>
                  <a:srgbClr val="0070C0"/>
                </a:solidFill>
                <a:cs typeface="B Lotus" pitchFamily="2" charset="-78"/>
              </a:rPr>
              <a:t>7-ضدعفوني </a:t>
            </a:r>
            <a:r>
              <a:rPr lang="ar-SA" sz="2400" b="1" dirty="0" smtClean="0">
                <a:solidFill>
                  <a:srgbClr val="0070C0"/>
                </a:solidFill>
                <a:cs typeface="B Lotus" pitchFamily="2" charset="-78"/>
              </a:rPr>
              <a:t>فاضلاب</a:t>
            </a:r>
            <a:endParaRPr lang="fa-IR" sz="2400" b="1" dirty="0" smtClean="0">
              <a:solidFill>
                <a:srgbClr val="0070C0"/>
              </a:solidFill>
              <a:cs typeface="B Lotus" pitchFamily="2" charset="-78"/>
            </a:endParaRPr>
          </a:p>
          <a:p>
            <a:pPr algn="just" rtl="1">
              <a:lnSpc>
                <a:spcPct val="200000"/>
              </a:lnSpc>
            </a:pPr>
            <a:r>
              <a:rPr lang="ar-SA" sz="2400" dirty="0" smtClean="0">
                <a:cs typeface="B Lotus" pitchFamily="2" charset="-78"/>
              </a:rPr>
              <a:t>ضدعفوني </a:t>
            </a:r>
            <a:r>
              <a:rPr lang="ar-SA" sz="2400" dirty="0">
                <a:cs typeface="B Lotus" pitchFamily="2" charset="-78"/>
              </a:rPr>
              <a:t>كردن فاضلاب به عنوان آخرين مرحله تصفيه شناخته مي­شود. ضدعفوني يك فرايند شيميايي است كه به وسيله تزريق مواد ضدعفوني كننده، باكتري­ها و ارگانيزم­هاي بيماريزا از بين برده يا غيرفعال مي­گردند. از مواد خنثي كننده مي­توان به كلرين، اوزون، امواج فرابنفش(</a:t>
            </a:r>
            <a:r>
              <a:rPr lang="en-US" sz="2400" dirty="0">
                <a:cs typeface="B Lotus" pitchFamily="2" charset="-78"/>
              </a:rPr>
              <a:t>U.V </a:t>
            </a:r>
            <a:r>
              <a:rPr lang="ar-SA" sz="2400" dirty="0">
                <a:cs typeface="B Lotus" pitchFamily="2" charset="-78"/>
              </a:rPr>
              <a:t>) دي اكسيد كلر و بروم اشاره كرد</a:t>
            </a:r>
            <a:r>
              <a:rPr lang="ar-SA" sz="2400" dirty="0" smtClean="0">
                <a:cs typeface="B Lotus" pitchFamily="2" charset="-78"/>
              </a:rPr>
              <a:t>.</a:t>
            </a:r>
            <a:endParaRPr lang="fa-IR" sz="2400" dirty="0" smtClean="0">
              <a:cs typeface="B Lotus" pitchFamily="2" charset="-78"/>
            </a:endParaRPr>
          </a:p>
          <a:p>
            <a:pPr algn="just" rtl="1">
              <a:lnSpc>
                <a:spcPct val="200000"/>
              </a:lnSpc>
            </a:pPr>
            <a:r>
              <a:rPr lang="ar-SA" sz="2400" dirty="0" smtClean="0">
                <a:cs typeface="B Lotus" pitchFamily="2" charset="-78"/>
              </a:rPr>
              <a:t>انتخاب </a:t>
            </a:r>
            <a:r>
              <a:rPr lang="ar-SA" sz="2400" dirty="0">
                <a:cs typeface="B Lotus" pitchFamily="2" charset="-78"/>
              </a:rPr>
              <a:t>نوع ماده ضدعفونی کننده بستگی به عواملی چون بازده ماده ضدعفونی کننده، هزینه، میزان رایج بودن آن و اثرات جانبی زیان بار ماده ضدعفونی کننده بستگی دارد. </a:t>
            </a:r>
            <a:endParaRPr lang="en-US" sz="2400" dirty="0">
              <a:cs typeface="B Lotus" pitchFamily="2" charset="-78"/>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066800"/>
            <a:ext cx="7391400" cy="3539430"/>
          </a:xfrm>
          <a:prstGeom prst="rect">
            <a:avLst/>
          </a:prstGeom>
        </p:spPr>
        <p:txBody>
          <a:bodyPr wrap="square">
            <a:spAutoFit/>
          </a:bodyPr>
          <a:lstStyle/>
          <a:p>
            <a:pPr algn="r" rtl="1">
              <a:lnSpc>
                <a:spcPct val="200000"/>
              </a:lnSpc>
            </a:pPr>
            <a:r>
              <a:rPr lang="fa-IR" sz="2800" b="1" dirty="0" smtClean="0">
                <a:solidFill>
                  <a:srgbClr val="0070C0"/>
                </a:solidFill>
                <a:cs typeface="B Lotus" pitchFamily="2" charset="-78"/>
              </a:rPr>
              <a:t>اهداف ويژه تصفيه فاضلاب:</a:t>
            </a:r>
            <a:br>
              <a:rPr lang="fa-IR" sz="2800" b="1" dirty="0" smtClean="0">
                <a:solidFill>
                  <a:srgbClr val="0070C0"/>
                </a:solidFill>
                <a:cs typeface="B Lotus" pitchFamily="2" charset="-78"/>
              </a:rPr>
            </a:br>
            <a:r>
              <a:rPr lang="fa-IR" sz="2800" dirty="0" smtClean="0">
                <a:cs typeface="B Lotus" pitchFamily="2" charset="-78"/>
              </a:rPr>
              <a:t>الف) تثبيت مواد آلي.</a:t>
            </a:r>
            <a:br>
              <a:rPr lang="fa-IR" sz="2800" dirty="0" smtClean="0">
                <a:cs typeface="B Lotus" pitchFamily="2" charset="-78"/>
              </a:rPr>
            </a:br>
            <a:r>
              <a:rPr lang="fa-IR" sz="2800" dirty="0" smtClean="0">
                <a:cs typeface="B Lotus" pitchFamily="2" charset="-78"/>
              </a:rPr>
              <a:t>ب) توليد پساب قابل تخليه در محيط و محافظت از محيط زيست.</a:t>
            </a:r>
            <a:br>
              <a:rPr lang="fa-IR" sz="2800" dirty="0" smtClean="0">
                <a:cs typeface="B Lotus" pitchFamily="2" charset="-78"/>
              </a:rPr>
            </a:br>
            <a:r>
              <a:rPr lang="fa-IR" sz="2800" dirty="0" smtClean="0">
                <a:cs typeface="B Lotus" pitchFamily="2" charset="-78"/>
              </a:rPr>
              <a:t>ج) استفاده مجدد از آب و مواد جامد ناشي از تصفيه فاضلاب.</a:t>
            </a:r>
            <a:endParaRPr lang="en-US" sz="2800" dirty="0">
              <a:cs typeface="B Lotus" pitchFamily="2" charset="-78"/>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306080"/>
            <a:ext cx="7848600" cy="5016758"/>
          </a:xfrm>
          <a:prstGeom prst="rect">
            <a:avLst/>
          </a:prstGeom>
        </p:spPr>
        <p:txBody>
          <a:bodyPr wrap="square">
            <a:spAutoFit/>
          </a:bodyPr>
          <a:lstStyle/>
          <a:p>
            <a:pPr algn="r" rtl="1">
              <a:lnSpc>
                <a:spcPct val="200000"/>
              </a:lnSpc>
            </a:pPr>
            <a:r>
              <a:rPr lang="fa-IR" sz="2000" b="1" dirty="0">
                <a:solidFill>
                  <a:srgbClr val="0070C0"/>
                </a:solidFill>
                <a:cs typeface="B Lotus" pitchFamily="2" charset="-78"/>
              </a:rPr>
              <a:t>تجزيه و تثبيت مواد آلي </a:t>
            </a:r>
          </a:p>
          <a:p>
            <a:pPr algn="r" rtl="1">
              <a:lnSpc>
                <a:spcPct val="200000"/>
              </a:lnSpc>
            </a:pPr>
            <a:r>
              <a:rPr lang="fa-IR" sz="2000" dirty="0" smtClean="0">
                <a:cs typeface="B Lotus" pitchFamily="2" charset="-78"/>
              </a:rPr>
              <a:t>اغلب از طريق فرايندهاي زيست شناختي، به دو روش هوازي و بي هوازي صورت مي‌گيرد. </a:t>
            </a:r>
            <a:br>
              <a:rPr lang="fa-IR" sz="2000" dirty="0" smtClean="0">
                <a:cs typeface="B Lotus" pitchFamily="2" charset="-78"/>
              </a:rPr>
            </a:br>
            <a:r>
              <a:rPr lang="fa-IR" sz="2000" b="1" dirty="0" smtClean="0">
                <a:solidFill>
                  <a:srgbClr val="0070C0"/>
                </a:solidFill>
                <a:cs typeface="B Lotus" pitchFamily="2" charset="-78"/>
              </a:rPr>
              <a:t>روش‌هاي متداول </a:t>
            </a:r>
            <a:r>
              <a:rPr lang="fa-IR" sz="2000" b="1" dirty="0" smtClean="0">
                <a:solidFill>
                  <a:schemeClr val="accent3"/>
                </a:solidFill>
                <a:cs typeface="B Lotus" pitchFamily="2" charset="-78"/>
              </a:rPr>
              <a:t>هوازي</a:t>
            </a:r>
            <a:r>
              <a:rPr lang="fa-IR" sz="2000" b="1" dirty="0" smtClean="0">
                <a:solidFill>
                  <a:srgbClr val="0070C0"/>
                </a:solidFill>
                <a:cs typeface="B Lotus" pitchFamily="2" charset="-78"/>
              </a:rPr>
              <a:t> در تصفيه فاضلاب</a:t>
            </a:r>
            <a:endParaRPr lang="fa-IR" sz="2000" b="1" dirty="0">
              <a:solidFill>
                <a:srgbClr val="0070C0"/>
              </a:solidFill>
              <a:cs typeface="B Lotus" pitchFamily="2" charset="-78"/>
            </a:endParaRPr>
          </a:p>
          <a:p>
            <a:pPr algn="r" rtl="1">
              <a:lnSpc>
                <a:spcPct val="200000"/>
              </a:lnSpc>
              <a:buClr>
                <a:srgbClr val="002060"/>
              </a:buClr>
              <a:buFont typeface="Wingdings" pitchFamily="2" charset="2"/>
              <a:buChar char="q"/>
            </a:pPr>
            <a:r>
              <a:rPr lang="fa-IR" sz="2000" dirty="0" smtClean="0">
                <a:cs typeface="B Lotus" pitchFamily="2" charset="-78"/>
              </a:rPr>
              <a:t>لجن فعال</a:t>
            </a:r>
          </a:p>
          <a:p>
            <a:pPr algn="r" rtl="1">
              <a:lnSpc>
                <a:spcPct val="200000"/>
              </a:lnSpc>
              <a:buClr>
                <a:srgbClr val="002060"/>
              </a:buClr>
              <a:buFont typeface="Wingdings" pitchFamily="2" charset="2"/>
              <a:buChar char="q"/>
            </a:pPr>
            <a:r>
              <a:rPr lang="fa-IR" sz="2000" dirty="0" smtClean="0">
                <a:cs typeface="B Lotus" pitchFamily="2" charset="-78"/>
              </a:rPr>
              <a:t>لاگون هوا دهي</a:t>
            </a:r>
          </a:p>
          <a:p>
            <a:pPr algn="r" rtl="1">
              <a:lnSpc>
                <a:spcPct val="200000"/>
              </a:lnSpc>
              <a:buClr>
                <a:srgbClr val="002060"/>
              </a:buClr>
              <a:buFont typeface="Wingdings" pitchFamily="2" charset="2"/>
              <a:buChar char="q"/>
            </a:pPr>
            <a:r>
              <a:rPr lang="fa-IR" sz="2000" dirty="0" smtClean="0">
                <a:cs typeface="B Lotus" pitchFamily="2" charset="-78"/>
              </a:rPr>
              <a:t>صفحات چرخان بيولوژيكي</a:t>
            </a:r>
          </a:p>
          <a:p>
            <a:pPr algn="r" rtl="1">
              <a:lnSpc>
                <a:spcPct val="200000"/>
              </a:lnSpc>
              <a:buClr>
                <a:srgbClr val="002060"/>
              </a:buClr>
              <a:buFont typeface="Wingdings" pitchFamily="2" charset="2"/>
              <a:buChar char="q"/>
            </a:pPr>
            <a:r>
              <a:rPr lang="fa-IR" sz="2000" dirty="0" smtClean="0">
                <a:cs typeface="B Lotus" pitchFamily="2" charset="-78"/>
              </a:rPr>
              <a:t>حوضچه هاي جلا دهي </a:t>
            </a:r>
          </a:p>
          <a:p>
            <a:pPr algn="r" rtl="1">
              <a:lnSpc>
                <a:spcPct val="200000"/>
              </a:lnSpc>
              <a:buClr>
                <a:srgbClr val="002060"/>
              </a:buClr>
              <a:buFont typeface="Wingdings" pitchFamily="2" charset="2"/>
              <a:buChar char="q"/>
            </a:pPr>
            <a:r>
              <a:rPr lang="fa-IR" sz="2000" dirty="0" smtClean="0">
                <a:cs typeface="B Lotus" pitchFamily="2" charset="-78"/>
              </a:rPr>
              <a:t>و صافي چكنده.</a:t>
            </a:r>
            <a:endParaRPr lang="en-US" sz="2000" dirty="0">
              <a:cs typeface="B Lotus" pitchFamily="2" charset="-78"/>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808</TotalTime>
  <Words>3774</Words>
  <Application>Microsoft Office PowerPoint</Application>
  <PresentationFormat>On-screen Show (4:3)</PresentationFormat>
  <Paragraphs>206</Paragraphs>
  <Slides>57</Slides>
  <Notes>8</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Concourse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Nori</dc:creator>
  <cp:lastModifiedBy>Windows User</cp:lastModifiedBy>
  <cp:revision>117</cp:revision>
  <dcterms:created xsi:type="dcterms:W3CDTF">2013-04-14T07:55:50Z</dcterms:created>
  <dcterms:modified xsi:type="dcterms:W3CDTF">2020-05-31T21:40:29Z</dcterms:modified>
</cp:coreProperties>
</file>