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90" r:id="rId2"/>
    <p:sldMasterId id="2147483903" r:id="rId3"/>
    <p:sldMasterId id="2147483927" r:id="rId4"/>
    <p:sldMasterId id="2147483956" r:id="rId5"/>
    <p:sldMasterId id="2147483982" r:id="rId6"/>
    <p:sldMasterId id="2147484018" r:id="rId7"/>
  </p:sldMasterIdLst>
  <p:notesMasterIdLst>
    <p:notesMasterId r:id="rId39"/>
  </p:notesMasterIdLst>
  <p:sldIdLst>
    <p:sldId id="300" r:id="rId8"/>
    <p:sldId id="302" r:id="rId9"/>
    <p:sldId id="303" r:id="rId10"/>
    <p:sldId id="306" r:id="rId11"/>
    <p:sldId id="307" r:id="rId12"/>
    <p:sldId id="381" r:id="rId13"/>
    <p:sldId id="352" r:id="rId14"/>
    <p:sldId id="312" r:id="rId15"/>
    <p:sldId id="378" r:id="rId16"/>
    <p:sldId id="356" r:id="rId17"/>
    <p:sldId id="359" r:id="rId18"/>
    <p:sldId id="358" r:id="rId19"/>
    <p:sldId id="360" r:id="rId20"/>
    <p:sldId id="361" r:id="rId21"/>
    <p:sldId id="324" r:id="rId22"/>
    <p:sldId id="362" r:id="rId23"/>
    <p:sldId id="365" r:id="rId24"/>
    <p:sldId id="366" r:id="rId25"/>
    <p:sldId id="367" r:id="rId26"/>
    <p:sldId id="368" r:id="rId27"/>
    <p:sldId id="369" r:id="rId28"/>
    <p:sldId id="322" r:id="rId29"/>
    <p:sldId id="371" r:id="rId30"/>
    <p:sldId id="344" r:id="rId31"/>
    <p:sldId id="372" r:id="rId32"/>
    <p:sldId id="373" r:id="rId33"/>
    <p:sldId id="383" r:id="rId34"/>
    <p:sldId id="375" r:id="rId35"/>
    <p:sldId id="384" r:id="rId36"/>
    <p:sldId id="385" r:id="rId37"/>
    <p:sldId id="377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3C8E94"/>
    <a:srgbClr val="800080"/>
    <a:srgbClr val="EDBDC0"/>
    <a:srgbClr val="D7D7D7"/>
    <a:srgbClr val="DD7F86"/>
    <a:srgbClr val="C2343E"/>
    <a:srgbClr val="FF0066"/>
    <a:srgbClr val="397C8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0"/>
  </p:normalViewPr>
  <p:slideViewPr>
    <p:cSldViewPr>
      <p:cViewPr varScale="1">
        <p:scale>
          <a:sx n="69" d="100"/>
          <a:sy n="69" d="100"/>
        </p:scale>
        <p:origin x="9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C07A79-2EF5-4568-AE29-2D7F970F1A21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83E1503A-1130-4020-8C86-EFEC38D9F19F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1"/>
              </a:solidFill>
              <a:cs typeface="+mn-cs"/>
            </a:rPr>
            <a:t>آسیب سلولی توسط محرک های </a:t>
          </a:r>
          <a:endParaRPr lang="fa-IR" sz="2000" b="1" dirty="0">
            <a:solidFill>
              <a:schemeClr val="tx1"/>
            </a:solidFill>
            <a:cs typeface="+mn-cs"/>
          </a:endParaRPr>
        </a:p>
      </dgm:t>
    </dgm:pt>
    <dgm:pt modelId="{B19D23D9-020B-46C4-A683-2BB1A9587600}" type="parTrans" cxnId="{4FB4A534-3022-4889-9727-58916E87D10D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FF3E46D4-42D8-4330-9C6A-95FAB98687EC}" type="sibTrans" cxnId="{4FB4A534-3022-4889-9727-58916E87D10D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E343DFF3-8C7C-4485-9F87-CD3328EED5CD}">
      <dgm:prSet phldrT="[Text]" custT="1"/>
      <dgm:spPr/>
      <dgm:t>
        <a:bodyPr/>
        <a:lstStyle/>
        <a:p>
          <a:pPr rtl="1"/>
          <a:r>
            <a:rPr lang="fa-IR" sz="1800" b="1" dirty="0" smtClean="0">
              <a:solidFill>
                <a:schemeClr val="tx1"/>
              </a:solidFill>
              <a:cs typeface="+mn-cs"/>
            </a:rPr>
            <a:t>شیمیایی ، الکتریکی </a:t>
          </a:r>
          <a:endParaRPr lang="fa-IR" sz="1800" b="1" dirty="0">
            <a:solidFill>
              <a:schemeClr val="tx1"/>
            </a:solidFill>
            <a:cs typeface="+mn-cs"/>
          </a:endParaRPr>
        </a:p>
      </dgm:t>
    </dgm:pt>
    <dgm:pt modelId="{E456CDEE-FCB6-4299-9E67-E395E8E01F21}" type="parTrans" cxnId="{BB7E4A52-897D-4D77-915F-A31AD81D8C10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FDDDAE41-29DF-4D96-BBD5-8D4EBFA0AB7D}" type="sibTrans" cxnId="{BB7E4A52-897D-4D77-915F-A31AD81D8C10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7860A798-2AF1-432B-930E-5ACE722752AC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1"/>
              </a:solidFill>
              <a:cs typeface="+mn-cs"/>
            </a:rPr>
            <a:t>حرارتی ، مکانیکی </a:t>
          </a:r>
          <a:endParaRPr lang="fa-IR" sz="2000" b="1" dirty="0">
            <a:solidFill>
              <a:schemeClr val="tx1"/>
            </a:solidFill>
            <a:cs typeface="+mn-cs"/>
          </a:endParaRPr>
        </a:p>
      </dgm:t>
    </dgm:pt>
    <dgm:pt modelId="{1F4E4197-9765-4A6E-9436-B2676847C6A1}" type="parTrans" cxnId="{CF2D2C94-927B-45CC-BA7F-482AFCCA2833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716DE9CE-A4EF-4980-A07F-D64E1394AE1C}" type="sibTrans" cxnId="{CF2D2C94-927B-45CC-BA7F-482AFCCA2833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4A9A7334-70B4-4FA3-857B-501955D58CBE}">
      <dgm:prSet phldrT="[Text]" custT="1"/>
      <dgm:spPr/>
      <dgm:t>
        <a:bodyPr/>
        <a:lstStyle/>
        <a:p>
          <a:pPr rtl="1"/>
          <a:r>
            <a:rPr lang="fa-IR" sz="1800" b="1" dirty="0" smtClean="0">
              <a:solidFill>
                <a:schemeClr val="tx1"/>
              </a:solidFill>
              <a:cs typeface="Nazanin" pitchFamily="2" charset="-78"/>
            </a:rPr>
            <a:t>ترشح مواد تولید کننده درد  </a:t>
          </a:r>
          <a:endParaRPr lang="fa-IR" sz="1800" b="1" dirty="0">
            <a:solidFill>
              <a:schemeClr val="tx1"/>
            </a:solidFill>
            <a:cs typeface="Nazanin" pitchFamily="2" charset="-78"/>
          </a:endParaRPr>
        </a:p>
      </dgm:t>
    </dgm:pt>
    <dgm:pt modelId="{CD12D2CD-0422-4B54-9007-4473EB1BA1AF}" type="parTrans" cxnId="{41BACCA3-C99C-4821-B336-4FEE2A413727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7834433D-3F40-41AA-9FD7-CE8A71815C91}" type="sibTrans" cxnId="{41BACCA3-C99C-4821-B336-4FEE2A413727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AB4F963A-1173-4A6E-878F-BCDEE2373657}">
      <dgm:prSet phldrT="[Text]" custT="1"/>
      <dgm:spPr/>
      <dgm:t>
        <a:bodyPr/>
        <a:lstStyle/>
        <a:p>
          <a:pPr rtl="1"/>
          <a:r>
            <a:rPr lang="fa-IR" sz="2000" b="1" dirty="0" smtClean="0">
              <a:solidFill>
                <a:schemeClr val="tx1"/>
              </a:solidFill>
              <a:latin typeface="MS Reference Specialty" pitchFamily="2" charset="2"/>
              <a:cs typeface="Mj_Zobeir" pitchFamily="2" charset="-78"/>
            </a:rPr>
            <a:t>برادی کینین و پتاسیم</a:t>
          </a:r>
          <a:endParaRPr lang="fa-IR" sz="2000" b="1" dirty="0">
            <a:solidFill>
              <a:schemeClr val="tx1"/>
            </a:solidFill>
            <a:latin typeface="MS Reference Specialty" pitchFamily="2" charset="2"/>
            <a:cs typeface="Mj_Zobeir" pitchFamily="2" charset="-78"/>
          </a:endParaRPr>
        </a:p>
      </dgm:t>
    </dgm:pt>
    <dgm:pt modelId="{60E1F9E0-2880-4AC0-B641-10EF5C7ACDDA}" type="parTrans" cxnId="{F622DF14-069E-400D-A7EF-7D5C26028172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0ABC0AC2-1104-4FDB-885C-BDD00AAFBA2B}" type="sibTrans" cxnId="{F622DF14-069E-400D-A7EF-7D5C26028172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86402D36-089D-4E58-AE73-C71E44C0195A}">
      <dgm:prSet phldrT="[Text]" custT="1"/>
      <dgm:spPr/>
      <dgm:t>
        <a:bodyPr/>
        <a:lstStyle/>
        <a:p>
          <a:pPr algn="r" rtl="1"/>
          <a:r>
            <a:rPr lang="fa-IR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هیستامین، پروستاگلاندین</a:t>
          </a:r>
          <a:endParaRPr lang="fa-IR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444232F-B5E7-4944-8947-E928D69C62F8}" type="parTrans" cxnId="{795EED31-5990-4260-ABF6-BAD98C233C4B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85F33EBB-B50A-476A-9061-115F8B021E3B}" type="sibTrans" cxnId="{795EED31-5990-4260-ABF6-BAD98C233C4B}">
      <dgm:prSet/>
      <dgm:spPr/>
      <dgm:t>
        <a:bodyPr/>
        <a:lstStyle/>
        <a:p>
          <a:pPr rtl="1"/>
          <a:endParaRPr lang="fa-IR" sz="1800" b="1">
            <a:solidFill>
              <a:schemeClr val="tx1"/>
            </a:solidFill>
            <a:cs typeface="Nazanin" pitchFamily="2" charset="-78"/>
          </a:endParaRPr>
        </a:p>
      </dgm:t>
    </dgm:pt>
    <dgm:pt modelId="{4B940B82-3E82-4E8C-B0E6-D43A1A5ACAAC}">
      <dgm:prSet/>
      <dgm:spPr/>
      <dgm:t>
        <a:bodyPr/>
        <a:lstStyle/>
        <a:p>
          <a:pPr rtl="1"/>
          <a:endParaRPr lang="fa-IR" b="1" dirty="0">
            <a:solidFill>
              <a:schemeClr val="tx1"/>
            </a:solidFill>
            <a:cs typeface="Nazanin" pitchFamily="2" charset="-78"/>
          </a:endParaRPr>
        </a:p>
      </dgm:t>
    </dgm:pt>
    <dgm:pt modelId="{20249921-79EA-48B0-9BF3-B1CA64DC6A17}" type="sibTrans" cxnId="{FEA135B9-A81E-47C8-AE67-8E37120132D5}">
      <dgm:prSet/>
      <dgm:spPr/>
      <dgm:t>
        <a:bodyPr/>
        <a:lstStyle/>
        <a:p>
          <a:pPr rtl="1"/>
          <a:endParaRPr lang="fa-IR" b="1">
            <a:solidFill>
              <a:schemeClr val="tx1"/>
            </a:solidFill>
            <a:cs typeface="Nazanin" pitchFamily="2" charset="-78"/>
          </a:endParaRPr>
        </a:p>
      </dgm:t>
    </dgm:pt>
    <dgm:pt modelId="{50C66CC9-6039-4140-9E34-938B8411F743}" type="parTrans" cxnId="{FEA135B9-A81E-47C8-AE67-8E37120132D5}">
      <dgm:prSet/>
      <dgm:spPr/>
      <dgm:t>
        <a:bodyPr/>
        <a:lstStyle/>
        <a:p>
          <a:pPr rtl="1"/>
          <a:endParaRPr lang="fa-IR" b="1">
            <a:solidFill>
              <a:schemeClr val="tx1"/>
            </a:solidFill>
            <a:cs typeface="Nazanin" pitchFamily="2" charset="-78"/>
          </a:endParaRPr>
        </a:p>
      </dgm:t>
    </dgm:pt>
    <dgm:pt modelId="{E8C2452B-264E-4643-BD21-E858DD0A55F9}" type="pres">
      <dgm:prSet presAssocID="{A9C07A79-2EF5-4568-AE29-2D7F970F1A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44E46E67-2893-467D-9BA5-9BD7D7626994}" type="pres">
      <dgm:prSet presAssocID="{4B940B82-3E82-4E8C-B0E6-D43A1A5ACAAC}" presName="boxAndChildren" presStyleCnt="0"/>
      <dgm:spPr/>
    </dgm:pt>
    <dgm:pt modelId="{304EE618-4500-471A-A639-255168856171}" type="pres">
      <dgm:prSet presAssocID="{4B940B82-3E82-4E8C-B0E6-D43A1A5ACAAC}" presName="parentTextBox" presStyleLbl="node1" presStyleIdx="0" presStyleCnt="3" custLinFactNeighborX="-1250" custLinFactNeighborY="-8703"/>
      <dgm:spPr/>
      <dgm:t>
        <a:bodyPr/>
        <a:lstStyle/>
        <a:p>
          <a:pPr rtl="1"/>
          <a:endParaRPr lang="fa-IR"/>
        </a:p>
      </dgm:t>
    </dgm:pt>
    <dgm:pt modelId="{85453CF1-05C4-42FA-9EC4-7B31FB8DA889}" type="pres">
      <dgm:prSet presAssocID="{7834433D-3F40-41AA-9FD7-CE8A71815C91}" presName="sp" presStyleCnt="0"/>
      <dgm:spPr/>
    </dgm:pt>
    <dgm:pt modelId="{C8B187EC-4D7C-4282-ADF8-6678D33FE9F8}" type="pres">
      <dgm:prSet presAssocID="{4A9A7334-70B4-4FA3-857B-501955D58CBE}" presName="arrowAndChildren" presStyleCnt="0"/>
      <dgm:spPr/>
    </dgm:pt>
    <dgm:pt modelId="{8332A419-C123-4F80-8CC2-F97542E33814}" type="pres">
      <dgm:prSet presAssocID="{4A9A7334-70B4-4FA3-857B-501955D58CBE}" presName="parentTextArrow" presStyleLbl="node1" presStyleIdx="0" presStyleCnt="3"/>
      <dgm:spPr/>
      <dgm:t>
        <a:bodyPr/>
        <a:lstStyle/>
        <a:p>
          <a:pPr rtl="1"/>
          <a:endParaRPr lang="fa-IR"/>
        </a:p>
      </dgm:t>
    </dgm:pt>
    <dgm:pt modelId="{828482E2-8680-4796-A079-78E11217357D}" type="pres">
      <dgm:prSet presAssocID="{4A9A7334-70B4-4FA3-857B-501955D58CBE}" presName="arrow" presStyleLbl="node1" presStyleIdx="1" presStyleCnt="3"/>
      <dgm:spPr/>
      <dgm:t>
        <a:bodyPr/>
        <a:lstStyle/>
        <a:p>
          <a:pPr rtl="1"/>
          <a:endParaRPr lang="fa-IR"/>
        </a:p>
      </dgm:t>
    </dgm:pt>
    <dgm:pt modelId="{5EFA87A9-4592-4A90-8768-A0B5D2494B75}" type="pres">
      <dgm:prSet presAssocID="{4A9A7334-70B4-4FA3-857B-501955D58CBE}" presName="descendantArrow" presStyleCnt="0"/>
      <dgm:spPr/>
    </dgm:pt>
    <dgm:pt modelId="{72C5D826-6484-408E-81BA-CBD2432BD1E4}" type="pres">
      <dgm:prSet presAssocID="{AB4F963A-1173-4A6E-878F-BCDEE2373657}" presName="childTextArrow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11D8AA9-F5B5-4078-B380-8B135ABC639E}" type="pres">
      <dgm:prSet presAssocID="{86402D36-089D-4E58-AE73-C71E44C0195A}" presName="childTextArrow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104AAE4-881C-4349-9C57-54811A347C12}" type="pres">
      <dgm:prSet presAssocID="{FF3E46D4-42D8-4330-9C6A-95FAB98687EC}" presName="sp" presStyleCnt="0"/>
      <dgm:spPr/>
    </dgm:pt>
    <dgm:pt modelId="{8FE36C70-4926-408B-A3CC-08C7069481B2}" type="pres">
      <dgm:prSet presAssocID="{83E1503A-1130-4020-8C86-EFEC38D9F19F}" presName="arrowAndChildren" presStyleCnt="0"/>
      <dgm:spPr/>
    </dgm:pt>
    <dgm:pt modelId="{CFF7BE82-3B4C-4EC3-A4C5-8C9DB72DC1E0}" type="pres">
      <dgm:prSet presAssocID="{83E1503A-1130-4020-8C86-EFEC38D9F19F}" presName="parentTextArrow" presStyleLbl="node1" presStyleIdx="1" presStyleCnt="3"/>
      <dgm:spPr/>
      <dgm:t>
        <a:bodyPr/>
        <a:lstStyle/>
        <a:p>
          <a:pPr rtl="1"/>
          <a:endParaRPr lang="fa-IR"/>
        </a:p>
      </dgm:t>
    </dgm:pt>
    <dgm:pt modelId="{B157E4E6-449E-444E-AF7E-4805D242E963}" type="pres">
      <dgm:prSet presAssocID="{83E1503A-1130-4020-8C86-EFEC38D9F19F}" presName="arrow" presStyleLbl="node1" presStyleIdx="2" presStyleCnt="3" custScaleY="130706"/>
      <dgm:spPr/>
      <dgm:t>
        <a:bodyPr/>
        <a:lstStyle/>
        <a:p>
          <a:pPr rtl="1"/>
          <a:endParaRPr lang="fa-IR"/>
        </a:p>
      </dgm:t>
    </dgm:pt>
    <dgm:pt modelId="{DEB4B6B9-CE71-41A2-9E5F-D0723562EF83}" type="pres">
      <dgm:prSet presAssocID="{83E1503A-1130-4020-8C86-EFEC38D9F19F}" presName="descendantArrow" presStyleCnt="0"/>
      <dgm:spPr/>
    </dgm:pt>
    <dgm:pt modelId="{C95EAB7A-E158-4E77-B17F-64AA53E6893E}" type="pres">
      <dgm:prSet presAssocID="{E343DFF3-8C7C-4485-9F87-CD3328EED5CD}" presName="childTextArrow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9D96FBE-C0B6-49EA-B07D-4E0D6F4F34DD}" type="pres">
      <dgm:prSet presAssocID="{7860A798-2AF1-432B-930E-5ACE722752AC}" presName="childTextArrow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B4CDABBE-170D-4EC2-AF21-BFC3A047FC24}" type="presOf" srcId="{86402D36-089D-4E58-AE73-C71E44C0195A}" destId="{C11D8AA9-F5B5-4078-B380-8B135ABC639E}" srcOrd="0" destOrd="0" presId="urn:microsoft.com/office/officeart/2005/8/layout/process4"/>
    <dgm:cxn modelId="{795EED31-5990-4260-ABF6-BAD98C233C4B}" srcId="{4A9A7334-70B4-4FA3-857B-501955D58CBE}" destId="{86402D36-089D-4E58-AE73-C71E44C0195A}" srcOrd="1" destOrd="0" parTransId="{6444232F-B5E7-4944-8947-E928D69C62F8}" sibTransId="{85F33EBB-B50A-476A-9061-115F8B021E3B}"/>
    <dgm:cxn modelId="{9D8DBDDD-F3C4-4BBC-9085-749D479B9A14}" type="presOf" srcId="{4A9A7334-70B4-4FA3-857B-501955D58CBE}" destId="{828482E2-8680-4796-A079-78E11217357D}" srcOrd="1" destOrd="0" presId="urn:microsoft.com/office/officeart/2005/8/layout/process4"/>
    <dgm:cxn modelId="{9BE44127-1232-431C-AA04-1DF907AA67F8}" type="presOf" srcId="{AB4F963A-1173-4A6E-878F-BCDEE2373657}" destId="{72C5D826-6484-408E-81BA-CBD2432BD1E4}" srcOrd="0" destOrd="0" presId="urn:microsoft.com/office/officeart/2005/8/layout/process4"/>
    <dgm:cxn modelId="{D7420160-5618-44D4-88ED-DC070F902EA0}" type="presOf" srcId="{4A9A7334-70B4-4FA3-857B-501955D58CBE}" destId="{8332A419-C123-4F80-8CC2-F97542E33814}" srcOrd="0" destOrd="0" presId="urn:microsoft.com/office/officeart/2005/8/layout/process4"/>
    <dgm:cxn modelId="{DF64DF20-0F7E-40EC-8D94-54F50260D5B4}" type="presOf" srcId="{83E1503A-1130-4020-8C86-EFEC38D9F19F}" destId="{B157E4E6-449E-444E-AF7E-4805D242E963}" srcOrd="1" destOrd="0" presId="urn:microsoft.com/office/officeart/2005/8/layout/process4"/>
    <dgm:cxn modelId="{702C40F1-27E8-41A7-AB79-2E47359037D6}" type="presOf" srcId="{83E1503A-1130-4020-8C86-EFEC38D9F19F}" destId="{CFF7BE82-3B4C-4EC3-A4C5-8C9DB72DC1E0}" srcOrd="0" destOrd="0" presId="urn:microsoft.com/office/officeart/2005/8/layout/process4"/>
    <dgm:cxn modelId="{B98337DD-4CBF-4546-A793-35A169FF59A3}" type="presOf" srcId="{A9C07A79-2EF5-4568-AE29-2D7F970F1A21}" destId="{E8C2452B-264E-4643-BD21-E858DD0A55F9}" srcOrd="0" destOrd="0" presId="urn:microsoft.com/office/officeart/2005/8/layout/process4"/>
    <dgm:cxn modelId="{BB7E4A52-897D-4D77-915F-A31AD81D8C10}" srcId="{83E1503A-1130-4020-8C86-EFEC38D9F19F}" destId="{E343DFF3-8C7C-4485-9F87-CD3328EED5CD}" srcOrd="0" destOrd="0" parTransId="{E456CDEE-FCB6-4299-9E67-E395E8E01F21}" sibTransId="{FDDDAE41-29DF-4D96-BBD5-8D4EBFA0AB7D}"/>
    <dgm:cxn modelId="{4FB4A534-3022-4889-9727-58916E87D10D}" srcId="{A9C07A79-2EF5-4568-AE29-2D7F970F1A21}" destId="{83E1503A-1130-4020-8C86-EFEC38D9F19F}" srcOrd="0" destOrd="0" parTransId="{B19D23D9-020B-46C4-A683-2BB1A9587600}" sibTransId="{FF3E46D4-42D8-4330-9C6A-95FAB98687EC}"/>
    <dgm:cxn modelId="{4DA05D35-3E0A-43CE-8A82-D9865CBF632A}" type="presOf" srcId="{4B940B82-3E82-4E8C-B0E6-D43A1A5ACAAC}" destId="{304EE618-4500-471A-A639-255168856171}" srcOrd="0" destOrd="0" presId="urn:microsoft.com/office/officeart/2005/8/layout/process4"/>
    <dgm:cxn modelId="{E578BBFF-FA5B-4823-86D5-B0A3DC4BBE42}" type="presOf" srcId="{E343DFF3-8C7C-4485-9F87-CD3328EED5CD}" destId="{C95EAB7A-E158-4E77-B17F-64AA53E6893E}" srcOrd="0" destOrd="0" presId="urn:microsoft.com/office/officeart/2005/8/layout/process4"/>
    <dgm:cxn modelId="{41BACCA3-C99C-4821-B336-4FEE2A413727}" srcId="{A9C07A79-2EF5-4568-AE29-2D7F970F1A21}" destId="{4A9A7334-70B4-4FA3-857B-501955D58CBE}" srcOrd="1" destOrd="0" parTransId="{CD12D2CD-0422-4B54-9007-4473EB1BA1AF}" sibTransId="{7834433D-3F40-41AA-9FD7-CE8A71815C91}"/>
    <dgm:cxn modelId="{F622DF14-069E-400D-A7EF-7D5C26028172}" srcId="{4A9A7334-70B4-4FA3-857B-501955D58CBE}" destId="{AB4F963A-1173-4A6E-878F-BCDEE2373657}" srcOrd="0" destOrd="0" parTransId="{60E1F9E0-2880-4AC0-B641-10EF5C7ACDDA}" sibTransId="{0ABC0AC2-1104-4FDB-885C-BDD00AAFBA2B}"/>
    <dgm:cxn modelId="{FEA135B9-A81E-47C8-AE67-8E37120132D5}" srcId="{A9C07A79-2EF5-4568-AE29-2D7F970F1A21}" destId="{4B940B82-3E82-4E8C-B0E6-D43A1A5ACAAC}" srcOrd="2" destOrd="0" parTransId="{50C66CC9-6039-4140-9E34-938B8411F743}" sibTransId="{20249921-79EA-48B0-9BF3-B1CA64DC6A17}"/>
    <dgm:cxn modelId="{CF2D2C94-927B-45CC-BA7F-482AFCCA2833}" srcId="{83E1503A-1130-4020-8C86-EFEC38D9F19F}" destId="{7860A798-2AF1-432B-930E-5ACE722752AC}" srcOrd="1" destOrd="0" parTransId="{1F4E4197-9765-4A6E-9436-B2676847C6A1}" sibTransId="{716DE9CE-A4EF-4980-A07F-D64E1394AE1C}"/>
    <dgm:cxn modelId="{F47456B6-764F-448F-81EF-9B5F01B97FD2}" type="presOf" srcId="{7860A798-2AF1-432B-930E-5ACE722752AC}" destId="{29D96FBE-C0B6-49EA-B07D-4E0D6F4F34DD}" srcOrd="0" destOrd="0" presId="urn:microsoft.com/office/officeart/2005/8/layout/process4"/>
    <dgm:cxn modelId="{2E8E8266-2D6B-452A-BC11-EDC5C87E0ECB}" type="presParOf" srcId="{E8C2452B-264E-4643-BD21-E858DD0A55F9}" destId="{44E46E67-2893-467D-9BA5-9BD7D7626994}" srcOrd="0" destOrd="0" presId="urn:microsoft.com/office/officeart/2005/8/layout/process4"/>
    <dgm:cxn modelId="{023CEA40-F734-43A6-9414-5850FC1ABE62}" type="presParOf" srcId="{44E46E67-2893-467D-9BA5-9BD7D7626994}" destId="{304EE618-4500-471A-A639-255168856171}" srcOrd="0" destOrd="0" presId="urn:microsoft.com/office/officeart/2005/8/layout/process4"/>
    <dgm:cxn modelId="{FB6F98E8-FF3A-4DAD-8333-60983EC85DFE}" type="presParOf" srcId="{E8C2452B-264E-4643-BD21-E858DD0A55F9}" destId="{85453CF1-05C4-42FA-9EC4-7B31FB8DA889}" srcOrd="1" destOrd="0" presId="urn:microsoft.com/office/officeart/2005/8/layout/process4"/>
    <dgm:cxn modelId="{FD2D1BBE-290D-4BAC-9D91-8C30D9014552}" type="presParOf" srcId="{E8C2452B-264E-4643-BD21-E858DD0A55F9}" destId="{C8B187EC-4D7C-4282-ADF8-6678D33FE9F8}" srcOrd="2" destOrd="0" presId="urn:microsoft.com/office/officeart/2005/8/layout/process4"/>
    <dgm:cxn modelId="{DC1FF5D8-70CD-412C-BC1F-CBA35D399D8C}" type="presParOf" srcId="{C8B187EC-4D7C-4282-ADF8-6678D33FE9F8}" destId="{8332A419-C123-4F80-8CC2-F97542E33814}" srcOrd="0" destOrd="0" presId="urn:microsoft.com/office/officeart/2005/8/layout/process4"/>
    <dgm:cxn modelId="{30753207-2F25-4957-8192-A7FF81720B82}" type="presParOf" srcId="{C8B187EC-4D7C-4282-ADF8-6678D33FE9F8}" destId="{828482E2-8680-4796-A079-78E11217357D}" srcOrd="1" destOrd="0" presId="urn:microsoft.com/office/officeart/2005/8/layout/process4"/>
    <dgm:cxn modelId="{B53E448E-F1AD-409E-BC7E-4207CC54C4BB}" type="presParOf" srcId="{C8B187EC-4D7C-4282-ADF8-6678D33FE9F8}" destId="{5EFA87A9-4592-4A90-8768-A0B5D2494B75}" srcOrd="2" destOrd="0" presId="urn:microsoft.com/office/officeart/2005/8/layout/process4"/>
    <dgm:cxn modelId="{28D03576-6E74-4C95-AE4F-2D85661C9B58}" type="presParOf" srcId="{5EFA87A9-4592-4A90-8768-A0B5D2494B75}" destId="{72C5D826-6484-408E-81BA-CBD2432BD1E4}" srcOrd="0" destOrd="0" presId="urn:microsoft.com/office/officeart/2005/8/layout/process4"/>
    <dgm:cxn modelId="{5D75C36C-2C2B-462C-8E87-9ADF5BF1B78A}" type="presParOf" srcId="{5EFA87A9-4592-4A90-8768-A0B5D2494B75}" destId="{C11D8AA9-F5B5-4078-B380-8B135ABC639E}" srcOrd="1" destOrd="0" presId="urn:microsoft.com/office/officeart/2005/8/layout/process4"/>
    <dgm:cxn modelId="{F4401F38-96CA-4E77-BE94-57195ADB7CF6}" type="presParOf" srcId="{E8C2452B-264E-4643-BD21-E858DD0A55F9}" destId="{C104AAE4-881C-4349-9C57-54811A347C12}" srcOrd="3" destOrd="0" presId="urn:microsoft.com/office/officeart/2005/8/layout/process4"/>
    <dgm:cxn modelId="{6F6DADE5-2E7C-47BB-B624-9411CCFCAC9E}" type="presParOf" srcId="{E8C2452B-264E-4643-BD21-E858DD0A55F9}" destId="{8FE36C70-4926-408B-A3CC-08C7069481B2}" srcOrd="4" destOrd="0" presId="urn:microsoft.com/office/officeart/2005/8/layout/process4"/>
    <dgm:cxn modelId="{B58A5E61-00AA-4652-9618-CD0D934D1A0D}" type="presParOf" srcId="{8FE36C70-4926-408B-A3CC-08C7069481B2}" destId="{CFF7BE82-3B4C-4EC3-A4C5-8C9DB72DC1E0}" srcOrd="0" destOrd="0" presId="urn:microsoft.com/office/officeart/2005/8/layout/process4"/>
    <dgm:cxn modelId="{3B593B3F-1713-45DA-8126-D6A2DA587101}" type="presParOf" srcId="{8FE36C70-4926-408B-A3CC-08C7069481B2}" destId="{B157E4E6-449E-444E-AF7E-4805D242E963}" srcOrd="1" destOrd="0" presId="urn:microsoft.com/office/officeart/2005/8/layout/process4"/>
    <dgm:cxn modelId="{7A4E5BAC-D08F-4C2B-86C6-49A37D8B4FD1}" type="presParOf" srcId="{8FE36C70-4926-408B-A3CC-08C7069481B2}" destId="{DEB4B6B9-CE71-41A2-9E5F-D0723562EF83}" srcOrd="2" destOrd="0" presId="urn:microsoft.com/office/officeart/2005/8/layout/process4"/>
    <dgm:cxn modelId="{9CA0B18A-4F75-433A-B680-DB174FB65D6F}" type="presParOf" srcId="{DEB4B6B9-CE71-41A2-9E5F-D0723562EF83}" destId="{C95EAB7A-E158-4E77-B17F-64AA53E6893E}" srcOrd="0" destOrd="0" presId="urn:microsoft.com/office/officeart/2005/8/layout/process4"/>
    <dgm:cxn modelId="{6A925FC0-9827-4E11-A9D2-CEBFC79BF2AC}" type="presParOf" srcId="{DEB4B6B9-CE71-41A2-9E5F-D0723562EF83}" destId="{29D96FBE-C0B6-49EA-B07D-4E0D6F4F34D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4D7BB-53DE-4D23-A070-8F8A1F81C7CD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721A01-8A3F-4711-B506-EC85CD9CD6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919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4CB47-FDF1-44E8-91DB-4E4BAA930DA6}" type="slidenum">
              <a:rPr lang="en-US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42877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CC5A09-6240-4392-890F-C5F368070737}" type="slidenum">
              <a:rPr lang="en-GB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52608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6ABD1-5197-4D89-A1D0-6B542EB3474E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513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177D19-85EA-41C8-970D-A989422A8A40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smtClean="0"/>
              <a:t>A tool that could be used for pain assessment</a:t>
            </a:r>
          </a:p>
          <a:p>
            <a:pPr eaLnBrk="1" hangingPunct="1">
              <a:spcBef>
                <a:spcPct val="0"/>
              </a:spcBef>
            </a:pPr>
            <a:r>
              <a:rPr lang="en-GB" smtClean="0"/>
              <a:t>(Linda Husband-caring for the person with pain in FUNDAMENTAL NURSING PRINCIPLES AND SKILLS </a:t>
            </a:r>
            <a:r>
              <a:rPr lang="en-GB" b="1" smtClean="0"/>
              <a:t>474</a:t>
            </a:r>
            <a:r>
              <a:rPr lang="en-GB" smtClean="0"/>
              <a:t>)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66655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4CB47-FDF1-44E8-91DB-4E4BAA930DA6}" type="slidenum">
              <a:rPr lang="en-US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12842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4CB47-FDF1-44E8-91DB-4E4BAA930DA6}" type="slidenum">
              <a:rPr lang="en-US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73358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4CB47-FDF1-44E8-91DB-4E4BAA930DA6}" type="slidenum">
              <a:rPr lang="en-US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10209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4CB47-FDF1-44E8-91DB-4E4BAA930DA6}" type="slidenum">
              <a:rPr lang="en-US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65538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2E370-8315-4B8F-8125-09B1910224C7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DB6CD-12C2-433B-AAD4-AEC9A5173B35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04AC7-2D16-4BB2-9A3D-D2E3F26DD778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C9EFD-0F82-490C-8632-9EEE169C949F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E0BB2-BD6A-4BC1-8F8E-026BDDF9F914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6F879-2E03-478C-A738-05AA61F50775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2D26A-C324-4F2E-B99B-41F2AFE5611F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26AF8-48B6-49D8-8BE6-A015D5ECB82B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2F66-41D4-41E9-8866-323052E53C05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D31B0-4368-4FAE-9597-EA21F2DA3CD0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F6C34-D0F4-4433-82BF-DFCA2A4EF162}" type="slidenum">
              <a:rPr lang="en-US">
                <a:solidFill>
                  <a:srgbClr val="3399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066800"/>
            <a:ext cx="4038600" cy="3700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3700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3333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333333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BC253-890F-4AC6-BE48-E2D962B76B72}" type="slidenum">
              <a:rPr lang="en-US">
                <a:solidFill>
                  <a:srgbClr val="333333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333333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05000"/>
            <a:ext cx="8229600" cy="4114800"/>
          </a:xfrm>
        </p:spPr>
        <p:txBody>
          <a:bodyPr>
            <a:normAutofit/>
          </a:bodyPr>
          <a:lstStyle/>
          <a:p>
            <a:pPr lvl="0"/>
            <a:endParaRPr lang="fa-IR" noProof="0" smtClean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C4816-EE01-43F7-90FE-F013B166B5F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heel spokes="8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heel spokes="8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heel spokes="8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>
    <p:wheel spokes="8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8"/>
          <p:cNvSpPr>
            <a:spLocks/>
          </p:cNvSpPr>
          <p:nvPr/>
        </p:nvSpPr>
        <p:spPr bwMode="auto">
          <a:xfrm>
            <a:off x="-33338" y="-33338"/>
            <a:ext cx="9577388" cy="6818313"/>
          </a:xfrm>
          <a:custGeom>
            <a:avLst/>
            <a:gdLst/>
            <a:ahLst/>
            <a:cxnLst>
              <a:cxn ang="0">
                <a:pos x="5" y="0"/>
              </a:cxn>
              <a:cxn ang="0">
                <a:pos x="5802" y="14"/>
              </a:cxn>
              <a:cxn ang="0">
                <a:pos x="5802" y="3905"/>
              </a:cxn>
              <a:cxn ang="0">
                <a:pos x="5066" y="2352"/>
              </a:cxn>
              <a:cxn ang="0">
                <a:pos x="0" y="3106"/>
              </a:cxn>
              <a:cxn ang="0">
                <a:pos x="5" y="0"/>
              </a:cxn>
            </a:cxnLst>
            <a:rect l="0" t="0" r="r" b="b"/>
            <a:pathLst>
              <a:path w="6033" h="4295">
                <a:moveTo>
                  <a:pt x="5" y="0"/>
                </a:moveTo>
                <a:lnTo>
                  <a:pt x="5802" y="14"/>
                </a:lnTo>
                <a:lnTo>
                  <a:pt x="5802" y="3905"/>
                </a:lnTo>
                <a:cubicBezTo>
                  <a:pt x="5679" y="4295"/>
                  <a:pt x="6033" y="2484"/>
                  <a:pt x="5066" y="2352"/>
                </a:cubicBezTo>
                <a:cubicBezTo>
                  <a:pt x="4099" y="2221"/>
                  <a:pt x="843" y="3497"/>
                  <a:pt x="0" y="3106"/>
                </a:cubicBezTo>
                <a:lnTo>
                  <a:pt x="5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>
            <a:outerShdw dist="88900" dir="5400000" algn="ctr" rotWithShape="0">
              <a:schemeClr val="bg2"/>
            </a:outerShdw>
          </a:effectLst>
        </p:spPr>
        <p:txBody>
          <a:bodyPr/>
          <a:lstStyle/>
          <a:p>
            <a:pPr algn="l">
              <a:defRPr/>
            </a:pPr>
            <a:endParaRPr lang="en-US" sz="1800">
              <a:solidFill>
                <a:srgbClr val="496B2E"/>
              </a:solidFill>
              <a:effectLst/>
              <a:latin typeface="Arial" charset="0"/>
            </a:endParaRPr>
          </a:p>
        </p:txBody>
      </p:sp>
      <p:grpSp>
        <p:nvGrpSpPr>
          <p:cNvPr id="2" name="Group 93"/>
          <p:cNvGrpSpPr>
            <a:grpSpLocks/>
          </p:cNvGrpSpPr>
          <p:nvPr/>
        </p:nvGrpSpPr>
        <p:grpSpPr bwMode="auto">
          <a:xfrm>
            <a:off x="6076950" y="152400"/>
            <a:ext cx="2846388" cy="3313113"/>
            <a:chOff x="3107" y="1003"/>
            <a:chExt cx="2495" cy="2903"/>
          </a:xfrm>
        </p:grpSpPr>
        <p:grpSp>
          <p:nvGrpSpPr>
            <p:cNvPr id="3" name="Group 84"/>
            <p:cNvGrpSpPr>
              <a:grpSpLocks/>
            </p:cNvGrpSpPr>
            <p:nvPr userDrawn="1"/>
          </p:nvGrpSpPr>
          <p:grpSpPr bwMode="auto">
            <a:xfrm>
              <a:off x="3107" y="2001"/>
              <a:ext cx="1905" cy="1905"/>
              <a:chOff x="1655" y="3067"/>
              <a:chExt cx="975" cy="975"/>
            </a:xfrm>
          </p:grpSpPr>
          <p:sp>
            <p:nvSpPr>
              <p:cNvPr id="13" name="AutoShape 85"/>
              <p:cNvSpPr>
                <a:spLocks noChangeArrowheads="1"/>
              </p:cNvSpPr>
              <p:nvPr userDrawn="1"/>
            </p:nvSpPr>
            <p:spPr bwMode="auto">
              <a:xfrm>
                <a:off x="1655" y="3067"/>
                <a:ext cx="975" cy="975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Plastic">
                <a:bevelT w="13500" h="13500" prst="angle"/>
                <a:bevelB w="13500" h="13500" prst="angle"/>
                <a:extrusionClr>
                  <a:schemeClr val="accent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4" name="AutoShape 86"/>
              <p:cNvSpPr>
                <a:spLocks noChangeArrowheads="1"/>
              </p:cNvSpPr>
              <p:nvPr userDrawn="1"/>
            </p:nvSpPr>
            <p:spPr bwMode="auto">
              <a:xfrm>
                <a:off x="1868" y="3280"/>
                <a:ext cx="549" cy="550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Plastic">
                <a:bevelT w="13500" h="13500" prst="angle"/>
                <a:bevelB w="13500" h="13500" prst="angle"/>
                <a:extrusionClr>
                  <a:schemeClr val="accent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5" name="Group 87"/>
            <p:cNvGrpSpPr>
              <a:grpSpLocks/>
            </p:cNvGrpSpPr>
            <p:nvPr userDrawn="1"/>
          </p:nvGrpSpPr>
          <p:grpSpPr bwMode="auto">
            <a:xfrm>
              <a:off x="4921" y="2227"/>
              <a:ext cx="566" cy="566"/>
              <a:chOff x="1656" y="3068"/>
              <a:chExt cx="974" cy="974"/>
            </a:xfrm>
          </p:grpSpPr>
          <p:sp>
            <p:nvSpPr>
              <p:cNvPr id="11" name="AutoShape 88"/>
              <p:cNvSpPr>
                <a:spLocks noChangeArrowheads="1"/>
              </p:cNvSpPr>
              <p:nvPr userDrawn="1"/>
            </p:nvSpPr>
            <p:spPr bwMode="auto">
              <a:xfrm>
                <a:off x="1656" y="3068"/>
                <a:ext cx="974" cy="974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Plastic">
                <a:bevelT w="13500" h="13500" prst="angle"/>
                <a:bevelB w="13500" h="13500" prst="angle"/>
                <a:extrusionClr>
                  <a:schemeClr val="accent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2" name="AutoShape 89"/>
              <p:cNvSpPr>
                <a:spLocks noChangeArrowheads="1"/>
              </p:cNvSpPr>
              <p:nvPr userDrawn="1"/>
            </p:nvSpPr>
            <p:spPr bwMode="auto">
              <a:xfrm>
                <a:off x="1869" y="3281"/>
                <a:ext cx="548" cy="548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Plastic">
                <a:bevelT w="13500" h="13500" prst="angle"/>
                <a:bevelB w="13500" h="13500" prst="angle"/>
                <a:extrusionClr>
                  <a:schemeClr val="accent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6" name="Group 90"/>
            <p:cNvGrpSpPr>
              <a:grpSpLocks/>
            </p:cNvGrpSpPr>
            <p:nvPr userDrawn="1"/>
          </p:nvGrpSpPr>
          <p:grpSpPr bwMode="auto">
            <a:xfrm>
              <a:off x="4309" y="1003"/>
              <a:ext cx="1293" cy="1293"/>
              <a:chOff x="1655" y="3067"/>
              <a:chExt cx="975" cy="975"/>
            </a:xfrm>
          </p:grpSpPr>
          <p:sp>
            <p:nvSpPr>
              <p:cNvPr id="9" name="AutoShape 91"/>
              <p:cNvSpPr>
                <a:spLocks noChangeArrowheads="1"/>
              </p:cNvSpPr>
              <p:nvPr userDrawn="1"/>
            </p:nvSpPr>
            <p:spPr bwMode="auto">
              <a:xfrm>
                <a:off x="1655" y="3067"/>
                <a:ext cx="975" cy="975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Plastic">
                <a:bevelT w="13500" h="13500" prst="angle"/>
                <a:bevelB w="13500" h="13500" prst="angle"/>
                <a:extrusionClr>
                  <a:schemeClr val="accent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0" name="AutoShape 92"/>
              <p:cNvSpPr>
                <a:spLocks noChangeArrowheads="1"/>
              </p:cNvSpPr>
              <p:nvPr userDrawn="1"/>
            </p:nvSpPr>
            <p:spPr bwMode="auto">
              <a:xfrm>
                <a:off x="1868" y="3280"/>
                <a:ext cx="549" cy="550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Plastic">
                <a:bevelT w="13500" h="13500" prst="angle"/>
                <a:bevelB w="13500" h="13500" prst="angle"/>
                <a:extrusionClr>
                  <a:schemeClr val="accent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</p:grpSp>
      </p:grp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792163" y="1881188"/>
            <a:ext cx="5580062" cy="1655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500563" y="4689475"/>
            <a:ext cx="4319587" cy="1355725"/>
          </a:xfrm>
          <a:prstGeom prst="rect">
            <a:avLst/>
          </a:prstGeom>
          <a:noFill/>
          <a:ln>
            <a:miter lim="800000"/>
          </a:ln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605588"/>
            <a:ext cx="2133600" cy="2794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16" name="Rectangle 12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605588"/>
            <a:ext cx="2895600" cy="2794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  <a:effectLst/>
              <a:latin typeface="Arial" charset="0"/>
            </a:endParaRPr>
          </a:p>
        </p:txBody>
      </p:sp>
      <p:sp>
        <p:nvSpPr>
          <p:cNvPr id="17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7050" y="6605588"/>
            <a:ext cx="2133600" cy="2794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5694F81-8F3A-49E1-883A-A750D3D7AB74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BD37E-237C-47C9-A312-970BD6C983FB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F7345-8837-47FF-90FE-9B619811E758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16113"/>
            <a:ext cx="4068763" cy="3709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8363" y="1916113"/>
            <a:ext cx="4070350" cy="3709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EC00A-7E3B-4D66-9A0C-AFAD0C334D37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A7114-EA39-402F-ABBF-FBA430B2FFA9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2419B-7D0D-4C9B-B1A6-A72B026D1DDD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8DEF7-BAD0-4E51-9E64-EFDA904DDCB0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DE799-2D1A-493E-A3A7-99E5B60D7BA0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4CF94-45C9-486E-9AE8-2A764A034CA8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1F24F-C665-41E6-907E-736DC55BD373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77025" y="188913"/>
            <a:ext cx="2071688" cy="54371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67425" cy="54371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A8D1C-72D4-421D-8BBA-E4AB6554F3D4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11053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16113"/>
            <a:ext cx="8291513" cy="3709987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F88A8-9507-457B-A8F6-4A96CFBEE284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11053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916113"/>
            <a:ext cx="8291513" cy="3709987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CC23C-776C-4CC4-AC61-9E58127BAE64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11053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16113"/>
            <a:ext cx="4068763" cy="37099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8363" y="1916113"/>
            <a:ext cx="4070350" cy="37099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496B2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D0AA2-6644-406F-AA92-1C95318E81CD}" type="slidenum">
              <a:rPr lang="en-US">
                <a:solidFill>
                  <a:srgbClr val="496B2E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72233-3750-4F20-8170-91917687F9F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FBF64-103F-4834-8BB8-E0935F62D3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9482B-FA68-4AFF-947A-BCD67FE48F7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39291-A17D-4D1E-AA84-DF69C3EBB02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F474C-C0AB-4122-82C4-DE745D546C4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C1FA7-ECE4-49F6-A9FF-C938E3D8AFA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900-1861-4FAA-9F9B-A80137F7E35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41BD0-EFCC-416A-A016-3B2602674F6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177EF-51A5-4024-8672-7B9A7B66232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2911D-0ADE-4BB8-9C46-B7A3E2B3927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159DF-08E2-41FE-BA0F-1711806DB71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3175" y="2438400"/>
            <a:ext cx="9147175" cy="1063625"/>
            <a:chOff x="-2" y="1536"/>
            <a:chExt cx="5762" cy="67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 flipH="1">
              <a:off x="-2" y="1562"/>
              <a:ext cx="5762" cy="638"/>
              <a:chOff x="-2" y="1562"/>
              <a:chExt cx="5762" cy="638"/>
            </a:xfrm>
          </p:grpSpPr>
          <p:sp>
            <p:nvSpPr>
              <p:cNvPr id="4100" name="Freeform 4"/>
              <p:cNvSpPr>
                <a:spLocks/>
              </p:cNvSpPr>
              <p:nvPr/>
            </p:nvSpPr>
            <p:spPr bwMode="ltGray">
              <a:xfrm rot="-5400000">
                <a:off x="2559" y="-993"/>
                <a:ext cx="624" cy="57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20"/>
                  </a:cxn>
                  <a:cxn ang="0">
                    <a:pos x="1000" y="720"/>
                  </a:cxn>
                  <a:cxn ang="0">
                    <a:pos x="1000" y="0"/>
                  </a:cxn>
                  <a:cxn ang="0">
                    <a:pos x="0" y="0"/>
                  </a:cxn>
                </a:cxnLst>
                <a:rect l="0" t="0" r="r" b="b"/>
                <a:pathLst>
                  <a:path w="100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1000" y="720"/>
                    </a:lnTo>
                    <a:lnTo>
                      <a:pt x="10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1" name="Freeform 5"/>
              <p:cNvSpPr>
                <a:spLocks/>
              </p:cNvSpPr>
              <p:nvPr/>
            </p:nvSpPr>
            <p:spPr bwMode="ltGray">
              <a:xfrm rot="-5400000">
                <a:off x="1323" y="1669"/>
                <a:ext cx="624" cy="4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2" name="Freeform 6"/>
              <p:cNvSpPr>
                <a:spLocks/>
              </p:cNvSpPr>
              <p:nvPr/>
            </p:nvSpPr>
            <p:spPr bwMode="ltGray">
              <a:xfrm rot="-5400000">
                <a:off x="982" y="1669"/>
                <a:ext cx="624" cy="4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ltGray">
              <a:xfrm rot="-5400000">
                <a:off x="-57" y="1752"/>
                <a:ext cx="624" cy="25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0" y="325"/>
                  </a:cxn>
                  <a:cxn ang="0">
                    <a:pos x="624" y="325"/>
                  </a:cxn>
                  <a:cxn ang="0">
                    <a:pos x="624" y="53"/>
                  </a:cxn>
                  <a:cxn ang="0">
                    <a:pos x="384" y="8"/>
                  </a:cxn>
                  <a:cxn ang="0">
                    <a:pos x="0" y="53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ltGray">
              <a:xfrm rot="-5400000">
                <a:off x="664" y="1733"/>
                <a:ext cx="624" cy="2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5" name="Freeform 9"/>
              <p:cNvSpPr>
                <a:spLocks/>
              </p:cNvSpPr>
              <p:nvPr/>
            </p:nvSpPr>
            <p:spPr bwMode="ltGray">
              <a:xfrm rot="-5400000">
                <a:off x="442" y="1699"/>
                <a:ext cx="624" cy="3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240" y="240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ltGray">
              <a:xfrm rot="-5400000">
                <a:off x="156" y="1726"/>
                <a:ext cx="632" cy="315"/>
              </a:xfrm>
              <a:custGeom>
                <a:avLst/>
                <a:gdLst/>
                <a:ahLst/>
                <a:cxnLst>
                  <a:cxn ang="0">
                    <a:pos x="8" y="45"/>
                  </a:cxn>
                  <a:cxn ang="0">
                    <a:pos x="8" y="317"/>
                  </a:cxn>
                  <a:cxn ang="0">
                    <a:pos x="248" y="317"/>
                  </a:cxn>
                  <a:cxn ang="0">
                    <a:pos x="632" y="317"/>
                  </a:cxn>
                  <a:cxn ang="0">
                    <a:pos x="632" y="45"/>
                  </a:cxn>
                  <a:cxn ang="0">
                    <a:pos x="104" y="45"/>
                  </a:cxn>
                  <a:cxn ang="0">
                    <a:pos x="8" y="45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ltGray">
              <a:xfrm rot="-5400000">
                <a:off x="3211" y="1664"/>
                <a:ext cx="624" cy="4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ltGray">
              <a:xfrm rot="-5400000">
                <a:off x="2870" y="1664"/>
                <a:ext cx="624" cy="4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ltGray">
              <a:xfrm rot="-5400000">
                <a:off x="1830" y="1747"/>
                <a:ext cx="624" cy="25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0" y="325"/>
                  </a:cxn>
                  <a:cxn ang="0">
                    <a:pos x="624" y="325"/>
                  </a:cxn>
                  <a:cxn ang="0">
                    <a:pos x="624" y="53"/>
                  </a:cxn>
                  <a:cxn ang="0">
                    <a:pos x="384" y="8"/>
                  </a:cxn>
                  <a:cxn ang="0">
                    <a:pos x="0" y="53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ltGray">
              <a:xfrm rot="-5400000">
                <a:off x="2551" y="1728"/>
                <a:ext cx="624" cy="2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ltGray">
              <a:xfrm rot="-5400000">
                <a:off x="2330" y="1694"/>
                <a:ext cx="624" cy="36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240" y="240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2" name="Freeform 16"/>
              <p:cNvSpPr>
                <a:spLocks/>
              </p:cNvSpPr>
              <p:nvPr/>
            </p:nvSpPr>
            <p:spPr bwMode="ltGray">
              <a:xfrm rot="-5400000">
                <a:off x="2043" y="1721"/>
                <a:ext cx="632" cy="316"/>
              </a:xfrm>
              <a:custGeom>
                <a:avLst/>
                <a:gdLst/>
                <a:ahLst/>
                <a:cxnLst>
                  <a:cxn ang="0">
                    <a:pos x="8" y="45"/>
                  </a:cxn>
                  <a:cxn ang="0">
                    <a:pos x="8" y="317"/>
                  </a:cxn>
                  <a:cxn ang="0">
                    <a:pos x="248" y="317"/>
                  </a:cxn>
                  <a:cxn ang="0">
                    <a:pos x="632" y="317"/>
                  </a:cxn>
                  <a:cxn ang="0">
                    <a:pos x="632" y="45"/>
                  </a:cxn>
                  <a:cxn ang="0">
                    <a:pos x="104" y="45"/>
                  </a:cxn>
                  <a:cxn ang="0">
                    <a:pos x="8" y="45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3" name="Freeform 17"/>
              <p:cNvSpPr>
                <a:spLocks/>
              </p:cNvSpPr>
              <p:nvPr/>
            </p:nvSpPr>
            <p:spPr bwMode="ltGray">
              <a:xfrm rot="-5400000">
                <a:off x="4077" y="1669"/>
                <a:ext cx="624" cy="4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4" name="Freeform 18"/>
              <p:cNvSpPr>
                <a:spLocks/>
              </p:cNvSpPr>
              <p:nvPr/>
            </p:nvSpPr>
            <p:spPr bwMode="ltGray">
              <a:xfrm rot="-5400000">
                <a:off x="3736" y="1669"/>
                <a:ext cx="624" cy="4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5" name="Freeform 19"/>
              <p:cNvSpPr>
                <a:spLocks/>
              </p:cNvSpPr>
              <p:nvPr/>
            </p:nvSpPr>
            <p:spPr bwMode="ltGray">
              <a:xfrm rot="-5400000">
                <a:off x="4584" y="1747"/>
                <a:ext cx="624" cy="25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0" y="325"/>
                  </a:cxn>
                  <a:cxn ang="0">
                    <a:pos x="624" y="325"/>
                  </a:cxn>
                  <a:cxn ang="0">
                    <a:pos x="624" y="53"/>
                  </a:cxn>
                  <a:cxn ang="0">
                    <a:pos x="384" y="8"/>
                  </a:cxn>
                  <a:cxn ang="0">
                    <a:pos x="0" y="53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6" name="Freeform 20"/>
              <p:cNvSpPr>
                <a:spLocks/>
              </p:cNvSpPr>
              <p:nvPr/>
            </p:nvSpPr>
            <p:spPr bwMode="ltGray">
              <a:xfrm>
                <a:off x="5469" y="1562"/>
                <a:ext cx="291" cy="625"/>
              </a:xfrm>
              <a:custGeom>
                <a:avLst/>
                <a:gdLst/>
                <a:ahLst/>
                <a:cxnLst>
                  <a:cxn ang="0">
                    <a:pos x="0" y="624"/>
                  </a:cxn>
                  <a:cxn ang="0">
                    <a:pos x="291" y="625"/>
                  </a:cxn>
                  <a:cxn ang="0">
                    <a:pos x="291" y="6"/>
                  </a:cxn>
                  <a:cxn ang="0">
                    <a:pos x="0" y="0"/>
                  </a:cxn>
                  <a:cxn ang="0">
                    <a:pos x="0" y="624"/>
                  </a:cxn>
                </a:cxnLst>
                <a:rect l="0" t="0" r="r" b="b"/>
                <a:pathLst>
                  <a:path w="291" h="625">
                    <a:moveTo>
                      <a:pt x="0" y="624"/>
                    </a:moveTo>
                    <a:lnTo>
                      <a:pt x="291" y="625"/>
                    </a:lnTo>
                    <a:lnTo>
                      <a:pt x="291" y="6"/>
                    </a:lnTo>
                    <a:lnTo>
                      <a:pt x="0" y="0"/>
                    </a:lnTo>
                    <a:cubicBezTo>
                      <a:pt x="39" y="384"/>
                      <a:pt x="0" y="494"/>
                      <a:pt x="0" y="624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7" name="Freeform 21"/>
              <p:cNvSpPr>
                <a:spLocks/>
              </p:cNvSpPr>
              <p:nvPr/>
            </p:nvSpPr>
            <p:spPr bwMode="ltGray">
              <a:xfrm rot="-5400000">
                <a:off x="5084" y="1694"/>
                <a:ext cx="624" cy="36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240" y="240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4118" name="Freeform 22"/>
              <p:cNvSpPr>
                <a:spLocks/>
              </p:cNvSpPr>
              <p:nvPr/>
            </p:nvSpPr>
            <p:spPr bwMode="ltGray">
              <a:xfrm rot="-5400000">
                <a:off x="4797" y="1721"/>
                <a:ext cx="632" cy="316"/>
              </a:xfrm>
              <a:custGeom>
                <a:avLst/>
                <a:gdLst/>
                <a:ahLst/>
                <a:cxnLst>
                  <a:cxn ang="0">
                    <a:pos x="8" y="45"/>
                  </a:cxn>
                  <a:cxn ang="0">
                    <a:pos x="8" y="317"/>
                  </a:cxn>
                  <a:cxn ang="0">
                    <a:pos x="248" y="317"/>
                  </a:cxn>
                  <a:cxn ang="0">
                    <a:pos x="632" y="317"/>
                  </a:cxn>
                  <a:cxn ang="0">
                    <a:pos x="632" y="45"/>
                  </a:cxn>
                  <a:cxn ang="0">
                    <a:pos x="104" y="45"/>
                  </a:cxn>
                  <a:cxn ang="0">
                    <a:pos x="8" y="45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119" name="Freeform 23"/>
            <p:cNvSpPr>
              <a:spLocks/>
            </p:cNvSpPr>
            <p:nvPr/>
          </p:nvSpPr>
          <p:spPr bwMode="ltGray">
            <a:xfrm flipH="1">
              <a:off x="-2" y="1536"/>
              <a:ext cx="5762" cy="412"/>
            </a:xfrm>
            <a:custGeom>
              <a:avLst/>
              <a:gdLst/>
              <a:ahLst/>
              <a:cxnLst>
                <a:cxn ang="0">
                  <a:pos x="0" y="196"/>
                </a:cxn>
                <a:cxn ang="0">
                  <a:pos x="5762" y="188"/>
                </a:cxn>
                <a:cxn ang="0">
                  <a:pos x="5762" y="4"/>
                </a:cxn>
                <a:cxn ang="0">
                  <a:pos x="0" y="0"/>
                </a:cxn>
                <a:cxn ang="0">
                  <a:pos x="0" y="196"/>
                </a:cxn>
              </a:cxnLst>
              <a:rect l="0" t="0" r="r" b="b"/>
              <a:pathLst>
                <a:path w="5762" h="385">
                  <a:moveTo>
                    <a:pt x="0" y="196"/>
                  </a:moveTo>
                  <a:cubicBezTo>
                    <a:pt x="1667" y="385"/>
                    <a:pt x="2275" y="93"/>
                    <a:pt x="5762" y="188"/>
                  </a:cubicBezTo>
                  <a:lnTo>
                    <a:pt x="5762" y="4"/>
                  </a:lnTo>
                  <a:lnTo>
                    <a:pt x="0" y="0"/>
                  </a:lnTo>
                  <a:lnTo>
                    <a:pt x="0" y="1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767676"/>
                </a:gs>
              </a:gsLst>
              <a:lin ang="5400000" scaled="1"/>
            </a:gradFill>
            <a:ln w="9525" cap="flat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defTabSz="914400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4120" name="Freeform 24"/>
            <p:cNvSpPr>
              <a:spLocks/>
            </p:cNvSpPr>
            <p:nvPr/>
          </p:nvSpPr>
          <p:spPr bwMode="ltGray">
            <a:xfrm flipH="1">
              <a:off x="-2" y="2017"/>
              <a:ext cx="5761" cy="189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5761" y="0"/>
                </a:cxn>
                <a:cxn ang="0">
                  <a:pos x="5761" y="189"/>
                </a:cxn>
                <a:cxn ang="0">
                  <a:pos x="1" y="189"/>
                </a:cxn>
                <a:cxn ang="0">
                  <a:pos x="0" y="28"/>
                </a:cxn>
              </a:cxnLst>
              <a:rect l="0" t="0" r="r" b="b"/>
              <a:pathLst>
                <a:path w="5761" h="189">
                  <a:moveTo>
                    <a:pt x="0" y="28"/>
                  </a:moveTo>
                  <a:cubicBezTo>
                    <a:pt x="961" y="0"/>
                    <a:pt x="4971" y="161"/>
                    <a:pt x="5761" y="0"/>
                  </a:cubicBezTo>
                  <a:lnTo>
                    <a:pt x="5761" y="189"/>
                  </a:lnTo>
                  <a:lnTo>
                    <a:pt x="1" y="189"/>
                  </a:lnTo>
                  <a:lnTo>
                    <a:pt x="0" y="28"/>
                  </a:lnTo>
                  <a:close/>
                </a:path>
              </a:pathLst>
            </a:custGeom>
            <a:gradFill rotWithShape="0">
              <a:gsLst>
                <a:gs pos="0">
                  <a:srgbClr val="767676"/>
                </a:gs>
                <a:gs pos="100000">
                  <a:schemeClr val="bg1"/>
                </a:gs>
              </a:gsLst>
              <a:lin ang="5400000" scaled="1"/>
            </a:gradFill>
            <a:ln w="952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914400"/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4121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1173163" y="198438"/>
            <a:ext cx="7772400" cy="2286000"/>
          </a:xfrm>
        </p:spPr>
        <p:txBody>
          <a:bodyPr anchor="b">
            <a:spAutoFit/>
          </a:bodyPr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ubTitle" idx="1"/>
          </p:nvPr>
        </p:nvSpPr>
        <p:spPr>
          <a:xfrm>
            <a:off x="1166813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4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123" name="Rectangle 27"/>
          <p:cNvSpPr>
            <a:spLocks noGrp="1" noChangeArrowheads="1"/>
          </p:cNvSpPr>
          <p:nvPr>
            <p:ph type="dt" sz="half" idx="2"/>
          </p:nvPr>
        </p:nvSpPr>
        <p:spPr>
          <a:xfrm>
            <a:off x="1166813" y="6248400"/>
            <a:ext cx="1905000" cy="4572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4124" name="Rectangle 2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399DC0E-DD56-430A-9FD0-C8FD67782E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heel spokes="8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4E7F96-723A-4029-B562-21C5291A6F4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405AB-076D-4518-91F2-D06D538E18D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3163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5563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5A349-7F21-47BB-ACE8-60E801C7328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F6B06-5240-4650-90D9-F6E0828B961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1FD04-3CED-4629-A4B7-95FAF29FCEF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FD6B9-CD86-4516-8967-D6267740C3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D9E15D-29E7-4FD4-8B56-398A8CCB47B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92A58-358B-42A7-8799-9E4E8C09D38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CF030-A709-4481-A67D-DAD094A94F1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457200"/>
            <a:ext cx="19431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3163" y="457200"/>
            <a:ext cx="56769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81C3F-5781-4B70-957C-47CD6B071BA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"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برای ویرایش سبک عنوان اسلاید اصلی، کلیک نمایید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برای ویرایش سبک متن اسلاید اصلی، کلیک نمایید</a:t>
            </a:r>
          </a:p>
          <a:p>
            <a:pPr lvl="1"/>
            <a:r>
              <a:rPr lang="ar-SA" smtClean="0"/>
              <a:t>سطح دوم</a:t>
            </a:r>
          </a:p>
          <a:p>
            <a:pPr lvl="2"/>
            <a:r>
              <a:rPr lang="ar-SA" smtClean="0"/>
              <a:t>سطح سوم</a:t>
            </a:r>
          </a:p>
          <a:p>
            <a:pPr lvl="3"/>
            <a:r>
              <a:rPr lang="ar-SA" smtClean="0"/>
              <a:t>سطح چهارم</a:t>
            </a:r>
          </a:p>
          <a:p>
            <a:pPr lvl="4"/>
            <a:r>
              <a:rPr lang="ar-SA" smtClean="0"/>
              <a:t>سطح پنجم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  <a:effectLst/>
              <a:ea typeface="+mn-ea"/>
            </a:endParaRP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3399FF"/>
              </a:solidFill>
              <a:effectLst/>
              <a:ea typeface="+mn-ea"/>
            </a:endParaRP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algn="l">
              <a:defRPr/>
            </a:pPr>
            <a:fld id="{5C65E5B4-94C7-4202-800D-F92734D63B8D}" type="slidenum">
              <a:rPr lang="en-US">
                <a:solidFill>
                  <a:srgbClr val="3399FF"/>
                </a:solidFill>
                <a:effectLst/>
                <a:ea typeface="+mn-ea"/>
              </a:rPr>
              <a:pPr algn="l">
                <a:defRPr/>
              </a:pPr>
              <a:t>‹#›</a:t>
            </a:fld>
            <a:endParaRPr lang="en-US">
              <a:solidFill>
                <a:srgbClr val="3399FF"/>
              </a:solidFill>
              <a:effectLst/>
              <a:ea typeface="+mn-ea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3800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3803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33804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3806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33807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3809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33810" name="Rectangle 18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33812" name="Rectangle 20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  <p:sp>
          <p:nvSpPr>
            <p:cNvPr id="33813" name="Rectangle 21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rgbClr val="000066"/>
                </a:solidFill>
                <a:effectLst/>
                <a:latin typeface="Tahoma"/>
                <a:ea typeface="+mn-ea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F2ADA-CF44-4D94-B199-B56FCB1A146A}" type="datetimeFigureOut">
              <a:rPr lang="en-US" smtClean="0"/>
              <a:pPr/>
              <a:t>8/20/2023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7F1EE-96A0-4AC8-A6A1-E58D2581D1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  <p:sldLayoutId id="2147483902" r:id="rId12"/>
    <p:sldLayoutId id="2147484150" r:id="rId13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Text Box 34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27" name="Picture 39" descr=" htrd hrt aef erh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8035925" y="6237288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>
                <a:solidFill>
                  <a:srgbClr val="372517"/>
                </a:solidFill>
              </a:rPr>
              <a:t>Page </a:t>
            </a:r>
            <a:fld id="{8E866206-5F4C-42F6-9FF4-7F214042DCC3}" type="slidenum">
              <a:rPr lang="fr-FR" b="1">
                <a:solidFill>
                  <a:srgbClr val="372517"/>
                </a:solidFill>
              </a:rPr>
              <a:pPr>
                <a:defRPr/>
              </a:pPr>
              <a:t>‹#›</a:t>
            </a:fld>
            <a:endParaRPr lang="fr-FR" b="1">
              <a:solidFill>
                <a:srgbClr val="372517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ransition>
    <p:wheel spokes="8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" name="Freeform 112"/>
          <p:cNvSpPr>
            <a:spLocks/>
          </p:cNvSpPr>
          <p:nvPr/>
        </p:nvSpPr>
        <p:spPr bwMode="auto">
          <a:xfrm>
            <a:off x="-17463" y="6223000"/>
            <a:ext cx="9172576" cy="661988"/>
          </a:xfrm>
          <a:custGeom>
            <a:avLst/>
            <a:gdLst/>
            <a:ahLst/>
            <a:cxnLst>
              <a:cxn ang="0">
                <a:pos x="5771" y="403"/>
              </a:cxn>
              <a:cxn ang="0">
                <a:pos x="4" y="417"/>
              </a:cxn>
              <a:cxn ang="0">
                <a:pos x="0" y="24"/>
              </a:cxn>
              <a:cxn ang="0">
                <a:pos x="2218" y="272"/>
              </a:cxn>
              <a:cxn ang="0">
                <a:pos x="5778" y="91"/>
              </a:cxn>
              <a:cxn ang="0">
                <a:pos x="5771" y="403"/>
              </a:cxn>
            </a:cxnLst>
            <a:rect l="0" t="0" r="r" b="b"/>
            <a:pathLst>
              <a:path w="5778" h="417">
                <a:moveTo>
                  <a:pt x="5771" y="403"/>
                </a:moveTo>
                <a:lnTo>
                  <a:pt x="4" y="417"/>
                </a:lnTo>
                <a:lnTo>
                  <a:pt x="0" y="24"/>
                </a:lnTo>
                <a:cubicBezTo>
                  <a:pt x="369" y="0"/>
                  <a:pt x="1255" y="261"/>
                  <a:pt x="2218" y="272"/>
                </a:cubicBezTo>
                <a:cubicBezTo>
                  <a:pt x="3181" y="283"/>
                  <a:pt x="5186" y="69"/>
                  <a:pt x="5778" y="91"/>
                </a:cubicBezTo>
                <a:lnTo>
                  <a:pt x="5771" y="403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 sz="1800">
              <a:solidFill>
                <a:srgbClr val="496B2E"/>
              </a:solidFill>
              <a:effectLst/>
              <a:latin typeface="Arial" charset="0"/>
            </a:endParaRPr>
          </a:p>
        </p:txBody>
      </p:sp>
      <p:sp>
        <p:nvSpPr>
          <p:cNvPr id="1135" name="Freeform 111"/>
          <p:cNvSpPr>
            <a:spLocks/>
          </p:cNvSpPr>
          <p:nvPr/>
        </p:nvSpPr>
        <p:spPr bwMode="auto">
          <a:xfrm>
            <a:off x="-33338" y="-44450"/>
            <a:ext cx="9580563" cy="2173288"/>
          </a:xfrm>
          <a:custGeom>
            <a:avLst/>
            <a:gdLst/>
            <a:ahLst/>
            <a:cxnLst>
              <a:cxn ang="0">
                <a:pos x="5" y="7"/>
              </a:cxn>
              <a:cxn ang="0">
                <a:pos x="5816" y="0"/>
              </a:cxn>
              <a:cxn ang="0">
                <a:pos x="5816" y="1249"/>
              </a:cxn>
              <a:cxn ang="0">
                <a:pos x="5066" y="722"/>
              </a:cxn>
              <a:cxn ang="0">
                <a:pos x="0" y="951"/>
              </a:cxn>
              <a:cxn ang="0">
                <a:pos x="5" y="7"/>
              </a:cxn>
            </a:cxnLst>
            <a:rect l="0" t="0" r="r" b="b"/>
            <a:pathLst>
              <a:path w="6035" h="1369">
                <a:moveTo>
                  <a:pt x="5" y="7"/>
                </a:moveTo>
                <a:lnTo>
                  <a:pt x="5816" y="0"/>
                </a:lnTo>
                <a:lnTo>
                  <a:pt x="5816" y="1249"/>
                </a:lnTo>
                <a:cubicBezTo>
                  <a:pt x="5691" y="1369"/>
                  <a:pt x="6035" y="772"/>
                  <a:pt x="5066" y="722"/>
                </a:cubicBezTo>
                <a:cubicBezTo>
                  <a:pt x="4097" y="672"/>
                  <a:pt x="843" y="1070"/>
                  <a:pt x="0" y="951"/>
                </a:cubicBezTo>
                <a:lnTo>
                  <a:pt x="5" y="7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>
            <a:outerShdw dist="88900" dir="5400000" algn="ctr" rotWithShape="0">
              <a:schemeClr val="bg2"/>
            </a:outerShdw>
          </a:effectLst>
        </p:spPr>
        <p:txBody>
          <a:bodyPr/>
          <a:lstStyle/>
          <a:p>
            <a:pPr algn="l">
              <a:defRPr/>
            </a:pPr>
            <a:endParaRPr lang="en-US" sz="1800">
              <a:solidFill>
                <a:srgbClr val="496B2E"/>
              </a:solidFill>
              <a:effectLst/>
              <a:latin typeface="Arial" charset="0"/>
            </a:endParaRPr>
          </a:p>
        </p:txBody>
      </p: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11053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7813" y="6497638"/>
            <a:ext cx="21336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algn="l">
              <a:defRPr/>
            </a:pPr>
            <a:endParaRPr lang="en-US">
              <a:solidFill>
                <a:srgbClr val="496B2E"/>
              </a:solidFill>
              <a:effectLst/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94500" y="6497638"/>
            <a:ext cx="21336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D57D1B2-3CB0-4EA7-BF11-04F355840C45}" type="slidenum">
              <a:rPr lang="en-US">
                <a:solidFill>
                  <a:srgbClr val="496B2E"/>
                </a:solidFill>
                <a:effectLst/>
                <a:latin typeface="Arial" charset="0"/>
              </a:rPr>
              <a:pPr>
                <a:defRPr/>
              </a:pPr>
              <a:t>‹#›</a:t>
            </a:fld>
            <a:endParaRPr lang="en-US">
              <a:solidFill>
                <a:srgbClr val="496B2E"/>
              </a:solidFill>
              <a:effectLst/>
              <a:latin typeface="Arial" charset="0"/>
            </a:endParaRPr>
          </a:p>
        </p:txBody>
      </p:sp>
      <p:grpSp>
        <p:nvGrpSpPr>
          <p:cNvPr id="2" name="Group 122"/>
          <p:cNvGrpSpPr>
            <a:grpSpLocks/>
          </p:cNvGrpSpPr>
          <p:nvPr/>
        </p:nvGrpSpPr>
        <p:grpSpPr bwMode="auto">
          <a:xfrm>
            <a:off x="7696200" y="5192713"/>
            <a:ext cx="1236663" cy="1439862"/>
            <a:chOff x="3107" y="1003"/>
            <a:chExt cx="2495" cy="2903"/>
          </a:xfrm>
        </p:grpSpPr>
        <p:grpSp>
          <p:nvGrpSpPr>
            <p:cNvPr id="3" name="Group 113"/>
            <p:cNvGrpSpPr>
              <a:grpSpLocks/>
            </p:cNvGrpSpPr>
            <p:nvPr userDrawn="1"/>
          </p:nvGrpSpPr>
          <p:grpSpPr bwMode="auto">
            <a:xfrm>
              <a:off x="3107" y="2001"/>
              <a:ext cx="1905" cy="1905"/>
              <a:chOff x="1655" y="3067"/>
              <a:chExt cx="975" cy="975"/>
            </a:xfrm>
          </p:grpSpPr>
          <p:sp>
            <p:nvSpPr>
              <p:cNvPr id="1138" name="AutoShape 114"/>
              <p:cNvSpPr>
                <a:spLocks noChangeArrowheads="1"/>
              </p:cNvSpPr>
              <p:nvPr userDrawn="1"/>
            </p:nvSpPr>
            <p:spPr bwMode="auto">
              <a:xfrm>
                <a:off x="1655" y="3067"/>
                <a:ext cx="975" cy="975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Matte">
                <a:bevelT w="13500" h="13500" prst="angle"/>
                <a:bevelB w="13500" h="13500" prst="angle"/>
                <a:extrusionClr>
                  <a:schemeClr val="bg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 userDrawn="1"/>
            </p:nvSpPr>
            <p:spPr bwMode="auto">
              <a:xfrm>
                <a:off x="1868" y="3280"/>
                <a:ext cx="549" cy="549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Matte">
                <a:bevelT w="13500" h="13500" prst="angle"/>
                <a:bevelB w="13500" h="13500" prst="angle"/>
                <a:extrusionClr>
                  <a:schemeClr val="bg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4" name="Group 116"/>
            <p:cNvGrpSpPr>
              <a:grpSpLocks/>
            </p:cNvGrpSpPr>
            <p:nvPr userDrawn="1"/>
          </p:nvGrpSpPr>
          <p:grpSpPr bwMode="auto">
            <a:xfrm>
              <a:off x="4921" y="2228"/>
              <a:ext cx="567" cy="567"/>
              <a:chOff x="1655" y="3067"/>
              <a:chExt cx="975" cy="975"/>
            </a:xfrm>
          </p:grpSpPr>
          <p:sp>
            <p:nvSpPr>
              <p:cNvPr id="1141" name="AutoShape 117"/>
              <p:cNvSpPr>
                <a:spLocks noChangeArrowheads="1"/>
              </p:cNvSpPr>
              <p:nvPr userDrawn="1"/>
            </p:nvSpPr>
            <p:spPr bwMode="auto">
              <a:xfrm>
                <a:off x="1653" y="3068"/>
                <a:ext cx="975" cy="974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Matte">
                <a:bevelT w="13500" h="13500" prst="angle"/>
                <a:bevelB w="13500" h="13500" prst="angle"/>
                <a:extrusionClr>
                  <a:schemeClr val="bg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 userDrawn="1"/>
            </p:nvSpPr>
            <p:spPr bwMode="auto">
              <a:xfrm>
                <a:off x="1868" y="3283"/>
                <a:ext cx="545" cy="545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61900" prstMaterial="legacyMatte">
                <a:bevelT w="13500" h="13500" prst="angle"/>
                <a:bevelB w="13500" h="13500" prst="angle"/>
                <a:extrusionClr>
                  <a:schemeClr val="bg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5" name="Group 119"/>
            <p:cNvGrpSpPr>
              <a:grpSpLocks/>
            </p:cNvGrpSpPr>
            <p:nvPr userDrawn="1"/>
          </p:nvGrpSpPr>
          <p:grpSpPr bwMode="auto">
            <a:xfrm>
              <a:off x="4309" y="1003"/>
              <a:ext cx="1293" cy="1293"/>
              <a:chOff x="1655" y="3067"/>
              <a:chExt cx="975" cy="975"/>
            </a:xfrm>
          </p:grpSpPr>
          <p:sp>
            <p:nvSpPr>
              <p:cNvPr id="1144" name="AutoShape 120"/>
              <p:cNvSpPr>
                <a:spLocks noChangeArrowheads="1"/>
              </p:cNvSpPr>
              <p:nvPr userDrawn="1"/>
            </p:nvSpPr>
            <p:spPr bwMode="auto">
              <a:xfrm>
                <a:off x="1654" y="3067"/>
                <a:ext cx="976" cy="975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Matte">
                <a:bevelT w="13500" h="13500" prst="angle"/>
                <a:bevelB w="13500" h="13500" prst="angle"/>
                <a:extrusionClr>
                  <a:schemeClr val="bg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 userDrawn="1"/>
            </p:nvSpPr>
            <p:spPr bwMode="auto">
              <a:xfrm>
                <a:off x="1867" y="3279"/>
                <a:ext cx="551" cy="550"/>
              </a:xfrm>
              <a:custGeom>
                <a:avLst/>
                <a:gdLst>
                  <a:gd name="G0" fmla="+- 2918 0 0"/>
                  <a:gd name="G1" fmla="+- 21600 0 2918"/>
                  <a:gd name="G2" fmla="+- 21600 0 291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918" y="10800"/>
                    </a:moveTo>
                    <a:cubicBezTo>
                      <a:pt x="2918" y="15153"/>
                      <a:pt x="6447" y="18682"/>
                      <a:pt x="10800" y="18682"/>
                    </a:cubicBezTo>
                    <a:cubicBezTo>
                      <a:pt x="15153" y="18682"/>
                      <a:pt x="18682" y="15153"/>
                      <a:pt x="18682" y="10800"/>
                    </a:cubicBezTo>
                    <a:cubicBezTo>
                      <a:pt x="18682" y="6447"/>
                      <a:pt x="15153" y="2918"/>
                      <a:pt x="10800" y="2918"/>
                    </a:cubicBezTo>
                    <a:cubicBezTo>
                      <a:pt x="6447" y="2918"/>
                      <a:pt x="2918" y="6447"/>
                      <a:pt x="291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legacyPerspectiveFront">
                  <a:rot lat="1500000" lon="1500000" rev="0"/>
                </a:camera>
                <a:lightRig rig="legacyFlat1" dir="t"/>
              </a:scene3d>
              <a:sp3d extrusionH="100000" prstMaterial="legacyMatte">
                <a:bevelT w="13500" h="13500" prst="angle"/>
                <a:bevelB w="13500" h="13500" prst="angle"/>
                <a:extrusionClr>
                  <a:schemeClr val="bg1"/>
                </a:extrusionClr>
              </a:sp3d>
            </p:spPr>
            <p:txBody>
              <a:bodyPr wrap="none" anchor="ctr">
                <a:flatTx/>
              </a:bodyPr>
              <a:lstStyle/>
              <a:p>
                <a:pPr algn="l">
                  <a:defRPr/>
                </a:pPr>
                <a:endParaRPr lang="en-US" sz="1800">
                  <a:solidFill>
                    <a:srgbClr val="496B2E"/>
                  </a:solidFill>
                  <a:effectLst/>
                  <a:latin typeface="Arial" charset="0"/>
                </a:endParaRPr>
              </a:p>
            </p:txBody>
          </p:sp>
        </p:grpSp>
      </p:grpSp>
      <p:sp>
        <p:nvSpPr>
          <p:cNvPr id="3080" name="AutoShap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16113"/>
            <a:ext cx="8291513" cy="3709987"/>
          </a:xfrm>
          <a:prstGeom prst="roundRect">
            <a:avLst>
              <a:gd name="adj" fmla="val 16667"/>
            </a:avLst>
          </a:prstGeom>
          <a:solidFill>
            <a:schemeClr val="accent1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  <p:sldLayoutId id="2147483939" r:id="rId12"/>
    <p:sldLayoutId id="2147483940" r:id="rId13"/>
    <p:sldLayoutId id="2147483941" r:id="rId14"/>
  </p:sldLayoutIdLst>
  <p:transition>
    <p:wheel spokes="8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DE15E03-C803-4523-8E08-FB09CF638F8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</p:sldLayoutIdLst>
  <p:transition>
    <p:wheel spokes="8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srgbClr val="0099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defTabSz="914400"/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copyright 2006 www.brainybetty.com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defTabSz="914400"/>
            <a:r>
              <a:rPr lang="en-US" smtClean="0">
                <a:solidFill>
                  <a:srgbClr val="FFFE00">
                    <a:tint val="60000"/>
                    <a:satMod val="155000"/>
                  </a:srgbClr>
                </a:solidFill>
              </a:rPr>
              <a:t>11/19/2011</a:t>
            </a:r>
            <a:endParaRPr lang="en-US" dirty="0">
              <a:solidFill>
                <a:srgbClr val="FFFE00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 defTabSz="914400"/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 defTabSz="914400"/>
              <a:t>‹#›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</p:sldLayoutIdLst>
  <p:transition>
    <p:wheel spokes="8"/>
  </p:transition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-4763"/>
            <a:ext cx="1063625" cy="6858001"/>
            <a:chOff x="0" y="-3"/>
            <a:chExt cx="670" cy="4320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 rot="16200000" flipH="1">
              <a:off x="-1815" y="1838"/>
              <a:ext cx="4320" cy="638"/>
              <a:chOff x="-2" y="1562"/>
              <a:chExt cx="5762" cy="638"/>
            </a:xfrm>
          </p:grpSpPr>
          <p:sp>
            <p:nvSpPr>
              <p:cNvPr id="3076" name="Freeform 4"/>
              <p:cNvSpPr>
                <a:spLocks/>
              </p:cNvSpPr>
              <p:nvPr/>
            </p:nvSpPr>
            <p:spPr bwMode="ltGray">
              <a:xfrm rot="-5400000">
                <a:off x="2559" y="-993"/>
                <a:ext cx="624" cy="57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20"/>
                  </a:cxn>
                  <a:cxn ang="0">
                    <a:pos x="1000" y="720"/>
                  </a:cxn>
                  <a:cxn ang="0">
                    <a:pos x="1000" y="0"/>
                  </a:cxn>
                  <a:cxn ang="0">
                    <a:pos x="0" y="0"/>
                  </a:cxn>
                </a:cxnLst>
                <a:rect l="0" t="0" r="r" b="b"/>
                <a:pathLst>
                  <a:path w="1000" h="720">
                    <a:moveTo>
                      <a:pt x="0" y="0"/>
                    </a:moveTo>
                    <a:lnTo>
                      <a:pt x="0" y="720"/>
                    </a:lnTo>
                    <a:lnTo>
                      <a:pt x="1000" y="720"/>
                    </a:lnTo>
                    <a:lnTo>
                      <a:pt x="10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77" name="Freeform 5"/>
              <p:cNvSpPr>
                <a:spLocks/>
              </p:cNvSpPr>
              <p:nvPr/>
            </p:nvSpPr>
            <p:spPr bwMode="ltGray">
              <a:xfrm rot="-5400000">
                <a:off x="1323" y="1669"/>
                <a:ext cx="624" cy="4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78" name="Freeform 6"/>
              <p:cNvSpPr>
                <a:spLocks/>
              </p:cNvSpPr>
              <p:nvPr/>
            </p:nvSpPr>
            <p:spPr bwMode="ltGray">
              <a:xfrm rot="-5400000">
                <a:off x="982" y="1669"/>
                <a:ext cx="624" cy="4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79" name="Freeform 7"/>
              <p:cNvSpPr>
                <a:spLocks/>
              </p:cNvSpPr>
              <p:nvPr/>
            </p:nvSpPr>
            <p:spPr bwMode="ltGray">
              <a:xfrm rot="-5400000">
                <a:off x="-57" y="1752"/>
                <a:ext cx="624" cy="25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0" y="325"/>
                  </a:cxn>
                  <a:cxn ang="0">
                    <a:pos x="624" y="325"/>
                  </a:cxn>
                  <a:cxn ang="0">
                    <a:pos x="624" y="53"/>
                  </a:cxn>
                  <a:cxn ang="0">
                    <a:pos x="384" y="8"/>
                  </a:cxn>
                  <a:cxn ang="0">
                    <a:pos x="0" y="53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0" name="Freeform 8"/>
              <p:cNvSpPr>
                <a:spLocks/>
              </p:cNvSpPr>
              <p:nvPr/>
            </p:nvSpPr>
            <p:spPr bwMode="ltGray">
              <a:xfrm rot="-5400000">
                <a:off x="664" y="1733"/>
                <a:ext cx="624" cy="2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1" name="Freeform 9"/>
              <p:cNvSpPr>
                <a:spLocks/>
              </p:cNvSpPr>
              <p:nvPr/>
            </p:nvSpPr>
            <p:spPr bwMode="ltGray">
              <a:xfrm rot="-5400000">
                <a:off x="442" y="1699"/>
                <a:ext cx="624" cy="3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240" y="240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2" name="Freeform 10"/>
              <p:cNvSpPr>
                <a:spLocks/>
              </p:cNvSpPr>
              <p:nvPr/>
            </p:nvSpPr>
            <p:spPr bwMode="ltGray">
              <a:xfrm rot="-5400000">
                <a:off x="156" y="1726"/>
                <a:ext cx="632" cy="315"/>
              </a:xfrm>
              <a:custGeom>
                <a:avLst/>
                <a:gdLst/>
                <a:ahLst/>
                <a:cxnLst>
                  <a:cxn ang="0">
                    <a:pos x="8" y="45"/>
                  </a:cxn>
                  <a:cxn ang="0">
                    <a:pos x="8" y="317"/>
                  </a:cxn>
                  <a:cxn ang="0">
                    <a:pos x="248" y="317"/>
                  </a:cxn>
                  <a:cxn ang="0">
                    <a:pos x="632" y="317"/>
                  </a:cxn>
                  <a:cxn ang="0">
                    <a:pos x="632" y="45"/>
                  </a:cxn>
                  <a:cxn ang="0">
                    <a:pos x="104" y="45"/>
                  </a:cxn>
                  <a:cxn ang="0">
                    <a:pos x="8" y="45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3" name="Freeform 11"/>
              <p:cNvSpPr>
                <a:spLocks/>
              </p:cNvSpPr>
              <p:nvPr/>
            </p:nvSpPr>
            <p:spPr bwMode="ltGray">
              <a:xfrm rot="-5400000">
                <a:off x="3211" y="1664"/>
                <a:ext cx="624" cy="4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4" name="Freeform 12"/>
              <p:cNvSpPr>
                <a:spLocks/>
              </p:cNvSpPr>
              <p:nvPr/>
            </p:nvSpPr>
            <p:spPr bwMode="ltGray">
              <a:xfrm rot="-5400000">
                <a:off x="2870" y="1664"/>
                <a:ext cx="624" cy="4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5" name="Freeform 13"/>
              <p:cNvSpPr>
                <a:spLocks/>
              </p:cNvSpPr>
              <p:nvPr/>
            </p:nvSpPr>
            <p:spPr bwMode="ltGray">
              <a:xfrm rot="-5400000">
                <a:off x="1830" y="1747"/>
                <a:ext cx="624" cy="25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0" y="325"/>
                  </a:cxn>
                  <a:cxn ang="0">
                    <a:pos x="624" y="325"/>
                  </a:cxn>
                  <a:cxn ang="0">
                    <a:pos x="624" y="53"/>
                  </a:cxn>
                  <a:cxn ang="0">
                    <a:pos x="384" y="8"/>
                  </a:cxn>
                  <a:cxn ang="0">
                    <a:pos x="0" y="53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6" name="Freeform 14"/>
              <p:cNvSpPr>
                <a:spLocks/>
              </p:cNvSpPr>
              <p:nvPr/>
            </p:nvSpPr>
            <p:spPr bwMode="ltGray">
              <a:xfrm rot="-5400000">
                <a:off x="2551" y="1728"/>
                <a:ext cx="624" cy="2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520" y="317"/>
                      <a:pt x="624" y="272"/>
                    </a:cubicBezTo>
                    <a:lnTo>
                      <a:pt x="624" y="0"/>
                    </a:lnTo>
                    <a:cubicBezTo>
                      <a:pt x="240" y="42"/>
                      <a:pt x="130" y="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7" name="Freeform 15"/>
              <p:cNvSpPr>
                <a:spLocks/>
              </p:cNvSpPr>
              <p:nvPr/>
            </p:nvSpPr>
            <p:spPr bwMode="ltGray">
              <a:xfrm rot="-5400000">
                <a:off x="2330" y="1694"/>
                <a:ext cx="624" cy="36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240" y="240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8" name="Freeform 16"/>
              <p:cNvSpPr>
                <a:spLocks/>
              </p:cNvSpPr>
              <p:nvPr/>
            </p:nvSpPr>
            <p:spPr bwMode="ltGray">
              <a:xfrm rot="-5400000">
                <a:off x="2043" y="1721"/>
                <a:ext cx="632" cy="316"/>
              </a:xfrm>
              <a:custGeom>
                <a:avLst/>
                <a:gdLst/>
                <a:ahLst/>
                <a:cxnLst>
                  <a:cxn ang="0">
                    <a:pos x="8" y="45"/>
                  </a:cxn>
                  <a:cxn ang="0">
                    <a:pos x="8" y="317"/>
                  </a:cxn>
                  <a:cxn ang="0">
                    <a:pos x="248" y="317"/>
                  </a:cxn>
                  <a:cxn ang="0">
                    <a:pos x="632" y="317"/>
                  </a:cxn>
                  <a:cxn ang="0">
                    <a:pos x="632" y="45"/>
                  </a:cxn>
                  <a:cxn ang="0">
                    <a:pos x="104" y="45"/>
                  </a:cxn>
                  <a:cxn ang="0">
                    <a:pos x="8" y="45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89" name="Freeform 17"/>
              <p:cNvSpPr>
                <a:spLocks/>
              </p:cNvSpPr>
              <p:nvPr/>
            </p:nvSpPr>
            <p:spPr bwMode="ltGray">
              <a:xfrm rot="-5400000">
                <a:off x="4077" y="1669"/>
                <a:ext cx="624" cy="4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432" y="224"/>
                      <a:pt x="520" y="317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90" name="Freeform 18"/>
              <p:cNvSpPr>
                <a:spLocks/>
              </p:cNvSpPr>
              <p:nvPr/>
            </p:nvSpPr>
            <p:spPr bwMode="ltGray">
              <a:xfrm rot="-5400000">
                <a:off x="3736" y="1669"/>
                <a:ext cx="624" cy="4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317">
                    <a:moveTo>
                      <a:pt x="0" y="0"/>
                    </a:moveTo>
                    <a:lnTo>
                      <a:pt x="0" y="272"/>
                    </a:lnTo>
                    <a:cubicBezTo>
                      <a:pt x="104" y="317"/>
                      <a:pt x="432" y="240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91" name="Freeform 19"/>
              <p:cNvSpPr>
                <a:spLocks/>
              </p:cNvSpPr>
              <p:nvPr/>
            </p:nvSpPr>
            <p:spPr bwMode="ltGray">
              <a:xfrm rot="-5400000">
                <a:off x="4584" y="1747"/>
                <a:ext cx="624" cy="255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0" y="325"/>
                  </a:cxn>
                  <a:cxn ang="0">
                    <a:pos x="624" y="325"/>
                  </a:cxn>
                  <a:cxn ang="0">
                    <a:pos x="624" y="53"/>
                  </a:cxn>
                  <a:cxn ang="0">
                    <a:pos x="384" y="8"/>
                  </a:cxn>
                  <a:cxn ang="0">
                    <a:pos x="0" y="53"/>
                  </a:cxn>
                </a:cxnLst>
                <a:rect l="0" t="0" r="r" b="b"/>
                <a:pathLst>
                  <a:path w="624" h="370">
                    <a:moveTo>
                      <a:pt x="0" y="53"/>
                    </a:moveTo>
                    <a:lnTo>
                      <a:pt x="0" y="325"/>
                    </a:lnTo>
                    <a:cubicBezTo>
                      <a:pt x="104" y="370"/>
                      <a:pt x="520" y="370"/>
                      <a:pt x="624" y="325"/>
                    </a:cubicBezTo>
                    <a:lnTo>
                      <a:pt x="624" y="53"/>
                    </a:lnTo>
                    <a:cubicBezTo>
                      <a:pt x="584" y="0"/>
                      <a:pt x="488" y="8"/>
                      <a:pt x="384" y="8"/>
                    </a:cubicBezTo>
                    <a:cubicBezTo>
                      <a:pt x="280" y="8"/>
                      <a:pt x="80" y="44"/>
                      <a:pt x="0" y="5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92" name="Freeform 20"/>
              <p:cNvSpPr>
                <a:spLocks/>
              </p:cNvSpPr>
              <p:nvPr/>
            </p:nvSpPr>
            <p:spPr bwMode="ltGray">
              <a:xfrm>
                <a:off x="5469" y="1562"/>
                <a:ext cx="291" cy="625"/>
              </a:xfrm>
              <a:custGeom>
                <a:avLst/>
                <a:gdLst/>
                <a:ahLst/>
                <a:cxnLst>
                  <a:cxn ang="0">
                    <a:pos x="0" y="624"/>
                  </a:cxn>
                  <a:cxn ang="0">
                    <a:pos x="291" y="625"/>
                  </a:cxn>
                  <a:cxn ang="0">
                    <a:pos x="291" y="6"/>
                  </a:cxn>
                  <a:cxn ang="0">
                    <a:pos x="0" y="0"/>
                  </a:cxn>
                  <a:cxn ang="0">
                    <a:pos x="0" y="624"/>
                  </a:cxn>
                </a:cxnLst>
                <a:rect l="0" t="0" r="r" b="b"/>
                <a:pathLst>
                  <a:path w="291" h="625">
                    <a:moveTo>
                      <a:pt x="0" y="624"/>
                    </a:moveTo>
                    <a:lnTo>
                      <a:pt x="291" y="625"/>
                    </a:lnTo>
                    <a:lnTo>
                      <a:pt x="291" y="6"/>
                    </a:lnTo>
                    <a:lnTo>
                      <a:pt x="0" y="0"/>
                    </a:lnTo>
                    <a:cubicBezTo>
                      <a:pt x="39" y="384"/>
                      <a:pt x="0" y="494"/>
                      <a:pt x="0" y="624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93" name="Freeform 21"/>
              <p:cNvSpPr>
                <a:spLocks/>
              </p:cNvSpPr>
              <p:nvPr/>
            </p:nvSpPr>
            <p:spPr bwMode="ltGray">
              <a:xfrm rot="-5400000">
                <a:off x="5084" y="1694"/>
                <a:ext cx="624" cy="36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72"/>
                  </a:cxn>
                  <a:cxn ang="0">
                    <a:pos x="240" y="240"/>
                  </a:cxn>
                  <a:cxn ang="0">
                    <a:pos x="624" y="272"/>
                  </a:cxn>
                  <a:cxn ang="0">
                    <a:pos x="624" y="0"/>
                  </a:cxn>
                  <a:cxn ang="0">
                    <a:pos x="0" y="0"/>
                  </a:cxn>
                </a:cxnLst>
                <a:rect l="0" t="0" r="r" b="b"/>
                <a:pathLst>
                  <a:path w="624" h="272">
                    <a:moveTo>
                      <a:pt x="0" y="0"/>
                    </a:moveTo>
                    <a:cubicBezTo>
                      <a:pt x="0" y="0"/>
                      <a:pt x="0" y="272"/>
                      <a:pt x="0" y="272"/>
                    </a:cubicBezTo>
                    <a:cubicBezTo>
                      <a:pt x="96" y="240"/>
                      <a:pt x="136" y="240"/>
                      <a:pt x="240" y="240"/>
                    </a:cubicBezTo>
                    <a:cubicBezTo>
                      <a:pt x="344" y="240"/>
                      <a:pt x="528" y="272"/>
                      <a:pt x="624" y="272"/>
                    </a:cubicBezTo>
                    <a:lnTo>
                      <a:pt x="6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3094" name="Freeform 22"/>
              <p:cNvSpPr>
                <a:spLocks/>
              </p:cNvSpPr>
              <p:nvPr/>
            </p:nvSpPr>
            <p:spPr bwMode="ltGray">
              <a:xfrm rot="-5400000">
                <a:off x="4797" y="1721"/>
                <a:ext cx="632" cy="316"/>
              </a:xfrm>
              <a:custGeom>
                <a:avLst/>
                <a:gdLst/>
                <a:ahLst/>
                <a:cxnLst>
                  <a:cxn ang="0">
                    <a:pos x="8" y="45"/>
                  </a:cxn>
                  <a:cxn ang="0">
                    <a:pos x="8" y="317"/>
                  </a:cxn>
                  <a:cxn ang="0">
                    <a:pos x="248" y="317"/>
                  </a:cxn>
                  <a:cxn ang="0">
                    <a:pos x="632" y="317"/>
                  </a:cxn>
                  <a:cxn ang="0">
                    <a:pos x="632" y="45"/>
                  </a:cxn>
                  <a:cxn ang="0">
                    <a:pos x="104" y="45"/>
                  </a:cxn>
                  <a:cxn ang="0">
                    <a:pos x="8" y="45"/>
                  </a:cxn>
                </a:cxnLst>
                <a:rect l="0" t="0" r="r" b="b"/>
                <a:pathLst>
                  <a:path w="632" h="362">
                    <a:moveTo>
                      <a:pt x="8" y="45"/>
                    </a:moveTo>
                    <a:lnTo>
                      <a:pt x="8" y="317"/>
                    </a:lnTo>
                    <a:cubicBezTo>
                      <a:pt x="48" y="362"/>
                      <a:pt x="144" y="317"/>
                      <a:pt x="248" y="317"/>
                    </a:cubicBezTo>
                    <a:cubicBezTo>
                      <a:pt x="352" y="317"/>
                      <a:pt x="568" y="362"/>
                      <a:pt x="632" y="317"/>
                    </a:cubicBezTo>
                    <a:lnTo>
                      <a:pt x="632" y="45"/>
                    </a:lnTo>
                    <a:cubicBezTo>
                      <a:pt x="544" y="0"/>
                      <a:pt x="208" y="45"/>
                      <a:pt x="104" y="45"/>
                    </a:cubicBezTo>
                    <a:cubicBezTo>
                      <a:pt x="0" y="45"/>
                      <a:pt x="28" y="45"/>
                      <a:pt x="8" y="45"/>
                    </a:cubicBez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defTabSz="914400"/>
                <a:endParaRPr lang="en-US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3095" name="Freeform 23"/>
            <p:cNvSpPr>
              <a:spLocks/>
            </p:cNvSpPr>
            <p:nvPr/>
          </p:nvSpPr>
          <p:spPr bwMode="ltGray">
            <a:xfrm rot="16200000" flipH="1">
              <a:off x="-1954" y="1951"/>
              <a:ext cx="4320" cy="412"/>
            </a:xfrm>
            <a:custGeom>
              <a:avLst/>
              <a:gdLst/>
              <a:ahLst/>
              <a:cxnLst>
                <a:cxn ang="0">
                  <a:pos x="0" y="196"/>
                </a:cxn>
                <a:cxn ang="0">
                  <a:pos x="5762" y="188"/>
                </a:cxn>
                <a:cxn ang="0">
                  <a:pos x="5762" y="4"/>
                </a:cxn>
                <a:cxn ang="0">
                  <a:pos x="0" y="0"/>
                </a:cxn>
                <a:cxn ang="0">
                  <a:pos x="0" y="196"/>
                </a:cxn>
              </a:cxnLst>
              <a:rect l="0" t="0" r="r" b="b"/>
              <a:pathLst>
                <a:path w="5762" h="385">
                  <a:moveTo>
                    <a:pt x="0" y="196"/>
                  </a:moveTo>
                  <a:cubicBezTo>
                    <a:pt x="1667" y="385"/>
                    <a:pt x="2275" y="93"/>
                    <a:pt x="5762" y="188"/>
                  </a:cubicBezTo>
                  <a:lnTo>
                    <a:pt x="5762" y="4"/>
                  </a:lnTo>
                  <a:lnTo>
                    <a:pt x="0" y="0"/>
                  </a:lnTo>
                  <a:lnTo>
                    <a:pt x="0" y="1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767676"/>
                </a:gs>
              </a:gsLst>
              <a:lin ang="0" scaled="1"/>
            </a:gradFill>
            <a:ln w="9525" cap="flat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defTabSz="914400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3096" name="Freeform 24"/>
            <p:cNvSpPr>
              <a:spLocks/>
            </p:cNvSpPr>
            <p:nvPr/>
          </p:nvSpPr>
          <p:spPr bwMode="ltGray">
            <a:xfrm rot="16200000" flipH="1">
              <a:off x="-1584" y="2062"/>
              <a:ext cx="4319" cy="189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5761" y="0"/>
                </a:cxn>
                <a:cxn ang="0">
                  <a:pos x="5761" y="189"/>
                </a:cxn>
                <a:cxn ang="0">
                  <a:pos x="1" y="189"/>
                </a:cxn>
                <a:cxn ang="0">
                  <a:pos x="0" y="28"/>
                </a:cxn>
              </a:cxnLst>
              <a:rect l="0" t="0" r="r" b="b"/>
              <a:pathLst>
                <a:path w="5761" h="189">
                  <a:moveTo>
                    <a:pt x="0" y="28"/>
                  </a:moveTo>
                  <a:cubicBezTo>
                    <a:pt x="961" y="0"/>
                    <a:pt x="4971" y="161"/>
                    <a:pt x="5761" y="0"/>
                  </a:cubicBezTo>
                  <a:lnTo>
                    <a:pt x="5761" y="189"/>
                  </a:lnTo>
                  <a:lnTo>
                    <a:pt x="1" y="189"/>
                  </a:lnTo>
                  <a:lnTo>
                    <a:pt x="0" y="28"/>
                  </a:lnTo>
                  <a:close/>
                </a:path>
              </a:pathLst>
            </a:custGeom>
            <a:gradFill rotWithShape="0">
              <a:gsLst>
                <a:gs pos="0">
                  <a:srgbClr val="767676"/>
                </a:gs>
                <a:gs pos="100000">
                  <a:schemeClr val="bg1"/>
                </a:gs>
              </a:gsLst>
              <a:lin ang="0" scaled="1"/>
            </a:gradFill>
            <a:ln w="9525" cap="flat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defTabSz="914400"/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3097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1173163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98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3163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9" name="Rectangle 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73163" y="62658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latin typeface="+mn-lt"/>
              </a:defRPr>
            </a:lvl1pPr>
          </a:lstStyle>
          <a:p>
            <a:pPr defTabSz="914400"/>
            <a:endParaRPr lang="en-US">
              <a:solidFill>
                <a:srgbClr val="000000"/>
              </a:solidFill>
            </a:endParaRPr>
          </a:p>
        </p:txBody>
      </p:sp>
      <p:sp>
        <p:nvSpPr>
          <p:cNvPr id="3100" name="Rectangle 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latin typeface="+mn-lt"/>
              </a:defRPr>
            </a:lvl1pPr>
          </a:lstStyle>
          <a:p>
            <a:pPr defTabSz="914400"/>
            <a:endParaRPr lang="en-US">
              <a:solidFill>
                <a:srgbClr val="000000"/>
              </a:solidFill>
            </a:endParaRPr>
          </a:p>
        </p:txBody>
      </p:sp>
      <p:sp>
        <p:nvSpPr>
          <p:cNvPr id="3101" name="Rectangle 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latin typeface="+mn-lt"/>
              </a:defRPr>
            </a:lvl1pPr>
          </a:lstStyle>
          <a:p>
            <a:pPr defTabSz="914400"/>
            <a:fld id="{D08A705A-C244-43B4-BF8A-2EE5E672950B}" type="slidenum">
              <a:rPr lang="en-US">
                <a:solidFill>
                  <a:srgbClr val="000000"/>
                </a:solidFill>
              </a:rPr>
              <a:pPr defTabSz="914400"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</p:sldLayoutIdLst>
  <p:transition>
    <p:wheel spokes="8"/>
  </p:transition>
  <p:hf hd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8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1.wm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1.wm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1.wm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0000">
              <a:srgbClr val="006666">
                <a:alpha val="68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LHAM\besm_937[1]\besm\0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5000" contrast="-68000"/>
          </a:blip>
          <a:srcRect/>
          <a:stretch>
            <a:fillRect/>
          </a:stretch>
        </p:blipFill>
        <p:spPr bwMode="auto">
          <a:xfrm rot="563908">
            <a:off x="6012494" y="477003"/>
            <a:ext cx="2414652" cy="21341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D:\ELHAM\besm_937[1]\besm\060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7000" contrast="-20000"/>
          </a:blip>
          <a:srcRect/>
          <a:stretch>
            <a:fillRect/>
          </a:stretch>
        </p:blipFill>
        <p:spPr bwMode="auto">
          <a:xfrm rot="1186763">
            <a:off x="3213240" y="1478071"/>
            <a:ext cx="3726116" cy="2866243"/>
          </a:xfrm>
          <a:prstGeom prst="roundRect">
            <a:avLst>
              <a:gd name="adj" fmla="val 8594"/>
            </a:avLst>
          </a:prstGeom>
          <a:gradFill>
            <a:gsLst>
              <a:gs pos="60000">
                <a:srgbClr val="0066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9" name="Picture 5" descr="D:\ELHAM\besm_937[1]\besm\077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-54000"/>
          </a:blip>
          <a:srcRect/>
          <a:stretch>
            <a:fillRect/>
          </a:stretch>
        </p:blipFill>
        <p:spPr bwMode="auto">
          <a:xfrm rot="1485193">
            <a:off x="814192" y="2934444"/>
            <a:ext cx="3720164" cy="3312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2191" y="6400800"/>
            <a:ext cx="1905000" cy="457200"/>
          </a:xfrm>
        </p:spPr>
        <p:txBody>
          <a:bodyPr/>
          <a:lstStyle/>
          <a:p>
            <a:pPr>
              <a:defRPr/>
            </a:pPr>
            <a:fld id="{08DDB6CD-12C2-433B-AAD4-AEC9A5173B35}" type="slidenum">
              <a:rPr lang="en-US" b="1" smtClean="0">
                <a:solidFill>
                  <a:schemeClr val="tx1">
                    <a:lumMod val="75000"/>
                  </a:schemeClr>
                </a:solidFill>
              </a:rPr>
              <a:pPr>
                <a:defRPr/>
              </a:pPr>
              <a:t>1</a:t>
            </a:fld>
            <a:endParaRPr lang="en-US" b="1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4" descr="tagcorner1"/>
          <p:cNvPicPr>
            <a:picLocks noChangeAspect="1" noChangeArrowheads="1"/>
          </p:cNvPicPr>
          <p:nvPr/>
        </p:nvPicPr>
        <p:blipFill>
          <a:blip r:embed="rId3" cstate="print"/>
          <a:srcRect t="1926" r="53526" b="54863"/>
          <a:stretch>
            <a:fillRect/>
          </a:stretch>
        </p:blipFill>
        <p:spPr bwMode="auto">
          <a:xfrm>
            <a:off x="247650" y="0"/>
            <a:ext cx="4267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5" descr="tagcorner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6" descr="tag1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0313" y="656878"/>
            <a:ext cx="9182100" cy="559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0" dist="762000" dir="2640000" sx="102000" sy="102000" algn="ctr" rotWithShape="0">
              <a:schemeClr val="accent5">
                <a:lumMod val="10000"/>
              </a:scheme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295400" y="2362200"/>
            <a:ext cx="594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4800" b="1" dirty="0" smtClean="0"/>
              <a:t>مفهوم راحتی و درد</a:t>
            </a:r>
            <a:endParaRPr lang="en-US" sz="48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DBC253-890F-4AC6-BE48-E2D962B76B72}" type="slidenum">
              <a:rPr lang="en-US" b="1" smtClean="0">
                <a:solidFill>
                  <a:srgbClr val="333333"/>
                </a:solidFill>
              </a:rPr>
              <a:pPr>
                <a:defRPr/>
              </a:pPr>
              <a:t>2</a:t>
            </a:fld>
            <a:endParaRPr lang="en-US" b="1" dirty="0">
              <a:solidFill>
                <a:srgbClr val="333333"/>
              </a:solidFill>
            </a:endParaRPr>
          </a:p>
        </p:txBody>
      </p:sp>
      <p:pic>
        <p:nvPicPr>
          <p:cNvPr id="8" name="Picture 7" descr="imagesCAPJQRH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77000" y="1295400"/>
            <a:ext cx="1981200" cy="167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C:\Users\reza\Desktop\chronic-pain-headache-400x4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" y="3505200"/>
            <a:ext cx="2209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28600" y="1752600"/>
            <a:ext cx="8686800" cy="4953000"/>
          </a:xfrm>
          <a:prstGeom prst="roundRect">
            <a:avLst/>
          </a:prstGeom>
          <a:gradFill>
            <a:gsLst>
              <a:gs pos="9900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a-IR" sz="2800" b="1" dirty="0" smtClean="0"/>
              <a:t>راحتی تجربه ذهنی فرد است که در چهار بعد تجربه می گردد:</a:t>
            </a:r>
            <a:endParaRPr lang="en-US" sz="2800" b="1" dirty="0" smtClean="0"/>
          </a:p>
          <a:p>
            <a:pPr algn="just" rtl="1"/>
            <a:r>
              <a:rPr lang="fa-IR" sz="2800" b="1" dirty="0" smtClean="0"/>
              <a:t>- جسمی: مربوط به حواس جسمانی</a:t>
            </a:r>
            <a:endParaRPr lang="en-US" sz="2800" b="1" dirty="0" smtClean="0"/>
          </a:p>
          <a:p>
            <a:pPr algn="just" rtl="1"/>
            <a:r>
              <a:rPr lang="fa-IR" sz="2800" b="1" dirty="0" smtClean="0"/>
              <a:t>- اجتماعی: مربوط به روابط بین فردی، خانوادگی و اجتماعی</a:t>
            </a:r>
            <a:endParaRPr lang="en-US" sz="2800" b="1" dirty="0" smtClean="0"/>
          </a:p>
          <a:p>
            <a:pPr algn="just" rtl="1"/>
            <a:r>
              <a:rPr lang="fa-IR" sz="2800" b="1" dirty="0" smtClean="0"/>
              <a:t>- روانی: مربوط به آگاهی درونی از خود و هدف زندگی</a:t>
            </a:r>
            <a:endParaRPr lang="en-US" sz="2800" b="1" dirty="0" smtClean="0"/>
          </a:p>
          <a:p>
            <a:pPr algn="just" rtl="1"/>
            <a:r>
              <a:rPr lang="fa-IR" sz="2800" b="1" dirty="0" smtClean="0"/>
              <a:t>- محیطی: مربوط به محیط اطراف مانند نور ،حرارت</a:t>
            </a:r>
            <a:endParaRPr lang="en-US" sz="2800" b="1" dirty="0" smtClean="0"/>
          </a:p>
        </p:txBody>
      </p:sp>
      <p:sp>
        <p:nvSpPr>
          <p:cNvPr id="7" name="Oval 6"/>
          <p:cNvSpPr/>
          <p:nvPr/>
        </p:nvSpPr>
        <p:spPr>
          <a:xfrm>
            <a:off x="3048000" y="0"/>
            <a:ext cx="3733800" cy="1447800"/>
          </a:xfrm>
          <a:prstGeom prst="ellipse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</a:rPr>
              <a:t>مفهوم راحتی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51" name="Picture 35" descr="h gfz etzhtfjuyr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5050">
              <a:alpha val="4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52400" y="228600"/>
            <a:ext cx="8763000" cy="327660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>
              <a:tabLst>
                <a:tab pos="5151438" algn="l"/>
              </a:tabLst>
            </a:pPr>
            <a:r>
              <a:rPr lang="fa-IR" sz="2800" b="1" dirty="0" smtClean="0"/>
              <a:t>درد،مکانیسم فیزیولوژیک ومحافظتی است درمقابل محرکهای مضر</a:t>
            </a:r>
          </a:p>
          <a:p>
            <a:pPr algn="just" rtl="1">
              <a:tabLst>
                <a:tab pos="5151438" algn="l"/>
              </a:tabLst>
            </a:pPr>
            <a:r>
              <a:rPr lang="fa-IR" sz="2800" b="1" dirty="0" smtClean="0"/>
              <a:t> مثال:</a:t>
            </a:r>
          </a:p>
          <a:p>
            <a:pPr algn="just" rtl="1">
              <a:tabLst>
                <a:tab pos="5151438" algn="l"/>
              </a:tabLst>
            </a:pPr>
            <a:r>
              <a:rPr lang="fa-IR" sz="2800" b="1" dirty="0" smtClean="0"/>
              <a:t> اجتناب فرد مبتلا به پیچ خوردگی مچ پا از قرار دادن وزن خود روی پاها</a:t>
            </a:r>
            <a:endParaRPr lang="en-US" sz="2800" b="1" dirty="0" smtClean="0"/>
          </a:p>
        </p:txBody>
      </p:sp>
      <p:pic>
        <p:nvPicPr>
          <p:cNvPr id="9" name="Picture 4" descr="C:\Users\reza\Desktop\chronic-pa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962400"/>
            <a:ext cx="579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533399" y="1905000"/>
            <a:ext cx="8382001" cy="4953000"/>
          </a:xfrm>
          <a:ln/>
        </p:spPr>
        <p:style>
          <a:lnRef idx="3">
            <a:schemeClr val="lt1"/>
          </a:lnRef>
          <a:fillRef idx="1002">
            <a:schemeClr val="lt1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درد در 4 مرحله قابل بررسی است :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تبدیل    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Transduction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انتقال   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Transmission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درک    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Perception 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تعدیل    </a:t>
            </a:r>
            <a:r>
              <a:rPr lang="en-US" sz="28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Modulation</a:t>
            </a:r>
            <a:endParaRPr lang="fa-IR" sz="28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loud 3"/>
          <p:cNvSpPr/>
          <p:nvPr/>
        </p:nvSpPr>
        <p:spPr>
          <a:xfrm>
            <a:off x="4114800" y="304800"/>
            <a:ext cx="4267200" cy="990600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4000" b="1" dirty="0" smtClean="0">
                <a:solidFill>
                  <a:schemeClr val="bg2">
                    <a:lumMod val="10000"/>
                  </a:schemeClr>
                </a:solidFill>
              </a:rPr>
              <a:t>فیزیولوژی درد</a:t>
            </a:r>
            <a:endParaRPr lang="fa-IR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16113"/>
            <a:ext cx="8291513" cy="3709987"/>
          </a:xfrm>
        </p:spPr>
        <p:txBody>
          <a:bodyPr/>
          <a:lstStyle/>
          <a:p>
            <a:pPr marL="0" indent="0" algn="ctr" rtl="1">
              <a:buNone/>
            </a:pPr>
            <a:r>
              <a:rPr lang="fa-IR" sz="9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دریافت درد</a:t>
            </a:r>
            <a:endParaRPr lang="en-US" sz="9600" b="1" dirty="0">
              <a:effectLst>
                <a:outerShdw blurRad="38100" dist="38100" dir="2700000" algn="tl">
                  <a:srgbClr val="000000"/>
                </a:outerShdw>
              </a:effectLst>
              <a:latin typeface="Tahoma"/>
              <a:cs typeface="Nazanin" pitchFamily="2" charset="-78"/>
            </a:endParaRPr>
          </a:p>
          <a:p>
            <a:pPr algn="ctr" rtl="1"/>
            <a:endParaRPr lang="en-US" sz="7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6D0AA2-6644-406F-AA92-1C95318E81CD}" type="slidenum">
              <a:rPr lang="en-US" smtClean="0">
                <a:solidFill>
                  <a:srgbClr val="496B2E"/>
                </a:solidFill>
              </a:rPr>
              <a:pPr>
                <a:defRPr/>
              </a:pPr>
              <a:t>6</a:t>
            </a:fld>
            <a:endParaRPr lang="en-US">
              <a:solidFill>
                <a:srgbClr val="496B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12917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68066716"/>
              </p:ext>
            </p:extLst>
          </p:nvPr>
        </p:nvGraphicFramePr>
        <p:xfrm>
          <a:off x="970156" y="14610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022194" y="3255963"/>
            <a:ext cx="6096000" cy="1544637"/>
            <a:chOff x="0" y="1529953"/>
            <a:chExt cx="6096000" cy="1544296"/>
          </a:xfrm>
        </p:grpSpPr>
        <p:sp>
          <p:nvSpPr>
            <p:cNvPr id="18" name="Up Arrow Callout 17"/>
            <p:cNvSpPr/>
            <p:nvPr/>
          </p:nvSpPr>
          <p:spPr>
            <a:xfrm rot="10800000">
              <a:off x="0" y="1529953"/>
              <a:ext cx="6096000" cy="1544296"/>
            </a:xfrm>
            <a:prstGeom prst="upArrowCallou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Up Arrow Callout 4"/>
            <p:cNvSpPr/>
            <p:nvPr/>
          </p:nvSpPr>
          <p:spPr>
            <a:xfrm>
              <a:off x="0" y="1529953"/>
              <a:ext cx="6096000" cy="5428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8016" tIns="128016" rIns="128016" bIns="128016" spcCol="1270" anchor="ctr"/>
            <a:lstStyle/>
            <a:p>
              <a:pPr algn="ctr" rtl="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b="1" dirty="0">
                  <a:solidFill>
                    <a:schemeClr val="tx1"/>
                  </a:solidFill>
                  <a:cs typeface="Nazanin" pitchFamily="2" charset="-78"/>
                </a:rPr>
                <a:t>انتقال پیام عصبی درد توسط </a:t>
              </a:r>
              <a:endParaRPr lang="en-US" b="1" dirty="0">
                <a:solidFill>
                  <a:schemeClr val="tx1"/>
                </a:solidFill>
                <a:cs typeface="Nazanin" pitchFamily="2" charset="-78"/>
              </a:endParaRP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988740" y="3851743"/>
            <a:ext cx="2821260" cy="461962"/>
            <a:chOff x="0" y="2072001"/>
            <a:chExt cx="3047999" cy="461744"/>
          </a:xfrm>
        </p:grpSpPr>
        <p:sp>
          <p:nvSpPr>
            <p:cNvPr id="16" name="Rectangle 15"/>
            <p:cNvSpPr/>
            <p:nvPr/>
          </p:nvSpPr>
          <p:spPr>
            <a:xfrm>
              <a:off x="0" y="2072001"/>
              <a:ext cx="3047999" cy="461744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ctangle 16"/>
            <p:cNvSpPr/>
            <p:nvPr/>
          </p:nvSpPr>
          <p:spPr>
            <a:xfrm>
              <a:off x="0" y="2072001"/>
              <a:ext cx="3047999" cy="4617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22860" rIns="128016" bIns="22860" spcCol="1270" anchor="ctr"/>
            <a:lstStyle/>
            <a:p>
              <a:pPr rtl="1">
                <a:defRPr/>
              </a:pPr>
              <a:r>
                <a:rPr lang="fa-IR" b="1" dirty="0">
                  <a:solidFill>
                    <a:schemeClr val="tx1"/>
                  </a:solidFill>
                </a:rPr>
                <a:t>فیبرهای بدون میلین نوع </a:t>
              </a:r>
              <a:r>
                <a:rPr lang="en-US" b="1" dirty="0">
                  <a:solidFill>
                    <a:schemeClr val="tx1"/>
                  </a:solidFill>
                </a:rPr>
                <a:t>c</a:t>
              </a:r>
              <a:r>
                <a:rPr lang="fa-IR" b="1" dirty="0">
                  <a:solidFill>
                    <a:schemeClr val="tx1"/>
                  </a:solidFill>
                </a:rPr>
                <a:t> 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276600" y="3856313"/>
            <a:ext cx="3896885" cy="568045"/>
            <a:chOff x="3048000" y="2042132"/>
            <a:chExt cx="3896884" cy="567777"/>
          </a:xfrm>
        </p:grpSpPr>
        <p:sp>
          <p:nvSpPr>
            <p:cNvPr id="14" name="Rectangle 13"/>
            <p:cNvSpPr/>
            <p:nvPr/>
          </p:nvSpPr>
          <p:spPr>
            <a:xfrm>
              <a:off x="3723113" y="2042132"/>
              <a:ext cx="3221771" cy="461744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3048000" y="2148165"/>
              <a:ext cx="3047999" cy="4617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22860" rIns="128016" bIns="22860" spcCol="1270" anchor="ctr"/>
            <a:lstStyle/>
            <a:p>
              <a:pPr algn="r" defTabSz="800100" rtl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a-IR" b="1" dirty="0">
                  <a:solidFill>
                    <a:schemeClr val="tx1"/>
                  </a:solidFill>
                </a:rPr>
                <a:t>فیبرهای میلین دارنوع </a:t>
              </a:r>
              <a:r>
                <a:rPr lang="en-US" b="1" dirty="0">
                  <a:solidFill>
                    <a:schemeClr val="tx1"/>
                  </a:solidFill>
                </a:rPr>
                <a:t>A</a:t>
              </a:r>
              <a:r>
                <a:rPr lang="fa-IR" b="1" dirty="0">
                  <a:solidFill>
                    <a:schemeClr val="tx1"/>
                  </a:solidFill>
                </a:rPr>
                <a:t>-</a:t>
              </a:r>
              <a:r>
                <a:rPr lang="fa-IR" b="1" dirty="0">
                  <a:solidFill>
                    <a:schemeClr val="tx1"/>
                  </a:solidFill>
                  <a:latin typeface="Arial" pitchFamily="34" charset="0"/>
                </a:rPr>
                <a:t>دلتا</a:t>
              </a:r>
              <a:endParaRPr lang="fa-IR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1447800" y="6296066"/>
            <a:ext cx="5410200" cy="461962"/>
            <a:chOff x="3048000" y="2072001"/>
            <a:chExt cx="3047999" cy="461744"/>
          </a:xfrm>
        </p:grpSpPr>
        <p:sp>
          <p:nvSpPr>
            <p:cNvPr id="23" name="Rectangle 22"/>
            <p:cNvSpPr/>
            <p:nvPr/>
          </p:nvSpPr>
          <p:spPr>
            <a:xfrm>
              <a:off x="3048000" y="2072001"/>
              <a:ext cx="3047999" cy="461744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angle 23"/>
            <p:cNvSpPr/>
            <p:nvPr/>
          </p:nvSpPr>
          <p:spPr>
            <a:xfrm>
              <a:off x="3048000" y="2072001"/>
              <a:ext cx="3047999" cy="4617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22860" rIns="128016" bIns="22860" spcCol="1270" anchor="ctr"/>
            <a:lstStyle/>
            <a:p>
              <a:pPr algn="ctr" defTabSz="800100" rtl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a-IR" sz="2400" b="1" dirty="0">
                  <a:solidFill>
                    <a:schemeClr val="tx1"/>
                  </a:solidFill>
                  <a:cs typeface="Mj_Zobeir" pitchFamily="2" charset="-78"/>
                </a:rPr>
                <a:t>تقاطع در طناب نخاعی و  انتفال به مغز جهت تفسیر</a:t>
              </a:r>
            </a:p>
          </p:txBody>
        </p:sp>
      </p:grp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990600" y="4800600"/>
            <a:ext cx="6096000" cy="1544637"/>
            <a:chOff x="0" y="1529953"/>
            <a:chExt cx="6096000" cy="1544296"/>
          </a:xfrm>
        </p:grpSpPr>
        <p:sp>
          <p:nvSpPr>
            <p:cNvPr id="30" name="Up Arrow Callout 29"/>
            <p:cNvSpPr/>
            <p:nvPr/>
          </p:nvSpPr>
          <p:spPr>
            <a:xfrm rot="10800000">
              <a:off x="0" y="1529953"/>
              <a:ext cx="6096000" cy="1544296"/>
            </a:xfrm>
            <a:prstGeom prst="upArrowCallou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Up Arrow Callout 4"/>
            <p:cNvSpPr/>
            <p:nvPr/>
          </p:nvSpPr>
          <p:spPr>
            <a:xfrm>
              <a:off x="0" y="1529953"/>
              <a:ext cx="6096000" cy="5428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8016" tIns="128016" rIns="128016" bIns="128016" spcCol="1270" anchor="ctr"/>
            <a:lstStyle/>
            <a:p>
              <a:pPr algn="ctr" defTabSz="800100" rtl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a-IR" sz="3200" dirty="0">
                  <a:solidFill>
                    <a:schemeClr val="tx1"/>
                  </a:solidFill>
                  <a:cs typeface="Nazanin" pitchFamily="2" charset="-78"/>
                </a:rPr>
                <a:t>شاخ خلفی نخاع</a:t>
              </a:r>
            </a:p>
          </p:txBody>
        </p:sp>
      </p:grpSp>
      <p:grpSp>
        <p:nvGrpSpPr>
          <p:cNvPr id="9" name="Group 31"/>
          <p:cNvGrpSpPr>
            <a:grpSpLocks/>
          </p:cNvGrpSpPr>
          <p:nvPr/>
        </p:nvGrpSpPr>
        <p:grpSpPr bwMode="auto">
          <a:xfrm>
            <a:off x="988740" y="5321726"/>
            <a:ext cx="2821260" cy="461962"/>
            <a:chOff x="0" y="2072001"/>
            <a:chExt cx="3047999" cy="461744"/>
          </a:xfrm>
        </p:grpSpPr>
        <p:sp>
          <p:nvSpPr>
            <p:cNvPr id="33" name="Rectangle 32"/>
            <p:cNvSpPr/>
            <p:nvPr/>
          </p:nvSpPr>
          <p:spPr>
            <a:xfrm>
              <a:off x="0" y="2072001"/>
              <a:ext cx="3047999" cy="461744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Rectangle 33"/>
            <p:cNvSpPr/>
            <p:nvPr/>
          </p:nvSpPr>
          <p:spPr>
            <a:xfrm>
              <a:off x="0" y="2072001"/>
              <a:ext cx="3047999" cy="4617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22860" rIns="128016" bIns="22860" spcCol="1270" anchor="ctr"/>
            <a:lstStyle/>
            <a:p>
              <a:pPr algn="ctr" defTabSz="800100" rtl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a-IR" sz="2400" b="1" dirty="0">
                  <a:solidFill>
                    <a:schemeClr val="tx1"/>
                  </a:solidFill>
                  <a:cs typeface="Nazanin" pitchFamily="2" charset="-78"/>
                </a:rPr>
                <a:t>انتقال به اعصاب نخاعی-تالاموسی</a:t>
              </a:r>
            </a:p>
          </p:txBody>
        </p:sp>
      </p:grp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3744486" y="5352345"/>
            <a:ext cx="3428999" cy="482774"/>
            <a:chOff x="2667001" y="2051199"/>
            <a:chExt cx="3428998" cy="482546"/>
          </a:xfrm>
        </p:grpSpPr>
        <p:sp>
          <p:nvSpPr>
            <p:cNvPr id="36" name="Rectangle 35"/>
            <p:cNvSpPr/>
            <p:nvPr/>
          </p:nvSpPr>
          <p:spPr>
            <a:xfrm>
              <a:off x="2667001" y="2051199"/>
              <a:ext cx="3047999" cy="461744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ectangle 36"/>
            <p:cNvSpPr/>
            <p:nvPr/>
          </p:nvSpPr>
          <p:spPr>
            <a:xfrm>
              <a:off x="3048000" y="2072001"/>
              <a:ext cx="3047999" cy="4617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28016" tIns="22860" rIns="128016" bIns="22860" spcCol="1270" anchor="ctr"/>
            <a:lstStyle/>
            <a:p>
              <a:pPr algn="ctr" defTabSz="800100" rtl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a-IR" b="1" dirty="0">
                  <a:solidFill>
                    <a:schemeClr val="tx1"/>
                  </a:solidFill>
                  <a:cs typeface="Nazanin" pitchFamily="2" charset="-78"/>
                </a:rPr>
                <a:t>آزاد شدن ماده </a:t>
              </a:r>
              <a:r>
                <a:rPr lang="en-US" b="1" dirty="0">
                  <a:solidFill>
                    <a:schemeClr val="tx1"/>
                  </a:solidFill>
                  <a:cs typeface="Nazanin" pitchFamily="2" charset="-78"/>
                </a:rPr>
                <a:t>P</a:t>
              </a:r>
              <a:endParaRPr lang="fa-IR" b="1" dirty="0">
                <a:solidFill>
                  <a:schemeClr val="tx1"/>
                </a:solidFill>
                <a:cs typeface="Nazanin" pitchFamily="2" charset="-78"/>
              </a:endParaRPr>
            </a:p>
          </p:txBody>
        </p:sp>
      </p:grp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nip and Round Single Corner Rectangle 5"/>
          <p:cNvSpPr/>
          <p:nvPr/>
        </p:nvSpPr>
        <p:spPr>
          <a:xfrm>
            <a:off x="533400" y="1981200"/>
            <a:ext cx="8382000" cy="3962400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</a:rPr>
              <a:t>مواد موثر بر انتقال محرک عصبی مانند:</a:t>
            </a:r>
            <a:endParaRPr lang="en-US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r" rtl="1"/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</a:rPr>
              <a:t>هیستامین-برادی کینین- استیل کولین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</a:rPr>
              <a:t> </a:t>
            </a:r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</a:rPr>
              <a:t>و ماده </a:t>
            </a:r>
            <a:r>
              <a:rPr lang="en-US" sz="28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</a:rPr>
              <a:t>P</a:t>
            </a:r>
          </a:p>
          <a:p>
            <a:pPr algn="r" rtl="1"/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</a:rPr>
              <a:t> انتقال ودرک حس درد را افزایش میدهند.</a:t>
            </a:r>
          </a:p>
          <a:p>
            <a:pPr algn="r" rtl="1"/>
            <a:endParaRPr lang="en-US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</a:rPr>
              <a:t>تعدیل کننده های عصبی مانند:</a:t>
            </a:r>
          </a:p>
          <a:p>
            <a:pPr algn="r" rtl="1"/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</a:rPr>
              <a:t> آندروفین ها و آنکفالین ها </a:t>
            </a:r>
          </a:p>
          <a:p>
            <a:pPr algn="r" rtl="1"/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</a:rPr>
              <a:t>انتقال ودرک حس درد را کاهش میدهند</a:t>
            </a:r>
            <a:endParaRPr lang="fa-IR" sz="2800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3581400" y="304800"/>
            <a:ext cx="4267200" cy="1295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b="1" i="1" dirty="0" smtClean="0">
                <a:solidFill>
                  <a:srgbClr val="7030A0"/>
                </a:solidFill>
                <a:latin typeface="Calibri"/>
              </a:rPr>
              <a:t>تنظیم کننده های عصبی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9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0"/>
            <a:ext cx="80772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endParaRPr lang="fa-IR" sz="4800" b="1" dirty="0" smtClean="0"/>
          </a:p>
          <a:p>
            <a:pPr algn="r" rtl="1">
              <a:lnSpc>
                <a:spcPct val="80000"/>
              </a:lnSpc>
            </a:pPr>
            <a:r>
              <a:rPr lang="fa-IR" sz="4800" b="1" dirty="0" smtClean="0"/>
              <a:t>انواع درد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" y="2057400"/>
            <a:ext cx="8077200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از لحاظ مدت دوام:درد حاد و مزمن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از نظر کیفیت:درد تیز-مبهم - منتشر- انتقالی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از نظر شدت: خفیف- متوسط -</a:t>
            </a:r>
            <a:r>
              <a:rPr lang="fa-IR" sz="3200" dirty="0"/>
              <a:t>شدید</a:t>
            </a:r>
            <a:endParaRPr lang="fa-IR" sz="3200" dirty="0" smtClean="0"/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از نظر دوره:مداوم – متناوب- گذرا</a:t>
            </a:r>
            <a:endParaRPr lang="en-US" sz="3200" dirty="0" smtClean="0"/>
          </a:p>
        </p:txBody>
      </p:sp>
      <p:pic>
        <p:nvPicPr>
          <p:cNvPr id="5" name="Picture 3" descr="C:\Users\reza\Desktop\chronic_pain_cen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495800"/>
            <a:ext cx="3124200" cy="1917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reza\Desktop\chronic-pa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4648200"/>
            <a:ext cx="41624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272878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10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457200"/>
            <a:ext cx="8382000" cy="5878532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marL="365760" indent="-256032" algn="r" rtl="1">
              <a:defRPr/>
            </a:pPr>
            <a:r>
              <a:rPr lang="fa-IR" sz="4000" b="1" dirty="0" smtClean="0"/>
              <a:t>واکنش به درد</a:t>
            </a:r>
          </a:p>
          <a:p>
            <a:pPr marL="365760" indent="-256032" algn="r" rtl="1">
              <a:defRPr/>
            </a:pPr>
            <a:endParaRPr lang="fa-I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566928" indent="-457200" algn="r" rtl="1">
              <a:buFont typeface="Wingdings" panose="05000000000000000000" pitchFamily="2" charset="2"/>
              <a:buChar char="q"/>
              <a:defRPr/>
            </a:pPr>
            <a:r>
              <a:rPr lang="fa-IR" sz="2800" b="1" dirty="0" smtClean="0">
                <a:solidFill>
                  <a:srgbClr val="FF0000"/>
                </a:solidFill>
              </a:rPr>
              <a:t>واکنش رفتاری مانند گریه کردن ، دور شدن از محرک </a:t>
            </a:r>
          </a:p>
          <a:p>
            <a:pPr marL="566928" indent="-457200" algn="r" rtl="1">
              <a:buFont typeface="Wingdings" panose="05000000000000000000" pitchFamily="2" charset="2"/>
              <a:buChar char="q"/>
              <a:defRPr/>
            </a:pPr>
            <a:r>
              <a:rPr lang="fa-IR" sz="2800" b="1" dirty="0" smtClean="0">
                <a:solidFill>
                  <a:srgbClr val="FF0000"/>
                </a:solidFill>
              </a:rPr>
              <a:t>پاسخ های فیزیولوژیک</a:t>
            </a:r>
          </a:p>
          <a:p>
            <a:pPr marL="365760" indent="-256032" algn="r" rtl="1">
              <a:defRPr/>
            </a:pPr>
            <a:endParaRPr lang="fa-IR" sz="2800" dirty="0" smtClean="0">
              <a:solidFill>
                <a:srgbClr val="800080"/>
              </a:solidFill>
            </a:endParaRPr>
          </a:p>
          <a:p>
            <a:pPr marL="365760" indent="-256032" algn="r" rtl="1">
              <a:buFont typeface="Wingdings" pitchFamily="2" charset="2"/>
              <a:buChar char="Ø"/>
              <a:defRPr/>
            </a:pPr>
            <a:r>
              <a:rPr lang="fa-IR" sz="2800" dirty="0" smtClean="0">
                <a:solidFill>
                  <a:srgbClr val="800080"/>
                </a:solidFill>
              </a:rPr>
              <a:t> درد با شدت کم  تا متوسط :تحریک سمپاتیک </a:t>
            </a:r>
          </a:p>
          <a:p>
            <a:pPr marL="365760" indent="-256032" algn="r" rtl="1">
              <a:defRPr/>
            </a:pPr>
            <a:r>
              <a:rPr lang="fa-IR" sz="2800" dirty="0" smtClean="0">
                <a:solidFill>
                  <a:srgbClr val="800080"/>
                </a:solidFill>
              </a:rPr>
              <a:t>(اتساع برونش، افزایش ضربان قلب و تنفس و گلوکز خون گشادی مردمک کاهش حرکات معده و روده)</a:t>
            </a:r>
          </a:p>
          <a:p>
            <a:pPr marL="365760" indent="-256032" algn="r" rtl="1">
              <a:defRPr/>
            </a:pPr>
            <a:endParaRPr lang="fa-IR" sz="2800" dirty="0" smtClean="0">
              <a:solidFill>
                <a:srgbClr val="800080"/>
              </a:solidFill>
            </a:endParaRPr>
          </a:p>
          <a:p>
            <a:pPr marL="365760" indent="-256032" algn="r" rtl="1">
              <a:buFont typeface="Wingdings" pitchFamily="2" charset="2"/>
              <a:buChar char="Ø"/>
              <a:defRPr/>
            </a:pPr>
            <a:r>
              <a:rPr lang="fa-IR" sz="2800" dirty="0" smtClean="0">
                <a:solidFill>
                  <a:srgbClr val="800080"/>
                </a:solidFill>
              </a:rPr>
              <a:t>درد با شدت زیاد و مداوم :تحریک سیستم پاراسمپاتیک</a:t>
            </a:r>
          </a:p>
          <a:p>
            <a:pPr marL="365760" indent="-256032" algn="r" rtl="1">
              <a:defRPr/>
            </a:pPr>
            <a:endParaRPr lang="fa-IR" sz="2800" dirty="0" smtClean="0">
              <a:solidFill>
                <a:srgbClr val="800080"/>
              </a:solidFill>
            </a:endParaRPr>
          </a:p>
          <a:p>
            <a:pPr marL="365760" indent="-256032" algn="r" rtl="1">
              <a:defRPr/>
            </a:pPr>
            <a:r>
              <a:rPr lang="fa-IR" sz="2800" dirty="0" smtClean="0">
                <a:solidFill>
                  <a:srgbClr val="800080"/>
                </a:solidFill>
              </a:rPr>
              <a:t>(رنگ پریدگی کشش عضلانی، تنفس سریع و نامنظم تهوع و استفراغ ضعف ،کاهش ضربان قلب و فشار خون</a:t>
            </a:r>
            <a:r>
              <a:rPr lang="fa-IR" sz="2800" dirty="0" smtClean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11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0"/>
            <a:ext cx="80772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endParaRPr lang="fa-IR" sz="4800" b="1" dirty="0" smtClean="0"/>
          </a:p>
          <a:p>
            <a:pPr algn="r" rtl="1">
              <a:lnSpc>
                <a:spcPct val="80000"/>
              </a:lnSpc>
            </a:pPr>
            <a:r>
              <a:rPr lang="fa-IR" sz="4800" b="1" dirty="0" smtClean="0"/>
              <a:t>عوامل موثر بر درد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" y="2057400"/>
            <a:ext cx="8077200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200" b="1" dirty="0" smtClean="0"/>
              <a:t>متغیر های فیز یولوژیک: </a:t>
            </a:r>
            <a:endParaRPr lang="fa-IR" sz="3200" dirty="0"/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سن: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جنس: آستانه درد در مردان بالاتر است</a:t>
            </a:r>
          </a:p>
          <a:p>
            <a:pPr algn="r" rtl="1"/>
            <a:r>
              <a:rPr lang="fa-IR" sz="3200" dirty="0" smtClean="0"/>
              <a:t>زنان بیشتراز درد مفاصل و سردرد میگرنی شکایت می کنند و مردان از درد قلبی سردرد و درد کمر شاکی اند.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خستگی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ژنتیک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عملکرد عصبی</a:t>
            </a:r>
          </a:p>
          <a:p>
            <a:pPr algn="r" rtl="1"/>
            <a:endParaRPr lang="en-US" sz="3200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12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0"/>
            <a:ext cx="80772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endParaRPr lang="fa-IR" sz="4800" b="1" dirty="0" smtClean="0"/>
          </a:p>
          <a:p>
            <a:pPr algn="r" rtl="1">
              <a:lnSpc>
                <a:spcPct val="80000"/>
              </a:lnSpc>
            </a:pPr>
            <a:r>
              <a:rPr lang="fa-IR" sz="4800" b="1" dirty="0" smtClean="0"/>
              <a:t>عوامل موثر بر درد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" y="2057400"/>
            <a:ext cx="8077200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3200" b="1" dirty="0" smtClean="0"/>
              <a:t>متغیر های روانی- اجتماعی :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توجه به درد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تجارب قبلی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حمایت خانواده و جامعه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اضطراب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3200" dirty="0" smtClean="0"/>
              <a:t>کنترل بر درد(</a:t>
            </a:r>
            <a:r>
              <a:rPr lang="en-US" sz="3200" dirty="0" smtClean="0"/>
              <a:t>PCA</a:t>
            </a:r>
            <a:r>
              <a:rPr lang="fa-IR" sz="3200" dirty="0" smtClean="0"/>
              <a:t>)</a:t>
            </a:r>
            <a:endParaRPr lang="en-US" sz="3200" dirty="0" smtClean="0"/>
          </a:p>
        </p:txBody>
      </p:sp>
      <p:pic>
        <p:nvPicPr>
          <p:cNvPr id="1026" name="Picture 2" descr="D:\GI\imagesCA38Q5Q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828800"/>
            <a:ext cx="2743200" cy="47244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13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0"/>
            <a:ext cx="80772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endParaRPr lang="fa-IR" sz="4800" b="1" dirty="0" smtClean="0"/>
          </a:p>
          <a:p>
            <a:pPr algn="r" rtl="1">
              <a:lnSpc>
                <a:spcPct val="80000"/>
              </a:lnSpc>
            </a:pPr>
            <a:r>
              <a:rPr lang="fa-IR" sz="4800" b="1" dirty="0" smtClean="0"/>
              <a:t>فرایند پرستاری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799" y="1447800"/>
            <a:ext cx="4495801" cy="5181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657600" y="1981200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4400" dirty="0" smtClean="0">
                <a:solidFill>
                  <a:schemeClr val="bg2">
                    <a:lumMod val="10000"/>
                  </a:schemeClr>
                </a:solidFill>
              </a:rPr>
              <a:t>بررسی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4400" dirty="0" smtClean="0">
                <a:solidFill>
                  <a:schemeClr val="bg2">
                    <a:lumMod val="10000"/>
                  </a:schemeClr>
                </a:solidFill>
              </a:rPr>
              <a:t>تشخیص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4400" dirty="0" smtClean="0">
                <a:solidFill>
                  <a:schemeClr val="bg2">
                    <a:lumMod val="10000"/>
                  </a:schemeClr>
                </a:solidFill>
              </a:rPr>
              <a:t>برنامه ریزی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4400" dirty="0" smtClean="0">
                <a:solidFill>
                  <a:schemeClr val="bg2">
                    <a:lumMod val="10000"/>
                  </a:schemeClr>
                </a:solidFill>
              </a:rPr>
              <a:t>مداخله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4400" dirty="0" smtClean="0">
                <a:solidFill>
                  <a:schemeClr val="bg2">
                    <a:lumMod val="10000"/>
                  </a:schemeClr>
                </a:solidFill>
              </a:rPr>
              <a:t>ارزشیابی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C7DC0-7421-4D4D-8777-7BB9B3C2AC00}" type="slidenum">
              <a:rPr lang="en-US" smtClean="0">
                <a:solidFill>
                  <a:srgbClr val="0099FF">
                    <a:shade val="90000"/>
                  </a:srgbClr>
                </a:solidFill>
              </a:rPr>
              <a:pPr/>
              <a:t>14</a:t>
            </a:fld>
            <a:endParaRPr lang="en-US" dirty="0">
              <a:solidFill>
                <a:srgbClr val="0099FF">
                  <a:shade val="9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0"/>
            <a:ext cx="80772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endParaRPr lang="fa-IR" sz="4800" b="1" dirty="0" smtClean="0"/>
          </a:p>
          <a:p>
            <a:pPr algn="r" rtl="1">
              <a:lnSpc>
                <a:spcPct val="80000"/>
              </a:lnSpc>
            </a:pPr>
            <a:r>
              <a:rPr lang="fa-IR" sz="4800" dirty="0" smtClean="0">
                <a:solidFill>
                  <a:srgbClr val="C00000"/>
                </a:solidFill>
              </a:rPr>
              <a:t>روش های بررسی و شناخت درد</a:t>
            </a:r>
            <a:endParaRPr lang="fa-IR" sz="4800" b="1" dirty="0" smtClean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" y="1905000"/>
            <a:ext cx="84582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90000"/>
              </a:lnSpc>
            </a:pPr>
            <a:r>
              <a:rPr lang="fa-IR" sz="3200" b="1" dirty="0" smtClean="0"/>
              <a:t>داده های ذهنی</a:t>
            </a:r>
            <a:r>
              <a:rPr lang="fa-IR" sz="3200" dirty="0" smtClean="0"/>
              <a:t>: کیفیت درد-محل درد-شدت درد-طول مدت درد-عوامل ایجاد کننده-راههای تسکین درد</a:t>
            </a:r>
          </a:p>
          <a:p>
            <a:pPr algn="r" rtl="1">
              <a:lnSpc>
                <a:spcPct val="90000"/>
              </a:lnSpc>
            </a:pPr>
            <a:endParaRPr lang="fa-IR" sz="3200" dirty="0" smtClean="0"/>
          </a:p>
          <a:p>
            <a:pPr algn="r" rtl="1">
              <a:lnSpc>
                <a:spcPct val="90000"/>
              </a:lnSpc>
            </a:pPr>
            <a:r>
              <a:rPr lang="fa-IR" sz="3200" b="1" dirty="0" smtClean="0"/>
              <a:t>داده های عینی</a:t>
            </a:r>
            <a:r>
              <a:rPr lang="fa-IR" sz="3200" dirty="0" smtClean="0"/>
              <a:t>: ابروهای گره کرده-عضلات منقبض صورت و.....</a:t>
            </a:r>
          </a:p>
          <a:p>
            <a:pPr algn="r" rtl="1">
              <a:lnSpc>
                <a:spcPct val="90000"/>
              </a:lnSpc>
            </a:pPr>
            <a:r>
              <a:rPr lang="fa-IR" sz="3200" dirty="0" smtClean="0"/>
              <a:t>اندازه گیری شدت درد </a:t>
            </a:r>
          </a:p>
          <a:p>
            <a:pPr algn="r" rtl="1">
              <a:lnSpc>
                <a:spcPct val="90000"/>
              </a:lnSpc>
            </a:pPr>
            <a:r>
              <a:rPr lang="fa-IR" sz="3200" dirty="0" smtClean="0"/>
              <a:t>پرسشنامه درد مک گیل-مقیاس توصیفی ساده-مقیاس توصیف کننده کلامی –مقیاس دیداری قابل مقایسه-مقیاس رنگی درد استوارت- و.......</a:t>
            </a:r>
            <a:endParaRPr lang="en-US" sz="3200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914400" y="0"/>
            <a:ext cx="7924800" cy="6858000"/>
          </a:xfrm>
          <a:prstGeom prst="rect">
            <a:avLst/>
          </a:prstGeom>
          <a:solidFill>
            <a:srgbClr val="006666">
              <a:alpha val="59000"/>
            </a:srgbClr>
          </a:solidFill>
          <a:ln w="9525" cap="flat" cmpd="sng" algn="ctr">
            <a:solidFill>
              <a:srgbClr val="0033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905000" y="457200"/>
            <a:ext cx="6096000" cy="990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609600"/>
            <a:ext cx="59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endParaRPr lang="en-US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a-IR" sz="1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en-US" sz="1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667000" y="609600"/>
            <a:ext cx="3962400" cy="6858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fa-IR" sz="3200" kern="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مقیاس توصیفی- دیداری درد</a:t>
            </a:r>
            <a:endParaRPr lang="fa-IR" sz="3200" kern="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2057400"/>
            <a:ext cx="3810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013" y="2349500"/>
            <a:ext cx="8916987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908050"/>
            <a:ext cx="58420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74" name="Group 5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542755318"/>
              </p:ext>
            </p:extLst>
          </p:nvPr>
        </p:nvGraphicFramePr>
        <p:xfrm>
          <a:off x="0" y="533399"/>
          <a:ext cx="9144000" cy="6858001"/>
        </p:xfrm>
        <a:graphic>
          <a:graphicData uri="http://schemas.openxmlformats.org/drawingml/2006/table">
            <a:tbl>
              <a:tblPr/>
              <a:tblGrid>
                <a:gridCol w="2171700"/>
                <a:gridCol w="2781300"/>
                <a:gridCol w="1905000"/>
                <a:gridCol w="2286000"/>
              </a:tblGrid>
              <a:tr h="9969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ارزشیابی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اهداف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تشخیص های پرستاری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4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مددجو تسکین درد در حد قابل قبول را گزارش میکند.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 موثر در تسکین درد را میداند.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مددجورا مطمئن سازیدکه میدانید درد او واقعی است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مسکنهای تجویز شده را بکار ببرید.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 موفق در درمان دردهای قبلی را شناسایی کرده ومددجو را به استفاده از آنها تشویق کنید.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 غیر دارویی تسکین دردرا به او آموزش دهید.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تسکین درد یا کاهش شدت آن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درد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6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مددجو احساس آرامش دارد.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 تسکین درد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تا مین حد اکثر راحتی وآسایش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اختلال در الگوی راحتی وآسایش در ارتباط با درد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78"/>
          <p:cNvGraphicFramePr>
            <a:graphicFrameLocks noGrp="1"/>
          </p:cNvGraphicFramePr>
          <p:nvPr>
            <p:ph type="tbl" idx="1"/>
          </p:nvPr>
        </p:nvGraphicFramePr>
        <p:xfrm>
          <a:off x="0" y="0"/>
          <a:ext cx="9144000" cy="6858001"/>
        </p:xfrm>
        <a:graphic>
          <a:graphicData uri="http://schemas.openxmlformats.org/drawingml/2006/table">
            <a:tbl>
              <a:tblPr/>
              <a:tblGrid>
                <a:gridCol w="1981200"/>
                <a:gridCol w="2895600"/>
                <a:gridCol w="2057400"/>
                <a:gridCol w="2209800"/>
              </a:tblGrid>
              <a:tr h="1201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ارزشیابی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اهداف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تشخیصهای پرستاری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مددجو خواب کافی دارد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 تسکین درد-کم کردن محرکات محیط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بیمار خواب کافی داشته باشد(مثلا 6 ساعت)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اختلال در الگوی خواب در رابطه با درد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مددجو تغذیه کافی دارد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اقدامات تسکین درد –تامین غذاهای مورد علاقه بیمار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تغذیه کافی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اختلال در الگوی تغذیه به صورت کمتر از نیاز بدن در رابطه با درد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2" name="Rectangle 3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a-IR" dirty="0" smtClean="0">
              <a:solidFill>
                <a:schemeClr val="tx1"/>
              </a:solidFill>
            </a:endParaRPr>
          </a:p>
        </p:txBody>
      </p:sp>
      <p:graphicFrame>
        <p:nvGraphicFramePr>
          <p:cNvPr id="41011" name="Group 51"/>
          <p:cNvGraphicFramePr>
            <a:graphicFrameLocks noGrp="1"/>
          </p:cNvGraphicFramePr>
          <p:nvPr>
            <p:ph type="tbl" idx="1"/>
          </p:nvPr>
        </p:nvGraphicFramePr>
        <p:xfrm>
          <a:off x="0" y="0"/>
          <a:ext cx="9144000" cy="8570913"/>
        </p:xfrm>
        <a:graphic>
          <a:graphicData uri="http://schemas.openxmlformats.org/drawingml/2006/table">
            <a:tbl>
              <a:tblPr/>
              <a:tblGrid>
                <a:gridCol w="2124075"/>
                <a:gridCol w="2386013"/>
                <a:gridCol w="1838325"/>
                <a:gridCol w="2795587"/>
              </a:tblGrid>
              <a:tr h="22098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تعداد عمق و ریتم تنفس  طبیعی میباشد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استفاده از بالش روی محل درد –تشویق به تنفس عمیق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مددجو یک الگوی تنفس موثر را حفظ  کند-تعدادعمق وریتم تنفس طبیعی باشد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الگوی نا مناسب وغیر موثر تنفسی در رابطه با اجتناب از تنفس عمیق به علت درد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45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تحرک کافی دارد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زمانی اقدام به حرکت دادن مددجو کنید که حد اکثر اثرات مسکنها وجود داشته باشد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تحرک کافی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اختلال در تحرک جسمانی در رابطه با درد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796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الگوی دفع طبیعی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از مسکنهای مخدر کمتر استفاده کنید-استفاده از غذاهای پر فیبر- تشویق به فعالیت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الگوی دفع طبیعی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pitchFamily="34" charset="0"/>
                        </a:rPr>
                        <a:t>یبوست در رابطه با مسکنهای مخدر و فعالیت کمتر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40" name="Rectangle 3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a-IR" dirty="0" smtClean="0">
              <a:solidFill>
                <a:schemeClr val="tx1"/>
              </a:solidFill>
            </a:endParaRPr>
          </a:p>
        </p:txBody>
      </p:sp>
      <p:graphicFrame>
        <p:nvGraphicFramePr>
          <p:cNvPr id="43045" name="Group 37"/>
          <p:cNvGraphicFramePr>
            <a:graphicFrameLocks noGrp="1"/>
          </p:cNvGraphicFramePr>
          <p:nvPr>
            <p:ph type="tbl" idx="1"/>
          </p:nvPr>
        </p:nvGraphicFramePr>
        <p:xfrm>
          <a:off x="228600" y="0"/>
          <a:ext cx="9144000" cy="6819900"/>
        </p:xfrm>
        <a:graphic>
          <a:graphicData uri="http://schemas.openxmlformats.org/drawingml/2006/table">
            <a:tbl>
              <a:tblPr/>
              <a:tblGrid>
                <a:gridCol w="2286000"/>
                <a:gridCol w="2286000"/>
                <a:gridCol w="2286000"/>
                <a:gridCol w="2286000"/>
              </a:tblGrid>
              <a:tr h="167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رنگ پوست طبیعی است-علائم حیاتی طبیعی است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تشویق به بیان ترس واضطراب-حمایت از مددجو-ارتباط مناسب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آرامش مددجو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اضطراب در رابطه با درد شدید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45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تا حد تحمل کارهای شخصی خود را انجام می دهد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کمک به انجام کارها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بتواند از خود مراقبت کند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Nazanin" pitchFamily="2" charset="-78"/>
                        </a:rPr>
                        <a:t>نقص در مراقبت از خود در ارتباط با درد مفاصل  به هنگام حرکت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fa-I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tx1"/>
                </a:solidFill>
              </a:rPr>
              <a:t>روشهای تسکین درد</a:t>
            </a: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2133600" y="4343400"/>
            <a:ext cx="60198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200" b="1"/>
              <a:t>روشهای غیر دارویی تسکین درد</a:t>
            </a:r>
          </a:p>
          <a:p>
            <a:r>
              <a:rPr lang="fa-IR" sz="3200" b="1"/>
              <a:t>روشهای دارویی تسکین درد</a:t>
            </a:r>
          </a:p>
        </p:txBody>
      </p:sp>
      <p:pic>
        <p:nvPicPr>
          <p:cNvPr id="45060" name="Picture 2" descr="C:\Users\reza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752600"/>
            <a:ext cx="2219325" cy="225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6200" y="1981200"/>
            <a:ext cx="8839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تحریک پوستی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(ماساژ؛کیف آب گرم، کیف یخ،لمس درمانی</a:t>
            </a:r>
            <a:r>
              <a:rPr lang="en-US" sz="2800" dirty="0" smtClean="0"/>
              <a:t>(</a:t>
            </a:r>
            <a:endParaRPr lang="fa-IR" sz="2800" dirty="0" smtClean="0"/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باعث ترشح آندروفین ها می گردد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-هیپنوتیزم:قوه قضاوت و تحلیل فرد تضعیف میشود.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-آرامسازی عضلانی (تن آرامی)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انحراف فکر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-موسیقی درمانی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دارو نما </a:t>
            </a:r>
            <a:r>
              <a:rPr lang="en-US" sz="2800" dirty="0" smtClean="0"/>
              <a:t>Placebo</a:t>
            </a:r>
            <a:r>
              <a:rPr lang="fa-IR" sz="2800" dirty="0" smtClean="0"/>
              <a:t>  و .....</a:t>
            </a:r>
            <a:r>
              <a:rPr lang="en-US" sz="2800" dirty="0" smtClean="0"/>
              <a:t> </a:t>
            </a:r>
            <a:endParaRPr lang="fa-IR" sz="2800" dirty="0" smtClean="0"/>
          </a:p>
          <a:p>
            <a:pPr algn="r" rtl="1"/>
            <a:r>
              <a:rPr lang="fa-IR" sz="2800" dirty="0" smtClean="0"/>
              <a:t>دربیماران سرطانی:شیمی درمانی،              رادیوتراپی،هورمون تراپی،جراحی تسکینی</a:t>
            </a:r>
            <a:endParaRPr lang="en-US" sz="2800" dirty="0" smtClean="0"/>
          </a:p>
        </p:txBody>
      </p:sp>
      <p:sp>
        <p:nvSpPr>
          <p:cNvPr id="10" name="Rectangle 9"/>
          <p:cNvSpPr/>
          <p:nvPr/>
        </p:nvSpPr>
        <p:spPr>
          <a:xfrm>
            <a:off x="381000" y="533400"/>
            <a:ext cx="8229600" cy="990600"/>
          </a:xfrm>
          <a:prstGeom prst="rect">
            <a:avLst/>
          </a:prstGeom>
          <a:solidFill>
            <a:schemeClr val="accent3">
              <a:lumMod val="85000"/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800" b="1" dirty="0" smtClean="0">
                <a:solidFill>
                  <a:srgbClr val="FF0000"/>
                </a:solidFill>
              </a:rPr>
              <a:t>روشهای غیر دارویی تسکین درد</a:t>
            </a:r>
            <a:endParaRPr lang="fa-IR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00200" y="228600"/>
            <a:ext cx="5791200" cy="990600"/>
          </a:xfrm>
          <a:prstGeom prst="rect">
            <a:avLst/>
          </a:prstGeom>
          <a:solidFill>
            <a:schemeClr val="accent3">
              <a:lumMod val="85000"/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solidFill>
                  <a:schemeClr val="tx1"/>
                </a:solidFill>
              </a:rPr>
              <a:t>روشهای دارویی تسکین درد</a:t>
            </a:r>
            <a:endParaRPr lang="fa-IR" sz="3600" dirty="0"/>
          </a:p>
        </p:txBody>
      </p:sp>
      <p:sp>
        <p:nvSpPr>
          <p:cNvPr id="4" name="Rectangle 3"/>
          <p:cNvSpPr/>
          <p:nvPr/>
        </p:nvSpPr>
        <p:spPr>
          <a:xfrm>
            <a:off x="1600200" y="1371600"/>
            <a:ext cx="7086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 algn="r" rtl="1">
              <a:buFont typeface="Wingdings 3"/>
              <a:buChar char=""/>
              <a:defRPr/>
            </a:pPr>
            <a:r>
              <a:rPr lang="fa-IR" sz="2800" dirty="0" smtClean="0"/>
              <a:t>مهمترین و متداولترین روش تسکین درد         مسکن یا ضد درد</a:t>
            </a:r>
          </a:p>
          <a:p>
            <a:pPr marL="365760" indent="-256032" algn="r" rtl="1">
              <a:defRPr/>
            </a:pPr>
            <a:endParaRPr lang="fa-IR" sz="2800" dirty="0" smtClean="0"/>
          </a:p>
          <a:p>
            <a:pPr marL="365760" indent="-256032" algn="r" rtl="1">
              <a:buFont typeface="Wingdings 3"/>
              <a:buChar char=""/>
              <a:defRPr/>
            </a:pPr>
            <a:r>
              <a:rPr lang="fa-IR" sz="2800" dirty="0" smtClean="0"/>
              <a:t>ویژگی های یک ضد درد  ایده آل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شروع اثر سریع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مدت اثر طولانی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موثر بر تمام گروه های سنی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قابل استفاده از راه دهان و تزریق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اعتیاد کم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عوارض کم</a:t>
            </a:r>
          </a:p>
          <a:p>
            <a:pPr marL="365760" indent="-256032" algn="r" rtl="1">
              <a:defRPr/>
            </a:pPr>
            <a:r>
              <a:rPr lang="fa-IR" sz="2800" dirty="0" smtClean="0"/>
              <a:t>- ارزان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2895600" y="1676400"/>
            <a:ext cx="6096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4" descr="tagcorner1"/>
          <p:cNvPicPr>
            <a:picLocks noChangeAspect="1" noChangeArrowheads="1"/>
          </p:cNvPicPr>
          <p:nvPr/>
        </p:nvPicPr>
        <p:blipFill>
          <a:blip r:embed="rId3" cstate="print"/>
          <a:srcRect t="1926" r="53526" b="54863"/>
          <a:stretch>
            <a:fillRect/>
          </a:stretch>
        </p:blipFill>
        <p:spPr bwMode="auto">
          <a:xfrm>
            <a:off x="247650" y="0"/>
            <a:ext cx="4267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5" descr="tagcorner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6" descr="tag1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81000" y="685800"/>
            <a:ext cx="8763000" cy="559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0" dist="762000" dir="2640000" sx="102000" sy="102000" algn="ctr" rotWithShape="0">
              <a:schemeClr val="accent5">
                <a:lumMod val="10000"/>
              </a:schemeClr>
            </a:outerShdw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DBC253-890F-4AC6-BE48-E2D962B76B72}" type="slidenum">
              <a:rPr lang="en-US" b="1" smtClean="0">
                <a:solidFill>
                  <a:srgbClr val="333333"/>
                </a:solidFill>
              </a:rPr>
              <a:pPr>
                <a:defRPr/>
              </a:pPr>
              <a:t>24</a:t>
            </a:fld>
            <a:endParaRPr lang="en-US" b="1" dirty="0">
              <a:solidFill>
                <a:srgbClr val="333333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24800" y="2590800"/>
            <a:ext cx="838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67200" y="1447800"/>
            <a:ext cx="39624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600" b="1" dirty="0" smtClean="0"/>
              <a:t>انواع ضد درد ها</a:t>
            </a:r>
            <a:endParaRPr lang="fa-IR" sz="3600" b="1" dirty="0"/>
          </a:p>
        </p:txBody>
      </p:sp>
      <p:sp>
        <p:nvSpPr>
          <p:cNvPr id="12" name="Rectangle 11"/>
          <p:cNvSpPr/>
          <p:nvPr/>
        </p:nvSpPr>
        <p:spPr>
          <a:xfrm>
            <a:off x="609600" y="2828836"/>
            <a:ext cx="7772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دارو های ضد التهاب غیر استروئیدی (غیر مخدر)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داروهای مخدر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داروهای کمکی </a:t>
            </a:r>
          </a:p>
          <a:p>
            <a:pPr algn="r" rtl="1"/>
            <a:r>
              <a:rPr lang="fa-IR" sz="2800" dirty="0" smtClean="0"/>
              <a:t>(مانند آرامش بخش ها،ضد اضطراب ها و شل کننده عضلات)</a:t>
            </a:r>
          </a:p>
        </p:txBody>
      </p:sp>
      <p:pic>
        <p:nvPicPr>
          <p:cNvPr id="14" name="Picture 4" descr="pe02716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990600"/>
            <a:ext cx="1820863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4" descr="tagcorner1"/>
          <p:cNvPicPr>
            <a:picLocks noChangeAspect="1" noChangeArrowheads="1"/>
          </p:cNvPicPr>
          <p:nvPr/>
        </p:nvPicPr>
        <p:blipFill>
          <a:blip r:embed="rId3" cstate="print"/>
          <a:srcRect t="1926" r="53526" b="54863"/>
          <a:stretch>
            <a:fillRect/>
          </a:stretch>
        </p:blipFill>
        <p:spPr bwMode="auto">
          <a:xfrm>
            <a:off x="247650" y="0"/>
            <a:ext cx="4267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5" descr="tagcorner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6" descr="tag1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81000" y="685800"/>
            <a:ext cx="8763000" cy="559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0" dist="762000" dir="2640000" sx="102000" sy="102000" algn="ctr" rotWithShape="0">
              <a:schemeClr val="accent5">
                <a:lumMod val="10000"/>
              </a:schemeClr>
            </a:outerShdw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DBC253-890F-4AC6-BE48-E2D962B76B72}" type="slidenum">
              <a:rPr lang="en-US" b="1" smtClean="0">
                <a:solidFill>
                  <a:srgbClr val="333333"/>
                </a:solidFill>
              </a:rPr>
              <a:pPr>
                <a:defRPr/>
              </a:pPr>
              <a:t>25</a:t>
            </a:fld>
            <a:endParaRPr lang="en-US" b="1" dirty="0">
              <a:solidFill>
                <a:srgbClr val="333333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24800" y="2590800"/>
            <a:ext cx="838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905000" y="1447800"/>
            <a:ext cx="62484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600" b="1" dirty="0" smtClean="0"/>
              <a:t>دارو های ضد التهاب غیر استروئیدی</a:t>
            </a:r>
            <a:endParaRPr lang="fa-IR" sz="3600" b="1" dirty="0"/>
          </a:p>
        </p:txBody>
      </p:sp>
      <p:sp>
        <p:nvSpPr>
          <p:cNvPr id="12" name="Rectangle 11"/>
          <p:cNvSpPr/>
          <p:nvPr/>
        </p:nvSpPr>
        <p:spPr>
          <a:xfrm>
            <a:off x="609600" y="2828836"/>
            <a:ext cx="7772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fa-IR" sz="2800" dirty="0" smtClean="0"/>
              <a:t>کاربرد: جهت درد های خفیف تا متوسط</a:t>
            </a:r>
          </a:p>
          <a:p>
            <a:pPr algn="r" rtl="1">
              <a:buFont typeface="Arial" pitchFamily="34" charset="0"/>
              <a:buChar char="•"/>
            </a:pPr>
            <a:r>
              <a:rPr lang="fa-IR" sz="2800" dirty="0" smtClean="0"/>
              <a:t>مکانیسم: مهار ساخته شدن پروستا گلاندین ها</a:t>
            </a:r>
          </a:p>
          <a:p>
            <a:pPr algn="r" rtl="1">
              <a:buFont typeface="Arial" pitchFamily="34" charset="0"/>
              <a:buChar char="•"/>
            </a:pPr>
            <a:endParaRPr lang="fa-IR" sz="2800" dirty="0" smtClean="0"/>
          </a:p>
          <a:p>
            <a:pPr algn="r" rtl="1">
              <a:buFont typeface="Arial" pitchFamily="34" charset="0"/>
              <a:buChar char="•"/>
            </a:pPr>
            <a:r>
              <a:rPr lang="fa-IR" sz="2800" dirty="0" smtClean="0"/>
              <a:t>مانند: استامینوفن</a:t>
            </a:r>
          </a:p>
        </p:txBody>
      </p:sp>
      <p:pic>
        <p:nvPicPr>
          <p:cNvPr id="10" name="Picture 4" descr="pe02716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733800"/>
            <a:ext cx="1820863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4" descr="tagcorner1"/>
          <p:cNvPicPr>
            <a:picLocks noChangeAspect="1" noChangeArrowheads="1"/>
          </p:cNvPicPr>
          <p:nvPr/>
        </p:nvPicPr>
        <p:blipFill>
          <a:blip r:embed="rId3" cstate="print"/>
          <a:srcRect t="1926" r="53526" b="54863"/>
          <a:stretch>
            <a:fillRect/>
          </a:stretch>
        </p:blipFill>
        <p:spPr bwMode="auto">
          <a:xfrm>
            <a:off x="247650" y="0"/>
            <a:ext cx="4267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5" descr="tagcorner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6" descr="tag1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81000" y="685800"/>
            <a:ext cx="8763000" cy="559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0" dist="762000" dir="2640000" sx="102000" sy="102000" algn="ctr" rotWithShape="0">
              <a:schemeClr val="accent5">
                <a:lumMod val="10000"/>
              </a:schemeClr>
            </a:outerShdw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DBC253-890F-4AC6-BE48-E2D962B76B72}" type="slidenum">
              <a:rPr lang="en-US" b="1" smtClean="0">
                <a:solidFill>
                  <a:srgbClr val="333333"/>
                </a:solidFill>
              </a:rPr>
              <a:pPr>
                <a:defRPr/>
              </a:pPr>
              <a:t>26</a:t>
            </a:fld>
            <a:endParaRPr lang="en-US" b="1" dirty="0">
              <a:solidFill>
                <a:srgbClr val="333333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24800" y="2590800"/>
            <a:ext cx="838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905000" y="1447800"/>
            <a:ext cx="62484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600" b="1" dirty="0" smtClean="0"/>
              <a:t>داروهای مخدر</a:t>
            </a:r>
            <a:endParaRPr lang="fa-IR" sz="3600" b="1" dirty="0"/>
          </a:p>
        </p:txBody>
      </p:sp>
      <p:sp>
        <p:nvSpPr>
          <p:cNvPr id="12" name="Rectangle 11"/>
          <p:cNvSpPr/>
          <p:nvPr/>
        </p:nvSpPr>
        <p:spPr>
          <a:xfrm>
            <a:off x="685800" y="2362200"/>
            <a:ext cx="8077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کاربرد: جهت درد های شدید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مکانیسم: اتصال به گیرنده مخدر در مغز و تغییر درک و واکنش به درد</a:t>
            </a:r>
          </a:p>
          <a:p>
            <a:pPr algn="r" rtl="1">
              <a:buFont typeface="Wingdings" pitchFamily="2" charset="2"/>
              <a:buChar char="ü"/>
            </a:pPr>
            <a:endParaRPr lang="fa-IR" sz="2800" dirty="0" smtClean="0"/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مانند: مورفین (از مشتقات تریاک)</a:t>
            </a:r>
          </a:p>
          <a:p>
            <a:pPr algn="r" rtl="1">
              <a:buFont typeface="Wingdings" pitchFamily="2" charset="2"/>
              <a:buChar char="ü"/>
            </a:pPr>
            <a:endParaRPr lang="fa-IR" sz="2800" dirty="0" smtClean="0"/>
          </a:p>
          <a:p>
            <a:pPr algn="r" rtl="1">
              <a:buFont typeface="Wingdings" pitchFamily="2" charset="2"/>
              <a:buChar char="ü"/>
            </a:pPr>
            <a:r>
              <a:rPr lang="fa-IR" sz="2800" dirty="0" smtClean="0"/>
              <a:t> افزایش آستانه تحمل درد و کاهش اضطراب و ترس خواب آور </a:t>
            </a:r>
          </a:p>
        </p:txBody>
      </p:sp>
      <p:pic>
        <p:nvPicPr>
          <p:cNvPr id="10" name="Picture 4" descr="pe02716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990600"/>
            <a:ext cx="1820863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066800"/>
            <a:ext cx="8001000" cy="3700463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endParaRPr lang="fa-IR" sz="7200" dirty="0" smtClean="0"/>
          </a:p>
          <a:p>
            <a:pPr marL="0" indent="0" algn="ctr" rtl="1">
              <a:buNone/>
            </a:pPr>
            <a:r>
              <a:rPr lang="fa-IR" sz="9600" dirty="0" smtClean="0">
                <a:solidFill>
                  <a:srgbClr val="FF0000"/>
                </a:solidFill>
              </a:rPr>
              <a:t>روشهای تهاجمی</a:t>
            </a:r>
            <a:endParaRPr lang="fa-IR" sz="9600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828800"/>
            <a:ext cx="4038600" cy="3700463"/>
          </a:xfrm>
        </p:spPr>
        <p:txBody>
          <a:bodyPr/>
          <a:lstStyle/>
          <a:p>
            <a:endParaRPr lang="fa-IR" dirty="0" smtClean="0"/>
          </a:p>
          <a:p>
            <a:endParaRPr lang="fa-IR" dirty="0"/>
          </a:p>
          <a:p>
            <a:endParaRPr lang="fa-IR" dirty="0"/>
          </a:p>
        </p:txBody>
      </p:sp>
      <p:pic>
        <p:nvPicPr>
          <p:cNvPr id="5" name="Picture 35" descr="tagcorner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5460001"/>
      </p:ext>
    </p:extLst>
  </p:cSld>
  <p:clrMapOvr>
    <a:masterClrMapping/>
  </p:clrMapOvr>
  <p:transition>
    <p:wheel spokes="8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4" descr="tagcorner1"/>
          <p:cNvPicPr>
            <a:picLocks noChangeAspect="1" noChangeArrowheads="1"/>
          </p:cNvPicPr>
          <p:nvPr/>
        </p:nvPicPr>
        <p:blipFill>
          <a:blip r:embed="rId3" cstate="print"/>
          <a:srcRect t="1926" r="53526" b="54863"/>
          <a:stretch>
            <a:fillRect/>
          </a:stretch>
        </p:blipFill>
        <p:spPr bwMode="auto">
          <a:xfrm>
            <a:off x="247650" y="0"/>
            <a:ext cx="4267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5" descr="tagcorner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36" descr="tag1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81000" y="685800"/>
            <a:ext cx="8763000" cy="2199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0" dist="762000" dir="2640000" sx="102000" sy="102000" algn="ctr" rotWithShape="0">
              <a:schemeClr val="accent5">
                <a:lumMod val="10000"/>
              </a:schemeClr>
            </a:outerShdw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DBC253-890F-4AC6-BE48-E2D962B76B72}" type="slidenum">
              <a:rPr lang="en-US" b="1" smtClean="0">
                <a:solidFill>
                  <a:srgbClr val="333333"/>
                </a:solidFill>
              </a:rPr>
              <a:pPr>
                <a:defRPr/>
              </a:pPr>
              <a:t>28</a:t>
            </a:fld>
            <a:endParaRPr lang="en-US" b="1" dirty="0">
              <a:solidFill>
                <a:srgbClr val="333333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24800" y="2590800"/>
            <a:ext cx="838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905000" y="1447800"/>
            <a:ext cx="62484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600" b="1" dirty="0" smtClean="0"/>
              <a:t>بی حسی های موضعی</a:t>
            </a:r>
            <a:endParaRPr lang="fa-IR" sz="3600" b="1" dirty="0"/>
          </a:p>
        </p:txBody>
      </p:sp>
      <p:sp>
        <p:nvSpPr>
          <p:cNvPr id="12" name="Rectangle 11"/>
          <p:cNvSpPr/>
          <p:nvPr/>
        </p:nvSpPr>
        <p:spPr>
          <a:xfrm>
            <a:off x="685800" y="2362200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endParaRPr lang="fa-IR" sz="2800" dirty="0" smtClean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1" y="2209800"/>
            <a:ext cx="7696199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1066800" y="3973286"/>
            <a:ext cx="7696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Bef>
                <a:spcPts val="900"/>
              </a:spcBef>
              <a:spcAft>
                <a:spcPts val="900"/>
              </a:spcAft>
            </a:pPr>
            <a:r>
              <a:rPr lang="ar-SA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جلوگیری از فعالیت عصب </a:t>
            </a: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:</a:t>
            </a:r>
          </a:p>
          <a:p>
            <a:pPr algn="r" rtl="1">
              <a:lnSpc>
                <a:spcPct val="150000"/>
              </a:lnSpc>
              <a:spcBef>
                <a:spcPts val="900"/>
              </a:spcBef>
              <a:spcAft>
                <a:spcPts val="900"/>
              </a:spcAft>
            </a:pPr>
            <a:r>
              <a:rPr lang="ar-SA" sz="28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عبارت از تزریق یک </a:t>
            </a:r>
            <a:r>
              <a:rPr lang="ar-SA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دارو</a:t>
            </a:r>
            <a:r>
              <a:rPr lang="fa-IR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ی </a:t>
            </a:r>
            <a:r>
              <a:rPr lang="ar-SA" sz="28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بی‌حسی موضعی </a:t>
            </a:r>
            <a:r>
              <a:rPr lang="fa-IR" sz="28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داخل نخاع </a:t>
            </a:r>
            <a:r>
              <a:rPr lang="ar-SA" sz="28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تا با غیر فعال کردن عصب‌ها درد شدید بیمار مهار شود. 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066800"/>
            <a:ext cx="8229600" cy="3700463"/>
          </a:xfrm>
        </p:spPr>
        <p:txBody>
          <a:bodyPr/>
          <a:lstStyle/>
          <a:p>
            <a:pPr algn="r" rtl="1"/>
            <a:endParaRPr lang="fa-IR" dirty="0" smtClean="0"/>
          </a:p>
          <a:p>
            <a:pPr marL="0" indent="0" algn="r" rtl="1">
              <a:buNone/>
            </a:pPr>
            <a:r>
              <a:rPr lang="fa-IR" sz="4000" b="1" dirty="0" smtClean="0"/>
              <a:t>بی حسی های طولانی  مدت</a:t>
            </a:r>
          </a:p>
          <a:p>
            <a:pPr marL="0" indent="0" algn="r" rtl="1">
              <a:buNone/>
            </a:pPr>
            <a:r>
              <a:rPr lang="fa-IR" dirty="0" smtClean="0"/>
              <a:t>باتزریق مواد بلوکه کننده عصب</a:t>
            </a:r>
          </a:p>
        </p:txBody>
      </p:sp>
      <p:pic>
        <p:nvPicPr>
          <p:cNvPr id="6" name="Picture 35" descr="tagcorner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3178079"/>
      </p:ext>
    </p:extLst>
  </p:cSld>
  <p:clrMapOvr>
    <a:masterClrMapping/>
  </p:clrMapOvr>
  <p:transition>
    <p:wheel spokes="8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066800"/>
            <a:ext cx="8382000" cy="3700463"/>
          </a:xfrm>
        </p:spPr>
        <p:txBody>
          <a:bodyPr/>
          <a:lstStyle/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r>
              <a:rPr lang="fa-IR" b="1" dirty="0" smtClean="0"/>
              <a:t>استفاده </a:t>
            </a:r>
            <a:r>
              <a:rPr lang="fa-IR" b="1" dirty="0"/>
              <a:t>از تکنیک های جراحی اعصاب</a:t>
            </a:r>
          </a:p>
          <a:p>
            <a:pPr algn="r" rtl="1"/>
            <a:endParaRPr lang="fa-IR" dirty="0"/>
          </a:p>
        </p:txBody>
      </p:sp>
      <p:pic>
        <p:nvPicPr>
          <p:cNvPr id="5" name="Picture 35" descr="tagcorner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3000" contrast="-44000"/>
          </a:blip>
          <a:srcRect/>
          <a:stretch>
            <a:fillRect/>
          </a:stretch>
        </p:blipFill>
        <p:spPr bwMode="auto">
          <a:xfrm>
            <a:off x="0" y="0"/>
            <a:ext cx="91821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4953872"/>
      </p:ext>
    </p:extLst>
  </p:cSld>
  <p:clrMapOvr>
    <a:masterClrMapping/>
  </p:clrMapOvr>
  <p:transition>
    <p:wheel spokes="8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Nature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-2239961"/>
            <a:ext cx="8229600" cy="864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5"/>
          <p:cNvSpPr>
            <a:spLocks noGrp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9600" dirty="0">
                <a:solidFill>
                  <a:srgbClr val="FF0000"/>
                </a:solidFill>
              </a:rPr>
              <a:t>ب</a:t>
            </a:r>
            <a:r>
              <a:rPr lang="fa-IR" sz="9600" dirty="0" smtClean="0">
                <a:solidFill>
                  <a:srgbClr val="FF0000"/>
                </a:solidFill>
              </a:rPr>
              <a:t>اسپاس</a:t>
            </a:r>
            <a:endParaRPr lang="en-US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50680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Selling a Product or">
  <a:themeElements>
    <a:clrScheme name="Selling a Product or 2">
      <a:dk1>
        <a:srgbClr val="000066"/>
      </a:dk1>
      <a:lt1>
        <a:srgbClr val="FFFFFF"/>
      </a:lt1>
      <a:dk2>
        <a:srgbClr val="3333FF"/>
      </a:dk2>
      <a:lt2>
        <a:srgbClr val="3399FF"/>
      </a:lt2>
      <a:accent1>
        <a:srgbClr val="66CCFF"/>
      </a:accent1>
      <a:accent2>
        <a:srgbClr val="FF66FF"/>
      </a:accent2>
      <a:accent3>
        <a:srgbClr val="FFFFFF"/>
      </a:accent3>
      <a:accent4>
        <a:srgbClr val="000056"/>
      </a:accent4>
      <a:accent5>
        <a:srgbClr val="B8E2FF"/>
      </a:accent5>
      <a:accent6>
        <a:srgbClr val="E75CE7"/>
      </a:accent6>
      <a:hlink>
        <a:srgbClr val="CC00CC"/>
      </a:hlink>
      <a:folHlink>
        <a:srgbClr val="CC99FF"/>
      </a:folHlink>
    </a:clrScheme>
    <a:fontScheme name="Selling a Product or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ar-S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ar-S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Selling a Product or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5">
        <a:dk1>
          <a:srgbClr val="808080"/>
        </a:dk1>
        <a:lt1>
          <a:srgbClr val="F8F8F8"/>
        </a:lt1>
        <a:dk2>
          <a:srgbClr val="BDE9D3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DBF2E6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ircles">
  <a:themeElements>
    <a:clrScheme name="circles 6">
      <a:dk1>
        <a:srgbClr val="496B2E"/>
      </a:dk1>
      <a:lt1>
        <a:srgbClr val="CCE3B5"/>
      </a:lt1>
      <a:dk2>
        <a:srgbClr val="619933"/>
      </a:dk2>
      <a:lt2>
        <a:srgbClr val="F2F8ED"/>
      </a:lt2>
      <a:accent1>
        <a:srgbClr val="94CC66"/>
      </a:accent1>
      <a:accent2>
        <a:srgbClr val="FFFFFF"/>
      </a:accent2>
      <a:accent3>
        <a:srgbClr val="E2EFD7"/>
      </a:accent3>
      <a:accent4>
        <a:srgbClr val="3D5A26"/>
      </a:accent4>
      <a:accent5>
        <a:srgbClr val="C8E2B8"/>
      </a:accent5>
      <a:accent6>
        <a:srgbClr val="E7E7E7"/>
      </a:accent6>
      <a:hlink>
        <a:srgbClr val="4891EA"/>
      </a:hlink>
      <a:folHlink>
        <a:srgbClr val="7AAFF0"/>
      </a:folHlink>
    </a:clrScheme>
    <a:fontScheme name="circl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ircles 1">
        <a:dk1>
          <a:srgbClr val="005A58"/>
        </a:dk1>
        <a:lt1>
          <a:srgbClr val="FFFFFF"/>
        </a:lt1>
        <a:dk2>
          <a:srgbClr val="008080"/>
        </a:dk2>
        <a:lt2>
          <a:srgbClr val="FFFFCD"/>
        </a:lt2>
        <a:accent1>
          <a:srgbClr val="006462"/>
        </a:accent1>
        <a:accent2>
          <a:srgbClr val="008080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007373"/>
        </a:accent6>
        <a:hlink>
          <a:srgbClr val="00ACA8"/>
        </a:hlink>
        <a:folHlink>
          <a:srgbClr val="00444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rcles 2">
        <a:dk1>
          <a:srgbClr val="342F61"/>
        </a:dk1>
        <a:lt1>
          <a:srgbClr val="FFFFFF"/>
        </a:lt1>
        <a:dk2>
          <a:srgbClr val="8794D5"/>
        </a:dk2>
        <a:lt2>
          <a:srgbClr val="FFFFFF"/>
        </a:lt2>
        <a:accent1>
          <a:srgbClr val="504D80"/>
        </a:accent1>
        <a:accent2>
          <a:srgbClr val="9791CA"/>
        </a:accent2>
        <a:accent3>
          <a:srgbClr val="C3C8E7"/>
        </a:accent3>
        <a:accent4>
          <a:srgbClr val="DADADA"/>
        </a:accent4>
        <a:accent5>
          <a:srgbClr val="B3B2C0"/>
        </a:accent5>
        <a:accent6>
          <a:srgbClr val="8883B7"/>
        </a:accent6>
        <a:hlink>
          <a:srgbClr val="322D5A"/>
        </a:hlink>
        <a:folHlink>
          <a:srgbClr val="544C9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rcles 3">
        <a:dk1>
          <a:srgbClr val="000000"/>
        </a:dk1>
        <a:lt1>
          <a:srgbClr val="FFDBA6"/>
        </a:lt1>
        <a:dk2>
          <a:srgbClr val="FFFFFF"/>
        </a:dk2>
        <a:lt2>
          <a:srgbClr val="FFAC31"/>
        </a:lt2>
        <a:accent1>
          <a:srgbClr val="FF9900"/>
        </a:accent1>
        <a:accent2>
          <a:srgbClr val="FFCC80"/>
        </a:accent2>
        <a:accent3>
          <a:srgbClr val="FFEAD0"/>
        </a:accent3>
        <a:accent4>
          <a:srgbClr val="000000"/>
        </a:accent4>
        <a:accent5>
          <a:srgbClr val="FFCAAA"/>
        </a:accent5>
        <a:accent6>
          <a:srgbClr val="E7B973"/>
        </a:accent6>
        <a:hlink>
          <a:srgbClr val="E68A0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ircles 4">
        <a:dk1>
          <a:srgbClr val="66CCCC"/>
        </a:dk1>
        <a:lt1>
          <a:srgbClr val="FFFFFF"/>
        </a:lt1>
        <a:dk2>
          <a:srgbClr val="2E6B6B"/>
        </a:dk2>
        <a:lt2>
          <a:srgbClr val="2E6B6B"/>
        </a:lt2>
        <a:accent1>
          <a:srgbClr val="45A3A1"/>
        </a:accent1>
        <a:accent2>
          <a:srgbClr val="9ADEDC"/>
        </a:accent2>
        <a:accent3>
          <a:srgbClr val="ADBABA"/>
        </a:accent3>
        <a:accent4>
          <a:srgbClr val="DADADA"/>
        </a:accent4>
        <a:accent5>
          <a:srgbClr val="B0CECD"/>
        </a:accent5>
        <a:accent6>
          <a:srgbClr val="8BC9C7"/>
        </a:accent6>
        <a:hlink>
          <a:srgbClr val="B3E6E6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rcles 5">
        <a:dk1>
          <a:srgbClr val="B3CCE6"/>
        </a:dk1>
        <a:lt1>
          <a:srgbClr val="FFFFFF"/>
        </a:lt1>
        <a:dk2>
          <a:srgbClr val="6698CC"/>
        </a:dk2>
        <a:lt2>
          <a:srgbClr val="FFFFFF"/>
        </a:lt2>
        <a:accent1>
          <a:srgbClr val="336599"/>
        </a:accent1>
        <a:accent2>
          <a:srgbClr val="2E4C6B"/>
        </a:accent2>
        <a:accent3>
          <a:srgbClr val="B8CAE2"/>
        </a:accent3>
        <a:accent4>
          <a:srgbClr val="DADADA"/>
        </a:accent4>
        <a:accent5>
          <a:srgbClr val="ADB8CA"/>
        </a:accent5>
        <a:accent6>
          <a:srgbClr val="294460"/>
        </a:accent6>
        <a:hlink>
          <a:srgbClr val="0B54A3"/>
        </a:hlink>
        <a:folHlink>
          <a:srgbClr val="0B73E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ircles 6">
        <a:dk1>
          <a:srgbClr val="496B2E"/>
        </a:dk1>
        <a:lt1>
          <a:srgbClr val="CCE3B5"/>
        </a:lt1>
        <a:dk2>
          <a:srgbClr val="619933"/>
        </a:dk2>
        <a:lt2>
          <a:srgbClr val="F2F8ED"/>
        </a:lt2>
        <a:accent1>
          <a:srgbClr val="94CC66"/>
        </a:accent1>
        <a:accent2>
          <a:srgbClr val="FFFFFF"/>
        </a:accent2>
        <a:accent3>
          <a:srgbClr val="E2EFD7"/>
        </a:accent3>
        <a:accent4>
          <a:srgbClr val="3D5A26"/>
        </a:accent4>
        <a:accent5>
          <a:srgbClr val="C8E2B8"/>
        </a:accent5>
        <a:accent6>
          <a:srgbClr val="E7E7E7"/>
        </a:accent6>
        <a:hlink>
          <a:srgbClr val="4891EA"/>
        </a:hlink>
        <a:folHlink>
          <a:srgbClr val="7AAFF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Foundry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Dad`s Tie">
  <a:themeElements>
    <a:clrScheme name="Dad`s Tie 2">
      <a:dk1>
        <a:srgbClr val="000000"/>
      </a:dk1>
      <a:lt1>
        <a:srgbClr val="FFFFFF"/>
      </a:lt1>
      <a:dk2>
        <a:srgbClr val="003366"/>
      </a:dk2>
      <a:lt2>
        <a:srgbClr val="5490A8"/>
      </a:lt2>
      <a:accent1>
        <a:srgbClr val="0099CC"/>
      </a:accent1>
      <a:accent2>
        <a:srgbClr val="3366CC"/>
      </a:accent2>
      <a:accent3>
        <a:srgbClr val="FFFFFF"/>
      </a:accent3>
      <a:accent4>
        <a:srgbClr val="000000"/>
      </a:accent4>
      <a:accent5>
        <a:srgbClr val="AACAE2"/>
      </a:accent5>
      <a:accent6>
        <a:srgbClr val="2D5CB9"/>
      </a:accent6>
      <a:hlink>
        <a:srgbClr val="99CCFF"/>
      </a:hlink>
      <a:folHlink>
        <a:srgbClr val="E1E1B7"/>
      </a:folHlink>
    </a:clrScheme>
    <a:fontScheme name="Dad`s Ti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Dad`s Tie 1">
        <a:dk1>
          <a:srgbClr val="5490A8"/>
        </a:dk1>
        <a:lt1>
          <a:srgbClr val="DDDDDD"/>
        </a:lt1>
        <a:dk2>
          <a:srgbClr val="00172E"/>
        </a:dk2>
        <a:lt2>
          <a:srgbClr val="CCECFF"/>
        </a:lt2>
        <a:accent1>
          <a:srgbClr val="0099CC"/>
        </a:accent1>
        <a:accent2>
          <a:srgbClr val="3366CC"/>
        </a:accent2>
        <a:accent3>
          <a:srgbClr val="AAABAD"/>
        </a:accent3>
        <a:accent4>
          <a:srgbClr val="BDBDBD"/>
        </a:accent4>
        <a:accent5>
          <a:srgbClr val="AACAE2"/>
        </a:accent5>
        <a:accent6>
          <a:srgbClr val="2D5CB9"/>
        </a:accent6>
        <a:hlink>
          <a:srgbClr val="99CCFF"/>
        </a:hlink>
        <a:folHlink>
          <a:srgbClr val="E1E1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d`s Tie 2">
        <a:dk1>
          <a:srgbClr val="000000"/>
        </a:dk1>
        <a:lt1>
          <a:srgbClr val="FFFFFF"/>
        </a:lt1>
        <a:dk2>
          <a:srgbClr val="003366"/>
        </a:dk2>
        <a:lt2>
          <a:srgbClr val="5490A8"/>
        </a:lt2>
        <a:accent1>
          <a:srgbClr val="0099CC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AACAE2"/>
        </a:accent5>
        <a:accent6>
          <a:srgbClr val="2D5CB9"/>
        </a:accent6>
        <a:hlink>
          <a:srgbClr val="99CCFF"/>
        </a:hlink>
        <a:folHlink>
          <a:srgbClr val="E1E1B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4">
        <a:dk1>
          <a:srgbClr val="000000"/>
        </a:dk1>
        <a:lt1>
          <a:srgbClr val="FFFFFF"/>
        </a:lt1>
        <a:dk2>
          <a:srgbClr val="666633"/>
        </a:dk2>
        <a:lt2>
          <a:srgbClr val="908A6C"/>
        </a:lt2>
        <a:accent1>
          <a:srgbClr val="808000"/>
        </a:accent1>
        <a:accent2>
          <a:srgbClr val="996633"/>
        </a:accent2>
        <a:accent3>
          <a:srgbClr val="FFFFFF"/>
        </a:accent3>
        <a:accent4>
          <a:srgbClr val="000000"/>
        </a:accent4>
        <a:accent5>
          <a:srgbClr val="C0C0AA"/>
        </a:accent5>
        <a:accent6>
          <a:srgbClr val="8A5C2D"/>
        </a:accent6>
        <a:hlink>
          <a:srgbClr val="CCCC00"/>
        </a:hlink>
        <a:folHlink>
          <a:srgbClr val="D6DE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5">
        <a:dk1>
          <a:srgbClr val="000000"/>
        </a:dk1>
        <a:lt1>
          <a:srgbClr val="FFFFFF"/>
        </a:lt1>
        <a:dk2>
          <a:srgbClr val="181848"/>
        </a:dk2>
        <a:lt2>
          <a:srgbClr val="656F97"/>
        </a:lt2>
        <a:accent1>
          <a:srgbClr val="6666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B8B8FF"/>
        </a:accent5>
        <a:accent6>
          <a:srgbClr val="2D2D8A"/>
        </a:accent6>
        <a:hlink>
          <a:srgbClr val="9A9ABC"/>
        </a:hlink>
        <a:folHlink>
          <a:srgbClr val="D2B6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d`s Tie 6">
        <a:dk1>
          <a:srgbClr val="CC0066"/>
        </a:dk1>
        <a:lt1>
          <a:srgbClr val="FFFFFF"/>
        </a:lt1>
        <a:dk2>
          <a:srgbClr val="000000"/>
        </a:dk2>
        <a:lt2>
          <a:srgbClr val="CC0099"/>
        </a:lt2>
        <a:accent1>
          <a:srgbClr val="FF9900"/>
        </a:accent1>
        <a:accent2>
          <a:srgbClr val="CC66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B95C00"/>
        </a:accent6>
        <a:hlink>
          <a:srgbClr val="0099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1865</TotalTime>
  <Words>1088</Words>
  <Application>Microsoft Office PowerPoint</Application>
  <PresentationFormat>On-screen Show (4:3)</PresentationFormat>
  <Paragraphs>215</Paragraphs>
  <Slides>31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31</vt:i4>
      </vt:variant>
    </vt:vector>
  </HeadingPairs>
  <TitlesOfParts>
    <vt:vector size="49" baseType="lpstr">
      <vt:lpstr>Arial</vt:lpstr>
      <vt:lpstr>Calibri</vt:lpstr>
      <vt:lpstr>Mj_Zobeir</vt:lpstr>
      <vt:lpstr>MS Reference Specialty</vt:lpstr>
      <vt:lpstr>Nazanin</vt:lpstr>
      <vt:lpstr>Rockwell</vt:lpstr>
      <vt:lpstr>Tahoma</vt:lpstr>
      <vt:lpstr>Times New Roman</vt:lpstr>
      <vt:lpstr>Wingdings</vt:lpstr>
      <vt:lpstr>Wingdings 2</vt:lpstr>
      <vt:lpstr>Wingdings 3</vt:lpstr>
      <vt:lpstr>Selling a Product or</vt:lpstr>
      <vt:lpstr>1_Office Theme</vt:lpstr>
      <vt:lpstr>Modèle par défaut</vt:lpstr>
      <vt:lpstr>circles</vt:lpstr>
      <vt:lpstr>Diseño predeterminado</vt:lpstr>
      <vt:lpstr>1_Foundry</vt:lpstr>
      <vt:lpstr>Dad`s Tie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روشهای تسکین درد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sama90-10-8</dc:creator>
  <cp:lastModifiedBy>DadeFam-43262657</cp:lastModifiedBy>
  <cp:revision>259</cp:revision>
  <dcterms:created xsi:type="dcterms:W3CDTF">2012-12-04T14:31:52Z</dcterms:created>
  <dcterms:modified xsi:type="dcterms:W3CDTF">2023-08-20T14:58:59Z</dcterms:modified>
</cp:coreProperties>
</file>