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60" r:id="rId1"/>
  </p:sldMasterIdLst>
  <p:sldIdLst>
    <p:sldId id="256" r:id="rId2"/>
    <p:sldId id="258" r:id="rId3"/>
    <p:sldId id="261" r:id="rId4"/>
    <p:sldId id="262" r:id="rId5"/>
    <p:sldId id="263" r:id="rId6"/>
    <p:sldId id="264" r:id="rId7"/>
    <p:sldId id="265" r:id="rId8"/>
    <p:sldId id="266" r:id="rId9"/>
    <p:sldId id="267" r:id="rId10"/>
    <p:sldId id="284" r:id="rId11"/>
    <p:sldId id="285" r:id="rId12"/>
    <p:sldId id="286" r:id="rId13"/>
    <p:sldId id="287" r:id="rId14"/>
    <p:sldId id="288" r:id="rId15"/>
    <p:sldId id="289" r:id="rId16"/>
    <p:sldId id="290" r:id="rId17"/>
    <p:sldId id="291" r:id="rId18"/>
    <p:sldId id="292" r:id="rId19"/>
    <p:sldId id="293" r:id="rId20"/>
    <p:sldId id="294" r:id="rId21"/>
    <p:sldId id="295" r:id="rId22"/>
    <p:sldId id="296" r:id="rId23"/>
    <p:sldId id="297" r:id="rId24"/>
    <p:sldId id="298" r:id="rId25"/>
    <p:sldId id="299" r:id="rId26"/>
    <p:sldId id="300" r:id="rId27"/>
    <p:sldId id="301" r:id="rId28"/>
    <p:sldId id="302" r:id="rId29"/>
    <p:sldId id="303" r:id="rId30"/>
    <p:sldId id="304" r:id="rId31"/>
    <p:sldId id="305" r:id="rId32"/>
    <p:sldId id="317" r:id="rId33"/>
  </p:sldIdLst>
  <p:sldSz cx="12192000" cy="6858000"/>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9706" autoAdjust="0"/>
    <p:restoredTop sz="94660"/>
  </p:normalViewPr>
  <p:slideViewPr>
    <p:cSldViewPr snapToGrid="0">
      <p:cViewPr varScale="1">
        <p:scale>
          <a:sx n="74" d="100"/>
          <a:sy n="74" d="100"/>
        </p:scale>
        <p:origin x="36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a:xfrm>
            <a:off x="2692397" y="5037663"/>
            <a:ext cx="5214635" cy="279400"/>
          </a:xfrm>
        </p:spPr>
        <p:txBody>
          <a:bodyPr/>
          <a:lstStyle/>
          <a:p>
            <a:endParaRPr lang="fa-IR"/>
          </a:p>
        </p:txBody>
      </p:sp>
      <p:sp>
        <p:nvSpPr>
          <p:cNvPr id="6" name="Slide Number Placeholder 5"/>
          <p:cNvSpPr>
            <a:spLocks noGrp="1"/>
          </p:cNvSpPr>
          <p:nvPr>
            <p:ph type="sldNum" sz="quarter" idx="12"/>
          </p:nvPr>
        </p:nvSpPr>
        <p:spPr>
          <a:xfrm>
            <a:off x="8956900" y="5037663"/>
            <a:ext cx="551167" cy="279400"/>
          </a:xfrm>
        </p:spPr>
        <p:txBody>
          <a:bodyPr/>
          <a:lstStyle/>
          <a:p>
            <a:fld id="{56440488-4BB5-4556-BEA5-57DB2A3F0BE2}" type="slidenum">
              <a:rPr lang="fa-IR" smtClean="0"/>
              <a:t>‹#›</a:t>
            </a:fld>
            <a:endParaRPr lang="fa-I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403752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38637798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399466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0C487A5-00EA-4AF5-910C-8042482A44CB}" type="datetimeFigureOut">
              <a:rPr lang="fa-IR" smtClean="0"/>
              <a:t>07/29/1443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2264625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0C487A5-00EA-4AF5-910C-8042482A44CB}" type="datetimeFigureOut">
              <a:rPr lang="fa-IR" smtClean="0"/>
              <a:t>07/29/1443</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56440488-4BB5-4556-BEA5-57DB2A3F0BE2}" type="slidenum">
              <a:rPr lang="fa-IR" smtClean="0"/>
              <a:t>‹#›</a:t>
            </a:fld>
            <a:endParaRPr lang="fa-I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8877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0C487A5-00EA-4AF5-910C-8042482A44CB}" type="datetimeFigureOut">
              <a:rPr lang="fa-IR" smtClean="0"/>
              <a:t>07/29/1443</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56440488-4BB5-4556-BEA5-57DB2A3F0BE2}" type="slidenum">
              <a:rPr lang="fa-IR" smtClean="0"/>
              <a:t>‹#›</a:t>
            </a:fld>
            <a:endParaRPr lang="fa-I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89477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C487A5-00EA-4AF5-910C-8042482A44CB}" type="datetimeFigureOut">
              <a:rPr lang="fa-IR" smtClean="0"/>
              <a:t>07/29/1443</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19499936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487A5-00EA-4AF5-910C-8042482A44CB}" type="datetimeFigureOut">
              <a:rPr lang="fa-IR" smtClean="0"/>
              <a:t>07/29/1443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6440488-4BB5-4556-BEA5-57DB2A3F0BE2}" type="slidenum">
              <a:rPr lang="fa-IR" smtClean="0"/>
              <a:t>‹#›</a:t>
            </a:fld>
            <a:endParaRPr lang="fa-I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5818228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smtClean="0"/>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487A5-00EA-4AF5-910C-8042482A44CB}" type="datetimeFigureOut">
              <a:rPr lang="fa-IR" smtClean="0"/>
              <a:t>07/29/1443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332126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0C487A5-00EA-4AF5-910C-8042482A44CB}" type="datetimeFigureOut">
              <a:rPr lang="fa-IR" smtClean="0"/>
              <a:t>07/29/1443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1876509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5421851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321935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spTree>
    <p:extLst>
      <p:ext uri="{BB962C8B-B14F-4D97-AF65-F5344CB8AC3E}">
        <p14:creationId xmlns:p14="http://schemas.microsoft.com/office/powerpoint/2010/main" val="323124196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595785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968626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869478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0C487A5-00EA-4AF5-910C-8042482A44CB}" type="datetimeFigureOut">
              <a:rPr lang="fa-IR" smtClean="0"/>
              <a:t>07/29/1443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56440488-4BB5-4556-BEA5-57DB2A3F0BE2}" type="slidenum">
              <a:rPr lang="fa-IR" smtClean="0"/>
              <a:t>‹#›</a:t>
            </a:fld>
            <a:endParaRPr lang="fa-I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001835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F0C487A5-00EA-4AF5-910C-8042482A44CB}" type="datetimeFigureOut">
              <a:rPr lang="fa-IR" smtClean="0"/>
              <a:t>07/29/1443</a:t>
            </a:fld>
            <a:endParaRPr lang="fa-I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fa-I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6440488-4BB5-4556-BEA5-57DB2A3F0BE2}" type="slidenum">
              <a:rPr lang="fa-IR" smtClean="0"/>
              <a:t>‹#›</a:t>
            </a:fld>
            <a:endParaRPr lang="fa-IR"/>
          </a:p>
        </p:txBody>
      </p:sp>
    </p:spTree>
    <p:extLst>
      <p:ext uri="{BB962C8B-B14F-4D97-AF65-F5344CB8AC3E}">
        <p14:creationId xmlns:p14="http://schemas.microsoft.com/office/powerpoint/2010/main" val="123088549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1"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85750" indent="-285750" algn="r" defTabSz="457200" rtl="1"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r" defTabSz="457200" rtl="1"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r" defTabSz="457200" rtl="1"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r" defTabSz="457200" rtl="1"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r" defTabSz="457200" rtl="1"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r" defTabSz="457200" rtl="1" eaLnBrk="1" latinLnBrk="0" hangingPunct="1">
        <a:defRPr sz="1800" kern="1200">
          <a:solidFill>
            <a:schemeClr val="tx1"/>
          </a:solidFill>
          <a:latin typeface="+mn-lt"/>
          <a:ea typeface="+mn-ea"/>
          <a:cs typeface="+mn-cs"/>
        </a:defRPr>
      </a:lvl1pPr>
      <a:lvl2pPr marL="457200" algn="r" defTabSz="457200" rtl="1" eaLnBrk="1" latinLnBrk="0" hangingPunct="1">
        <a:defRPr sz="1800" kern="1200">
          <a:solidFill>
            <a:schemeClr val="tx1"/>
          </a:solidFill>
          <a:latin typeface="+mn-lt"/>
          <a:ea typeface="+mn-ea"/>
          <a:cs typeface="+mn-cs"/>
        </a:defRPr>
      </a:lvl2pPr>
      <a:lvl3pPr marL="914400" algn="r" defTabSz="457200" rtl="1" eaLnBrk="1" latinLnBrk="0" hangingPunct="1">
        <a:defRPr sz="1800" kern="1200">
          <a:solidFill>
            <a:schemeClr val="tx1"/>
          </a:solidFill>
          <a:latin typeface="+mn-lt"/>
          <a:ea typeface="+mn-ea"/>
          <a:cs typeface="+mn-cs"/>
        </a:defRPr>
      </a:lvl3pPr>
      <a:lvl4pPr marL="1371600" algn="r" defTabSz="457200" rtl="1" eaLnBrk="1" latinLnBrk="0" hangingPunct="1">
        <a:defRPr sz="1800" kern="1200">
          <a:solidFill>
            <a:schemeClr val="tx1"/>
          </a:solidFill>
          <a:latin typeface="+mn-lt"/>
          <a:ea typeface="+mn-ea"/>
          <a:cs typeface="+mn-cs"/>
        </a:defRPr>
      </a:lvl4pPr>
      <a:lvl5pPr marL="1828800" algn="r" defTabSz="457200" rtl="1" eaLnBrk="1" latinLnBrk="0" hangingPunct="1">
        <a:defRPr sz="1800" kern="1200">
          <a:solidFill>
            <a:schemeClr val="tx1"/>
          </a:solidFill>
          <a:latin typeface="+mn-lt"/>
          <a:ea typeface="+mn-ea"/>
          <a:cs typeface="+mn-cs"/>
        </a:defRPr>
      </a:lvl5pPr>
      <a:lvl6pPr marL="2286000" algn="r" defTabSz="457200" rtl="1" eaLnBrk="1" latinLnBrk="0" hangingPunct="1">
        <a:defRPr sz="1800" kern="1200">
          <a:solidFill>
            <a:schemeClr val="tx1"/>
          </a:solidFill>
          <a:latin typeface="+mn-lt"/>
          <a:ea typeface="+mn-ea"/>
          <a:cs typeface="+mn-cs"/>
        </a:defRPr>
      </a:lvl6pPr>
      <a:lvl7pPr marL="2743200" algn="r" defTabSz="457200" rtl="1" eaLnBrk="1" latinLnBrk="0" hangingPunct="1">
        <a:defRPr sz="1800" kern="1200">
          <a:solidFill>
            <a:schemeClr val="tx1"/>
          </a:solidFill>
          <a:latin typeface="+mn-lt"/>
          <a:ea typeface="+mn-ea"/>
          <a:cs typeface="+mn-cs"/>
        </a:defRPr>
      </a:lvl7pPr>
      <a:lvl8pPr marL="3200400" algn="r" defTabSz="457200" rtl="1" eaLnBrk="1" latinLnBrk="0" hangingPunct="1">
        <a:defRPr sz="1800" kern="1200">
          <a:solidFill>
            <a:schemeClr val="tx1"/>
          </a:solidFill>
          <a:latin typeface="+mn-lt"/>
          <a:ea typeface="+mn-ea"/>
          <a:cs typeface="+mn-cs"/>
        </a:defRPr>
      </a:lvl8pPr>
      <a:lvl9pPr marL="3657600" algn="r" defTabSz="4572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sz="4000" b="1" dirty="0"/>
              <a:t>مقایسه نظام آموزشی </a:t>
            </a:r>
            <a:r>
              <a:rPr lang="fa-IR" sz="4000" b="1" dirty="0" smtClean="0"/>
              <a:t>ایران، ژاپن و کانادا</a:t>
            </a:r>
            <a:endParaRPr lang="fa-IR" sz="4000" dirty="0"/>
          </a:p>
        </p:txBody>
      </p:sp>
      <p:sp>
        <p:nvSpPr>
          <p:cNvPr id="3" name="Subtitle 2"/>
          <p:cNvSpPr>
            <a:spLocks noGrp="1"/>
          </p:cNvSpPr>
          <p:nvPr>
            <p:ph type="subTitle" idx="1"/>
          </p:nvPr>
        </p:nvSpPr>
        <p:spPr/>
        <p:txBody>
          <a:bodyPr/>
          <a:lstStyle/>
          <a:p>
            <a:endParaRPr lang="fa-IR" dirty="0"/>
          </a:p>
        </p:txBody>
      </p:sp>
    </p:spTree>
    <p:extLst>
      <p:ext uri="{BB962C8B-B14F-4D97-AF65-F5344CB8AC3E}">
        <p14:creationId xmlns:p14="http://schemas.microsoft.com/office/powerpoint/2010/main" val="42938283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a:bodyPr>
          <a:lstStyle/>
          <a:p>
            <a:r>
              <a:rPr lang="fa-IR" dirty="0"/>
              <a:t>شاهد این ادعا، برگزاری همایش علمی – پژوهشی آموزش ریاضی و علوم با تاکید بر یافته های تیمز (</a:t>
            </a:r>
            <a:r>
              <a:rPr lang="en-US" dirty="0"/>
              <a:t>TIMSS) </a:t>
            </a:r>
            <a:r>
              <a:rPr lang="fa-IR" dirty="0"/>
              <a:t>در روزهای 10 و 11 آذر 1378 در دانشگاه تربیت مدرس است و نوشتن چند پایان نامه در رابطه با تیمز. اگر چه تعداد پایان نامه ها یی که در این زمینه نوشته شده اند بسیار کم هستند، ولی این مورد از اهمیت موضوع کم نمی کند و شاید یکی از دلایل نبودن پژوهش های بیشتر در این زمینه، عدم وجود رشته آموزش ریاضی تا قبل از سال 1380 باشد. به هر حال، باید در جستجوی روش هایی برای ارتقای سطح سواد عمومی ریاضی در کشور بود. البته این روشها باید براساس کارهای پژوهشی اصیل باشند تا نتیجه های مناسب را برای آموزش عمومی کشور به همراه داشته باشند . به گفته گویا  در تحولات آموزشی، حداقل ده سال تلاش مستمر و همگانی لازم است تا نتایج مطلوب حاصل شوند. بنابراین، برای ایجاد تغییرات مناسب و مفید در آموزش و پرورش ، باید وقت لازم را برای آن صرف کرد.</a:t>
            </a:r>
          </a:p>
        </p:txBody>
      </p:sp>
    </p:spTree>
    <p:extLst>
      <p:ext uri="{BB962C8B-B14F-4D97-AF65-F5344CB8AC3E}">
        <p14:creationId xmlns:p14="http://schemas.microsoft.com/office/powerpoint/2010/main" val="7492613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t>ایران</a:t>
            </a:r>
            <a:endParaRPr lang="fa-IR" dirty="0"/>
          </a:p>
        </p:txBody>
      </p:sp>
      <p:sp>
        <p:nvSpPr>
          <p:cNvPr id="3" name="Content Placeholder 2"/>
          <p:cNvSpPr>
            <a:spLocks noGrp="1"/>
          </p:cNvSpPr>
          <p:nvPr>
            <p:ph idx="1"/>
          </p:nvPr>
        </p:nvSpPr>
        <p:spPr/>
        <p:txBody>
          <a:bodyPr/>
          <a:lstStyle/>
          <a:p>
            <a:r>
              <a:rPr lang="fa-IR" dirty="0"/>
              <a:t>به گفته کیامنش  ، در سال های 93 ، 94 و 95 ، پنج درصد در آمد ناخالص ملی در ایران ، صرف آموزش و پرورش شد ، که مقدار هزینه صرف شده برای آموزش و پرورش به ترتیب 5/1 و9/1 و 2 میلیارد دلار بود. خط مشی های تربیت و تدریس را وزارت آموزش و پرورش تهیه و اجرا می کند و این خط مشی ها ، برای کل آموزش و پرورش قبل از دانشگاهی اجرا می شود.</a:t>
            </a:r>
          </a:p>
          <a:p>
            <a:r>
              <a:rPr lang="fa-IR" dirty="0"/>
              <a:t/>
            </a:r>
            <a:br>
              <a:rPr lang="fa-IR" dirty="0"/>
            </a:br>
            <a:endParaRPr lang="fa-IR" dirty="0"/>
          </a:p>
        </p:txBody>
      </p:sp>
    </p:spTree>
    <p:extLst>
      <p:ext uri="{BB962C8B-B14F-4D97-AF65-F5344CB8AC3E}">
        <p14:creationId xmlns:p14="http://schemas.microsoft.com/office/powerpoint/2010/main" val="22260344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برای تهیه و تدارک کتاب های درسی ، در جلسات ویژه ای اهداف هر سطح آموزش تعیین می شوند. در سال 95 – 1994،آموزش و پرورش بیش از 171 میلیون شماره از کتاب های درسی مدرسه ای را با بیش از 1000 عنوان چاپ کرده است، ساختار آموزش و پرورش ایران 1-3-3-5 است و آموزش اجباری ، شامل 8 پایه اول است . در دبیرستان، دانش آموزان به سه گروه اصلی نظری، فنی – حرفه ای و کارودانش تقسیم می شوند . گذراندن یک سال پیش دانشگاهی برای ورود به دانشگاه الزامی است.</a:t>
            </a:r>
          </a:p>
          <a:p>
            <a:r>
              <a:rPr lang="fa-IR" dirty="0"/>
              <a:t/>
            </a:r>
            <a:br>
              <a:rPr lang="fa-IR" dirty="0"/>
            </a:br>
            <a:endParaRPr lang="fa-IR" dirty="0"/>
          </a:p>
        </p:txBody>
      </p:sp>
    </p:spTree>
    <p:extLst>
      <p:ext uri="{BB962C8B-B14F-4D97-AF65-F5344CB8AC3E}">
        <p14:creationId xmlns:p14="http://schemas.microsoft.com/office/powerpoint/2010/main" val="37762774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a:bodyPr>
          <a:lstStyle/>
          <a:p>
            <a:r>
              <a:rPr lang="fa-IR" dirty="0"/>
              <a:t>سازمان های دولتی قادر به تاسیس مدارس خصوصی هستند، ولی باید همان برنامه درسی ملی که در مدارس عمومی اجرا می شود را، اجرا نمایند. برای سال 1995، درصد خیلی کمی از مدارس خصوصی بودند. تقویم مدرسه در ایران برای هر سه سطح ابتدایی ، راهنمایی و دبیرستان، شامل 200 روز است و دانش آموزان ، 6 روز در هفته از شنبه تا پنج شنبه به مدرسه می روند. تعطیلات شامل یک تعطیلات تابستانی سه ماهه و تعطیلات 13 روزه برای سال نو است و در مجموع،چندین تعطیلات ملی در طول سال وجود دارد . در پایه ابتدایی دانش آموزان 24 تا 28 ساعت در هفته در کلاس درس شرکت می کنند که 18 تا 21 درصد از این زمان صرف ریاضی می شود. در دوره راهنمایی، دانش آموزان 30 تا 33 ساعت در هفته در کلاس درس شرکت می کنند که 12 تا 17 درصد از این زمان صرف ریاضی می شود. متوسط تعداد دانش آموزان در کلاس های مدارس ابتدایی 29 نفر و این تعداد برای دوره های راهنمایی و دبیرستان، 32 نفر است.</a:t>
            </a:r>
          </a:p>
        </p:txBody>
      </p:sp>
    </p:spTree>
    <p:extLst>
      <p:ext uri="{BB962C8B-B14F-4D97-AF65-F5344CB8AC3E}">
        <p14:creationId xmlns:p14="http://schemas.microsoft.com/office/powerpoint/2010/main" val="15004153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r>
              <a:rPr lang="fa-IR" dirty="0"/>
              <a:t>معلمان به یکی از دو روش زیر ، گواهی نامه تدریس را دریافت می کنند:</a:t>
            </a:r>
          </a:p>
          <a:p>
            <a:r>
              <a:rPr lang="fa-IR" dirty="0"/>
              <a:t>الف ) در مراکز تربیت معلم یک دوره دو ساله که 20 درصد آن صرف آموزش پداگوژی می شود را می گذرانند . این دوره برای تربیت معلمان در سطوح ابتدایی و راهنمایی است.</a:t>
            </a:r>
          </a:p>
          <a:p>
            <a:r>
              <a:rPr lang="fa-IR" dirty="0"/>
              <a:t>ب ) گرفتن لیسانس در یک رشته خاص که چهار سال طول می کشد و 18 درصد این دوره صرف آموزش پداگوژی می شود.</a:t>
            </a:r>
          </a:p>
          <a:p>
            <a:r>
              <a:rPr lang="fa-IR" dirty="0"/>
              <a:t>ایران در سال 1991 ، به عضویت انجمن ارزش یابی پیشرفت تحصیلی درآمد و در مجموع ، در مطالعه تیمز و مطالعه آموزش زبا ن دوم که توسط این انجمن برگزار شد ، شرکت کرده است . در مطالعه تیمز در سال 1995 ، ایران در دو جمعیت یک و دو شرکت داشته که جمعیت اول شامل پایه های سوم و چهارم ابتدایی ؛ و جمعیت دوم شامل پایه های دوم و سوم راهنمایی است.</a:t>
            </a:r>
          </a:p>
          <a:p>
            <a:endParaRPr lang="fa-IR" dirty="0"/>
          </a:p>
        </p:txBody>
      </p:sp>
    </p:spTree>
    <p:extLst>
      <p:ext uri="{BB962C8B-B14F-4D97-AF65-F5344CB8AC3E}">
        <p14:creationId xmlns:p14="http://schemas.microsoft.com/office/powerpoint/2010/main" val="22072174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85000" lnSpcReduction="10000"/>
          </a:bodyPr>
          <a:lstStyle/>
          <a:p>
            <a:r>
              <a:rPr lang="fa-IR" dirty="0"/>
              <a:t>برنامه درسی ریاضی، در سطح ملی طراحی می شود که تمام مدارس ، ملزم به اجرای آن هستند. اهداف برنامه درسی به وسیله شورای ریاضی دفتر برنامه ریزی و تالیف کتب درسی تهیه ، و به وسیله شورای عالی آموزش و پرورش تایید می شود . به طور مثال ، اهداف برنامه درسی ریاضی از پایه یک تا هشت به صورت زیر است :</a:t>
            </a:r>
          </a:p>
          <a:p>
            <a:r>
              <a:rPr lang="fa-IR" dirty="0"/>
              <a:t>- توسعه راه های تفکر نظام وار که دانش آموزان بتوانند در نتیجه گیری و تجرید از این راه ها استفاده کنند ؛ - توسعه توانایی انجام محاسبا ت ذهنی ساده شامل تخمین عددی و اندازه ؛ - آشنا کردن دانش آموزان با جنبه هایی از ریاضیات که مربوط به سایر موضوعات است ؛ - توسعه توانایی های حل مساله ؛ - توسعه فهم مفاهیم ریاضی در هر مساله و توانایی توضیح دادن آن مفاهیم در هر قالب ریاضی. در حال حاضر ، راهنمای برنامه درسی برای کتاب های درسی و تغییر برنامه درسی وجود ندارد .</a:t>
            </a:r>
          </a:p>
          <a:p>
            <a:r>
              <a:rPr lang="fa-IR" dirty="0"/>
              <a:t/>
            </a:r>
            <a:br>
              <a:rPr lang="fa-IR" dirty="0"/>
            </a:br>
            <a:endParaRPr lang="fa-IR" dirty="0"/>
          </a:p>
        </p:txBody>
      </p:sp>
    </p:spTree>
    <p:extLst>
      <p:ext uri="{BB962C8B-B14F-4D97-AF65-F5344CB8AC3E}">
        <p14:creationId xmlns:p14="http://schemas.microsoft.com/office/powerpoint/2010/main" val="7924304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در ویرایش جدید کتاب هاب درسی دوره ابتدایی، بر اساس نظریه های یادگیری، تغییراتی ایجاد شده است. به طور مثال مطالب مربوط به ضرب و تقسیم کسرها از پایه چهارم و تقسیم اعشاری از پایه پنجم حذف شده اند و در کتاب های جدید برای آوردن مثال ها و تمرین ها از زمینه زندگی واقعی استفاده شده است. برای دوره راهنمایی، کتاب پایه سوم راهنمایی که به تازگی انتشار یافته است ، تغییر کرده است . به طور مثال ، مقدمات هندسه تحلیلی و تبدیلات هندسی دراین کتاب گنجانیده شده است . </a:t>
            </a:r>
          </a:p>
        </p:txBody>
      </p:sp>
    </p:spTree>
    <p:extLst>
      <p:ext uri="{BB962C8B-B14F-4D97-AF65-F5344CB8AC3E}">
        <p14:creationId xmlns:p14="http://schemas.microsoft.com/office/powerpoint/2010/main" val="39796470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در سطح دبیرستان با تغییر نظام آموزشی ، کتاب هاب درسی به طور کلی عوض شده و ریاضیات محاسباتی و الگوریتمی در تمام پایه ها گنجانیده شده و روی کاربرد تاکید شده است . کتاب های درسی به وسیله وزارت آموزش و پرورش تهیه و توزیع می شوند و تمام مدارس، باید از آنها استفاده کنند. در مدارس ابتدایی و راهنمایی، معلم دقیقا کتاب درسی را دنبال می کند تا نسبت به برنامه درسی وفادار باشد. بیشتر کتاب های درسی شامل شکل های زیاد و توضیح به کمک تصویر است.</a:t>
            </a:r>
          </a:p>
        </p:txBody>
      </p:sp>
    </p:spTree>
    <p:extLst>
      <p:ext uri="{BB962C8B-B14F-4D97-AF65-F5344CB8AC3E}">
        <p14:creationId xmlns:p14="http://schemas.microsoft.com/office/powerpoint/2010/main" val="35297098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t>ژاپن</a:t>
            </a:r>
            <a:endParaRPr lang="fa-IR" dirty="0"/>
          </a:p>
        </p:txBody>
      </p:sp>
      <p:sp>
        <p:nvSpPr>
          <p:cNvPr id="3" name="Content Placeholder 2"/>
          <p:cNvSpPr>
            <a:spLocks noGrp="1"/>
          </p:cNvSpPr>
          <p:nvPr>
            <p:ph idx="1"/>
          </p:nvPr>
        </p:nvSpPr>
        <p:spPr/>
        <p:txBody>
          <a:bodyPr/>
          <a:lstStyle/>
          <a:p>
            <a:r>
              <a:rPr lang="fa-IR" dirty="0"/>
              <a:t>به گفته میاکه و ناگاساکی  ، در سال 1990 ، هفده درصد هزینه عمومی دولت ژاپن صرف آموزش و پرورش شده است که این میزان ، تقریبا 6 درصد تولید ناخالص ملی است. وزارت آموزش و پرورش ژاپن قالب های برنامه درسی استاندارد را تهیه کرده است و مدارس ، برای آموزش اجباری باید یکی از آنها را انتخاب کنند. در ژاپن ، آموزش و پرورش بر طبق الگوی 3-3-6 است. آموزش اجباری شامل شش سال در مدارس ابتدایی و سه سال در مدارس متوسطه است.</a:t>
            </a:r>
          </a:p>
        </p:txBody>
      </p:sp>
    </p:spTree>
    <p:extLst>
      <p:ext uri="{BB962C8B-B14F-4D97-AF65-F5344CB8AC3E}">
        <p14:creationId xmlns:p14="http://schemas.microsoft.com/office/powerpoint/2010/main" val="32052990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در آموزش و پرورش ژاپن ، هم مدرسه خصوصی وجود دارد و هم مدرسه دولتی. بیش تر مخارج مدارس دولتی به عهده دولت مرکزی است. حتی نیمی از مخارج مدارس خصوصی نیز ، به عهده دولت مرکزی است. سال مدرسه ای که از اول آوریل شروع می شود و در 31 مارس تمام می شود ، به سه بخش تقسیم شده است . بیش تر مدارس ابتدایی و متوسطه ، به مدت 35 هفته یا 190 روز باز هستند . روزهای مدرسه ای در هر هفته ، از دوشنبه تا جمعه است . دانش آموزان در هر روز ، 6 ساعت به مدرسه می روند و گاهی 4 ساعت نیز در کلاس های روز شنبه که 2 تا 3 بار در هر ماه برگزار می شود ، حضور می یابند. </a:t>
            </a:r>
          </a:p>
        </p:txBody>
      </p:sp>
    </p:spTree>
    <p:extLst>
      <p:ext uri="{BB962C8B-B14F-4D97-AF65-F5344CB8AC3E}">
        <p14:creationId xmlns:p14="http://schemas.microsoft.com/office/powerpoint/2010/main" val="162321945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در سال 1994 ، تعداد متوسط دانش آموز در کلاس های ابتدایی 29 نفر بود و این تعداد ، برای دوره متوسطه 34 نفر بود . در حالی که بیش ترین تعداد دانش آموزان در دبیرستان ، 40 دانش آموز در کلاس درس بود. در ژاپن ، هیچ برنامه مشخصی برای گروه بندی دانش آموزان وجود ندارد و یک برنامه اجباری ریاضی و علوم در کلاس هایی با توانایی های متفاوت دانش آموزان تا پایان پایه نهم ، ارائه می شود. با شروع پایه نهم ، مدارس باید درسهای انتخابی از ریاضی را در برنامه درسی قرار دهند تا دانش آموزان علاقه مند ، درس ها را بگیرند.</a:t>
            </a:r>
          </a:p>
        </p:txBody>
      </p:sp>
    </p:spTree>
    <p:extLst>
      <p:ext uri="{BB962C8B-B14F-4D97-AF65-F5344CB8AC3E}">
        <p14:creationId xmlns:p14="http://schemas.microsoft.com/office/powerpoint/2010/main" val="21420624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fontScale="92500" lnSpcReduction="10000"/>
          </a:bodyPr>
          <a:lstStyle/>
          <a:p>
            <a:r>
              <a:rPr lang="fa-IR" dirty="0"/>
              <a:t>کسانی که می خواهند در آینده معلمان ابتدایی و متوسطه شوند ، باید یک لیسانس چهار ساله را به همراه چندین دوره در نظریه های آموزشی و پداگوژی ، به عنوان قسمتی از لیسانس حرفه ای معلمی ، داشته باشند .</a:t>
            </a:r>
          </a:p>
          <a:p>
            <a:r>
              <a:rPr lang="fa-IR" dirty="0"/>
              <a:t> </a:t>
            </a:r>
          </a:p>
          <a:p>
            <a:r>
              <a:rPr lang="fa-IR" dirty="0"/>
              <a:t>دوره های دوساله کالج نیز، در آموزش وجود دارند که فارغ التحصیلان این دوره ، می توانند در پایه های 1 تا 9 تدریس کنند. متوسط سن معلمان ژاپن در دوره ابتدایی 40 سال و دردوره اول متوسطه ( پایه های 7 تا 9 ) ، 39 سال و برای دوره دوم متوسطه ( پایه های 10 تا 12 ) ، 42 سال است. ژاپن از سال 1961 ، عضو انجمن ارزشیابی پیشرفت تحصیلی است و قبل از شرکت در مطالعه تیمز ، در مطالعه های تطبیقی دیگر این انجمن از قبیل ، </a:t>
            </a:r>
            <a:r>
              <a:rPr lang="en-US" dirty="0"/>
              <a:t>SIMSS,FISS,SISS,FIMSS </a:t>
            </a:r>
            <a:r>
              <a:rPr lang="fa-IR" dirty="0"/>
              <a:t>شرکت کرده است.</a:t>
            </a:r>
          </a:p>
          <a:p>
            <a:endParaRPr lang="fa-IR" dirty="0"/>
          </a:p>
        </p:txBody>
      </p:sp>
    </p:spTree>
    <p:extLst>
      <p:ext uri="{BB962C8B-B14F-4D97-AF65-F5344CB8AC3E}">
        <p14:creationId xmlns:p14="http://schemas.microsoft.com/office/powerpoint/2010/main" val="28085490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ژاپن در مطالعه تیمز در سال 1995 ، در دو جمعیت 1 و2 شرکت کرده است. شورای برنامه ریزی در وزارت آموزش و پرورش ژاپن ، هدف های برنامه درسی را هدایت می کند. در دوره ابتدایی ، هدف ها ، کمک به دانش آموزان در مطالعه خردمندانه و منطقی پدیده های زندگی روزانه ، کسب علوم و مهارت های اساسی در ارتباط با اعداد ، کمیت ها و شکل های هندسی ، ایجاد نگرش مثبت نسبت به ریاضی و دست یافتن به رضایت مندی در استفاده از ریاضیات در زندگی روزانه است.</a:t>
            </a:r>
          </a:p>
        </p:txBody>
      </p:sp>
    </p:spTree>
    <p:extLst>
      <p:ext uri="{BB962C8B-B14F-4D97-AF65-F5344CB8AC3E}">
        <p14:creationId xmlns:p14="http://schemas.microsoft.com/office/powerpoint/2010/main" val="3504127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در سطح دبیرستان ، این اهداف شامل کمک به دانش آموزان در عمیق تر کردن فهم شان از مفاهیم پایه ای ریاضی ، اصول و قواعد درباره اعداد ، کمیت ها و شکل های هندسی است. دانش آموزان باید بیاموزند که پدیده های ریاضی را نمایش دهند و از شیوه های ریاضی وار دیدن و فکر کردن ، قدردانی نمایند . تغییرات ایجاد شده در برنامه درسی به ترتیب در سالهای 1992 و 93 و 94 برای پایه های 1 تا 6 و 7 تا 9 و 10 تا 12 اجرا شد . اساس این اصلاح ، تاکید بر ریاضیات پایه ، ایجاد قدردانی نسبت به ریاضیات ، راه های ریاضی وار فکر کردن ، و فراهم کردن وضعیتی که دانش آموزان بتوانند به طور فردی تربیت شوند ، است.</a:t>
            </a:r>
          </a:p>
        </p:txBody>
      </p:sp>
    </p:spTree>
    <p:extLst>
      <p:ext uri="{BB962C8B-B14F-4D97-AF65-F5344CB8AC3E}">
        <p14:creationId xmlns:p14="http://schemas.microsoft.com/office/powerpoint/2010/main" val="37716064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r>
              <a:rPr lang="fa-IR" dirty="0"/>
              <a:t> در برنامه درسی جدید ، استفاده از کامپیوتر از دوره ابتدایی شروع می شود و در دوره دبیرستان ، در سطح وسیعی به کار گرفته می شود و از پایه پنجم به بعد ، از ماشین حساب در تدریس به طور فزاینده ای استفاده می شود. براساس سومین مطالعه بین المللی ریاضیات و علوم تیمز ، و مطالعات دیگر ، به نظر می رسد که دانش آموزان ژاپنی از ریاضی بیزار هستند و این طرز تلقی ، در بین دانش آموزان رشد یافته است و باید برای آن ، تدبیری اندیشیده شود. برای استفاده از ماشین حساب و کامپیوتر در برنامه درسی  ، تاکید زیادی شده ولی به نظر می رسد که به طور موثر در کلاس درس از آنها استفاده نمی شود و باید در این زمینه ، معلمان را بیشتر آموزش داد.</a:t>
            </a:r>
          </a:p>
          <a:p>
            <a:r>
              <a:rPr lang="fa-IR" dirty="0"/>
              <a:t/>
            </a:r>
            <a:br>
              <a:rPr lang="fa-IR" dirty="0"/>
            </a:br>
            <a:endParaRPr lang="fa-IR" dirty="0"/>
          </a:p>
        </p:txBody>
      </p:sp>
    </p:spTree>
    <p:extLst>
      <p:ext uri="{BB962C8B-B14F-4D97-AF65-F5344CB8AC3E}">
        <p14:creationId xmlns:p14="http://schemas.microsoft.com/office/powerpoint/2010/main" val="19250188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کتاب های درسی توسط تیم نویسنده آن ها که شامل آموزشگران ریاضی ، ریاضی دان ها و معلمان است ، نوشته شده و توسط انتشاراتی های تجاری چاپ می شود . هیات محلی آموزش و پرورش در مشورت با نماینده های معلمان مشخص می کنند که از کدام کتاب درسی از فهرست تولیدات تایید شده توسط وزارت آموزش و پرورش ، استفاده شود . در تمام سطوح از معلم انتظار می رود تا از کتاب درسی برای تدریس استفاده کند و معلمان ، معمولا از کتاب های درسی برای مرور و استحکام بخشیدن دانش ها و مهارت های پایه ای و خلاصه کردن قواعد استفاده می کنند .</a:t>
            </a:r>
          </a:p>
        </p:txBody>
      </p:sp>
    </p:spTree>
    <p:extLst>
      <p:ext uri="{BB962C8B-B14F-4D97-AF65-F5344CB8AC3E}">
        <p14:creationId xmlns:p14="http://schemas.microsoft.com/office/powerpoint/2010/main" val="368290228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کتاب ها از یک رهیافت حل مساله که شامل پنج گام پرس و جو ، تشریح ، مثال ها ، تمرین ها و کاربرد ها است ، استفاده می کنند و بیش تر از موضوعات حقیقی زندگی برای معرفی مفاهیم ریاضی استفاده می نمایند. راهنمای برنامه درسی بر برقراری تعادل بین تدریس تکنیک های محاسباتی و توسعه مفاهیم ، تاکید دارد. ولی معلم ها در تدریسشان بیش تر بر تکنیک ها تاکید دارند. اگر چه ریاضیات به صورت یک علم یکپارچه است ، ولی گرایش معلم ها در تدریس ریاضی به صورت موضوعات مجزااست و این گرایش ، در ریاضیات دبیرستانی بسیار رشد کرده است .</a:t>
            </a:r>
          </a:p>
        </p:txBody>
      </p:sp>
    </p:spTree>
    <p:extLst>
      <p:ext uri="{BB962C8B-B14F-4D97-AF65-F5344CB8AC3E}">
        <p14:creationId xmlns:p14="http://schemas.microsoft.com/office/powerpoint/2010/main" val="27529328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استفاده از ماشین حساب از پایه پنجم به بعد توصیه شده است ولی معلمان به ندرت از آن استفاده می کنند ، و نیز، استفاده از کامپیوتر برای تمام پایه ها توصیه شده اما هنوز هم در کلاس های درس ، خیلی کم از آن استفاده می شود. رهیافت های استقرایی برای تدریس مفاهیم ریاضی در پایه های 1 تا 9 مورد استفاده قرار می گیرد .</a:t>
            </a:r>
          </a:p>
        </p:txBody>
      </p:sp>
    </p:spTree>
    <p:extLst>
      <p:ext uri="{BB962C8B-B14F-4D97-AF65-F5344CB8AC3E}">
        <p14:creationId xmlns:p14="http://schemas.microsoft.com/office/powerpoint/2010/main" val="187271588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مواد آموزشی و دست ورزی، در دوره ابتدایی استفاده می شوند در حالی که در دوره دبیرستان به ندرت مورد استفاده قرار می گیرند . استفاده از پروژه های تحقیقی و باز پاسخ ، قویا توصیه شده اند . در حال حاضر همه معلمان موافقند که پروژه ها مهم هستند ، ولی در چگونگی استفاده از این روش مطمئن نیستند . به یادگیری مشارکتی هم، توجه زیادی نشده و هنوز روش های معلم محوری حاکم هستند. در نظام آموزشی ژاپن ، به طور رسمی ، هیچ ارزشیابی خارجی وجود ندارد . ولی برای آزمون ورودی سه سطح وجود دارد . </a:t>
            </a:r>
          </a:p>
        </p:txBody>
      </p:sp>
    </p:spTree>
    <p:extLst>
      <p:ext uri="{BB962C8B-B14F-4D97-AF65-F5344CB8AC3E}">
        <p14:creationId xmlns:p14="http://schemas.microsoft.com/office/powerpoint/2010/main" val="37572405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اولی در پایان پایه نهم و ورود به دوره اول دبیرستان و دومی در پایان پایه نهم و ورود به دوره دوم دبیرستان و سومی در پایان پایه 12 ، برای ورود به دانشگاه است . ارزش یابی محلی نیز برای دادن بازخورد به مدارس و کمک به آن ها در انجام وظایفشان ، وجود دارد . ارزش یابی های کلاسی ، به منظور پرورش دانش آموزان و توسعه تدریس انجام می شود . در ارزشیابی های کلاسی ، استفاده از آزمون کتبی هنوز شیوه غالب است.</a:t>
            </a:r>
          </a:p>
          <a:p>
            <a:r>
              <a:rPr lang="fa-IR" dirty="0"/>
              <a:t/>
            </a:r>
            <a:br>
              <a:rPr lang="fa-IR" dirty="0"/>
            </a:br>
            <a:endParaRPr lang="fa-IR" dirty="0"/>
          </a:p>
        </p:txBody>
      </p:sp>
    </p:spTree>
    <p:extLst>
      <p:ext uri="{BB962C8B-B14F-4D97-AF65-F5344CB8AC3E}">
        <p14:creationId xmlns:p14="http://schemas.microsoft.com/office/powerpoint/2010/main" val="237552190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fa-IR" b="1" dirty="0" smtClean="0"/>
              <a:t>کانادا</a:t>
            </a:r>
            <a:endParaRPr lang="fa-IR" dirty="0"/>
          </a:p>
        </p:txBody>
      </p:sp>
      <p:sp>
        <p:nvSpPr>
          <p:cNvPr id="3" name="Content Placeholder 2"/>
          <p:cNvSpPr>
            <a:spLocks noGrp="1"/>
          </p:cNvSpPr>
          <p:nvPr>
            <p:ph idx="1"/>
          </p:nvPr>
        </p:nvSpPr>
        <p:spPr/>
        <p:txBody>
          <a:bodyPr/>
          <a:lstStyle/>
          <a:p>
            <a:r>
              <a:rPr lang="fa-IR" dirty="0"/>
              <a:t>به گفته تیلور  ، کشور کانادا دارای یک حکومت مرکزی و چندین حکومت فدرالی استانی است که آموزش و پرورش ، به وسیله استان ها اداره می شود . کانادا جزو هفت کشور صنعتی جهان است و هزینه های آموزش و پرورش کانادا در سال 1992بیش از 7 درصد در آمد ناخالص ملی بود و در سال 93 – 1992 این هزینه ها ، به 30 میلیارد دلار رسید. کانادا کشوری با تنوع بسیار زیاد جغرافیایی ، سازمان دهی سیاسی وساختار فرهنگی است ، که همه این عوامل ، برساختار و ماهیت نظام آموزشی آن ، تاثیر می گذارد. ساختار آموزش وپرورش کانادا عموما ، 6- 3- 3 است. در طول سال ، 180 تا 200 روز درسی وجود دارد و شامل چند تعطیلی ملی و محلی است.</a:t>
            </a:r>
          </a:p>
        </p:txBody>
      </p:sp>
    </p:spTree>
    <p:extLst>
      <p:ext uri="{BB962C8B-B14F-4D97-AF65-F5344CB8AC3E}">
        <p14:creationId xmlns:p14="http://schemas.microsoft.com/office/powerpoint/2010/main" val="127282727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دانش آموزان ابتدایی هفته ای 30 ساعت به مدرسه می روند که 23 تا 24 ساعت از آن ، صرف تدریس و بقیه آن صرف بازی روزانه ، نهار و زنگ تفریح می شود . در دبیرستان ، دانش آموزان هفته ای 30 تا 35 ساعت به مدرسه می روند . در کانادا ممکن است کلاس هایی با بیش از 40 دانش آموز وجو د داشته باشند ، ولی میانگین تعداد دانش آموزان در سال 94 – 1993 در ایالت کبک ، برای دوره ابتدایی 27 نفر و برای دوره دبیرستان 30 نفر بود . خواندن ریاضی تا پایه 9 یا 10 ، اجباری است . در بعضی ازاستانها ، این وضعیت تا پایان پایه 11 ادامه دارد . درس های انتخابی در ریاضی ، معمولا در سطح دبیرستان ارایه می شوند .</a:t>
            </a:r>
          </a:p>
        </p:txBody>
      </p:sp>
    </p:spTree>
    <p:extLst>
      <p:ext uri="{BB962C8B-B14F-4D97-AF65-F5344CB8AC3E}">
        <p14:creationId xmlns:p14="http://schemas.microsoft.com/office/powerpoint/2010/main" val="325284686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گروه بندی دانش آموزان در کانادا ، یک موضوع قابل بحث است ، چرا که با اهداف مدارس عمومی تناقض دارد . گروه بندی، موافقان و مخالفانی دارد و فلسفه طرفداران گروه بندی ، عمل گرایی است .</a:t>
            </a:r>
          </a:p>
          <a:p>
            <a:r>
              <a:rPr lang="fa-IR" dirty="0"/>
              <a:t> معلمان برای دریافت گواهی نامه معلمی ، به یکی از دو روش زیر اقدام می کنند :</a:t>
            </a:r>
          </a:p>
          <a:p>
            <a:r>
              <a:rPr lang="fa-IR" dirty="0"/>
              <a:t>الف) یک دوره چهارساله دانشگاهی در یک رشته ، به اضافه یک دوره یک ساله در تربیت معلم را می گذرانند ،</a:t>
            </a:r>
          </a:p>
          <a:p>
            <a:r>
              <a:rPr lang="fa-IR" dirty="0"/>
              <a:t> ب) بعد از اخذ لیسانس ، یک دوره دو ساله آموزش معلمان را می گذرانند.</a:t>
            </a:r>
          </a:p>
          <a:p>
            <a:endParaRPr lang="fa-IR" dirty="0"/>
          </a:p>
        </p:txBody>
      </p:sp>
    </p:spTree>
    <p:extLst>
      <p:ext uri="{BB962C8B-B14F-4D97-AF65-F5344CB8AC3E}">
        <p14:creationId xmlns:p14="http://schemas.microsoft.com/office/powerpoint/2010/main" val="279675702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بیش تر زمان صرف شده برای دوره های تربیت معلم ، بر پداگوژی و برنامه درسی تاکید دارد . آموزش ضمن خدمت به وسیله آموزش و پرورش ، هیات آموزشی مدرسه یا دانشکده های علوم تربیتی ارایه می شود . شرکت در این دوره ها اجباری نیست ، ولی در بسیاری از مواقع و در زمان تغییرات برنامه درسی و اطمینان بخشی به معلمان ، ضروری است .</a:t>
            </a:r>
          </a:p>
          <a:p>
            <a:r>
              <a:rPr lang="fa-IR" dirty="0"/>
              <a:t/>
            </a:r>
            <a:br>
              <a:rPr lang="fa-IR" dirty="0"/>
            </a:br>
            <a:endParaRPr lang="fa-IR" dirty="0"/>
          </a:p>
        </p:txBody>
      </p:sp>
    </p:spTree>
    <p:extLst>
      <p:ext uri="{BB962C8B-B14F-4D97-AF65-F5344CB8AC3E}">
        <p14:creationId xmlns:p14="http://schemas.microsoft.com/office/powerpoint/2010/main" val="19530754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استان های کبک ، انتاریو و بریتیش کلمبیا از سال 1981 ، عضو انجمن ارزش یابی پیشرفت تحصیلی شده اند ، که در دومین مطالعه تیمز ، در تمام سطوح جمعیتی شرکت داشته است . در مجموع ، پنج استان بریتیش کلمبیا ، آلبرتا ، انتاریو، نیوبرانزویک ، و نیوفوندلند ، مستقلا در یک یا بیش تر از جمعیت های تیمز شرکت داشته اند. اغلب دوره های برنامه درسی ریاضی در کانادا ، مشابه هستند و تمرکز جدید کتاب های درسی ریاضی ، بر یادگیری فعال و فرآیند ریاضی قرار گرفته است .</a:t>
            </a:r>
          </a:p>
          <a:p>
            <a:r>
              <a:rPr lang="fa-IR" dirty="0"/>
              <a:t/>
            </a:r>
            <a:br>
              <a:rPr lang="fa-IR" dirty="0"/>
            </a:br>
            <a:endParaRPr lang="fa-IR" dirty="0"/>
          </a:p>
        </p:txBody>
      </p:sp>
    </p:spTree>
    <p:extLst>
      <p:ext uri="{BB962C8B-B14F-4D97-AF65-F5344CB8AC3E}">
        <p14:creationId xmlns:p14="http://schemas.microsoft.com/office/powerpoint/2010/main" val="8421105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r>
              <a:rPr lang="fa-IR" dirty="0"/>
              <a:t>یکی از دلایل این تشابه این است که ناشران ، برای صرفه اقتصادی بیش تر ، مواد درسی ای را در کتاب های خود می گنجانند که حداقل ، مورد تایید دو یا چند استان کانادا باشند. اهداف ریاضی در راهنمای برنامه درسی که به وسیله هر ایالت منتشر شده است ، موجود است . این اهداف در اکثر موارد ، شبیه استاندارد برنامه درسی ریاضی مدرسه ای است که توسط شورای ملی معلمان ریاضی آمریکا و کانادا (</a:t>
            </a:r>
            <a:r>
              <a:rPr lang="en-US" dirty="0"/>
              <a:t>NCTM) 15 </a:t>
            </a:r>
            <a:r>
              <a:rPr lang="fa-IR" dirty="0"/>
              <a:t>تهیه شده است. رهیافت های تدریس در 10 سال اخیر ، تغییر زیادی کرده اند . این رهیافت ها به سوی یادگیری فعال رفته اند و سعی می کنند تا دانش آموزان را در تکالیف باز پاسخ ، فعالانه شرکت دهند .</a:t>
            </a:r>
          </a:p>
          <a:p>
            <a:r>
              <a:rPr lang="fa-IR" dirty="0"/>
              <a:t/>
            </a:r>
            <a:br>
              <a:rPr lang="fa-IR" dirty="0"/>
            </a:br>
            <a:endParaRPr lang="fa-IR" dirty="0"/>
          </a:p>
        </p:txBody>
      </p:sp>
    </p:spTree>
    <p:extLst>
      <p:ext uri="{BB962C8B-B14F-4D97-AF65-F5344CB8AC3E}">
        <p14:creationId xmlns:p14="http://schemas.microsoft.com/office/powerpoint/2010/main" val="316740883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استفاده از ابزارهای کمک آموزشی الکترونیکی از قبیل ماشین حساب و کامپیوتر در کلاس درس ریاضی ، طی 10 سال اخیر افزایش یافته است . در سطح مدارس ابتدایی ، استفاده از ماشین حساب به طور محسوسی افزایش یافته است ، به گونه ای که صحت بیش تر جواب های به دست آمده برای مسایل ریاضی ، با استفاده از ماشین حساب بررسی می شوند . ماشین حساب باعث شد تا مسایل ریاضی واقعی تر شوند ، چرا که قبلا سعی می شد تا اعداد به گونه ای سرراست باشند تا محاسبات ، ساده باشند .</a:t>
            </a:r>
          </a:p>
        </p:txBody>
      </p:sp>
    </p:spTree>
    <p:extLst>
      <p:ext uri="{BB962C8B-B14F-4D97-AF65-F5344CB8AC3E}">
        <p14:creationId xmlns:p14="http://schemas.microsoft.com/office/powerpoint/2010/main" val="39085779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ولی اکنون با استفاده از ماشین حساب ، می توان با اعداد غیر معمولی و واقعی نیز ، به راحتی کار کرد . استفاده از ماشین حساب های گرافیکی ، انقلابی در تدریس و یادگیری نمودار و کاربردهای آن پدید آورده است . در حال حاضر، تاکید برنامه درسی ریاضی بر حل مساله و کاربردهای ریاضیات در جهان واقعی و روابط بین رشته ای مانند رابطه ریاضی با سایرعلوم است . در راستای این تاکید ها ، کتاب های درسی نیز تغییر کرده اند .</a:t>
            </a:r>
          </a:p>
        </p:txBody>
      </p:sp>
    </p:spTree>
    <p:extLst>
      <p:ext uri="{BB962C8B-B14F-4D97-AF65-F5344CB8AC3E}">
        <p14:creationId xmlns:p14="http://schemas.microsoft.com/office/powerpoint/2010/main" val="2061189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lnSpcReduction="10000"/>
          </a:bodyPr>
          <a:lstStyle/>
          <a:p>
            <a:r>
              <a:rPr lang="fa-IR" dirty="0"/>
              <a:t>بسیاری از مدارس ، از تکنولوژی جدید در برنامه درسی استفاده می کنند تا بتوانند از برنامه های نرم افزاری و پایگاه های داده های بین المللی نیز ، استفاده کنند. برنامه درسی بر تدریس مفاهیم ، بیش از یادگیری طوطی وار تاکید دارد . استفاده از ماشین حساب در تمام سطوح توصیه شده است . به ویژه در جمعیت 3 ، استفاده از کامپیوتر نیز قویا ، توصیه شده است . استفاده از روش یادگیری فعال ، یادگیری مشارکتی و برنامه درسی باز پاسخ در تمامی دوره ها ، مورد انتظار است. معلمان برای ارزشیابی آموخته های دانش آموزان ، از آزمون های کتبی ، پروژه های کلاسی و ارزش یابی فردی استفاده می کنند .</a:t>
            </a:r>
          </a:p>
          <a:p>
            <a:r>
              <a:rPr lang="fa-IR" dirty="0"/>
              <a:t/>
            </a:r>
            <a:br>
              <a:rPr lang="fa-IR" dirty="0"/>
            </a:br>
            <a:endParaRPr lang="fa-IR" dirty="0"/>
          </a:p>
        </p:txBody>
      </p:sp>
    </p:spTree>
    <p:extLst>
      <p:ext uri="{BB962C8B-B14F-4D97-AF65-F5344CB8AC3E}">
        <p14:creationId xmlns:p14="http://schemas.microsoft.com/office/powerpoint/2010/main" val="28513001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r>
              <a:rPr lang="fa-IR" dirty="0"/>
              <a:t>از زمانی که رهیافت های تدریس به سمت یادگیری فعال تغییر یافته ، معلمان استفاده از رویه های ارزش یابی غیر سنتی مانند مشاهده را گسترش داده اند. هم چنین ، آن ها از سایر روش های ارزش یابی که شامل ارزش یابی پرونده کاری ، مشاهده دقیق و خود ارزش یابی است ، نیز استفاده می کنند.</a:t>
            </a:r>
          </a:p>
          <a:p>
            <a:r>
              <a:rPr lang="fa-IR" dirty="0"/>
              <a:t/>
            </a:r>
            <a:br>
              <a:rPr lang="fa-IR" dirty="0"/>
            </a:br>
            <a:endParaRPr lang="fa-IR" dirty="0"/>
          </a:p>
        </p:txBody>
      </p:sp>
    </p:spTree>
    <p:extLst>
      <p:ext uri="{BB962C8B-B14F-4D97-AF65-F5344CB8AC3E}">
        <p14:creationId xmlns:p14="http://schemas.microsoft.com/office/powerpoint/2010/main" val="34155035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a:t>منابع</a:t>
            </a:r>
            <a:endParaRPr lang="fa-IR" dirty="0"/>
          </a:p>
        </p:txBody>
      </p:sp>
      <p:sp>
        <p:nvSpPr>
          <p:cNvPr id="3" name="Content Placeholder 2"/>
          <p:cNvSpPr>
            <a:spLocks noGrp="1"/>
          </p:cNvSpPr>
          <p:nvPr>
            <p:ph idx="1"/>
          </p:nvPr>
        </p:nvSpPr>
        <p:spPr/>
        <p:txBody>
          <a:bodyPr>
            <a:normAutofit fontScale="55000" lnSpcReduction="20000"/>
          </a:bodyPr>
          <a:lstStyle/>
          <a:p>
            <a:r>
              <a:rPr lang="fa-IR" b="1" dirty="0"/>
              <a:t> [1] </a:t>
            </a:r>
            <a:r>
              <a:rPr lang="en-US" b="1" dirty="0" err="1"/>
              <a:t>Robitaile</a:t>
            </a:r>
            <a:r>
              <a:rPr lang="en-US" b="1" dirty="0"/>
              <a:t> , David F . (1997) National Context for Mathematics and Science Education , AN {1}  ENCYCLOPEDIA OF THE EDUCATION SYSTEMS PARTICIPATING IN TIMSS , Published by Pacific Educational press , Faculty of Education , University of British </a:t>
            </a:r>
            <a:r>
              <a:rPr lang="en-US" b="1" dirty="0" err="1"/>
              <a:t>Clombia</a:t>
            </a:r>
            <a:r>
              <a:rPr lang="en-US" b="1" dirty="0"/>
              <a:t>.</a:t>
            </a:r>
          </a:p>
          <a:p>
            <a:r>
              <a:rPr lang="en-US" b="1" dirty="0"/>
              <a:t> {2} </a:t>
            </a:r>
            <a:r>
              <a:rPr lang="fa-IR" b="1" dirty="0"/>
              <a:t>سلسبیلی ، نادر ( 79 – 1378 ) ، همایش علمی – پژوهشی آموزش ریاضی و علوم با تاکید بر یافته های سومین مطالعه بین المللی ریاضیات و علوم ( تیمز) ، مجله رشد آموزش ریاضی ، شماره 57 . سال پانزدهم ، دفتر انتشارات کمک آموزشی ، سازمان پژوهش و برنامه ریزی ، وزارت آموزش و پرورش.</a:t>
            </a:r>
          </a:p>
          <a:p>
            <a:r>
              <a:rPr lang="fa-IR" b="1" dirty="0"/>
              <a:t> {3} عصاره ، علیرضا . ( 80 – 1379 ) . عوامل مؤثر بر پیشرفت تحصیلی دانش آموزان پایه های دوم و سوم راهنمایی کشور در درس ریاضی ( جمعیت دوم تیمز ) مجله رشد آموزش ریاضی ، شماره 59 و 60 ، سال پانزدهم ، دفتر انتشارت کمک آموزشی ، سازمان پژوهش و برنامه ریزی آموزشی ، وزارت آموزش و پرورش .</a:t>
            </a:r>
          </a:p>
          <a:p>
            <a:r>
              <a:rPr lang="fa-IR" b="1" dirty="0"/>
              <a:t>{4} کیامنش ، علیرضا ؛ خیریه ، مریم ، ( 1379) ، روند تغییر درون دادها و برون دادهای آموزش ریاضی براساس یافته های </a:t>
            </a:r>
            <a:r>
              <a:rPr lang="en-US" b="1" dirty="0"/>
              <a:t>TIMSS </a:t>
            </a:r>
            <a:r>
              <a:rPr lang="fa-IR" b="1" dirty="0"/>
              <a:t>و </a:t>
            </a:r>
            <a:r>
              <a:rPr lang="en-US" b="1" dirty="0"/>
              <a:t>TIMSS-R ، </a:t>
            </a:r>
            <a:r>
              <a:rPr lang="fa-IR" b="1" dirty="0"/>
              <a:t>انتشارت پژوهشکده تعلیم و تربیت ، وزارت آموزش و پرورش .</a:t>
            </a:r>
          </a:p>
          <a:p>
            <a:r>
              <a:rPr lang="fa-IR" b="1" dirty="0"/>
              <a:t>{5} گویا ، زهرا ؛ غلام آزاد ، سهیلا ، ( 80 – 1379 ) ، گزارش بیست و چهارمین کنفرانس روان شناسی آموزش ریاضی ، مجله رشد آموزش ریاضی ، شماره 61 ، سال پانزدهم ، دفتر انتشارات کمک آموزشی ، سازمان پژوهش و برنامه ریزی آموزشی ، وزارت آموزش و پرورش.</a:t>
            </a:r>
          </a:p>
          <a:p>
            <a:r>
              <a:rPr lang="fa-IR" b="1" dirty="0"/>
              <a:t>{6} گویا ، زهرا ، ( 1376 ) ، یادداشت سر دبیر ، مجله رشد آموزش ریاضی ، شماره 48 ، سال یازدهم ، دفتر انتشارات کمک آموزشی ، سازمان پژوهش و برنامه ریزی آموزشی ، وزارت آموزش و </a:t>
            </a:r>
            <a:r>
              <a:rPr lang="fa-IR" b="1" dirty="0" smtClean="0"/>
              <a:t>پرورش</a:t>
            </a:r>
            <a:endParaRPr lang="fa-IR" b="1" dirty="0"/>
          </a:p>
        </p:txBody>
      </p:sp>
    </p:spTree>
    <p:extLst>
      <p:ext uri="{BB962C8B-B14F-4D97-AF65-F5344CB8AC3E}">
        <p14:creationId xmlns:p14="http://schemas.microsoft.com/office/powerpoint/2010/main" val="58550644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Custom 1">
      <a:majorFont>
        <a:latin typeface="Calibri"/>
        <a:ea typeface=""/>
        <a:cs typeface="B Titr"/>
      </a:majorFont>
      <a:minorFont>
        <a:latin typeface="Constantia"/>
        <a:ea typeface=""/>
        <a:cs typeface="B Nazani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29</TotalTime>
  <Words>2303</Words>
  <Application>Microsoft Office PowerPoint</Application>
  <PresentationFormat>Widescreen</PresentationFormat>
  <Paragraphs>60</Paragraphs>
  <Slides>32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32</vt:i4>
      </vt:variant>
    </vt:vector>
  </HeadingPairs>
  <TitlesOfParts>
    <vt:vector size="38" baseType="lpstr">
      <vt:lpstr>Arial</vt:lpstr>
      <vt:lpstr>B Nazanin</vt:lpstr>
      <vt:lpstr>B Titr</vt:lpstr>
      <vt:lpstr>Calibri</vt:lpstr>
      <vt:lpstr>Constantia</vt:lpstr>
      <vt:lpstr>Organic</vt:lpstr>
      <vt:lpstr>مقایسه نظام آموزشی ایران، ژاپن و کانادا</vt:lpstr>
      <vt:lpstr>PowerPoint Presentation</vt:lpstr>
      <vt:lpstr>ایران</vt:lpstr>
      <vt:lpstr>PowerPoint Presentation</vt:lpstr>
      <vt:lpstr>PowerPoint Presentation</vt:lpstr>
      <vt:lpstr>PowerPoint Presentation</vt:lpstr>
      <vt:lpstr>PowerPoint Presentation</vt:lpstr>
      <vt:lpstr>PowerPoint Presentation</vt:lpstr>
      <vt:lpstr>PowerPoint Presentation</vt:lpstr>
      <vt:lpstr>ژاپن</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کانادا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منابع</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مقایسه نظام آموزشی 6 کشور جهان</dc:title>
  <dc:creator>Nezam Avaran 2306519</dc:creator>
  <cp:lastModifiedBy>Nezam Avaran 2306519</cp:lastModifiedBy>
  <cp:revision>8</cp:revision>
  <dcterms:created xsi:type="dcterms:W3CDTF">2022-03-02T07:24:41Z</dcterms:created>
  <dcterms:modified xsi:type="dcterms:W3CDTF">2022-03-02T08:21:03Z</dcterms:modified>
</cp:coreProperties>
</file>