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76" r:id="rId2"/>
    <p:sldId id="257" r:id="rId3"/>
    <p:sldId id="258" r:id="rId4"/>
    <p:sldId id="259" r:id="rId5"/>
    <p:sldId id="260" r:id="rId6"/>
    <p:sldId id="261" r:id="rId7"/>
    <p:sldId id="263" r:id="rId8"/>
    <p:sldId id="262" r:id="rId9"/>
    <p:sldId id="272" r:id="rId10"/>
    <p:sldId id="267" r:id="rId11"/>
    <p:sldId id="268" r:id="rId12"/>
    <p:sldId id="274" r:id="rId13"/>
    <p:sldId id="269" r:id="rId14"/>
    <p:sldId id="270" r:id="rId15"/>
    <p:sldId id="273" r:id="rId16"/>
    <p:sldId id="264" r:id="rId17"/>
    <p:sldId id="265" r:id="rId18"/>
    <p:sldId id="266"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46" autoAdjust="0"/>
    <p:restoredTop sz="94660"/>
  </p:normalViewPr>
  <p:slideViewPr>
    <p:cSldViewPr snapToGrid="0">
      <p:cViewPr varScale="1">
        <p:scale>
          <a:sx n="74" d="100"/>
          <a:sy n="74" d="100"/>
        </p:scale>
        <p:origin x="-50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46465F7-F112-4A1F-92FF-2B48791CC708}" type="datetimeFigureOut">
              <a:rPr lang="fa-IR" smtClean="0"/>
              <a:t>05/10/1441</a:t>
            </a:fld>
            <a:endParaRPr lang="fa-I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33C6BFB-ACFA-42EF-BD2C-FD43A84E3DD8}" type="slidenum">
              <a:rPr lang="fa-IR" smtClean="0"/>
              <a:t>‹#›</a:t>
            </a:fld>
            <a:endParaRPr lang="fa-IR"/>
          </a:p>
        </p:txBody>
      </p:sp>
    </p:spTree>
    <p:extLst>
      <p:ext uri="{BB962C8B-B14F-4D97-AF65-F5344CB8AC3E}">
        <p14:creationId xmlns:p14="http://schemas.microsoft.com/office/powerpoint/2010/main" val="71924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09612D1-CC6C-4D9D-B80D-53C8679448E9}" type="datetime1">
              <a:rPr lang="en-US" smtClean="0"/>
              <a:t>5/27/2020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DDC3BB-7351-43CB-9E44-9485774C50AB}" type="datetime1">
              <a:rPr lang="en-US" smtClean="0"/>
              <a:t>5/27/2020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B05F56B-4160-420E-AE7B-F134D0A303E5}" type="datetime1">
              <a:rPr lang="en-US" smtClean="0"/>
              <a:t>5/27/2020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C8D6BC-1B1A-476B-B315-DEB3CCFDA494}" type="datetime1">
              <a:rPr lang="en-US" smtClean="0"/>
              <a:t>5/27/2020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4B27E8-F3AE-44D8-8155-9001C4BBC3F8}" type="datetime1">
              <a:rPr lang="en-US" smtClean="0"/>
              <a:t>5/27/2020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49859D-719B-46C0-A9DF-36F858A56E17}" type="datetime1">
              <a:rPr lang="en-US" smtClean="0"/>
              <a:t>5/27/2020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853D04-7E5C-4803-942F-52A8FC72410D}" type="datetime1">
              <a:rPr lang="en-US" smtClean="0"/>
              <a:t>5/27/2020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FAB8FDB-F368-42E0-8B26-A365760F48C8}" type="datetime1">
              <a:rPr lang="en-US" smtClean="0"/>
              <a:t>5/27/2020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3FEFB5A-8C4B-4054-B94F-FEC20D42A340}" type="datetime1">
              <a:rPr lang="en-US" smtClean="0"/>
              <a:t>5/27/2020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EEBE8C1-BBFD-498D-84A4-7DFA272E6EA2}" type="datetime1">
              <a:rPr lang="en-US" smtClean="0"/>
              <a:t>5/27/2020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9FC9C34-E73D-4608-9912-3B3CD6ACF79C}" type="datetime1">
              <a:rPr lang="en-US" smtClean="0"/>
              <a:t>5/27/2020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FC070F62-D312-4764-945C-368F621389F3}" type="datetime1">
              <a:rPr lang="en-US" smtClean="0"/>
              <a:t>5/27/2020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40CCD8F4-A9AF-43B0-A299-68E53A31DCCB}" type="datetime1">
              <a:rPr lang="en-US" smtClean="0"/>
              <a:t>5/27/2020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F6271BF6-0618-481C-AB99-E69584D7AEAE}" type="datetime1">
              <a:rPr lang="en-US" smtClean="0"/>
              <a:t>5/27/2020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A22F49C-62B9-4772-8105-8B8460002AA4}" type="datetime1">
              <a:rPr lang="en-US" smtClean="0"/>
              <a:t>5/27/2020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9A22E5-CA11-48F3-B19E-DAD3547C5154}" type="datetime1">
              <a:rPr lang="en-US" smtClean="0"/>
              <a:t>5/27/2020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CF87ED7-C1D7-4FD7-B793-2DC62075EF74}" type="datetime1">
              <a:rPr lang="en-US" smtClean="0"/>
              <a:t>5/27/2020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hf hdr="0" ftr="0" dt="0"/>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s://en.wikipedia.org/wiki/Technical_analysis"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1600034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1092" y="677732"/>
            <a:ext cx="8911687" cy="1635162"/>
          </a:xfrm>
        </p:spPr>
        <p:txBody>
          <a:bodyPr>
            <a:noAutofit/>
          </a:bodyPr>
          <a:lstStyle/>
          <a:p>
            <a:pPr algn="ctr"/>
            <a:r>
              <a:rPr lang="fa-IR" sz="10000" dirty="0" smtClean="0">
                <a:latin typeface="Arabic Typesetting" panose="03020402040406030203" pitchFamily="66" charset="-78"/>
                <a:cs typeface="Arabic Typesetting" panose="03020402040406030203" pitchFamily="66" charset="-78"/>
              </a:rPr>
              <a:t>فارکس</a:t>
            </a:r>
            <a:endParaRPr lang="fa-IR" sz="10000" dirty="0">
              <a:latin typeface="Arabic Typesetting" panose="03020402040406030203" pitchFamily="66" charset="-78"/>
              <a:cs typeface="Arabic Typesetting" panose="03020402040406030203" pitchFamily="66" charset="-78"/>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2889" y="2463501"/>
            <a:ext cx="9628095" cy="4222899"/>
          </a:xfrm>
        </p:spPr>
      </p:pic>
      <p:sp>
        <p:nvSpPr>
          <p:cNvPr id="5" name="Slide Number Placeholder 4"/>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1948986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40017" y="739587"/>
            <a:ext cx="8915399" cy="884817"/>
          </a:xfrm>
        </p:spPr>
        <p:txBody>
          <a:bodyPr>
            <a:normAutofit fontScale="90000"/>
          </a:bodyPr>
          <a:lstStyle/>
          <a:p>
            <a:pPr algn="r"/>
            <a:r>
              <a:rPr lang="fa-IR" b="1" dirty="0">
                <a:latin typeface="Arabic Typesetting" panose="03020402040406030203" pitchFamily="66" charset="-78"/>
                <a:cs typeface="Arabic Typesetting" panose="03020402040406030203" pitchFamily="66" charset="-78"/>
              </a:rPr>
              <a:t>بازارفارکس چیست؟</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840018" y="2065468"/>
            <a:ext cx="8915399" cy="4313817"/>
          </a:xfrm>
        </p:spPr>
        <p:txBody>
          <a:bodyPr>
            <a:normAutofit/>
          </a:bodyPr>
          <a:lstStyle/>
          <a:p>
            <a:pPr algn="r">
              <a:lnSpc>
                <a:spcPct val="150000"/>
              </a:lnSpc>
            </a:pPr>
            <a:r>
              <a:rPr lang="fa-IR" sz="2400" dirty="0" smtClean="0">
                <a:solidFill>
                  <a:srgbClr val="0070C0"/>
                </a:solidFill>
                <a:latin typeface="Arabic Typesetting" panose="03020402040406030203" pitchFamily="66" charset="-78"/>
                <a:cs typeface="Arabic Typesetting" panose="03020402040406030203" pitchFamily="66" charset="-78"/>
              </a:rPr>
              <a:t>بزرگترین </a:t>
            </a:r>
            <a:r>
              <a:rPr lang="fa-IR" sz="2400" dirty="0">
                <a:solidFill>
                  <a:srgbClr val="0070C0"/>
                </a:solidFill>
                <a:latin typeface="Arabic Typesetting" panose="03020402040406030203" pitchFamily="66" charset="-78"/>
                <a:cs typeface="Arabic Typesetting" panose="03020402040406030203" pitchFamily="66" charset="-78"/>
              </a:rPr>
              <a:t>,</a:t>
            </a:r>
            <a:r>
              <a:rPr lang="fa-IR" sz="2400" dirty="0" smtClean="0">
                <a:solidFill>
                  <a:srgbClr val="0070C0"/>
                </a:solidFill>
                <a:latin typeface="Arabic Typesetting" panose="03020402040406030203" pitchFamily="66" charset="-78"/>
                <a:cs typeface="Arabic Typesetting" panose="03020402040406030203" pitchFamily="66" charset="-78"/>
              </a:rPr>
              <a:t> </a:t>
            </a:r>
            <a:r>
              <a:rPr lang="fa-IR" sz="2400" dirty="0">
                <a:solidFill>
                  <a:srgbClr val="0070C0"/>
                </a:solidFill>
                <a:latin typeface="Arabic Typesetting" panose="03020402040406030203" pitchFamily="66" charset="-78"/>
                <a:cs typeface="Arabic Typesetting" panose="03020402040406030203" pitchFamily="66" charset="-78"/>
              </a:rPr>
              <a:t>کاراترین و پویاترین بازار مالی در جهان با گردش مالی روزانه 4 تریلیون دلار است .(۳۰ برابرحجم معا ملات روزانه بازار سهام و اوراق قرضه و خزانه داری امریکا ).</a:t>
            </a:r>
          </a:p>
          <a:p>
            <a:pPr algn="r">
              <a:lnSpc>
                <a:spcPct val="150000"/>
              </a:lnSpc>
            </a:pPr>
            <a:r>
              <a:rPr lang="fa-IR" sz="2400" dirty="0">
                <a:solidFill>
                  <a:srgbClr val="0070C0"/>
                </a:solidFill>
                <a:latin typeface="Arabic Typesetting" panose="03020402040406030203" pitchFamily="66" charset="-78"/>
                <a:cs typeface="Arabic Typesetting" panose="03020402040406030203" pitchFamily="66" charset="-78"/>
              </a:rPr>
              <a:t/>
            </a:r>
            <a:br>
              <a:rPr lang="fa-IR" sz="2400" dirty="0">
                <a:solidFill>
                  <a:srgbClr val="0070C0"/>
                </a:solidFill>
                <a:latin typeface="Arabic Typesetting" panose="03020402040406030203" pitchFamily="66" charset="-78"/>
                <a:cs typeface="Arabic Typesetting" panose="03020402040406030203" pitchFamily="66" charset="-78"/>
              </a:rPr>
            </a:br>
            <a:r>
              <a:rPr lang="fa-IR" sz="2400" dirty="0" smtClean="0">
                <a:solidFill>
                  <a:srgbClr val="0070C0"/>
                </a:solidFill>
                <a:latin typeface="Arabic Typesetting" panose="03020402040406030203" pitchFamily="66" charset="-78"/>
                <a:cs typeface="Arabic Typesetting" panose="03020402040406030203" pitchFamily="66" charset="-78"/>
              </a:rPr>
              <a:t>فارکس عبارت است از  </a:t>
            </a:r>
            <a:r>
              <a:rPr lang="fa-IR" sz="2400" dirty="0">
                <a:solidFill>
                  <a:srgbClr val="0070C0"/>
                </a:solidFill>
                <a:latin typeface="Arabic Typesetting" panose="03020402040406030203" pitchFamily="66" charset="-78"/>
                <a:cs typeface="Arabic Typesetting" panose="03020402040406030203" pitchFamily="66" charset="-78"/>
              </a:rPr>
              <a:t>خرید یک ارز </a:t>
            </a:r>
            <a:r>
              <a:rPr lang="fa-IR" sz="2400" dirty="0" smtClean="0">
                <a:solidFill>
                  <a:srgbClr val="0070C0"/>
                </a:solidFill>
                <a:latin typeface="Arabic Typesetting" panose="03020402040406030203" pitchFamily="66" charset="-78"/>
                <a:cs typeface="Arabic Typesetting" panose="03020402040406030203" pitchFamily="66" charset="-78"/>
              </a:rPr>
              <a:t>و همزمان </a:t>
            </a:r>
            <a:r>
              <a:rPr lang="fa-IR" sz="2400" dirty="0">
                <a:solidFill>
                  <a:srgbClr val="0070C0"/>
                </a:solidFill>
                <a:latin typeface="Arabic Typesetting" panose="03020402040406030203" pitchFamily="66" charset="-78"/>
                <a:cs typeface="Arabic Typesetting" panose="03020402040406030203" pitchFamily="66" charset="-78"/>
              </a:rPr>
              <a:t>فروش ارز دیگر در </a:t>
            </a:r>
            <a:r>
              <a:rPr lang="fa-IR" sz="2400" dirty="0" smtClean="0">
                <a:solidFill>
                  <a:srgbClr val="0070C0"/>
                </a:solidFill>
                <a:latin typeface="Arabic Typesetting" panose="03020402040406030203" pitchFamily="66" charset="-78"/>
                <a:cs typeface="Arabic Typesetting" panose="03020402040406030203" pitchFamily="66" charset="-78"/>
              </a:rPr>
              <a:t>یک بازاری </a:t>
            </a:r>
            <a:r>
              <a:rPr lang="fa-IR" sz="2400" dirty="0">
                <a:solidFill>
                  <a:srgbClr val="0070C0"/>
                </a:solidFill>
                <a:latin typeface="Arabic Typesetting" panose="03020402040406030203" pitchFamily="66" charset="-78"/>
                <a:cs typeface="Arabic Typesetting" panose="03020402040406030203" pitchFamily="66" charset="-78"/>
              </a:rPr>
              <a:t>که مکان فیزیکی ندارد می باشد که ارزها به صورت جفتی معامله می </a:t>
            </a:r>
            <a:r>
              <a:rPr lang="fa-IR" sz="2400" dirty="0" smtClean="0">
                <a:solidFill>
                  <a:srgbClr val="0070C0"/>
                </a:solidFill>
                <a:latin typeface="Arabic Typesetting" panose="03020402040406030203" pitchFamily="66" charset="-78"/>
                <a:cs typeface="Arabic Typesetting" panose="03020402040406030203" pitchFamily="66" charset="-78"/>
              </a:rPr>
              <a:t>شوند.حجم </a:t>
            </a:r>
            <a:r>
              <a:rPr lang="fa-IR" sz="2400" dirty="0">
                <a:solidFill>
                  <a:srgbClr val="0070C0"/>
                </a:solidFill>
                <a:latin typeface="Arabic Typesetting" panose="03020402040406030203" pitchFamily="66" charset="-78"/>
                <a:cs typeface="Arabic Typesetting" panose="03020402040406030203" pitchFamily="66" charset="-78"/>
              </a:rPr>
              <a:t>عظیمی ازاین معاملات ارزی به جای نقل وانتقال واقعی ارز,ازطریق بدهکار و بستانکار کردن حسابهای بانکی انجام می </a:t>
            </a:r>
            <a:r>
              <a:rPr lang="fa-IR" sz="2400" dirty="0" smtClean="0">
                <a:solidFill>
                  <a:srgbClr val="0070C0"/>
                </a:solidFill>
                <a:latin typeface="Arabic Typesetting" panose="03020402040406030203" pitchFamily="66" charset="-78"/>
                <a:cs typeface="Arabic Typesetting" panose="03020402040406030203" pitchFamily="66" charset="-78"/>
              </a:rPr>
              <a:t>شود و بیشترین حجم تبادل ارزی با هدف کسب سود از تفاضل قیمت خرید و فروش انجام می گیرد.</a:t>
            </a:r>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165884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4601" y="1173984"/>
            <a:ext cx="8915399" cy="788412"/>
          </a:xfrm>
        </p:spPr>
        <p:txBody>
          <a:bodyPr>
            <a:normAutofit fontScale="90000"/>
          </a:bodyPr>
          <a:lstStyle/>
          <a:p>
            <a:pPr algn="r"/>
            <a:r>
              <a:rPr lang="fa-IR" b="1" dirty="0">
                <a:latin typeface="Arabic Typesetting" panose="03020402040406030203" pitchFamily="66" charset="-78"/>
                <a:cs typeface="Arabic Typesetting" panose="03020402040406030203" pitchFamily="66" charset="-78"/>
              </a:rPr>
              <a:t>تاریخچه:</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610726" y="2471640"/>
            <a:ext cx="8819274" cy="4115800"/>
          </a:xfrm>
        </p:spPr>
        <p:txBody>
          <a:bodyPr>
            <a:normAutofit/>
          </a:bodyPr>
          <a:lstStyle/>
          <a:p>
            <a:pPr algn="r"/>
            <a:r>
              <a:rPr lang="fa-IR" sz="2800" dirty="0">
                <a:solidFill>
                  <a:srgbClr val="0070C0"/>
                </a:solidFill>
                <a:latin typeface="Arabic Typesetting" panose="03020402040406030203" pitchFamily="66" charset="-78"/>
                <a:cs typeface="Arabic Typesetting" panose="03020402040406030203" pitchFamily="66" charset="-78"/>
              </a:rPr>
              <a:t>پس از جنگ جهانی دوم دولتها جهت بازسازی اقتصادی کشورهای مطبوعشان تصمیم گرفتند تا با ثابت نگه داشتن قیمت ارزها نسبت به دلار آمریکا با آرامش و آسودگی خیال به تحکیم مبادلات تجاری بین خود بپردازند، اما این مورد تا سال ۱۹۷۱ بیشتر دوام نداشت و پس از آن بنابر شرایط خاص جهان قرار بر این شد که ارزها بتوانند به آزادی در قبال یکدیگر مبادله شوند و قیمت یک ارز با توجه به عرضه و تقاضای بازار تعیین شود نه بواسطه سیاست دولتها. پس از آن بانکها که به لحاظ ماهیت بانکی خود همیشه درگیر جریان ارزهای خارجی بودند به فکر مدیریت منابع ارزی خود افتادند و به همین جهت یک جریان بین بانکی را بوجود آوردند تا بواسطه آن بتوانند ارزهایی را که فکر می کردند در آینده ارزش بیشتری خواهند داشت را تهیه و آنهایی را که فکر می کردند ارزش خود را ازدست خواهند داد بواسطه این جریان بفروشند لذا به خاطر اینکه هر بانکی استراتژی خاص خود را دنبال می کرد جریانی بنام جریان تبادل ارزهای خارجی ایجاد گردید</a:t>
            </a:r>
            <a:r>
              <a:rPr lang="fa-IR" sz="2800" dirty="0" smtClean="0">
                <a:solidFill>
                  <a:srgbClr val="0070C0"/>
                </a:solidFill>
                <a:latin typeface="Arabic Typesetting" panose="03020402040406030203" pitchFamily="66" charset="-78"/>
                <a:cs typeface="Arabic Typesetting" panose="03020402040406030203" pitchFamily="66" charset="-78"/>
              </a:rPr>
              <a:t>.</a:t>
            </a:r>
            <a:endParaRPr lang="fa-IR" sz="2800"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4150364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52867" y="1767446"/>
            <a:ext cx="8942984" cy="798754"/>
          </a:xfrm>
        </p:spPr>
        <p:txBody>
          <a:bodyPr>
            <a:normAutofit fontScale="90000"/>
          </a:bodyPr>
          <a:lstStyle/>
          <a:p>
            <a:pPr algn="r"/>
            <a:r>
              <a:rPr lang="fa-IR" b="1" dirty="0">
                <a:latin typeface="Arabic Typesetting" panose="03020402040406030203" pitchFamily="66" charset="-78"/>
                <a:cs typeface="Arabic Typesetting" panose="03020402040406030203" pitchFamily="66" charset="-78"/>
              </a:rPr>
              <a:t>چرا نرخ ارزها مدام تغیییر می کند؟</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815124" y="3116410"/>
            <a:ext cx="8580727" cy="2826259"/>
          </a:xfrm>
        </p:spPr>
        <p:txBody>
          <a:bodyPr/>
          <a:lstStyle/>
          <a:p>
            <a:pPr algn="r"/>
            <a:r>
              <a:rPr lang="fa-IR" sz="3200" dirty="0">
                <a:solidFill>
                  <a:srgbClr val="0070C0"/>
                </a:solidFill>
                <a:latin typeface="Arabic Typesetting" panose="03020402040406030203" pitchFamily="66" charset="-78"/>
                <a:cs typeface="Arabic Typesetting" panose="03020402040406030203" pitchFamily="66" charset="-78"/>
              </a:rPr>
              <a:t>منحنیهای عرضه و تقاضای ارزیک کشور در طول زمان جا به جا </a:t>
            </a:r>
            <a:r>
              <a:rPr lang="fa-IR" sz="3200" dirty="0" smtClean="0">
                <a:solidFill>
                  <a:srgbClr val="0070C0"/>
                </a:solidFill>
                <a:latin typeface="Arabic Typesetting" panose="03020402040406030203" pitchFamily="66" charset="-78"/>
                <a:cs typeface="Arabic Typesetting" panose="03020402040406030203" pitchFamily="66" charset="-78"/>
              </a:rPr>
              <a:t>می شود </a:t>
            </a:r>
            <a:r>
              <a:rPr lang="fa-IR" sz="3200" dirty="0">
                <a:solidFill>
                  <a:srgbClr val="0070C0"/>
                </a:solidFill>
                <a:latin typeface="Arabic Typesetting" panose="03020402040406030203" pitchFamily="66" charset="-78"/>
                <a:cs typeface="Arabic Typesetting" panose="03020402040406030203" pitchFamily="66" charset="-78"/>
              </a:rPr>
              <a:t>و همین انتقال باعث </a:t>
            </a:r>
            <a:r>
              <a:rPr lang="fa-IR" sz="3200" dirty="0" smtClean="0">
                <a:solidFill>
                  <a:srgbClr val="0070C0"/>
                </a:solidFill>
                <a:latin typeface="Arabic Typesetting" panose="03020402040406030203" pitchFamily="66" charset="-78"/>
                <a:cs typeface="Arabic Typesetting" panose="03020402040406030203" pitchFamily="66" charset="-78"/>
              </a:rPr>
              <a:t>بروز تغییرات </a:t>
            </a:r>
            <a:r>
              <a:rPr lang="fa-IR" sz="3200" dirty="0">
                <a:solidFill>
                  <a:srgbClr val="0070C0"/>
                </a:solidFill>
                <a:latin typeface="Arabic Typesetting" panose="03020402040406030203" pitchFamily="66" charset="-78"/>
                <a:cs typeface="Arabic Typesetting" panose="03020402040406030203" pitchFamily="66" charset="-78"/>
              </a:rPr>
              <a:t>دائمی نرخ ارز خواهد شد. این جا به جایی ممکن است براثر تغیییر سلیقه مردم نسبت به تولیدات داخلی و خارجی – رشد متفاوت اقتصادی- تفاوت نرخهای تورم در کشورهای مختلف- تغیییر در نرخهای بهره- تغییر در انتظارات – مداخلات بانک مرکزی جهت انجام سیاستهای پولی و ... به وجود آید.</a:t>
            </a: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421459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40803" y="1320503"/>
            <a:ext cx="9050561" cy="960120"/>
          </a:xfrm>
        </p:spPr>
        <p:txBody>
          <a:bodyPr/>
          <a:lstStyle/>
          <a:p>
            <a:pPr algn="r"/>
            <a:r>
              <a:rPr lang="fa-IR" b="1" dirty="0">
                <a:latin typeface="Arabic Typesetting" panose="03020402040406030203" pitchFamily="66" charset="-78"/>
                <a:cs typeface="Arabic Typesetting" panose="03020402040406030203" pitchFamily="66" charset="-78"/>
              </a:rPr>
              <a:t>مکان مرکزی بازار فارکس کجاست؟</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637621" y="2775474"/>
            <a:ext cx="8953743" cy="3130474"/>
          </a:xfrm>
        </p:spPr>
        <p:txBody>
          <a:bodyPr/>
          <a:lstStyle/>
          <a:p>
            <a:pPr algn="r"/>
            <a:r>
              <a:rPr lang="fa-IR" sz="3600" dirty="0">
                <a:solidFill>
                  <a:srgbClr val="0070C0"/>
                </a:solidFill>
                <a:latin typeface="Arabic Typesetting" panose="03020402040406030203" pitchFamily="66" charset="-78"/>
                <a:cs typeface="Arabic Typesetting" panose="03020402040406030203" pitchFamily="66" charset="-78"/>
              </a:rPr>
              <a:t>برعکس بازارهای سهام که مکان فیزیکی مشخصی دارند معاملات در بازار جهانی ارز در مکان خاصی متمرکز نشده است. بازار فارکس یک بازار بین بانکی می باشد که در حقیقت معاملات بین طرفین از طریق تلفن یا شبکه الکترونیکی هدایت و کنترل </a:t>
            </a:r>
            <a:r>
              <a:rPr lang="fa-IR" sz="3600" dirty="0" smtClean="0">
                <a:solidFill>
                  <a:srgbClr val="0070C0"/>
                </a:solidFill>
                <a:latin typeface="Arabic Typesetting" panose="03020402040406030203" pitchFamily="66" charset="-78"/>
                <a:cs typeface="Arabic Typesetting" panose="03020402040406030203" pitchFamily="66" charset="-78"/>
              </a:rPr>
              <a:t>می شود</a:t>
            </a:r>
            <a:r>
              <a:rPr lang="fa-IR" sz="3600" dirty="0">
                <a:solidFill>
                  <a:srgbClr val="0070C0"/>
                </a:solidFill>
                <a:latin typeface="Arabic Typesetting" panose="03020402040406030203" pitchFamily="66" charset="-78"/>
                <a:cs typeface="Arabic Typesetting" panose="03020402040406030203" pitchFamily="66" charset="-78"/>
              </a:rPr>
              <a:t>. البته شبکه سوئیفت توسط بانکها مورد استفاده قرار می گیرد. در واقع زبان مشترک بانکداری بین المللی شبکه سوئیفت می باشد.</a:t>
            </a: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1040618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01185" y="1083832"/>
            <a:ext cx="8738589" cy="820271"/>
          </a:xfrm>
        </p:spPr>
        <p:txBody>
          <a:bodyPr>
            <a:normAutofit fontScale="90000"/>
          </a:bodyPr>
          <a:lstStyle/>
          <a:p>
            <a:pPr algn="r"/>
            <a:r>
              <a:rPr lang="fa-IR" b="1" dirty="0">
                <a:latin typeface="Arabic Typesetting" panose="03020402040406030203" pitchFamily="66" charset="-78"/>
                <a:cs typeface="Arabic Typesetting" panose="03020402040406030203" pitchFamily="66" charset="-78"/>
              </a:rPr>
              <a:t>چه زمانی بازار فارکس گشایش می یابد؟</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589213" y="2420472"/>
            <a:ext cx="9050561" cy="3657600"/>
          </a:xfrm>
        </p:spPr>
        <p:txBody>
          <a:bodyPr/>
          <a:lstStyle/>
          <a:p>
            <a:pPr algn="r"/>
            <a:r>
              <a:rPr lang="fa-IR" sz="2800" dirty="0">
                <a:solidFill>
                  <a:srgbClr val="0070C0"/>
                </a:solidFill>
                <a:latin typeface="Arabic Typesetting" panose="03020402040406030203" pitchFamily="66" charset="-78"/>
                <a:cs typeface="Arabic Typesetting" panose="03020402040406030203" pitchFamily="66" charset="-78"/>
              </a:rPr>
              <a:t>این بازار ۲۴ ساعته بوده که با </a:t>
            </a:r>
            <a:r>
              <a:rPr lang="fa-IR" sz="2800" dirty="0" smtClean="0">
                <a:solidFill>
                  <a:srgbClr val="0070C0"/>
                </a:solidFill>
                <a:latin typeface="Arabic Typesetting" panose="03020402040406030203" pitchFamily="66" charset="-78"/>
                <a:cs typeface="Arabic Typesetting" panose="03020402040406030203" pitchFamily="66" charset="-78"/>
              </a:rPr>
              <a:t>بازگشایی </a:t>
            </a:r>
            <a:r>
              <a:rPr lang="fa-IR" sz="2800" dirty="0">
                <a:solidFill>
                  <a:srgbClr val="0070C0"/>
                </a:solidFill>
                <a:latin typeface="Arabic Typesetting" panose="03020402040406030203" pitchFamily="66" charset="-78"/>
                <a:cs typeface="Arabic Typesetting" panose="03020402040406030203" pitchFamily="66" charset="-78"/>
              </a:rPr>
              <a:t>هر یک از مراکز مالی در جهان شروع به فعالیت می کند به طوری که معاملات ارزی در طول شبانه </a:t>
            </a:r>
            <a:r>
              <a:rPr lang="fa-IR" sz="2800" dirty="0" smtClean="0">
                <a:solidFill>
                  <a:srgbClr val="0070C0"/>
                </a:solidFill>
                <a:latin typeface="Arabic Typesetting" panose="03020402040406030203" pitchFamily="66" charset="-78"/>
                <a:cs typeface="Arabic Typesetting" panose="03020402040406030203" pitchFamily="66" charset="-78"/>
              </a:rPr>
              <a:t>روز تنها </a:t>
            </a:r>
            <a:r>
              <a:rPr lang="fa-IR" sz="2800" dirty="0">
                <a:solidFill>
                  <a:srgbClr val="0070C0"/>
                </a:solidFill>
                <a:latin typeface="Arabic Typesetting" panose="03020402040406030203" pitchFamily="66" charset="-78"/>
                <a:cs typeface="Arabic Typesetting" panose="03020402040406030203" pitchFamily="66" charset="-78"/>
              </a:rPr>
              <a:t>با یک تلفن یا با استفاده ازشبکه اینترنت امکان پذیر است.</a:t>
            </a:r>
            <a:br>
              <a:rPr lang="fa-IR" sz="2800" dirty="0">
                <a:solidFill>
                  <a:srgbClr val="0070C0"/>
                </a:solidFill>
                <a:latin typeface="Arabic Typesetting" panose="03020402040406030203" pitchFamily="66" charset="-78"/>
                <a:cs typeface="Arabic Typesetting" panose="03020402040406030203" pitchFamily="66" charset="-78"/>
              </a:rPr>
            </a:br>
            <a:r>
              <a:rPr lang="fa-IR" sz="2800" dirty="0">
                <a:solidFill>
                  <a:srgbClr val="0070C0"/>
                </a:solidFill>
                <a:latin typeface="Arabic Typesetting" panose="03020402040406030203" pitchFamily="66" charset="-78"/>
                <a:cs typeface="Arabic Typesetting" panose="03020402040406030203" pitchFamily="66" charset="-78"/>
              </a:rPr>
              <a:t>سیکل بازگشایی مراکز مالی جهان بدین ترتیب می باشد : نیوزلند- سیدنی- توکیو- هنگ کنگ- سنگاپور- بحرین- فرانکفورت- زوریخ- پاریس – لندن- نیویورک- شیکاگو و لس انجلس . اما بزرگترین و مهمترین مرکز مالی بازار جهانی ارز همانا لندن است . بعد از لندن بازارهای ارزی نیویورک وتوکیو قرار دارند در سایر مراکز مالی معاملات </a:t>
            </a:r>
            <a:r>
              <a:rPr lang="fa-IR" sz="2800" dirty="0" smtClean="0">
                <a:solidFill>
                  <a:srgbClr val="0070C0"/>
                </a:solidFill>
                <a:latin typeface="Arabic Typesetting" panose="03020402040406030203" pitchFamily="66" charset="-78"/>
                <a:cs typeface="Arabic Typesetting" panose="03020402040406030203" pitchFamily="66" charset="-78"/>
              </a:rPr>
              <a:t>کوچکتری صورت </a:t>
            </a:r>
            <a:r>
              <a:rPr lang="fa-IR" sz="2800" dirty="0">
                <a:solidFill>
                  <a:srgbClr val="0070C0"/>
                </a:solidFill>
                <a:latin typeface="Arabic Typesetting" panose="03020402040406030203" pitchFamily="66" charset="-78"/>
                <a:cs typeface="Arabic Typesetting" panose="03020402040406030203" pitchFamily="66" charset="-78"/>
              </a:rPr>
              <a:t>می گیرد.</a:t>
            </a:r>
            <a:br>
              <a:rPr lang="fa-IR" sz="2800" dirty="0">
                <a:solidFill>
                  <a:srgbClr val="0070C0"/>
                </a:solidFill>
                <a:latin typeface="Arabic Typesetting" panose="03020402040406030203" pitchFamily="66" charset="-78"/>
                <a:cs typeface="Arabic Typesetting" panose="03020402040406030203" pitchFamily="66" charset="-78"/>
              </a:rPr>
            </a:br>
            <a:r>
              <a:rPr lang="fa-IR" sz="2800" dirty="0">
                <a:solidFill>
                  <a:srgbClr val="0070C0"/>
                </a:solidFill>
                <a:latin typeface="Arabic Typesetting" panose="03020402040406030203" pitchFamily="66" charset="-78"/>
                <a:cs typeface="Arabic Typesetting" panose="03020402040406030203" pitchFamily="66" charset="-78"/>
              </a:rPr>
              <a:t>بنابراین بر خلاف سایر بازارهای مالی جهان معامله گران بازار می توانند ۲۴ ساعته از هر گونه حوادث سیاسی- اقتصادی </a:t>
            </a:r>
            <a:r>
              <a:rPr lang="fa-IR" sz="2800" dirty="0" smtClean="0">
                <a:solidFill>
                  <a:srgbClr val="0070C0"/>
                </a:solidFill>
                <a:latin typeface="Arabic Typesetting" panose="03020402040406030203" pitchFamily="66" charset="-78"/>
                <a:cs typeface="Arabic Typesetting" panose="03020402040406030203" pitchFamily="66" charset="-78"/>
              </a:rPr>
              <a:t>و اجتماعی </a:t>
            </a:r>
            <a:r>
              <a:rPr lang="fa-IR" sz="2800" dirty="0">
                <a:solidFill>
                  <a:srgbClr val="0070C0"/>
                </a:solidFill>
                <a:latin typeface="Arabic Typesetting" panose="03020402040406030203" pitchFamily="66" charset="-78"/>
                <a:cs typeface="Arabic Typesetting" panose="03020402040406030203" pitchFamily="66" charset="-78"/>
              </a:rPr>
              <a:t>که باعث نوسان در این بازار </a:t>
            </a:r>
            <a:r>
              <a:rPr lang="fa-IR" sz="2800" dirty="0" smtClean="0">
                <a:solidFill>
                  <a:srgbClr val="0070C0"/>
                </a:solidFill>
                <a:latin typeface="Arabic Typesetting" panose="03020402040406030203" pitchFamily="66" charset="-78"/>
                <a:cs typeface="Arabic Typesetting" panose="03020402040406030203" pitchFamily="66" charset="-78"/>
              </a:rPr>
              <a:t>می شود </a:t>
            </a:r>
            <a:r>
              <a:rPr lang="fa-IR" sz="2800" dirty="0">
                <a:solidFill>
                  <a:srgbClr val="0070C0"/>
                </a:solidFill>
                <a:latin typeface="Arabic Typesetting" panose="03020402040406030203" pitchFamily="66" charset="-78"/>
                <a:cs typeface="Arabic Typesetting" panose="03020402040406030203" pitchFamily="66" charset="-78"/>
              </a:rPr>
              <a:t>استفاده کنند.</a:t>
            </a: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2523561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40573" y="535192"/>
            <a:ext cx="9147380" cy="863301"/>
          </a:xfrm>
        </p:spPr>
        <p:txBody>
          <a:bodyPr>
            <a:normAutofit fontScale="90000"/>
          </a:bodyPr>
          <a:lstStyle/>
          <a:p>
            <a:pPr algn="ctr"/>
            <a:r>
              <a:rPr lang="fa-IR" b="1" dirty="0">
                <a:latin typeface="Arabic Typesetting" panose="03020402040406030203" pitchFamily="66" charset="-78"/>
                <a:cs typeface="Arabic Typesetting" panose="03020402040406030203" pitchFamily="66" charset="-78"/>
              </a:rPr>
              <a:t>چه کسانی در بازار فارکس شرکت میکنند؟</a:t>
            </a:r>
            <a:r>
              <a:rPr lang="fa-IR" b="1" dirty="0">
                <a:latin typeface="Arial" panose="020B0604020202020204" pitchFamily="34" charset="0"/>
                <a:cs typeface="Arial" panose="020B0604020202020204" pitchFamily="34" charset="0"/>
              </a:rPr>
              <a:t> </a:t>
            </a:r>
            <a:endParaRPr lang="fa-IR" dirty="0"/>
          </a:p>
        </p:txBody>
      </p:sp>
      <p:sp>
        <p:nvSpPr>
          <p:cNvPr id="3" name="Subtitle 2"/>
          <p:cNvSpPr>
            <a:spLocks noGrp="1"/>
          </p:cNvSpPr>
          <p:nvPr>
            <p:ph type="subTitle" idx="1"/>
          </p:nvPr>
        </p:nvSpPr>
        <p:spPr>
          <a:xfrm>
            <a:off x="2126634" y="1635162"/>
            <a:ext cx="9061319" cy="4974840"/>
          </a:xfrm>
        </p:spPr>
        <p:txBody>
          <a:bodyPr>
            <a:normAutofit lnSpcReduction="10000"/>
          </a:bodyPr>
          <a:lstStyle/>
          <a:p>
            <a:pPr algn="ctr"/>
            <a:r>
              <a:rPr lang="fa-IR" sz="2400" dirty="0">
                <a:solidFill>
                  <a:srgbClr val="0070C0"/>
                </a:solidFill>
                <a:latin typeface="Arabic Typesetting" panose="03020402040406030203" pitchFamily="66" charset="-78"/>
                <a:cs typeface="Arabic Typesetting" panose="03020402040406030203" pitchFamily="66" charset="-78"/>
              </a:rPr>
              <a:t>بازار مبادلات ارز از فعالان متفاوتی تشکیل شده است که بازیگران بازار فارکس نیز نامیده می شوند و با انگیزه های کاملاً مختلفی در بازار به معامله می پردازند. این به آن معنا است که حضور در معاملات بازار فارکس فقط برای اهداف سفته بازی نیست. هر کدام از فعالان نقش خود را در بازار ایفاء می کند که تمامیت و ثبات آن را فراهم می کند. </a:t>
            </a:r>
          </a:p>
          <a:p>
            <a:pPr algn="ctr"/>
            <a:r>
              <a:rPr lang="fa-IR" sz="2400" dirty="0">
                <a:solidFill>
                  <a:srgbClr val="0070C0"/>
                </a:solidFill>
                <a:latin typeface="Arabic Typesetting" panose="03020402040406030203" pitchFamily="66" charset="-78"/>
                <a:cs typeface="Arabic Typesetting" panose="03020402040406030203" pitchFamily="66" charset="-78"/>
              </a:rPr>
              <a:t>بازیگران اصلی این بازار عبارتند از: </a:t>
            </a:r>
          </a:p>
          <a:p>
            <a:pPr algn="ctr"/>
            <a:r>
              <a:rPr lang="fa-IR" sz="2400" dirty="0">
                <a:solidFill>
                  <a:srgbClr val="0070C0"/>
                </a:solidFill>
                <a:latin typeface="Arabic Typesetting" panose="03020402040406030203" pitchFamily="66" charset="-78"/>
                <a:cs typeface="Arabic Typesetting" panose="03020402040406030203" pitchFamily="66" charset="-78"/>
              </a:rPr>
              <a:t>دولت های و بانک های مرکزی</a:t>
            </a:r>
          </a:p>
          <a:p>
            <a:pPr algn="ctr"/>
            <a:r>
              <a:rPr lang="fa-IR" sz="2400" dirty="0">
                <a:solidFill>
                  <a:srgbClr val="0070C0"/>
                </a:solidFill>
                <a:latin typeface="Arabic Typesetting" panose="03020402040406030203" pitchFamily="66" charset="-78"/>
                <a:cs typeface="Arabic Typesetting" panose="03020402040406030203" pitchFamily="66" charset="-78"/>
              </a:rPr>
              <a:t>شرکت ها و بانک های بازرگانی</a:t>
            </a:r>
          </a:p>
          <a:p>
            <a:pPr algn="ctr"/>
            <a:r>
              <a:rPr lang="fa-IR" sz="2400" dirty="0">
                <a:solidFill>
                  <a:srgbClr val="0070C0"/>
                </a:solidFill>
                <a:latin typeface="Arabic Typesetting" panose="03020402040406030203" pitchFamily="66" charset="-78"/>
                <a:cs typeface="Arabic Typesetting" panose="03020402040406030203" pitchFamily="66" charset="-78"/>
              </a:rPr>
              <a:t>صندوق های تامین سرمایه</a:t>
            </a:r>
          </a:p>
          <a:p>
            <a:pPr algn="ctr"/>
            <a:r>
              <a:rPr lang="fa-IR" sz="2400" dirty="0">
                <a:solidFill>
                  <a:srgbClr val="0070C0"/>
                </a:solidFill>
                <a:latin typeface="Arabic Typesetting" panose="03020402040406030203" pitchFamily="66" charset="-78"/>
                <a:cs typeface="Arabic Typesetting" panose="03020402040406030203" pitchFamily="66" charset="-78"/>
              </a:rPr>
              <a:t>شرکت های کارگزاری</a:t>
            </a:r>
          </a:p>
          <a:p>
            <a:pPr algn="ctr"/>
            <a:r>
              <a:rPr lang="fa-IR" sz="2400" dirty="0">
                <a:solidFill>
                  <a:srgbClr val="0070C0"/>
                </a:solidFill>
                <a:latin typeface="Arabic Typesetting" panose="03020402040406030203" pitchFamily="66" charset="-78"/>
                <a:cs typeface="Arabic Typesetting" panose="03020402040406030203" pitchFamily="66" charset="-78"/>
              </a:rPr>
              <a:t>سرمایه گذاران</a:t>
            </a:r>
          </a:p>
          <a:p>
            <a:pPr algn="ctr"/>
            <a:r>
              <a:rPr lang="fa-IR" sz="2400" dirty="0">
                <a:solidFill>
                  <a:srgbClr val="0070C0"/>
                </a:solidFill>
                <a:latin typeface="Arabic Typesetting" panose="03020402040406030203" pitchFamily="66" charset="-78"/>
                <a:cs typeface="Arabic Typesetting" panose="03020402040406030203" pitchFamily="66" charset="-78"/>
              </a:rPr>
              <a:t>معامله گران خرد فارکس</a:t>
            </a:r>
          </a:p>
          <a:p>
            <a:pPr algn="ctr"/>
            <a:r>
              <a:rPr lang="fa-IR" sz="2400" dirty="0">
                <a:solidFill>
                  <a:srgbClr val="0070C0"/>
                </a:solidFill>
                <a:latin typeface="Arabic Typesetting" panose="03020402040406030203" pitchFamily="66" charset="-78"/>
                <a:cs typeface="Arabic Typesetting" panose="03020402040406030203" pitchFamily="66" charset="-78"/>
              </a:rPr>
              <a:t>سفته </a:t>
            </a:r>
            <a:r>
              <a:rPr lang="fa-IR" sz="2400" dirty="0" smtClean="0">
                <a:solidFill>
                  <a:srgbClr val="0070C0"/>
                </a:solidFill>
                <a:latin typeface="Arabic Typesetting" panose="03020402040406030203" pitchFamily="66" charset="-78"/>
                <a:cs typeface="Arabic Typesetting" panose="03020402040406030203" pitchFamily="66" charset="-78"/>
              </a:rPr>
              <a:t>بازان</a:t>
            </a:r>
            <a:endParaRPr lang="fa-IR" sz="2400" dirty="0">
              <a:solidFill>
                <a:srgbClr val="0070C0"/>
              </a:solidFill>
              <a:latin typeface="Arabic Typesetting" panose="03020402040406030203" pitchFamily="66" charset="-78"/>
              <a:cs typeface="Arabic Typesetting" panose="03020402040406030203" pitchFamily="66" charset="-78"/>
            </a:endParaRP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3256824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20927" y="366825"/>
            <a:ext cx="8915399" cy="770860"/>
          </a:xfrm>
        </p:spPr>
        <p:txBody>
          <a:bodyPr>
            <a:normAutofit fontScale="90000"/>
          </a:bodyPr>
          <a:lstStyle/>
          <a:p>
            <a:pPr algn="r"/>
            <a:r>
              <a:rPr lang="fa-IR" dirty="0" smtClean="0">
                <a:latin typeface="Arabic Typesetting" panose="03020402040406030203" pitchFamily="66" charset="-78"/>
                <a:cs typeface="Arabic Typesetting" panose="03020402040406030203" pitchFamily="66" charset="-78"/>
              </a:rPr>
              <a:t>ویژگی های بازار تبادل ارز:</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599846" y="1297172"/>
            <a:ext cx="8936480" cy="5454502"/>
          </a:xfrm>
        </p:spPr>
        <p:txBody>
          <a:bodyPr>
            <a:normAutofit/>
          </a:bodyPr>
          <a:lstStyle/>
          <a:p>
            <a:pPr algn="r"/>
            <a:r>
              <a:rPr lang="fa-IR" sz="2400" dirty="0" smtClean="0">
                <a:solidFill>
                  <a:srgbClr val="0070C0"/>
                </a:solidFill>
                <a:latin typeface="Arabic Typesetting" panose="03020402040406030203" pitchFamily="66" charset="-78"/>
                <a:cs typeface="Arabic Typesetting" panose="03020402040406030203" pitchFamily="66" charset="-78"/>
              </a:rPr>
              <a:t>1.امکان معامله در تمام طول 24 ساعت شبانه روز</a:t>
            </a:r>
          </a:p>
          <a:p>
            <a:pPr algn="r"/>
            <a:r>
              <a:rPr lang="fa-IR" sz="2400" dirty="0" smtClean="0">
                <a:solidFill>
                  <a:srgbClr val="0070C0"/>
                </a:solidFill>
                <a:latin typeface="Arabic Typesetting" panose="03020402040406030203" pitchFamily="66" charset="-78"/>
                <a:cs typeface="Arabic Typesetting" panose="03020402040406030203" pitchFamily="66" charset="-78"/>
              </a:rPr>
              <a:t>2.امکان معامله در هر دو جهت بازار</a:t>
            </a:r>
          </a:p>
          <a:p>
            <a:pPr algn="r"/>
            <a:r>
              <a:rPr lang="fa-IR" sz="2400" dirty="0" smtClean="0">
                <a:solidFill>
                  <a:srgbClr val="0070C0"/>
                </a:solidFill>
                <a:latin typeface="Arabic Typesetting" panose="03020402040406030203" pitchFamily="66" charset="-78"/>
                <a:cs typeface="Arabic Typesetting" panose="03020402040406030203" pitchFamily="66" charset="-78"/>
              </a:rPr>
              <a:t>3.استفاده از اعتبار اهرمی به منظور افزایش قدرت خرید</a:t>
            </a:r>
          </a:p>
          <a:p>
            <a:pPr algn="r"/>
            <a:r>
              <a:rPr lang="fa-IR" sz="2400" dirty="0" smtClean="0">
                <a:solidFill>
                  <a:srgbClr val="0070C0"/>
                </a:solidFill>
                <a:latin typeface="Arabic Typesetting" panose="03020402040406030203" pitchFamily="66" charset="-78"/>
                <a:cs typeface="Arabic Typesetting" panose="03020402040406030203" pitchFamily="66" charset="-78"/>
              </a:rPr>
              <a:t>4.امکان تعیین حد سود و ضرر و انجام معاملات سفارشی در غیاب شخص</a:t>
            </a:r>
          </a:p>
          <a:p>
            <a:pPr algn="r"/>
            <a:r>
              <a:rPr lang="fa-IR" sz="2400" dirty="0" smtClean="0">
                <a:solidFill>
                  <a:srgbClr val="0070C0"/>
                </a:solidFill>
                <a:latin typeface="Arabic Typesetting" panose="03020402040406030203" pitchFamily="66" charset="-78"/>
                <a:cs typeface="Arabic Typesetting" panose="03020402040406030203" pitchFamily="66" charset="-78"/>
              </a:rPr>
              <a:t>5.هزینه بسیار کم برای انجام معاملات</a:t>
            </a:r>
          </a:p>
          <a:p>
            <a:pPr algn="r"/>
            <a:r>
              <a:rPr lang="fa-IR" sz="2400" dirty="0" smtClean="0">
                <a:solidFill>
                  <a:srgbClr val="0070C0"/>
                </a:solidFill>
                <a:latin typeface="Arabic Typesetting" panose="03020402040406030203" pitchFamily="66" charset="-78"/>
                <a:cs typeface="Arabic Typesetting" panose="03020402040406030203" pitchFamily="66" charset="-78"/>
              </a:rPr>
              <a:t>6.نقدشوندگی بسیار بالا</a:t>
            </a:r>
          </a:p>
          <a:p>
            <a:pPr algn="r"/>
            <a:r>
              <a:rPr lang="fa-IR" sz="2400" dirty="0" smtClean="0">
                <a:solidFill>
                  <a:srgbClr val="0070C0"/>
                </a:solidFill>
                <a:latin typeface="Arabic Typesetting" panose="03020402040406030203" pitchFamily="66" charset="-78"/>
                <a:cs typeface="Arabic Typesetting" panose="03020402040406030203" pitchFamily="66" charset="-78"/>
              </a:rPr>
              <a:t>7.عدم نیاز به پرداخت مالیات,عوارض یا حتی بهره بابت اعتباراتی که به سرمایه شخص داده می شود</a:t>
            </a:r>
          </a:p>
          <a:p>
            <a:pPr algn="r"/>
            <a:r>
              <a:rPr lang="fa-IR" sz="2400" dirty="0" smtClean="0">
                <a:solidFill>
                  <a:srgbClr val="0070C0"/>
                </a:solidFill>
                <a:latin typeface="Arabic Typesetting" panose="03020402040406030203" pitchFamily="66" charset="-78"/>
                <a:cs typeface="Arabic Typesetting" panose="03020402040406030203" pitchFamily="66" charset="-78"/>
              </a:rPr>
              <a:t>8.حداقل درگیری در پیچیدگیهای قوانین دولتی</a:t>
            </a:r>
          </a:p>
          <a:p>
            <a:pPr algn="r"/>
            <a:r>
              <a:rPr lang="fa-IR" sz="2400" dirty="0" smtClean="0">
                <a:solidFill>
                  <a:srgbClr val="0070C0"/>
                </a:solidFill>
                <a:latin typeface="Arabic Typesetting" panose="03020402040406030203" pitchFamily="66" charset="-78"/>
                <a:cs typeface="Arabic Typesetting" panose="03020402040406030203" pitchFamily="66" charset="-78"/>
              </a:rPr>
              <a:t>9.کمیسیون معاملاتی صفر</a:t>
            </a:r>
          </a:p>
          <a:p>
            <a:pPr algn="r"/>
            <a:r>
              <a:rPr lang="fa-IR" sz="2400" dirty="0" smtClean="0">
                <a:solidFill>
                  <a:srgbClr val="0070C0"/>
                </a:solidFill>
                <a:latin typeface="Arabic Typesetting" panose="03020402040406030203" pitchFamily="66" charset="-78"/>
                <a:cs typeface="Arabic Typesetting" panose="03020402040406030203" pitchFamily="66" charset="-78"/>
              </a:rPr>
              <a:t>10.امکان معامله از هر نقطه دنیا</a:t>
            </a:r>
          </a:p>
          <a:p>
            <a:pPr algn="r"/>
            <a:r>
              <a:rPr lang="fa-IR" sz="2400" dirty="0" smtClean="0">
                <a:solidFill>
                  <a:srgbClr val="0070C0"/>
                </a:solidFill>
                <a:latin typeface="Arabic Typesetting" panose="03020402040406030203" pitchFamily="66" charset="-78"/>
                <a:cs typeface="Arabic Typesetting" panose="03020402040406030203" pitchFamily="66" charset="-78"/>
              </a:rPr>
              <a:t>و غیره.....</a:t>
            </a:r>
            <a:endParaRPr lang="fa-IR" sz="2400" dirty="0">
              <a:solidFill>
                <a:srgbClr val="0070C0"/>
              </a:solidFill>
              <a:latin typeface="Arabic Typesetting" panose="03020402040406030203" pitchFamily="66" charset="-78"/>
              <a:cs typeface="Arabic Typesetting" panose="03020402040406030203" pitchFamily="66"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9</a:t>
            </a:fld>
            <a:endParaRPr lang="en-US" dirty="0"/>
          </a:p>
        </p:txBody>
      </p:sp>
    </p:spTree>
    <p:extLst>
      <p:ext uri="{BB962C8B-B14F-4D97-AF65-F5344CB8AC3E}">
        <p14:creationId xmlns:p14="http://schemas.microsoft.com/office/powerpoint/2010/main" val="2299546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3527" y="437923"/>
            <a:ext cx="8911687" cy="1064842"/>
          </a:xfrm>
        </p:spPr>
        <p:txBody>
          <a:bodyPr>
            <a:normAutofit/>
          </a:bodyPr>
          <a:lstStyle/>
          <a:p>
            <a:pPr algn="ctr"/>
            <a:r>
              <a:rPr lang="fa-IR" sz="6000" dirty="0">
                <a:latin typeface="Arabic Typesetting" panose="03020402040406030203" pitchFamily="66" charset="-78"/>
                <a:cs typeface="Arabic Typesetting" panose="03020402040406030203" pitchFamily="66" charset="-78"/>
              </a:rPr>
              <a:t>معرفی جفت ارزها</a:t>
            </a:r>
          </a:p>
        </p:txBody>
      </p:sp>
      <p:sp>
        <p:nvSpPr>
          <p:cNvPr id="4" name="Content Placeholder 3"/>
          <p:cNvSpPr>
            <a:spLocks noGrp="1"/>
          </p:cNvSpPr>
          <p:nvPr>
            <p:ph sz="half" idx="2"/>
          </p:nvPr>
        </p:nvSpPr>
        <p:spPr>
          <a:xfrm>
            <a:off x="7960660" y="1904999"/>
            <a:ext cx="2618794" cy="4193908"/>
          </a:xfrm>
        </p:spPr>
        <p:txBody>
          <a:bodyPr>
            <a:normAutofit fontScale="85000" lnSpcReduction="20000"/>
          </a:bodyPr>
          <a:lstStyle/>
          <a:p>
            <a:pPr marL="0" indent="0">
              <a:buNone/>
            </a:pPr>
            <a:r>
              <a:rPr lang="en-US" sz="3600" b="1" dirty="0">
                <a:solidFill>
                  <a:srgbClr val="0070C0"/>
                </a:solidFill>
                <a:latin typeface="Arabic Typesetting" panose="03020402040406030203" pitchFamily="66" charset="-78"/>
                <a:cs typeface="Arabic Typesetting" panose="03020402040406030203" pitchFamily="66" charset="-78"/>
              </a:rPr>
              <a:t>EUR </a:t>
            </a:r>
            <a:r>
              <a:rPr lang="fa-IR" sz="3600" b="1" dirty="0">
                <a:solidFill>
                  <a:srgbClr val="0070C0"/>
                </a:solidFill>
                <a:latin typeface="Arabic Typesetting" panose="03020402040406030203" pitchFamily="66" charset="-78"/>
                <a:cs typeface="Arabic Typesetting" panose="03020402040406030203" pitchFamily="66" charset="-78"/>
              </a:rPr>
              <a:t> یورو</a:t>
            </a:r>
          </a:p>
          <a:p>
            <a:pPr marL="0" indent="0">
              <a:buNone/>
            </a:pPr>
            <a:r>
              <a:rPr lang="en-US" sz="3600" b="1" dirty="0">
                <a:solidFill>
                  <a:srgbClr val="0070C0"/>
                </a:solidFill>
                <a:latin typeface="Arabic Typesetting" panose="03020402040406030203" pitchFamily="66" charset="-78"/>
                <a:cs typeface="Arabic Typesetting" panose="03020402040406030203" pitchFamily="66" charset="-78"/>
              </a:rPr>
              <a:t>USD </a:t>
            </a:r>
            <a:r>
              <a:rPr lang="fa-IR" sz="3600" b="1" dirty="0">
                <a:solidFill>
                  <a:srgbClr val="0070C0"/>
                </a:solidFill>
                <a:latin typeface="Arabic Typesetting" panose="03020402040406030203" pitchFamily="66" charset="-78"/>
                <a:cs typeface="Arabic Typesetting" panose="03020402040406030203" pitchFamily="66" charset="-78"/>
              </a:rPr>
              <a:t> دلار آمریکا</a:t>
            </a:r>
          </a:p>
          <a:p>
            <a:pPr marL="0" indent="0">
              <a:buNone/>
            </a:pPr>
            <a:r>
              <a:rPr lang="en-US" sz="3600" b="1" dirty="0">
                <a:solidFill>
                  <a:srgbClr val="0070C0"/>
                </a:solidFill>
                <a:latin typeface="Arabic Typesetting" panose="03020402040406030203" pitchFamily="66" charset="-78"/>
                <a:cs typeface="Arabic Typesetting" panose="03020402040406030203" pitchFamily="66" charset="-78"/>
              </a:rPr>
              <a:t>GBP </a:t>
            </a:r>
            <a:r>
              <a:rPr lang="fa-IR" sz="3600" b="1" dirty="0">
                <a:solidFill>
                  <a:srgbClr val="0070C0"/>
                </a:solidFill>
                <a:latin typeface="Arabic Typesetting" panose="03020402040406030203" pitchFamily="66" charset="-78"/>
                <a:cs typeface="Arabic Typesetting" panose="03020402040406030203" pitchFamily="66" charset="-78"/>
              </a:rPr>
              <a:t> پوند انگلیس</a:t>
            </a:r>
          </a:p>
          <a:p>
            <a:pPr marL="0" indent="0">
              <a:buNone/>
            </a:pPr>
            <a:r>
              <a:rPr lang="en-US" sz="3600" b="1" dirty="0">
                <a:solidFill>
                  <a:srgbClr val="0070C0"/>
                </a:solidFill>
                <a:latin typeface="Arabic Typesetting" panose="03020402040406030203" pitchFamily="66" charset="-78"/>
                <a:cs typeface="Arabic Typesetting" panose="03020402040406030203" pitchFamily="66" charset="-78"/>
              </a:rPr>
              <a:t>JPY </a:t>
            </a:r>
            <a:r>
              <a:rPr lang="fa-IR" sz="3600" b="1" dirty="0">
                <a:solidFill>
                  <a:srgbClr val="0070C0"/>
                </a:solidFill>
                <a:latin typeface="Arabic Typesetting" panose="03020402040406030203" pitchFamily="66" charset="-78"/>
                <a:cs typeface="Arabic Typesetting" panose="03020402040406030203" pitchFamily="66" charset="-78"/>
              </a:rPr>
              <a:t> ین ژاپن</a:t>
            </a:r>
          </a:p>
          <a:p>
            <a:pPr marL="0" indent="0">
              <a:buNone/>
            </a:pPr>
            <a:r>
              <a:rPr lang="fa-IR" sz="3600" b="1" dirty="0">
                <a:solidFill>
                  <a:srgbClr val="0070C0"/>
                </a:solidFill>
                <a:latin typeface="Arabic Typesetting" panose="03020402040406030203" pitchFamily="66" charset="-78"/>
                <a:cs typeface="Arabic Typesetting" panose="03020402040406030203" pitchFamily="66" charset="-78"/>
              </a:rPr>
              <a:t> </a:t>
            </a:r>
            <a:r>
              <a:rPr lang="en-US" sz="3600" b="1" dirty="0">
                <a:solidFill>
                  <a:srgbClr val="0070C0"/>
                </a:solidFill>
                <a:latin typeface="Arabic Typesetting" panose="03020402040406030203" pitchFamily="66" charset="-78"/>
                <a:cs typeface="Arabic Typesetting" panose="03020402040406030203" pitchFamily="66" charset="-78"/>
              </a:rPr>
              <a:t>AUD </a:t>
            </a:r>
            <a:r>
              <a:rPr lang="fa-IR" sz="3600" b="1" dirty="0">
                <a:solidFill>
                  <a:srgbClr val="0070C0"/>
                </a:solidFill>
                <a:latin typeface="Arabic Typesetting" panose="03020402040406030203" pitchFamily="66" charset="-78"/>
                <a:cs typeface="Arabic Typesetting" panose="03020402040406030203" pitchFamily="66" charset="-78"/>
              </a:rPr>
              <a:t> دلار استرالیا </a:t>
            </a:r>
          </a:p>
          <a:p>
            <a:pPr marL="0" indent="0">
              <a:buNone/>
            </a:pPr>
            <a:r>
              <a:rPr lang="en-US" sz="3600" b="1" dirty="0">
                <a:solidFill>
                  <a:srgbClr val="0070C0"/>
                </a:solidFill>
                <a:latin typeface="Arabic Typesetting" panose="03020402040406030203" pitchFamily="66" charset="-78"/>
                <a:cs typeface="Arabic Typesetting" panose="03020402040406030203" pitchFamily="66" charset="-78"/>
              </a:rPr>
              <a:t>NZD </a:t>
            </a:r>
            <a:r>
              <a:rPr lang="fa-IR" sz="3600" b="1" dirty="0">
                <a:solidFill>
                  <a:srgbClr val="0070C0"/>
                </a:solidFill>
                <a:latin typeface="Arabic Typesetting" panose="03020402040406030203" pitchFamily="66" charset="-78"/>
                <a:cs typeface="Arabic Typesetting" panose="03020402040406030203" pitchFamily="66" charset="-78"/>
              </a:rPr>
              <a:t> دلار نیوزلند </a:t>
            </a:r>
          </a:p>
          <a:p>
            <a:pPr marL="0" indent="0">
              <a:buNone/>
            </a:pPr>
            <a:r>
              <a:rPr lang="en-US" sz="3600" b="1" dirty="0">
                <a:solidFill>
                  <a:srgbClr val="0070C0"/>
                </a:solidFill>
                <a:latin typeface="Arabic Typesetting" panose="03020402040406030203" pitchFamily="66" charset="-78"/>
                <a:cs typeface="Arabic Typesetting" panose="03020402040406030203" pitchFamily="66" charset="-78"/>
              </a:rPr>
              <a:t>CAD </a:t>
            </a:r>
            <a:r>
              <a:rPr lang="fa-IR" sz="3600" b="1" dirty="0">
                <a:solidFill>
                  <a:srgbClr val="0070C0"/>
                </a:solidFill>
                <a:latin typeface="Arabic Typesetting" panose="03020402040406030203" pitchFamily="66" charset="-78"/>
                <a:cs typeface="Arabic Typesetting" panose="03020402040406030203" pitchFamily="66" charset="-78"/>
              </a:rPr>
              <a:t> دلار کانادا</a:t>
            </a:r>
          </a:p>
          <a:p>
            <a:pPr marL="0" indent="0">
              <a:buNone/>
            </a:pPr>
            <a:r>
              <a:rPr lang="en-US" sz="3600" b="1" dirty="0">
                <a:solidFill>
                  <a:srgbClr val="0070C0"/>
                </a:solidFill>
                <a:latin typeface="Arabic Typesetting" panose="03020402040406030203" pitchFamily="66" charset="-78"/>
                <a:cs typeface="Arabic Typesetting" panose="03020402040406030203" pitchFamily="66" charset="-78"/>
              </a:rPr>
              <a:t>CHF </a:t>
            </a:r>
            <a:r>
              <a:rPr lang="fa-IR" sz="3600" b="1" dirty="0">
                <a:solidFill>
                  <a:srgbClr val="0070C0"/>
                </a:solidFill>
                <a:latin typeface="Arabic Typesetting" panose="03020402040406030203" pitchFamily="66" charset="-78"/>
                <a:cs typeface="Arabic Typesetting" panose="03020402040406030203" pitchFamily="66" charset="-78"/>
              </a:rPr>
              <a:t> فرانک سوییس </a:t>
            </a:r>
          </a:p>
          <a:p>
            <a:endParaRPr lang="fa-IR"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10</a:t>
            </a:fld>
            <a:endParaRPr lang="en-US" dirty="0"/>
          </a:p>
        </p:txBody>
      </p:sp>
      <p:pic>
        <p:nvPicPr>
          <p:cNvPr id="6" name="Content Placeholder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89792" y="1785770"/>
            <a:ext cx="5914827" cy="4313138"/>
          </a:xfrm>
          <a:prstGeom prst="rect">
            <a:avLst/>
          </a:prstGeom>
        </p:spPr>
      </p:pic>
    </p:spTree>
    <p:extLst>
      <p:ext uri="{BB962C8B-B14F-4D97-AF65-F5344CB8AC3E}">
        <p14:creationId xmlns:p14="http://schemas.microsoft.com/office/powerpoint/2010/main" val="2322189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1030046"/>
            <a:ext cx="8915399" cy="906332"/>
          </a:xfrm>
        </p:spPr>
        <p:txBody>
          <a:bodyPr>
            <a:normAutofit fontScale="90000"/>
          </a:bodyPr>
          <a:lstStyle/>
          <a:p>
            <a:pPr algn="r"/>
            <a:r>
              <a:rPr lang="fa-IR" dirty="0">
                <a:latin typeface="Arabic Typesetting" panose="03020402040406030203" pitchFamily="66" charset="-78"/>
                <a:cs typeface="Arabic Typesetting" panose="03020402040406030203" pitchFamily="66" charset="-78"/>
              </a:rPr>
              <a:t>دسته بندی جفت </a:t>
            </a:r>
            <a:r>
              <a:rPr lang="fa-IR" dirty="0" smtClean="0">
                <a:latin typeface="Arabic Typesetting" panose="03020402040406030203" pitchFamily="66" charset="-78"/>
                <a:cs typeface="Arabic Typesetting" panose="03020402040406030203" pitchFamily="66" charset="-78"/>
              </a:rPr>
              <a:t>ارزها:</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589213" y="2022437"/>
            <a:ext cx="8915399" cy="4658061"/>
          </a:xfrm>
        </p:spPr>
        <p:txBody>
          <a:bodyPr>
            <a:normAutofit/>
          </a:bodyPr>
          <a:lstStyle/>
          <a:p>
            <a:pPr algn="r"/>
            <a:r>
              <a:rPr lang="fa-IR" sz="3200" dirty="0">
                <a:solidFill>
                  <a:srgbClr val="0070C0"/>
                </a:solidFill>
                <a:latin typeface="Arabic Typesetting" panose="03020402040406030203" pitchFamily="66" charset="-78"/>
                <a:cs typeface="Arabic Typesetting" panose="03020402040406030203" pitchFamily="66" charset="-78"/>
              </a:rPr>
              <a:t>جفت ارزهای اصلی عبارتند از </a:t>
            </a:r>
            <a:r>
              <a:rPr lang="fa-IR" sz="3200" dirty="0" smtClean="0">
                <a:solidFill>
                  <a:srgbClr val="0070C0"/>
                </a:solidFill>
                <a:latin typeface="Arabic Typesetting" panose="03020402040406030203" pitchFamily="66" charset="-78"/>
                <a:cs typeface="Arabic Typesetting" panose="03020402040406030203" pitchFamily="66" charset="-78"/>
              </a:rPr>
              <a:t>:</a:t>
            </a:r>
          </a:p>
          <a:p>
            <a:pPr algn="r"/>
            <a:r>
              <a:rPr lang="en-US" sz="3200" dirty="0">
                <a:solidFill>
                  <a:srgbClr val="0070C0"/>
                </a:solidFill>
                <a:latin typeface="Arabic Typesetting" panose="03020402040406030203" pitchFamily="66" charset="-78"/>
                <a:cs typeface="Arabic Typesetting" panose="03020402040406030203" pitchFamily="66" charset="-78"/>
              </a:rPr>
              <a:t>EURUSD , GBPUSD , USDCHF , </a:t>
            </a:r>
            <a:r>
              <a:rPr lang="en-US" sz="3200" dirty="0" smtClean="0">
                <a:solidFill>
                  <a:srgbClr val="0070C0"/>
                </a:solidFill>
                <a:latin typeface="Arabic Typesetting" panose="03020402040406030203" pitchFamily="66" charset="-78"/>
                <a:cs typeface="Arabic Typesetting" panose="03020402040406030203" pitchFamily="66" charset="-78"/>
              </a:rPr>
              <a:t>USDJPY</a:t>
            </a:r>
            <a:endParaRPr lang="fa-IR" sz="3200" dirty="0" smtClean="0">
              <a:solidFill>
                <a:srgbClr val="0070C0"/>
              </a:solidFill>
              <a:latin typeface="Arabic Typesetting" panose="03020402040406030203" pitchFamily="66" charset="-78"/>
              <a:cs typeface="Arabic Typesetting" panose="03020402040406030203" pitchFamily="66" charset="-78"/>
            </a:endParaRPr>
          </a:p>
          <a:p>
            <a:pPr algn="r"/>
            <a:endParaRPr lang="en-US" sz="3200" dirty="0" smtClean="0">
              <a:solidFill>
                <a:srgbClr val="0070C0"/>
              </a:solidFill>
              <a:latin typeface="Arabic Typesetting" panose="03020402040406030203" pitchFamily="66" charset="-78"/>
              <a:cs typeface="Arabic Typesetting" panose="03020402040406030203" pitchFamily="66" charset="-78"/>
            </a:endParaRPr>
          </a:p>
          <a:p>
            <a:pPr algn="r"/>
            <a:r>
              <a:rPr lang="fa-IR" sz="3200" dirty="0">
                <a:solidFill>
                  <a:srgbClr val="0070C0"/>
                </a:solidFill>
                <a:latin typeface="Arabic Typesetting" panose="03020402040406030203" pitchFamily="66" charset="-78"/>
                <a:cs typeface="Arabic Typesetting" panose="03020402040406030203" pitchFamily="66" charset="-78"/>
              </a:rPr>
              <a:t>جفت ارزهای فرعی عبارتند از </a:t>
            </a:r>
            <a:r>
              <a:rPr lang="fa-IR" sz="3200" dirty="0" smtClean="0">
                <a:solidFill>
                  <a:srgbClr val="0070C0"/>
                </a:solidFill>
                <a:latin typeface="Arabic Typesetting" panose="03020402040406030203" pitchFamily="66" charset="-78"/>
                <a:cs typeface="Arabic Typesetting" panose="03020402040406030203" pitchFamily="66" charset="-78"/>
              </a:rPr>
              <a:t>:</a:t>
            </a:r>
          </a:p>
          <a:p>
            <a:pPr algn="r"/>
            <a:r>
              <a:rPr lang="en-US" sz="3200" dirty="0">
                <a:solidFill>
                  <a:srgbClr val="0070C0"/>
                </a:solidFill>
                <a:latin typeface="Arabic Typesetting" panose="03020402040406030203" pitchFamily="66" charset="-78"/>
                <a:cs typeface="Arabic Typesetting" panose="03020402040406030203" pitchFamily="66" charset="-78"/>
              </a:rPr>
              <a:t>EURJPY , EURCHF , AUDJPY , GBPCHF , GBPJPY</a:t>
            </a:r>
            <a:endParaRPr lang="fa-IR" sz="3200" dirty="0">
              <a:solidFill>
                <a:srgbClr val="0070C0"/>
              </a:solidFill>
              <a:latin typeface="Arabic Typesetting" panose="03020402040406030203" pitchFamily="66" charset="-78"/>
              <a:cs typeface="Arabic Typesetting" panose="03020402040406030203" pitchFamily="66"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11</a:t>
            </a:fld>
            <a:endParaRPr lang="en-US" dirty="0"/>
          </a:p>
        </p:txBody>
      </p:sp>
    </p:spTree>
    <p:extLst>
      <p:ext uri="{BB962C8B-B14F-4D97-AF65-F5344CB8AC3E}">
        <p14:creationId xmlns:p14="http://schemas.microsoft.com/office/powerpoint/2010/main" val="51902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7501" y="662204"/>
            <a:ext cx="8911687" cy="981406"/>
          </a:xfrm>
        </p:spPr>
        <p:txBody>
          <a:bodyPr>
            <a:normAutofit/>
          </a:bodyPr>
          <a:lstStyle/>
          <a:p>
            <a:pPr algn="ctr"/>
            <a:r>
              <a:rPr lang="fa-IR" sz="5400" dirty="0" smtClean="0">
                <a:latin typeface="Arabic Typesetting" panose="03020402040406030203" pitchFamily="66" charset="-78"/>
                <a:cs typeface="Arabic Typesetting" panose="03020402040406030203" pitchFamily="66" charset="-78"/>
              </a:rPr>
              <a:t>انواع تحلیل:</a:t>
            </a:r>
            <a:endParaRPr lang="fa-IR" sz="5400" dirty="0">
              <a:latin typeface="Arabic Typesetting" panose="03020402040406030203" pitchFamily="66" charset="-78"/>
              <a:cs typeface="Arabic Typesetting" panose="03020402040406030203" pitchFamily="66"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12</a:t>
            </a:fld>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64734" y="1517494"/>
            <a:ext cx="8162983" cy="4805365"/>
          </a:xfrm>
        </p:spPr>
      </p:pic>
    </p:spTree>
    <p:extLst>
      <p:ext uri="{BB962C8B-B14F-4D97-AF65-F5344CB8AC3E}">
        <p14:creationId xmlns:p14="http://schemas.microsoft.com/office/powerpoint/2010/main" val="168183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4" y="227475"/>
            <a:ext cx="8915399" cy="863301"/>
          </a:xfrm>
        </p:spPr>
        <p:txBody>
          <a:bodyPr>
            <a:normAutofit fontScale="90000"/>
          </a:bodyPr>
          <a:lstStyle/>
          <a:p>
            <a:pPr algn="r"/>
            <a:r>
              <a:rPr lang="fa-IR" dirty="0">
                <a:latin typeface="Arabic Typesetting" panose="03020402040406030203" pitchFamily="66" charset="-78"/>
                <a:cs typeface="Arabic Typesetting" panose="03020402040406030203" pitchFamily="66" charset="-78"/>
              </a:rPr>
              <a:t>فاندامنتال </a:t>
            </a:r>
            <a:r>
              <a:rPr lang="fa-IR" dirty="0" smtClean="0">
                <a:latin typeface="Arabic Typesetting" panose="03020402040406030203" pitchFamily="66" charset="-78"/>
                <a:cs typeface="Arabic Typesetting" panose="03020402040406030203" pitchFamily="66" charset="-78"/>
              </a:rPr>
              <a:t>فارکس:</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1796902" y="1090777"/>
            <a:ext cx="9707711" cy="5554572"/>
          </a:xfrm>
        </p:spPr>
        <p:txBody>
          <a:bodyPr>
            <a:normAutofit/>
          </a:bodyPr>
          <a:lstStyle/>
          <a:p>
            <a:pPr algn="r"/>
            <a:r>
              <a:rPr lang="fa-IR" sz="2400" dirty="0" smtClean="0">
                <a:solidFill>
                  <a:srgbClr val="0070C0"/>
                </a:solidFill>
                <a:latin typeface="Arabic Typesetting" panose="03020402040406030203" pitchFamily="66" charset="-78"/>
                <a:cs typeface="Arabic Typesetting" panose="03020402040406030203" pitchFamily="66" charset="-78"/>
              </a:rPr>
              <a:t>به بررسی و ارزیابی عوامل اقتصادی و سیاسی موجود و مطالعه تاثیر احتمالی آن بر بازارهای مالی می پردازد.</a:t>
            </a:r>
          </a:p>
          <a:p>
            <a:pPr algn="r"/>
            <a:r>
              <a:rPr lang="fa-IR" sz="2400" dirty="0" smtClean="0">
                <a:solidFill>
                  <a:srgbClr val="FF0000"/>
                </a:solidFill>
                <a:latin typeface="Arabic Typesetting" panose="03020402040406030203" pitchFamily="66" charset="-78"/>
                <a:cs typeface="Arabic Typesetting" panose="03020402040406030203" pitchFamily="66" charset="-78"/>
              </a:rPr>
              <a:t>نرخ تورم</a:t>
            </a:r>
            <a:r>
              <a:rPr lang="fa-IR" sz="2400" dirty="0" smtClean="0">
                <a:solidFill>
                  <a:srgbClr val="0070C0"/>
                </a:solidFill>
                <a:latin typeface="Arabic Typesetting" panose="03020402040406030203" pitchFamily="66" charset="-78"/>
                <a:cs typeface="Arabic Typesetting" panose="03020402040406030203" pitchFamily="66" charset="-78"/>
              </a:rPr>
              <a:t>:افزایش </a:t>
            </a:r>
            <a:r>
              <a:rPr lang="fa-IR" sz="2400" dirty="0">
                <a:solidFill>
                  <a:srgbClr val="0070C0"/>
                </a:solidFill>
                <a:latin typeface="Arabic Typesetting" panose="03020402040406030203" pitchFamily="66" charset="-78"/>
                <a:cs typeface="Arabic Typesetting" panose="03020402040406030203" pitchFamily="66" charset="-78"/>
              </a:rPr>
              <a:t>آن به دلیل اینکه امکان افزایش نرخ بهره را به همراه دارد موجب تقویت ارز مربوطه می </a:t>
            </a:r>
            <a:r>
              <a:rPr lang="fa-IR" sz="2400" dirty="0" smtClean="0">
                <a:solidFill>
                  <a:srgbClr val="0070C0"/>
                </a:solidFill>
                <a:latin typeface="Arabic Typesetting" panose="03020402040406030203" pitchFamily="66" charset="-78"/>
                <a:cs typeface="Arabic Typesetting" panose="03020402040406030203" pitchFamily="66" charset="-78"/>
              </a:rPr>
              <a:t>شود.</a:t>
            </a:r>
          </a:p>
          <a:p>
            <a:pPr algn="r"/>
            <a:r>
              <a:rPr lang="fa-IR" sz="2400" dirty="0" smtClean="0">
                <a:solidFill>
                  <a:srgbClr val="FF0000"/>
                </a:solidFill>
                <a:latin typeface="Arabic Typesetting" panose="03020402040406030203" pitchFamily="66" charset="-78"/>
                <a:cs typeface="Arabic Typesetting" panose="03020402040406030203" pitchFamily="66" charset="-78"/>
              </a:rPr>
              <a:t>نرخ بهره</a:t>
            </a:r>
            <a:r>
              <a:rPr lang="fa-IR" sz="2400" dirty="0" smtClean="0">
                <a:solidFill>
                  <a:srgbClr val="0070C0"/>
                </a:solidFill>
                <a:latin typeface="Arabic Typesetting" panose="03020402040406030203" pitchFamily="66" charset="-78"/>
                <a:cs typeface="Arabic Typesetting" panose="03020402040406030203" pitchFamily="66" charset="-78"/>
              </a:rPr>
              <a:t>: </a:t>
            </a:r>
            <a:r>
              <a:rPr lang="fa-IR" sz="2400" dirty="0">
                <a:solidFill>
                  <a:srgbClr val="0070C0"/>
                </a:solidFill>
                <a:latin typeface="Arabic Typesetting" panose="03020402040406030203" pitchFamily="66" charset="-78"/>
                <a:cs typeface="Arabic Typesetting" panose="03020402040406030203" pitchFamily="66" charset="-78"/>
              </a:rPr>
              <a:t>افزایش آن به دلیل افزایش جذابیت سرمایه گذاری موجب سرمایه گذاری بیشتر بر اساس ارز مربوطه شده و موجب افزایش ارزش آن می </a:t>
            </a:r>
            <a:r>
              <a:rPr lang="fa-IR" sz="2400" dirty="0" smtClean="0">
                <a:solidFill>
                  <a:srgbClr val="0070C0"/>
                </a:solidFill>
                <a:latin typeface="Arabic Typesetting" panose="03020402040406030203" pitchFamily="66" charset="-78"/>
                <a:cs typeface="Arabic Typesetting" panose="03020402040406030203" pitchFamily="66" charset="-78"/>
              </a:rPr>
              <a:t>شود.</a:t>
            </a:r>
          </a:p>
          <a:p>
            <a:pPr algn="r"/>
            <a:r>
              <a:rPr lang="fa-IR" sz="2400" dirty="0" smtClean="0">
                <a:solidFill>
                  <a:srgbClr val="FF0000"/>
                </a:solidFill>
                <a:latin typeface="Arabic Typesetting" panose="03020402040406030203" pitchFamily="66" charset="-78"/>
                <a:cs typeface="Arabic Typesetting" panose="03020402040406030203" pitchFamily="66" charset="-78"/>
              </a:rPr>
              <a:t>نرخ بیکاری</a:t>
            </a:r>
            <a:r>
              <a:rPr lang="fa-IR" sz="2400" dirty="0" smtClean="0">
                <a:solidFill>
                  <a:srgbClr val="0070C0"/>
                </a:solidFill>
                <a:latin typeface="Arabic Typesetting" panose="03020402040406030203" pitchFamily="66" charset="-78"/>
                <a:cs typeface="Arabic Typesetting" panose="03020402040406030203" pitchFamily="66" charset="-78"/>
              </a:rPr>
              <a:t>: </a:t>
            </a:r>
            <a:r>
              <a:rPr lang="fa-IR" sz="2400" dirty="0">
                <a:solidFill>
                  <a:srgbClr val="0070C0"/>
                </a:solidFill>
                <a:latin typeface="Arabic Typesetting" panose="03020402040406030203" pitchFamily="66" charset="-78"/>
                <a:cs typeface="Arabic Typesetting" panose="03020402040406030203" pitchFamily="66" charset="-78"/>
              </a:rPr>
              <a:t>افزایش آن به دلیل رکود اقتصادی بوده و موجب کاهش ارزش ارز مربوطه می </a:t>
            </a:r>
            <a:r>
              <a:rPr lang="fa-IR" sz="2400" dirty="0" smtClean="0">
                <a:solidFill>
                  <a:srgbClr val="0070C0"/>
                </a:solidFill>
                <a:latin typeface="Arabic Typesetting" panose="03020402040406030203" pitchFamily="66" charset="-78"/>
                <a:cs typeface="Arabic Typesetting" panose="03020402040406030203" pitchFamily="66" charset="-78"/>
              </a:rPr>
              <a:t>گردد. </a:t>
            </a:r>
          </a:p>
          <a:p>
            <a:pPr algn="r"/>
            <a:r>
              <a:rPr lang="fa-IR" sz="2400" dirty="0" smtClean="0">
                <a:solidFill>
                  <a:srgbClr val="FF0000"/>
                </a:solidFill>
                <a:latin typeface="Arabic Typesetting" panose="03020402040406030203" pitchFamily="66" charset="-78"/>
                <a:cs typeface="Arabic Typesetting" panose="03020402040406030203" pitchFamily="66" charset="-78"/>
              </a:rPr>
              <a:t>نرخ </a:t>
            </a:r>
            <a:r>
              <a:rPr lang="fa-IR" sz="2400" dirty="0">
                <a:solidFill>
                  <a:srgbClr val="FF0000"/>
                </a:solidFill>
                <a:latin typeface="Arabic Typesetting" panose="03020402040406030203" pitchFamily="66" charset="-78"/>
                <a:cs typeface="Arabic Typesetting" panose="03020402040406030203" pitchFamily="66" charset="-78"/>
              </a:rPr>
              <a:t>ایجاد </a:t>
            </a:r>
            <a:r>
              <a:rPr lang="fa-IR" sz="2400" dirty="0" smtClean="0">
                <a:solidFill>
                  <a:srgbClr val="FF0000"/>
                </a:solidFill>
                <a:latin typeface="Arabic Typesetting" panose="03020402040406030203" pitchFamily="66" charset="-78"/>
                <a:cs typeface="Arabic Typesetting" panose="03020402040406030203" pitchFamily="66" charset="-78"/>
              </a:rPr>
              <a:t>شغل</a:t>
            </a:r>
            <a:r>
              <a:rPr lang="fa-IR" sz="2400" dirty="0" smtClean="0">
                <a:solidFill>
                  <a:srgbClr val="0070C0"/>
                </a:solidFill>
                <a:latin typeface="Arabic Typesetting" panose="03020402040406030203" pitchFamily="66" charset="-78"/>
                <a:cs typeface="Arabic Typesetting" panose="03020402040406030203" pitchFamily="66" charset="-78"/>
              </a:rPr>
              <a:t>: ایجاد </a:t>
            </a:r>
            <a:r>
              <a:rPr lang="fa-IR" sz="2400" dirty="0">
                <a:solidFill>
                  <a:srgbClr val="0070C0"/>
                </a:solidFill>
                <a:latin typeface="Arabic Typesetting" panose="03020402040406030203" pitchFamily="66" charset="-78"/>
                <a:cs typeface="Arabic Typesetting" panose="03020402040406030203" pitchFamily="66" charset="-78"/>
              </a:rPr>
              <a:t>شغل بیشتر موجب رونق اقتصادی و افزایش ارزش ارز مربوطه می </a:t>
            </a:r>
            <a:r>
              <a:rPr lang="fa-IR" sz="2400" dirty="0" smtClean="0">
                <a:solidFill>
                  <a:srgbClr val="0070C0"/>
                </a:solidFill>
                <a:latin typeface="Arabic Typesetting" panose="03020402040406030203" pitchFamily="66" charset="-78"/>
                <a:cs typeface="Arabic Typesetting" panose="03020402040406030203" pitchFamily="66" charset="-78"/>
              </a:rPr>
              <a:t>گردد.</a:t>
            </a:r>
          </a:p>
          <a:p>
            <a:pPr algn="r"/>
            <a:r>
              <a:rPr lang="fa-IR" sz="2400" dirty="0" smtClean="0">
                <a:solidFill>
                  <a:srgbClr val="FF0000"/>
                </a:solidFill>
                <a:latin typeface="Arabic Typesetting" panose="03020402040406030203" pitchFamily="66" charset="-78"/>
                <a:cs typeface="Arabic Typesetting" panose="03020402040406030203" pitchFamily="66" charset="-78"/>
              </a:rPr>
              <a:t>تراز تجاری</a:t>
            </a:r>
            <a:r>
              <a:rPr lang="fa-IR" sz="2400" dirty="0" smtClean="0">
                <a:solidFill>
                  <a:srgbClr val="0070C0"/>
                </a:solidFill>
                <a:latin typeface="Arabic Typesetting" panose="03020402040406030203" pitchFamily="66" charset="-78"/>
                <a:cs typeface="Arabic Typesetting" panose="03020402040406030203" pitchFamily="66" charset="-78"/>
              </a:rPr>
              <a:t>: پیشی </a:t>
            </a:r>
            <a:r>
              <a:rPr lang="fa-IR" sz="2400" dirty="0">
                <a:solidFill>
                  <a:srgbClr val="0070C0"/>
                </a:solidFill>
                <a:latin typeface="Arabic Typesetting" panose="03020402040406030203" pitchFamily="66" charset="-78"/>
                <a:cs typeface="Arabic Typesetting" panose="03020402040406030203" pitchFamily="66" charset="-78"/>
              </a:rPr>
              <a:t>گرفتن صادرات نسبت به واردات به دلیل رشد اقتصادی و افزایش سرمایه گذاری موجب تقویت ارز مربوطه خواهد </a:t>
            </a:r>
            <a:r>
              <a:rPr lang="fa-IR" sz="2400" dirty="0" smtClean="0">
                <a:solidFill>
                  <a:srgbClr val="0070C0"/>
                </a:solidFill>
                <a:latin typeface="Arabic Typesetting" panose="03020402040406030203" pitchFamily="66" charset="-78"/>
                <a:cs typeface="Arabic Typesetting" panose="03020402040406030203" pitchFamily="66" charset="-78"/>
              </a:rPr>
              <a:t>شد. </a:t>
            </a:r>
          </a:p>
          <a:p>
            <a:pPr algn="r"/>
            <a:r>
              <a:rPr lang="fa-IR" sz="2400" dirty="0" smtClean="0">
                <a:solidFill>
                  <a:srgbClr val="FF0000"/>
                </a:solidFill>
                <a:latin typeface="Arabic Typesetting" panose="03020402040406030203" pitchFamily="66" charset="-78"/>
                <a:cs typeface="Arabic Typesetting" panose="03020402040406030203" pitchFamily="66" charset="-78"/>
              </a:rPr>
              <a:t>کسری </a:t>
            </a:r>
            <a:r>
              <a:rPr lang="fa-IR" sz="2400" dirty="0">
                <a:solidFill>
                  <a:srgbClr val="FF0000"/>
                </a:solidFill>
                <a:latin typeface="Arabic Typesetting" panose="03020402040406030203" pitchFamily="66" charset="-78"/>
                <a:cs typeface="Arabic Typesetting" panose="03020402040406030203" pitchFamily="66" charset="-78"/>
              </a:rPr>
              <a:t>بودجه </a:t>
            </a:r>
            <a:r>
              <a:rPr lang="fa-IR" sz="2400" dirty="0" smtClean="0">
                <a:solidFill>
                  <a:srgbClr val="0070C0"/>
                </a:solidFill>
                <a:latin typeface="Arabic Typesetting" panose="03020402040406030203" pitchFamily="66" charset="-78"/>
                <a:cs typeface="Arabic Typesetting" panose="03020402040406030203" pitchFamily="66" charset="-78"/>
              </a:rPr>
              <a:t>:افزایش </a:t>
            </a:r>
            <a:r>
              <a:rPr lang="fa-IR" sz="2400" dirty="0">
                <a:solidFill>
                  <a:srgbClr val="0070C0"/>
                </a:solidFill>
                <a:latin typeface="Arabic Typesetting" panose="03020402040406030203" pitchFamily="66" charset="-78"/>
                <a:cs typeface="Arabic Typesetting" panose="03020402040406030203" pitchFamily="66" charset="-78"/>
              </a:rPr>
              <a:t>آن که می تواند ناشی از بیمار بودن اقتصاد باشد موجب کاهش ارزش ارز مربوطه خواهد </a:t>
            </a:r>
            <a:r>
              <a:rPr lang="fa-IR" sz="2400" dirty="0" smtClean="0">
                <a:solidFill>
                  <a:srgbClr val="0070C0"/>
                </a:solidFill>
                <a:latin typeface="Arabic Typesetting" panose="03020402040406030203" pitchFamily="66" charset="-78"/>
                <a:cs typeface="Arabic Typesetting" panose="03020402040406030203" pitchFamily="66" charset="-78"/>
              </a:rPr>
              <a:t>شد. </a:t>
            </a:r>
          </a:p>
          <a:p>
            <a:pPr algn="r"/>
            <a:r>
              <a:rPr lang="fa-IR" sz="2400" dirty="0" smtClean="0">
                <a:solidFill>
                  <a:srgbClr val="0070C0"/>
                </a:solidFill>
                <a:latin typeface="Arabic Typesetting" panose="03020402040406030203" pitchFamily="66" charset="-78"/>
                <a:cs typeface="Arabic Typesetting" panose="03020402040406030203" pitchFamily="66" charset="-78"/>
              </a:rPr>
              <a:t>تاثیرات </a:t>
            </a:r>
            <a:r>
              <a:rPr lang="fa-IR" sz="2400" dirty="0">
                <a:solidFill>
                  <a:srgbClr val="0070C0"/>
                </a:solidFill>
                <a:latin typeface="Arabic Typesetting" panose="03020402040406030203" pitchFamily="66" charset="-78"/>
                <a:cs typeface="Arabic Typesetting" panose="03020402040406030203" pitchFamily="66" charset="-78"/>
              </a:rPr>
              <a:t>مستقیمی بر ارزش ارز کشورهای مختلف خواهند داشت.</a:t>
            </a:r>
            <a:br>
              <a:rPr lang="fa-IR" sz="2400" dirty="0">
                <a:solidFill>
                  <a:srgbClr val="0070C0"/>
                </a:solidFill>
                <a:latin typeface="Arabic Typesetting" panose="03020402040406030203" pitchFamily="66" charset="-78"/>
                <a:cs typeface="Arabic Typesetting" panose="03020402040406030203" pitchFamily="66" charset="-78"/>
              </a:rPr>
            </a:br>
            <a:r>
              <a:rPr lang="fa-IR" sz="2400" dirty="0">
                <a:solidFill>
                  <a:srgbClr val="0070C0"/>
                </a:solidFill>
                <a:latin typeface="Arabic Typesetting" panose="03020402040406030203" pitchFamily="66" charset="-78"/>
                <a:cs typeface="Arabic Typesetting" panose="03020402040406030203" pitchFamily="66" charset="-78"/>
              </a:rPr>
              <a:t/>
            </a:r>
            <a:br>
              <a:rPr lang="fa-IR" sz="2400" dirty="0">
                <a:solidFill>
                  <a:srgbClr val="0070C0"/>
                </a:solidFill>
                <a:latin typeface="Arabic Typesetting" panose="03020402040406030203" pitchFamily="66" charset="-78"/>
                <a:cs typeface="Arabic Typesetting" panose="03020402040406030203" pitchFamily="66" charset="-78"/>
              </a:rPr>
            </a:br>
            <a:r>
              <a:rPr lang="fa-IR" sz="2400" dirty="0">
                <a:solidFill>
                  <a:srgbClr val="0070C0"/>
                </a:solidFill>
                <a:latin typeface="Arabic Typesetting" panose="03020402040406030203" pitchFamily="66" charset="-78"/>
                <a:cs typeface="Arabic Typesetting" panose="03020402040406030203" pitchFamily="66" charset="-78"/>
              </a:rPr>
              <a:t>برخی از پارامترها مانند نرخ بهره بانک مرکزی کشورها به شکل موثری باعث تغییرات کنترل شده و برنامه ریزی شده در ارزش ارزها می شود .</a:t>
            </a:r>
            <a:endParaRPr lang="en-US" sz="2400" dirty="0">
              <a:solidFill>
                <a:srgbClr val="0070C0"/>
              </a:solidFill>
              <a:latin typeface="Arabic Typesetting" panose="03020402040406030203" pitchFamily="66" charset="-78"/>
              <a:cs typeface="Arabic Typesetting" panose="03020402040406030203" pitchFamily="66" charset="-78"/>
            </a:endParaRP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13</a:t>
            </a:fld>
            <a:endParaRPr lang="en-US" dirty="0"/>
          </a:p>
        </p:txBody>
      </p:sp>
    </p:spTree>
    <p:extLst>
      <p:ext uri="{BB962C8B-B14F-4D97-AF65-F5344CB8AC3E}">
        <p14:creationId xmlns:p14="http://schemas.microsoft.com/office/powerpoint/2010/main" val="665806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95284" y="1546412"/>
            <a:ext cx="8915399" cy="863301"/>
          </a:xfrm>
        </p:spPr>
        <p:txBody>
          <a:bodyPr>
            <a:normAutofit fontScale="90000"/>
          </a:bodyPr>
          <a:lstStyle/>
          <a:p>
            <a:pPr algn="r"/>
            <a:r>
              <a:rPr lang="fa-IR" dirty="0">
                <a:latin typeface="Arabic Typesetting" panose="03020402040406030203" pitchFamily="66" charset="-78"/>
                <a:cs typeface="Arabic Typesetting" panose="03020402040406030203" pitchFamily="66" charset="-78"/>
              </a:rPr>
              <a:t>تحلیل </a:t>
            </a:r>
            <a:r>
              <a:rPr lang="fa-IR" dirty="0" smtClean="0">
                <a:latin typeface="Arabic Typesetting" panose="03020402040406030203" pitchFamily="66" charset="-78"/>
                <a:cs typeface="Arabic Typesetting" panose="03020402040406030203" pitchFamily="66" charset="-78"/>
              </a:rPr>
              <a:t>تکنیکال فارکس:</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664517" y="3039606"/>
            <a:ext cx="8846166" cy="2979867"/>
          </a:xfrm>
        </p:spPr>
        <p:txBody>
          <a:bodyPr/>
          <a:lstStyle/>
          <a:p>
            <a:pPr algn="r"/>
            <a:r>
              <a:rPr lang="fa-IR" sz="3600" dirty="0">
                <a:solidFill>
                  <a:srgbClr val="0070C0"/>
                </a:solidFill>
                <a:latin typeface="Arabic Typesetting" panose="03020402040406030203" pitchFamily="66" charset="-78"/>
                <a:cs typeface="Arabic Typesetting" panose="03020402040406030203" pitchFamily="66" charset="-78"/>
              </a:rPr>
              <a:t>تحلیل تکنیکال یا تحلیل </a:t>
            </a:r>
            <a:r>
              <a:rPr lang="fa-IR" sz="3600" dirty="0" smtClean="0">
                <a:solidFill>
                  <a:srgbClr val="0070C0"/>
                </a:solidFill>
                <a:latin typeface="Arabic Typesetting" panose="03020402040406030203" pitchFamily="66" charset="-78"/>
                <a:cs typeface="Arabic Typesetting" panose="03020402040406030203" pitchFamily="66" charset="-78"/>
              </a:rPr>
              <a:t>تکنیکی</a:t>
            </a:r>
            <a:r>
              <a:rPr lang="en-US" sz="3600" dirty="0" smtClean="0">
                <a:solidFill>
                  <a:srgbClr val="0070C0"/>
                </a:solidFill>
                <a:latin typeface="Arabic Typesetting" panose="03020402040406030203" pitchFamily="66" charset="-78"/>
                <a:cs typeface="Arabic Typesetting" panose="03020402040406030203" pitchFamily="66" charset="-78"/>
                <a:hlinkClick r:id="rId2"/>
              </a:rPr>
              <a:t>Technical </a:t>
            </a:r>
            <a:r>
              <a:rPr lang="en-US" sz="3600" dirty="0">
                <a:solidFill>
                  <a:srgbClr val="0070C0"/>
                </a:solidFill>
                <a:latin typeface="Arabic Typesetting" panose="03020402040406030203" pitchFamily="66" charset="-78"/>
                <a:cs typeface="Arabic Typesetting" panose="03020402040406030203" pitchFamily="66" charset="-78"/>
                <a:hlinkClick r:id="rId2"/>
              </a:rPr>
              <a:t>Analysis</a:t>
            </a:r>
            <a:r>
              <a:rPr lang="en-US" sz="3600" dirty="0">
                <a:solidFill>
                  <a:srgbClr val="0070C0"/>
                </a:solidFill>
                <a:latin typeface="Arabic Typesetting" panose="03020402040406030203" pitchFamily="66" charset="-78"/>
                <a:cs typeface="Arabic Typesetting" panose="03020402040406030203" pitchFamily="66" charset="-78"/>
              </a:rPr>
              <a:t>) </a:t>
            </a:r>
            <a:r>
              <a:rPr lang="fa-IR" sz="3600" dirty="0" smtClean="0">
                <a:solidFill>
                  <a:srgbClr val="0070C0"/>
                </a:solidFill>
                <a:latin typeface="Arabic Typesetting" panose="03020402040406030203" pitchFamily="66" charset="-78"/>
                <a:cs typeface="Arabic Typesetting" panose="03020402040406030203" pitchFamily="66" charset="-78"/>
              </a:rPr>
              <a:t>)روشی </a:t>
            </a:r>
            <a:r>
              <a:rPr lang="fa-IR" sz="3600" dirty="0">
                <a:solidFill>
                  <a:srgbClr val="0070C0"/>
                </a:solidFill>
                <a:latin typeface="Arabic Typesetting" panose="03020402040406030203" pitchFamily="66" charset="-78"/>
                <a:cs typeface="Arabic Typesetting" panose="03020402040406030203" pitchFamily="66" charset="-78"/>
              </a:rPr>
              <a:t>برای پیش بینی قیمت در بازارها، بر اساس مطالعه و بررسی تاریخچه قیمت و حجم معاملات در آن بازار است.</a:t>
            </a:r>
          </a:p>
          <a:p>
            <a:pPr algn="r"/>
            <a:r>
              <a:rPr lang="fa-IR" sz="3600" dirty="0">
                <a:solidFill>
                  <a:srgbClr val="0070C0"/>
                </a:solidFill>
                <a:latin typeface="Arabic Typesetting" panose="03020402040406030203" pitchFamily="66" charset="-78"/>
                <a:cs typeface="Arabic Typesetting" panose="03020402040406030203" pitchFamily="66" charset="-78"/>
              </a:rPr>
              <a:t>تحلیل تکنیکال در بازار بورس اوراق بهادار، بازار ارز و فارکس و نیز بازارهای بورس کالا مورد استفاده قرار </a:t>
            </a:r>
            <a:r>
              <a:rPr lang="fa-IR" sz="3600" dirty="0" smtClean="0">
                <a:solidFill>
                  <a:srgbClr val="0070C0"/>
                </a:solidFill>
                <a:latin typeface="Arabic Typesetting" panose="03020402040406030203" pitchFamily="66" charset="-78"/>
                <a:cs typeface="Arabic Typesetting" panose="03020402040406030203" pitchFamily="66" charset="-78"/>
              </a:rPr>
              <a:t>می‌گیرد.</a:t>
            </a:r>
            <a:endParaRPr lang="fa-IR" sz="3600" dirty="0">
              <a:solidFill>
                <a:srgbClr val="0070C0"/>
              </a:solidFill>
              <a:latin typeface="Arabic Typesetting" panose="03020402040406030203" pitchFamily="66" charset="-78"/>
              <a:cs typeface="Arabic Typesetting" panose="03020402040406030203" pitchFamily="66" charset="-78"/>
            </a:endParaRP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14</a:t>
            </a:fld>
            <a:endParaRPr lang="en-US" dirty="0"/>
          </a:p>
        </p:txBody>
      </p:sp>
    </p:spTree>
    <p:extLst>
      <p:ext uri="{BB962C8B-B14F-4D97-AF65-F5344CB8AC3E}">
        <p14:creationId xmlns:p14="http://schemas.microsoft.com/office/powerpoint/2010/main" val="1763136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29456" y="839971"/>
            <a:ext cx="8713195" cy="691117"/>
          </a:xfrm>
        </p:spPr>
        <p:txBody>
          <a:bodyPr>
            <a:normAutofit fontScale="90000"/>
          </a:bodyPr>
          <a:lstStyle/>
          <a:p>
            <a:pPr algn="r"/>
            <a:r>
              <a:rPr lang="fa-IR" sz="4000" dirty="0" smtClean="0">
                <a:latin typeface="Arabic Typesetting" panose="03020402040406030203" pitchFamily="66" charset="-78"/>
                <a:cs typeface="Arabic Typesetting" panose="03020402040406030203" pitchFamily="66" charset="-78"/>
              </a:rPr>
              <a:t>ضررهای کلان در بازار فارکس به دلیل استفاده از ضریب اهرمی بالا:</a:t>
            </a:r>
            <a:endParaRPr lang="fa-IR" sz="4000"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684906" y="1850065"/>
            <a:ext cx="8957745" cy="4710223"/>
          </a:xfrm>
        </p:spPr>
        <p:txBody>
          <a:bodyPr>
            <a:normAutofit/>
          </a:bodyPr>
          <a:lstStyle/>
          <a:p>
            <a:pPr algn="r"/>
            <a:r>
              <a:rPr lang="fa-IR" sz="2400" dirty="0" smtClean="0">
                <a:solidFill>
                  <a:srgbClr val="0070C0"/>
                </a:solidFill>
                <a:latin typeface="Arabic Typesetting" panose="03020402040406030203" pitchFamily="66" charset="-78"/>
                <a:cs typeface="Arabic Typesetting" panose="03020402040406030203" pitchFamily="66" charset="-78"/>
              </a:rPr>
              <a:t>ض</a:t>
            </a:r>
            <a:r>
              <a:rPr lang="fa-IR" sz="2800" dirty="0" smtClean="0">
                <a:solidFill>
                  <a:srgbClr val="0070C0"/>
                </a:solidFill>
                <a:latin typeface="Arabic Typesetting" panose="03020402040406030203" pitchFamily="66" charset="-78"/>
                <a:cs typeface="Arabic Typesetting" panose="03020402040406030203" pitchFamily="66" charset="-78"/>
              </a:rPr>
              <a:t>ریب اهرمی به معنی استفاده چند برابر سرمایه اصلی در انجام هر معامله است که در نتیجه می تواند عامل سود یا زیان به نسبت استفاده از آن ضریب باشد.کارگزاری های زیادی وجود دارند که با ارائه ضریب اهرمی بالا مانند1:50,1:200به مشتریان خود امکان انجام معاملات در حجم سنگین را برایشان فراهم می کنند.به عنوان مثال اگر کارگزاری به مشتریان خود ضریب اهرمی 1:100را ارائه میدهد به معنای آن است که مشتری می تواند تا 100 برابر سرمایه خود را در این بازار به صورت اعتباری معامله کند.</a:t>
            </a:r>
          </a:p>
          <a:p>
            <a:pPr algn="r"/>
            <a:r>
              <a:rPr lang="fa-IR" sz="2800" dirty="0" smtClean="0">
                <a:solidFill>
                  <a:srgbClr val="0070C0"/>
                </a:solidFill>
                <a:latin typeface="Arabic Typesetting" panose="03020402040406030203" pitchFamily="66" charset="-78"/>
                <a:cs typeface="Arabic Typesetting" panose="03020402040406030203" pitchFamily="66" charset="-78"/>
              </a:rPr>
              <a:t>اگر چه ضریب اهرمی بالا ,سرمایه اولیه کمتری را از سوی مشتری درگیر میکند ولی میزان ریسک سرمایه را هم به همان نسبت بسیار بالا می برد.</a:t>
            </a:r>
          </a:p>
          <a:p>
            <a:pPr algn="r"/>
            <a:r>
              <a:rPr lang="fa-IR" sz="2800" dirty="0" smtClean="0">
                <a:solidFill>
                  <a:srgbClr val="0070C0"/>
                </a:solidFill>
                <a:latin typeface="Arabic Typesetting" panose="03020402040406030203" pitchFamily="66" charset="-78"/>
                <a:cs typeface="Arabic Typesetting" panose="03020402040406030203" pitchFamily="66" charset="-78"/>
              </a:rPr>
              <a:t>اکثر کارگزاران برای جذب مشتری جدید پیشنهاد استفاده از ضریب اهرمی بالا به مشتریان می دهند این مشتریان معمولا در درازمدت سرمایه خود را از دست میدهند.</a:t>
            </a:r>
            <a:endParaRPr lang="fa-IR" sz="2800" dirty="0">
              <a:solidFill>
                <a:srgbClr val="0070C0"/>
              </a:solidFill>
              <a:latin typeface="Arabic Typesetting" panose="03020402040406030203" pitchFamily="66" charset="-78"/>
              <a:cs typeface="Arabic Typesetting" panose="03020402040406030203" pitchFamily="66"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15</a:t>
            </a:fld>
            <a:endParaRPr lang="en-US" dirty="0"/>
          </a:p>
        </p:txBody>
      </p:sp>
    </p:spTree>
    <p:extLst>
      <p:ext uri="{BB962C8B-B14F-4D97-AF65-F5344CB8AC3E}">
        <p14:creationId xmlns:p14="http://schemas.microsoft.com/office/powerpoint/2010/main" val="15574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15123" y="484094"/>
            <a:ext cx="8915399" cy="818567"/>
          </a:xfrm>
        </p:spPr>
        <p:txBody>
          <a:bodyPr>
            <a:normAutofit fontScale="90000"/>
          </a:bodyPr>
          <a:lstStyle/>
          <a:p>
            <a:pPr algn="r"/>
            <a:r>
              <a:rPr lang="fa-IR" b="1" dirty="0">
                <a:latin typeface="Arabic Typesetting" panose="03020402040406030203" pitchFamily="66" charset="-78"/>
                <a:cs typeface="Arabic Typesetting" panose="03020402040406030203" pitchFamily="66" charset="-78"/>
              </a:rPr>
              <a:t>دلیل عدم فعالیت فارکس در </a:t>
            </a:r>
            <a:r>
              <a:rPr lang="fa-IR" b="1" dirty="0" smtClean="0">
                <a:latin typeface="Arabic Typesetting" panose="03020402040406030203" pitchFamily="66" charset="-78"/>
                <a:cs typeface="Arabic Typesetting" panose="03020402040406030203" pitchFamily="66" charset="-78"/>
              </a:rPr>
              <a:t>ایران:</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664516" y="1485541"/>
            <a:ext cx="9066006" cy="5237988"/>
          </a:xfrm>
        </p:spPr>
        <p:txBody>
          <a:bodyPr>
            <a:normAutofit/>
          </a:bodyPr>
          <a:lstStyle/>
          <a:p>
            <a:pPr algn="r"/>
            <a:r>
              <a:rPr lang="fa-IR" sz="2400" b="1" dirty="0">
                <a:solidFill>
                  <a:srgbClr val="0070C0"/>
                </a:solidFill>
                <a:latin typeface="Arabic Typesetting" panose="03020402040406030203" pitchFamily="66" charset="-78"/>
                <a:cs typeface="Arabic Typesetting" panose="03020402040406030203" pitchFamily="66" charset="-78"/>
              </a:rPr>
              <a:t>1 – اولین دلیلی که برای عدم مشروعیت فارکس در ایران باید در نظر گرفت بحث اعتبار کارگزارها به معامله گران بازار فارکس می باشد. اگر کارگزارها اعتبار به معامله گران ندهند جذابیت این بازار از بین می رود و بسیاری از معامله گران به خاطر اندک سرمایه آورده قادر به انجام معاملات نخواهند بود و اگر اعتبار بدهند تعداد زیادی تحت تأثیر فشارهای روانی و وسوسه های اغوا کننده و با هدف سود آوری بیشتر با حجم سنگین معامله وارد بازار شده و متضرر خواهند شد.</a:t>
            </a:r>
            <a:br>
              <a:rPr lang="fa-IR" sz="2400" b="1" dirty="0">
                <a:solidFill>
                  <a:srgbClr val="0070C0"/>
                </a:solidFill>
                <a:latin typeface="Arabic Typesetting" panose="03020402040406030203" pitchFamily="66" charset="-78"/>
                <a:cs typeface="Arabic Typesetting" panose="03020402040406030203" pitchFamily="66" charset="-78"/>
              </a:rPr>
            </a:br>
            <a:r>
              <a:rPr lang="fa-IR" sz="2400" b="1" dirty="0">
                <a:solidFill>
                  <a:srgbClr val="0070C0"/>
                </a:solidFill>
                <a:latin typeface="Arabic Typesetting" panose="03020402040406030203" pitchFamily="66" charset="-78"/>
                <a:cs typeface="Arabic Typesetting" panose="03020402040406030203" pitchFamily="66" charset="-78"/>
              </a:rPr>
              <a:t/>
            </a:r>
            <a:br>
              <a:rPr lang="fa-IR" sz="2400" b="1" dirty="0">
                <a:solidFill>
                  <a:srgbClr val="0070C0"/>
                </a:solidFill>
                <a:latin typeface="Arabic Typesetting" panose="03020402040406030203" pitchFamily="66" charset="-78"/>
                <a:cs typeface="Arabic Typesetting" panose="03020402040406030203" pitchFamily="66" charset="-78"/>
              </a:rPr>
            </a:br>
            <a:r>
              <a:rPr lang="fa-IR" sz="2400" b="1" dirty="0">
                <a:solidFill>
                  <a:srgbClr val="0070C0"/>
                </a:solidFill>
                <a:latin typeface="Arabic Typesetting" panose="03020402040406030203" pitchFamily="66" charset="-78"/>
                <a:cs typeface="Arabic Typesetting" panose="03020402040406030203" pitchFamily="66" charset="-78"/>
              </a:rPr>
              <a:t>2 – یکی  از دلایل دیگر، بحث خروج ارز از کشور می باشد. همان طور که می دانید بازار فارکس بازار تبادلات ارز بین المللی می باشد در واقع معامله گران در این بازار به کار خرید و فروش ارز مبادرت می ورزند و این امر باعث خروج ارز از کشور می شود و چون از سوی هیچ نهاد یا ارگان قانونی داخلی، نظارتی وجود ندارد، سرمایه های داخلی به جای سرمایه گذاری در داخل کشور به خارج منتقل می شود و باعث وارد شدن لطمات زیادی به اقتصاد کشور می شود.</a:t>
            </a:r>
            <a:br>
              <a:rPr lang="fa-IR" sz="2400" b="1" dirty="0">
                <a:solidFill>
                  <a:srgbClr val="0070C0"/>
                </a:solidFill>
                <a:latin typeface="Arabic Typesetting" panose="03020402040406030203" pitchFamily="66" charset="-78"/>
                <a:cs typeface="Arabic Typesetting" panose="03020402040406030203" pitchFamily="66" charset="-78"/>
              </a:rPr>
            </a:br>
            <a:r>
              <a:rPr lang="fa-IR" sz="2400" b="1" dirty="0">
                <a:solidFill>
                  <a:srgbClr val="0070C0"/>
                </a:solidFill>
                <a:latin typeface="Arabic Typesetting" panose="03020402040406030203" pitchFamily="66" charset="-78"/>
                <a:cs typeface="Arabic Typesetting" panose="03020402040406030203" pitchFamily="66" charset="-78"/>
              </a:rPr>
              <a:t/>
            </a:r>
            <a:br>
              <a:rPr lang="fa-IR" sz="2400" b="1" dirty="0">
                <a:solidFill>
                  <a:srgbClr val="0070C0"/>
                </a:solidFill>
                <a:latin typeface="Arabic Typesetting" panose="03020402040406030203" pitchFamily="66" charset="-78"/>
                <a:cs typeface="Arabic Typesetting" panose="03020402040406030203" pitchFamily="66" charset="-78"/>
              </a:rPr>
            </a:br>
            <a:r>
              <a:rPr lang="fa-IR" sz="2400" b="1" dirty="0">
                <a:solidFill>
                  <a:srgbClr val="0070C0"/>
                </a:solidFill>
                <a:latin typeface="Arabic Typesetting" panose="03020402040406030203" pitchFamily="66" charset="-78"/>
                <a:cs typeface="Arabic Typesetting" panose="03020402040406030203" pitchFamily="66" charset="-78"/>
              </a:rPr>
              <a:t>3 – معمولاً %90 از افرادی که وارد بازار معاملات ارز بین المللی می شوند ضرر می کنند. در واقع به علت عدم آگاهی افراد معامله گر و پیچیدگی هایی که در این زمینه وجود دارد افراد زیادی در این بازار متضرر می شود. معمولاً افراد با گذراندن دوره های کوتاه مدت و ناکافی وارد این بازار می شوند و سرمایه های خود را از دست می دهند. معمولاً سرمایه گذاران دیگر کشور ها حرفه ای تر و کارآمدتر می باشند. لذا با توجه به قاعدۀ لاضرر، این معامله نامشروع می باشد.</a:t>
            </a: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16</a:t>
            </a:fld>
            <a:endParaRPr lang="en-US" dirty="0"/>
          </a:p>
        </p:txBody>
      </p:sp>
    </p:spTree>
    <p:extLst>
      <p:ext uri="{BB962C8B-B14F-4D97-AF65-F5344CB8AC3E}">
        <p14:creationId xmlns:p14="http://schemas.microsoft.com/office/powerpoint/2010/main" val="753753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5882" y="1032733"/>
            <a:ext cx="8915399" cy="829325"/>
          </a:xfrm>
        </p:spPr>
        <p:txBody>
          <a:bodyPr>
            <a:normAutofit fontScale="90000"/>
          </a:bodyPr>
          <a:lstStyle/>
          <a:p>
            <a:pPr algn="r"/>
            <a:r>
              <a:rPr lang="fa-IR" b="1" dirty="0">
                <a:latin typeface="Arabic Typesetting" panose="03020402040406030203" pitchFamily="66" charset="-78"/>
                <a:cs typeface="Arabic Typesetting" panose="03020402040406030203" pitchFamily="66" charset="-78"/>
              </a:rPr>
              <a:t>دلیل عدم فعالیت فارکس در </a:t>
            </a:r>
            <a:r>
              <a:rPr lang="fa-IR" b="1" dirty="0" smtClean="0">
                <a:latin typeface="Arabic Typesetting" panose="03020402040406030203" pitchFamily="66" charset="-78"/>
                <a:cs typeface="Arabic Typesetting" panose="03020402040406030203" pitchFamily="66" charset="-78"/>
              </a:rPr>
              <a:t>ایران:</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690720" y="2270849"/>
            <a:ext cx="9050561" cy="4076162"/>
          </a:xfrm>
        </p:spPr>
        <p:txBody>
          <a:bodyPr>
            <a:normAutofit/>
          </a:bodyPr>
          <a:lstStyle/>
          <a:p>
            <a:pPr algn="just"/>
            <a:r>
              <a:rPr lang="fa-IR" sz="2800" dirty="0">
                <a:solidFill>
                  <a:srgbClr val="0070C0"/>
                </a:solidFill>
                <a:latin typeface="Arabic Typesetting" panose="03020402040406030203" pitchFamily="66" charset="-78"/>
                <a:cs typeface="Arabic Typesetting" panose="03020402040406030203" pitchFamily="66" charset="-78"/>
              </a:rPr>
              <a:t>4 – به دلیل ضعف زیر ساختهای فنی در کشور و سرعت پایین اینترنت امکان رقابت معامله گران با سرمایه گذاران کشورهای خارجی که معمولاً به صورت بانک های بزرگ می باشند وجود ندارد. خیلی از افراد وقتی از بروکر این سؤال را می کنند که چرا در فلان معامله ضرر کردیم در حالیکه تحلیل بازار چیز دیگری را نشان می داد با این پاسخ مواجه می شوند که به علت عدم دریافت پیام مناسب در زمان مورد نظر، شما دچار زیان شده اید.</a:t>
            </a:r>
            <a:br>
              <a:rPr lang="fa-IR" sz="2800" dirty="0">
                <a:solidFill>
                  <a:srgbClr val="0070C0"/>
                </a:solidFill>
                <a:latin typeface="Arabic Typesetting" panose="03020402040406030203" pitchFamily="66" charset="-78"/>
                <a:cs typeface="Arabic Typesetting" panose="03020402040406030203" pitchFamily="66" charset="-78"/>
              </a:rPr>
            </a:br>
            <a:r>
              <a:rPr lang="fa-IR" sz="2800" dirty="0">
                <a:solidFill>
                  <a:srgbClr val="0070C0"/>
                </a:solidFill>
                <a:latin typeface="Arabic Typesetting" panose="03020402040406030203" pitchFamily="66" charset="-78"/>
                <a:cs typeface="Arabic Typesetting" panose="03020402040406030203" pitchFamily="66" charset="-78"/>
              </a:rPr>
              <a:t/>
            </a:r>
            <a:br>
              <a:rPr lang="fa-IR" sz="2800" dirty="0">
                <a:solidFill>
                  <a:srgbClr val="0070C0"/>
                </a:solidFill>
                <a:latin typeface="Arabic Typesetting" panose="03020402040406030203" pitchFamily="66" charset="-78"/>
                <a:cs typeface="Arabic Typesetting" panose="03020402040406030203" pitchFamily="66" charset="-78"/>
              </a:rPr>
            </a:br>
            <a:r>
              <a:rPr lang="fa-IR" sz="2800" dirty="0">
                <a:solidFill>
                  <a:srgbClr val="0070C0"/>
                </a:solidFill>
                <a:latin typeface="Arabic Typesetting" panose="03020402040406030203" pitchFamily="66" charset="-78"/>
                <a:cs typeface="Arabic Typesetting" panose="03020402040406030203" pitchFamily="66" charset="-78"/>
              </a:rPr>
              <a:t>5 – از بررسی قوانین دیگر کشورهای جهان به این نتیجه می رسیم نه تنها در دیگر کشورها هیچ گونه مشوقی در این زمینه وجود ندارد بلکه تا حد امکان در این زمینه قوانین محدود کننده وجود دارد و این به خاطر پیچیدگیهای این بازار می باشد که باید افراد حرفه ای در آن سرمایه گذاری کنند ولی در کشور ما عمدتاً افراد غیر حرفه ای در این زمینه سرمایه گذاری می کنند.</a:t>
            </a:r>
          </a:p>
        </p:txBody>
      </p:sp>
      <p:sp>
        <p:nvSpPr>
          <p:cNvPr id="4" name="Slide Number Placeholder 3"/>
          <p:cNvSpPr>
            <a:spLocks noGrp="1"/>
          </p:cNvSpPr>
          <p:nvPr>
            <p:ph type="sldNum" sz="quarter" idx="12"/>
          </p:nvPr>
        </p:nvSpPr>
        <p:spPr/>
        <p:txBody>
          <a:bodyPr/>
          <a:lstStyle/>
          <a:p>
            <a:fld id="{D57F1E4F-1CFF-5643-939E-217C01CDF565}" type="slidenum">
              <a:rPr lang="en-US" smtClean="0"/>
              <a:pPr/>
              <a:t>17</a:t>
            </a:fld>
            <a:endParaRPr lang="en-US" dirty="0"/>
          </a:p>
        </p:txBody>
      </p:sp>
    </p:spTree>
    <p:extLst>
      <p:ext uri="{BB962C8B-B14F-4D97-AF65-F5344CB8AC3E}">
        <p14:creationId xmlns:p14="http://schemas.microsoft.com/office/powerpoint/2010/main" val="2973371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93608" y="1073075"/>
            <a:ext cx="8915399" cy="938605"/>
          </a:xfrm>
        </p:spPr>
        <p:txBody>
          <a:bodyPr/>
          <a:lstStyle/>
          <a:p>
            <a:pPr algn="r"/>
            <a:r>
              <a:rPr lang="fa-IR" b="1" dirty="0">
                <a:latin typeface="Arabic Typesetting" panose="03020402040406030203" pitchFamily="66" charset="-78"/>
                <a:cs typeface="Arabic Typesetting" panose="03020402040406030203" pitchFamily="66" charset="-78"/>
              </a:rPr>
              <a:t>دلیل عدم فعالیت فارکس در </a:t>
            </a:r>
            <a:r>
              <a:rPr lang="fa-IR" b="1" dirty="0" smtClean="0">
                <a:latin typeface="Arabic Typesetting" panose="03020402040406030203" pitchFamily="66" charset="-78"/>
                <a:cs typeface="Arabic Typesetting" panose="03020402040406030203" pitchFamily="66" charset="-78"/>
              </a:rPr>
              <a:t>ایران:</a:t>
            </a:r>
            <a:endParaRPr lang="fa-IR" dirty="0">
              <a:latin typeface="Arabic Typesetting" panose="03020402040406030203" pitchFamily="66" charset="-78"/>
              <a:cs typeface="Arabic Typesetting" panose="03020402040406030203" pitchFamily="66" charset="-78"/>
            </a:endParaRPr>
          </a:p>
        </p:txBody>
      </p:sp>
      <p:sp>
        <p:nvSpPr>
          <p:cNvPr id="3" name="Subtitle 2"/>
          <p:cNvSpPr>
            <a:spLocks noGrp="1"/>
          </p:cNvSpPr>
          <p:nvPr>
            <p:ph type="subTitle" idx="1"/>
          </p:nvPr>
        </p:nvSpPr>
        <p:spPr>
          <a:xfrm>
            <a:off x="2589213" y="2571077"/>
            <a:ext cx="9119794" cy="3636085"/>
          </a:xfrm>
        </p:spPr>
        <p:txBody>
          <a:bodyPr/>
          <a:lstStyle/>
          <a:p>
            <a:pPr algn="r"/>
            <a:r>
              <a:rPr lang="fa-IR" sz="2800" dirty="0">
                <a:solidFill>
                  <a:srgbClr val="0070C0"/>
                </a:solidFill>
                <a:latin typeface="Arabic Typesetting" panose="03020402040406030203" pitchFamily="66" charset="-78"/>
                <a:cs typeface="Arabic Typesetting" panose="03020402040406030203" pitchFamily="66" charset="-78"/>
              </a:rPr>
              <a:t>6 – بحث ربوی بودن معاملات بازار فارکس نیز مطرح می باشد. کارگزار برای اینکه قدرت آوردۀ معامله گر را بالا ببرد و به او امکان داد و ستد در بازار بدهد به او ضریب اعتباری می دهد. در واقع کارگزار مقداری پول به معامله گر قرض می دهد تا معامله گر بتواند به انجام معامله بپردازد و بعد از بدست آوردن سود در ازای این قرض مقداری از معامله گر سود دریافت می کند که این از مصادیق ربا می باشد.</a:t>
            </a:r>
            <a:br>
              <a:rPr lang="fa-IR" sz="2800" dirty="0">
                <a:solidFill>
                  <a:srgbClr val="0070C0"/>
                </a:solidFill>
                <a:latin typeface="Arabic Typesetting" panose="03020402040406030203" pitchFamily="66" charset="-78"/>
                <a:cs typeface="Arabic Typesetting" panose="03020402040406030203" pitchFamily="66" charset="-78"/>
              </a:rPr>
            </a:br>
            <a:r>
              <a:rPr lang="fa-IR" sz="2800" dirty="0">
                <a:solidFill>
                  <a:srgbClr val="0070C0"/>
                </a:solidFill>
                <a:latin typeface="Arabic Typesetting" panose="03020402040406030203" pitchFamily="66" charset="-78"/>
                <a:cs typeface="Arabic Typesetting" panose="03020402040406030203" pitchFamily="66" charset="-78"/>
              </a:rPr>
              <a:t/>
            </a:r>
            <a:br>
              <a:rPr lang="fa-IR" sz="2800" dirty="0">
                <a:solidFill>
                  <a:srgbClr val="0070C0"/>
                </a:solidFill>
                <a:latin typeface="Arabic Typesetting" panose="03020402040406030203" pitchFamily="66" charset="-78"/>
                <a:cs typeface="Arabic Typesetting" panose="03020402040406030203" pitchFamily="66" charset="-78"/>
              </a:rPr>
            </a:br>
            <a:r>
              <a:rPr lang="fa-IR" sz="2800" dirty="0">
                <a:solidFill>
                  <a:srgbClr val="0070C0"/>
                </a:solidFill>
                <a:latin typeface="Arabic Typesetting" panose="03020402040406030203" pitchFamily="66" charset="-78"/>
                <a:cs typeface="Arabic Typesetting" panose="03020402040406030203" pitchFamily="66" charset="-78"/>
              </a:rPr>
              <a:t>7 – دلیل دیگر آنکه بیشتر مواقع اساساً تبادلات ارزی به صورت واقعی صورت نمی پذیرد و صرفاً یک معامله صوری انجام می پذیرد. چرا که طبق نظر کارشناسان با توجه به تغییراتی که توسط افراد سود جو در نرم افزار ایجاد می شود اساساً ارتباط بین معامله گر و بازار تبادلات ارزی برقرار نمی شود.</a:t>
            </a:r>
          </a:p>
          <a:p>
            <a:endParaRPr lang="fa-IR"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18</a:t>
            </a:fld>
            <a:endParaRPr lang="en-US" dirty="0"/>
          </a:p>
        </p:txBody>
      </p:sp>
    </p:spTree>
    <p:extLst>
      <p:ext uri="{BB962C8B-B14F-4D97-AF65-F5344CB8AC3E}">
        <p14:creationId xmlns:p14="http://schemas.microsoft.com/office/powerpoint/2010/main" val="2200078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8012" y="2193089"/>
            <a:ext cx="8911687" cy="2442707"/>
          </a:xfrm>
        </p:spPr>
        <p:txBody>
          <a:bodyPr>
            <a:normAutofit/>
          </a:bodyPr>
          <a:lstStyle/>
          <a:p>
            <a:pPr algn="ctr"/>
            <a:r>
              <a:rPr lang="fa-IR" sz="15000" dirty="0" smtClean="0">
                <a:latin typeface="Arabic Typesetting" panose="03020402040406030203" pitchFamily="66" charset="-78"/>
                <a:cs typeface="Arabic Typesetting" panose="03020402040406030203" pitchFamily="66" charset="-78"/>
              </a:rPr>
              <a:t>پایان</a:t>
            </a:r>
            <a:endParaRPr lang="fa-IR" sz="15000" dirty="0">
              <a:latin typeface="Arabic Typesetting" panose="03020402040406030203" pitchFamily="66" charset="-78"/>
              <a:cs typeface="Arabic Typesetting" panose="03020402040406030203" pitchFamily="66" charset="-78"/>
            </a:endParaRPr>
          </a:p>
        </p:txBody>
      </p:sp>
      <p:sp>
        <p:nvSpPr>
          <p:cNvPr id="3" name="Slide Number Placeholder 2"/>
          <p:cNvSpPr>
            <a:spLocks noGrp="1"/>
          </p:cNvSpPr>
          <p:nvPr>
            <p:ph type="sldNum" sz="quarter" idx="12"/>
          </p:nvPr>
        </p:nvSpPr>
        <p:spPr/>
        <p:txBody>
          <a:bodyPr/>
          <a:lstStyle/>
          <a:p>
            <a:fld id="{D57F1E4F-1CFF-5643-939E-217C01CDF565}" type="slidenum">
              <a:rPr lang="en-US" smtClean="0"/>
              <a:pPr/>
              <a:t>19</a:t>
            </a:fld>
            <a:endParaRPr lang="en-US" dirty="0"/>
          </a:p>
        </p:txBody>
      </p:sp>
    </p:spTree>
    <p:extLst>
      <p:ext uri="{BB962C8B-B14F-4D97-AF65-F5344CB8AC3E}">
        <p14:creationId xmlns:p14="http://schemas.microsoft.com/office/powerpoint/2010/main" val="104961739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TM02892315[[fn=Wisp]]</Template>
  <TotalTime>252</TotalTime>
  <Words>1371</Words>
  <Application>Microsoft Office PowerPoint</Application>
  <PresentationFormat>Custom</PresentationFormat>
  <Paragraphs>93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Wisp</vt:lpstr>
      <vt:lpstr>بنام خدا</vt:lpstr>
      <vt:lpstr>فارکس</vt:lpstr>
      <vt:lpstr>بازارفارکس چیست؟</vt:lpstr>
      <vt:lpstr>تاریخچه:</vt:lpstr>
      <vt:lpstr>چرا نرخ ارزها مدام تغیییر می کند؟</vt:lpstr>
      <vt:lpstr>مکان مرکزی بازار فارکس کجاست؟</vt:lpstr>
      <vt:lpstr>چه زمانی بازار فارکس گشایش می یابد؟</vt:lpstr>
      <vt:lpstr>چه کسانی در بازار فارکس شرکت میکنند؟ </vt:lpstr>
      <vt:lpstr>ویژگی های بازار تبادل ارز:</vt:lpstr>
      <vt:lpstr>معرفی جفت ارزها</vt:lpstr>
      <vt:lpstr>دسته بندی جفت ارزها:</vt:lpstr>
      <vt:lpstr>انواع تحلیل:</vt:lpstr>
      <vt:lpstr>فاندامنتال فارکس:</vt:lpstr>
      <vt:lpstr>تحلیل تکنیکال فارکس:</vt:lpstr>
      <vt:lpstr>ضررهای کلان در بازار فارکس به دلیل استفاده از ضریب اهرمی بالا:</vt:lpstr>
      <vt:lpstr>دلیل عدم فعالیت فارکس در ایران:</vt:lpstr>
      <vt:lpstr>دلیل عدم فعالیت فارکس در ایران:</vt:lpstr>
      <vt:lpstr>دلیل عدم فعالیت فارکس در ایران:</vt:lpstr>
      <vt:lpstr>پایان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Habib</dc:creator>
  <cp:lastModifiedBy>Windows User</cp:lastModifiedBy>
  <cp:revision>23</cp:revision>
  <dcterms:created xsi:type="dcterms:W3CDTF">2018-03-05T05:36:09Z</dcterms:created>
  <dcterms:modified xsi:type="dcterms:W3CDTF">2020-05-26T22:11:33Z</dcterms:modified>
</cp:coreProperties>
</file>