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85" r:id="rId3"/>
    <p:sldId id="288" r:id="rId4"/>
    <p:sldId id="289" r:id="rId5"/>
    <p:sldId id="301" r:id="rId6"/>
    <p:sldId id="291" r:id="rId7"/>
    <p:sldId id="292" r:id="rId8"/>
    <p:sldId id="302" r:id="rId9"/>
    <p:sldId id="294" r:id="rId10"/>
    <p:sldId id="295" r:id="rId11"/>
    <p:sldId id="296" r:id="rId12"/>
    <p:sldId id="297" r:id="rId13"/>
    <p:sldId id="298" r:id="rId14"/>
    <p:sldId id="303" r:id="rId15"/>
    <p:sldId id="299" r:id="rId16"/>
    <p:sldId id="304" r:id="rId17"/>
    <p:sldId id="28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ED2FCC-70C1-4E70-83D7-1E291E5E8EB6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E78A7D-D51C-45B1-BF6A-711243FF2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2662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</a:t>
            </a:r>
            <a:r>
              <a:rPr lang="fa-IR" sz="60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درس پنجم : چوپان راست </a:t>
            </a: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گو</a:t>
            </a:r>
            <a:endParaRPr lang="fa-IR" sz="60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9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4297" y="2264146"/>
            <a:ext cx="10678885" cy="19774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در این درس، ماجرای مردی است که صاحب </a:t>
            </a:r>
            <a:r>
              <a:rPr lang="fa-IR" sz="2800" b="1" dirty="0" smtClean="0">
                <a:cs typeface="B Nazanin" panose="00000400000000000000" pitchFamily="2" charset="-78"/>
              </a:rPr>
              <a:t>گوسفندان زیادی </a:t>
            </a:r>
            <a:r>
              <a:rPr lang="fa-IR" sz="2800" b="1" dirty="0">
                <a:cs typeface="B Nazanin" panose="00000400000000000000" pitchFamily="2" charset="-78"/>
              </a:rPr>
              <a:t>بود و چوپان درست کاری داشت که او را </a:t>
            </a:r>
            <a:r>
              <a:rPr lang="fa-IR" sz="2800" b="1" dirty="0" smtClean="0">
                <a:cs typeface="B Nazanin" panose="00000400000000000000" pitchFamily="2" charset="-78"/>
              </a:rPr>
              <a:t>از کارهای </a:t>
            </a:r>
            <a:r>
              <a:rPr lang="fa-IR" sz="2800" b="1" dirty="0">
                <a:cs typeface="B Nazanin" panose="00000400000000000000" pitchFamily="2" charset="-78"/>
              </a:rPr>
              <a:t>نادرست نهی می کرد اما گوشش بدهکار </a:t>
            </a:r>
            <a:r>
              <a:rPr lang="fa-IR" sz="2800" b="1" dirty="0" smtClean="0">
                <a:cs typeface="B Nazanin" panose="00000400000000000000" pitchFamily="2" charset="-78"/>
              </a:rPr>
              <a:t>نبود، تا </a:t>
            </a:r>
            <a:r>
              <a:rPr lang="fa-IR" sz="2800" b="1" dirty="0">
                <a:cs typeface="B Nazanin" panose="00000400000000000000" pitchFamily="2" charset="-78"/>
              </a:rPr>
              <a:t>اینکه روزی سیل گوسفندانش را </a:t>
            </a:r>
            <a:r>
              <a:rPr lang="fa-IR" sz="2800" b="1" dirty="0" smtClean="0">
                <a:cs typeface="B Nazanin" panose="00000400000000000000" pitchFamily="2" charset="-78"/>
              </a:rPr>
              <a:t>برد و </a:t>
            </a:r>
            <a:r>
              <a:rPr lang="fa-IR" sz="2800" b="1" dirty="0">
                <a:cs typeface="B Nazanin" panose="00000400000000000000" pitchFamily="2" charset="-78"/>
              </a:rPr>
              <a:t>صاحب گوسفندان به سزای عمل خود رسید.</a:t>
            </a:r>
          </a:p>
        </p:txBody>
      </p:sp>
      <p:sp>
        <p:nvSpPr>
          <p:cNvPr id="3" name="Rectangle 2"/>
          <p:cNvSpPr/>
          <p:nvPr/>
        </p:nvSpPr>
        <p:spPr>
          <a:xfrm>
            <a:off x="5058120" y="1176048"/>
            <a:ext cx="24112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درس در یک نگاه</a:t>
            </a:r>
            <a:endParaRPr lang="en-US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9987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399" y="448734"/>
            <a:ext cx="8083549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896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906"/>
          <a:stretch/>
        </p:blipFill>
        <p:spPr bwMode="auto">
          <a:xfrm>
            <a:off x="474134" y="423333"/>
            <a:ext cx="7853644" cy="6180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791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4297" y="2264146"/>
            <a:ext cx="10678885" cy="26776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روزگاری- گوسفندان- درست کاری- چوپانی- نگه </a:t>
            </a:r>
            <a:r>
              <a:rPr lang="fa-IR" sz="2800" b="1" dirty="0" smtClean="0">
                <a:cs typeface="B Nazanin" panose="00000400000000000000" pitchFamily="2" charset="-78"/>
              </a:rPr>
              <a:t>داری</a:t>
            </a:r>
          </a:p>
          <a:p>
            <a:pPr algn="ct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 </a:t>
            </a:r>
            <a:r>
              <a:rPr lang="fa-IR" sz="2800" b="1" dirty="0">
                <a:cs typeface="B Nazanin" panose="00000400000000000000" pitchFamily="2" charset="-78"/>
              </a:rPr>
              <a:t>راست گویی- می دوشید- </a:t>
            </a:r>
            <a:r>
              <a:rPr lang="fa-IR" sz="2800" b="1" dirty="0" smtClean="0">
                <a:cs typeface="B Nazanin" panose="00000400000000000000" pitchFamily="2" charset="-78"/>
              </a:rPr>
              <a:t>نصیحت</a:t>
            </a:r>
            <a:endParaRPr lang="fa-IR" sz="2800" b="1" dirty="0">
              <a:cs typeface="B Nazanin" panose="00000400000000000000" pitchFamily="2" charset="-78"/>
            </a:endParaRPr>
          </a:p>
          <a:p>
            <a:pPr algn="ctr" rtl="1">
              <a:lnSpc>
                <a:spcPct val="20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مزدت- سیل بزرگی- نجات- ناگهان- قطره- </a:t>
            </a:r>
            <a:r>
              <a:rPr lang="fa-IR" sz="2800" b="1" dirty="0" smtClean="0">
                <a:cs typeface="B Nazanin" panose="00000400000000000000" pitchFamily="2" charset="-78"/>
              </a:rPr>
              <a:t>وانگهی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949116" y="1215849"/>
            <a:ext cx="26292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srgbClr val="C00000"/>
                </a:solidFill>
                <a:cs typeface="B Titr" panose="00000700000000000000" pitchFamily="2" charset="-78"/>
              </a:rPr>
              <a:t>واژه های مهم درس</a:t>
            </a:r>
          </a:p>
        </p:txBody>
      </p:sp>
    </p:spTree>
    <p:extLst>
      <p:ext uri="{BB962C8B-B14F-4D97-AF65-F5344CB8AC3E}">
        <p14:creationId xmlns:p14="http://schemas.microsoft.com/office/powerpoint/2010/main" val="3867414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7198" t="39395" r="20504"/>
          <a:stretch/>
        </p:blipFill>
        <p:spPr bwMode="auto">
          <a:xfrm>
            <a:off x="3031936" y="2468469"/>
            <a:ext cx="8737600" cy="3305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949116" y="1215849"/>
            <a:ext cx="22300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chemeClr val="accent6">
                    <a:lumMod val="75000"/>
                  </a:schemeClr>
                </a:solidFill>
                <a:cs typeface="B Titr" panose="00000700000000000000" pitchFamily="2" charset="-78"/>
              </a:rPr>
              <a:t>درست</a:t>
            </a: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 ، نادرست</a:t>
            </a:r>
            <a:endParaRPr lang="fa-IR" sz="2800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2247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4047" t="44515" r="20025"/>
          <a:stretch/>
        </p:blipFill>
        <p:spPr bwMode="auto">
          <a:xfrm>
            <a:off x="2616002" y="2467440"/>
            <a:ext cx="9042599" cy="2531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949116" y="1215849"/>
            <a:ext cx="20361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گوش کن و بگو</a:t>
            </a:r>
            <a:endParaRPr lang="fa-IR" sz="2800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2304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6788" t="29004" r="12705"/>
          <a:stretch/>
        </p:blipFill>
        <p:spPr bwMode="auto">
          <a:xfrm>
            <a:off x="2099732" y="2429931"/>
            <a:ext cx="8059633" cy="3887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367160" y="1210785"/>
            <a:ext cx="15247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واژه سازی</a:t>
            </a:r>
            <a:endParaRPr lang="fa-IR" sz="2800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78153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8296" t="27909" r="25846" b="2421"/>
          <a:stretch/>
        </p:blipFill>
        <p:spPr bwMode="auto">
          <a:xfrm>
            <a:off x="584201" y="2264146"/>
            <a:ext cx="5435600" cy="4250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469575" y="1192189"/>
            <a:ext cx="1651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بیاموز و بگو</a:t>
            </a:r>
            <a:endParaRPr lang="fa-IR" sz="2800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4297" y="2264146"/>
            <a:ext cx="10678885" cy="6848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کلمه های زیر را بخوان .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7304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1341" t="15487" r="27582" b="12626"/>
          <a:stretch/>
        </p:blipFill>
        <p:spPr bwMode="auto">
          <a:xfrm>
            <a:off x="2980266" y="2548472"/>
            <a:ext cx="6383867" cy="3615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413819" y="1192189"/>
            <a:ext cx="15167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حالا تو بگو</a:t>
            </a:r>
            <a:endParaRPr lang="fa-IR" sz="2800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2844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22094" t="38426" r="17706" b="-2778"/>
          <a:stretch/>
        </p:blipFill>
        <p:spPr bwMode="auto">
          <a:xfrm>
            <a:off x="3845571" y="2480733"/>
            <a:ext cx="7753763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367786" y="1192189"/>
            <a:ext cx="18549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پیدا کن و بگو</a:t>
            </a:r>
            <a:endParaRPr lang="fa-IR" sz="2800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07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5487" t="5751"/>
          <a:stretch/>
        </p:blipFill>
        <p:spPr bwMode="auto">
          <a:xfrm>
            <a:off x="516466" y="524931"/>
            <a:ext cx="5978600" cy="6104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3775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871127" y="1192189"/>
            <a:ext cx="84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سوال</a:t>
            </a:r>
            <a:endParaRPr lang="fa-IR" sz="2800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4297" y="2264146"/>
            <a:ext cx="10678885" cy="35394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/>
            <a:r>
              <a:rPr lang="fa-IR" sz="2800" b="1" dirty="0">
                <a:cs typeface="B Nazanin" panose="00000400000000000000" pitchFamily="2" charset="-78"/>
              </a:rPr>
              <a:t>1- کدام دو کلمه مخالف نیستند ؟</a:t>
            </a:r>
          </a:p>
          <a:p>
            <a:pPr algn="just" rtl="1"/>
            <a:r>
              <a:rPr lang="fa-IR" sz="2800" b="1" dirty="0">
                <a:cs typeface="B Nazanin" panose="00000400000000000000" pitchFamily="2" charset="-78"/>
              </a:rPr>
              <a:t> الف- آخر≠ اوّل         ب-همان≠همین       ج- شنید</a:t>
            </a:r>
            <a:r>
              <a:rPr lang="fa-IR" sz="2800" b="1" dirty="0" smtClean="0">
                <a:cs typeface="B Nazanin" panose="00000400000000000000" pitchFamily="2" charset="-78"/>
              </a:rPr>
              <a:t>≠ ندید      </a:t>
            </a:r>
            <a:r>
              <a:rPr lang="fa-IR" sz="2800" b="1" dirty="0">
                <a:cs typeface="B Nazanin" panose="00000400000000000000" pitchFamily="2" charset="-78"/>
              </a:rPr>
              <a:t>د-بشین</a:t>
            </a:r>
            <a:r>
              <a:rPr lang="fa-IR" sz="2800" b="1" dirty="0" smtClean="0">
                <a:cs typeface="B Nazanin" panose="00000400000000000000" pitchFamily="2" charset="-78"/>
              </a:rPr>
              <a:t>≠ نشین</a:t>
            </a:r>
            <a:endParaRPr lang="fa-IR" sz="2800" b="1" dirty="0">
              <a:cs typeface="B Nazanin" panose="00000400000000000000" pitchFamily="2" charset="-78"/>
            </a:endParaRPr>
          </a:p>
          <a:p>
            <a:pPr algn="just" rtl="1"/>
            <a:endParaRPr lang="fa-IR" sz="2800" b="1" dirty="0">
              <a:cs typeface="B Nazanin" panose="00000400000000000000" pitchFamily="2" charset="-78"/>
            </a:endParaRPr>
          </a:p>
          <a:p>
            <a:pPr algn="just" rtl="1"/>
            <a:r>
              <a:rPr lang="fa-IR" sz="2800" b="1" dirty="0">
                <a:cs typeface="B Nazanin" panose="00000400000000000000" pitchFamily="2" charset="-78"/>
              </a:rPr>
              <a:t>2-کدام کلمه معنی جمع ندارد ؟</a:t>
            </a:r>
          </a:p>
          <a:p>
            <a:pPr algn="just" rtl="1"/>
            <a:r>
              <a:rPr lang="fa-IR" sz="2800" b="1" dirty="0">
                <a:cs typeface="B Nazanin" panose="00000400000000000000" pitchFamily="2" charset="-78"/>
              </a:rPr>
              <a:t>الف- گل ها              ب- رها                  ج- حرف ها          د- غازها</a:t>
            </a:r>
          </a:p>
          <a:p>
            <a:pPr algn="just" rtl="1"/>
            <a:endParaRPr lang="fa-IR" sz="2800" b="1" dirty="0">
              <a:cs typeface="B Nazanin" panose="00000400000000000000" pitchFamily="2" charset="-78"/>
            </a:endParaRPr>
          </a:p>
          <a:p>
            <a:pPr algn="just" rtl="1"/>
            <a:r>
              <a:rPr lang="fa-IR" sz="2800" b="1" dirty="0">
                <a:cs typeface="B Nazanin" panose="00000400000000000000" pitchFamily="2" charset="-78"/>
              </a:rPr>
              <a:t>3- کدام دو کلمه مخالف هستند ؟</a:t>
            </a:r>
          </a:p>
          <a:p>
            <a:pPr algn="just" rtl="1"/>
            <a:r>
              <a:rPr lang="fa-IR" sz="2800" b="1" dirty="0">
                <a:cs typeface="B Nazanin" panose="00000400000000000000" pitchFamily="2" charset="-78"/>
              </a:rPr>
              <a:t>الف- صبح،سحر        ب-شب،مغرب          ج- پایان،شروع       د- آغاز،اوّل</a:t>
            </a:r>
          </a:p>
        </p:txBody>
      </p:sp>
    </p:spTree>
    <p:extLst>
      <p:ext uri="{BB962C8B-B14F-4D97-AF65-F5344CB8AC3E}">
        <p14:creationId xmlns:p14="http://schemas.microsoft.com/office/powerpoint/2010/main" val="214115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871127" y="1192189"/>
            <a:ext cx="84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سوال</a:t>
            </a:r>
            <a:endParaRPr lang="fa-IR" sz="2800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25897" y="2037921"/>
            <a:ext cx="10678885" cy="48320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/>
            <a:endParaRPr lang="fa-IR" sz="2800" b="1" dirty="0">
              <a:cs typeface="B Nazanin" panose="00000400000000000000" pitchFamily="2" charset="-78"/>
            </a:endParaRPr>
          </a:p>
          <a:p>
            <a:pPr algn="just" rtl="1"/>
            <a:r>
              <a:rPr lang="fa-IR" sz="2800" b="1" dirty="0">
                <a:cs typeface="B Nazanin" panose="00000400000000000000" pitchFamily="2" charset="-78"/>
              </a:rPr>
              <a:t>4- به کدام کلمه (( ها )) نمی توان اضافه کرد ؟</a:t>
            </a:r>
          </a:p>
          <a:p>
            <a:pPr algn="just" rtl="1"/>
            <a:r>
              <a:rPr lang="fa-IR" sz="2800" b="1" dirty="0">
                <a:cs typeface="B Nazanin" panose="00000400000000000000" pitchFamily="2" charset="-78"/>
              </a:rPr>
              <a:t>الف-  تنها               ب- جواب              ج-شب                    د-کار</a:t>
            </a:r>
          </a:p>
          <a:p>
            <a:pPr algn="just" rtl="1"/>
            <a:endParaRPr lang="fa-IR" sz="2800" b="1" dirty="0">
              <a:cs typeface="B Nazanin" panose="00000400000000000000" pitchFamily="2" charset="-78"/>
            </a:endParaRPr>
          </a:p>
          <a:p>
            <a:pPr algn="just" rtl="1"/>
            <a:r>
              <a:rPr lang="fa-IR" sz="2800" b="1" dirty="0">
                <a:cs typeface="B Nazanin" panose="00000400000000000000" pitchFamily="2" charset="-78"/>
              </a:rPr>
              <a:t>5- به کدام کلمه (( ها )) می توان اضافه کرد ؟</a:t>
            </a:r>
          </a:p>
          <a:p>
            <a:pPr algn="just" rtl="1"/>
            <a:r>
              <a:rPr lang="fa-IR" sz="2800" b="1" dirty="0">
                <a:cs typeface="B Nazanin" panose="00000400000000000000" pitchFamily="2" charset="-78"/>
              </a:rPr>
              <a:t>الف- سال               ب- خود               ج- شد                    د- می فروخت</a:t>
            </a:r>
          </a:p>
          <a:p>
            <a:pPr algn="just" rtl="1"/>
            <a:endParaRPr lang="fa-IR" sz="2800" b="1" dirty="0">
              <a:cs typeface="B Nazanin" panose="00000400000000000000" pitchFamily="2" charset="-78"/>
            </a:endParaRPr>
          </a:p>
          <a:p>
            <a:pPr algn="just" rtl="1"/>
            <a:r>
              <a:rPr lang="fa-IR" sz="2800" b="1" dirty="0">
                <a:cs typeface="B Nazanin" panose="00000400000000000000" pitchFamily="2" charset="-78"/>
              </a:rPr>
              <a:t>6- املای کدام کلمه صحیح است ؟</a:t>
            </a:r>
          </a:p>
          <a:p>
            <a:pPr algn="just" rtl="1"/>
            <a:r>
              <a:rPr lang="fa-IR" sz="2800" b="1" dirty="0">
                <a:cs typeface="B Nazanin" panose="00000400000000000000" pitchFamily="2" charset="-78"/>
              </a:rPr>
              <a:t>الف- قتره               ب- نجاط              ج- نصیحت              د- ثاحب</a:t>
            </a:r>
          </a:p>
          <a:p>
            <a:pPr algn="just" rtl="1"/>
            <a:endParaRPr lang="fa-IR" sz="2800" b="1" dirty="0">
              <a:cs typeface="B Nazanin" panose="00000400000000000000" pitchFamily="2" charset="-78"/>
            </a:endParaRPr>
          </a:p>
          <a:p>
            <a:pPr algn="just" rtl="1"/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6936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64663" y="1143001"/>
            <a:ext cx="184731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/>
            <a:endParaRPr lang="fa-IR" sz="2400" dirty="0" smtClean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5897" y="2037921"/>
            <a:ext cx="10678885" cy="418576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1- مخالف کلمات زیر را بنویس 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 راست گو≠              گفت≠            ج- شنید≠          د-شب≠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2-کلمات زیر را با (( ها )) جمع بزن.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لبخند               ستاره             حرف                 گوسفند</a:t>
            </a:r>
          </a:p>
          <a:p>
            <a:pPr algn="just" rtl="1"/>
            <a:endParaRPr lang="fa-IR" sz="2800" b="1" dirty="0">
              <a:cs typeface="B Nazanin" panose="00000400000000000000" pitchFamily="2" charset="-78"/>
            </a:endParaRPr>
          </a:p>
          <a:p>
            <a:pPr algn="just" rtl="1"/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43126" y="1192189"/>
            <a:ext cx="170431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>
                <a:solidFill>
                  <a:srgbClr val="C00000"/>
                </a:solidFill>
                <a:cs typeface="B Titr" panose="00000700000000000000" pitchFamily="2" charset="-78"/>
              </a:rPr>
              <a:t>کاردر منزل </a:t>
            </a:r>
          </a:p>
          <a:p>
            <a:pPr algn="ctr"/>
            <a:endParaRPr lang="fa-IR" sz="2800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2021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64663" y="1143001"/>
            <a:ext cx="184731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/>
            <a:endParaRPr lang="fa-IR" sz="2400" dirty="0" smtClean="0"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5897" y="1252754"/>
            <a:ext cx="10678885" cy="59093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3- جاهای خالی را به طور مناسب پرکن.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مردها یعنی </a:t>
            </a:r>
            <a:r>
              <a:rPr lang="fa-IR" sz="2800" b="1" dirty="0" smtClean="0">
                <a:cs typeface="B Nazanin" panose="00000400000000000000" pitchFamily="2" charset="-78"/>
              </a:rPr>
              <a:t>....................................	پروانه </a:t>
            </a:r>
            <a:r>
              <a:rPr lang="fa-IR" sz="2800" b="1" dirty="0">
                <a:cs typeface="B Nazanin" panose="00000400000000000000" pitchFamily="2" charset="-78"/>
              </a:rPr>
              <a:t>ها یعنی ...............................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کوچه ها یعنی ...............................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 4- با مخالف کلمه های زیر جمله بساز.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نتوانست</a:t>
            </a:r>
            <a:r>
              <a:rPr lang="fa-IR" sz="2800" b="1" dirty="0" smtClean="0">
                <a:cs typeface="B Nazanin" panose="00000400000000000000" pitchFamily="2" charset="-78"/>
              </a:rPr>
              <a:t>≠					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باخت</a:t>
            </a:r>
            <a:r>
              <a:rPr lang="fa-IR" sz="2800" b="1" dirty="0">
                <a:cs typeface="B Nazanin" panose="00000400000000000000" pitchFamily="2" charset="-78"/>
              </a:rPr>
              <a:t>≠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43126" y="1192189"/>
            <a:ext cx="170431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>
                <a:solidFill>
                  <a:srgbClr val="C00000"/>
                </a:solidFill>
                <a:cs typeface="B Titr" panose="00000700000000000000" pitchFamily="2" charset="-78"/>
              </a:rPr>
              <a:t>کاردر منزل </a:t>
            </a:r>
          </a:p>
          <a:p>
            <a:pPr algn="ctr"/>
            <a:endParaRPr lang="fa-IR" sz="2800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470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743</TotalTime>
  <Words>266</Words>
  <Application>Microsoft Office PowerPoint</Application>
  <PresentationFormat>Custom</PresentationFormat>
  <Paragraphs>50</Paragraphs>
  <Slides>17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108</cp:revision>
  <dcterms:created xsi:type="dcterms:W3CDTF">2015-07-06T05:06:21Z</dcterms:created>
  <dcterms:modified xsi:type="dcterms:W3CDTF">2020-01-07T07:15:25Z</dcterms:modified>
</cp:coreProperties>
</file>