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58" r:id="rId1"/>
    <p:sldMasterId id="2147483760" r:id="rId2"/>
    <p:sldMasterId id="2147483764" r:id="rId3"/>
  </p:sldMasterIdLst>
  <p:sldIdLst>
    <p:sldId id="312" r:id="rId4"/>
    <p:sldId id="313" r:id="rId5"/>
    <p:sldId id="257" r:id="rId6"/>
    <p:sldId id="258" r:id="rId7"/>
    <p:sldId id="259" r:id="rId8"/>
    <p:sldId id="261" r:id="rId9"/>
    <p:sldId id="263" r:id="rId10"/>
    <p:sldId id="334" r:id="rId11"/>
    <p:sldId id="337" r:id="rId12"/>
    <p:sldId id="265" r:id="rId13"/>
    <p:sldId id="266" r:id="rId14"/>
    <p:sldId id="267" r:id="rId15"/>
    <p:sldId id="268" r:id="rId16"/>
    <p:sldId id="270" r:id="rId17"/>
    <p:sldId id="271" r:id="rId18"/>
    <p:sldId id="272" r:id="rId19"/>
    <p:sldId id="335" r:id="rId20"/>
    <p:sldId id="336" r:id="rId21"/>
    <p:sldId id="338" r:id="rId22"/>
    <p:sldId id="275" r:id="rId23"/>
    <p:sldId id="276" r:id="rId24"/>
    <p:sldId id="277" r:id="rId25"/>
    <p:sldId id="278" r:id="rId26"/>
    <p:sldId id="279" r:id="rId27"/>
    <p:sldId id="280" r:id="rId28"/>
    <p:sldId id="281" r:id="rId29"/>
    <p:sldId id="340" r:id="rId30"/>
    <p:sldId id="341" r:id="rId31"/>
    <p:sldId id="282" r:id="rId32"/>
    <p:sldId id="284" r:id="rId33"/>
    <p:sldId id="285" r:id="rId34"/>
    <p:sldId id="286" r:id="rId35"/>
    <p:sldId id="288" r:id="rId36"/>
    <p:sldId id="289" r:id="rId37"/>
    <p:sldId id="290" r:id="rId38"/>
    <p:sldId id="343" r:id="rId39"/>
    <p:sldId id="291" r:id="rId40"/>
    <p:sldId id="292" r:id="rId41"/>
    <p:sldId id="293" r:id="rId42"/>
    <p:sldId id="345" r:id="rId43"/>
    <p:sldId id="294" r:id="rId44"/>
    <p:sldId id="346" r:id="rId45"/>
    <p:sldId id="355" r:id="rId46"/>
    <p:sldId id="347" r:id="rId47"/>
    <p:sldId id="295" r:id="rId48"/>
    <p:sldId id="296" r:id="rId49"/>
    <p:sldId id="297" r:id="rId50"/>
    <p:sldId id="298" r:id="rId51"/>
    <p:sldId id="299" r:id="rId52"/>
    <p:sldId id="353" r:id="rId53"/>
    <p:sldId id="301" r:id="rId54"/>
    <p:sldId id="303" r:id="rId55"/>
    <p:sldId id="307" r:id="rId56"/>
    <p:sldId id="308" r:id="rId57"/>
    <p:sldId id="309" r:id="rId58"/>
    <p:sldId id="311" r:id="rId59"/>
    <p:sldId id="314" r:id="rId60"/>
    <p:sldId id="315" r:id="rId61"/>
    <p:sldId id="316" r:id="rId62"/>
    <p:sldId id="317" r:id="rId63"/>
    <p:sldId id="318" r:id="rId64"/>
    <p:sldId id="319" r:id="rId65"/>
    <p:sldId id="324" r:id="rId66"/>
    <p:sldId id="328" r:id="rId67"/>
    <p:sldId id="329" r:id="rId68"/>
    <p:sldId id="330" r:id="rId69"/>
    <p:sldId id="331" r:id="rId70"/>
    <p:sldId id="332" r:id="rId71"/>
    <p:sldId id="333" r:id="rId72"/>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Tahoma" pitchFamily="34" charset="0"/>
        <a:ea typeface="+mn-ea"/>
        <a:cs typeface="Arial" pitchFamily="34" charset="0"/>
      </a:defRPr>
    </a:lvl1pPr>
    <a:lvl2pPr marL="457200" algn="r" rtl="1" fontAlgn="base">
      <a:spcBef>
        <a:spcPct val="0"/>
      </a:spcBef>
      <a:spcAft>
        <a:spcPct val="0"/>
      </a:spcAft>
      <a:defRPr kern="1200">
        <a:solidFill>
          <a:schemeClr val="tx1"/>
        </a:solidFill>
        <a:latin typeface="Tahoma" pitchFamily="34" charset="0"/>
        <a:ea typeface="+mn-ea"/>
        <a:cs typeface="Arial" pitchFamily="34" charset="0"/>
      </a:defRPr>
    </a:lvl2pPr>
    <a:lvl3pPr marL="914400" algn="r" rtl="1" fontAlgn="base">
      <a:spcBef>
        <a:spcPct val="0"/>
      </a:spcBef>
      <a:spcAft>
        <a:spcPct val="0"/>
      </a:spcAft>
      <a:defRPr kern="1200">
        <a:solidFill>
          <a:schemeClr val="tx1"/>
        </a:solidFill>
        <a:latin typeface="Tahoma" pitchFamily="34" charset="0"/>
        <a:ea typeface="+mn-ea"/>
        <a:cs typeface="Arial" pitchFamily="34" charset="0"/>
      </a:defRPr>
    </a:lvl3pPr>
    <a:lvl4pPr marL="1371600" algn="r" rtl="1" fontAlgn="base">
      <a:spcBef>
        <a:spcPct val="0"/>
      </a:spcBef>
      <a:spcAft>
        <a:spcPct val="0"/>
      </a:spcAft>
      <a:defRPr kern="1200">
        <a:solidFill>
          <a:schemeClr val="tx1"/>
        </a:solidFill>
        <a:latin typeface="Tahoma" pitchFamily="34" charset="0"/>
        <a:ea typeface="+mn-ea"/>
        <a:cs typeface="Arial" pitchFamily="34" charset="0"/>
      </a:defRPr>
    </a:lvl4pPr>
    <a:lvl5pPr marL="1828800" algn="r" rtl="1" fontAlgn="base">
      <a:spcBef>
        <a:spcPct val="0"/>
      </a:spcBef>
      <a:spcAft>
        <a:spcPct val="0"/>
      </a:spcAft>
      <a:defRPr kern="1200">
        <a:solidFill>
          <a:schemeClr val="tx1"/>
        </a:solidFill>
        <a:latin typeface="Tahoma" pitchFamily="34" charset="0"/>
        <a:ea typeface="+mn-ea"/>
        <a:cs typeface="Arial" pitchFamily="34" charset="0"/>
      </a:defRPr>
    </a:lvl5pPr>
    <a:lvl6pPr marL="2286000" algn="r" defTabSz="914400" rtl="1" eaLnBrk="1" latinLnBrk="0" hangingPunct="1">
      <a:defRPr kern="1200">
        <a:solidFill>
          <a:schemeClr val="tx1"/>
        </a:solidFill>
        <a:latin typeface="Tahoma" pitchFamily="34" charset="0"/>
        <a:ea typeface="+mn-ea"/>
        <a:cs typeface="Arial" pitchFamily="34" charset="0"/>
      </a:defRPr>
    </a:lvl6pPr>
    <a:lvl7pPr marL="2743200" algn="r" defTabSz="914400" rtl="1" eaLnBrk="1" latinLnBrk="0" hangingPunct="1">
      <a:defRPr kern="1200">
        <a:solidFill>
          <a:schemeClr val="tx1"/>
        </a:solidFill>
        <a:latin typeface="Tahoma" pitchFamily="34" charset="0"/>
        <a:ea typeface="+mn-ea"/>
        <a:cs typeface="Arial" pitchFamily="34" charset="0"/>
      </a:defRPr>
    </a:lvl7pPr>
    <a:lvl8pPr marL="3200400" algn="r" defTabSz="914400" rtl="1" eaLnBrk="1" latinLnBrk="0" hangingPunct="1">
      <a:defRPr kern="1200">
        <a:solidFill>
          <a:schemeClr val="tx1"/>
        </a:solidFill>
        <a:latin typeface="Tahoma" pitchFamily="34" charset="0"/>
        <a:ea typeface="+mn-ea"/>
        <a:cs typeface="Arial" pitchFamily="34" charset="0"/>
      </a:defRPr>
    </a:lvl8pPr>
    <a:lvl9pPr marL="3657600" algn="r" defTabSz="914400" rtl="1" eaLnBrk="1" latinLnBrk="0" hangingPunct="1">
      <a:defRPr kern="1200">
        <a:solidFill>
          <a:schemeClr val="tx1"/>
        </a:solidFill>
        <a:latin typeface="Tahoma"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A53E"/>
    <a:srgbClr val="B08E00"/>
    <a:srgbClr val="927600"/>
    <a:srgbClr val="FFFF00"/>
    <a:srgbClr val="00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679" autoAdjust="0"/>
    <p:restoredTop sz="94757" autoAdjust="0"/>
  </p:normalViewPr>
  <p:slideViewPr>
    <p:cSldViewPr>
      <p:cViewPr varScale="1">
        <p:scale>
          <a:sx n="69" d="100"/>
          <a:sy n="69" d="100"/>
        </p:scale>
        <p:origin x="858" y="60"/>
      </p:cViewPr>
      <p:guideLst>
        <p:guide orient="horz" pos="2160"/>
        <p:guide pos="2880"/>
      </p:guideLst>
    </p:cSldViewPr>
  </p:slideViewPr>
  <p:outlineViewPr>
    <p:cViewPr>
      <p:scale>
        <a:sx n="33" d="100"/>
        <a:sy n="33" d="100"/>
      </p:scale>
      <p:origin x="0" y="3606"/>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222210" name="Group 2"/>
          <p:cNvGrpSpPr>
            <a:grpSpLocks/>
          </p:cNvGrpSpPr>
          <p:nvPr/>
        </p:nvGrpSpPr>
        <p:grpSpPr bwMode="auto">
          <a:xfrm>
            <a:off x="3800475" y="1789113"/>
            <a:ext cx="5340350" cy="5056187"/>
            <a:chOff x="2394" y="1127"/>
            <a:chExt cx="3364" cy="3185"/>
          </a:xfrm>
        </p:grpSpPr>
        <p:sp>
          <p:nvSpPr>
            <p:cNvPr id="222211" name="Rectangle 3"/>
            <p:cNvSpPr>
              <a:spLocks noChangeArrowheads="1"/>
            </p:cNvSpPr>
            <p:nvPr/>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2212" name="Oval 4"/>
            <p:cNvSpPr>
              <a:spLocks noChangeArrowheads="1"/>
            </p:cNvSpPr>
            <p:nvPr/>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endParaRPr lang="fa-IR"/>
            </a:p>
          </p:txBody>
        </p:sp>
        <p:sp>
          <p:nvSpPr>
            <p:cNvPr id="222213" name="Rectangle 5"/>
            <p:cNvSpPr>
              <a:spLocks noChangeArrowheads="1"/>
            </p:cNvSpPr>
            <p:nvPr/>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2214" name="Freeform 6"/>
            <p:cNvSpPr>
              <a:spLocks noEditPoints="1"/>
            </p:cNvSpPr>
            <p:nvPr/>
          </p:nvSpPr>
          <p:spPr bwMode="ltGray">
            <a:xfrm>
              <a:off x="4871" y="3508"/>
              <a:ext cx="66" cy="96"/>
            </a:xfrm>
            <a:custGeom>
              <a:avLst/>
              <a:gdLst/>
              <a:ahLst/>
              <a:cxnLst>
                <a:cxn ang="0">
                  <a:pos x="18" y="96"/>
                </a:cxn>
                <a:cxn ang="0">
                  <a:pos x="42" y="78"/>
                </a:cxn>
                <a:cxn ang="0">
                  <a:pos x="60" y="60"/>
                </a:cxn>
                <a:cxn ang="0">
                  <a:pos x="66" y="36"/>
                </a:cxn>
                <a:cxn ang="0">
                  <a:pos x="60" y="12"/>
                </a:cxn>
                <a:cxn ang="0">
                  <a:pos x="36" y="0"/>
                </a:cxn>
                <a:cxn ang="0">
                  <a:pos x="24" y="6"/>
                </a:cxn>
                <a:cxn ang="0">
                  <a:pos x="12" y="12"/>
                </a:cxn>
                <a:cxn ang="0">
                  <a:pos x="0" y="36"/>
                </a:cxn>
                <a:cxn ang="0">
                  <a:pos x="0" y="60"/>
                </a:cxn>
                <a:cxn ang="0">
                  <a:pos x="12" y="84"/>
                </a:cxn>
                <a:cxn ang="0">
                  <a:pos x="18" y="96"/>
                </a:cxn>
                <a:cxn ang="0">
                  <a:pos x="18" y="96"/>
                </a:cxn>
                <a:cxn ang="0">
                  <a:pos x="42" y="18"/>
                </a:cxn>
                <a:cxn ang="0">
                  <a:pos x="54" y="24"/>
                </a:cxn>
                <a:cxn ang="0">
                  <a:pos x="60" y="36"/>
                </a:cxn>
                <a:cxn ang="0">
                  <a:pos x="60" y="48"/>
                </a:cxn>
                <a:cxn ang="0">
                  <a:pos x="54" y="54"/>
                </a:cxn>
                <a:cxn ang="0">
                  <a:pos x="36" y="72"/>
                </a:cxn>
                <a:cxn ang="0">
                  <a:pos x="24" y="78"/>
                </a:cxn>
                <a:cxn ang="0">
                  <a:pos x="24" y="78"/>
                </a:cxn>
                <a:cxn ang="0">
                  <a:pos x="12" y="48"/>
                </a:cxn>
                <a:cxn ang="0">
                  <a:pos x="18" y="24"/>
                </a:cxn>
                <a:cxn ang="0">
                  <a:pos x="30" y="18"/>
                </a:cxn>
                <a:cxn ang="0">
                  <a:pos x="42" y="18"/>
                </a:cxn>
                <a:cxn ang="0">
                  <a:pos x="42" y="18"/>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15" name="Rectangle 7"/>
            <p:cNvSpPr>
              <a:spLocks noChangeArrowheads="1"/>
            </p:cNvSpPr>
            <p:nvPr/>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2216" name="Rectangle 8"/>
            <p:cNvSpPr>
              <a:spLocks noChangeArrowheads="1"/>
            </p:cNvSpPr>
            <p:nvPr/>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2217" name="Rectangle 9"/>
            <p:cNvSpPr>
              <a:spLocks noChangeArrowheads="1"/>
            </p:cNvSpPr>
            <p:nvPr/>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2218" name="Rectangle 10"/>
            <p:cNvSpPr>
              <a:spLocks noChangeArrowheads="1"/>
            </p:cNvSpPr>
            <p:nvPr/>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2219" name="Rectangle 11"/>
            <p:cNvSpPr>
              <a:spLocks noChangeArrowheads="1"/>
            </p:cNvSpPr>
            <p:nvPr/>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2220" name="Freeform 12"/>
            <p:cNvSpPr>
              <a:spLocks/>
            </p:cNvSpPr>
            <p:nvPr/>
          </p:nvSpPr>
          <p:spPr bwMode="ltGray">
            <a:xfrm>
              <a:off x="4007" y="3021"/>
              <a:ext cx="623" cy="156"/>
            </a:xfrm>
            <a:custGeom>
              <a:avLst/>
              <a:gdLst/>
              <a:ahLst/>
              <a:cxnLst>
                <a:cxn ang="0">
                  <a:pos x="6" y="18"/>
                </a:cxn>
                <a:cxn ang="0">
                  <a:pos x="162" y="36"/>
                </a:cxn>
                <a:cxn ang="0">
                  <a:pos x="251" y="36"/>
                </a:cxn>
                <a:cxn ang="0">
                  <a:pos x="354" y="30"/>
                </a:cxn>
                <a:cxn ang="0">
                  <a:pos x="473" y="18"/>
                </a:cxn>
                <a:cxn ang="0">
                  <a:pos x="611" y="0"/>
                </a:cxn>
                <a:cxn ang="0">
                  <a:pos x="623" y="114"/>
                </a:cxn>
                <a:cxn ang="0">
                  <a:pos x="497" y="138"/>
                </a:cxn>
                <a:cxn ang="0">
                  <a:pos x="414" y="150"/>
                </a:cxn>
                <a:cxn ang="0">
                  <a:pos x="318" y="156"/>
                </a:cxn>
                <a:cxn ang="0">
                  <a:pos x="215" y="156"/>
                </a:cxn>
                <a:cxn ang="0">
                  <a:pos x="108" y="150"/>
                </a:cxn>
                <a:cxn ang="0">
                  <a:pos x="0" y="132"/>
                </a:cxn>
                <a:cxn ang="0">
                  <a:pos x="6" y="18"/>
                </a:cxn>
                <a:cxn ang="0">
                  <a:pos x="6" y="18"/>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21" name="Freeform 13"/>
            <p:cNvSpPr>
              <a:spLocks/>
            </p:cNvSpPr>
            <p:nvPr/>
          </p:nvSpPr>
          <p:spPr bwMode="ltGray">
            <a:xfrm>
              <a:off x="4762" y="3591"/>
              <a:ext cx="996" cy="126"/>
            </a:xfrm>
            <a:custGeom>
              <a:avLst/>
              <a:gdLst/>
              <a:ahLst/>
              <a:cxnLst>
                <a:cxn ang="0">
                  <a:pos x="754" y="6"/>
                </a:cxn>
                <a:cxn ang="0">
                  <a:pos x="652" y="6"/>
                </a:cxn>
                <a:cxn ang="0">
                  <a:pos x="563" y="6"/>
                </a:cxn>
                <a:cxn ang="0">
                  <a:pos x="479" y="6"/>
                </a:cxn>
                <a:cxn ang="0">
                  <a:pos x="401" y="6"/>
                </a:cxn>
                <a:cxn ang="0">
                  <a:pos x="335" y="0"/>
                </a:cxn>
                <a:cxn ang="0">
                  <a:pos x="276" y="0"/>
                </a:cxn>
                <a:cxn ang="0">
                  <a:pos x="222" y="0"/>
                </a:cxn>
                <a:cxn ang="0">
                  <a:pos x="180" y="6"/>
                </a:cxn>
                <a:cxn ang="0">
                  <a:pos x="138" y="6"/>
                </a:cxn>
                <a:cxn ang="0">
                  <a:pos x="108" y="6"/>
                </a:cxn>
                <a:cxn ang="0">
                  <a:pos x="54" y="6"/>
                </a:cxn>
                <a:cxn ang="0">
                  <a:pos x="24" y="12"/>
                </a:cxn>
                <a:cxn ang="0">
                  <a:pos x="6" y="18"/>
                </a:cxn>
                <a:cxn ang="0">
                  <a:pos x="0" y="24"/>
                </a:cxn>
                <a:cxn ang="0">
                  <a:pos x="12" y="42"/>
                </a:cxn>
                <a:cxn ang="0">
                  <a:pos x="18" y="48"/>
                </a:cxn>
                <a:cxn ang="0">
                  <a:pos x="30" y="54"/>
                </a:cxn>
                <a:cxn ang="0">
                  <a:pos x="60" y="60"/>
                </a:cxn>
                <a:cxn ang="0">
                  <a:pos x="90" y="72"/>
                </a:cxn>
                <a:cxn ang="0">
                  <a:pos x="144" y="84"/>
                </a:cxn>
                <a:cxn ang="0">
                  <a:pos x="210" y="90"/>
                </a:cxn>
                <a:cxn ang="0">
                  <a:pos x="293" y="102"/>
                </a:cxn>
                <a:cxn ang="0">
                  <a:pos x="389" y="108"/>
                </a:cxn>
                <a:cxn ang="0">
                  <a:pos x="503" y="120"/>
                </a:cxn>
                <a:cxn ang="0">
                  <a:pos x="622" y="120"/>
                </a:cxn>
                <a:cxn ang="0">
                  <a:pos x="754" y="126"/>
                </a:cxn>
                <a:cxn ang="0">
                  <a:pos x="873" y="126"/>
                </a:cxn>
                <a:cxn ang="0">
                  <a:pos x="993" y="126"/>
                </a:cxn>
                <a:cxn ang="0">
                  <a:pos x="993" y="12"/>
                </a:cxn>
                <a:cxn ang="0">
                  <a:pos x="879" y="12"/>
                </a:cxn>
                <a:cxn ang="0">
                  <a:pos x="754" y="6"/>
                </a:cxn>
                <a:cxn ang="0">
                  <a:pos x="754" y="6"/>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22" name="Freeform 14"/>
            <p:cNvSpPr>
              <a:spLocks/>
            </p:cNvSpPr>
            <p:nvPr/>
          </p:nvSpPr>
          <p:spPr bwMode="ltGray">
            <a:xfrm>
              <a:off x="4786" y="3645"/>
              <a:ext cx="972" cy="245"/>
            </a:xfrm>
            <a:custGeom>
              <a:avLst/>
              <a:gdLst/>
              <a:ahLst/>
              <a:cxnLst>
                <a:cxn ang="0">
                  <a:pos x="0" y="0"/>
                </a:cxn>
                <a:cxn ang="0">
                  <a:pos x="24" y="54"/>
                </a:cxn>
                <a:cxn ang="0">
                  <a:pos x="66" y="96"/>
                </a:cxn>
                <a:cxn ang="0">
                  <a:pos x="120" y="137"/>
                </a:cxn>
                <a:cxn ang="0">
                  <a:pos x="198" y="173"/>
                </a:cxn>
                <a:cxn ang="0">
                  <a:pos x="293" y="203"/>
                </a:cxn>
                <a:cxn ang="0">
                  <a:pos x="353" y="215"/>
                </a:cxn>
                <a:cxn ang="0">
                  <a:pos x="413" y="227"/>
                </a:cxn>
                <a:cxn ang="0">
                  <a:pos x="479" y="233"/>
                </a:cxn>
                <a:cxn ang="0">
                  <a:pos x="556" y="239"/>
                </a:cxn>
                <a:cxn ang="0">
                  <a:pos x="634" y="245"/>
                </a:cxn>
                <a:cxn ang="0">
                  <a:pos x="724" y="245"/>
                </a:cxn>
                <a:cxn ang="0">
                  <a:pos x="855" y="245"/>
                </a:cxn>
                <a:cxn ang="0">
                  <a:pos x="969" y="239"/>
                </a:cxn>
                <a:cxn ang="0">
                  <a:pos x="969" y="60"/>
                </a:cxn>
                <a:cxn ang="0">
                  <a:pos x="700" y="60"/>
                </a:cxn>
                <a:cxn ang="0">
                  <a:pos x="503" y="54"/>
                </a:cxn>
                <a:cxn ang="0">
                  <a:pos x="317" y="42"/>
                </a:cxn>
                <a:cxn ang="0">
                  <a:pos x="150" y="24"/>
                </a:cxn>
                <a:cxn ang="0">
                  <a:pos x="72" y="12"/>
                </a:cxn>
                <a:cxn ang="0">
                  <a:pos x="0" y="0"/>
                </a:cxn>
                <a:cxn ang="0">
                  <a:pos x="0" y="0"/>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w="9525">
              <a:noFill/>
              <a:round/>
              <a:headEnd/>
              <a:tailEnd/>
            </a:ln>
          </p:spPr>
          <p:txBody>
            <a:bodyPr/>
            <a:lstStyle/>
            <a:p>
              <a:endParaRPr lang="fa-IR"/>
            </a:p>
          </p:txBody>
        </p:sp>
        <p:sp>
          <p:nvSpPr>
            <p:cNvPr id="222223" name="Freeform 15"/>
            <p:cNvSpPr>
              <a:spLocks/>
            </p:cNvSpPr>
            <p:nvPr/>
          </p:nvSpPr>
          <p:spPr bwMode="ltGray">
            <a:xfrm>
              <a:off x="4804" y="3591"/>
              <a:ext cx="954" cy="90"/>
            </a:xfrm>
            <a:custGeom>
              <a:avLst/>
              <a:gdLst/>
              <a:ahLst/>
              <a:cxnLst>
                <a:cxn ang="0">
                  <a:pos x="700" y="0"/>
                </a:cxn>
                <a:cxn ang="0">
                  <a:pos x="598" y="0"/>
                </a:cxn>
                <a:cxn ang="0">
                  <a:pos x="515" y="0"/>
                </a:cxn>
                <a:cxn ang="0">
                  <a:pos x="431" y="0"/>
                </a:cxn>
                <a:cxn ang="0">
                  <a:pos x="365" y="0"/>
                </a:cxn>
                <a:cxn ang="0">
                  <a:pos x="299" y="0"/>
                </a:cxn>
                <a:cxn ang="0">
                  <a:pos x="245" y="0"/>
                </a:cxn>
                <a:cxn ang="0">
                  <a:pos x="198" y="0"/>
                </a:cxn>
                <a:cxn ang="0">
                  <a:pos x="162" y="0"/>
                </a:cxn>
                <a:cxn ang="0">
                  <a:pos x="126" y="6"/>
                </a:cxn>
                <a:cxn ang="0">
                  <a:pos x="96" y="6"/>
                </a:cxn>
                <a:cxn ang="0">
                  <a:pos x="54" y="12"/>
                </a:cxn>
                <a:cxn ang="0">
                  <a:pos x="30" y="12"/>
                </a:cxn>
                <a:cxn ang="0">
                  <a:pos x="12" y="18"/>
                </a:cxn>
                <a:cxn ang="0">
                  <a:pos x="6" y="18"/>
                </a:cxn>
                <a:cxn ang="0">
                  <a:pos x="0" y="24"/>
                </a:cxn>
                <a:cxn ang="0">
                  <a:pos x="6" y="30"/>
                </a:cxn>
                <a:cxn ang="0">
                  <a:pos x="24" y="36"/>
                </a:cxn>
                <a:cxn ang="0">
                  <a:pos x="54" y="42"/>
                </a:cxn>
                <a:cxn ang="0">
                  <a:pos x="102" y="54"/>
                </a:cxn>
                <a:cxn ang="0">
                  <a:pos x="168" y="60"/>
                </a:cxn>
                <a:cxn ang="0">
                  <a:pos x="251" y="66"/>
                </a:cxn>
                <a:cxn ang="0">
                  <a:pos x="341" y="78"/>
                </a:cxn>
                <a:cxn ang="0">
                  <a:pos x="449" y="84"/>
                </a:cxn>
                <a:cxn ang="0">
                  <a:pos x="568" y="84"/>
                </a:cxn>
                <a:cxn ang="0">
                  <a:pos x="694" y="90"/>
                </a:cxn>
                <a:cxn ang="0">
                  <a:pos x="825" y="90"/>
                </a:cxn>
                <a:cxn ang="0">
                  <a:pos x="951" y="90"/>
                </a:cxn>
                <a:cxn ang="0">
                  <a:pos x="951" y="6"/>
                </a:cxn>
                <a:cxn ang="0">
                  <a:pos x="831" y="6"/>
                </a:cxn>
                <a:cxn ang="0">
                  <a:pos x="772" y="6"/>
                </a:cxn>
                <a:cxn ang="0">
                  <a:pos x="700" y="0"/>
                </a:cxn>
                <a:cxn ang="0">
                  <a:pos x="700" y="0"/>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endParaRPr lang="fa-IR"/>
            </a:p>
          </p:txBody>
        </p:sp>
        <p:sp>
          <p:nvSpPr>
            <p:cNvPr id="222224" name="Freeform 16"/>
            <p:cNvSpPr>
              <a:spLocks/>
            </p:cNvSpPr>
            <p:nvPr/>
          </p:nvSpPr>
          <p:spPr bwMode="ltGray">
            <a:xfrm>
              <a:off x="3059" y="1541"/>
              <a:ext cx="102" cy="155"/>
            </a:xfrm>
            <a:custGeom>
              <a:avLst/>
              <a:gdLst/>
              <a:ahLst/>
              <a:cxnLst>
                <a:cxn ang="0">
                  <a:pos x="102" y="0"/>
                </a:cxn>
                <a:cxn ang="0">
                  <a:pos x="0" y="12"/>
                </a:cxn>
                <a:cxn ang="0">
                  <a:pos x="30" y="72"/>
                </a:cxn>
                <a:cxn ang="0">
                  <a:pos x="30" y="155"/>
                </a:cxn>
                <a:cxn ang="0">
                  <a:pos x="72" y="155"/>
                </a:cxn>
                <a:cxn ang="0">
                  <a:pos x="72" y="66"/>
                </a:cxn>
                <a:cxn ang="0">
                  <a:pos x="102" y="0"/>
                </a:cxn>
                <a:cxn ang="0">
                  <a:pos x="102" y="0"/>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25" name="Freeform 17"/>
            <p:cNvSpPr>
              <a:spLocks noEditPoints="1"/>
            </p:cNvSpPr>
            <p:nvPr/>
          </p:nvSpPr>
          <p:spPr bwMode="ltGray">
            <a:xfrm>
              <a:off x="3059" y="1690"/>
              <a:ext cx="90" cy="96"/>
            </a:xfrm>
            <a:custGeom>
              <a:avLst/>
              <a:gdLst/>
              <a:ahLst/>
              <a:cxnLst>
                <a:cxn ang="0">
                  <a:pos x="48" y="96"/>
                </a:cxn>
                <a:cxn ang="0">
                  <a:pos x="72" y="72"/>
                </a:cxn>
                <a:cxn ang="0">
                  <a:pos x="84" y="48"/>
                </a:cxn>
                <a:cxn ang="0">
                  <a:pos x="90" y="36"/>
                </a:cxn>
                <a:cxn ang="0">
                  <a:pos x="84" y="24"/>
                </a:cxn>
                <a:cxn ang="0">
                  <a:pos x="66" y="6"/>
                </a:cxn>
                <a:cxn ang="0">
                  <a:pos x="42" y="0"/>
                </a:cxn>
                <a:cxn ang="0">
                  <a:pos x="24" y="0"/>
                </a:cxn>
                <a:cxn ang="0">
                  <a:pos x="12" y="12"/>
                </a:cxn>
                <a:cxn ang="0">
                  <a:pos x="6" y="24"/>
                </a:cxn>
                <a:cxn ang="0">
                  <a:pos x="0" y="36"/>
                </a:cxn>
                <a:cxn ang="0">
                  <a:pos x="12" y="66"/>
                </a:cxn>
                <a:cxn ang="0">
                  <a:pos x="30" y="84"/>
                </a:cxn>
                <a:cxn ang="0">
                  <a:pos x="48" y="96"/>
                </a:cxn>
                <a:cxn ang="0">
                  <a:pos x="48" y="96"/>
                </a:cxn>
                <a:cxn ang="0">
                  <a:pos x="48" y="12"/>
                </a:cxn>
                <a:cxn ang="0">
                  <a:pos x="66" y="18"/>
                </a:cxn>
                <a:cxn ang="0">
                  <a:pos x="72" y="24"/>
                </a:cxn>
                <a:cxn ang="0">
                  <a:pos x="72" y="36"/>
                </a:cxn>
                <a:cxn ang="0">
                  <a:pos x="72" y="48"/>
                </a:cxn>
                <a:cxn ang="0">
                  <a:pos x="54" y="66"/>
                </a:cxn>
                <a:cxn ang="0">
                  <a:pos x="48" y="78"/>
                </a:cxn>
                <a:cxn ang="0">
                  <a:pos x="30" y="66"/>
                </a:cxn>
                <a:cxn ang="0">
                  <a:pos x="24" y="48"/>
                </a:cxn>
                <a:cxn ang="0">
                  <a:pos x="18" y="30"/>
                </a:cxn>
                <a:cxn ang="0">
                  <a:pos x="30" y="12"/>
                </a:cxn>
                <a:cxn ang="0">
                  <a:pos x="48" y="12"/>
                </a:cxn>
                <a:cxn ang="0">
                  <a:pos x="48" y="12"/>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26" name="Freeform 18"/>
            <p:cNvSpPr>
              <a:spLocks noEditPoints="1"/>
            </p:cNvSpPr>
            <p:nvPr/>
          </p:nvSpPr>
          <p:spPr bwMode="ltGray">
            <a:xfrm>
              <a:off x="3059" y="1768"/>
              <a:ext cx="90" cy="108"/>
            </a:xfrm>
            <a:custGeom>
              <a:avLst/>
              <a:gdLst/>
              <a:ahLst/>
              <a:cxnLst>
                <a:cxn ang="0">
                  <a:pos x="0" y="90"/>
                </a:cxn>
                <a:cxn ang="0">
                  <a:pos x="12" y="102"/>
                </a:cxn>
                <a:cxn ang="0">
                  <a:pos x="24" y="108"/>
                </a:cxn>
                <a:cxn ang="0">
                  <a:pos x="54" y="108"/>
                </a:cxn>
                <a:cxn ang="0">
                  <a:pos x="78" y="96"/>
                </a:cxn>
                <a:cxn ang="0">
                  <a:pos x="90" y="72"/>
                </a:cxn>
                <a:cxn ang="0">
                  <a:pos x="84" y="42"/>
                </a:cxn>
                <a:cxn ang="0">
                  <a:pos x="66" y="24"/>
                </a:cxn>
                <a:cxn ang="0">
                  <a:pos x="54" y="12"/>
                </a:cxn>
                <a:cxn ang="0">
                  <a:pos x="48" y="6"/>
                </a:cxn>
                <a:cxn ang="0">
                  <a:pos x="48" y="6"/>
                </a:cxn>
                <a:cxn ang="0">
                  <a:pos x="48" y="0"/>
                </a:cxn>
                <a:cxn ang="0">
                  <a:pos x="24" y="24"/>
                </a:cxn>
                <a:cxn ang="0">
                  <a:pos x="6" y="48"/>
                </a:cxn>
                <a:cxn ang="0">
                  <a:pos x="0" y="66"/>
                </a:cxn>
                <a:cxn ang="0">
                  <a:pos x="0" y="90"/>
                </a:cxn>
                <a:cxn ang="0">
                  <a:pos x="0" y="90"/>
                </a:cxn>
                <a:cxn ang="0">
                  <a:pos x="12" y="66"/>
                </a:cxn>
                <a:cxn ang="0">
                  <a:pos x="18" y="48"/>
                </a:cxn>
                <a:cxn ang="0">
                  <a:pos x="30" y="36"/>
                </a:cxn>
                <a:cxn ang="0">
                  <a:pos x="42" y="24"/>
                </a:cxn>
                <a:cxn ang="0">
                  <a:pos x="48" y="18"/>
                </a:cxn>
                <a:cxn ang="0">
                  <a:pos x="66" y="30"/>
                </a:cxn>
                <a:cxn ang="0">
                  <a:pos x="72" y="48"/>
                </a:cxn>
                <a:cxn ang="0">
                  <a:pos x="78" y="72"/>
                </a:cxn>
                <a:cxn ang="0">
                  <a:pos x="78" y="84"/>
                </a:cxn>
                <a:cxn ang="0">
                  <a:pos x="66" y="96"/>
                </a:cxn>
                <a:cxn ang="0">
                  <a:pos x="42" y="102"/>
                </a:cxn>
                <a:cxn ang="0">
                  <a:pos x="30" y="96"/>
                </a:cxn>
                <a:cxn ang="0">
                  <a:pos x="18" y="90"/>
                </a:cxn>
                <a:cxn ang="0">
                  <a:pos x="12" y="78"/>
                </a:cxn>
                <a:cxn ang="0">
                  <a:pos x="12" y="66"/>
                </a:cxn>
                <a:cxn ang="0">
                  <a:pos x="12" y="66"/>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27" name="Freeform 19"/>
            <p:cNvSpPr>
              <a:spLocks/>
            </p:cNvSpPr>
            <p:nvPr/>
          </p:nvSpPr>
          <p:spPr bwMode="ltGray">
            <a:xfrm>
              <a:off x="5470" y="1205"/>
              <a:ext cx="102" cy="156"/>
            </a:xfrm>
            <a:custGeom>
              <a:avLst/>
              <a:gdLst/>
              <a:ahLst/>
              <a:cxnLst>
                <a:cxn ang="0">
                  <a:pos x="102" y="0"/>
                </a:cxn>
                <a:cxn ang="0">
                  <a:pos x="0" y="6"/>
                </a:cxn>
                <a:cxn ang="0">
                  <a:pos x="30" y="72"/>
                </a:cxn>
                <a:cxn ang="0">
                  <a:pos x="30" y="156"/>
                </a:cxn>
                <a:cxn ang="0">
                  <a:pos x="72" y="156"/>
                </a:cxn>
                <a:cxn ang="0">
                  <a:pos x="72" y="66"/>
                </a:cxn>
                <a:cxn ang="0">
                  <a:pos x="102" y="0"/>
                </a:cxn>
                <a:cxn ang="0">
                  <a:pos x="102" y="0"/>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28" name="Freeform 20"/>
            <p:cNvSpPr>
              <a:spLocks noEditPoints="1"/>
            </p:cNvSpPr>
            <p:nvPr/>
          </p:nvSpPr>
          <p:spPr bwMode="ltGray">
            <a:xfrm>
              <a:off x="5476" y="1349"/>
              <a:ext cx="84" cy="96"/>
            </a:xfrm>
            <a:custGeom>
              <a:avLst/>
              <a:gdLst/>
              <a:ahLst/>
              <a:cxnLst>
                <a:cxn ang="0">
                  <a:pos x="42" y="96"/>
                </a:cxn>
                <a:cxn ang="0">
                  <a:pos x="66" y="78"/>
                </a:cxn>
                <a:cxn ang="0">
                  <a:pos x="84" y="54"/>
                </a:cxn>
                <a:cxn ang="0">
                  <a:pos x="84" y="30"/>
                </a:cxn>
                <a:cxn ang="0">
                  <a:pos x="66" y="6"/>
                </a:cxn>
                <a:cxn ang="0">
                  <a:pos x="42" y="0"/>
                </a:cxn>
                <a:cxn ang="0">
                  <a:pos x="24" y="6"/>
                </a:cxn>
                <a:cxn ang="0">
                  <a:pos x="12" y="18"/>
                </a:cxn>
                <a:cxn ang="0">
                  <a:pos x="6" y="30"/>
                </a:cxn>
                <a:cxn ang="0">
                  <a:pos x="0" y="42"/>
                </a:cxn>
                <a:cxn ang="0">
                  <a:pos x="12" y="66"/>
                </a:cxn>
                <a:cxn ang="0">
                  <a:pos x="30" y="84"/>
                </a:cxn>
                <a:cxn ang="0">
                  <a:pos x="42" y="96"/>
                </a:cxn>
                <a:cxn ang="0">
                  <a:pos x="42" y="96"/>
                </a:cxn>
                <a:cxn ang="0">
                  <a:pos x="48" y="12"/>
                </a:cxn>
                <a:cxn ang="0">
                  <a:pos x="66" y="18"/>
                </a:cxn>
                <a:cxn ang="0">
                  <a:pos x="72" y="30"/>
                </a:cxn>
                <a:cxn ang="0">
                  <a:pos x="72" y="42"/>
                </a:cxn>
                <a:cxn ang="0">
                  <a:pos x="66" y="54"/>
                </a:cxn>
                <a:cxn ang="0">
                  <a:pos x="54" y="72"/>
                </a:cxn>
                <a:cxn ang="0">
                  <a:pos x="42" y="84"/>
                </a:cxn>
                <a:cxn ang="0">
                  <a:pos x="42" y="84"/>
                </a:cxn>
                <a:cxn ang="0">
                  <a:pos x="30" y="72"/>
                </a:cxn>
                <a:cxn ang="0">
                  <a:pos x="18" y="54"/>
                </a:cxn>
                <a:cxn ang="0">
                  <a:pos x="18" y="30"/>
                </a:cxn>
                <a:cxn ang="0">
                  <a:pos x="30" y="18"/>
                </a:cxn>
                <a:cxn ang="0">
                  <a:pos x="48" y="12"/>
                </a:cxn>
                <a:cxn ang="0">
                  <a:pos x="48" y="12"/>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29" name="Freeform 21"/>
            <p:cNvSpPr>
              <a:spLocks noEditPoints="1"/>
            </p:cNvSpPr>
            <p:nvPr/>
          </p:nvSpPr>
          <p:spPr bwMode="ltGray">
            <a:xfrm>
              <a:off x="5470" y="1433"/>
              <a:ext cx="90" cy="108"/>
            </a:xfrm>
            <a:custGeom>
              <a:avLst/>
              <a:gdLst/>
              <a:ahLst/>
              <a:cxnLst>
                <a:cxn ang="0">
                  <a:pos x="6" y="90"/>
                </a:cxn>
                <a:cxn ang="0">
                  <a:pos x="18" y="102"/>
                </a:cxn>
                <a:cxn ang="0">
                  <a:pos x="30" y="108"/>
                </a:cxn>
                <a:cxn ang="0">
                  <a:pos x="60" y="108"/>
                </a:cxn>
                <a:cxn ang="0">
                  <a:pos x="84" y="96"/>
                </a:cxn>
                <a:cxn ang="0">
                  <a:pos x="90" y="84"/>
                </a:cxn>
                <a:cxn ang="0">
                  <a:pos x="90" y="66"/>
                </a:cxn>
                <a:cxn ang="0">
                  <a:pos x="84" y="36"/>
                </a:cxn>
                <a:cxn ang="0">
                  <a:pos x="72" y="18"/>
                </a:cxn>
                <a:cxn ang="0">
                  <a:pos x="60" y="6"/>
                </a:cxn>
                <a:cxn ang="0">
                  <a:pos x="54" y="0"/>
                </a:cxn>
                <a:cxn ang="0">
                  <a:pos x="54" y="0"/>
                </a:cxn>
                <a:cxn ang="0">
                  <a:pos x="48" y="0"/>
                </a:cxn>
                <a:cxn ang="0">
                  <a:pos x="24" y="24"/>
                </a:cxn>
                <a:cxn ang="0">
                  <a:pos x="12" y="48"/>
                </a:cxn>
                <a:cxn ang="0">
                  <a:pos x="0" y="66"/>
                </a:cxn>
                <a:cxn ang="0">
                  <a:pos x="6" y="90"/>
                </a:cxn>
                <a:cxn ang="0">
                  <a:pos x="6" y="90"/>
                </a:cxn>
                <a:cxn ang="0">
                  <a:pos x="18" y="66"/>
                </a:cxn>
                <a:cxn ang="0">
                  <a:pos x="24" y="48"/>
                </a:cxn>
                <a:cxn ang="0">
                  <a:pos x="36" y="30"/>
                </a:cxn>
                <a:cxn ang="0">
                  <a:pos x="42" y="18"/>
                </a:cxn>
                <a:cxn ang="0">
                  <a:pos x="48" y="12"/>
                </a:cxn>
                <a:cxn ang="0">
                  <a:pos x="78" y="42"/>
                </a:cxn>
                <a:cxn ang="0">
                  <a:pos x="84" y="66"/>
                </a:cxn>
                <a:cxn ang="0">
                  <a:pos x="66" y="90"/>
                </a:cxn>
                <a:cxn ang="0">
                  <a:pos x="54" y="96"/>
                </a:cxn>
                <a:cxn ang="0">
                  <a:pos x="42" y="96"/>
                </a:cxn>
                <a:cxn ang="0">
                  <a:pos x="30" y="96"/>
                </a:cxn>
                <a:cxn ang="0">
                  <a:pos x="24" y="84"/>
                </a:cxn>
                <a:cxn ang="0">
                  <a:pos x="18" y="78"/>
                </a:cxn>
                <a:cxn ang="0">
                  <a:pos x="18" y="66"/>
                </a:cxn>
                <a:cxn ang="0">
                  <a:pos x="18" y="66"/>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30" name="Freeform 22"/>
            <p:cNvSpPr>
              <a:spLocks noEditPoints="1"/>
            </p:cNvSpPr>
            <p:nvPr/>
          </p:nvSpPr>
          <p:spPr bwMode="ltGray">
            <a:xfrm>
              <a:off x="5428" y="3525"/>
              <a:ext cx="66" cy="96"/>
            </a:xfrm>
            <a:custGeom>
              <a:avLst/>
              <a:gdLst/>
              <a:ahLst/>
              <a:cxnLst>
                <a:cxn ang="0">
                  <a:pos x="30" y="96"/>
                </a:cxn>
                <a:cxn ang="0">
                  <a:pos x="54" y="72"/>
                </a:cxn>
                <a:cxn ang="0">
                  <a:pos x="66" y="48"/>
                </a:cxn>
                <a:cxn ang="0">
                  <a:pos x="66" y="24"/>
                </a:cxn>
                <a:cxn ang="0">
                  <a:pos x="54" y="6"/>
                </a:cxn>
                <a:cxn ang="0">
                  <a:pos x="30" y="0"/>
                </a:cxn>
                <a:cxn ang="0">
                  <a:pos x="18" y="0"/>
                </a:cxn>
                <a:cxn ang="0">
                  <a:pos x="6" y="12"/>
                </a:cxn>
                <a:cxn ang="0">
                  <a:pos x="0" y="36"/>
                </a:cxn>
                <a:cxn ang="0">
                  <a:pos x="6" y="60"/>
                </a:cxn>
                <a:cxn ang="0">
                  <a:pos x="18" y="84"/>
                </a:cxn>
                <a:cxn ang="0">
                  <a:pos x="30" y="96"/>
                </a:cxn>
                <a:cxn ang="0">
                  <a:pos x="30" y="96"/>
                </a:cxn>
                <a:cxn ang="0">
                  <a:pos x="30" y="12"/>
                </a:cxn>
                <a:cxn ang="0">
                  <a:pos x="48" y="18"/>
                </a:cxn>
                <a:cxn ang="0">
                  <a:pos x="54" y="24"/>
                </a:cxn>
                <a:cxn ang="0">
                  <a:pos x="54" y="36"/>
                </a:cxn>
                <a:cxn ang="0">
                  <a:pos x="48" y="48"/>
                </a:cxn>
                <a:cxn ang="0">
                  <a:pos x="36" y="66"/>
                </a:cxn>
                <a:cxn ang="0">
                  <a:pos x="30" y="78"/>
                </a:cxn>
                <a:cxn ang="0">
                  <a:pos x="18" y="66"/>
                </a:cxn>
                <a:cxn ang="0">
                  <a:pos x="12" y="48"/>
                </a:cxn>
                <a:cxn ang="0">
                  <a:pos x="6" y="30"/>
                </a:cxn>
                <a:cxn ang="0">
                  <a:pos x="18" y="12"/>
                </a:cxn>
                <a:cxn ang="0">
                  <a:pos x="30" y="12"/>
                </a:cxn>
                <a:cxn ang="0">
                  <a:pos x="30" y="12"/>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31" name="Freeform 23"/>
            <p:cNvSpPr>
              <a:spLocks/>
            </p:cNvSpPr>
            <p:nvPr/>
          </p:nvSpPr>
          <p:spPr bwMode="ltGray">
            <a:xfrm>
              <a:off x="3017" y="1127"/>
              <a:ext cx="2603" cy="444"/>
            </a:xfrm>
            <a:custGeom>
              <a:avLst/>
              <a:gdLst/>
              <a:ahLst/>
              <a:cxnLst>
                <a:cxn ang="0">
                  <a:pos x="2577" y="0"/>
                </a:cxn>
                <a:cxn ang="0">
                  <a:pos x="2594" y="72"/>
                </a:cxn>
                <a:cxn ang="0">
                  <a:pos x="6" y="444"/>
                </a:cxn>
                <a:cxn ang="0">
                  <a:pos x="0" y="396"/>
                </a:cxn>
                <a:cxn ang="0">
                  <a:pos x="1225" y="96"/>
                </a:cxn>
                <a:cxn ang="0">
                  <a:pos x="1351" y="78"/>
                </a:cxn>
                <a:cxn ang="0">
                  <a:pos x="2577" y="0"/>
                </a:cxn>
                <a:cxn ang="0">
                  <a:pos x="2577" y="0"/>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endParaRPr lang="fa-IR"/>
            </a:p>
          </p:txBody>
        </p:sp>
        <p:sp>
          <p:nvSpPr>
            <p:cNvPr id="222232" name="Freeform 24"/>
            <p:cNvSpPr>
              <a:spLocks noEditPoints="1"/>
            </p:cNvSpPr>
            <p:nvPr/>
          </p:nvSpPr>
          <p:spPr bwMode="ltGray">
            <a:xfrm>
              <a:off x="2934" y="3773"/>
              <a:ext cx="84" cy="95"/>
            </a:xfrm>
            <a:custGeom>
              <a:avLst/>
              <a:gdLst/>
              <a:ahLst/>
              <a:cxnLst>
                <a:cxn ang="0">
                  <a:pos x="36" y="95"/>
                </a:cxn>
                <a:cxn ang="0">
                  <a:pos x="60" y="77"/>
                </a:cxn>
                <a:cxn ang="0">
                  <a:pos x="78" y="53"/>
                </a:cxn>
                <a:cxn ang="0">
                  <a:pos x="84" y="42"/>
                </a:cxn>
                <a:cxn ang="0">
                  <a:pos x="84" y="30"/>
                </a:cxn>
                <a:cxn ang="0">
                  <a:pos x="72" y="6"/>
                </a:cxn>
                <a:cxn ang="0">
                  <a:pos x="42" y="0"/>
                </a:cxn>
                <a:cxn ang="0">
                  <a:pos x="30" y="0"/>
                </a:cxn>
                <a:cxn ang="0">
                  <a:pos x="12" y="12"/>
                </a:cxn>
                <a:cxn ang="0">
                  <a:pos x="0" y="24"/>
                </a:cxn>
                <a:cxn ang="0">
                  <a:pos x="0" y="36"/>
                </a:cxn>
                <a:cxn ang="0">
                  <a:pos x="6" y="59"/>
                </a:cxn>
                <a:cxn ang="0">
                  <a:pos x="24" y="83"/>
                </a:cxn>
                <a:cxn ang="0">
                  <a:pos x="36" y="95"/>
                </a:cxn>
                <a:cxn ang="0">
                  <a:pos x="36" y="95"/>
                </a:cxn>
                <a:cxn ang="0">
                  <a:pos x="48" y="12"/>
                </a:cxn>
                <a:cxn ang="0">
                  <a:pos x="66" y="18"/>
                </a:cxn>
                <a:cxn ang="0">
                  <a:pos x="72" y="30"/>
                </a:cxn>
                <a:cxn ang="0">
                  <a:pos x="72" y="42"/>
                </a:cxn>
                <a:cxn ang="0">
                  <a:pos x="66" y="53"/>
                </a:cxn>
                <a:cxn ang="0">
                  <a:pos x="48" y="71"/>
                </a:cxn>
                <a:cxn ang="0">
                  <a:pos x="42" y="77"/>
                </a:cxn>
                <a:cxn ang="0">
                  <a:pos x="36" y="77"/>
                </a:cxn>
                <a:cxn ang="0">
                  <a:pos x="24" y="65"/>
                </a:cxn>
                <a:cxn ang="0">
                  <a:pos x="18" y="48"/>
                </a:cxn>
                <a:cxn ang="0">
                  <a:pos x="18" y="30"/>
                </a:cxn>
                <a:cxn ang="0">
                  <a:pos x="30" y="12"/>
                </a:cxn>
                <a:cxn ang="0">
                  <a:pos x="48" y="12"/>
                </a:cxn>
                <a:cxn ang="0">
                  <a:pos x="48" y="12"/>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33" name="Freeform 25"/>
            <p:cNvSpPr>
              <a:spLocks noEditPoints="1"/>
            </p:cNvSpPr>
            <p:nvPr/>
          </p:nvSpPr>
          <p:spPr bwMode="ltGray">
            <a:xfrm>
              <a:off x="3779" y="3872"/>
              <a:ext cx="90" cy="108"/>
            </a:xfrm>
            <a:custGeom>
              <a:avLst/>
              <a:gdLst/>
              <a:ahLst/>
              <a:cxnLst>
                <a:cxn ang="0">
                  <a:pos x="12" y="96"/>
                </a:cxn>
                <a:cxn ang="0">
                  <a:pos x="24" y="108"/>
                </a:cxn>
                <a:cxn ang="0">
                  <a:pos x="42" y="108"/>
                </a:cxn>
                <a:cxn ang="0">
                  <a:pos x="66" y="102"/>
                </a:cxn>
                <a:cxn ang="0">
                  <a:pos x="84" y="78"/>
                </a:cxn>
                <a:cxn ang="0">
                  <a:pos x="90" y="66"/>
                </a:cxn>
                <a:cxn ang="0">
                  <a:pos x="84" y="48"/>
                </a:cxn>
                <a:cxn ang="0">
                  <a:pos x="66" y="24"/>
                </a:cxn>
                <a:cxn ang="0">
                  <a:pos x="48" y="12"/>
                </a:cxn>
                <a:cxn ang="0">
                  <a:pos x="36" y="0"/>
                </a:cxn>
                <a:cxn ang="0">
                  <a:pos x="30" y="0"/>
                </a:cxn>
                <a:cxn ang="0">
                  <a:pos x="30" y="0"/>
                </a:cxn>
                <a:cxn ang="0">
                  <a:pos x="24" y="0"/>
                </a:cxn>
                <a:cxn ang="0">
                  <a:pos x="12" y="30"/>
                </a:cxn>
                <a:cxn ang="0">
                  <a:pos x="0" y="54"/>
                </a:cxn>
                <a:cxn ang="0">
                  <a:pos x="0" y="78"/>
                </a:cxn>
                <a:cxn ang="0">
                  <a:pos x="12" y="96"/>
                </a:cxn>
                <a:cxn ang="0">
                  <a:pos x="12" y="96"/>
                </a:cxn>
                <a:cxn ang="0">
                  <a:pos x="12" y="72"/>
                </a:cxn>
                <a:cxn ang="0">
                  <a:pos x="18" y="54"/>
                </a:cxn>
                <a:cxn ang="0">
                  <a:pos x="24" y="36"/>
                </a:cxn>
                <a:cxn ang="0">
                  <a:pos x="30" y="18"/>
                </a:cxn>
                <a:cxn ang="0">
                  <a:pos x="30" y="12"/>
                </a:cxn>
                <a:cxn ang="0">
                  <a:pos x="48" y="24"/>
                </a:cxn>
                <a:cxn ang="0">
                  <a:pos x="66" y="36"/>
                </a:cxn>
                <a:cxn ang="0">
                  <a:pos x="78" y="54"/>
                </a:cxn>
                <a:cxn ang="0">
                  <a:pos x="78" y="72"/>
                </a:cxn>
                <a:cxn ang="0">
                  <a:pos x="72" y="84"/>
                </a:cxn>
                <a:cxn ang="0">
                  <a:pos x="48" y="96"/>
                </a:cxn>
                <a:cxn ang="0">
                  <a:pos x="36" y="96"/>
                </a:cxn>
                <a:cxn ang="0">
                  <a:pos x="24" y="90"/>
                </a:cxn>
                <a:cxn ang="0">
                  <a:pos x="18" y="84"/>
                </a:cxn>
                <a:cxn ang="0">
                  <a:pos x="12" y="72"/>
                </a:cxn>
                <a:cxn ang="0">
                  <a:pos x="12" y="72"/>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34" name="Freeform 26"/>
            <p:cNvSpPr>
              <a:spLocks noEditPoints="1"/>
            </p:cNvSpPr>
            <p:nvPr/>
          </p:nvSpPr>
          <p:spPr bwMode="ltGray">
            <a:xfrm>
              <a:off x="2400" y="3872"/>
              <a:ext cx="72" cy="90"/>
            </a:xfrm>
            <a:custGeom>
              <a:avLst/>
              <a:gdLst/>
              <a:ahLst/>
              <a:cxnLst>
                <a:cxn ang="0">
                  <a:pos x="71" y="90"/>
                </a:cxn>
                <a:cxn ang="0">
                  <a:pos x="71" y="60"/>
                </a:cxn>
                <a:cxn ang="0">
                  <a:pos x="71" y="36"/>
                </a:cxn>
                <a:cxn ang="0">
                  <a:pos x="60" y="12"/>
                </a:cxn>
                <a:cxn ang="0">
                  <a:pos x="36" y="0"/>
                </a:cxn>
                <a:cxn ang="0">
                  <a:pos x="12" y="12"/>
                </a:cxn>
                <a:cxn ang="0">
                  <a:pos x="0" y="36"/>
                </a:cxn>
                <a:cxn ang="0">
                  <a:pos x="6" y="60"/>
                </a:cxn>
                <a:cxn ang="0">
                  <a:pos x="30" y="78"/>
                </a:cxn>
                <a:cxn ang="0">
                  <a:pos x="54" y="90"/>
                </a:cxn>
                <a:cxn ang="0">
                  <a:pos x="71" y="90"/>
                </a:cxn>
                <a:cxn ang="0">
                  <a:pos x="71" y="90"/>
                </a:cxn>
                <a:cxn ang="0">
                  <a:pos x="24" y="18"/>
                </a:cxn>
                <a:cxn ang="0">
                  <a:pos x="42" y="18"/>
                </a:cxn>
                <a:cxn ang="0">
                  <a:pos x="54" y="18"/>
                </a:cxn>
                <a:cxn ang="0">
                  <a:pos x="60" y="42"/>
                </a:cxn>
                <a:cxn ang="0">
                  <a:pos x="60" y="66"/>
                </a:cxn>
                <a:cxn ang="0">
                  <a:pos x="60" y="72"/>
                </a:cxn>
                <a:cxn ang="0">
                  <a:pos x="60" y="78"/>
                </a:cxn>
                <a:cxn ang="0">
                  <a:pos x="42" y="72"/>
                </a:cxn>
                <a:cxn ang="0">
                  <a:pos x="24" y="66"/>
                </a:cxn>
                <a:cxn ang="0">
                  <a:pos x="12" y="48"/>
                </a:cxn>
                <a:cxn ang="0">
                  <a:pos x="12" y="30"/>
                </a:cxn>
                <a:cxn ang="0">
                  <a:pos x="24" y="18"/>
                </a:cxn>
                <a:cxn ang="0">
                  <a:pos x="24" y="18"/>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35" name="Oval 27"/>
            <p:cNvSpPr>
              <a:spLocks noChangeArrowheads="1"/>
            </p:cNvSpPr>
            <p:nvPr/>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w="9525">
              <a:noFill/>
              <a:round/>
              <a:headEnd/>
              <a:tailEnd/>
            </a:ln>
            <a:effectLst/>
          </p:spPr>
          <p:txBody>
            <a:bodyPr/>
            <a:lstStyle/>
            <a:p>
              <a:endParaRPr lang="fa-IR"/>
            </a:p>
          </p:txBody>
        </p:sp>
        <p:sp>
          <p:nvSpPr>
            <p:cNvPr id="222236" name="Oval 28"/>
            <p:cNvSpPr>
              <a:spLocks noChangeArrowheads="1"/>
            </p:cNvSpPr>
            <p:nvPr/>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endParaRPr lang="fa-IR"/>
            </a:p>
          </p:txBody>
        </p:sp>
        <p:sp>
          <p:nvSpPr>
            <p:cNvPr id="222237" name="Oval 29"/>
            <p:cNvSpPr>
              <a:spLocks noChangeArrowheads="1"/>
            </p:cNvSpPr>
            <p:nvPr/>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w="9525">
              <a:noFill/>
              <a:round/>
              <a:headEnd/>
              <a:tailEnd/>
            </a:ln>
            <a:effectLst/>
          </p:spPr>
          <p:txBody>
            <a:bodyPr/>
            <a:lstStyle/>
            <a:p>
              <a:endParaRPr lang="fa-IR"/>
            </a:p>
          </p:txBody>
        </p:sp>
        <p:sp>
          <p:nvSpPr>
            <p:cNvPr id="222238" name="Freeform 30"/>
            <p:cNvSpPr>
              <a:spLocks noEditPoints="1"/>
            </p:cNvSpPr>
            <p:nvPr/>
          </p:nvSpPr>
          <p:spPr bwMode="ltGray">
            <a:xfrm>
              <a:off x="3743" y="3788"/>
              <a:ext cx="90" cy="96"/>
            </a:xfrm>
            <a:custGeom>
              <a:avLst/>
              <a:gdLst/>
              <a:ahLst/>
              <a:cxnLst>
                <a:cxn ang="0">
                  <a:pos x="66" y="96"/>
                </a:cxn>
                <a:cxn ang="0">
                  <a:pos x="78" y="66"/>
                </a:cxn>
                <a:cxn ang="0">
                  <a:pos x="90" y="42"/>
                </a:cxn>
                <a:cxn ang="0">
                  <a:pos x="78" y="18"/>
                </a:cxn>
                <a:cxn ang="0">
                  <a:pos x="60" y="0"/>
                </a:cxn>
                <a:cxn ang="0">
                  <a:pos x="30" y="6"/>
                </a:cxn>
                <a:cxn ang="0">
                  <a:pos x="18" y="18"/>
                </a:cxn>
                <a:cxn ang="0">
                  <a:pos x="6" y="30"/>
                </a:cxn>
                <a:cxn ang="0">
                  <a:pos x="0" y="42"/>
                </a:cxn>
                <a:cxn ang="0">
                  <a:pos x="6" y="60"/>
                </a:cxn>
                <a:cxn ang="0">
                  <a:pos x="24" y="78"/>
                </a:cxn>
                <a:cxn ang="0">
                  <a:pos x="48" y="90"/>
                </a:cxn>
                <a:cxn ang="0">
                  <a:pos x="66" y="96"/>
                </a:cxn>
                <a:cxn ang="0">
                  <a:pos x="66" y="96"/>
                </a:cxn>
                <a:cxn ang="0">
                  <a:pos x="42" y="18"/>
                </a:cxn>
                <a:cxn ang="0">
                  <a:pos x="60" y="18"/>
                </a:cxn>
                <a:cxn ang="0">
                  <a:pos x="72" y="24"/>
                </a:cxn>
                <a:cxn ang="0">
                  <a:pos x="72" y="36"/>
                </a:cxn>
                <a:cxn ang="0">
                  <a:pos x="72" y="48"/>
                </a:cxn>
                <a:cxn ang="0">
                  <a:pos x="66" y="72"/>
                </a:cxn>
                <a:cxn ang="0">
                  <a:pos x="60" y="78"/>
                </a:cxn>
                <a:cxn ang="0">
                  <a:pos x="60" y="84"/>
                </a:cxn>
                <a:cxn ang="0">
                  <a:pos x="42" y="72"/>
                </a:cxn>
                <a:cxn ang="0">
                  <a:pos x="30" y="66"/>
                </a:cxn>
                <a:cxn ang="0">
                  <a:pos x="18" y="42"/>
                </a:cxn>
                <a:cxn ang="0">
                  <a:pos x="24" y="30"/>
                </a:cxn>
                <a:cxn ang="0">
                  <a:pos x="42" y="18"/>
                </a:cxn>
                <a:cxn ang="0">
                  <a:pos x="42" y="18"/>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39" name="Freeform 31"/>
            <p:cNvSpPr>
              <a:spLocks noEditPoints="1"/>
            </p:cNvSpPr>
            <p:nvPr/>
          </p:nvSpPr>
          <p:spPr bwMode="ltGray">
            <a:xfrm>
              <a:off x="5422" y="3603"/>
              <a:ext cx="72" cy="108"/>
            </a:xfrm>
            <a:custGeom>
              <a:avLst/>
              <a:gdLst/>
              <a:ahLst/>
              <a:cxnLst>
                <a:cxn ang="0">
                  <a:pos x="0" y="90"/>
                </a:cxn>
                <a:cxn ang="0">
                  <a:pos x="12" y="102"/>
                </a:cxn>
                <a:cxn ang="0">
                  <a:pos x="24" y="108"/>
                </a:cxn>
                <a:cxn ang="0">
                  <a:pos x="48" y="108"/>
                </a:cxn>
                <a:cxn ang="0">
                  <a:pos x="66" y="96"/>
                </a:cxn>
                <a:cxn ang="0">
                  <a:pos x="72" y="66"/>
                </a:cxn>
                <a:cxn ang="0">
                  <a:pos x="66" y="42"/>
                </a:cxn>
                <a:cxn ang="0">
                  <a:pos x="60" y="18"/>
                </a:cxn>
                <a:cxn ang="0">
                  <a:pos x="48" y="6"/>
                </a:cxn>
                <a:cxn ang="0">
                  <a:pos x="42" y="0"/>
                </a:cxn>
                <a:cxn ang="0">
                  <a:pos x="42" y="0"/>
                </a:cxn>
                <a:cxn ang="0">
                  <a:pos x="36" y="0"/>
                </a:cxn>
                <a:cxn ang="0">
                  <a:pos x="18" y="24"/>
                </a:cxn>
                <a:cxn ang="0">
                  <a:pos x="6" y="48"/>
                </a:cxn>
                <a:cxn ang="0">
                  <a:pos x="0" y="66"/>
                </a:cxn>
                <a:cxn ang="0">
                  <a:pos x="0" y="90"/>
                </a:cxn>
                <a:cxn ang="0">
                  <a:pos x="0" y="90"/>
                </a:cxn>
                <a:cxn ang="0">
                  <a:pos x="12" y="66"/>
                </a:cxn>
                <a:cxn ang="0">
                  <a:pos x="18" y="48"/>
                </a:cxn>
                <a:cxn ang="0">
                  <a:pos x="24" y="36"/>
                </a:cxn>
                <a:cxn ang="0">
                  <a:pos x="30" y="24"/>
                </a:cxn>
                <a:cxn ang="0">
                  <a:pos x="36" y="18"/>
                </a:cxn>
                <a:cxn ang="0">
                  <a:pos x="54" y="30"/>
                </a:cxn>
                <a:cxn ang="0">
                  <a:pos x="60" y="48"/>
                </a:cxn>
                <a:cxn ang="0">
                  <a:pos x="66" y="72"/>
                </a:cxn>
                <a:cxn ang="0">
                  <a:pos x="66" y="84"/>
                </a:cxn>
                <a:cxn ang="0">
                  <a:pos x="54" y="96"/>
                </a:cxn>
                <a:cxn ang="0">
                  <a:pos x="30" y="102"/>
                </a:cxn>
                <a:cxn ang="0">
                  <a:pos x="24" y="96"/>
                </a:cxn>
                <a:cxn ang="0">
                  <a:pos x="12" y="90"/>
                </a:cxn>
                <a:cxn ang="0">
                  <a:pos x="12" y="78"/>
                </a:cxn>
                <a:cxn ang="0">
                  <a:pos x="12" y="66"/>
                </a:cxn>
                <a:cxn ang="0">
                  <a:pos x="12" y="66"/>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2240" name="Rectangle 32"/>
            <p:cNvSpPr>
              <a:spLocks noChangeArrowheads="1"/>
            </p:cNvSpPr>
            <p:nvPr/>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w="9525">
              <a:noFill/>
              <a:miter lim="800000"/>
              <a:headEnd/>
              <a:tailEnd/>
            </a:ln>
            <a:effectLst/>
          </p:spPr>
          <p:txBody>
            <a:bodyPr/>
            <a:lstStyle/>
            <a:p>
              <a:endParaRPr lang="fa-IR"/>
            </a:p>
          </p:txBody>
        </p:sp>
        <p:sp>
          <p:nvSpPr>
            <p:cNvPr id="222241" name="Rectangle 33"/>
            <p:cNvSpPr>
              <a:spLocks noChangeArrowheads="1"/>
            </p:cNvSpPr>
            <p:nvPr/>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2242" name="AutoShape 34"/>
            <p:cNvSpPr>
              <a:spLocks noChangeArrowheads="1"/>
            </p:cNvSpPr>
            <p:nvPr/>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endParaRPr lang="fa-IR"/>
            </a:p>
          </p:txBody>
        </p:sp>
        <p:sp>
          <p:nvSpPr>
            <p:cNvPr id="222243" name="Freeform 35"/>
            <p:cNvSpPr>
              <a:spLocks/>
            </p:cNvSpPr>
            <p:nvPr/>
          </p:nvSpPr>
          <p:spPr bwMode="ltGray">
            <a:xfrm>
              <a:off x="4306" y="1529"/>
              <a:ext cx="252" cy="1576"/>
            </a:xfrm>
            <a:custGeom>
              <a:avLst/>
              <a:gdLst/>
              <a:ahLst/>
              <a:cxnLst>
                <a:cxn ang="0">
                  <a:pos x="252" y="1576"/>
                </a:cxn>
                <a:cxn ang="0">
                  <a:pos x="12" y="84"/>
                </a:cxn>
                <a:cxn ang="0">
                  <a:pos x="12" y="60"/>
                </a:cxn>
                <a:cxn ang="0">
                  <a:pos x="0" y="12"/>
                </a:cxn>
                <a:cxn ang="0">
                  <a:pos x="72" y="0"/>
                </a:cxn>
                <a:cxn ang="0">
                  <a:pos x="72" y="0"/>
                </a:cxn>
                <a:cxn ang="0">
                  <a:pos x="78" y="48"/>
                </a:cxn>
                <a:cxn ang="0">
                  <a:pos x="88" y="66"/>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endParaRPr lang="fa-IR"/>
            </a:p>
          </p:txBody>
        </p:sp>
        <p:sp>
          <p:nvSpPr>
            <p:cNvPr id="222244" name="Freeform 36"/>
            <p:cNvSpPr>
              <a:spLocks/>
            </p:cNvSpPr>
            <p:nvPr/>
          </p:nvSpPr>
          <p:spPr bwMode="ltGray">
            <a:xfrm>
              <a:off x="4169" y="1421"/>
              <a:ext cx="317" cy="138"/>
            </a:xfrm>
            <a:custGeom>
              <a:avLst/>
              <a:gdLst/>
              <a:ahLst/>
              <a:cxnLst>
                <a:cxn ang="0">
                  <a:pos x="161" y="0"/>
                </a:cxn>
                <a:cxn ang="0">
                  <a:pos x="227" y="6"/>
                </a:cxn>
                <a:cxn ang="0">
                  <a:pos x="275" y="36"/>
                </a:cxn>
                <a:cxn ang="0">
                  <a:pos x="304" y="78"/>
                </a:cxn>
                <a:cxn ang="0">
                  <a:pos x="316" y="138"/>
                </a:cxn>
                <a:cxn ang="0">
                  <a:pos x="0" y="138"/>
                </a:cxn>
                <a:cxn ang="0">
                  <a:pos x="11" y="78"/>
                </a:cxn>
                <a:cxn ang="0">
                  <a:pos x="47" y="36"/>
                </a:cxn>
                <a:cxn ang="0">
                  <a:pos x="95" y="6"/>
                </a:cxn>
                <a:cxn ang="0">
                  <a:pos x="161" y="0"/>
                </a:cxn>
                <a:cxn ang="0">
                  <a:pos x="161" y="0"/>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endParaRPr lang="fa-IR"/>
            </a:p>
          </p:txBody>
        </p:sp>
      </p:grpSp>
      <p:sp>
        <p:nvSpPr>
          <p:cNvPr id="222245" name="Rectangle 37"/>
          <p:cNvSpPr>
            <a:spLocks noGrp="1" noChangeArrowheads="1"/>
          </p:cNvSpPr>
          <p:nvPr>
            <p:ph type="dt" sz="half" idx="2"/>
          </p:nvPr>
        </p:nvSpPr>
        <p:spPr/>
        <p:txBody>
          <a:bodyPr/>
          <a:lstStyle>
            <a:lvl1pPr>
              <a:defRPr/>
            </a:lvl1pPr>
          </a:lstStyle>
          <a:p>
            <a:endParaRPr lang="en-US"/>
          </a:p>
        </p:txBody>
      </p:sp>
      <p:sp>
        <p:nvSpPr>
          <p:cNvPr id="222246" name="Rectangle 38"/>
          <p:cNvSpPr>
            <a:spLocks noGrp="1" noChangeArrowheads="1"/>
          </p:cNvSpPr>
          <p:nvPr>
            <p:ph type="ftr" sz="quarter" idx="3"/>
          </p:nvPr>
        </p:nvSpPr>
        <p:spPr/>
        <p:txBody>
          <a:bodyPr/>
          <a:lstStyle>
            <a:lvl1pPr>
              <a:defRPr/>
            </a:lvl1pPr>
          </a:lstStyle>
          <a:p>
            <a:endParaRPr lang="en-US"/>
          </a:p>
        </p:txBody>
      </p:sp>
      <p:sp>
        <p:nvSpPr>
          <p:cNvPr id="222247" name="Rectangle 39"/>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222248" name="Rectangle 40"/>
          <p:cNvSpPr>
            <a:spLocks noGrp="1" noChangeArrowheads="1"/>
          </p:cNvSpPr>
          <p:nvPr>
            <p:ph type="ctrTitle"/>
          </p:nvPr>
        </p:nvSpPr>
        <p:spPr>
          <a:xfrm>
            <a:off x="685800" y="1768475"/>
            <a:ext cx="7772400" cy="1736725"/>
          </a:xfrm>
        </p:spPr>
        <p:txBody>
          <a:bodyPr anchor="b" anchorCtr="1"/>
          <a:lstStyle>
            <a:lvl1pPr>
              <a:defRPr sz="5400"/>
            </a:lvl1pPr>
          </a:lstStyle>
          <a:p>
            <a:r>
              <a:rPr lang="en-US"/>
              <a:t>Click to edit Master title style</a:t>
            </a:r>
          </a:p>
        </p:txBody>
      </p:sp>
      <p:sp>
        <p:nvSpPr>
          <p:cNvPr id="222249" name="Rectangle 41"/>
          <p:cNvSpPr>
            <a:spLocks noGrp="1" noChangeArrowheads="1"/>
          </p:cNvSpPr>
          <p:nvPr>
            <p:ph type="sldNum" sz="quarter" idx="4"/>
          </p:nvPr>
        </p:nvSpPr>
        <p:spPr/>
        <p:txBody>
          <a:bodyPr/>
          <a:lstStyle>
            <a:lvl1pPr>
              <a:defRPr/>
            </a:lvl1pPr>
          </a:lstStyle>
          <a:p>
            <a:fld id="{1AF64A71-19AD-47E0-803A-743B2F6AA1A8}" type="slidenum">
              <a:rPr lang="ar-SA"/>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22248"/>
                                        </p:tgtEl>
                                        <p:attrNameLst>
                                          <p:attrName>style.visibility</p:attrName>
                                        </p:attrNameLst>
                                      </p:cBhvr>
                                      <p:to>
                                        <p:strVal val="visible"/>
                                      </p:to>
                                    </p:set>
                                    <p:animEffect transition="in" filter="dissolve">
                                      <p:cBhvr>
                                        <p:cTn id="7" dur="500"/>
                                        <p:tgtEl>
                                          <p:spTgt spid="22224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22247">
                                            <p:txEl>
                                              <p:pRg st="0" end="0"/>
                                            </p:txEl>
                                          </p:spTgt>
                                        </p:tgtEl>
                                        <p:attrNameLst>
                                          <p:attrName>style.visibility</p:attrName>
                                        </p:attrNameLst>
                                      </p:cBhvr>
                                      <p:to>
                                        <p:strVal val="visible"/>
                                      </p:to>
                                    </p:set>
                                    <p:animEffect transition="in" filter="dissolve">
                                      <p:cBhvr>
                                        <p:cTn id="12" dur="500"/>
                                        <p:tgtEl>
                                          <p:spTgt spid="2222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47" grpId="0" build="p">
        <p:tmplLst>
          <p:tmpl lvl="1">
            <p:tnLst>
              <p:par>
                <p:cTn presetID="9" presetClass="entr" presetSubtype="0" fill="hold" nodeType="clickEffect">
                  <p:stCondLst>
                    <p:cond delay="0"/>
                  </p:stCondLst>
                  <p:childTnLst>
                    <p:set>
                      <p:cBhvr>
                        <p:cTn dur="1" fill="hold">
                          <p:stCondLst>
                            <p:cond delay="0"/>
                          </p:stCondLst>
                        </p:cTn>
                        <p:tgtEl>
                          <p:spTgt spid="222247"/>
                        </p:tgtEl>
                        <p:attrNameLst>
                          <p:attrName>style.visibility</p:attrName>
                        </p:attrNameLst>
                      </p:cBhvr>
                      <p:to>
                        <p:strVal val="visible"/>
                      </p:to>
                    </p:set>
                    <p:animEffect transition="in" filter="dissolve">
                      <p:cBhvr>
                        <p:cTn dur="500"/>
                        <p:tgtEl>
                          <p:spTgt spid="222247"/>
                        </p:tgtEl>
                      </p:cBhvr>
                    </p:animEffect>
                  </p:childTnLst>
                </p:cTn>
              </p:par>
            </p:tnLst>
          </p:tmpl>
        </p:tmplLst>
      </p:bldP>
      <p:bldP spid="222248"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C73C4F7-5708-417C-BEF8-B8AD12C7A1C0}" type="slidenum">
              <a:rPr lang="ar-SA"/>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25A629A-672C-4178-B56D-70B9084322AC}" type="slidenum">
              <a:rPr lang="ar-SA"/>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45BCAFB-72C9-4A14-B5B4-255BBD3F7CF9}" type="slidenum">
              <a:rPr lang="ar-SA"/>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C9275F6-732D-4144-81CE-B26623D078FC}" type="slidenum">
              <a:rPr lang="ar-SA"/>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AC16F1B4-F611-4ED0-A264-FBF6C4143E8A}" type="slidenum">
              <a:rPr lang="ar-SA"/>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7897403-3288-4301-BDA9-96D183712C70}" type="slidenum">
              <a:rPr lang="ar-SA"/>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0DB73AB-275C-41BF-915E-ED93147B7BAD}" type="slidenum">
              <a:rPr lang="ar-SA"/>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7A6D2FC-8A7D-4C9B-84C6-79AF4F0ACA7B}" type="slidenum">
              <a:rPr lang="ar-SA"/>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CA2B4C2-5C7A-4045-9C6E-83F701CAA470}" type="slidenum">
              <a:rPr lang="ar-SA"/>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6D29F38-5A41-43F8-B625-C7EF00FE2A63}" type="slidenum">
              <a:rPr lang="ar-SA"/>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7813"/>
            <a:ext cx="8229600" cy="58531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78563"/>
            <a:ext cx="2133600" cy="457200"/>
          </a:xfrm>
        </p:spPr>
        <p:txBody>
          <a:bodyPr/>
          <a:lstStyle>
            <a:lvl1pPr>
              <a:defRPr/>
            </a:lvl1pPr>
          </a:lstStyle>
          <a:p>
            <a:endParaRPr lang="en-US"/>
          </a:p>
        </p:txBody>
      </p:sp>
      <p:sp>
        <p:nvSpPr>
          <p:cNvPr id="4" name="Footer Placeholder 3"/>
          <p:cNvSpPr>
            <a:spLocks noGrp="1"/>
          </p:cNvSpPr>
          <p:nvPr>
            <p:ph type="ftr" sz="quarter" idx="11"/>
          </p:nvPr>
        </p:nvSpPr>
        <p:spPr>
          <a:xfrm>
            <a:off x="3124200" y="6278563"/>
            <a:ext cx="2895600" cy="45720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78563"/>
            <a:ext cx="2133600" cy="457200"/>
          </a:xfrm>
        </p:spPr>
        <p:txBody>
          <a:bodyPr/>
          <a:lstStyle>
            <a:lvl1pPr>
              <a:defRPr/>
            </a:lvl1pPr>
          </a:lstStyle>
          <a:p>
            <a:fld id="{096D37D1-3F91-43FA-92F1-B241A5D84EE1}" type="slidenum">
              <a:rPr lang="ar-SA"/>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224258" name="Group 2"/>
          <p:cNvGrpSpPr>
            <a:grpSpLocks/>
          </p:cNvGrpSpPr>
          <p:nvPr/>
        </p:nvGrpSpPr>
        <p:grpSpPr bwMode="auto">
          <a:xfrm>
            <a:off x="0" y="0"/>
            <a:ext cx="5867400" cy="6858000"/>
            <a:chOff x="0" y="0"/>
            <a:chExt cx="3696" cy="4320"/>
          </a:xfrm>
        </p:grpSpPr>
        <p:sp>
          <p:nvSpPr>
            <p:cNvPr id="224259" name="Rectangle 3"/>
            <p:cNvSpPr>
              <a:spLocks noChangeArrowheads="1"/>
            </p:cNvSpPr>
            <p:nvPr/>
          </p:nvSpPr>
          <p:spPr bwMode="auto">
            <a:xfrm>
              <a:off x="0" y="0"/>
              <a:ext cx="2880" cy="4320"/>
            </a:xfrm>
            <a:prstGeom prst="rect">
              <a:avLst/>
            </a:prstGeom>
            <a:solidFill>
              <a:schemeClr val="accent2"/>
            </a:solidFill>
            <a:ln w="9525">
              <a:noFill/>
              <a:miter lim="800000"/>
              <a:headEnd/>
              <a:tailEnd/>
            </a:ln>
            <a:effectLst/>
          </p:spPr>
          <p:txBody>
            <a:bodyPr wrap="none" anchor="ctr"/>
            <a:lstStyle/>
            <a:p>
              <a:pPr algn="ctr" rtl="0"/>
              <a:endParaRPr kumimoji="1" lang="en-US" sz="2400">
                <a:latin typeface="Times New Roman" pitchFamily="18" charset="0"/>
              </a:endParaRPr>
            </a:p>
          </p:txBody>
        </p:sp>
        <p:sp>
          <p:nvSpPr>
            <p:cNvPr id="224260" name="AutoShape 4"/>
            <p:cNvSpPr>
              <a:spLocks noChangeArrowheads="1"/>
            </p:cNvSpPr>
            <p:nvPr/>
          </p:nvSpPr>
          <p:spPr bwMode="white">
            <a:xfrm>
              <a:off x="432" y="624"/>
              <a:ext cx="3264" cy="1200"/>
            </a:xfrm>
            <a:prstGeom prst="roundRect">
              <a:avLst>
                <a:gd name="adj" fmla="val 50000"/>
              </a:avLst>
            </a:prstGeom>
            <a:solidFill>
              <a:schemeClr val="bg1"/>
            </a:solidFill>
            <a:ln w="9525">
              <a:noFill/>
              <a:round/>
              <a:headEnd/>
              <a:tailEnd/>
            </a:ln>
            <a:effectLst/>
          </p:spPr>
          <p:txBody>
            <a:bodyPr wrap="none" anchor="ctr"/>
            <a:lstStyle/>
            <a:p>
              <a:pPr algn="ctr" rtl="0"/>
              <a:endParaRPr kumimoji="1" lang="en-US" sz="2400">
                <a:latin typeface="Times New Roman" pitchFamily="18" charset="0"/>
              </a:endParaRPr>
            </a:p>
          </p:txBody>
        </p:sp>
      </p:grpSp>
      <p:grpSp>
        <p:nvGrpSpPr>
          <p:cNvPr id="224261" name="Group 5"/>
          <p:cNvGrpSpPr>
            <a:grpSpLocks/>
          </p:cNvGrpSpPr>
          <p:nvPr/>
        </p:nvGrpSpPr>
        <p:grpSpPr bwMode="auto">
          <a:xfrm>
            <a:off x="3632200" y="4889500"/>
            <a:ext cx="4876800" cy="319088"/>
            <a:chOff x="2288" y="3080"/>
            <a:chExt cx="3072" cy="201"/>
          </a:xfrm>
        </p:grpSpPr>
        <p:sp>
          <p:nvSpPr>
            <p:cNvPr id="224262" name="AutoShape 6"/>
            <p:cNvSpPr>
              <a:spLocks noChangeArrowheads="1"/>
            </p:cNvSpPr>
            <p:nvPr/>
          </p:nvSpPr>
          <p:spPr bwMode="auto">
            <a:xfrm flipH="1">
              <a:off x="2288" y="3080"/>
              <a:ext cx="2914" cy="200"/>
            </a:xfrm>
            <a:prstGeom prst="roundRect">
              <a:avLst>
                <a:gd name="adj" fmla="val 0"/>
              </a:avLst>
            </a:prstGeom>
            <a:solidFill>
              <a:schemeClr val="hlink"/>
            </a:solidFill>
            <a:ln w="9525">
              <a:noFill/>
              <a:round/>
              <a:headEnd/>
              <a:tailEnd/>
            </a:ln>
            <a:effectLst/>
          </p:spPr>
          <p:txBody>
            <a:bodyPr wrap="none" anchor="ctr"/>
            <a:lstStyle/>
            <a:p>
              <a:endParaRPr lang="fa-IR"/>
            </a:p>
          </p:txBody>
        </p:sp>
        <p:sp>
          <p:nvSpPr>
            <p:cNvPr id="224263" name="AutoShape 7"/>
            <p:cNvSpPr>
              <a:spLocks noChangeArrowheads="1"/>
            </p:cNvSpPr>
            <p:nvPr/>
          </p:nvSpPr>
          <p:spPr bwMode="auto">
            <a:xfrm>
              <a:off x="5196" y="3080"/>
              <a:ext cx="164" cy="201"/>
            </a:xfrm>
            <a:prstGeom prst="flowChartDelay">
              <a:avLst/>
            </a:prstGeom>
            <a:solidFill>
              <a:schemeClr val="hlink"/>
            </a:solidFill>
            <a:ln w="9525">
              <a:noFill/>
              <a:miter lim="800000"/>
              <a:headEnd/>
              <a:tailEnd/>
            </a:ln>
            <a:effectLst/>
          </p:spPr>
          <p:txBody>
            <a:bodyPr wrap="none" anchor="ctr"/>
            <a:lstStyle/>
            <a:p>
              <a:endParaRPr lang="fa-IR"/>
            </a:p>
          </p:txBody>
        </p:sp>
      </p:grpSp>
      <p:sp>
        <p:nvSpPr>
          <p:cNvPr id="224264" name="Rectangle 8"/>
          <p:cNvSpPr>
            <a:spLocks noGrp="1" noChangeArrowheads="1"/>
          </p:cNvSpPr>
          <p:nvPr>
            <p:ph type="subTitle" idx="1"/>
          </p:nvPr>
        </p:nvSpPr>
        <p:spPr>
          <a:xfrm>
            <a:off x="4673600" y="2927350"/>
            <a:ext cx="4013200" cy="1822450"/>
          </a:xfrm>
        </p:spPr>
        <p:txBody>
          <a:bodyPr anchor="b"/>
          <a:lstStyle>
            <a:lvl1pPr marL="0" indent="0">
              <a:buFont typeface="Wingdings" pitchFamily="2" charset="2"/>
              <a:buNone/>
              <a:defRPr>
                <a:solidFill>
                  <a:schemeClr val="tx2"/>
                </a:solidFill>
              </a:defRPr>
            </a:lvl1pPr>
          </a:lstStyle>
          <a:p>
            <a:r>
              <a:rPr lang="en-US"/>
              <a:t>Click to edit Master subtitle style</a:t>
            </a:r>
          </a:p>
        </p:txBody>
      </p:sp>
      <p:sp>
        <p:nvSpPr>
          <p:cNvPr id="224265" name="Rectangle 9"/>
          <p:cNvSpPr>
            <a:spLocks noGrp="1" noChangeArrowheads="1"/>
          </p:cNvSpPr>
          <p:nvPr>
            <p:ph type="dt" sz="quarter" idx="2"/>
          </p:nvPr>
        </p:nvSpPr>
        <p:spPr/>
        <p:txBody>
          <a:bodyPr/>
          <a:lstStyle>
            <a:lvl1pPr>
              <a:defRPr>
                <a:solidFill>
                  <a:schemeClr val="bg1"/>
                </a:solidFill>
              </a:defRPr>
            </a:lvl1pPr>
          </a:lstStyle>
          <a:p>
            <a:endParaRPr lang="en-US"/>
          </a:p>
        </p:txBody>
      </p:sp>
      <p:sp>
        <p:nvSpPr>
          <p:cNvPr id="224266" name="Rectangle 10"/>
          <p:cNvSpPr>
            <a:spLocks noGrp="1" noChangeArrowheads="1"/>
          </p:cNvSpPr>
          <p:nvPr>
            <p:ph type="ftr" sz="quarter" idx="3"/>
          </p:nvPr>
        </p:nvSpPr>
        <p:spPr/>
        <p:txBody>
          <a:bodyPr/>
          <a:lstStyle>
            <a:lvl1pPr algn="r">
              <a:defRPr/>
            </a:lvl1pPr>
          </a:lstStyle>
          <a:p>
            <a:endParaRPr lang="en-US"/>
          </a:p>
        </p:txBody>
      </p:sp>
      <p:sp>
        <p:nvSpPr>
          <p:cNvPr id="224267" name="Rectangle 11"/>
          <p:cNvSpPr>
            <a:spLocks noGrp="1" noChangeArrowheads="1"/>
          </p:cNvSpPr>
          <p:nvPr>
            <p:ph type="sldNum" sz="quarter" idx="4"/>
          </p:nvPr>
        </p:nvSpPr>
        <p:spPr>
          <a:xfrm>
            <a:off x="76200" y="6248400"/>
            <a:ext cx="587375" cy="488950"/>
          </a:xfrm>
        </p:spPr>
        <p:txBody>
          <a:bodyPr anchorCtr="0"/>
          <a:lstStyle>
            <a:lvl1pPr>
              <a:defRPr/>
            </a:lvl1pPr>
          </a:lstStyle>
          <a:p>
            <a:fld id="{018056DA-FE74-4B5A-957D-26A1B2EC376E}" type="slidenum">
              <a:rPr lang="ar-SA"/>
              <a:pPr/>
              <a:t>‹#›</a:t>
            </a:fld>
            <a:endParaRPr lang="en-US"/>
          </a:p>
        </p:txBody>
      </p:sp>
      <p:sp>
        <p:nvSpPr>
          <p:cNvPr id="224268"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r>
              <a:rPr lang="en-US"/>
              <a:t>Click to edit Master title style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24268"/>
                                        </p:tgtEl>
                                        <p:attrNameLst>
                                          <p:attrName>style.visibility</p:attrName>
                                        </p:attrNameLst>
                                      </p:cBhvr>
                                      <p:to>
                                        <p:strVal val="visible"/>
                                      </p:to>
                                    </p:set>
                                    <p:animEffect transition="in" filter="dissolve">
                                      <p:cBhvr>
                                        <p:cTn id="7" dur="500"/>
                                        <p:tgtEl>
                                          <p:spTgt spid="22426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24264">
                                            <p:txEl>
                                              <p:pRg st="0" end="0"/>
                                            </p:txEl>
                                          </p:spTgt>
                                        </p:tgtEl>
                                        <p:attrNameLst>
                                          <p:attrName>style.visibility</p:attrName>
                                        </p:attrNameLst>
                                      </p:cBhvr>
                                      <p:to>
                                        <p:strVal val="visible"/>
                                      </p:to>
                                    </p:set>
                                    <p:animEffect transition="in" filter="dissolve">
                                      <p:cBhvr>
                                        <p:cTn id="12" dur="500"/>
                                        <p:tgtEl>
                                          <p:spTgt spid="22426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64" grpId="0" build="p">
        <p:tmplLst>
          <p:tmpl lvl="1">
            <p:tnLst>
              <p:par>
                <p:cTn presetID="9" presetClass="entr" presetSubtype="0" fill="hold" nodeType="clickEffect">
                  <p:stCondLst>
                    <p:cond delay="0"/>
                  </p:stCondLst>
                  <p:childTnLst>
                    <p:set>
                      <p:cBhvr>
                        <p:cTn dur="1" fill="hold">
                          <p:stCondLst>
                            <p:cond delay="0"/>
                          </p:stCondLst>
                        </p:cTn>
                        <p:tgtEl>
                          <p:spTgt spid="224264"/>
                        </p:tgtEl>
                        <p:attrNameLst>
                          <p:attrName>style.visibility</p:attrName>
                        </p:attrNameLst>
                      </p:cBhvr>
                      <p:to>
                        <p:strVal val="visible"/>
                      </p:to>
                    </p:set>
                    <p:animEffect transition="in" filter="dissolve">
                      <p:cBhvr>
                        <p:cTn dur="500"/>
                        <p:tgtEl>
                          <p:spTgt spid="224264"/>
                        </p:tgtEl>
                      </p:cBhvr>
                    </p:animEffect>
                  </p:childTnLst>
                </p:cTn>
              </p:par>
            </p:tnLst>
          </p:tmpl>
        </p:tmplLst>
      </p:bldP>
      <p:bldP spid="224268"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55C1384-E788-4A3D-B634-2177619BA1AF}" type="slidenum">
              <a:rPr lang="ar-SA"/>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B05CE62-DE5A-4807-9239-2C7B3AA11CAC}" type="slidenum">
              <a:rPr lang="ar-SA"/>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3264464-5666-4CF2-98A1-AACA10F7B999}" type="slidenum">
              <a:rPr lang="ar-SA"/>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FCFADC95-6F5C-42B5-8D36-F771C87059A9}" type="slidenum">
              <a:rPr lang="ar-SA"/>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0D445D9D-A03F-47A9-AAC7-D0E4DD5DFAE4}" type="slidenum">
              <a:rPr lang="ar-SA"/>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04A1980-59B7-42B6-B260-E725F9413FDC}" type="slidenum">
              <a:rPr lang="ar-SA"/>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2C6C2B4-2C65-4D65-9815-19CE8E2C7F24}" type="slidenum">
              <a:rPr lang="ar-SA"/>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C757D03-4F5F-4E40-A219-6B2C4B854CDE}" type="slidenum">
              <a:rPr lang="ar-SA"/>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F4A629B-94DB-4529-9347-74D0C4FA7A38}" type="slidenum">
              <a:rPr lang="ar-SA"/>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0"/>
            <a:ext cx="1981200" cy="532447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762000" y="762000"/>
            <a:ext cx="5791200" cy="5324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AE3F929-74E8-4CEE-8ED6-BCED76AA3518}" type="slidenum">
              <a:rPr lang="ar-SA"/>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231426" name="Group 2"/>
          <p:cNvGrpSpPr>
            <a:grpSpLocks/>
          </p:cNvGrpSpPr>
          <p:nvPr/>
        </p:nvGrpSpPr>
        <p:grpSpPr bwMode="auto">
          <a:xfrm>
            <a:off x="-6350" y="20638"/>
            <a:ext cx="9144000" cy="6858000"/>
            <a:chOff x="0" y="0"/>
            <a:chExt cx="5760" cy="4320"/>
          </a:xfrm>
        </p:grpSpPr>
        <p:sp>
          <p:nvSpPr>
            <p:cNvPr id="231427"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fa-IR"/>
            </a:p>
          </p:txBody>
        </p:sp>
        <p:sp>
          <p:nvSpPr>
            <p:cNvPr id="231428"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endParaRPr lang="fa-IR"/>
            </a:p>
          </p:txBody>
        </p:sp>
      </p:grpSp>
      <p:sp>
        <p:nvSpPr>
          <p:cNvPr id="231429"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endParaRPr lang="fa-IR"/>
          </a:p>
        </p:txBody>
      </p:sp>
      <p:grpSp>
        <p:nvGrpSpPr>
          <p:cNvPr id="231430" name="Group 6"/>
          <p:cNvGrpSpPr>
            <a:grpSpLocks/>
          </p:cNvGrpSpPr>
          <p:nvPr/>
        </p:nvGrpSpPr>
        <p:grpSpPr bwMode="auto">
          <a:xfrm>
            <a:off x="-1588" y="6034088"/>
            <a:ext cx="7845426" cy="850900"/>
            <a:chOff x="0" y="3792"/>
            <a:chExt cx="4942" cy="536"/>
          </a:xfrm>
        </p:grpSpPr>
        <p:sp>
          <p:nvSpPr>
            <p:cNvPr id="231431"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endParaRPr lang="fa-IR"/>
            </a:p>
          </p:txBody>
        </p:sp>
        <p:grpSp>
          <p:nvGrpSpPr>
            <p:cNvPr id="231432" name="Group 8"/>
            <p:cNvGrpSpPr>
              <a:grpSpLocks/>
            </p:cNvGrpSpPr>
            <p:nvPr userDrawn="1"/>
          </p:nvGrpSpPr>
          <p:grpSpPr bwMode="auto">
            <a:xfrm>
              <a:off x="2486" y="3792"/>
              <a:ext cx="2456" cy="536"/>
              <a:chOff x="2486" y="3792"/>
              <a:chExt cx="2456" cy="536"/>
            </a:xfrm>
          </p:grpSpPr>
          <p:sp>
            <p:nvSpPr>
              <p:cNvPr id="231433"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endParaRPr lang="fa-IR"/>
              </a:p>
            </p:txBody>
          </p:sp>
          <p:sp>
            <p:nvSpPr>
              <p:cNvPr id="231434"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endParaRPr lang="fa-IR"/>
              </a:p>
            </p:txBody>
          </p:sp>
          <p:sp>
            <p:nvSpPr>
              <p:cNvPr id="231435"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endParaRPr lang="fa-IR"/>
              </a:p>
            </p:txBody>
          </p:sp>
          <p:sp>
            <p:nvSpPr>
              <p:cNvPr id="231436"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endParaRPr lang="fa-IR"/>
              </a:p>
            </p:txBody>
          </p:sp>
          <p:sp>
            <p:nvSpPr>
              <p:cNvPr id="231437"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endParaRPr lang="fa-IR"/>
              </a:p>
            </p:txBody>
          </p:sp>
        </p:grpSp>
        <p:sp>
          <p:nvSpPr>
            <p:cNvPr id="231438"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endParaRPr lang="fa-IR"/>
            </a:p>
          </p:txBody>
        </p:sp>
      </p:grpSp>
      <p:grpSp>
        <p:nvGrpSpPr>
          <p:cNvPr id="231439" name="Group 15"/>
          <p:cNvGrpSpPr>
            <a:grpSpLocks/>
          </p:cNvGrpSpPr>
          <p:nvPr/>
        </p:nvGrpSpPr>
        <p:grpSpPr bwMode="auto">
          <a:xfrm>
            <a:off x="627063" y="6021388"/>
            <a:ext cx="5684837" cy="849312"/>
            <a:chOff x="395" y="3793"/>
            <a:chExt cx="3581" cy="535"/>
          </a:xfrm>
        </p:grpSpPr>
        <p:sp>
          <p:nvSpPr>
            <p:cNvPr id="231440"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endParaRPr lang="fa-IR"/>
            </a:p>
          </p:txBody>
        </p:sp>
        <p:sp>
          <p:nvSpPr>
            <p:cNvPr id="231441"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endParaRPr lang="fa-IR"/>
            </a:p>
          </p:txBody>
        </p:sp>
        <p:sp>
          <p:nvSpPr>
            <p:cNvPr id="231442"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endParaRPr lang="fa-IR"/>
            </a:p>
          </p:txBody>
        </p:sp>
        <p:sp>
          <p:nvSpPr>
            <p:cNvPr id="231443"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endParaRPr lang="fa-IR"/>
            </a:p>
          </p:txBody>
        </p:sp>
        <p:sp>
          <p:nvSpPr>
            <p:cNvPr id="231444"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endParaRPr lang="fa-IR"/>
            </a:p>
          </p:txBody>
        </p:sp>
        <p:sp>
          <p:nvSpPr>
            <p:cNvPr id="231445"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endParaRPr lang="fa-IR"/>
            </a:p>
          </p:txBody>
        </p:sp>
      </p:grpSp>
      <p:sp>
        <p:nvSpPr>
          <p:cNvPr id="231446"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231447"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n-US"/>
              <a:t>Click to edit Master subtitle style</a:t>
            </a:r>
          </a:p>
        </p:txBody>
      </p:sp>
      <p:sp>
        <p:nvSpPr>
          <p:cNvPr id="231448" name="Rectangle 24"/>
          <p:cNvSpPr>
            <a:spLocks noGrp="1" noChangeArrowheads="1"/>
          </p:cNvSpPr>
          <p:nvPr>
            <p:ph type="dt" sz="quarter" idx="2"/>
          </p:nvPr>
        </p:nvSpPr>
        <p:spPr/>
        <p:txBody>
          <a:bodyPr/>
          <a:lstStyle>
            <a:lvl1pPr>
              <a:defRPr/>
            </a:lvl1pPr>
          </a:lstStyle>
          <a:p>
            <a:endParaRPr lang="en-US"/>
          </a:p>
        </p:txBody>
      </p:sp>
      <p:sp>
        <p:nvSpPr>
          <p:cNvPr id="231449" name="Rectangle 25"/>
          <p:cNvSpPr>
            <a:spLocks noGrp="1" noChangeArrowheads="1"/>
          </p:cNvSpPr>
          <p:nvPr>
            <p:ph type="sldNum" sz="quarter" idx="4"/>
          </p:nvPr>
        </p:nvSpPr>
        <p:spPr/>
        <p:txBody>
          <a:bodyPr/>
          <a:lstStyle>
            <a:lvl1pPr>
              <a:defRPr/>
            </a:lvl1pPr>
          </a:lstStyle>
          <a:p>
            <a:fld id="{DD11CAEF-327D-43E4-9359-28159E09713A}" type="slidenum">
              <a:rPr lang="ar-SA"/>
              <a:pPr/>
              <a:t>‹#›</a:t>
            </a:fld>
            <a:endParaRPr lang="en-US"/>
          </a:p>
        </p:txBody>
      </p:sp>
      <p:sp>
        <p:nvSpPr>
          <p:cNvPr id="231450" name="Rectangle 26"/>
          <p:cNvSpPr>
            <a:spLocks noGrp="1" noChangeArrowheads="1"/>
          </p:cNvSpPr>
          <p:nvPr>
            <p:ph type="ftr" sz="quarter" idx="3"/>
          </p:nvPr>
        </p:nvSpPr>
        <p:spPr/>
        <p:txBody>
          <a:bodyPr/>
          <a:lstStyle>
            <a:lvl1pPr>
              <a:defRPr/>
            </a:lvl1p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31446"/>
                                        </p:tgtEl>
                                        <p:attrNameLst>
                                          <p:attrName>style.visibility</p:attrName>
                                        </p:attrNameLst>
                                      </p:cBhvr>
                                      <p:to>
                                        <p:strVal val="visible"/>
                                      </p:to>
                                    </p:set>
                                    <p:animEffect transition="in" filter="dissolve">
                                      <p:cBhvr>
                                        <p:cTn id="7" dur="500"/>
                                        <p:tgtEl>
                                          <p:spTgt spid="23144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31447">
                                            <p:txEl>
                                              <p:pRg st="0" end="0"/>
                                            </p:txEl>
                                          </p:spTgt>
                                        </p:tgtEl>
                                        <p:attrNameLst>
                                          <p:attrName>style.visibility</p:attrName>
                                        </p:attrNameLst>
                                      </p:cBhvr>
                                      <p:to>
                                        <p:strVal val="visible"/>
                                      </p:to>
                                    </p:set>
                                    <p:animEffect transition="in" filter="dissolve">
                                      <p:cBhvr>
                                        <p:cTn id="12" dur="500"/>
                                        <p:tgtEl>
                                          <p:spTgt spid="2314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46" grpId="0"/>
      <p:bldP spid="231447" grpId="0" build="p">
        <p:tmplLst>
          <p:tmpl lvl="1">
            <p:tnLst>
              <p:par>
                <p:cTn presetID="9" presetClass="entr" presetSubtype="0" fill="hold" nodeType="clickEffect">
                  <p:stCondLst>
                    <p:cond delay="0"/>
                  </p:stCondLst>
                  <p:childTnLst>
                    <p:set>
                      <p:cBhvr>
                        <p:cTn dur="1" fill="hold">
                          <p:stCondLst>
                            <p:cond delay="0"/>
                          </p:stCondLst>
                        </p:cTn>
                        <p:tgtEl>
                          <p:spTgt spid="231447"/>
                        </p:tgtEl>
                        <p:attrNameLst>
                          <p:attrName>style.visibility</p:attrName>
                        </p:attrNameLst>
                      </p:cBhvr>
                      <p:to>
                        <p:strVal val="visible"/>
                      </p:to>
                    </p:set>
                    <p:animEffect transition="in" filter="dissolve">
                      <p:cBhvr>
                        <p:cTn dur="500"/>
                        <p:tgtEl>
                          <p:spTgt spid="231447"/>
                        </p:tgtEl>
                      </p:cBhvr>
                    </p:animEffect>
                  </p:childTnLst>
                </p:cTn>
              </p:par>
            </p:tnLst>
          </p:tmpl>
        </p:tmplLst>
      </p:bldP>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DC375A0-FDFE-4DA1-8962-27076FF3BAF7}" type="slidenum">
              <a:rPr lang="ar-SA"/>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1F6D114-CCD3-403B-9F88-2A05268ED0F7}" type="slidenum">
              <a:rPr lang="ar-SA"/>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FB06899-D941-432B-8247-41319A7AEF01}" type="slidenum">
              <a:rPr lang="ar-SA"/>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E525CF5-4E76-430A-9173-025A5DACFA48}" type="slidenum">
              <a:rPr lang="ar-SA"/>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D1AE3A33-59C6-4D58-A741-E75AFB7B58C4}" type="slidenum">
              <a:rPr lang="ar-SA"/>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996EB865-C683-4235-AFDD-914253CFEA9D}" type="slidenum">
              <a:rPr lang="ar-SA"/>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BAE5A4F-5115-4AF0-9B6F-4195DB4E2999}" type="slidenum">
              <a:rPr lang="ar-SA"/>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9C540C8-1D59-42FD-8758-7BCAAA98FF4D}" type="slidenum">
              <a:rPr lang="ar-SA"/>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B115578-3302-49C5-965D-27F3BD462C41}" type="slidenum">
              <a:rPr lang="ar-SA"/>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150D823-FCA1-464E-927B-F67DC9B621D4}" type="slidenum">
              <a:rPr lang="ar-SA"/>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50000">
              <a:schemeClr val="bg1"/>
            </a:gs>
            <a:gs pos="100000">
              <a:schemeClr val="bg2"/>
            </a:gs>
          </a:gsLst>
          <a:lin ang="5400000" scaled="1"/>
        </a:gradFill>
        <a:effectLst/>
      </p:bgPr>
    </p:bg>
    <p:spTree>
      <p:nvGrpSpPr>
        <p:cNvPr id="1" name=""/>
        <p:cNvGrpSpPr/>
        <p:nvPr/>
      </p:nvGrpSpPr>
      <p:grpSpPr>
        <a:xfrm>
          <a:off x="0" y="0"/>
          <a:ext cx="0" cy="0"/>
          <a:chOff x="0" y="0"/>
          <a:chExt cx="0" cy="0"/>
        </a:xfrm>
      </p:grpSpPr>
      <p:grpSp>
        <p:nvGrpSpPr>
          <p:cNvPr id="221186" name="Group 2"/>
          <p:cNvGrpSpPr>
            <a:grpSpLocks/>
          </p:cNvGrpSpPr>
          <p:nvPr/>
        </p:nvGrpSpPr>
        <p:grpSpPr bwMode="auto">
          <a:xfrm>
            <a:off x="3800475" y="1789113"/>
            <a:ext cx="5340350" cy="5056187"/>
            <a:chOff x="2394" y="1127"/>
            <a:chExt cx="3364" cy="3185"/>
          </a:xfrm>
        </p:grpSpPr>
        <p:sp>
          <p:nvSpPr>
            <p:cNvPr id="221187" name="Rectangle 3"/>
            <p:cNvSpPr>
              <a:spLocks noChangeArrowheads="1"/>
            </p:cNvSpPr>
            <p:nvPr userDrawn="1"/>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1188" name="Oval 4"/>
            <p:cNvSpPr>
              <a:spLocks noChangeArrowheads="1"/>
            </p:cNvSpPr>
            <p:nvPr userDrawn="1"/>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endParaRPr lang="fa-IR"/>
            </a:p>
          </p:txBody>
        </p:sp>
        <p:sp>
          <p:nvSpPr>
            <p:cNvPr id="221189" name="Rectangle 5"/>
            <p:cNvSpPr>
              <a:spLocks noChangeArrowheads="1"/>
            </p:cNvSpPr>
            <p:nvPr userDrawn="1"/>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1190" name="Freeform 6"/>
            <p:cNvSpPr>
              <a:spLocks noEditPoints="1"/>
            </p:cNvSpPr>
            <p:nvPr userDrawn="1"/>
          </p:nvSpPr>
          <p:spPr bwMode="ltGray">
            <a:xfrm>
              <a:off x="4871" y="3508"/>
              <a:ext cx="66" cy="96"/>
            </a:xfrm>
            <a:custGeom>
              <a:avLst/>
              <a:gdLst/>
              <a:ahLst/>
              <a:cxnLst>
                <a:cxn ang="0">
                  <a:pos x="18" y="96"/>
                </a:cxn>
                <a:cxn ang="0">
                  <a:pos x="42" y="78"/>
                </a:cxn>
                <a:cxn ang="0">
                  <a:pos x="60" y="60"/>
                </a:cxn>
                <a:cxn ang="0">
                  <a:pos x="66" y="36"/>
                </a:cxn>
                <a:cxn ang="0">
                  <a:pos x="60" y="12"/>
                </a:cxn>
                <a:cxn ang="0">
                  <a:pos x="36" y="0"/>
                </a:cxn>
                <a:cxn ang="0">
                  <a:pos x="24" y="6"/>
                </a:cxn>
                <a:cxn ang="0">
                  <a:pos x="12" y="12"/>
                </a:cxn>
                <a:cxn ang="0">
                  <a:pos x="0" y="36"/>
                </a:cxn>
                <a:cxn ang="0">
                  <a:pos x="0" y="60"/>
                </a:cxn>
                <a:cxn ang="0">
                  <a:pos x="12" y="84"/>
                </a:cxn>
                <a:cxn ang="0">
                  <a:pos x="18" y="96"/>
                </a:cxn>
                <a:cxn ang="0">
                  <a:pos x="18" y="96"/>
                </a:cxn>
                <a:cxn ang="0">
                  <a:pos x="42" y="18"/>
                </a:cxn>
                <a:cxn ang="0">
                  <a:pos x="54" y="24"/>
                </a:cxn>
                <a:cxn ang="0">
                  <a:pos x="60" y="36"/>
                </a:cxn>
                <a:cxn ang="0">
                  <a:pos x="60" y="48"/>
                </a:cxn>
                <a:cxn ang="0">
                  <a:pos x="54" y="54"/>
                </a:cxn>
                <a:cxn ang="0">
                  <a:pos x="36" y="72"/>
                </a:cxn>
                <a:cxn ang="0">
                  <a:pos x="24" y="78"/>
                </a:cxn>
                <a:cxn ang="0">
                  <a:pos x="24" y="78"/>
                </a:cxn>
                <a:cxn ang="0">
                  <a:pos x="12" y="48"/>
                </a:cxn>
                <a:cxn ang="0">
                  <a:pos x="18" y="24"/>
                </a:cxn>
                <a:cxn ang="0">
                  <a:pos x="30" y="18"/>
                </a:cxn>
                <a:cxn ang="0">
                  <a:pos x="42" y="18"/>
                </a:cxn>
                <a:cxn ang="0">
                  <a:pos x="42" y="18"/>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191" name="Rectangle 7"/>
            <p:cNvSpPr>
              <a:spLocks noChangeArrowheads="1"/>
            </p:cNvSpPr>
            <p:nvPr userDrawn="1"/>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1192" name="Rectangle 8"/>
            <p:cNvSpPr>
              <a:spLocks noChangeArrowheads="1"/>
            </p:cNvSpPr>
            <p:nvPr userDrawn="1"/>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1193" name="Rectangle 9"/>
            <p:cNvSpPr>
              <a:spLocks noChangeArrowheads="1"/>
            </p:cNvSpPr>
            <p:nvPr userDrawn="1"/>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1194" name="Rectangle 10"/>
            <p:cNvSpPr>
              <a:spLocks noChangeArrowheads="1"/>
            </p:cNvSpPr>
            <p:nvPr userDrawn="1"/>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1195" name="Rectangle 11"/>
            <p:cNvSpPr>
              <a:spLocks noChangeArrowheads="1"/>
            </p:cNvSpPr>
            <p:nvPr userDrawn="1"/>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1196" name="Freeform 12"/>
            <p:cNvSpPr>
              <a:spLocks/>
            </p:cNvSpPr>
            <p:nvPr userDrawn="1"/>
          </p:nvSpPr>
          <p:spPr bwMode="ltGray">
            <a:xfrm>
              <a:off x="4007" y="3021"/>
              <a:ext cx="623" cy="156"/>
            </a:xfrm>
            <a:custGeom>
              <a:avLst/>
              <a:gdLst/>
              <a:ahLst/>
              <a:cxnLst>
                <a:cxn ang="0">
                  <a:pos x="6" y="18"/>
                </a:cxn>
                <a:cxn ang="0">
                  <a:pos x="162" y="36"/>
                </a:cxn>
                <a:cxn ang="0">
                  <a:pos x="251" y="36"/>
                </a:cxn>
                <a:cxn ang="0">
                  <a:pos x="354" y="30"/>
                </a:cxn>
                <a:cxn ang="0">
                  <a:pos x="473" y="18"/>
                </a:cxn>
                <a:cxn ang="0">
                  <a:pos x="611" y="0"/>
                </a:cxn>
                <a:cxn ang="0">
                  <a:pos x="623" y="114"/>
                </a:cxn>
                <a:cxn ang="0">
                  <a:pos x="497" y="138"/>
                </a:cxn>
                <a:cxn ang="0">
                  <a:pos x="414" y="150"/>
                </a:cxn>
                <a:cxn ang="0">
                  <a:pos x="318" y="156"/>
                </a:cxn>
                <a:cxn ang="0">
                  <a:pos x="215" y="156"/>
                </a:cxn>
                <a:cxn ang="0">
                  <a:pos x="108" y="150"/>
                </a:cxn>
                <a:cxn ang="0">
                  <a:pos x="0" y="132"/>
                </a:cxn>
                <a:cxn ang="0">
                  <a:pos x="6" y="18"/>
                </a:cxn>
                <a:cxn ang="0">
                  <a:pos x="6" y="18"/>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197" name="Freeform 13"/>
            <p:cNvSpPr>
              <a:spLocks/>
            </p:cNvSpPr>
            <p:nvPr userDrawn="1"/>
          </p:nvSpPr>
          <p:spPr bwMode="ltGray">
            <a:xfrm>
              <a:off x="4762" y="3591"/>
              <a:ext cx="996" cy="126"/>
            </a:xfrm>
            <a:custGeom>
              <a:avLst/>
              <a:gdLst/>
              <a:ahLst/>
              <a:cxnLst>
                <a:cxn ang="0">
                  <a:pos x="754" y="6"/>
                </a:cxn>
                <a:cxn ang="0">
                  <a:pos x="652" y="6"/>
                </a:cxn>
                <a:cxn ang="0">
                  <a:pos x="563" y="6"/>
                </a:cxn>
                <a:cxn ang="0">
                  <a:pos x="479" y="6"/>
                </a:cxn>
                <a:cxn ang="0">
                  <a:pos x="401" y="6"/>
                </a:cxn>
                <a:cxn ang="0">
                  <a:pos x="335" y="0"/>
                </a:cxn>
                <a:cxn ang="0">
                  <a:pos x="276" y="0"/>
                </a:cxn>
                <a:cxn ang="0">
                  <a:pos x="222" y="0"/>
                </a:cxn>
                <a:cxn ang="0">
                  <a:pos x="180" y="6"/>
                </a:cxn>
                <a:cxn ang="0">
                  <a:pos x="138" y="6"/>
                </a:cxn>
                <a:cxn ang="0">
                  <a:pos x="108" y="6"/>
                </a:cxn>
                <a:cxn ang="0">
                  <a:pos x="54" y="6"/>
                </a:cxn>
                <a:cxn ang="0">
                  <a:pos x="24" y="12"/>
                </a:cxn>
                <a:cxn ang="0">
                  <a:pos x="6" y="18"/>
                </a:cxn>
                <a:cxn ang="0">
                  <a:pos x="0" y="24"/>
                </a:cxn>
                <a:cxn ang="0">
                  <a:pos x="12" y="42"/>
                </a:cxn>
                <a:cxn ang="0">
                  <a:pos x="18" y="48"/>
                </a:cxn>
                <a:cxn ang="0">
                  <a:pos x="30" y="54"/>
                </a:cxn>
                <a:cxn ang="0">
                  <a:pos x="60" y="60"/>
                </a:cxn>
                <a:cxn ang="0">
                  <a:pos x="90" y="72"/>
                </a:cxn>
                <a:cxn ang="0">
                  <a:pos x="144" y="84"/>
                </a:cxn>
                <a:cxn ang="0">
                  <a:pos x="210" y="90"/>
                </a:cxn>
                <a:cxn ang="0">
                  <a:pos x="293" y="102"/>
                </a:cxn>
                <a:cxn ang="0">
                  <a:pos x="389" y="108"/>
                </a:cxn>
                <a:cxn ang="0">
                  <a:pos x="503" y="120"/>
                </a:cxn>
                <a:cxn ang="0">
                  <a:pos x="622" y="120"/>
                </a:cxn>
                <a:cxn ang="0">
                  <a:pos x="754" y="126"/>
                </a:cxn>
                <a:cxn ang="0">
                  <a:pos x="873" y="126"/>
                </a:cxn>
                <a:cxn ang="0">
                  <a:pos x="993" y="126"/>
                </a:cxn>
                <a:cxn ang="0">
                  <a:pos x="993" y="12"/>
                </a:cxn>
                <a:cxn ang="0">
                  <a:pos x="879" y="12"/>
                </a:cxn>
                <a:cxn ang="0">
                  <a:pos x="754" y="6"/>
                </a:cxn>
                <a:cxn ang="0">
                  <a:pos x="754" y="6"/>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198" name="Freeform 14"/>
            <p:cNvSpPr>
              <a:spLocks/>
            </p:cNvSpPr>
            <p:nvPr userDrawn="1"/>
          </p:nvSpPr>
          <p:spPr bwMode="ltGray">
            <a:xfrm>
              <a:off x="4786" y="3645"/>
              <a:ext cx="972" cy="245"/>
            </a:xfrm>
            <a:custGeom>
              <a:avLst/>
              <a:gdLst/>
              <a:ahLst/>
              <a:cxnLst>
                <a:cxn ang="0">
                  <a:pos x="0" y="0"/>
                </a:cxn>
                <a:cxn ang="0">
                  <a:pos x="24" y="54"/>
                </a:cxn>
                <a:cxn ang="0">
                  <a:pos x="66" y="96"/>
                </a:cxn>
                <a:cxn ang="0">
                  <a:pos x="120" y="137"/>
                </a:cxn>
                <a:cxn ang="0">
                  <a:pos x="198" y="173"/>
                </a:cxn>
                <a:cxn ang="0">
                  <a:pos x="293" y="203"/>
                </a:cxn>
                <a:cxn ang="0">
                  <a:pos x="353" y="215"/>
                </a:cxn>
                <a:cxn ang="0">
                  <a:pos x="413" y="227"/>
                </a:cxn>
                <a:cxn ang="0">
                  <a:pos x="479" y="233"/>
                </a:cxn>
                <a:cxn ang="0">
                  <a:pos x="556" y="239"/>
                </a:cxn>
                <a:cxn ang="0">
                  <a:pos x="634" y="245"/>
                </a:cxn>
                <a:cxn ang="0">
                  <a:pos x="724" y="245"/>
                </a:cxn>
                <a:cxn ang="0">
                  <a:pos x="855" y="245"/>
                </a:cxn>
                <a:cxn ang="0">
                  <a:pos x="969" y="239"/>
                </a:cxn>
                <a:cxn ang="0">
                  <a:pos x="969" y="60"/>
                </a:cxn>
                <a:cxn ang="0">
                  <a:pos x="700" y="60"/>
                </a:cxn>
                <a:cxn ang="0">
                  <a:pos x="503" y="54"/>
                </a:cxn>
                <a:cxn ang="0">
                  <a:pos x="317" y="42"/>
                </a:cxn>
                <a:cxn ang="0">
                  <a:pos x="150" y="24"/>
                </a:cxn>
                <a:cxn ang="0">
                  <a:pos x="72" y="12"/>
                </a:cxn>
                <a:cxn ang="0">
                  <a:pos x="0" y="0"/>
                </a:cxn>
                <a:cxn ang="0">
                  <a:pos x="0" y="0"/>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w="9525">
              <a:noFill/>
              <a:round/>
              <a:headEnd/>
              <a:tailEnd/>
            </a:ln>
          </p:spPr>
          <p:txBody>
            <a:bodyPr/>
            <a:lstStyle/>
            <a:p>
              <a:endParaRPr lang="fa-IR"/>
            </a:p>
          </p:txBody>
        </p:sp>
        <p:sp>
          <p:nvSpPr>
            <p:cNvPr id="221199" name="Freeform 15"/>
            <p:cNvSpPr>
              <a:spLocks/>
            </p:cNvSpPr>
            <p:nvPr userDrawn="1"/>
          </p:nvSpPr>
          <p:spPr bwMode="ltGray">
            <a:xfrm>
              <a:off x="4804" y="3591"/>
              <a:ext cx="954" cy="90"/>
            </a:xfrm>
            <a:custGeom>
              <a:avLst/>
              <a:gdLst/>
              <a:ahLst/>
              <a:cxnLst>
                <a:cxn ang="0">
                  <a:pos x="700" y="0"/>
                </a:cxn>
                <a:cxn ang="0">
                  <a:pos x="598" y="0"/>
                </a:cxn>
                <a:cxn ang="0">
                  <a:pos x="515" y="0"/>
                </a:cxn>
                <a:cxn ang="0">
                  <a:pos x="431" y="0"/>
                </a:cxn>
                <a:cxn ang="0">
                  <a:pos x="365" y="0"/>
                </a:cxn>
                <a:cxn ang="0">
                  <a:pos x="299" y="0"/>
                </a:cxn>
                <a:cxn ang="0">
                  <a:pos x="245" y="0"/>
                </a:cxn>
                <a:cxn ang="0">
                  <a:pos x="198" y="0"/>
                </a:cxn>
                <a:cxn ang="0">
                  <a:pos x="162" y="0"/>
                </a:cxn>
                <a:cxn ang="0">
                  <a:pos x="126" y="6"/>
                </a:cxn>
                <a:cxn ang="0">
                  <a:pos x="96" y="6"/>
                </a:cxn>
                <a:cxn ang="0">
                  <a:pos x="54" y="12"/>
                </a:cxn>
                <a:cxn ang="0">
                  <a:pos x="30" y="12"/>
                </a:cxn>
                <a:cxn ang="0">
                  <a:pos x="12" y="18"/>
                </a:cxn>
                <a:cxn ang="0">
                  <a:pos x="6" y="18"/>
                </a:cxn>
                <a:cxn ang="0">
                  <a:pos x="0" y="24"/>
                </a:cxn>
                <a:cxn ang="0">
                  <a:pos x="6" y="30"/>
                </a:cxn>
                <a:cxn ang="0">
                  <a:pos x="24" y="36"/>
                </a:cxn>
                <a:cxn ang="0">
                  <a:pos x="54" y="42"/>
                </a:cxn>
                <a:cxn ang="0">
                  <a:pos x="102" y="54"/>
                </a:cxn>
                <a:cxn ang="0">
                  <a:pos x="168" y="60"/>
                </a:cxn>
                <a:cxn ang="0">
                  <a:pos x="251" y="66"/>
                </a:cxn>
                <a:cxn ang="0">
                  <a:pos x="341" y="78"/>
                </a:cxn>
                <a:cxn ang="0">
                  <a:pos x="449" y="84"/>
                </a:cxn>
                <a:cxn ang="0">
                  <a:pos x="568" y="84"/>
                </a:cxn>
                <a:cxn ang="0">
                  <a:pos x="694" y="90"/>
                </a:cxn>
                <a:cxn ang="0">
                  <a:pos x="825" y="90"/>
                </a:cxn>
                <a:cxn ang="0">
                  <a:pos x="951" y="90"/>
                </a:cxn>
                <a:cxn ang="0">
                  <a:pos x="951" y="6"/>
                </a:cxn>
                <a:cxn ang="0">
                  <a:pos x="831" y="6"/>
                </a:cxn>
                <a:cxn ang="0">
                  <a:pos x="772" y="6"/>
                </a:cxn>
                <a:cxn ang="0">
                  <a:pos x="700" y="0"/>
                </a:cxn>
                <a:cxn ang="0">
                  <a:pos x="700" y="0"/>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endParaRPr lang="fa-IR"/>
            </a:p>
          </p:txBody>
        </p:sp>
        <p:sp>
          <p:nvSpPr>
            <p:cNvPr id="221200" name="Freeform 16"/>
            <p:cNvSpPr>
              <a:spLocks/>
            </p:cNvSpPr>
            <p:nvPr userDrawn="1"/>
          </p:nvSpPr>
          <p:spPr bwMode="ltGray">
            <a:xfrm>
              <a:off x="3059" y="1541"/>
              <a:ext cx="102" cy="155"/>
            </a:xfrm>
            <a:custGeom>
              <a:avLst/>
              <a:gdLst/>
              <a:ahLst/>
              <a:cxnLst>
                <a:cxn ang="0">
                  <a:pos x="102" y="0"/>
                </a:cxn>
                <a:cxn ang="0">
                  <a:pos x="0" y="12"/>
                </a:cxn>
                <a:cxn ang="0">
                  <a:pos x="30" y="72"/>
                </a:cxn>
                <a:cxn ang="0">
                  <a:pos x="30" y="155"/>
                </a:cxn>
                <a:cxn ang="0">
                  <a:pos x="72" y="155"/>
                </a:cxn>
                <a:cxn ang="0">
                  <a:pos x="72" y="66"/>
                </a:cxn>
                <a:cxn ang="0">
                  <a:pos x="102" y="0"/>
                </a:cxn>
                <a:cxn ang="0">
                  <a:pos x="102" y="0"/>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01" name="Freeform 17"/>
            <p:cNvSpPr>
              <a:spLocks noEditPoints="1"/>
            </p:cNvSpPr>
            <p:nvPr userDrawn="1"/>
          </p:nvSpPr>
          <p:spPr bwMode="ltGray">
            <a:xfrm>
              <a:off x="3059" y="1690"/>
              <a:ext cx="90" cy="96"/>
            </a:xfrm>
            <a:custGeom>
              <a:avLst/>
              <a:gdLst/>
              <a:ahLst/>
              <a:cxnLst>
                <a:cxn ang="0">
                  <a:pos x="48" y="96"/>
                </a:cxn>
                <a:cxn ang="0">
                  <a:pos x="72" y="72"/>
                </a:cxn>
                <a:cxn ang="0">
                  <a:pos x="84" y="48"/>
                </a:cxn>
                <a:cxn ang="0">
                  <a:pos x="90" y="36"/>
                </a:cxn>
                <a:cxn ang="0">
                  <a:pos x="84" y="24"/>
                </a:cxn>
                <a:cxn ang="0">
                  <a:pos x="66" y="6"/>
                </a:cxn>
                <a:cxn ang="0">
                  <a:pos x="42" y="0"/>
                </a:cxn>
                <a:cxn ang="0">
                  <a:pos x="24" y="0"/>
                </a:cxn>
                <a:cxn ang="0">
                  <a:pos x="12" y="12"/>
                </a:cxn>
                <a:cxn ang="0">
                  <a:pos x="6" y="24"/>
                </a:cxn>
                <a:cxn ang="0">
                  <a:pos x="0" y="36"/>
                </a:cxn>
                <a:cxn ang="0">
                  <a:pos x="12" y="66"/>
                </a:cxn>
                <a:cxn ang="0">
                  <a:pos x="30" y="84"/>
                </a:cxn>
                <a:cxn ang="0">
                  <a:pos x="48" y="96"/>
                </a:cxn>
                <a:cxn ang="0">
                  <a:pos x="48" y="96"/>
                </a:cxn>
                <a:cxn ang="0">
                  <a:pos x="48" y="12"/>
                </a:cxn>
                <a:cxn ang="0">
                  <a:pos x="66" y="18"/>
                </a:cxn>
                <a:cxn ang="0">
                  <a:pos x="72" y="24"/>
                </a:cxn>
                <a:cxn ang="0">
                  <a:pos x="72" y="36"/>
                </a:cxn>
                <a:cxn ang="0">
                  <a:pos x="72" y="48"/>
                </a:cxn>
                <a:cxn ang="0">
                  <a:pos x="54" y="66"/>
                </a:cxn>
                <a:cxn ang="0">
                  <a:pos x="48" y="78"/>
                </a:cxn>
                <a:cxn ang="0">
                  <a:pos x="30" y="66"/>
                </a:cxn>
                <a:cxn ang="0">
                  <a:pos x="24" y="48"/>
                </a:cxn>
                <a:cxn ang="0">
                  <a:pos x="18" y="30"/>
                </a:cxn>
                <a:cxn ang="0">
                  <a:pos x="30" y="12"/>
                </a:cxn>
                <a:cxn ang="0">
                  <a:pos x="48" y="12"/>
                </a:cxn>
                <a:cxn ang="0">
                  <a:pos x="48" y="12"/>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02" name="Freeform 18"/>
            <p:cNvSpPr>
              <a:spLocks noEditPoints="1"/>
            </p:cNvSpPr>
            <p:nvPr userDrawn="1"/>
          </p:nvSpPr>
          <p:spPr bwMode="ltGray">
            <a:xfrm>
              <a:off x="3059" y="1768"/>
              <a:ext cx="90" cy="108"/>
            </a:xfrm>
            <a:custGeom>
              <a:avLst/>
              <a:gdLst/>
              <a:ahLst/>
              <a:cxnLst>
                <a:cxn ang="0">
                  <a:pos x="0" y="90"/>
                </a:cxn>
                <a:cxn ang="0">
                  <a:pos x="12" y="102"/>
                </a:cxn>
                <a:cxn ang="0">
                  <a:pos x="24" y="108"/>
                </a:cxn>
                <a:cxn ang="0">
                  <a:pos x="54" y="108"/>
                </a:cxn>
                <a:cxn ang="0">
                  <a:pos x="78" y="96"/>
                </a:cxn>
                <a:cxn ang="0">
                  <a:pos x="90" y="72"/>
                </a:cxn>
                <a:cxn ang="0">
                  <a:pos x="84" y="42"/>
                </a:cxn>
                <a:cxn ang="0">
                  <a:pos x="66" y="24"/>
                </a:cxn>
                <a:cxn ang="0">
                  <a:pos x="54" y="12"/>
                </a:cxn>
                <a:cxn ang="0">
                  <a:pos x="48" y="6"/>
                </a:cxn>
                <a:cxn ang="0">
                  <a:pos x="48" y="6"/>
                </a:cxn>
                <a:cxn ang="0">
                  <a:pos x="48" y="0"/>
                </a:cxn>
                <a:cxn ang="0">
                  <a:pos x="24" y="24"/>
                </a:cxn>
                <a:cxn ang="0">
                  <a:pos x="6" y="48"/>
                </a:cxn>
                <a:cxn ang="0">
                  <a:pos x="0" y="66"/>
                </a:cxn>
                <a:cxn ang="0">
                  <a:pos x="0" y="90"/>
                </a:cxn>
                <a:cxn ang="0">
                  <a:pos x="0" y="90"/>
                </a:cxn>
                <a:cxn ang="0">
                  <a:pos x="12" y="66"/>
                </a:cxn>
                <a:cxn ang="0">
                  <a:pos x="18" y="48"/>
                </a:cxn>
                <a:cxn ang="0">
                  <a:pos x="30" y="36"/>
                </a:cxn>
                <a:cxn ang="0">
                  <a:pos x="42" y="24"/>
                </a:cxn>
                <a:cxn ang="0">
                  <a:pos x="48" y="18"/>
                </a:cxn>
                <a:cxn ang="0">
                  <a:pos x="66" y="30"/>
                </a:cxn>
                <a:cxn ang="0">
                  <a:pos x="72" y="48"/>
                </a:cxn>
                <a:cxn ang="0">
                  <a:pos x="78" y="72"/>
                </a:cxn>
                <a:cxn ang="0">
                  <a:pos x="78" y="84"/>
                </a:cxn>
                <a:cxn ang="0">
                  <a:pos x="66" y="96"/>
                </a:cxn>
                <a:cxn ang="0">
                  <a:pos x="42" y="102"/>
                </a:cxn>
                <a:cxn ang="0">
                  <a:pos x="30" y="96"/>
                </a:cxn>
                <a:cxn ang="0">
                  <a:pos x="18" y="90"/>
                </a:cxn>
                <a:cxn ang="0">
                  <a:pos x="12" y="78"/>
                </a:cxn>
                <a:cxn ang="0">
                  <a:pos x="12" y="66"/>
                </a:cxn>
                <a:cxn ang="0">
                  <a:pos x="12" y="66"/>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03" name="Freeform 19"/>
            <p:cNvSpPr>
              <a:spLocks/>
            </p:cNvSpPr>
            <p:nvPr userDrawn="1"/>
          </p:nvSpPr>
          <p:spPr bwMode="ltGray">
            <a:xfrm>
              <a:off x="5470" y="1205"/>
              <a:ext cx="102" cy="156"/>
            </a:xfrm>
            <a:custGeom>
              <a:avLst/>
              <a:gdLst/>
              <a:ahLst/>
              <a:cxnLst>
                <a:cxn ang="0">
                  <a:pos x="102" y="0"/>
                </a:cxn>
                <a:cxn ang="0">
                  <a:pos x="0" y="6"/>
                </a:cxn>
                <a:cxn ang="0">
                  <a:pos x="30" y="72"/>
                </a:cxn>
                <a:cxn ang="0">
                  <a:pos x="30" y="156"/>
                </a:cxn>
                <a:cxn ang="0">
                  <a:pos x="72" y="156"/>
                </a:cxn>
                <a:cxn ang="0">
                  <a:pos x="72" y="66"/>
                </a:cxn>
                <a:cxn ang="0">
                  <a:pos x="102" y="0"/>
                </a:cxn>
                <a:cxn ang="0">
                  <a:pos x="102" y="0"/>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04" name="Freeform 20"/>
            <p:cNvSpPr>
              <a:spLocks noEditPoints="1"/>
            </p:cNvSpPr>
            <p:nvPr userDrawn="1"/>
          </p:nvSpPr>
          <p:spPr bwMode="ltGray">
            <a:xfrm>
              <a:off x="5476" y="1349"/>
              <a:ext cx="84" cy="96"/>
            </a:xfrm>
            <a:custGeom>
              <a:avLst/>
              <a:gdLst/>
              <a:ahLst/>
              <a:cxnLst>
                <a:cxn ang="0">
                  <a:pos x="42" y="96"/>
                </a:cxn>
                <a:cxn ang="0">
                  <a:pos x="66" y="78"/>
                </a:cxn>
                <a:cxn ang="0">
                  <a:pos x="84" y="54"/>
                </a:cxn>
                <a:cxn ang="0">
                  <a:pos x="84" y="30"/>
                </a:cxn>
                <a:cxn ang="0">
                  <a:pos x="66" y="6"/>
                </a:cxn>
                <a:cxn ang="0">
                  <a:pos x="42" y="0"/>
                </a:cxn>
                <a:cxn ang="0">
                  <a:pos x="24" y="6"/>
                </a:cxn>
                <a:cxn ang="0">
                  <a:pos x="12" y="18"/>
                </a:cxn>
                <a:cxn ang="0">
                  <a:pos x="6" y="30"/>
                </a:cxn>
                <a:cxn ang="0">
                  <a:pos x="0" y="42"/>
                </a:cxn>
                <a:cxn ang="0">
                  <a:pos x="12" y="66"/>
                </a:cxn>
                <a:cxn ang="0">
                  <a:pos x="30" y="84"/>
                </a:cxn>
                <a:cxn ang="0">
                  <a:pos x="42" y="96"/>
                </a:cxn>
                <a:cxn ang="0">
                  <a:pos x="42" y="96"/>
                </a:cxn>
                <a:cxn ang="0">
                  <a:pos x="48" y="12"/>
                </a:cxn>
                <a:cxn ang="0">
                  <a:pos x="66" y="18"/>
                </a:cxn>
                <a:cxn ang="0">
                  <a:pos x="72" y="30"/>
                </a:cxn>
                <a:cxn ang="0">
                  <a:pos x="72" y="42"/>
                </a:cxn>
                <a:cxn ang="0">
                  <a:pos x="66" y="54"/>
                </a:cxn>
                <a:cxn ang="0">
                  <a:pos x="54" y="72"/>
                </a:cxn>
                <a:cxn ang="0">
                  <a:pos x="42" y="84"/>
                </a:cxn>
                <a:cxn ang="0">
                  <a:pos x="42" y="84"/>
                </a:cxn>
                <a:cxn ang="0">
                  <a:pos x="30" y="72"/>
                </a:cxn>
                <a:cxn ang="0">
                  <a:pos x="18" y="54"/>
                </a:cxn>
                <a:cxn ang="0">
                  <a:pos x="18" y="30"/>
                </a:cxn>
                <a:cxn ang="0">
                  <a:pos x="30" y="18"/>
                </a:cxn>
                <a:cxn ang="0">
                  <a:pos x="48" y="12"/>
                </a:cxn>
                <a:cxn ang="0">
                  <a:pos x="48" y="12"/>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05" name="Freeform 21"/>
            <p:cNvSpPr>
              <a:spLocks noEditPoints="1"/>
            </p:cNvSpPr>
            <p:nvPr userDrawn="1"/>
          </p:nvSpPr>
          <p:spPr bwMode="ltGray">
            <a:xfrm>
              <a:off x="5470" y="1433"/>
              <a:ext cx="90" cy="108"/>
            </a:xfrm>
            <a:custGeom>
              <a:avLst/>
              <a:gdLst/>
              <a:ahLst/>
              <a:cxnLst>
                <a:cxn ang="0">
                  <a:pos x="6" y="90"/>
                </a:cxn>
                <a:cxn ang="0">
                  <a:pos x="18" y="102"/>
                </a:cxn>
                <a:cxn ang="0">
                  <a:pos x="30" y="108"/>
                </a:cxn>
                <a:cxn ang="0">
                  <a:pos x="60" y="108"/>
                </a:cxn>
                <a:cxn ang="0">
                  <a:pos x="84" y="96"/>
                </a:cxn>
                <a:cxn ang="0">
                  <a:pos x="90" y="84"/>
                </a:cxn>
                <a:cxn ang="0">
                  <a:pos x="90" y="66"/>
                </a:cxn>
                <a:cxn ang="0">
                  <a:pos x="84" y="36"/>
                </a:cxn>
                <a:cxn ang="0">
                  <a:pos x="72" y="18"/>
                </a:cxn>
                <a:cxn ang="0">
                  <a:pos x="60" y="6"/>
                </a:cxn>
                <a:cxn ang="0">
                  <a:pos x="54" y="0"/>
                </a:cxn>
                <a:cxn ang="0">
                  <a:pos x="54" y="0"/>
                </a:cxn>
                <a:cxn ang="0">
                  <a:pos x="48" y="0"/>
                </a:cxn>
                <a:cxn ang="0">
                  <a:pos x="24" y="24"/>
                </a:cxn>
                <a:cxn ang="0">
                  <a:pos x="12" y="48"/>
                </a:cxn>
                <a:cxn ang="0">
                  <a:pos x="0" y="66"/>
                </a:cxn>
                <a:cxn ang="0">
                  <a:pos x="6" y="90"/>
                </a:cxn>
                <a:cxn ang="0">
                  <a:pos x="6" y="90"/>
                </a:cxn>
                <a:cxn ang="0">
                  <a:pos x="18" y="66"/>
                </a:cxn>
                <a:cxn ang="0">
                  <a:pos x="24" y="48"/>
                </a:cxn>
                <a:cxn ang="0">
                  <a:pos x="36" y="30"/>
                </a:cxn>
                <a:cxn ang="0">
                  <a:pos x="42" y="18"/>
                </a:cxn>
                <a:cxn ang="0">
                  <a:pos x="48" y="12"/>
                </a:cxn>
                <a:cxn ang="0">
                  <a:pos x="78" y="42"/>
                </a:cxn>
                <a:cxn ang="0">
                  <a:pos x="84" y="66"/>
                </a:cxn>
                <a:cxn ang="0">
                  <a:pos x="66" y="90"/>
                </a:cxn>
                <a:cxn ang="0">
                  <a:pos x="54" y="96"/>
                </a:cxn>
                <a:cxn ang="0">
                  <a:pos x="42" y="96"/>
                </a:cxn>
                <a:cxn ang="0">
                  <a:pos x="30" y="96"/>
                </a:cxn>
                <a:cxn ang="0">
                  <a:pos x="24" y="84"/>
                </a:cxn>
                <a:cxn ang="0">
                  <a:pos x="18" y="78"/>
                </a:cxn>
                <a:cxn ang="0">
                  <a:pos x="18" y="66"/>
                </a:cxn>
                <a:cxn ang="0">
                  <a:pos x="18" y="66"/>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06" name="Freeform 22"/>
            <p:cNvSpPr>
              <a:spLocks noEditPoints="1"/>
            </p:cNvSpPr>
            <p:nvPr userDrawn="1"/>
          </p:nvSpPr>
          <p:spPr bwMode="ltGray">
            <a:xfrm>
              <a:off x="5428" y="3525"/>
              <a:ext cx="66" cy="96"/>
            </a:xfrm>
            <a:custGeom>
              <a:avLst/>
              <a:gdLst/>
              <a:ahLst/>
              <a:cxnLst>
                <a:cxn ang="0">
                  <a:pos x="30" y="96"/>
                </a:cxn>
                <a:cxn ang="0">
                  <a:pos x="54" y="72"/>
                </a:cxn>
                <a:cxn ang="0">
                  <a:pos x="66" y="48"/>
                </a:cxn>
                <a:cxn ang="0">
                  <a:pos x="66" y="24"/>
                </a:cxn>
                <a:cxn ang="0">
                  <a:pos x="54" y="6"/>
                </a:cxn>
                <a:cxn ang="0">
                  <a:pos x="30" y="0"/>
                </a:cxn>
                <a:cxn ang="0">
                  <a:pos x="18" y="0"/>
                </a:cxn>
                <a:cxn ang="0">
                  <a:pos x="6" y="12"/>
                </a:cxn>
                <a:cxn ang="0">
                  <a:pos x="0" y="36"/>
                </a:cxn>
                <a:cxn ang="0">
                  <a:pos x="6" y="60"/>
                </a:cxn>
                <a:cxn ang="0">
                  <a:pos x="18" y="84"/>
                </a:cxn>
                <a:cxn ang="0">
                  <a:pos x="30" y="96"/>
                </a:cxn>
                <a:cxn ang="0">
                  <a:pos x="30" y="96"/>
                </a:cxn>
                <a:cxn ang="0">
                  <a:pos x="30" y="12"/>
                </a:cxn>
                <a:cxn ang="0">
                  <a:pos x="48" y="18"/>
                </a:cxn>
                <a:cxn ang="0">
                  <a:pos x="54" y="24"/>
                </a:cxn>
                <a:cxn ang="0">
                  <a:pos x="54" y="36"/>
                </a:cxn>
                <a:cxn ang="0">
                  <a:pos x="48" y="48"/>
                </a:cxn>
                <a:cxn ang="0">
                  <a:pos x="36" y="66"/>
                </a:cxn>
                <a:cxn ang="0">
                  <a:pos x="30" y="78"/>
                </a:cxn>
                <a:cxn ang="0">
                  <a:pos x="18" y="66"/>
                </a:cxn>
                <a:cxn ang="0">
                  <a:pos x="12" y="48"/>
                </a:cxn>
                <a:cxn ang="0">
                  <a:pos x="6" y="30"/>
                </a:cxn>
                <a:cxn ang="0">
                  <a:pos x="18" y="12"/>
                </a:cxn>
                <a:cxn ang="0">
                  <a:pos x="30" y="12"/>
                </a:cxn>
                <a:cxn ang="0">
                  <a:pos x="30" y="12"/>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07" name="Freeform 23"/>
            <p:cNvSpPr>
              <a:spLocks/>
            </p:cNvSpPr>
            <p:nvPr userDrawn="1"/>
          </p:nvSpPr>
          <p:spPr bwMode="ltGray">
            <a:xfrm>
              <a:off x="3017" y="1127"/>
              <a:ext cx="2603" cy="444"/>
            </a:xfrm>
            <a:custGeom>
              <a:avLst/>
              <a:gdLst/>
              <a:ahLst/>
              <a:cxnLst>
                <a:cxn ang="0">
                  <a:pos x="2577" y="0"/>
                </a:cxn>
                <a:cxn ang="0">
                  <a:pos x="2594" y="72"/>
                </a:cxn>
                <a:cxn ang="0">
                  <a:pos x="6" y="444"/>
                </a:cxn>
                <a:cxn ang="0">
                  <a:pos x="0" y="396"/>
                </a:cxn>
                <a:cxn ang="0">
                  <a:pos x="1225" y="96"/>
                </a:cxn>
                <a:cxn ang="0">
                  <a:pos x="1351" y="78"/>
                </a:cxn>
                <a:cxn ang="0">
                  <a:pos x="2577" y="0"/>
                </a:cxn>
                <a:cxn ang="0">
                  <a:pos x="2577" y="0"/>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endParaRPr lang="fa-IR"/>
            </a:p>
          </p:txBody>
        </p:sp>
        <p:sp>
          <p:nvSpPr>
            <p:cNvPr id="221208" name="Freeform 24"/>
            <p:cNvSpPr>
              <a:spLocks noEditPoints="1"/>
            </p:cNvSpPr>
            <p:nvPr userDrawn="1"/>
          </p:nvSpPr>
          <p:spPr bwMode="ltGray">
            <a:xfrm>
              <a:off x="2934" y="3773"/>
              <a:ext cx="84" cy="95"/>
            </a:xfrm>
            <a:custGeom>
              <a:avLst/>
              <a:gdLst/>
              <a:ahLst/>
              <a:cxnLst>
                <a:cxn ang="0">
                  <a:pos x="36" y="95"/>
                </a:cxn>
                <a:cxn ang="0">
                  <a:pos x="60" y="77"/>
                </a:cxn>
                <a:cxn ang="0">
                  <a:pos x="78" y="53"/>
                </a:cxn>
                <a:cxn ang="0">
                  <a:pos x="84" y="42"/>
                </a:cxn>
                <a:cxn ang="0">
                  <a:pos x="84" y="30"/>
                </a:cxn>
                <a:cxn ang="0">
                  <a:pos x="72" y="6"/>
                </a:cxn>
                <a:cxn ang="0">
                  <a:pos x="42" y="0"/>
                </a:cxn>
                <a:cxn ang="0">
                  <a:pos x="30" y="0"/>
                </a:cxn>
                <a:cxn ang="0">
                  <a:pos x="12" y="12"/>
                </a:cxn>
                <a:cxn ang="0">
                  <a:pos x="0" y="24"/>
                </a:cxn>
                <a:cxn ang="0">
                  <a:pos x="0" y="36"/>
                </a:cxn>
                <a:cxn ang="0">
                  <a:pos x="6" y="59"/>
                </a:cxn>
                <a:cxn ang="0">
                  <a:pos x="24" y="83"/>
                </a:cxn>
                <a:cxn ang="0">
                  <a:pos x="36" y="95"/>
                </a:cxn>
                <a:cxn ang="0">
                  <a:pos x="36" y="95"/>
                </a:cxn>
                <a:cxn ang="0">
                  <a:pos x="48" y="12"/>
                </a:cxn>
                <a:cxn ang="0">
                  <a:pos x="66" y="18"/>
                </a:cxn>
                <a:cxn ang="0">
                  <a:pos x="72" y="30"/>
                </a:cxn>
                <a:cxn ang="0">
                  <a:pos x="72" y="42"/>
                </a:cxn>
                <a:cxn ang="0">
                  <a:pos x="66" y="53"/>
                </a:cxn>
                <a:cxn ang="0">
                  <a:pos x="48" y="71"/>
                </a:cxn>
                <a:cxn ang="0">
                  <a:pos x="42" y="77"/>
                </a:cxn>
                <a:cxn ang="0">
                  <a:pos x="36" y="77"/>
                </a:cxn>
                <a:cxn ang="0">
                  <a:pos x="24" y="65"/>
                </a:cxn>
                <a:cxn ang="0">
                  <a:pos x="18" y="48"/>
                </a:cxn>
                <a:cxn ang="0">
                  <a:pos x="18" y="30"/>
                </a:cxn>
                <a:cxn ang="0">
                  <a:pos x="30" y="12"/>
                </a:cxn>
                <a:cxn ang="0">
                  <a:pos x="48" y="12"/>
                </a:cxn>
                <a:cxn ang="0">
                  <a:pos x="48" y="12"/>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09" name="Freeform 25"/>
            <p:cNvSpPr>
              <a:spLocks noEditPoints="1"/>
            </p:cNvSpPr>
            <p:nvPr userDrawn="1"/>
          </p:nvSpPr>
          <p:spPr bwMode="ltGray">
            <a:xfrm>
              <a:off x="3779" y="3872"/>
              <a:ext cx="90" cy="108"/>
            </a:xfrm>
            <a:custGeom>
              <a:avLst/>
              <a:gdLst/>
              <a:ahLst/>
              <a:cxnLst>
                <a:cxn ang="0">
                  <a:pos x="12" y="96"/>
                </a:cxn>
                <a:cxn ang="0">
                  <a:pos x="24" y="108"/>
                </a:cxn>
                <a:cxn ang="0">
                  <a:pos x="42" y="108"/>
                </a:cxn>
                <a:cxn ang="0">
                  <a:pos x="66" y="102"/>
                </a:cxn>
                <a:cxn ang="0">
                  <a:pos x="84" y="78"/>
                </a:cxn>
                <a:cxn ang="0">
                  <a:pos x="90" y="66"/>
                </a:cxn>
                <a:cxn ang="0">
                  <a:pos x="84" y="48"/>
                </a:cxn>
                <a:cxn ang="0">
                  <a:pos x="66" y="24"/>
                </a:cxn>
                <a:cxn ang="0">
                  <a:pos x="48" y="12"/>
                </a:cxn>
                <a:cxn ang="0">
                  <a:pos x="36" y="0"/>
                </a:cxn>
                <a:cxn ang="0">
                  <a:pos x="30" y="0"/>
                </a:cxn>
                <a:cxn ang="0">
                  <a:pos x="30" y="0"/>
                </a:cxn>
                <a:cxn ang="0">
                  <a:pos x="24" y="0"/>
                </a:cxn>
                <a:cxn ang="0">
                  <a:pos x="12" y="30"/>
                </a:cxn>
                <a:cxn ang="0">
                  <a:pos x="0" y="54"/>
                </a:cxn>
                <a:cxn ang="0">
                  <a:pos x="0" y="78"/>
                </a:cxn>
                <a:cxn ang="0">
                  <a:pos x="12" y="96"/>
                </a:cxn>
                <a:cxn ang="0">
                  <a:pos x="12" y="96"/>
                </a:cxn>
                <a:cxn ang="0">
                  <a:pos x="12" y="72"/>
                </a:cxn>
                <a:cxn ang="0">
                  <a:pos x="18" y="54"/>
                </a:cxn>
                <a:cxn ang="0">
                  <a:pos x="24" y="36"/>
                </a:cxn>
                <a:cxn ang="0">
                  <a:pos x="30" y="18"/>
                </a:cxn>
                <a:cxn ang="0">
                  <a:pos x="30" y="12"/>
                </a:cxn>
                <a:cxn ang="0">
                  <a:pos x="48" y="24"/>
                </a:cxn>
                <a:cxn ang="0">
                  <a:pos x="66" y="36"/>
                </a:cxn>
                <a:cxn ang="0">
                  <a:pos x="78" y="54"/>
                </a:cxn>
                <a:cxn ang="0">
                  <a:pos x="78" y="72"/>
                </a:cxn>
                <a:cxn ang="0">
                  <a:pos x="72" y="84"/>
                </a:cxn>
                <a:cxn ang="0">
                  <a:pos x="48" y="96"/>
                </a:cxn>
                <a:cxn ang="0">
                  <a:pos x="36" y="96"/>
                </a:cxn>
                <a:cxn ang="0">
                  <a:pos x="24" y="90"/>
                </a:cxn>
                <a:cxn ang="0">
                  <a:pos x="18" y="84"/>
                </a:cxn>
                <a:cxn ang="0">
                  <a:pos x="12" y="72"/>
                </a:cxn>
                <a:cxn ang="0">
                  <a:pos x="12" y="72"/>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10" name="Freeform 26"/>
            <p:cNvSpPr>
              <a:spLocks noEditPoints="1"/>
            </p:cNvSpPr>
            <p:nvPr userDrawn="1"/>
          </p:nvSpPr>
          <p:spPr bwMode="ltGray">
            <a:xfrm>
              <a:off x="2400" y="3872"/>
              <a:ext cx="72" cy="90"/>
            </a:xfrm>
            <a:custGeom>
              <a:avLst/>
              <a:gdLst/>
              <a:ahLst/>
              <a:cxnLst>
                <a:cxn ang="0">
                  <a:pos x="71" y="90"/>
                </a:cxn>
                <a:cxn ang="0">
                  <a:pos x="71" y="60"/>
                </a:cxn>
                <a:cxn ang="0">
                  <a:pos x="71" y="36"/>
                </a:cxn>
                <a:cxn ang="0">
                  <a:pos x="60" y="12"/>
                </a:cxn>
                <a:cxn ang="0">
                  <a:pos x="36" y="0"/>
                </a:cxn>
                <a:cxn ang="0">
                  <a:pos x="12" y="12"/>
                </a:cxn>
                <a:cxn ang="0">
                  <a:pos x="0" y="36"/>
                </a:cxn>
                <a:cxn ang="0">
                  <a:pos x="6" y="60"/>
                </a:cxn>
                <a:cxn ang="0">
                  <a:pos x="30" y="78"/>
                </a:cxn>
                <a:cxn ang="0">
                  <a:pos x="54" y="90"/>
                </a:cxn>
                <a:cxn ang="0">
                  <a:pos x="71" y="90"/>
                </a:cxn>
                <a:cxn ang="0">
                  <a:pos x="71" y="90"/>
                </a:cxn>
                <a:cxn ang="0">
                  <a:pos x="24" y="18"/>
                </a:cxn>
                <a:cxn ang="0">
                  <a:pos x="42" y="18"/>
                </a:cxn>
                <a:cxn ang="0">
                  <a:pos x="54" y="18"/>
                </a:cxn>
                <a:cxn ang="0">
                  <a:pos x="60" y="42"/>
                </a:cxn>
                <a:cxn ang="0">
                  <a:pos x="60" y="66"/>
                </a:cxn>
                <a:cxn ang="0">
                  <a:pos x="60" y="72"/>
                </a:cxn>
                <a:cxn ang="0">
                  <a:pos x="60" y="78"/>
                </a:cxn>
                <a:cxn ang="0">
                  <a:pos x="42" y="72"/>
                </a:cxn>
                <a:cxn ang="0">
                  <a:pos x="24" y="66"/>
                </a:cxn>
                <a:cxn ang="0">
                  <a:pos x="12" y="48"/>
                </a:cxn>
                <a:cxn ang="0">
                  <a:pos x="12" y="30"/>
                </a:cxn>
                <a:cxn ang="0">
                  <a:pos x="24" y="18"/>
                </a:cxn>
                <a:cxn ang="0">
                  <a:pos x="24" y="18"/>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11" name="Oval 27"/>
            <p:cNvSpPr>
              <a:spLocks noChangeArrowheads="1"/>
            </p:cNvSpPr>
            <p:nvPr userDrawn="1"/>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w="9525">
              <a:noFill/>
              <a:round/>
              <a:headEnd/>
              <a:tailEnd/>
            </a:ln>
            <a:effectLst/>
          </p:spPr>
          <p:txBody>
            <a:bodyPr/>
            <a:lstStyle/>
            <a:p>
              <a:endParaRPr lang="fa-IR"/>
            </a:p>
          </p:txBody>
        </p:sp>
        <p:sp>
          <p:nvSpPr>
            <p:cNvPr id="221212" name="Oval 28"/>
            <p:cNvSpPr>
              <a:spLocks noChangeArrowheads="1"/>
            </p:cNvSpPr>
            <p:nvPr userDrawn="1"/>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endParaRPr lang="fa-IR"/>
            </a:p>
          </p:txBody>
        </p:sp>
        <p:sp>
          <p:nvSpPr>
            <p:cNvPr id="221213" name="Oval 29"/>
            <p:cNvSpPr>
              <a:spLocks noChangeArrowheads="1"/>
            </p:cNvSpPr>
            <p:nvPr userDrawn="1"/>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w="9525">
              <a:noFill/>
              <a:round/>
              <a:headEnd/>
              <a:tailEnd/>
            </a:ln>
            <a:effectLst/>
          </p:spPr>
          <p:txBody>
            <a:bodyPr/>
            <a:lstStyle/>
            <a:p>
              <a:endParaRPr lang="fa-IR"/>
            </a:p>
          </p:txBody>
        </p:sp>
        <p:sp>
          <p:nvSpPr>
            <p:cNvPr id="221214" name="Freeform 30"/>
            <p:cNvSpPr>
              <a:spLocks noEditPoints="1"/>
            </p:cNvSpPr>
            <p:nvPr userDrawn="1"/>
          </p:nvSpPr>
          <p:spPr bwMode="ltGray">
            <a:xfrm>
              <a:off x="3743" y="3788"/>
              <a:ext cx="90" cy="96"/>
            </a:xfrm>
            <a:custGeom>
              <a:avLst/>
              <a:gdLst/>
              <a:ahLst/>
              <a:cxnLst>
                <a:cxn ang="0">
                  <a:pos x="66" y="96"/>
                </a:cxn>
                <a:cxn ang="0">
                  <a:pos x="78" y="66"/>
                </a:cxn>
                <a:cxn ang="0">
                  <a:pos x="90" y="42"/>
                </a:cxn>
                <a:cxn ang="0">
                  <a:pos x="78" y="18"/>
                </a:cxn>
                <a:cxn ang="0">
                  <a:pos x="60" y="0"/>
                </a:cxn>
                <a:cxn ang="0">
                  <a:pos x="30" y="6"/>
                </a:cxn>
                <a:cxn ang="0">
                  <a:pos x="18" y="18"/>
                </a:cxn>
                <a:cxn ang="0">
                  <a:pos x="6" y="30"/>
                </a:cxn>
                <a:cxn ang="0">
                  <a:pos x="0" y="42"/>
                </a:cxn>
                <a:cxn ang="0">
                  <a:pos x="6" y="60"/>
                </a:cxn>
                <a:cxn ang="0">
                  <a:pos x="24" y="78"/>
                </a:cxn>
                <a:cxn ang="0">
                  <a:pos x="48" y="90"/>
                </a:cxn>
                <a:cxn ang="0">
                  <a:pos x="66" y="96"/>
                </a:cxn>
                <a:cxn ang="0">
                  <a:pos x="66" y="96"/>
                </a:cxn>
                <a:cxn ang="0">
                  <a:pos x="42" y="18"/>
                </a:cxn>
                <a:cxn ang="0">
                  <a:pos x="60" y="18"/>
                </a:cxn>
                <a:cxn ang="0">
                  <a:pos x="72" y="24"/>
                </a:cxn>
                <a:cxn ang="0">
                  <a:pos x="72" y="36"/>
                </a:cxn>
                <a:cxn ang="0">
                  <a:pos x="72" y="48"/>
                </a:cxn>
                <a:cxn ang="0">
                  <a:pos x="66" y="72"/>
                </a:cxn>
                <a:cxn ang="0">
                  <a:pos x="60" y="78"/>
                </a:cxn>
                <a:cxn ang="0">
                  <a:pos x="60" y="84"/>
                </a:cxn>
                <a:cxn ang="0">
                  <a:pos x="42" y="72"/>
                </a:cxn>
                <a:cxn ang="0">
                  <a:pos x="30" y="66"/>
                </a:cxn>
                <a:cxn ang="0">
                  <a:pos x="18" y="42"/>
                </a:cxn>
                <a:cxn ang="0">
                  <a:pos x="24" y="30"/>
                </a:cxn>
                <a:cxn ang="0">
                  <a:pos x="42" y="18"/>
                </a:cxn>
                <a:cxn ang="0">
                  <a:pos x="42" y="18"/>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15" name="Freeform 31"/>
            <p:cNvSpPr>
              <a:spLocks noEditPoints="1"/>
            </p:cNvSpPr>
            <p:nvPr userDrawn="1"/>
          </p:nvSpPr>
          <p:spPr bwMode="ltGray">
            <a:xfrm>
              <a:off x="5422" y="3603"/>
              <a:ext cx="72" cy="108"/>
            </a:xfrm>
            <a:custGeom>
              <a:avLst/>
              <a:gdLst/>
              <a:ahLst/>
              <a:cxnLst>
                <a:cxn ang="0">
                  <a:pos x="0" y="90"/>
                </a:cxn>
                <a:cxn ang="0">
                  <a:pos x="12" y="102"/>
                </a:cxn>
                <a:cxn ang="0">
                  <a:pos x="24" y="108"/>
                </a:cxn>
                <a:cxn ang="0">
                  <a:pos x="48" y="108"/>
                </a:cxn>
                <a:cxn ang="0">
                  <a:pos x="66" y="96"/>
                </a:cxn>
                <a:cxn ang="0">
                  <a:pos x="72" y="66"/>
                </a:cxn>
                <a:cxn ang="0">
                  <a:pos x="66" y="42"/>
                </a:cxn>
                <a:cxn ang="0">
                  <a:pos x="60" y="18"/>
                </a:cxn>
                <a:cxn ang="0">
                  <a:pos x="48" y="6"/>
                </a:cxn>
                <a:cxn ang="0">
                  <a:pos x="42" y="0"/>
                </a:cxn>
                <a:cxn ang="0">
                  <a:pos x="42" y="0"/>
                </a:cxn>
                <a:cxn ang="0">
                  <a:pos x="36" y="0"/>
                </a:cxn>
                <a:cxn ang="0">
                  <a:pos x="18" y="24"/>
                </a:cxn>
                <a:cxn ang="0">
                  <a:pos x="6" y="48"/>
                </a:cxn>
                <a:cxn ang="0">
                  <a:pos x="0" y="66"/>
                </a:cxn>
                <a:cxn ang="0">
                  <a:pos x="0" y="90"/>
                </a:cxn>
                <a:cxn ang="0">
                  <a:pos x="0" y="90"/>
                </a:cxn>
                <a:cxn ang="0">
                  <a:pos x="12" y="66"/>
                </a:cxn>
                <a:cxn ang="0">
                  <a:pos x="18" y="48"/>
                </a:cxn>
                <a:cxn ang="0">
                  <a:pos x="24" y="36"/>
                </a:cxn>
                <a:cxn ang="0">
                  <a:pos x="30" y="24"/>
                </a:cxn>
                <a:cxn ang="0">
                  <a:pos x="36" y="18"/>
                </a:cxn>
                <a:cxn ang="0">
                  <a:pos x="54" y="30"/>
                </a:cxn>
                <a:cxn ang="0">
                  <a:pos x="60" y="48"/>
                </a:cxn>
                <a:cxn ang="0">
                  <a:pos x="66" y="72"/>
                </a:cxn>
                <a:cxn ang="0">
                  <a:pos x="66" y="84"/>
                </a:cxn>
                <a:cxn ang="0">
                  <a:pos x="54" y="96"/>
                </a:cxn>
                <a:cxn ang="0">
                  <a:pos x="30" y="102"/>
                </a:cxn>
                <a:cxn ang="0">
                  <a:pos x="24" y="96"/>
                </a:cxn>
                <a:cxn ang="0">
                  <a:pos x="12" y="90"/>
                </a:cxn>
                <a:cxn ang="0">
                  <a:pos x="12" y="78"/>
                </a:cxn>
                <a:cxn ang="0">
                  <a:pos x="12" y="66"/>
                </a:cxn>
                <a:cxn ang="0">
                  <a:pos x="12" y="66"/>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w="9525">
              <a:noFill/>
              <a:round/>
              <a:headEnd/>
              <a:tailEnd/>
            </a:ln>
          </p:spPr>
          <p:txBody>
            <a:bodyPr/>
            <a:lstStyle/>
            <a:p>
              <a:endParaRPr lang="fa-IR"/>
            </a:p>
          </p:txBody>
        </p:sp>
        <p:sp>
          <p:nvSpPr>
            <p:cNvPr id="221216" name="Rectangle 32"/>
            <p:cNvSpPr>
              <a:spLocks noChangeArrowheads="1"/>
            </p:cNvSpPr>
            <p:nvPr userDrawn="1"/>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w="9525">
              <a:noFill/>
              <a:miter lim="800000"/>
              <a:headEnd/>
              <a:tailEnd/>
            </a:ln>
            <a:effectLst/>
          </p:spPr>
          <p:txBody>
            <a:bodyPr/>
            <a:lstStyle/>
            <a:p>
              <a:endParaRPr lang="fa-IR"/>
            </a:p>
          </p:txBody>
        </p:sp>
        <p:sp>
          <p:nvSpPr>
            <p:cNvPr id="221217" name="Rectangle 33"/>
            <p:cNvSpPr>
              <a:spLocks noChangeArrowheads="1"/>
            </p:cNvSpPr>
            <p:nvPr userDrawn="1"/>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w="9525">
              <a:noFill/>
              <a:miter lim="800000"/>
              <a:headEnd/>
              <a:tailEnd/>
            </a:ln>
            <a:effectLst/>
          </p:spPr>
          <p:txBody>
            <a:bodyPr/>
            <a:lstStyle/>
            <a:p>
              <a:endParaRPr lang="fa-IR"/>
            </a:p>
          </p:txBody>
        </p:sp>
        <p:sp>
          <p:nvSpPr>
            <p:cNvPr id="221218" name="AutoShape 34"/>
            <p:cNvSpPr>
              <a:spLocks noChangeArrowheads="1"/>
            </p:cNvSpPr>
            <p:nvPr userDrawn="1"/>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w="9525">
              <a:noFill/>
              <a:round/>
              <a:headEnd/>
              <a:tailEnd/>
            </a:ln>
            <a:effectLst/>
          </p:spPr>
          <p:txBody>
            <a:bodyPr/>
            <a:lstStyle/>
            <a:p>
              <a:endParaRPr lang="fa-IR"/>
            </a:p>
          </p:txBody>
        </p:sp>
        <p:sp>
          <p:nvSpPr>
            <p:cNvPr id="221219" name="Freeform 35"/>
            <p:cNvSpPr>
              <a:spLocks/>
            </p:cNvSpPr>
            <p:nvPr userDrawn="1"/>
          </p:nvSpPr>
          <p:spPr bwMode="ltGray">
            <a:xfrm>
              <a:off x="4306" y="1529"/>
              <a:ext cx="252" cy="1576"/>
            </a:xfrm>
            <a:custGeom>
              <a:avLst/>
              <a:gdLst/>
              <a:ahLst/>
              <a:cxnLst>
                <a:cxn ang="0">
                  <a:pos x="252" y="1576"/>
                </a:cxn>
                <a:cxn ang="0">
                  <a:pos x="12" y="84"/>
                </a:cxn>
                <a:cxn ang="0">
                  <a:pos x="12" y="60"/>
                </a:cxn>
                <a:cxn ang="0">
                  <a:pos x="0" y="12"/>
                </a:cxn>
                <a:cxn ang="0">
                  <a:pos x="72" y="0"/>
                </a:cxn>
                <a:cxn ang="0">
                  <a:pos x="72" y="0"/>
                </a:cxn>
                <a:cxn ang="0">
                  <a:pos x="78" y="48"/>
                </a:cxn>
                <a:cxn ang="0">
                  <a:pos x="88" y="66"/>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w="9525">
              <a:noFill/>
              <a:round/>
              <a:headEnd/>
              <a:tailEnd/>
            </a:ln>
          </p:spPr>
          <p:txBody>
            <a:bodyPr/>
            <a:lstStyle/>
            <a:p>
              <a:endParaRPr lang="fa-IR"/>
            </a:p>
          </p:txBody>
        </p:sp>
        <p:sp>
          <p:nvSpPr>
            <p:cNvPr id="221220" name="Freeform 36"/>
            <p:cNvSpPr>
              <a:spLocks/>
            </p:cNvSpPr>
            <p:nvPr userDrawn="1"/>
          </p:nvSpPr>
          <p:spPr bwMode="ltGray">
            <a:xfrm>
              <a:off x="4169" y="1421"/>
              <a:ext cx="317" cy="138"/>
            </a:xfrm>
            <a:custGeom>
              <a:avLst/>
              <a:gdLst/>
              <a:ahLst/>
              <a:cxnLst>
                <a:cxn ang="0">
                  <a:pos x="161" y="0"/>
                </a:cxn>
                <a:cxn ang="0">
                  <a:pos x="227" y="6"/>
                </a:cxn>
                <a:cxn ang="0">
                  <a:pos x="275" y="36"/>
                </a:cxn>
                <a:cxn ang="0">
                  <a:pos x="304" y="78"/>
                </a:cxn>
                <a:cxn ang="0">
                  <a:pos x="316" y="138"/>
                </a:cxn>
                <a:cxn ang="0">
                  <a:pos x="0" y="138"/>
                </a:cxn>
                <a:cxn ang="0">
                  <a:pos x="11" y="78"/>
                </a:cxn>
                <a:cxn ang="0">
                  <a:pos x="47" y="36"/>
                </a:cxn>
                <a:cxn ang="0">
                  <a:pos x="95" y="6"/>
                </a:cxn>
                <a:cxn ang="0">
                  <a:pos x="161" y="0"/>
                </a:cxn>
                <a:cxn ang="0">
                  <a:pos x="161" y="0"/>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w="9525">
              <a:noFill/>
              <a:round/>
              <a:headEnd/>
              <a:tailEnd/>
            </a:ln>
          </p:spPr>
          <p:txBody>
            <a:bodyPr/>
            <a:lstStyle/>
            <a:p>
              <a:endParaRPr lang="fa-IR"/>
            </a:p>
          </p:txBody>
        </p:sp>
      </p:grpSp>
      <p:sp>
        <p:nvSpPr>
          <p:cNvPr id="221221" name="Rectangle 37"/>
          <p:cNvSpPr>
            <a:spLocks noGrp="1" noChangeArrowheads="1"/>
          </p:cNvSpPr>
          <p:nvPr>
            <p:ph type="title"/>
          </p:nvPr>
        </p:nvSpPr>
        <p:spPr bwMode="auto">
          <a:xfrm>
            <a:off x="457200" y="277813"/>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21222" name="Rectangle 38"/>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1223" name="Rectangle 39"/>
          <p:cNvSpPr>
            <a:spLocks noGrp="1" noChangeArrowheads="1"/>
          </p:cNvSpPr>
          <p:nvPr>
            <p:ph type="dt" sz="half" idx="2"/>
          </p:nvPr>
        </p:nvSpPr>
        <p:spPr bwMode="auto">
          <a:xfrm>
            <a:off x="457200" y="6278563"/>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a:lvl1pPr>
          </a:lstStyle>
          <a:p>
            <a:endParaRPr lang="en-US"/>
          </a:p>
        </p:txBody>
      </p:sp>
      <p:sp>
        <p:nvSpPr>
          <p:cNvPr id="221224" name="Rectangle 40"/>
          <p:cNvSpPr>
            <a:spLocks noGrp="1" noChangeArrowheads="1"/>
          </p:cNvSpPr>
          <p:nvPr>
            <p:ph type="ftr" sz="quarter" idx="3"/>
          </p:nvPr>
        </p:nvSpPr>
        <p:spPr bwMode="auto">
          <a:xfrm>
            <a:off x="3124200" y="6278563"/>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a:lvl1pPr>
          </a:lstStyle>
          <a:p>
            <a:endParaRPr lang="en-US"/>
          </a:p>
        </p:txBody>
      </p:sp>
      <p:sp>
        <p:nvSpPr>
          <p:cNvPr id="221225" name="Rectangle 41"/>
          <p:cNvSpPr>
            <a:spLocks noGrp="1" noChangeArrowheads="1"/>
          </p:cNvSpPr>
          <p:nvPr>
            <p:ph type="sldNum" sz="quarter" idx="4"/>
          </p:nvPr>
        </p:nvSpPr>
        <p:spPr bwMode="auto">
          <a:xfrm>
            <a:off x="6553200" y="6278563"/>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a:lvl1pPr>
          </a:lstStyle>
          <a:p>
            <a:fld id="{257D0299-B69D-443C-81BC-89A622C70E84}" type="slidenum">
              <a:rPr lang="ar-SA"/>
              <a:pPr/>
              <a:t>‹#›</a:t>
            </a:fld>
            <a:endParaRPr lang="en-US"/>
          </a:p>
        </p:txBody>
      </p:sp>
    </p:spTree>
  </p:cSld>
  <p:clrMap bg1="dk2" tx1="lt1" bg2="dk1" tx2="lt2" accent1="accent1" accent2="accent2" accent3="accent3" accent4="accent4" accent5="accent5" accent6="accent6" hlink="hlink" folHlink="folHlink"/>
  <p:sldLayoutIdLst>
    <p:sldLayoutId id="2147483759"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96"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21221"/>
                                        </p:tgtEl>
                                        <p:attrNameLst>
                                          <p:attrName>style.visibility</p:attrName>
                                        </p:attrNameLst>
                                      </p:cBhvr>
                                      <p:to>
                                        <p:strVal val="visible"/>
                                      </p:to>
                                    </p:set>
                                    <p:animEffect transition="in" filter="dissolve">
                                      <p:cBhvr>
                                        <p:cTn id="7" dur="500"/>
                                        <p:tgtEl>
                                          <p:spTgt spid="22122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21222">
                                            <p:txEl>
                                              <p:pRg st="0" end="0"/>
                                            </p:txEl>
                                          </p:spTgt>
                                        </p:tgtEl>
                                        <p:attrNameLst>
                                          <p:attrName>style.visibility</p:attrName>
                                        </p:attrNameLst>
                                      </p:cBhvr>
                                      <p:to>
                                        <p:strVal val="visible"/>
                                      </p:to>
                                    </p:set>
                                    <p:animEffect transition="in" filter="dissolve">
                                      <p:cBhvr>
                                        <p:cTn id="12" dur="500"/>
                                        <p:tgtEl>
                                          <p:spTgt spid="221222">
                                            <p:txEl>
                                              <p:pRg st="0" end="0"/>
                                            </p:txEl>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21222">
                                            <p:txEl>
                                              <p:pRg st="1" end="1"/>
                                            </p:txEl>
                                          </p:spTgt>
                                        </p:tgtEl>
                                        <p:attrNameLst>
                                          <p:attrName>style.visibility</p:attrName>
                                        </p:attrNameLst>
                                      </p:cBhvr>
                                      <p:to>
                                        <p:strVal val="visible"/>
                                      </p:to>
                                    </p:set>
                                    <p:animEffect transition="in" filter="dissolve">
                                      <p:cBhvr>
                                        <p:cTn id="15" dur="500"/>
                                        <p:tgtEl>
                                          <p:spTgt spid="221222">
                                            <p:txEl>
                                              <p:pRg st="1" end="1"/>
                                            </p:txEl>
                                          </p:spTgt>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221222">
                                            <p:txEl>
                                              <p:pRg st="2" end="2"/>
                                            </p:txEl>
                                          </p:spTgt>
                                        </p:tgtEl>
                                        <p:attrNameLst>
                                          <p:attrName>style.visibility</p:attrName>
                                        </p:attrNameLst>
                                      </p:cBhvr>
                                      <p:to>
                                        <p:strVal val="visible"/>
                                      </p:to>
                                    </p:set>
                                    <p:animEffect transition="in" filter="dissolve">
                                      <p:cBhvr>
                                        <p:cTn id="18" dur="500"/>
                                        <p:tgtEl>
                                          <p:spTgt spid="221222">
                                            <p:txEl>
                                              <p:pRg st="2" end="2"/>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221222">
                                            <p:txEl>
                                              <p:pRg st="3" end="3"/>
                                            </p:txEl>
                                          </p:spTgt>
                                        </p:tgtEl>
                                        <p:attrNameLst>
                                          <p:attrName>style.visibility</p:attrName>
                                        </p:attrNameLst>
                                      </p:cBhvr>
                                      <p:to>
                                        <p:strVal val="visible"/>
                                      </p:to>
                                    </p:set>
                                    <p:animEffect transition="in" filter="dissolve">
                                      <p:cBhvr>
                                        <p:cTn id="21" dur="500"/>
                                        <p:tgtEl>
                                          <p:spTgt spid="221222">
                                            <p:txEl>
                                              <p:pRg st="3" end="3"/>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21222">
                                            <p:txEl>
                                              <p:pRg st="4" end="4"/>
                                            </p:txEl>
                                          </p:spTgt>
                                        </p:tgtEl>
                                        <p:attrNameLst>
                                          <p:attrName>style.visibility</p:attrName>
                                        </p:attrNameLst>
                                      </p:cBhvr>
                                      <p:to>
                                        <p:strVal val="visible"/>
                                      </p:to>
                                    </p:set>
                                    <p:animEffect transition="in" filter="dissolve">
                                      <p:cBhvr>
                                        <p:cTn id="24" dur="500"/>
                                        <p:tgtEl>
                                          <p:spTgt spid="2212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221" grpId="0"/>
      <p:bldP spid="221222" grpId="0" build="p">
        <p:tmplLst>
          <p:tmpl lvl="1">
            <p:tnLst>
              <p:par>
                <p:cTn presetID="9" presetClass="entr" presetSubtype="0" fill="hold" nodeType="clickEffect">
                  <p:stCondLst>
                    <p:cond delay="0"/>
                  </p:stCondLst>
                  <p:childTnLst>
                    <p:set>
                      <p:cBhvr>
                        <p:cTn dur="1" fill="hold">
                          <p:stCondLst>
                            <p:cond delay="0"/>
                          </p:stCondLst>
                        </p:cTn>
                        <p:tgtEl>
                          <p:spTgt spid="221222"/>
                        </p:tgtEl>
                        <p:attrNameLst>
                          <p:attrName>style.visibility</p:attrName>
                        </p:attrNameLst>
                      </p:cBhvr>
                      <p:to>
                        <p:strVal val="visible"/>
                      </p:to>
                    </p:set>
                    <p:animEffect transition="in" filter="dissolve">
                      <p:cBhvr>
                        <p:cTn dur="500"/>
                        <p:tgtEl>
                          <p:spTgt spid="221222"/>
                        </p:tgtEl>
                      </p:cBhvr>
                    </p:animEffect>
                  </p:childTnLst>
                </p:cTn>
              </p:par>
            </p:tnLst>
          </p:tmpl>
          <p:tmpl lvl="2">
            <p:tnLst>
              <p:par>
                <p:cTn presetID="9" presetClass="entr" presetSubtype="0" fill="hold" nodeType="withEffect">
                  <p:stCondLst>
                    <p:cond delay="0"/>
                  </p:stCondLst>
                  <p:childTnLst>
                    <p:set>
                      <p:cBhvr>
                        <p:cTn dur="1" fill="hold">
                          <p:stCondLst>
                            <p:cond delay="0"/>
                          </p:stCondLst>
                        </p:cTn>
                        <p:tgtEl>
                          <p:spTgt spid="221222"/>
                        </p:tgtEl>
                        <p:attrNameLst>
                          <p:attrName>style.visibility</p:attrName>
                        </p:attrNameLst>
                      </p:cBhvr>
                      <p:to>
                        <p:strVal val="visible"/>
                      </p:to>
                    </p:set>
                    <p:animEffect transition="in" filter="dissolve">
                      <p:cBhvr>
                        <p:cTn dur="500"/>
                        <p:tgtEl>
                          <p:spTgt spid="221222"/>
                        </p:tgtEl>
                      </p:cBhvr>
                    </p:animEffect>
                  </p:childTnLst>
                </p:cTn>
              </p:par>
            </p:tnLst>
          </p:tmpl>
          <p:tmpl lvl="3">
            <p:tnLst>
              <p:par>
                <p:cTn presetID="9" presetClass="entr" presetSubtype="0" fill="hold" nodeType="withEffect">
                  <p:stCondLst>
                    <p:cond delay="0"/>
                  </p:stCondLst>
                  <p:childTnLst>
                    <p:set>
                      <p:cBhvr>
                        <p:cTn dur="1" fill="hold">
                          <p:stCondLst>
                            <p:cond delay="0"/>
                          </p:stCondLst>
                        </p:cTn>
                        <p:tgtEl>
                          <p:spTgt spid="221222"/>
                        </p:tgtEl>
                        <p:attrNameLst>
                          <p:attrName>style.visibility</p:attrName>
                        </p:attrNameLst>
                      </p:cBhvr>
                      <p:to>
                        <p:strVal val="visible"/>
                      </p:to>
                    </p:set>
                    <p:animEffect transition="in" filter="dissolve">
                      <p:cBhvr>
                        <p:cTn dur="500"/>
                        <p:tgtEl>
                          <p:spTgt spid="221222"/>
                        </p:tgtEl>
                      </p:cBhvr>
                    </p:animEffect>
                  </p:childTnLst>
                </p:cTn>
              </p:par>
            </p:tnLst>
          </p:tmpl>
          <p:tmpl lvl="4">
            <p:tnLst>
              <p:par>
                <p:cTn presetID="9" presetClass="entr" presetSubtype="0" fill="hold" nodeType="withEffect">
                  <p:stCondLst>
                    <p:cond delay="0"/>
                  </p:stCondLst>
                  <p:childTnLst>
                    <p:set>
                      <p:cBhvr>
                        <p:cTn dur="1" fill="hold">
                          <p:stCondLst>
                            <p:cond delay="0"/>
                          </p:stCondLst>
                        </p:cTn>
                        <p:tgtEl>
                          <p:spTgt spid="221222"/>
                        </p:tgtEl>
                        <p:attrNameLst>
                          <p:attrName>style.visibility</p:attrName>
                        </p:attrNameLst>
                      </p:cBhvr>
                      <p:to>
                        <p:strVal val="visible"/>
                      </p:to>
                    </p:set>
                    <p:animEffect transition="in" filter="dissolve">
                      <p:cBhvr>
                        <p:cTn dur="500"/>
                        <p:tgtEl>
                          <p:spTgt spid="221222"/>
                        </p:tgtEl>
                      </p:cBhvr>
                    </p:animEffect>
                  </p:childTnLst>
                </p:cTn>
              </p:par>
            </p:tnLst>
          </p:tmpl>
          <p:tmpl lvl="5">
            <p:tnLst>
              <p:par>
                <p:cTn presetID="9" presetClass="entr" presetSubtype="0" fill="hold" nodeType="withEffect">
                  <p:stCondLst>
                    <p:cond delay="0"/>
                  </p:stCondLst>
                  <p:childTnLst>
                    <p:set>
                      <p:cBhvr>
                        <p:cTn dur="1" fill="hold">
                          <p:stCondLst>
                            <p:cond delay="0"/>
                          </p:stCondLst>
                        </p:cTn>
                        <p:tgtEl>
                          <p:spTgt spid="221222"/>
                        </p:tgtEl>
                        <p:attrNameLst>
                          <p:attrName>style.visibility</p:attrName>
                        </p:attrNameLst>
                      </p:cBhvr>
                      <p:to>
                        <p:strVal val="visible"/>
                      </p:to>
                    </p:set>
                    <p:animEffect transition="in" filter="dissolve">
                      <p:cBhvr>
                        <p:cTn dur="500"/>
                        <p:tgtEl>
                          <p:spTgt spid="221222"/>
                        </p:tgtEl>
                      </p:cBhvr>
                    </p:animEffect>
                  </p:childTnLst>
                </p:cTn>
              </p:par>
            </p:tnLst>
          </p:tmpl>
        </p:tmplLst>
      </p:bldP>
    </p:bldLst>
  </p:timing>
  <p:txStyles>
    <p:titleStyle>
      <a:lvl1pPr algn="ctr" rtl="1"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2pPr>
      <a:lvl3pPr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3pPr>
      <a:lvl4pPr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4pPr>
      <a:lvl5pPr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9pPr>
    </p:titleStyle>
    <p:bodyStyle>
      <a:lvl1pPr marL="342900" indent="-342900" algn="r" rtl="1" fontAlgn="base">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r" rtl="1" fontAlgn="base">
        <a:spcBef>
          <a:spcPct val="20000"/>
        </a:spcBef>
        <a:spcAft>
          <a:spcPct val="0"/>
        </a:spcAft>
        <a:buClr>
          <a:schemeClr val="tx1"/>
        </a:buClr>
        <a:buSzPct val="65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r" rtl="1" fontAlgn="base">
        <a:spcBef>
          <a:spcPct val="20000"/>
        </a:spcBef>
        <a:spcAft>
          <a:spcPct val="0"/>
        </a:spcAft>
        <a:buClr>
          <a:schemeClr val="accent2"/>
        </a:buClr>
        <a:buSzPct val="65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r" rtl="1" fontAlgn="base">
        <a:spcBef>
          <a:spcPct val="20000"/>
        </a:spcBef>
        <a:spcAft>
          <a:spcPct val="0"/>
        </a:spcAft>
        <a:buClr>
          <a:schemeClr val="tx1"/>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3234" name="Group 2"/>
          <p:cNvGrpSpPr>
            <a:grpSpLocks/>
          </p:cNvGrpSpPr>
          <p:nvPr/>
        </p:nvGrpSpPr>
        <p:grpSpPr bwMode="auto">
          <a:xfrm>
            <a:off x="0" y="0"/>
            <a:ext cx="7620000" cy="6858000"/>
            <a:chOff x="0" y="0"/>
            <a:chExt cx="4800" cy="4320"/>
          </a:xfrm>
        </p:grpSpPr>
        <p:grpSp>
          <p:nvGrpSpPr>
            <p:cNvPr id="223235" name="Group 3"/>
            <p:cNvGrpSpPr>
              <a:grpSpLocks/>
            </p:cNvGrpSpPr>
            <p:nvPr userDrawn="1"/>
          </p:nvGrpSpPr>
          <p:grpSpPr bwMode="auto">
            <a:xfrm>
              <a:off x="0" y="0"/>
              <a:ext cx="2016" cy="4320"/>
              <a:chOff x="0" y="0"/>
              <a:chExt cx="2016" cy="4320"/>
            </a:xfrm>
          </p:grpSpPr>
          <p:sp>
            <p:nvSpPr>
              <p:cNvPr id="223236" name="Rectangle 4"/>
              <p:cNvSpPr>
                <a:spLocks noChangeArrowheads="1"/>
              </p:cNvSpPr>
              <p:nvPr userDrawn="1"/>
            </p:nvSpPr>
            <p:spPr bwMode="auto">
              <a:xfrm>
                <a:off x="0" y="0"/>
                <a:ext cx="480" cy="4320"/>
              </a:xfrm>
              <a:prstGeom prst="rect">
                <a:avLst/>
              </a:prstGeom>
              <a:solidFill>
                <a:schemeClr val="accent2"/>
              </a:solidFill>
              <a:ln w="9525">
                <a:noFill/>
                <a:miter lim="800000"/>
                <a:headEnd/>
                <a:tailEnd/>
              </a:ln>
              <a:effectLst/>
            </p:spPr>
            <p:txBody>
              <a:bodyPr wrap="none" anchor="ctr"/>
              <a:lstStyle/>
              <a:p>
                <a:endParaRPr lang="fa-IR"/>
              </a:p>
            </p:txBody>
          </p:sp>
          <p:sp>
            <p:nvSpPr>
              <p:cNvPr id="223237" name="Freeform 5"/>
              <p:cNvSpPr>
                <a:spLocks/>
              </p:cNvSpPr>
              <p:nvPr userDrawn="1"/>
            </p:nvSpPr>
            <p:spPr bwMode="auto">
              <a:xfrm>
                <a:off x="288" y="0"/>
                <a:ext cx="1728" cy="735"/>
              </a:xfrm>
              <a:custGeom>
                <a:avLst/>
                <a:gdLst/>
                <a:ahLst/>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endParaRPr lang="fa-IR"/>
              </a:p>
            </p:txBody>
          </p:sp>
        </p:grpSp>
        <p:grpSp>
          <p:nvGrpSpPr>
            <p:cNvPr id="223238" name="Group 6"/>
            <p:cNvGrpSpPr>
              <a:grpSpLocks/>
            </p:cNvGrpSpPr>
            <p:nvPr/>
          </p:nvGrpSpPr>
          <p:grpSpPr bwMode="auto">
            <a:xfrm>
              <a:off x="144" y="1248"/>
              <a:ext cx="4656" cy="201"/>
              <a:chOff x="144" y="1248"/>
              <a:chExt cx="4656" cy="201"/>
            </a:xfrm>
          </p:grpSpPr>
          <p:sp>
            <p:nvSpPr>
              <p:cNvPr id="223239" name="AutoShape 7"/>
              <p:cNvSpPr>
                <a:spLocks noChangeArrowheads="1"/>
              </p:cNvSpPr>
              <p:nvPr/>
            </p:nvSpPr>
            <p:spPr bwMode="auto">
              <a:xfrm>
                <a:off x="384" y="1248"/>
                <a:ext cx="4416" cy="200"/>
              </a:xfrm>
              <a:prstGeom prst="roundRect">
                <a:avLst>
                  <a:gd name="adj" fmla="val 0"/>
                </a:avLst>
              </a:prstGeom>
              <a:solidFill>
                <a:schemeClr val="hlink"/>
              </a:solidFill>
              <a:ln w="9525">
                <a:noFill/>
                <a:round/>
                <a:headEnd/>
                <a:tailEnd/>
              </a:ln>
              <a:effectLst/>
            </p:spPr>
            <p:txBody>
              <a:bodyPr wrap="none" anchor="ctr"/>
              <a:lstStyle/>
              <a:p>
                <a:endParaRPr lang="fa-IR"/>
              </a:p>
            </p:txBody>
          </p:sp>
          <p:sp>
            <p:nvSpPr>
              <p:cNvPr id="223240" name="AutoShape 8"/>
              <p:cNvSpPr>
                <a:spLocks noChangeArrowheads="1"/>
              </p:cNvSpPr>
              <p:nvPr/>
            </p:nvSpPr>
            <p:spPr bwMode="auto">
              <a:xfrm flipH="1">
                <a:off x="144" y="1248"/>
                <a:ext cx="248" cy="201"/>
              </a:xfrm>
              <a:prstGeom prst="flowChartDelay">
                <a:avLst/>
              </a:prstGeom>
              <a:solidFill>
                <a:schemeClr val="hlink"/>
              </a:solidFill>
              <a:ln w="9525">
                <a:noFill/>
                <a:miter lim="800000"/>
                <a:headEnd/>
                <a:tailEnd/>
              </a:ln>
              <a:effectLst/>
            </p:spPr>
            <p:txBody>
              <a:bodyPr wrap="none" anchor="ctr"/>
              <a:lstStyle/>
              <a:p>
                <a:endParaRPr lang="fa-IR"/>
              </a:p>
            </p:txBody>
          </p:sp>
        </p:grpSp>
      </p:grpSp>
      <p:sp>
        <p:nvSpPr>
          <p:cNvPr id="223241" name="AutoShape 9"/>
          <p:cNvSpPr>
            <a:spLocks noGrp="1" noChangeArrowheads="1"/>
          </p:cNvSpPr>
          <p:nvPr>
            <p:ph type="title"/>
          </p:nvPr>
        </p:nvSpPr>
        <p:spPr bwMode="auto">
          <a:xfrm>
            <a:off x="762000" y="762000"/>
            <a:ext cx="7924800" cy="1143000"/>
          </a:xfrm>
          <a:prstGeom prst="roundRect">
            <a:avLst>
              <a:gd name="adj" fmla="val 21667"/>
            </a:avLst>
          </a:prstGeom>
          <a:noFill/>
          <a:ln w="9525">
            <a:noFill/>
            <a:round/>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223242" name="Rectangle 10"/>
          <p:cNvSpPr>
            <a:spLocks noGrp="1" noChangeArrowheads="1"/>
          </p:cNvSpPr>
          <p:nvPr>
            <p:ph type="body" idx="1"/>
          </p:nvPr>
        </p:nvSpPr>
        <p:spPr bwMode="auto">
          <a:xfrm>
            <a:off x="838200" y="2362200"/>
            <a:ext cx="7693025" cy="3724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3243"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400">
                <a:latin typeface="+mn-lt"/>
              </a:defRPr>
            </a:lvl1pPr>
          </a:lstStyle>
          <a:p>
            <a:endParaRPr lang="en-US"/>
          </a:p>
        </p:txBody>
      </p:sp>
      <p:sp>
        <p:nvSpPr>
          <p:cNvPr id="223244"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400">
                <a:latin typeface="+mn-lt"/>
              </a:defRPr>
            </a:lvl1pPr>
          </a:lstStyle>
          <a:p>
            <a:endParaRPr lang="en-US"/>
          </a:p>
        </p:txBody>
      </p:sp>
      <p:sp>
        <p:nvSpPr>
          <p:cNvPr id="223245" name="Rectangle 13"/>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algn="l" rtl="0">
              <a:defRPr sz="2600" b="1">
                <a:solidFill>
                  <a:schemeClr val="bg1"/>
                </a:solidFill>
                <a:latin typeface="+mn-lt"/>
              </a:defRPr>
            </a:lvl1pPr>
          </a:lstStyle>
          <a:p>
            <a:fld id="{9F601C94-9DDC-43A3-99E9-360BD323DF37}" type="slidenum">
              <a:rPr lang="ar-SA"/>
              <a:pPr/>
              <a:t>‹#›</a:t>
            </a:fld>
            <a:endParaRPr lang="en-US"/>
          </a:p>
        </p:txBody>
      </p:sp>
    </p:spTree>
  </p:cSld>
  <p:clrMap bg1="lt1" tx1="dk1" bg2="lt2" tx2="dk2" accent1="accent1" accent2="accent2" accent3="accent3" accent4="accent4" accent5="accent5" accent6="accent6" hlink="hlink" folHlink="folHlink"/>
  <p:sldLayoutIdLst>
    <p:sldLayoutId id="2147483761"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23241"/>
                                        </p:tgtEl>
                                        <p:attrNameLst>
                                          <p:attrName>style.visibility</p:attrName>
                                        </p:attrNameLst>
                                      </p:cBhvr>
                                      <p:to>
                                        <p:strVal val="visible"/>
                                      </p:to>
                                    </p:set>
                                    <p:animEffect transition="in" filter="dissolve">
                                      <p:cBhvr>
                                        <p:cTn id="7" dur="500"/>
                                        <p:tgtEl>
                                          <p:spTgt spid="22324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23242">
                                            <p:txEl>
                                              <p:pRg st="0" end="0"/>
                                            </p:txEl>
                                          </p:spTgt>
                                        </p:tgtEl>
                                        <p:attrNameLst>
                                          <p:attrName>style.visibility</p:attrName>
                                        </p:attrNameLst>
                                      </p:cBhvr>
                                      <p:to>
                                        <p:strVal val="visible"/>
                                      </p:to>
                                    </p:set>
                                    <p:animEffect transition="in" filter="dissolve">
                                      <p:cBhvr>
                                        <p:cTn id="12" dur="500"/>
                                        <p:tgtEl>
                                          <p:spTgt spid="223242">
                                            <p:txEl>
                                              <p:pRg st="0" end="0"/>
                                            </p:txEl>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23242">
                                            <p:txEl>
                                              <p:pRg st="1" end="1"/>
                                            </p:txEl>
                                          </p:spTgt>
                                        </p:tgtEl>
                                        <p:attrNameLst>
                                          <p:attrName>style.visibility</p:attrName>
                                        </p:attrNameLst>
                                      </p:cBhvr>
                                      <p:to>
                                        <p:strVal val="visible"/>
                                      </p:to>
                                    </p:set>
                                    <p:animEffect transition="in" filter="dissolve">
                                      <p:cBhvr>
                                        <p:cTn id="15" dur="500"/>
                                        <p:tgtEl>
                                          <p:spTgt spid="223242">
                                            <p:txEl>
                                              <p:pRg st="1" end="1"/>
                                            </p:txEl>
                                          </p:spTgt>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223242">
                                            <p:txEl>
                                              <p:pRg st="2" end="2"/>
                                            </p:txEl>
                                          </p:spTgt>
                                        </p:tgtEl>
                                        <p:attrNameLst>
                                          <p:attrName>style.visibility</p:attrName>
                                        </p:attrNameLst>
                                      </p:cBhvr>
                                      <p:to>
                                        <p:strVal val="visible"/>
                                      </p:to>
                                    </p:set>
                                    <p:animEffect transition="in" filter="dissolve">
                                      <p:cBhvr>
                                        <p:cTn id="18" dur="500"/>
                                        <p:tgtEl>
                                          <p:spTgt spid="223242">
                                            <p:txEl>
                                              <p:pRg st="2" end="2"/>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223242">
                                            <p:txEl>
                                              <p:pRg st="3" end="3"/>
                                            </p:txEl>
                                          </p:spTgt>
                                        </p:tgtEl>
                                        <p:attrNameLst>
                                          <p:attrName>style.visibility</p:attrName>
                                        </p:attrNameLst>
                                      </p:cBhvr>
                                      <p:to>
                                        <p:strVal val="visible"/>
                                      </p:to>
                                    </p:set>
                                    <p:animEffect transition="in" filter="dissolve">
                                      <p:cBhvr>
                                        <p:cTn id="21" dur="500"/>
                                        <p:tgtEl>
                                          <p:spTgt spid="223242">
                                            <p:txEl>
                                              <p:pRg st="3" end="3"/>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23242">
                                            <p:txEl>
                                              <p:pRg st="4" end="4"/>
                                            </p:txEl>
                                          </p:spTgt>
                                        </p:tgtEl>
                                        <p:attrNameLst>
                                          <p:attrName>style.visibility</p:attrName>
                                        </p:attrNameLst>
                                      </p:cBhvr>
                                      <p:to>
                                        <p:strVal val="visible"/>
                                      </p:to>
                                    </p:set>
                                    <p:animEffect transition="in" filter="dissolve">
                                      <p:cBhvr>
                                        <p:cTn id="24" dur="500"/>
                                        <p:tgtEl>
                                          <p:spTgt spid="22324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41" grpId="0"/>
      <p:bldP spid="223242" grpId="0" build="p">
        <p:tmplLst>
          <p:tmpl lvl="1">
            <p:tnLst>
              <p:par>
                <p:cTn presetID="9" presetClass="entr" presetSubtype="0" fill="hold" nodeType="clickEffect">
                  <p:stCondLst>
                    <p:cond delay="0"/>
                  </p:stCondLst>
                  <p:childTnLst>
                    <p:set>
                      <p:cBhvr>
                        <p:cTn dur="1" fill="hold">
                          <p:stCondLst>
                            <p:cond delay="0"/>
                          </p:stCondLst>
                        </p:cTn>
                        <p:tgtEl>
                          <p:spTgt spid="223242"/>
                        </p:tgtEl>
                        <p:attrNameLst>
                          <p:attrName>style.visibility</p:attrName>
                        </p:attrNameLst>
                      </p:cBhvr>
                      <p:to>
                        <p:strVal val="visible"/>
                      </p:to>
                    </p:set>
                    <p:animEffect transition="in" filter="dissolve">
                      <p:cBhvr>
                        <p:cTn dur="500"/>
                        <p:tgtEl>
                          <p:spTgt spid="223242"/>
                        </p:tgtEl>
                      </p:cBhvr>
                    </p:animEffect>
                  </p:childTnLst>
                </p:cTn>
              </p:par>
            </p:tnLst>
          </p:tmpl>
          <p:tmpl lvl="2">
            <p:tnLst>
              <p:par>
                <p:cTn presetID="9" presetClass="entr" presetSubtype="0" fill="hold" nodeType="withEffect">
                  <p:stCondLst>
                    <p:cond delay="0"/>
                  </p:stCondLst>
                  <p:childTnLst>
                    <p:set>
                      <p:cBhvr>
                        <p:cTn dur="1" fill="hold">
                          <p:stCondLst>
                            <p:cond delay="0"/>
                          </p:stCondLst>
                        </p:cTn>
                        <p:tgtEl>
                          <p:spTgt spid="223242"/>
                        </p:tgtEl>
                        <p:attrNameLst>
                          <p:attrName>style.visibility</p:attrName>
                        </p:attrNameLst>
                      </p:cBhvr>
                      <p:to>
                        <p:strVal val="visible"/>
                      </p:to>
                    </p:set>
                    <p:animEffect transition="in" filter="dissolve">
                      <p:cBhvr>
                        <p:cTn dur="500"/>
                        <p:tgtEl>
                          <p:spTgt spid="223242"/>
                        </p:tgtEl>
                      </p:cBhvr>
                    </p:animEffect>
                  </p:childTnLst>
                </p:cTn>
              </p:par>
            </p:tnLst>
          </p:tmpl>
          <p:tmpl lvl="3">
            <p:tnLst>
              <p:par>
                <p:cTn presetID="9" presetClass="entr" presetSubtype="0" fill="hold" nodeType="withEffect">
                  <p:stCondLst>
                    <p:cond delay="0"/>
                  </p:stCondLst>
                  <p:childTnLst>
                    <p:set>
                      <p:cBhvr>
                        <p:cTn dur="1" fill="hold">
                          <p:stCondLst>
                            <p:cond delay="0"/>
                          </p:stCondLst>
                        </p:cTn>
                        <p:tgtEl>
                          <p:spTgt spid="223242"/>
                        </p:tgtEl>
                        <p:attrNameLst>
                          <p:attrName>style.visibility</p:attrName>
                        </p:attrNameLst>
                      </p:cBhvr>
                      <p:to>
                        <p:strVal val="visible"/>
                      </p:to>
                    </p:set>
                    <p:animEffect transition="in" filter="dissolve">
                      <p:cBhvr>
                        <p:cTn dur="500"/>
                        <p:tgtEl>
                          <p:spTgt spid="223242"/>
                        </p:tgtEl>
                      </p:cBhvr>
                    </p:animEffect>
                  </p:childTnLst>
                </p:cTn>
              </p:par>
            </p:tnLst>
          </p:tmpl>
          <p:tmpl lvl="4">
            <p:tnLst>
              <p:par>
                <p:cTn presetID="9" presetClass="entr" presetSubtype="0" fill="hold" nodeType="withEffect">
                  <p:stCondLst>
                    <p:cond delay="0"/>
                  </p:stCondLst>
                  <p:childTnLst>
                    <p:set>
                      <p:cBhvr>
                        <p:cTn dur="1" fill="hold">
                          <p:stCondLst>
                            <p:cond delay="0"/>
                          </p:stCondLst>
                        </p:cTn>
                        <p:tgtEl>
                          <p:spTgt spid="223242"/>
                        </p:tgtEl>
                        <p:attrNameLst>
                          <p:attrName>style.visibility</p:attrName>
                        </p:attrNameLst>
                      </p:cBhvr>
                      <p:to>
                        <p:strVal val="visible"/>
                      </p:to>
                    </p:set>
                    <p:animEffect transition="in" filter="dissolve">
                      <p:cBhvr>
                        <p:cTn dur="500"/>
                        <p:tgtEl>
                          <p:spTgt spid="223242"/>
                        </p:tgtEl>
                      </p:cBhvr>
                    </p:animEffect>
                  </p:childTnLst>
                </p:cTn>
              </p:par>
            </p:tnLst>
          </p:tmpl>
          <p:tmpl lvl="5">
            <p:tnLst>
              <p:par>
                <p:cTn presetID="9" presetClass="entr" presetSubtype="0" fill="hold" nodeType="withEffect">
                  <p:stCondLst>
                    <p:cond delay="0"/>
                  </p:stCondLst>
                  <p:childTnLst>
                    <p:set>
                      <p:cBhvr>
                        <p:cTn dur="1" fill="hold">
                          <p:stCondLst>
                            <p:cond delay="0"/>
                          </p:stCondLst>
                        </p:cTn>
                        <p:tgtEl>
                          <p:spTgt spid="223242"/>
                        </p:tgtEl>
                        <p:attrNameLst>
                          <p:attrName>style.visibility</p:attrName>
                        </p:attrNameLst>
                      </p:cBhvr>
                      <p:to>
                        <p:strVal val="visible"/>
                      </p:to>
                    </p:set>
                    <p:animEffect transition="in" filter="dissolve">
                      <p:cBhvr>
                        <p:cTn dur="500"/>
                        <p:tgtEl>
                          <p:spTgt spid="223242"/>
                        </p:tgtEl>
                      </p:cBhvr>
                    </p:animEffect>
                  </p:childTnLst>
                </p:cTn>
              </p:par>
            </p:tnLst>
          </p:tmpl>
        </p:tmplLst>
      </p:bldP>
    </p:bldLst>
  </p:timing>
  <p:txStyles>
    <p:titleStyle>
      <a:lvl1pPr algn="l" rtl="1" fontAlgn="base">
        <a:lnSpc>
          <a:spcPct val="90000"/>
        </a:lnSpc>
        <a:spcBef>
          <a:spcPct val="0"/>
        </a:spcBef>
        <a:spcAft>
          <a:spcPct val="0"/>
        </a:spcAft>
        <a:defRPr sz="3600" b="1">
          <a:solidFill>
            <a:schemeClr val="tx2"/>
          </a:solidFill>
          <a:latin typeface="+mj-lt"/>
          <a:ea typeface="+mj-ea"/>
          <a:cs typeface="+mj-cs"/>
        </a:defRPr>
      </a:lvl1pPr>
      <a:lvl2pPr algn="l" rtl="1" fontAlgn="base">
        <a:lnSpc>
          <a:spcPct val="90000"/>
        </a:lnSpc>
        <a:spcBef>
          <a:spcPct val="0"/>
        </a:spcBef>
        <a:spcAft>
          <a:spcPct val="0"/>
        </a:spcAft>
        <a:defRPr sz="3600" b="1">
          <a:solidFill>
            <a:schemeClr val="tx2"/>
          </a:solidFill>
          <a:latin typeface="Arial" pitchFamily="34" charset="0"/>
          <a:cs typeface="Arial" pitchFamily="34" charset="0"/>
        </a:defRPr>
      </a:lvl2pPr>
      <a:lvl3pPr algn="l" rtl="1" fontAlgn="base">
        <a:lnSpc>
          <a:spcPct val="90000"/>
        </a:lnSpc>
        <a:spcBef>
          <a:spcPct val="0"/>
        </a:spcBef>
        <a:spcAft>
          <a:spcPct val="0"/>
        </a:spcAft>
        <a:defRPr sz="3600" b="1">
          <a:solidFill>
            <a:schemeClr val="tx2"/>
          </a:solidFill>
          <a:latin typeface="Arial" pitchFamily="34" charset="0"/>
          <a:cs typeface="Arial" pitchFamily="34" charset="0"/>
        </a:defRPr>
      </a:lvl3pPr>
      <a:lvl4pPr algn="l" rtl="1" fontAlgn="base">
        <a:lnSpc>
          <a:spcPct val="90000"/>
        </a:lnSpc>
        <a:spcBef>
          <a:spcPct val="0"/>
        </a:spcBef>
        <a:spcAft>
          <a:spcPct val="0"/>
        </a:spcAft>
        <a:defRPr sz="3600" b="1">
          <a:solidFill>
            <a:schemeClr val="tx2"/>
          </a:solidFill>
          <a:latin typeface="Arial" pitchFamily="34" charset="0"/>
          <a:cs typeface="Arial" pitchFamily="34" charset="0"/>
        </a:defRPr>
      </a:lvl4pPr>
      <a:lvl5pPr algn="l" rtl="1" fontAlgn="base">
        <a:lnSpc>
          <a:spcPct val="90000"/>
        </a:lnSpc>
        <a:spcBef>
          <a:spcPct val="0"/>
        </a:spcBef>
        <a:spcAft>
          <a:spcPct val="0"/>
        </a:spcAft>
        <a:defRPr sz="3600" b="1">
          <a:solidFill>
            <a:schemeClr val="tx2"/>
          </a:solidFill>
          <a:latin typeface="Arial" pitchFamily="34" charset="0"/>
          <a:cs typeface="Arial" pitchFamily="34" charset="0"/>
        </a:defRPr>
      </a:lvl5pPr>
      <a:lvl6pPr marL="457200" algn="l" rtl="1" fontAlgn="base">
        <a:lnSpc>
          <a:spcPct val="90000"/>
        </a:lnSpc>
        <a:spcBef>
          <a:spcPct val="0"/>
        </a:spcBef>
        <a:spcAft>
          <a:spcPct val="0"/>
        </a:spcAft>
        <a:defRPr sz="3600" b="1">
          <a:solidFill>
            <a:schemeClr val="tx2"/>
          </a:solidFill>
          <a:latin typeface="Arial" pitchFamily="34" charset="0"/>
          <a:cs typeface="Arial" pitchFamily="34" charset="0"/>
        </a:defRPr>
      </a:lvl6pPr>
      <a:lvl7pPr marL="914400" algn="l" rtl="1" fontAlgn="base">
        <a:lnSpc>
          <a:spcPct val="90000"/>
        </a:lnSpc>
        <a:spcBef>
          <a:spcPct val="0"/>
        </a:spcBef>
        <a:spcAft>
          <a:spcPct val="0"/>
        </a:spcAft>
        <a:defRPr sz="3600" b="1">
          <a:solidFill>
            <a:schemeClr val="tx2"/>
          </a:solidFill>
          <a:latin typeface="Arial" pitchFamily="34" charset="0"/>
          <a:cs typeface="Arial" pitchFamily="34" charset="0"/>
        </a:defRPr>
      </a:lvl7pPr>
      <a:lvl8pPr marL="1371600" algn="l" rtl="1" fontAlgn="base">
        <a:lnSpc>
          <a:spcPct val="90000"/>
        </a:lnSpc>
        <a:spcBef>
          <a:spcPct val="0"/>
        </a:spcBef>
        <a:spcAft>
          <a:spcPct val="0"/>
        </a:spcAft>
        <a:defRPr sz="3600" b="1">
          <a:solidFill>
            <a:schemeClr val="tx2"/>
          </a:solidFill>
          <a:latin typeface="Arial" pitchFamily="34" charset="0"/>
          <a:cs typeface="Arial" pitchFamily="34" charset="0"/>
        </a:defRPr>
      </a:lvl8pPr>
      <a:lvl9pPr marL="1828800" algn="l" rtl="1" fontAlgn="base">
        <a:lnSpc>
          <a:spcPct val="90000"/>
        </a:lnSpc>
        <a:spcBef>
          <a:spcPct val="0"/>
        </a:spcBef>
        <a:spcAft>
          <a:spcPct val="0"/>
        </a:spcAft>
        <a:defRPr sz="3600" b="1">
          <a:solidFill>
            <a:schemeClr val="tx2"/>
          </a:solidFill>
          <a:latin typeface="Arial" pitchFamily="34" charset="0"/>
          <a:cs typeface="Arial" pitchFamily="34" charset="0"/>
        </a:defRPr>
      </a:lvl9pPr>
    </p:titleStyle>
    <p:bodyStyle>
      <a:lvl1pPr marL="342900" indent="-342900" algn="r" rtl="1" fontAlgn="base">
        <a:spcBef>
          <a:spcPct val="20000"/>
        </a:spcBef>
        <a:spcAft>
          <a:spcPct val="0"/>
        </a:spcAft>
        <a:buClr>
          <a:schemeClr val="tx1"/>
        </a:buClr>
        <a:buSzPct val="75000"/>
        <a:buFont typeface="Wingdings" pitchFamily="2" charset="2"/>
        <a:buChar char="l"/>
        <a:defRPr sz="2800">
          <a:solidFill>
            <a:schemeClr val="tx1"/>
          </a:solidFill>
          <a:latin typeface="+mn-lt"/>
          <a:ea typeface="+mn-ea"/>
          <a:cs typeface="+mn-cs"/>
        </a:defRPr>
      </a:lvl1pPr>
      <a:lvl2pPr marL="742950" indent="-285750" algn="r" rtl="1" fontAlgn="base">
        <a:spcBef>
          <a:spcPct val="20000"/>
        </a:spcBef>
        <a:spcAft>
          <a:spcPct val="0"/>
        </a:spcAft>
        <a:buClr>
          <a:schemeClr val="tx1"/>
        </a:buClr>
        <a:buSzPct val="75000"/>
        <a:buChar char="–"/>
        <a:defRPr sz="2400">
          <a:solidFill>
            <a:schemeClr val="tx1"/>
          </a:solidFill>
          <a:latin typeface="+mn-lt"/>
          <a:cs typeface="+mn-cs"/>
        </a:defRPr>
      </a:lvl2pPr>
      <a:lvl3pPr marL="1143000" indent="-228600" algn="r" rtl="1" fontAlgn="base">
        <a:spcBef>
          <a:spcPct val="20000"/>
        </a:spcBef>
        <a:spcAft>
          <a:spcPct val="0"/>
        </a:spcAft>
        <a:buClr>
          <a:schemeClr val="tx1"/>
        </a:buClr>
        <a:buSzPct val="75000"/>
        <a:buFont typeface="Wingdings" pitchFamily="2" charset="2"/>
        <a:buChar char="l"/>
        <a:defRPr sz="2000">
          <a:solidFill>
            <a:schemeClr val="tx1"/>
          </a:solidFill>
          <a:latin typeface="+mn-lt"/>
          <a:cs typeface="+mn-cs"/>
        </a:defRPr>
      </a:lvl3pPr>
      <a:lvl4pPr marL="1600200" indent="-228600" algn="r" rtl="1" fontAlgn="base">
        <a:spcBef>
          <a:spcPct val="20000"/>
        </a:spcBef>
        <a:spcAft>
          <a:spcPct val="0"/>
        </a:spcAft>
        <a:buClr>
          <a:schemeClr val="tx1"/>
        </a:buClr>
        <a:buSzPct val="80000"/>
        <a:buChar char="–"/>
        <a:defRPr>
          <a:solidFill>
            <a:schemeClr val="tx1"/>
          </a:solidFill>
          <a:latin typeface="+mn-lt"/>
          <a:cs typeface="+mn-cs"/>
        </a:defRPr>
      </a:lvl4pPr>
      <a:lvl5pPr marL="2057400" indent="-228600" algn="r" rtl="1"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5pPr>
      <a:lvl6pPr marL="2514600" indent="-228600" algn="r" rtl="1"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6pPr>
      <a:lvl7pPr marL="2971800" indent="-228600" algn="r" rtl="1"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7pPr>
      <a:lvl8pPr marL="3429000" indent="-228600" algn="r" rtl="1"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8pPr>
      <a:lvl9pPr marL="3886200" indent="-228600" algn="r" rtl="1"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230402" name="Group 2"/>
          <p:cNvGrpSpPr>
            <a:grpSpLocks/>
          </p:cNvGrpSpPr>
          <p:nvPr/>
        </p:nvGrpSpPr>
        <p:grpSpPr bwMode="auto">
          <a:xfrm>
            <a:off x="0" y="0"/>
            <a:ext cx="9144000" cy="6858000"/>
            <a:chOff x="0" y="0"/>
            <a:chExt cx="5760" cy="4320"/>
          </a:xfrm>
        </p:grpSpPr>
        <p:sp>
          <p:nvSpPr>
            <p:cNvPr id="230403"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fa-IR"/>
            </a:p>
          </p:txBody>
        </p:sp>
        <p:sp>
          <p:nvSpPr>
            <p:cNvPr id="230404"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endParaRPr lang="fa-IR"/>
            </a:p>
          </p:txBody>
        </p:sp>
      </p:grpSp>
      <p:sp>
        <p:nvSpPr>
          <p:cNvPr id="230405"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endParaRPr lang="fa-IR"/>
          </a:p>
        </p:txBody>
      </p:sp>
      <p:grpSp>
        <p:nvGrpSpPr>
          <p:cNvPr id="230406" name="Group 6"/>
          <p:cNvGrpSpPr>
            <a:grpSpLocks/>
          </p:cNvGrpSpPr>
          <p:nvPr/>
        </p:nvGrpSpPr>
        <p:grpSpPr bwMode="auto">
          <a:xfrm>
            <a:off x="0" y="6019800"/>
            <a:ext cx="7848600" cy="857250"/>
            <a:chOff x="0" y="3792"/>
            <a:chExt cx="4944" cy="540"/>
          </a:xfrm>
        </p:grpSpPr>
        <p:sp>
          <p:nvSpPr>
            <p:cNvPr id="230407"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endParaRPr lang="fa-IR"/>
            </a:p>
          </p:txBody>
        </p:sp>
        <p:grpSp>
          <p:nvGrpSpPr>
            <p:cNvPr id="230408" name="Group 8"/>
            <p:cNvGrpSpPr>
              <a:grpSpLocks/>
            </p:cNvGrpSpPr>
            <p:nvPr userDrawn="1"/>
          </p:nvGrpSpPr>
          <p:grpSpPr bwMode="auto">
            <a:xfrm>
              <a:off x="2486" y="3792"/>
              <a:ext cx="2458" cy="540"/>
              <a:chOff x="2486" y="3792"/>
              <a:chExt cx="2458" cy="540"/>
            </a:xfrm>
          </p:grpSpPr>
          <p:sp>
            <p:nvSpPr>
              <p:cNvPr id="230409"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endParaRPr lang="fa-IR"/>
              </a:p>
            </p:txBody>
          </p:sp>
          <p:sp>
            <p:nvSpPr>
              <p:cNvPr id="230410"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endParaRPr lang="fa-IR"/>
              </a:p>
            </p:txBody>
          </p:sp>
          <p:sp>
            <p:nvSpPr>
              <p:cNvPr id="230411"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endParaRPr lang="fa-IR"/>
              </a:p>
            </p:txBody>
          </p:sp>
          <p:sp>
            <p:nvSpPr>
              <p:cNvPr id="230412"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endParaRPr lang="fa-IR"/>
              </a:p>
            </p:txBody>
          </p:sp>
          <p:sp>
            <p:nvSpPr>
              <p:cNvPr id="230413"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endParaRPr lang="fa-IR"/>
              </a:p>
            </p:txBody>
          </p:sp>
        </p:grpSp>
        <p:sp>
          <p:nvSpPr>
            <p:cNvPr id="230414"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endParaRPr lang="fa-IR"/>
            </a:p>
          </p:txBody>
        </p:sp>
      </p:grpSp>
      <p:grpSp>
        <p:nvGrpSpPr>
          <p:cNvPr id="230415" name="Group 15"/>
          <p:cNvGrpSpPr>
            <a:grpSpLocks/>
          </p:cNvGrpSpPr>
          <p:nvPr/>
        </p:nvGrpSpPr>
        <p:grpSpPr bwMode="auto">
          <a:xfrm>
            <a:off x="627063" y="6021388"/>
            <a:ext cx="5684837" cy="849312"/>
            <a:chOff x="395" y="3793"/>
            <a:chExt cx="3581" cy="535"/>
          </a:xfrm>
        </p:grpSpPr>
        <p:sp>
          <p:nvSpPr>
            <p:cNvPr id="230416"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endParaRPr lang="fa-IR"/>
            </a:p>
          </p:txBody>
        </p:sp>
        <p:sp>
          <p:nvSpPr>
            <p:cNvPr id="230417"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endParaRPr lang="fa-IR"/>
            </a:p>
          </p:txBody>
        </p:sp>
        <p:sp>
          <p:nvSpPr>
            <p:cNvPr id="230418"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endParaRPr lang="fa-IR"/>
            </a:p>
          </p:txBody>
        </p:sp>
        <p:sp>
          <p:nvSpPr>
            <p:cNvPr id="230419"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endParaRPr lang="fa-IR"/>
            </a:p>
          </p:txBody>
        </p:sp>
        <p:sp>
          <p:nvSpPr>
            <p:cNvPr id="230420"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endParaRPr lang="fa-IR"/>
            </a:p>
          </p:txBody>
        </p:sp>
        <p:sp>
          <p:nvSpPr>
            <p:cNvPr id="230421"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endParaRPr lang="fa-IR"/>
            </a:p>
          </p:txBody>
        </p:sp>
      </p:grpSp>
      <p:sp>
        <p:nvSpPr>
          <p:cNvPr id="230422"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30423"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30424"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a:effectLst>
                  <a:outerShdw blurRad="38100" dist="38100" dir="2700000" algn="tl">
                    <a:srgbClr val="000000"/>
                  </a:outerShdw>
                </a:effectLst>
                <a:latin typeface="+mn-lt"/>
              </a:defRPr>
            </a:lvl1pPr>
          </a:lstStyle>
          <a:p>
            <a:endParaRPr lang="en-US"/>
          </a:p>
        </p:txBody>
      </p:sp>
      <p:sp>
        <p:nvSpPr>
          <p:cNvPr id="230425"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a:effectLst>
                  <a:outerShdw blurRad="38100" dist="38100" dir="2700000" algn="tl">
                    <a:srgbClr val="000000"/>
                  </a:outerShdw>
                </a:effectLst>
                <a:latin typeface="+mn-lt"/>
              </a:defRPr>
            </a:lvl1pPr>
          </a:lstStyle>
          <a:p>
            <a:endParaRPr lang="en-US"/>
          </a:p>
        </p:txBody>
      </p:sp>
      <p:sp>
        <p:nvSpPr>
          <p:cNvPr id="230426"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a:effectLst>
                  <a:outerShdw blurRad="38100" dist="38100" dir="2700000" algn="tl">
                    <a:srgbClr val="000000"/>
                  </a:outerShdw>
                </a:effectLst>
                <a:latin typeface="+mn-lt"/>
              </a:defRPr>
            </a:lvl1pPr>
          </a:lstStyle>
          <a:p>
            <a:fld id="{1AB4FE57-4A52-4D2D-BEE4-664C59C7C3CA}" type="slidenum">
              <a:rPr lang="ar-SA"/>
              <a:pPr/>
              <a:t>‹#›</a:t>
            </a:fld>
            <a:endParaRPr lang="en-US"/>
          </a:p>
        </p:txBody>
      </p:sp>
    </p:spTree>
  </p:cSld>
  <p:clrMap bg1="dk2" tx1="lt1" bg2="dk1" tx2="lt2" accent1="accent1" accent2="accent2" accent3="accent3" accent4="accent4" accent5="accent5" accent6="accent6" hlink="hlink" folHlink="folHlink"/>
  <p:sldLayoutIdLst>
    <p:sldLayoutId id="214748376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30422"/>
                                        </p:tgtEl>
                                        <p:attrNameLst>
                                          <p:attrName>style.visibility</p:attrName>
                                        </p:attrNameLst>
                                      </p:cBhvr>
                                      <p:to>
                                        <p:strVal val="visible"/>
                                      </p:to>
                                    </p:set>
                                    <p:animEffect transition="in" filter="dissolve">
                                      <p:cBhvr>
                                        <p:cTn id="7" dur="500"/>
                                        <p:tgtEl>
                                          <p:spTgt spid="23042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30423">
                                            <p:txEl>
                                              <p:pRg st="0" end="0"/>
                                            </p:txEl>
                                          </p:spTgt>
                                        </p:tgtEl>
                                        <p:attrNameLst>
                                          <p:attrName>style.visibility</p:attrName>
                                        </p:attrNameLst>
                                      </p:cBhvr>
                                      <p:to>
                                        <p:strVal val="visible"/>
                                      </p:to>
                                    </p:set>
                                    <p:animEffect transition="in" filter="dissolve">
                                      <p:cBhvr>
                                        <p:cTn id="12" dur="500"/>
                                        <p:tgtEl>
                                          <p:spTgt spid="230423">
                                            <p:txEl>
                                              <p:pRg st="0" end="0"/>
                                            </p:txEl>
                                          </p:spTgt>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30423">
                                            <p:txEl>
                                              <p:pRg st="1" end="1"/>
                                            </p:txEl>
                                          </p:spTgt>
                                        </p:tgtEl>
                                        <p:attrNameLst>
                                          <p:attrName>style.visibility</p:attrName>
                                        </p:attrNameLst>
                                      </p:cBhvr>
                                      <p:to>
                                        <p:strVal val="visible"/>
                                      </p:to>
                                    </p:set>
                                    <p:animEffect transition="in" filter="dissolve">
                                      <p:cBhvr>
                                        <p:cTn id="15" dur="500"/>
                                        <p:tgtEl>
                                          <p:spTgt spid="230423">
                                            <p:txEl>
                                              <p:pRg st="1" end="1"/>
                                            </p:txEl>
                                          </p:spTgt>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230423">
                                            <p:txEl>
                                              <p:pRg st="2" end="2"/>
                                            </p:txEl>
                                          </p:spTgt>
                                        </p:tgtEl>
                                        <p:attrNameLst>
                                          <p:attrName>style.visibility</p:attrName>
                                        </p:attrNameLst>
                                      </p:cBhvr>
                                      <p:to>
                                        <p:strVal val="visible"/>
                                      </p:to>
                                    </p:set>
                                    <p:animEffect transition="in" filter="dissolve">
                                      <p:cBhvr>
                                        <p:cTn id="18" dur="500"/>
                                        <p:tgtEl>
                                          <p:spTgt spid="230423">
                                            <p:txEl>
                                              <p:pRg st="2" end="2"/>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230423">
                                            <p:txEl>
                                              <p:pRg st="3" end="3"/>
                                            </p:txEl>
                                          </p:spTgt>
                                        </p:tgtEl>
                                        <p:attrNameLst>
                                          <p:attrName>style.visibility</p:attrName>
                                        </p:attrNameLst>
                                      </p:cBhvr>
                                      <p:to>
                                        <p:strVal val="visible"/>
                                      </p:to>
                                    </p:set>
                                    <p:animEffect transition="in" filter="dissolve">
                                      <p:cBhvr>
                                        <p:cTn id="21" dur="500"/>
                                        <p:tgtEl>
                                          <p:spTgt spid="230423">
                                            <p:txEl>
                                              <p:pRg st="3" end="3"/>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30423">
                                            <p:txEl>
                                              <p:pRg st="4" end="4"/>
                                            </p:txEl>
                                          </p:spTgt>
                                        </p:tgtEl>
                                        <p:attrNameLst>
                                          <p:attrName>style.visibility</p:attrName>
                                        </p:attrNameLst>
                                      </p:cBhvr>
                                      <p:to>
                                        <p:strVal val="visible"/>
                                      </p:to>
                                    </p:set>
                                    <p:animEffect transition="in" filter="dissolve">
                                      <p:cBhvr>
                                        <p:cTn id="24" dur="500"/>
                                        <p:tgtEl>
                                          <p:spTgt spid="2304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22" grpId="0"/>
      <p:bldP spid="230423" grpId="0" build="p">
        <p:tmplLst>
          <p:tmpl lvl="1">
            <p:tnLst>
              <p:par>
                <p:cTn presetID="9" presetClass="entr" presetSubtype="0" fill="hold" nodeType="clickEffect">
                  <p:stCondLst>
                    <p:cond delay="0"/>
                  </p:stCondLst>
                  <p:childTnLst>
                    <p:set>
                      <p:cBhvr>
                        <p:cTn dur="1" fill="hold">
                          <p:stCondLst>
                            <p:cond delay="0"/>
                          </p:stCondLst>
                        </p:cTn>
                        <p:tgtEl>
                          <p:spTgt spid="230423"/>
                        </p:tgtEl>
                        <p:attrNameLst>
                          <p:attrName>style.visibility</p:attrName>
                        </p:attrNameLst>
                      </p:cBhvr>
                      <p:to>
                        <p:strVal val="visible"/>
                      </p:to>
                    </p:set>
                    <p:animEffect transition="in" filter="dissolve">
                      <p:cBhvr>
                        <p:cTn dur="500"/>
                        <p:tgtEl>
                          <p:spTgt spid="230423"/>
                        </p:tgtEl>
                      </p:cBhvr>
                    </p:animEffect>
                  </p:childTnLst>
                </p:cTn>
              </p:par>
            </p:tnLst>
          </p:tmpl>
          <p:tmpl lvl="2">
            <p:tnLst>
              <p:par>
                <p:cTn presetID="9" presetClass="entr" presetSubtype="0" fill="hold" nodeType="withEffect">
                  <p:stCondLst>
                    <p:cond delay="0"/>
                  </p:stCondLst>
                  <p:childTnLst>
                    <p:set>
                      <p:cBhvr>
                        <p:cTn dur="1" fill="hold">
                          <p:stCondLst>
                            <p:cond delay="0"/>
                          </p:stCondLst>
                        </p:cTn>
                        <p:tgtEl>
                          <p:spTgt spid="230423"/>
                        </p:tgtEl>
                        <p:attrNameLst>
                          <p:attrName>style.visibility</p:attrName>
                        </p:attrNameLst>
                      </p:cBhvr>
                      <p:to>
                        <p:strVal val="visible"/>
                      </p:to>
                    </p:set>
                    <p:animEffect transition="in" filter="dissolve">
                      <p:cBhvr>
                        <p:cTn dur="500"/>
                        <p:tgtEl>
                          <p:spTgt spid="230423"/>
                        </p:tgtEl>
                      </p:cBhvr>
                    </p:animEffect>
                  </p:childTnLst>
                </p:cTn>
              </p:par>
            </p:tnLst>
          </p:tmpl>
          <p:tmpl lvl="3">
            <p:tnLst>
              <p:par>
                <p:cTn presetID="9" presetClass="entr" presetSubtype="0" fill="hold" nodeType="withEffect">
                  <p:stCondLst>
                    <p:cond delay="0"/>
                  </p:stCondLst>
                  <p:childTnLst>
                    <p:set>
                      <p:cBhvr>
                        <p:cTn dur="1" fill="hold">
                          <p:stCondLst>
                            <p:cond delay="0"/>
                          </p:stCondLst>
                        </p:cTn>
                        <p:tgtEl>
                          <p:spTgt spid="230423"/>
                        </p:tgtEl>
                        <p:attrNameLst>
                          <p:attrName>style.visibility</p:attrName>
                        </p:attrNameLst>
                      </p:cBhvr>
                      <p:to>
                        <p:strVal val="visible"/>
                      </p:to>
                    </p:set>
                    <p:animEffect transition="in" filter="dissolve">
                      <p:cBhvr>
                        <p:cTn dur="500"/>
                        <p:tgtEl>
                          <p:spTgt spid="230423"/>
                        </p:tgtEl>
                      </p:cBhvr>
                    </p:animEffect>
                  </p:childTnLst>
                </p:cTn>
              </p:par>
            </p:tnLst>
          </p:tmpl>
          <p:tmpl lvl="4">
            <p:tnLst>
              <p:par>
                <p:cTn presetID="9" presetClass="entr" presetSubtype="0" fill="hold" nodeType="withEffect">
                  <p:stCondLst>
                    <p:cond delay="0"/>
                  </p:stCondLst>
                  <p:childTnLst>
                    <p:set>
                      <p:cBhvr>
                        <p:cTn dur="1" fill="hold">
                          <p:stCondLst>
                            <p:cond delay="0"/>
                          </p:stCondLst>
                        </p:cTn>
                        <p:tgtEl>
                          <p:spTgt spid="230423"/>
                        </p:tgtEl>
                        <p:attrNameLst>
                          <p:attrName>style.visibility</p:attrName>
                        </p:attrNameLst>
                      </p:cBhvr>
                      <p:to>
                        <p:strVal val="visible"/>
                      </p:to>
                    </p:set>
                    <p:animEffect transition="in" filter="dissolve">
                      <p:cBhvr>
                        <p:cTn dur="500"/>
                        <p:tgtEl>
                          <p:spTgt spid="230423"/>
                        </p:tgtEl>
                      </p:cBhvr>
                    </p:animEffect>
                  </p:childTnLst>
                </p:cTn>
              </p:par>
            </p:tnLst>
          </p:tmpl>
          <p:tmpl lvl="5">
            <p:tnLst>
              <p:par>
                <p:cTn presetID="9" presetClass="entr" presetSubtype="0" fill="hold" nodeType="withEffect">
                  <p:stCondLst>
                    <p:cond delay="0"/>
                  </p:stCondLst>
                  <p:childTnLst>
                    <p:set>
                      <p:cBhvr>
                        <p:cTn dur="1" fill="hold">
                          <p:stCondLst>
                            <p:cond delay="0"/>
                          </p:stCondLst>
                        </p:cTn>
                        <p:tgtEl>
                          <p:spTgt spid="230423"/>
                        </p:tgtEl>
                        <p:attrNameLst>
                          <p:attrName>style.visibility</p:attrName>
                        </p:attrNameLst>
                      </p:cBhvr>
                      <p:to>
                        <p:strVal val="visible"/>
                      </p:to>
                    </p:set>
                    <p:animEffect transition="in" filter="dissolve">
                      <p:cBhvr>
                        <p:cTn dur="500"/>
                        <p:tgtEl>
                          <p:spTgt spid="230423"/>
                        </p:tgtEl>
                      </p:cBhvr>
                    </p:animEffect>
                  </p:childTnLst>
                </p:cTn>
              </p:par>
            </p:tnLst>
          </p:tmpl>
        </p:tmplLst>
      </p:bldP>
    </p:bldLst>
  </p:timing>
  <p:txStyles>
    <p:titleStyle>
      <a:lvl1pPr algn="ctr" rtl="1"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2pPr>
      <a:lvl3pPr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3pPr>
      <a:lvl4pPr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4pPr>
      <a:lvl5pPr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Arial" pitchFamily="34" charset="0"/>
          <a:cs typeface="Arial" pitchFamily="34" charset="0"/>
        </a:defRPr>
      </a:lvl9pPr>
    </p:titleStyle>
    <p:bodyStyle>
      <a:lvl1pPr marL="342900" indent="-342900" algn="r" rtl="1" fontAlgn="base">
        <a:spcBef>
          <a:spcPct val="20000"/>
        </a:spcBef>
        <a:spcAft>
          <a:spcPct val="0"/>
        </a:spcAft>
        <a:buClr>
          <a:schemeClr val="tx2"/>
        </a:buClr>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lr>
          <a:schemeClr val="tx2"/>
        </a:buClr>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lr>
          <a:schemeClr val="tx2"/>
        </a:buClr>
        <a:buChar char="•"/>
        <a:defRPr sz="2000">
          <a:solidFill>
            <a:schemeClr val="tx1"/>
          </a:solidFill>
          <a:latin typeface="+mn-lt"/>
          <a:cs typeface="+mn-cs"/>
        </a:defRPr>
      </a:lvl5pPr>
      <a:lvl6pPr marL="2514600" indent="-228600" algn="r" rtl="1" fontAlgn="base">
        <a:spcBef>
          <a:spcPct val="20000"/>
        </a:spcBef>
        <a:spcAft>
          <a:spcPct val="0"/>
        </a:spcAft>
        <a:buClr>
          <a:schemeClr val="tx2"/>
        </a:buClr>
        <a:buChar char="•"/>
        <a:defRPr sz="2000">
          <a:solidFill>
            <a:schemeClr val="tx1"/>
          </a:solidFill>
          <a:latin typeface="+mn-lt"/>
          <a:cs typeface="+mn-cs"/>
        </a:defRPr>
      </a:lvl6pPr>
      <a:lvl7pPr marL="2971800" indent="-228600" algn="r" rtl="1" fontAlgn="base">
        <a:spcBef>
          <a:spcPct val="20000"/>
        </a:spcBef>
        <a:spcAft>
          <a:spcPct val="0"/>
        </a:spcAft>
        <a:buClr>
          <a:schemeClr val="tx2"/>
        </a:buClr>
        <a:buChar char="•"/>
        <a:defRPr sz="2000">
          <a:solidFill>
            <a:schemeClr val="tx1"/>
          </a:solidFill>
          <a:latin typeface="+mn-lt"/>
          <a:cs typeface="+mn-cs"/>
        </a:defRPr>
      </a:lvl7pPr>
      <a:lvl8pPr marL="3429000" indent="-228600" algn="r" rtl="1" fontAlgn="base">
        <a:spcBef>
          <a:spcPct val="20000"/>
        </a:spcBef>
        <a:spcAft>
          <a:spcPct val="0"/>
        </a:spcAft>
        <a:buClr>
          <a:schemeClr val="tx2"/>
        </a:buClr>
        <a:buChar char="•"/>
        <a:defRPr sz="2000">
          <a:solidFill>
            <a:schemeClr val="tx1"/>
          </a:solidFill>
          <a:latin typeface="+mn-lt"/>
          <a:cs typeface="+mn-cs"/>
        </a:defRPr>
      </a:lvl8pPr>
      <a:lvl9pPr marL="3886200" indent="-228600" algn="r" rtl="1" fontAlgn="base">
        <a:spcBef>
          <a:spcPct val="20000"/>
        </a:spcBef>
        <a:spcAft>
          <a:spcPct val="0"/>
        </a:spcAft>
        <a:buClr>
          <a:schemeClr val="tx2"/>
        </a:buClr>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a:xfrm>
            <a:off x="395288" y="2420938"/>
            <a:ext cx="8229600" cy="1143000"/>
          </a:xfrm>
        </p:spPr>
        <p:txBody>
          <a:bodyPr/>
          <a:lstStyle/>
          <a:p>
            <a:r>
              <a:rPr lang="fa-IR" sz="6600" b="1" dirty="0"/>
              <a:t>بسم الله الرحمن الرحیم</a:t>
            </a:r>
            <a:endParaRPr lang="en-US" sz="6600" b="1"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AutoShape 2"/>
          <p:cNvSpPr>
            <a:spLocks noGrp="1" noChangeArrowheads="1"/>
          </p:cNvSpPr>
          <p:nvPr>
            <p:ph type="ctrTitle"/>
          </p:nvPr>
        </p:nvSpPr>
        <p:spPr/>
        <p:txBody>
          <a:bodyPr/>
          <a:lstStyle/>
          <a:p>
            <a:r>
              <a:rPr lang="fa-IR" dirty="0"/>
              <a:t>غزوات و سرایای پیامبر</a:t>
            </a:r>
            <a:endParaRPr lang="en-US" dirty="0"/>
          </a:p>
        </p:txBody>
      </p:sp>
      <p:sp>
        <p:nvSpPr>
          <p:cNvPr id="178179" name="Rectangle 3"/>
          <p:cNvSpPr>
            <a:spLocks noGrp="1" noChangeArrowheads="1"/>
          </p:cNvSpPr>
          <p:nvPr>
            <p:ph type="subTitle" idx="1"/>
          </p:nvPr>
        </p:nvSpPr>
        <p:spPr/>
        <p:txBody>
          <a:bodyPr/>
          <a:lstStyle/>
          <a:p>
            <a:r>
              <a:rPr lang="fa-IR" sz="3600" b="1" i="1"/>
              <a:t>انگیزه ها و دلایل آنها</a:t>
            </a:r>
            <a:endParaRPr lang="en-US" sz="3600" b="1" i="1"/>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6" name="Rectangle 4"/>
          <p:cNvSpPr>
            <a:spLocks noGrp="1" noChangeArrowheads="1"/>
          </p:cNvSpPr>
          <p:nvPr>
            <p:ph/>
          </p:nvPr>
        </p:nvSpPr>
        <p:spPr/>
        <p:txBody>
          <a:bodyPr/>
          <a:lstStyle/>
          <a:p>
            <a:r>
              <a:rPr lang="fa-IR" sz="2800" b="1">
                <a:solidFill>
                  <a:schemeClr val="tx2"/>
                </a:solidFill>
              </a:rPr>
              <a:t>تعريف غزوه و سريه</a:t>
            </a:r>
            <a:endParaRPr lang="en-US" sz="2800" b="1">
              <a:solidFill>
                <a:schemeClr val="tx2"/>
              </a:solidFill>
            </a:endParaRPr>
          </a:p>
          <a:p>
            <a:endParaRPr lang="en-US" sz="2800"/>
          </a:p>
          <a:p>
            <a:r>
              <a:rPr lang="fa-IR" sz="2400" b="1">
                <a:solidFill>
                  <a:srgbClr val="FFFF00"/>
                </a:solidFill>
                <a:latin typeface="Arial"/>
              </a:rPr>
              <a:t>«</a:t>
            </a:r>
            <a:r>
              <a:rPr lang="fa-IR" sz="2400" b="1">
                <a:solidFill>
                  <a:srgbClr val="FFFF00"/>
                </a:solidFill>
              </a:rPr>
              <a:t>در اصطلاح علمای سيرت آن نبردهايی كه خود آن حضرت در آنها شركت داشته غزوه، و آن جنگهايی را كه وی در آنها شركت نداشته بلكه به شكل اعزام چند نفر جهت سركوبی اخلال گران صورت می گرفت سريه می نامند</a:t>
            </a:r>
            <a:r>
              <a:rPr lang="fa-IR" sz="2400" b="1">
                <a:solidFill>
                  <a:srgbClr val="FFFF00"/>
                </a:solidFill>
                <a:latin typeface="Arial"/>
              </a:rPr>
              <a:t>»</a:t>
            </a:r>
            <a:r>
              <a:rPr lang="fa-IR" sz="2000" b="1">
                <a:solidFill>
                  <a:srgbClr val="FFFF00"/>
                </a:solidFill>
              </a:rPr>
              <a:t>)</a:t>
            </a:r>
            <a:endParaRPr lang="en-US" sz="2000" b="1">
              <a:solidFill>
                <a:srgbClr val="FFFF00"/>
              </a:solidFill>
            </a:endParaRPr>
          </a:p>
          <a:p>
            <a:endParaRPr lang="en-US" sz="2400">
              <a:solidFill>
                <a:srgbClr val="FFFF00"/>
              </a:solidFill>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r>
              <a:rPr lang="fa-IR" sz="4000" b="1"/>
              <a:t>ت</a:t>
            </a:r>
            <a:r>
              <a:rPr lang="ar-SA" sz="4000" b="1"/>
              <a:t>عداد غزوات و سرايا</a:t>
            </a:r>
            <a:r>
              <a:rPr lang="fa-IR" sz="4000" b="1"/>
              <a:t>ی</a:t>
            </a:r>
            <a:r>
              <a:rPr lang="ar-SA" sz="4000" b="1"/>
              <a:t> سردار دو عالم (ص)</a:t>
            </a:r>
            <a:endParaRPr lang="en-US" sz="4000" b="1"/>
          </a:p>
        </p:txBody>
      </p:sp>
      <p:sp>
        <p:nvSpPr>
          <p:cNvPr id="114691" name="Rectangle 3"/>
          <p:cNvSpPr>
            <a:spLocks noGrp="1" noChangeArrowheads="1"/>
          </p:cNvSpPr>
          <p:nvPr>
            <p:ph type="body" idx="1"/>
          </p:nvPr>
        </p:nvSpPr>
        <p:spPr/>
        <p:txBody>
          <a:bodyPr/>
          <a:lstStyle/>
          <a:p>
            <a:pPr>
              <a:lnSpc>
                <a:spcPct val="80000"/>
              </a:lnSpc>
            </a:pPr>
            <a:r>
              <a:rPr lang="fa-IR" sz="2000" b="1">
                <a:solidFill>
                  <a:srgbClr val="FFFF00"/>
                </a:solidFill>
              </a:rPr>
              <a:t>ا</a:t>
            </a:r>
            <a:r>
              <a:rPr lang="ar-SA" sz="2000" b="1">
                <a:solidFill>
                  <a:srgbClr val="FFFF00"/>
                </a:solidFill>
              </a:rPr>
              <a:t>گر نگاه</a:t>
            </a:r>
            <a:r>
              <a:rPr lang="fa-IR" sz="2000" b="1">
                <a:solidFill>
                  <a:srgbClr val="FFFF00"/>
                </a:solidFill>
              </a:rPr>
              <a:t>ی</a:t>
            </a:r>
            <a:r>
              <a:rPr lang="ar-SA" sz="2000" b="1">
                <a:solidFill>
                  <a:srgbClr val="FFFF00"/>
                </a:solidFill>
              </a:rPr>
              <a:t> به كتب سيرت بيندازيم شاهد اين خواهيم بود كه تعداد غزوات رسول گرام</a:t>
            </a:r>
            <a:r>
              <a:rPr lang="fa-IR" sz="2000" b="1">
                <a:solidFill>
                  <a:srgbClr val="FFFF00"/>
                </a:solidFill>
              </a:rPr>
              <a:t>ی</a:t>
            </a:r>
            <a:r>
              <a:rPr lang="ar-SA" sz="2000" b="1">
                <a:solidFill>
                  <a:srgbClr val="FFFF00"/>
                </a:solidFill>
              </a:rPr>
              <a:t> اسلام در تمام</a:t>
            </a:r>
            <a:r>
              <a:rPr lang="fa-IR" sz="2000" b="1">
                <a:solidFill>
                  <a:srgbClr val="FFFF00"/>
                </a:solidFill>
              </a:rPr>
              <a:t>ی</a:t>
            </a:r>
            <a:r>
              <a:rPr lang="ar-SA" sz="2000" b="1">
                <a:solidFill>
                  <a:srgbClr val="FFFF00"/>
                </a:solidFill>
              </a:rPr>
              <a:t> كتب يكنواخت و برابر نيست بلكه با اندك</a:t>
            </a:r>
            <a:r>
              <a:rPr lang="fa-IR" sz="2000" b="1">
                <a:solidFill>
                  <a:srgbClr val="FFFF00"/>
                </a:solidFill>
              </a:rPr>
              <a:t>ی</a:t>
            </a:r>
            <a:r>
              <a:rPr lang="ar-SA" sz="2000" b="1">
                <a:solidFill>
                  <a:srgbClr val="FFFF00"/>
                </a:solidFill>
              </a:rPr>
              <a:t> تفاوت ذكر شده اند لذا موس</a:t>
            </a:r>
            <a:r>
              <a:rPr lang="fa-IR" sz="2000" b="1">
                <a:solidFill>
                  <a:srgbClr val="FFFF00"/>
                </a:solidFill>
              </a:rPr>
              <a:t>ی</a:t>
            </a:r>
            <a:r>
              <a:rPr lang="ar-SA" sz="2000" b="1">
                <a:solidFill>
                  <a:srgbClr val="FFFF00"/>
                </a:solidFill>
              </a:rPr>
              <a:t> بن عقه (رح)، محمد بن اب</a:t>
            </a:r>
            <a:r>
              <a:rPr lang="fa-IR" sz="2000" b="1">
                <a:solidFill>
                  <a:srgbClr val="FFFF00"/>
                </a:solidFill>
              </a:rPr>
              <a:t>ی</a:t>
            </a:r>
            <a:r>
              <a:rPr lang="ar-SA" sz="2000" b="1">
                <a:solidFill>
                  <a:srgbClr val="FFFF00"/>
                </a:solidFill>
              </a:rPr>
              <a:t> اسحاق (رح)،  واقد</a:t>
            </a:r>
            <a:r>
              <a:rPr lang="fa-IR" sz="2000" b="1">
                <a:solidFill>
                  <a:srgbClr val="FFFF00"/>
                </a:solidFill>
              </a:rPr>
              <a:t>ی</a:t>
            </a:r>
            <a:r>
              <a:rPr lang="ar-SA" sz="2000" b="1">
                <a:solidFill>
                  <a:srgbClr val="FFFF00"/>
                </a:solidFill>
              </a:rPr>
              <a:t> (رح)، ابن سعد (رح)، ابن جوز</a:t>
            </a:r>
            <a:r>
              <a:rPr lang="fa-IR" sz="2000" b="1">
                <a:solidFill>
                  <a:srgbClr val="FFFF00"/>
                </a:solidFill>
              </a:rPr>
              <a:t>ی</a:t>
            </a:r>
            <a:r>
              <a:rPr lang="ar-SA" sz="2000" b="1">
                <a:solidFill>
                  <a:srgbClr val="FFFF00"/>
                </a:solidFill>
              </a:rPr>
              <a:t> (رح)، مياط</a:t>
            </a:r>
            <a:r>
              <a:rPr lang="fa-IR" sz="2000" b="1">
                <a:solidFill>
                  <a:srgbClr val="FFFF00"/>
                </a:solidFill>
              </a:rPr>
              <a:t>ی</a:t>
            </a:r>
            <a:r>
              <a:rPr lang="ar-SA" sz="2000" b="1">
                <a:solidFill>
                  <a:srgbClr val="FFFF00"/>
                </a:solidFill>
              </a:rPr>
              <a:t>(رح) و عراق</a:t>
            </a:r>
            <a:r>
              <a:rPr lang="fa-IR" sz="2000" b="1">
                <a:solidFill>
                  <a:srgbClr val="FFFF00"/>
                </a:solidFill>
              </a:rPr>
              <a:t>ی</a:t>
            </a:r>
            <a:r>
              <a:rPr lang="ar-SA" sz="2000" b="1">
                <a:solidFill>
                  <a:srgbClr val="FFFF00"/>
                </a:solidFill>
              </a:rPr>
              <a:t> (رح) م</a:t>
            </a:r>
            <a:r>
              <a:rPr lang="fa-IR" sz="2000" b="1">
                <a:solidFill>
                  <a:srgbClr val="FFFF00"/>
                </a:solidFill>
              </a:rPr>
              <a:t>ی</a:t>
            </a:r>
            <a:r>
              <a:rPr lang="ar-SA" sz="2000" b="1">
                <a:solidFill>
                  <a:srgbClr val="FFFF00"/>
                </a:solidFill>
              </a:rPr>
              <a:t> فرمايند:  تمام غزوات آن حضرت (ص) </a:t>
            </a:r>
            <a:r>
              <a:rPr lang="ar-SA" sz="2400" b="1" u="sng">
                <a:solidFill>
                  <a:srgbClr val="FFFF00"/>
                </a:solidFill>
              </a:rPr>
              <a:t>بيست و هفت</a:t>
            </a:r>
            <a:r>
              <a:rPr lang="ar-SA" sz="2000" b="1">
                <a:solidFill>
                  <a:srgbClr val="FFFF00"/>
                </a:solidFill>
              </a:rPr>
              <a:t> غزوه بوده است. اما سعيد بن مسيب (رح) آنها را </a:t>
            </a:r>
            <a:r>
              <a:rPr lang="ar-SA" sz="2400" b="1" u="sng">
                <a:solidFill>
                  <a:srgbClr val="FFFF00"/>
                </a:solidFill>
              </a:rPr>
              <a:t>بيست و چهار</a:t>
            </a:r>
            <a:r>
              <a:rPr lang="ar-SA" sz="2000" b="1">
                <a:solidFill>
                  <a:srgbClr val="FFFF00"/>
                </a:solidFill>
              </a:rPr>
              <a:t> و جابر بن عبد الله (رح) تعداد غزوات را </a:t>
            </a:r>
            <a:r>
              <a:rPr lang="ar-SA" sz="2400" b="1" u="sng">
                <a:solidFill>
                  <a:srgbClr val="FFFF00"/>
                </a:solidFill>
              </a:rPr>
              <a:t>بيست و يك</a:t>
            </a:r>
            <a:r>
              <a:rPr lang="ar-SA" sz="2000" b="1">
                <a:solidFill>
                  <a:srgbClr val="FFFF00"/>
                </a:solidFill>
              </a:rPr>
              <a:t> م</a:t>
            </a:r>
            <a:r>
              <a:rPr lang="fa-IR" sz="2000" b="1">
                <a:solidFill>
                  <a:srgbClr val="FFFF00"/>
                </a:solidFill>
              </a:rPr>
              <a:t>ی</a:t>
            </a:r>
            <a:r>
              <a:rPr lang="ar-SA" sz="2000" b="1">
                <a:solidFill>
                  <a:srgbClr val="FFFF00"/>
                </a:solidFill>
              </a:rPr>
              <a:t> داند و زيد بن ارقم </a:t>
            </a:r>
            <a:r>
              <a:rPr lang="ar-SA" sz="2400" b="1" u="sng">
                <a:solidFill>
                  <a:srgbClr val="FFFF00"/>
                </a:solidFill>
              </a:rPr>
              <a:t>نوزده</a:t>
            </a:r>
            <a:r>
              <a:rPr lang="ar-SA" sz="2000" b="1">
                <a:solidFill>
                  <a:srgbClr val="FFFF00"/>
                </a:solidFill>
              </a:rPr>
              <a:t> گفته است. </a:t>
            </a:r>
            <a:endParaRPr lang="en-US" sz="2000" b="1">
              <a:solidFill>
                <a:srgbClr val="FFFF00"/>
              </a:solidFill>
            </a:endParaRPr>
          </a:p>
          <a:p>
            <a:pPr>
              <a:lnSpc>
                <a:spcPct val="80000"/>
              </a:lnSpc>
            </a:pPr>
            <a:endParaRPr lang="en-US" sz="2000" b="1">
              <a:solidFill>
                <a:srgbClr val="FFFF00"/>
              </a:solidFill>
            </a:endParaRPr>
          </a:p>
          <a:p>
            <a:pPr>
              <a:lnSpc>
                <a:spcPct val="80000"/>
              </a:lnSpc>
            </a:pPr>
            <a:r>
              <a:rPr lang="ar-SA" sz="2000" b="1">
                <a:solidFill>
                  <a:srgbClr val="FFFF00"/>
                </a:solidFill>
              </a:rPr>
              <a:t>علامه سهيل</a:t>
            </a:r>
            <a:r>
              <a:rPr lang="fa-IR" sz="2000" b="1">
                <a:solidFill>
                  <a:srgbClr val="FFFF00"/>
                </a:solidFill>
              </a:rPr>
              <a:t>ی</a:t>
            </a:r>
            <a:r>
              <a:rPr lang="ar-SA" sz="2000" b="1">
                <a:solidFill>
                  <a:srgbClr val="FFFF00"/>
                </a:solidFill>
              </a:rPr>
              <a:t> (رح) در توجيه اين اختلاف م</a:t>
            </a:r>
            <a:r>
              <a:rPr lang="fa-IR" sz="2000" b="1">
                <a:solidFill>
                  <a:srgbClr val="FFFF00"/>
                </a:solidFill>
              </a:rPr>
              <a:t>ی</a:t>
            </a:r>
            <a:r>
              <a:rPr lang="ar-SA" sz="2000" b="1">
                <a:solidFill>
                  <a:srgbClr val="FFFF00"/>
                </a:solidFill>
              </a:rPr>
              <a:t> فرمايد: كه سبب اين اختلاف اين است كه برخ</a:t>
            </a:r>
            <a:r>
              <a:rPr lang="fa-IR" sz="2000" b="1">
                <a:solidFill>
                  <a:srgbClr val="FFFF00"/>
                </a:solidFill>
              </a:rPr>
              <a:t>ی </a:t>
            </a:r>
            <a:r>
              <a:rPr lang="ar-SA" sz="2000" b="1">
                <a:solidFill>
                  <a:srgbClr val="FFFF00"/>
                </a:solidFill>
              </a:rPr>
              <a:t>از علما غزوات را به سبب قرب يا بسبب اينكه در يك سفر پيش آمدند يك غزوه شمرده اند لذا نزد آنها تعداد غزوات كمتر م</a:t>
            </a:r>
            <a:r>
              <a:rPr lang="fa-IR" sz="2000" b="1">
                <a:solidFill>
                  <a:srgbClr val="FFFF00"/>
                </a:solidFill>
              </a:rPr>
              <a:t>ی</a:t>
            </a:r>
            <a:r>
              <a:rPr lang="ar-SA" sz="2000" b="1">
                <a:solidFill>
                  <a:srgbClr val="FFFF00"/>
                </a:solidFill>
              </a:rPr>
              <a:t> باشد. اين نيز امكان دارد كه آنها در باره </a:t>
            </a:r>
            <a:r>
              <a:rPr lang="fa-IR" sz="2000" b="1">
                <a:solidFill>
                  <a:srgbClr val="FFFF00"/>
                </a:solidFill>
              </a:rPr>
              <a:t>ی </a:t>
            </a:r>
            <a:r>
              <a:rPr lang="ar-SA" sz="2000" b="1">
                <a:solidFill>
                  <a:srgbClr val="FFFF00"/>
                </a:solidFill>
              </a:rPr>
              <a:t>غزوات رسول خدا (ص) اطلاع كامل نداشته باشند.</a:t>
            </a:r>
            <a:endParaRPr lang="en-US" sz="2000" b="1">
              <a:solidFill>
                <a:srgbClr val="FFFF00"/>
              </a:solidFill>
            </a:endParaRPr>
          </a:p>
          <a:p>
            <a:pPr>
              <a:lnSpc>
                <a:spcPct val="80000"/>
              </a:lnSpc>
            </a:pPr>
            <a:endParaRPr lang="en-US" sz="2000" b="1">
              <a:solidFill>
                <a:srgbClr val="FFFF00"/>
              </a:solidFill>
            </a:endParaRPr>
          </a:p>
          <a:p>
            <a:pPr>
              <a:lnSpc>
                <a:spcPct val="80000"/>
              </a:lnSpc>
            </a:pPr>
            <a:r>
              <a:rPr lang="ar-SA" sz="2000" b="1">
                <a:solidFill>
                  <a:srgbClr val="FFFF00"/>
                </a:solidFill>
              </a:rPr>
              <a:t>در تعداد سرايا نيز اختلاف است ابن سعد (رح) آنها را</a:t>
            </a:r>
            <a:r>
              <a:rPr lang="ar-SA" sz="2000" b="1" u="sng">
                <a:solidFill>
                  <a:srgbClr val="FFFF00"/>
                </a:solidFill>
              </a:rPr>
              <a:t> </a:t>
            </a:r>
            <a:r>
              <a:rPr lang="ar-SA" sz="2400" b="1" u="sng">
                <a:solidFill>
                  <a:srgbClr val="FFFF00"/>
                </a:solidFill>
              </a:rPr>
              <a:t>چهل</a:t>
            </a:r>
            <a:r>
              <a:rPr lang="ar-SA" sz="2400" b="1">
                <a:solidFill>
                  <a:srgbClr val="FFFF00"/>
                </a:solidFill>
              </a:rPr>
              <a:t> </a:t>
            </a:r>
            <a:r>
              <a:rPr lang="ar-SA" sz="2000" b="1">
                <a:solidFill>
                  <a:srgbClr val="FFFF00"/>
                </a:solidFill>
              </a:rPr>
              <a:t>و ابن عبد البرس</a:t>
            </a:r>
            <a:r>
              <a:rPr lang="fa-IR" sz="2000" b="1">
                <a:solidFill>
                  <a:srgbClr val="FFFF00"/>
                </a:solidFill>
              </a:rPr>
              <a:t>ی</a:t>
            </a:r>
            <a:r>
              <a:rPr lang="ar-SA" sz="2000" b="1">
                <a:solidFill>
                  <a:srgbClr val="FFFF00"/>
                </a:solidFill>
              </a:rPr>
              <a:t> (رح) آنها را </a:t>
            </a:r>
            <a:r>
              <a:rPr lang="ar-SA" sz="2400" b="1" u="sng">
                <a:solidFill>
                  <a:srgbClr val="FFFF00"/>
                </a:solidFill>
              </a:rPr>
              <a:t>س</a:t>
            </a:r>
            <a:r>
              <a:rPr lang="fa-IR" sz="2400" b="1" u="sng">
                <a:solidFill>
                  <a:srgbClr val="FFFF00"/>
                </a:solidFill>
              </a:rPr>
              <a:t>ی</a:t>
            </a:r>
            <a:r>
              <a:rPr lang="ar-SA" sz="2400" b="1" u="sng">
                <a:solidFill>
                  <a:srgbClr val="FFFF00"/>
                </a:solidFill>
              </a:rPr>
              <a:t> و پنج</a:t>
            </a:r>
            <a:r>
              <a:rPr lang="ar-SA" sz="2000" b="1">
                <a:solidFill>
                  <a:srgbClr val="FFFF00"/>
                </a:solidFill>
              </a:rPr>
              <a:t> و محمد بن اسحاق (رح) </a:t>
            </a:r>
            <a:r>
              <a:rPr lang="ar-SA" sz="2400" b="1" u="sng">
                <a:solidFill>
                  <a:srgbClr val="FFFF00"/>
                </a:solidFill>
              </a:rPr>
              <a:t>س</a:t>
            </a:r>
            <a:r>
              <a:rPr lang="fa-IR" sz="2400" b="1" u="sng">
                <a:solidFill>
                  <a:srgbClr val="FFFF00"/>
                </a:solidFill>
              </a:rPr>
              <a:t>ی</a:t>
            </a:r>
            <a:r>
              <a:rPr lang="ar-SA" sz="2400" b="1" u="sng">
                <a:solidFill>
                  <a:srgbClr val="FFFF00"/>
                </a:solidFill>
              </a:rPr>
              <a:t> و هشت</a:t>
            </a:r>
            <a:r>
              <a:rPr lang="ar-SA" sz="2000" b="1">
                <a:solidFill>
                  <a:srgbClr val="FFFF00"/>
                </a:solidFill>
              </a:rPr>
              <a:t> و واقد</a:t>
            </a:r>
            <a:r>
              <a:rPr lang="fa-IR" sz="2000" b="1">
                <a:solidFill>
                  <a:srgbClr val="FFFF00"/>
                </a:solidFill>
              </a:rPr>
              <a:t>ی</a:t>
            </a:r>
            <a:r>
              <a:rPr lang="ar-SA" sz="2000" b="1">
                <a:solidFill>
                  <a:srgbClr val="FFFF00"/>
                </a:solidFill>
              </a:rPr>
              <a:t> (رح) </a:t>
            </a:r>
            <a:r>
              <a:rPr lang="ar-SA" sz="2400" b="1" u="sng">
                <a:solidFill>
                  <a:srgbClr val="FFFF00"/>
                </a:solidFill>
              </a:rPr>
              <a:t>چهل و هشت</a:t>
            </a:r>
            <a:r>
              <a:rPr lang="ar-SA" sz="2000" b="1">
                <a:solidFill>
                  <a:srgbClr val="FFFF00"/>
                </a:solidFill>
              </a:rPr>
              <a:t> و ابن جوز</a:t>
            </a:r>
            <a:r>
              <a:rPr lang="fa-IR" sz="2000" b="1">
                <a:solidFill>
                  <a:srgbClr val="FFFF00"/>
                </a:solidFill>
              </a:rPr>
              <a:t>ی </a:t>
            </a:r>
            <a:r>
              <a:rPr lang="ar-SA" sz="2000" b="1">
                <a:solidFill>
                  <a:srgbClr val="FFFF00"/>
                </a:solidFill>
              </a:rPr>
              <a:t>(رح) </a:t>
            </a:r>
            <a:r>
              <a:rPr lang="ar-SA" sz="2400" b="1" u="sng">
                <a:solidFill>
                  <a:srgbClr val="FFFF00"/>
                </a:solidFill>
              </a:rPr>
              <a:t>پنجاه و شش</a:t>
            </a:r>
            <a:r>
              <a:rPr lang="ar-SA" sz="2000" b="1">
                <a:solidFill>
                  <a:srgbClr val="FFFF00"/>
                </a:solidFill>
              </a:rPr>
              <a:t> گفته است. </a:t>
            </a:r>
            <a:endParaRPr lang="en-US" sz="2000" b="1">
              <a:solidFill>
                <a:srgbClr val="FFFF00"/>
              </a:solidFill>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3492500" y="188913"/>
            <a:ext cx="5400675" cy="576262"/>
          </a:xfrm>
        </p:spPr>
        <p:txBody>
          <a:bodyPr/>
          <a:lstStyle/>
          <a:p>
            <a:r>
              <a:rPr lang="ar-SA" sz="4000" b="1"/>
              <a:t>نگاه</a:t>
            </a:r>
            <a:r>
              <a:rPr lang="fa-IR" sz="4000" b="1"/>
              <a:t>ی</a:t>
            </a:r>
            <a:r>
              <a:rPr lang="ar-SA" sz="4000" b="1"/>
              <a:t> به غزوات پيامبر (ص)</a:t>
            </a:r>
            <a:endParaRPr lang="en-US" sz="4000" b="1"/>
          </a:p>
        </p:txBody>
      </p:sp>
      <p:sp>
        <p:nvSpPr>
          <p:cNvPr id="115715" name="Rectangle 3"/>
          <p:cNvSpPr>
            <a:spLocks noGrp="1" noChangeArrowheads="1"/>
          </p:cNvSpPr>
          <p:nvPr>
            <p:ph type="body" idx="1"/>
          </p:nvPr>
        </p:nvSpPr>
        <p:spPr>
          <a:xfrm>
            <a:off x="468313" y="981075"/>
            <a:ext cx="8229600" cy="5876925"/>
          </a:xfrm>
        </p:spPr>
        <p:txBody>
          <a:bodyPr/>
          <a:lstStyle/>
          <a:p>
            <a:pPr>
              <a:lnSpc>
                <a:spcPct val="80000"/>
              </a:lnSpc>
            </a:pPr>
            <a:r>
              <a:rPr lang="ar-SA" sz="1800" b="1" dirty="0">
                <a:solidFill>
                  <a:srgbClr val="FFFF00"/>
                </a:solidFill>
              </a:rPr>
              <a:t>1- غزوه بدر: روز هشتم ماه رمضان سال دوم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2- غزوه بن</a:t>
            </a:r>
            <a:r>
              <a:rPr lang="fa-IR" sz="1800" b="1" dirty="0">
                <a:solidFill>
                  <a:srgbClr val="FFFF00"/>
                </a:solidFill>
              </a:rPr>
              <a:t>ی</a:t>
            </a:r>
            <a:r>
              <a:rPr lang="ar-SA" sz="1800" b="1" dirty="0">
                <a:solidFill>
                  <a:srgbClr val="FFFF00"/>
                </a:solidFill>
              </a:rPr>
              <a:t> قينقاع: پانزدهم شوال سال دوم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3- غزوه احد: شوال سال سوم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4- غزوه حمراء الاسد: پانزدهم شوال</a:t>
            </a:r>
            <a:endParaRPr lang="en-US" sz="1800" b="1" dirty="0">
              <a:solidFill>
                <a:srgbClr val="FFFF00"/>
              </a:solidFill>
            </a:endParaRPr>
          </a:p>
          <a:p>
            <a:pPr>
              <a:lnSpc>
                <a:spcPct val="80000"/>
              </a:lnSpc>
            </a:pPr>
            <a:r>
              <a:rPr lang="ar-SA" sz="1800" b="1" dirty="0">
                <a:solidFill>
                  <a:srgbClr val="FFFF00"/>
                </a:solidFill>
              </a:rPr>
              <a:t>5- غزوه بن</a:t>
            </a:r>
            <a:r>
              <a:rPr lang="fa-IR" sz="1800" b="1" dirty="0">
                <a:solidFill>
                  <a:srgbClr val="FFFF00"/>
                </a:solidFill>
              </a:rPr>
              <a:t>ی</a:t>
            </a:r>
            <a:r>
              <a:rPr lang="ar-SA" sz="1800" b="1" dirty="0">
                <a:solidFill>
                  <a:srgbClr val="FFFF00"/>
                </a:solidFill>
              </a:rPr>
              <a:t> نظير</a:t>
            </a:r>
            <a:endParaRPr lang="en-US" sz="1800" b="1" dirty="0">
              <a:solidFill>
                <a:srgbClr val="FFFF00"/>
              </a:solidFill>
            </a:endParaRPr>
          </a:p>
          <a:p>
            <a:pPr>
              <a:lnSpc>
                <a:spcPct val="80000"/>
              </a:lnSpc>
            </a:pPr>
            <a:r>
              <a:rPr lang="ar-SA" sz="1800" b="1" dirty="0">
                <a:solidFill>
                  <a:srgbClr val="FFFF00"/>
                </a:solidFill>
              </a:rPr>
              <a:t>6- غزوه ذات الرقاع: سال چهارم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7- غزوه ذومة الجندل</a:t>
            </a:r>
            <a:endParaRPr lang="en-US" sz="1800" b="1" dirty="0">
              <a:solidFill>
                <a:srgbClr val="FFFF00"/>
              </a:solidFill>
            </a:endParaRPr>
          </a:p>
          <a:p>
            <a:pPr>
              <a:lnSpc>
                <a:spcPct val="80000"/>
              </a:lnSpc>
            </a:pPr>
            <a:r>
              <a:rPr lang="ar-SA" sz="1800" b="1" dirty="0">
                <a:solidFill>
                  <a:srgbClr val="FFFF00"/>
                </a:solidFill>
              </a:rPr>
              <a:t>8- غزوه احزاب يا خندق: شوال سال پنجم</a:t>
            </a:r>
            <a:endParaRPr lang="en-US" sz="1800" b="1" dirty="0">
              <a:solidFill>
                <a:srgbClr val="FFFF00"/>
              </a:solidFill>
            </a:endParaRPr>
          </a:p>
          <a:p>
            <a:pPr>
              <a:lnSpc>
                <a:spcPct val="80000"/>
              </a:lnSpc>
            </a:pPr>
            <a:r>
              <a:rPr lang="ar-SA" sz="1800" b="1" dirty="0">
                <a:solidFill>
                  <a:srgbClr val="FFFF00"/>
                </a:solidFill>
              </a:rPr>
              <a:t>9- غزوه بن</a:t>
            </a:r>
            <a:r>
              <a:rPr lang="fa-IR" sz="1800" b="1" dirty="0">
                <a:solidFill>
                  <a:srgbClr val="FFFF00"/>
                </a:solidFill>
              </a:rPr>
              <a:t>ی</a:t>
            </a:r>
            <a:r>
              <a:rPr lang="ar-SA" sz="1800" b="1" dirty="0">
                <a:solidFill>
                  <a:srgbClr val="FFFF00"/>
                </a:solidFill>
              </a:rPr>
              <a:t> غريظه: سال پنجم</a:t>
            </a:r>
            <a:endParaRPr lang="en-US" sz="1800" b="1" dirty="0">
              <a:solidFill>
                <a:srgbClr val="FFFF00"/>
              </a:solidFill>
            </a:endParaRPr>
          </a:p>
          <a:p>
            <a:pPr>
              <a:lnSpc>
                <a:spcPct val="80000"/>
              </a:lnSpc>
            </a:pPr>
            <a:r>
              <a:rPr lang="ar-SA" sz="1800" b="1" dirty="0">
                <a:solidFill>
                  <a:srgbClr val="FFFF00"/>
                </a:solidFill>
              </a:rPr>
              <a:t>10- غزوه بن</a:t>
            </a:r>
            <a:r>
              <a:rPr lang="fa-IR" sz="1800" b="1" dirty="0">
                <a:solidFill>
                  <a:srgbClr val="FFFF00"/>
                </a:solidFill>
              </a:rPr>
              <a:t>ی</a:t>
            </a:r>
            <a:r>
              <a:rPr lang="ar-SA" sz="1800" b="1" dirty="0">
                <a:solidFill>
                  <a:srgbClr val="FFFF00"/>
                </a:solidFill>
              </a:rPr>
              <a:t> مصطق: سال پنجم قبل از خندق</a:t>
            </a:r>
            <a:endParaRPr lang="en-US" sz="1800" b="1" dirty="0">
              <a:solidFill>
                <a:srgbClr val="FFFF00"/>
              </a:solidFill>
            </a:endParaRPr>
          </a:p>
          <a:p>
            <a:pPr>
              <a:lnSpc>
                <a:spcPct val="80000"/>
              </a:lnSpc>
            </a:pPr>
            <a:r>
              <a:rPr lang="ar-SA" sz="1800" b="1" dirty="0">
                <a:solidFill>
                  <a:srgbClr val="FFFF00"/>
                </a:solidFill>
              </a:rPr>
              <a:t>11- خيبر: محرم سال هفتم</a:t>
            </a:r>
            <a:endParaRPr lang="en-US" sz="1800" b="1" dirty="0">
              <a:solidFill>
                <a:srgbClr val="FFFF00"/>
              </a:solidFill>
            </a:endParaRPr>
          </a:p>
          <a:p>
            <a:pPr>
              <a:lnSpc>
                <a:spcPct val="80000"/>
              </a:lnSpc>
            </a:pPr>
            <a:r>
              <a:rPr lang="ar-SA" sz="1800" b="1" dirty="0">
                <a:solidFill>
                  <a:srgbClr val="FFFF00"/>
                </a:solidFill>
              </a:rPr>
              <a:t>12- فتح مكه: رمضان سال هشتم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13- غزوه موته: جماد</a:t>
            </a:r>
            <a:r>
              <a:rPr lang="fa-IR" sz="1800" b="1" dirty="0">
                <a:solidFill>
                  <a:srgbClr val="FFFF00"/>
                </a:solidFill>
              </a:rPr>
              <a:t>ی</a:t>
            </a:r>
            <a:r>
              <a:rPr lang="ar-SA" sz="1800" b="1" dirty="0">
                <a:solidFill>
                  <a:srgbClr val="FFFF00"/>
                </a:solidFill>
              </a:rPr>
              <a:t> الاول</a:t>
            </a:r>
            <a:r>
              <a:rPr lang="fa-IR" sz="1800" b="1" dirty="0">
                <a:solidFill>
                  <a:srgbClr val="FFFF00"/>
                </a:solidFill>
              </a:rPr>
              <a:t>ی</a:t>
            </a:r>
            <a:r>
              <a:rPr lang="ar-SA" sz="1800" b="1" dirty="0">
                <a:solidFill>
                  <a:srgbClr val="FFFF00"/>
                </a:solidFill>
              </a:rPr>
              <a:t> سال هشتم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14- غزوه حنين: سال هشتم بعد از فتح مكه</a:t>
            </a:r>
            <a:endParaRPr lang="en-US" sz="1800" b="1" dirty="0">
              <a:solidFill>
                <a:srgbClr val="FFFF00"/>
              </a:solidFill>
            </a:endParaRPr>
          </a:p>
          <a:p>
            <a:pPr>
              <a:lnSpc>
                <a:spcPct val="80000"/>
              </a:lnSpc>
            </a:pPr>
            <a:r>
              <a:rPr lang="ar-SA" sz="1800" b="1" dirty="0">
                <a:solidFill>
                  <a:srgbClr val="FFFF00"/>
                </a:solidFill>
              </a:rPr>
              <a:t>15- غزوه طائف: شوال سال هشتم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16- صلح حديبيه: ذيقعده </a:t>
            </a:r>
            <a:r>
              <a:rPr lang="fa-IR" sz="1800" b="1" dirty="0">
                <a:solidFill>
                  <a:srgbClr val="FFFF00"/>
                </a:solidFill>
              </a:rPr>
              <a:t>ی</a:t>
            </a:r>
            <a:r>
              <a:rPr lang="ar-SA" sz="1800" b="1" dirty="0">
                <a:solidFill>
                  <a:srgbClr val="FFFF00"/>
                </a:solidFill>
              </a:rPr>
              <a:t> سال ششم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17- غزوه غطفان: محرم سال سوم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18- غزوه نجران: ربيع الثاني سال سوم هجر</a:t>
            </a:r>
            <a:r>
              <a:rPr lang="fa-IR" sz="1800" b="1" dirty="0">
                <a:solidFill>
                  <a:srgbClr val="FFFF00"/>
                </a:solidFill>
              </a:rPr>
              <a:t>ی</a:t>
            </a:r>
            <a:endParaRPr lang="en-US" sz="1800" b="1" dirty="0">
              <a:solidFill>
                <a:srgbClr val="FFFF00"/>
              </a:solidFill>
            </a:endParaRPr>
          </a:p>
          <a:p>
            <a:pPr>
              <a:lnSpc>
                <a:spcPct val="80000"/>
              </a:lnSpc>
            </a:pPr>
            <a:r>
              <a:rPr lang="ar-SA" sz="1800" b="1" dirty="0">
                <a:solidFill>
                  <a:srgbClr val="FFFF00"/>
                </a:solidFill>
              </a:rPr>
              <a:t>19- غزوه تبوك: سال نهم هجر</a:t>
            </a:r>
            <a:r>
              <a:rPr lang="fa-IR" sz="1800" b="1" dirty="0">
                <a:solidFill>
                  <a:srgbClr val="FFFF00"/>
                </a:solidFill>
              </a:rPr>
              <a:t>ی</a:t>
            </a:r>
            <a:r>
              <a:rPr lang="ar-SA" sz="1800" b="1" dirty="0">
                <a:solidFill>
                  <a:srgbClr val="FFFF00"/>
                </a:solidFill>
              </a:rPr>
              <a:t> در رجب</a:t>
            </a:r>
            <a:endParaRPr lang="en-US" sz="1800" b="1" dirty="0">
              <a:solidFill>
                <a:srgbClr val="FFFF00"/>
              </a:solidFill>
            </a:endParaRPr>
          </a:p>
          <a:p>
            <a:pPr>
              <a:lnSpc>
                <a:spcPct val="80000"/>
              </a:lnSpc>
            </a:pPr>
            <a:r>
              <a:rPr lang="ar-SA" sz="1800" b="1" dirty="0">
                <a:solidFill>
                  <a:srgbClr val="FFFF00"/>
                </a:solidFill>
              </a:rPr>
              <a:t>20- غزوه سويق: ذ</a:t>
            </a:r>
            <a:r>
              <a:rPr lang="fa-IR" sz="1800" b="1" dirty="0">
                <a:solidFill>
                  <a:srgbClr val="FFFF00"/>
                </a:solidFill>
              </a:rPr>
              <a:t>ی</a:t>
            </a:r>
            <a:r>
              <a:rPr lang="ar-SA" sz="1800" b="1" dirty="0">
                <a:solidFill>
                  <a:srgbClr val="FFFF00"/>
                </a:solidFill>
              </a:rPr>
              <a:t> الحجة سال دوم هجر</a:t>
            </a:r>
            <a:r>
              <a:rPr lang="fa-IR" sz="1800" b="1" dirty="0">
                <a:solidFill>
                  <a:srgbClr val="FFFF00"/>
                </a:solidFill>
              </a:rPr>
              <a:t>ی</a:t>
            </a:r>
          </a:p>
          <a:p>
            <a:pPr>
              <a:lnSpc>
                <a:spcPct val="80000"/>
              </a:lnSpc>
            </a:pPr>
            <a:r>
              <a:rPr lang="fa-IR" sz="1800" b="1" dirty="0">
                <a:solidFill>
                  <a:srgbClr val="FFFF00"/>
                </a:solidFill>
              </a:rPr>
              <a:t>21- غزوه بدرالموعود</a:t>
            </a:r>
            <a:endParaRPr lang="en-US" sz="1800" b="1" dirty="0">
              <a:solidFill>
                <a:srgbClr val="FFFF00"/>
              </a:solidFill>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xfrm>
            <a:off x="6877050" y="260350"/>
            <a:ext cx="2027238" cy="647700"/>
          </a:xfrm>
        </p:spPr>
        <p:txBody>
          <a:bodyPr/>
          <a:lstStyle/>
          <a:p>
            <a:r>
              <a:rPr lang="ar-SA" sz="4000" b="1" dirty="0"/>
              <a:t>غزوه بدر</a:t>
            </a:r>
            <a:endParaRPr lang="en-US" sz="4000" b="1" dirty="0"/>
          </a:p>
        </p:txBody>
      </p:sp>
      <p:sp>
        <p:nvSpPr>
          <p:cNvPr id="118787" name="Rectangle 3"/>
          <p:cNvSpPr>
            <a:spLocks noGrp="1" noChangeArrowheads="1"/>
          </p:cNvSpPr>
          <p:nvPr>
            <p:ph type="body" idx="1"/>
          </p:nvPr>
        </p:nvSpPr>
        <p:spPr>
          <a:xfrm>
            <a:off x="539750" y="981075"/>
            <a:ext cx="8229600" cy="5616575"/>
          </a:xfrm>
        </p:spPr>
        <p:txBody>
          <a:bodyPr/>
          <a:lstStyle/>
          <a:p>
            <a:pPr>
              <a:lnSpc>
                <a:spcPct val="80000"/>
              </a:lnSpc>
            </a:pPr>
            <a:r>
              <a:rPr lang="fa-IR" sz="2000" b="1" dirty="0">
                <a:solidFill>
                  <a:srgbClr val="FFFF00"/>
                </a:solidFill>
              </a:rPr>
              <a:t>در نیمه ماه رمضان  سال</a:t>
            </a:r>
            <a:r>
              <a:rPr lang="en-US" sz="2000" b="1" dirty="0">
                <a:solidFill>
                  <a:srgbClr val="FFFF00"/>
                </a:solidFill>
              </a:rPr>
              <a:t> </a:t>
            </a:r>
            <a:r>
              <a:rPr lang="fa-IR" sz="2000" b="1" dirty="0">
                <a:solidFill>
                  <a:srgbClr val="FFFF00"/>
                </a:solidFill>
              </a:rPr>
              <a:t>دوم هجری، همان کاروان تجاری قریش که در راه مکه به شام پیامبر و عده‌ای از مسلمین بر سر راه آنان قرار گرفته بوند و آنان را تعقیب کرده بودند،  اکنون از شام به سمت مکه باز می‌گشت. سرپرست این کاروان ابوسفیان بود که به اتفاق 40 سواره و هزار شتر با مال التجاره‌ای به ارزش پنجاه‌هزاردینار به سمت مکه در حرکت بود. اکنون فرصت مناسبی بود تا مسلمین اموال قریشیان را درعوض آنچه که در مکه ازآنها به زور گرفته شده بود، در اختیار گیرند. </a:t>
            </a:r>
            <a:endParaRPr lang="en-US" sz="2000" b="1" dirty="0">
              <a:solidFill>
                <a:srgbClr val="FFFF00"/>
              </a:solidFill>
            </a:endParaRPr>
          </a:p>
          <a:p>
            <a:pPr>
              <a:lnSpc>
                <a:spcPct val="80000"/>
              </a:lnSpc>
              <a:buNone/>
            </a:pPr>
            <a:endParaRPr lang="en-US" sz="2000" b="1" dirty="0">
              <a:solidFill>
                <a:srgbClr val="FFFF00"/>
              </a:solidFill>
            </a:endParaRPr>
          </a:p>
          <a:p>
            <a:pPr>
              <a:lnSpc>
                <a:spcPct val="80000"/>
              </a:lnSpc>
            </a:pPr>
            <a:r>
              <a:rPr lang="fa-IR" sz="2000" b="1" dirty="0">
                <a:solidFill>
                  <a:srgbClr val="FFFF00"/>
                </a:solidFill>
              </a:rPr>
              <a:t>لشکریان پیامبر در این غزوه 313 نفر بودند. مسلمین تنها حدود هفتاد شتر همراه داشتند. اینان ابتدا به قصد رویارویی با کاروان تجاری قریش که تنها 40 سواره همراه داشت عازم شده بودند ولی الان مجبور به رویارویی با سپاهی کامل با حدود 950 سرباز بودند. عده‌ای از مؤمنین بردلشان ترس و تردید راه پیدا کرد که آیه 5 سوره انفال به این امر اشاره دارد. ولی مقداد برخاست و آمادگی مهاجرین را اعلام کرد و آنگاه «سعدبن‌معاذ</a:t>
            </a:r>
            <a:r>
              <a:rPr lang="fa-IR" sz="2000" b="1" dirty="0">
                <a:solidFill>
                  <a:srgbClr val="FFFF00"/>
                </a:solidFill>
                <a:latin typeface="Arial"/>
              </a:rPr>
              <a:t>» </a:t>
            </a:r>
            <a:r>
              <a:rPr lang="fa-IR" sz="2000" b="1" dirty="0">
                <a:solidFill>
                  <a:srgbClr val="FFFF00"/>
                </a:solidFill>
              </a:rPr>
              <a:t>انصاری برخاست و به پیامبر وعده همراهی و یاری داد</a:t>
            </a:r>
            <a:r>
              <a:rPr lang="fa-IR" sz="2000" b="1" dirty="0" smtClean="0">
                <a:solidFill>
                  <a:srgbClr val="FFFF00"/>
                </a:solidFill>
              </a:rPr>
              <a:t>.</a:t>
            </a:r>
          </a:p>
          <a:p>
            <a:pPr>
              <a:lnSpc>
                <a:spcPct val="80000"/>
              </a:lnSpc>
              <a:buNone/>
            </a:pPr>
            <a:endParaRPr lang="fa-IR" sz="2000" b="1" dirty="0" smtClean="0">
              <a:solidFill>
                <a:srgbClr val="FFFF00"/>
              </a:solidFill>
            </a:endParaRPr>
          </a:p>
          <a:p>
            <a:pPr>
              <a:lnSpc>
                <a:spcPct val="80000"/>
              </a:lnSpc>
            </a:pPr>
            <a:r>
              <a:rPr lang="fa-IR" sz="2000" b="1" u="sng" dirty="0" smtClean="0">
                <a:solidFill>
                  <a:srgbClr val="FFFF00"/>
                </a:solidFill>
              </a:rPr>
              <a:t>بر طبق پیمان عقبه انصار فقط متعهد به حفظ و حراست از رسول اسلام و همراهی و همکاری با او در داخل مدینه بودند نه در خارج مدینه.</a:t>
            </a:r>
            <a:r>
              <a:rPr lang="fa-IR" sz="2000" b="1" dirty="0" smtClean="0">
                <a:solidFill>
                  <a:srgbClr val="FFFF00"/>
                </a:solidFill>
              </a:rPr>
              <a:t> ولی آنان از شوق اسلام، متعهد به یاری پیامبر در برابر قریش شدند. </a:t>
            </a:r>
            <a:endParaRPr lang="en-US" sz="2000" b="1" dirty="0" smtClean="0">
              <a:solidFill>
                <a:srgbClr val="FFFF00"/>
              </a:solidFill>
            </a:endParaRPr>
          </a:p>
          <a:p>
            <a:pPr>
              <a:lnSpc>
                <a:spcPct val="80000"/>
              </a:lnSpc>
            </a:pPr>
            <a:endParaRPr lang="en-US" sz="2000" b="1" dirty="0" smtClean="0">
              <a:solidFill>
                <a:srgbClr val="FFFF00"/>
              </a:solidFill>
            </a:endParaRPr>
          </a:p>
          <a:p>
            <a:pPr>
              <a:lnSpc>
                <a:spcPct val="80000"/>
              </a:lnSpc>
            </a:pPr>
            <a:r>
              <a:rPr lang="fa-IR" sz="2000" b="1" dirty="0" smtClean="0">
                <a:solidFill>
                  <a:srgbClr val="FFFF00"/>
                </a:solidFill>
              </a:rPr>
              <a:t>در بدر 70 نفر از مشرکین کشته و همین تعداد به اسارت درآمدند و تنها 14 نفر از مسلمین به شهادت رسیدند. در این جنگ امیه بن خلف که روزگاری مولای بلال بود و در اثر مسلمان شدن او بسیار شکنجه‌اش کرد، پس از اسارت به دست بلال کشته شد.</a:t>
            </a:r>
            <a:endParaRPr lang="en-US" sz="2000" b="1" dirty="0" smtClean="0">
              <a:solidFill>
                <a:srgbClr val="FFFF00"/>
              </a:solidFill>
            </a:endParaRPr>
          </a:p>
          <a:p>
            <a:pPr>
              <a:lnSpc>
                <a:spcPct val="80000"/>
              </a:lnSpc>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3278188" y="277813"/>
            <a:ext cx="5408612" cy="630237"/>
          </a:xfrm>
        </p:spPr>
        <p:txBody>
          <a:bodyPr/>
          <a:lstStyle/>
          <a:p>
            <a:r>
              <a:rPr lang="ar-SA" sz="4000" b="1"/>
              <a:t>اسرای مشرکان در جنگ بدر</a:t>
            </a:r>
            <a:endParaRPr lang="en-US" sz="4000" b="1"/>
          </a:p>
        </p:txBody>
      </p:sp>
      <p:sp>
        <p:nvSpPr>
          <p:cNvPr id="120835" name="Rectangle 3"/>
          <p:cNvSpPr>
            <a:spLocks noGrp="1" noChangeArrowheads="1"/>
          </p:cNvSpPr>
          <p:nvPr>
            <p:ph type="body" idx="1"/>
          </p:nvPr>
        </p:nvSpPr>
        <p:spPr>
          <a:xfrm>
            <a:off x="457200" y="1052513"/>
            <a:ext cx="8229600" cy="5472112"/>
          </a:xfrm>
        </p:spPr>
        <p:txBody>
          <a:bodyPr/>
          <a:lstStyle/>
          <a:p>
            <a:pPr>
              <a:lnSpc>
                <a:spcPct val="80000"/>
              </a:lnSpc>
            </a:pPr>
            <a:r>
              <a:rPr lang="fa-IR" sz="2000" b="1" dirty="0">
                <a:solidFill>
                  <a:srgbClr val="FFFF00"/>
                </a:solidFill>
              </a:rPr>
              <a:t>شهداء را به خاک سپردند و اجساد سپاه شرک را در چاهی از چاه‌های بدر انداختند. در بین اسرا دو تن به نام «نضربن حارث</a:t>
            </a:r>
            <a:r>
              <a:rPr lang="fa-IR" sz="2000" b="1" dirty="0">
                <a:solidFill>
                  <a:srgbClr val="FFFF00"/>
                </a:solidFill>
                <a:latin typeface="Arial"/>
              </a:rPr>
              <a:t>» و «</a:t>
            </a:r>
            <a:r>
              <a:rPr lang="fa-IR" sz="2000" b="1" dirty="0">
                <a:solidFill>
                  <a:srgbClr val="FFFF00"/>
                </a:solidFill>
              </a:rPr>
              <a:t>عقبه ابن ابی مغیط</a:t>
            </a:r>
            <a:r>
              <a:rPr lang="fa-IR" sz="2000" b="1" dirty="0">
                <a:solidFill>
                  <a:srgbClr val="FFFF00"/>
                </a:solidFill>
                <a:latin typeface="Arial"/>
              </a:rPr>
              <a:t>»، </a:t>
            </a:r>
            <a:r>
              <a:rPr lang="fa-IR" sz="2000" b="1" dirty="0">
                <a:solidFill>
                  <a:srgbClr val="FFFF00"/>
                </a:solidFill>
              </a:rPr>
              <a:t>به دلیل رذالت‌هایی که در 13 سال مکه صورت داده بودند، گردن زده شدند. پیامبر دستور حفظ جان دو طائفه را صادر کرده بود. یکی آنها که در مکه به مسلمین نیکی و از آنها حمایت کرده بودند، چون ابی البختری که در شکستن حصر اقتصادی، بسیار به مسلمین خدمت کرد و دیگری بنی‌هاشم که در دوران شعب‌ابی‌طالب همیار پیامبر و یارانش بودند. البته ابی البختری به دست یکی از مسلمین کشته شد. </a:t>
            </a:r>
            <a:endParaRPr lang="en-US" sz="2000" b="1" dirty="0">
              <a:solidFill>
                <a:srgbClr val="FFFF00"/>
              </a:solidFill>
            </a:endParaRPr>
          </a:p>
          <a:p>
            <a:pPr>
              <a:lnSpc>
                <a:spcPct val="80000"/>
              </a:lnSpc>
            </a:pPr>
            <a:r>
              <a:rPr lang="fa-IR" sz="2000" b="1" u="sng" dirty="0" smtClean="0">
                <a:solidFill>
                  <a:srgbClr val="FFFF00"/>
                </a:solidFill>
              </a:rPr>
              <a:t>عباس </a:t>
            </a:r>
            <a:r>
              <a:rPr lang="fa-IR" sz="2000" b="1" u="sng" dirty="0">
                <a:solidFill>
                  <a:srgbClr val="FFFF00"/>
                </a:solidFill>
              </a:rPr>
              <a:t>بن عبدالمطلب، عموی پیامبر که یکی از اسیرشدگان بود، با دادن فدیه خود و عقیل بن ابی طالب و نوفل بن حارث را آزاد کرد.</a:t>
            </a:r>
            <a:r>
              <a:rPr lang="fa-IR" sz="2000" b="1" dirty="0">
                <a:solidFill>
                  <a:srgbClr val="FFFF00"/>
                </a:solidFill>
              </a:rPr>
              <a:t>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u="sng" dirty="0">
                <a:solidFill>
                  <a:srgbClr val="FFFF00"/>
                </a:solidFill>
              </a:rPr>
              <a:t>به دستور پیامبر اگر اسیران باسواد به ده نفر از اطفال خواندن و نوشتن تعلیم می‌دادند آزاد می‌شدند و دیگران نیز در صورت توانایی ملزم به پرداخت فدیه‌ شدند و آنان که فقیر و نیازمند بودند، بدون فدیه آزاد شدند</a:t>
            </a:r>
            <a:r>
              <a:rPr lang="fa-IR" sz="2000" b="1" u="sng" dirty="0" smtClean="0">
                <a:solidFill>
                  <a:srgbClr val="FFFF00"/>
                </a:solidFill>
              </a:rPr>
              <a:t>.</a:t>
            </a:r>
            <a:r>
              <a:rPr lang="fa-IR" sz="2000" b="1" dirty="0" smtClean="0">
                <a:solidFill>
                  <a:srgbClr val="FFFF00"/>
                </a:solidFill>
              </a:rPr>
              <a:t>  پیامبر بین مجاهدین غنایم را به تساوی تقسیم کرد. </a:t>
            </a:r>
            <a:endParaRPr lang="fa-IR" sz="2000" b="1" u="sng" dirty="0" smtClean="0">
              <a:solidFill>
                <a:srgbClr val="FFFF00"/>
              </a:solidFill>
            </a:endParaRPr>
          </a:p>
          <a:p>
            <a:pPr>
              <a:lnSpc>
                <a:spcPct val="80000"/>
              </a:lnSpc>
              <a:buNone/>
            </a:pPr>
            <a:endParaRPr lang="fa-IR" sz="2000" b="1" u="sng" dirty="0" smtClean="0">
              <a:solidFill>
                <a:srgbClr val="FFFF00"/>
              </a:solidFill>
            </a:endParaRPr>
          </a:p>
          <a:p>
            <a:pPr>
              <a:lnSpc>
                <a:spcPct val="80000"/>
              </a:lnSpc>
            </a:pPr>
            <a:r>
              <a:rPr lang="fa-IR" sz="2000" b="1" u="sng" dirty="0" smtClean="0">
                <a:solidFill>
                  <a:srgbClr val="FFFF00"/>
                </a:solidFill>
              </a:rPr>
              <a:t>قرآن به صراحت در آیات 123 تا 125 آل عمران بیان کرده است که در این جنگ 3000 ملائکه به یاری مسلمانان آمدند.</a:t>
            </a:r>
            <a:r>
              <a:rPr lang="fa-IR" sz="2000" b="1" dirty="0" smtClean="0">
                <a:solidFill>
                  <a:srgbClr val="FFFF00"/>
                </a:solidFill>
              </a:rPr>
              <a:t> در این آیات آمده است: «و لقد نصرکم الله ببدر و انتم اذله فاتقوا الله لعلکم تشکرون اذ تقول للمؤمنین الن یکفیکم ان یمدکم ربکم بثلاثه الف من الملائکه منزلین بلی ان تصبروا و تتقوا و یاتوکم من فورهم هذا یمددکم ربکم بخمسه الف من الملائکه مسومین</a:t>
            </a:r>
            <a:r>
              <a:rPr lang="fa-IR" sz="2000" b="1" dirty="0" smtClean="0">
                <a:solidFill>
                  <a:srgbClr val="FFFF00"/>
                </a:solidFill>
                <a:latin typeface="Arial"/>
              </a:rPr>
              <a:t>».</a:t>
            </a:r>
            <a:endParaRPr lang="en-US" sz="2000" b="1" dirty="0" smtClean="0">
              <a:solidFill>
                <a:srgbClr val="FFFF00"/>
              </a:solidFill>
            </a:endParaRPr>
          </a:p>
          <a:p>
            <a:pPr>
              <a:lnSpc>
                <a:spcPct val="80000"/>
              </a:lnSpc>
            </a:pPr>
            <a:endParaRPr lang="fa-IR" sz="2400" b="1" dirty="0" smtClean="0">
              <a:solidFill>
                <a:srgbClr val="FFFF00"/>
              </a:solidFill>
            </a:endParaRPr>
          </a:p>
          <a:p>
            <a:pPr>
              <a:lnSpc>
                <a:spcPct val="80000"/>
              </a:lnSpc>
            </a:pPr>
            <a:endParaRPr lang="en-US" sz="2400" b="1" dirty="0" smtClean="0">
              <a:solidFill>
                <a:srgbClr val="FFFF00"/>
              </a:solidFill>
            </a:endParaRPr>
          </a:p>
          <a:p>
            <a:pPr>
              <a:lnSpc>
                <a:spcPct val="80000"/>
              </a:lnSpc>
            </a:pPr>
            <a:endParaRPr lang="en-US" sz="2400" b="1" u="sng" dirty="0">
              <a:solidFill>
                <a:srgbClr val="FFFF00"/>
              </a:solidFill>
            </a:endParaRPr>
          </a:p>
          <a:p>
            <a:pPr>
              <a:lnSpc>
                <a:spcPct val="80000"/>
              </a:lnSpc>
              <a:buFont typeface="Wingdings" pitchFamily="2" charset="2"/>
              <a:buNone/>
            </a:pPr>
            <a:endParaRPr lang="en-US" sz="2400" b="1" dirty="0">
              <a:solidFill>
                <a:srgbClr val="FFFF00"/>
              </a:solidFill>
            </a:endParaRPr>
          </a:p>
          <a:p>
            <a:pPr>
              <a:lnSpc>
                <a:spcPct val="80000"/>
              </a:lnSpc>
            </a:pPr>
            <a:endParaRPr lang="en-US" sz="2400" b="1" dirty="0">
              <a:solidFill>
                <a:srgbClr val="FFFF00"/>
              </a:solidFill>
            </a:endParaRPr>
          </a:p>
          <a:p>
            <a:pPr>
              <a:lnSpc>
                <a:spcPct val="80000"/>
              </a:lnSpc>
            </a:pPr>
            <a:endParaRPr lang="en-US" sz="2400" b="1" dirty="0">
              <a:solidFill>
                <a:srgbClr val="FFFF00"/>
              </a:solidFill>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noChangeArrowheads="1"/>
          </p:cNvSpPr>
          <p:nvPr>
            <p:ph type="title"/>
          </p:nvPr>
        </p:nvSpPr>
        <p:spPr>
          <a:xfrm>
            <a:off x="6156325" y="277813"/>
            <a:ext cx="2530475" cy="342900"/>
          </a:xfrm>
        </p:spPr>
        <p:txBody>
          <a:bodyPr/>
          <a:lstStyle/>
          <a:p>
            <a:r>
              <a:rPr lang="fa-IR" sz="4000" b="1"/>
              <a:t>غزوه سویق</a:t>
            </a:r>
            <a:endParaRPr lang="en-US" sz="4000" b="1"/>
          </a:p>
        </p:txBody>
      </p:sp>
      <p:sp>
        <p:nvSpPr>
          <p:cNvPr id="237571" name="Rectangle 3"/>
          <p:cNvSpPr>
            <a:spLocks noGrp="1" noChangeArrowheads="1"/>
          </p:cNvSpPr>
          <p:nvPr>
            <p:ph type="body" idx="1"/>
          </p:nvPr>
        </p:nvSpPr>
        <p:spPr>
          <a:xfrm>
            <a:off x="457200" y="836613"/>
            <a:ext cx="8229600" cy="5688012"/>
          </a:xfrm>
        </p:spPr>
        <p:txBody>
          <a:bodyPr/>
          <a:lstStyle/>
          <a:p>
            <a:pPr>
              <a:lnSpc>
                <a:spcPct val="80000"/>
              </a:lnSpc>
            </a:pPr>
            <a:r>
              <a:rPr lang="fa-IR" sz="2000" b="1" dirty="0">
                <a:solidFill>
                  <a:srgbClr val="FFFF00"/>
                </a:solidFill>
              </a:rPr>
              <a:t>چنانکه گفته شد جنگ بدر بيشتر قريش را داغدار و مصيبت زده كرده بود، و از آن جمله ابو سفيان بود كه يك پسر از دست داده بود و يك پسر او نيز به اسارت رفته بود و چند تن ديگر نيز از نزديكان و فاميلش به قتل رسيده و يا اسير شده بودند و با توجه به اينكه خود را از رؤساى قريش مى‏دانست تحمل شكست از مسلمانان نيز براى او بسيار دشوار بود، از اين رو پس از جنگ بدر قسم خورد تا انتقام خود را از پيغمبر اسلام نگيرد با زنان همبستر نشود و بدنش را شستشو ندهد.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و به همين منظور در ماه ذى حجه - يعنى دو ماه پس از جنگ بدر - به قصد انتقام از پيغمبر اسلام با دويست تن از جنگجويان قريش به سوى مدينه حركت كرد و تا جايى به نام‏«ثيب‏»</a:t>
            </a:r>
            <a:r>
              <a:rPr lang="fa-IR" sz="2000" b="1" dirty="0" smtClean="0">
                <a:solidFill>
                  <a:srgbClr val="FFFF00"/>
                </a:solidFill>
              </a:rPr>
              <a:t>نزديكی هاى </a:t>
            </a:r>
            <a:r>
              <a:rPr lang="fa-IR" sz="2000" b="1" dirty="0">
                <a:solidFill>
                  <a:srgbClr val="FFFF00"/>
                </a:solidFill>
              </a:rPr>
              <a:t>شهر مدينه پيش آمد و در آنجا همراهان خود را گذارده و چون شب شد خودش بتنهايى به سوى قلعه‏هاى يهود بنى النضير رفت و بر در خانه حيى بن اخطب يكى از سران يهود آمد ولى حيى بن اخطب وقتى دانست ابو سفيان دشمن سرسخت مسلمانان و پيغمبر اسلام است ترسيد در را به روى او باز كند، ابو سفيان ناچار شد در خانه سلام بن مشكم - يكى ديگر از سران يهود مزبور - برود و او در را به رويش باز كرده و از وى پذيرايى به عمل آورد و اطلاعاتى نيز از وضع مسلمانان در اختيار او گذارد.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ابو سفيان پس از اين ملاقات همان نيمه شب از نزد سلام بن مشكم خارج شده پيش همراهان آمده و عده‏اى از آنها را مامور كرد تا به نخلستانهاى اطراف مدينه يورش برند، آنها نيز خود را به نخلستان‏«عريض‏»رسانده قسمتى از آن را آتش زده و دو تن از انصار را نيز در آنجا ديدار كرده آن دو را نيز كشتند و به پايگاه خود بازگشتند. ابو سفيان بيش از آن درنگ را جايز ندانسته همان ساعت دستور حركت‏به سوى مكه را صادر كرد و با عجله به جانب مكه بازگشتند.</a:t>
            </a:r>
            <a:r>
              <a:rPr lang="fa-IR" sz="1800" b="1" dirty="0">
                <a:solidFill>
                  <a:srgbClr val="FFFF00"/>
                </a:solidFill>
              </a:rPr>
              <a:t> </a:t>
            </a:r>
            <a:endParaRPr lang="en-US" sz="1800" b="1" dirty="0">
              <a:solidFill>
                <a:srgbClr val="FFFF00"/>
              </a:solidFill>
            </a:endParaRPr>
          </a:p>
          <a:p>
            <a:pPr>
              <a:lnSpc>
                <a:spcPct val="80000"/>
              </a:lnSpc>
              <a:buFont typeface="Wingdings" pitchFamily="2" charset="2"/>
              <a:buNone/>
            </a:pPr>
            <a:endParaRPr lang="en-US" sz="1800" b="1" dirty="0">
              <a:solidFill>
                <a:srgbClr val="FFFF00"/>
              </a:solidFill>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3" name="Rectangle 3"/>
          <p:cNvSpPr>
            <a:spLocks noGrp="1" noChangeArrowheads="1"/>
          </p:cNvSpPr>
          <p:nvPr>
            <p:ph type="body" idx="1"/>
          </p:nvPr>
        </p:nvSpPr>
        <p:spPr>
          <a:xfrm>
            <a:off x="539750" y="1196975"/>
            <a:ext cx="8229600" cy="4530725"/>
          </a:xfrm>
        </p:spPr>
        <p:txBody>
          <a:bodyPr/>
          <a:lstStyle/>
          <a:p>
            <a:pPr>
              <a:lnSpc>
                <a:spcPct val="80000"/>
              </a:lnSpc>
            </a:pPr>
            <a:r>
              <a:rPr lang="fa-IR" sz="2000" b="1" dirty="0">
                <a:solidFill>
                  <a:srgbClr val="FFFF00"/>
                </a:solidFill>
              </a:rPr>
              <a:t>روز بعد كه رسول خدا(ص)از جريان مطلع شد ابو لبابه را در مدينه به جاى خود منصوب داشته و با جمعى به منظور تعقيب ابو سفيان از شهر خارج شد و تا جايى به نام‏«قرقرة الكدر</a:t>
            </a:r>
            <a:r>
              <a:rPr lang="fa-IR" sz="2000" b="1" dirty="0">
                <a:solidFill>
                  <a:srgbClr val="FFFF00"/>
                </a:solidFill>
                <a:latin typeface="Arial"/>
              </a:rPr>
              <a:t>» - </a:t>
            </a:r>
            <a:r>
              <a:rPr lang="fa-IR" sz="2000" b="1" dirty="0">
                <a:solidFill>
                  <a:srgbClr val="FFFF00"/>
                </a:solidFill>
              </a:rPr>
              <a:t>چهارده منزلى مدينه - پيش رفت و چون به ابو سفيان دسترسى نيافت از آنجا به شهر مدينه بازگشت. </a:t>
            </a:r>
            <a:endParaRPr lang="en-US" sz="2000" b="1" dirty="0">
              <a:solidFill>
                <a:srgbClr val="FFFF00"/>
              </a:solidFill>
            </a:endParaRPr>
          </a:p>
          <a:p>
            <a:pPr>
              <a:lnSpc>
                <a:spcPct val="80000"/>
              </a:lnSpc>
            </a:pPr>
            <a:endParaRPr lang="en-US" sz="2800" b="1" dirty="0">
              <a:solidFill>
                <a:srgbClr val="FFFF00"/>
              </a:solidFill>
            </a:endParaRPr>
          </a:p>
          <a:p>
            <a:pPr>
              <a:lnSpc>
                <a:spcPct val="80000"/>
              </a:lnSpc>
            </a:pPr>
            <a:r>
              <a:rPr lang="fa-IR" sz="2000" b="1" dirty="0">
                <a:solidFill>
                  <a:srgbClr val="FFFF00"/>
                </a:solidFill>
              </a:rPr>
              <a:t>ابو سفيان و همراهانش از ترس مسلمانان بسرعت راه مى‏پيمودند و براى اينكه سبكبار شوند و بهتر بتوانند راه بپيمايند، توشه و آذوقه راه خود را كه عبارت از«سويق‏»يعنى آرد - بود و در كيسه‏هايى همراه خود آورده بودند روى زمين مى‏ريختند و مى‏رفتند كه تعداد زيادى از آنها نصيب مسلمانان گرديد و به همين‏مناسبت آن غزوه را«سويق‏»نام نهادند.</a:t>
            </a:r>
            <a:endParaRPr lang="en-US" sz="2000" b="1" dirty="0">
              <a:solidFill>
                <a:srgbClr val="FFFF00"/>
              </a:solidFill>
            </a:endParaRPr>
          </a:p>
          <a:p>
            <a:pPr>
              <a:lnSpc>
                <a:spcPct val="80000"/>
              </a:lnSpc>
              <a:buNone/>
            </a:pPr>
            <a:endParaRPr lang="en-US" sz="28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a:xfrm>
            <a:off x="4356100" y="260350"/>
            <a:ext cx="4484688" cy="487363"/>
          </a:xfrm>
        </p:spPr>
        <p:txBody>
          <a:bodyPr/>
          <a:lstStyle/>
          <a:p>
            <a:r>
              <a:rPr lang="fa-IR" sz="4000" b="1"/>
              <a:t>اخراج یهودیان بنی‌قینقاع</a:t>
            </a:r>
            <a:endParaRPr lang="en-US" sz="4000" b="1"/>
          </a:p>
        </p:txBody>
      </p:sp>
      <p:sp>
        <p:nvSpPr>
          <p:cNvPr id="122883" name="Rectangle 3"/>
          <p:cNvSpPr>
            <a:spLocks noGrp="1" noChangeArrowheads="1"/>
          </p:cNvSpPr>
          <p:nvPr>
            <p:ph type="body" idx="1"/>
          </p:nvPr>
        </p:nvSpPr>
        <p:spPr>
          <a:xfrm>
            <a:off x="457200" y="981075"/>
            <a:ext cx="8229600" cy="5472113"/>
          </a:xfrm>
        </p:spPr>
        <p:txBody>
          <a:bodyPr/>
          <a:lstStyle/>
          <a:p>
            <a:pPr>
              <a:lnSpc>
                <a:spcPct val="80000"/>
              </a:lnSpc>
              <a:buNone/>
            </a:pPr>
            <a:endParaRPr lang="en-US" sz="1800" b="1" dirty="0">
              <a:solidFill>
                <a:srgbClr val="FFFF00"/>
              </a:solidFill>
            </a:endParaRPr>
          </a:p>
          <a:p>
            <a:pPr>
              <a:lnSpc>
                <a:spcPct val="80000"/>
              </a:lnSpc>
            </a:pPr>
            <a:r>
              <a:rPr lang="fa-IR" sz="1800" b="1" dirty="0" smtClean="0">
                <a:solidFill>
                  <a:srgbClr val="FFFF00"/>
                </a:solidFill>
              </a:rPr>
              <a:t>یهودیان </a:t>
            </a:r>
            <a:r>
              <a:rPr lang="fa-IR" sz="1800" b="1" dirty="0">
                <a:solidFill>
                  <a:srgbClr val="FFFF00"/>
                </a:solidFill>
              </a:rPr>
              <a:t>زنی مسلمان را که برای خرید و فروش به بازار یهودیان بنی‌قینقاع رفته بود، مورد تمسخر و آزار قرار دادند. مسلمانی، یهودی مزاحم را به هلاکت رساند و یهودیان نیز برآشفتند و آن مسلمان را کشتند. فتنه بالا گرفت. این یهودیان در بیرون شهر مدینه در قلعه‌ای منزل داشتند و شغل آنها زرگری و آهنگری بود. </a:t>
            </a:r>
            <a:endParaRPr lang="en-US" sz="1800" b="1" dirty="0">
              <a:solidFill>
                <a:srgbClr val="FFFF00"/>
              </a:solidFill>
            </a:endParaRPr>
          </a:p>
          <a:p>
            <a:pPr>
              <a:lnSpc>
                <a:spcPct val="80000"/>
              </a:lnSpc>
            </a:pPr>
            <a:endParaRPr lang="en-US" sz="1800" b="1" dirty="0">
              <a:solidFill>
                <a:srgbClr val="FFFF00"/>
              </a:solidFill>
            </a:endParaRPr>
          </a:p>
          <a:p>
            <a:pPr>
              <a:lnSpc>
                <a:spcPct val="80000"/>
              </a:lnSpc>
            </a:pPr>
            <a:r>
              <a:rPr lang="fa-IR" sz="1800" b="1" dirty="0">
                <a:solidFill>
                  <a:srgbClr val="FFFF00"/>
                </a:solidFill>
              </a:rPr>
              <a:t>پس از این پیامبر آنان را از سرنوشت قریش ترسانید و فرمود که اگر بخواهند اینجا بمانند باید تسلیم شوند. ولی آنان به پیامبر گفتند: «شکست مردم مکه ترا فریفته نگرداند. آنان مرد جنگ نبودند. اگر ما با تو جنگ کنیم به تو نشان خواهیم داد، که چگونه از پس از آن برمی آییم.» آیات 12 و 13 سوره آل عمران درباره این رفتار آنان نازل گردید. پیامبر آنان را محاصره کرد. این محاصره 15 شبانه‌روز به طول انجامید. پس از تسلیم، به سماجت عبدالله بن ابی منافق، پیامبر از آنان درگذشت و به شام تبعیدشان کرد. از جمله چیزهایی که پیامبر از آنان گرفت «زره سعدیه</a:t>
            </a:r>
            <a:r>
              <a:rPr lang="fa-IR" sz="1800" b="1" dirty="0">
                <a:solidFill>
                  <a:srgbClr val="FFFF00"/>
                </a:solidFill>
                <a:latin typeface="Arial"/>
              </a:rPr>
              <a:t>» </a:t>
            </a:r>
            <a:r>
              <a:rPr lang="fa-IR" sz="1800" b="1" dirty="0">
                <a:solidFill>
                  <a:srgbClr val="FFFF00"/>
                </a:solidFill>
              </a:rPr>
              <a:t>بود که گویند داوود علیه‌السلام آنرا پوشیده و جالوت را کشته است. این زره از افتخارات و ابزار مقدس یهودیان بوده است. داستان جالوت و طالوت و حضرت داوود علیه‌السلام در سوره بقره آیات 246 تا 252 آمده است. این واقعه نظامی که منجر به پاکسازی مدینه از یهودیان بنی قینقاع شد، در شوال  سال دوم هجری صورت گرفت</a:t>
            </a:r>
            <a:r>
              <a:rPr lang="fa-IR" sz="1800" dirty="0"/>
              <a:t>.</a:t>
            </a:r>
            <a:endParaRPr lang="en-US" sz="1800"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5795963" y="260350"/>
            <a:ext cx="3033712" cy="503238"/>
          </a:xfrm>
        </p:spPr>
        <p:txBody>
          <a:bodyPr/>
          <a:lstStyle/>
          <a:p>
            <a:r>
              <a:rPr lang="fa-IR" sz="4000" b="1"/>
              <a:t>غزوه احد</a:t>
            </a:r>
            <a:endParaRPr lang="en-US" sz="4000" b="1"/>
          </a:p>
        </p:txBody>
      </p:sp>
      <p:sp>
        <p:nvSpPr>
          <p:cNvPr id="123907" name="Rectangle 3"/>
          <p:cNvSpPr>
            <a:spLocks noGrp="1" noChangeArrowheads="1"/>
          </p:cNvSpPr>
          <p:nvPr>
            <p:ph type="body" idx="1"/>
          </p:nvPr>
        </p:nvSpPr>
        <p:spPr>
          <a:xfrm>
            <a:off x="457200" y="981075"/>
            <a:ext cx="8229600" cy="5543550"/>
          </a:xfrm>
        </p:spPr>
        <p:txBody>
          <a:bodyPr/>
          <a:lstStyle/>
          <a:p>
            <a:pPr>
              <a:lnSpc>
                <a:spcPct val="80000"/>
              </a:lnSpc>
            </a:pPr>
            <a:r>
              <a:rPr lang="fa-IR" sz="1800" b="1" u="sng" dirty="0">
                <a:solidFill>
                  <a:srgbClr val="FFFF00"/>
                </a:solidFill>
              </a:rPr>
              <a:t>مهم</a:t>
            </a:r>
            <a:r>
              <a:rPr lang="fa-IR" sz="2000" b="1" u="sng" dirty="0">
                <a:solidFill>
                  <a:srgbClr val="FFFF00"/>
                </a:solidFill>
              </a:rPr>
              <a:t>ترین واقعه سال</a:t>
            </a:r>
            <a:r>
              <a:rPr lang="en-US" sz="2000" b="1" u="sng" dirty="0">
                <a:solidFill>
                  <a:srgbClr val="FFFF00"/>
                </a:solidFill>
              </a:rPr>
              <a:t> </a:t>
            </a:r>
            <a:r>
              <a:rPr lang="fa-IR" sz="2000" b="1" u="sng" dirty="0">
                <a:solidFill>
                  <a:srgbClr val="FFFF00"/>
                </a:solidFill>
              </a:rPr>
              <a:t>سوم هجرت غزوه احد بود، که در اوایل ماه شوال این سال رخ داد</a:t>
            </a:r>
            <a:r>
              <a:rPr lang="fa-IR" sz="2000" b="1" dirty="0">
                <a:solidFill>
                  <a:srgbClr val="FFFF00"/>
                </a:solidFill>
              </a:rPr>
              <a:t>. پس از آن که مشرکین قریش در جنگ بدر شکست خوردند و برخی از بزرگانشان به هلاکت رسیدند و کاروان تجاری قریش که به دستور ابوسفیان تغییر مسیر داده بود،  به سلامت به مکه رسید، به پیشنهاد عده‌ای از بازماندگان کشته شدگان چون «عبدالله بن ابی‌ربیعه</a:t>
            </a:r>
            <a:r>
              <a:rPr lang="fa-IR" sz="2000" b="1" dirty="0">
                <a:solidFill>
                  <a:srgbClr val="FFFF00"/>
                </a:solidFill>
                <a:latin typeface="Arial"/>
              </a:rPr>
              <a:t>» و «</a:t>
            </a:r>
            <a:r>
              <a:rPr lang="fa-IR" sz="2000" b="1" dirty="0">
                <a:solidFill>
                  <a:srgbClr val="FFFF00"/>
                </a:solidFill>
              </a:rPr>
              <a:t>عکرمه بن ابی‌جهل</a:t>
            </a:r>
            <a:r>
              <a:rPr lang="fa-IR" sz="2000" b="1" dirty="0">
                <a:solidFill>
                  <a:srgbClr val="FFFF00"/>
                </a:solidFill>
                <a:latin typeface="Arial"/>
              </a:rPr>
              <a:t>» و </a:t>
            </a:r>
            <a:r>
              <a:rPr lang="fa-IR" sz="2000" b="1" dirty="0">
                <a:solidFill>
                  <a:srgbClr val="FFFF00"/>
                </a:solidFill>
              </a:rPr>
              <a:t>موافقت ابوسفیان قرارشد که چون سران و دلاوران قریش در راه حفاظت کاروان تجاری خود را به جنگ و هلاک افکنده‌اند، سود حاصل از این کاروان یا بخشی از آن صرف تجهیز و تهیه سپاهی منظم و مجهز جهت تدارک حمله‌ای در‌هم کوبنده به مدینه و مسلمین شود. قریش با سود مال‌التجاره، که حدود 25هزار درهم بود شروع به تهیه تجهیزات جنگی نمود. آیه 36 سوره انفال به این تصمیم مشرکین اشاره دارد. در این آیه چنین آمده است: « ان الذین کفروا ینفقون اموالهم لیصدوا عن سبیل الله فسینفقونها ثم تکون علیهم حسره ثم یغلبون والذین کفروا الی جهنم یحشرون</a:t>
            </a:r>
            <a:r>
              <a:rPr lang="fa-IR" sz="2000" b="1" dirty="0">
                <a:solidFill>
                  <a:srgbClr val="FFFF00"/>
                </a:solidFill>
                <a:latin typeface="Arial"/>
              </a:rPr>
              <a:t>». (</a:t>
            </a:r>
            <a:r>
              <a:rPr lang="fa-IR" sz="2000" b="1" dirty="0">
                <a:solidFill>
                  <a:srgbClr val="FFFF00"/>
                </a:solidFill>
              </a:rPr>
              <a:t>کافران اموالشان را خرج می‌کنند تا مردم را از راه خدا بازدارند. اموالشان را خرج خواهند کرد و حسرت خواهند برد، سپس مغلوب می‌شوند و کافران را در جهنم گردمی‌آورند.) </a:t>
            </a:r>
            <a:endParaRPr lang="en-US" sz="2000" b="1" dirty="0">
              <a:solidFill>
                <a:srgbClr val="FFFF00"/>
              </a:solidFill>
            </a:endParaRPr>
          </a:p>
          <a:p>
            <a:pPr>
              <a:lnSpc>
                <a:spcPct val="80000"/>
              </a:lnSpc>
            </a:pPr>
            <a:endParaRPr lang="en-US" sz="1800" b="1" dirty="0">
              <a:solidFill>
                <a:srgbClr val="FFFF00"/>
              </a:solidFill>
            </a:endParaRPr>
          </a:p>
          <a:p>
            <a:pPr>
              <a:lnSpc>
                <a:spcPct val="80000"/>
              </a:lnSpc>
            </a:pPr>
            <a:r>
              <a:rPr lang="fa-IR" sz="2000" b="1" u="sng" dirty="0">
                <a:solidFill>
                  <a:srgbClr val="FFFF00"/>
                </a:solidFill>
              </a:rPr>
              <a:t>آنان سپاهی از 3 هزارمرد، دویست اسب و سه هزار شتر و هفتصد زره‌دار و با همراهی </a:t>
            </a:r>
            <a:r>
              <a:rPr lang="fa-IR" sz="2000" b="1" u="sng" dirty="0" smtClean="0">
                <a:solidFill>
                  <a:srgbClr val="FFFF00"/>
                </a:solidFill>
              </a:rPr>
              <a:t>جنگاوران </a:t>
            </a:r>
            <a:r>
              <a:rPr lang="fa-IR" sz="2000" b="1" u="sng" dirty="0">
                <a:solidFill>
                  <a:srgbClr val="FFFF00"/>
                </a:solidFill>
              </a:rPr>
              <a:t>دیگر قبایل و سرزمین‌ها چون «کنانه</a:t>
            </a:r>
            <a:r>
              <a:rPr lang="fa-IR" sz="2000" b="1" u="sng" dirty="0">
                <a:solidFill>
                  <a:srgbClr val="FFFF00"/>
                </a:solidFill>
                <a:latin typeface="Arial"/>
              </a:rPr>
              <a:t>» و «</a:t>
            </a:r>
            <a:r>
              <a:rPr lang="fa-IR" sz="2000" b="1" u="sng" dirty="0">
                <a:solidFill>
                  <a:srgbClr val="FFFF00"/>
                </a:solidFill>
              </a:rPr>
              <a:t>ثقیف</a:t>
            </a:r>
            <a:r>
              <a:rPr lang="fa-IR" sz="2000" b="1" u="sng" dirty="0">
                <a:solidFill>
                  <a:srgbClr val="FFFF00"/>
                </a:solidFill>
                <a:latin typeface="Arial"/>
              </a:rPr>
              <a:t>» و «</a:t>
            </a:r>
            <a:r>
              <a:rPr lang="fa-IR" sz="2000" b="1" u="sng" dirty="0">
                <a:solidFill>
                  <a:srgbClr val="FFFF00"/>
                </a:solidFill>
              </a:rPr>
              <a:t>تهامه</a:t>
            </a:r>
            <a:r>
              <a:rPr lang="fa-IR" sz="2000" b="1" u="sng" dirty="0">
                <a:solidFill>
                  <a:srgbClr val="FFFF00"/>
                </a:solidFill>
                <a:latin typeface="Arial"/>
              </a:rPr>
              <a:t>» </a:t>
            </a:r>
            <a:r>
              <a:rPr lang="fa-IR" sz="2000" b="1" u="sng" dirty="0">
                <a:solidFill>
                  <a:srgbClr val="FFFF00"/>
                </a:solidFill>
              </a:rPr>
              <a:t>به سوی مدینه روانه کردند.</a:t>
            </a:r>
            <a:r>
              <a:rPr lang="fa-IR" sz="2000" b="1" dirty="0">
                <a:solidFill>
                  <a:srgbClr val="FFFF00"/>
                </a:solidFill>
              </a:rPr>
              <a:t> </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noChangeArrowheads="1"/>
          </p:cNvSpPr>
          <p:nvPr>
            <p:ph type="body" idx="1"/>
          </p:nvPr>
        </p:nvSpPr>
        <p:spPr>
          <a:xfrm>
            <a:off x="611188" y="549275"/>
            <a:ext cx="8229600" cy="5759450"/>
          </a:xfrm>
        </p:spPr>
        <p:txBody>
          <a:bodyPr/>
          <a:lstStyle/>
          <a:p>
            <a:pPr>
              <a:lnSpc>
                <a:spcPct val="80000"/>
              </a:lnSpc>
              <a:buNone/>
            </a:pPr>
            <a:endParaRPr lang="en-US" sz="2000" b="1" dirty="0">
              <a:solidFill>
                <a:srgbClr val="FFFF00"/>
              </a:solidFill>
            </a:endParaRPr>
          </a:p>
          <a:p>
            <a:pPr>
              <a:lnSpc>
                <a:spcPct val="80000"/>
              </a:lnSpc>
            </a:pPr>
            <a:r>
              <a:rPr lang="fa-IR" sz="2000" b="1" dirty="0">
                <a:solidFill>
                  <a:srgbClr val="FFFF00"/>
                </a:solidFill>
              </a:rPr>
              <a:t> </a:t>
            </a:r>
            <a:r>
              <a:rPr lang="fa-IR" sz="2000" b="1" u="sng" dirty="0">
                <a:solidFill>
                  <a:srgbClr val="FFFF00"/>
                </a:solidFill>
              </a:rPr>
              <a:t>قریش وجود هرکس را که در جنگ مؤثر می‌دانست، همراه خود می‌ساخت</a:t>
            </a:r>
            <a:r>
              <a:rPr lang="fa-IR" sz="2000" b="1" dirty="0">
                <a:solidFill>
                  <a:srgbClr val="FFFF00"/>
                </a:solidFill>
              </a:rPr>
              <a:t>. ازجمله </a:t>
            </a:r>
            <a:r>
              <a:rPr lang="fa-IR" sz="2000" b="1" u="sng" dirty="0">
                <a:solidFill>
                  <a:srgbClr val="FFFF00"/>
                </a:solidFill>
                <a:latin typeface="Arial"/>
              </a:rPr>
              <a:t>«</a:t>
            </a:r>
            <a:r>
              <a:rPr lang="fa-IR" sz="2000" b="1" u="sng" dirty="0">
                <a:solidFill>
                  <a:srgbClr val="FFFF00"/>
                </a:solidFill>
              </a:rPr>
              <a:t>ابوعامر</a:t>
            </a:r>
            <a:r>
              <a:rPr lang="fa-IR" sz="2000" b="1" u="sng" dirty="0">
                <a:solidFill>
                  <a:srgbClr val="FFFF00"/>
                </a:solidFill>
                <a:latin typeface="Arial"/>
              </a:rPr>
              <a:t>» </a:t>
            </a:r>
            <a:r>
              <a:rPr lang="fa-IR" sz="2000" b="1" u="sng" dirty="0">
                <a:solidFill>
                  <a:srgbClr val="FFFF00"/>
                </a:solidFill>
              </a:rPr>
              <a:t>راهب</a:t>
            </a:r>
            <a:r>
              <a:rPr lang="fa-IR" sz="2000" b="1" dirty="0">
                <a:solidFill>
                  <a:srgbClr val="FFFF00"/>
                </a:solidFill>
              </a:rPr>
              <a:t> که پیامبر او را </a:t>
            </a:r>
            <a:r>
              <a:rPr lang="fa-IR" sz="2000" b="1" u="sng" dirty="0">
                <a:solidFill>
                  <a:srgbClr val="FFFF00"/>
                </a:solidFill>
              </a:rPr>
              <a:t>ابوعامر فاسق</a:t>
            </a:r>
            <a:r>
              <a:rPr lang="fa-IR" sz="2000" b="1" dirty="0">
                <a:solidFill>
                  <a:srgbClr val="FFFF00"/>
                </a:solidFill>
              </a:rPr>
              <a:t> نامیده بود. او یکی از سروران و بزرگان قبیله اوس بود که چون رسول خدا وارد مدینه شد، به ایشان حسادت ورزید و انکار کرد و با نزدیکانش که حدود 50 نفر بودند به مکه رفت. قریش او را نیز به امید جذب قبیله اوس و همراهی آنان با ابوعامر همراه خود ساخته بود که اوسیان پس از دیدن او، او را فاسق خواندند و دست رد به سینه‌اش زدند. قریشیان حتی یکی از بت‌های خود به نام </a:t>
            </a:r>
            <a:r>
              <a:rPr lang="fa-IR" sz="2000" b="1" u="sng" dirty="0">
                <a:solidFill>
                  <a:srgbClr val="FFFF00"/>
                </a:solidFill>
                <a:latin typeface="Arial"/>
              </a:rPr>
              <a:t>«</a:t>
            </a:r>
            <a:r>
              <a:rPr lang="fa-IR" sz="2000" b="1" u="sng" dirty="0">
                <a:solidFill>
                  <a:srgbClr val="FFFF00"/>
                </a:solidFill>
              </a:rPr>
              <a:t>هبل</a:t>
            </a:r>
            <a:r>
              <a:rPr lang="fa-IR" sz="2000" b="1" u="sng" dirty="0">
                <a:solidFill>
                  <a:srgbClr val="FFFF00"/>
                </a:solidFill>
                <a:latin typeface="Arial"/>
              </a:rPr>
              <a:t>»</a:t>
            </a:r>
            <a:r>
              <a:rPr lang="fa-IR" sz="2000" b="1" dirty="0">
                <a:solidFill>
                  <a:srgbClr val="FFFF00"/>
                </a:solidFill>
              </a:rPr>
              <a:t> را بر شتری سوار کرده بودند و با خود به احد آوردند. بدینگونه قریش لشکری به تعداد 3 الی 5 هزار نفر، به همراهی عده‌ای از زنان آوازه خوان و ابوعزه شاعر و ابوعامر فاسق و به کمک قبایل هم پیمان به سمت مدینه به راه انداخت</a:t>
            </a:r>
            <a:r>
              <a:rPr lang="fa-IR" sz="2000" b="1" dirty="0" smtClean="0">
                <a:solidFill>
                  <a:srgbClr val="FFFF00"/>
                </a:solidFill>
              </a:rPr>
              <a:t>.</a:t>
            </a:r>
          </a:p>
          <a:p>
            <a:pPr>
              <a:lnSpc>
                <a:spcPct val="80000"/>
              </a:lnSpc>
            </a:pPr>
            <a:endParaRPr lang="fa-IR" sz="2000" b="1" dirty="0">
              <a:solidFill>
                <a:srgbClr val="FFFF00"/>
              </a:solidFill>
            </a:endParaRPr>
          </a:p>
          <a:p>
            <a:pPr>
              <a:lnSpc>
                <a:spcPct val="80000"/>
              </a:lnSpc>
            </a:pPr>
            <a:r>
              <a:rPr lang="fa-IR" sz="2000" b="1" dirty="0" smtClean="0">
                <a:solidFill>
                  <a:srgbClr val="FFFF00"/>
                </a:solidFill>
              </a:rPr>
              <a:t>عباس بن عبدالمطلب، عموی پیامبر، که گویا در آن زمان یک مسلمان واقعی اما غیر متظاهر به اسلام بود و در مکه می‌زیست، نامه‌ای به پیامبر نگاشت و آن را به شخصی از «بنی غفار</a:t>
            </a:r>
            <a:r>
              <a:rPr lang="fa-IR" sz="2000" b="1" dirty="0" smtClean="0">
                <a:solidFill>
                  <a:srgbClr val="FFFF00"/>
                </a:solidFill>
                <a:latin typeface="Arial"/>
              </a:rPr>
              <a:t>» </a:t>
            </a:r>
            <a:r>
              <a:rPr lang="fa-IR" sz="2000" b="1" dirty="0" smtClean="0">
                <a:solidFill>
                  <a:srgbClr val="FFFF00"/>
                </a:solidFill>
              </a:rPr>
              <a:t>که متعهد شده بود نامه را سه روزه به پیامبر برساند، سپرد.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3346450" y="277813"/>
            <a:ext cx="5340350" cy="630237"/>
          </a:xfrm>
        </p:spPr>
        <p:txBody>
          <a:bodyPr/>
          <a:lstStyle/>
          <a:p>
            <a:r>
              <a:rPr lang="ar-SA" sz="4000" b="1"/>
              <a:t>آمادگی مسلمین برای نبرد احد</a:t>
            </a:r>
            <a:endParaRPr lang="en-US" sz="4000" b="1"/>
          </a:p>
        </p:txBody>
      </p:sp>
      <p:sp>
        <p:nvSpPr>
          <p:cNvPr id="125955" name="Rectangle 3"/>
          <p:cNvSpPr>
            <a:spLocks noGrp="1" noChangeArrowheads="1"/>
          </p:cNvSpPr>
          <p:nvPr>
            <p:ph type="body" idx="1"/>
          </p:nvPr>
        </p:nvSpPr>
        <p:spPr>
          <a:xfrm>
            <a:off x="539750" y="1000108"/>
            <a:ext cx="8229600" cy="5643602"/>
          </a:xfrm>
        </p:spPr>
        <p:txBody>
          <a:bodyPr/>
          <a:lstStyle/>
          <a:p>
            <a:pPr>
              <a:lnSpc>
                <a:spcPct val="80000"/>
              </a:lnSpc>
              <a:buNone/>
            </a:pPr>
            <a:endParaRPr lang="en-US" sz="2000" b="1" dirty="0">
              <a:solidFill>
                <a:srgbClr val="FFFF00"/>
              </a:solidFill>
            </a:endParaRPr>
          </a:p>
          <a:p>
            <a:pPr>
              <a:lnSpc>
                <a:spcPct val="80000"/>
              </a:lnSpc>
            </a:pPr>
            <a:r>
              <a:rPr lang="fa-IR" sz="2000" b="1" u="sng" dirty="0" smtClean="0">
                <a:solidFill>
                  <a:srgbClr val="FFFF00"/>
                </a:solidFill>
              </a:rPr>
              <a:t>بزرگان </a:t>
            </a:r>
            <a:r>
              <a:rPr lang="fa-IR" sz="2000" b="1" u="sng" dirty="0">
                <a:solidFill>
                  <a:srgbClr val="FFFF00"/>
                </a:solidFill>
              </a:rPr>
              <a:t>و کارآزمودگان مدینه و شخص پیامبر معتقد به ماندن و نبرد در داخل مدینه بودند</a:t>
            </a:r>
            <a:r>
              <a:rPr lang="fa-IR" sz="2000" b="1" dirty="0">
                <a:solidFill>
                  <a:srgbClr val="FFFF00"/>
                </a:solidFill>
              </a:rPr>
              <a:t>، چرا که برج و باروها و دیوارها و بام‌های مدینه موقعیتی برای مسلمین به حساب می‌آمد که مهاجمان از آن بی‌بهره‌بودند. همچنین زنان و فرزندان از بالای بام‌ها به مهاجمان سنگ و تیر پرتاب می‌کردند و مردان در داخل شهر به جنگ می‌پرداختند. دلیل دیگر این تصمیم این بود که عرب در کنار خانه و در پیش چشم زن و فرزند با همه توانش می‌جنگد، برخلاف میدان باز که جز به سلامت جان  خود نمی‌اندیشند </a:t>
            </a:r>
            <a:r>
              <a:rPr lang="fa-IR" sz="2000" b="1" u="sng" dirty="0">
                <a:solidFill>
                  <a:srgbClr val="FFFF00"/>
                </a:solidFill>
              </a:rPr>
              <a:t>ولی اکثریت مسلمین و خصوصاً جوانان پرشور</a:t>
            </a:r>
            <a:r>
              <a:rPr lang="fa-IR" sz="2000" b="1" dirty="0">
                <a:solidFill>
                  <a:srgbClr val="FFFF00"/>
                </a:solidFill>
              </a:rPr>
              <a:t> که در بدر شرکت نکرده بودند و فکر نبرد در سر می‌پروراندند، اصرار به خروج از شهر داشتند. پیامبر نیز ناچار رأی آنان را پذیرفت</a:t>
            </a:r>
            <a:r>
              <a:rPr lang="fa-IR" sz="2000" b="1" dirty="0" smtClean="0">
                <a:solidFill>
                  <a:srgbClr val="FFFF00"/>
                </a:solidFill>
              </a:rPr>
              <a:t>.</a:t>
            </a:r>
          </a:p>
          <a:p>
            <a:pPr>
              <a:lnSpc>
                <a:spcPct val="80000"/>
              </a:lnSpc>
            </a:pPr>
            <a:endParaRPr lang="fa-IR" sz="2000" b="1" dirty="0" smtClean="0">
              <a:solidFill>
                <a:srgbClr val="FFFF00"/>
              </a:solidFill>
            </a:endParaRPr>
          </a:p>
          <a:p>
            <a:pPr>
              <a:lnSpc>
                <a:spcPct val="80000"/>
              </a:lnSpc>
            </a:pPr>
            <a:r>
              <a:rPr lang="fa-IR" sz="2000" b="1" u="sng" dirty="0" smtClean="0">
                <a:solidFill>
                  <a:srgbClr val="FFFF00"/>
                </a:solidFill>
              </a:rPr>
              <a:t>در بین راه عبدالله بن ابی که مایل به جنگیدن در داخل مدینه بود، به همین بهانه با 300 تن از همراهانش بازگشت و از سپاه 1000 نفری مدینه 700 نفر باقی ماند.</a:t>
            </a:r>
            <a:r>
              <a:rPr lang="fa-IR" sz="2000" b="1" dirty="0" smtClean="0">
                <a:solidFill>
                  <a:srgbClr val="FFFF00"/>
                </a:solidFill>
              </a:rPr>
              <a:t> آیه 167 سوره آل عمران در این باره نازل شده است که: « و لیعلم الذین نافقوا و قیل لهم تعالوا قاتلوا فی سبیل الله او ادفعوا قالوا لو نعلم قتالاً لاتبعناکم هم للکفر یومئذ اقرب منهم للایمان یقولون بافواههم ما لیس فی قلوبهم والله اعلم بما یکتمون</a:t>
            </a:r>
            <a:r>
              <a:rPr lang="fa-IR" sz="2000" b="1" dirty="0" smtClean="0">
                <a:solidFill>
                  <a:srgbClr val="FFFF00"/>
                </a:solidFill>
                <a:latin typeface="Arial"/>
              </a:rPr>
              <a:t>». (و </a:t>
            </a:r>
            <a:r>
              <a:rPr lang="fa-IR" sz="2000" b="1" dirty="0" smtClean="0">
                <a:solidFill>
                  <a:srgbClr val="FFFF00"/>
                </a:solidFill>
              </a:rPr>
              <a:t>آنان را نیز که نفاق ورزیدند، بشناسد. به آنها گفته می‌شد: بیایید در راه خدا نبرد کنید یا به دفاع بپردازید. می‌گفتند: اگر یقین داشتیم که جنگی درمی‌گیرد، با شما می‌آمدیم. آنان به کفر نزدیک‌ترند تا ایمان. به زبان چیزهایی می‌گویند که به دل اعتقاد ندارند و خدا به آنچه در دل نهفته می‌دارند، آگاه تر است.) </a:t>
            </a:r>
            <a:endParaRPr lang="en-US" sz="2000" b="1" dirty="0" smtClean="0">
              <a:solidFill>
                <a:srgbClr val="FFFF00"/>
              </a:solidFill>
            </a:endParaRPr>
          </a:p>
          <a:p>
            <a:pPr>
              <a:lnSpc>
                <a:spcPct val="80000"/>
              </a:lnSpc>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a:xfrm>
            <a:off x="1693863" y="277813"/>
            <a:ext cx="6992937" cy="487362"/>
          </a:xfrm>
        </p:spPr>
        <p:txBody>
          <a:bodyPr/>
          <a:lstStyle/>
          <a:p>
            <a:r>
              <a:rPr lang="ar-SA" sz="4000" b="1"/>
              <a:t>آغاز نبرد احد و پیروزی ابتدایی مسلمین</a:t>
            </a:r>
            <a:endParaRPr lang="en-US" sz="4000" b="1"/>
          </a:p>
        </p:txBody>
      </p:sp>
      <p:sp>
        <p:nvSpPr>
          <p:cNvPr id="131075" name="Rectangle 3"/>
          <p:cNvSpPr>
            <a:spLocks noGrp="1" noChangeArrowheads="1"/>
          </p:cNvSpPr>
          <p:nvPr>
            <p:ph type="body" idx="1"/>
          </p:nvPr>
        </p:nvSpPr>
        <p:spPr>
          <a:xfrm>
            <a:off x="457200" y="1125538"/>
            <a:ext cx="8229600" cy="5399087"/>
          </a:xfrm>
        </p:spPr>
        <p:txBody>
          <a:bodyPr/>
          <a:lstStyle/>
          <a:p>
            <a:pPr>
              <a:lnSpc>
                <a:spcPct val="80000"/>
              </a:lnSpc>
            </a:pPr>
            <a:r>
              <a:rPr lang="fa-IR" sz="2000" b="1" dirty="0">
                <a:solidFill>
                  <a:srgbClr val="FFFF00"/>
                </a:solidFill>
              </a:rPr>
              <a:t>بامداد روز هفتم شوال دو سپاه در برابر یکدیگر صف‌آرایی کردند. در پشت سر ارتش اسلام کوه احد به عنوان مانعی طبیعی از آنان محافظت می‌کرد ولی در وسط کوه تنگه‌ای وجود داشت به نام </a:t>
            </a:r>
            <a:r>
              <a:rPr lang="fa-IR" sz="2000" b="1" u="sng" dirty="0">
                <a:solidFill>
                  <a:srgbClr val="FFFF00"/>
                </a:solidFill>
              </a:rPr>
              <a:t>تنگه «عینین</a:t>
            </a:r>
            <a:r>
              <a:rPr lang="fa-IR" sz="2000" b="1" u="sng" dirty="0">
                <a:solidFill>
                  <a:srgbClr val="FFFF00"/>
                </a:solidFill>
                <a:latin typeface="Arial"/>
              </a:rPr>
              <a:t>»،</a:t>
            </a:r>
            <a:r>
              <a:rPr lang="fa-IR" sz="2000" b="1" dirty="0">
                <a:solidFill>
                  <a:srgbClr val="FFFF00"/>
                </a:solidFill>
              </a:rPr>
              <a:t> که احتمال می‌رفت دشمن کوه احد را دور زند و از آن موضع به نیروهای مسلمین حمله‌ور شود. پیامبر برای دفع این خطر نیز دسته‌ای </a:t>
            </a:r>
            <a:r>
              <a:rPr lang="fa-IR" sz="2000" b="1" u="sng" dirty="0">
                <a:solidFill>
                  <a:srgbClr val="FFFF00"/>
                </a:solidFill>
              </a:rPr>
              <a:t>پنجاه‌نفری از تیراندازان</a:t>
            </a:r>
            <a:r>
              <a:rPr lang="fa-IR" sz="2000" b="1" dirty="0">
                <a:solidFill>
                  <a:srgbClr val="FFFF00"/>
                </a:solidFill>
              </a:rPr>
              <a:t> به فرماندهی «عبدالله‌بن جبیر</a:t>
            </a:r>
            <a:r>
              <a:rPr lang="fa-IR" sz="2000" b="1" dirty="0">
                <a:solidFill>
                  <a:srgbClr val="FFFF00"/>
                </a:solidFill>
                <a:latin typeface="Arial"/>
              </a:rPr>
              <a:t>» </a:t>
            </a:r>
            <a:r>
              <a:rPr lang="fa-IR" sz="2000" b="1" dirty="0">
                <a:solidFill>
                  <a:srgbClr val="FFFF00"/>
                </a:solidFill>
              </a:rPr>
              <a:t>را بر آن تنگه گمارد و دستور داد که </a:t>
            </a:r>
            <a:r>
              <a:rPr lang="fa-IR" sz="2000" b="1" u="sng" dirty="0">
                <a:solidFill>
                  <a:srgbClr val="FFFF00"/>
                </a:solidFill>
              </a:rPr>
              <a:t>چه ما شکست بخوریم و یا پیروز گردیم شما محل را ترک نکنید.</a:t>
            </a:r>
            <a:r>
              <a:rPr lang="fa-IR" sz="2000" b="1" dirty="0">
                <a:solidFill>
                  <a:srgbClr val="FFFF00"/>
                </a:solidFill>
              </a:rPr>
              <a:t> </a:t>
            </a:r>
            <a:r>
              <a:rPr lang="fa-IR" sz="2000" b="1" dirty="0" smtClean="0">
                <a:solidFill>
                  <a:srgbClr val="FFFF00"/>
                </a:solidFill>
              </a:rPr>
              <a:t>عده‌ای </a:t>
            </a:r>
            <a:r>
              <a:rPr lang="fa-IR" sz="2000" b="1" dirty="0">
                <a:solidFill>
                  <a:srgbClr val="FFFF00"/>
                </a:solidFill>
              </a:rPr>
              <a:t>از قبیله «بنی‌عبدالدار</a:t>
            </a:r>
            <a:r>
              <a:rPr lang="fa-IR" sz="2000" b="1" dirty="0">
                <a:solidFill>
                  <a:srgbClr val="FFFF00"/>
                </a:solidFill>
                <a:latin typeface="Arial"/>
              </a:rPr>
              <a:t>» </a:t>
            </a:r>
            <a:r>
              <a:rPr lang="fa-IR" sz="2000" b="1" dirty="0">
                <a:solidFill>
                  <a:srgbClr val="FFFF00"/>
                </a:solidFill>
              </a:rPr>
              <a:t>را به عنوان پیش قراول و پرچم دار لشگر گمارد و شتری که هبل بر آن بود را پیشاپیش لشگر جای داد و زنان را نیز در عقب لشگر تا هنگام جنگ با دف زدن و خواندن تصنیف‌های شهوانی سپاهیان ابوسفیان را به جنگ تشویق کنند. پیامبر نیز «زبیر بن العوام</a:t>
            </a:r>
            <a:r>
              <a:rPr lang="fa-IR" sz="2000" b="1" dirty="0">
                <a:solidFill>
                  <a:srgbClr val="FFFF00"/>
                </a:solidFill>
                <a:latin typeface="Arial"/>
              </a:rPr>
              <a:t>» </a:t>
            </a:r>
            <a:r>
              <a:rPr lang="fa-IR" sz="2000" b="1" dirty="0">
                <a:solidFill>
                  <a:srgbClr val="FFFF00"/>
                </a:solidFill>
              </a:rPr>
              <a:t>ملقب به سیف الاسلام را با صد مرد در  برابر خالد بن ولید و مقداد بن اسود را با صد مرد در برابر عکرمه مستقر کرد و لوای لشکر را به دست «مصعب بن عمیر</a:t>
            </a:r>
            <a:r>
              <a:rPr lang="fa-IR" sz="2000" b="1" dirty="0">
                <a:solidFill>
                  <a:srgbClr val="FFFF00"/>
                </a:solidFill>
                <a:latin typeface="Arial"/>
              </a:rPr>
              <a:t>» </a:t>
            </a:r>
            <a:r>
              <a:rPr lang="fa-IR" sz="2000" b="1" dirty="0">
                <a:solidFill>
                  <a:srgbClr val="FFFF00"/>
                </a:solidFill>
              </a:rPr>
              <a:t>سپرد.</a:t>
            </a:r>
            <a:endParaRPr lang="en-US" sz="2000" b="1" dirty="0">
              <a:solidFill>
                <a:srgbClr val="FFFF00"/>
              </a:solidFill>
            </a:endParaRPr>
          </a:p>
          <a:p>
            <a:pPr>
              <a:lnSpc>
                <a:spcPct val="80000"/>
              </a:lnSpc>
            </a:pPr>
            <a:endParaRPr lang="en-US" sz="1600" b="1" dirty="0">
              <a:solidFill>
                <a:srgbClr val="FFFF00"/>
              </a:solidFill>
            </a:endParaRPr>
          </a:p>
          <a:p>
            <a:pPr>
              <a:lnSpc>
                <a:spcPct val="80000"/>
              </a:lnSpc>
              <a:buNone/>
            </a:pPr>
            <a:endParaRPr lang="en-US" sz="1600" b="1" dirty="0">
              <a:solidFill>
                <a:srgbClr val="FFFF00"/>
              </a:solidFill>
            </a:endParaRPr>
          </a:p>
          <a:p>
            <a:pPr>
              <a:lnSpc>
                <a:spcPct val="80000"/>
              </a:lnSpc>
            </a:pPr>
            <a:r>
              <a:rPr lang="fa-IR" sz="2000" b="1" dirty="0">
                <a:solidFill>
                  <a:srgbClr val="FFFF00"/>
                </a:solidFill>
              </a:rPr>
              <a:t>  پس از آنکه پیامبر دستور حمله داد یاران زبیربن عوام برخالد و یاران مقداد بر عکرمه حمله کردند و همه سپاه مسلمین به سمت قریش دست به حمله زدند. شکست و فرار بر لشکر ابوسفیان وارد آمد. </a:t>
            </a:r>
            <a:r>
              <a:rPr lang="fa-IR" sz="2000" b="1" dirty="0" smtClean="0">
                <a:solidFill>
                  <a:srgbClr val="FFFF00"/>
                </a:solidFill>
              </a:rPr>
              <a:t>گروهی </a:t>
            </a:r>
            <a:r>
              <a:rPr lang="fa-IR" sz="2000" b="1" dirty="0">
                <a:solidFill>
                  <a:srgbClr val="FFFF00"/>
                </a:solidFill>
              </a:rPr>
              <a:t>از مسلمین به تعاقب آنان پرداختند. 40 نفر از یاران عبدالله بن جبیر که پیامبر بر تنگه عینین گمارده بود از حرف عبدالله بن جبیر سرپیچی کردند و به جمع‌آوری غنیمت مشغول شدند. تنها عبدالله و 10 نفر برجای ماندند.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a:xfrm>
            <a:off x="4643438" y="260350"/>
            <a:ext cx="4186237" cy="558800"/>
          </a:xfrm>
        </p:spPr>
        <p:txBody>
          <a:bodyPr/>
          <a:lstStyle/>
          <a:p>
            <a:r>
              <a:rPr lang="ar-SA" sz="4000" b="1"/>
              <a:t>حمله دوباره مشرکین</a:t>
            </a:r>
            <a:endParaRPr lang="en-US" sz="4000" b="1"/>
          </a:p>
        </p:txBody>
      </p:sp>
      <p:sp>
        <p:nvSpPr>
          <p:cNvPr id="132099" name="Rectangle 3"/>
          <p:cNvSpPr>
            <a:spLocks noGrp="1" noChangeArrowheads="1"/>
          </p:cNvSpPr>
          <p:nvPr>
            <p:ph type="body" idx="1"/>
          </p:nvPr>
        </p:nvSpPr>
        <p:spPr>
          <a:xfrm>
            <a:off x="457200" y="1052513"/>
            <a:ext cx="8229600" cy="5472112"/>
          </a:xfrm>
        </p:spPr>
        <p:txBody>
          <a:bodyPr/>
          <a:lstStyle/>
          <a:p>
            <a:pPr>
              <a:lnSpc>
                <a:spcPct val="80000"/>
              </a:lnSpc>
            </a:pPr>
            <a:r>
              <a:rPr lang="fa-IR" sz="2000" b="1" dirty="0">
                <a:solidFill>
                  <a:srgbClr val="FFFF00"/>
                </a:solidFill>
              </a:rPr>
              <a:t>در این هنگام بود که خالد بن ولید همراه عده‌ای از سواران با دورزدن کوه و حمله به محافظان تنگه، عده کمی را که برجای مانده بودند، به شهادت رساند و به سمت سپاه مسلمین به حرکت درآمد. ابوسفیان نیروی قریش را به کارزار برگرداند. حمله خالد، با حمله عکرمه‌ابن ابی جهل همراه شد. مسلمین که بسیاری از آنان به دنبال غنیمت رفته بودند و نظم و ترتیب سپاه را از طمع غنیمت بر هم زده بودند، دچار شکست شدند و اطراف پیامبر را خالی گذاشتند.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در این جنگ حمزه، عموی پیامبر، بر اثر ضربت نیزه وحشی، غلام جبیر بن مطعم به شهادت رسید. </a:t>
            </a:r>
            <a:r>
              <a:rPr lang="fa-IR" sz="2000" b="1" dirty="0" smtClean="0">
                <a:solidFill>
                  <a:srgbClr val="FFFF00"/>
                </a:solidFill>
              </a:rPr>
              <a:t>هند </a:t>
            </a:r>
            <a:r>
              <a:rPr lang="fa-IR" sz="2000" b="1" dirty="0">
                <a:solidFill>
                  <a:srgbClr val="FFFF00"/>
                </a:solidFill>
              </a:rPr>
              <a:t>همسر کثیف ابوسفیان و زنانی که به قصد برانگیختن غیرت عربی و تحریک جنگجویان با اشعار هجوی و ترانه‌های شهوانی همراه سپاه کفر بودند، از مسلمین هر که را کشته می‌یافتند، گوش و بینی می‌بریدند. هند به دست خود گوش و بینی و زبان حمزه را برید، شکمش را شکافت و جگر اورا بیرون آورد. و از خشم و کین در دهان گذاشت که نتوانست فرو برد از آن پس و به همین دلیل او را اکله الاکباد گویند.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latin typeface="Arial"/>
              </a:rPr>
              <a:t>«</a:t>
            </a:r>
            <a:r>
              <a:rPr lang="fa-IR" sz="2000" b="1" dirty="0">
                <a:solidFill>
                  <a:srgbClr val="FFFF00"/>
                </a:solidFill>
              </a:rPr>
              <a:t>عتبه ابن ابی وقاص</a:t>
            </a:r>
            <a:r>
              <a:rPr lang="fa-IR" sz="2000" b="1" dirty="0">
                <a:solidFill>
                  <a:srgbClr val="FFFF00"/>
                </a:solidFill>
                <a:latin typeface="Arial"/>
              </a:rPr>
              <a:t>» </a:t>
            </a:r>
            <a:r>
              <a:rPr lang="fa-IR" sz="2000" b="1" dirty="0">
                <a:solidFill>
                  <a:srgbClr val="FFFF00"/>
                </a:solidFill>
              </a:rPr>
              <a:t>سنگی به روی پیامبر پرتاب کرد. دندان آن حضرت آسیب دید و لب و صورتش مجروح شد. پیامبر در اثر ضربات و حملات متعدد به شدت مجروح شد. و براساس آنچه که در سیره ابن‌هشام آمده است به حالت بی‌هوش در گودالی که ابوعامر فاسق بر سرراه مسلمین کنده بود افتاد. ولی علی دست او را گرفت و بلند گردانید.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5076825" y="277813"/>
            <a:ext cx="3609975" cy="414337"/>
          </a:xfrm>
        </p:spPr>
        <p:txBody>
          <a:bodyPr/>
          <a:lstStyle/>
          <a:p>
            <a:r>
              <a:rPr lang="ar-SA" sz="4000" b="1"/>
              <a:t>شایعه قتل پیامبر</a:t>
            </a:r>
            <a:endParaRPr lang="en-US" sz="4000" b="1"/>
          </a:p>
        </p:txBody>
      </p:sp>
      <p:sp>
        <p:nvSpPr>
          <p:cNvPr id="133123" name="Rectangle 3"/>
          <p:cNvSpPr>
            <a:spLocks noGrp="1" noChangeArrowheads="1"/>
          </p:cNvSpPr>
          <p:nvPr>
            <p:ph type="body" idx="1"/>
          </p:nvPr>
        </p:nvSpPr>
        <p:spPr>
          <a:xfrm>
            <a:off x="539750" y="928670"/>
            <a:ext cx="8229600" cy="5715039"/>
          </a:xfrm>
        </p:spPr>
        <p:txBody>
          <a:bodyPr/>
          <a:lstStyle/>
          <a:p>
            <a:pPr>
              <a:lnSpc>
                <a:spcPct val="80000"/>
              </a:lnSpc>
            </a:pPr>
            <a:r>
              <a:rPr lang="fa-IR" sz="2000" b="1" dirty="0">
                <a:solidFill>
                  <a:srgbClr val="FFFF00"/>
                </a:solidFill>
              </a:rPr>
              <a:t>آمده است که «لیثی</a:t>
            </a:r>
            <a:r>
              <a:rPr lang="fa-IR" sz="2000" b="1" dirty="0">
                <a:solidFill>
                  <a:srgbClr val="FFFF00"/>
                </a:solidFill>
                <a:latin typeface="Arial"/>
              </a:rPr>
              <a:t>»، </a:t>
            </a:r>
            <a:r>
              <a:rPr lang="fa-IR" sz="2000" b="1" dirty="0">
                <a:solidFill>
                  <a:srgbClr val="FFFF00"/>
                </a:solidFill>
              </a:rPr>
              <a:t>رزمنده قریش آنگاه که مصعب بن عمیر را به شهادت رساند، چون مصعب صورت خود را پوشانده بود، به گمان اینکه او پیامبر اسلام است، فریاد زد: «الاقدقتل محمد</a:t>
            </a:r>
            <a:r>
              <a:rPr lang="fa-IR" sz="2000" b="1" dirty="0">
                <a:solidFill>
                  <a:srgbClr val="FFFF00"/>
                </a:solidFill>
                <a:latin typeface="Arial"/>
              </a:rPr>
              <a:t>» (</a:t>
            </a:r>
            <a:r>
              <a:rPr lang="fa-IR" sz="2000" b="1" dirty="0">
                <a:solidFill>
                  <a:srgbClr val="FFFF00"/>
                </a:solidFill>
              </a:rPr>
              <a:t>محمد کشته شد.) این خبر موجب شادی سپاه شرک و شکست روحی و روانی و یأس عمیق در سپاه اسلام شد. بسیاری از مجاهدین دست از جنگ کشیدند. تا جاییکه در اطراف پیامبر جز تنی چند مانند علی و «سهیل بن حنیف</a:t>
            </a:r>
            <a:r>
              <a:rPr lang="fa-IR" sz="2000" b="1" dirty="0">
                <a:solidFill>
                  <a:srgbClr val="FFFF00"/>
                </a:solidFill>
                <a:latin typeface="Arial"/>
              </a:rPr>
              <a:t>» و « </a:t>
            </a:r>
            <a:r>
              <a:rPr lang="fa-IR" sz="2000" b="1" dirty="0">
                <a:solidFill>
                  <a:srgbClr val="FFFF00"/>
                </a:solidFill>
              </a:rPr>
              <a:t>ابودجانه</a:t>
            </a:r>
            <a:r>
              <a:rPr lang="fa-IR" sz="2000" b="1" dirty="0">
                <a:solidFill>
                  <a:srgbClr val="FFFF00"/>
                </a:solidFill>
                <a:latin typeface="Arial"/>
              </a:rPr>
              <a:t>» </a:t>
            </a:r>
            <a:r>
              <a:rPr lang="fa-IR" sz="2000" b="1" dirty="0">
                <a:solidFill>
                  <a:srgbClr val="FFFF00"/>
                </a:solidFill>
              </a:rPr>
              <a:t>نمی جنگیدند. بیشتر مسلمین به فکر نجات جان خود افتادند و به خیال خود پس از کشته شدن پیامبر همه چیز را تمام شده می دانستند و هریک به گوشه‌ای پناه می‌بردند</a:t>
            </a:r>
            <a:r>
              <a:rPr lang="fa-IR" sz="2000" b="1" dirty="0" smtClean="0">
                <a:solidFill>
                  <a:srgbClr val="FFFF00"/>
                </a:solidFill>
              </a:rPr>
              <a:t>.</a:t>
            </a:r>
          </a:p>
          <a:p>
            <a:pPr>
              <a:lnSpc>
                <a:spcPct val="80000"/>
              </a:lnSpc>
              <a:buNone/>
            </a:pPr>
            <a:endParaRPr lang="fa-IR" sz="2000" b="1" dirty="0" smtClean="0">
              <a:solidFill>
                <a:srgbClr val="FFFF00"/>
              </a:solidFill>
            </a:endParaRPr>
          </a:p>
          <a:p>
            <a:pPr>
              <a:lnSpc>
                <a:spcPct val="80000"/>
              </a:lnSpc>
            </a:pPr>
            <a:r>
              <a:rPr lang="fa-IR" sz="2000" b="1" dirty="0" smtClean="0">
                <a:solidFill>
                  <a:srgbClr val="FFFF00"/>
                </a:solidFill>
              </a:rPr>
              <a:t>عباس، عم رسول الله، به دستور آن حضرت بر بالای کوه احد رفت و خبر از سلامت و حیات پیامبر داد. مسلمین چون سخن عباس و تکبیر علی را شنیدند دانستند که رسول خدا زنده است. آرامش خاطر یافتند و برگرداگرد وجود رسول خدا حلقه زدند. بدین گونه غوغای جنگ فروکش کرد و مشرکین تصمیم بازگشت به مکه را گرفتند. </a:t>
            </a:r>
          </a:p>
          <a:p>
            <a:pPr>
              <a:lnSpc>
                <a:spcPct val="80000"/>
              </a:lnSpc>
              <a:buNone/>
            </a:pPr>
            <a:endParaRPr lang="fa-IR" sz="2000" b="1" dirty="0" smtClean="0">
              <a:solidFill>
                <a:srgbClr val="FFFF00"/>
              </a:solidFill>
            </a:endParaRPr>
          </a:p>
          <a:p>
            <a:pPr>
              <a:lnSpc>
                <a:spcPct val="80000"/>
              </a:lnSpc>
            </a:pPr>
            <a:endParaRPr lang="fa-IR" sz="2000" b="1" dirty="0" smtClean="0">
              <a:solidFill>
                <a:srgbClr val="FFFF00"/>
              </a:solidFill>
            </a:endParaRPr>
          </a:p>
          <a:p>
            <a:pPr>
              <a:lnSpc>
                <a:spcPct val="80000"/>
              </a:lnSpc>
              <a:buNone/>
            </a:pPr>
            <a:r>
              <a:rPr lang="fa-IR" sz="2000" b="1" dirty="0" smtClean="0">
                <a:solidFill>
                  <a:srgbClr val="FFFF00"/>
                </a:solidFill>
              </a:rPr>
              <a:t>     در این جنگ در حدود 74 نفر از مسلمین  به شهادت رسیدند و 22 نفر از مشرکان کشته شدند. پس از دفن شهدا، در نبردگاه احد در غروب همان روز پیامبر و یاران به سمت مدینه بازگشتند.</a:t>
            </a:r>
            <a:endParaRPr lang="en-US" sz="2000" b="1" dirty="0" smtClean="0">
              <a:solidFill>
                <a:srgbClr val="FFFF00"/>
              </a:solidFill>
            </a:endParaRPr>
          </a:p>
          <a:p>
            <a:pPr>
              <a:lnSpc>
                <a:spcPct val="80000"/>
              </a:lnSpc>
              <a:buFont typeface="Wingdings" pitchFamily="2" charset="2"/>
              <a:buNone/>
            </a:pPr>
            <a:endParaRPr lang="en-US" sz="2400" b="1" dirty="0">
              <a:solidFill>
                <a:srgbClr val="FFFF00"/>
              </a:solidFill>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Grp="1" noChangeArrowheads="1"/>
          </p:cNvSpPr>
          <p:nvPr>
            <p:ph type="title"/>
          </p:nvPr>
        </p:nvSpPr>
        <p:spPr>
          <a:xfrm>
            <a:off x="4284663" y="476250"/>
            <a:ext cx="4402137" cy="342900"/>
          </a:xfrm>
        </p:spPr>
        <p:txBody>
          <a:bodyPr/>
          <a:lstStyle/>
          <a:p>
            <a:r>
              <a:rPr lang="fa-IR" sz="3600" b="1"/>
              <a:t>غزوه غطفان (ذی الامر)</a:t>
            </a:r>
            <a:endParaRPr lang="en-US" sz="3600" b="1"/>
          </a:p>
        </p:txBody>
      </p:sp>
      <p:sp>
        <p:nvSpPr>
          <p:cNvPr id="238595" name="Rectangle 3"/>
          <p:cNvSpPr>
            <a:spLocks noGrp="1" noChangeArrowheads="1"/>
          </p:cNvSpPr>
          <p:nvPr>
            <p:ph type="body" idx="1"/>
          </p:nvPr>
        </p:nvSpPr>
        <p:spPr>
          <a:xfrm>
            <a:off x="395288" y="1628775"/>
            <a:ext cx="8229600" cy="4103688"/>
          </a:xfrm>
        </p:spPr>
        <p:txBody>
          <a:bodyPr/>
          <a:lstStyle/>
          <a:p>
            <a:pPr>
              <a:lnSpc>
                <a:spcPct val="90000"/>
              </a:lnSpc>
            </a:pPr>
            <a:r>
              <a:rPr lang="fa-IR" sz="2000" b="1" dirty="0">
                <a:solidFill>
                  <a:srgbClr val="FFFF00"/>
                </a:solidFill>
              </a:rPr>
              <a:t>غزوه ذی‌الامر یا غطفان به این صورت به وقوع پیوست که به مدینه گزارش کردند که افراد قبیله «غطفان</a:t>
            </a:r>
            <a:r>
              <a:rPr lang="fa-IR" sz="2000" b="1" dirty="0">
                <a:solidFill>
                  <a:srgbClr val="FFFF00"/>
                </a:solidFill>
                <a:latin typeface="Arial"/>
              </a:rPr>
              <a:t>» </a:t>
            </a:r>
            <a:r>
              <a:rPr lang="fa-IR" sz="2000" b="1" dirty="0">
                <a:solidFill>
                  <a:srgbClr val="FFFF00"/>
                </a:solidFill>
              </a:rPr>
              <a:t>درصدد تسخیر مدینه برآمده‌اند. رسول اکرم با 450 نفر به سمت آنان روانه شد. دشمن به کوه‌ها پناه برد و از جنگ گریخت. فقط «دعثوربن حارث</a:t>
            </a:r>
            <a:r>
              <a:rPr lang="fa-IR" sz="2000" b="1" dirty="0">
                <a:solidFill>
                  <a:srgbClr val="FFFF00"/>
                </a:solidFill>
                <a:latin typeface="Arial"/>
              </a:rPr>
              <a:t>»، </a:t>
            </a:r>
            <a:r>
              <a:rPr lang="fa-IR" sz="2000" b="1" dirty="0">
                <a:solidFill>
                  <a:srgbClr val="FFFF00"/>
                </a:solidFill>
              </a:rPr>
              <a:t>پهلوان و رئیس قبیله با شمشیر برای قتل پیامبر آمد، در حالی که پیامبر استراحت می کرد و آماده دفاع و نبرد نبود ولی بر اثر امداد غیبی پیامبر نجات یافت. پس از آن دعثور مسلمان شد و قبیله‌اش را به اسلام فراخواند. آیه 11 سوره مائده به این واقعه اشاره دارد. در این آیه چنین آمده است: «یا ایها الذین ءامنوا اذکروا نعمه الله علیکم اذ هم قوم ان یبسطوا الیکم ایدیهم فکف ایدیهم عنکم واتقوا الله و علی الله فلیتوکل المؤمنون</a:t>
            </a:r>
            <a:r>
              <a:rPr lang="fa-IR" sz="2000" b="1" dirty="0">
                <a:solidFill>
                  <a:srgbClr val="FFFF00"/>
                </a:solidFill>
                <a:latin typeface="Arial"/>
              </a:rPr>
              <a:t>». (</a:t>
            </a:r>
            <a:r>
              <a:rPr lang="fa-IR" sz="2000" b="1" dirty="0">
                <a:solidFill>
                  <a:srgbClr val="FFFF00"/>
                </a:solidFill>
              </a:rPr>
              <a:t>ای کسانی که ایمان آورده‌اید، از نعمتی که خداوند به شما ارزانی داشته‌است، یاد کنید: آنگاه که گروهی قصد آن کردند تا بر شما دست یابند و خدا دست آنان را از شما کوتاه کرد. از خدا بترسید و مؤمنان بر خدا توکل می‌کنند.)عده‌ای وقوع این غزوه را در ماه صفر سال سوم دانسته‌اند.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6011863" y="277813"/>
            <a:ext cx="2674937" cy="127000"/>
          </a:xfrm>
        </p:spPr>
        <p:txBody>
          <a:bodyPr/>
          <a:lstStyle/>
          <a:p>
            <a:r>
              <a:rPr lang="fa-IR" sz="3600" b="1"/>
              <a:t>غزوه نجران</a:t>
            </a:r>
            <a:endParaRPr lang="en-US" sz="3600" b="1"/>
          </a:p>
        </p:txBody>
      </p:sp>
      <p:sp>
        <p:nvSpPr>
          <p:cNvPr id="239619" name="Rectangle 3"/>
          <p:cNvSpPr>
            <a:spLocks noGrp="1" noChangeArrowheads="1"/>
          </p:cNvSpPr>
          <p:nvPr>
            <p:ph type="body" idx="1"/>
          </p:nvPr>
        </p:nvSpPr>
        <p:spPr>
          <a:xfrm>
            <a:off x="468313" y="549275"/>
            <a:ext cx="8229600" cy="6308725"/>
          </a:xfrm>
        </p:spPr>
        <p:txBody>
          <a:bodyPr/>
          <a:lstStyle/>
          <a:p>
            <a:pPr>
              <a:lnSpc>
                <a:spcPct val="80000"/>
              </a:lnSpc>
            </a:pPr>
            <a:endParaRPr lang="fa-IR" sz="2000" b="1" dirty="0" smtClean="0">
              <a:solidFill>
                <a:srgbClr val="FFFF00"/>
              </a:solidFill>
            </a:endParaRPr>
          </a:p>
          <a:p>
            <a:pPr>
              <a:lnSpc>
                <a:spcPct val="80000"/>
              </a:lnSpc>
            </a:pPr>
            <a:r>
              <a:rPr lang="fa-IR" sz="2000" b="1" dirty="0" smtClean="0">
                <a:solidFill>
                  <a:srgbClr val="FFFF00"/>
                </a:solidFill>
              </a:rPr>
              <a:t>رسول </a:t>
            </a:r>
            <a:r>
              <a:rPr lang="fa-IR" sz="2000" b="1" dirty="0">
                <a:solidFill>
                  <a:srgbClr val="FFFF00"/>
                </a:solidFill>
              </a:rPr>
              <a:t>اکرم(ص) به موازات مکاتبه با سران سیاسی و مذهبی جهان نامه‏ای به اُسقف نجران که به ابوحارثه موسوم بود نوشت و ساکنان این منطقه مرزی حجاز و یمن را که مکانی بسیار با صفا بود، به اسلام دعوت نمود. نمایندگان پیامبر نامه را به اُسقف نجران تحویل دادند. وی مکتوب نبی اکرم را با دقت خواند و برای تصمیم نهایی شورایی مرکب از شخصیت‏های مذهبی تشکیل داد، این شورا نظر داد که گروهی به عنوان هیأت نمایندگی نجران به مدینه بروند تا از نزدیک با حضرت محمد(ص) تماس بگیرند و دلائل نبوّتش را بررسی کنند</a:t>
            </a:r>
            <a:r>
              <a:rPr lang="fa-IR" sz="2000" b="1" dirty="0" smtClean="0">
                <a:solidFill>
                  <a:srgbClr val="FFFF00"/>
                </a:solidFill>
              </a:rPr>
              <a:t>. نمایندگان نجران مذاکرات مفصلی با پیامبراکرم(ص) انجام دادند و در پایان گفتند چون مطالب مطرح شده ما را قانع نمی‏کند در وقت معینی با هم مباهله کنیم و بر دروغگو نفرین بفرستیم البته از آیه مربوط به مباهله (سوره آل عمران، آیه 61) بر می‏آید موضوع مباهله را پیامبر مطرح کرده است نه مسیحیان، مقرر گردید این مراسم در خارج از مدینه و در دامنه صحرا انجام گیرد، رسول اکرم (ص) برای این منظور حضرت علی(ع)، فاطمه زهرا(س)، امام حسن و امام حسین(ع) را برگزیدند. سران هیأت نمایندگی که در حال گفتگو با هم بودند وقتی سیمای نورانی پیامبر را با افرادی از خاندان و خانواده‏اش دیدند انگشت حیرت به دهان گرفتند و دریافتند پیامبر به دعوت و دعای خود اعتقاد راسخ دارد وگرنه فردی‏که در هدف خود تردید دارد عزیزان خویش را در معرض بلای آسمانی و عذاب الهی قرار نمی‏دهد، از این روی اُسقف نجران گفت این چهره‏ها اگر از درگاه الهی بخواهند کوهها از جای کنده شوند، در دم اتفاق می‏افتد و درست نیست، با این قیافه‏های نورانی مباهله کنیم و امکان دارد همه نابود شویم و حتی یک مسیحی در جهان باقی نماند و به اتفاق آراء تصویب کردند هر ساله مبلغی به عنوان جزیه بپردازند و حکومت اسلامی در برابر آن، از جان و مالشان دفاع کند، رسول اکرم (ص) رضایت خویش را از این بابت اعلام فرمودند و افزودند عذاب آسمانی سایه‏اش را به نجران گسترده بود و اگر از در مبادله وارد می‏شدند صورت انسانی خود را از دست می‏دادند و در آتش برافروخته می‏سوختند، این مباهله که در 25 ذیحجه سال دهم هجرت روی داد سند افتخار اسلام و معجزه مهمی به شمار می‏آید.</a:t>
            </a:r>
            <a:endParaRPr lang="en-US" sz="2000" b="1" dirty="0" smtClean="0">
              <a:solidFill>
                <a:srgbClr val="FFFF00"/>
              </a:solidFill>
            </a:endParaRPr>
          </a:p>
          <a:p>
            <a:pPr>
              <a:lnSpc>
                <a:spcPct val="80000"/>
              </a:lnSpc>
              <a:buFont typeface="Wingdings" pitchFamily="2" charset="2"/>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1" name="Rectangle 3"/>
          <p:cNvSpPr>
            <a:spLocks noGrp="1" noChangeArrowheads="1"/>
          </p:cNvSpPr>
          <p:nvPr>
            <p:ph type="body" idx="1"/>
          </p:nvPr>
        </p:nvSpPr>
        <p:spPr>
          <a:xfrm>
            <a:off x="457200" y="476250"/>
            <a:ext cx="8229600" cy="6048375"/>
          </a:xfrm>
        </p:spPr>
        <p:txBody>
          <a:bodyPr/>
          <a:lstStyle/>
          <a:p>
            <a:pPr>
              <a:lnSpc>
                <a:spcPct val="80000"/>
              </a:lnSpc>
            </a:pPr>
            <a:endParaRPr lang="fa-IR" sz="2000" b="1" dirty="0">
              <a:solidFill>
                <a:srgbClr val="FFFF00"/>
              </a:solidFill>
            </a:endParaRPr>
          </a:p>
          <a:p>
            <a:pPr>
              <a:lnSpc>
                <a:spcPct val="80000"/>
              </a:lnSpc>
            </a:pPr>
            <a:endParaRPr lang="fa-IR" sz="2000" b="1" dirty="0">
              <a:solidFill>
                <a:srgbClr val="FFFF00"/>
              </a:solidFill>
            </a:endParaRPr>
          </a:p>
          <a:p>
            <a:pPr>
              <a:lnSpc>
                <a:spcPct val="80000"/>
              </a:lnSpc>
            </a:pPr>
            <a:endParaRPr lang="fa-IR" sz="2000" b="1" dirty="0">
              <a:solidFill>
                <a:srgbClr val="FFFF0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4535488" y="476250"/>
            <a:ext cx="4284662" cy="414338"/>
          </a:xfrm>
        </p:spPr>
        <p:txBody>
          <a:bodyPr/>
          <a:lstStyle/>
          <a:p>
            <a:r>
              <a:rPr lang="fa-IR" sz="4000" b="1"/>
              <a:t>غزوه</a:t>
            </a:r>
            <a:r>
              <a:rPr lang="ar-SA" sz="4000" b="1"/>
              <a:t> حمراءالاسد</a:t>
            </a:r>
            <a:endParaRPr lang="en-US" sz="4000" b="1"/>
          </a:p>
        </p:txBody>
      </p:sp>
      <p:sp>
        <p:nvSpPr>
          <p:cNvPr id="136195" name="Rectangle 3"/>
          <p:cNvSpPr>
            <a:spLocks noGrp="1" noChangeArrowheads="1"/>
          </p:cNvSpPr>
          <p:nvPr>
            <p:ph type="body" idx="1"/>
          </p:nvPr>
        </p:nvSpPr>
        <p:spPr>
          <a:xfrm>
            <a:off x="468313" y="1557338"/>
            <a:ext cx="8229600" cy="4679950"/>
          </a:xfrm>
        </p:spPr>
        <p:txBody>
          <a:bodyPr/>
          <a:lstStyle/>
          <a:p>
            <a:pPr>
              <a:lnSpc>
                <a:spcPct val="80000"/>
              </a:lnSpc>
            </a:pPr>
            <a:r>
              <a:rPr lang="fa-IR" sz="2000" b="1" dirty="0">
                <a:solidFill>
                  <a:srgbClr val="FFFF00"/>
                </a:solidFill>
              </a:rPr>
              <a:t>پس از بازگشت قریش از احد، در بین راه ابوسفیان پیشنهاد بازگشت به مدینه و از بین بردن دیگر مسلمین را داد ولی صفوان بن امیه مخالفت نمود. از طرفی رسول خدا نیز این امر را پیش‌بینی می‌کرد. این بود که فردای همان شب که مسلمین به مدینه بازگشته بودند و در خانه‌های خود آرمیده بودند، پیامبر از جانب خداوند مأمور شد تا مسلمین را در مسجد جمع کند. ایشان به بلال دستور داد تا همان کسانی که در احد بودند را برای تعقیب دشمن فراخواند تا قریش فکر حمله دوباره را در سر نپروراند . پس از آماده شدن، مسلمین که بیشتر آنها مجروح و زخمی بودند، به سمت حمراء الاسد در نزدیکی مدینه حرکت نمودند و 3 روز در آنجا توقف کردند. آیه 172 سوره آل عمران در مقام این مسلمین چنین آمده است: « الذین استجابوا لله و الرسول من بعد ما اصابهم القرح للذین احسنوا منهم واتقوا اجر عظیم</a:t>
            </a:r>
            <a:r>
              <a:rPr lang="fa-IR" sz="2000" b="1" dirty="0">
                <a:solidFill>
                  <a:srgbClr val="FFFF00"/>
                </a:solidFill>
                <a:latin typeface="Arial"/>
              </a:rPr>
              <a:t>». (</a:t>
            </a:r>
            <a:r>
              <a:rPr lang="fa-IR" sz="2000" b="1" dirty="0">
                <a:solidFill>
                  <a:srgbClr val="FFFF00"/>
                </a:solidFill>
              </a:rPr>
              <a:t>از آنان که پس از رنج‌دیدن، خدا و رسول را پاسخ دادند، هرکه نیکوکار و پرواپیشه شد، اجر عظیمی دارد.) توقف و پایداری مسلمین به وسیله معبد خزاعی، رئیس قبیله خزاعه، و نیز به واسطه کاروان‌های تجاری مسیر به گوش ابوسفیان رسید. </a:t>
            </a:r>
            <a:r>
              <a:rPr lang="fa-IR" sz="2000" b="1" dirty="0" smtClean="0">
                <a:solidFill>
                  <a:srgbClr val="FFFF00"/>
                </a:solidFill>
              </a:rPr>
              <a:t>پیامبر </a:t>
            </a:r>
            <a:r>
              <a:rPr lang="fa-IR" sz="2000" b="1" dirty="0">
                <a:solidFill>
                  <a:srgbClr val="FFFF00"/>
                </a:solidFill>
              </a:rPr>
              <a:t>با یاران خود در حمراء الاسد ماند و دستور داد در تمام نقاط بیابان آتش روشن کنند و پس از 3 روز بازگشت. به این غزوه، حمراء الاسد گویند. در راه دو تن از لشگریان دشمن یکی ابوعزه شاعر و دیگر «معاویه المغیره</a:t>
            </a:r>
            <a:r>
              <a:rPr lang="fa-IR" sz="2000" b="1" dirty="0">
                <a:solidFill>
                  <a:srgbClr val="FFFF00"/>
                </a:solidFill>
                <a:latin typeface="Arial"/>
              </a:rPr>
              <a:t>» </a:t>
            </a:r>
            <a:r>
              <a:rPr lang="fa-IR" sz="2000" b="1" dirty="0">
                <a:solidFill>
                  <a:srgbClr val="FFFF00"/>
                </a:solidFill>
              </a:rPr>
              <a:t>به دست مسلمین افتادند و به فرمان پیامبر کشته شدند.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4356100" y="476250"/>
            <a:ext cx="4330700" cy="431800"/>
          </a:xfrm>
        </p:spPr>
        <p:txBody>
          <a:bodyPr/>
          <a:lstStyle/>
          <a:p>
            <a:r>
              <a:rPr lang="ar-SA" sz="4000" b="1"/>
              <a:t>غزوه بنی النضیر</a:t>
            </a:r>
            <a:endParaRPr lang="en-US" sz="4000" b="1"/>
          </a:p>
        </p:txBody>
      </p:sp>
      <p:sp>
        <p:nvSpPr>
          <p:cNvPr id="138243" name="Rectangle 3"/>
          <p:cNvSpPr>
            <a:spLocks noGrp="1" noChangeArrowheads="1"/>
          </p:cNvSpPr>
          <p:nvPr>
            <p:ph type="body" idx="1"/>
          </p:nvPr>
        </p:nvSpPr>
        <p:spPr>
          <a:xfrm>
            <a:off x="457200" y="1268413"/>
            <a:ext cx="8229600" cy="4862512"/>
          </a:xfrm>
        </p:spPr>
        <p:txBody>
          <a:bodyPr/>
          <a:lstStyle/>
          <a:p>
            <a:pPr>
              <a:lnSpc>
                <a:spcPct val="80000"/>
              </a:lnSpc>
            </a:pPr>
            <a:r>
              <a:rPr lang="fa-IR" sz="2000" b="1" dirty="0">
                <a:solidFill>
                  <a:srgbClr val="FFFF00"/>
                </a:solidFill>
              </a:rPr>
              <a:t>پیامبر تصمیم گرفت برای آشکارکردن نیت و درون‌مایه یهودیان بنی‌نضیر که مترصد فرصتی برای ضربه به مسلمین و شورش در مدینه بودند، از آنان بخواهد تا طبق پیمانی که با پیامبر داشتند او را در پرداخت خون بها به قبیله بنی‌عامر یاری کنند. قبیله بنی نضیر هم با مسلمین هم پیمان بود و هم با بنی‌عامر. قبائل هم‌پیمان همواره در چنین لحظات یکدیگر را یاری می‌کردند. پیامبر برای همراهی و بیش از آن شناخت بنی‌نضیر به دژ آنان که در اطراف مدینه واقع شده بود، رفت و ماجرا را در میان گذاشت. آنان به پیامبر قول مساعدت دادند و گفتند: «نعم و کرامهً.» ما دیه هر دو را می‌پردازیم. پیامبر احساس کرد که این قول مساعدت و همکاری بنی‌نضیر با حرکاتی مرموز و سخنانی در گوشی و رفت‌و آمدهای مکرر و مشکوک همراه است. بزرگان بنی‌النضیر با اشاره و به آهستگی با یکدیگر سخن می‌گفتند و تصمیم ‌گرفتند اکنون که پیامبر در سایه دژ و پای دیوار نشسته است فردی به نام «عمرو  بن جحاش » بر بالای بام رود و سنگی بزرگ برسر پیامبر اندازد.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smtClean="0">
                <a:solidFill>
                  <a:srgbClr val="FFFF00"/>
                </a:solidFill>
              </a:rPr>
              <a:t>فرشته </a:t>
            </a:r>
            <a:r>
              <a:rPr lang="fa-IR" sz="2000" b="1" dirty="0">
                <a:solidFill>
                  <a:srgbClr val="FFFF00"/>
                </a:solidFill>
              </a:rPr>
              <a:t>وحی پیامبر را از این نقشه آگاه کرد. رسول اکرم فوراً از آنجا حرکت کرد و بدون سخنی از یاران خود که با آنها به دژ بنی‌النضیر آمده بود، جدا شد. </a:t>
            </a:r>
            <a:r>
              <a:rPr lang="fa-IR" sz="2000" b="1" dirty="0" smtClean="0">
                <a:solidFill>
                  <a:srgbClr val="FFFF00"/>
                </a:solidFill>
              </a:rPr>
              <a:t>راه مدینه در پیش گرفت. همگان </a:t>
            </a:r>
            <a:r>
              <a:rPr lang="fa-IR" sz="2000" b="1" dirty="0">
                <a:solidFill>
                  <a:srgbClr val="FFFF00"/>
                </a:solidFill>
              </a:rPr>
              <a:t>تصور کردند که پیامبر هم اکنون بر می‌گردد ولی پس از اینکه مدتی طولانی گذشت، یهودیان از بازگشت پیامبر ناامید شدند. یاران ایشان به سمت مدینه به راه افتادند و فهمیدند که پیامبر به مدینه آمده است. پیامبر در مدینه آنچه از توطئه یهود و حرکات مرموز آنان دیده و شنیده بود، در مسجد برای مسلمین نقل کرد و محمدبن‌مسلمه را مأمور کرد تا از جانب آن حضرت به نزد بنی‌نضیر رود و به دلیل این خیانت و پیمان شکنی، لزوم خروج هرچه زودتر آنها را از مدینه اعلام کند. پیامبر به آنها ده روز مهلت داد و پس از انقضای این مدت خون آنها را هدر اعلام کرد.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5364163" y="188913"/>
            <a:ext cx="3321050" cy="414337"/>
          </a:xfrm>
        </p:spPr>
        <p:txBody>
          <a:bodyPr/>
          <a:lstStyle/>
          <a:p>
            <a:r>
              <a:rPr lang="fa-IR" sz="3600" b="1"/>
              <a:t>آغاز نبرد بنی‌نضیر</a:t>
            </a:r>
            <a:endParaRPr lang="en-US" sz="3600" b="1"/>
          </a:p>
        </p:txBody>
      </p:sp>
      <p:sp>
        <p:nvSpPr>
          <p:cNvPr id="139267" name="Rectangle 3"/>
          <p:cNvSpPr>
            <a:spLocks noGrp="1" noChangeArrowheads="1"/>
          </p:cNvSpPr>
          <p:nvPr>
            <p:ph type="body" idx="1"/>
          </p:nvPr>
        </p:nvSpPr>
        <p:spPr>
          <a:xfrm>
            <a:off x="571472" y="928670"/>
            <a:ext cx="8229600" cy="5572164"/>
          </a:xfrm>
        </p:spPr>
        <p:txBody>
          <a:bodyPr/>
          <a:lstStyle/>
          <a:p>
            <a:pPr>
              <a:lnSpc>
                <a:spcPct val="80000"/>
              </a:lnSpc>
            </a:pPr>
            <a:r>
              <a:rPr lang="fa-IR" sz="2000" b="1" dirty="0">
                <a:solidFill>
                  <a:srgbClr val="FFFF00"/>
                </a:solidFill>
              </a:rPr>
              <a:t>عبدالله‌بن ابی، منافق معروف مدینه، به سران بنی‌نضیر پیغام فرستاد که شما دست از خانه و قلعه نشوئید و بمانید. من با 2 هزار عرب به کمک می‌آیم. اگر شما بروید من نیز با شما می‌روم و اگر شما را بیرون کنند من نیز از مدینه بیرون آیم و اگر بجنگید من نیز بجنگم آیه 11 سوره حشر در این باره آمده است: « الم تر الی الذین نافقوا یقولون لاخوانهم الذین کفروا من اهل الکتاب لئن اخرجتم لنخرجن معکم و لانطیع فیکم احدا ابدا و ان قوتلتم لننصرنکم و الله یشهد انهم لکاذبون».(آیا منافقان را ندیده‌ای که به یاران خود از اهل کتاب که کافر بودند، می‌گفتند: اگر شما را اخراج کنند ما نیز با شما بیرون می‌آییم و به زیان شما از هیچ کس اطاعت نخواهیم کرد و اگر با شما جنگیدند، یاریتان می‌کنیم و حال آنکه خدا می‌داند که دروغ می‌گویند.) حی بن اخطب نضری، رئیس بنی نضیر، پذیرفت که در قلعه بماند.آنها تصمیم به تحکیم و ترمیم حصارهای قلعه گرفتند و به خیال خود توانایی مقاومت در حصار را تا یک سال برای خود می‌دیدند. </a:t>
            </a:r>
            <a:endParaRPr lang="en-US" sz="2000" b="1" dirty="0">
              <a:solidFill>
                <a:srgbClr val="FFFF00"/>
              </a:solidFill>
            </a:endParaRPr>
          </a:p>
          <a:p>
            <a:pPr>
              <a:lnSpc>
                <a:spcPct val="80000"/>
              </a:lnSpc>
            </a:pPr>
            <a:r>
              <a:rPr lang="fa-IR" sz="2000" b="1" dirty="0">
                <a:solidFill>
                  <a:srgbClr val="FFFF00"/>
                </a:solidFill>
              </a:rPr>
              <a:t>رسول خدا هنگامی که از قصد آنان آگاه شد با مسلمین، تکبیر‌گویان به سمت قبیله آنان روانه شد و رابطه آنان و یهودیان بنی قریظه را قطع کردند.آنان نیز در داخل قلعه سلاح به دست سنگر گرفتند. عبدالله بن ابی نیز که وعده حمایت داده بود، از مساعدت واعانت آنان سر باز زد. پیامبر در طول محاصره دستور داد که درختان خرمای مزارع واراضی بنی‌نضیر را از جا بکنند. مسلمین یک روز مشغول کندن درختان بودند.روز دیگر یهودیان از داخل قلعه گفتند ای ابوالقاسم تو همیشه سربازان خود را از قطع اشجار نهی می‌کردی این بار چرا دست به این کار می زنید. قرآن پاسخ این سخن را در آیه 5 سوره حشر چنین می دهد: « ما قطعتم من لینه او ترکتموها قائمه علی اصولها فباذن الله و لیخزی الفاسقین</a:t>
            </a:r>
            <a:r>
              <a:rPr lang="fa-IR" sz="2000" b="1" dirty="0">
                <a:solidFill>
                  <a:srgbClr val="FFFF00"/>
                </a:solidFill>
                <a:latin typeface="Arial"/>
              </a:rPr>
              <a:t>». (</a:t>
            </a:r>
            <a:r>
              <a:rPr lang="fa-IR" sz="2000" b="1" dirty="0">
                <a:solidFill>
                  <a:srgbClr val="FFFF00"/>
                </a:solidFill>
              </a:rPr>
              <a:t>هر درخت خرمایی را که بریدید یا آن را بر ریشه‌اش باقی گزاردید، به فرمان خدا بود تا نافرمانان خوار گردند.) پیامبر فرمان توقف قطع درختان را صادر کرد</a:t>
            </a:r>
            <a:r>
              <a:rPr lang="fa-IR" sz="2000" b="1" dirty="0" smtClean="0">
                <a:solidFill>
                  <a:srgbClr val="FFFF00"/>
                </a:solidFill>
              </a:rPr>
              <a:t>.</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noChangeArrowheads="1"/>
          </p:cNvSpPr>
          <p:nvPr>
            <p:ph type="body" idx="1"/>
          </p:nvPr>
        </p:nvSpPr>
        <p:spPr>
          <a:xfrm>
            <a:off x="457200" y="642918"/>
            <a:ext cx="8229600" cy="5488007"/>
          </a:xfrm>
        </p:spPr>
        <p:txBody>
          <a:bodyPr/>
          <a:lstStyle/>
          <a:p>
            <a:pPr>
              <a:lnSpc>
                <a:spcPct val="80000"/>
              </a:lnSpc>
            </a:pPr>
            <a:endParaRPr lang="fa-IR" sz="2000" b="1" dirty="0" smtClean="0">
              <a:solidFill>
                <a:srgbClr val="FFFF00"/>
              </a:solidFill>
            </a:endParaRPr>
          </a:p>
          <a:p>
            <a:pPr>
              <a:lnSpc>
                <a:spcPct val="80000"/>
              </a:lnSpc>
            </a:pPr>
            <a:r>
              <a:rPr lang="fa-IR" sz="2000" b="1" dirty="0" smtClean="0">
                <a:solidFill>
                  <a:srgbClr val="FFFF00"/>
                </a:solidFill>
              </a:rPr>
              <a:t>لازم به ذکر است که قطع درختان در این جنگ بنا به مصالحی بود، من جمله اینکه پیامبر با انجام این عمل قصد داشت به یهودیان بفهماند که از این سرزمین قطع امید کنند و طمع از این سرزمین بردارند.یهودیان مدت درازی مقاومت نکردند. قطع و سوزاندن درختان بر آنان تأثیری سخت نهاد. </a:t>
            </a:r>
            <a:endParaRPr lang="fa-IR" sz="2000" b="1" dirty="0">
              <a:solidFill>
                <a:srgbClr val="FFFF00"/>
              </a:solidFill>
            </a:endParaRPr>
          </a:p>
          <a:p>
            <a:pPr>
              <a:lnSpc>
                <a:spcPct val="80000"/>
              </a:lnSpc>
            </a:pPr>
            <a:r>
              <a:rPr lang="fa-IR" sz="2000" b="1" dirty="0" smtClean="0">
                <a:solidFill>
                  <a:srgbClr val="FFFF00"/>
                </a:solidFill>
              </a:rPr>
              <a:t>یهودیان </a:t>
            </a:r>
            <a:r>
              <a:rPr lang="fa-IR" sz="2000" b="1" dirty="0">
                <a:solidFill>
                  <a:srgbClr val="FFFF00"/>
                </a:solidFill>
              </a:rPr>
              <a:t>بالاخره پس از 15روز تسلیم شدند و با اجازه پیامبر آنان مجاز شدند تا هر اهل بیتی از هر چه خواهند، جز سلاح، بار شتر کنند. آنها نیز اینکار را کردند و رفتند و حتی در هنگام رفتن از غم اینکه بیوتشان به دست مسلمین افتد خانه‌ها را خراب می کردند ومی‌رفتند که آیه 2 سوره حشر به این عمل آنان اشاره دارد: « هوالذی اخرج الذین کفروا من اهل الکتاب من دیارهم لاول الحشر ماظننتم ان یخرجوا و ظنوا انهم مانعتهم حصونهم من الله فاتاهم الله من حیث لم یحتسبوا و قذف فی قلوبهم الرعب یخربون بیوتهم بایدیهم و ایدی المؤمنین فاعتبروا یا اولی الابصار</a:t>
            </a:r>
            <a:r>
              <a:rPr lang="fa-IR" sz="2000" b="1" dirty="0">
                <a:solidFill>
                  <a:srgbClr val="FFFF00"/>
                </a:solidFill>
                <a:latin typeface="Arial"/>
              </a:rPr>
              <a:t>». (</a:t>
            </a:r>
            <a:r>
              <a:rPr lang="fa-IR" sz="2000" b="1" dirty="0">
                <a:solidFill>
                  <a:srgbClr val="FFFF00"/>
                </a:solidFill>
              </a:rPr>
              <a:t>اوست آن خدایی که نخستین بار کسانی از اهل کتاب را که کافر بودند، از خانه‌هایشان بیرون راند و شما نمی‌پنداشتید که بیرون روند. آنها نیز می‌پنداشتند حصارهایشان را توان آن هست که در برابر خدا نگهدارشان باشد. خدا از سویی که گمانش را نمی‌کردند بر آنها تاخت آورد و در دلشان وحشت افکند، چنان که خانه‌های خود را به دست خود و به دست مؤمنان خراب می‌کردند. پس ای اهل بصیرت عبرت گیرید.)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از بنی نضیر 2تن مسلمان شدند. دیگران یا به خیبر رفتند و یا به شام. زمین‌ها و اموال و املاک آنان بدون جنگ و اسب تاختن و شمشیر زدن به دست مسلمین افتاد.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a:xfrm>
            <a:off x="2000232" y="285728"/>
            <a:ext cx="6924675" cy="558800"/>
          </a:xfrm>
        </p:spPr>
        <p:txBody>
          <a:bodyPr/>
          <a:lstStyle/>
          <a:p>
            <a:r>
              <a:rPr lang="fa-IR" sz="3200" b="1" dirty="0"/>
              <a:t>چگونگی تقسیم اموال و املاک بنی‌نضیر</a:t>
            </a:r>
            <a:endParaRPr lang="en-US" sz="3200" b="1" dirty="0"/>
          </a:p>
        </p:txBody>
      </p:sp>
      <p:sp>
        <p:nvSpPr>
          <p:cNvPr id="141315" name="Rectangle 3"/>
          <p:cNvSpPr>
            <a:spLocks noGrp="1" noChangeArrowheads="1"/>
          </p:cNvSpPr>
          <p:nvPr>
            <p:ph type="body" idx="1"/>
          </p:nvPr>
        </p:nvSpPr>
        <p:spPr>
          <a:xfrm>
            <a:off x="571472" y="1785926"/>
            <a:ext cx="8229600" cy="4087827"/>
          </a:xfrm>
        </p:spPr>
        <p:txBody>
          <a:bodyPr/>
          <a:lstStyle/>
          <a:p>
            <a:pPr>
              <a:lnSpc>
                <a:spcPct val="80000"/>
              </a:lnSpc>
            </a:pPr>
            <a:r>
              <a:rPr lang="fa-IR" sz="1800" b="1" dirty="0">
                <a:solidFill>
                  <a:srgbClr val="FFFF00"/>
                </a:solidFill>
              </a:rPr>
              <a:t> </a:t>
            </a:r>
            <a:r>
              <a:rPr lang="fa-IR" sz="2000" b="1" dirty="0">
                <a:solidFill>
                  <a:srgbClr val="FFFF00"/>
                </a:solidFill>
              </a:rPr>
              <a:t>اموال واملاک به دست آمده از بنی نضیر چون بدون جنگ وخونریزی به دست مسلمین افتاد، حکم غنیمت نداشت و «فئ</a:t>
            </a:r>
            <a:r>
              <a:rPr lang="fa-IR" sz="2000" b="1" dirty="0">
                <a:solidFill>
                  <a:srgbClr val="FFFF00"/>
                </a:solidFill>
                <a:latin typeface="Arial"/>
              </a:rPr>
              <a:t>» </a:t>
            </a:r>
            <a:r>
              <a:rPr lang="fa-IR" sz="2000" b="1" dirty="0">
                <a:solidFill>
                  <a:srgbClr val="FFFF00"/>
                </a:solidFill>
              </a:rPr>
              <a:t>نامیده می‌شود.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پیامبر انصار را بین دو امر مخیر فرمود که اگر بخواهند این اموال و زمین‌ها میان مهاجرین تقسیم شود و مهاجرین از خانه انصار بیرون روند و یا انصار نیز با مهاجرین در تقسیم اموال سهیم باشند و مهاجرین کماکان در خانه انصار ساکن باشند. در این هنگام دو رئیس انصار، سعدبن عباده خزرجی و سعدبن معاذ اوسی عرض کردند: «یا رسول الله رضایت دهیم که اموال را میان مهاجرین تقسیم کنید و آنها در خانه ما نیز باقی بمانند.» پیامبر آنان را دعا فرمود:« اللهم ارحم الانصار و ابناء الانصار و ابناء ابناء الانصار.» پیامبر اموال و املاک بنی‌نضیر را بین مهاجرین و فقط معدودی از انصار که فقیر بودند چون سهل بن حنیف و ابودجانه تقسیم کرد. این واقعه در ماه صفر سال چهارم هجرت رخ داد. </a:t>
            </a:r>
            <a:endParaRPr lang="en-US" sz="2000" b="1" dirty="0">
              <a:solidFill>
                <a:srgbClr val="FFFF00"/>
              </a:solidFill>
            </a:endParaRPr>
          </a:p>
          <a:p>
            <a:pPr>
              <a:lnSpc>
                <a:spcPct val="80000"/>
              </a:lnSpc>
            </a:pPr>
            <a:endParaRPr lang="en-US" sz="1800" b="1" dirty="0">
              <a:solidFill>
                <a:srgbClr val="FFFF00"/>
              </a:solidFill>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a:xfrm>
            <a:off x="5510213" y="277813"/>
            <a:ext cx="3176587" cy="558800"/>
          </a:xfrm>
        </p:spPr>
        <p:txBody>
          <a:bodyPr/>
          <a:lstStyle/>
          <a:p>
            <a:r>
              <a:rPr lang="ar-SA" sz="4000" b="1"/>
              <a:t>غزوه ذات الرقاع</a:t>
            </a:r>
            <a:endParaRPr lang="en-US" sz="4000" b="1"/>
          </a:p>
        </p:txBody>
      </p:sp>
      <p:sp>
        <p:nvSpPr>
          <p:cNvPr id="142339" name="Rectangle 3"/>
          <p:cNvSpPr>
            <a:spLocks noGrp="1" noChangeArrowheads="1"/>
          </p:cNvSpPr>
          <p:nvPr>
            <p:ph type="body" idx="1"/>
          </p:nvPr>
        </p:nvSpPr>
        <p:spPr>
          <a:xfrm>
            <a:off x="457200" y="1125538"/>
            <a:ext cx="8229600" cy="5256212"/>
          </a:xfrm>
        </p:spPr>
        <p:txBody>
          <a:bodyPr/>
          <a:lstStyle/>
          <a:p>
            <a:pPr>
              <a:lnSpc>
                <a:spcPct val="90000"/>
              </a:lnSpc>
            </a:pPr>
            <a:r>
              <a:rPr lang="fa-IR" sz="2400" b="1">
                <a:solidFill>
                  <a:srgbClr val="FFFF00"/>
                </a:solidFill>
              </a:rPr>
              <a:t>در جمادی الاولی سال چهارم هجری به پیامبر خبر رسید که دو طایفه از طوایف «غطفان</a:t>
            </a:r>
            <a:r>
              <a:rPr lang="fa-IR" sz="2400" b="1">
                <a:solidFill>
                  <a:srgbClr val="FFFF00"/>
                </a:solidFill>
                <a:latin typeface="Arial"/>
              </a:rPr>
              <a:t>» </a:t>
            </a:r>
            <a:r>
              <a:rPr lang="fa-IR" sz="2400" b="1">
                <a:solidFill>
                  <a:srgbClr val="FFFF00"/>
                </a:solidFill>
              </a:rPr>
              <a:t>به نام «بنی‌محارب</a:t>
            </a:r>
            <a:r>
              <a:rPr lang="fa-IR" sz="2400" b="1">
                <a:solidFill>
                  <a:srgbClr val="FFFF00"/>
                </a:solidFill>
                <a:latin typeface="Arial"/>
              </a:rPr>
              <a:t>» و «</a:t>
            </a:r>
            <a:r>
              <a:rPr lang="fa-IR" sz="2400" b="1">
                <a:solidFill>
                  <a:srgbClr val="FFFF00"/>
                </a:solidFill>
              </a:rPr>
              <a:t>بنی ثعلبه</a:t>
            </a:r>
            <a:r>
              <a:rPr lang="fa-IR" sz="2400" b="1">
                <a:solidFill>
                  <a:srgbClr val="FFFF00"/>
                </a:solidFill>
                <a:latin typeface="Arial"/>
              </a:rPr>
              <a:t>» </a:t>
            </a:r>
            <a:r>
              <a:rPr lang="fa-IR" sz="2400" b="1">
                <a:solidFill>
                  <a:srgbClr val="FFFF00"/>
                </a:solidFill>
              </a:rPr>
              <a:t>در حال تدارک جنب و جوش‌هایی برضد مسلمین اند. پیامبر اکرم با عده‌ای از مسلمین برای جنگ به قصد نجد به حرکت افتادند. تا جایی که آنجا را «نخل</a:t>
            </a:r>
            <a:r>
              <a:rPr lang="fa-IR" sz="2400" b="1">
                <a:solidFill>
                  <a:srgbClr val="FFFF00"/>
                </a:solidFill>
                <a:latin typeface="Arial"/>
              </a:rPr>
              <a:t>» </a:t>
            </a:r>
            <a:r>
              <a:rPr lang="fa-IR" sz="2400" b="1">
                <a:solidFill>
                  <a:srgbClr val="FFFF00"/>
                </a:solidFill>
              </a:rPr>
              <a:t>می‌گفتند پیش رفت. دشمن عقب‌نشینی کرد و بدون مقاومت به کوه‌ها و مناطق بلند پناهنده شد. پیامبر 3 روز در آن منطقه بماند. سپس به مدینه مراجعت کرد. در این جنگ بود که بنا به آیه 102 سوره نساء حکم نماز خوف برای پیامبر و مسلمین آشکار شد. از نزول این حکم در این جنگ و نمازگزاردن مسلمین با پیامبر به روش نماز خوف، حدس زده می‌شود که دشمن تجهیزات و اسلحه کافی به همراه داشته است. و خطر حمله و جنگ وسیع هر لحظه محتمل بوده است و مسلمین از مکر و حیله مشرکان، بیمناک بوده‌اند.</a:t>
            </a:r>
            <a:endParaRPr lang="en-US" sz="2400" b="1">
              <a:solidFill>
                <a:srgbClr val="FFFF00"/>
              </a:solidFill>
            </a:endParaRPr>
          </a:p>
          <a:p>
            <a:pPr>
              <a:lnSpc>
                <a:spcPct val="90000"/>
              </a:lnSpc>
            </a:pPr>
            <a:endParaRPr lang="en-US" sz="2400" b="1">
              <a:solidFill>
                <a:srgbClr val="FFFF00"/>
              </a:solidFill>
            </a:endParaRPr>
          </a:p>
          <a:p>
            <a:pPr>
              <a:lnSpc>
                <a:spcPct val="90000"/>
              </a:lnSpc>
            </a:pPr>
            <a:r>
              <a:rPr lang="fa-IR" sz="2400" b="1">
                <a:solidFill>
                  <a:srgbClr val="FFFF00"/>
                </a:solidFill>
              </a:rPr>
              <a:t>به این غزوه، « ذات الرقاع</a:t>
            </a:r>
            <a:r>
              <a:rPr lang="fa-IR" sz="2400" b="1">
                <a:solidFill>
                  <a:srgbClr val="FFFF00"/>
                </a:solidFill>
                <a:latin typeface="Arial"/>
              </a:rPr>
              <a:t>» </a:t>
            </a:r>
            <a:r>
              <a:rPr lang="fa-IR" sz="2400" b="1">
                <a:solidFill>
                  <a:srgbClr val="FFFF00"/>
                </a:solidFill>
              </a:rPr>
              <a:t>گویند، شاید از آن رو که مسلمین در طول حرکت، به سلسله‌ای از پستی‌ها و بلندی‌ها برخوردند که مانند جامه‌ وصله‌دار چندرنگ و چندشکل بود.</a:t>
            </a:r>
            <a:endParaRPr lang="en-US" sz="2400" b="1">
              <a:solidFill>
                <a:srgbClr val="FFFF00"/>
              </a:solidFill>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5580063" y="277813"/>
            <a:ext cx="3106737" cy="558800"/>
          </a:xfrm>
        </p:spPr>
        <p:txBody>
          <a:bodyPr/>
          <a:lstStyle/>
          <a:p>
            <a:r>
              <a:rPr lang="fa-IR" sz="4000" b="1"/>
              <a:t>غزوه دومة‌الجندل</a:t>
            </a:r>
            <a:endParaRPr lang="en-US" sz="4000" b="1"/>
          </a:p>
        </p:txBody>
      </p:sp>
      <p:sp>
        <p:nvSpPr>
          <p:cNvPr id="143363" name="Rectangle 3"/>
          <p:cNvSpPr>
            <a:spLocks noGrp="1" noChangeArrowheads="1"/>
          </p:cNvSpPr>
          <p:nvPr>
            <p:ph type="body" idx="1"/>
          </p:nvPr>
        </p:nvSpPr>
        <p:spPr>
          <a:xfrm>
            <a:off x="468313" y="1341438"/>
            <a:ext cx="8229600" cy="4824412"/>
          </a:xfrm>
        </p:spPr>
        <p:txBody>
          <a:bodyPr/>
          <a:lstStyle/>
          <a:p>
            <a:pPr>
              <a:lnSpc>
                <a:spcPct val="90000"/>
              </a:lnSpc>
            </a:pPr>
            <a:r>
              <a:rPr lang="fa-IR" sz="2400" b="1">
                <a:solidFill>
                  <a:srgbClr val="FFFF00"/>
                </a:solidFill>
              </a:rPr>
              <a:t>در اواخر ربیع‌الاول این سال نیز پیامبر به قصد غزوه «دومه‌الجندل</a:t>
            </a:r>
            <a:r>
              <a:rPr lang="fa-IR" sz="2400" b="1">
                <a:solidFill>
                  <a:srgbClr val="FFFF00"/>
                </a:solidFill>
                <a:latin typeface="Arial"/>
              </a:rPr>
              <a:t>» </a:t>
            </a:r>
            <a:r>
              <a:rPr lang="fa-IR" sz="2400" b="1">
                <a:solidFill>
                  <a:srgbClr val="FFFF00"/>
                </a:solidFill>
              </a:rPr>
              <a:t>با هزار سرباز مدینه را ترک کرد. دومه‌الجندل نام آبی است میان شام و حجاز که تا دمشق 5 روز و تا مدینه 15 یا 16 روز راه است.‌ آنها شب‌ها راه رفته و روزها استراحت می‌کردند. علت وقوع این غزوه از آن رو بود که خبر رسید گروهی در دومه الجندل گرد آمده‌اند و قصد محاصره مدینه را دارند. آنها پس از آنکه از حرکت مسلمین آگاه شدند جمع خود را بر هم زدند و متفرق شدند. پیامبر مدتی در آنجا ماند. سریه‌هایی را برای تعقیب جماعت مزبور به اطراف فرستاد و چون به کسی دست پیدا نکردند، در بیستم ربیع‌الآخر به مدینه بازگشتند. همچنین پیامبر با رئیس بنی‌فزاره قراردادی امضا کرد و به او اجازه‌داد به خاطر قحطی و خشکسالی که دامنگیر قبیله او شده است، برای دام‌هایشان از چراگاه‌های مدینه استفاده کنند. اهمیت غزوه دومه‌الجندل بدان خاطر است که نفوذ اسلام را در دورترین نقاط حوزه مدینه تا مرز‌های روم شرقی بسط داد.</a:t>
            </a:r>
            <a:endParaRPr lang="en-US" sz="2400" b="1">
              <a:solidFill>
                <a:srgbClr val="FFFF00"/>
              </a:solidFill>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Grp="1" noChangeArrowheads="1"/>
          </p:cNvSpPr>
          <p:nvPr>
            <p:ph type="title"/>
          </p:nvPr>
        </p:nvSpPr>
        <p:spPr>
          <a:xfrm>
            <a:off x="5651500" y="277813"/>
            <a:ext cx="3035300" cy="271462"/>
          </a:xfrm>
        </p:spPr>
        <p:txBody>
          <a:bodyPr/>
          <a:lstStyle/>
          <a:p>
            <a:r>
              <a:rPr lang="ar-SA" sz="4000" b="1"/>
              <a:t>غزوه بدر الموعد</a:t>
            </a:r>
            <a:endParaRPr lang="en-US" sz="4000" b="1"/>
          </a:p>
        </p:txBody>
      </p:sp>
      <p:sp>
        <p:nvSpPr>
          <p:cNvPr id="244739" name="Rectangle 3"/>
          <p:cNvSpPr>
            <a:spLocks noGrp="1" noChangeArrowheads="1"/>
          </p:cNvSpPr>
          <p:nvPr>
            <p:ph type="body" idx="1"/>
          </p:nvPr>
        </p:nvSpPr>
        <p:spPr>
          <a:xfrm>
            <a:off x="457200" y="908050"/>
            <a:ext cx="8229600" cy="5761038"/>
          </a:xfrm>
        </p:spPr>
        <p:txBody>
          <a:bodyPr/>
          <a:lstStyle/>
          <a:p>
            <a:pPr>
              <a:lnSpc>
                <a:spcPct val="80000"/>
              </a:lnSpc>
            </a:pPr>
            <a:r>
              <a:rPr lang="fa-IR" sz="1400" b="1" dirty="0">
                <a:solidFill>
                  <a:srgbClr val="FFFF00"/>
                </a:solidFill>
              </a:rPr>
              <a:t> </a:t>
            </a:r>
            <a:r>
              <a:rPr lang="fa-IR" sz="2000" b="1" dirty="0">
                <a:solidFill>
                  <a:srgbClr val="FFFF00"/>
                </a:solidFill>
              </a:rPr>
              <a:t>غزوه «بدرالموعد</a:t>
            </a:r>
            <a:r>
              <a:rPr lang="fa-IR" sz="2000" b="1" dirty="0">
                <a:solidFill>
                  <a:srgbClr val="FFFF00"/>
                </a:solidFill>
                <a:latin typeface="Arial"/>
              </a:rPr>
              <a:t>» </a:t>
            </a:r>
            <a:r>
              <a:rPr lang="fa-IR" sz="2000" b="1" dirty="0">
                <a:solidFill>
                  <a:srgbClr val="FFFF00"/>
                </a:solidFill>
              </a:rPr>
              <a:t>که آنرا «بدرالثالثه</a:t>
            </a:r>
            <a:r>
              <a:rPr lang="fa-IR" sz="2000" b="1" dirty="0">
                <a:solidFill>
                  <a:srgbClr val="FFFF00"/>
                </a:solidFill>
                <a:latin typeface="Arial"/>
              </a:rPr>
              <a:t>» </a:t>
            </a:r>
            <a:r>
              <a:rPr lang="fa-IR" sz="2000" b="1" dirty="0">
                <a:solidFill>
                  <a:srgbClr val="FFFF00"/>
                </a:solidFill>
              </a:rPr>
              <a:t>یا «بدرالصغری</a:t>
            </a:r>
            <a:r>
              <a:rPr lang="fa-IR" sz="2000" b="1" dirty="0">
                <a:solidFill>
                  <a:srgbClr val="FFFF00"/>
                </a:solidFill>
                <a:latin typeface="Arial"/>
              </a:rPr>
              <a:t>» </a:t>
            </a:r>
            <a:r>
              <a:rPr lang="fa-IR" sz="2000" b="1" dirty="0">
                <a:solidFill>
                  <a:srgbClr val="FFFF00"/>
                </a:solidFill>
              </a:rPr>
              <a:t>نیز گویند به وقوع پیوست. این غزوه پس از یکسال از احد و در منطقه بدر صورت پذیرفت. در پایان جنگ احد ابوسفیان رو به مسلمین کرد و گفت وعده ما و شما سال دیگر همین موقع در بدر. بدین جهت آنرا بدرالموعد گویند. موعد جنگ در بدر کم‌کم نزدیک می‌شد. «نعیم‌بن مسعود</a:t>
            </a:r>
            <a:r>
              <a:rPr lang="fa-IR" sz="2000" b="1" dirty="0">
                <a:solidFill>
                  <a:srgbClr val="FFFF00"/>
                </a:solidFill>
                <a:latin typeface="Arial"/>
              </a:rPr>
              <a:t>»، </a:t>
            </a:r>
            <a:r>
              <a:rPr lang="fa-IR" sz="2000" b="1" dirty="0">
                <a:solidFill>
                  <a:srgbClr val="FFFF00"/>
                </a:solidFill>
              </a:rPr>
              <a:t>یکی از افراد بنی غطفان بود که هم با پیامبر و مسلمین و هم با قریش رابطه مناسبی داشت. ابوسفیان به او که به قصد عمره از مدینه به مکه رفته بود، گفت که به نزد پیامبر رود و محمد و مسلمانان را از کثرت لشگر قریش بیم دهد و آنان را از جنگ منصرف گرداند و نیز گفت: «ای نعیم اکنون خشکسالی است باید سالی به جنگ برویم که شتران از درخت‌ها چرا کنند و ما شیر بنوشیم اینک موعد ما و محمد رسیده است. تو به سوی مدینه رو و آنها را بترسان و بگو که جمعیت ما زیاد است. بلکه آنان به بدر نیایند و خلف وعده از جانب آنان باشد.» ولی سخنان نعیم ذره‌ای در پیامبر تأثیر نگذاشت و ایشان مؤمنین را به جنگ با مشرکین ترغیب کرد که آیه 84 سوره نساء در این باره است. </a:t>
            </a:r>
          </a:p>
          <a:p>
            <a:pPr>
              <a:lnSpc>
                <a:spcPct val="80000"/>
              </a:lnSpc>
              <a:buFont typeface="Wingdings" pitchFamily="2" charset="2"/>
              <a:buNone/>
            </a:pPr>
            <a:endParaRPr lang="en-US" sz="2000" b="1" dirty="0">
              <a:solidFill>
                <a:srgbClr val="FFFF00"/>
              </a:solidFill>
            </a:endParaRPr>
          </a:p>
          <a:p>
            <a:pPr>
              <a:lnSpc>
                <a:spcPct val="80000"/>
              </a:lnSpc>
            </a:pPr>
            <a:r>
              <a:rPr lang="fa-IR" sz="2000" b="1" dirty="0">
                <a:solidFill>
                  <a:srgbClr val="FFFF00"/>
                </a:solidFill>
              </a:rPr>
              <a:t>پیامبر در ذی‌القعده این سال با 1500 سرباز و 10 رأس اسب و مقداری کالای بازرگانی به سمت سرزمین بدر حرکت کرد و هشت روز تمام در آنجا مستقر بودند. زمان اقامت مسلمین در بدر مصادف بود با زمان بازار سالیانه عمومی عرب که همه ساله در ماه ذیه‌‌القعده در بدر برگزار می‌شد. مسلمین نیز از این فرصت استفاده کردند و ضمن این حرکت نظامی، کالاهای تجارتی را که همراه خود برده بودند، در بدر به فروش رساندند و سود مناسبی نصیب آنان شد. ولی قریشیان که در این سال از وضعیت اقتصادی نامناسبی برخوردار بودند، به دلیل حضور مسلمین در بازار عمومی بدر و از ترس وعده‌ای که خود به زبان خودشان برای جنگ با مسلمانان کرده بودند، نتوانستند کالاهای تجاری خویش را به بدر آورند.</a:t>
            </a:r>
          </a:p>
          <a:p>
            <a:pPr>
              <a:lnSpc>
                <a:spcPct val="80000"/>
              </a:lnSpc>
              <a:buFont typeface="Wingdings" pitchFamily="2" charset="2"/>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3" name="Rectangle 3"/>
          <p:cNvSpPr>
            <a:spLocks noGrp="1" noChangeArrowheads="1"/>
          </p:cNvSpPr>
          <p:nvPr>
            <p:ph type="body" idx="1"/>
          </p:nvPr>
        </p:nvSpPr>
        <p:spPr>
          <a:xfrm>
            <a:off x="684213" y="428604"/>
            <a:ext cx="8229600" cy="6143668"/>
          </a:xfrm>
        </p:spPr>
        <p:txBody>
          <a:bodyPr/>
          <a:lstStyle/>
          <a:p>
            <a:pPr>
              <a:lnSpc>
                <a:spcPct val="80000"/>
              </a:lnSpc>
              <a:buNone/>
            </a:pPr>
            <a:endParaRPr lang="fa-IR" sz="2800" b="1" dirty="0" smtClean="0">
              <a:solidFill>
                <a:srgbClr val="FFFF00"/>
              </a:solidFill>
            </a:endParaRPr>
          </a:p>
          <a:p>
            <a:pPr>
              <a:lnSpc>
                <a:spcPct val="80000"/>
              </a:lnSpc>
              <a:buNone/>
            </a:pPr>
            <a:endParaRPr lang="fa-IR" sz="2800" b="1" dirty="0">
              <a:solidFill>
                <a:srgbClr val="FFFF00"/>
              </a:solidFill>
            </a:endParaRPr>
          </a:p>
          <a:p>
            <a:pPr>
              <a:lnSpc>
                <a:spcPct val="80000"/>
              </a:lnSpc>
            </a:pPr>
            <a:endParaRPr lang="fa-IR" sz="2800" b="1" dirty="0" smtClean="0">
              <a:solidFill>
                <a:srgbClr val="FFFF00"/>
              </a:solidFill>
            </a:endParaRPr>
          </a:p>
          <a:p>
            <a:pPr>
              <a:lnSpc>
                <a:spcPct val="80000"/>
              </a:lnSpc>
            </a:pPr>
            <a:r>
              <a:rPr lang="fa-IR" sz="2000" b="1" dirty="0" smtClean="0">
                <a:solidFill>
                  <a:srgbClr val="FFFF00"/>
                </a:solidFill>
              </a:rPr>
              <a:t>پس </a:t>
            </a:r>
            <a:r>
              <a:rPr lang="fa-IR" sz="2000" b="1" dirty="0">
                <a:solidFill>
                  <a:srgbClr val="FFFF00"/>
                </a:solidFill>
              </a:rPr>
              <a:t>از پایان بازار سالیانه بدر، مردمی که از اطراف برای خرید و فروش آمده بودند، متفرق شدند ولی لشگر اسلام همچنان منتظر ورود ارتش مکه بود. بالاخره سران مکه چاره‌‌ای نیافتند جز اینکه به سمت بدر به حرکت در آیند. آنان با دو هزار نفر سرباز و پنجاه رأس اسب از مکه بیرون آمدند. 3 روز راه پیمودند. آنان چون به مکانی به نام «مرالظهران</a:t>
            </a:r>
            <a:r>
              <a:rPr lang="fa-IR" sz="2000" b="1" dirty="0">
                <a:solidFill>
                  <a:srgbClr val="FFFF00"/>
                </a:solidFill>
                <a:latin typeface="Arial"/>
              </a:rPr>
              <a:t>» </a:t>
            </a:r>
            <a:r>
              <a:rPr lang="fa-IR" sz="2000" b="1" dirty="0">
                <a:solidFill>
                  <a:srgbClr val="FFFF00"/>
                </a:solidFill>
              </a:rPr>
              <a:t>رسیدند، از جنگ پشیمان شدند و گفتند امسال نباید دست بر حرب زد زیرا طعام تنگ است و چهارپایان فربه نیستند و گیاهی برای آنها موجود نیست. آنان به مکه بازگشتند. «صفوان بن امیه</a:t>
            </a:r>
            <a:r>
              <a:rPr lang="fa-IR" sz="2000" b="1" dirty="0">
                <a:solidFill>
                  <a:srgbClr val="FFFF00"/>
                </a:solidFill>
                <a:latin typeface="Arial"/>
              </a:rPr>
              <a:t>» </a:t>
            </a:r>
            <a:r>
              <a:rPr lang="fa-IR" sz="2000" b="1" dirty="0">
                <a:solidFill>
                  <a:srgbClr val="FFFF00"/>
                </a:solidFill>
              </a:rPr>
              <a:t>ابوسفیان را سرزنش کرد که تو با این کار مسلمین را بر قریش دلیر ساختی و افتخارات گذشته ما را از بین بردی. آنان به مکه بازگشتد و به تدارک و تجهیز برای جنگی در سال آینده پرداختند که منجر به وقوع نبرد خندق شد</a:t>
            </a:r>
            <a:r>
              <a:rPr lang="fa-IR" sz="2000" b="1" dirty="0" smtClean="0">
                <a:solidFill>
                  <a:srgbClr val="FFFF00"/>
                </a:solidFill>
              </a:rPr>
              <a:t>.</a:t>
            </a:r>
            <a:endParaRPr lang="en-US" sz="2000" b="1" dirty="0">
              <a:solidFill>
                <a:srgbClr val="FFFF00"/>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5865813" y="277813"/>
            <a:ext cx="2820987" cy="271462"/>
          </a:xfrm>
        </p:spPr>
        <p:txBody>
          <a:bodyPr/>
          <a:lstStyle/>
          <a:p>
            <a:r>
              <a:rPr lang="ar-SA" sz="4000" b="1"/>
              <a:t>غزوه احزاب</a:t>
            </a:r>
            <a:endParaRPr lang="en-US" sz="4000" b="1"/>
          </a:p>
        </p:txBody>
      </p:sp>
      <p:sp>
        <p:nvSpPr>
          <p:cNvPr id="144387" name="Rectangle 3"/>
          <p:cNvSpPr>
            <a:spLocks noGrp="1" noChangeArrowheads="1"/>
          </p:cNvSpPr>
          <p:nvPr>
            <p:ph type="body" idx="1"/>
          </p:nvPr>
        </p:nvSpPr>
        <p:spPr>
          <a:xfrm>
            <a:off x="457200" y="765175"/>
            <a:ext cx="8229600" cy="5903913"/>
          </a:xfrm>
        </p:spPr>
        <p:txBody>
          <a:bodyPr/>
          <a:lstStyle/>
          <a:p>
            <a:pPr>
              <a:lnSpc>
                <a:spcPct val="80000"/>
              </a:lnSpc>
            </a:pPr>
            <a:endParaRPr lang="fa-IR" sz="2000" b="1" dirty="0" smtClean="0">
              <a:solidFill>
                <a:srgbClr val="FFFF00"/>
              </a:solidFill>
            </a:endParaRPr>
          </a:p>
          <a:p>
            <a:pPr>
              <a:lnSpc>
                <a:spcPct val="80000"/>
              </a:lnSpc>
            </a:pPr>
            <a:endParaRPr lang="fa-IR" sz="2000" b="1" dirty="0">
              <a:solidFill>
                <a:srgbClr val="FFFF00"/>
              </a:solidFill>
            </a:endParaRPr>
          </a:p>
          <a:p>
            <a:pPr>
              <a:lnSpc>
                <a:spcPct val="80000"/>
              </a:lnSpc>
            </a:pPr>
            <a:r>
              <a:rPr lang="fa-IR" sz="2000" b="1" dirty="0" smtClean="0">
                <a:solidFill>
                  <a:srgbClr val="FFFF00"/>
                </a:solidFill>
              </a:rPr>
              <a:t>اکنون </a:t>
            </a:r>
            <a:r>
              <a:rPr lang="fa-IR" sz="2000" b="1" dirty="0">
                <a:solidFill>
                  <a:srgbClr val="FFFF00"/>
                </a:solidFill>
              </a:rPr>
              <a:t>به مهمترین واقعه سال پنجم هجری یعنی غزوه خندق یا احزاب می پردازیم. </a:t>
            </a:r>
            <a:r>
              <a:rPr lang="fa-IR" sz="2000" b="1" dirty="0" smtClean="0">
                <a:solidFill>
                  <a:srgbClr val="FFFF00"/>
                </a:solidFill>
              </a:rPr>
              <a:t>تقویت </a:t>
            </a:r>
            <a:r>
              <a:rPr lang="fa-IR" sz="2000" b="1" dirty="0">
                <a:solidFill>
                  <a:srgbClr val="FFFF00"/>
                </a:solidFill>
              </a:rPr>
              <a:t>روز‌افزون نیروی مسلمین، قریشیان مکه را نگران ساخته بود. تجارت مشرکان قریش از رونق افتاده بود. راه ارتباطی آنان به شام در دست مسلمین یا هم‌پیمانان آنان بود. بازگشتن سپاه شرک از نیمه راه در بدرالموعد اعتبار آنان را از بین برده بود و ضعفشان را نمایان کرده بود. آنان آرزوی این را در سر می‌پروراندند تا با نیرویی وسیع به جنگ اسلام آیند و قدرت و شوکت گذشته را بازیابند. بدین منظور در فکر تهیه سپاهی منظم و قوی بودند.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از سوی دیگر عده‌ای از سران تبعیدی یهود بنی‌نضیر چون «حی بن اخطب نضری</a:t>
            </a:r>
            <a:r>
              <a:rPr lang="fa-IR" sz="2000" b="1" dirty="0">
                <a:solidFill>
                  <a:srgbClr val="FFFF00"/>
                </a:solidFill>
                <a:latin typeface="Arial"/>
              </a:rPr>
              <a:t>» </a:t>
            </a:r>
            <a:r>
              <a:rPr lang="fa-IR" sz="2000" b="1" dirty="0">
                <a:solidFill>
                  <a:srgbClr val="FFFF00"/>
                </a:solidFill>
              </a:rPr>
              <a:t>که به خیبر رفته بودند، نزد قریش و دیگر قبایل بت‌پرست رفتند و آنان را تحریک به اتحاد و جنگ بر علیه مسلمین نمودند و گویا جرقه‌های آغاز جنگ نیز به دست همین یهودیان شکست خورده زده شد</a:t>
            </a:r>
            <a:r>
              <a:rPr lang="fa-IR" sz="2000" b="1" dirty="0" smtClean="0">
                <a:solidFill>
                  <a:srgbClr val="FFFF00"/>
                </a:solidFill>
              </a:rPr>
              <a:t>.</a:t>
            </a:r>
          </a:p>
          <a:p>
            <a:pPr>
              <a:lnSpc>
                <a:spcPct val="80000"/>
              </a:lnSpc>
              <a:buNone/>
            </a:pPr>
            <a:r>
              <a:rPr lang="fa-IR" sz="2000" b="1" dirty="0" smtClean="0">
                <a:solidFill>
                  <a:srgbClr val="FFFF00"/>
                </a:solidFill>
              </a:rPr>
              <a:t> </a:t>
            </a:r>
          </a:p>
          <a:p>
            <a:pPr>
              <a:lnSpc>
                <a:spcPct val="80000"/>
              </a:lnSpc>
            </a:pPr>
            <a:r>
              <a:rPr lang="fa-IR" sz="2000" b="1" dirty="0" smtClean="0">
                <a:solidFill>
                  <a:srgbClr val="FFFF00"/>
                </a:solidFill>
              </a:rPr>
              <a:t>یهودیان توانستند تیره‌های بنی‌فزاره، بنی‌مره و بنی اشجع از قبیله غطفان رانیز به یاری قریش متمایل کنند، به شرط آنکه محصول خرمای یک سال خیبر برای آنان منظور شود. قبایل بنی‌سلیم و بنی‌اسد نیز با مشرکین همراه شدند. و ثمره این همراهی و وحدت قبایل، سپاهی شد بالغ بر ده هزار نفر. به همین جهت این جنگ به جنگ احزاب مشهور است. آنان به سه لشگر تقسیم شدند که فرماندهی تمام آنان با ابوسفیان بود.</a:t>
            </a:r>
            <a:endParaRPr lang="en-US" sz="2000" b="1" dirty="0" smtClean="0">
              <a:solidFill>
                <a:srgbClr val="FFFF00"/>
              </a:solidFill>
            </a:endParaRPr>
          </a:p>
          <a:p>
            <a:pPr>
              <a:lnSpc>
                <a:spcPct val="80000"/>
              </a:lnSpc>
            </a:pPr>
            <a:endParaRPr lang="fa-IR" sz="2000" b="1" dirty="0" smtClean="0">
              <a:solidFill>
                <a:srgbClr val="FFFF00"/>
              </a:solidFill>
            </a:endParaRPr>
          </a:p>
          <a:p>
            <a:pPr>
              <a:lnSpc>
                <a:spcPct val="80000"/>
              </a:lnSpc>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a:xfrm>
            <a:off x="6299200" y="277813"/>
            <a:ext cx="2387600" cy="414337"/>
          </a:xfrm>
        </p:spPr>
        <p:txBody>
          <a:bodyPr/>
          <a:lstStyle/>
          <a:p>
            <a:r>
              <a:rPr lang="ar-SA" sz="4000" b="1"/>
              <a:t>حفر خندق</a:t>
            </a:r>
            <a:endParaRPr lang="en-US" sz="4000" b="1"/>
          </a:p>
        </p:txBody>
      </p:sp>
      <p:sp>
        <p:nvSpPr>
          <p:cNvPr id="146435" name="Rectangle 3"/>
          <p:cNvSpPr>
            <a:spLocks noGrp="1" noChangeArrowheads="1"/>
          </p:cNvSpPr>
          <p:nvPr>
            <p:ph type="body" idx="1"/>
          </p:nvPr>
        </p:nvSpPr>
        <p:spPr>
          <a:xfrm>
            <a:off x="500034" y="1357298"/>
            <a:ext cx="8229600" cy="5111750"/>
          </a:xfrm>
        </p:spPr>
        <p:txBody>
          <a:bodyPr/>
          <a:lstStyle/>
          <a:p>
            <a:pPr>
              <a:lnSpc>
                <a:spcPct val="80000"/>
              </a:lnSpc>
            </a:pPr>
            <a:r>
              <a:rPr lang="fa-IR" sz="2000" b="1" dirty="0">
                <a:solidFill>
                  <a:srgbClr val="FFFF00"/>
                </a:solidFill>
              </a:rPr>
              <a:t>هنگامی که قریش از مکه برای حرکت آماده می‌شدند سوارانی از قبیله خزاعه که روابط مناسبی با مسلمین برقرار کرده بودند، به سرعت در عرض 4 روز خود را به مدینه رساندند و پیامبر را از ماجرا مطلع کردند. رسول اکرم به مشورت با مسلمین پرداخت، مسلمین که در جنگ احد ثمره تلخ جنگ و دفاع در خارج از شهر را چشیده بودند این بار تصمیم به عدم خروج گرفتند. </a:t>
            </a:r>
            <a:endParaRPr lang="en-US" sz="2000" b="1" dirty="0">
              <a:solidFill>
                <a:srgbClr val="FFFF00"/>
              </a:solidFill>
            </a:endParaRPr>
          </a:p>
          <a:p>
            <a:pPr>
              <a:lnSpc>
                <a:spcPct val="80000"/>
              </a:lnSpc>
            </a:pPr>
            <a:r>
              <a:rPr lang="fa-IR" sz="2000" b="1" dirty="0" smtClean="0">
                <a:solidFill>
                  <a:srgbClr val="FFFF00"/>
                </a:solidFill>
              </a:rPr>
              <a:t>اینجا </a:t>
            </a:r>
            <a:r>
              <a:rPr lang="fa-IR" sz="2000" b="1" dirty="0">
                <a:solidFill>
                  <a:srgbClr val="FFFF00"/>
                </a:solidFill>
              </a:rPr>
              <a:t>بود که سلمان فارسی که برده‌ای بود و گویا مصادف همین سال آزاد شد، پیشنهادی کرد که مورد پذیرش رسول خدا واقع شد. او گفت یا رسول‌الله هنگامیکه من در ایران بودم، هنگام هجوم شهرها به وسیله کندن خندق و ایجاد موانع مصنوعی از پیشروی دشمن جلوگیری می‌کردیم. برای حفاظت مدینه نیز بهترست در برابر حمله دشمنان خندقی کنده شود تا از پیشروی آنها ممانعت کنیم. بدین صورت هر 40 زراع از خندق به 10 نفر واگذار شد. با شرکت 3000 نفر خندقی به طول تقریب 5/5 تا 6 کیلومتر یاحدود 2000 زراع کنده شد. عرض آن به اندازه‌ای بود که سوارکاران توانایی ردشدن از آن را نداشتند و عمق آن نیز تقریباً به اندازه بیش از یک قامت انسان بود</a:t>
            </a:r>
            <a:r>
              <a:rPr lang="fa-IR" sz="2000" b="1" dirty="0" smtClean="0">
                <a:solidFill>
                  <a:srgbClr val="FFFF00"/>
                </a:solidFill>
              </a:rPr>
              <a:t>.</a:t>
            </a:r>
          </a:p>
          <a:p>
            <a:pPr>
              <a:lnSpc>
                <a:spcPct val="80000"/>
              </a:lnSpc>
            </a:pPr>
            <a:r>
              <a:rPr lang="fa-IR" sz="2000" b="1" dirty="0" smtClean="0">
                <a:solidFill>
                  <a:srgbClr val="FFFF00"/>
                </a:solidFill>
              </a:rPr>
              <a:t>این خندق در فاصله بین احد و واقع در شمال مدینه کنده شد، چرا که دیگر قسمت‌های اطراف مدینه یا بوسیله باغ‌ها و نخلستان‌های انبوه که مانع حرکت سپاه می‌شد و یا به وسیله صخره‌ها و سنگلاخ‌هایی با سنگ‌های برنده و تیز و یا خانه‌ها و کوه‌ها محافظت می‌شد. بیل و کلنگ حفر این خندق را نیز مسلمین از بنی‌قریظه که تا آن موقع هم پیمان و در پناه مسلمین بودند، به عاریت گرفتند. </a:t>
            </a:r>
            <a:endParaRPr lang="en-US" sz="2000" b="1" dirty="0" smtClean="0">
              <a:solidFill>
                <a:srgbClr val="FFFF00"/>
              </a:solidFill>
            </a:endParaRPr>
          </a:p>
          <a:p>
            <a:pPr>
              <a:lnSpc>
                <a:spcPct val="80000"/>
              </a:lnSpc>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468313" y="333375"/>
            <a:ext cx="8229600" cy="6264275"/>
          </a:xfrm>
        </p:spPr>
        <p:txBody>
          <a:bodyPr/>
          <a:lstStyle/>
          <a:p>
            <a:pPr>
              <a:lnSpc>
                <a:spcPct val="80000"/>
              </a:lnSpc>
            </a:pPr>
            <a:endParaRPr lang="en-US" sz="1800" b="1" dirty="0">
              <a:solidFill>
                <a:srgbClr val="FFFF00"/>
              </a:solidFill>
            </a:endParaRPr>
          </a:p>
          <a:p>
            <a:pPr>
              <a:lnSpc>
                <a:spcPct val="80000"/>
              </a:lnSpc>
            </a:pPr>
            <a:endParaRPr lang="fa-IR" sz="2000" b="1" dirty="0" smtClean="0">
              <a:solidFill>
                <a:srgbClr val="FFFF00"/>
              </a:solidFill>
            </a:endParaRPr>
          </a:p>
          <a:p>
            <a:pPr>
              <a:lnSpc>
                <a:spcPct val="80000"/>
              </a:lnSpc>
            </a:pPr>
            <a:r>
              <a:rPr lang="fa-IR" sz="2000" b="1" dirty="0" smtClean="0">
                <a:solidFill>
                  <a:srgbClr val="FFFF00"/>
                </a:solidFill>
              </a:rPr>
              <a:t>در </a:t>
            </a:r>
            <a:r>
              <a:rPr lang="fa-IR" sz="2000" b="1" dirty="0">
                <a:solidFill>
                  <a:srgbClr val="FFFF00"/>
                </a:solidFill>
              </a:rPr>
              <a:t>طول کندن خندق کرامات و معجزاتی از ناحیه رسول اکرم رخ نمود که ما به یک نمونه اشاره می‌کنیم و آن اینکه یک گروه 10 نفری که سلمان و عمروبن خطاب نیز بین آنان بودند هنگام حفر خندق به سنگ بزرگی برخوردند که کار آنان را متوقف کرد. پیامبر پس از اطلاع کلنگ را از دست عمر گرفت. 3 بار آنرا بر سنگ زد و در هر بار برقی که همچون چراغی در دل سیاه شب مدینه را روشن می‌ساخت از زیر کلنگ می‌جهید و در هر بار پیامبر تکبیر نیز می‌گفت. سلمان علت تکبیر را از پیامبر پرسید. حضرت فرمود: «در برق اول حیره و قصرهای کسری را دیدم و در برق دوم اراضی شام و روم و برق سوم کاخ‌های صنعاء (یمن) را دیدم و جبرئیل مرا خبر داد که امتم بر آن چیره خواهد شد. پس شما را بشارت باد.» منافقین گفتند آیا تعجب نمی‌کنید از اینکه پیامبر در یثرب و در حالیکه شما خندق می‌کنید، کاخ‌های حیره در مدائن را می‌بیند و خبر از فتح آنها می‌دهد. در آیه 12 سوره احزاب می‌خوانیم: « و اذیقول المنافقون و الذین فی قلوبهم مرض ما وعدنا الله و رسوله الا غروراً ». (و در آن هنگام منافقان و آنهایی که در دلهایشان بیماری است می‌گفتند: خدا و پیامبرش جز فریب به ما وعده‌ای ندادند.) ولی این سخن و هدف رسول‌الله محقق شد و کاخ‌های ظلم و جاهلیت مدائن، شام و صنعاء به دست مسلمین ویران شد. </a:t>
            </a:r>
            <a:endParaRPr lang="en-US" sz="2000" b="1" dirty="0">
              <a:solidFill>
                <a:srgbClr val="FFFF00"/>
              </a:solidFill>
            </a:endParaRPr>
          </a:p>
          <a:p>
            <a:pPr>
              <a:lnSpc>
                <a:spcPct val="80000"/>
              </a:lnSpc>
            </a:pPr>
            <a:endParaRPr lang="en-US" sz="1800" b="1" dirty="0">
              <a:solidFill>
                <a:srgbClr val="FFFF00"/>
              </a:solidFill>
            </a:endParaRPr>
          </a:p>
          <a:p>
            <a:pPr>
              <a:lnSpc>
                <a:spcPct val="80000"/>
              </a:lnSpc>
            </a:pPr>
            <a:r>
              <a:rPr lang="fa-IR" sz="2000" b="1" dirty="0">
                <a:solidFill>
                  <a:srgbClr val="FFFF00"/>
                </a:solidFill>
              </a:rPr>
              <a:t>بالاخره کار حفر خندق پایان یافت. مدت کندن آن را از 6 روز تا یک ماه نوشته‌اند ولی آنچه مسلم است اینکه قبل از ورود سپاه شرک، حفر آن پایان یافت. پس از اتمام خندق، لشگر اسلام که تعدادشان حدود 3 هزار نفر بود در دامنه کوه «سلع</a:t>
            </a:r>
            <a:r>
              <a:rPr lang="fa-IR" sz="2000" b="1" dirty="0">
                <a:solidFill>
                  <a:srgbClr val="FFFF00"/>
                </a:solidFill>
                <a:latin typeface="Arial"/>
              </a:rPr>
              <a:t>»، </a:t>
            </a:r>
            <a:r>
              <a:rPr lang="fa-IR" sz="2000" b="1" dirty="0">
                <a:solidFill>
                  <a:srgbClr val="FFFF00"/>
                </a:solidFill>
              </a:rPr>
              <a:t>در نقطه‌ای مرتفع که کاملاً بر خندق و خارج آن مسلط بودند، مستقر شدند. به طوریکه کوه مزبور در پشت سر و خندق پیش روی آنها بود.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a:xfrm>
            <a:off x="5797550" y="277813"/>
            <a:ext cx="2889250" cy="558800"/>
          </a:xfrm>
        </p:spPr>
        <p:txBody>
          <a:bodyPr/>
          <a:lstStyle/>
          <a:p>
            <a:r>
              <a:rPr lang="ar-SA" sz="3200" b="1" dirty="0"/>
              <a:t>توطئه یهودیان</a:t>
            </a:r>
            <a:endParaRPr lang="en-US" sz="3200" b="1" dirty="0"/>
          </a:p>
        </p:txBody>
      </p:sp>
      <p:sp>
        <p:nvSpPr>
          <p:cNvPr id="148483" name="Rectangle 3"/>
          <p:cNvSpPr>
            <a:spLocks noGrp="1" noChangeArrowheads="1"/>
          </p:cNvSpPr>
          <p:nvPr>
            <p:ph type="body" idx="1"/>
          </p:nvPr>
        </p:nvSpPr>
        <p:spPr>
          <a:xfrm>
            <a:off x="684213" y="928670"/>
            <a:ext cx="7715250" cy="5715040"/>
          </a:xfrm>
        </p:spPr>
        <p:txBody>
          <a:bodyPr/>
          <a:lstStyle/>
          <a:p>
            <a:pPr>
              <a:lnSpc>
                <a:spcPct val="80000"/>
              </a:lnSpc>
            </a:pPr>
            <a:r>
              <a:rPr lang="fa-IR" sz="2000" b="1" dirty="0">
                <a:solidFill>
                  <a:srgbClr val="FFFF00"/>
                </a:solidFill>
              </a:rPr>
              <a:t>سپاهیان شرک انتظار داشتند در دامنه کوه احد با لشگر اسلام روبرو گردند اما وقتی به بیابان احد رسیدند، اثری از مسلمانان ندیدند. لذا به پیشروی و محاصره مدینه ادامه دادند تا اینکه مابین کوه احد و راتج به خندقی عمیق برخوردند که آنان را متحیر و متعجب ساخت. بالاخره ناچاراً در فاصله کمی از کنار خندق در وادی عتیق تا کوه احد مستقر شدند. در این هنگام بود که «حی‌بن اخطب نضری</a:t>
            </a:r>
            <a:r>
              <a:rPr lang="fa-IR" sz="2000" b="1" dirty="0">
                <a:solidFill>
                  <a:srgbClr val="FFFF00"/>
                </a:solidFill>
                <a:latin typeface="Arial"/>
              </a:rPr>
              <a:t>» </a:t>
            </a:r>
            <a:r>
              <a:rPr lang="fa-IR" sz="2000" b="1" dirty="0">
                <a:solidFill>
                  <a:srgbClr val="FFFF00"/>
                </a:solidFill>
              </a:rPr>
              <a:t>سردسته یهودیان اخراجی بنی‌نضیر که آتش جنگ به دست او برافروخته شده بود، تصمیم گرفت تا با ارتباط با یهودیان قبیله بنی‌قریظه جبهه‌ای نیز از داخل مدینه بر علیه مسلمین بگشاید. </a:t>
            </a:r>
            <a:endParaRPr lang="en-US" sz="2000" b="1" dirty="0">
              <a:solidFill>
                <a:srgbClr val="FFFF00"/>
              </a:solidFill>
            </a:endParaRPr>
          </a:p>
          <a:p>
            <a:pPr>
              <a:lnSpc>
                <a:spcPct val="80000"/>
              </a:lnSpc>
            </a:pPr>
            <a:r>
              <a:rPr lang="fa-IR" sz="2000" b="1" dirty="0" smtClean="0">
                <a:solidFill>
                  <a:srgbClr val="FFFF00"/>
                </a:solidFill>
              </a:rPr>
              <a:t>حی‌بن </a:t>
            </a:r>
            <a:r>
              <a:rPr lang="fa-IR" sz="2000" b="1" dirty="0">
                <a:solidFill>
                  <a:srgbClr val="FFFF00"/>
                </a:solidFill>
              </a:rPr>
              <a:t>اخطب خود را به دژ بنی‌قریظه رساند. «کعب‌بن اسد قرظی</a:t>
            </a:r>
            <a:r>
              <a:rPr lang="fa-IR" sz="2000" b="1" dirty="0">
                <a:solidFill>
                  <a:srgbClr val="FFFF00"/>
                </a:solidFill>
                <a:latin typeface="Arial"/>
              </a:rPr>
              <a:t>»، </a:t>
            </a:r>
            <a:r>
              <a:rPr lang="fa-IR" sz="2000" b="1" dirty="0">
                <a:solidFill>
                  <a:srgbClr val="FFFF00"/>
                </a:solidFill>
              </a:rPr>
              <a:t>بزرگ بنی‌قریظه، در ابتدا دستور داد در را به روی او نگشایند. ولی حی‌بن اخطب سماجت و اصرار کرد و فریاد زد: «ای کعب از آب و نانت می‌ترسی که در را به روی من باز نمی‌کنی؟» این جمله احساسات کعب را تحریک کرد. در را بر روی کعب گشودند. حی‌بن اخطب توانست دل آنان را با خود همراه سازد، نقشه آنان این بود که بنی‌قریظه در داخل شهر به غارت و ارعاب بپردازند، تا مسلمین در داخل شهر نیز دچار آشوب و جنگ شوند و آنگاه مشرکان نیز از راهی به آنان بتازند</a:t>
            </a:r>
            <a:r>
              <a:rPr lang="fa-IR" sz="2000" b="1" dirty="0" smtClean="0">
                <a:solidFill>
                  <a:srgbClr val="FFFF00"/>
                </a:solidFill>
              </a:rPr>
              <a:t>.</a:t>
            </a:r>
          </a:p>
          <a:p>
            <a:pPr>
              <a:lnSpc>
                <a:spcPct val="80000"/>
              </a:lnSpc>
            </a:pPr>
            <a:r>
              <a:rPr lang="fa-IR" sz="2000" b="1" dirty="0" smtClean="0">
                <a:solidFill>
                  <a:srgbClr val="FFFF00"/>
                </a:solidFill>
              </a:rPr>
              <a:t>داستان پیمان‌شکنی بنی قریظه به گوش پیامبر رسید. ایشان با صدای بلند فریاد زد: « الله اکبر ابشروا یا معشرالمسلیمن بالفتح.» کم‌کم خبر خیانت بنی‌قریظه و باز شدن جبهه‌ای بر علیه مسلمین در داخل مدینه به گوش لشگریان اسلام رسید. ترس و بیم آنان افزون گردید و قلوبشان به لرزه افتاد. </a:t>
            </a:r>
            <a:endParaRPr lang="en-US" sz="2000" b="1" dirty="0" smtClean="0">
              <a:solidFill>
                <a:srgbClr val="FFFF00"/>
              </a:solidFill>
            </a:endParaRPr>
          </a:p>
          <a:p>
            <a:pPr>
              <a:lnSpc>
                <a:spcPct val="80000"/>
              </a:lnSpc>
            </a:pPr>
            <a:r>
              <a:rPr lang="fa-IR" sz="2000" b="1" dirty="0" smtClean="0">
                <a:solidFill>
                  <a:srgbClr val="FFFF00"/>
                </a:solidFill>
              </a:rPr>
              <a:t>پیامبر سریعاً زیدبن حارثه و یکی دیگر از فرماندهان خود به نام «اسلم بن حریش</a:t>
            </a:r>
            <a:r>
              <a:rPr lang="fa-IR" sz="2000" b="1" dirty="0" smtClean="0">
                <a:solidFill>
                  <a:srgbClr val="FFFF00"/>
                </a:solidFill>
                <a:latin typeface="Arial"/>
              </a:rPr>
              <a:t>» </a:t>
            </a:r>
            <a:r>
              <a:rPr lang="fa-IR" sz="2000" b="1" dirty="0" smtClean="0">
                <a:solidFill>
                  <a:srgbClr val="FFFF00"/>
                </a:solidFill>
              </a:rPr>
              <a:t>را با 500 تن برای حفاظت و امنیت داخل مدینه به شهر روانه کرد. آنان تکبیرگویان به گردش در شهر پرداختند. با شنیدن صدای آنان زنان و کودکان آرام گرفتند و همین امر مانع تجاوزات بنی‌قریظه شد. </a:t>
            </a:r>
            <a:endParaRPr lang="en-US" sz="2000" b="1" dirty="0" smtClean="0">
              <a:solidFill>
                <a:srgbClr val="FFFF00"/>
              </a:solidFill>
            </a:endParaRPr>
          </a:p>
          <a:p>
            <a:pPr>
              <a:lnSpc>
                <a:spcPct val="80000"/>
              </a:lnSpc>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3633788" y="277813"/>
            <a:ext cx="5053012" cy="630237"/>
          </a:xfrm>
        </p:spPr>
        <p:txBody>
          <a:bodyPr/>
          <a:lstStyle/>
          <a:p>
            <a:r>
              <a:rPr lang="ar-SA" sz="4000" b="1"/>
              <a:t>نبرد علی با عمرو بن عبدود</a:t>
            </a:r>
            <a:endParaRPr lang="en-US" sz="4000" b="1"/>
          </a:p>
        </p:txBody>
      </p:sp>
      <p:sp>
        <p:nvSpPr>
          <p:cNvPr id="150531" name="Rectangle 3"/>
          <p:cNvSpPr>
            <a:spLocks noGrp="1" noChangeArrowheads="1"/>
          </p:cNvSpPr>
          <p:nvPr>
            <p:ph type="body" idx="1"/>
          </p:nvPr>
        </p:nvSpPr>
        <p:spPr>
          <a:xfrm>
            <a:off x="468313" y="1268413"/>
            <a:ext cx="8229600" cy="4968875"/>
          </a:xfrm>
        </p:spPr>
        <p:txBody>
          <a:bodyPr/>
          <a:lstStyle/>
          <a:p>
            <a:pPr>
              <a:lnSpc>
                <a:spcPct val="80000"/>
              </a:lnSpc>
            </a:pPr>
            <a:r>
              <a:rPr lang="fa-IR" sz="2000" b="1" dirty="0">
                <a:solidFill>
                  <a:srgbClr val="FFFF00"/>
                </a:solidFill>
              </a:rPr>
              <a:t>در طول مدت توقف سپاه مشرکین در پشت خندق گاه عده‌ای از سواران آنها به فکر عبور از خندق و حمله می‌افتادند، که مسلمین از سنگ‌ها و کمین‌ها و نگاهبانی‌های خود آنان را هدف تیر و سنگ قرار می‌دادند و آنان نیز هیچگاه موفق به عبور نشدند تا اینکه دسته‌ای 5 یا 6 نفری از جنگجویان که بطله عرب، «عمربن عبدود</a:t>
            </a:r>
            <a:r>
              <a:rPr lang="fa-IR" sz="2000" b="1" dirty="0">
                <a:solidFill>
                  <a:srgbClr val="FFFF00"/>
                </a:solidFill>
                <a:latin typeface="Arial"/>
              </a:rPr>
              <a:t>»، </a:t>
            </a:r>
            <a:r>
              <a:rPr lang="fa-IR" sz="2000" b="1" dirty="0">
                <a:solidFill>
                  <a:srgbClr val="FFFF00"/>
                </a:solidFill>
              </a:rPr>
              <a:t>نیز در بین آنان بود، از منقطه ضعیف و باریکی از خندق گذشتند. عمربن عبدود بیش و پیش از دیگران شروع به جولان کرد و مبارزه طلبید. سکوت بر لشگرگاه اسلام حاکم شد چرا که او مبارزی بی‌هماورد بود و هرکسی را یارای جنگیدن با او نبود. هیچکس جز علی‌بن ابیطالب پاسخ این مبارز را نداد. پیامبر شمشیر خود را به علی داد. عمامه مخصوص بر سر اوبست و با خواندن آیه 89 سوره انبیاء در حق او چنین دعا کرد: « رب‌ لا تذرنی فرداً و انت خیر الوارثین</a:t>
            </a:r>
            <a:r>
              <a:rPr lang="fa-IR" sz="2000" b="1" dirty="0">
                <a:solidFill>
                  <a:srgbClr val="FFFF00"/>
                </a:solidFill>
                <a:latin typeface="Arial"/>
              </a:rPr>
              <a:t>». (</a:t>
            </a:r>
            <a:r>
              <a:rPr lang="fa-IR" sz="2000" b="1" dirty="0">
                <a:solidFill>
                  <a:srgbClr val="FFFF00"/>
                </a:solidFill>
              </a:rPr>
              <a:t>ای پروردگار من، مرا تنها وامگذار و تو بهترین وارثانی.)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علی و عمرو شروع به قتال کردند پیامبر جمله تاریخی خود را فرمود: «برزالایمان کله الی الشرک کله.» (کل ایمان با کل شرک مبارزه می‌کند.) گرد و غباری در اطراف میدان به پا خاست. ناگاه صدای تکبیر علی بلند شد و همگان دانستند که علی، عمرو را به هلاکت رساند. در این هنگام پیامبر فرمود: «ضربه علی یوم الخندق افضل من عباده الثقلین</a:t>
            </a:r>
            <a:r>
              <a:rPr lang="fa-IR" sz="2000" b="1" dirty="0">
                <a:solidFill>
                  <a:srgbClr val="FFFF00"/>
                </a:solidFill>
                <a:latin typeface="Arial"/>
              </a:rPr>
              <a:t>». (</a:t>
            </a:r>
            <a:r>
              <a:rPr lang="fa-IR" sz="2000" b="1" dirty="0">
                <a:solidFill>
                  <a:srgbClr val="FFFF00"/>
                </a:solidFill>
              </a:rPr>
              <a:t>ضربه علی در روز نبرد خندق از عبادت دو گروه انس و جن بالاتر است.) با کشته شدن عمرو دیگر یاران او پا به فرار گذاشتند و از همان نقطه‌ای که آمده بودند، از خندق رد شدند. اسب «نوفل بن عبدالله</a:t>
            </a:r>
            <a:r>
              <a:rPr lang="fa-IR" sz="2000" b="1" dirty="0">
                <a:solidFill>
                  <a:srgbClr val="FFFF00"/>
                </a:solidFill>
                <a:latin typeface="Arial"/>
              </a:rPr>
              <a:t>»، </a:t>
            </a:r>
            <a:r>
              <a:rPr lang="fa-IR" sz="2000" b="1" dirty="0">
                <a:solidFill>
                  <a:srgbClr val="FFFF00"/>
                </a:solidFill>
              </a:rPr>
              <a:t>یکی از همراهان عمرو، نتوانست از خندق عبور کند و او را در خندق افکند مسلمانان آنقدر به او سنگ زدند تا کشته شد.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2914650" y="277813"/>
            <a:ext cx="5772150" cy="414337"/>
          </a:xfrm>
        </p:spPr>
        <p:txBody>
          <a:bodyPr/>
          <a:lstStyle/>
          <a:p>
            <a:r>
              <a:rPr lang="ar-SA" sz="4000" b="1"/>
              <a:t>بازگشت مشرکین از جنگ خندق</a:t>
            </a:r>
            <a:endParaRPr lang="en-US" sz="4000" b="1"/>
          </a:p>
        </p:txBody>
      </p:sp>
      <p:sp>
        <p:nvSpPr>
          <p:cNvPr id="151555" name="Rectangle 3"/>
          <p:cNvSpPr>
            <a:spLocks noGrp="1" noChangeArrowheads="1"/>
          </p:cNvSpPr>
          <p:nvPr>
            <p:ph type="body" idx="1"/>
          </p:nvPr>
        </p:nvSpPr>
        <p:spPr>
          <a:xfrm>
            <a:off x="457200" y="908050"/>
            <a:ext cx="8229600" cy="5761038"/>
          </a:xfrm>
        </p:spPr>
        <p:txBody>
          <a:bodyPr/>
          <a:lstStyle/>
          <a:p>
            <a:pPr>
              <a:lnSpc>
                <a:spcPct val="80000"/>
              </a:lnSpc>
            </a:pPr>
            <a:r>
              <a:rPr lang="fa-IR" sz="2000" b="1" dirty="0">
                <a:solidFill>
                  <a:srgbClr val="FFFF00"/>
                </a:solidFill>
              </a:rPr>
              <a:t>بالاخره پس از حدود یک ماه توقف مشرکین در پشت خندق، آنان سرافکنده و شکست خورده بازگشتند. دلایل شکست آنان را می‌توان خلاصه وار بدین صورت بر شمرد. </a:t>
            </a:r>
            <a:r>
              <a:rPr lang="fa-IR" sz="2000" b="1" dirty="0" smtClean="0">
                <a:solidFill>
                  <a:srgbClr val="FFFF00"/>
                </a:solidFill>
              </a:rPr>
              <a:t>1) محرک </a:t>
            </a:r>
            <a:r>
              <a:rPr lang="fa-IR" sz="2000" b="1" dirty="0">
                <a:solidFill>
                  <a:srgbClr val="FFFF00"/>
                </a:solidFill>
              </a:rPr>
              <a:t>قبایل مختلف شرکت‌کننده در این جنگ متفاوت بود. </a:t>
            </a:r>
            <a:r>
              <a:rPr lang="fa-IR" sz="2000" b="1" dirty="0" smtClean="0">
                <a:solidFill>
                  <a:srgbClr val="FFFF00"/>
                </a:solidFill>
              </a:rPr>
              <a:t>2) از </a:t>
            </a:r>
            <a:r>
              <a:rPr lang="fa-IR" sz="2000" b="1" dirty="0">
                <a:solidFill>
                  <a:srgbClr val="FFFF00"/>
                </a:solidFill>
              </a:rPr>
              <a:t>سوی دیگر کشته شدن عمرو که او را بطله عرب می‌گفتند، باعث تضعیف روحی و خودباختگی مشرکین شد. </a:t>
            </a:r>
            <a:r>
              <a:rPr lang="fa-IR" sz="2000" b="1" dirty="0" smtClean="0">
                <a:solidFill>
                  <a:srgbClr val="FFFF00"/>
                </a:solidFill>
              </a:rPr>
              <a:t>3) و </a:t>
            </a:r>
            <a:r>
              <a:rPr lang="fa-IR" sz="2000" b="1" dirty="0">
                <a:solidFill>
                  <a:srgbClr val="FFFF00"/>
                </a:solidFill>
              </a:rPr>
              <a:t>از همه مهمتر خدمتی بود که «نعیم‌بن مسعود</a:t>
            </a:r>
            <a:r>
              <a:rPr lang="fa-IR" sz="2000" b="1" dirty="0">
                <a:solidFill>
                  <a:srgbClr val="FFFF00"/>
                </a:solidFill>
                <a:latin typeface="Arial"/>
              </a:rPr>
              <a:t>» </a:t>
            </a:r>
            <a:r>
              <a:rPr lang="fa-IR" sz="2000" b="1" dirty="0">
                <a:solidFill>
                  <a:srgbClr val="FFFF00"/>
                </a:solidFill>
              </a:rPr>
              <a:t>انجام داد. او مردی از مهتران غطفان و از طایفه «بنی‌اشجع</a:t>
            </a:r>
            <a:r>
              <a:rPr lang="fa-IR" sz="2000" b="1" dirty="0">
                <a:solidFill>
                  <a:srgbClr val="FFFF00"/>
                </a:solidFill>
                <a:latin typeface="Arial"/>
              </a:rPr>
              <a:t>» </a:t>
            </a:r>
            <a:r>
              <a:rPr lang="fa-IR" sz="2000" b="1" dirty="0">
                <a:solidFill>
                  <a:srgbClr val="FFFF00"/>
                </a:solidFill>
              </a:rPr>
              <a:t>بود که خداوند مسلمانی را در قلب او وارد کرد اما او تظاهر به اسلام نمی نمود. او شبانه برخواست و مخفیانه به سمت چادر پیامبر آمد و گفت یا رسول‌الله مدتی است که به اسلام درآمده ام اما دیگران خبر ندارند. اکنون مرا فرمانی ده. پیامبر به نعیم که هم با مهتران و بزرگان قریش چون ابوسفیان رابطه داشت و هم با بزرگان غطفان و هم با سران بنی‌قریظه رابطه دوستی بر قرار داشت، از او خواست تا در صفوف شرک و یهودیت اختلاف ایجاد کند. او مأموریت خود را به نحو احسن انجام داد و باعث ایجاد تفرقه واختلاف بین یهود بنی‌قریظه و مشرکین قریش و غطفان شد. اما دلیل مکمل همه دلایل فوق، </a:t>
            </a:r>
            <a:r>
              <a:rPr lang="fa-IR" sz="2000" b="1" dirty="0" smtClean="0">
                <a:solidFill>
                  <a:srgbClr val="FFFF00"/>
                </a:solidFill>
              </a:rPr>
              <a:t>4) امدادهای </a:t>
            </a:r>
            <a:r>
              <a:rPr lang="fa-IR" sz="2000" b="1" dirty="0">
                <a:solidFill>
                  <a:srgbClr val="FFFF00"/>
                </a:solidFill>
              </a:rPr>
              <a:t>غیبی بود که خداوند در آیه 9 سوره احزاب بدان اشاره فرمود است: «یا ایها ‌الذین آمنوا اذکروا نعمه ‌الله علیکم اذ جاءتکم جنود فارسلنا علیهم ریحاً و جنوداً لم تروها و کان الله بما تعملون بصیراً» </a:t>
            </a:r>
            <a:r>
              <a:rPr lang="fa-IR" sz="2000" b="1" dirty="0" smtClean="0">
                <a:solidFill>
                  <a:srgbClr val="FFFF00"/>
                </a:solidFill>
              </a:rPr>
              <a:t>.</a:t>
            </a:r>
          </a:p>
          <a:p>
            <a:pPr>
              <a:lnSpc>
                <a:spcPct val="80000"/>
              </a:lnSpc>
              <a:buNone/>
            </a:pPr>
            <a:endParaRPr lang="fa-IR" sz="2000" b="1" dirty="0" smtClean="0">
              <a:solidFill>
                <a:srgbClr val="FFFF00"/>
              </a:solidFill>
            </a:endParaRPr>
          </a:p>
          <a:p>
            <a:pPr>
              <a:lnSpc>
                <a:spcPct val="80000"/>
              </a:lnSpc>
            </a:pPr>
            <a:r>
              <a:rPr lang="fa-IR" sz="2000" b="1" dirty="0" smtClean="0">
                <a:solidFill>
                  <a:srgbClr val="FFFF00"/>
                </a:solidFill>
              </a:rPr>
              <a:t> در این جنگ 8 نفر از مشرکین کشته و 6 نفر از مسلمین شهید شدند. سعد بن معاذ، رئیس قبیله اوس نیز در اثر اصابت تیر زخمی شد. او را در مسجد جای دادند و در آنجا به پرستاری از او پرداختند. این رئیس وفادار به پیامبر پس از ختم غائله بنی‌قریظه در اثر همین زخم به شهادت رسید. </a:t>
            </a:r>
            <a:endParaRPr lang="en-US" sz="2000" b="1" dirty="0" smtClean="0">
              <a:solidFill>
                <a:srgbClr val="FFFF00"/>
              </a:solidFill>
            </a:endParaRPr>
          </a:p>
          <a:p>
            <a:pPr>
              <a:lnSpc>
                <a:spcPct val="80000"/>
              </a:lnSpc>
              <a:buFont typeface="Wingdings" pitchFamily="2" charset="2"/>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5724525" y="277813"/>
            <a:ext cx="2962275" cy="630237"/>
          </a:xfrm>
        </p:spPr>
        <p:txBody>
          <a:bodyPr/>
          <a:lstStyle/>
          <a:p>
            <a:r>
              <a:rPr lang="ar-SA" sz="4000" b="1"/>
              <a:t>غزوه بنی قریظه</a:t>
            </a:r>
            <a:endParaRPr lang="en-US" sz="4000" b="1"/>
          </a:p>
        </p:txBody>
      </p:sp>
      <p:sp>
        <p:nvSpPr>
          <p:cNvPr id="152579" name="Rectangle 3"/>
          <p:cNvSpPr>
            <a:spLocks noGrp="1" noChangeArrowheads="1"/>
          </p:cNvSpPr>
          <p:nvPr>
            <p:ph type="body" idx="1"/>
          </p:nvPr>
        </p:nvSpPr>
        <p:spPr>
          <a:xfrm>
            <a:off x="457200" y="1125538"/>
            <a:ext cx="8229600" cy="5399087"/>
          </a:xfrm>
        </p:spPr>
        <p:txBody>
          <a:bodyPr/>
          <a:lstStyle/>
          <a:p>
            <a:pPr>
              <a:lnSpc>
                <a:spcPct val="80000"/>
              </a:lnSpc>
            </a:pPr>
            <a:r>
              <a:rPr lang="fa-IR" sz="2000" b="1" dirty="0">
                <a:solidFill>
                  <a:srgbClr val="FFFF00"/>
                </a:solidFill>
              </a:rPr>
              <a:t>هنوز چند ساعت از بازگشت رسول خدا از کنار خندق نگذشته بود که از جانب خداوند مأمور به حرکت به سمت بنی‌قریظه شد. پیامبر نماز ظهر را با مردم در مدینه اقامه کرد. سپس مؤذن به دستور پیامبر چنین گفت: «من کان سامعا مطیعا و لایصلین العصر الا ببنی‌قریظه.» (هرکس که می‌شنود و مطیع امر الهی است نماز عصر را اقامه نکند مگر در نزد دژ بنی‌قریظه) بنی‌قریظه تنها قبیله مطرح یهودی ساکن مدینه بود که تا جنگ خندق پیمان خود را با مسلمین حفظ کرده بودند.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بنی‌قینقاع مسلمانی را کشتند و بنی‌نضیر نقشه قتل پیامبر را طرح کردند. و همین دو امر زمینه تبعید آنان را فراهم آورد. ولی این بار بنی‌قریظه با همدستی با احزاب و اتحاد با آنان و ارعاب ساکنین مدینه از زنان و کودکان سعی در گشودن جبهه‌ای داخلی بر علیه پیامبر در حین نبرد خندق را تجربه کرده بودند و اگر خدمات نعیم بن مسعود، که ذکر آن پیش از این گذشت، نبود، چنین نیز می‌کردند. مسلمین به سمت محله بنی‌قریظه حرکت کردند </a:t>
            </a:r>
            <a:r>
              <a:rPr lang="fa-IR" sz="2000" b="1" dirty="0" smtClean="0">
                <a:solidFill>
                  <a:srgbClr val="FFFF00"/>
                </a:solidFill>
              </a:rPr>
              <a:t>مسلمین  </a:t>
            </a:r>
            <a:r>
              <a:rPr lang="fa-IR" sz="2000" b="1" dirty="0">
                <a:solidFill>
                  <a:srgbClr val="FFFF00"/>
                </a:solidFill>
              </a:rPr>
              <a:t>سراسر اطراف دژ آنان را محاصره کردند. یهودیان درهای دژ را بستند و شروع به فحاشی به پیامبر </a:t>
            </a:r>
            <a:r>
              <a:rPr lang="fa-IR" sz="2000" b="1" dirty="0" smtClean="0">
                <a:solidFill>
                  <a:srgbClr val="FFFF00"/>
                </a:solidFill>
              </a:rPr>
              <a:t>کردند. </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1" name="Rectangle 3"/>
          <p:cNvSpPr>
            <a:spLocks noGrp="1" noChangeArrowheads="1"/>
          </p:cNvSpPr>
          <p:nvPr>
            <p:ph type="body" idx="1"/>
          </p:nvPr>
        </p:nvSpPr>
        <p:spPr>
          <a:xfrm>
            <a:off x="457200" y="908050"/>
            <a:ext cx="8229600" cy="5222875"/>
          </a:xfrm>
        </p:spPr>
        <p:txBody>
          <a:bodyPr/>
          <a:lstStyle/>
          <a:p>
            <a:pPr>
              <a:lnSpc>
                <a:spcPct val="80000"/>
              </a:lnSpc>
            </a:pPr>
            <a:r>
              <a:rPr lang="fa-IR" sz="2000" b="1" dirty="0">
                <a:solidFill>
                  <a:srgbClr val="FFFF00"/>
                </a:solidFill>
              </a:rPr>
              <a:t>آنان پس از چندین روز محاصره در حالیکه از کمبود آذوقه به ستوه آمده بودند فردی به نام «شاس ‌بن قیس</a:t>
            </a:r>
            <a:r>
              <a:rPr lang="fa-IR" sz="2000" b="1" dirty="0">
                <a:solidFill>
                  <a:srgbClr val="FFFF00"/>
                </a:solidFill>
                <a:latin typeface="Arial"/>
              </a:rPr>
              <a:t>» </a:t>
            </a:r>
            <a:r>
              <a:rPr lang="fa-IR" sz="2000" b="1" dirty="0">
                <a:solidFill>
                  <a:srgbClr val="FFFF00"/>
                </a:solidFill>
              </a:rPr>
              <a:t>را به نزد رسول خدا فرستادند و از ایشان خواستند تا با بنی‌قریظه چون یهود بنی‌نظیر رفتار کند، تا آنان از قلعه بیرون آیند. پیامبر شرط آنان را نپذیرفت و فرمود به شرطی بیرون آئید که بدون قید و شرط تسلیم شوید. </a:t>
            </a:r>
          </a:p>
          <a:p>
            <a:pPr>
              <a:lnSpc>
                <a:spcPct val="80000"/>
              </a:lnSpc>
              <a:buFont typeface="Wingdings" pitchFamily="2" charset="2"/>
              <a:buNone/>
            </a:pPr>
            <a:endParaRPr lang="en-US" sz="2000" b="1" dirty="0">
              <a:solidFill>
                <a:srgbClr val="FFFF00"/>
              </a:solidFill>
            </a:endParaRPr>
          </a:p>
          <a:p>
            <a:pPr>
              <a:lnSpc>
                <a:spcPct val="80000"/>
              </a:lnSpc>
              <a:buNone/>
            </a:pPr>
            <a:endParaRPr lang="en-US" sz="2000" b="1" dirty="0">
              <a:solidFill>
                <a:srgbClr val="FFFF00"/>
              </a:solidFill>
            </a:endParaRPr>
          </a:p>
          <a:p>
            <a:pPr>
              <a:lnSpc>
                <a:spcPct val="80000"/>
              </a:lnSpc>
            </a:pPr>
            <a:r>
              <a:rPr lang="fa-IR" sz="2000" b="1" dirty="0">
                <a:solidFill>
                  <a:srgbClr val="FFFF00"/>
                </a:solidFill>
              </a:rPr>
              <a:t>کعب‌بن اسد قرظی که بزرگ آنان بود وقتی این قاطعیت پیامبر را مشاهده کرد به قبیله خود گفت ای قوم از 3 پیشنهاد من یکی را بپذیرید. نخست آنکه به محمد ایمان آورید و عناد را کنار بگذارید زیرا او فرستاده خداست و ما صفات او را از احبار شنیده‌ایم و تورات او را تصدیق می‌کند. افراد قبیله گفتند ما هرگز کتاب دیگری اختیار نمی‌کنیم و دست از دین خود بر نمی‌داریم. پیشنهاد دوم اینکه اگر نبوت او را قبول نمی‌کنید زنان و فرزندانتان خود را بکشید و سپس به جنگ مسلمین بشتابید، تا اگر کشته شدید زن و فرزندانتان به دست آنان اسیر نشوند و اگر پیروز شدید باز زن و فرزند دیگری به دست می‌آورید. افراد قبیله گفتند پس از آنان زندگی بر ما تلخ است. چگونه آن بی‌گناهان را بدست خود به کشتن دهیم، و پیشنهاد سوم اینکه مسلمین می‌دانند ما روز شنبه کاری انجام نمی‌دهیم و فردا شنبه است. برای غافلگیرکردن آنان صبح همگی با شمشیرهای از غلاف بیرون آمده به آنان حمله‌ور شویم. باز قوم او نپذیرفتند و گفتند ما احترام شنبه را هرگز نشکنیم چرا که برخی پیشینیان ما که حرمت شنبه را زیر پا گذاشتند گرفتار خشم و غضب الهی شدند.</a:t>
            </a:r>
            <a:endParaRPr lang="en-US" sz="2000" b="1" dirty="0">
              <a:solidFill>
                <a:srgbClr val="FFFF00"/>
              </a:solidFill>
            </a:endParaRPr>
          </a:p>
          <a:p>
            <a:pPr>
              <a:lnSpc>
                <a:spcPct val="80000"/>
              </a:lnSpc>
            </a:pPr>
            <a:endParaRPr lang="en-US" sz="20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a:xfrm>
            <a:off x="4645025" y="277813"/>
            <a:ext cx="4041775" cy="558800"/>
          </a:xfrm>
        </p:spPr>
        <p:txBody>
          <a:bodyPr/>
          <a:lstStyle/>
          <a:p>
            <a:r>
              <a:rPr lang="ar-SA" sz="4000" b="1"/>
              <a:t>خیانت و توبه ابولبابه</a:t>
            </a:r>
            <a:endParaRPr lang="en-US" sz="4000" b="1"/>
          </a:p>
        </p:txBody>
      </p:sp>
      <p:sp>
        <p:nvSpPr>
          <p:cNvPr id="153603" name="Rectangle 3"/>
          <p:cNvSpPr>
            <a:spLocks noGrp="1" noChangeArrowheads="1"/>
          </p:cNvSpPr>
          <p:nvPr>
            <p:ph type="body" idx="1"/>
          </p:nvPr>
        </p:nvSpPr>
        <p:spPr>
          <a:xfrm>
            <a:off x="468313" y="928671"/>
            <a:ext cx="8229600" cy="5524518"/>
          </a:xfrm>
        </p:spPr>
        <p:txBody>
          <a:bodyPr/>
          <a:lstStyle/>
          <a:p>
            <a:pPr>
              <a:lnSpc>
                <a:spcPct val="80000"/>
              </a:lnSpc>
            </a:pPr>
            <a:endParaRPr lang="fa-IR" sz="2000" b="1" dirty="0" smtClean="0">
              <a:solidFill>
                <a:srgbClr val="FFFF00"/>
              </a:solidFill>
            </a:endParaRPr>
          </a:p>
          <a:p>
            <a:pPr>
              <a:lnSpc>
                <a:spcPct val="80000"/>
              </a:lnSpc>
            </a:pPr>
            <a:endParaRPr lang="fa-IR" sz="2000" b="1" dirty="0">
              <a:solidFill>
                <a:srgbClr val="FFFF00"/>
              </a:solidFill>
            </a:endParaRPr>
          </a:p>
          <a:p>
            <a:pPr>
              <a:lnSpc>
                <a:spcPct val="80000"/>
              </a:lnSpc>
            </a:pPr>
            <a:r>
              <a:rPr lang="fa-IR" sz="2000" b="1" dirty="0" smtClean="0">
                <a:solidFill>
                  <a:srgbClr val="FFFF00"/>
                </a:solidFill>
              </a:rPr>
              <a:t>پس </a:t>
            </a:r>
            <a:r>
              <a:rPr lang="fa-IR" sz="2000" b="1" dirty="0">
                <a:solidFill>
                  <a:srgbClr val="FFFF00"/>
                </a:solidFill>
              </a:rPr>
              <a:t>از این مذاکرات باز فردی را نزد پیامبر فرستادند و درخواست کردند تا پیامبر «ابولبابه بن عبدالمنذر</a:t>
            </a:r>
            <a:r>
              <a:rPr lang="fa-IR" sz="2000" b="1" dirty="0">
                <a:solidFill>
                  <a:srgbClr val="FFFF00"/>
                </a:solidFill>
                <a:latin typeface="Arial"/>
              </a:rPr>
              <a:t>» </a:t>
            </a:r>
            <a:r>
              <a:rPr lang="fa-IR" sz="2000" b="1" dirty="0">
                <a:solidFill>
                  <a:srgbClr val="FFFF00"/>
                </a:solidFill>
              </a:rPr>
              <a:t>را که از قبیله اوس و هم‌پیمان بنی‌قریظه بود، برای مذاکره و مشورت از جانب مسلمین به سمت بنی‌قریظه فرستاد. ابولبابه وارد حصار گردید. زنان و کودکان دور او را گرفته و گریه سردادند. این ظاهرسازی احساسات او را بر تعقلش غلبه داد. یهودیان از وی پرسیدند: «آیا به نظر تو بدون قید و شرط از قلعه بیرون آئیم؟» او که تحت تأثیر قرار گرفته بود گفت آری ولی با دست اشاره به حلق خود کرد. بدین معنا که شما را می‌کشند. آیه 27 سوره انفال در این باره نازل شد: « یا ایها الذین ءامنوا لا تخونوا الله و الرسول و تخونوا اماناتکم و انتم تعلمون</a:t>
            </a:r>
            <a:r>
              <a:rPr lang="fa-IR" sz="2000" b="1" dirty="0">
                <a:solidFill>
                  <a:srgbClr val="FFFF00"/>
                </a:solidFill>
                <a:latin typeface="Arial"/>
              </a:rPr>
              <a:t>» (</a:t>
            </a:r>
            <a:r>
              <a:rPr lang="fa-IR" sz="2000" b="1" dirty="0">
                <a:solidFill>
                  <a:srgbClr val="FFFF00"/>
                </a:solidFill>
              </a:rPr>
              <a:t>ای ایمان‌آوردگان، به خدا و رسولش خیانت نورزید و در امانات خیانت‌کار مباشید درحالیکه زشتی خیانت را می‌دانید</a:t>
            </a:r>
            <a:r>
              <a:rPr lang="fa-IR" sz="2000" b="1" dirty="0" smtClean="0">
                <a:solidFill>
                  <a:srgbClr val="FFFF00"/>
                </a:solidFill>
              </a:rPr>
              <a:t>.)</a:t>
            </a:r>
          </a:p>
          <a:p>
            <a:pPr>
              <a:lnSpc>
                <a:spcPct val="80000"/>
              </a:lnSpc>
            </a:pPr>
            <a:r>
              <a:rPr lang="fa-IR" sz="2000" b="1" dirty="0" smtClean="0">
                <a:solidFill>
                  <a:srgbClr val="FFFF00"/>
                </a:solidFill>
              </a:rPr>
              <a:t>محاصره آنان 15 یا به روایتی بیست و پنج روز به طول انجامید و در این مدت سنگ و نیزه از طرفین پرتاب می‌شد. </a:t>
            </a:r>
          </a:p>
          <a:p>
            <a:pPr>
              <a:lnSpc>
                <a:spcPct val="80000"/>
              </a:lnSpc>
            </a:pPr>
            <a:r>
              <a:rPr lang="fa-IR" sz="2000" b="1" dirty="0" smtClean="0">
                <a:solidFill>
                  <a:srgbClr val="FFFF00"/>
                </a:solidFill>
              </a:rPr>
              <a:t>بالاخره یهودیان بنی‌قریظه که خود را مجبور به تسلیم می‌دیدند از بزرگان اوس که هم پیمان بنی‌قریظه بودند درخواست حمایت کردند. برخی رجال اوس که قبیله‌شان هم‌پیمان یهودیان بنی‌قریظه بود، درباره آنان عملی را توقع داشتند که در مورد بنی‌قینقاع که یهودیان هم‌پیمان خزرج بودند، اجرا شده بود یعنی تبعید. </a:t>
            </a:r>
            <a:endParaRPr lang="en-US" sz="2000" b="1" dirty="0" smtClean="0">
              <a:solidFill>
                <a:srgbClr val="FFFF00"/>
              </a:solidFill>
            </a:endParaRPr>
          </a:p>
          <a:p>
            <a:pPr>
              <a:lnSpc>
                <a:spcPct val="80000"/>
              </a:lnSpc>
            </a:pPr>
            <a:endParaRPr lang="fa-IR" sz="2000" b="1" dirty="0" smtClean="0">
              <a:solidFill>
                <a:srgbClr val="FFFF00"/>
              </a:solidFill>
            </a:endParaRPr>
          </a:p>
          <a:p>
            <a:pPr>
              <a:lnSpc>
                <a:spcPct val="80000"/>
              </a:lnSpc>
            </a:pPr>
            <a:endParaRPr lang="en-US" sz="2000" b="1" dirty="0" smtClean="0">
              <a:solidFill>
                <a:srgbClr val="FFFF00"/>
              </a:solidFill>
            </a:endParaRPr>
          </a:p>
          <a:p>
            <a:pPr>
              <a:lnSpc>
                <a:spcPct val="80000"/>
              </a:lnSpc>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1403350" y="277813"/>
            <a:ext cx="7283450" cy="703262"/>
          </a:xfrm>
        </p:spPr>
        <p:txBody>
          <a:bodyPr/>
          <a:lstStyle/>
          <a:p>
            <a:r>
              <a:rPr lang="fa-IR" sz="4000" b="1"/>
              <a:t>حکم سعد بن معاذ و اعدام مردان بنی‌قریظه</a:t>
            </a:r>
            <a:endParaRPr lang="en-US" sz="4000" b="1"/>
          </a:p>
        </p:txBody>
      </p:sp>
      <p:sp>
        <p:nvSpPr>
          <p:cNvPr id="154627" name="Rectangle 3"/>
          <p:cNvSpPr>
            <a:spLocks noGrp="1" noChangeArrowheads="1"/>
          </p:cNvSpPr>
          <p:nvPr>
            <p:ph type="body" idx="1"/>
          </p:nvPr>
        </p:nvSpPr>
        <p:spPr>
          <a:xfrm>
            <a:off x="395288" y="1142984"/>
            <a:ext cx="8229600" cy="5238766"/>
          </a:xfrm>
        </p:spPr>
        <p:txBody>
          <a:bodyPr/>
          <a:lstStyle/>
          <a:p>
            <a:pPr>
              <a:lnSpc>
                <a:spcPct val="80000"/>
              </a:lnSpc>
            </a:pPr>
            <a:r>
              <a:rPr lang="fa-IR" sz="2000" b="1" dirty="0" smtClean="0">
                <a:solidFill>
                  <a:srgbClr val="FFFF00"/>
                </a:solidFill>
              </a:rPr>
              <a:t>رسول </a:t>
            </a:r>
            <a:r>
              <a:rPr lang="fa-IR" sz="2000" b="1" dirty="0">
                <a:solidFill>
                  <a:srgbClr val="FFFF00"/>
                </a:solidFill>
              </a:rPr>
              <a:t>خدا شاید به منظور حفظ وحدت و رضایت قبیله اوس و همراهی با آنان رئیس آن قبیله، سعدبن معاذ، را به حکمیت برگزید. اوسیان و یهودیان بنی‌قریظه بدین حکمیت راضی و خشنود شدند. سعد را که در جنگ خندق زخمی شدید برداشته بود از مدینه به نزد رسول خدا آوردند و در بین را از او درخواست نیکی در حق بنی‌قریظه را کردند. او پس از ورود به جمع حکمی داد که تعجب یهودیان و همچنین افراد قبیله اوس که انتظار چنین حکمی را نداشتند و خشنودی خدا و رسول او را موجب شد. او گفت: «مردان آنها کشته شوند، اموالشان تقسیم و فرزندان و زنانشان اسیر گردند و زمین‌هایشان میان مهاجرین تقسیم شود</a:t>
            </a:r>
            <a:r>
              <a:rPr lang="fa-IR" sz="2000" b="1" dirty="0" smtClean="0">
                <a:solidFill>
                  <a:srgbClr val="FFFF00"/>
                </a:solidFill>
              </a:rPr>
              <a:t>.» </a:t>
            </a:r>
          </a:p>
          <a:p>
            <a:pPr>
              <a:lnSpc>
                <a:spcPct val="80000"/>
              </a:lnSpc>
            </a:pPr>
            <a:r>
              <a:rPr lang="fa-IR" sz="2000" b="1" dirty="0" smtClean="0">
                <a:solidFill>
                  <a:srgbClr val="FFFF00"/>
                </a:solidFill>
              </a:rPr>
              <a:t>پیامبر از این حکم خشنود شد و فرمود: «ای سعد حکم چنان کردی که خدا بفرمود.» مصادف هفتم ذی‌الحجه پیامبر به مدینه بازگشت. یهودیان را دسته دسته بیرون آوردند. خندق‌ها کندند و مردان آنان را که شمارشان 600 تا 900 نفر ذکر شده است، به دست علی و زبیربن عوام، ملقب به سیف الاسلام، در کنار خندق گردن زدند. در برخی از منابع آمده است که آنان را میان خانواده‌های اوس پخش کردند تا هر خانواده با کشتن اسیران، اطاعت خود از پیامبر خدا و اتحاد و یکدلی خود را به اثبات رسانند. حی‌بن اخطب نضری که از تبعیدیان و بزرگ قبیله بنی‌النضیر بود و آتش افروز جنگ احزاب و رابط مشرکین و بنی‌قریظه در این جنگ بود، پس از اتمام جنگ احزاب به قبیله بنی‌قریظه وارد شده بود. او نیز گردن زده شد. 4 تن از بنی‌قریظه اسلام آوردند وآزاد شدند. یک تن از آنان به نام «زبیر باطا</a:t>
            </a:r>
            <a:r>
              <a:rPr lang="fa-IR" sz="2000" b="1" dirty="0" smtClean="0">
                <a:solidFill>
                  <a:srgbClr val="FFFF00"/>
                </a:solidFill>
                <a:latin typeface="Arial"/>
              </a:rPr>
              <a:t>» </a:t>
            </a:r>
            <a:r>
              <a:rPr lang="fa-IR" sz="2000" b="1" dirty="0" smtClean="0">
                <a:solidFill>
                  <a:srgbClr val="FFFF00"/>
                </a:solidFill>
              </a:rPr>
              <a:t>به شفاعت مسلمانی به نام ثابت بن قیس آزاد شد و زنان و فرزندان و اموال او نیز به او پس داده شد. از زنان یک تن که با پرتاب سنگ بر سر مسلمانی او را کشته بود اعدام شد. از اسراء، دختری ریحانه نام را پیامبر به کنیزی انتخاب کرد. پس از مسلمان شدن او پیامبر خواست او را آزاد نماید و با وی ازدواج کند ولی ریحانه قبول نکرد و عرض نمود اگر من به همین صورت کنیز باشم بهتر است.</a:t>
            </a:r>
            <a:endParaRPr lang="en-US" sz="2000" b="1" dirty="0" smtClean="0">
              <a:solidFill>
                <a:srgbClr val="FFFF00"/>
              </a:solidFill>
            </a:endParaRPr>
          </a:p>
          <a:p>
            <a:pPr>
              <a:lnSpc>
                <a:spcPct val="80000"/>
              </a:lnSpc>
              <a:buNone/>
            </a:pPr>
            <a:endParaRPr lang="en-US" sz="2000" b="1" dirty="0">
              <a:solidFill>
                <a:srgbClr val="FFFF00"/>
              </a:solidFill>
            </a:endParaRPr>
          </a:p>
          <a:p>
            <a:pPr>
              <a:lnSpc>
                <a:spcPct val="80000"/>
              </a:lnSpc>
              <a:buFont typeface="Wingdings" pitchFamily="2" charset="2"/>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1" name="Rectangle 3"/>
          <p:cNvSpPr>
            <a:spLocks noGrp="1" noChangeArrowheads="1"/>
          </p:cNvSpPr>
          <p:nvPr>
            <p:ph type="body" idx="1"/>
          </p:nvPr>
        </p:nvSpPr>
        <p:spPr>
          <a:xfrm>
            <a:off x="457200" y="333375"/>
            <a:ext cx="8229600" cy="6264275"/>
          </a:xfrm>
        </p:spPr>
        <p:txBody>
          <a:bodyPr/>
          <a:lstStyle/>
          <a:p>
            <a:pPr>
              <a:lnSpc>
                <a:spcPct val="80000"/>
              </a:lnSpc>
              <a:buNone/>
            </a:pPr>
            <a:endParaRPr lang="en-US" sz="1800" b="1" dirty="0">
              <a:solidFill>
                <a:srgbClr val="FFFF00"/>
              </a:solidFill>
            </a:endParaRPr>
          </a:p>
          <a:p>
            <a:pPr>
              <a:lnSpc>
                <a:spcPct val="80000"/>
              </a:lnSpc>
              <a:buNone/>
            </a:pPr>
            <a:endParaRPr lang="en-US" sz="1800" b="1" dirty="0">
              <a:solidFill>
                <a:srgbClr val="FFFF00"/>
              </a:solidFill>
            </a:endParaRPr>
          </a:p>
          <a:p>
            <a:pPr>
              <a:lnSpc>
                <a:spcPct val="80000"/>
              </a:lnSpc>
            </a:pPr>
            <a:endParaRPr lang="fa-IR" sz="2000" b="1" dirty="0" smtClean="0">
              <a:solidFill>
                <a:srgbClr val="FFFF00"/>
              </a:solidFill>
            </a:endParaRPr>
          </a:p>
          <a:p>
            <a:pPr>
              <a:lnSpc>
                <a:spcPct val="80000"/>
              </a:lnSpc>
            </a:pPr>
            <a:endParaRPr lang="fa-IR" sz="2000" b="1" dirty="0">
              <a:solidFill>
                <a:srgbClr val="FFFF00"/>
              </a:solidFill>
            </a:endParaRPr>
          </a:p>
          <a:p>
            <a:pPr>
              <a:lnSpc>
                <a:spcPct val="80000"/>
              </a:lnSpc>
            </a:pPr>
            <a:endParaRPr lang="fa-IR" sz="2000" b="1" dirty="0" smtClean="0">
              <a:solidFill>
                <a:srgbClr val="FFFF00"/>
              </a:solidFill>
            </a:endParaRPr>
          </a:p>
          <a:p>
            <a:pPr>
              <a:lnSpc>
                <a:spcPct val="80000"/>
              </a:lnSpc>
            </a:pPr>
            <a:r>
              <a:rPr lang="fa-IR" sz="2000" b="1" dirty="0" smtClean="0">
                <a:solidFill>
                  <a:srgbClr val="FFFF00"/>
                </a:solidFill>
              </a:rPr>
              <a:t>اعدام </a:t>
            </a:r>
            <a:r>
              <a:rPr lang="fa-IR" sz="2000" b="1" dirty="0">
                <a:solidFill>
                  <a:srgbClr val="FFFF00"/>
                </a:solidFill>
              </a:rPr>
              <a:t>مردان جنگجوی بنی‌قریظه به دستور پیامبر و در جهت تأیید حکم سعدبن معاذ مورد انتقاد برخی مستشرقین قرار گرفته است. ممکن است به نظر برخی چنین برسد که چرا پیامبر با آنان چون قبایل بنی‌نظیر و بنی‌قینقاع رفتار نکرد و به اخراج آنان از مدینه راضی نشد. </a:t>
            </a:r>
            <a:endParaRPr lang="en-US" sz="2000" b="1" dirty="0">
              <a:solidFill>
                <a:srgbClr val="FFFF00"/>
              </a:solidFill>
            </a:endParaRPr>
          </a:p>
          <a:p>
            <a:pPr>
              <a:lnSpc>
                <a:spcPct val="80000"/>
              </a:lnSpc>
            </a:pPr>
            <a:endParaRPr lang="en-US" sz="1800" b="1" dirty="0">
              <a:solidFill>
                <a:srgbClr val="FFFF00"/>
              </a:solidFill>
            </a:endParaRPr>
          </a:p>
          <a:p>
            <a:pPr>
              <a:lnSpc>
                <a:spcPct val="80000"/>
              </a:lnSpc>
            </a:pPr>
            <a:r>
              <a:rPr lang="fa-IR" sz="2000" b="1" dirty="0">
                <a:solidFill>
                  <a:srgbClr val="FFFF00"/>
                </a:solidFill>
              </a:rPr>
              <a:t>پاسخ این است که اگر چه هر سه قبیله یهود پیمان شکنی کردند، اما نقض عهد بنی‌قریظه به مراتب خطرناک‌تر و درهم کوبنده‌تر از دو قبیله دیگر بود. یهودیان که همواره مترصد فرصتی بودند تا از نظر عقیدتی یا نظامی به مسلمین ضربه وارد کنند، موقعیکه لشکر مسلمانان در جنگ خندق به واسطه محاصره قریش و احزاب و مواجهه با سپاهی 10 هزار نفری در سخت‌ترین شرایط به سر می‌بردند، با شکستن پیمان پیشین مسلمین و اتحاد با سپاه مخالف آنان از داخل تهدیدی جدید برای مسلمین گشودند تا جائیکه اضطراب مسلمین از ناحیه بنی‌قریظه درباره زنان و کودکان بیش از بیم آنان از سپاه قریش بود. که البته این توطئه بنی‌قریظه با سوارانی که پیامبر تکبیرگویان به شهر روانه کرد و همچنین زیرکی نعیم بن مسعود فرونشست. </a:t>
            </a:r>
            <a:endParaRPr lang="fa-IR" sz="2000" b="1" dirty="0" smtClean="0">
              <a:solidFill>
                <a:srgbClr val="FFFF00"/>
              </a:solidFill>
            </a:endParaRPr>
          </a:p>
          <a:p>
            <a:pPr>
              <a:lnSpc>
                <a:spcPct val="80000"/>
              </a:lnSpc>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9" name="Rectangle 3"/>
          <p:cNvSpPr>
            <a:spLocks noGrp="1" noChangeArrowheads="1"/>
          </p:cNvSpPr>
          <p:nvPr>
            <p:ph type="body" idx="1"/>
          </p:nvPr>
        </p:nvSpPr>
        <p:spPr>
          <a:xfrm>
            <a:off x="457200" y="981075"/>
            <a:ext cx="8229600" cy="5472113"/>
          </a:xfrm>
        </p:spPr>
        <p:txBody>
          <a:bodyPr/>
          <a:lstStyle/>
          <a:p>
            <a:pPr>
              <a:lnSpc>
                <a:spcPct val="80000"/>
              </a:lnSpc>
            </a:pPr>
            <a:r>
              <a:rPr lang="fa-IR" sz="2000" b="1">
                <a:solidFill>
                  <a:srgbClr val="FFFF00"/>
                </a:solidFill>
              </a:rPr>
              <a:t>همچنین سعدبن معاذ به رضایت و درخواست خود آنان به داوری برگزیده شد. سعد نیز پس از پذیرفتن حکمیت، کتاب تورات را که نزد بنی‌قریظه مقدس‌ترین کتاب‌هاست، ملاک و مستند حکم قرار داد. در باب تثنیه کتاب تورات آمده است: وقتی برای محاربه و جنگ به شهری نزدیک شدی، مردم آن را به صلح و سازش دعوت کن اگر پذیرفتند همگی طوایف آن، بندگان تواند و اگر مسالمت‌ نکردند و صلح نپذیرفتند و با تو به جنگ برخاستند آنان را محاصره کن. اگر پرودگاری که خداوند توست، آنان را به چنگ تو گرفتار ساخت همه مردانشان را از دم تیغ بگذران و زنان و چهارپایان و کودکان و هر چه را که در آن شهر است به غنیمت برگیر و غنائم دشمنان را که خداوند به تو اعطاء کرده است، بخور. </a:t>
            </a:r>
            <a:endParaRPr lang="en-US" sz="2000" b="1">
              <a:solidFill>
                <a:srgbClr val="FFFF00"/>
              </a:solidFill>
            </a:endParaRPr>
          </a:p>
          <a:p>
            <a:pPr>
              <a:lnSpc>
                <a:spcPct val="80000"/>
              </a:lnSpc>
            </a:pPr>
            <a:endParaRPr lang="en-US" sz="2000" b="1">
              <a:solidFill>
                <a:srgbClr val="FFFF00"/>
              </a:solidFill>
            </a:endParaRPr>
          </a:p>
          <a:p>
            <a:pPr>
              <a:lnSpc>
                <a:spcPct val="80000"/>
              </a:lnSpc>
            </a:pPr>
            <a:r>
              <a:rPr lang="fa-IR" sz="2000" b="1">
                <a:solidFill>
                  <a:srgbClr val="FFFF00"/>
                </a:solidFill>
              </a:rPr>
              <a:t>نکته دیگر اینکه یهودیان بنی‌قریظه پیش از این با پیامبر پیمانی بسته بودند که کعب‌‌بن اسد، رئیس بنی‌قریظه، نیز آنرا امضا کرده بود مبنی بر اینکه اگر برضد مصالح مسلمین و به یاری دشمنان توحید، فتنه و آشوب برپا کنند، مسلمین در کشتن آنها آزادند. بنابر این رای سعد بن معاذ رایی عادلانه است. از طرف دیگر همه آشکارا می‌دیدند که یهودیان تبعیدی بنی‌نضیر که مورد عفو پیامبر قرار گرفتند، چگونه با تحریک و همدستی قریش و تطمیع طوایف مشرک نقشه انهدام اسلام را در سر پروراندند و جنگ مخوف خندق را ترتیب دادند.</a:t>
            </a:r>
            <a:endParaRPr lang="en-US" sz="2000" b="1">
              <a:solidFill>
                <a:srgbClr val="FFFF00"/>
              </a:solidFill>
            </a:endParaRPr>
          </a:p>
          <a:p>
            <a:pPr>
              <a:lnSpc>
                <a:spcPct val="80000"/>
              </a:lnSpc>
            </a:pPr>
            <a:endParaRPr lang="en-US" sz="200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5365750" y="277813"/>
            <a:ext cx="3321050" cy="558800"/>
          </a:xfrm>
        </p:spPr>
        <p:txBody>
          <a:bodyPr/>
          <a:lstStyle/>
          <a:p>
            <a:r>
              <a:rPr lang="fa-IR" sz="4000" b="1"/>
              <a:t>غزوه بنی‌المصطلق</a:t>
            </a:r>
            <a:endParaRPr lang="en-US" sz="4000" b="1"/>
          </a:p>
        </p:txBody>
      </p:sp>
      <p:sp>
        <p:nvSpPr>
          <p:cNvPr id="156675" name="Rectangle 3"/>
          <p:cNvSpPr>
            <a:spLocks noGrp="1" noChangeArrowheads="1"/>
          </p:cNvSpPr>
          <p:nvPr>
            <p:ph type="body" idx="1"/>
          </p:nvPr>
        </p:nvSpPr>
        <p:spPr>
          <a:xfrm>
            <a:off x="539750" y="1484313"/>
            <a:ext cx="8229600" cy="4681537"/>
          </a:xfrm>
        </p:spPr>
        <p:txBody>
          <a:bodyPr/>
          <a:lstStyle/>
          <a:p>
            <a:pPr>
              <a:lnSpc>
                <a:spcPct val="90000"/>
              </a:lnSpc>
            </a:pPr>
            <a:r>
              <a:rPr lang="fa-IR" sz="2000" b="1" dirty="0">
                <a:solidFill>
                  <a:srgbClr val="FFFF00"/>
                </a:solidFill>
              </a:rPr>
              <a:t>در شعبان سال پنجم غزوه «بنی‌المصطلق</a:t>
            </a:r>
            <a:r>
              <a:rPr lang="fa-IR" sz="2000" b="1" dirty="0">
                <a:solidFill>
                  <a:srgbClr val="FFFF00"/>
                </a:solidFill>
                <a:latin typeface="Arial"/>
              </a:rPr>
              <a:t>» </a:t>
            </a:r>
            <a:r>
              <a:rPr lang="fa-IR" sz="2000" b="1" dirty="0">
                <a:solidFill>
                  <a:srgbClr val="FFFF00"/>
                </a:solidFill>
              </a:rPr>
              <a:t>که «مریسیع</a:t>
            </a:r>
            <a:r>
              <a:rPr lang="fa-IR" sz="2000" b="1" dirty="0">
                <a:solidFill>
                  <a:srgbClr val="FFFF00"/>
                </a:solidFill>
                <a:latin typeface="Arial"/>
              </a:rPr>
              <a:t>» </a:t>
            </a:r>
            <a:r>
              <a:rPr lang="fa-IR" sz="2000" b="1" dirty="0">
                <a:solidFill>
                  <a:srgbClr val="FFFF00"/>
                </a:solidFill>
              </a:rPr>
              <a:t>نیز نام دارد، به وقوع پیوست. بنی‌المصطلق تیره‌ای از قبیله خزاعه بودند و خزاعیها همواره با پیامبر یار و همراه بودند. در این زمان خبر آمد که بنی‌المصطلق به فرماندهی «حارث‌بن‌ابی‌ضرار</a:t>
            </a:r>
            <a:r>
              <a:rPr lang="fa-IR" sz="2000" b="1" dirty="0">
                <a:solidFill>
                  <a:srgbClr val="FFFF00"/>
                </a:solidFill>
                <a:latin typeface="Arial"/>
              </a:rPr>
              <a:t>» </a:t>
            </a:r>
            <a:r>
              <a:rPr lang="fa-IR" sz="2000" b="1" dirty="0">
                <a:solidFill>
                  <a:srgbClr val="FFFF00"/>
                </a:solidFill>
              </a:rPr>
              <a:t>در صدد حمله به مدینه هستند. پیامبر پس از دریافت این خبر با گروهی از مسلمین به سوی آنها حرکت کرد و در سرآبی به نام مریسیع و در ناحیه «قدید</a:t>
            </a:r>
            <a:r>
              <a:rPr lang="fa-IR" sz="2000" b="1" dirty="0">
                <a:solidFill>
                  <a:srgbClr val="FFFF00"/>
                </a:solidFill>
                <a:latin typeface="Arial"/>
              </a:rPr>
              <a:t>»، </a:t>
            </a:r>
            <a:r>
              <a:rPr lang="fa-IR" sz="2000" b="1" dirty="0">
                <a:solidFill>
                  <a:srgbClr val="FFFF00"/>
                </a:solidFill>
              </a:rPr>
              <a:t>جنگ سختی درگرفت که به شکست مشرکین و کشته شدن عده‌ای از آنها و فرارکردن عده‌ای دیگر و تصرف اموال و اسارت زن و فرزندشان به دست مسلمین منجر شد. یکی از مسلمین نیز اشتباهاً به دست مسلمان دیگری کشته شد.</a:t>
            </a:r>
          </a:p>
          <a:p>
            <a:pPr>
              <a:lnSpc>
                <a:spcPct val="90000"/>
              </a:lnSpc>
            </a:pPr>
            <a:r>
              <a:rPr lang="fa-IR" sz="2000" b="1" u="sng" dirty="0">
                <a:solidFill>
                  <a:srgbClr val="FFFF00"/>
                </a:solidFill>
              </a:rPr>
              <a:t>از مهمترین اتفاقات بعد از جنگ این بود که پیامبر یکی از دختران سران شورشی بنام جویریه دختر حارث بن ابی ضراررا با پرداخت فدیه آزاد کرد.</a:t>
            </a:r>
            <a:r>
              <a:rPr lang="fa-IR" sz="2000" b="1" dirty="0">
                <a:solidFill>
                  <a:srgbClr val="FFFF00"/>
                </a:solidFill>
              </a:rPr>
              <a:t> هنگامی که حارث برای پرداخت فدیه پیش پیامبر آمد چند شتر به همراه خود آورد و قبل از رسیدن به مدینه دو تا از شترهای مورد علاقه اش را در جایی پنهان کرد. وقتی که به نزد پیامبر آمد، پیامبر فرمود : چرا آن دو شتر را که در دره عقیق پنهان کردی نیاوردی؟ حارث با شنیدن این مطلب پی برد که او فرستاده خداست و مسلمان شد. پیامبر با دختر او ازدواج کرد و با شنیدن این خبر قبیله او نیز مسلمان شدند و ازاد گشتند. حضرت عایشه در این مورد فرمود:</a:t>
            </a:r>
            <a:r>
              <a:rPr lang="fa-IR" sz="2800" b="1" dirty="0">
                <a:solidFill>
                  <a:srgbClr val="FFFF00"/>
                </a:solidFill>
              </a:rPr>
              <a:t> </a:t>
            </a:r>
            <a:r>
              <a:rPr lang="fa-IR" sz="2000" b="1" dirty="0">
                <a:solidFill>
                  <a:srgbClr val="FFFF00"/>
                </a:solidFill>
                <a:latin typeface="Arial"/>
              </a:rPr>
              <a:t>«</a:t>
            </a:r>
            <a:r>
              <a:rPr lang="fa-IR" sz="2000" b="1" dirty="0">
                <a:solidFill>
                  <a:srgbClr val="FFFF00"/>
                </a:solidFill>
              </a:rPr>
              <a:t>من هیچ زنی را سراغ ندارم که به اندازه جویریه برای قوم خود خیر و برکت داشته باشد.»</a:t>
            </a:r>
            <a:r>
              <a:rPr lang="fa-IR" sz="2000" dirty="0"/>
              <a:t> </a:t>
            </a:r>
            <a:endParaRPr lang="en-US" sz="2000" dirty="0"/>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a:xfrm>
            <a:off x="6011863" y="277813"/>
            <a:ext cx="2674937" cy="271462"/>
          </a:xfrm>
        </p:spPr>
        <p:txBody>
          <a:bodyPr/>
          <a:lstStyle/>
          <a:p>
            <a:r>
              <a:rPr lang="ar-SA" sz="4000" b="1"/>
              <a:t>غزوه حدیبیه</a:t>
            </a:r>
            <a:endParaRPr lang="en-US" sz="4000" b="1"/>
          </a:p>
        </p:txBody>
      </p:sp>
      <p:sp>
        <p:nvSpPr>
          <p:cNvPr id="250883" name="Rectangle 3"/>
          <p:cNvSpPr>
            <a:spLocks noGrp="1" noChangeArrowheads="1"/>
          </p:cNvSpPr>
          <p:nvPr>
            <p:ph type="body" idx="1"/>
          </p:nvPr>
        </p:nvSpPr>
        <p:spPr>
          <a:xfrm>
            <a:off x="457200" y="785794"/>
            <a:ext cx="8229600" cy="5738831"/>
          </a:xfrm>
        </p:spPr>
        <p:txBody>
          <a:bodyPr/>
          <a:lstStyle/>
          <a:p>
            <a:pPr>
              <a:lnSpc>
                <a:spcPct val="80000"/>
              </a:lnSpc>
            </a:pPr>
            <a:r>
              <a:rPr lang="ar-SA" sz="2000" b="1" dirty="0">
                <a:solidFill>
                  <a:srgbClr val="FFFF00"/>
                </a:solidFill>
              </a:rPr>
              <a:t>پیامبر اکرم صلی الله علیه و آله در رویا دید که مسلمانان در مسجد الحرام مشغول انجام فرائض حجّ هستند. حضرت خواب خود را برای یارانش تعریف کرد و آن را به فال نیک گرفت که مسلمانان به زودی به آرزوی دیرینه خود خواهند رسید. </a:t>
            </a:r>
            <a:endParaRPr lang="en-US" sz="2000" b="1" dirty="0">
              <a:solidFill>
                <a:srgbClr val="FFFF00"/>
              </a:solidFill>
            </a:endParaRPr>
          </a:p>
          <a:p>
            <a:pPr>
              <a:lnSpc>
                <a:spcPct val="80000"/>
              </a:lnSpc>
            </a:pPr>
            <a:endParaRPr lang="en-US" sz="1800" b="1" dirty="0">
              <a:solidFill>
                <a:srgbClr val="FFFF00"/>
              </a:solidFill>
            </a:endParaRPr>
          </a:p>
          <a:p>
            <a:pPr>
              <a:lnSpc>
                <a:spcPct val="80000"/>
              </a:lnSpc>
            </a:pPr>
            <a:r>
              <a:rPr lang="ar-SA" sz="2000" b="1" dirty="0">
                <a:solidFill>
                  <a:srgbClr val="FFFF00"/>
                </a:solidFill>
              </a:rPr>
              <a:t>پیامبر به مسلمانان دستور داد که آماده سفر حج شوند. پیامبر با 1400 یا 1600 یا 1800 نفر در نقطه ای به نام ذوالحلیفه احرام بستند و هفتاد شتر را برای قربانی تعیین کرد و آنها را نشانه گذاری کرد و بدین وسیله هدف خود را از این سفر که یک سفر معنوی و زیارتی بود آشکار ساخت. </a:t>
            </a:r>
            <a:endParaRPr lang="en-US" sz="2000" b="1" dirty="0">
              <a:solidFill>
                <a:srgbClr val="FFFF00"/>
              </a:solidFill>
            </a:endParaRPr>
          </a:p>
          <a:p>
            <a:pPr>
              <a:lnSpc>
                <a:spcPct val="80000"/>
              </a:lnSpc>
              <a:buNone/>
            </a:pPr>
            <a:endParaRPr lang="en-US" sz="1800" b="1" dirty="0">
              <a:solidFill>
                <a:srgbClr val="FFFF00"/>
              </a:solidFill>
            </a:endParaRPr>
          </a:p>
          <a:p>
            <a:pPr>
              <a:lnSpc>
                <a:spcPct val="80000"/>
              </a:lnSpc>
            </a:pPr>
            <a:r>
              <a:rPr lang="ar-SA" sz="2000" b="1" dirty="0">
                <a:solidFill>
                  <a:srgbClr val="FFFF00"/>
                </a:solidFill>
              </a:rPr>
              <a:t>در نزدیکی عسفان یکی از یاران پیامبر به حضرت گزارش داد که سران قریش برای جلوگیری از پیشروی مسلمانان خالد بن ولید را با دویست سواره نظام در بیابانی به نام کراع الغمیم در 8 میلی عسفان فرستاده اند حضرت از این حرکت قریش اظهار تأسف کرد و به کمک راهنمایی شخصی از قبیله اسلم راهی را انتخاب کرد که با خالد روبرو نشوند و از طریق دره های صعب العبور در محلی به نام حدیبیه مستقر شدند. </a:t>
            </a:r>
            <a:endParaRPr lang="en-US" sz="2000" b="1" dirty="0">
              <a:solidFill>
                <a:srgbClr val="FFFF00"/>
              </a:solidFill>
            </a:endParaRPr>
          </a:p>
          <a:p>
            <a:pPr>
              <a:lnSpc>
                <a:spcPct val="80000"/>
              </a:lnSpc>
            </a:pPr>
            <a:r>
              <a:rPr lang="ar-SA" sz="2000" b="1" dirty="0">
                <a:solidFill>
                  <a:srgbClr val="FFFF00"/>
                </a:solidFill>
              </a:rPr>
              <a:t>قریش نمایندگان متعددی به حضور پیامبر فرستادند تا هدف او را از این مسافرت بدست آوردند. </a:t>
            </a:r>
            <a:endParaRPr lang="en-US" sz="2000" b="1" dirty="0">
              <a:solidFill>
                <a:srgbClr val="FFFF00"/>
              </a:solidFill>
            </a:endParaRPr>
          </a:p>
          <a:p>
            <a:pPr>
              <a:lnSpc>
                <a:spcPct val="80000"/>
              </a:lnSpc>
            </a:pPr>
            <a:r>
              <a:rPr lang="ar-SA" sz="2000" b="1" dirty="0">
                <a:solidFill>
                  <a:srgbClr val="FFFF00"/>
                </a:solidFill>
              </a:rPr>
              <a:t>پیامبر به آنان فرمود: من برای جنگ نیامده ام، آمده ام خانه خدا را زیارت کنم. </a:t>
            </a:r>
            <a:endParaRPr lang="en-US" sz="2000" b="1" dirty="0">
              <a:solidFill>
                <a:srgbClr val="FFFF00"/>
              </a:solidFill>
            </a:endParaRPr>
          </a:p>
          <a:p>
            <a:pPr>
              <a:lnSpc>
                <a:spcPct val="80000"/>
              </a:lnSpc>
            </a:pPr>
            <a:endParaRPr lang="en-US" sz="1800" b="1" dirty="0">
              <a:solidFill>
                <a:srgbClr val="FFFF00"/>
              </a:solidFill>
            </a:endParaRPr>
          </a:p>
          <a:p>
            <a:pPr>
              <a:lnSpc>
                <a:spcPct val="80000"/>
              </a:lnSpc>
            </a:pPr>
            <a:r>
              <a:rPr lang="ar-SA" sz="2000" b="1" dirty="0">
                <a:solidFill>
                  <a:srgbClr val="FFFF00"/>
                </a:solidFill>
              </a:rPr>
              <a:t>آخرین نماینده اعزامی قریش برای گفتگوی با پیامبر عروة بن مسعود بود که او هم نتوانست قریش را از جنگ و درگیری باز دارد پیامبر نیز متقابلاً دو نماینده برای مذاکره با قریش اعزام کرد. </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285729"/>
            <a:ext cx="8229600" cy="6357981"/>
          </a:xfrm>
        </p:spPr>
        <p:txBody>
          <a:bodyPr/>
          <a:lstStyle/>
          <a:p>
            <a:endParaRPr lang="fa-IR" sz="2000" b="1" dirty="0" smtClean="0">
              <a:solidFill>
                <a:srgbClr val="FFFF00"/>
              </a:solidFill>
            </a:endParaRPr>
          </a:p>
          <a:p>
            <a:r>
              <a:rPr lang="ar-SA" sz="2000" b="1" dirty="0" smtClean="0">
                <a:solidFill>
                  <a:srgbClr val="FFFF00"/>
                </a:solidFill>
              </a:rPr>
              <a:t>نماینده دوم پیامبر عثمان بن عفان بود او رهسپار مکه شد ولی پس از شنیدن پیام پیامبر قریش در پاسخ او گفتند که سوگند یاد کرده اند که نگذارند محمد با زور وارد مکه شود و با این سوگند راه برای مذاکره به منظور ورود مسلمانان به مکه بسته است. </a:t>
            </a:r>
            <a:endParaRPr lang="fa-IR" sz="2000" b="1" dirty="0" smtClean="0">
              <a:solidFill>
                <a:srgbClr val="FFFF00"/>
              </a:solidFill>
            </a:endParaRPr>
          </a:p>
          <a:p>
            <a:r>
              <a:rPr lang="ar-SA" sz="2000" b="1" dirty="0" smtClean="0">
                <a:solidFill>
                  <a:srgbClr val="FFFF00"/>
                </a:solidFill>
              </a:rPr>
              <a:t>با انتشار شایعه کشته شدن نماینده اعزامی پیامبر مسلمانان با پیامبر بیعت کردند که اگر جنگی پیش آمد هرگز فرار نکنند که نام این بیعت، بیعت رضوان است.</a:t>
            </a:r>
            <a:endParaRPr lang="fa-IR" b="1" dirty="0" smtClean="0">
              <a:solidFill>
                <a:srgbClr val="CEA53E"/>
              </a:solidFill>
            </a:endParaRPr>
          </a:p>
          <a:p>
            <a:r>
              <a:rPr lang="fa-IR" b="1" dirty="0" smtClean="0">
                <a:solidFill>
                  <a:srgbClr val="CEA53E"/>
                </a:solidFill>
              </a:rPr>
              <a:t>صلح حدیبیه</a:t>
            </a:r>
          </a:p>
          <a:p>
            <a:r>
              <a:rPr lang="fa-IR" sz="2000" b="1" dirty="0" smtClean="0">
                <a:solidFill>
                  <a:srgbClr val="FFFF00"/>
                </a:solidFill>
              </a:rPr>
              <a:t>پس از آنکه یاران پیامبر در حدیبیه با پیامبر بیعت کردند ، تکلیف مسلمانان روشن شد زیرا قریش یا با زیارت آنها از خانه خدا موافقت می‌کرد یا مخالفت؛ که در صورت دوم درگیری میان دو گروه حتمی بود. </a:t>
            </a:r>
            <a:endParaRPr lang="en-US" sz="2000" b="1" dirty="0" smtClean="0">
              <a:solidFill>
                <a:srgbClr val="FFFF00"/>
              </a:solidFill>
            </a:endParaRPr>
          </a:p>
          <a:p>
            <a:r>
              <a:rPr lang="fa-IR" sz="2000" b="1" dirty="0" smtClean="0">
                <a:solidFill>
                  <a:srgbClr val="FFFF00"/>
                </a:solidFill>
              </a:rPr>
              <a:t>عثمان بن عفان که آخرین نماینده اعزامی پیامبر به مکه بود برگشت و پیام قریش را رساند و اظهار داشت: مشکل قریش سوگندی است که یاد کرده‌اند که نگذارند شما و یارانتان با زور وارد مکّه شوید. </a:t>
            </a:r>
            <a:endParaRPr lang="en-US" sz="2000" b="1" dirty="0" smtClean="0">
              <a:solidFill>
                <a:srgbClr val="FFFF00"/>
              </a:solidFill>
            </a:endParaRPr>
          </a:p>
          <a:p>
            <a:pPr>
              <a:lnSpc>
                <a:spcPct val="80000"/>
              </a:lnSpc>
            </a:pPr>
            <a:r>
              <a:rPr lang="fa-IR" sz="2000" b="1" dirty="0" smtClean="0">
                <a:solidFill>
                  <a:srgbClr val="FFFF00"/>
                </a:solidFill>
              </a:rPr>
              <a:t>در همین هنگام سهیل بن عمرو نیز از سوی قریش برای مذاکره به حضور پیامبر رسید. پیامبر پس از کمی گفتگو، علی علیه السلام را فرا خواند و دستور داد </a:t>
            </a:r>
            <a:endParaRPr lang="en-US" sz="2000" b="1" dirty="0" smtClean="0">
              <a:solidFill>
                <a:srgbClr val="FFFF00"/>
              </a:solidFill>
            </a:endParaRPr>
          </a:p>
          <a:p>
            <a:pPr>
              <a:lnSpc>
                <a:spcPct val="80000"/>
              </a:lnSpc>
            </a:pPr>
            <a:r>
              <a:rPr lang="fa-IR" sz="2000" b="1" dirty="0" smtClean="0">
                <a:solidFill>
                  <a:srgbClr val="FFFF00"/>
                </a:solidFill>
              </a:rPr>
              <a:t>که پیمان صلح را این گونه بنوسید: </a:t>
            </a:r>
            <a:r>
              <a:rPr lang="fa-IR" sz="2000" b="1" dirty="0" smtClean="0">
                <a:solidFill>
                  <a:srgbClr val="FFFF00"/>
                </a:solidFill>
                <a:latin typeface="Arial"/>
              </a:rPr>
              <a:t>« </a:t>
            </a:r>
            <a:r>
              <a:rPr lang="fa-IR" sz="2000" b="1" dirty="0" smtClean="0">
                <a:solidFill>
                  <a:srgbClr val="FFFF00"/>
                </a:solidFill>
              </a:rPr>
              <a:t>بسم الله الرحمن الرحیم.» سهیل در همان ابتدای نامه مخالفت کرد؛ و قرار بر این شد که بنویسند:« باسمک اللهم</a:t>
            </a:r>
            <a:r>
              <a:rPr lang="fa-IR" sz="2000" b="1" dirty="0" smtClean="0">
                <a:solidFill>
                  <a:srgbClr val="FFFF00"/>
                </a:solidFill>
                <a:latin typeface="Arial"/>
              </a:rPr>
              <a:t>» </a:t>
            </a:r>
            <a:endParaRPr lang="en-US" sz="2000" b="1" dirty="0" smtClean="0">
              <a:solidFill>
                <a:srgbClr val="FFFF00"/>
              </a:solidFill>
            </a:endParaRPr>
          </a:p>
          <a:p>
            <a:pPr>
              <a:lnSpc>
                <a:spcPct val="80000"/>
              </a:lnSpc>
            </a:pPr>
            <a:endParaRPr lang="en-US" sz="2000" b="1" dirty="0" smtClean="0">
              <a:solidFill>
                <a:srgbClr val="FFFF00"/>
              </a:solidFill>
            </a:endParaRPr>
          </a:p>
          <a:p>
            <a:endParaRPr lang="en-US" b="1" dirty="0" smtClean="0">
              <a:solidFill>
                <a:srgbClr val="CEA53E"/>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7" name="Rectangle 3"/>
          <p:cNvSpPr>
            <a:spLocks noGrp="1" noChangeArrowheads="1"/>
          </p:cNvSpPr>
          <p:nvPr>
            <p:ph type="body" idx="1"/>
          </p:nvPr>
        </p:nvSpPr>
        <p:spPr>
          <a:xfrm>
            <a:off x="684213" y="285729"/>
            <a:ext cx="8229600" cy="6383360"/>
          </a:xfrm>
        </p:spPr>
        <p:txBody>
          <a:bodyPr/>
          <a:lstStyle/>
          <a:p>
            <a:pPr>
              <a:lnSpc>
                <a:spcPct val="80000"/>
              </a:lnSpc>
            </a:pPr>
            <a:endParaRPr lang="en-US" sz="2000" b="1" dirty="0">
              <a:solidFill>
                <a:srgbClr val="FFFF00"/>
              </a:solidFill>
            </a:endParaRPr>
          </a:p>
          <a:p>
            <a:pPr>
              <a:lnSpc>
                <a:spcPct val="80000"/>
              </a:lnSpc>
            </a:pPr>
            <a:r>
              <a:rPr lang="fa-IR" sz="2000" b="1" dirty="0" smtClean="0">
                <a:solidFill>
                  <a:srgbClr val="FFFF00"/>
                </a:solidFill>
              </a:rPr>
              <a:t>علی </a:t>
            </a:r>
            <a:r>
              <a:rPr lang="fa-IR" sz="2000" b="1" dirty="0">
                <a:solidFill>
                  <a:srgbClr val="FFFF00"/>
                </a:solidFill>
              </a:rPr>
              <a:t>علیه السلام به دستور پیامبر نوشت: </a:t>
            </a:r>
            <a:r>
              <a:rPr lang="fa-IR" sz="2000" b="1" dirty="0" smtClean="0">
                <a:solidFill>
                  <a:srgbClr val="FFFF00"/>
                </a:solidFill>
              </a:rPr>
              <a:t>این </a:t>
            </a:r>
            <a:r>
              <a:rPr lang="fa-IR" sz="2000" b="1" dirty="0">
                <a:solidFill>
                  <a:srgbClr val="FFFF00"/>
                </a:solidFill>
              </a:rPr>
              <a:t>پیمانی است که محمّد رسول الله با سهیل، نماینده قریش، بست. </a:t>
            </a:r>
            <a:endParaRPr lang="en-US" sz="2000" b="1" dirty="0">
              <a:solidFill>
                <a:srgbClr val="FFFF00"/>
              </a:solidFill>
            </a:endParaRPr>
          </a:p>
          <a:p>
            <a:pPr>
              <a:lnSpc>
                <a:spcPct val="80000"/>
              </a:lnSpc>
            </a:pPr>
            <a:r>
              <a:rPr lang="fa-IR" sz="2000" b="1" dirty="0">
                <a:solidFill>
                  <a:srgbClr val="FFFF00"/>
                </a:solidFill>
              </a:rPr>
              <a:t>سهیل گفت: ما اگر رسالت تو را قبول داشتیم که با تو جنگ نمی‌کردیم. </a:t>
            </a:r>
            <a:endParaRPr lang="en-US" sz="2000" b="1" dirty="0">
              <a:solidFill>
                <a:srgbClr val="FFFF00"/>
              </a:solidFill>
            </a:endParaRPr>
          </a:p>
          <a:p>
            <a:pPr>
              <a:lnSpc>
                <a:spcPct val="80000"/>
              </a:lnSpc>
            </a:pPr>
            <a:r>
              <a:rPr lang="fa-IR" sz="2000" b="1" dirty="0">
                <a:solidFill>
                  <a:srgbClr val="FFFF00"/>
                </a:solidFill>
              </a:rPr>
              <a:t>پیامبر به علی علیه السلام فرمود: کلمه رسول الله را پاک کن. </a:t>
            </a:r>
            <a:endParaRPr lang="en-US" sz="2000" b="1" dirty="0">
              <a:solidFill>
                <a:srgbClr val="FFFF00"/>
              </a:solidFill>
            </a:endParaRPr>
          </a:p>
          <a:p>
            <a:pPr>
              <a:lnSpc>
                <a:spcPct val="80000"/>
              </a:lnSpc>
            </a:pPr>
            <a:r>
              <a:rPr lang="fa-IR" sz="2000" b="1" dirty="0">
                <a:solidFill>
                  <a:srgbClr val="FFFF00"/>
                </a:solidFill>
              </a:rPr>
              <a:t>علی علیه السلام عرض کرد: من قدرت چنین جسارتی </a:t>
            </a:r>
            <a:r>
              <a:rPr lang="fa-IR" sz="2000" b="1" dirty="0" smtClean="0">
                <a:solidFill>
                  <a:srgbClr val="FFFF00"/>
                </a:solidFill>
              </a:rPr>
              <a:t>را </a:t>
            </a:r>
            <a:r>
              <a:rPr lang="fa-IR" sz="2000" b="1" dirty="0">
                <a:solidFill>
                  <a:srgbClr val="FFFF00"/>
                </a:solidFill>
              </a:rPr>
              <a:t>ندارم. </a:t>
            </a:r>
            <a:endParaRPr lang="en-US" sz="2000" b="1" dirty="0">
              <a:solidFill>
                <a:srgbClr val="FFFF00"/>
              </a:solidFill>
            </a:endParaRPr>
          </a:p>
          <a:p>
            <a:pPr>
              <a:lnSpc>
                <a:spcPct val="80000"/>
              </a:lnSpc>
            </a:pPr>
            <a:r>
              <a:rPr lang="fa-IR" sz="2000" b="1" dirty="0">
                <a:solidFill>
                  <a:srgbClr val="FFFF00"/>
                </a:solidFill>
              </a:rPr>
              <a:t>پیامبر از علی خواست که انگشت او را روی همان نقطه بگذارد تا شخصاً آن را پاک کند. </a:t>
            </a:r>
            <a:endParaRPr lang="en-US" sz="2000" b="1" dirty="0">
              <a:solidFill>
                <a:srgbClr val="FFFF00"/>
              </a:solidFill>
            </a:endParaRPr>
          </a:p>
          <a:p>
            <a:pPr>
              <a:lnSpc>
                <a:spcPct val="80000"/>
              </a:lnSpc>
            </a:pPr>
            <a:r>
              <a:rPr lang="fa-IR" sz="2400" b="1" dirty="0">
                <a:solidFill>
                  <a:srgbClr val="CEA53E"/>
                </a:solidFill>
              </a:rPr>
              <a:t>تعهدات صلح حدیبیه: </a:t>
            </a:r>
            <a:endParaRPr lang="fa-IR" sz="2400" b="1" dirty="0" smtClean="0">
              <a:solidFill>
                <a:srgbClr val="CEA53E"/>
              </a:solidFill>
            </a:endParaRPr>
          </a:p>
          <a:p>
            <a:pPr>
              <a:lnSpc>
                <a:spcPct val="80000"/>
              </a:lnSpc>
            </a:pPr>
            <a:r>
              <a:rPr lang="fa-IR" sz="2000" b="1" dirty="0" smtClean="0">
                <a:solidFill>
                  <a:srgbClr val="FFFF00"/>
                </a:solidFill>
              </a:rPr>
              <a:t>1) به مدت ده سال دست از جنگ بردارند تا امنیت در نقاط عربستان مستقر شود و اگر هر فردی از قریش از مکه گریخت و به مسلمانان پیوست باید او را به سوی قریش بازگردانند، ولی اگر یکی از مسلمانان به سوی قریش گریخت، قریش موظف به بازگرداندن او نیست. </a:t>
            </a:r>
          </a:p>
          <a:p>
            <a:pPr>
              <a:lnSpc>
                <a:spcPct val="80000"/>
              </a:lnSpc>
            </a:pPr>
            <a:r>
              <a:rPr lang="fa-IR" sz="2000" b="1" dirty="0" smtClean="0">
                <a:solidFill>
                  <a:srgbClr val="FFFF00"/>
                </a:solidFill>
              </a:rPr>
              <a:t>2) مسلمانان و قریش آزادند که با هر قبیله‌ای که خواستند پیمان ببندند </a:t>
            </a:r>
            <a:endParaRPr lang="en-US" sz="2000" b="1" dirty="0" smtClean="0">
              <a:solidFill>
                <a:srgbClr val="FFFF00"/>
              </a:solidFill>
            </a:endParaRPr>
          </a:p>
          <a:p>
            <a:pPr>
              <a:lnSpc>
                <a:spcPct val="80000"/>
              </a:lnSpc>
            </a:pPr>
            <a:r>
              <a:rPr lang="fa-IR" sz="2000" b="1" dirty="0" smtClean="0">
                <a:solidFill>
                  <a:srgbClr val="FFFF00"/>
                </a:solidFill>
              </a:rPr>
              <a:t>3) محمد و یارانش امسال به مدینه باز می‌گردند ولی در سال‌های آینده می‌توانند به زیارت خانه خدا بیایند به شرط این که: سه روز بیشتر در مکه نمانند ، سلاحی جز شمشیر همراه نداشته باشند ، مسلمانان مقیم مکه می‌توانند شعائر مذهبی خود را آزادانه به جا بیاورند و قریش حق مزاحمت ندارد. اموال دو طرف برای همدیگر محترم است و مال و جان مسلمانانی که از مدینه وارد مکه می‌شوند در امنیت خواهد بود. </a:t>
            </a:r>
          </a:p>
          <a:p>
            <a:pPr>
              <a:lnSpc>
                <a:spcPct val="80000"/>
              </a:lnSpc>
            </a:pPr>
            <a:r>
              <a:rPr lang="fa-IR" sz="2000" b="1" dirty="0" smtClean="0">
                <a:solidFill>
                  <a:srgbClr val="FFFF00"/>
                </a:solidFill>
              </a:rPr>
              <a:t>این پیمان در دو نسخه تنظیم شد و گروهی از شخصیت‌های قریش و اسلام به آن گواهی دادند. یک نسخه از آن به پیامبر اکرم صلی الله علیه و آله تقدیم شد و نسخه دیگر را به سهیل بن عمرو دادند. </a:t>
            </a:r>
            <a:endParaRPr lang="en-US" sz="2000" b="1" dirty="0" smtClean="0">
              <a:solidFill>
                <a:srgbClr val="FFFF00"/>
              </a:solidFill>
            </a:endParaRPr>
          </a:p>
          <a:p>
            <a:pPr>
              <a:lnSpc>
                <a:spcPct val="80000"/>
              </a:lnSpc>
            </a:pPr>
            <a:r>
              <a:rPr lang="fa-IR" sz="2000" b="1" dirty="0" smtClean="0">
                <a:solidFill>
                  <a:srgbClr val="FFFF00"/>
                </a:solidFill>
              </a:rPr>
              <a:t>رسول خدا صلی الله علیه و آله پس از این صلح، در همان جا قربانی کرد و سر تراشید و مسلمانان نیز چنین کردند و از احرام خارج شدند و راه مدینه را در پیش گرفتند.</a:t>
            </a:r>
            <a:endParaRPr lang="en-US" sz="2000" b="1" dirty="0" smtClean="0">
              <a:solidFill>
                <a:srgbClr val="FFFF00"/>
              </a:solidFill>
            </a:endParaRPr>
          </a:p>
          <a:p>
            <a:pPr>
              <a:lnSpc>
                <a:spcPct val="80000"/>
              </a:lnSpc>
            </a:pPr>
            <a:endParaRPr lang="en-US" sz="2000" b="1" dirty="0" smtClean="0">
              <a:solidFill>
                <a:srgbClr val="FFFF00"/>
              </a:solidFill>
            </a:endParaRPr>
          </a:p>
          <a:p>
            <a:pPr>
              <a:lnSpc>
                <a:spcPct val="80000"/>
              </a:lnSpc>
            </a:pPr>
            <a:endParaRPr lang="en-US" sz="2000" b="1" dirty="0" smtClean="0">
              <a:solidFill>
                <a:srgbClr val="FFFF00"/>
              </a:solidFill>
            </a:endParaRPr>
          </a:p>
          <a:p>
            <a:pPr>
              <a:lnSpc>
                <a:spcPct val="80000"/>
              </a:lnSpc>
            </a:pPr>
            <a:endParaRPr lang="en-US" sz="2000" b="1" dirty="0" smtClean="0">
              <a:solidFill>
                <a:srgbClr val="FFFF00"/>
              </a:solidFill>
            </a:endParaRPr>
          </a:p>
          <a:p>
            <a:pPr>
              <a:lnSpc>
                <a:spcPct val="80000"/>
              </a:lnSpc>
            </a:pPr>
            <a:endParaRPr lang="en-US" sz="2000" b="1" dirty="0" smtClean="0">
              <a:solidFill>
                <a:srgbClr val="FFFF00"/>
              </a:solidFill>
            </a:endParaRPr>
          </a:p>
          <a:p>
            <a:pPr>
              <a:lnSpc>
                <a:spcPct val="80000"/>
              </a:lnSpc>
            </a:pPr>
            <a:endParaRPr lang="en-US" sz="2000" b="1" dirty="0" smtClean="0">
              <a:solidFill>
                <a:srgbClr val="FFFF00"/>
              </a:solidFill>
            </a:endParaRPr>
          </a:p>
          <a:p>
            <a:pPr>
              <a:lnSpc>
                <a:spcPct val="80000"/>
              </a:lnSpc>
            </a:pPr>
            <a:endParaRPr lang="en-US" sz="2000" b="1" dirty="0" smtClean="0">
              <a:solidFill>
                <a:srgbClr val="FFFF00"/>
              </a:solidFill>
            </a:endParaRPr>
          </a:p>
          <a:p>
            <a:pPr>
              <a:lnSpc>
                <a:spcPct val="80000"/>
              </a:lnSpc>
            </a:pPr>
            <a:endParaRPr lang="fa-IR" sz="2400" b="1" dirty="0" smtClean="0">
              <a:solidFill>
                <a:srgbClr val="CEA53E"/>
              </a:solidFill>
            </a:endParaRPr>
          </a:p>
          <a:p>
            <a:pPr>
              <a:lnSpc>
                <a:spcPct val="80000"/>
              </a:lnSpc>
            </a:pPr>
            <a:endParaRPr lang="en-US" sz="2400" b="1" dirty="0">
              <a:solidFill>
                <a:srgbClr val="CEA53E"/>
              </a:solidFill>
            </a:endParaRP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a:xfrm>
            <a:off x="6804025" y="277813"/>
            <a:ext cx="1882775" cy="342900"/>
          </a:xfrm>
        </p:spPr>
        <p:txBody>
          <a:bodyPr/>
          <a:lstStyle/>
          <a:p>
            <a:r>
              <a:rPr lang="ar-SA" sz="4000" b="1"/>
              <a:t>فتح خیبر</a:t>
            </a:r>
            <a:endParaRPr lang="en-US" sz="4000" b="1"/>
          </a:p>
        </p:txBody>
      </p:sp>
      <p:sp>
        <p:nvSpPr>
          <p:cNvPr id="157699" name="Rectangle 3"/>
          <p:cNvSpPr>
            <a:spLocks noGrp="1" noChangeArrowheads="1"/>
          </p:cNvSpPr>
          <p:nvPr>
            <p:ph type="body" idx="1"/>
          </p:nvPr>
        </p:nvSpPr>
        <p:spPr>
          <a:xfrm>
            <a:off x="457200" y="836613"/>
            <a:ext cx="8229600" cy="5688012"/>
          </a:xfrm>
        </p:spPr>
        <p:txBody>
          <a:bodyPr/>
          <a:lstStyle/>
          <a:p>
            <a:pPr>
              <a:lnSpc>
                <a:spcPct val="80000"/>
              </a:lnSpc>
            </a:pPr>
            <a:r>
              <a:rPr lang="fa-IR" sz="2000" b="1" dirty="0">
                <a:solidFill>
                  <a:srgbClr val="FFFF00"/>
                </a:solidFill>
              </a:rPr>
              <a:t> واقعه مهم  سال هفتم فتح خیبر بود. خیبر جلگه‌ای است در 32 فرسنگی شمال مدینه، مشتمل بر قلعه‌های متعدد و نخلستان‌های بسیار و گله‌های فراوان و دارای آب و خاک مرغوبی برای کشاورزی بود، لذا شغل عمدة مردم آن زراعت بود. مردمانی یهودی  ساکن آنجا بودند و جمعیتی بالغ بربیست هزار نفر داشت. در آنجا هفت قلعة محکم وجود داشت به نام ناعم، قموص، کتیبه، شق، نطاه، وطیح و سلالم .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smtClean="0">
                <a:solidFill>
                  <a:srgbClr val="FFFF00"/>
                </a:solidFill>
              </a:rPr>
              <a:t>دو </a:t>
            </a:r>
            <a:r>
              <a:rPr lang="fa-IR" sz="2000" b="1" dirty="0">
                <a:solidFill>
                  <a:srgbClr val="FFFF00"/>
                </a:solidFill>
              </a:rPr>
              <a:t>عامل یکی </a:t>
            </a:r>
            <a:r>
              <a:rPr lang="fa-IR" sz="2000" b="1" dirty="0" smtClean="0">
                <a:solidFill>
                  <a:srgbClr val="FFFF00"/>
                </a:solidFill>
              </a:rPr>
              <a:t>سابقه </a:t>
            </a:r>
            <a:r>
              <a:rPr lang="fa-IR" sz="2000" b="1" dirty="0">
                <a:solidFill>
                  <a:srgbClr val="FFFF00"/>
                </a:solidFill>
              </a:rPr>
              <a:t>خیانت یهودیان خیبر در جنگ احزاب و دیگری توطئه‌هایی که از </a:t>
            </a:r>
            <a:r>
              <a:rPr lang="fa-IR" sz="2000" b="1" dirty="0" smtClean="0">
                <a:solidFill>
                  <a:srgbClr val="FFFF00"/>
                </a:solidFill>
              </a:rPr>
              <a:t>ناحیه آنان  </a:t>
            </a:r>
            <a:r>
              <a:rPr lang="fa-IR" sz="2000" b="1" dirty="0">
                <a:solidFill>
                  <a:srgbClr val="FFFF00"/>
                </a:solidFill>
              </a:rPr>
              <a:t>در دست شکل‌گیری بود،من‌جمله اخباری مبنی بر هم‌پیمان شدن خیبریان و تیره‌هایی از قبیلة غطفان برای حمله به مدینه، پیامبر را بر آن داشت تا غزوه‌ای به سوی آنان ترتیب دهد</a:t>
            </a:r>
            <a:r>
              <a:rPr lang="fa-IR" sz="2000" b="1" dirty="0" smtClean="0">
                <a:solidFill>
                  <a:srgbClr val="FFFF00"/>
                </a:solidFill>
              </a:rPr>
              <a:t>.</a:t>
            </a:r>
          </a:p>
          <a:p>
            <a:pPr>
              <a:lnSpc>
                <a:spcPct val="80000"/>
              </a:lnSpc>
            </a:pPr>
            <a:endParaRPr lang="fa-IR" sz="2000" b="1" dirty="0">
              <a:solidFill>
                <a:srgbClr val="FFFF00"/>
              </a:solidFill>
            </a:endParaRPr>
          </a:p>
          <a:p>
            <a:pPr>
              <a:lnSpc>
                <a:spcPct val="80000"/>
              </a:lnSpc>
            </a:pPr>
            <a:r>
              <a:rPr lang="fa-IR" sz="2000" b="1" dirty="0" smtClean="0">
                <a:solidFill>
                  <a:srgbClr val="FFFF00"/>
                </a:solidFill>
              </a:rPr>
              <a:t>رسول خدا در جمادی‌الاولی این سال و به اقوال دیگر محرم یا صفر یا ربیع‌الاول به سمت آنان رهسپار شد. با 1600 سرباز که دویست نفر آنها سواره بودند. </a:t>
            </a:r>
          </a:p>
          <a:p>
            <a:pPr>
              <a:lnSpc>
                <a:spcPct val="80000"/>
              </a:lnSpc>
            </a:pPr>
            <a:endParaRPr lang="en-US" sz="2000" b="1" dirty="0">
              <a:solidFill>
                <a:srgbClr val="FFFF00"/>
              </a:solidFill>
            </a:endParaRPr>
          </a:p>
          <a:p>
            <a:pPr>
              <a:lnSpc>
                <a:spcPct val="80000"/>
              </a:lnSpc>
            </a:pPr>
            <a:r>
              <a:rPr lang="fa-IR" sz="2000" b="1" dirty="0" smtClean="0">
                <a:solidFill>
                  <a:srgbClr val="FFFF00"/>
                </a:solidFill>
              </a:rPr>
              <a:t>پیامبر و مسلمین فاصله میان مدینه و خیبر را به‌سرعت و در 3 منزل پیمودند و برای آنکه راه ارتباطی یهودیان و قبیلة غطفان را که هم‌پیمان یکدیگر بودند و با خیبر تنها 2 فرسخ فاصله داشتند، قطع کنند، از راهی حرکت کردند تا مسلمانان میان آنها حائل شوند و از این رو بر سر آب رجیع فرودآمدند. تیره‌های غطفان تصمیم به حرکت و یاری خیبریان گرفتند اما چون اندکی از مسیر را طی کردند، از جانب خانه و دیار هراسان شدند و ترس اسارت زن و فرزند آنها را فراگرفت. از این رو به سرزمین خود بازگشتند و هم‌پیمانانشان را در برابر مسلمین تنها گزاردند.</a:t>
            </a:r>
            <a:endParaRPr lang="en-US" sz="2000" b="1" dirty="0" smtClean="0">
              <a:solidFill>
                <a:srgbClr val="FFFF00"/>
              </a:solidFill>
            </a:endParaRPr>
          </a:p>
          <a:p>
            <a:pPr>
              <a:lnSpc>
                <a:spcPct val="80000"/>
              </a:lnSpc>
            </a:pPr>
            <a:endParaRPr lang="en-US" sz="1600" b="1" dirty="0">
              <a:solidFill>
                <a:srgbClr val="FFFF00"/>
              </a:solidFill>
            </a:endParaRP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3" name="Rectangle 3"/>
          <p:cNvSpPr>
            <a:spLocks noGrp="1" noChangeArrowheads="1"/>
          </p:cNvSpPr>
          <p:nvPr>
            <p:ph type="body" idx="1"/>
          </p:nvPr>
        </p:nvSpPr>
        <p:spPr>
          <a:xfrm>
            <a:off x="611188" y="357166"/>
            <a:ext cx="8229600" cy="6169047"/>
          </a:xfrm>
        </p:spPr>
        <p:txBody>
          <a:bodyPr/>
          <a:lstStyle/>
          <a:p>
            <a:pPr>
              <a:lnSpc>
                <a:spcPct val="80000"/>
              </a:lnSpc>
              <a:buNone/>
            </a:pPr>
            <a:endParaRPr lang="fa-IR" sz="2000" b="1" dirty="0" smtClean="0">
              <a:solidFill>
                <a:srgbClr val="FFFF00"/>
              </a:solidFill>
            </a:endParaRPr>
          </a:p>
          <a:p>
            <a:pPr>
              <a:lnSpc>
                <a:spcPct val="80000"/>
              </a:lnSpc>
              <a:buNone/>
            </a:pPr>
            <a:endParaRPr lang="fa-IR" sz="2000" b="1" dirty="0">
              <a:solidFill>
                <a:srgbClr val="FFFF00"/>
              </a:solidFill>
            </a:endParaRPr>
          </a:p>
          <a:p>
            <a:pPr>
              <a:lnSpc>
                <a:spcPct val="80000"/>
              </a:lnSpc>
              <a:buNone/>
            </a:pPr>
            <a:endParaRPr lang="en-US" sz="2000" b="1" dirty="0">
              <a:solidFill>
                <a:srgbClr val="FFFF00"/>
              </a:solidFill>
            </a:endParaRPr>
          </a:p>
          <a:p>
            <a:pPr>
              <a:lnSpc>
                <a:spcPct val="80000"/>
              </a:lnSpc>
            </a:pPr>
            <a:r>
              <a:rPr lang="fa-IR" sz="2000" b="1" dirty="0" smtClean="0">
                <a:solidFill>
                  <a:srgbClr val="FFFF00"/>
                </a:solidFill>
              </a:rPr>
              <a:t>مسلمین </a:t>
            </a:r>
            <a:r>
              <a:rPr lang="fa-IR" sz="2000" b="1" dirty="0">
                <a:solidFill>
                  <a:srgbClr val="FFFF00"/>
                </a:solidFill>
              </a:rPr>
              <a:t>در نزدیکی قلعه‌ها اردو زدند و شبانه و به‌سرعت راه‌ها و نقاط حساس را تسخیر نمودند. صبحگاه که برخی از اهالی خیبر با بیل و کلنگ از قلعه‌ها به سمت مزارع و نخلستان‌ها بیرون آمدند، ناگهان با مسلمانان روبرو شدند که تمام اطراف را محاصره کرده بودند. به سرعت به خانه‌های خود گریختند و فریاد کردند: محمد با لشگرش. </a:t>
            </a:r>
            <a:endParaRPr lang="en-US" sz="2000" b="1" dirty="0">
              <a:solidFill>
                <a:srgbClr val="FFFF00"/>
              </a:solidFill>
            </a:endParaRPr>
          </a:p>
          <a:p>
            <a:pPr>
              <a:lnSpc>
                <a:spcPct val="80000"/>
              </a:lnSpc>
            </a:pPr>
            <a:r>
              <a:rPr lang="fa-IR" sz="2000" b="1" dirty="0" smtClean="0">
                <a:solidFill>
                  <a:srgbClr val="FFFF00"/>
                </a:solidFill>
              </a:rPr>
              <a:t>یهودیان درهای قلعه‌ها را محکم بستند.بزرگان یهود خیبر با یکدیگر به مشورت پرداختند. در بین آنان 2 هزار مرد جنگی بود. فکر آنان بابت ذخایر آب و غذا آسوده بود. قلعه‌ها چنان قطور بنا شده بود که سوراخ نمودن آنها غیرممکن می نمود. مردان یهودی از بالای قلعه‌ها موقعیتی مناسب برای پرتاب تیر و سنگ داشتند.نتیجة مشورت آنان چنین شد که زنان و کودکان را در یکی از قلعه‌ها و ذخایر غذایی را در دیگری جای دهند و جنگاوران هر قلعه با پرتاب سنگ و تیر از بالای قلعه به دفاع بپردازند. دلیران هر قلعه نیز در مواقع مناسب بیرون آیند و با مسلمین درگیر شوند. بدین گونه بود که یهودیان توانستند یک ماه مقاومت کنند به گونه‌ای که گاه برای فتح قلعه‌ای 10 روز تلاش انجام می‌گرفت.</a:t>
            </a:r>
            <a:endParaRPr lang="en-US" sz="2000" b="1" dirty="0" smtClean="0">
              <a:solidFill>
                <a:srgbClr val="FFFF00"/>
              </a:solidFill>
            </a:endParaRPr>
          </a:p>
          <a:p>
            <a:pPr>
              <a:lnSpc>
                <a:spcPct val="80000"/>
              </a:lnSpc>
            </a:pPr>
            <a:r>
              <a:rPr lang="fa-IR" sz="2000" b="1" dirty="0" smtClean="0">
                <a:solidFill>
                  <a:srgbClr val="FFFF00"/>
                </a:solidFill>
              </a:rPr>
              <a:t>نقل است که حباب بن منذر که فردی ورزیده و متخصص بود، پس از استقرار سپاه اسلام و اردو زدن در نزدیکی قلعه‌ها به نزد پیامبر آمد و گفت : «اگر فرود آمدن در این زمین به امر وحی نیست، در این مورد سخنی دارم.» پیامبر فرمود که حکمی نرسیده‌است. پس حباب گفت: «محل استقرار ما در نزدیکی قلعة نطاه و در تیررس آنان است.اگر دستور دهید جای دیگری انتخاب شود.» پیامبر سخن او را پذیرفت. لذا حباب مکانی مناسب در پناه نخل‌ها برگزید به‌گونه‌ای که از تیررس جنگجویان قلعه‌ها خارج بود. </a:t>
            </a:r>
            <a:endParaRPr lang="en-US" sz="2000" b="1" dirty="0" smtClean="0">
              <a:solidFill>
                <a:srgbClr val="FFFF00"/>
              </a:solidFill>
            </a:endParaRPr>
          </a:p>
          <a:p>
            <a:pPr>
              <a:lnSpc>
                <a:spcPct val="80000"/>
              </a:lnSpc>
            </a:pPr>
            <a:endParaRPr lang="en-US" sz="1600" b="1" dirty="0">
              <a:solidFill>
                <a:srgbClr val="FFFF00"/>
              </a:solidFill>
            </a:endParaRP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a:xfrm>
            <a:off x="3278188" y="277813"/>
            <a:ext cx="5408612" cy="414337"/>
          </a:xfrm>
        </p:spPr>
        <p:txBody>
          <a:bodyPr/>
          <a:lstStyle/>
          <a:p>
            <a:r>
              <a:rPr lang="fa-IR" sz="4000"/>
              <a:t> </a:t>
            </a:r>
            <a:r>
              <a:rPr lang="fa-IR" sz="4000" b="1"/>
              <a:t>دلاوری‌های علی در فتح خیبر</a:t>
            </a:r>
            <a:endParaRPr lang="en-US" sz="4000" b="1"/>
          </a:p>
        </p:txBody>
      </p:sp>
      <p:sp>
        <p:nvSpPr>
          <p:cNvPr id="159747" name="Rectangle 3"/>
          <p:cNvSpPr>
            <a:spLocks noGrp="1" noChangeArrowheads="1"/>
          </p:cNvSpPr>
          <p:nvPr>
            <p:ph type="body" idx="1"/>
          </p:nvPr>
        </p:nvSpPr>
        <p:spPr>
          <a:xfrm>
            <a:off x="457200" y="836613"/>
            <a:ext cx="8229600" cy="5616575"/>
          </a:xfrm>
        </p:spPr>
        <p:txBody>
          <a:bodyPr/>
          <a:lstStyle/>
          <a:p>
            <a:pPr>
              <a:lnSpc>
                <a:spcPct val="80000"/>
              </a:lnSpc>
              <a:buNone/>
            </a:pPr>
            <a:r>
              <a:rPr lang="fa-IR" sz="2000" b="1" dirty="0">
                <a:solidFill>
                  <a:srgbClr val="FFFF00"/>
                </a:solidFill>
              </a:rPr>
              <a:t> </a:t>
            </a:r>
            <a:r>
              <a:rPr lang="fa-IR" sz="2000" b="1" dirty="0" smtClean="0">
                <a:solidFill>
                  <a:srgbClr val="FFFF00"/>
                </a:solidFill>
              </a:rPr>
              <a:t>    برخی می گویند که قلعه ناعم ابتدا فتح شد و در فتح آن «محمود بن مسلمه</a:t>
            </a:r>
            <a:r>
              <a:rPr lang="fa-IR" sz="2000" b="1" dirty="0" smtClean="0">
                <a:solidFill>
                  <a:srgbClr val="FFFF00"/>
                </a:solidFill>
                <a:latin typeface="Arial"/>
              </a:rPr>
              <a:t>» </a:t>
            </a:r>
            <a:r>
              <a:rPr lang="fa-IR" sz="2000" b="1" dirty="0" smtClean="0">
                <a:solidFill>
                  <a:srgbClr val="FFFF00"/>
                </a:solidFill>
              </a:rPr>
              <a:t>به شهادت رسید و پنجاه تن از مسلمین زخمی شدند. پس از قلعة ناعم نوبت به قلعة قموص رسید. با فتح آن اسیران بسیار و غنائم فراوان نصیب مسلمین شد. قلعه‌ها یکی پس از دیگری به تسخیر مسلمین درآمدند. اما چون نوبت به دو قلعه وطیح و سلالم رسید، فتح آن دو مشکل شد. چراکه جنگجویان یهود در این دو قلعه باقی‌مانده جمع شده بودند و سرسختانه مقاومت می کردند. مسلمانان بیش از 10 روز در اطراف این دو قلعه بودند اما با وجود کشته‌های بسیار نتوانستند کاری از پیش ببرند. </a:t>
            </a:r>
            <a:endParaRPr lang="en-US" sz="2000" b="1" dirty="0" smtClean="0">
              <a:solidFill>
                <a:srgbClr val="FFFF00"/>
              </a:solidFill>
            </a:endParaRPr>
          </a:p>
          <a:p>
            <a:pPr>
              <a:lnSpc>
                <a:spcPct val="80000"/>
              </a:lnSpc>
            </a:pPr>
            <a:r>
              <a:rPr lang="fa-IR" sz="2000" b="1" dirty="0" smtClean="0">
                <a:solidFill>
                  <a:srgbClr val="FFFF00"/>
                </a:solidFill>
              </a:rPr>
              <a:t>روز </a:t>
            </a:r>
            <a:r>
              <a:rPr lang="fa-IR" sz="2000" b="1" dirty="0">
                <a:solidFill>
                  <a:srgbClr val="FFFF00"/>
                </a:solidFill>
              </a:rPr>
              <a:t>بعد پیامبر فرمود که علی کجاست؟ در این هنگام علی دچار چشم‌درد شدیدی شده بود. او را به حضور پیامبر آوردند. آن حضرت بر چشم علی ابن ابی طالب دمید. درد چشمان او برطرف شد و تا آخر عمر هیچگاه به سردرد و چشم درد مبتلا نشد. پیامبر پرچم را به علی سپرد و یادآور شد که «پیش از شروع نبرد، نمایندگانی به سوی سران قلعه بفرستد و آنان را به اسلام بخوان. اگر نپذیرفتند، آنها را به وظایف خویش تحت لوای حکومت اسلامی آشنا ساز و اگر به هیچکدام گردن ننهادند، با آنها بجنگ.» آخرین جمله پیامبر به علی این بود که: « لئن یهدی الله بک رجلاً واحداً خیر من ان یکون لک حمر النعم.»</a:t>
            </a:r>
            <a:endParaRPr lang="en-US" sz="2000" b="1" dirty="0">
              <a:solidFill>
                <a:srgbClr val="FFFF00"/>
              </a:solidFill>
            </a:endParaRPr>
          </a:p>
          <a:p>
            <a:pPr>
              <a:lnSpc>
                <a:spcPct val="80000"/>
              </a:lnSpc>
            </a:pPr>
            <a:r>
              <a:rPr lang="fa-IR" sz="2000" b="1" dirty="0" smtClean="0">
                <a:solidFill>
                  <a:srgbClr val="FFFF00"/>
                </a:solidFill>
              </a:rPr>
              <a:t>علی با جمعی از مسلمین برای فتح قلعه‌های وطیح و سلالم حرکت کرد. علی رئیس قلعه را، که «حارث</a:t>
            </a:r>
            <a:r>
              <a:rPr lang="fa-IR" sz="2000" b="1" dirty="0" smtClean="0">
                <a:solidFill>
                  <a:srgbClr val="FFFF00"/>
                </a:solidFill>
                <a:latin typeface="Arial"/>
              </a:rPr>
              <a:t>» </a:t>
            </a:r>
            <a:r>
              <a:rPr lang="fa-IR" sz="2000" b="1" dirty="0" smtClean="0">
                <a:solidFill>
                  <a:srgbClr val="FFFF00"/>
                </a:solidFill>
              </a:rPr>
              <a:t>نام داشت، کشت. در این موقع برادر حارث، به نام «مرحب</a:t>
            </a:r>
            <a:r>
              <a:rPr lang="fa-IR" sz="2000" b="1" dirty="0" smtClean="0">
                <a:solidFill>
                  <a:srgbClr val="FFFF00"/>
                </a:solidFill>
                <a:latin typeface="Arial"/>
              </a:rPr>
              <a:t>»، </a:t>
            </a:r>
            <a:r>
              <a:rPr lang="fa-IR" sz="2000" b="1" dirty="0" smtClean="0">
                <a:solidFill>
                  <a:srgbClr val="FFFF00"/>
                </a:solidFill>
              </a:rPr>
              <a:t>به میدان آمد. مرحب ضربتی زد. سپر علی به دو نیم شد اما به او آسیبی نرسید. آنگاه علی ضربه‌ای بر سر مرحب وارد کرد. و کلاه‌خود او را شکافت. پس از او دیگر برادرش، یاسر به میدان آمد. او نیز به شمشیر علی کشته شد. پس از کشته‌شدن این سه برادر پهلوان، یهودیان به داخل قلعه رفتند ولی علی بن ابی طالب با کمک نیروهای الهی و امدادهای از غیب آمده، در قلعه را از جای کند. با حملة او، دیگر مسلمین نیز به داخل قلعه رفتند و داستان یهود خیبر نیز پایان یافت.</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3"/>
          <p:cNvSpPr>
            <a:spLocks noGrp="1" noChangeArrowheads="1"/>
          </p:cNvSpPr>
          <p:nvPr>
            <p:ph type="body" idx="1"/>
          </p:nvPr>
        </p:nvSpPr>
        <p:spPr>
          <a:xfrm>
            <a:off x="457200" y="260350"/>
            <a:ext cx="8229600" cy="6264275"/>
          </a:xfrm>
        </p:spPr>
        <p:txBody>
          <a:bodyPr/>
          <a:lstStyle/>
          <a:p>
            <a:pPr>
              <a:lnSpc>
                <a:spcPct val="80000"/>
              </a:lnSpc>
              <a:buFont typeface="Wingdings" pitchFamily="2" charset="2"/>
              <a:buNone/>
            </a:pPr>
            <a:endParaRPr lang="en-US" sz="1600" b="1" dirty="0">
              <a:solidFill>
                <a:srgbClr val="FFFF00"/>
              </a:solidFill>
            </a:endParaRPr>
          </a:p>
          <a:p>
            <a:pPr>
              <a:lnSpc>
                <a:spcPct val="80000"/>
              </a:lnSpc>
              <a:buNone/>
            </a:pPr>
            <a:endParaRPr lang="en-US" sz="2400" b="1" dirty="0">
              <a:solidFill>
                <a:srgbClr val="FFFF00"/>
              </a:solidFill>
            </a:endParaRPr>
          </a:p>
          <a:p>
            <a:pPr>
              <a:lnSpc>
                <a:spcPct val="80000"/>
              </a:lnSpc>
            </a:pPr>
            <a:r>
              <a:rPr lang="fa-IR" sz="2400" b="1" dirty="0">
                <a:solidFill>
                  <a:srgbClr val="FFFF00"/>
                </a:solidFill>
              </a:rPr>
              <a:t>  </a:t>
            </a:r>
            <a:r>
              <a:rPr lang="fa-IR" sz="2000" b="1" dirty="0">
                <a:solidFill>
                  <a:srgbClr val="FFFF00"/>
                </a:solidFill>
              </a:rPr>
              <a:t> </a:t>
            </a:r>
            <a:r>
              <a:rPr lang="fa-IR" sz="2000" b="1" u="sng" dirty="0">
                <a:solidFill>
                  <a:srgbClr val="FFFF00"/>
                </a:solidFill>
              </a:rPr>
              <a:t>تلفات مسلمین در این جنگ 15 یا 20 نفر و تلفات یهود نیز 93 نفر بود.</a:t>
            </a:r>
            <a:r>
              <a:rPr lang="fa-IR" sz="2400" b="1" u="sng" dirty="0">
                <a:solidFill>
                  <a:srgbClr val="FFFF00"/>
                </a:solidFill>
              </a:rPr>
              <a:t>  </a:t>
            </a:r>
            <a:endParaRPr lang="fa-IR" sz="2400" b="1" u="sng" dirty="0" smtClean="0">
              <a:solidFill>
                <a:srgbClr val="FFFF00"/>
              </a:solidFill>
            </a:endParaRPr>
          </a:p>
          <a:p>
            <a:pPr>
              <a:lnSpc>
                <a:spcPct val="80000"/>
              </a:lnSpc>
            </a:pPr>
            <a:endParaRPr lang="fa-IR" sz="2400" b="1" u="sng" dirty="0">
              <a:solidFill>
                <a:srgbClr val="FFFF00"/>
              </a:solidFill>
            </a:endParaRPr>
          </a:p>
          <a:p>
            <a:pPr>
              <a:lnSpc>
                <a:spcPct val="80000"/>
              </a:lnSpc>
            </a:pPr>
            <a:r>
              <a:rPr lang="fa-IR" sz="2000" b="1" dirty="0" smtClean="0">
                <a:solidFill>
                  <a:srgbClr val="FFFF00"/>
                </a:solidFill>
              </a:rPr>
              <a:t>دلایل پیروزی مسلمین در این جنگ را می توان چنین برشمرد: 1- نقشه‌های دقیق نظامی 2- کسب اسرار دشمن یهودی 3- فداکاری و دلاوری علی بن ابی طالب.</a:t>
            </a:r>
          </a:p>
          <a:p>
            <a:pPr>
              <a:lnSpc>
                <a:spcPct val="80000"/>
              </a:lnSpc>
            </a:pPr>
            <a:endParaRPr lang="fa-IR" sz="2400" b="1" u="sng" dirty="0">
              <a:solidFill>
                <a:srgbClr val="FFFF00"/>
              </a:solidFill>
            </a:endParaRPr>
          </a:p>
          <a:p>
            <a:pPr>
              <a:lnSpc>
                <a:spcPct val="80000"/>
              </a:lnSpc>
            </a:pPr>
            <a:r>
              <a:rPr lang="fa-IR" sz="2000" b="1" dirty="0" smtClean="0">
                <a:solidFill>
                  <a:srgbClr val="FFFF00"/>
                </a:solidFill>
              </a:rPr>
              <a:t>رفتار پیامبر با یهودیان خیبر پس از فتح خیبر، با آنکه آنان اعراب را در جنگ با پیامبر بر ضد او شورانده بودند، با عطوفت و رافت بسیار تؤام بود. پیامبر با تقاضای ایشان مبنی بر اینکه یهودیان در خیبر و بر سر نخلستان‌ها و مزارع خود باقی بمانند، و به کار مشغول باشند، و هر سال نیمی از محصول خود را بالمناصفه به مسلمین بپردازند، موافقت کرد. به شرط آنکه هر وقت پیامبر بخواهد یا از آنان جنایتی ببیند، آنان را اخراج کند. این وضع باقی بود تا زمان خلیفة دوم که یهودیان را به کلی از سرزمین وحی بیرون ریخت.</a:t>
            </a:r>
            <a:endParaRPr lang="en-US" sz="2000" b="1" u="sng" dirty="0">
              <a:solidFill>
                <a:srgbClr val="FFFF00"/>
              </a:solidFill>
            </a:endParaRPr>
          </a:p>
          <a:p>
            <a:pPr>
              <a:lnSpc>
                <a:spcPct val="80000"/>
              </a:lnSpc>
              <a:buFont typeface="Wingdings" pitchFamily="2" charset="2"/>
              <a:buNone/>
            </a:pPr>
            <a:endParaRPr lang="fa-IR" sz="2400" b="1" dirty="0" smtClean="0">
              <a:solidFill>
                <a:srgbClr val="FFFF00"/>
              </a:solidFill>
            </a:endParaRPr>
          </a:p>
          <a:p>
            <a:pPr>
              <a:lnSpc>
                <a:spcPct val="80000"/>
              </a:lnSpc>
              <a:buFont typeface="Wingdings" pitchFamily="2" charset="2"/>
              <a:buNone/>
            </a:pPr>
            <a:endParaRPr lang="en-US" sz="2400" b="1" dirty="0">
              <a:solidFill>
                <a:srgbClr val="FFFF00"/>
              </a:solidFill>
            </a:endParaRPr>
          </a:p>
          <a:p>
            <a:pPr>
              <a:lnSpc>
                <a:spcPct val="80000"/>
              </a:lnSpc>
              <a:buFont typeface="Wingdings" pitchFamily="2" charset="2"/>
              <a:buNone/>
            </a:pPr>
            <a:endParaRPr lang="en-US" sz="2400" b="1" dirty="0">
              <a:solidFill>
                <a:srgbClr val="FFFF00"/>
              </a:solidFill>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a:xfrm>
            <a:off x="7334250" y="260350"/>
            <a:ext cx="1809750" cy="342900"/>
          </a:xfrm>
        </p:spPr>
        <p:txBody>
          <a:bodyPr/>
          <a:lstStyle/>
          <a:p>
            <a:r>
              <a:rPr lang="ar-SA" sz="4000" b="1"/>
              <a:t>فتح مکه</a:t>
            </a:r>
            <a:r>
              <a:rPr lang="ar-SA" sz="4000"/>
              <a:t> </a:t>
            </a:r>
            <a:endParaRPr lang="en-US" sz="4000"/>
          </a:p>
        </p:txBody>
      </p:sp>
      <p:sp>
        <p:nvSpPr>
          <p:cNvPr id="161795" name="Rectangle 3"/>
          <p:cNvSpPr>
            <a:spLocks noGrp="1" noChangeArrowheads="1"/>
          </p:cNvSpPr>
          <p:nvPr>
            <p:ph type="body" idx="1"/>
          </p:nvPr>
        </p:nvSpPr>
        <p:spPr>
          <a:xfrm>
            <a:off x="468313" y="1484313"/>
            <a:ext cx="8424862" cy="5040312"/>
          </a:xfrm>
        </p:spPr>
        <p:txBody>
          <a:bodyPr/>
          <a:lstStyle/>
          <a:p>
            <a:pPr>
              <a:lnSpc>
                <a:spcPct val="80000"/>
              </a:lnSpc>
            </a:pPr>
            <a:r>
              <a:rPr lang="fa-IR" sz="2000" b="1" dirty="0">
                <a:solidFill>
                  <a:srgbClr val="FFFF00"/>
                </a:solidFill>
              </a:rPr>
              <a:t>پیامبر در سال ششم هجرت در حدیبه با قریشیان پیمانی بست که مطابق آن هر قبیله‌ای بخواهد با محمد یا قریش هم پیمان شود، آزاد است و قریشیان نیز با محمد و هم‌ پیمانان او به جنگ نپردازند و کسی را به جنگ آنان تحریک نکنند و یاری ندهند.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پیامبر و پیروان ایشان به مواد این قرارداد پایبند و وفادار بودند تا آنکه در این سال قرارداد حدیبه به وسیله قریشیان نقض شد و بدین صورت این قرارداد از اعتبار ساقط شد و زمینه برای فتح مکه آماده گردید. واقعه از این قراراست که پس از انعقاد قرارداد حدیبیه در سال ششم هجرت قبیلة خزاعه به پیمان پیامبر درآمدند و قبیلة «بنی‌بکر بن کلاب</a:t>
            </a:r>
            <a:r>
              <a:rPr lang="fa-IR" sz="2000" b="1" dirty="0">
                <a:solidFill>
                  <a:srgbClr val="FFFF00"/>
                </a:solidFill>
                <a:latin typeface="Arial"/>
              </a:rPr>
              <a:t>» </a:t>
            </a:r>
            <a:r>
              <a:rPr lang="fa-IR" sz="2000" b="1" dirty="0">
                <a:solidFill>
                  <a:srgbClr val="FFFF00"/>
                </a:solidFill>
              </a:rPr>
              <a:t>که هم مرز خزاعه و از دشمنان دیرینة آنان بودند با قریش هم پیمان شدند. میان بنی‌بکر و خزاعه از زمان جاهلیت عداوت‌های بسیاری بر جای مانده بود. درسال هشتم نیز در میان آنان درگیری به وجود آمد. به این صورت که بنی‌بکر شبانگاهی در نزدیکی مکه وکنار آبی به نام «وتیر</a:t>
            </a:r>
            <a:r>
              <a:rPr lang="fa-IR" sz="2000" b="1" dirty="0">
                <a:solidFill>
                  <a:srgbClr val="FFFF00"/>
                </a:solidFill>
                <a:latin typeface="Arial"/>
              </a:rPr>
              <a:t>» </a:t>
            </a:r>
            <a:r>
              <a:rPr lang="fa-IR" sz="2000" b="1" dirty="0">
                <a:solidFill>
                  <a:srgbClr val="FFFF00"/>
                </a:solidFill>
              </a:rPr>
              <a:t>بر خزاعه حمله کردند و جمعی را کشتند قریش در این جنگ هم پیمان خود یعنی قبیلة‌ بنی‌بکر را علیه خزاعه یاری نمود و آنان را تجهیز و تسلیح کرد و حتی برخی از قریشیان چون صفوان بن امیه و عکرمه بن ابی جهل و سهیل بن عمرو شبانه به یاری بنی‌بکر آمدند تا آنکه کسی آنان را نشاسد. </a:t>
            </a:r>
            <a:endParaRPr lang="en-US" sz="1800" b="1" dirty="0">
              <a:solidFill>
                <a:srgbClr val="FFFF00"/>
              </a:solidFill>
            </a:endParaRPr>
          </a:p>
          <a:p>
            <a:pPr>
              <a:lnSpc>
                <a:spcPct val="80000"/>
              </a:lnSpc>
            </a:pPr>
            <a:endParaRPr lang="en-US" sz="1800" b="1" dirty="0">
              <a:solidFill>
                <a:srgbClr val="FFFF00"/>
              </a:solidFill>
            </a:endParaRPr>
          </a:p>
          <a:p>
            <a:pPr>
              <a:lnSpc>
                <a:spcPct val="80000"/>
              </a:lnSpc>
            </a:pPr>
            <a:endParaRPr lang="en-US" sz="1800" b="1" dirty="0">
              <a:solidFill>
                <a:srgbClr val="FFFF00"/>
              </a:solidFill>
            </a:endParaRPr>
          </a:p>
        </p:txBody>
      </p:sp>
      <p:sp>
        <p:nvSpPr>
          <p:cNvPr id="161796" name="Text Box 4"/>
          <p:cNvSpPr txBox="1">
            <a:spLocks noChangeArrowheads="1"/>
          </p:cNvSpPr>
          <p:nvPr/>
        </p:nvSpPr>
        <p:spPr bwMode="auto">
          <a:xfrm>
            <a:off x="3995738" y="1052513"/>
            <a:ext cx="4864100" cy="366712"/>
          </a:xfrm>
          <a:prstGeom prst="rect">
            <a:avLst/>
          </a:prstGeom>
          <a:noFill/>
          <a:ln w="9525">
            <a:noFill/>
            <a:miter lim="800000"/>
            <a:headEnd/>
            <a:tailEnd/>
          </a:ln>
          <a:effectLst/>
        </p:spPr>
        <p:txBody>
          <a:bodyPr>
            <a:spAutoFit/>
          </a:bodyPr>
          <a:lstStyle/>
          <a:p>
            <a:endParaRPr lang="en-US"/>
          </a:p>
        </p:txBody>
      </p:sp>
      <p:sp>
        <p:nvSpPr>
          <p:cNvPr id="161797" name="Text Box 5"/>
          <p:cNvSpPr txBox="1">
            <a:spLocks noChangeArrowheads="1"/>
          </p:cNvSpPr>
          <p:nvPr/>
        </p:nvSpPr>
        <p:spPr bwMode="auto">
          <a:xfrm>
            <a:off x="4279900" y="1125538"/>
            <a:ext cx="4864100" cy="366712"/>
          </a:xfrm>
          <a:prstGeom prst="rect">
            <a:avLst/>
          </a:prstGeom>
          <a:noFill/>
          <a:ln w="9525">
            <a:noFill/>
            <a:miter lim="800000"/>
            <a:headEnd/>
            <a:tailEnd/>
          </a:ln>
          <a:effectLst/>
        </p:spPr>
        <p:txBody>
          <a:bodyPr>
            <a:spAutoFit/>
          </a:bodyPr>
          <a:lstStyle/>
          <a:p>
            <a:endParaRPr lang="en-US"/>
          </a:p>
        </p:txBody>
      </p:sp>
      <p:sp>
        <p:nvSpPr>
          <p:cNvPr id="161798" name="Rectangle 6"/>
          <p:cNvSpPr>
            <a:spLocks noChangeArrowheads="1"/>
          </p:cNvSpPr>
          <p:nvPr/>
        </p:nvSpPr>
        <p:spPr bwMode="auto">
          <a:xfrm>
            <a:off x="5580063" y="692150"/>
            <a:ext cx="3290887" cy="396875"/>
          </a:xfrm>
          <a:prstGeom prst="rect">
            <a:avLst/>
          </a:prstGeom>
          <a:noFill/>
          <a:ln w="9525">
            <a:noFill/>
            <a:miter lim="800000"/>
            <a:headEnd/>
            <a:tailEnd/>
          </a:ln>
          <a:effectLst/>
        </p:spPr>
        <p:txBody>
          <a:bodyPr wrap="none">
            <a:spAutoFit/>
          </a:bodyPr>
          <a:lstStyle/>
          <a:p>
            <a:r>
              <a:rPr lang="fa-IR" sz="2000" b="1">
                <a:solidFill>
                  <a:srgbClr val="FFFF00"/>
                </a:solidFill>
              </a:rPr>
              <a:t>( </a:t>
            </a:r>
            <a:r>
              <a:rPr lang="ar-SA" sz="2000" b="1">
                <a:solidFill>
                  <a:srgbClr val="FFFF00"/>
                </a:solidFill>
              </a:rPr>
              <a:t>نقض پیمان حدیبیه توسط مشرکان</a:t>
            </a:r>
            <a:r>
              <a:rPr lang="fa-IR" sz="2000" b="1">
                <a:solidFill>
                  <a:srgbClr val="FFFF00"/>
                </a:solidFill>
              </a:rPr>
              <a:t> )</a:t>
            </a:r>
            <a:endParaRPr lang="en-US" sz="2000" b="1">
              <a:solidFill>
                <a:srgbClr val="FFFF00"/>
              </a:solidFill>
            </a:endParaRP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5" name="Rectangle 3"/>
          <p:cNvSpPr>
            <a:spLocks noGrp="1" noChangeArrowheads="1"/>
          </p:cNvSpPr>
          <p:nvPr>
            <p:ph type="body" idx="1"/>
          </p:nvPr>
        </p:nvSpPr>
        <p:spPr>
          <a:xfrm>
            <a:off x="457200" y="620713"/>
            <a:ext cx="8229600" cy="5510212"/>
          </a:xfrm>
        </p:spPr>
        <p:txBody>
          <a:bodyPr/>
          <a:lstStyle/>
          <a:p>
            <a:pPr>
              <a:lnSpc>
                <a:spcPct val="80000"/>
              </a:lnSpc>
            </a:pPr>
            <a:r>
              <a:rPr lang="fa-IR" sz="2000" b="1" dirty="0">
                <a:solidFill>
                  <a:srgbClr val="FFFF00"/>
                </a:solidFill>
              </a:rPr>
              <a:t>بنی خزاعه، شکست خورده خود را به زمین حرم و به خانة بزرگی از بزرگان بنی خزاعه به نام «بدیل بن ورقاء</a:t>
            </a:r>
            <a:r>
              <a:rPr lang="fa-IR" sz="2000" b="1" dirty="0">
                <a:solidFill>
                  <a:srgbClr val="FFFF00"/>
                </a:solidFill>
                <a:latin typeface="Arial"/>
              </a:rPr>
              <a:t>» </a:t>
            </a:r>
            <a:r>
              <a:rPr lang="fa-IR" sz="2000" b="1" dirty="0">
                <a:solidFill>
                  <a:srgbClr val="FFFF00"/>
                </a:solidFill>
              </a:rPr>
              <a:t>رساندند. «عمروبن سالم خزاعی</a:t>
            </a:r>
            <a:r>
              <a:rPr lang="fa-IR" sz="2000" b="1" dirty="0">
                <a:solidFill>
                  <a:srgbClr val="FFFF00"/>
                </a:solidFill>
                <a:latin typeface="Arial"/>
              </a:rPr>
              <a:t>» </a:t>
            </a:r>
            <a:r>
              <a:rPr lang="fa-IR" sz="2000" b="1" dirty="0">
                <a:solidFill>
                  <a:srgbClr val="FFFF00"/>
                </a:solidFill>
              </a:rPr>
              <a:t>با چهل تن به سمت مدینه روانه شد و از پیامبر تقاضای یاری نمود. </a:t>
            </a:r>
            <a:endParaRPr lang="en-US" sz="2000" dirty="0"/>
          </a:p>
          <a:p>
            <a:pPr>
              <a:lnSpc>
                <a:spcPct val="80000"/>
              </a:lnSpc>
            </a:pPr>
            <a:r>
              <a:rPr lang="fa-IR" sz="2000" b="1" dirty="0" smtClean="0">
                <a:solidFill>
                  <a:srgbClr val="FFFF00"/>
                </a:solidFill>
              </a:rPr>
              <a:t>پیامبر </a:t>
            </a:r>
            <a:r>
              <a:rPr lang="fa-IR" sz="2000" b="1" dirty="0">
                <a:solidFill>
                  <a:srgbClr val="FFFF00"/>
                </a:solidFill>
              </a:rPr>
              <a:t>به آنها وعده یاری داد و فرمود: «لانصرت ان لم انصر خزاعه.» (اگر خزاعه را یاری نکنم، یاری نشوم</a:t>
            </a:r>
            <a:r>
              <a:rPr lang="fa-IR" sz="2000" b="1" dirty="0" smtClean="0">
                <a:solidFill>
                  <a:srgbClr val="FFFF00"/>
                </a:solidFill>
              </a:rPr>
              <a:t>.)</a:t>
            </a:r>
          </a:p>
          <a:p>
            <a:pPr>
              <a:lnSpc>
                <a:spcPct val="80000"/>
              </a:lnSpc>
            </a:pPr>
            <a:r>
              <a:rPr lang="fa-IR" sz="2000" b="1" dirty="0" smtClean="0">
                <a:solidFill>
                  <a:srgbClr val="FFFF00"/>
                </a:solidFill>
              </a:rPr>
              <a:t>قریشیان ابوسفیان را برای تمدید پیمان حدیبیه به مدینه فرستادند. ابوسفیان پس از ورود به مدینه به خانه دختر مسلمان خود- ام حبیبه- که اکنون همسر رسول خدا بود رفت. پس از ورود او به خانه ام حبیبه بر فرشی که مخصوص پیامبر خدا بود نشست اما دخترش آن را از زیر پای ابوسفیان جمع کرد و گفت: «این فرش رسول خداست و تو به علت شرک و بت‌پرستی پلیدی و ناپاکی و نباید برآن بنشینی.» او با پیامبر ملاقات نمود.پیامبر به او فرمود: «آیا علیه مسلمین توطئه و پیمان شکنی کرده‌اید؟» او گفت: «نه</a:t>
            </a:r>
            <a:r>
              <a:rPr lang="fa-IR" sz="2000" b="1" dirty="0" smtClean="0">
                <a:solidFill>
                  <a:srgbClr val="FFFF00"/>
                </a:solidFill>
                <a:latin typeface="Arial"/>
              </a:rPr>
              <a:t>» </a:t>
            </a:r>
            <a:r>
              <a:rPr lang="fa-IR" sz="2000" b="1" dirty="0" smtClean="0">
                <a:solidFill>
                  <a:srgbClr val="FFFF00"/>
                </a:solidFill>
              </a:rPr>
              <a:t>پس فرمود: «اگر پیمان را نشکسته‌اید، ما بر سر پیمان خود هستیم.» </a:t>
            </a:r>
          </a:p>
          <a:p>
            <a:pPr>
              <a:lnSpc>
                <a:spcPct val="80000"/>
              </a:lnSpc>
            </a:pPr>
            <a:endParaRPr lang="en-US" sz="2000" b="1" dirty="0" smtClean="0">
              <a:solidFill>
                <a:srgbClr val="FFFF00"/>
              </a:solidFill>
            </a:endParaRPr>
          </a:p>
          <a:p>
            <a:pPr>
              <a:lnSpc>
                <a:spcPct val="80000"/>
              </a:lnSpc>
            </a:pPr>
            <a:r>
              <a:rPr lang="fa-IR" sz="2000" b="1" dirty="0" smtClean="0">
                <a:solidFill>
                  <a:srgbClr val="FFFF00"/>
                </a:solidFill>
              </a:rPr>
              <a:t>ابوسفیان نزد ابوبکرو عمر رفت و از آنان خواست تا قریش را پناه دهند و نزد رسول خدا وساطت کنند اما آن دو دست رد برسینة او زدند. به نزد علی رفت. او نیز گفت: «ما در تصمیمی که پیامبر می‌گیرد، مداخله نمی‌کنیم.» او این بار متوجه فاطمه شد و از او خواست تا حسنین قریش را پناه دهند. که جواب شنید: «این کار مربوط به پیامبر است و فرزندان من چنین موقعیتی ندارند.»</a:t>
            </a:r>
            <a:endParaRPr lang="en-US" sz="2000" b="1" dirty="0" smtClean="0">
              <a:solidFill>
                <a:srgbClr val="FFFF00"/>
              </a:solidFill>
            </a:endParaRPr>
          </a:p>
          <a:p>
            <a:pPr>
              <a:lnSpc>
                <a:spcPct val="80000"/>
              </a:lnSpc>
              <a:buNone/>
            </a:pPr>
            <a:endParaRPr lang="en-US" sz="2000" b="1" dirty="0">
              <a:solidFill>
                <a:srgbClr val="FFFF00"/>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a:xfrm>
            <a:off x="3779838" y="333375"/>
            <a:ext cx="4752975" cy="215900"/>
          </a:xfrm>
        </p:spPr>
        <p:txBody>
          <a:bodyPr/>
          <a:lstStyle/>
          <a:p>
            <a:r>
              <a:rPr lang="ar-SA" sz="3600" b="1"/>
              <a:t>حرکت به سمت فتح مکه</a:t>
            </a:r>
            <a:endParaRPr lang="en-US" sz="3600" b="1"/>
          </a:p>
        </p:txBody>
      </p:sp>
      <p:sp>
        <p:nvSpPr>
          <p:cNvPr id="164867" name="Rectangle 3"/>
          <p:cNvSpPr>
            <a:spLocks noGrp="1" noChangeArrowheads="1"/>
          </p:cNvSpPr>
          <p:nvPr>
            <p:ph type="body" idx="1"/>
          </p:nvPr>
        </p:nvSpPr>
        <p:spPr>
          <a:xfrm>
            <a:off x="428596" y="1571612"/>
            <a:ext cx="8229600" cy="4165610"/>
          </a:xfrm>
        </p:spPr>
        <p:txBody>
          <a:bodyPr/>
          <a:lstStyle/>
          <a:p>
            <a:pPr>
              <a:lnSpc>
                <a:spcPct val="80000"/>
              </a:lnSpc>
            </a:pPr>
            <a:r>
              <a:rPr lang="fa-IR" sz="2000" b="1" dirty="0">
                <a:solidFill>
                  <a:srgbClr val="FFFF00"/>
                </a:solidFill>
              </a:rPr>
              <a:t>ابوسفیان ناامید به مکه بازگشت. </a:t>
            </a:r>
            <a:r>
              <a:rPr lang="fa-IR" sz="2000" b="1" dirty="0" smtClean="0">
                <a:solidFill>
                  <a:srgbClr val="FFFF00"/>
                </a:solidFill>
              </a:rPr>
              <a:t>پیامبر </a:t>
            </a:r>
            <a:r>
              <a:rPr lang="fa-IR" sz="2000" b="1" dirty="0">
                <a:solidFill>
                  <a:srgbClr val="FFFF00"/>
                </a:solidFill>
              </a:rPr>
              <a:t>دستور جهاد داد. به مردم فرمود که آماده سفر شوند. از قبایل مسلمان اطراف و خارج از مدینه نیز طلب یاری نمود. در اوایل ماه رمضان لشکری عظیم در مدینه جمع شد که مدینه تا به آن روز به خود ندیده بود. همچنین به امر پیامبر عده‌ای از زنان نیز همراه لشکر بودند. البته نه برای جنگ و شمشیر زدن بلکه به منظور اعمال جانبی نبرد چون تهیه آتش و پرستاری بیماران و مراقبت مجروحان. پیامبر از همسران خود نیز ام‌سلمه و میمونه را به همراهی آورده بود.</a:t>
            </a:r>
            <a:endParaRPr lang="en-US" sz="2000" b="1" dirty="0">
              <a:solidFill>
                <a:srgbClr val="FFFF00"/>
              </a:solidFill>
            </a:endParaRPr>
          </a:p>
          <a:p>
            <a:pPr>
              <a:lnSpc>
                <a:spcPct val="80000"/>
              </a:lnSpc>
            </a:pPr>
            <a:r>
              <a:rPr lang="fa-IR" sz="2000" b="1" dirty="0">
                <a:solidFill>
                  <a:srgbClr val="FFFF00"/>
                </a:solidFill>
              </a:rPr>
              <a:t>پیامبر در روز دهم ماه رمضان دستور حرکت داد. هنگام حرکت، مقصد را اعلام کرد و از خدا خواست که اخبار آن حضرت را از قریش پوشیده دارد. </a:t>
            </a:r>
            <a:endParaRPr lang="en-US" sz="2000" b="1" dirty="0">
              <a:solidFill>
                <a:srgbClr val="FFFF00"/>
              </a:solidFill>
            </a:endParaRPr>
          </a:p>
          <a:p>
            <a:pPr>
              <a:lnSpc>
                <a:spcPct val="80000"/>
              </a:lnSpc>
            </a:pPr>
            <a:r>
              <a:rPr lang="fa-IR" sz="2000" b="1" dirty="0">
                <a:solidFill>
                  <a:srgbClr val="FFFF00"/>
                </a:solidFill>
              </a:rPr>
              <a:t>گویند که پس از آگاهی مسلمین از مقصد یکی از مهاجرین به نام «حاطب بن ابی بلتعه</a:t>
            </a:r>
            <a:r>
              <a:rPr lang="fa-IR" sz="2000" b="1" dirty="0">
                <a:solidFill>
                  <a:srgbClr val="FFFF00"/>
                </a:solidFill>
                <a:latin typeface="Arial"/>
              </a:rPr>
              <a:t>» </a:t>
            </a:r>
            <a:r>
              <a:rPr lang="fa-IR" sz="2000" b="1" dirty="0">
                <a:solidFill>
                  <a:srgbClr val="FFFF00"/>
                </a:solidFill>
              </a:rPr>
              <a:t>خیانت ورزید و نامه‌ای به قریش نوشت و جریان حرکت پیامبر ومسلمین را در نامه ذکر کرد و آن را به زنی از فبیلة «مزینه</a:t>
            </a:r>
            <a:r>
              <a:rPr lang="fa-IR" sz="2000" b="1" dirty="0">
                <a:solidFill>
                  <a:srgbClr val="FFFF00"/>
                </a:solidFill>
                <a:latin typeface="Arial"/>
              </a:rPr>
              <a:t>» </a:t>
            </a:r>
            <a:r>
              <a:rPr lang="fa-IR" sz="2000" b="1" dirty="0">
                <a:solidFill>
                  <a:srgbClr val="FFFF00"/>
                </a:solidFill>
              </a:rPr>
              <a:t>سپرد که حاضر شده بود در ازای گرفتن مبلغی نامه را به مکه رساند. </a:t>
            </a:r>
            <a:endParaRPr lang="en-US" sz="2000" b="1" dirty="0">
              <a:solidFill>
                <a:srgbClr val="FFFF00"/>
              </a:solidFill>
            </a:endParaRPr>
          </a:p>
          <a:p>
            <a:pPr>
              <a:lnSpc>
                <a:spcPct val="80000"/>
              </a:lnSpc>
            </a:pPr>
            <a:endParaRPr lang="en-US" sz="1800" b="1" dirty="0">
              <a:solidFill>
                <a:srgbClr val="FFFF00"/>
              </a:solidFill>
            </a:endParaRP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5" name="Rectangle 3"/>
          <p:cNvSpPr>
            <a:spLocks noGrp="1" noChangeArrowheads="1"/>
          </p:cNvSpPr>
          <p:nvPr>
            <p:ph type="body" idx="1"/>
          </p:nvPr>
        </p:nvSpPr>
        <p:spPr>
          <a:xfrm>
            <a:off x="457200" y="188913"/>
            <a:ext cx="8229600" cy="6669087"/>
          </a:xfrm>
        </p:spPr>
        <p:txBody>
          <a:bodyPr/>
          <a:lstStyle/>
          <a:p>
            <a:pPr>
              <a:lnSpc>
                <a:spcPct val="80000"/>
              </a:lnSpc>
            </a:pPr>
            <a:r>
              <a:rPr lang="fa-IR" sz="2000" b="1" dirty="0"/>
              <a:t>لشگر مسلمین بدین شرح ذکر شده است:</a:t>
            </a:r>
            <a:r>
              <a:rPr lang="fa-IR" sz="1200" dirty="0"/>
              <a:t> </a:t>
            </a:r>
            <a:endParaRPr lang="en-US" sz="1200" dirty="0"/>
          </a:p>
          <a:p>
            <a:pPr>
              <a:lnSpc>
                <a:spcPct val="80000"/>
              </a:lnSpc>
            </a:pPr>
            <a:endParaRPr lang="en-US" sz="1200" dirty="0"/>
          </a:p>
          <a:p>
            <a:pPr>
              <a:lnSpc>
                <a:spcPct val="80000"/>
              </a:lnSpc>
            </a:pPr>
            <a:r>
              <a:rPr lang="fa-IR" sz="2000" b="1" dirty="0">
                <a:solidFill>
                  <a:srgbClr val="FFFF00"/>
                </a:solidFill>
              </a:rPr>
              <a:t>1- قبیله بنی سلیم، هزار نفر، به فرماندهی خالد بن ولید </a:t>
            </a:r>
            <a:endParaRPr lang="en-US" sz="2000" b="1" dirty="0">
              <a:solidFill>
                <a:srgbClr val="FFFF00"/>
              </a:solidFill>
            </a:endParaRPr>
          </a:p>
          <a:p>
            <a:pPr>
              <a:lnSpc>
                <a:spcPct val="80000"/>
              </a:lnSpc>
            </a:pPr>
            <a:endParaRPr lang="en-US" sz="1800" b="1" dirty="0">
              <a:solidFill>
                <a:srgbClr val="FFFF00"/>
              </a:solidFill>
            </a:endParaRPr>
          </a:p>
          <a:p>
            <a:pPr>
              <a:lnSpc>
                <a:spcPct val="80000"/>
              </a:lnSpc>
            </a:pPr>
            <a:r>
              <a:rPr lang="fa-IR" sz="2000" b="1" dirty="0">
                <a:solidFill>
                  <a:srgbClr val="FFFF00"/>
                </a:solidFill>
              </a:rPr>
              <a:t>2- گروهی از مهاجران و دیگر اعراب، پانصد نفر، به فرماندهی زبیر بن عوام</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3- قبیله بنی غفار، سیصد نفر، به پرچمداری ابوذر غفاری</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4- قبیله اسلم، چهارصد نفر</a:t>
            </a:r>
            <a:endParaRPr lang="en-US" sz="2000" b="1" dirty="0">
              <a:solidFill>
                <a:srgbClr val="FFFF00"/>
              </a:solidFill>
            </a:endParaRPr>
          </a:p>
          <a:p>
            <a:pPr>
              <a:lnSpc>
                <a:spcPct val="80000"/>
              </a:lnSpc>
            </a:pPr>
            <a:endParaRPr lang="en-US" sz="1800" b="1" dirty="0">
              <a:solidFill>
                <a:srgbClr val="FFFF00"/>
              </a:solidFill>
            </a:endParaRPr>
          </a:p>
          <a:p>
            <a:pPr>
              <a:lnSpc>
                <a:spcPct val="80000"/>
              </a:lnSpc>
            </a:pPr>
            <a:r>
              <a:rPr lang="fa-IR" sz="2000" b="1" dirty="0">
                <a:solidFill>
                  <a:srgbClr val="FFFF00"/>
                </a:solidFill>
              </a:rPr>
              <a:t>5- قبیله بنی عمرو بن کعب، پانصد نفر، به پرچمداری «بسر بن سفیان</a:t>
            </a:r>
            <a:r>
              <a:rPr lang="fa-IR" sz="2000" b="1" dirty="0">
                <a:solidFill>
                  <a:srgbClr val="FFFF00"/>
                </a:solidFill>
                <a:latin typeface="Arial"/>
              </a:rPr>
              <a:t>»</a:t>
            </a:r>
            <a:endParaRPr lang="en-US" sz="2000" b="1" dirty="0">
              <a:solidFill>
                <a:srgbClr val="FFFF00"/>
              </a:solidFill>
            </a:endParaRPr>
          </a:p>
          <a:p>
            <a:pPr>
              <a:lnSpc>
                <a:spcPct val="80000"/>
              </a:lnSpc>
            </a:pPr>
            <a:endParaRPr lang="en-US" sz="1800" b="1" dirty="0">
              <a:solidFill>
                <a:srgbClr val="FFFF00"/>
              </a:solidFill>
            </a:endParaRPr>
          </a:p>
          <a:p>
            <a:pPr>
              <a:lnSpc>
                <a:spcPct val="80000"/>
              </a:lnSpc>
            </a:pPr>
            <a:r>
              <a:rPr lang="fa-IR" sz="2000" b="1" dirty="0">
                <a:solidFill>
                  <a:srgbClr val="FFFF00"/>
                </a:solidFill>
              </a:rPr>
              <a:t>6- قبیله مزینه، هزار نفر</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7- قبیله جهینه، هشتصد نفر</a:t>
            </a:r>
            <a:r>
              <a:rPr lang="fa-IR" sz="1800" b="1" dirty="0">
                <a:solidFill>
                  <a:srgbClr val="FFFF00"/>
                </a:solidFill>
              </a:rPr>
              <a:t> </a:t>
            </a:r>
            <a:endParaRPr lang="en-US" sz="1800" b="1" dirty="0">
              <a:solidFill>
                <a:srgbClr val="FFFF00"/>
              </a:solidFill>
            </a:endParaRPr>
          </a:p>
          <a:p>
            <a:pPr>
              <a:lnSpc>
                <a:spcPct val="80000"/>
              </a:lnSpc>
            </a:pPr>
            <a:endParaRPr lang="en-US" sz="1800" b="1" dirty="0">
              <a:solidFill>
                <a:srgbClr val="FFFF00"/>
              </a:solidFill>
            </a:endParaRPr>
          </a:p>
          <a:p>
            <a:pPr>
              <a:lnSpc>
                <a:spcPct val="80000"/>
              </a:lnSpc>
            </a:pPr>
            <a:r>
              <a:rPr lang="fa-IR" sz="2000" b="1" dirty="0">
                <a:solidFill>
                  <a:srgbClr val="FFFF00"/>
                </a:solidFill>
              </a:rPr>
              <a:t>8- قبیله کنانه، دویست نفر، به پرچمداری «ابو واقد لیثی</a:t>
            </a:r>
            <a:r>
              <a:rPr lang="fa-IR" sz="2000" b="1" dirty="0">
                <a:solidFill>
                  <a:srgbClr val="FFFF00"/>
                </a:solidFill>
                <a:latin typeface="Arial"/>
              </a:rPr>
              <a:t>»</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9- قبیله بنی لیث، دویست و پنجاه نفر، به پرچمداری «صعب بن جثامه</a:t>
            </a:r>
            <a:r>
              <a:rPr lang="fa-IR" sz="2000" b="1" dirty="0">
                <a:solidFill>
                  <a:srgbClr val="FFFF00"/>
                </a:solidFill>
                <a:latin typeface="Arial"/>
              </a:rPr>
              <a:t>»</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10-قبیله اشجع، سیصد نفر</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6372225" y="277813"/>
            <a:ext cx="2314575" cy="271462"/>
          </a:xfrm>
        </p:spPr>
        <p:txBody>
          <a:bodyPr/>
          <a:lstStyle/>
          <a:p>
            <a:r>
              <a:rPr lang="ar-SA" sz="4000" b="1"/>
              <a:t>سریه موته</a:t>
            </a:r>
            <a:endParaRPr lang="en-US" sz="4000" b="1"/>
          </a:p>
        </p:txBody>
      </p:sp>
      <p:sp>
        <p:nvSpPr>
          <p:cNvPr id="171011" name="Rectangle 3"/>
          <p:cNvSpPr>
            <a:spLocks noGrp="1" noChangeArrowheads="1"/>
          </p:cNvSpPr>
          <p:nvPr>
            <p:ph type="body" idx="1"/>
          </p:nvPr>
        </p:nvSpPr>
        <p:spPr>
          <a:xfrm>
            <a:off x="468313" y="836613"/>
            <a:ext cx="8229600" cy="5761037"/>
          </a:xfrm>
        </p:spPr>
        <p:txBody>
          <a:bodyPr/>
          <a:lstStyle/>
          <a:p>
            <a:pPr>
              <a:lnSpc>
                <a:spcPct val="80000"/>
              </a:lnSpc>
            </a:pPr>
            <a:r>
              <a:rPr lang="fa-IR" sz="2000" b="1">
                <a:solidFill>
                  <a:srgbClr val="FFFF00"/>
                </a:solidFill>
              </a:rPr>
              <a:t>از وقایع مهم  سال</a:t>
            </a:r>
            <a:r>
              <a:rPr lang="en-US" sz="2000" b="1">
                <a:solidFill>
                  <a:srgbClr val="FFFF00"/>
                </a:solidFill>
              </a:rPr>
              <a:t> </a:t>
            </a:r>
            <a:r>
              <a:rPr lang="fa-IR" sz="2000" b="1">
                <a:solidFill>
                  <a:srgbClr val="FFFF00"/>
                </a:solidFill>
              </a:rPr>
              <a:t>هشتم جنگ موته است. تا آن زمان اسلام تا مرزهای شمال جزیره العرب نفوذ پیدا کرده بود. پیامبر به منظور بسط رسالت و ابلاغ دعوت به سرزمین شام سفیری به نام «حارث‌بن عمیر الازدی</a:t>
            </a:r>
            <a:r>
              <a:rPr lang="fa-IR" sz="2000" b="1">
                <a:solidFill>
                  <a:srgbClr val="FFFF00"/>
                </a:solidFill>
                <a:latin typeface="Arial"/>
              </a:rPr>
              <a:t>» </a:t>
            </a:r>
            <a:r>
              <a:rPr lang="fa-IR" sz="2000" b="1">
                <a:solidFill>
                  <a:srgbClr val="FFFF00"/>
                </a:solidFill>
              </a:rPr>
              <a:t>را با نامه‌ای به نزد «حارث‌‌بن ابی شمر غسانی</a:t>
            </a:r>
            <a:r>
              <a:rPr lang="fa-IR" sz="2000" b="1">
                <a:solidFill>
                  <a:srgbClr val="FFFF00"/>
                </a:solidFill>
                <a:latin typeface="Arial"/>
              </a:rPr>
              <a:t>»، </a:t>
            </a:r>
            <a:r>
              <a:rPr lang="fa-IR" sz="2000" b="1">
                <a:solidFill>
                  <a:srgbClr val="FFFF00"/>
                </a:solidFill>
              </a:rPr>
              <a:t>پادشاه بصری فرستاد. چون او به سرزمین موته (محلی در نزدیکی دمشق که اکنون جزئی از کشور اردن هاشمی است) رسید «شرحبیل ‌بن‌عمرو غسانی</a:t>
            </a:r>
            <a:r>
              <a:rPr lang="fa-IR" sz="2000" b="1">
                <a:solidFill>
                  <a:srgbClr val="FFFF00"/>
                </a:solidFill>
                <a:latin typeface="Arial"/>
              </a:rPr>
              <a:t>»، </a:t>
            </a:r>
            <a:r>
              <a:rPr lang="fa-IR" sz="2000" b="1">
                <a:solidFill>
                  <a:srgbClr val="FFFF00"/>
                </a:solidFill>
              </a:rPr>
              <a:t>فرماندار سرزمین‌های مرزی شام با او برخورد کرد و چون دانست که وی سفیر محمد است، دستور داد او را گرفتند و بستند و پس از شکنجة بسیار گردن زدند. از سفرای دعوت رسول اسلام فقط او کشته شد. </a:t>
            </a:r>
            <a:endParaRPr lang="en-US" sz="2000" b="1">
              <a:solidFill>
                <a:srgbClr val="FFFF00"/>
              </a:solidFill>
            </a:endParaRPr>
          </a:p>
          <a:p>
            <a:pPr>
              <a:lnSpc>
                <a:spcPct val="80000"/>
              </a:lnSpc>
            </a:pPr>
            <a:endParaRPr lang="en-US" sz="2000" b="1">
              <a:solidFill>
                <a:srgbClr val="FFFF00"/>
              </a:solidFill>
            </a:endParaRPr>
          </a:p>
          <a:p>
            <a:pPr>
              <a:lnSpc>
                <a:spcPct val="80000"/>
              </a:lnSpc>
            </a:pPr>
            <a:r>
              <a:rPr lang="fa-IR" sz="2000" b="1">
                <a:solidFill>
                  <a:srgbClr val="FFFF00"/>
                </a:solidFill>
              </a:rPr>
              <a:t>چون این خبر به پیامبر رسید بر ایشان دشوار آمد. خبر را با مردم در میان نهاد و اعلام جهاد نمود. در جمادی الاولی این سال لشکری 3 هزار نفری از مدینه عازم شد. سپاهیان در جرف اردو زدند . پیامبر نماز ظهر را با مسلمین به جا آورد. ایشان جعفربن ابیطالب را به فرماندهی سپاه برگزید و فرمود اگر جعفر کشته شد، زیدبن حارثه و اگر او نیز کشته شد، عبدالله‌بن رواحه و اگر عبدالله نیز کشته شد هر که را سپاه برگزید، فرماندهی را به دست گیرد. البته بسیاری از تاریخ نویسان زیدبن حارثه را به عنوان اولین فرمانده و جعفربن ابیطالب را فرمانده دوم معرفی می‌کنند ولی براساس روایتی که «ابان‌بن عثمان</a:t>
            </a:r>
            <a:r>
              <a:rPr lang="fa-IR" sz="2000" b="1">
                <a:solidFill>
                  <a:srgbClr val="FFFF00"/>
                </a:solidFill>
                <a:latin typeface="Arial"/>
              </a:rPr>
              <a:t>» </a:t>
            </a:r>
            <a:r>
              <a:rPr lang="fa-IR" sz="2000" b="1">
                <a:solidFill>
                  <a:srgbClr val="FFFF00"/>
                </a:solidFill>
              </a:rPr>
              <a:t>از حضرت صادق علیه‌السلام نقل کرده است چنین برمی‌آید که پیامبر اسلام ابتدا جعفر را به امارت لشکر برگزید و پس از او زید و عبدالله را. همچنین از اشعار برخی از شعرای آن زمان چنین برمی‌آید که جعفر اولین فرمانده بوده است. </a:t>
            </a:r>
            <a:endParaRPr lang="en-US" sz="2000" b="1">
              <a:solidFill>
                <a:srgbClr val="FFFF00"/>
              </a:solidFill>
            </a:endParaRPr>
          </a:p>
          <a:p>
            <a:pPr>
              <a:lnSpc>
                <a:spcPct val="80000"/>
              </a:lnSpc>
              <a:buFont typeface="Wingdings" pitchFamily="2" charset="2"/>
              <a:buNone/>
            </a:pPr>
            <a:endParaRPr lang="en-US" sz="2000" b="1">
              <a:solidFill>
                <a:srgbClr val="FFFF00"/>
              </a:solidFill>
            </a:endParaRPr>
          </a:p>
          <a:p>
            <a:pPr>
              <a:lnSpc>
                <a:spcPct val="80000"/>
              </a:lnSpc>
            </a:pPr>
            <a:r>
              <a:rPr lang="fa-IR" sz="2000" b="1">
                <a:solidFill>
                  <a:srgbClr val="FFFF00"/>
                </a:solidFill>
              </a:rPr>
              <a:t>سپس آنان را روانه موته کرد و پیامبر و عده‌ای دیگر از مسلمین لشکریان را تا نقطه «ثنیه الوداع</a:t>
            </a:r>
            <a:r>
              <a:rPr lang="fa-IR" sz="2000" b="1">
                <a:solidFill>
                  <a:srgbClr val="FFFF00"/>
                </a:solidFill>
                <a:latin typeface="Arial"/>
              </a:rPr>
              <a:t>» </a:t>
            </a:r>
            <a:r>
              <a:rPr lang="fa-IR" sz="2000" b="1">
                <a:solidFill>
                  <a:srgbClr val="FFFF00"/>
                </a:solidFill>
              </a:rPr>
              <a:t>مشایعت کردند و می‌گفتند: «دفع الله عنکم و ردکم سالمین غانمین.» و بدین ترتیب بزرگترین لشکری که مدینه تا آن روز به خود ندیده بود، عازم سریه موته شدند.</a:t>
            </a:r>
            <a:endParaRPr lang="en-US" sz="2000" b="1">
              <a:solidFill>
                <a:srgbClr val="FFFF00"/>
              </a:solidFill>
            </a:endParaRP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a:xfrm>
            <a:off x="4211638" y="277813"/>
            <a:ext cx="4475162" cy="414337"/>
          </a:xfrm>
        </p:spPr>
        <p:txBody>
          <a:bodyPr/>
          <a:lstStyle/>
          <a:p>
            <a:r>
              <a:rPr lang="ar-SA" sz="2800" b="1"/>
              <a:t>شهادت سه یار فداکار پیامبر</a:t>
            </a:r>
            <a:endParaRPr lang="en-US" sz="2800" b="1"/>
          </a:p>
        </p:txBody>
      </p:sp>
      <p:sp>
        <p:nvSpPr>
          <p:cNvPr id="172035" name="Rectangle 3"/>
          <p:cNvSpPr>
            <a:spLocks noGrp="1" noChangeArrowheads="1"/>
          </p:cNvSpPr>
          <p:nvPr>
            <p:ph type="body" idx="1"/>
          </p:nvPr>
        </p:nvSpPr>
        <p:spPr>
          <a:xfrm>
            <a:off x="457200" y="908050"/>
            <a:ext cx="8229600" cy="5689600"/>
          </a:xfrm>
        </p:spPr>
        <p:txBody>
          <a:bodyPr/>
          <a:lstStyle/>
          <a:p>
            <a:pPr>
              <a:lnSpc>
                <a:spcPct val="80000"/>
              </a:lnSpc>
            </a:pPr>
            <a:r>
              <a:rPr lang="fa-IR" sz="1800" b="1" dirty="0">
                <a:solidFill>
                  <a:srgbClr val="FFFF00"/>
                </a:solidFill>
              </a:rPr>
              <a:t>پیش از رسیدن مسلمین به محل کشته شدن «حارث‌بن عمیر</a:t>
            </a:r>
            <a:r>
              <a:rPr lang="fa-IR" sz="1800" b="1" dirty="0">
                <a:solidFill>
                  <a:srgbClr val="FFFF00"/>
                </a:solidFill>
                <a:latin typeface="Arial"/>
              </a:rPr>
              <a:t>»، </a:t>
            </a:r>
            <a:r>
              <a:rPr lang="fa-IR" sz="1800" b="1" dirty="0">
                <a:solidFill>
                  <a:srgbClr val="FFFF00"/>
                </a:solidFill>
              </a:rPr>
              <a:t>دشمنان مطلع شدند. شرحبیل برای مقابله با آنان سپاهی فراهم کرد. او برادر خود، سدوس، را به مقابله با مسلمین که در وادی القری فرو آمده بودند فرستاد. اما وی کشته شد و مسلمانان به پیشروی ادامه دادند و وارد مرزهای شام شدند تا به زمین «معان</a:t>
            </a:r>
            <a:r>
              <a:rPr lang="fa-IR" sz="1800" b="1" dirty="0">
                <a:solidFill>
                  <a:srgbClr val="FFFF00"/>
                </a:solidFill>
                <a:latin typeface="Arial"/>
              </a:rPr>
              <a:t>» </a:t>
            </a:r>
            <a:r>
              <a:rPr lang="fa-IR" sz="1800" b="1" dirty="0">
                <a:solidFill>
                  <a:srgbClr val="FFFF00"/>
                </a:solidFill>
              </a:rPr>
              <a:t>رسیدند. در آنجا اطلاع یافتند که هرقل قیصر روم در «مآب</a:t>
            </a:r>
            <a:r>
              <a:rPr lang="fa-IR" sz="1800" b="1" dirty="0">
                <a:solidFill>
                  <a:srgbClr val="FFFF00"/>
                </a:solidFill>
                <a:latin typeface="Arial"/>
              </a:rPr>
              <a:t>» </a:t>
            </a:r>
            <a:r>
              <a:rPr lang="fa-IR" sz="1800" b="1" dirty="0">
                <a:solidFill>
                  <a:srgbClr val="FFFF00"/>
                </a:solidFill>
              </a:rPr>
              <a:t>که منطقه‌ای از سرزمین «بلقاء</a:t>
            </a:r>
            <a:r>
              <a:rPr lang="fa-IR" sz="1800" b="1" dirty="0">
                <a:solidFill>
                  <a:srgbClr val="FFFF00"/>
                </a:solidFill>
                <a:latin typeface="Arial"/>
              </a:rPr>
              <a:t>» </a:t>
            </a:r>
            <a:r>
              <a:rPr lang="fa-IR" sz="1800" b="1" dirty="0">
                <a:solidFill>
                  <a:srgbClr val="FFFF00"/>
                </a:solidFill>
              </a:rPr>
              <a:t>است با صدهزار سپاهی رومی برای مقابله با مسلمین و کمک به نیروهای شرحبیل، که حاکم دست نشانده‌ای از طرف قیصر روم بود، گرد آمده است. علاوه براین، صدهزار نفر از قبایل شام نیز زیر پرچم شرحبیل گرد آمده‌اند تا به جنگ مسلمین آیند. </a:t>
            </a:r>
            <a:endParaRPr lang="en-US" sz="1800" b="1" dirty="0">
              <a:solidFill>
                <a:srgbClr val="FFFF00"/>
              </a:solidFill>
            </a:endParaRPr>
          </a:p>
          <a:p>
            <a:pPr>
              <a:lnSpc>
                <a:spcPct val="80000"/>
              </a:lnSpc>
            </a:pPr>
            <a:endParaRPr lang="en-US" sz="1800" b="1" dirty="0">
              <a:solidFill>
                <a:srgbClr val="FFFF00"/>
              </a:solidFill>
            </a:endParaRPr>
          </a:p>
          <a:p>
            <a:pPr>
              <a:lnSpc>
                <a:spcPct val="80000"/>
              </a:lnSpc>
            </a:pPr>
            <a:r>
              <a:rPr lang="fa-IR" sz="1800" b="1" dirty="0">
                <a:solidFill>
                  <a:srgbClr val="FFFF00"/>
                </a:solidFill>
              </a:rPr>
              <a:t>ارتش صدهزار نفری روم براثر نبردهای متعدد با ایرانیان و همچنین پیروزی بر امپراطور ایران از قدرت و توانایی و سرمستی بسیاری برخوردار بود. همچنین نفرات و امکانات و تجهیزات آنان با لشکر 3هزارنفری مدینه قابل مقایسه نبود.  مسلمین 2 شب در معان توقف کردند تا در کار خود مشورت کنند. تردید و ترس بر بسیاری چیره شده بود. عده‌ای تصمیم گرفتند که به پیامبر خبر دهند تا شاید آنها را برگرداند یا نیروی کمکی فرستد که «عبدالله بن رواحه</a:t>
            </a:r>
            <a:r>
              <a:rPr lang="fa-IR" sz="1800" b="1" dirty="0">
                <a:solidFill>
                  <a:srgbClr val="FFFF00"/>
                </a:solidFill>
                <a:latin typeface="Arial"/>
              </a:rPr>
              <a:t>»، </a:t>
            </a:r>
            <a:r>
              <a:rPr lang="fa-IR" sz="1800" b="1" dirty="0">
                <a:solidFill>
                  <a:srgbClr val="FFFF00"/>
                </a:solidFill>
              </a:rPr>
              <a:t>فرمانده سوم لشگریان محمد و مرد شمشیر و جهاد برخاست و با سخنانی فصیح مردم را به مبارزه و جنگ با مشرکین و مسیحیان ترغیب کرد. او گفت: « به خدا سوگند ما هرکز با دشمن به اتکاء عده و اسب و سلاح جنگ نکرده‌ایم بلکه به اعتماد آنکه خداوند ما را به واسطة اسلام گرامی داشته‌است، جنگیده‌ایم. اکنون هم آماده شوید و حرکت کنید که جنگ ما یکی از دو خوبی را در بر خواهد داشت، یا بر دشمن پیروز می‌شویم و این همان چیزی است که خداوند و پیامبران وعده کرده‌اند و یا به شهادت می‌رسیم و در بهشت به برادران خود ملحق می‌شویم.» لشکریان گفتند: «قد والله صدق ابن رواحه</a:t>
            </a:r>
            <a:r>
              <a:rPr lang="fa-IR" sz="1800" b="1" dirty="0">
                <a:solidFill>
                  <a:srgbClr val="FFFF00"/>
                </a:solidFill>
                <a:latin typeface="Arial"/>
              </a:rPr>
              <a:t>» و </a:t>
            </a:r>
            <a:r>
              <a:rPr lang="fa-IR" sz="1800" b="1" dirty="0">
                <a:solidFill>
                  <a:srgbClr val="FFFF00"/>
                </a:solidFill>
              </a:rPr>
              <a:t>به حرکت ادامه دادند تا سرحد بلقاء. جبرئیل پیامبر را از گفته‌های عبدالله‌ بن رواحه آگاه کرد و پیامبر در حق او دعا کرد. </a:t>
            </a:r>
            <a:endParaRPr lang="en-US" sz="1800" b="1" dirty="0">
              <a:solidFill>
                <a:srgbClr val="FFFF00"/>
              </a:solidFill>
            </a:endParaRPr>
          </a:p>
          <a:p>
            <a:pPr>
              <a:lnSpc>
                <a:spcPct val="80000"/>
              </a:lnSpc>
            </a:pPr>
            <a:endParaRPr lang="en-US" sz="1800" b="1" dirty="0">
              <a:solidFill>
                <a:srgbClr val="FFFF00"/>
              </a:solidFill>
            </a:endParaRPr>
          </a:p>
          <a:p>
            <a:pPr>
              <a:lnSpc>
                <a:spcPct val="80000"/>
              </a:lnSpc>
            </a:pPr>
            <a:r>
              <a:rPr lang="fa-IR" sz="1800" b="1" dirty="0">
                <a:solidFill>
                  <a:srgbClr val="FFFF00"/>
                </a:solidFill>
              </a:rPr>
              <a:t>مسلمین در قریة موته و رومیان و اعرابی که از قبایل مختلف به یاری آنان آمده بودند در قریه «مشارف</a:t>
            </a:r>
            <a:r>
              <a:rPr lang="fa-IR" sz="1800" b="1" dirty="0">
                <a:solidFill>
                  <a:srgbClr val="FFFF00"/>
                </a:solidFill>
                <a:latin typeface="Arial"/>
              </a:rPr>
              <a:t>» </a:t>
            </a:r>
            <a:r>
              <a:rPr lang="fa-IR" sz="1800" b="1" dirty="0">
                <a:solidFill>
                  <a:srgbClr val="FFFF00"/>
                </a:solidFill>
              </a:rPr>
              <a:t>فرود آمدند. جنگ تن به تن در گرفت. دشمنان در اثناء جنگ دو دست جعفربن ابیطالب را قطع کرند و سپس او را به شهادت رساندند. سه فرمانده یکی پس از دیگر کشته شدند.</a:t>
            </a:r>
            <a:endParaRPr lang="en-US" sz="1800" b="1" dirty="0">
              <a:solidFill>
                <a:srgbClr val="FFFF00"/>
              </a:solidFill>
            </a:endParaRP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a:xfrm>
            <a:off x="4572000" y="277813"/>
            <a:ext cx="4114800" cy="414337"/>
          </a:xfrm>
        </p:spPr>
        <p:txBody>
          <a:bodyPr/>
          <a:lstStyle/>
          <a:p>
            <a:r>
              <a:rPr lang="fa-IR" sz="2800" b="1"/>
              <a:t>تاکتیک‌های نظامی خالد بن ولید</a:t>
            </a:r>
            <a:endParaRPr lang="en-US" sz="2800" b="1"/>
          </a:p>
        </p:txBody>
      </p:sp>
      <p:sp>
        <p:nvSpPr>
          <p:cNvPr id="173059" name="Rectangle 3"/>
          <p:cNvSpPr>
            <a:spLocks noGrp="1" noChangeArrowheads="1"/>
          </p:cNvSpPr>
          <p:nvPr>
            <p:ph type="body" idx="1"/>
          </p:nvPr>
        </p:nvSpPr>
        <p:spPr>
          <a:xfrm>
            <a:off x="457200" y="908050"/>
            <a:ext cx="8229600" cy="5545138"/>
          </a:xfrm>
        </p:spPr>
        <p:txBody>
          <a:bodyPr/>
          <a:lstStyle/>
          <a:p>
            <a:pPr>
              <a:lnSpc>
                <a:spcPct val="80000"/>
              </a:lnSpc>
            </a:pPr>
            <a:r>
              <a:rPr lang="fa-IR" sz="2000" b="1" dirty="0">
                <a:solidFill>
                  <a:srgbClr val="FFFF00"/>
                </a:solidFill>
              </a:rPr>
              <a:t>در این هنگام «ثابت بن ارقم</a:t>
            </a:r>
            <a:r>
              <a:rPr lang="fa-IR" sz="2000" b="1" dirty="0">
                <a:solidFill>
                  <a:srgbClr val="FFFF00"/>
                </a:solidFill>
                <a:latin typeface="Arial"/>
              </a:rPr>
              <a:t>» </a:t>
            </a:r>
            <a:r>
              <a:rPr lang="fa-IR" sz="2000" b="1" dirty="0">
                <a:solidFill>
                  <a:srgbClr val="FFFF00"/>
                </a:solidFill>
              </a:rPr>
              <a:t>پرچم را از زمین برداشت و فریاد زد: «ای سربازان اسلام کسی را برای فرماندهی برگزینید. مسلمین خالدبن ولید، قهرمان نامی عرب را که به تازگی اسلام آورده بود، به فرماندهی برگزیدند. خالد که جنگ با سپاه دویست هزار نفری رومیان و قبایل شام را در آن شرایط بی‌اثر دید، تا شب به درگیری‌های محتاطانه پرداخت و شب هنگام با استفاده از تاریکی هوا دست به یک تاکتیک نظامی خردمندانه و بی‌سابقه زد. او دستور داد که سپاهیان با سروصدای بسیار به نقل وانتقال مشغول شوند. میمنه و میسرة لشگر جای خود را تعویض کنند. ستون مقدم به قلب لشکر و بالعکس انتقال یابد و این انتقال تا صبح ادامه داشت. همچنین دستور داد گروه بسیاری از مسلمین نیمه شب به نقطه‌ای دور دست در عقب لشگرگاه حرکت کنند و سحرگاه فردا با هیاهوی بسیار و با شعار (لااله الاالله) به سپاه بپیوندند واین نقشه‌ها از آن جهت بود که سپاه روم تصور کنند نیروهای امدادی عظیمی به یاری مسلمین آمده است. همین امر باعث شد روز بعد رومیان که قدرت و شهامت لشکر 3 هزار نفری مسلمین را دیده بودند و اکنون تصور می‌کردند که نفرات مسلمین چندین برابر شده است از حمله خودداری کنند. خالد از آرامش سپاه روم استفاده کرد و بدون درگیری لشکر اسلام را سالم به مدینه بازگرداند. مردم مدینه به استقبال لشکر اسلام آمدند. با اینکه عمل فرماندة جدید تاکتیکی خردمندانه بود ولی عقب نشینی آنان که با روحیة شهامت و شجاعت اعراب ناسازگار بود در نظر مسلمین جلوة خوبی نداشت. از همین رو مردم مدینه خشمگین شدند و خاک بر روی لشکریان و مجاهدان می‌پاشیدند و آنان را فراری می‌خواندند. پیامبر فرمود: «اینان فراریان نیستند بلکه به خواست خداوند حمله کنندگان خواهند بود.»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لشکریان ناچار مدتی خانه‌نشین شدند و از خشم مردم نتوانستند در انظار ظاهر شوند و حتی به نماز جماعت نیامدند.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5146675" y="277813"/>
            <a:ext cx="3540125" cy="414337"/>
          </a:xfrm>
        </p:spPr>
        <p:txBody>
          <a:bodyPr/>
          <a:lstStyle/>
          <a:p>
            <a:r>
              <a:rPr lang="ar-SA" sz="2800" b="1"/>
              <a:t>ابهاماتی پیرامون سری</a:t>
            </a:r>
            <a:r>
              <a:rPr lang="fa-IR" sz="2800" b="1"/>
              <a:t>ه</a:t>
            </a:r>
            <a:r>
              <a:rPr lang="ar-SA" sz="2800" b="1"/>
              <a:t> موته</a:t>
            </a:r>
            <a:endParaRPr lang="en-US" sz="2800" b="1"/>
          </a:p>
        </p:txBody>
      </p:sp>
      <p:sp>
        <p:nvSpPr>
          <p:cNvPr id="175107" name="Rectangle 3"/>
          <p:cNvSpPr>
            <a:spLocks noGrp="1" noChangeArrowheads="1"/>
          </p:cNvSpPr>
          <p:nvPr>
            <p:ph type="body" idx="1"/>
          </p:nvPr>
        </p:nvSpPr>
        <p:spPr>
          <a:xfrm>
            <a:off x="457200" y="981075"/>
            <a:ext cx="8229600" cy="5472113"/>
          </a:xfrm>
        </p:spPr>
        <p:txBody>
          <a:bodyPr/>
          <a:lstStyle/>
          <a:p>
            <a:pPr>
              <a:lnSpc>
                <a:spcPct val="80000"/>
              </a:lnSpc>
            </a:pPr>
            <a:r>
              <a:rPr lang="fa-IR" sz="1800" b="1">
                <a:solidFill>
                  <a:srgbClr val="FFFF00"/>
                </a:solidFill>
              </a:rPr>
              <a:t>پیرامون این سریه سوالات و ابهامات بسیار وجود دارد که حقیقت را در پرده‌ای از ابهام و تاریکی قرار داده است و آن اینکه: </a:t>
            </a:r>
            <a:endParaRPr lang="en-US" sz="1800" b="1">
              <a:solidFill>
                <a:srgbClr val="FFFF00"/>
              </a:solidFill>
            </a:endParaRPr>
          </a:p>
          <a:p>
            <a:pPr>
              <a:lnSpc>
                <a:spcPct val="80000"/>
              </a:lnSpc>
            </a:pPr>
            <a:endParaRPr lang="en-US" sz="1800" b="1">
              <a:solidFill>
                <a:srgbClr val="FFFF00"/>
              </a:solidFill>
            </a:endParaRPr>
          </a:p>
          <a:p>
            <a:pPr>
              <a:lnSpc>
                <a:spcPct val="80000"/>
              </a:lnSpc>
            </a:pPr>
            <a:r>
              <a:rPr lang="fa-IR" sz="1800" b="1">
                <a:solidFill>
                  <a:srgbClr val="FFFF00"/>
                </a:solidFill>
              </a:rPr>
              <a:t>1- چنانکه قبلاً اشاره شد قیصر روم پس از خواندن نامة پیامبر و ملاقات با سفیر آن حضرت وسوالاتی که از ابوسفیان پرسید به رسالت آن حضرت اعتقاد پیدا کرد و شهادت به نبوت محمد داده بود حال چگونه ممکن است که او به همراه صد یا دویست هزار نفر نیرو به جنگ لشکر محمد آید؟ </a:t>
            </a:r>
            <a:endParaRPr lang="en-US" sz="1800" b="1">
              <a:solidFill>
                <a:srgbClr val="FFFF00"/>
              </a:solidFill>
            </a:endParaRPr>
          </a:p>
          <a:p>
            <a:pPr>
              <a:lnSpc>
                <a:spcPct val="80000"/>
              </a:lnSpc>
            </a:pPr>
            <a:endParaRPr lang="en-US" sz="1800" b="1">
              <a:solidFill>
                <a:srgbClr val="FFFF00"/>
              </a:solidFill>
            </a:endParaRPr>
          </a:p>
          <a:p>
            <a:pPr>
              <a:lnSpc>
                <a:spcPct val="80000"/>
              </a:lnSpc>
            </a:pPr>
            <a:r>
              <a:rPr lang="fa-IR" sz="1800" b="1">
                <a:solidFill>
                  <a:srgbClr val="FFFF00"/>
                </a:solidFill>
              </a:rPr>
              <a:t>2- اگر او به جنگ لشکر محمد آمد به چه دلیل برای مقابله با 3 هزار نفر، سپاهی 200 هزار نفری فراهم کرد؟ چرا که هرچه هم مسلمین شجاع و با شهامت بوده‌اند برای مقابله با آنها حداکثر ارتشی 30 هزار نفری کفایت می‌کرد نه 200 هزار نفر. </a:t>
            </a:r>
            <a:endParaRPr lang="en-US" sz="1800" b="1">
              <a:solidFill>
                <a:srgbClr val="FFFF00"/>
              </a:solidFill>
            </a:endParaRPr>
          </a:p>
          <a:p>
            <a:pPr>
              <a:lnSpc>
                <a:spcPct val="80000"/>
              </a:lnSpc>
            </a:pPr>
            <a:endParaRPr lang="en-US" sz="1800" b="1">
              <a:solidFill>
                <a:srgbClr val="FFFF00"/>
              </a:solidFill>
            </a:endParaRPr>
          </a:p>
          <a:p>
            <a:pPr>
              <a:lnSpc>
                <a:spcPct val="80000"/>
              </a:lnSpc>
            </a:pPr>
            <a:r>
              <a:rPr lang="fa-IR" sz="1800" b="1">
                <a:solidFill>
                  <a:srgbClr val="FFFF00"/>
                </a:solidFill>
              </a:rPr>
              <a:t>3- اگر پیامبر مسلمین را به جنگ با قیصر فرستاده بود چرا لشگریان بیشتری با استفاده از نیروی قبایل و طوایف هم پیمان اعزام ننمود. </a:t>
            </a:r>
            <a:endParaRPr lang="en-US" sz="1800" b="1">
              <a:solidFill>
                <a:srgbClr val="FFFF00"/>
              </a:solidFill>
            </a:endParaRPr>
          </a:p>
          <a:p>
            <a:pPr>
              <a:lnSpc>
                <a:spcPct val="80000"/>
              </a:lnSpc>
            </a:pPr>
            <a:endParaRPr lang="en-US" sz="1800" b="1">
              <a:solidFill>
                <a:srgbClr val="FFFF00"/>
              </a:solidFill>
            </a:endParaRPr>
          </a:p>
          <a:p>
            <a:pPr>
              <a:lnSpc>
                <a:spcPct val="80000"/>
              </a:lnSpc>
            </a:pPr>
            <a:r>
              <a:rPr lang="fa-IR" sz="1800" b="1">
                <a:solidFill>
                  <a:srgbClr val="FFFF00"/>
                </a:solidFill>
              </a:rPr>
              <a:t>4- چرا مسلمین پس از شنیدن خبر عده و تجهیزات سپاه هرقل، قیصر روم، به فکر مطلع کردن پیامبر و کسب تکلیف برنیامدند و خود به جنگ دست زدند. </a:t>
            </a:r>
            <a:endParaRPr lang="en-US" sz="1800" b="1">
              <a:solidFill>
                <a:srgbClr val="FFFF00"/>
              </a:solidFill>
            </a:endParaRPr>
          </a:p>
          <a:p>
            <a:pPr>
              <a:lnSpc>
                <a:spcPct val="80000"/>
              </a:lnSpc>
            </a:pPr>
            <a:endParaRPr lang="en-US" sz="1800" b="1">
              <a:solidFill>
                <a:srgbClr val="FFFF00"/>
              </a:solidFill>
            </a:endParaRPr>
          </a:p>
          <a:p>
            <a:pPr>
              <a:lnSpc>
                <a:spcPct val="80000"/>
              </a:lnSpc>
            </a:pPr>
            <a:r>
              <a:rPr lang="fa-IR" sz="1800" b="1">
                <a:solidFill>
                  <a:srgbClr val="FFFF00"/>
                </a:solidFill>
              </a:rPr>
              <a:t>5- خالدبن ولید به نقل برخی اقوال لقب «سیف الله</a:t>
            </a:r>
            <a:r>
              <a:rPr lang="fa-IR" sz="1800" b="1">
                <a:solidFill>
                  <a:srgbClr val="FFFF00"/>
                </a:solidFill>
                <a:latin typeface="Arial"/>
              </a:rPr>
              <a:t>» </a:t>
            </a:r>
            <a:r>
              <a:rPr lang="fa-IR" sz="1800" b="1">
                <a:solidFill>
                  <a:srgbClr val="FFFF00"/>
                </a:solidFill>
              </a:rPr>
              <a:t>دریافت کرد. چگونه او به این لقب رسید در حالیکه راه فرماندهان پیشین را ادامه نداد و مسلمین را به مدینه بازگرداند. چگونه او به این لقب رسید در حالیکه طبق تواریخ در این جنگ زخمی هم نگردید و مسلمین مدینه به صورتش خاک پاشیدند و او را فراری از جهاد نامیدند. اگر او در جنگ دیگری به چنین لقبی دست یافته بود شاید جای بحث نبود ولی اعطای این لقب به او در این جنگ در حالی که شمشیر نزد تعجب برانگیز است.</a:t>
            </a:r>
            <a:endParaRPr lang="en-US" sz="1800" b="1">
              <a:solidFill>
                <a:srgbClr val="FFFF00"/>
              </a:solidFill>
            </a:endParaRP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a:xfrm>
            <a:off x="6156325" y="277813"/>
            <a:ext cx="2530475" cy="414337"/>
          </a:xfrm>
        </p:spPr>
        <p:txBody>
          <a:bodyPr/>
          <a:lstStyle/>
          <a:p>
            <a:r>
              <a:rPr lang="ar-SA" sz="4000" b="1"/>
              <a:t>غزوه حنین</a:t>
            </a:r>
            <a:endParaRPr lang="en-US" sz="4000" b="1"/>
          </a:p>
        </p:txBody>
      </p:sp>
      <p:sp>
        <p:nvSpPr>
          <p:cNvPr id="179203" name="Rectangle 3"/>
          <p:cNvSpPr>
            <a:spLocks noGrp="1" noChangeArrowheads="1"/>
          </p:cNvSpPr>
          <p:nvPr>
            <p:ph type="body" idx="1"/>
          </p:nvPr>
        </p:nvSpPr>
        <p:spPr>
          <a:xfrm>
            <a:off x="468313" y="836613"/>
            <a:ext cx="8229600" cy="5832475"/>
          </a:xfrm>
        </p:spPr>
        <p:txBody>
          <a:bodyPr/>
          <a:lstStyle/>
          <a:p>
            <a:pPr>
              <a:lnSpc>
                <a:spcPct val="80000"/>
              </a:lnSpc>
              <a:buFont typeface="Wingdings" pitchFamily="2" charset="2"/>
              <a:buNone/>
            </a:pPr>
            <a:endParaRPr lang="en-US" sz="1600" b="1" dirty="0">
              <a:solidFill>
                <a:srgbClr val="FFFF00"/>
              </a:solidFill>
            </a:endParaRPr>
          </a:p>
          <a:p>
            <a:pPr>
              <a:lnSpc>
                <a:spcPct val="80000"/>
              </a:lnSpc>
            </a:pPr>
            <a:r>
              <a:rPr lang="fa-IR" sz="2000" b="1" dirty="0">
                <a:solidFill>
                  <a:srgbClr val="FFFF00"/>
                </a:solidFill>
              </a:rPr>
              <a:t>فتح بدون درگیری مکه و تسلیم شدن دشمنان شماره یک پیامبر آوازه شوکت مسلمین را در شبه‌جزیره منعکس کرد و قدرت مسلمین را به گوش طوایف و عشایر اطراف رساند. یکی از این طوایف، طایفة «هوازن</a:t>
            </a:r>
            <a:r>
              <a:rPr lang="fa-IR" sz="2000" b="1" dirty="0">
                <a:solidFill>
                  <a:srgbClr val="FFFF00"/>
                </a:solidFill>
                <a:latin typeface="Arial"/>
              </a:rPr>
              <a:t>» </a:t>
            </a:r>
            <a:r>
              <a:rPr lang="fa-IR" sz="2000" b="1" dirty="0">
                <a:solidFill>
                  <a:srgbClr val="FFFF00"/>
                </a:solidFill>
              </a:rPr>
              <a:t>بود، که در نزدیکی مکه و در کوه‌های جنوب شرقی آن زندگی می‌کردند. آنان که از قدرت لشگریان محمد بیمناک بودند تصمیم گرفتند پیشدستی کنند و مسلمین را مورد حمله قرار دهند. این بود که قبیلة «ثقیف</a:t>
            </a:r>
            <a:r>
              <a:rPr lang="fa-IR" sz="2000" b="1" dirty="0">
                <a:solidFill>
                  <a:srgbClr val="FFFF00"/>
                </a:solidFill>
                <a:latin typeface="Arial"/>
              </a:rPr>
              <a:t>» </a:t>
            </a:r>
            <a:r>
              <a:rPr lang="fa-IR" sz="2000" b="1" dirty="0">
                <a:solidFill>
                  <a:srgbClr val="FFFF00"/>
                </a:solidFill>
              </a:rPr>
              <a:t>را هم که در طائف بودند و نیز افرادی از قبایل «بنی‌هلال</a:t>
            </a:r>
            <a:r>
              <a:rPr lang="fa-IR" sz="2000" b="1" dirty="0">
                <a:solidFill>
                  <a:srgbClr val="FFFF00"/>
                </a:solidFill>
                <a:latin typeface="Arial"/>
              </a:rPr>
              <a:t>» و «</a:t>
            </a:r>
            <a:r>
              <a:rPr lang="fa-IR" sz="2000" b="1" dirty="0">
                <a:solidFill>
                  <a:srgbClr val="FFFF00"/>
                </a:solidFill>
              </a:rPr>
              <a:t>بنی جشم</a:t>
            </a:r>
            <a:r>
              <a:rPr lang="fa-IR" sz="2000" b="1" dirty="0">
                <a:solidFill>
                  <a:srgbClr val="FFFF00"/>
                </a:solidFill>
                <a:latin typeface="Arial"/>
              </a:rPr>
              <a:t>» و «</a:t>
            </a:r>
            <a:r>
              <a:rPr lang="fa-IR" sz="2000" b="1" dirty="0">
                <a:solidFill>
                  <a:srgbClr val="FFFF00"/>
                </a:solidFill>
              </a:rPr>
              <a:t>نصر</a:t>
            </a:r>
            <a:r>
              <a:rPr lang="fa-IR" sz="2000" b="1" dirty="0">
                <a:solidFill>
                  <a:srgbClr val="FFFF00"/>
                </a:solidFill>
                <a:latin typeface="Arial"/>
              </a:rPr>
              <a:t>» </a:t>
            </a:r>
            <a:r>
              <a:rPr lang="fa-IR" sz="2000" b="1" dirty="0">
                <a:solidFill>
                  <a:srgbClr val="FFFF00"/>
                </a:solidFill>
              </a:rPr>
              <a:t>را با خود همراه کردند و فرماندهی تمام آنان را جوانی 30 ساله و کم تجربه به نام «مالک‌بن عوف نصری</a:t>
            </a:r>
            <a:r>
              <a:rPr lang="fa-IR" sz="2000" b="1" dirty="0">
                <a:solidFill>
                  <a:srgbClr val="FFFF00"/>
                </a:solidFill>
                <a:latin typeface="Arial"/>
              </a:rPr>
              <a:t>» </a:t>
            </a:r>
            <a:r>
              <a:rPr lang="fa-IR" sz="2000" b="1" dirty="0">
                <a:solidFill>
                  <a:srgbClr val="FFFF00"/>
                </a:solidFill>
              </a:rPr>
              <a:t>از قبیلة نصر که سرور هوازن بود، بر عهده گرفت. </a:t>
            </a:r>
            <a:endParaRPr lang="en-US" sz="2000" b="1" dirty="0">
              <a:solidFill>
                <a:srgbClr val="FFFF00"/>
              </a:solidFill>
            </a:endParaRPr>
          </a:p>
          <a:p>
            <a:pPr>
              <a:lnSpc>
                <a:spcPct val="80000"/>
              </a:lnSpc>
            </a:pPr>
            <a:endParaRPr lang="en-US" sz="1800" b="1" dirty="0">
              <a:solidFill>
                <a:srgbClr val="FFFF00"/>
              </a:solidFill>
            </a:endParaRPr>
          </a:p>
          <a:p>
            <a:pPr>
              <a:lnSpc>
                <a:spcPct val="80000"/>
              </a:lnSpc>
            </a:pPr>
            <a:r>
              <a:rPr lang="fa-IR" sz="2000" b="1" dirty="0">
                <a:solidFill>
                  <a:srgbClr val="FFFF00"/>
                </a:solidFill>
              </a:rPr>
              <a:t>او همچنین از قبیلة «بنی سعد بن بکر</a:t>
            </a:r>
            <a:r>
              <a:rPr lang="fa-IR" sz="2000" b="1" dirty="0">
                <a:solidFill>
                  <a:srgbClr val="FFFF00"/>
                </a:solidFill>
                <a:latin typeface="Arial"/>
              </a:rPr>
              <a:t>» </a:t>
            </a:r>
            <a:r>
              <a:rPr lang="fa-IR" sz="2000" b="1" dirty="0">
                <a:solidFill>
                  <a:srgbClr val="FFFF00"/>
                </a:solidFill>
              </a:rPr>
              <a:t>نیز یاری خواست. این قبیله همان قبیله‌ای بود که حلیمة سعدیه، دایة پیامبر در میان آنان می‌زیست و پیامبر سال‌هایی از دوران کودکی را همراه آنان گزرانده بود. آنان در پاسخ درخواست مالک گفتند: «این محمد رضیع ماست و به میان ما بزرگ شده‌است. ما با او جنگ نخواهیم کرد.» اما مالک چندان حیله‌گری نمود تا از آنان نیز عده‌ای را همراه سپاه خود نمود. او از قبایل هوازن و ثقیف و دیگر طوایف حدود 30</a:t>
            </a:r>
            <a:r>
              <a:rPr lang="en-US" sz="2000" b="1" dirty="0">
                <a:solidFill>
                  <a:srgbClr val="FFFF00"/>
                </a:solidFill>
              </a:rPr>
              <a:t>‌</a:t>
            </a:r>
            <a:r>
              <a:rPr lang="fa-IR" sz="2000" b="1" dirty="0">
                <a:solidFill>
                  <a:srgbClr val="FFFF00"/>
                </a:solidFill>
              </a:rPr>
              <a:t>هزار جنگجو فراهم آورد و دستور داد که آنان زنان و فرزندان و اموال و چهارپایان خود را نیز همراه بیاورند، به این خیال که این امر باعث شود آنان دلیرانه بجنگند و پا به فرار نگزارند.</a:t>
            </a:r>
            <a:endParaRPr lang="en-US" sz="2000" b="1" dirty="0">
              <a:solidFill>
                <a:srgbClr val="FFFF00"/>
              </a:solidFill>
            </a:endParaRPr>
          </a:p>
          <a:p>
            <a:pPr>
              <a:lnSpc>
                <a:spcPct val="80000"/>
              </a:lnSpc>
              <a:buFont typeface="Wingdings" pitchFamily="2" charset="2"/>
              <a:buNone/>
            </a:pPr>
            <a:endParaRPr lang="en-US" sz="1800" b="1" dirty="0">
              <a:solidFill>
                <a:srgbClr val="FFFF00"/>
              </a:solidFill>
            </a:endParaRP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7" name="Rectangle 3"/>
          <p:cNvSpPr>
            <a:spLocks noGrp="1" noChangeArrowheads="1"/>
          </p:cNvSpPr>
          <p:nvPr>
            <p:ph type="body" idx="1"/>
          </p:nvPr>
        </p:nvSpPr>
        <p:spPr>
          <a:xfrm>
            <a:off x="539750" y="260350"/>
            <a:ext cx="8229600" cy="6165850"/>
          </a:xfrm>
        </p:spPr>
        <p:txBody>
          <a:bodyPr/>
          <a:lstStyle/>
          <a:p>
            <a:pPr>
              <a:lnSpc>
                <a:spcPct val="80000"/>
              </a:lnSpc>
            </a:pPr>
            <a:endParaRPr lang="fa-IR" sz="2000" b="1" dirty="0" smtClean="0">
              <a:solidFill>
                <a:srgbClr val="FFFF00"/>
              </a:solidFill>
            </a:endParaRPr>
          </a:p>
          <a:p>
            <a:pPr>
              <a:lnSpc>
                <a:spcPct val="80000"/>
              </a:lnSpc>
            </a:pPr>
            <a:endParaRPr lang="fa-IR" sz="2000" b="1" dirty="0">
              <a:solidFill>
                <a:srgbClr val="FFFF00"/>
              </a:solidFill>
            </a:endParaRPr>
          </a:p>
          <a:p>
            <a:pPr>
              <a:lnSpc>
                <a:spcPct val="80000"/>
              </a:lnSpc>
            </a:pPr>
            <a:endParaRPr lang="fa-IR" sz="2000" b="1" dirty="0" smtClean="0">
              <a:solidFill>
                <a:srgbClr val="FFFF00"/>
              </a:solidFill>
            </a:endParaRPr>
          </a:p>
          <a:p>
            <a:pPr>
              <a:lnSpc>
                <a:spcPct val="80000"/>
              </a:lnSpc>
            </a:pPr>
            <a:r>
              <a:rPr lang="fa-IR" sz="2000" b="1" dirty="0" smtClean="0">
                <a:solidFill>
                  <a:srgbClr val="FFFF00"/>
                </a:solidFill>
              </a:rPr>
              <a:t>بالاخره </a:t>
            </a:r>
            <a:r>
              <a:rPr lang="fa-IR" sz="2000" b="1" dirty="0">
                <a:solidFill>
                  <a:srgbClr val="FFFF00"/>
                </a:solidFill>
              </a:rPr>
              <a:t>مالک یارانش را در تنگنای دره‌ای نزدیک حنین مستقر کرد. حنین دشتی است میان مکه و طائف. او سربازانش را در آن منطقه مستقر کرد تا پشت سنگ‌های صخره‌ها و در کمین گاه‌ها مخفی شوند و هنگام عبور لشگر اسلام از این گذرگاه، همگی بر آنان حمله برند و آنان را غافلگیر کنند. چون این خبر به پیامبر رسید، ایشان «عبدالله اسلمی</a:t>
            </a:r>
            <a:r>
              <a:rPr lang="fa-IR" sz="2000" b="1" dirty="0">
                <a:solidFill>
                  <a:srgbClr val="FFFF00"/>
                </a:solidFill>
                <a:latin typeface="Arial"/>
              </a:rPr>
              <a:t>» </a:t>
            </a:r>
            <a:r>
              <a:rPr lang="fa-IR" sz="2000" b="1" dirty="0">
                <a:solidFill>
                  <a:srgbClr val="FFFF00"/>
                </a:solidFill>
              </a:rPr>
              <a:t>را برای کسب خبر از کم و کیف سپاهیان دشمن به سمت آنان فرستاد. پیامبر برای مقابله با آنان لشگری 12 هزار نفری گردآورد. 10 هزار نفر همان‌هایی بودند که از مدینه عازم فتح مکه شده بودند و 2 هزار نفر دیگر نیز از نومسلمان شدگان مکه بودند که هنوز دلشان پاک نشده بود و رسوبات شرک در وجودشان باقی بود. پیامبر آنان را با خود همراه کرد تا از غنیمت حنین به آنها ببخشد و با لطف خود آنان را به اسلام مجذوب کند و لذا اینان را «مولفه قلوبهم</a:t>
            </a:r>
            <a:r>
              <a:rPr lang="fa-IR" sz="2000" b="1" dirty="0">
                <a:solidFill>
                  <a:srgbClr val="FFFF00"/>
                </a:solidFill>
                <a:latin typeface="Arial"/>
              </a:rPr>
              <a:t>» </a:t>
            </a:r>
            <a:r>
              <a:rPr lang="fa-IR" sz="2000" b="1" dirty="0">
                <a:solidFill>
                  <a:srgbClr val="FFFF00"/>
                </a:solidFill>
              </a:rPr>
              <a:t>خوانند.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لشگر 12 هزار نفری حنین با لشگر 313 نفری بدر بسیار تفاوت داشت. اکثریت شرکت کنندگان بدر آنان بودند که جز در راه خداوند شمشیر نمی‌زدند و در راه این هدف به‌آسانی همه چیز خود را فدامی‌کردند اما امروز گرچه 12 هزار نفر درپی محمد روان شده‌اند اما بسیاری از آنان کسانی اند که نه در پی حقیقت که برای اسیر گرفتن و غنیمت یافتن به او پیوسته اند.</a:t>
            </a:r>
            <a:endParaRPr lang="en-US" sz="2000" b="1" dirty="0">
              <a:solidFill>
                <a:srgbClr val="FFFF00"/>
              </a:solidFill>
            </a:endParaRPr>
          </a:p>
          <a:p>
            <a:pPr>
              <a:lnSpc>
                <a:spcPct val="80000"/>
              </a:lnSpc>
              <a:buFont typeface="Wingdings" pitchFamily="2" charset="2"/>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a:xfrm>
            <a:off x="5365750" y="277813"/>
            <a:ext cx="3321050" cy="414337"/>
          </a:xfrm>
        </p:spPr>
        <p:txBody>
          <a:bodyPr/>
          <a:lstStyle/>
          <a:p>
            <a:r>
              <a:rPr lang="ar-SA" sz="3200" b="1"/>
              <a:t>شکست ابتدایی مسلمین</a:t>
            </a:r>
            <a:endParaRPr lang="en-US" sz="3200" b="1"/>
          </a:p>
        </p:txBody>
      </p:sp>
      <p:sp>
        <p:nvSpPr>
          <p:cNvPr id="181251" name="Rectangle 3"/>
          <p:cNvSpPr>
            <a:spLocks noGrp="1" noChangeArrowheads="1"/>
          </p:cNvSpPr>
          <p:nvPr>
            <p:ph type="body" idx="1"/>
          </p:nvPr>
        </p:nvSpPr>
        <p:spPr>
          <a:xfrm>
            <a:off x="468313" y="1268413"/>
            <a:ext cx="8229600" cy="5184775"/>
          </a:xfrm>
        </p:spPr>
        <p:txBody>
          <a:bodyPr/>
          <a:lstStyle/>
          <a:p>
            <a:pPr>
              <a:lnSpc>
                <a:spcPct val="80000"/>
              </a:lnSpc>
            </a:pPr>
            <a:r>
              <a:rPr lang="fa-IR" sz="2000" b="1" dirty="0">
                <a:solidFill>
                  <a:srgbClr val="FFFF00"/>
                </a:solidFill>
              </a:rPr>
              <a:t>در تاریکی‌های شب اولین قسمت لشگر یعنی بنی‌سلیم به فرماندهی خالدبن ولید وارد دره شدند. مردان جنگی دشمن که در کمین مسلمین نشسته بودند، به یک باره نعره‌زنان یورش بردند و از هرجانب شروع به تیراندازی کردند. ابتدا بنی سلیم که پیشاپیش لشگر در حرکت بودند و بعد دیگر مسلمین وحشت‌زده و مضطرب پا به فرار گذاشتند. جز چند نفری انگشت شمار که رسول خدا را ترک نکردند، بقیه گریختند. </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تنها علی و عباس، عموی پیامبر و پسرش فضل‌بن عباس و اسامه بن زید و ابوبکر و عمر و ایمن بن عبید و ابوسفیان بن حارث بن عبدالمطلب و برادرش ربیعه و عده ای دیگر در نزد پیامبر مانند. علی در جلوی پیامبر حرکت می‌کرد و بر دشمنان حمله می‌برد و از آنها می‌کشت و از جان پیامبر محافظت می‌کرد تا کسی قصد آن حضرت نکند و این صحنه‌ای نظیر روز احد بود.  مهاجرین چون به هزیمت رفتند، روی به مکه نهادند و انصار از آنجا که تا مدینه راه بسیار بود در پس تل‌ها و شیب‌ها و فرازها و صخره‌ها خود را پنهان می‌کردند، و مکیان نومسلمان شده نیز که گویا تنها تماشاچی نبرد بودند.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a:xfrm>
            <a:off x="5292725" y="277813"/>
            <a:ext cx="3394075" cy="342900"/>
          </a:xfrm>
        </p:spPr>
        <p:txBody>
          <a:bodyPr/>
          <a:lstStyle/>
          <a:p>
            <a:r>
              <a:rPr lang="ar-SA" sz="3200" b="1"/>
              <a:t>شکست و فرار مشرکان</a:t>
            </a:r>
            <a:endParaRPr lang="en-US" sz="3200" b="1"/>
          </a:p>
        </p:txBody>
      </p:sp>
      <p:sp>
        <p:nvSpPr>
          <p:cNvPr id="182275" name="Rectangle 3"/>
          <p:cNvSpPr>
            <a:spLocks noGrp="1" noChangeArrowheads="1"/>
          </p:cNvSpPr>
          <p:nvPr>
            <p:ph type="body" idx="1"/>
          </p:nvPr>
        </p:nvSpPr>
        <p:spPr>
          <a:xfrm>
            <a:off x="468313" y="1052513"/>
            <a:ext cx="8229600" cy="5400675"/>
          </a:xfrm>
        </p:spPr>
        <p:txBody>
          <a:bodyPr/>
          <a:lstStyle/>
          <a:p>
            <a:pPr>
              <a:lnSpc>
                <a:spcPct val="80000"/>
              </a:lnSpc>
            </a:pPr>
            <a:r>
              <a:rPr lang="fa-IR" sz="2000" b="1" dirty="0">
                <a:solidFill>
                  <a:srgbClr val="FFFF00"/>
                </a:solidFill>
              </a:rPr>
              <a:t>پیامبر که وضع را چنان دید به عمویش عباس که صدایی رسا داشت، فرمود تا انصار ثابت‌قدم را به اجتماع فرا خواند و آنان را به جنگ متحد کند. عباس به امر پیامبر فریاد زد: «ای گروه انصار که با پیامبر بیعت کردید آن شب در عقبه و آن روز در حدیبیه، زیر آن درخت. اکنون پیامبر شما را می‌خواند.» صدای رسا و فریاد بلند عباس، که اکنون بار دیگر انصار را به یاری محمد فرامی‌خواند، فضای دشت و دره طنین‌انداز شد. مدنی‌های دلیر به خود آمدند. </a:t>
            </a:r>
            <a:r>
              <a:rPr lang="fa-IR" sz="2000" b="1" dirty="0" smtClean="0">
                <a:solidFill>
                  <a:srgbClr val="FFFF00"/>
                </a:solidFill>
              </a:rPr>
              <a:t>فراریان </a:t>
            </a:r>
            <a:r>
              <a:rPr lang="fa-IR" sz="2000" b="1" dirty="0">
                <a:solidFill>
                  <a:srgbClr val="FFFF00"/>
                </a:solidFill>
              </a:rPr>
              <a:t>کم‌کم گرد آمدند و چون هوا نیز تقریباً روشن شده بود، بار دیگر به شدت به مشرکین حمله کردند و خداوند نیز چنانکه در آیة مربوط گذشت آنها را به لشگریانی نادیدنی نصرت نمود. </a:t>
            </a:r>
            <a:r>
              <a:rPr lang="fa-IR" sz="2000" b="1" dirty="0" smtClean="0">
                <a:solidFill>
                  <a:srgbClr val="FFFF00"/>
                </a:solidFill>
              </a:rPr>
              <a:t>پیامبر </a:t>
            </a:r>
            <a:r>
              <a:rPr lang="fa-IR" sz="2000" b="1" dirty="0">
                <a:solidFill>
                  <a:srgbClr val="FFFF00"/>
                </a:solidFill>
              </a:rPr>
              <a:t>در این هنگام برای آنکه به پیروزی سریع اسلام و شکست کفر نزدیک شود، اعلام کرد: «هرکس کافری را از پای درآورد،جامه و سلاحش از آن اوست.» بسیاری از بدویان تازه مسلمان‌شده که تا آن هنگام گویا تماشاچی نبرد بودند، خود را در صحنة مبارزه افکندند. شمشیرهای مهاجرین و انصاری که به خاطر حقیقت فرومی‌آمد و شمشیرهای آن نومسلمانانی که که برای جامه و سلاح می‌جنگیدند، به هم آمیخت و صفوف هوازن را شکافت.هوازنی‌ها از هر سوی می‌گریختند. چنانکه برخی از مسلمانان مانند علی بن ابیطالب چندین نفر از مشرکین، 20 یا 30 نفر یا بیشتر را از پای درآوردند. دشمنان هزیمت شدند و پا به فرار گذاشتند و </a:t>
            </a:r>
            <a:r>
              <a:rPr lang="fa-IR" sz="2000" b="1" dirty="0" smtClean="0">
                <a:solidFill>
                  <a:srgbClr val="FFFF00"/>
                </a:solidFill>
              </a:rPr>
              <a:t>عده </a:t>
            </a:r>
            <a:r>
              <a:rPr lang="fa-IR" sz="2000" b="1" dirty="0">
                <a:solidFill>
                  <a:srgbClr val="FFFF00"/>
                </a:solidFill>
              </a:rPr>
              <a:t>بسیاری از آنان اسیر شدند و دیگران نیز زنان و فرزندان و اموال و چهارپایان را بر جای گذاشتند و گریختند.</a:t>
            </a:r>
            <a:endParaRPr lang="en-US" sz="2000" b="1" dirty="0">
              <a:solidFill>
                <a:srgbClr val="FFFF00"/>
              </a:solidFill>
            </a:endParaRPr>
          </a:p>
          <a:p>
            <a:pPr>
              <a:lnSpc>
                <a:spcPct val="80000"/>
              </a:lnSpc>
              <a:buFont typeface="Wingdings" pitchFamily="2" charset="2"/>
              <a:buNone/>
            </a:pP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5857884" y="214290"/>
            <a:ext cx="2889250" cy="525443"/>
          </a:xfrm>
        </p:spPr>
        <p:txBody>
          <a:bodyPr/>
          <a:lstStyle/>
          <a:p>
            <a:r>
              <a:rPr lang="fa-IR" sz="4000" b="1" dirty="0"/>
              <a:t>غزوه</a:t>
            </a:r>
            <a:r>
              <a:rPr lang="ar-SA" sz="4000" b="1" dirty="0"/>
              <a:t> طائف</a:t>
            </a:r>
            <a:endParaRPr lang="en-US" sz="4000" b="1" dirty="0"/>
          </a:p>
        </p:txBody>
      </p:sp>
      <p:sp>
        <p:nvSpPr>
          <p:cNvPr id="183299" name="Rectangle 3"/>
          <p:cNvSpPr>
            <a:spLocks noGrp="1" noChangeArrowheads="1"/>
          </p:cNvSpPr>
          <p:nvPr>
            <p:ph type="body" idx="1"/>
          </p:nvPr>
        </p:nvSpPr>
        <p:spPr>
          <a:xfrm>
            <a:off x="457200" y="785794"/>
            <a:ext cx="8229600" cy="5786478"/>
          </a:xfrm>
        </p:spPr>
        <p:txBody>
          <a:bodyPr/>
          <a:lstStyle/>
          <a:p>
            <a:pPr>
              <a:lnSpc>
                <a:spcPct val="80000"/>
              </a:lnSpc>
              <a:buFont typeface="Wingdings" pitchFamily="2" charset="2"/>
              <a:buNone/>
            </a:pPr>
            <a:endParaRPr lang="en-US" sz="900" dirty="0"/>
          </a:p>
          <a:p>
            <a:pPr>
              <a:lnSpc>
                <a:spcPct val="80000"/>
              </a:lnSpc>
            </a:pPr>
            <a:endParaRPr lang="fa-IR" sz="2000" b="1" dirty="0" smtClean="0">
              <a:solidFill>
                <a:srgbClr val="FFFF00"/>
              </a:solidFill>
            </a:endParaRPr>
          </a:p>
          <a:p>
            <a:pPr>
              <a:lnSpc>
                <a:spcPct val="80000"/>
              </a:lnSpc>
            </a:pPr>
            <a:endParaRPr lang="fa-IR" sz="2000" b="1" dirty="0">
              <a:solidFill>
                <a:srgbClr val="FFFF00"/>
              </a:solidFill>
            </a:endParaRPr>
          </a:p>
          <a:p>
            <a:pPr>
              <a:lnSpc>
                <a:spcPct val="80000"/>
              </a:lnSpc>
            </a:pPr>
            <a:r>
              <a:rPr lang="fa-IR" sz="2000" b="1" dirty="0" smtClean="0">
                <a:solidFill>
                  <a:srgbClr val="FFFF00"/>
                </a:solidFill>
              </a:rPr>
              <a:t>پس از آنکه سپاه شرک در حنین رو به شکست رفت، مشرکین 3 دسته شدند عده‌ای به دشت «اوطاس</a:t>
            </a:r>
            <a:r>
              <a:rPr lang="fa-IR" sz="2000" b="1" dirty="0" smtClean="0">
                <a:solidFill>
                  <a:srgbClr val="FFFF00"/>
                </a:solidFill>
                <a:latin typeface="Arial"/>
              </a:rPr>
              <a:t>» </a:t>
            </a:r>
            <a:r>
              <a:rPr lang="fa-IR" sz="2000" b="1" dirty="0" smtClean="0">
                <a:solidFill>
                  <a:srgbClr val="FFFF00"/>
                </a:solidFill>
              </a:rPr>
              <a:t>گریختند و عده‌ای به رهبری مالک بن عوف به طائف و برخی نیز روانة «نخله</a:t>
            </a:r>
            <a:r>
              <a:rPr lang="fa-IR" sz="2000" b="1" dirty="0" smtClean="0">
                <a:solidFill>
                  <a:srgbClr val="FFFF00"/>
                </a:solidFill>
                <a:latin typeface="Arial"/>
              </a:rPr>
              <a:t>» </a:t>
            </a:r>
            <a:r>
              <a:rPr lang="fa-IR" sz="2000" b="1" dirty="0" smtClean="0">
                <a:solidFill>
                  <a:srgbClr val="FFFF00"/>
                </a:solidFill>
              </a:rPr>
              <a:t>شدند. </a:t>
            </a:r>
            <a:endParaRPr lang="en-US" sz="2000" b="1" dirty="0" smtClean="0">
              <a:solidFill>
                <a:srgbClr val="FFFF00"/>
              </a:solidFill>
            </a:endParaRPr>
          </a:p>
          <a:p>
            <a:pPr>
              <a:lnSpc>
                <a:spcPct val="80000"/>
              </a:lnSpc>
            </a:pPr>
            <a:r>
              <a:rPr lang="fa-IR" sz="2000" b="1" dirty="0" smtClean="0">
                <a:solidFill>
                  <a:srgbClr val="FFFF00"/>
                </a:solidFill>
              </a:rPr>
              <a:t>پیامبر با </a:t>
            </a:r>
            <a:r>
              <a:rPr lang="fa-IR" sz="2000" b="1" dirty="0">
                <a:solidFill>
                  <a:srgbClr val="FFFF00"/>
                </a:solidFill>
              </a:rPr>
              <a:t>لشگر اسلام عازم طائف شد. </a:t>
            </a:r>
            <a:r>
              <a:rPr lang="fa-IR" sz="2000" b="1" dirty="0" smtClean="0">
                <a:solidFill>
                  <a:srgbClr val="FFFF00"/>
                </a:solidFill>
              </a:rPr>
              <a:t>مالک </a:t>
            </a:r>
            <a:r>
              <a:rPr lang="fa-IR" sz="2000" b="1" dirty="0">
                <a:solidFill>
                  <a:srgbClr val="FFFF00"/>
                </a:solidFill>
              </a:rPr>
              <a:t>بن عوف و بسیاری از افراد فراری سپاهش وارد طائف شدند و در قلعه و حصار آنجا سکنی گزیدند. رسول خدا و مسلمین آنان را محاصره کردند. آنان از بالای حصارهای بلند و دیوارهای قطور و محکم شروع به دفاع کردند. برای همین مسلمین مجبور شدند از مکان قبلی خود کمی عقب‌تر بروند تا از تیررس اهل طائف در امان باشند. رسول اکرم دربارة این محاصره به مشورت با اطرافیان پرداخت. سلمان پیشنهاد استفاده از منجنیق را داد. </a:t>
            </a:r>
            <a:endParaRPr lang="en-US" sz="2000" b="1" dirty="0">
              <a:solidFill>
                <a:srgbClr val="FFFF00"/>
              </a:solidFill>
            </a:endParaRPr>
          </a:p>
          <a:p>
            <a:pPr>
              <a:lnSpc>
                <a:spcPct val="80000"/>
              </a:lnSpc>
            </a:pPr>
            <a:r>
              <a:rPr lang="fa-IR" sz="2000" b="1" dirty="0" smtClean="0">
                <a:solidFill>
                  <a:srgbClr val="FFFF00"/>
                </a:solidFill>
              </a:rPr>
              <a:t>پیامبر </a:t>
            </a:r>
            <a:r>
              <a:rPr lang="fa-IR" sz="2000" b="1" dirty="0">
                <a:solidFill>
                  <a:srgbClr val="FFFF00"/>
                </a:solidFill>
              </a:rPr>
              <a:t>دستور قطع و سوزاندن درختان انگور را داد. این دستور برای تهدید مشرکین بود والا خود آن حضرت به افرادی که به مأموریت‌های جنگی می‌فرستاد، سفارش می‌نمود که درختان را قطع نکنند. یکی از اهل طائف گفت: «درختان را قطع نکنید که اگر بر ما غلبه کنید به شما تعلق خواهد گرفت و در غیر این صورت هم برای خدا و حق خویشاوندی از بریدن آنها صرف‌نظر کنید.» رسول خدا فرمود: «برای خداوند و خویشاوندی خود با شما از بریدن درختان صرف‌نظر می‌کنم.» و به مسلمانان دستور فرمود که از بریدن درختان خودداری کنند.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a:xfrm>
            <a:off x="6516688" y="277813"/>
            <a:ext cx="2170112" cy="558800"/>
          </a:xfrm>
        </p:spPr>
        <p:txBody>
          <a:bodyPr/>
          <a:lstStyle/>
          <a:p>
            <a:r>
              <a:rPr lang="ar-SA" sz="3200" b="1"/>
              <a:t>پایان محاصره</a:t>
            </a:r>
            <a:endParaRPr lang="en-US" sz="3200" b="1"/>
          </a:p>
        </p:txBody>
      </p:sp>
      <p:sp>
        <p:nvSpPr>
          <p:cNvPr id="184323" name="Rectangle 3"/>
          <p:cNvSpPr>
            <a:spLocks noGrp="1" noChangeArrowheads="1"/>
          </p:cNvSpPr>
          <p:nvPr>
            <p:ph type="body" idx="1"/>
          </p:nvPr>
        </p:nvSpPr>
        <p:spPr>
          <a:xfrm>
            <a:off x="457200" y="1125538"/>
            <a:ext cx="8229600" cy="5256212"/>
          </a:xfrm>
        </p:spPr>
        <p:txBody>
          <a:bodyPr/>
          <a:lstStyle/>
          <a:p>
            <a:pPr>
              <a:lnSpc>
                <a:spcPct val="80000"/>
              </a:lnSpc>
            </a:pPr>
            <a:endParaRPr lang="en-US" sz="2000" dirty="0"/>
          </a:p>
          <a:p>
            <a:pPr>
              <a:lnSpc>
                <a:spcPct val="80000"/>
              </a:lnSpc>
            </a:pPr>
            <a:endParaRPr lang="en-US" sz="2000" dirty="0"/>
          </a:p>
          <a:p>
            <a:pPr>
              <a:lnSpc>
                <a:spcPct val="80000"/>
              </a:lnSpc>
            </a:pPr>
            <a:r>
              <a:rPr lang="fa-IR" sz="2000" b="1" dirty="0">
                <a:solidFill>
                  <a:srgbClr val="FFFF00"/>
                </a:solidFill>
              </a:rPr>
              <a:t>در اثنای محاصره منادی پیامبر اعلام کرد: «هر بنده‌ای که از حصار فرودآید و به ما بپیوندد، آزاد است.»حدود 10 تن از بردگان طائف فرار کردند و خود را به مسلمین رساندند. از اطلاعات آنان اینگونه برمی‌آمد که اهل طائف حاضر به تسلیم نیستند و آب و غذای کافی نیز ذخیره دارند. پس از حدود 15 روز پیامبر دست از محاصره کشید و عازم جعرانه شد. باید در نظر داشت که اولاً: در این محاصره 11 تن از مسلمین به شهادت رسیدند. عده‌ای نیز در وادی حنین و در جریان حمله غافلگیرانه سپاهیان مالک بن عوف شهید شدند که تعداد دقیق و نام آنها موجود نیست. لذا شاید نوعی خستگی در روحیة لشگر اسلام پدید آمده بود. ثانیاً: ماه شوال در حال سپری شدن بود و ماه ذی‌القعده در شرف آغاز بود. ذی‌القعده در میان اعراب ماه حرام بود و جنگ در آن گناه و فجور. سنتی که بعدها  اسلام نیز برای بسط صلح و آرامش آن را تأیید کرد. شایسته نبود که جنگ به ذی‌القعده کشیده شود تا پیامبر متهم به نقض حرمت ماه حرام گردد و ثالثاً: موسم حج نزدیک بود و امسال ادارة مکه و کعبه و مراسم حج در دست مسلمانان بود و این اولین سالی بود که مراسم حج در دست مسلمین بود. آنان می‌بایست خود را برای چنین امری آماده می‌کردند. شاید به این دلایل بود که محاصره پایان یافت و پیامبر برای تقسیم غنائم عازم جعرانه شد.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a:xfrm>
            <a:off x="6372225" y="277813"/>
            <a:ext cx="2314575" cy="414337"/>
          </a:xfrm>
        </p:spPr>
        <p:txBody>
          <a:bodyPr/>
          <a:lstStyle/>
          <a:p>
            <a:r>
              <a:rPr lang="fa-IR" sz="4000" b="1"/>
              <a:t>غزوه تبوک</a:t>
            </a:r>
            <a:endParaRPr lang="en-US" sz="4000" b="1"/>
          </a:p>
        </p:txBody>
      </p:sp>
      <p:sp>
        <p:nvSpPr>
          <p:cNvPr id="189443" name="Rectangle 3"/>
          <p:cNvSpPr>
            <a:spLocks noGrp="1" noChangeArrowheads="1"/>
          </p:cNvSpPr>
          <p:nvPr>
            <p:ph type="body" idx="1"/>
          </p:nvPr>
        </p:nvSpPr>
        <p:spPr>
          <a:xfrm>
            <a:off x="457200" y="981075"/>
            <a:ext cx="8229600" cy="5543550"/>
          </a:xfrm>
        </p:spPr>
        <p:txBody>
          <a:bodyPr/>
          <a:lstStyle/>
          <a:p>
            <a:pPr>
              <a:lnSpc>
                <a:spcPct val="80000"/>
              </a:lnSpc>
            </a:pPr>
            <a:r>
              <a:rPr lang="fa-IR" sz="2000" b="1" dirty="0">
                <a:solidFill>
                  <a:srgbClr val="FFFF00"/>
                </a:solidFill>
              </a:rPr>
              <a:t>جنگ تبوك از جمله غزوات پيامبر می باشد كه در ماه رجب سال نهم هجری آغاز گرديد.</a:t>
            </a:r>
            <a:endParaRPr lang="en-US" sz="2000" b="1" dirty="0">
              <a:solidFill>
                <a:srgbClr val="FFFF00"/>
              </a:solidFill>
            </a:endParaRPr>
          </a:p>
          <a:p>
            <a:pPr>
              <a:lnSpc>
                <a:spcPct val="80000"/>
              </a:lnSpc>
            </a:pPr>
            <a:r>
              <a:rPr lang="fa-IR" sz="2000" b="1" dirty="0">
                <a:solidFill>
                  <a:srgbClr val="FFFF00"/>
                </a:solidFill>
              </a:rPr>
              <a:t>اين جنگ از جمله جنگ هايی در تاريخ صدر اسلام بشمار می آيد كه ماهيتی كاملاً تدافعی داشته و به خاطر دفع نيروهای مجتمع هراكليوس پيش آمد. اين جنگ از اولين نمايش ها عليه دولت بيگانه به شمار می رفت. زمانی كه رسول خدا(ص ) خبر يافت كه دولت روم , سپاه عظيمى فراهم كرده و «هرقل</a:t>
            </a:r>
            <a:r>
              <a:rPr lang="fa-IR" sz="2000" b="1" dirty="0">
                <a:solidFill>
                  <a:srgbClr val="FFFF00"/>
                </a:solidFill>
                <a:latin typeface="Arial"/>
              </a:rPr>
              <a:t>» </a:t>
            </a:r>
            <a:r>
              <a:rPr lang="fa-IR" sz="2000" b="1" dirty="0">
                <a:solidFill>
                  <a:srgbClr val="FFFF00"/>
                </a:solidFill>
              </a:rPr>
              <a:t>جيره يك سال سپاهيان خود را پرداخته و آنان را آماده جنگ با مسلمانان ساخته و پيشاهنگان خود را تا «بلقا</a:t>
            </a:r>
            <a:r>
              <a:rPr lang="fa-IR" sz="2000" b="1" dirty="0">
                <a:solidFill>
                  <a:srgbClr val="FFFF00"/>
                </a:solidFill>
                <a:latin typeface="Arial"/>
              </a:rPr>
              <a:t>» </a:t>
            </a:r>
            <a:r>
              <a:rPr lang="fa-IR" sz="2000" b="1" dirty="0">
                <a:solidFill>
                  <a:srgbClr val="FFFF00"/>
                </a:solidFill>
              </a:rPr>
              <a:t>پيش فرستاده است؛ مسلمانان را براى جنگ با روميان فرا خواند و عـده اى را فـراخواند تا به سوى قبايلشان روند و آنان را براى جهاد آماده سازند. تجهيز سپاه براي اين جنگ با مشكلات فراواني روبرو بود فصل تابستان گرمی هوا و رسيدن ميوه‌ها از طرفي و دوری راه و نگراني از سپاه انبوه روميان از طرف ديگر كار اين بسيج را دشوار ساخته بود. رسول خدا با در نطر گرفتن گرمای طاقت فرسای تابستان حجاز و دوری راه از همان آغاز كار, مقصد را آشكار ساخت تا مسلمانان براى پيمودن راهى دور و انجام كارى دشوار و جنگ با دشمنی زورمند آماده شوند. در اين غزوه پيامبر اكرم(ص) حضرت علی(ع) را در مدينه به عنوان جانشين قرار داد تا مبادا بعلت دوري راه دشمنان داخلي قصد حمله به مدينه را كنند و خود همراه با سپاه عازم جنگ گرديد. شمار مسلمانان در جنگ تبوك به </a:t>
            </a:r>
            <a:r>
              <a:rPr lang="fa-IR" sz="2000" b="1" u="sng" dirty="0">
                <a:solidFill>
                  <a:srgbClr val="FFFF00"/>
                </a:solidFill>
              </a:rPr>
              <a:t>سى هزار نفر </a:t>
            </a:r>
            <a:r>
              <a:rPr lang="fa-IR" sz="2000" b="1" dirty="0">
                <a:solidFill>
                  <a:srgbClr val="FFFF00"/>
                </a:solidFill>
              </a:rPr>
              <a:t>رسيد و ده هزار اسب و دوازده هزار شتر داشتند, برخى هم عده مسلمانان را چهل هزار نفر گفته اند. سپاه اسلام پس از بيست روز اقامت در تبوك بعلت حاضر نشدن سپاه دشمن بدون جنگ و درگيری منطقه را ترك و به مدينه بازگشت. شايان ذكر است عده‌اي از منافقين در راه بازگشت از اين جنگ قصد داشتند پيامبر گرامي اسلام را به شهادت برسانند كه خداوند از طريق امين وحي جبرئيل توطئه آنان را خنثی ساخت. ساخت مسجد ضرار از ديگر توطئه های منافقين در اين جنگ بشمار می رود كه به امر پروردگار تخريب گرديد.</a:t>
            </a:r>
            <a:endParaRPr lang="en-US" sz="2000" b="1" dirty="0">
              <a:solidFill>
                <a:srgbClr val="FFFF00"/>
              </a:solidFill>
            </a:endParaRP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a:xfrm>
            <a:off x="6443663" y="277813"/>
            <a:ext cx="2243137" cy="414337"/>
          </a:xfrm>
        </p:spPr>
        <p:txBody>
          <a:bodyPr/>
          <a:lstStyle/>
          <a:p>
            <a:r>
              <a:rPr lang="ar-SA" sz="4000" b="1">
                <a:solidFill>
                  <a:schemeClr val="tx1"/>
                </a:solidFill>
              </a:rPr>
              <a:t>سریه قرده</a:t>
            </a:r>
            <a:endParaRPr lang="en-US" sz="4000" b="1">
              <a:solidFill>
                <a:schemeClr val="tx1"/>
              </a:solidFill>
            </a:endParaRPr>
          </a:p>
        </p:txBody>
      </p:sp>
      <p:sp>
        <p:nvSpPr>
          <p:cNvPr id="194563" name="Rectangle 3"/>
          <p:cNvSpPr>
            <a:spLocks noGrp="1" noChangeArrowheads="1"/>
          </p:cNvSpPr>
          <p:nvPr>
            <p:ph type="body" idx="1"/>
          </p:nvPr>
        </p:nvSpPr>
        <p:spPr>
          <a:xfrm>
            <a:off x="457200" y="908050"/>
            <a:ext cx="8229600" cy="5689600"/>
          </a:xfrm>
        </p:spPr>
        <p:txBody>
          <a:bodyPr/>
          <a:lstStyle/>
          <a:p>
            <a:pPr>
              <a:lnSpc>
                <a:spcPct val="80000"/>
              </a:lnSpc>
              <a:buFont typeface="Wingdings" pitchFamily="2" charset="2"/>
              <a:buNone/>
            </a:pPr>
            <a:endParaRPr lang="en-US" sz="1800" dirty="0"/>
          </a:p>
          <a:p>
            <a:pPr>
              <a:lnSpc>
                <a:spcPct val="80000"/>
              </a:lnSpc>
            </a:pPr>
            <a:r>
              <a:rPr lang="fa-IR" sz="2000" b="1" dirty="0">
                <a:solidFill>
                  <a:srgbClr val="FFFF00"/>
                </a:solidFill>
              </a:rPr>
              <a:t>شکست مشرکان در بدر تاثیر ناخوشایدی بر آنان گزارد. پس از این شکست از آنجا که اقتصاد قریش بر پایه تجارت و بازرگانی بنا شده بود و راه های تجاری آنان از مکه به شام، که از سواحل دریای سرخ می‌گذشت، به دست مسلمین و قبایل هم پیمان آنان افتاده بود،. تصمیم‌گرفتند که از طریق عراق به سمت شام طی طریق کنند. بدین صورت، کاروانی که نقره زیادی در مال‌التجاره آن بود به سرپرستی ابوسفیان و «صفوان بن امیه</a:t>
            </a:r>
            <a:r>
              <a:rPr lang="fa-IR" sz="2000" b="1" dirty="0">
                <a:solidFill>
                  <a:srgbClr val="FFFF00"/>
                </a:solidFill>
                <a:latin typeface="Arial"/>
              </a:rPr>
              <a:t>» </a:t>
            </a:r>
            <a:r>
              <a:rPr lang="fa-IR" sz="2000" b="1" dirty="0">
                <a:solidFill>
                  <a:srgbClr val="FFFF00"/>
                </a:solidFill>
              </a:rPr>
              <a:t>به راه افتاد. فردی به نام «فرات بن حیان</a:t>
            </a:r>
            <a:r>
              <a:rPr lang="fa-IR" sz="2000" b="1" dirty="0">
                <a:solidFill>
                  <a:srgbClr val="FFFF00"/>
                </a:solidFill>
                <a:latin typeface="Arial"/>
              </a:rPr>
              <a:t>» </a:t>
            </a:r>
            <a:r>
              <a:rPr lang="fa-IR" sz="2000" b="1" dirty="0">
                <a:solidFill>
                  <a:srgbClr val="FFFF00"/>
                </a:solidFill>
              </a:rPr>
              <a:t>که مردی از قبیله «بنی‌بکربن وائل</a:t>
            </a:r>
            <a:r>
              <a:rPr lang="fa-IR" sz="2000" b="1" dirty="0">
                <a:solidFill>
                  <a:srgbClr val="FFFF00"/>
                </a:solidFill>
                <a:latin typeface="Arial"/>
              </a:rPr>
              <a:t>» </a:t>
            </a:r>
            <a:r>
              <a:rPr lang="fa-IR" sz="2000" b="1" dirty="0">
                <a:solidFill>
                  <a:srgbClr val="FFFF00"/>
                </a:solidFill>
              </a:rPr>
              <a:t>بود، نیز آنان را در مسیر هدایت می‌کرد. پیامبر پس از اطلاع از این جریان زیدبن‌حارثه را با صدنفر به سوی آنان فرستاد. آنان در محلی به نام قرده با کاروان روبرو شدند. فرات بن حیان را دستگیر و اموال کاروان را به عنوان غنیمت به مدینه آوردند. فرات بن حیان بعدها اسلام آورد و آزاد شد. این جریان به سریه قرده یا سریه زیدبن حارثه مشهور است. که گویا در جمادی دوم این سال به وقوع پیوست است.</a:t>
            </a:r>
            <a:endParaRPr lang="en-US" sz="2000" b="1" dirty="0">
              <a:solidFill>
                <a:srgbClr val="FFFF00"/>
              </a:solidFill>
            </a:endParaRPr>
          </a:p>
          <a:p>
            <a:pPr>
              <a:lnSpc>
                <a:spcPct val="80000"/>
              </a:lnSpc>
            </a:pPr>
            <a:endParaRPr lang="en-US" sz="2000" b="1" dirty="0">
              <a:solidFill>
                <a:srgbClr val="FFFF00"/>
              </a:solidFill>
            </a:endParaRPr>
          </a:p>
          <a:p>
            <a:pPr>
              <a:lnSpc>
                <a:spcPct val="80000"/>
              </a:lnSpc>
            </a:pPr>
            <a:r>
              <a:rPr lang="fa-IR" sz="2000" b="1" dirty="0">
                <a:solidFill>
                  <a:srgbClr val="FFFF00"/>
                </a:solidFill>
              </a:rPr>
              <a:t>وقوع سریه قرده احتمال انتقام قریش را افزون می کرد. پیامبر در همان حال که زمینه را از نظر خارجی و دفاعی برای مقابله با خطر حمله قریش آماده می‌کرد، از نظر داخلی با ایجاد پیوندهای زناشویی نوینی که استوارترین پیوندهای اجتماعی آن روزگار بود، روابط خود را با اقشار مسلمین و اصحاب پرنفوذ مستحکم‌تر می‌نمود. پیامبر در ماه شعبان این سال، با حفصه، دختر عمر، و در ماه رمضان با زینب بنت خزیمه ازدواج کرد.</a:t>
            </a:r>
            <a:r>
              <a:rPr lang="fa-IR" sz="1800" b="1" dirty="0">
                <a:solidFill>
                  <a:srgbClr val="FFFF00"/>
                </a:solidFill>
              </a:rPr>
              <a:t> </a:t>
            </a:r>
            <a:endParaRPr lang="en-US" sz="1800" b="1" dirty="0">
              <a:solidFill>
                <a:srgbClr val="FFFF00"/>
              </a:solidFill>
            </a:endParaRPr>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a:xfrm>
            <a:off x="3997325" y="277813"/>
            <a:ext cx="4689475" cy="271462"/>
          </a:xfrm>
        </p:spPr>
        <p:txBody>
          <a:bodyPr/>
          <a:lstStyle/>
          <a:p>
            <a:r>
              <a:rPr lang="ar-SA" sz="4000" b="1">
                <a:solidFill>
                  <a:schemeClr val="tx1"/>
                </a:solidFill>
              </a:rPr>
              <a:t>سریه عبدالله بن جحش</a:t>
            </a:r>
            <a:endParaRPr lang="en-US" sz="4000" b="1">
              <a:solidFill>
                <a:schemeClr val="tx1"/>
              </a:solidFill>
            </a:endParaRPr>
          </a:p>
        </p:txBody>
      </p:sp>
      <p:sp>
        <p:nvSpPr>
          <p:cNvPr id="195587" name="Rectangle 3"/>
          <p:cNvSpPr>
            <a:spLocks noGrp="1" noChangeArrowheads="1"/>
          </p:cNvSpPr>
          <p:nvPr>
            <p:ph type="body" idx="1"/>
          </p:nvPr>
        </p:nvSpPr>
        <p:spPr>
          <a:xfrm>
            <a:off x="457200" y="981075"/>
            <a:ext cx="8229600" cy="5327650"/>
          </a:xfrm>
        </p:spPr>
        <p:txBody>
          <a:bodyPr/>
          <a:lstStyle/>
          <a:p>
            <a:pPr>
              <a:lnSpc>
                <a:spcPct val="80000"/>
              </a:lnSpc>
              <a:buFont typeface="Wingdings" pitchFamily="2" charset="2"/>
              <a:buNone/>
            </a:pPr>
            <a:r>
              <a:rPr lang="fa-IR" sz="1800" b="1" dirty="0">
                <a:solidFill>
                  <a:srgbClr val="FFFF00"/>
                </a:solidFill>
              </a:rPr>
              <a:t>      پیامبر «عبدالله بن جحش</a:t>
            </a:r>
            <a:r>
              <a:rPr lang="fa-IR" sz="1800" b="1" dirty="0">
                <a:solidFill>
                  <a:srgbClr val="FFFF00"/>
                </a:solidFill>
                <a:latin typeface="Arial"/>
              </a:rPr>
              <a:t>» </a:t>
            </a:r>
            <a:r>
              <a:rPr lang="fa-IR" sz="1800" b="1" dirty="0">
                <a:solidFill>
                  <a:srgbClr val="FFFF00"/>
                </a:solidFill>
              </a:rPr>
              <a:t>را با هشت یا 12 تن از مهاجران روانه کرد. او طبق دستورالعمل پیامبر در «نخله</a:t>
            </a:r>
            <a:r>
              <a:rPr lang="fa-IR" sz="1800" b="1" dirty="0">
                <a:solidFill>
                  <a:srgbClr val="FFFF00"/>
                </a:solidFill>
                <a:latin typeface="Arial"/>
              </a:rPr>
              <a:t>» </a:t>
            </a:r>
            <a:r>
              <a:rPr lang="fa-IR" sz="1800" b="1" dirty="0">
                <a:solidFill>
                  <a:srgbClr val="FFFF00"/>
                </a:solidFill>
              </a:rPr>
              <a:t>که محلی میان طائف و مکه است، بر سرراه قریش کمین کرد تا کاروان قریش به سرکردگی «عمروبن الحضرمی</a:t>
            </a:r>
            <a:r>
              <a:rPr lang="fa-IR" sz="1800" b="1" dirty="0">
                <a:solidFill>
                  <a:srgbClr val="FFFF00"/>
                </a:solidFill>
                <a:latin typeface="Arial"/>
              </a:rPr>
              <a:t>» </a:t>
            </a:r>
            <a:r>
              <a:rPr lang="fa-IR" sz="1800" b="1" dirty="0">
                <a:solidFill>
                  <a:srgbClr val="FFFF00"/>
                </a:solidFill>
              </a:rPr>
              <a:t>بدانجا رسید. آنان از دیدن مسلمین هراسان شدند ولی وقتی یکی از همراهان عبدالله به نام «عکاشه بن محصن</a:t>
            </a:r>
            <a:r>
              <a:rPr lang="fa-IR" sz="1800" b="1" dirty="0">
                <a:solidFill>
                  <a:srgbClr val="FFFF00"/>
                </a:solidFill>
                <a:latin typeface="Arial"/>
              </a:rPr>
              <a:t>»، </a:t>
            </a:r>
            <a:r>
              <a:rPr lang="fa-IR" sz="1800" b="1" dirty="0">
                <a:solidFill>
                  <a:srgbClr val="FFFF00"/>
                </a:solidFill>
              </a:rPr>
              <a:t>را دیدند که سرتراشیده بود، پنداشتند که اینان به قصد عمره عازم مکه‌اند. آن روز، آخرین روز ماه رجب بود و ازآنجا که رجب از ماه‌های حرام است، قتال ممنوع بود.</a:t>
            </a:r>
            <a:endParaRPr lang="en-US" sz="1800" b="1" dirty="0">
              <a:solidFill>
                <a:srgbClr val="FFFF00"/>
              </a:solidFill>
            </a:endParaRPr>
          </a:p>
          <a:p>
            <a:pPr>
              <a:lnSpc>
                <a:spcPct val="80000"/>
              </a:lnSpc>
            </a:pPr>
            <a:endParaRPr lang="en-US" sz="1800" b="1" dirty="0">
              <a:solidFill>
                <a:srgbClr val="FFFF00"/>
              </a:solidFill>
            </a:endParaRPr>
          </a:p>
          <a:p>
            <a:pPr>
              <a:lnSpc>
                <a:spcPct val="80000"/>
              </a:lnSpc>
            </a:pPr>
            <a:r>
              <a:rPr lang="fa-IR" sz="1800" b="1" dirty="0">
                <a:solidFill>
                  <a:srgbClr val="FFFF00"/>
                </a:solidFill>
              </a:rPr>
              <a:t>دسته مسلمین پس از شورا به این نتیجه رسیدند که اگر آن روز صبر کنند، کاروان تجارتی قریش وارد مکه که محدوده حرم است، خواهند شد و در حرم نیز جنگ با آنان ممکن نیست. همچنین احتمال می رفت که قریش از حضور گروه مسلمین آگاه شود و عده‌ای را به یاری کاروانیان بفرستد. از این رو مسلمین، کاروانیان قریش را غافلگیر کردند. «واقد بن عبدالله تمیمی</a:t>
            </a:r>
            <a:r>
              <a:rPr lang="fa-IR" sz="1800" b="1" dirty="0">
                <a:solidFill>
                  <a:srgbClr val="FFFF00"/>
                </a:solidFill>
                <a:latin typeface="Arial"/>
              </a:rPr>
              <a:t>» </a:t>
            </a:r>
            <a:r>
              <a:rPr lang="fa-IR" sz="1800" b="1" dirty="0">
                <a:solidFill>
                  <a:srgbClr val="FFFF00"/>
                </a:solidFill>
              </a:rPr>
              <a:t>با پرتاب تیری به سمت عمرو بن الحضرمی، سرکرده کاروان قریش را از پای درآورد. مبارزین مسلمان با به اسارت درآوردن دو تن از مشرکان و به غنیمت گرفتن اموال قریش پیروزمندانه به مدینه بازگشتند. اما دیگر مسلمین بدلیل نقص حرمت ماه حرام، آنان را به سردی پذیرفتند. یهودیان و مشرکان قریش زبان به طعن و سرزنش گشودند. پیامبر به آنان فرمودند: «ما امرتکم بقتال فی الشهر الحرام.» (من شما را به نبرد در ماه حرام دستور ندادم.) ایشان همچنین از تصرف در غنائم و اموال خودداری کرد. عبدالله و یارانش هراسان بودند که خداوند چگونه در کار آنان می نگرد، تا اینکه وحی آمد و آیات 217 و 218 سوره بقره نازل شد. خداوند در این آیات پاسخ مشرکین قریش را داد و گناه این واقعه را نیز به دوش آنان گذاشت. پس از نزول این آیات بود که پیامبر غنایم را تقسیم کرد. از آن 2 اسیر یکی به اسلام گروید و در فاجعه «بئرمعونه</a:t>
            </a:r>
            <a:r>
              <a:rPr lang="fa-IR" sz="1800" b="1" dirty="0">
                <a:solidFill>
                  <a:srgbClr val="FFFF00"/>
                </a:solidFill>
                <a:latin typeface="Arial"/>
              </a:rPr>
              <a:t>» </a:t>
            </a:r>
            <a:r>
              <a:rPr lang="fa-IR" sz="1800" b="1" dirty="0">
                <a:solidFill>
                  <a:srgbClr val="FFFF00"/>
                </a:solidFill>
              </a:rPr>
              <a:t>به شهادت رسید و دیگری را پیامبر آزاد کرد. او به مکه بازگشت و کافر از دنیا رفت. </a:t>
            </a:r>
            <a:endParaRPr lang="en-US" sz="1800" b="1" dirty="0">
              <a:solidFill>
                <a:srgbClr val="FFFF00"/>
              </a:solidFill>
            </a:endParaRPr>
          </a:p>
          <a:p>
            <a:pPr>
              <a:lnSpc>
                <a:spcPct val="80000"/>
              </a:lnSpc>
            </a:pPr>
            <a:endParaRPr lang="en-US" sz="1800" b="1" dirty="0">
              <a:solidFill>
                <a:srgbClr val="FFFF00"/>
              </a:solidFill>
            </a:endParaRPr>
          </a:p>
          <a:p>
            <a:pPr>
              <a:lnSpc>
                <a:spcPct val="80000"/>
              </a:lnSpc>
            </a:pPr>
            <a:r>
              <a:rPr lang="fa-IR" sz="1800" b="1" dirty="0">
                <a:solidFill>
                  <a:srgbClr val="FFFF00"/>
                </a:solidFill>
              </a:rPr>
              <a:t>غنیمت این سریه نخستین غنیمت و عمروبن‌عبدالله الحضرمی نخستین مشرکی بود که به دست مسلمین کشته شد و واقدبن عبدالله تمیمی نخستین مسلمانی بود که دشمنی را به قتل رساند و اسیران این جنگ نیز نخستین اسیرانی بودند که توسط مسلمین به اسارت در آمدند.</a:t>
            </a:r>
            <a:endParaRPr lang="en-US" sz="1800" b="1" dirty="0">
              <a:solidFill>
                <a:srgbClr val="FFFF00"/>
              </a:solidFill>
            </a:endParaRP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p:nvPr>
        </p:nvSpPr>
        <p:spPr>
          <a:xfrm>
            <a:off x="2987675" y="404813"/>
            <a:ext cx="5699125" cy="558800"/>
          </a:xfrm>
        </p:spPr>
        <p:txBody>
          <a:bodyPr/>
          <a:lstStyle/>
          <a:p>
            <a:r>
              <a:rPr lang="ar-SA" sz="4000" b="1">
                <a:solidFill>
                  <a:schemeClr val="tx1"/>
                </a:solidFill>
              </a:rPr>
              <a:t>سریه محمد بن مسلمه در ضریه</a:t>
            </a:r>
            <a:endParaRPr lang="en-US" sz="4000" b="1">
              <a:solidFill>
                <a:schemeClr val="tx1"/>
              </a:solidFill>
            </a:endParaRPr>
          </a:p>
        </p:txBody>
      </p:sp>
      <p:sp>
        <p:nvSpPr>
          <p:cNvPr id="196611" name="Rectangle 3"/>
          <p:cNvSpPr>
            <a:spLocks noGrp="1" noChangeArrowheads="1"/>
          </p:cNvSpPr>
          <p:nvPr>
            <p:ph type="body" idx="1"/>
          </p:nvPr>
        </p:nvSpPr>
        <p:spPr/>
        <p:txBody>
          <a:bodyPr/>
          <a:lstStyle/>
          <a:p>
            <a:pPr>
              <a:buFont typeface="Wingdings" pitchFamily="2" charset="2"/>
              <a:buNone/>
            </a:pPr>
            <a:r>
              <a:rPr lang="fa-IR" sz="2400" dirty="0"/>
              <a:t>   </a:t>
            </a:r>
            <a:r>
              <a:rPr lang="fa-IR" sz="2400" b="1" dirty="0">
                <a:solidFill>
                  <a:srgbClr val="FFFF00"/>
                </a:solidFill>
              </a:rPr>
              <a:t>محمدبن مسلمه با سی سوار در «ضریه</a:t>
            </a:r>
            <a:r>
              <a:rPr lang="fa-IR" sz="2400" b="1" dirty="0">
                <a:solidFill>
                  <a:srgbClr val="FFFF00"/>
                </a:solidFill>
                <a:latin typeface="Arial"/>
              </a:rPr>
              <a:t>» </a:t>
            </a:r>
            <a:r>
              <a:rPr lang="fa-IR" sz="2400" b="1" dirty="0">
                <a:solidFill>
                  <a:srgbClr val="FFFF00"/>
                </a:solidFill>
              </a:rPr>
              <a:t>که محلی واقع میان بصره و مکه است، طایفه «قرطاء</a:t>
            </a:r>
            <a:r>
              <a:rPr lang="fa-IR" sz="2400" b="1" dirty="0">
                <a:solidFill>
                  <a:srgbClr val="FFFF00"/>
                </a:solidFill>
                <a:latin typeface="Arial"/>
              </a:rPr>
              <a:t>» </a:t>
            </a:r>
            <a:r>
              <a:rPr lang="fa-IR" sz="2400" b="1" dirty="0">
                <a:solidFill>
                  <a:srgbClr val="FFFF00"/>
                </a:solidFill>
              </a:rPr>
              <a:t>را غافلگیر کرد. جمعی از آنان کشته شدند و بقیه گریختند و مسلمین با 50 شتر و سه هزار گوسفند به مدینه بازگشتند. فردی از بنی‌حنیفه را دستگیرو به اسارت به مدینه آوردند . پیامبر او را شناخت که «ثمامه بن اثال</a:t>
            </a:r>
            <a:r>
              <a:rPr lang="fa-IR" sz="2400" b="1" dirty="0">
                <a:solidFill>
                  <a:srgbClr val="FFFF00"/>
                </a:solidFill>
                <a:latin typeface="Arial"/>
              </a:rPr>
              <a:t>»، </a:t>
            </a:r>
            <a:r>
              <a:rPr lang="fa-IR" sz="2400" b="1" dirty="0">
                <a:solidFill>
                  <a:srgbClr val="FFFF00"/>
                </a:solidFill>
              </a:rPr>
              <a:t>مهتر یمامه است. با او به مهربانی و عطوفت برخورد کرد. پس او مسلمان شد و به محل خود برگشت و به پاداش رأفت پیامبر با فرستادن گندم به مکه مخالفت کرد تا آنکه قریش را به ستوه آورد. آنها به نزد پیامبر شکایت بردند تا آنکه اجازه صدور گندم به قریش را صادر کرد.</a:t>
            </a:r>
            <a:endParaRPr lang="en-US" sz="2400" b="1" dirty="0">
              <a:solidFill>
                <a:srgbClr val="FFFF00"/>
              </a:solidFill>
            </a:endParaRP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1" name="Rectangle 3"/>
          <p:cNvSpPr>
            <a:spLocks noGrp="1" noChangeArrowheads="1"/>
          </p:cNvSpPr>
          <p:nvPr>
            <p:ph type="body" idx="1"/>
          </p:nvPr>
        </p:nvSpPr>
        <p:spPr>
          <a:xfrm>
            <a:off x="457200" y="404813"/>
            <a:ext cx="8229600" cy="6192837"/>
          </a:xfrm>
        </p:spPr>
        <p:txBody>
          <a:bodyPr/>
          <a:lstStyle/>
          <a:p>
            <a:pPr>
              <a:lnSpc>
                <a:spcPct val="90000"/>
              </a:lnSpc>
              <a:buFont typeface="Wingdings" pitchFamily="2" charset="2"/>
              <a:buNone/>
            </a:pPr>
            <a:r>
              <a:rPr lang="fa-IR" sz="3600" b="1"/>
              <a:t>سریه عکاشه</a:t>
            </a:r>
          </a:p>
          <a:p>
            <a:pPr>
              <a:lnSpc>
                <a:spcPct val="90000"/>
              </a:lnSpc>
              <a:buFont typeface="Wingdings" pitchFamily="2" charset="2"/>
              <a:buNone/>
            </a:pPr>
            <a:r>
              <a:rPr lang="fa-IR" b="1">
                <a:solidFill>
                  <a:schemeClr val="folHlink"/>
                </a:solidFill>
              </a:rPr>
              <a:t>   </a:t>
            </a:r>
            <a:r>
              <a:rPr lang="fa-IR" sz="2800" b="1">
                <a:solidFill>
                  <a:srgbClr val="FFFF00"/>
                </a:solidFill>
              </a:rPr>
              <a:t>پیامبر «عکاشه بن محصن</a:t>
            </a:r>
            <a:r>
              <a:rPr lang="fa-IR" sz="2800" b="1">
                <a:solidFill>
                  <a:srgbClr val="FFFF00"/>
                </a:solidFill>
                <a:latin typeface="Arial"/>
              </a:rPr>
              <a:t>» </a:t>
            </a:r>
            <a:r>
              <a:rPr lang="fa-IR" sz="2800" b="1">
                <a:solidFill>
                  <a:srgbClr val="FFFF00"/>
                </a:solidFill>
              </a:rPr>
              <a:t>را با چهل مرد به «غمره</a:t>
            </a:r>
            <a:r>
              <a:rPr lang="fa-IR" sz="2800" b="1">
                <a:solidFill>
                  <a:srgbClr val="FFFF00"/>
                </a:solidFill>
                <a:latin typeface="Arial"/>
              </a:rPr>
              <a:t>»، </a:t>
            </a:r>
            <a:r>
              <a:rPr lang="fa-IR" sz="2800" b="1">
                <a:solidFill>
                  <a:srgbClr val="FFFF00"/>
                </a:solidFill>
              </a:rPr>
              <a:t>بر سر بنی اسد فرستاد. ولی تا به آن جا رسیدند مشرکین بدون مقاومت گریختند و اصحاب پیامبر با 200 شتر غنیمت به مدینه بازگشتند.</a:t>
            </a:r>
          </a:p>
          <a:p>
            <a:pPr>
              <a:lnSpc>
                <a:spcPct val="90000"/>
              </a:lnSpc>
              <a:buFont typeface="Wingdings" pitchFamily="2" charset="2"/>
              <a:buNone/>
            </a:pPr>
            <a:r>
              <a:rPr lang="fa-IR" sz="2800" b="1">
                <a:solidFill>
                  <a:srgbClr val="FFFF00"/>
                </a:solidFill>
              </a:rPr>
              <a:t> </a:t>
            </a:r>
            <a:r>
              <a:rPr lang="fa-IR" sz="3600" b="1"/>
              <a:t>سریه ابوعبیده بن جراح بر بنی‌ثعلبه</a:t>
            </a:r>
          </a:p>
          <a:p>
            <a:pPr>
              <a:lnSpc>
                <a:spcPct val="90000"/>
              </a:lnSpc>
              <a:buFont typeface="Wingdings" pitchFamily="2" charset="2"/>
              <a:buNone/>
            </a:pPr>
            <a:r>
              <a:rPr lang="fa-IR" b="1">
                <a:solidFill>
                  <a:schemeClr val="folHlink"/>
                </a:solidFill>
              </a:rPr>
              <a:t>   </a:t>
            </a:r>
            <a:r>
              <a:rPr lang="fa-IR" sz="2800" b="1">
                <a:solidFill>
                  <a:srgbClr val="FFFF00"/>
                </a:solidFill>
              </a:rPr>
              <a:t>قبایل غطفان به طلب چراگاه به حدود مدینه آمده بودند و گله‌های مسلمانان در خطر بود. پیامبر محمدبن مسلمه را با ده نفر مأمور تحقیق کرد. آنان در محل «ذو‌القصه</a:t>
            </a:r>
            <a:r>
              <a:rPr lang="fa-IR" sz="2800" b="1">
                <a:solidFill>
                  <a:srgbClr val="FFFF00"/>
                </a:solidFill>
                <a:latin typeface="Arial"/>
              </a:rPr>
              <a:t>» </a:t>
            </a:r>
            <a:r>
              <a:rPr lang="fa-IR" sz="2800" b="1">
                <a:solidFill>
                  <a:srgbClr val="FFFF00"/>
                </a:solidFill>
              </a:rPr>
              <a:t>دچار اعراب «بنی ثعلبه</a:t>
            </a:r>
            <a:r>
              <a:rPr lang="fa-IR" sz="2800" b="1">
                <a:solidFill>
                  <a:srgbClr val="FFFF00"/>
                </a:solidFill>
                <a:latin typeface="Arial"/>
              </a:rPr>
              <a:t>» </a:t>
            </a:r>
            <a:r>
              <a:rPr lang="fa-IR" sz="2800" b="1">
                <a:solidFill>
                  <a:srgbClr val="FFFF00"/>
                </a:solidFill>
              </a:rPr>
              <a:t>شدند. افراد بنی ثعلبه همه را جز محمدبن مسلمه که مجروح شد ، کشتند. محمدبن مسلمه را مسلمین یافتند و به مدینه آوردند. پس پیامبر در ماه ربیع الآخر، ابوعبیده بن جراح را با چهل تن به سراغ بنی ثعلبه فرستاد که آنان به کوه گریختند و مقداری چهارپا و اثاثیه به غنیمت مسلمین درآمد.</a:t>
            </a:r>
            <a:endParaRPr lang="en-US" sz="2800" b="1">
              <a:solidFill>
                <a:srgbClr val="FFFF00"/>
              </a:solidFill>
            </a:endParaRP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5" name="Rectangle 3"/>
          <p:cNvSpPr>
            <a:spLocks noGrp="1" noChangeArrowheads="1"/>
          </p:cNvSpPr>
          <p:nvPr>
            <p:ph type="body" idx="1"/>
          </p:nvPr>
        </p:nvSpPr>
        <p:spPr>
          <a:xfrm>
            <a:off x="457200" y="333375"/>
            <a:ext cx="8229600" cy="6119813"/>
          </a:xfrm>
        </p:spPr>
        <p:txBody>
          <a:bodyPr/>
          <a:lstStyle/>
          <a:p>
            <a:pPr>
              <a:buFont typeface="Wingdings" pitchFamily="2" charset="2"/>
              <a:buNone/>
            </a:pPr>
            <a:r>
              <a:rPr lang="en-US" sz="2400" b="1">
                <a:solidFill>
                  <a:srgbClr val="0000FF"/>
                </a:solidFill>
              </a:rPr>
              <a:t>    </a:t>
            </a:r>
            <a:r>
              <a:rPr lang="fa-IR" sz="2800" b="1"/>
              <a:t>سریه زید بن حارثه در محل العیص</a:t>
            </a:r>
            <a:endParaRPr lang="en-US" sz="2800" b="1"/>
          </a:p>
          <a:p>
            <a:pPr>
              <a:buFont typeface="Wingdings" pitchFamily="2" charset="2"/>
              <a:buNone/>
            </a:pPr>
            <a:endParaRPr lang="en-US" sz="2800" b="1"/>
          </a:p>
          <a:p>
            <a:pPr>
              <a:buFont typeface="Wingdings" pitchFamily="2" charset="2"/>
              <a:buNone/>
            </a:pPr>
            <a:r>
              <a:rPr lang="en-US" sz="2400" b="1">
                <a:solidFill>
                  <a:srgbClr val="FFFF00"/>
                </a:solidFill>
              </a:rPr>
              <a:t>     </a:t>
            </a:r>
            <a:r>
              <a:rPr lang="fa-IR" sz="2400" b="1">
                <a:solidFill>
                  <a:srgbClr val="FFFF00"/>
                </a:solidFill>
              </a:rPr>
              <a:t>در جمادی‌الاولی سال ششم کاروان قریش از راه ساحل به سمت شام پیش می‌رفت. زیدبن حارثه در محل «العیص</a:t>
            </a:r>
            <a:r>
              <a:rPr lang="fa-IR" sz="2400" b="1">
                <a:solidFill>
                  <a:srgbClr val="FFFF00"/>
                </a:solidFill>
                <a:latin typeface="Arial"/>
              </a:rPr>
              <a:t>» </a:t>
            </a:r>
            <a:r>
              <a:rPr lang="fa-IR" sz="2400" b="1">
                <a:solidFill>
                  <a:srgbClr val="FFFF00"/>
                </a:solidFill>
              </a:rPr>
              <a:t>بر سر کاروان فرود آمد و مسلمین مقداری نقره و عده‌ای اسیر به دست آوردند. از جمله اسیران «ابو‌العاص بن ربیع</a:t>
            </a:r>
            <a:r>
              <a:rPr lang="fa-IR" sz="2400" b="1">
                <a:solidFill>
                  <a:srgbClr val="FFFF00"/>
                </a:solidFill>
                <a:latin typeface="Arial"/>
              </a:rPr>
              <a:t>»، </a:t>
            </a:r>
            <a:r>
              <a:rPr lang="fa-IR" sz="2400" b="1">
                <a:solidFill>
                  <a:srgbClr val="FFFF00"/>
                </a:solidFill>
              </a:rPr>
              <a:t>خواهرزاده خدیجه و داماد پیامبر بود که همچنان در شرک به سر می‌برد. او سابقاً همسر زینب دختر پیامبر و خدیجه بود که پس از اسلام ، او به شرک باقی ماند و زینب مسلمان شد لذا از یکدیگر جدا شدند و پس از هجرت زینب به مدینه آمد و او همچنان در مکه باقی ماند و در جنگ بدر اسیر شد. پیامبر او را رها کرد به شرط آن که پس از رجعت به مدینه زینب را که تا آن موقع در مکه بود به مدینه بفرستد او نیز با وجود علاقه‌ای که به زینب داشت این کار را کرد. او در این سریه مجدداً به دست زید بن حارثه دستگیر شد و پس از آوردن او به مدینه زینب او را امان داد و مسلمین به احترام دختر پیامبر او را آزاد کردند. او به مکه رفت و پس از حصول شرایط به مدینه بازگشت، مسلمان شد و پیامبر باز زینب را به عقد او در‌آورد.</a:t>
            </a:r>
            <a:endParaRPr lang="en-US" sz="2400" b="1">
              <a:solidFill>
                <a:srgbClr val="FFFF00"/>
              </a:solidFill>
            </a:endParaRPr>
          </a:p>
          <a:p>
            <a:pPr>
              <a:buFont typeface="Wingdings" pitchFamily="2" charset="2"/>
              <a:buNone/>
            </a:pPr>
            <a:endParaRPr lang="en-US" sz="2400" b="1">
              <a:solidFill>
                <a:srgbClr val="FFFF00"/>
              </a:solidFill>
            </a:endParaRP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p:txBody>
          <a:bodyPr/>
          <a:lstStyle/>
          <a:p>
            <a:endParaRPr lang="en-US"/>
          </a:p>
        </p:txBody>
      </p:sp>
      <p:sp>
        <p:nvSpPr>
          <p:cNvPr id="236547" name="Rectangle 3"/>
          <p:cNvSpPr>
            <a:spLocks noGrp="1" noChangeArrowheads="1"/>
          </p:cNvSpPr>
          <p:nvPr>
            <p:ph type="body" idx="1"/>
          </p:nvPr>
        </p:nvSpPr>
        <p:spPr/>
        <p:txBody>
          <a:bodyPr/>
          <a:lstStyle/>
          <a:p>
            <a:endParaRPr lang="en-US"/>
          </a:p>
        </p:txBody>
      </p:sp>
      <p:pic>
        <p:nvPicPr>
          <p:cNvPr id="236548" name="Picture 4" descr="muhammad-moon"/>
          <p:cNvPicPr>
            <a:picLocks noChangeAspect="1" noChangeArrowheads="1"/>
          </p:cNvPicPr>
          <p:nvPr/>
        </p:nvPicPr>
        <p:blipFill>
          <a:blip r:embed="rId2"/>
          <a:srcRect b="-945"/>
          <a:stretch>
            <a:fillRect/>
          </a:stretch>
        </p:blipFill>
        <p:spPr bwMode="auto">
          <a:xfrm>
            <a:off x="0" y="0"/>
            <a:ext cx="9144000" cy="6923088"/>
          </a:xfrm>
          <a:prstGeom prst="rect">
            <a:avLst/>
          </a:prstGeom>
          <a:noFill/>
          <a:ln w="9525">
            <a:noFill/>
            <a:miter lim="800000"/>
            <a:headEnd/>
            <a:tailEnd/>
          </a:ln>
        </p:spPr>
      </p:pic>
      <p:sp>
        <p:nvSpPr>
          <p:cNvPr id="236549" name="WordArt 5" descr="Narrow vertical"/>
          <p:cNvSpPr>
            <a:spLocks noChangeArrowheads="1" noChangeShapeType="1" noTextEdit="1"/>
          </p:cNvSpPr>
          <p:nvPr/>
        </p:nvSpPr>
        <p:spPr bwMode="auto">
          <a:xfrm>
            <a:off x="7524750" y="5084763"/>
            <a:ext cx="1368425" cy="1116012"/>
          </a:xfrm>
          <a:prstGeom prst="rect">
            <a:avLst/>
          </a:prstGeom>
        </p:spPr>
        <p:txBody>
          <a:bodyPr wrap="none" fromWordArt="1">
            <a:prstTxWarp prst="textCurveUp">
              <a:avLst>
                <a:gd name="adj" fmla="val 40356"/>
              </a:avLst>
            </a:prstTxWarp>
          </a:bodyPr>
          <a:lstStyle/>
          <a:p>
            <a:pPr algn="ctr"/>
            <a:r>
              <a:rPr lang="fa-IR" sz="4000" b="1" i="1" kern="10">
                <a:ln w="12700">
                  <a:solidFill>
                    <a:srgbClr val="000000"/>
                  </a:solidFill>
                  <a:round/>
                  <a:headEnd/>
                  <a:tailEnd/>
                </a:ln>
                <a:pattFill prst="dashHorz">
                  <a:fgClr>
                    <a:srgbClr val="808080"/>
                  </a:fgClr>
                  <a:bgClr>
                    <a:srgbClr val="FFFF00"/>
                  </a:bgClr>
                </a:pattFill>
                <a:effectLst>
                  <a:outerShdw dist="45791" dir="2021404" algn="ctr" rotWithShape="0">
                    <a:srgbClr val="808080">
                      <a:alpha val="80000"/>
                    </a:srgbClr>
                  </a:outerShdw>
                </a:effectLst>
                <a:latin typeface="B Elham"/>
              </a:rPr>
              <a:t>پایان</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alance">
  <a:themeElements>
    <a:clrScheme name="Balance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fontScheme name="Balance">
      <a:majorFont>
        <a:latin typeface="Arial"/>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ance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clrMap bg1="dk2" tx1="lt1" bg2="dk1" tx2="lt2" accent1="accent1" accent2="accent2" accent3="accent3" accent4="accent4" accent5="accent5" accent6="accent6" hlink="hlink" folHlink="folHlink"/>
    </a:extraClrScheme>
    <a:extraClrScheme>
      <a:clrScheme name="Balance 2">
        <a:dk1>
          <a:srgbClr val="660000"/>
        </a:dk1>
        <a:lt1>
          <a:srgbClr val="FFFFFF"/>
        </a:lt1>
        <a:dk2>
          <a:srgbClr val="800000"/>
        </a:dk2>
        <a:lt2>
          <a:srgbClr val="FFFFCC"/>
        </a:lt2>
        <a:accent1>
          <a:srgbClr val="CC6600"/>
        </a:accent1>
        <a:accent2>
          <a:srgbClr val="BE7960"/>
        </a:accent2>
        <a:accent3>
          <a:srgbClr val="C0AAAA"/>
        </a:accent3>
        <a:accent4>
          <a:srgbClr val="DADADA"/>
        </a:accent4>
        <a:accent5>
          <a:srgbClr val="E2B8AA"/>
        </a:accent5>
        <a:accent6>
          <a:srgbClr val="AC6D56"/>
        </a:accent6>
        <a:hlink>
          <a:srgbClr val="FFFF99"/>
        </a:hlink>
        <a:folHlink>
          <a:srgbClr val="E5B325"/>
        </a:folHlink>
      </a:clrScheme>
      <a:clrMap bg1="dk2" tx1="lt1" bg2="dk1" tx2="lt2" accent1="accent1" accent2="accent2" accent3="accent3" accent4="accent4" accent5="accent5" accent6="accent6" hlink="hlink" folHlink="folHlink"/>
    </a:extraClrScheme>
    <a:extraClrScheme>
      <a:clrScheme name="Balance 3">
        <a:dk1>
          <a:srgbClr val="003300"/>
        </a:dk1>
        <a:lt1>
          <a:srgbClr val="FFFFFF"/>
        </a:lt1>
        <a:dk2>
          <a:srgbClr val="4D6A2A"/>
        </a:dk2>
        <a:lt2>
          <a:srgbClr val="CCFF99"/>
        </a:lt2>
        <a:accent1>
          <a:srgbClr val="2EB62E"/>
        </a:accent1>
        <a:accent2>
          <a:srgbClr val="527C3A"/>
        </a:accent2>
        <a:accent3>
          <a:srgbClr val="B2B9AC"/>
        </a:accent3>
        <a:accent4>
          <a:srgbClr val="DADADA"/>
        </a:accent4>
        <a:accent5>
          <a:srgbClr val="ADD7AD"/>
        </a:accent5>
        <a:accent6>
          <a:srgbClr val="497034"/>
        </a:accent6>
        <a:hlink>
          <a:srgbClr val="DDD800"/>
        </a:hlink>
        <a:folHlink>
          <a:srgbClr val="009999"/>
        </a:folHlink>
      </a:clrScheme>
      <a:clrMap bg1="dk2" tx1="lt1" bg2="dk1" tx2="lt2" accent1="accent1" accent2="accent2" accent3="accent3" accent4="accent4" accent5="accent5" accent6="accent6" hlink="hlink" folHlink="folHlink"/>
    </a:extraClrScheme>
    <a:extraClrScheme>
      <a:clrScheme name="Balance 4">
        <a:dk1>
          <a:srgbClr val="005A58"/>
        </a:dk1>
        <a:lt1>
          <a:srgbClr val="FFFFFF"/>
        </a:lt1>
        <a:dk2>
          <a:srgbClr val="00716E"/>
        </a:dk2>
        <a:lt2>
          <a:srgbClr val="FFFF99"/>
        </a:lt2>
        <a:accent1>
          <a:srgbClr val="2DB3B0"/>
        </a:accent1>
        <a:accent2>
          <a:srgbClr val="6D6FC7"/>
        </a:accent2>
        <a:accent3>
          <a:srgbClr val="AABBBA"/>
        </a:accent3>
        <a:accent4>
          <a:srgbClr val="DADADA"/>
        </a:accent4>
        <a:accent5>
          <a:srgbClr val="ADD6D4"/>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alance 5">
        <a:dk1>
          <a:srgbClr val="003366"/>
        </a:dk1>
        <a:lt1>
          <a:srgbClr val="FFFFFF"/>
        </a:lt1>
        <a:dk2>
          <a:srgbClr val="2B5481"/>
        </a:dk2>
        <a:lt2>
          <a:srgbClr val="E5FFFF"/>
        </a:lt2>
        <a:accent1>
          <a:srgbClr val="336699"/>
        </a:accent1>
        <a:accent2>
          <a:srgbClr val="00B000"/>
        </a:accent2>
        <a:accent3>
          <a:srgbClr val="ACB3C1"/>
        </a:accent3>
        <a:accent4>
          <a:srgbClr val="DADADA"/>
        </a:accent4>
        <a:accent5>
          <a:srgbClr val="ADB8CA"/>
        </a:accent5>
        <a:accent6>
          <a:srgbClr val="009F00"/>
        </a:accent6>
        <a:hlink>
          <a:srgbClr val="00CCFF"/>
        </a:hlink>
        <a:folHlink>
          <a:srgbClr val="B5FFFB"/>
        </a:folHlink>
      </a:clrScheme>
      <a:clrMap bg1="dk2" tx1="lt1" bg2="dk1" tx2="lt2" accent1="accent1" accent2="accent2" accent3="accent3" accent4="accent4" accent5="accent5" accent6="accent6" hlink="hlink" folHlink="folHlink"/>
    </a:extraClrScheme>
    <a:extraClrScheme>
      <a:clrScheme name="Balance 6">
        <a:dk1>
          <a:srgbClr val="2F2D25"/>
        </a:dk1>
        <a:lt1>
          <a:srgbClr val="FFFFFF"/>
        </a:lt1>
        <a:dk2>
          <a:srgbClr val="656151"/>
        </a:dk2>
        <a:lt2>
          <a:srgbClr val="FFFFCC"/>
        </a:lt2>
        <a:accent1>
          <a:srgbClr val="818173"/>
        </a:accent1>
        <a:accent2>
          <a:srgbClr val="809EA8"/>
        </a:accent2>
        <a:accent3>
          <a:srgbClr val="B8B7B3"/>
        </a:accent3>
        <a:accent4>
          <a:srgbClr val="DADADA"/>
        </a:accent4>
        <a:accent5>
          <a:srgbClr val="C1C1BC"/>
        </a:accent5>
        <a:accent6>
          <a:srgbClr val="738F98"/>
        </a:accent6>
        <a:hlink>
          <a:srgbClr val="E2C86A"/>
        </a:hlink>
        <a:folHlink>
          <a:srgbClr val="B7B6A3"/>
        </a:folHlink>
      </a:clrScheme>
      <a:clrMap bg1="dk2" tx1="lt1" bg2="dk1" tx2="lt2" accent1="accent1" accent2="accent2" accent3="accent3" accent4="accent4" accent5="accent5" accent6="accent6" hlink="hlink" folHlink="folHlink"/>
    </a:extraClrScheme>
    <a:extraClrScheme>
      <a:clrScheme name="Balance 7">
        <a:dk1>
          <a:srgbClr val="B4AF80"/>
        </a:dk1>
        <a:lt1>
          <a:srgbClr val="FFFFFF"/>
        </a:lt1>
        <a:dk2>
          <a:srgbClr val="C8C6A2"/>
        </a:dk2>
        <a:lt2>
          <a:srgbClr val="827F4C"/>
        </a:lt2>
        <a:accent1>
          <a:srgbClr val="7C784E"/>
        </a:accent1>
        <a:accent2>
          <a:srgbClr val="A2A4AC"/>
        </a:accent2>
        <a:accent3>
          <a:srgbClr val="E0DFCE"/>
        </a:accent3>
        <a:accent4>
          <a:srgbClr val="DADADA"/>
        </a:accent4>
        <a:accent5>
          <a:srgbClr val="BFBEB2"/>
        </a:accent5>
        <a:accent6>
          <a:srgbClr val="92949B"/>
        </a:accent6>
        <a:hlink>
          <a:srgbClr val="33CCCC"/>
        </a:hlink>
        <a:folHlink>
          <a:srgbClr val="009999"/>
        </a:folHlink>
      </a:clrScheme>
      <a:clrMap bg1="dk2" tx1="lt1" bg2="dk1" tx2="lt2" accent1="accent1" accent2="accent2" accent3="accent3" accent4="accent4" accent5="accent5" accent6="accent6" hlink="hlink" folHlink="folHlink"/>
    </a:extraClrScheme>
    <a:extraClrScheme>
      <a:clrScheme name="Balance 8">
        <a:dk1>
          <a:srgbClr val="000000"/>
        </a:dk1>
        <a:lt1>
          <a:srgbClr val="DDDDDD"/>
        </a:lt1>
        <a:dk2>
          <a:srgbClr val="000000"/>
        </a:dk2>
        <a:lt2>
          <a:srgbClr val="B8B7D1"/>
        </a:lt2>
        <a:accent1>
          <a:srgbClr val="F1F0F4"/>
        </a:accent1>
        <a:accent2>
          <a:srgbClr val="C1BCFC"/>
        </a:accent2>
        <a:accent3>
          <a:srgbClr val="EBEBEB"/>
        </a:accent3>
        <a:accent4>
          <a:srgbClr val="000000"/>
        </a:accent4>
        <a:accent5>
          <a:srgbClr val="F7F6F8"/>
        </a:accent5>
        <a:accent6>
          <a:srgbClr val="AFAAE4"/>
        </a:accent6>
        <a:hlink>
          <a:srgbClr val="5454C6"/>
        </a:hlink>
        <a:folHlink>
          <a:srgbClr val="6A6F86"/>
        </a:folHlink>
      </a:clrScheme>
      <a:clrMap bg1="lt1" tx1="dk1" bg2="lt2" tx2="dk2" accent1="accent1" accent2="accent2" accent3="accent3" accent4="accent4" accent5="accent5" accent6="accent6" hlink="hlink" folHlink="folHlink"/>
    </a:extraClrScheme>
    <a:extraClrScheme>
      <a:clrScheme name="Balance 9">
        <a:dk1>
          <a:srgbClr val="000000"/>
        </a:dk1>
        <a:lt1>
          <a:srgbClr val="FFFFFF"/>
        </a:lt1>
        <a:dk2>
          <a:srgbClr val="00A29E"/>
        </a:dk2>
        <a:lt2>
          <a:srgbClr val="CBCBCB"/>
        </a:lt2>
        <a:accent1>
          <a:srgbClr val="E5E5FF"/>
        </a:accent1>
        <a:accent2>
          <a:srgbClr val="79CD6B"/>
        </a:accent2>
        <a:accent3>
          <a:srgbClr val="FFFFFF"/>
        </a:accent3>
        <a:accent4>
          <a:srgbClr val="000000"/>
        </a:accent4>
        <a:accent5>
          <a:srgbClr val="F0F0FF"/>
        </a:accent5>
        <a:accent6>
          <a:srgbClr val="6DBA60"/>
        </a:accent6>
        <a:hlink>
          <a:srgbClr val="4477DE"/>
        </a:hlink>
        <a:folHlink>
          <a:srgbClr val="65498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apsule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untain Top">
  <a:themeElements>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Balance</Template>
  <TotalTime>1093</TotalTime>
  <Words>17388</Words>
  <Application>Microsoft Office PowerPoint</Application>
  <PresentationFormat>On-screen Show (4:3)</PresentationFormat>
  <Paragraphs>375</Paragraphs>
  <Slides>69</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69</vt:i4>
      </vt:variant>
    </vt:vector>
  </HeadingPairs>
  <TitlesOfParts>
    <vt:vector size="77" baseType="lpstr">
      <vt:lpstr>Arial</vt:lpstr>
      <vt:lpstr>B Elham</vt:lpstr>
      <vt:lpstr>Tahoma</vt:lpstr>
      <vt:lpstr>Times New Roman</vt:lpstr>
      <vt:lpstr>Wingdings</vt:lpstr>
      <vt:lpstr>Balance</vt:lpstr>
      <vt:lpstr>Capsules</vt:lpstr>
      <vt:lpstr>Mountain Top</vt:lpstr>
      <vt:lpstr>بسم الله الرحمن الرحیم</vt:lpstr>
      <vt:lpstr>غزوات و سرایای پیامبر</vt:lpstr>
      <vt:lpstr>PowerPoint Presentation</vt:lpstr>
      <vt:lpstr>تعداد غزوات و سرايای سردار دو عالم (ص)</vt:lpstr>
      <vt:lpstr>نگاهی به غزوات پيامبر (ص)</vt:lpstr>
      <vt:lpstr>غزوه بدر</vt:lpstr>
      <vt:lpstr>اسرای مشرکان در جنگ بدر</vt:lpstr>
      <vt:lpstr>غزوه سویق</vt:lpstr>
      <vt:lpstr>PowerPoint Presentation</vt:lpstr>
      <vt:lpstr>اخراج یهودیان بنی‌قینقاع</vt:lpstr>
      <vt:lpstr>غزوه احد</vt:lpstr>
      <vt:lpstr>PowerPoint Presentation</vt:lpstr>
      <vt:lpstr>آمادگی مسلمین برای نبرد احد</vt:lpstr>
      <vt:lpstr>آغاز نبرد احد و پیروزی ابتدایی مسلمین</vt:lpstr>
      <vt:lpstr>حمله دوباره مشرکین</vt:lpstr>
      <vt:lpstr>شایعه قتل پیامبر</vt:lpstr>
      <vt:lpstr>غزوه غطفان (ذی الامر)</vt:lpstr>
      <vt:lpstr>غزوه نجران</vt:lpstr>
      <vt:lpstr>PowerPoint Presentation</vt:lpstr>
      <vt:lpstr>غزوه حمراءالاسد</vt:lpstr>
      <vt:lpstr>غزوه بنی النضیر</vt:lpstr>
      <vt:lpstr>آغاز نبرد بنی‌نضیر</vt:lpstr>
      <vt:lpstr>PowerPoint Presentation</vt:lpstr>
      <vt:lpstr>چگونگی تقسیم اموال و املاک بنی‌نضیر</vt:lpstr>
      <vt:lpstr>غزوه ذات الرقاع</vt:lpstr>
      <vt:lpstr>غزوه دومة‌الجندل</vt:lpstr>
      <vt:lpstr>غزوه بدر الموعد</vt:lpstr>
      <vt:lpstr>PowerPoint Presentation</vt:lpstr>
      <vt:lpstr>غزوه احزاب</vt:lpstr>
      <vt:lpstr>حفر خندق</vt:lpstr>
      <vt:lpstr>PowerPoint Presentation</vt:lpstr>
      <vt:lpstr>توطئه یهودیان</vt:lpstr>
      <vt:lpstr>نبرد علی با عمرو بن عبدود</vt:lpstr>
      <vt:lpstr>بازگشت مشرکین از جنگ خندق</vt:lpstr>
      <vt:lpstr>غزوه بنی قریظه</vt:lpstr>
      <vt:lpstr>PowerPoint Presentation</vt:lpstr>
      <vt:lpstr>خیانت و توبه ابولبابه</vt:lpstr>
      <vt:lpstr>حکم سعد بن معاذ و اعدام مردان بنی‌قریظه</vt:lpstr>
      <vt:lpstr>PowerPoint Presentation</vt:lpstr>
      <vt:lpstr>PowerPoint Presentation</vt:lpstr>
      <vt:lpstr>غزوه بنی‌المصطلق</vt:lpstr>
      <vt:lpstr>غزوه حدیبیه</vt:lpstr>
      <vt:lpstr>PowerPoint Presentation</vt:lpstr>
      <vt:lpstr>PowerPoint Presentation</vt:lpstr>
      <vt:lpstr>فتح خیبر</vt:lpstr>
      <vt:lpstr>PowerPoint Presentation</vt:lpstr>
      <vt:lpstr> دلاوری‌های علی در فتح خیبر</vt:lpstr>
      <vt:lpstr>PowerPoint Presentation</vt:lpstr>
      <vt:lpstr>فتح مکه </vt:lpstr>
      <vt:lpstr>PowerPoint Presentation</vt:lpstr>
      <vt:lpstr>حرکت به سمت فتح مکه</vt:lpstr>
      <vt:lpstr>PowerPoint Presentation</vt:lpstr>
      <vt:lpstr>سریه موته</vt:lpstr>
      <vt:lpstr>شهادت سه یار فداکار پیامبر</vt:lpstr>
      <vt:lpstr>تاکتیک‌های نظامی خالد بن ولید</vt:lpstr>
      <vt:lpstr>ابهاماتی پیرامون سریه موته</vt:lpstr>
      <vt:lpstr>غزوه حنین</vt:lpstr>
      <vt:lpstr>PowerPoint Presentation</vt:lpstr>
      <vt:lpstr>شکست ابتدایی مسلمین</vt:lpstr>
      <vt:lpstr>شکست و فرار مشرکان</vt:lpstr>
      <vt:lpstr>غزوه طائف</vt:lpstr>
      <vt:lpstr>پایان محاصره</vt:lpstr>
      <vt:lpstr>غزوه تبوک</vt:lpstr>
      <vt:lpstr>سریه قرده</vt:lpstr>
      <vt:lpstr>سریه عبدالله بن جحش</vt:lpstr>
      <vt:lpstr>سریه محمد بن مسلمه در ضریه</vt:lpstr>
      <vt:lpstr>PowerPoint Presentation</vt:lpstr>
      <vt:lpstr>PowerPoint Presentation</vt:lpstr>
      <vt:lpstr>PowerPoint Presentation</vt:lpstr>
    </vt:vector>
  </TitlesOfParts>
  <Company>Sorenaclup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غزوات و سرایای پیامبر</dc:title>
  <dc:creator>Alfawindows</dc:creator>
  <cp:lastModifiedBy>DadeFam-43262657</cp:lastModifiedBy>
  <cp:revision>323</cp:revision>
  <dcterms:created xsi:type="dcterms:W3CDTF">2008-03-15T10:50:18Z</dcterms:created>
  <dcterms:modified xsi:type="dcterms:W3CDTF">2023-08-17T16:33:29Z</dcterms:modified>
</cp:coreProperties>
</file>