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45" r:id="rId1"/>
  </p:sldMasterIdLst>
  <p:notesMasterIdLst>
    <p:notesMasterId r:id="rId33"/>
  </p:notesMasterIdLst>
  <p:handoutMasterIdLst>
    <p:handoutMasterId r:id="rId34"/>
  </p:handoutMasterIdLst>
  <p:sldIdLst>
    <p:sldId id="256" r:id="rId2"/>
    <p:sldId id="257" r:id="rId3"/>
    <p:sldId id="306" r:id="rId4"/>
    <p:sldId id="307" r:id="rId5"/>
    <p:sldId id="308" r:id="rId6"/>
    <p:sldId id="309" r:id="rId7"/>
    <p:sldId id="258" r:id="rId8"/>
    <p:sldId id="312" r:id="rId9"/>
    <p:sldId id="315" r:id="rId10"/>
    <p:sldId id="282" r:id="rId11"/>
    <p:sldId id="283" r:id="rId12"/>
    <p:sldId id="316" r:id="rId13"/>
    <p:sldId id="317" r:id="rId14"/>
    <p:sldId id="284" r:id="rId15"/>
    <p:sldId id="285" r:id="rId16"/>
    <p:sldId id="286" r:id="rId17"/>
    <p:sldId id="288" r:id="rId18"/>
    <p:sldId id="318" r:id="rId19"/>
    <p:sldId id="320" r:id="rId20"/>
    <p:sldId id="321" r:id="rId21"/>
    <p:sldId id="323" r:id="rId22"/>
    <p:sldId id="324" r:id="rId23"/>
    <p:sldId id="325" r:id="rId24"/>
    <p:sldId id="326" r:id="rId25"/>
    <p:sldId id="327" r:id="rId26"/>
    <p:sldId id="329" r:id="rId27"/>
    <p:sldId id="330" r:id="rId28"/>
    <p:sldId id="331" r:id="rId29"/>
    <p:sldId id="332" r:id="rId30"/>
    <p:sldId id="333" r:id="rId31"/>
    <p:sldId id="305" r:id="rId3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0066"/>
    <a:srgbClr val="AA2116"/>
    <a:srgbClr val="BB0505"/>
    <a:srgbClr val="FFFF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284E427A-3D55-4303-BF80-6455036E1DE7}" styleName="Themed Style 1 - Accent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73" d="100"/>
          <a:sy n="73" d="100"/>
        </p:scale>
        <p:origin x="-888" y="-10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handoutMaster" Target="handoutMasters/handout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notesMaster" Target="notesMasters/notesMaster1.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49252F29-DCA5-468F-A561-0F4EEBB55137}" type="datetimeFigureOut">
              <a:rPr lang="en-US" smtClean="0"/>
              <a:t>12/5/2019</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574E41B2-5CE6-42D8-9BF2-58C4C31AC9A3}" type="slidenum">
              <a:rPr lang="en-US" smtClean="0"/>
              <a:t>‹#›</a:t>
            </a:fld>
            <a:endParaRPr lang="en-US"/>
          </a:p>
        </p:txBody>
      </p:sp>
    </p:spTree>
    <p:extLst>
      <p:ext uri="{BB962C8B-B14F-4D97-AF65-F5344CB8AC3E}">
        <p14:creationId xmlns:p14="http://schemas.microsoft.com/office/powerpoint/2010/main" val="1312085805"/>
      </p:ext>
    </p:extLst>
  </p:cSld>
  <p:clrMap bg1="lt1" tx1="dk1" bg2="lt2" tx2="dk2" accent1="accent1" accent2="accent2" accent3="accent3" accent4="accent4" accent5="accent5" accent6="accent6" hlink="hlink" folHlink="folHlink"/>
  <p:hf sldNum="0"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3886200" y="0"/>
            <a:ext cx="2971800" cy="457200"/>
          </a:xfrm>
          <a:prstGeom prst="rect">
            <a:avLst/>
          </a:prstGeom>
        </p:spPr>
        <p:txBody>
          <a:bodyPr vert="horz" lIns="91440" tIns="45720" rIns="91440" bIns="45720" rtlCol="1"/>
          <a:lstStyle>
            <a:lvl1pPr algn="r">
              <a:defRPr sz="1200"/>
            </a:lvl1pPr>
          </a:lstStyle>
          <a:p>
            <a:endParaRPr lang="fa-IR"/>
          </a:p>
        </p:txBody>
      </p:sp>
      <p:sp>
        <p:nvSpPr>
          <p:cNvPr id="3" name="Date Placeholder 2"/>
          <p:cNvSpPr>
            <a:spLocks noGrp="1"/>
          </p:cNvSpPr>
          <p:nvPr>
            <p:ph type="dt" idx="1"/>
          </p:nvPr>
        </p:nvSpPr>
        <p:spPr>
          <a:xfrm>
            <a:off x="1588" y="0"/>
            <a:ext cx="2971800" cy="457200"/>
          </a:xfrm>
          <a:prstGeom prst="rect">
            <a:avLst/>
          </a:prstGeom>
        </p:spPr>
        <p:txBody>
          <a:bodyPr vert="horz" lIns="91440" tIns="45720" rIns="91440" bIns="45720" rtlCol="1"/>
          <a:lstStyle>
            <a:lvl1pPr algn="l">
              <a:defRPr sz="1200"/>
            </a:lvl1pPr>
          </a:lstStyle>
          <a:p>
            <a:fld id="{2BEFBA3D-E984-4BC6-BA35-C1DC3FA60073}" type="datetimeFigureOut">
              <a:rPr lang="fa-IR" smtClean="0"/>
              <a:t>1441/04/08</a:t>
            </a:fld>
            <a:endParaRPr lang="fa-IR"/>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1" anchor="ctr"/>
          <a:lstStyle/>
          <a:p>
            <a:endParaRPr lang="fa-IR"/>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1"/>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6" name="Footer Placeholder 5"/>
          <p:cNvSpPr>
            <a:spLocks noGrp="1"/>
          </p:cNvSpPr>
          <p:nvPr>
            <p:ph type="ftr" sz="quarter" idx="4"/>
          </p:nvPr>
        </p:nvSpPr>
        <p:spPr>
          <a:xfrm>
            <a:off x="3886200" y="8685213"/>
            <a:ext cx="2971800" cy="457200"/>
          </a:xfrm>
          <a:prstGeom prst="rect">
            <a:avLst/>
          </a:prstGeom>
        </p:spPr>
        <p:txBody>
          <a:bodyPr vert="horz" lIns="91440" tIns="45720" rIns="91440" bIns="45720" rtlCol="1" anchor="b"/>
          <a:lstStyle>
            <a:lvl1pPr algn="r">
              <a:defRPr sz="1200"/>
            </a:lvl1pPr>
          </a:lstStyle>
          <a:p>
            <a:endParaRPr lang="fa-IR"/>
          </a:p>
        </p:txBody>
      </p:sp>
      <p:sp>
        <p:nvSpPr>
          <p:cNvPr id="7" name="Slide Number Placeholder 6"/>
          <p:cNvSpPr>
            <a:spLocks noGrp="1"/>
          </p:cNvSpPr>
          <p:nvPr>
            <p:ph type="sldNum" sz="quarter" idx="5"/>
          </p:nvPr>
        </p:nvSpPr>
        <p:spPr>
          <a:xfrm>
            <a:off x="1588" y="8685213"/>
            <a:ext cx="2971800" cy="457200"/>
          </a:xfrm>
          <a:prstGeom prst="rect">
            <a:avLst/>
          </a:prstGeom>
        </p:spPr>
        <p:txBody>
          <a:bodyPr vert="horz" lIns="91440" tIns="45720" rIns="91440" bIns="45720" rtlCol="1" anchor="b"/>
          <a:lstStyle>
            <a:lvl1pPr algn="l">
              <a:defRPr sz="1200"/>
            </a:lvl1pPr>
          </a:lstStyle>
          <a:p>
            <a:fld id="{4564FB8F-7C91-4A0D-86EA-AE8B425FF140}" type="slidenum">
              <a:rPr lang="fa-IR" smtClean="0"/>
              <a:t>‹#›</a:t>
            </a:fld>
            <a:endParaRPr lang="fa-IR"/>
          </a:p>
        </p:txBody>
      </p:sp>
    </p:spTree>
    <p:extLst>
      <p:ext uri="{BB962C8B-B14F-4D97-AF65-F5344CB8AC3E}">
        <p14:creationId xmlns:p14="http://schemas.microsoft.com/office/powerpoint/2010/main" val="2865810040"/>
      </p:ext>
    </p:extLst>
  </p:cSld>
  <p:clrMap bg1="lt1" tx1="dk1" bg2="lt2" tx2="dk2" accent1="accent1" accent2="accent2" accent3="accent3" accent4="accent4" accent5="accent5" accent6="accent6" hlink="hlink" folHlink="folHlink"/>
  <p:hf sldNum="0" hdr="0" ftr="0" dt="0"/>
  <p:notesStyle>
    <a:lvl1pPr marL="0" algn="r" defTabSz="914400" rtl="1" eaLnBrk="1" latinLnBrk="0" hangingPunct="1">
      <a:defRPr sz="1200" kern="1200">
        <a:solidFill>
          <a:schemeClr val="tx1"/>
        </a:solidFill>
        <a:latin typeface="+mn-lt"/>
        <a:ea typeface="+mn-ea"/>
        <a:cs typeface="+mn-cs"/>
      </a:defRPr>
    </a:lvl1pPr>
    <a:lvl2pPr marL="457200" algn="r" defTabSz="914400" rtl="1" eaLnBrk="1" latinLnBrk="0" hangingPunct="1">
      <a:defRPr sz="1200" kern="1200">
        <a:solidFill>
          <a:schemeClr val="tx1"/>
        </a:solidFill>
        <a:latin typeface="+mn-lt"/>
        <a:ea typeface="+mn-ea"/>
        <a:cs typeface="+mn-cs"/>
      </a:defRPr>
    </a:lvl2pPr>
    <a:lvl3pPr marL="914400" algn="r" defTabSz="914400" rtl="1" eaLnBrk="1" latinLnBrk="0" hangingPunct="1">
      <a:defRPr sz="1200" kern="1200">
        <a:solidFill>
          <a:schemeClr val="tx1"/>
        </a:solidFill>
        <a:latin typeface="+mn-lt"/>
        <a:ea typeface="+mn-ea"/>
        <a:cs typeface="+mn-cs"/>
      </a:defRPr>
    </a:lvl3pPr>
    <a:lvl4pPr marL="1371600" algn="r" defTabSz="914400" rtl="1" eaLnBrk="1" latinLnBrk="0" hangingPunct="1">
      <a:defRPr sz="1200" kern="1200">
        <a:solidFill>
          <a:schemeClr val="tx1"/>
        </a:solidFill>
        <a:latin typeface="+mn-lt"/>
        <a:ea typeface="+mn-ea"/>
        <a:cs typeface="+mn-cs"/>
      </a:defRPr>
    </a:lvl4pPr>
    <a:lvl5pPr marL="1828800" algn="r" defTabSz="914400" rtl="1" eaLnBrk="1" latinLnBrk="0" hangingPunct="1">
      <a:defRPr sz="1200" kern="1200">
        <a:solidFill>
          <a:schemeClr val="tx1"/>
        </a:solidFill>
        <a:latin typeface="+mn-lt"/>
        <a:ea typeface="+mn-ea"/>
        <a:cs typeface="+mn-cs"/>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a-IR"/>
          </a:p>
        </p:txBody>
      </p:sp>
    </p:spTree>
    <p:extLst>
      <p:ext uri="{BB962C8B-B14F-4D97-AF65-F5344CB8AC3E}">
        <p14:creationId xmlns:p14="http://schemas.microsoft.com/office/powerpoint/2010/main" val="278517935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a-IR"/>
          </a:p>
        </p:txBody>
      </p:sp>
    </p:spTree>
    <p:extLst>
      <p:ext uri="{BB962C8B-B14F-4D97-AF65-F5344CB8AC3E}">
        <p14:creationId xmlns:p14="http://schemas.microsoft.com/office/powerpoint/2010/main" val="161832589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E702B821-088C-448A-B01B-E5E43CA7DDCA}" type="datetime1">
              <a:rPr lang="en-US" smtClean="0"/>
              <a:t>12/5/2019</a:t>
            </a:fld>
            <a:endParaRPr lang="en-US"/>
          </a:p>
        </p:txBody>
      </p:sp>
      <p:sp>
        <p:nvSpPr>
          <p:cNvPr id="5" name="Footer Placeholder 4"/>
          <p:cNvSpPr>
            <a:spLocks noGrp="1"/>
          </p:cNvSpPr>
          <p:nvPr>
            <p:ph type="ftr" sz="quarter" idx="11"/>
          </p:nvPr>
        </p:nvSpPr>
        <p:spPr/>
        <p:txBody>
          <a:bodyPr/>
          <a:lstStyle/>
          <a:p>
            <a:r>
              <a:rPr lang="en-US" smtClean="0"/>
              <a:t>www.powerjam.ir</a:t>
            </a:r>
            <a:endParaRPr lang="en-US"/>
          </a:p>
        </p:txBody>
      </p:sp>
      <p:sp>
        <p:nvSpPr>
          <p:cNvPr id="6" name="Slide Number Placeholder 5"/>
          <p:cNvSpPr>
            <a:spLocks noGrp="1"/>
          </p:cNvSpPr>
          <p:nvPr>
            <p:ph type="sldNum" sz="quarter" idx="12"/>
          </p:nvPr>
        </p:nvSpPr>
        <p:spPr/>
        <p:txBody>
          <a:bodyPr/>
          <a:lstStyle/>
          <a:p>
            <a:fld id="{8F0306F0-6919-4F70-814C-397598863896}"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8524296-26C2-4798-899B-FDC2406C202A}" type="datetime1">
              <a:rPr lang="en-US" smtClean="0"/>
              <a:t>12/5/2019</a:t>
            </a:fld>
            <a:endParaRPr lang="en-US"/>
          </a:p>
        </p:txBody>
      </p:sp>
      <p:sp>
        <p:nvSpPr>
          <p:cNvPr id="5" name="Footer Placeholder 4"/>
          <p:cNvSpPr>
            <a:spLocks noGrp="1"/>
          </p:cNvSpPr>
          <p:nvPr>
            <p:ph type="ftr" sz="quarter" idx="11"/>
          </p:nvPr>
        </p:nvSpPr>
        <p:spPr/>
        <p:txBody>
          <a:bodyPr/>
          <a:lstStyle/>
          <a:p>
            <a:r>
              <a:rPr lang="en-US" smtClean="0"/>
              <a:t>www.powerjam.ir</a:t>
            </a:r>
            <a:endParaRPr lang="en-US"/>
          </a:p>
        </p:txBody>
      </p:sp>
      <p:sp>
        <p:nvSpPr>
          <p:cNvPr id="6" name="Slide Number Placeholder 5"/>
          <p:cNvSpPr>
            <a:spLocks noGrp="1"/>
          </p:cNvSpPr>
          <p:nvPr>
            <p:ph type="sldNum" sz="quarter" idx="12"/>
          </p:nvPr>
        </p:nvSpPr>
        <p:spPr/>
        <p:txBody>
          <a:bodyPr/>
          <a:lstStyle/>
          <a:p>
            <a:fld id="{8F0306F0-6919-4F70-814C-397598863896}"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D171AD3A-5826-4131-ADE1-E913117D98CD}" type="datetime1">
              <a:rPr lang="en-US" smtClean="0"/>
              <a:t>12/5/2019</a:t>
            </a:fld>
            <a:endParaRPr lang="en-US"/>
          </a:p>
        </p:txBody>
      </p:sp>
      <p:sp>
        <p:nvSpPr>
          <p:cNvPr id="5" name="Footer Placeholder 4"/>
          <p:cNvSpPr>
            <a:spLocks noGrp="1"/>
          </p:cNvSpPr>
          <p:nvPr>
            <p:ph type="ftr" sz="quarter" idx="11"/>
          </p:nvPr>
        </p:nvSpPr>
        <p:spPr/>
        <p:txBody>
          <a:bodyPr/>
          <a:lstStyle/>
          <a:p>
            <a:r>
              <a:rPr lang="en-US" smtClean="0"/>
              <a:t>www.powerjam.ir</a:t>
            </a:r>
            <a:endParaRPr lang="en-US"/>
          </a:p>
        </p:txBody>
      </p:sp>
      <p:sp>
        <p:nvSpPr>
          <p:cNvPr id="6" name="Slide Number Placeholder 5"/>
          <p:cNvSpPr>
            <a:spLocks noGrp="1"/>
          </p:cNvSpPr>
          <p:nvPr>
            <p:ph type="sldNum" sz="quarter" idx="12"/>
          </p:nvPr>
        </p:nvSpPr>
        <p:spPr/>
        <p:txBody>
          <a:bodyPr/>
          <a:lstStyle/>
          <a:p>
            <a:fld id="{8F0306F0-6919-4F70-814C-397598863896}"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0D02B755-97F8-408C-9EBE-4629C679BBAD}" type="datetime1">
              <a:rPr lang="en-US" smtClean="0"/>
              <a:t>12/5/2019</a:t>
            </a:fld>
            <a:endParaRPr lang="en-US"/>
          </a:p>
        </p:txBody>
      </p:sp>
      <p:sp>
        <p:nvSpPr>
          <p:cNvPr id="6" name="Footer Placeholder 5"/>
          <p:cNvSpPr>
            <a:spLocks noGrp="1"/>
          </p:cNvSpPr>
          <p:nvPr>
            <p:ph type="ftr" sz="quarter" idx="11"/>
          </p:nvPr>
        </p:nvSpPr>
        <p:spPr/>
        <p:txBody>
          <a:bodyPr/>
          <a:lstStyle/>
          <a:p>
            <a:r>
              <a:rPr lang="en-US" smtClean="0"/>
              <a:t>www.powerjam.ir</a:t>
            </a:r>
            <a:endParaRPr lang="en-US"/>
          </a:p>
        </p:txBody>
      </p:sp>
      <p:sp>
        <p:nvSpPr>
          <p:cNvPr id="7" name="Slide Number Placeholder 6"/>
          <p:cNvSpPr>
            <a:spLocks noGrp="1"/>
          </p:cNvSpPr>
          <p:nvPr>
            <p:ph type="sldNum" sz="quarter" idx="12"/>
          </p:nvPr>
        </p:nvSpPr>
        <p:spPr/>
        <p:txBody>
          <a:bodyPr/>
          <a:lstStyle/>
          <a:p>
            <a:fld id="{8F0306F0-6919-4F70-814C-397598863896}"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6D9005CB-8327-49B8-9177-9199D2FD3F4F}" type="datetime1">
              <a:rPr lang="en-US" smtClean="0"/>
              <a:t>12/5/2019</a:t>
            </a:fld>
            <a:endParaRPr lang="en-US"/>
          </a:p>
        </p:txBody>
      </p:sp>
      <p:sp>
        <p:nvSpPr>
          <p:cNvPr id="8" name="Footer Placeholder 7"/>
          <p:cNvSpPr>
            <a:spLocks noGrp="1"/>
          </p:cNvSpPr>
          <p:nvPr>
            <p:ph type="ftr" sz="quarter" idx="11"/>
          </p:nvPr>
        </p:nvSpPr>
        <p:spPr/>
        <p:txBody>
          <a:bodyPr/>
          <a:lstStyle/>
          <a:p>
            <a:r>
              <a:rPr lang="en-US" smtClean="0"/>
              <a:t>www.powerjam.ir</a:t>
            </a:r>
            <a:endParaRPr lang="en-US"/>
          </a:p>
        </p:txBody>
      </p:sp>
      <p:sp>
        <p:nvSpPr>
          <p:cNvPr id="9" name="Slide Number Placeholder 8"/>
          <p:cNvSpPr>
            <a:spLocks noGrp="1"/>
          </p:cNvSpPr>
          <p:nvPr>
            <p:ph type="sldNum" sz="quarter" idx="12"/>
          </p:nvPr>
        </p:nvSpPr>
        <p:spPr/>
        <p:txBody>
          <a:bodyPr/>
          <a:lstStyle/>
          <a:p>
            <a:fld id="{8F0306F0-6919-4F70-814C-397598863896}"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8F677B71-14EB-4253-9325-805BEDC2B513}" type="datetime1">
              <a:rPr lang="en-US" smtClean="0"/>
              <a:t>12/5/2019</a:t>
            </a:fld>
            <a:endParaRPr lang="en-US"/>
          </a:p>
        </p:txBody>
      </p:sp>
      <p:sp>
        <p:nvSpPr>
          <p:cNvPr id="4" name="Footer Placeholder 3"/>
          <p:cNvSpPr>
            <a:spLocks noGrp="1"/>
          </p:cNvSpPr>
          <p:nvPr>
            <p:ph type="ftr" sz="quarter" idx="11"/>
          </p:nvPr>
        </p:nvSpPr>
        <p:spPr/>
        <p:txBody>
          <a:bodyPr/>
          <a:lstStyle/>
          <a:p>
            <a:r>
              <a:rPr lang="en-US" smtClean="0"/>
              <a:t>www.powerjam.ir</a:t>
            </a:r>
            <a:endParaRPr lang="en-US"/>
          </a:p>
        </p:txBody>
      </p:sp>
      <p:sp>
        <p:nvSpPr>
          <p:cNvPr id="5" name="Slide Number Placeholder 4"/>
          <p:cNvSpPr>
            <a:spLocks noGrp="1"/>
          </p:cNvSpPr>
          <p:nvPr>
            <p:ph type="sldNum" sz="quarter" idx="12"/>
          </p:nvPr>
        </p:nvSpPr>
        <p:spPr/>
        <p:txBody>
          <a:bodyPr/>
          <a:lstStyle/>
          <a:p>
            <a:fld id="{8F0306F0-6919-4F70-814C-397598863896}"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438E3E9-5B0C-40C6-9647-28FE3223F8CB}" type="datetime1">
              <a:rPr lang="en-US" smtClean="0"/>
              <a:t>12/5/2019</a:t>
            </a:fld>
            <a:endParaRPr lang="en-US"/>
          </a:p>
        </p:txBody>
      </p:sp>
      <p:sp>
        <p:nvSpPr>
          <p:cNvPr id="3" name="Footer Placeholder 2"/>
          <p:cNvSpPr>
            <a:spLocks noGrp="1"/>
          </p:cNvSpPr>
          <p:nvPr>
            <p:ph type="ftr" sz="quarter" idx="11"/>
          </p:nvPr>
        </p:nvSpPr>
        <p:spPr/>
        <p:txBody>
          <a:bodyPr/>
          <a:lstStyle/>
          <a:p>
            <a:r>
              <a:rPr lang="en-US" smtClean="0"/>
              <a:t>www.powerjam.ir</a:t>
            </a:r>
            <a:endParaRPr lang="en-US"/>
          </a:p>
        </p:txBody>
      </p:sp>
      <p:sp>
        <p:nvSpPr>
          <p:cNvPr id="4" name="Slide Number Placeholder 3"/>
          <p:cNvSpPr>
            <a:spLocks noGrp="1"/>
          </p:cNvSpPr>
          <p:nvPr>
            <p:ph type="sldNum" sz="quarter" idx="12"/>
          </p:nvPr>
        </p:nvSpPr>
        <p:spPr/>
        <p:txBody>
          <a:bodyPr/>
          <a:lstStyle/>
          <a:p>
            <a:fld id="{8F0306F0-6919-4F70-814C-397598863896}"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76B94AD-246A-48D2-B328-D49DCFD6ED2A}" type="datetime1">
              <a:rPr lang="en-US" smtClean="0"/>
              <a:t>12/5/2019</a:t>
            </a:fld>
            <a:endParaRPr lang="en-US"/>
          </a:p>
        </p:txBody>
      </p:sp>
      <p:sp>
        <p:nvSpPr>
          <p:cNvPr id="6" name="Footer Placeholder 5"/>
          <p:cNvSpPr>
            <a:spLocks noGrp="1"/>
          </p:cNvSpPr>
          <p:nvPr>
            <p:ph type="ftr" sz="quarter" idx="11"/>
          </p:nvPr>
        </p:nvSpPr>
        <p:spPr/>
        <p:txBody>
          <a:bodyPr/>
          <a:lstStyle/>
          <a:p>
            <a:r>
              <a:rPr lang="en-US" smtClean="0"/>
              <a:t>www.powerjam.ir</a:t>
            </a:r>
            <a:endParaRPr lang="en-US"/>
          </a:p>
        </p:txBody>
      </p:sp>
      <p:sp>
        <p:nvSpPr>
          <p:cNvPr id="7" name="Slide Number Placeholder 6"/>
          <p:cNvSpPr>
            <a:spLocks noGrp="1"/>
          </p:cNvSpPr>
          <p:nvPr>
            <p:ph type="sldNum" sz="quarter" idx="12"/>
          </p:nvPr>
        </p:nvSpPr>
        <p:spPr/>
        <p:txBody>
          <a:bodyPr/>
          <a:lstStyle/>
          <a:p>
            <a:fld id="{8F0306F0-6919-4F70-814C-397598863896}"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AE21665-72F2-4B9D-B463-EE5050C3CA2A}" type="datetime1">
              <a:rPr lang="en-US" smtClean="0"/>
              <a:t>12/5/2019</a:t>
            </a:fld>
            <a:endParaRPr lang="en-US"/>
          </a:p>
        </p:txBody>
      </p:sp>
      <p:sp>
        <p:nvSpPr>
          <p:cNvPr id="6" name="Footer Placeholder 5"/>
          <p:cNvSpPr>
            <a:spLocks noGrp="1"/>
          </p:cNvSpPr>
          <p:nvPr>
            <p:ph type="ftr" sz="quarter" idx="11"/>
          </p:nvPr>
        </p:nvSpPr>
        <p:spPr/>
        <p:txBody>
          <a:bodyPr/>
          <a:lstStyle/>
          <a:p>
            <a:r>
              <a:rPr lang="en-US" smtClean="0"/>
              <a:t>www.powerjam.ir</a:t>
            </a:r>
            <a:endParaRPr lang="en-US"/>
          </a:p>
        </p:txBody>
      </p:sp>
      <p:sp>
        <p:nvSpPr>
          <p:cNvPr id="7" name="Slide Number Placeholder 6"/>
          <p:cNvSpPr>
            <a:spLocks noGrp="1"/>
          </p:cNvSpPr>
          <p:nvPr>
            <p:ph type="sldNum" sz="quarter" idx="12"/>
          </p:nvPr>
        </p:nvSpPr>
        <p:spPr/>
        <p:txBody>
          <a:bodyPr/>
          <a:lstStyle/>
          <a:p>
            <a:fld id="{8F0306F0-6919-4F70-814C-397598863896}"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B3F7AA6-FDF4-4A2B-960C-580D7328AAF3}" type="datetime1">
              <a:rPr lang="en-US" smtClean="0"/>
              <a:t>12/5/2019</a:t>
            </a:fld>
            <a:endParaRPr lang="en-US"/>
          </a:p>
        </p:txBody>
      </p:sp>
      <p:sp>
        <p:nvSpPr>
          <p:cNvPr id="5" name="Footer Placeholder 4"/>
          <p:cNvSpPr>
            <a:spLocks noGrp="1"/>
          </p:cNvSpPr>
          <p:nvPr>
            <p:ph type="ftr" sz="quarter" idx="11"/>
          </p:nvPr>
        </p:nvSpPr>
        <p:spPr/>
        <p:txBody>
          <a:bodyPr/>
          <a:lstStyle/>
          <a:p>
            <a:r>
              <a:rPr lang="en-US" smtClean="0"/>
              <a:t>www.powerjam.ir</a:t>
            </a:r>
            <a:endParaRPr lang="en-US"/>
          </a:p>
        </p:txBody>
      </p:sp>
      <p:sp>
        <p:nvSpPr>
          <p:cNvPr id="6" name="Slide Number Placeholder 5"/>
          <p:cNvSpPr>
            <a:spLocks noGrp="1"/>
          </p:cNvSpPr>
          <p:nvPr>
            <p:ph type="sldNum" sz="quarter" idx="12"/>
          </p:nvPr>
        </p:nvSpPr>
        <p:spPr/>
        <p:txBody>
          <a:bodyPr/>
          <a:lstStyle/>
          <a:p>
            <a:fld id="{8F0306F0-6919-4F70-814C-397598863896}"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9A001409-0999-4CA2-9929-CE67891CC95C}" type="datetime1">
              <a:rPr lang="en-US" smtClean="0"/>
              <a:t>12/5/2019</a:t>
            </a:fld>
            <a:endParaRPr lang="en-US"/>
          </a:p>
        </p:txBody>
      </p:sp>
      <p:sp>
        <p:nvSpPr>
          <p:cNvPr id="5" name="Footer Placeholder 4"/>
          <p:cNvSpPr>
            <a:spLocks noGrp="1"/>
          </p:cNvSpPr>
          <p:nvPr>
            <p:ph type="ftr" sz="quarter" idx="11"/>
          </p:nvPr>
        </p:nvSpPr>
        <p:spPr/>
        <p:txBody>
          <a:bodyPr/>
          <a:lstStyle/>
          <a:p>
            <a:r>
              <a:rPr lang="en-US" smtClean="0"/>
              <a:t>www.powerjam.ir</a:t>
            </a:r>
            <a:endParaRPr lang="en-US"/>
          </a:p>
        </p:txBody>
      </p:sp>
      <p:sp>
        <p:nvSpPr>
          <p:cNvPr id="6" name="Slide Number Placeholder 5"/>
          <p:cNvSpPr>
            <a:spLocks noGrp="1"/>
          </p:cNvSpPr>
          <p:nvPr>
            <p:ph type="sldNum" sz="quarter" idx="12"/>
          </p:nvPr>
        </p:nvSpPr>
        <p:spPr/>
        <p:txBody>
          <a:bodyPr/>
          <a:lstStyle/>
          <a:p>
            <a:fld id="{8F0306F0-6919-4F70-814C-397598863896}" type="slidenum">
              <a:rPr lang="en-US" smtClean="0"/>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09550" y="171450"/>
            <a:ext cx="8458200" cy="398463"/>
          </a:xfrm>
        </p:spPr>
        <p:txBody>
          <a:bodyPr/>
          <a:lstStyle/>
          <a:p>
            <a:r>
              <a:rPr lang="en-US" smtClean="0"/>
              <a:t>Click to edit Master title style</a:t>
            </a:r>
            <a:endParaRPr lang="fa-IR"/>
          </a:p>
        </p:txBody>
      </p:sp>
      <p:sp>
        <p:nvSpPr>
          <p:cNvPr id="3" name="Text Placeholder 2"/>
          <p:cNvSpPr>
            <a:spLocks noGrp="1"/>
          </p:cNvSpPr>
          <p:nvPr>
            <p:ph type="body" sz="half" idx="1"/>
          </p:nvPr>
        </p:nvSpPr>
        <p:spPr>
          <a:xfrm>
            <a:off x="371475" y="776288"/>
            <a:ext cx="4114800" cy="54864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Content Placeholder 3"/>
          <p:cNvSpPr>
            <a:spLocks noGrp="1"/>
          </p:cNvSpPr>
          <p:nvPr>
            <p:ph sz="half" idx="2"/>
          </p:nvPr>
        </p:nvSpPr>
        <p:spPr>
          <a:xfrm>
            <a:off x="4638675" y="776288"/>
            <a:ext cx="4114800" cy="54864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5" name="Footer Placeholder 4"/>
          <p:cNvSpPr>
            <a:spLocks noGrp="1"/>
          </p:cNvSpPr>
          <p:nvPr>
            <p:ph type="ftr" sz="quarter" idx="10"/>
          </p:nvPr>
        </p:nvSpPr>
        <p:spPr>
          <a:xfrm>
            <a:off x="-393700" y="6546850"/>
            <a:ext cx="8928100" cy="301625"/>
          </a:xfrm>
        </p:spPr>
        <p:txBody>
          <a:bodyPr/>
          <a:lstStyle>
            <a:lvl1pPr>
              <a:defRPr/>
            </a:lvl1pPr>
          </a:lstStyle>
          <a:p>
            <a:r>
              <a:rPr lang="en-US" smtClean="0"/>
              <a:t>www.powerjam.ir</a:t>
            </a:r>
            <a:endParaRPr lang="en-US">
              <a:solidFill>
                <a:schemeClr val="tx1"/>
              </a:solidFill>
              <a:cs typeface="Arial" pitchFamily="34" charset="0"/>
            </a:endParaRPr>
          </a:p>
        </p:txBody>
      </p:sp>
      <p:sp>
        <p:nvSpPr>
          <p:cNvPr id="6" name="Slide Number Placeholder 5"/>
          <p:cNvSpPr>
            <a:spLocks noGrp="1"/>
          </p:cNvSpPr>
          <p:nvPr>
            <p:ph type="sldNum" sz="quarter" idx="11"/>
          </p:nvPr>
        </p:nvSpPr>
        <p:spPr>
          <a:xfrm>
            <a:off x="8629650" y="6510338"/>
            <a:ext cx="457200" cy="396875"/>
          </a:xfrm>
        </p:spPr>
        <p:txBody>
          <a:bodyPr/>
          <a:lstStyle>
            <a:lvl1pPr>
              <a:defRPr/>
            </a:lvl1pPr>
          </a:lstStyle>
          <a:p>
            <a:fld id="{828CC323-5E51-4820-A7DA-F9BFEB944D22}" type="slidenum">
              <a:rPr lang="fa-I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879CE8A-CD87-4FAD-B4C3-8413D9691D56}" type="datetime1">
              <a:rPr lang="en-US" smtClean="0"/>
              <a:t>12/5/2019</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smtClean="0"/>
              <a:t>www.powerjam.ir</a:t>
            </a:r>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F0306F0-6919-4F70-814C-397598863896}"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846" r:id="rId1"/>
    <p:sldLayoutId id="2147483847" r:id="rId2"/>
    <p:sldLayoutId id="2147483848" r:id="rId3"/>
    <p:sldLayoutId id="2147483849" r:id="rId4"/>
    <p:sldLayoutId id="2147483850" r:id="rId5"/>
    <p:sldLayoutId id="2147483851" r:id="rId6"/>
    <p:sldLayoutId id="2147483852" r:id="rId7"/>
    <p:sldLayoutId id="2147483853" r:id="rId8"/>
    <p:sldLayoutId id="2147483854" r:id="rId9"/>
    <p:sldLayoutId id="2147483855" r:id="rId10"/>
    <p:sldLayoutId id="2147483856" r:id="rId11"/>
    <p:sldLayoutId id="2147483857" r:id="rId12"/>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2.xml"/><Relationship Id="rId4" Type="http://schemas.openxmlformats.org/officeDocument/2006/relationships/image" Target="../media/image5.jpe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428596" y="357166"/>
            <a:ext cx="8358246" cy="6143668"/>
          </a:xfrm>
        </p:spPr>
        <p:txBody>
          <a:bodyPr>
            <a:normAutofit/>
          </a:bodyPr>
          <a:lstStyle/>
          <a:p>
            <a:endParaRPr lang="fa-IR" dirty="0" smtClean="0">
              <a:solidFill>
                <a:schemeClr val="tx2"/>
              </a:solidFill>
              <a:cs typeface="B Zar" pitchFamily="2" charset="-78"/>
            </a:endParaRPr>
          </a:p>
          <a:p>
            <a:endParaRPr lang="fa-IR" dirty="0" smtClean="0">
              <a:solidFill>
                <a:schemeClr val="tx2"/>
              </a:solidFill>
              <a:cs typeface="B Zar" pitchFamily="2" charset="-78"/>
            </a:endParaRPr>
          </a:p>
          <a:p>
            <a:endParaRPr lang="fa-IR" dirty="0" smtClean="0">
              <a:solidFill>
                <a:schemeClr val="tx2"/>
              </a:solidFill>
              <a:cs typeface="B Zar" pitchFamily="2" charset="-78"/>
            </a:endParaRPr>
          </a:p>
          <a:p>
            <a:r>
              <a:rPr lang="fa-IR" sz="4000" b="1" dirty="0" smtClean="0">
                <a:solidFill>
                  <a:srgbClr val="00B050"/>
                </a:solidFill>
                <a:cs typeface="B Zar" pitchFamily="2" charset="-78"/>
              </a:rPr>
              <a:t>عیب یابی الکترو موتورهای القایی</a:t>
            </a:r>
          </a:p>
          <a:p>
            <a:endParaRPr lang="fa-IR" dirty="0" smtClean="0">
              <a:solidFill>
                <a:schemeClr val="tx2"/>
              </a:solidFill>
              <a:cs typeface="B Zar" pitchFamily="2" charset="-78"/>
            </a:endParaRPr>
          </a:p>
          <a:p>
            <a:endParaRPr lang="fa-IR" dirty="0" smtClean="0">
              <a:solidFill>
                <a:schemeClr val="tx2"/>
              </a:solidFill>
              <a:cs typeface="B Zar" pitchFamily="2" charset="-78"/>
            </a:endParaRPr>
          </a:p>
          <a:p>
            <a:endParaRPr lang="fa-IR" sz="2000" dirty="0" smtClean="0">
              <a:solidFill>
                <a:schemeClr val="tx2"/>
              </a:solidFill>
              <a:cs typeface="B Zar" pitchFamily="2" charset="-78"/>
            </a:endParaRPr>
          </a:p>
          <a:p>
            <a:endParaRPr lang="fa-IR" dirty="0" smtClean="0">
              <a:solidFill>
                <a:schemeClr val="tx2"/>
              </a:solidFill>
              <a:cs typeface="B Zar" pitchFamily="2" charset="-78"/>
            </a:endParaRPr>
          </a:p>
          <a:p>
            <a:endParaRPr lang="en-US" dirty="0"/>
          </a:p>
        </p:txBody>
      </p:sp>
    </p:spTree>
  </p:cSld>
  <p:clrMapOvr>
    <a:masterClrMapping/>
  </p:clrMapOvr>
  <p:transition>
    <p:split/>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571472" y="571480"/>
            <a:ext cx="8286808" cy="6643734"/>
          </a:xfrm>
        </p:spPr>
        <p:txBody>
          <a:bodyPr>
            <a:noAutofit/>
          </a:bodyPr>
          <a:lstStyle/>
          <a:p>
            <a:pPr algn="just" rtl="1"/>
            <a:r>
              <a:rPr lang="ar-SA" sz="2400" b="0" dirty="0" smtClean="0">
                <a:solidFill>
                  <a:srgbClr val="FF0066"/>
                </a:solidFill>
                <a:cs typeface="B Jadid" pitchFamily="2" charset="-78"/>
              </a:rPr>
              <a:t>مقدمه </a:t>
            </a:r>
            <a:endParaRPr lang="fa-IR" sz="2400" b="0" dirty="0" smtClean="0">
              <a:solidFill>
                <a:srgbClr val="FF0066"/>
              </a:solidFill>
              <a:cs typeface="B Jadid" pitchFamily="2" charset="-78"/>
            </a:endParaRPr>
          </a:p>
          <a:p>
            <a:pPr algn="just" rtl="1"/>
            <a:endParaRPr lang="en-US" sz="500" b="0" dirty="0" smtClean="0">
              <a:solidFill>
                <a:srgbClr val="BB0505"/>
              </a:solidFill>
              <a:cs typeface="B Jadid" pitchFamily="2" charset="-78"/>
            </a:endParaRPr>
          </a:p>
          <a:p>
            <a:pPr algn="just" rtl="1"/>
            <a:r>
              <a:rPr lang="ar-SA" sz="2200" b="0" dirty="0" smtClean="0">
                <a:solidFill>
                  <a:schemeClr val="tx1"/>
                </a:solidFill>
                <a:cs typeface="B Zar" pitchFamily="2" charset="-78"/>
              </a:rPr>
              <a:t>یک موتور الکتریکی، الکتریسیته را به حرکت مکانیکی تبدیل می‌کند. عمل عکس آن که تبدیل حرکت مکانیکی به الکتریسیته است، توسط ژنراتور انجام می‌شود. این دو وسیله بجز در عملکرد ، مشابه یکدیگر هستند. اکثر موتورهای الکتریکی توسط الکترومغناطیس کار می‌کنند، اما موتورهایی که بر اساس پدیده‌های دیگری نظیر نیروی الکتروستاتیک و اثر پیزوالکتریک کار می‌کنند، هم وجود دارند.</a:t>
            </a:r>
            <a:endParaRPr lang="en-US" sz="2200" b="0" dirty="0" smtClean="0">
              <a:solidFill>
                <a:schemeClr val="tx1"/>
              </a:solidFill>
              <a:cs typeface="B Zar" pitchFamily="2" charset="-78"/>
            </a:endParaRPr>
          </a:p>
          <a:p>
            <a:pPr algn="just" rtl="1"/>
            <a:r>
              <a:rPr lang="ar-SA" sz="2200" b="0" dirty="0" smtClean="0">
                <a:solidFill>
                  <a:schemeClr val="tx1"/>
                </a:solidFill>
                <a:cs typeface="B Zar" pitchFamily="2" charset="-78"/>
              </a:rPr>
              <a:t>ایده کلی این است که وقتی که یک ماده حامل جریان الکتریسیته تحت اثر یک میدان مغناطیسی قرار می‌گیرد، نیرویی بر روی آن ماده از سوی میدان اعمال می‌شود. در یک موتور استوانه‌ای ، روتور به علت گشتاوری که ناشی از نیرویی است که به فاصله‌ای معین از محور روتور به روتور اعمال می‌شود، می‌گردد.</a:t>
            </a:r>
            <a:endParaRPr lang="en-US" sz="2200" b="0" dirty="0" smtClean="0">
              <a:solidFill>
                <a:schemeClr val="tx1"/>
              </a:solidFill>
              <a:cs typeface="B Zar" pitchFamily="2" charset="-78"/>
            </a:endParaRPr>
          </a:p>
          <a:p>
            <a:pPr algn="just" rtl="1"/>
            <a:r>
              <a:rPr lang="ar-SA" sz="2200" b="0" dirty="0" smtClean="0">
                <a:solidFill>
                  <a:schemeClr val="tx1"/>
                </a:solidFill>
                <a:cs typeface="B Zar" pitchFamily="2" charset="-78"/>
              </a:rPr>
              <a:t>اغلب موتورهای الکتریکی دوارند، اما موتور خطی هم وجود دارند. در یک موتور دوار بخش متحرک (که معمولاً درون موتور است) روتور و بخش ثابت استاتور خوانده می‌شود. روتور شامل آهنرباهای الکتریکی است که روی یک قاب سیم پیچی شده است. گر چه این قاب اغلب آرمیچر خوانده می‌شود، اما این واژه عموماً به غلط بکار برده می‌شود. در واقع آرمیچر آن بخش از موتور است که به آن ولتاژ ورودی اعمال می‌شود یا آن بخش از ژنراتور است که در آن ولتاژ خروجی ایجاد می‌شود. با توجه به طراحی ماشین ، هر کدام از بخشهای روتور یا استاتور می‌توانند به عنوان آرمیچر باشند</a:t>
            </a:r>
            <a:r>
              <a:rPr lang="en-US" sz="2200" b="0" dirty="0" smtClean="0">
                <a:solidFill>
                  <a:schemeClr val="tx1"/>
                </a:solidFill>
                <a:cs typeface="B Zar" pitchFamily="2" charset="-78"/>
              </a:rPr>
              <a:t>.</a:t>
            </a:r>
          </a:p>
          <a:p>
            <a:pPr algn="just" rtl="1"/>
            <a:r>
              <a:rPr lang="ar-SA" sz="2200" b="0" dirty="0" smtClean="0">
                <a:solidFill>
                  <a:schemeClr val="tx1"/>
                </a:solidFill>
                <a:cs typeface="B Zar" pitchFamily="2" charset="-78"/>
              </a:rPr>
              <a:t> </a:t>
            </a:r>
            <a:endParaRPr lang="en-US" sz="2200" b="0" dirty="0" smtClean="0">
              <a:solidFill>
                <a:schemeClr val="tx1"/>
              </a:solidFill>
              <a:cs typeface="B Zar" pitchFamily="2" charset="-78"/>
            </a:endParaRPr>
          </a:p>
          <a:p>
            <a:pPr algn="just"/>
            <a:endParaRPr lang="en-US" sz="2100" b="0" dirty="0">
              <a:solidFill>
                <a:schemeClr val="tx1"/>
              </a:solidFill>
              <a:cs typeface="B Zar" pitchFamily="2" charset="-78"/>
            </a:endParaRPr>
          </a:p>
        </p:txBody>
      </p:sp>
    </p:spTree>
  </p:cSld>
  <p:clrMapOvr>
    <a:masterClrMapping/>
  </p:clrMapOvr>
  <p:transition>
    <p:split/>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42" name="Rectangle 2"/>
          <p:cNvSpPr>
            <a:spLocks noGrp="1" noChangeArrowheads="1"/>
          </p:cNvSpPr>
          <p:nvPr>
            <p:ph type="title"/>
          </p:nvPr>
        </p:nvSpPr>
        <p:spPr/>
        <p:txBody>
          <a:bodyPr/>
          <a:lstStyle/>
          <a:p>
            <a:r>
              <a:rPr lang="fa-IR" sz="2400" b="1" dirty="0" smtClean="0">
                <a:solidFill>
                  <a:srgbClr val="00B050"/>
                </a:solidFill>
                <a:cs typeface="B Zar" pitchFamily="2" charset="-78"/>
              </a:rPr>
              <a:t>تئوری </a:t>
            </a:r>
            <a:r>
              <a:rPr lang="fa-IR" sz="2400" b="1" dirty="0">
                <a:solidFill>
                  <a:srgbClr val="00B050"/>
                </a:solidFill>
                <a:cs typeface="B Zar" pitchFamily="2" charset="-78"/>
              </a:rPr>
              <a:t>ماشین های </a:t>
            </a:r>
            <a:r>
              <a:rPr lang="fa-IR" sz="2400" b="1" dirty="0" smtClean="0">
                <a:solidFill>
                  <a:srgbClr val="00B050"/>
                </a:solidFill>
                <a:cs typeface="B Zar" pitchFamily="2" charset="-78"/>
              </a:rPr>
              <a:t>الکتریکی</a:t>
            </a:r>
            <a:endParaRPr lang="en-US" sz="2400" b="1" dirty="0">
              <a:solidFill>
                <a:srgbClr val="00B050"/>
              </a:solidFill>
              <a:cs typeface="B Zar" pitchFamily="2" charset="-78"/>
            </a:endParaRPr>
          </a:p>
        </p:txBody>
      </p:sp>
      <p:sp>
        <p:nvSpPr>
          <p:cNvPr id="573452" name="Rectangle 12"/>
          <p:cNvSpPr>
            <a:spLocks noChangeArrowheads="1"/>
          </p:cNvSpPr>
          <p:nvPr/>
        </p:nvSpPr>
        <p:spPr bwMode="auto">
          <a:xfrm>
            <a:off x="685800" y="2895600"/>
            <a:ext cx="3124200" cy="2971800"/>
          </a:xfrm>
          <a:prstGeom prst="rect">
            <a:avLst/>
          </a:prstGeom>
          <a:solidFill>
            <a:srgbClr val="00FF00">
              <a:alpha val="47000"/>
            </a:srgbClr>
          </a:solidFill>
          <a:ln w="9525" algn="ctr">
            <a:noFill/>
            <a:miter lim="800000"/>
            <a:headEnd/>
            <a:tailEnd/>
          </a:ln>
          <a:effectLst/>
        </p:spPr>
        <p:txBody>
          <a:bodyPr wrap="none" lIns="108000" tIns="72000" rIns="108000" bIns="72000" anchor="ctr"/>
          <a:lstStyle/>
          <a:p>
            <a:endParaRPr lang="fa-IR"/>
          </a:p>
        </p:txBody>
      </p:sp>
      <p:sp>
        <p:nvSpPr>
          <p:cNvPr id="573451" name="Rectangle 11"/>
          <p:cNvSpPr>
            <a:spLocks noChangeArrowheads="1"/>
          </p:cNvSpPr>
          <p:nvPr/>
        </p:nvSpPr>
        <p:spPr bwMode="auto">
          <a:xfrm>
            <a:off x="5181600" y="2895600"/>
            <a:ext cx="3124200" cy="2971800"/>
          </a:xfrm>
          <a:prstGeom prst="rect">
            <a:avLst/>
          </a:prstGeom>
          <a:solidFill>
            <a:srgbClr val="FFFF99"/>
          </a:solidFill>
          <a:ln w="9525" algn="ctr">
            <a:noFill/>
            <a:miter lim="800000"/>
            <a:headEnd/>
            <a:tailEnd/>
          </a:ln>
          <a:effectLst/>
        </p:spPr>
        <p:txBody>
          <a:bodyPr wrap="none" lIns="108000" tIns="72000" rIns="108000" bIns="72000" anchor="ctr"/>
          <a:lstStyle/>
          <a:p>
            <a:endParaRPr lang="fa-IR"/>
          </a:p>
        </p:txBody>
      </p:sp>
      <p:sp>
        <p:nvSpPr>
          <p:cNvPr id="573444" name="AutoShape 4"/>
          <p:cNvSpPr>
            <a:spLocks noChangeArrowheads="1"/>
          </p:cNvSpPr>
          <p:nvPr/>
        </p:nvSpPr>
        <p:spPr bwMode="auto">
          <a:xfrm rot="10800000">
            <a:off x="7315200" y="1447800"/>
            <a:ext cx="1143000" cy="609600"/>
          </a:xfrm>
          <a:prstGeom prst="homePlate">
            <a:avLst>
              <a:gd name="adj" fmla="val 46875"/>
            </a:avLst>
          </a:prstGeom>
          <a:blipFill dpi="0" rotWithShape="1">
            <a:blip r:embed="rId2"/>
            <a:srcRect/>
            <a:tile tx="0" ty="0" sx="100000" sy="100000" flip="none" algn="tl"/>
          </a:blipFill>
          <a:ln w="9525" algn="ctr">
            <a:solidFill>
              <a:schemeClr val="tx1"/>
            </a:solidFill>
            <a:miter lim="800000"/>
            <a:headEnd/>
            <a:tailEnd/>
          </a:ln>
          <a:effectLst/>
        </p:spPr>
        <p:txBody>
          <a:bodyPr rot="10800000" wrap="none" lIns="108000" tIns="72000" rIns="108000" bIns="72000" anchor="ctr"/>
          <a:lstStyle/>
          <a:p>
            <a:pPr algn="ctr"/>
            <a:r>
              <a:rPr lang="fa-IR">
                <a:cs typeface="B Titr" pitchFamily="2" charset="-78"/>
              </a:rPr>
              <a:t>تعریف</a:t>
            </a:r>
            <a:endParaRPr lang="en-US">
              <a:cs typeface="B Titr" pitchFamily="2" charset="-78"/>
            </a:endParaRPr>
          </a:p>
        </p:txBody>
      </p:sp>
      <p:sp>
        <p:nvSpPr>
          <p:cNvPr id="573445" name="Rectangle 5"/>
          <p:cNvSpPr>
            <a:spLocks noChangeArrowheads="1"/>
          </p:cNvSpPr>
          <p:nvPr/>
        </p:nvSpPr>
        <p:spPr bwMode="auto">
          <a:xfrm>
            <a:off x="457200" y="1295400"/>
            <a:ext cx="6629400" cy="838200"/>
          </a:xfrm>
          <a:prstGeom prst="rect">
            <a:avLst/>
          </a:prstGeom>
          <a:gradFill rotWithShape="1">
            <a:gsLst>
              <a:gs pos="0">
                <a:schemeClr val="bg1"/>
              </a:gs>
              <a:gs pos="100000">
                <a:srgbClr val="644316">
                  <a:alpha val="70000"/>
                </a:srgbClr>
              </a:gs>
            </a:gsLst>
            <a:path path="shape">
              <a:fillToRect l="50000" t="50000" r="50000" b="50000"/>
            </a:path>
          </a:gradFill>
          <a:ln w="9525" algn="ctr">
            <a:solidFill>
              <a:schemeClr val="tx1"/>
            </a:solidFill>
            <a:miter lim="800000"/>
            <a:headEnd/>
            <a:tailEnd/>
          </a:ln>
          <a:effectLst/>
        </p:spPr>
        <p:txBody>
          <a:bodyPr wrap="none" lIns="108000" tIns="72000" rIns="108000" bIns="72000" anchor="ctr"/>
          <a:lstStyle/>
          <a:p>
            <a:pPr algn="ctr"/>
            <a:r>
              <a:rPr lang="fa-IR" sz="2000">
                <a:cs typeface="B Titr" pitchFamily="2" charset="-78"/>
              </a:rPr>
              <a:t>ماشینی گردان جهت تبدیل انرژی الکتریکی و مکانیکی به یکدیگر</a:t>
            </a:r>
            <a:endParaRPr lang="en-US" sz="2000">
              <a:cs typeface="B Titr" pitchFamily="2" charset="-78"/>
            </a:endParaRPr>
          </a:p>
        </p:txBody>
      </p:sp>
      <p:sp>
        <p:nvSpPr>
          <p:cNvPr id="573447" name="AutoShape 7"/>
          <p:cNvSpPr>
            <a:spLocks noChangeArrowheads="1"/>
          </p:cNvSpPr>
          <p:nvPr/>
        </p:nvSpPr>
        <p:spPr bwMode="auto">
          <a:xfrm rot="5400000">
            <a:off x="6400800" y="2057400"/>
            <a:ext cx="685800" cy="2667000"/>
          </a:xfrm>
          <a:prstGeom prst="homePlate">
            <a:avLst>
              <a:gd name="adj" fmla="val 25000"/>
            </a:avLst>
          </a:prstGeom>
          <a:blipFill dpi="0" rotWithShape="1">
            <a:blip r:embed="rId2"/>
            <a:srcRect/>
            <a:tile tx="0" ty="0" sx="100000" sy="100000" flip="none" algn="tl"/>
          </a:blipFill>
          <a:ln w="9525" algn="ctr">
            <a:solidFill>
              <a:schemeClr val="tx1"/>
            </a:solidFill>
            <a:miter lim="800000"/>
            <a:headEnd/>
            <a:tailEnd/>
          </a:ln>
          <a:effectLst/>
        </p:spPr>
        <p:txBody>
          <a:bodyPr rot="10800000" vert="eaVert" wrap="none" lIns="108000" tIns="72000" rIns="108000" bIns="72000" anchor="ctr"/>
          <a:lstStyle/>
          <a:p>
            <a:pPr algn="ctr"/>
            <a:r>
              <a:rPr lang="fa-IR">
                <a:cs typeface="B Titr" pitchFamily="2" charset="-78"/>
              </a:rPr>
              <a:t>تقسیم بندی بر حسب نوع تبدیل</a:t>
            </a:r>
            <a:endParaRPr lang="en-US">
              <a:cs typeface="B Titr" pitchFamily="2" charset="-78"/>
            </a:endParaRPr>
          </a:p>
        </p:txBody>
      </p:sp>
      <p:sp>
        <p:nvSpPr>
          <p:cNvPr id="573448" name="AutoShape 8"/>
          <p:cNvSpPr>
            <a:spLocks noChangeArrowheads="1"/>
          </p:cNvSpPr>
          <p:nvPr/>
        </p:nvSpPr>
        <p:spPr bwMode="auto">
          <a:xfrm rot="5400000">
            <a:off x="1905000" y="1981200"/>
            <a:ext cx="685800" cy="2819400"/>
          </a:xfrm>
          <a:prstGeom prst="homePlate">
            <a:avLst>
              <a:gd name="adj" fmla="val 25000"/>
            </a:avLst>
          </a:prstGeom>
          <a:blipFill dpi="0" rotWithShape="1">
            <a:blip r:embed="rId2"/>
            <a:srcRect/>
            <a:tile tx="0" ty="0" sx="100000" sy="100000" flip="none" algn="tl"/>
          </a:blipFill>
          <a:ln w="9525" algn="ctr">
            <a:solidFill>
              <a:schemeClr val="tx1"/>
            </a:solidFill>
            <a:miter lim="800000"/>
            <a:headEnd/>
            <a:tailEnd/>
          </a:ln>
          <a:effectLst/>
        </p:spPr>
        <p:txBody>
          <a:bodyPr rot="10800000" vert="eaVert" wrap="none" lIns="108000" tIns="72000" rIns="108000" bIns="72000" anchor="ctr"/>
          <a:lstStyle/>
          <a:p>
            <a:pPr algn="ctr"/>
            <a:r>
              <a:rPr lang="fa-IR" dirty="0">
                <a:cs typeface="B Titr" pitchFamily="2" charset="-78"/>
              </a:rPr>
              <a:t>تقسیم بندی بر حسب نوع جریان بار</a:t>
            </a:r>
            <a:endParaRPr lang="en-US" dirty="0">
              <a:cs typeface="B Titr" pitchFamily="2" charset="-78"/>
            </a:endParaRPr>
          </a:p>
        </p:txBody>
      </p:sp>
      <p:sp>
        <p:nvSpPr>
          <p:cNvPr id="573449" name="Text Box 9"/>
          <p:cNvSpPr txBox="1">
            <a:spLocks noChangeArrowheads="1"/>
          </p:cNvSpPr>
          <p:nvPr/>
        </p:nvSpPr>
        <p:spPr bwMode="auto">
          <a:xfrm>
            <a:off x="5105400" y="4038600"/>
            <a:ext cx="3200400" cy="1668463"/>
          </a:xfrm>
          <a:prstGeom prst="rect">
            <a:avLst/>
          </a:prstGeom>
          <a:noFill/>
          <a:ln w="9525" algn="ctr">
            <a:noFill/>
            <a:miter lim="800000"/>
            <a:headEnd/>
            <a:tailEnd/>
          </a:ln>
          <a:effectLst/>
        </p:spPr>
        <p:txBody>
          <a:bodyPr lIns="108000" tIns="72000" rIns="108000" bIns="72000">
            <a:spAutoFit/>
          </a:bodyPr>
          <a:lstStyle/>
          <a:p>
            <a:pPr algn="r">
              <a:spcBef>
                <a:spcPct val="50000"/>
              </a:spcBef>
            </a:pPr>
            <a:r>
              <a:rPr lang="fa-IR" sz="1600" dirty="0">
                <a:cs typeface="B Titr" pitchFamily="2" charset="-78"/>
              </a:rPr>
              <a:t> موتور :</a:t>
            </a:r>
          </a:p>
          <a:p>
            <a:pPr algn="r">
              <a:spcBef>
                <a:spcPct val="50000"/>
              </a:spcBef>
            </a:pPr>
            <a:r>
              <a:rPr lang="fa-IR" sz="1600" dirty="0">
                <a:cs typeface="B Titr" pitchFamily="2" charset="-78"/>
              </a:rPr>
              <a:t>  </a:t>
            </a:r>
            <a:r>
              <a:rPr lang="fa-IR" sz="2000" dirty="0">
                <a:cs typeface="B Lotus" pitchFamily="2" charset="-78"/>
              </a:rPr>
              <a:t>تبدیل انرژی الکتریکی به مکانیکی</a:t>
            </a:r>
          </a:p>
          <a:p>
            <a:pPr algn="r">
              <a:spcBef>
                <a:spcPct val="50000"/>
              </a:spcBef>
            </a:pPr>
            <a:r>
              <a:rPr lang="fa-IR" sz="1600" dirty="0">
                <a:cs typeface="B Titr" pitchFamily="2" charset="-78"/>
              </a:rPr>
              <a:t> ژنراتور : </a:t>
            </a:r>
          </a:p>
          <a:p>
            <a:pPr algn="r">
              <a:spcBef>
                <a:spcPct val="50000"/>
              </a:spcBef>
            </a:pPr>
            <a:r>
              <a:rPr lang="fa-IR" sz="2000" dirty="0">
                <a:cs typeface="B Lotus" pitchFamily="2" charset="-78"/>
              </a:rPr>
              <a:t>  تبدیل انرژی مکانیکی به الکتریکی</a:t>
            </a:r>
            <a:endParaRPr lang="en-US" sz="2000" dirty="0">
              <a:cs typeface="B Lotus" pitchFamily="2" charset="-78"/>
            </a:endParaRPr>
          </a:p>
        </p:txBody>
      </p:sp>
      <p:sp>
        <p:nvSpPr>
          <p:cNvPr id="573450" name="Text Box 10"/>
          <p:cNvSpPr txBox="1">
            <a:spLocks noChangeArrowheads="1"/>
          </p:cNvSpPr>
          <p:nvPr/>
        </p:nvSpPr>
        <p:spPr bwMode="auto">
          <a:xfrm>
            <a:off x="1295400" y="4519613"/>
            <a:ext cx="2057400" cy="822515"/>
          </a:xfrm>
          <a:prstGeom prst="rect">
            <a:avLst/>
          </a:prstGeom>
          <a:noFill/>
          <a:ln w="9525" algn="ctr">
            <a:noFill/>
            <a:miter lim="800000"/>
            <a:headEnd/>
            <a:tailEnd/>
          </a:ln>
          <a:effectLst/>
        </p:spPr>
        <p:txBody>
          <a:bodyPr lIns="108000" tIns="72000" rIns="108000" bIns="72000">
            <a:spAutoFit/>
          </a:bodyPr>
          <a:lstStyle/>
          <a:p>
            <a:pPr algn="ctr">
              <a:spcBef>
                <a:spcPct val="50000"/>
              </a:spcBef>
            </a:pPr>
            <a:r>
              <a:rPr lang="fa-IR" sz="2000" dirty="0">
                <a:cs typeface="B Lotus" pitchFamily="2" charset="-78"/>
              </a:rPr>
              <a:t>  </a:t>
            </a:r>
            <a:r>
              <a:rPr lang="fa-IR" sz="1600" dirty="0">
                <a:cs typeface="B Titr" pitchFamily="2" charset="-78"/>
              </a:rPr>
              <a:t>جریان مستقیم </a:t>
            </a:r>
            <a:r>
              <a:rPr lang="en-US" sz="1600" dirty="0">
                <a:cs typeface="B Titr" pitchFamily="2" charset="-78"/>
              </a:rPr>
              <a:t>(DC</a:t>
            </a:r>
            <a:r>
              <a:rPr lang="en-US" sz="1600" dirty="0" smtClean="0">
                <a:cs typeface="B Titr" pitchFamily="2" charset="-78"/>
              </a:rPr>
              <a:t>)</a:t>
            </a:r>
            <a:endParaRPr lang="fa-IR" sz="1600" dirty="0">
              <a:cs typeface="B Titr" pitchFamily="2" charset="-78"/>
            </a:endParaRPr>
          </a:p>
          <a:p>
            <a:pPr algn="ctr">
              <a:spcBef>
                <a:spcPct val="50000"/>
              </a:spcBef>
            </a:pPr>
            <a:r>
              <a:rPr lang="fa-IR" sz="1600" dirty="0">
                <a:cs typeface="B Titr" pitchFamily="2" charset="-78"/>
              </a:rPr>
              <a:t>  جریان متناوب</a:t>
            </a:r>
            <a:r>
              <a:rPr lang="en-US" sz="1600" dirty="0">
                <a:cs typeface="B Titr" pitchFamily="2" charset="-78"/>
              </a:rPr>
              <a:t>(AC</a:t>
            </a:r>
            <a:r>
              <a:rPr lang="en-US" sz="1600" dirty="0" smtClean="0">
                <a:cs typeface="B Titr" pitchFamily="2" charset="-78"/>
              </a:rPr>
              <a:t>)</a:t>
            </a:r>
            <a:endParaRPr lang="en-US" sz="1600" dirty="0">
              <a:cs typeface="B Titr" pitchFamily="2" charset="-78"/>
            </a:endParaRPr>
          </a:p>
        </p:txBody>
      </p:sp>
    </p:spTree>
  </p:cSld>
  <p:clrMapOvr>
    <a:masterClrMapping/>
  </p:clrMapOvr>
  <p:transition>
    <p:spli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ntr" presetSubtype="0" fill="hold" grpId="0" nodeType="clickEffect">
                                  <p:stCondLst>
                                    <p:cond delay="0"/>
                                  </p:stCondLst>
                                  <p:iterate type="lt">
                                    <p:tmPct val="50000"/>
                                  </p:iterate>
                                  <p:childTnLst>
                                    <p:set>
                                      <p:cBhvr>
                                        <p:cTn id="6" dur="1" fill="hold">
                                          <p:stCondLst>
                                            <p:cond delay="0"/>
                                          </p:stCondLst>
                                        </p:cTn>
                                        <p:tgtEl>
                                          <p:spTgt spid="573445"/>
                                        </p:tgtEl>
                                        <p:attrNameLst>
                                          <p:attrName>style.visibility</p:attrName>
                                        </p:attrNameLst>
                                      </p:cBhvr>
                                      <p:to>
                                        <p:strVal val="visible"/>
                                      </p:to>
                                    </p:set>
                                    <p:anim calcmode="discrete" valueType="clr">
                                      <p:cBhvr override="childStyle">
                                        <p:cTn id="7" dur="80"/>
                                        <p:tgtEl>
                                          <p:spTgt spid="573445"/>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573445"/>
                                        </p:tgtEl>
                                        <p:attrNameLst>
                                          <p:attrName>fillcolor</p:attrName>
                                        </p:attrNameLst>
                                      </p:cBhvr>
                                      <p:tavLst>
                                        <p:tav tm="0">
                                          <p:val>
                                            <p:clrVal>
                                              <a:schemeClr val="accent2"/>
                                            </p:clrVal>
                                          </p:val>
                                        </p:tav>
                                        <p:tav tm="50000">
                                          <p:val>
                                            <p:clrVal>
                                              <a:schemeClr val="hlink"/>
                                            </p:clrVal>
                                          </p:val>
                                        </p:tav>
                                      </p:tavLst>
                                    </p:anim>
                                    <p:set>
                                      <p:cBhvr>
                                        <p:cTn id="9" dur="80"/>
                                        <p:tgtEl>
                                          <p:spTgt spid="573445"/>
                                        </p:tgtEl>
                                        <p:attrNameLst>
                                          <p:attrName>fill.type</p:attrName>
                                        </p:attrNameLst>
                                      </p:cBhvr>
                                      <p:to>
                                        <p:strVal val="solid"/>
                                      </p:to>
                                    </p:set>
                                  </p:childTnLst>
                                </p:cTn>
                              </p:par>
                            </p:childTnLst>
                          </p:cTn>
                        </p:par>
                      </p:childTnLst>
                    </p:cTn>
                  </p:par>
                  <p:par>
                    <p:cTn id="10" fill="hold">
                      <p:stCondLst>
                        <p:cond delay="indefinite"/>
                      </p:stCondLst>
                      <p:childTnLst>
                        <p:par>
                          <p:cTn id="11" fill="hold">
                            <p:stCondLst>
                              <p:cond delay="0"/>
                            </p:stCondLst>
                            <p:childTnLst>
                              <p:par>
                                <p:cTn id="12" presetID="22" presetClass="entr" presetSubtype="1" fill="hold" grpId="0" nodeType="clickEffect">
                                  <p:stCondLst>
                                    <p:cond delay="0"/>
                                  </p:stCondLst>
                                  <p:childTnLst>
                                    <p:set>
                                      <p:cBhvr>
                                        <p:cTn id="13" dur="1" fill="hold">
                                          <p:stCondLst>
                                            <p:cond delay="0"/>
                                          </p:stCondLst>
                                        </p:cTn>
                                        <p:tgtEl>
                                          <p:spTgt spid="573447"/>
                                        </p:tgtEl>
                                        <p:attrNameLst>
                                          <p:attrName>style.visibility</p:attrName>
                                        </p:attrNameLst>
                                      </p:cBhvr>
                                      <p:to>
                                        <p:strVal val="visible"/>
                                      </p:to>
                                    </p:set>
                                    <p:animEffect transition="in" filter="wipe(up)">
                                      <p:cBhvr>
                                        <p:cTn id="14" dur="500"/>
                                        <p:tgtEl>
                                          <p:spTgt spid="573447"/>
                                        </p:tgtEl>
                                      </p:cBhvr>
                                    </p:animEffect>
                                  </p:childTnLst>
                                </p:cTn>
                              </p:par>
                            </p:childTnLst>
                          </p:cTn>
                        </p:par>
                        <p:par>
                          <p:cTn id="15" fill="hold">
                            <p:stCondLst>
                              <p:cond delay="500"/>
                            </p:stCondLst>
                            <p:childTnLst>
                              <p:par>
                                <p:cTn id="16" presetID="1" presetClass="entr" presetSubtype="0" fill="hold" grpId="0" nodeType="afterEffect">
                                  <p:stCondLst>
                                    <p:cond delay="0"/>
                                  </p:stCondLst>
                                  <p:childTnLst>
                                    <p:set>
                                      <p:cBhvr>
                                        <p:cTn id="17" dur="1" fill="hold">
                                          <p:stCondLst>
                                            <p:cond delay="0"/>
                                          </p:stCondLst>
                                        </p:cTn>
                                        <p:tgtEl>
                                          <p:spTgt spid="573451"/>
                                        </p:tgtEl>
                                        <p:attrNameLst>
                                          <p:attrName>style.visibility</p:attrName>
                                        </p:attrNameLst>
                                      </p:cBhvr>
                                      <p:to>
                                        <p:strVal val="visible"/>
                                      </p:to>
                                    </p:set>
                                  </p:childTnLst>
                                </p:cTn>
                              </p:par>
                              <p:par>
                                <p:cTn id="18" presetID="42" presetClass="entr" presetSubtype="0" fill="hold" grpId="0" nodeType="withEffect">
                                  <p:stCondLst>
                                    <p:cond delay="0"/>
                                  </p:stCondLst>
                                  <p:childTnLst>
                                    <p:set>
                                      <p:cBhvr>
                                        <p:cTn id="19" dur="1" fill="hold">
                                          <p:stCondLst>
                                            <p:cond delay="0"/>
                                          </p:stCondLst>
                                        </p:cTn>
                                        <p:tgtEl>
                                          <p:spTgt spid="573449">
                                            <p:txEl>
                                              <p:pRg st="0" end="0"/>
                                            </p:txEl>
                                          </p:spTgt>
                                        </p:tgtEl>
                                        <p:attrNameLst>
                                          <p:attrName>style.visibility</p:attrName>
                                        </p:attrNameLst>
                                      </p:cBhvr>
                                      <p:to>
                                        <p:strVal val="visible"/>
                                      </p:to>
                                    </p:set>
                                    <p:animEffect transition="in" filter="fade">
                                      <p:cBhvr>
                                        <p:cTn id="20" dur="1000"/>
                                        <p:tgtEl>
                                          <p:spTgt spid="573449">
                                            <p:txEl>
                                              <p:pRg st="0" end="0"/>
                                            </p:txEl>
                                          </p:spTgt>
                                        </p:tgtEl>
                                      </p:cBhvr>
                                    </p:animEffect>
                                    <p:anim calcmode="lin" valueType="num">
                                      <p:cBhvr>
                                        <p:cTn id="21" dur="1000" fill="hold"/>
                                        <p:tgtEl>
                                          <p:spTgt spid="573449">
                                            <p:txEl>
                                              <p:pRg st="0" end="0"/>
                                            </p:txEl>
                                          </p:spTgt>
                                        </p:tgtEl>
                                        <p:attrNameLst>
                                          <p:attrName>ppt_x</p:attrName>
                                        </p:attrNameLst>
                                      </p:cBhvr>
                                      <p:tavLst>
                                        <p:tav tm="0">
                                          <p:val>
                                            <p:strVal val="#ppt_x"/>
                                          </p:val>
                                        </p:tav>
                                        <p:tav tm="100000">
                                          <p:val>
                                            <p:strVal val="#ppt_x"/>
                                          </p:val>
                                        </p:tav>
                                      </p:tavLst>
                                    </p:anim>
                                    <p:anim calcmode="lin" valueType="num">
                                      <p:cBhvr>
                                        <p:cTn id="22" dur="1000" fill="hold"/>
                                        <p:tgtEl>
                                          <p:spTgt spid="573449">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42" presetClass="entr" presetSubtype="0" fill="hold" grpId="0" nodeType="clickEffect">
                                  <p:stCondLst>
                                    <p:cond delay="0"/>
                                  </p:stCondLst>
                                  <p:childTnLst>
                                    <p:set>
                                      <p:cBhvr>
                                        <p:cTn id="26" dur="1" fill="hold">
                                          <p:stCondLst>
                                            <p:cond delay="0"/>
                                          </p:stCondLst>
                                        </p:cTn>
                                        <p:tgtEl>
                                          <p:spTgt spid="573449">
                                            <p:txEl>
                                              <p:pRg st="1" end="1"/>
                                            </p:txEl>
                                          </p:spTgt>
                                        </p:tgtEl>
                                        <p:attrNameLst>
                                          <p:attrName>style.visibility</p:attrName>
                                        </p:attrNameLst>
                                      </p:cBhvr>
                                      <p:to>
                                        <p:strVal val="visible"/>
                                      </p:to>
                                    </p:set>
                                    <p:animEffect transition="in" filter="fade">
                                      <p:cBhvr>
                                        <p:cTn id="27" dur="1000"/>
                                        <p:tgtEl>
                                          <p:spTgt spid="573449">
                                            <p:txEl>
                                              <p:pRg st="1" end="1"/>
                                            </p:txEl>
                                          </p:spTgt>
                                        </p:tgtEl>
                                      </p:cBhvr>
                                    </p:animEffect>
                                    <p:anim calcmode="lin" valueType="num">
                                      <p:cBhvr>
                                        <p:cTn id="28" dur="1000" fill="hold"/>
                                        <p:tgtEl>
                                          <p:spTgt spid="573449">
                                            <p:txEl>
                                              <p:pRg st="1" end="1"/>
                                            </p:txEl>
                                          </p:spTgt>
                                        </p:tgtEl>
                                        <p:attrNameLst>
                                          <p:attrName>ppt_x</p:attrName>
                                        </p:attrNameLst>
                                      </p:cBhvr>
                                      <p:tavLst>
                                        <p:tav tm="0">
                                          <p:val>
                                            <p:strVal val="#ppt_x"/>
                                          </p:val>
                                        </p:tav>
                                        <p:tav tm="100000">
                                          <p:val>
                                            <p:strVal val="#ppt_x"/>
                                          </p:val>
                                        </p:tav>
                                      </p:tavLst>
                                    </p:anim>
                                    <p:anim calcmode="lin" valueType="num">
                                      <p:cBhvr>
                                        <p:cTn id="29" dur="1000" fill="hold"/>
                                        <p:tgtEl>
                                          <p:spTgt spid="573449">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42" presetClass="entr" presetSubtype="0" fill="hold" grpId="0" nodeType="clickEffect">
                                  <p:stCondLst>
                                    <p:cond delay="0"/>
                                  </p:stCondLst>
                                  <p:childTnLst>
                                    <p:set>
                                      <p:cBhvr>
                                        <p:cTn id="33" dur="1" fill="hold">
                                          <p:stCondLst>
                                            <p:cond delay="0"/>
                                          </p:stCondLst>
                                        </p:cTn>
                                        <p:tgtEl>
                                          <p:spTgt spid="573449">
                                            <p:txEl>
                                              <p:pRg st="2" end="2"/>
                                            </p:txEl>
                                          </p:spTgt>
                                        </p:tgtEl>
                                        <p:attrNameLst>
                                          <p:attrName>style.visibility</p:attrName>
                                        </p:attrNameLst>
                                      </p:cBhvr>
                                      <p:to>
                                        <p:strVal val="visible"/>
                                      </p:to>
                                    </p:set>
                                    <p:animEffect transition="in" filter="fade">
                                      <p:cBhvr>
                                        <p:cTn id="34" dur="1000"/>
                                        <p:tgtEl>
                                          <p:spTgt spid="573449">
                                            <p:txEl>
                                              <p:pRg st="2" end="2"/>
                                            </p:txEl>
                                          </p:spTgt>
                                        </p:tgtEl>
                                      </p:cBhvr>
                                    </p:animEffect>
                                    <p:anim calcmode="lin" valueType="num">
                                      <p:cBhvr>
                                        <p:cTn id="35" dur="1000" fill="hold"/>
                                        <p:tgtEl>
                                          <p:spTgt spid="573449">
                                            <p:txEl>
                                              <p:pRg st="2" end="2"/>
                                            </p:txEl>
                                          </p:spTgt>
                                        </p:tgtEl>
                                        <p:attrNameLst>
                                          <p:attrName>ppt_x</p:attrName>
                                        </p:attrNameLst>
                                      </p:cBhvr>
                                      <p:tavLst>
                                        <p:tav tm="0">
                                          <p:val>
                                            <p:strVal val="#ppt_x"/>
                                          </p:val>
                                        </p:tav>
                                        <p:tav tm="100000">
                                          <p:val>
                                            <p:strVal val="#ppt_x"/>
                                          </p:val>
                                        </p:tav>
                                      </p:tavLst>
                                    </p:anim>
                                    <p:anim calcmode="lin" valueType="num">
                                      <p:cBhvr>
                                        <p:cTn id="36" dur="1000" fill="hold"/>
                                        <p:tgtEl>
                                          <p:spTgt spid="573449">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42" presetClass="entr" presetSubtype="0" fill="hold" grpId="0" nodeType="clickEffect">
                                  <p:stCondLst>
                                    <p:cond delay="0"/>
                                  </p:stCondLst>
                                  <p:childTnLst>
                                    <p:set>
                                      <p:cBhvr>
                                        <p:cTn id="40" dur="1" fill="hold">
                                          <p:stCondLst>
                                            <p:cond delay="0"/>
                                          </p:stCondLst>
                                        </p:cTn>
                                        <p:tgtEl>
                                          <p:spTgt spid="573449">
                                            <p:txEl>
                                              <p:pRg st="3" end="3"/>
                                            </p:txEl>
                                          </p:spTgt>
                                        </p:tgtEl>
                                        <p:attrNameLst>
                                          <p:attrName>style.visibility</p:attrName>
                                        </p:attrNameLst>
                                      </p:cBhvr>
                                      <p:to>
                                        <p:strVal val="visible"/>
                                      </p:to>
                                    </p:set>
                                    <p:animEffect transition="in" filter="fade">
                                      <p:cBhvr>
                                        <p:cTn id="41" dur="1000"/>
                                        <p:tgtEl>
                                          <p:spTgt spid="573449">
                                            <p:txEl>
                                              <p:pRg st="3" end="3"/>
                                            </p:txEl>
                                          </p:spTgt>
                                        </p:tgtEl>
                                      </p:cBhvr>
                                    </p:animEffect>
                                    <p:anim calcmode="lin" valueType="num">
                                      <p:cBhvr>
                                        <p:cTn id="42" dur="1000" fill="hold"/>
                                        <p:tgtEl>
                                          <p:spTgt spid="573449">
                                            <p:txEl>
                                              <p:pRg st="3" end="3"/>
                                            </p:txEl>
                                          </p:spTgt>
                                        </p:tgtEl>
                                        <p:attrNameLst>
                                          <p:attrName>ppt_x</p:attrName>
                                        </p:attrNameLst>
                                      </p:cBhvr>
                                      <p:tavLst>
                                        <p:tav tm="0">
                                          <p:val>
                                            <p:strVal val="#ppt_x"/>
                                          </p:val>
                                        </p:tav>
                                        <p:tav tm="100000">
                                          <p:val>
                                            <p:strVal val="#ppt_x"/>
                                          </p:val>
                                        </p:tav>
                                      </p:tavLst>
                                    </p:anim>
                                    <p:anim calcmode="lin" valueType="num">
                                      <p:cBhvr>
                                        <p:cTn id="43" dur="1000" fill="hold"/>
                                        <p:tgtEl>
                                          <p:spTgt spid="573449">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44" fill="hold">
                      <p:stCondLst>
                        <p:cond delay="indefinite"/>
                      </p:stCondLst>
                      <p:childTnLst>
                        <p:par>
                          <p:cTn id="45" fill="hold">
                            <p:stCondLst>
                              <p:cond delay="0"/>
                            </p:stCondLst>
                            <p:childTnLst>
                              <p:par>
                                <p:cTn id="46" presetID="22" presetClass="entr" presetSubtype="1" fill="hold" grpId="0" nodeType="clickEffect">
                                  <p:stCondLst>
                                    <p:cond delay="0"/>
                                  </p:stCondLst>
                                  <p:childTnLst>
                                    <p:set>
                                      <p:cBhvr>
                                        <p:cTn id="47" dur="1" fill="hold">
                                          <p:stCondLst>
                                            <p:cond delay="0"/>
                                          </p:stCondLst>
                                        </p:cTn>
                                        <p:tgtEl>
                                          <p:spTgt spid="573448"/>
                                        </p:tgtEl>
                                        <p:attrNameLst>
                                          <p:attrName>style.visibility</p:attrName>
                                        </p:attrNameLst>
                                      </p:cBhvr>
                                      <p:to>
                                        <p:strVal val="visible"/>
                                      </p:to>
                                    </p:set>
                                    <p:animEffect transition="in" filter="wipe(up)">
                                      <p:cBhvr>
                                        <p:cTn id="48" dur="500"/>
                                        <p:tgtEl>
                                          <p:spTgt spid="573448"/>
                                        </p:tgtEl>
                                      </p:cBhvr>
                                    </p:animEffect>
                                  </p:childTnLst>
                                </p:cTn>
                              </p:par>
                            </p:childTnLst>
                          </p:cTn>
                        </p:par>
                        <p:par>
                          <p:cTn id="49" fill="hold">
                            <p:stCondLst>
                              <p:cond delay="500"/>
                            </p:stCondLst>
                            <p:childTnLst>
                              <p:par>
                                <p:cTn id="50" presetID="1" presetClass="entr" presetSubtype="0" fill="hold" grpId="0" nodeType="afterEffect">
                                  <p:stCondLst>
                                    <p:cond delay="0"/>
                                  </p:stCondLst>
                                  <p:childTnLst>
                                    <p:set>
                                      <p:cBhvr>
                                        <p:cTn id="51" dur="1" fill="hold">
                                          <p:stCondLst>
                                            <p:cond delay="0"/>
                                          </p:stCondLst>
                                        </p:cTn>
                                        <p:tgtEl>
                                          <p:spTgt spid="573452"/>
                                        </p:tgtEl>
                                        <p:attrNameLst>
                                          <p:attrName>style.visibility</p:attrName>
                                        </p:attrNameLst>
                                      </p:cBhvr>
                                      <p:to>
                                        <p:strVal val="visible"/>
                                      </p:to>
                                    </p:set>
                                  </p:childTnLst>
                                </p:cTn>
                              </p:par>
                              <p:par>
                                <p:cTn id="52" presetID="42" presetClass="entr" presetSubtype="0" fill="hold" grpId="0" nodeType="withEffect">
                                  <p:stCondLst>
                                    <p:cond delay="0"/>
                                  </p:stCondLst>
                                  <p:childTnLst>
                                    <p:set>
                                      <p:cBhvr>
                                        <p:cTn id="53" dur="1" fill="hold">
                                          <p:stCondLst>
                                            <p:cond delay="0"/>
                                          </p:stCondLst>
                                        </p:cTn>
                                        <p:tgtEl>
                                          <p:spTgt spid="573450">
                                            <p:txEl>
                                              <p:pRg st="0" end="0"/>
                                            </p:txEl>
                                          </p:spTgt>
                                        </p:tgtEl>
                                        <p:attrNameLst>
                                          <p:attrName>style.visibility</p:attrName>
                                        </p:attrNameLst>
                                      </p:cBhvr>
                                      <p:to>
                                        <p:strVal val="visible"/>
                                      </p:to>
                                    </p:set>
                                    <p:animEffect transition="in" filter="fade">
                                      <p:cBhvr>
                                        <p:cTn id="54" dur="1000"/>
                                        <p:tgtEl>
                                          <p:spTgt spid="573450">
                                            <p:txEl>
                                              <p:pRg st="0" end="0"/>
                                            </p:txEl>
                                          </p:spTgt>
                                        </p:tgtEl>
                                      </p:cBhvr>
                                    </p:animEffect>
                                    <p:anim calcmode="lin" valueType="num">
                                      <p:cBhvr>
                                        <p:cTn id="55" dur="1000" fill="hold"/>
                                        <p:tgtEl>
                                          <p:spTgt spid="573450">
                                            <p:txEl>
                                              <p:pRg st="0" end="0"/>
                                            </p:txEl>
                                          </p:spTgt>
                                        </p:tgtEl>
                                        <p:attrNameLst>
                                          <p:attrName>ppt_x</p:attrName>
                                        </p:attrNameLst>
                                      </p:cBhvr>
                                      <p:tavLst>
                                        <p:tav tm="0">
                                          <p:val>
                                            <p:strVal val="#ppt_x"/>
                                          </p:val>
                                        </p:tav>
                                        <p:tav tm="100000">
                                          <p:val>
                                            <p:strVal val="#ppt_x"/>
                                          </p:val>
                                        </p:tav>
                                      </p:tavLst>
                                    </p:anim>
                                    <p:anim calcmode="lin" valueType="num">
                                      <p:cBhvr>
                                        <p:cTn id="56" dur="1000" fill="hold"/>
                                        <p:tgtEl>
                                          <p:spTgt spid="573450">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42" presetClass="entr" presetSubtype="0" fill="hold" grpId="0" nodeType="clickEffect">
                                  <p:stCondLst>
                                    <p:cond delay="0"/>
                                  </p:stCondLst>
                                  <p:childTnLst>
                                    <p:set>
                                      <p:cBhvr>
                                        <p:cTn id="60" dur="1" fill="hold">
                                          <p:stCondLst>
                                            <p:cond delay="0"/>
                                          </p:stCondLst>
                                        </p:cTn>
                                        <p:tgtEl>
                                          <p:spTgt spid="573450">
                                            <p:txEl>
                                              <p:pRg st="1" end="1"/>
                                            </p:txEl>
                                          </p:spTgt>
                                        </p:tgtEl>
                                        <p:attrNameLst>
                                          <p:attrName>style.visibility</p:attrName>
                                        </p:attrNameLst>
                                      </p:cBhvr>
                                      <p:to>
                                        <p:strVal val="visible"/>
                                      </p:to>
                                    </p:set>
                                    <p:animEffect transition="in" filter="fade">
                                      <p:cBhvr>
                                        <p:cTn id="61" dur="1000"/>
                                        <p:tgtEl>
                                          <p:spTgt spid="573450">
                                            <p:txEl>
                                              <p:pRg st="1" end="1"/>
                                            </p:txEl>
                                          </p:spTgt>
                                        </p:tgtEl>
                                      </p:cBhvr>
                                    </p:animEffect>
                                    <p:anim calcmode="lin" valueType="num">
                                      <p:cBhvr>
                                        <p:cTn id="62" dur="1000" fill="hold"/>
                                        <p:tgtEl>
                                          <p:spTgt spid="573450">
                                            <p:txEl>
                                              <p:pRg st="1" end="1"/>
                                            </p:txEl>
                                          </p:spTgt>
                                        </p:tgtEl>
                                        <p:attrNameLst>
                                          <p:attrName>ppt_x</p:attrName>
                                        </p:attrNameLst>
                                      </p:cBhvr>
                                      <p:tavLst>
                                        <p:tav tm="0">
                                          <p:val>
                                            <p:strVal val="#ppt_x"/>
                                          </p:val>
                                        </p:tav>
                                        <p:tav tm="100000">
                                          <p:val>
                                            <p:strVal val="#ppt_x"/>
                                          </p:val>
                                        </p:tav>
                                      </p:tavLst>
                                    </p:anim>
                                    <p:anim calcmode="lin" valueType="num">
                                      <p:cBhvr>
                                        <p:cTn id="63" dur="1000" fill="hold"/>
                                        <p:tgtEl>
                                          <p:spTgt spid="573450">
                                            <p:txEl>
                                              <p:pRg st="1" end="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73452" grpId="0" animBg="1"/>
      <p:bldP spid="573451" grpId="0" animBg="1"/>
      <p:bldP spid="573445" grpId="0" animBg="1"/>
      <p:bldP spid="573447" grpId="0" animBg="1"/>
      <p:bldP spid="573448" grpId="0" animBg="1"/>
      <p:bldP spid="573449" grpId="0" build="p"/>
      <p:bldP spid="573450"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4466" name="Rectangle 2"/>
          <p:cNvSpPr>
            <a:spLocks noGrp="1" noChangeArrowheads="1"/>
          </p:cNvSpPr>
          <p:nvPr>
            <p:ph type="title"/>
          </p:nvPr>
        </p:nvSpPr>
        <p:spPr/>
        <p:txBody>
          <a:bodyPr/>
          <a:lstStyle/>
          <a:p>
            <a:r>
              <a:rPr lang="fa-IR" sz="2400" dirty="0" smtClean="0">
                <a:solidFill>
                  <a:srgbClr val="0070C0"/>
                </a:solidFill>
              </a:rPr>
              <a:t>تئوری </a:t>
            </a:r>
            <a:r>
              <a:rPr lang="fa-IR" sz="2400" dirty="0">
                <a:solidFill>
                  <a:srgbClr val="0070C0"/>
                </a:solidFill>
              </a:rPr>
              <a:t>ماشین های الکتریکی - واژگان</a:t>
            </a:r>
            <a:endParaRPr lang="en-US" sz="2400" dirty="0">
              <a:solidFill>
                <a:srgbClr val="0070C0"/>
              </a:solidFill>
            </a:endParaRPr>
          </a:p>
        </p:txBody>
      </p:sp>
      <p:pic>
        <p:nvPicPr>
          <p:cNvPr id="574468" name="Picture 4" descr="800px-Stator_and_rotor_by_Zureks"/>
          <p:cNvPicPr>
            <a:picLocks noChangeAspect="1" noChangeArrowheads="1"/>
          </p:cNvPicPr>
          <p:nvPr/>
        </p:nvPicPr>
        <p:blipFill>
          <a:blip r:embed="rId2"/>
          <a:srcRect/>
          <a:stretch>
            <a:fillRect/>
          </a:stretch>
        </p:blipFill>
        <p:spPr bwMode="auto">
          <a:xfrm>
            <a:off x="1214414" y="1214422"/>
            <a:ext cx="6670620" cy="4727774"/>
          </a:xfrm>
          <a:prstGeom prst="rect">
            <a:avLst/>
          </a:prstGeom>
          <a:noFill/>
        </p:spPr>
      </p:pic>
    </p:spTree>
  </p:cSld>
  <p:clrMapOvr>
    <a:masterClrMapping/>
  </p:clrMapOvr>
  <p:transition>
    <p:split/>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5490" name="Rectangle 2"/>
          <p:cNvSpPr>
            <a:spLocks noGrp="1" noChangeArrowheads="1"/>
          </p:cNvSpPr>
          <p:nvPr>
            <p:ph type="title"/>
          </p:nvPr>
        </p:nvSpPr>
        <p:spPr>
          <a:xfrm>
            <a:off x="428596" y="0"/>
            <a:ext cx="8229600" cy="1143000"/>
          </a:xfrm>
        </p:spPr>
        <p:txBody>
          <a:bodyPr/>
          <a:lstStyle/>
          <a:p>
            <a:r>
              <a:rPr lang="fa-IR" sz="2400" dirty="0" smtClean="0">
                <a:solidFill>
                  <a:srgbClr val="FFC000"/>
                </a:solidFill>
              </a:rPr>
              <a:t>تئوری </a:t>
            </a:r>
            <a:r>
              <a:rPr lang="fa-IR" sz="2400" dirty="0">
                <a:solidFill>
                  <a:srgbClr val="FFC000"/>
                </a:solidFill>
              </a:rPr>
              <a:t>ماشین های الکتریکی - واژگان</a:t>
            </a:r>
            <a:endParaRPr lang="en-US" sz="2400" dirty="0">
              <a:solidFill>
                <a:srgbClr val="FFC000"/>
              </a:solidFill>
            </a:endParaRPr>
          </a:p>
        </p:txBody>
      </p:sp>
      <p:pic>
        <p:nvPicPr>
          <p:cNvPr id="575492" name="Picture 4" descr="465133059AvPniq_fs"/>
          <p:cNvPicPr>
            <a:picLocks noChangeAspect="1" noChangeArrowheads="1"/>
          </p:cNvPicPr>
          <p:nvPr/>
        </p:nvPicPr>
        <p:blipFill>
          <a:blip r:embed="rId2" cstate="print"/>
          <a:srcRect/>
          <a:stretch>
            <a:fillRect/>
          </a:stretch>
        </p:blipFill>
        <p:spPr bwMode="auto">
          <a:xfrm>
            <a:off x="285720" y="1071546"/>
            <a:ext cx="3048000" cy="2289175"/>
          </a:xfrm>
          <a:prstGeom prst="rect">
            <a:avLst/>
          </a:prstGeom>
          <a:noFill/>
        </p:spPr>
      </p:pic>
      <p:pic>
        <p:nvPicPr>
          <p:cNvPr id="575493" name="Picture 5" descr="VSX-Alignment-Friendly-Coupling"/>
          <p:cNvPicPr>
            <a:picLocks noChangeAspect="1" noChangeArrowheads="1"/>
          </p:cNvPicPr>
          <p:nvPr/>
        </p:nvPicPr>
        <p:blipFill>
          <a:blip r:embed="rId3"/>
          <a:srcRect/>
          <a:stretch>
            <a:fillRect/>
          </a:stretch>
        </p:blipFill>
        <p:spPr bwMode="auto">
          <a:xfrm>
            <a:off x="5286380" y="1071546"/>
            <a:ext cx="3429000" cy="2279650"/>
          </a:xfrm>
          <a:prstGeom prst="rect">
            <a:avLst/>
          </a:prstGeom>
          <a:noFill/>
        </p:spPr>
      </p:pic>
      <p:pic>
        <p:nvPicPr>
          <p:cNvPr id="575494" name="Picture 6" descr="getpjb1-full"/>
          <p:cNvPicPr>
            <a:picLocks noChangeAspect="1" noChangeArrowheads="1"/>
          </p:cNvPicPr>
          <p:nvPr/>
        </p:nvPicPr>
        <p:blipFill>
          <a:blip r:embed="rId4"/>
          <a:srcRect/>
          <a:stretch>
            <a:fillRect/>
          </a:stretch>
        </p:blipFill>
        <p:spPr bwMode="auto">
          <a:xfrm>
            <a:off x="4429124" y="4429132"/>
            <a:ext cx="2952750" cy="2214563"/>
          </a:xfrm>
          <a:prstGeom prst="rect">
            <a:avLst/>
          </a:prstGeom>
          <a:noFill/>
        </p:spPr>
      </p:pic>
      <p:sp>
        <p:nvSpPr>
          <p:cNvPr id="575495" name="AutoShape 7"/>
          <p:cNvSpPr>
            <a:spLocks noChangeArrowheads="1"/>
          </p:cNvSpPr>
          <p:nvPr/>
        </p:nvSpPr>
        <p:spPr bwMode="auto">
          <a:xfrm>
            <a:off x="3733800" y="2590800"/>
            <a:ext cx="1219200" cy="457200"/>
          </a:xfrm>
          <a:prstGeom prst="wedgeRectCallout">
            <a:avLst>
              <a:gd name="adj1" fmla="val 183463"/>
              <a:gd name="adj2" fmla="val -97917"/>
            </a:avLst>
          </a:prstGeom>
          <a:ln>
            <a:headEnd/>
            <a:tailEnd/>
          </a:ln>
        </p:spPr>
        <p:style>
          <a:lnRef idx="2">
            <a:schemeClr val="accent1"/>
          </a:lnRef>
          <a:fillRef idx="1">
            <a:schemeClr val="lt1"/>
          </a:fillRef>
          <a:effectRef idx="0">
            <a:schemeClr val="accent1"/>
          </a:effectRef>
          <a:fontRef idx="minor">
            <a:schemeClr val="dk1"/>
          </a:fontRef>
        </p:style>
        <p:txBody>
          <a:bodyPr lIns="108000" tIns="72000" rIns="108000" bIns="72000" anchor="ctr"/>
          <a:lstStyle/>
          <a:p>
            <a:pPr algn="ctr"/>
            <a:r>
              <a:rPr lang="fa-IR"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cs typeface="B Zar" pitchFamily="2" charset="-78"/>
              </a:rPr>
              <a:t>کوپلینگ</a:t>
            </a:r>
            <a:endParaRPr lang="en-US"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cs typeface="B Zar" pitchFamily="2" charset="-78"/>
            </a:endParaRPr>
          </a:p>
        </p:txBody>
      </p:sp>
      <p:sp>
        <p:nvSpPr>
          <p:cNvPr id="575497" name="AutoShape 9"/>
          <p:cNvSpPr>
            <a:spLocks noChangeArrowheads="1"/>
          </p:cNvSpPr>
          <p:nvPr/>
        </p:nvSpPr>
        <p:spPr bwMode="auto">
          <a:xfrm>
            <a:off x="1142976" y="3571876"/>
            <a:ext cx="1714512" cy="838200"/>
          </a:xfrm>
          <a:prstGeom prst="wedgeRectCallout">
            <a:avLst>
              <a:gd name="adj1" fmla="val -21690"/>
              <a:gd name="adj2" fmla="val -199051"/>
            </a:avLst>
          </a:prstGeom>
          <a:ln>
            <a:headEnd/>
            <a:tailEnd/>
          </a:ln>
        </p:spPr>
        <p:style>
          <a:lnRef idx="2">
            <a:schemeClr val="accent3"/>
          </a:lnRef>
          <a:fillRef idx="1">
            <a:schemeClr val="lt1"/>
          </a:fillRef>
          <a:effectRef idx="0">
            <a:schemeClr val="accent3"/>
          </a:effectRef>
          <a:fontRef idx="minor">
            <a:schemeClr val="dk1"/>
          </a:fontRef>
        </p:style>
        <p:txBody>
          <a:bodyPr lIns="108000" tIns="72000" rIns="108000" bIns="72000" anchor="ctr"/>
          <a:lstStyle/>
          <a:p>
            <a:pPr algn="ctr"/>
            <a:r>
              <a:rPr lang="fa-IR" sz="1400" b="1" dirty="0">
                <a:solidFill>
                  <a:srgbClr val="00B050"/>
                </a:solidFill>
                <a:cs typeface="B Zar" pitchFamily="2" charset="-78"/>
              </a:rPr>
              <a:t>کوموتاتور </a:t>
            </a:r>
            <a:r>
              <a:rPr lang="fa-IR" sz="1400" b="1" dirty="0" smtClean="0">
                <a:solidFill>
                  <a:srgbClr val="00B050"/>
                </a:solidFill>
                <a:cs typeface="B Zar" pitchFamily="2" charset="-78"/>
              </a:rPr>
              <a:t>وجاروبک </a:t>
            </a:r>
            <a:r>
              <a:rPr lang="fa-IR" sz="1400" b="1" dirty="0">
                <a:solidFill>
                  <a:srgbClr val="00B050"/>
                </a:solidFill>
                <a:cs typeface="B Zar" pitchFamily="2" charset="-78"/>
              </a:rPr>
              <a:t>ها</a:t>
            </a:r>
            <a:endParaRPr lang="en-US" sz="1400" b="1" dirty="0">
              <a:solidFill>
                <a:srgbClr val="00B050"/>
              </a:solidFill>
              <a:cs typeface="B Zar" pitchFamily="2" charset="-78"/>
            </a:endParaRPr>
          </a:p>
          <a:p>
            <a:pPr algn="ctr"/>
            <a:endParaRPr lang="en-US" dirty="0"/>
          </a:p>
        </p:txBody>
      </p:sp>
      <p:sp>
        <p:nvSpPr>
          <p:cNvPr id="575498" name="AutoShape 10"/>
          <p:cNvSpPr>
            <a:spLocks noChangeArrowheads="1"/>
          </p:cNvSpPr>
          <p:nvPr/>
        </p:nvSpPr>
        <p:spPr bwMode="auto">
          <a:xfrm>
            <a:off x="3000364" y="4572008"/>
            <a:ext cx="1214446" cy="762000"/>
          </a:xfrm>
          <a:prstGeom prst="wedgeRectCallout">
            <a:avLst>
              <a:gd name="adj1" fmla="val 151472"/>
              <a:gd name="adj2" fmla="val 16875"/>
            </a:avLst>
          </a:prstGeom>
          <a:ln>
            <a:headEnd/>
            <a:tailEnd/>
          </a:ln>
        </p:spPr>
        <p:style>
          <a:lnRef idx="2">
            <a:schemeClr val="accent2"/>
          </a:lnRef>
          <a:fillRef idx="1">
            <a:schemeClr val="lt1"/>
          </a:fillRef>
          <a:effectRef idx="0">
            <a:schemeClr val="accent2"/>
          </a:effectRef>
          <a:fontRef idx="minor">
            <a:schemeClr val="dk1"/>
          </a:fontRef>
        </p:style>
        <p:txBody>
          <a:bodyPr lIns="108000" tIns="72000" rIns="108000" bIns="72000" anchor="ctr"/>
          <a:lstStyle/>
          <a:p>
            <a:pPr algn="ctr"/>
            <a:r>
              <a:rPr lang="fa-IR" sz="1600" b="1" dirty="0">
                <a:solidFill>
                  <a:srgbClr val="FF0066"/>
                </a:solidFill>
                <a:cs typeface="B Zar" pitchFamily="2" charset="-78"/>
              </a:rPr>
              <a:t>یاتاقان</a:t>
            </a:r>
            <a:endParaRPr lang="en-US" sz="1600" b="1" dirty="0">
              <a:solidFill>
                <a:srgbClr val="FF0066"/>
              </a:solidFill>
              <a:cs typeface="B Zar" pitchFamily="2" charset="-78"/>
            </a:endParaRPr>
          </a:p>
        </p:txBody>
      </p:sp>
    </p:spTree>
  </p:cSld>
  <p:clrMapOvr>
    <a:masterClrMapping/>
  </p:clrMapOvr>
  <p:transition>
    <p:spli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1000"/>
                                  </p:stCondLst>
                                  <p:childTnLst>
                                    <p:set>
                                      <p:cBhvr>
                                        <p:cTn id="6" dur="1" fill="hold">
                                          <p:stCondLst>
                                            <p:cond delay="0"/>
                                          </p:stCondLst>
                                        </p:cTn>
                                        <p:tgtEl>
                                          <p:spTgt spid="575492"/>
                                        </p:tgtEl>
                                        <p:attrNameLst>
                                          <p:attrName>style.visibility</p:attrName>
                                        </p:attrNameLst>
                                      </p:cBhvr>
                                      <p:to>
                                        <p:strVal val="visible"/>
                                      </p:to>
                                    </p:set>
                                  </p:childTnLst>
                                </p:cTn>
                              </p:par>
                            </p:childTnLst>
                          </p:cTn>
                        </p:par>
                        <p:par>
                          <p:cTn id="7" fill="hold">
                            <p:stCondLst>
                              <p:cond delay="1000"/>
                            </p:stCondLst>
                            <p:childTnLst>
                              <p:par>
                                <p:cTn id="8" presetID="1" presetClass="entr" presetSubtype="0" fill="hold" nodeType="afterEffect">
                                  <p:stCondLst>
                                    <p:cond delay="1000"/>
                                  </p:stCondLst>
                                  <p:childTnLst>
                                    <p:set>
                                      <p:cBhvr>
                                        <p:cTn id="9" dur="1" fill="hold">
                                          <p:stCondLst>
                                            <p:cond delay="0"/>
                                          </p:stCondLst>
                                        </p:cTn>
                                        <p:tgtEl>
                                          <p:spTgt spid="575494"/>
                                        </p:tgtEl>
                                        <p:attrNameLst>
                                          <p:attrName>style.visibility</p:attrName>
                                        </p:attrNameLst>
                                      </p:cBhvr>
                                      <p:to>
                                        <p:strVal val="visible"/>
                                      </p:to>
                                    </p:set>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grpId="0" nodeType="clickEffect">
                                  <p:stCondLst>
                                    <p:cond delay="0"/>
                                  </p:stCondLst>
                                  <p:childTnLst>
                                    <p:set>
                                      <p:cBhvr>
                                        <p:cTn id="13" dur="1" fill="hold">
                                          <p:stCondLst>
                                            <p:cond delay="0"/>
                                          </p:stCondLst>
                                        </p:cTn>
                                        <p:tgtEl>
                                          <p:spTgt spid="575495"/>
                                        </p:tgtEl>
                                        <p:attrNameLst>
                                          <p:attrName>style.visibility</p:attrName>
                                        </p:attrNameLst>
                                      </p:cBhvr>
                                      <p:to>
                                        <p:strVal val="visible"/>
                                      </p:to>
                                    </p:set>
                                  </p:childTnLst>
                                </p:cTn>
                              </p:par>
                            </p:childTnLst>
                          </p:cTn>
                        </p:par>
                      </p:childTnLst>
                    </p:cTn>
                  </p:par>
                  <p:par>
                    <p:cTn id="14" fill="hold">
                      <p:stCondLst>
                        <p:cond delay="indefinite"/>
                      </p:stCondLst>
                      <p:childTnLst>
                        <p:par>
                          <p:cTn id="15" fill="hold">
                            <p:stCondLst>
                              <p:cond delay="0"/>
                            </p:stCondLst>
                            <p:childTnLst>
                              <p:par>
                                <p:cTn id="16" presetID="1" presetClass="entr" presetSubtype="0" fill="hold" grpId="0" nodeType="clickEffect">
                                  <p:stCondLst>
                                    <p:cond delay="0"/>
                                  </p:stCondLst>
                                  <p:childTnLst>
                                    <p:set>
                                      <p:cBhvr>
                                        <p:cTn id="17" dur="1" fill="hold">
                                          <p:stCondLst>
                                            <p:cond delay="0"/>
                                          </p:stCondLst>
                                        </p:cTn>
                                        <p:tgtEl>
                                          <p:spTgt spid="575497"/>
                                        </p:tgtEl>
                                        <p:attrNameLst>
                                          <p:attrName>style.visibility</p:attrName>
                                        </p:attrNameLst>
                                      </p:cBhvr>
                                      <p:to>
                                        <p:strVal val="visible"/>
                                      </p:to>
                                    </p:set>
                                  </p:childTnLst>
                                </p:cTn>
                              </p:par>
                            </p:childTnLst>
                          </p:cTn>
                        </p:par>
                      </p:childTnLst>
                    </p:cTn>
                  </p:par>
                  <p:par>
                    <p:cTn id="18" fill="hold">
                      <p:stCondLst>
                        <p:cond delay="indefinite"/>
                      </p:stCondLst>
                      <p:childTnLst>
                        <p:par>
                          <p:cTn id="19" fill="hold">
                            <p:stCondLst>
                              <p:cond delay="0"/>
                            </p:stCondLst>
                            <p:childTnLst>
                              <p:par>
                                <p:cTn id="20" presetID="1" presetClass="entr" presetSubtype="0" fill="hold" grpId="0" nodeType="clickEffect">
                                  <p:stCondLst>
                                    <p:cond delay="0"/>
                                  </p:stCondLst>
                                  <p:childTnLst>
                                    <p:set>
                                      <p:cBhvr>
                                        <p:cTn id="21" dur="1" fill="hold">
                                          <p:stCondLst>
                                            <p:cond delay="0"/>
                                          </p:stCondLst>
                                        </p:cTn>
                                        <p:tgtEl>
                                          <p:spTgt spid="57549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75495" grpId="0" animBg="1"/>
      <p:bldP spid="575497" grpId="0" animBg="1"/>
      <p:bldP spid="575498"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6516" name="Rectangle 4"/>
          <p:cNvSpPr>
            <a:spLocks noGrp="1" noChangeArrowheads="1"/>
          </p:cNvSpPr>
          <p:nvPr>
            <p:ph type="title"/>
          </p:nvPr>
        </p:nvSpPr>
        <p:spPr>
          <a:noFill/>
          <a:ln/>
        </p:spPr>
        <p:txBody>
          <a:bodyPr>
            <a:normAutofit fontScale="90000"/>
          </a:bodyPr>
          <a:lstStyle/>
          <a:p>
            <a:r>
              <a:rPr lang="fa-IR" sz="2400" b="1" dirty="0" smtClean="0">
                <a:solidFill>
                  <a:srgbClr val="00B050"/>
                </a:solidFill>
                <a:cs typeface="B Zar" pitchFamily="2" charset="-78"/>
              </a:rPr>
              <a:t>تئوری </a:t>
            </a:r>
            <a:r>
              <a:rPr lang="fa-IR" sz="2400" b="1" dirty="0">
                <a:solidFill>
                  <a:srgbClr val="00B050"/>
                </a:solidFill>
                <a:cs typeface="B Zar" pitchFamily="2" charset="-78"/>
              </a:rPr>
              <a:t>ماشین های الکتریکی - واژگان</a:t>
            </a:r>
            <a:endParaRPr lang="en-US" sz="2400" b="1" dirty="0">
              <a:solidFill>
                <a:srgbClr val="00B050"/>
              </a:solidFill>
              <a:cs typeface="B Zar" pitchFamily="2" charset="-78"/>
            </a:endParaRPr>
          </a:p>
        </p:txBody>
      </p:sp>
      <p:sp>
        <p:nvSpPr>
          <p:cNvPr id="576515" name="Rectangle 3"/>
          <p:cNvSpPr>
            <a:spLocks noGrp="1" noChangeArrowheads="1"/>
          </p:cNvSpPr>
          <p:nvPr>
            <p:ph type="body" sz="half" idx="1"/>
          </p:nvPr>
        </p:nvSpPr>
        <p:spPr>
          <a:xfrm>
            <a:off x="371475" y="776288"/>
            <a:ext cx="8467725" cy="5486400"/>
          </a:xfrm>
        </p:spPr>
        <p:txBody>
          <a:bodyPr/>
          <a:lstStyle/>
          <a:p>
            <a:pPr algn="r" rtl="1"/>
            <a:r>
              <a:rPr lang="fa-IR" sz="2400" b="1" dirty="0">
                <a:solidFill>
                  <a:srgbClr val="FF0066"/>
                </a:solidFill>
                <a:cs typeface="B Zar" pitchFamily="2" charset="-78"/>
              </a:rPr>
              <a:t>واژگان سیم پیچ ها</a:t>
            </a:r>
            <a:endParaRPr lang="en-US" sz="2400" b="1" dirty="0">
              <a:solidFill>
                <a:srgbClr val="FF0066"/>
              </a:solidFill>
              <a:cs typeface="B Zar" pitchFamily="2" charset="-78"/>
            </a:endParaRPr>
          </a:p>
        </p:txBody>
      </p:sp>
      <p:graphicFrame>
        <p:nvGraphicFramePr>
          <p:cNvPr id="576621" name="Group 109"/>
          <p:cNvGraphicFramePr>
            <a:graphicFrameLocks noGrp="1"/>
          </p:cNvGraphicFramePr>
          <p:nvPr>
            <p:ph sz="half" idx="2"/>
          </p:nvPr>
        </p:nvGraphicFramePr>
        <p:xfrm>
          <a:off x="609600" y="1524000"/>
          <a:ext cx="8143875" cy="4771736"/>
        </p:xfrm>
        <a:graphic>
          <a:graphicData uri="http://schemas.openxmlformats.org/drawingml/2006/table">
            <a:tbl>
              <a:tblPr rtl="1">
                <a:tableStyleId>{284E427A-3D55-4303-BF80-6455036E1DE7}</a:tableStyleId>
              </a:tblPr>
              <a:tblGrid>
                <a:gridCol w="1628775"/>
                <a:gridCol w="1628775"/>
                <a:gridCol w="1628775"/>
                <a:gridCol w="1628775"/>
                <a:gridCol w="1628775"/>
              </a:tblGrid>
              <a:tr h="501650">
                <a:tc>
                  <a:txBody>
                    <a:bodyPr/>
                    <a:lstStyle/>
                    <a:p>
                      <a:pPr marL="265113" marR="0" lvl="0" indent="0" algn="just" defTabSz="914400" rtl="1" eaLnBrk="1" fontAlgn="base" latinLnBrk="0" hangingPunct="1">
                        <a:lnSpc>
                          <a:spcPct val="100000"/>
                        </a:lnSpc>
                        <a:spcBef>
                          <a:spcPct val="20000"/>
                        </a:spcBef>
                        <a:spcAft>
                          <a:spcPct val="0"/>
                        </a:spcAft>
                        <a:buClrTx/>
                        <a:buSzPct val="60000"/>
                        <a:buFontTx/>
                        <a:buNone/>
                        <a:tabLst/>
                      </a:pPr>
                      <a:r>
                        <a:rPr kumimoji="0" lang="fa-IR" sz="1800" u="none" strike="noStrike" cap="none" normalizeH="0" baseline="0" dirty="0" smtClean="0">
                          <a:ln>
                            <a:noFill/>
                          </a:ln>
                          <a:effectLst/>
                        </a:rPr>
                        <a:t>نوع ماشین</a:t>
                      </a:r>
                      <a:endParaRPr kumimoji="0" lang="en-US" sz="1800" b="0" i="0" u="none" strike="noStrike" cap="none" normalizeH="0" baseline="0" dirty="0" smtClean="0">
                        <a:ln>
                          <a:noFill/>
                        </a:ln>
                        <a:solidFill>
                          <a:schemeClr val="tx2">
                            <a:lumMod val="60000"/>
                            <a:lumOff val="40000"/>
                          </a:schemeClr>
                        </a:solidFill>
                        <a:effectLst/>
                        <a:latin typeface="Arial" pitchFamily="34" charset="0"/>
                        <a:cs typeface="B Titr" pitchFamily="2" charset="-78"/>
                      </a:endParaRPr>
                    </a:p>
                  </a:txBody>
                  <a:tcPr marL="108000" marR="108000" marT="72000" marB="72000" horzOverflow="overflow"/>
                </a:tc>
                <a:tc>
                  <a:txBody>
                    <a:bodyPr/>
                    <a:lstStyle/>
                    <a:p>
                      <a:pPr marL="265113" marR="0" lvl="0" indent="0" algn="just" defTabSz="914400" rtl="1" eaLnBrk="1" fontAlgn="base" latinLnBrk="0" hangingPunct="1">
                        <a:lnSpc>
                          <a:spcPct val="100000"/>
                        </a:lnSpc>
                        <a:spcBef>
                          <a:spcPct val="20000"/>
                        </a:spcBef>
                        <a:spcAft>
                          <a:spcPct val="0"/>
                        </a:spcAft>
                        <a:buClrTx/>
                        <a:buSzPct val="60000"/>
                        <a:buFontTx/>
                        <a:buNone/>
                        <a:tabLst/>
                      </a:pPr>
                      <a:r>
                        <a:rPr kumimoji="0" lang="fa-IR" sz="1800" u="none" strike="noStrike" cap="none" normalizeH="0" baseline="0" dirty="0" smtClean="0">
                          <a:ln>
                            <a:noFill/>
                          </a:ln>
                          <a:effectLst/>
                        </a:rPr>
                        <a:t>نقش سیم پیچ</a:t>
                      </a:r>
                      <a:endParaRPr kumimoji="0" lang="en-US" sz="1800" b="0" i="0" u="none" strike="noStrike" cap="none" normalizeH="0" baseline="0" dirty="0" smtClean="0">
                        <a:ln>
                          <a:noFill/>
                        </a:ln>
                        <a:solidFill>
                          <a:schemeClr val="tx2">
                            <a:lumMod val="60000"/>
                            <a:lumOff val="40000"/>
                          </a:schemeClr>
                        </a:solidFill>
                        <a:effectLst/>
                        <a:latin typeface="Arial" pitchFamily="34" charset="0"/>
                        <a:cs typeface="B Titr" pitchFamily="2" charset="-78"/>
                      </a:endParaRPr>
                    </a:p>
                  </a:txBody>
                  <a:tcPr marL="108000" marR="108000" marT="72000" marB="72000" horzOverflow="overflow"/>
                </a:tc>
                <a:tc>
                  <a:txBody>
                    <a:bodyPr/>
                    <a:lstStyle/>
                    <a:p>
                      <a:pPr marL="265113" marR="0" lvl="0" indent="0" algn="just" defTabSz="914400" rtl="1" eaLnBrk="1" fontAlgn="base" latinLnBrk="0" hangingPunct="1">
                        <a:lnSpc>
                          <a:spcPct val="100000"/>
                        </a:lnSpc>
                        <a:spcBef>
                          <a:spcPct val="20000"/>
                        </a:spcBef>
                        <a:spcAft>
                          <a:spcPct val="0"/>
                        </a:spcAft>
                        <a:buClrTx/>
                        <a:buSzPct val="60000"/>
                        <a:buFontTx/>
                        <a:buNone/>
                        <a:tabLst/>
                      </a:pPr>
                      <a:r>
                        <a:rPr kumimoji="0" lang="fa-IR" sz="1800" u="none" strike="noStrike" cap="none" normalizeH="0" baseline="0" dirty="0" smtClean="0">
                          <a:ln>
                            <a:noFill/>
                          </a:ln>
                          <a:effectLst/>
                        </a:rPr>
                        <a:t>نام سیم پیچ</a:t>
                      </a:r>
                      <a:endParaRPr kumimoji="0" lang="en-US" sz="1800" b="0" i="0" u="none" strike="noStrike" cap="none" normalizeH="0" baseline="0" dirty="0" smtClean="0">
                        <a:ln>
                          <a:noFill/>
                        </a:ln>
                        <a:solidFill>
                          <a:schemeClr val="tx2">
                            <a:lumMod val="60000"/>
                            <a:lumOff val="40000"/>
                          </a:schemeClr>
                        </a:solidFill>
                        <a:effectLst/>
                        <a:latin typeface="Arial" pitchFamily="34" charset="0"/>
                        <a:cs typeface="B Titr" pitchFamily="2" charset="-78"/>
                      </a:endParaRPr>
                    </a:p>
                  </a:txBody>
                  <a:tcPr marL="108000" marR="108000" marT="72000" marB="72000" horzOverflow="overflow"/>
                </a:tc>
                <a:tc>
                  <a:txBody>
                    <a:bodyPr/>
                    <a:lstStyle/>
                    <a:p>
                      <a:pPr marL="265113" marR="0" lvl="0" indent="0" algn="just" defTabSz="914400" rtl="1" eaLnBrk="1" fontAlgn="base" latinLnBrk="0" hangingPunct="1">
                        <a:lnSpc>
                          <a:spcPct val="100000"/>
                        </a:lnSpc>
                        <a:spcBef>
                          <a:spcPct val="20000"/>
                        </a:spcBef>
                        <a:spcAft>
                          <a:spcPct val="0"/>
                        </a:spcAft>
                        <a:buClrTx/>
                        <a:buSzPct val="60000"/>
                        <a:buFontTx/>
                        <a:buNone/>
                        <a:tabLst/>
                      </a:pPr>
                      <a:r>
                        <a:rPr kumimoji="0" lang="fa-IR" sz="1800" u="none" strike="noStrike" cap="none" normalizeH="0" baseline="0" dirty="0" smtClean="0">
                          <a:ln>
                            <a:noFill/>
                          </a:ln>
                          <a:effectLst/>
                        </a:rPr>
                        <a:t>محل سیم پیچ</a:t>
                      </a:r>
                      <a:endParaRPr kumimoji="0" lang="en-US" sz="1800" b="0" i="0" u="none" strike="noStrike" cap="none" normalizeH="0" baseline="0" dirty="0" smtClean="0">
                        <a:ln>
                          <a:noFill/>
                        </a:ln>
                        <a:solidFill>
                          <a:schemeClr val="tx2">
                            <a:lumMod val="60000"/>
                            <a:lumOff val="40000"/>
                          </a:schemeClr>
                        </a:solidFill>
                        <a:effectLst/>
                        <a:latin typeface="Arial" pitchFamily="34" charset="0"/>
                        <a:cs typeface="B Titr" pitchFamily="2" charset="-78"/>
                      </a:endParaRPr>
                    </a:p>
                  </a:txBody>
                  <a:tcPr marL="108000" marR="108000" marT="72000" marB="72000" horzOverflow="overflow"/>
                </a:tc>
                <a:tc>
                  <a:txBody>
                    <a:bodyPr/>
                    <a:lstStyle/>
                    <a:p>
                      <a:pPr marL="265113" marR="0" lvl="0" indent="0" algn="just" defTabSz="914400" rtl="1" eaLnBrk="1" fontAlgn="base" latinLnBrk="0" hangingPunct="1">
                        <a:lnSpc>
                          <a:spcPct val="100000"/>
                        </a:lnSpc>
                        <a:spcBef>
                          <a:spcPct val="20000"/>
                        </a:spcBef>
                        <a:spcAft>
                          <a:spcPct val="0"/>
                        </a:spcAft>
                        <a:buClrTx/>
                        <a:buSzPct val="60000"/>
                        <a:buFontTx/>
                        <a:buNone/>
                        <a:tabLst/>
                      </a:pPr>
                      <a:r>
                        <a:rPr kumimoji="0" lang="fa-IR" sz="1800" u="none" strike="noStrike" cap="none" normalizeH="0" baseline="0" dirty="0" smtClean="0">
                          <a:ln>
                            <a:noFill/>
                          </a:ln>
                          <a:effectLst/>
                        </a:rPr>
                        <a:t>نوع جریان</a:t>
                      </a:r>
                      <a:endParaRPr kumimoji="0" lang="en-US" sz="1800" b="0" i="0" u="none" strike="noStrike" cap="none" normalizeH="0" baseline="0" dirty="0" smtClean="0">
                        <a:ln>
                          <a:noFill/>
                        </a:ln>
                        <a:solidFill>
                          <a:schemeClr val="tx2">
                            <a:lumMod val="60000"/>
                            <a:lumOff val="40000"/>
                          </a:schemeClr>
                        </a:solidFill>
                        <a:effectLst/>
                        <a:latin typeface="Arial" pitchFamily="34" charset="0"/>
                        <a:cs typeface="B Titr" pitchFamily="2" charset="-78"/>
                      </a:endParaRPr>
                    </a:p>
                  </a:txBody>
                  <a:tcPr marL="108000" marR="108000" marT="72000" marB="72000" horzOverflow="overflow"/>
                </a:tc>
              </a:tr>
              <a:tr h="500063">
                <a:tc rowSpan="2">
                  <a:txBody>
                    <a:bodyPr/>
                    <a:lstStyle/>
                    <a:p>
                      <a:pPr marL="265113" marR="0" lvl="0" indent="0" algn="ctr" defTabSz="914400" rtl="1" eaLnBrk="1" fontAlgn="base" latinLnBrk="0" hangingPunct="1">
                        <a:lnSpc>
                          <a:spcPct val="100000"/>
                        </a:lnSpc>
                        <a:spcBef>
                          <a:spcPct val="20000"/>
                        </a:spcBef>
                        <a:spcAft>
                          <a:spcPct val="0"/>
                        </a:spcAft>
                        <a:buClrTx/>
                        <a:buSzPct val="60000"/>
                        <a:buFontTx/>
                        <a:buNone/>
                        <a:tabLst/>
                      </a:pPr>
                      <a:r>
                        <a:rPr kumimoji="0" lang="fa-IR" sz="1600" u="none" strike="noStrike" cap="none" normalizeH="0" baseline="0" smtClean="0">
                          <a:ln>
                            <a:noFill/>
                          </a:ln>
                          <a:effectLst/>
                        </a:rPr>
                        <a:t>ماشین سنکرون</a:t>
                      </a:r>
                      <a:endParaRPr kumimoji="0" lang="en-US" sz="1600" b="1" i="0" u="none" strike="noStrike" cap="none" normalizeH="0" baseline="0" smtClean="0">
                        <a:ln>
                          <a:noFill/>
                        </a:ln>
                        <a:solidFill>
                          <a:schemeClr val="tx1"/>
                        </a:solidFill>
                        <a:effectLst/>
                        <a:latin typeface="Arial" pitchFamily="34" charset="0"/>
                        <a:cs typeface="B Nazanin" pitchFamily="2" charset="-78"/>
                      </a:endParaRPr>
                    </a:p>
                  </a:txBody>
                  <a:tcPr marL="108000" marR="108000" marT="72000" marB="72000" anchor="ctr" horzOverflow="overflow"/>
                </a:tc>
                <a:tc>
                  <a:txBody>
                    <a:bodyPr/>
                    <a:lstStyle/>
                    <a:p>
                      <a:pPr marL="265113" marR="0" lvl="0" indent="0" algn="ctr" defTabSz="914400" rtl="1" eaLnBrk="1" fontAlgn="base" latinLnBrk="0" hangingPunct="1">
                        <a:lnSpc>
                          <a:spcPct val="100000"/>
                        </a:lnSpc>
                        <a:spcBef>
                          <a:spcPct val="20000"/>
                        </a:spcBef>
                        <a:spcAft>
                          <a:spcPct val="0"/>
                        </a:spcAft>
                        <a:buClrTx/>
                        <a:buSzPct val="60000"/>
                        <a:buFontTx/>
                        <a:buNone/>
                        <a:tabLst/>
                      </a:pPr>
                      <a:r>
                        <a:rPr kumimoji="0" lang="fa-IR" sz="1600" u="none" strike="noStrike" cap="none" normalizeH="0" baseline="0" smtClean="0">
                          <a:ln>
                            <a:noFill/>
                          </a:ln>
                          <a:effectLst/>
                        </a:rPr>
                        <a:t>ورود/خروج انرژی</a:t>
                      </a:r>
                      <a:endParaRPr kumimoji="0" lang="en-US" sz="1600" b="1" i="0" u="none" strike="noStrike" cap="none" normalizeH="0" baseline="0" smtClean="0">
                        <a:ln>
                          <a:noFill/>
                        </a:ln>
                        <a:solidFill>
                          <a:schemeClr val="tx1"/>
                        </a:solidFill>
                        <a:effectLst/>
                        <a:latin typeface="Arial" pitchFamily="34" charset="0"/>
                        <a:cs typeface="B Nazanin" pitchFamily="2" charset="-78"/>
                      </a:endParaRPr>
                    </a:p>
                  </a:txBody>
                  <a:tcPr marL="108000" marR="108000" marT="72000" marB="72000" anchor="ctr" horzOverflow="overflow"/>
                </a:tc>
                <a:tc>
                  <a:txBody>
                    <a:bodyPr/>
                    <a:lstStyle/>
                    <a:p>
                      <a:pPr marL="265113" marR="0" lvl="0" indent="0" algn="ctr" defTabSz="914400" rtl="1" eaLnBrk="1" fontAlgn="base" latinLnBrk="0" hangingPunct="1">
                        <a:lnSpc>
                          <a:spcPct val="100000"/>
                        </a:lnSpc>
                        <a:spcBef>
                          <a:spcPct val="20000"/>
                        </a:spcBef>
                        <a:spcAft>
                          <a:spcPct val="0"/>
                        </a:spcAft>
                        <a:buClrTx/>
                        <a:buSzPct val="60000"/>
                        <a:buFontTx/>
                        <a:buNone/>
                        <a:tabLst/>
                      </a:pPr>
                      <a:r>
                        <a:rPr kumimoji="0" lang="fa-IR" sz="1600" u="none" strike="noStrike" cap="none" normalizeH="0" baseline="0" smtClean="0">
                          <a:ln>
                            <a:noFill/>
                          </a:ln>
                          <a:effectLst/>
                        </a:rPr>
                        <a:t>آرمیچر</a:t>
                      </a:r>
                      <a:endParaRPr kumimoji="0" lang="en-US" sz="1600" b="1" i="0" u="none" strike="noStrike" cap="none" normalizeH="0" baseline="0" smtClean="0">
                        <a:ln>
                          <a:noFill/>
                        </a:ln>
                        <a:solidFill>
                          <a:schemeClr val="tx1"/>
                        </a:solidFill>
                        <a:effectLst/>
                        <a:latin typeface="Arial" pitchFamily="34" charset="0"/>
                        <a:cs typeface="B Nazanin" pitchFamily="2" charset="-78"/>
                      </a:endParaRPr>
                    </a:p>
                  </a:txBody>
                  <a:tcPr marL="108000" marR="108000" marT="72000" marB="72000" anchor="ctr" horzOverflow="overflow"/>
                </a:tc>
                <a:tc>
                  <a:txBody>
                    <a:bodyPr/>
                    <a:lstStyle/>
                    <a:p>
                      <a:pPr marL="265113" marR="0" lvl="0" indent="0" algn="ctr" defTabSz="914400" rtl="1" eaLnBrk="1" fontAlgn="base" latinLnBrk="0" hangingPunct="1">
                        <a:lnSpc>
                          <a:spcPct val="100000"/>
                        </a:lnSpc>
                        <a:spcBef>
                          <a:spcPct val="20000"/>
                        </a:spcBef>
                        <a:spcAft>
                          <a:spcPct val="0"/>
                        </a:spcAft>
                        <a:buClrTx/>
                        <a:buSzPct val="60000"/>
                        <a:buFontTx/>
                        <a:buNone/>
                        <a:tabLst/>
                      </a:pPr>
                      <a:r>
                        <a:rPr kumimoji="0" lang="fa-IR" sz="1600" u="none" strike="noStrike" cap="none" normalizeH="0" baseline="0" smtClean="0">
                          <a:ln>
                            <a:noFill/>
                          </a:ln>
                          <a:effectLst/>
                        </a:rPr>
                        <a:t>استاتور</a:t>
                      </a:r>
                      <a:endParaRPr kumimoji="0" lang="en-US" sz="1600" b="1" i="0" u="none" strike="noStrike" cap="none" normalizeH="0" baseline="0" smtClean="0">
                        <a:ln>
                          <a:noFill/>
                        </a:ln>
                        <a:solidFill>
                          <a:schemeClr val="tx1"/>
                        </a:solidFill>
                        <a:effectLst/>
                        <a:latin typeface="Arial" pitchFamily="34" charset="0"/>
                        <a:cs typeface="B Nazanin" pitchFamily="2" charset="-78"/>
                      </a:endParaRPr>
                    </a:p>
                  </a:txBody>
                  <a:tcPr marL="108000" marR="108000" marT="72000" marB="72000" anchor="ctr" horzOverflow="overflow"/>
                </a:tc>
                <a:tc>
                  <a:txBody>
                    <a:bodyPr/>
                    <a:lstStyle/>
                    <a:p>
                      <a:pPr marL="265113" marR="0" lvl="0" indent="0" algn="ctr" defTabSz="914400" rtl="1" eaLnBrk="1" fontAlgn="base" latinLnBrk="0" hangingPunct="1">
                        <a:lnSpc>
                          <a:spcPct val="100000"/>
                        </a:lnSpc>
                        <a:spcBef>
                          <a:spcPct val="20000"/>
                        </a:spcBef>
                        <a:spcAft>
                          <a:spcPct val="0"/>
                        </a:spcAft>
                        <a:buClrTx/>
                        <a:buSzPct val="60000"/>
                        <a:buFontTx/>
                        <a:buNone/>
                        <a:tabLst/>
                      </a:pPr>
                      <a:r>
                        <a:rPr kumimoji="0" lang="en-US" sz="1600" u="none" strike="noStrike" cap="none" normalizeH="0" baseline="0" smtClean="0">
                          <a:ln>
                            <a:noFill/>
                          </a:ln>
                          <a:effectLst/>
                        </a:rPr>
                        <a:t>AC</a:t>
                      </a:r>
                      <a:endParaRPr kumimoji="0" lang="en-US" sz="1600" b="1" i="0" u="none" strike="noStrike" cap="none" normalizeH="0" baseline="0" smtClean="0">
                        <a:ln>
                          <a:noFill/>
                        </a:ln>
                        <a:solidFill>
                          <a:schemeClr val="tx1"/>
                        </a:solidFill>
                        <a:effectLst/>
                        <a:latin typeface="Arial" pitchFamily="34" charset="0"/>
                        <a:cs typeface="B Nazanin" pitchFamily="2" charset="-78"/>
                      </a:endParaRPr>
                    </a:p>
                  </a:txBody>
                  <a:tcPr marL="108000" marR="108000" marT="72000" marB="72000" anchor="ctr" horzOverflow="overflow"/>
                </a:tc>
              </a:tr>
              <a:tr h="501650">
                <a:tc vMerge="1">
                  <a:txBody>
                    <a:bodyPr/>
                    <a:lstStyle/>
                    <a:p>
                      <a:pPr rtl="1"/>
                      <a:endParaRPr lang="fa-IR"/>
                    </a:p>
                  </a:txBody>
                  <a:tcPr/>
                </a:tc>
                <a:tc>
                  <a:txBody>
                    <a:bodyPr/>
                    <a:lstStyle/>
                    <a:p>
                      <a:pPr marL="265113" marR="0" lvl="0" indent="0" algn="ctr" defTabSz="914400" rtl="1" eaLnBrk="1" fontAlgn="base" latinLnBrk="0" hangingPunct="1">
                        <a:lnSpc>
                          <a:spcPct val="100000"/>
                        </a:lnSpc>
                        <a:spcBef>
                          <a:spcPct val="20000"/>
                        </a:spcBef>
                        <a:spcAft>
                          <a:spcPct val="0"/>
                        </a:spcAft>
                        <a:buClrTx/>
                        <a:buSzPct val="60000"/>
                        <a:buFontTx/>
                        <a:buNone/>
                        <a:tabLst/>
                      </a:pPr>
                      <a:r>
                        <a:rPr kumimoji="0" lang="fa-IR" sz="1600" u="none" strike="noStrike" cap="none" normalizeH="0" baseline="0" smtClean="0">
                          <a:ln>
                            <a:noFill/>
                          </a:ln>
                          <a:effectLst/>
                        </a:rPr>
                        <a:t>تحریک</a:t>
                      </a:r>
                      <a:endParaRPr kumimoji="0" lang="en-US" sz="1600" b="1" i="0" u="none" strike="noStrike" cap="none" normalizeH="0" baseline="0" smtClean="0">
                        <a:ln>
                          <a:noFill/>
                        </a:ln>
                        <a:solidFill>
                          <a:schemeClr val="tx1"/>
                        </a:solidFill>
                        <a:effectLst/>
                        <a:latin typeface="Arial" pitchFamily="34" charset="0"/>
                        <a:cs typeface="B Nazanin" pitchFamily="2" charset="-78"/>
                      </a:endParaRPr>
                    </a:p>
                  </a:txBody>
                  <a:tcPr marL="108000" marR="108000" marT="72000" marB="72000" anchor="ctr" horzOverflow="overflow"/>
                </a:tc>
                <a:tc>
                  <a:txBody>
                    <a:bodyPr/>
                    <a:lstStyle/>
                    <a:p>
                      <a:pPr marL="265113" marR="0" lvl="0" indent="0" algn="ctr" defTabSz="914400" rtl="1" eaLnBrk="1" fontAlgn="base" latinLnBrk="0" hangingPunct="1">
                        <a:lnSpc>
                          <a:spcPct val="100000"/>
                        </a:lnSpc>
                        <a:spcBef>
                          <a:spcPct val="20000"/>
                        </a:spcBef>
                        <a:spcAft>
                          <a:spcPct val="0"/>
                        </a:spcAft>
                        <a:buClrTx/>
                        <a:buSzPct val="60000"/>
                        <a:buFontTx/>
                        <a:buNone/>
                        <a:tabLst/>
                      </a:pPr>
                      <a:r>
                        <a:rPr kumimoji="0" lang="fa-IR" sz="1600" u="none" strike="noStrike" cap="none" normalizeH="0" baseline="0" smtClean="0">
                          <a:ln>
                            <a:noFill/>
                          </a:ln>
                          <a:effectLst/>
                        </a:rPr>
                        <a:t>میدان ساز</a:t>
                      </a:r>
                      <a:endParaRPr kumimoji="0" lang="en-US" sz="1600" b="1" i="0" u="none" strike="noStrike" cap="none" normalizeH="0" baseline="0" smtClean="0">
                        <a:ln>
                          <a:noFill/>
                        </a:ln>
                        <a:solidFill>
                          <a:schemeClr val="tx1"/>
                        </a:solidFill>
                        <a:effectLst/>
                        <a:latin typeface="Arial" pitchFamily="34" charset="0"/>
                        <a:cs typeface="B Nazanin" pitchFamily="2" charset="-78"/>
                      </a:endParaRPr>
                    </a:p>
                  </a:txBody>
                  <a:tcPr marL="108000" marR="108000" marT="72000" marB="72000" anchor="ctr" horzOverflow="overflow"/>
                </a:tc>
                <a:tc>
                  <a:txBody>
                    <a:bodyPr/>
                    <a:lstStyle/>
                    <a:p>
                      <a:pPr marL="265113" marR="0" lvl="0" indent="0" algn="ctr" defTabSz="914400" rtl="1" eaLnBrk="1" fontAlgn="base" latinLnBrk="0" hangingPunct="1">
                        <a:lnSpc>
                          <a:spcPct val="100000"/>
                        </a:lnSpc>
                        <a:spcBef>
                          <a:spcPct val="20000"/>
                        </a:spcBef>
                        <a:spcAft>
                          <a:spcPct val="0"/>
                        </a:spcAft>
                        <a:buClrTx/>
                        <a:buSzPct val="60000"/>
                        <a:buFontTx/>
                        <a:buNone/>
                        <a:tabLst/>
                      </a:pPr>
                      <a:r>
                        <a:rPr kumimoji="0" lang="fa-IR" sz="1600" u="none" strike="noStrike" cap="none" normalizeH="0" baseline="0" dirty="0" smtClean="0">
                          <a:ln>
                            <a:noFill/>
                          </a:ln>
                          <a:effectLst/>
                        </a:rPr>
                        <a:t>روتور</a:t>
                      </a:r>
                      <a:endParaRPr kumimoji="0" lang="en-US" sz="1600" b="1" i="0" u="none" strike="noStrike" cap="none" normalizeH="0" baseline="0" dirty="0" smtClean="0">
                        <a:ln>
                          <a:noFill/>
                        </a:ln>
                        <a:solidFill>
                          <a:schemeClr val="tx1"/>
                        </a:solidFill>
                        <a:effectLst/>
                        <a:latin typeface="Arial" pitchFamily="34" charset="0"/>
                        <a:cs typeface="B Nazanin" pitchFamily="2" charset="-78"/>
                      </a:endParaRPr>
                    </a:p>
                  </a:txBody>
                  <a:tcPr marL="108000" marR="108000" marT="72000" marB="72000" anchor="ctr" horzOverflow="overflow"/>
                </a:tc>
                <a:tc>
                  <a:txBody>
                    <a:bodyPr/>
                    <a:lstStyle/>
                    <a:p>
                      <a:pPr marL="265113" marR="0" lvl="0" indent="0" algn="ctr" defTabSz="914400" rtl="1" eaLnBrk="1" fontAlgn="base" latinLnBrk="0" hangingPunct="1">
                        <a:lnSpc>
                          <a:spcPct val="100000"/>
                        </a:lnSpc>
                        <a:spcBef>
                          <a:spcPct val="20000"/>
                        </a:spcBef>
                        <a:spcAft>
                          <a:spcPct val="0"/>
                        </a:spcAft>
                        <a:buClrTx/>
                        <a:buSzPct val="60000"/>
                        <a:buFontTx/>
                        <a:buNone/>
                        <a:tabLst/>
                      </a:pPr>
                      <a:r>
                        <a:rPr kumimoji="0" lang="en-US" sz="1600" u="none" strike="noStrike" cap="none" normalizeH="0" baseline="0" smtClean="0">
                          <a:ln>
                            <a:noFill/>
                          </a:ln>
                          <a:effectLst/>
                        </a:rPr>
                        <a:t>DC</a:t>
                      </a:r>
                      <a:endParaRPr kumimoji="0" lang="en-US" sz="1600" b="1" i="0" u="none" strike="noStrike" cap="none" normalizeH="0" baseline="0" smtClean="0">
                        <a:ln>
                          <a:noFill/>
                        </a:ln>
                        <a:solidFill>
                          <a:schemeClr val="tx1"/>
                        </a:solidFill>
                        <a:effectLst/>
                        <a:latin typeface="Arial" pitchFamily="34" charset="0"/>
                        <a:cs typeface="B Nazanin" pitchFamily="2" charset="-78"/>
                      </a:endParaRPr>
                    </a:p>
                  </a:txBody>
                  <a:tcPr marL="108000" marR="108000" marT="72000" marB="72000" anchor="ctr" horzOverflow="overflow"/>
                </a:tc>
              </a:tr>
              <a:tr h="501650">
                <a:tc rowSpan="2">
                  <a:txBody>
                    <a:bodyPr/>
                    <a:lstStyle/>
                    <a:p>
                      <a:pPr marL="265113" marR="0" lvl="0" indent="0" algn="ctr" defTabSz="914400" rtl="1" eaLnBrk="1" fontAlgn="base" latinLnBrk="0" hangingPunct="1">
                        <a:lnSpc>
                          <a:spcPct val="100000"/>
                        </a:lnSpc>
                        <a:spcBef>
                          <a:spcPct val="20000"/>
                        </a:spcBef>
                        <a:spcAft>
                          <a:spcPct val="0"/>
                        </a:spcAft>
                        <a:buClrTx/>
                        <a:buSzPct val="60000"/>
                        <a:buFontTx/>
                        <a:buNone/>
                        <a:tabLst/>
                      </a:pPr>
                      <a:r>
                        <a:rPr kumimoji="0" lang="fa-IR" sz="1600" u="none" strike="noStrike" cap="none" normalizeH="0" baseline="0" smtClean="0">
                          <a:ln>
                            <a:noFill/>
                          </a:ln>
                          <a:effectLst/>
                        </a:rPr>
                        <a:t>ماشین </a:t>
                      </a:r>
                      <a:r>
                        <a:rPr kumimoji="0" lang="en-US" sz="1600" u="none" strike="noStrike" cap="none" normalizeH="0" baseline="0" smtClean="0">
                          <a:ln>
                            <a:noFill/>
                          </a:ln>
                          <a:effectLst/>
                        </a:rPr>
                        <a:t>DC</a:t>
                      </a:r>
                      <a:endParaRPr kumimoji="0" lang="en-US" sz="1600" b="1" i="0" u="none" strike="noStrike" cap="none" normalizeH="0" baseline="0" smtClean="0">
                        <a:ln>
                          <a:noFill/>
                        </a:ln>
                        <a:solidFill>
                          <a:schemeClr val="tx1"/>
                        </a:solidFill>
                        <a:effectLst/>
                        <a:latin typeface="Arial" pitchFamily="34" charset="0"/>
                        <a:cs typeface="B Nazanin" pitchFamily="2" charset="-78"/>
                      </a:endParaRPr>
                    </a:p>
                  </a:txBody>
                  <a:tcPr marL="108000" marR="108000" marT="72000" marB="72000" anchor="ctr" horzOverflow="overflow"/>
                </a:tc>
                <a:tc>
                  <a:txBody>
                    <a:bodyPr/>
                    <a:lstStyle/>
                    <a:p>
                      <a:pPr marL="265113" marR="0" lvl="0" indent="0" algn="ctr" defTabSz="914400" rtl="1" eaLnBrk="1" fontAlgn="base" latinLnBrk="0" hangingPunct="1">
                        <a:lnSpc>
                          <a:spcPct val="100000"/>
                        </a:lnSpc>
                        <a:spcBef>
                          <a:spcPct val="20000"/>
                        </a:spcBef>
                        <a:spcAft>
                          <a:spcPct val="0"/>
                        </a:spcAft>
                        <a:buClrTx/>
                        <a:buSzPct val="60000"/>
                        <a:buFontTx/>
                        <a:buNone/>
                        <a:tabLst/>
                      </a:pPr>
                      <a:r>
                        <a:rPr kumimoji="0" lang="fa-IR" sz="1600" u="none" strike="noStrike" cap="none" normalizeH="0" baseline="0" smtClean="0">
                          <a:ln>
                            <a:noFill/>
                          </a:ln>
                          <a:effectLst/>
                        </a:rPr>
                        <a:t>ورود/خروج انرژی</a:t>
                      </a:r>
                      <a:endParaRPr kumimoji="0" lang="en-US" sz="1600" b="1" i="0" u="none" strike="noStrike" cap="none" normalizeH="0" baseline="0" smtClean="0">
                        <a:ln>
                          <a:noFill/>
                        </a:ln>
                        <a:solidFill>
                          <a:schemeClr val="tx1"/>
                        </a:solidFill>
                        <a:effectLst/>
                        <a:latin typeface="Arial" pitchFamily="34" charset="0"/>
                        <a:cs typeface="B Nazanin" pitchFamily="2" charset="-78"/>
                      </a:endParaRPr>
                    </a:p>
                  </a:txBody>
                  <a:tcPr marL="108000" marR="108000" marT="72000" marB="72000" anchor="ctr" horzOverflow="overflow"/>
                </a:tc>
                <a:tc>
                  <a:txBody>
                    <a:bodyPr/>
                    <a:lstStyle/>
                    <a:p>
                      <a:pPr marL="265113" marR="0" lvl="0" indent="0" algn="ctr" defTabSz="914400" rtl="1" eaLnBrk="1" fontAlgn="base" latinLnBrk="0" hangingPunct="1">
                        <a:lnSpc>
                          <a:spcPct val="100000"/>
                        </a:lnSpc>
                        <a:spcBef>
                          <a:spcPct val="20000"/>
                        </a:spcBef>
                        <a:spcAft>
                          <a:spcPct val="0"/>
                        </a:spcAft>
                        <a:buClrTx/>
                        <a:buSzPct val="60000"/>
                        <a:buFontTx/>
                        <a:buNone/>
                        <a:tabLst/>
                      </a:pPr>
                      <a:r>
                        <a:rPr kumimoji="0" lang="fa-IR" sz="1600" u="none" strike="noStrike" cap="none" normalizeH="0" baseline="0" smtClean="0">
                          <a:ln>
                            <a:noFill/>
                          </a:ln>
                          <a:effectLst/>
                        </a:rPr>
                        <a:t>آرمیچر</a:t>
                      </a:r>
                      <a:endParaRPr kumimoji="0" lang="en-US" sz="1600" b="1" i="0" u="none" strike="noStrike" cap="none" normalizeH="0" baseline="0" smtClean="0">
                        <a:ln>
                          <a:noFill/>
                        </a:ln>
                        <a:solidFill>
                          <a:schemeClr val="tx1"/>
                        </a:solidFill>
                        <a:effectLst/>
                        <a:latin typeface="Arial" pitchFamily="34" charset="0"/>
                        <a:cs typeface="B Nazanin" pitchFamily="2" charset="-78"/>
                      </a:endParaRPr>
                    </a:p>
                  </a:txBody>
                  <a:tcPr marL="108000" marR="108000" marT="72000" marB="72000" anchor="ctr" horzOverflow="overflow"/>
                </a:tc>
                <a:tc>
                  <a:txBody>
                    <a:bodyPr/>
                    <a:lstStyle/>
                    <a:p>
                      <a:pPr marL="265113" marR="0" lvl="0" indent="0" algn="ctr" defTabSz="914400" rtl="1" eaLnBrk="1" fontAlgn="base" latinLnBrk="0" hangingPunct="1">
                        <a:lnSpc>
                          <a:spcPct val="100000"/>
                        </a:lnSpc>
                        <a:spcBef>
                          <a:spcPct val="20000"/>
                        </a:spcBef>
                        <a:spcAft>
                          <a:spcPct val="0"/>
                        </a:spcAft>
                        <a:buClrTx/>
                        <a:buSzPct val="60000"/>
                        <a:buFontTx/>
                        <a:buNone/>
                        <a:tabLst/>
                      </a:pPr>
                      <a:r>
                        <a:rPr kumimoji="0" lang="fa-IR" sz="1600" u="none" strike="noStrike" cap="none" normalizeH="0" baseline="0" smtClean="0">
                          <a:ln>
                            <a:noFill/>
                          </a:ln>
                          <a:effectLst/>
                        </a:rPr>
                        <a:t>روتور</a:t>
                      </a:r>
                      <a:endParaRPr kumimoji="0" lang="en-US" sz="1600" b="1" i="0" u="none" strike="noStrike" cap="none" normalizeH="0" baseline="0" smtClean="0">
                        <a:ln>
                          <a:noFill/>
                        </a:ln>
                        <a:solidFill>
                          <a:schemeClr val="tx1"/>
                        </a:solidFill>
                        <a:effectLst/>
                        <a:latin typeface="Arial" pitchFamily="34" charset="0"/>
                        <a:cs typeface="B Nazanin" pitchFamily="2" charset="-78"/>
                      </a:endParaRPr>
                    </a:p>
                  </a:txBody>
                  <a:tcPr marL="108000" marR="108000" marT="72000" marB="72000" anchor="ctr" horzOverflow="overflow"/>
                </a:tc>
                <a:tc>
                  <a:txBody>
                    <a:bodyPr/>
                    <a:lstStyle/>
                    <a:p>
                      <a:pPr marL="265113" marR="0" lvl="0" indent="0" algn="ctr" defTabSz="914400" rtl="1" eaLnBrk="1" fontAlgn="base" latinLnBrk="0" hangingPunct="1">
                        <a:lnSpc>
                          <a:spcPct val="100000"/>
                        </a:lnSpc>
                        <a:spcBef>
                          <a:spcPct val="20000"/>
                        </a:spcBef>
                        <a:spcAft>
                          <a:spcPct val="0"/>
                        </a:spcAft>
                        <a:buClrTx/>
                        <a:buSzPct val="60000"/>
                        <a:buFontTx/>
                        <a:buNone/>
                        <a:tabLst/>
                      </a:pPr>
                      <a:r>
                        <a:rPr kumimoji="0" lang="en-US" sz="1600" u="none" strike="noStrike" cap="none" normalizeH="0" baseline="0" smtClean="0">
                          <a:ln>
                            <a:noFill/>
                          </a:ln>
                          <a:effectLst/>
                        </a:rPr>
                        <a:t>AC</a:t>
                      </a:r>
                      <a:r>
                        <a:rPr kumimoji="0" lang="fa-IR" sz="1600" u="none" strike="noStrike" cap="none" normalizeH="0" baseline="0" smtClean="0">
                          <a:ln>
                            <a:noFill/>
                          </a:ln>
                          <a:effectLst/>
                        </a:rPr>
                        <a:t> و </a:t>
                      </a:r>
                      <a:r>
                        <a:rPr kumimoji="0" lang="en-US" sz="1600" u="none" strike="noStrike" cap="none" normalizeH="0" baseline="0" smtClean="0">
                          <a:ln>
                            <a:noFill/>
                          </a:ln>
                          <a:effectLst/>
                        </a:rPr>
                        <a:t>DC</a:t>
                      </a:r>
                      <a:endParaRPr kumimoji="0" lang="en-US" sz="1600" b="1" i="0" u="none" strike="noStrike" cap="none" normalizeH="0" baseline="0" smtClean="0">
                        <a:ln>
                          <a:noFill/>
                        </a:ln>
                        <a:solidFill>
                          <a:schemeClr val="tx1"/>
                        </a:solidFill>
                        <a:effectLst/>
                        <a:latin typeface="Arial" pitchFamily="34" charset="0"/>
                        <a:cs typeface="B Nazanin" pitchFamily="2" charset="-78"/>
                      </a:endParaRPr>
                    </a:p>
                  </a:txBody>
                  <a:tcPr marL="108000" marR="108000" marT="72000" marB="72000" anchor="ctr" horzOverflow="overflow"/>
                </a:tc>
              </a:tr>
              <a:tr h="500063">
                <a:tc vMerge="1">
                  <a:txBody>
                    <a:bodyPr/>
                    <a:lstStyle/>
                    <a:p>
                      <a:pPr rtl="1"/>
                      <a:endParaRPr lang="fa-IR"/>
                    </a:p>
                  </a:txBody>
                  <a:tcPr/>
                </a:tc>
                <a:tc>
                  <a:txBody>
                    <a:bodyPr/>
                    <a:lstStyle/>
                    <a:p>
                      <a:pPr marL="265113" marR="0" lvl="0" indent="0" algn="ctr" defTabSz="914400" rtl="1" eaLnBrk="1" fontAlgn="base" latinLnBrk="0" hangingPunct="1">
                        <a:lnSpc>
                          <a:spcPct val="100000"/>
                        </a:lnSpc>
                        <a:spcBef>
                          <a:spcPct val="20000"/>
                        </a:spcBef>
                        <a:spcAft>
                          <a:spcPct val="0"/>
                        </a:spcAft>
                        <a:buClrTx/>
                        <a:buSzPct val="60000"/>
                        <a:buFontTx/>
                        <a:buNone/>
                        <a:tabLst/>
                      </a:pPr>
                      <a:r>
                        <a:rPr kumimoji="0" lang="fa-IR" sz="1600" u="none" strike="noStrike" cap="none" normalizeH="0" baseline="0" smtClean="0">
                          <a:ln>
                            <a:noFill/>
                          </a:ln>
                          <a:effectLst/>
                        </a:rPr>
                        <a:t>تحریک</a:t>
                      </a:r>
                      <a:endParaRPr kumimoji="0" lang="en-US" sz="1600" b="1" i="0" u="none" strike="noStrike" cap="none" normalizeH="0" baseline="0" smtClean="0">
                        <a:ln>
                          <a:noFill/>
                        </a:ln>
                        <a:solidFill>
                          <a:schemeClr val="tx1"/>
                        </a:solidFill>
                        <a:effectLst/>
                        <a:latin typeface="Arial" pitchFamily="34" charset="0"/>
                        <a:cs typeface="B Nazanin" pitchFamily="2" charset="-78"/>
                      </a:endParaRPr>
                    </a:p>
                  </a:txBody>
                  <a:tcPr marL="108000" marR="108000" marT="72000" marB="72000" anchor="ctr" horzOverflow="overflow"/>
                </a:tc>
                <a:tc>
                  <a:txBody>
                    <a:bodyPr/>
                    <a:lstStyle/>
                    <a:p>
                      <a:pPr marL="265113" marR="0" lvl="0" indent="0" algn="ctr" defTabSz="914400" rtl="1" eaLnBrk="1" fontAlgn="base" latinLnBrk="0" hangingPunct="1">
                        <a:lnSpc>
                          <a:spcPct val="100000"/>
                        </a:lnSpc>
                        <a:spcBef>
                          <a:spcPct val="20000"/>
                        </a:spcBef>
                        <a:spcAft>
                          <a:spcPct val="0"/>
                        </a:spcAft>
                        <a:buClrTx/>
                        <a:buSzPct val="60000"/>
                        <a:buFontTx/>
                        <a:buNone/>
                        <a:tabLst/>
                      </a:pPr>
                      <a:r>
                        <a:rPr kumimoji="0" lang="fa-IR" sz="1600" u="none" strike="noStrike" cap="none" normalizeH="0" baseline="0" smtClean="0">
                          <a:ln>
                            <a:noFill/>
                          </a:ln>
                          <a:effectLst/>
                        </a:rPr>
                        <a:t>میدانساز</a:t>
                      </a:r>
                      <a:endParaRPr kumimoji="0" lang="en-US" sz="1600" b="1" i="0" u="none" strike="noStrike" cap="none" normalizeH="0" baseline="0" smtClean="0">
                        <a:ln>
                          <a:noFill/>
                        </a:ln>
                        <a:solidFill>
                          <a:schemeClr val="tx1"/>
                        </a:solidFill>
                        <a:effectLst/>
                        <a:latin typeface="Arial" pitchFamily="34" charset="0"/>
                        <a:cs typeface="B Nazanin" pitchFamily="2" charset="-78"/>
                      </a:endParaRPr>
                    </a:p>
                  </a:txBody>
                  <a:tcPr marL="108000" marR="108000" marT="72000" marB="72000" anchor="ctr" horzOverflow="overflow"/>
                </a:tc>
                <a:tc>
                  <a:txBody>
                    <a:bodyPr/>
                    <a:lstStyle/>
                    <a:p>
                      <a:pPr marL="265113" marR="0" lvl="0" indent="0" algn="ctr" defTabSz="914400" rtl="1" eaLnBrk="1" fontAlgn="base" latinLnBrk="0" hangingPunct="1">
                        <a:lnSpc>
                          <a:spcPct val="100000"/>
                        </a:lnSpc>
                        <a:spcBef>
                          <a:spcPct val="20000"/>
                        </a:spcBef>
                        <a:spcAft>
                          <a:spcPct val="0"/>
                        </a:spcAft>
                        <a:buClrTx/>
                        <a:buSzPct val="60000"/>
                        <a:buFontTx/>
                        <a:buNone/>
                        <a:tabLst/>
                      </a:pPr>
                      <a:r>
                        <a:rPr kumimoji="0" lang="fa-IR" sz="1600" u="none" strike="noStrike" cap="none" normalizeH="0" baseline="0" smtClean="0">
                          <a:ln>
                            <a:noFill/>
                          </a:ln>
                          <a:effectLst/>
                        </a:rPr>
                        <a:t>استاتور</a:t>
                      </a:r>
                      <a:endParaRPr kumimoji="0" lang="en-US" sz="1600" b="1" i="0" u="none" strike="noStrike" cap="none" normalizeH="0" baseline="0" smtClean="0">
                        <a:ln>
                          <a:noFill/>
                        </a:ln>
                        <a:solidFill>
                          <a:schemeClr val="tx1"/>
                        </a:solidFill>
                        <a:effectLst/>
                        <a:latin typeface="Arial" pitchFamily="34" charset="0"/>
                        <a:cs typeface="B Nazanin" pitchFamily="2" charset="-78"/>
                      </a:endParaRPr>
                    </a:p>
                  </a:txBody>
                  <a:tcPr marL="108000" marR="108000" marT="72000" marB="72000" anchor="ctr" horzOverflow="overflow"/>
                </a:tc>
                <a:tc>
                  <a:txBody>
                    <a:bodyPr/>
                    <a:lstStyle/>
                    <a:p>
                      <a:pPr marL="265113" marR="0" lvl="0" indent="0" algn="ctr" defTabSz="914400" rtl="1" eaLnBrk="1" fontAlgn="base" latinLnBrk="0" hangingPunct="1">
                        <a:lnSpc>
                          <a:spcPct val="100000"/>
                        </a:lnSpc>
                        <a:spcBef>
                          <a:spcPct val="20000"/>
                        </a:spcBef>
                        <a:spcAft>
                          <a:spcPct val="0"/>
                        </a:spcAft>
                        <a:buClrTx/>
                        <a:buSzPct val="60000"/>
                        <a:buFontTx/>
                        <a:buNone/>
                        <a:tabLst/>
                      </a:pPr>
                      <a:r>
                        <a:rPr kumimoji="0" lang="en-US" sz="1600" u="none" strike="noStrike" cap="none" normalizeH="0" baseline="0" smtClean="0">
                          <a:ln>
                            <a:noFill/>
                          </a:ln>
                          <a:effectLst/>
                        </a:rPr>
                        <a:t>DC</a:t>
                      </a:r>
                      <a:endParaRPr kumimoji="0" lang="en-US" sz="1600" b="1" i="0" u="none" strike="noStrike" cap="none" normalizeH="0" baseline="0" smtClean="0">
                        <a:ln>
                          <a:noFill/>
                        </a:ln>
                        <a:solidFill>
                          <a:schemeClr val="tx1"/>
                        </a:solidFill>
                        <a:effectLst/>
                        <a:latin typeface="Arial" pitchFamily="34" charset="0"/>
                        <a:cs typeface="B Nazanin" pitchFamily="2" charset="-78"/>
                      </a:endParaRPr>
                    </a:p>
                  </a:txBody>
                  <a:tcPr marL="108000" marR="108000" marT="72000" marB="72000" anchor="ctr" horzOverflow="overflow"/>
                </a:tc>
              </a:tr>
              <a:tr h="501650">
                <a:tc rowSpan="2">
                  <a:txBody>
                    <a:bodyPr/>
                    <a:lstStyle/>
                    <a:p>
                      <a:pPr marL="265113" marR="0" lvl="0" indent="0" algn="ctr" defTabSz="914400" rtl="1" eaLnBrk="1" fontAlgn="base" latinLnBrk="0" hangingPunct="1">
                        <a:lnSpc>
                          <a:spcPct val="100000"/>
                        </a:lnSpc>
                        <a:spcBef>
                          <a:spcPct val="20000"/>
                        </a:spcBef>
                        <a:spcAft>
                          <a:spcPct val="0"/>
                        </a:spcAft>
                        <a:buClrTx/>
                        <a:buSzPct val="60000"/>
                        <a:buFontTx/>
                        <a:buNone/>
                        <a:tabLst/>
                      </a:pPr>
                      <a:r>
                        <a:rPr kumimoji="0" lang="fa-IR" sz="1600" u="none" strike="noStrike" cap="none" normalizeH="0" baseline="0" smtClean="0">
                          <a:ln>
                            <a:noFill/>
                          </a:ln>
                          <a:effectLst/>
                        </a:rPr>
                        <a:t>ماشین القایی</a:t>
                      </a:r>
                      <a:endParaRPr kumimoji="0" lang="en-US" sz="1600" b="1" i="0" u="none" strike="noStrike" cap="none" normalizeH="0" baseline="0" smtClean="0">
                        <a:ln>
                          <a:noFill/>
                        </a:ln>
                        <a:solidFill>
                          <a:schemeClr val="tx1"/>
                        </a:solidFill>
                        <a:effectLst/>
                        <a:latin typeface="Arial" pitchFamily="34" charset="0"/>
                        <a:cs typeface="B Nazanin" pitchFamily="2" charset="-78"/>
                      </a:endParaRPr>
                    </a:p>
                  </a:txBody>
                  <a:tcPr marL="108000" marR="108000" marT="72000" marB="72000" anchor="ctr" horzOverflow="overflow"/>
                </a:tc>
                <a:tc>
                  <a:txBody>
                    <a:bodyPr/>
                    <a:lstStyle/>
                    <a:p>
                      <a:pPr marL="265113" marR="0" lvl="0" indent="0" algn="ctr" defTabSz="914400" rtl="1" eaLnBrk="1" fontAlgn="base" latinLnBrk="0" hangingPunct="1">
                        <a:lnSpc>
                          <a:spcPct val="100000"/>
                        </a:lnSpc>
                        <a:spcBef>
                          <a:spcPct val="20000"/>
                        </a:spcBef>
                        <a:spcAft>
                          <a:spcPct val="0"/>
                        </a:spcAft>
                        <a:buClrTx/>
                        <a:buSzPct val="60000"/>
                        <a:buFontTx/>
                        <a:buNone/>
                        <a:tabLst/>
                      </a:pPr>
                      <a:r>
                        <a:rPr kumimoji="0" lang="fa-IR" sz="1600" u="none" strike="noStrike" cap="none" normalizeH="0" baseline="0" smtClean="0">
                          <a:ln>
                            <a:noFill/>
                          </a:ln>
                          <a:effectLst/>
                        </a:rPr>
                        <a:t>ورود انرژی</a:t>
                      </a:r>
                      <a:endParaRPr kumimoji="0" lang="en-US" sz="1600" b="1" i="0" u="none" strike="noStrike" cap="none" normalizeH="0" baseline="0" smtClean="0">
                        <a:ln>
                          <a:noFill/>
                        </a:ln>
                        <a:solidFill>
                          <a:schemeClr val="tx1"/>
                        </a:solidFill>
                        <a:effectLst/>
                        <a:latin typeface="Arial" pitchFamily="34" charset="0"/>
                        <a:cs typeface="B Nazanin" pitchFamily="2" charset="-78"/>
                      </a:endParaRPr>
                    </a:p>
                  </a:txBody>
                  <a:tcPr marL="108000" marR="108000" marT="72000" marB="72000" anchor="ctr" horzOverflow="overflow"/>
                </a:tc>
                <a:tc>
                  <a:txBody>
                    <a:bodyPr/>
                    <a:lstStyle/>
                    <a:p>
                      <a:pPr marL="265113" marR="0" lvl="0" indent="0" algn="ctr" defTabSz="914400" rtl="1" eaLnBrk="1" fontAlgn="base" latinLnBrk="0" hangingPunct="1">
                        <a:lnSpc>
                          <a:spcPct val="100000"/>
                        </a:lnSpc>
                        <a:spcBef>
                          <a:spcPct val="20000"/>
                        </a:spcBef>
                        <a:spcAft>
                          <a:spcPct val="0"/>
                        </a:spcAft>
                        <a:buClrTx/>
                        <a:buSzPct val="60000"/>
                        <a:buFontTx/>
                        <a:buNone/>
                        <a:tabLst/>
                      </a:pPr>
                      <a:r>
                        <a:rPr kumimoji="0" lang="fa-IR" sz="1600" u="none" strike="noStrike" cap="none" normalizeH="0" baseline="0" smtClean="0">
                          <a:ln>
                            <a:noFill/>
                          </a:ln>
                          <a:effectLst/>
                        </a:rPr>
                        <a:t>اولیه</a:t>
                      </a:r>
                      <a:endParaRPr kumimoji="0" lang="en-US" sz="1600" b="1" i="0" u="none" strike="noStrike" cap="none" normalizeH="0" baseline="0" smtClean="0">
                        <a:ln>
                          <a:noFill/>
                        </a:ln>
                        <a:solidFill>
                          <a:schemeClr val="tx1"/>
                        </a:solidFill>
                        <a:effectLst/>
                        <a:latin typeface="Arial" pitchFamily="34" charset="0"/>
                        <a:cs typeface="B Nazanin" pitchFamily="2" charset="-78"/>
                      </a:endParaRPr>
                    </a:p>
                  </a:txBody>
                  <a:tcPr marL="108000" marR="108000" marT="72000" marB="72000" anchor="ctr" horzOverflow="overflow"/>
                </a:tc>
                <a:tc>
                  <a:txBody>
                    <a:bodyPr/>
                    <a:lstStyle/>
                    <a:p>
                      <a:pPr marL="265113" marR="0" lvl="0" indent="0" algn="ctr" defTabSz="914400" rtl="1" eaLnBrk="1" fontAlgn="base" latinLnBrk="0" hangingPunct="1">
                        <a:lnSpc>
                          <a:spcPct val="100000"/>
                        </a:lnSpc>
                        <a:spcBef>
                          <a:spcPct val="20000"/>
                        </a:spcBef>
                        <a:spcAft>
                          <a:spcPct val="0"/>
                        </a:spcAft>
                        <a:buClrTx/>
                        <a:buSzPct val="60000"/>
                        <a:buFontTx/>
                        <a:buNone/>
                        <a:tabLst/>
                      </a:pPr>
                      <a:r>
                        <a:rPr kumimoji="0" lang="fa-IR" sz="1600" u="none" strike="noStrike" cap="none" normalizeH="0" baseline="0" smtClean="0">
                          <a:ln>
                            <a:noFill/>
                          </a:ln>
                          <a:effectLst/>
                        </a:rPr>
                        <a:t>استاتور</a:t>
                      </a:r>
                      <a:endParaRPr kumimoji="0" lang="en-US" sz="1600" b="1" i="0" u="none" strike="noStrike" cap="none" normalizeH="0" baseline="0" smtClean="0">
                        <a:ln>
                          <a:noFill/>
                        </a:ln>
                        <a:solidFill>
                          <a:schemeClr val="tx1"/>
                        </a:solidFill>
                        <a:effectLst/>
                        <a:latin typeface="Arial" pitchFamily="34" charset="0"/>
                        <a:cs typeface="B Nazanin" pitchFamily="2" charset="-78"/>
                      </a:endParaRPr>
                    </a:p>
                  </a:txBody>
                  <a:tcPr marL="108000" marR="108000" marT="72000" marB="72000" anchor="ctr" horzOverflow="overflow"/>
                </a:tc>
                <a:tc>
                  <a:txBody>
                    <a:bodyPr/>
                    <a:lstStyle/>
                    <a:p>
                      <a:pPr marL="265113" marR="0" lvl="0" indent="0" algn="ctr" defTabSz="914400" rtl="1" eaLnBrk="1" fontAlgn="base" latinLnBrk="0" hangingPunct="1">
                        <a:lnSpc>
                          <a:spcPct val="100000"/>
                        </a:lnSpc>
                        <a:spcBef>
                          <a:spcPct val="20000"/>
                        </a:spcBef>
                        <a:spcAft>
                          <a:spcPct val="0"/>
                        </a:spcAft>
                        <a:buClrTx/>
                        <a:buSzPct val="60000"/>
                        <a:buFontTx/>
                        <a:buNone/>
                        <a:tabLst/>
                      </a:pPr>
                      <a:r>
                        <a:rPr kumimoji="0" lang="en-US" sz="1600" u="none" strike="noStrike" cap="none" normalizeH="0" baseline="0" smtClean="0">
                          <a:ln>
                            <a:noFill/>
                          </a:ln>
                          <a:effectLst/>
                        </a:rPr>
                        <a:t>AC</a:t>
                      </a:r>
                      <a:endParaRPr kumimoji="0" lang="en-US" sz="1600" b="1" i="0" u="none" strike="noStrike" cap="none" normalizeH="0" baseline="0" smtClean="0">
                        <a:ln>
                          <a:noFill/>
                        </a:ln>
                        <a:solidFill>
                          <a:schemeClr val="tx1"/>
                        </a:solidFill>
                        <a:effectLst/>
                        <a:latin typeface="Arial" pitchFamily="34" charset="0"/>
                        <a:cs typeface="B Nazanin" pitchFamily="2" charset="-78"/>
                      </a:endParaRPr>
                    </a:p>
                  </a:txBody>
                  <a:tcPr marL="108000" marR="108000" marT="72000" marB="72000" anchor="ctr" horzOverflow="overflow"/>
                </a:tc>
              </a:tr>
              <a:tr h="501650">
                <a:tc vMerge="1">
                  <a:txBody>
                    <a:bodyPr/>
                    <a:lstStyle/>
                    <a:p>
                      <a:pPr rtl="1"/>
                      <a:endParaRPr lang="fa-IR"/>
                    </a:p>
                  </a:txBody>
                  <a:tcPr/>
                </a:tc>
                <a:tc>
                  <a:txBody>
                    <a:bodyPr/>
                    <a:lstStyle/>
                    <a:p>
                      <a:pPr marL="265113" marR="0" lvl="0" indent="0" algn="ctr" defTabSz="914400" rtl="1" eaLnBrk="1" fontAlgn="base" latinLnBrk="0" hangingPunct="1">
                        <a:lnSpc>
                          <a:spcPct val="100000"/>
                        </a:lnSpc>
                        <a:spcBef>
                          <a:spcPct val="20000"/>
                        </a:spcBef>
                        <a:spcAft>
                          <a:spcPct val="0"/>
                        </a:spcAft>
                        <a:buClrTx/>
                        <a:buSzPct val="60000"/>
                        <a:buFontTx/>
                        <a:buNone/>
                        <a:tabLst/>
                      </a:pPr>
                      <a:r>
                        <a:rPr kumimoji="0" lang="fa-IR" sz="1600" u="none" strike="noStrike" cap="none" normalizeH="0" baseline="0" smtClean="0">
                          <a:ln>
                            <a:noFill/>
                          </a:ln>
                          <a:effectLst/>
                        </a:rPr>
                        <a:t>خروج انرژی</a:t>
                      </a:r>
                      <a:endParaRPr kumimoji="0" lang="en-US" sz="1600" b="1" i="0" u="none" strike="noStrike" cap="none" normalizeH="0" baseline="0" smtClean="0">
                        <a:ln>
                          <a:noFill/>
                        </a:ln>
                        <a:solidFill>
                          <a:schemeClr val="tx1"/>
                        </a:solidFill>
                        <a:effectLst/>
                        <a:latin typeface="Arial" pitchFamily="34" charset="0"/>
                        <a:cs typeface="B Nazanin" pitchFamily="2" charset="-78"/>
                      </a:endParaRPr>
                    </a:p>
                  </a:txBody>
                  <a:tcPr marL="108000" marR="108000" marT="72000" marB="72000" anchor="ctr" horzOverflow="overflow"/>
                </a:tc>
                <a:tc>
                  <a:txBody>
                    <a:bodyPr/>
                    <a:lstStyle/>
                    <a:p>
                      <a:pPr marL="265113" marR="0" lvl="0" indent="0" algn="ctr" defTabSz="914400" rtl="1" eaLnBrk="1" fontAlgn="base" latinLnBrk="0" hangingPunct="1">
                        <a:lnSpc>
                          <a:spcPct val="100000"/>
                        </a:lnSpc>
                        <a:spcBef>
                          <a:spcPct val="20000"/>
                        </a:spcBef>
                        <a:spcAft>
                          <a:spcPct val="0"/>
                        </a:spcAft>
                        <a:buClrTx/>
                        <a:buSzPct val="60000"/>
                        <a:buFontTx/>
                        <a:buNone/>
                        <a:tabLst/>
                      </a:pPr>
                      <a:r>
                        <a:rPr kumimoji="0" lang="fa-IR" sz="1600" u="none" strike="noStrike" cap="none" normalizeH="0" baseline="0" smtClean="0">
                          <a:ln>
                            <a:noFill/>
                          </a:ln>
                          <a:effectLst/>
                        </a:rPr>
                        <a:t>ثانویه</a:t>
                      </a:r>
                      <a:endParaRPr kumimoji="0" lang="en-US" sz="1600" b="1" i="0" u="none" strike="noStrike" cap="none" normalizeH="0" baseline="0" smtClean="0">
                        <a:ln>
                          <a:noFill/>
                        </a:ln>
                        <a:solidFill>
                          <a:schemeClr val="tx1"/>
                        </a:solidFill>
                        <a:effectLst/>
                        <a:latin typeface="Arial" pitchFamily="34" charset="0"/>
                        <a:cs typeface="B Nazanin" pitchFamily="2" charset="-78"/>
                      </a:endParaRPr>
                    </a:p>
                  </a:txBody>
                  <a:tcPr marL="108000" marR="108000" marT="72000" marB="72000" anchor="ctr" horzOverflow="overflow"/>
                </a:tc>
                <a:tc>
                  <a:txBody>
                    <a:bodyPr/>
                    <a:lstStyle/>
                    <a:p>
                      <a:pPr marL="265113" marR="0" lvl="0" indent="0" algn="ctr" defTabSz="914400" rtl="1" eaLnBrk="1" fontAlgn="base" latinLnBrk="0" hangingPunct="1">
                        <a:lnSpc>
                          <a:spcPct val="100000"/>
                        </a:lnSpc>
                        <a:spcBef>
                          <a:spcPct val="20000"/>
                        </a:spcBef>
                        <a:spcAft>
                          <a:spcPct val="0"/>
                        </a:spcAft>
                        <a:buClrTx/>
                        <a:buSzPct val="60000"/>
                        <a:buFontTx/>
                        <a:buNone/>
                        <a:tabLst/>
                      </a:pPr>
                      <a:r>
                        <a:rPr kumimoji="0" lang="fa-IR" sz="1600" u="none" strike="noStrike" cap="none" normalizeH="0" baseline="0" smtClean="0">
                          <a:ln>
                            <a:noFill/>
                          </a:ln>
                          <a:effectLst/>
                        </a:rPr>
                        <a:t>روتور</a:t>
                      </a:r>
                      <a:endParaRPr kumimoji="0" lang="en-US" sz="1600" b="1" i="0" u="none" strike="noStrike" cap="none" normalizeH="0" baseline="0" smtClean="0">
                        <a:ln>
                          <a:noFill/>
                        </a:ln>
                        <a:solidFill>
                          <a:schemeClr val="tx1"/>
                        </a:solidFill>
                        <a:effectLst/>
                        <a:latin typeface="Arial" pitchFamily="34" charset="0"/>
                        <a:cs typeface="B Nazanin" pitchFamily="2" charset="-78"/>
                      </a:endParaRPr>
                    </a:p>
                  </a:txBody>
                  <a:tcPr marL="108000" marR="108000" marT="72000" marB="72000" anchor="ctr" horzOverflow="overflow"/>
                </a:tc>
                <a:tc>
                  <a:txBody>
                    <a:bodyPr/>
                    <a:lstStyle/>
                    <a:p>
                      <a:pPr marL="265113" marR="0" lvl="0" indent="0" algn="ctr" defTabSz="914400" rtl="1" eaLnBrk="1" fontAlgn="base" latinLnBrk="0" hangingPunct="1">
                        <a:lnSpc>
                          <a:spcPct val="100000"/>
                        </a:lnSpc>
                        <a:spcBef>
                          <a:spcPct val="20000"/>
                        </a:spcBef>
                        <a:spcAft>
                          <a:spcPct val="0"/>
                        </a:spcAft>
                        <a:buClrTx/>
                        <a:buSzPct val="60000"/>
                        <a:buFontTx/>
                        <a:buNone/>
                        <a:tabLst/>
                      </a:pPr>
                      <a:r>
                        <a:rPr kumimoji="0" lang="en-US" sz="1600" u="none" strike="noStrike" cap="none" normalizeH="0" baseline="0" smtClean="0">
                          <a:ln>
                            <a:noFill/>
                          </a:ln>
                          <a:effectLst/>
                        </a:rPr>
                        <a:t>AC</a:t>
                      </a:r>
                      <a:endParaRPr kumimoji="0" lang="en-US" sz="1600" b="1" i="0" u="none" strike="noStrike" cap="none" normalizeH="0" baseline="0" smtClean="0">
                        <a:ln>
                          <a:noFill/>
                        </a:ln>
                        <a:solidFill>
                          <a:schemeClr val="tx1"/>
                        </a:solidFill>
                        <a:effectLst/>
                        <a:latin typeface="Arial" pitchFamily="34" charset="0"/>
                        <a:cs typeface="B Nazanin" pitchFamily="2" charset="-78"/>
                      </a:endParaRPr>
                    </a:p>
                  </a:txBody>
                  <a:tcPr marL="108000" marR="108000" marT="72000" marB="72000" anchor="ctr" horzOverflow="overflow"/>
                </a:tc>
              </a:tr>
              <a:tr h="500063">
                <a:tc rowSpan="2">
                  <a:txBody>
                    <a:bodyPr/>
                    <a:lstStyle/>
                    <a:p>
                      <a:pPr marL="265113" marR="0" lvl="0" indent="0" algn="ctr" defTabSz="914400" rtl="1" eaLnBrk="1" fontAlgn="base" latinLnBrk="0" hangingPunct="1">
                        <a:lnSpc>
                          <a:spcPct val="100000"/>
                        </a:lnSpc>
                        <a:spcBef>
                          <a:spcPct val="20000"/>
                        </a:spcBef>
                        <a:spcAft>
                          <a:spcPct val="0"/>
                        </a:spcAft>
                        <a:buClrTx/>
                        <a:buSzPct val="60000"/>
                        <a:buFontTx/>
                        <a:buNone/>
                        <a:tabLst/>
                      </a:pPr>
                      <a:r>
                        <a:rPr kumimoji="0" lang="fa-IR" sz="1600" u="none" strike="noStrike" cap="none" normalizeH="0" baseline="0" smtClean="0">
                          <a:ln>
                            <a:noFill/>
                          </a:ln>
                          <a:effectLst/>
                        </a:rPr>
                        <a:t>ترانسفورماتور</a:t>
                      </a:r>
                      <a:endParaRPr kumimoji="0" lang="en-US" sz="1600" b="1" i="0" u="none" strike="noStrike" cap="none" normalizeH="0" baseline="0" smtClean="0">
                        <a:ln>
                          <a:noFill/>
                        </a:ln>
                        <a:solidFill>
                          <a:schemeClr val="tx1"/>
                        </a:solidFill>
                        <a:effectLst/>
                        <a:latin typeface="Arial" pitchFamily="34" charset="0"/>
                        <a:cs typeface="B Nazanin" pitchFamily="2" charset="-78"/>
                      </a:endParaRPr>
                    </a:p>
                  </a:txBody>
                  <a:tcPr marL="108000" marR="108000" marT="72000" marB="72000" anchor="ctr" horzOverflow="overflow"/>
                </a:tc>
                <a:tc>
                  <a:txBody>
                    <a:bodyPr/>
                    <a:lstStyle/>
                    <a:p>
                      <a:pPr marL="265113" marR="0" lvl="0" indent="0" algn="ctr" defTabSz="914400" rtl="1" eaLnBrk="1" fontAlgn="base" latinLnBrk="0" hangingPunct="1">
                        <a:lnSpc>
                          <a:spcPct val="100000"/>
                        </a:lnSpc>
                        <a:spcBef>
                          <a:spcPct val="20000"/>
                        </a:spcBef>
                        <a:spcAft>
                          <a:spcPct val="0"/>
                        </a:spcAft>
                        <a:buClrTx/>
                        <a:buSzPct val="60000"/>
                        <a:buFontTx/>
                        <a:buNone/>
                        <a:tabLst/>
                      </a:pPr>
                      <a:r>
                        <a:rPr kumimoji="0" lang="fa-IR" sz="1600" u="none" strike="noStrike" cap="none" normalizeH="0" baseline="0" smtClean="0">
                          <a:ln>
                            <a:noFill/>
                          </a:ln>
                          <a:effectLst/>
                        </a:rPr>
                        <a:t>ورود انرژی</a:t>
                      </a:r>
                      <a:endParaRPr kumimoji="0" lang="en-US" sz="1600" b="1" i="0" u="none" strike="noStrike" cap="none" normalizeH="0" baseline="0" smtClean="0">
                        <a:ln>
                          <a:noFill/>
                        </a:ln>
                        <a:solidFill>
                          <a:schemeClr val="tx1"/>
                        </a:solidFill>
                        <a:effectLst/>
                        <a:latin typeface="Arial" pitchFamily="34" charset="0"/>
                        <a:cs typeface="B Nazanin" pitchFamily="2" charset="-78"/>
                      </a:endParaRPr>
                    </a:p>
                  </a:txBody>
                  <a:tcPr marL="108000" marR="108000" marT="72000" marB="72000" anchor="ctr" horzOverflow="overflow"/>
                </a:tc>
                <a:tc>
                  <a:txBody>
                    <a:bodyPr/>
                    <a:lstStyle/>
                    <a:p>
                      <a:pPr marL="265113" marR="0" lvl="0" indent="0" algn="ctr" defTabSz="914400" rtl="1" eaLnBrk="1" fontAlgn="base" latinLnBrk="0" hangingPunct="1">
                        <a:lnSpc>
                          <a:spcPct val="100000"/>
                        </a:lnSpc>
                        <a:spcBef>
                          <a:spcPct val="20000"/>
                        </a:spcBef>
                        <a:spcAft>
                          <a:spcPct val="0"/>
                        </a:spcAft>
                        <a:buClrTx/>
                        <a:buSzPct val="60000"/>
                        <a:buFontTx/>
                        <a:buNone/>
                        <a:tabLst/>
                      </a:pPr>
                      <a:r>
                        <a:rPr kumimoji="0" lang="fa-IR" sz="1600" u="none" strike="noStrike" cap="none" normalizeH="0" baseline="0" smtClean="0">
                          <a:ln>
                            <a:noFill/>
                          </a:ln>
                          <a:effectLst/>
                        </a:rPr>
                        <a:t>اولیه</a:t>
                      </a:r>
                      <a:endParaRPr kumimoji="0" lang="en-US" sz="1600" b="1" i="0" u="none" strike="noStrike" cap="none" normalizeH="0" baseline="0" smtClean="0">
                        <a:ln>
                          <a:noFill/>
                        </a:ln>
                        <a:solidFill>
                          <a:schemeClr val="tx1"/>
                        </a:solidFill>
                        <a:effectLst/>
                        <a:latin typeface="Arial" pitchFamily="34" charset="0"/>
                        <a:cs typeface="B Nazanin" pitchFamily="2" charset="-78"/>
                      </a:endParaRPr>
                    </a:p>
                  </a:txBody>
                  <a:tcPr marL="108000" marR="108000" marT="72000" marB="72000" anchor="ctr" horzOverflow="overflow"/>
                </a:tc>
                <a:tc>
                  <a:txBody>
                    <a:bodyPr/>
                    <a:lstStyle/>
                    <a:p>
                      <a:pPr marL="265113" marR="0" lvl="0" indent="0" algn="ctr" defTabSz="914400" rtl="1" eaLnBrk="1" fontAlgn="base" latinLnBrk="0" hangingPunct="1">
                        <a:lnSpc>
                          <a:spcPct val="100000"/>
                        </a:lnSpc>
                        <a:spcBef>
                          <a:spcPct val="20000"/>
                        </a:spcBef>
                        <a:spcAft>
                          <a:spcPct val="0"/>
                        </a:spcAft>
                        <a:buClrTx/>
                        <a:buSzPct val="60000"/>
                        <a:buFontTx/>
                        <a:buNone/>
                        <a:tabLst/>
                      </a:pPr>
                      <a:r>
                        <a:rPr kumimoji="0" lang="fa-IR" sz="1600" u="none" strike="noStrike" cap="none" normalizeH="0" baseline="0" smtClean="0">
                          <a:ln>
                            <a:noFill/>
                          </a:ln>
                          <a:effectLst/>
                        </a:rPr>
                        <a:t>-</a:t>
                      </a:r>
                      <a:endParaRPr kumimoji="0" lang="en-US" sz="1600" b="1" i="0" u="none" strike="noStrike" cap="none" normalizeH="0" baseline="0" smtClean="0">
                        <a:ln>
                          <a:noFill/>
                        </a:ln>
                        <a:solidFill>
                          <a:schemeClr val="tx1"/>
                        </a:solidFill>
                        <a:effectLst/>
                        <a:latin typeface="Arial" pitchFamily="34" charset="0"/>
                        <a:cs typeface="B Nazanin" pitchFamily="2" charset="-78"/>
                      </a:endParaRPr>
                    </a:p>
                  </a:txBody>
                  <a:tcPr marL="108000" marR="108000" marT="72000" marB="72000" anchor="ctr" horzOverflow="overflow"/>
                </a:tc>
                <a:tc>
                  <a:txBody>
                    <a:bodyPr/>
                    <a:lstStyle/>
                    <a:p>
                      <a:pPr marL="265113" marR="0" lvl="0" indent="0" algn="ctr" defTabSz="914400" rtl="1" eaLnBrk="1" fontAlgn="base" latinLnBrk="0" hangingPunct="1">
                        <a:lnSpc>
                          <a:spcPct val="100000"/>
                        </a:lnSpc>
                        <a:spcBef>
                          <a:spcPct val="20000"/>
                        </a:spcBef>
                        <a:spcAft>
                          <a:spcPct val="0"/>
                        </a:spcAft>
                        <a:buClrTx/>
                        <a:buSzPct val="60000"/>
                        <a:buFontTx/>
                        <a:buNone/>
                        <a:tabLst/>
                      </a:pPr>
                      <a:r>
                        <a:rPr kumimoji="0" lang="en-US" sz="1600" u="none" strike="noStrike" cap="none" normalizeH="0" baseline="0" smtClean="0">
                          <a:ln>
                            <a:noFill/>
                          </a:ln>
                          <a:effectLst/>
                        </a:rPr>
                        <a:t>AC</a:t>
                      </a:r>
                      <a:endParaRPr kumimoji="0" lang="en-US" sz="1600" b="1" i="0" u="none" strike="noStrike" cap="none" normalizeH="0" baseline="0" smtClean="0">
                        <a:ln>
                          <a:noFill/>
                        </a:ln>
                        <a:solidFill>
                          <a:schemeClr val="tx1"/>
                        </a:solidFill>
                        <a:effectLst/>
                        <a:latin typeface="Arial" pitchFamily="34" charset="0"/>
                        <a:cs typeface="B Nazanin" pitchFamily="2" charset="-78"/>
                      </a:endParaRPr>
                    </a:p>
                  </a:txBody>
                  <a:tcPr marL="108000" marR="108000" marT="72000" marB="72000" anchor="ctr" horzOverflow="overflow"/>
                </a:tc>
              </a:tr>
              <a:tr h="501650">
                <a:tc vMerge="1">
                  <a:txBody>
                    <a:bodyPr/>
                    <a:lstStyle/>
                    <a:p>
                      <a:pPr rtl="1"/>
                      <a:endParaRPr lang="fa-IR"/>
                    </a:p>
                  </a:txBody>
                  <a:tcPr/>
                </a:tc>
                <a:tc>
                  <a:txBody>
                    <a:bodyPr/>
                    <a:lstStyle/>
                    <a:p>
                      <a:pPr marL="265113" marR="0" lvl="0" indent="0" algn="ctr" defTabSz="914400" rtl="1" eaLnBrk="1" fontAlgn="base" latinLnBrk="0" hangingPunct="1">
                        <a:lnSpc>
                          <a:spcPct val="100000"/>
                        </a:lnSpc>
                        <a:spcBef>
                          <a:spcPct val="20000"/>
                        </a:spcBef>
                        <a:spcAft>
                          <a:spcPct val="0"/>
                        </a:spcAft>
                        <a:buClrTx/>
                        <a:buSzPct val="60000"/>
                        <a:buFontTx/>
                        <a:buNone/>
                        <a:tabLst/>
                      </a:pPr>
                      <a:r>
                        <a:rPr kumimoji="0" lang="fa-IR" sz="1600" u="none" strike="noStrike" cap="none" normalizeH="0" baseline="0" smtClean="0">
                          <a:ln>
                            <a:noFill/>
                          </a:ln>
                          <a:effectLst/>
                        </a:rPr>
                        <a:t>خروج انرژی</a:t>
                      </a:r>
                      <a:endParaRPr kumimoji="0" lang="en-US" sz="1600" b="1" i="0" u="none" strike="noStrike" cap="none" normalizeH="0" baseline="0" smtClean="0">
                        <a:ln>
                          <a:noFill/>
                        </a:ln>
                        <a:solidFill>
                          <a:schemeClr val="tx1"/>
                        </a:solidFill>
                        <a:effectLst/>
                        <a:latin typeface="Arial" pitchFamily="34" charset="0"/>
                        <a:cs typeface="B Nazanin" pitchFamily="2" charset="-78"/>
                      </a:endParaRPr>
                    </a:p>
                  </a:txBody>
                  <a:tcPr marL="108000" marR="108000" marT="72000" marB="72000" anchor="ctr" horzOverflow="overflow"/>
                </a:tc>
                <a:tc>
                  <a:txBody>
                    <a:bodyPr/>
                    <a:lstStyle/>
                    <a:p>
                      <a:pPr marL="265113" marR="0" lvl="0" indent="0" algn="ctr" defTabSz="914400" rtl="1" eaLnBrk="1" fontAlgn="base" latinLnBrk="0" hangingPunct="1">
                        <a:lnSpc>
                          <a:spcPct val="100000"/>
                        </a:lnSpc>
                        <a:spcBef>
                          <a:spcPct val="20000"/>
                        </a:spcBef>
                        <a:spcAft>
                          <a:spcPct val="0"/>
                        </a:spcAft>
                        <a:buClrTx/>
                        <a:buSzPct val="60000"/>
                        <a:buFontTx/>
                        <a:buNone/>
                        <a:tabLst/>
                      </a:pPr>
                      <a:r>
                        <a:rPr kumimoji="0" lang="fa-IR" sz="1600" u="none" strike="noStrike" cap="none" normalizeH="0" baseline="0" smtClean="0">
                          <a:ln>
                            <a:noFill/>
                          </a:ln>
                          <a:effectLst/>
                        </a:rPr>
                        <a:t>ثانویه</a:t>
                      </a:r>
                      <a:endParaRPr kumimoji="0" lang="en-US" sz="1600" b="1" i="0" u="none" strike="noStrike" cap="none" normalizeH="0" baseline="0" smtClean="0">
                        <a:ln>
                          <a:noFill/>
                        </a:ln>
                        <a:solidFill>
                          <a:schemeClr val="tx1"/>
                        </a:solidFill>
                        <a:effectLst/>
                        <a:latin typeface="Arial" pitchFamily="34" charset="0"/>
                        <a:cs typeface="B Nazanin" pitchFamily="2" charset="-78"/>
                      </a:endParaRPr>
                    </a:p>
                  </a:txBody>
                  <a:tcPr marL="108000" marR="108000" marT="72000" marB="72000" anchor="ctr" horzOverflow="overflow"/>
                </a:tc>
                <a:tc>
                  <a:txBody>
                    <a:bodyPr/>
                    <a:lstStyle/>
                    <a:p>
                      <a:pPr marL="265113" marR="0" lvl="0" indent="0" algn="ctr" defTabSz="914400" rtl="1" eaLnBrk="1" fontAlgn="base" latinLnBrk="0" hangingPunct="1">
                        <a:lnSpc>
                          <a:spcPct val="100000"/>
                        </a:lnSpc>
                        <a:spcBef>
                          <a:spcPct val="20000"/>
                        </a:spcBef>
                        <a:spcAft>
                          <a:spcPct val="0"/>
                        </a:spcAft>
                        <a:buClrTx/>
                        <a:buSzPct val="60000"/>
                        <a:buFontTx/>
                        <a:buNone/>
                        <a:tabLst/>
                      </a:pPr>
                      <a:r>
                        <a:rPr kumimoji="0" lang="fa-IR" sz="1600" u="none" strike="noStrike" cap="none" normalizeH="0" baseline="0" dirty="0" smtClean="0">
                          <a:ln>
                            <a:noFill/>
                          </a:ln>
                          <a:effectLst/>
                        </a:rPr>
                        <a:t>-</a:t>
                      </a:r>
                      <a:endParaRPr kumimoji="0" lang="en-US" sz="1600" b="1" i="0" u="none" strike="noStrike" cap="none" normalizeH="0" baseline="0" dirty="0" smtClean="0">
                        <a:ln>
                          <a:noFill/>
                        </a:ln>
                        <a:solidFill>
                          <a:schemeClr val="tx1"/>
                        </a:solidFill>
                        <a:effectLst/>
                        <a:latin typeface="Arial" pitchFamily="34" charset="0"/>
                        <a:cs typeface="B Nazanin" pitchFamily="2" charset="-78"/>
                      </a:endParaRPr>
                    </a:p>
                  </a:txBody>
                  <a:tcPr marL="108000" marR="108000" marT="72000" marB="72000" anchor="ctr" horzOverflow="overflow"/>
                </a:tc>
                <a:tc>
                  <a:txBody>
                    <a:bodyPr/>
                    <a:lstStyle/>
                    <a:p>
                      <a:pPr marL="265113" marR="0" lvl="0" indent="0" algn="ctr" defTabSz="914400" rtl="1" eaLnBrk="1" fontAlgn="base" latinLnBrk="0" hangingPunct="1">
                        <a:lnSpc>
                          <a:spcPct val="100000"/>
                        </a:lnSpc>
                        <a:spcBef>
                          <a:spcPct val="20000"/>
                        </a:spcBef>
                        <a:spcAft>
                          <a:spcPct val="0"/>
                        </a:spcAft>
                        <a:buClrTx/>
                        <a:buSzPct val="60000"/>
                        <a:buFontTx/>
                        <a:buNone/>
                        <a:tabLst/>
                      </a:pPr>
                      <a:r>
                        <a:rPr kumimoji="0" lang="en-US" sz="1600" u="none" strike="noStrike" cap="none" normalizeH="0" baseline="0" dirty="0" smtClean="0">
                          <a:ln>
                            <a:noFill/>
                          </a:ln>
                          <a:effectLst/>
                        </a:rPr>
                        <a:t>AC</a:t>
                      </a:r>
                      <a:endParaRPr kumimoji="0" lang="en-US" sz="1600" b="1" i="0" u="none" strike="noStrike" cap="none" normalizeH="0" baseline="0" dirty="0" smtClean="0">
                        <a:ln>
                          <a:noFill/>
                        </a:ln>
                        <a:solidFill>
                          <a:schemeClr val="tx1"/>
                        </a:solidFill>
                        <a:effectLst/>
                        <a:latin typeface="Arial" pitchFamily="34" charset="0"/>
                        <a:cs typeface="B Nazanin" pitchFamily="2" charset="-78"/>
                      </a:endParaRPr>
                    </a:p>
                  </a:txBody>
                  <a:tcPr marL="108000" marR="108000" marT="72000" marB="72000" anchor="ctr" horzOverflow="overflow"/>
                </a:tc>
              </a:tr>
            </a:tbl>
          </a:graphicData>
        </a:graphic>
      </p:graphicFrame>
    </p:spTree>
  </p:cSld>
  <p:clrMapOvr>
    <a:masterClrMapping/>
  </p:clrMapOvr>
  <p:transition>
    <p:split/>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642910" y="571480"/>
            <a:ext cx="8286808" cy="5929354"/>
          </a:xfrm>
        </p:spPr>
        <p:txBody>
          <a:bodyPr>
            <a:noAutofit/>
          </a:bodyPr>
          <a:lstStyle/>
          <a:p>
            <a:pPr algn="just" rtl="1"/>
            <a:r>
              <a:rPr lang="ar-SA" sz="2400" dirty="0" smtClean="0">
                <a:solidFill>
                  <a:schemeClr val="tx2">
                    <a:lumMod val="60000"/>
                    <a:lumOff val="40000"/>
                  </a:schemeClr>
                </a:solidFill>
                <a:cs typeface="B Jadid" pitchFamily="2" charset="-78"/>
              </a:rPr>
              <a:t>انواع موتورهای الکتریکی</a:t>
            </a:r>
            <a:endParaRPr lang="en-US" sz="2400" dirty="0" smtClean="0">
              <a:solidFill>
                <a:schemeClr val="tx2">
                  <a:lumMod val="60000"/>
                  <a:lumOff val="40000"/>
                </a:schemeClr>
              </a:solidFill>
              <a:cs typeface="B Jadid" pitchFamily="2" charset="-78"/>
            </a:endParaRPr>
          </a:p>
          <a:p>
            <a:pPr algn="just" rtl="1"/>
            <a:r>
              <a:rPr lang="ar-SA" sz="1000" dirty="0" smtClean="0">
                <a:solidFill>
                  <a:srgbClr val="FF0066"/>
                </a:solidFill>
                <a:cs typeface="B Jadid" pitchFamily="2" charset="-78"/>
              </a:rPr>
              <a:t> </a:t>
            </a:r>
            <a:endParaRPr lang="en-US" sz="1000" dirty="0" smtClean="0">
              <a:solidFill>
                <a:srgbClr val="FF0066"/>
              </a:solidFill>
              <a:cs typeface="B Jadid" pitchFamily="2" charset="-78"/>
            </a:endParaRPr>
          </a:p>
          <a:p>
            <a:pPr algn="just" rtl="1"/>
            <a:r>
              <a:rPr lang="ar-SA" sz="2400" dirty="0" smtClean="0">
                <a:solidFill>
                  <a:srgbClr val="00B050"/>
                </a:solidFill>
                <a:cs typeface="B Zar" pitchFamily="2" charset="-78"/>
              </a:rPr>
              <a:t>موتورهای </a:t>
            </a:r>
            <a:r>
              <a:rPr lang="en-US" sz="2400" dirty="0" smtClean="0">
                <a:solidFill>
                  <a:srgbClr val="00B050"/>
                </a:solidFill>
                <a:cs typeface="B Zar" pitchFamily="2" charset="-78"/>
              </a:rPr>
              <a:t>DC </a:t>
            </a:r>
          </a:p>
          <a:p>
            <a:pPr algn="just" rtl="1"/>
            <a:r>
              <a:rPr lang="ar-SA" sz="2400" dirty="0" smtClean="0">
                <a:solidFill>
                  <a:srgbClr val="00B050"/>
                </a:solidFill>
                <a:cs typeface="B Zar" pitchFamily="2" charset="-78"/>
              </a:rPr>
              <a:t>موتورهای میدان سیم پیچی شده </a:t>
            </a:r>
            <a:endParaRPr lang="en-US" sz="2400" dirty="0" smtClean="0">
              <a:solidFill>
                <a:srgbClr val="00B050"/>
              </a:solidFill>
              <a:cs typeface="B Zar" pitchFamily="2" charset="-78"/>
            </a:endParaRPr>
          </a:p>
          <a:p>
            <a:pPr algn="just" rtl="1"/>
            <a:r>
              <a:rPr lang="ar-SA" sz="2400" dirty="0" smtClean="0">
                <a:solidFill>
                  <a:srgbClr val="00B050"/>
                </a:solidFill>
                <a:cs typeface="B Zar" pitchFamily="2" charset="-78"/>
              </a:rPr>
              <a:t>موتورهای یونیورسال </a:t>
            </a:r>
            <a:endParaRPr lang="en-US" sz="2400" dirty="0" smtClean="0">
              <a:solidFill>
                <a:srgbClr val="00B050"/>
              </a:solidFill>
              <a:cs typeface="B Zar" pitchFamily="2" charset="-78"/>
            </a:endParaRPr>
          </a:p>
          <a:p>
            <a:pPr algn="just" rtl="1"/>
            <a:r>
              <a:rPr lang="ar-SA" sz="2400" dirty="0" smtClean="0">
                <a:solidFill>
                  <a:srgbClr val="00B050"/>
                </a:solidFill>
                <a:cs typeface="B Zar" pitchFamily="2" charset="-78"/>
              </a:rPr>
              <a:t>موتورهای </a:t>
            </a:r>
            <a:r>
              <a:rPr lang="en-US" sz="2400" dirty="0" smtClean="0">
                <a:solidFill>
                  <a:srgbClr val="00B050"/>
                </a:solidFill>
                <a:cs typeface="B Zar" pitchFamily="2" charset="-78"/>
              </a:rPr>
              <a:t>AC </a:t>
            </a:r>
          </a:p>
          <a:p>
            <a:pPr algn="just" rtl="1"/>
            <a:r>
              <a:rPr lang="ar-SA" sz="2400" dirty="0" smtClean="0">
                <a:solidFill>
                  <a:srgbClr val="00B050"/>
                </a:solidFill>
                <a:cs typeface="B Zar" pitchFamily="2" charset="-78"/>
              </a:rPr>
              <a:t>موتورهای پله‌ای </a:t>
            </a:r>
            <a:endParaRPr lang="en-US" sz="2400" dirty="0" smtClean="0">
              <a:solidFill>
                <a:srgbClr val="00B050"/>
              </a:solidFill>
              <a:cs typeface="B Zar" pitchFamily="2" charset="-78"/>
            </a:endParaRPr>
          </a:p>
          <a:p>
            <a:pPr algn="just" rtl="1"/>
            <a:r>
              <a:rPr lang="ar-SA" sz="2400" dirty="0" smtClean="0">
                <a:solidFill>
                  <a:srgbClr val="00B050"/>
                </a:solidFill>
                <a:cs typeface="B Zar" pitchFamily="2" charset="-78"/>
              </a:rPr>
              <a:t>موتورهای خطی </a:t>
            </a:r>
            <a:endParaRPr lang="en-US" sz="2400" dirty="0" smtClean="0">
              <a:solidFill>
                <a:srgbClr val="00B050"/>
              </a:solidFill>
              <a:cs typeface="B Zar" pitchFamily="2" charset="-78"/>
            </a:endParaRPr>
          </a:p>
          <a:p>
            <a:pPr algn="just" rtl="1"/>
            <a:endParaRPr lang="en-US" sz="2400" dirty="0">
              <a:solidFill>
                <a:srgbClr val="00B050"/>
              </a:solidFill>
              <a:cs typeface="B Zar" pitchFamily="2" charset="-78"/>
            </a:endParaRPr>
          </a:p>
          <a:p>
            <a:pPr algn="just" rtl="1"/>
            <a:r>
              <a:rPr lang="fa-IR" sz="2400" dirty="0" smtClean="0">
                <a:solidFill>
                  <a:schemeClr val="tx1"/>
                </a:solidFill>
                <a:cs typeface="B Zar" pitchFamily="2" charset="-78"/>
              </a:rPr>
              <a:t>شكل استاتور يك موتور القايي نوعي، كه سيم پيچهاي استاتور را نشان مي دهد.</a:t>
            </a:r>
            <a:endParaRPr lang="en-US" sz="2400" dirty="0" smtClean="0">
              <a:solidFill>
                <a:schemeClr val="tx1"/>
              </a:solidFill>
              <a:cs typeface="B Zar" pitchFamily="2" charset="-78"/>
            </a:endParaRPr>
          </a:p>
          <a:p>
            <a:pPr algn="just" rtl="1"/>
            <a:endParaRPr lang="en-US" sz="2400" dirty="0" smtClean="0">
              <a:solidFill>
                <a:srgbClr val="0070C0"/>
              </a:solidFill>
              <a:cs typeface="B Zar" pitchFamily="2" charset="-78"/>
            </a:endParaRPr>
          </a:p>
          <a:p>
            <a:pPr algn="just" rtl="1"/>
            <a:endParaRPr lang="en-US" sz="2400" dirty="0">
              <a:solidFill>
                <a:srgbClr val="00B050"/>
              </a:solidFill>
              <a:cs typeface="B Zar" pitchFamily="2" charset="-78"/>
            </a:endParaRPr>
          </a:p>
        </p:txBody>
      </p:sp>
      <p:pic>
        <p:nvPicPr>
          <p:cNvPr id="4" name="Picture 3" descr="Picture"/>
          <p:cNvPicPr>
            <a:picLocks noChangeAspect="1" noChangeArrowheads="1"/>
          </p:cNvPicPr>
          <p:nvPr/>
        </p:nvPicPr>
        <p:blipFill>
          <a:blip r:embed="rId2">
            <a:lum bright="24000"/>
          </a:blip>
          <a:srcRect l="6964" r="38295" b="66414"/>
          <a:stretch>
            <a:fillRect/>
          </a:stretch>
        </p:blipFill>
        <p:spPr bwMode="auto">
          <a:xfrm>
            <a:off x="3714744" y="4857760"/>
            <a:ext cx="1485900" cy="1371600"/>
          </a:xfrm>
          <a:prstGeom prst="rect">
            <a:avLst/>
          </a:prstGeom>
          <a:noFill/>
          <a:ln w="9525">
            <a:noFill/>
            <a:miter lim="800000"/>
            <a:headEnd/>
            <a:tailEnd/>
          </a:ln>
        </p:spPr>
      </p:pic>
    </p:spTree>
  </p:cSld>
  <p:clrMapOvr>
    <a:masterClrMapping/>
  </p:clrMapOvr>
  <p:transition>
    <p:split/>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642910" y="571480"/>
            <a:ext cx="8286808" cy="5929354"/>
          </a:xfrm>
        </p:spPr>
        <p:txBody>
          <a:bodyPr>
            <a:noAutofit/>
          </a:bodyPr>
          <a:lstStyle/>
          <a:p>
            <a:pPr rtl="1"/>
            <a:r>
              <a:rPr lang="en-US" sz="2400" dirty="0" smtClean="0">
                <a:solidFill>
                  <a:srgbClr val="00B050"/>
                </a:solidFill>
                <a:cs typeface="B Zar" pitchFamily="2" charset="-78"/>
              </a:rPr>
              <a:t> </a:t>
            </a:r>
            <a:endParaRPr lang="en-US" sz="2400" dirty="0">
              <a:solidFill>
                <a:srgbClr val="00B050"/>
              </a:solidFill>
              <a:cs typeface="B Zar" pitchFamily="2" charset="-78"/>
            </a:endParaRPr>
          </a:p>
        </p:txBody>
      </p:sp>
      <p:pic>
        <p:nvPicPr>
          <p:cNvPr id="2050" name="Picture 2" descr="Picture"/>
          <p:cNvPicPr>
            <a:picLocks noChangeAspect="1" noChangeArrowheads="1"/>
          </p:cNvPicPr>
          <p:nvPr/>
        </p:nvPicPr>
        <p:blipFill>
          <a:blip r:embed="rId2">
            <a:lum bright="24000"/>
          </a:blip>
          <a:srcRect l="6964" t="67064" r="23534" b="8167"/>
          <a:stretch>
            <a:fillRect/>
          </a:stretch>
        </p:blipFill>
        <p:spPr bwMode="auto">
          <a:xfrm rot="266941">
            <a:off x="6036953" y="3715007"/>
            <a:ext cx="1887538" cy="1006475"/>
          </a:xfrm>
          <a:prstGeom prst="rect">
            <a:avLst/>
          </a:prstGeom>
          <a:noFill/>
          <a:ln w="9525">
            <a:noFill/>
            <a:miter lim="800000"/>
            <a:headEnd/>
            <a:tailEnd/>
          </a:ln>
        </p:spPr>
      </p:pic>
      <p:pic>
        <p:nvPicPr>
          <p:cNvPr id="2052" name="Picture 4" descr="Picture"/>
          <p:cNvPicPr>
            <a:picLocks noChangeAspect="1" noChangeArrowheads="1"/>
          </p:cNvPicPr>
          <p:nvPr/>
        </p:nvPicPr>
        <p:blipFill>
          <a:blip r:embed="rId2">
            <a:lum bright="24000"/>
          </a:blip>
          <a:srcRect l="6964" t="33586" r="27417" b="32828"/>
          <a:stretch>
            <a:fillRect/>
          </a:stretch>
        </p:blipFill>
        <p:spPr bwMode="auto">
          <a:xfrm>
            <a:off x="6286512" y="1357298"/>
            <a:ext cx="1781175" cy="1371600"/>
          </a:xfrm>
          <a:prstGeom prst="rect">
            <a:avLst/>
          </a:prstGeom>
          <a:noFill/>
          <a:ln w="9525">
            <a:noFill/>
            <a:miter lim="800000"/>
            <a:headEnd/>
            <a:tailEnd/>
          </a:ln>
        </p:spPr>
      </p:pic>
      <p:sp>
        <p:nvSpPr>
          <p:cNvPr id="6" name="Rectangle 5"/>
          <p:cNvSpPr/>
          <p:nvPr/>
        </p:nvSpPr>
        <p:spPr>
          <a:xfrm>
            <a:off x="6357950" y="1000108"/>
            <a:ext cx="2428876" cy="523220"/>
          </a:xfrm>
          <a:prstGeom prst="rect">
            <a:avLst/>
          </a:prstGeom>
        </p:spPr>
        <p:txBody>
          <a:bodyPr wrap="square">
            <a:spAutoFit/>
          </a:bodyPr>
          <a:lstStyle/>
          <a:p>
            <a:pPr algn="just" rtl="1"/>
            <a:r>
              <a:rPr lang="fa-IR" sz="1400" b="1" dirty="0" smtClean="0">
                <a:solidFill>
                  <a:schemeClr val="tx2">
                    <a:lumMod val="60000"/>
                    <a:lumOff val="40000"/>
                  </a:schemeClr>
                </a:solidFill>
              </a:rPr>
              <a:t>حلقه هاي اتصال</a:t>
            </a:r>
            <a:r>
              <a:rPr lang="en-US" sz="1400" b="1" dirty="0" smtClean="0">
                <a:solidFill>
                  <a:schemeClr val="tx2">
                    <a:lumMod val="60000"/>
                    <a:lumOff val="40000"/>
                  </a:schemeClr>
                </a:solidFill>
              </a:rPr>
              <a:t> </a:t>
            </a:r>
            <a:r>
              <a:rPr lang="fa-IR" sz="1400" b="1" dirty="0" smtClean="0">
                <a:solidFill>
                  <a:schemeClr val="tx2">
                    <a:lumMod val="60000"/>
                    <a:lumOff val="40000"/>
                  </a:schemeClr>
                </a:solidFill>
              </a:rPr>
              <a:t>كوتاه كننده هادي ها </a:t>
            </a:r>
            <a:endParaRPr lang="en-US" sz="1400" b="1" dirty="0" smtClean="0">
              <a:solidFill>
                <a:schemeClr val="tx2">
                  <a:lumMod val="60000"/>
                  <a:lumOff val="40000"/>
                </a:schemeClr>
              </a:solidFill>
            </a:endParaRPr>
          </a:p>
          <a:p>
            <a:pPr algn="just" rtl="1"/>
            <a:r>
              <a:rPr lang="fa-IR" sz="1400" b="1" dirty="0" smtClean="0">
                <a:solidFill>
                  <a:schemeClr val="tx2">
                    <a:lumMod val="60000"/>
                    <a:lumOff val="40000"/>
                  </a:schemeClr>
                </a:solidFill>
              </a:rPr>
              <a:t>هاديهاي روتور</a:t>
            </a:r>
            <a:endParaRPr lang="en-US" sz="1400" b="1" dirty="0">
              <a:solidFill>
                <a:schemeClr val="tx2">
                  <a:lumMod val="60000"/>
                  <a:lumOff val="40000"/>
                </a:schemeClr>
              </a:solidFill>
            </a:endParaRPr>
          </a:p>
        </p:txBody>
      </p:sp>
      <p:sp>
        <p:nvSpPr>
          <p:cNvPr id="2055" name="Rectangle 7"/>
          <p:cNvSpPr>
            <a:spLocks noChangeArrowheads="1"/>
          </p:cNvSpPr>
          <p:nvPr/>
        </p:nvSpPr>
        <p:spPr bwMode="auto">
          <a:xfrm>
            <a:off x="6000760" y="3000372"/>
            <a:ext cx="1214446" cy="738664"/>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lvl="0" algn="justLow" rtl="1" fontAlgn="base">
              <a:spcBef>
                <a:spcPct val="0"/>
              </a:spcBef>
              <a:spcAft>
                <a:spcPct val="0"/>
              </a:spcAft>
              <a:tabLst>
                <a:tab pos="730250" algn="l"/>
              </a:tabLst>
            </a:pPr>
            <a:r>
              <a:rPr kumimoji="0" lang="fa-IR" sz="1400" b="1" i="0" u="none" strike="noStrike" cap="none" normalizeH="0" baseline="0" dirty="0" smtClean="0">
                <a:ln>
                  <a:noFill/>
                </a:ln>
                <a:solidFill>
                  <a:srgbClr val="00B050"/>
                </a:solidFill>
                <a:effectLst/>
                <a:latin typeface="Arial" pitchFamily="34" charset="0"/>
                <a:ea typeface="Times New Roman" pitchFamily="18" charset="0"/>
                <a:cs typeface="B Zar" pitchFamily="2" charset="-78"/>
              </a:rPr>
              <a:t>					هسته</a:t>
            </a:r>
            <a:r>
              <a:rPr kumimoji="0" lang="en-US" sz="1400" b="1" i="0" u="none" strike="noStrike" cap="none" normalizeH="0" baseline="0" dirty="0" smtClean="0">
                <a:ln>
                  <a:noFill/>
                </a:ln>
                <a:solidFill>
                  <a:srgbClr val="00B050"/>
                </a:solidFill>
                <a:effectLst/>
                <a:latin typeface="Arial" pitchFamily="34" charset="0"/>
                <a:ea typeface="Times New Roman" pitchFamily="18" charset="0"/>
                <a:cs typeface="B Zar" pitchFamily="2" charset="-78"/>
              </a:rPr>
              <a:t> </a:t>
            </a:r>
            <a:r>
              <a:rPr lang="fa-IR" sz="1400" b="1" dirty="0" smtClean="0">
                <a:solidFill>
                  <a:srgbClr val="00B050"/>
                </a:solidFill>
                <a:latin typeface="Arial" pitchFamily="34" charset="0"/>
                <a:ea typeface="Times New Roman" pitchFamily="18" charset="0"/>
                <a:cs typeface="B Zar" pitchFamily="2" charset="-78"/>
              </a:rPr>
              <a:t>آهني</a:t>
            </a:r>
            <a:endParaRPr kumimoji="0" lang="fa-IR" sz="1400" b="1" i="0" u="none" strike="noStrike" cap="none" normalizeH="0" baseline="0" dirty="0" smtClean="0">
              <a:ln>
                <a:noFill/>
              </a:ln>
              <a:solidFill>
                <a:srgbClr val="00B050"/>
              </a:solidFill>
              <a:effectLst/>
              <a:latin typeface="Arial" pitchFamily="34" charset="0"/>
              <a:cs typeface="B Zar" pitchFamily="2" charset="-78"/>
            </a:endParaRPr>
          </a:p>
        </p:txBody>
      </p:sp>
      <p:pic>
        <p:nvPicPr>
          <p:cNvPr id="10" name="Picture 2" descr="1"/>
          <p:cNvPicPr>
            <a:picLocks noChangeAspect="1" noChangeArrowheads="1"/>
          </p:cNvPicPr>
          <p:nvPr/>
        </p:nvPicPr>
        <p:blipFill>
          <a:blip r:embed="rId3">
            <a:lum bright="24000"/>
          </a:blip>
          <a:srcRect t="3505"/>
          <a:stretch>
            <a:fillRect/>
          </a:stretch>
        </p:blipFill>
        <p:spPr bwMode="auto">
          <a:xfrm>
            <a:off x="0" y="1285860"/>
            <a:ext cx="5307026" cy="5000660"/>
          </a:xfrm>
          <a:prstGeom prst="rect">
            <a:avLst/>
          </a:prstGeom>
          <a:noFill/>
          <a:ln w="9525">
            <a:noFill/>
            <a:miter lim="800000"/>
            <a:headEnd/>
            <a:tailEnd/>
          </a:ln>
        </p:spPr>
      </p:pic>
      <p:sp>
        <p:nvSpPr>
          <p:cNvPr id="11" name="Rectangle 10"/>
          <p:cNvSpPr/>
          <p:nvPr/>
        </p:nvSpPr>
        <p:spPr>
          <a:xfrm>
            <a:off x="642910" y="428604"/>
            <a:ext cx="4572000" cy="646331"/>
          </a:xfrm>
          <a:prstGeom prst="rect">
            <a:avLst/>
          </a:prstGeom>
        </p:spPr>
        <p:txBody>
          <a:bodyPr>
            <a:spAutoFit/>
          </a:bodyPr>
          <a:lstStyle/>
          <a:p>
            <a:pPr algn="just" rtl="1"/>
            <a:r>
              <a:rPr lang="fa-IR" dirty="0" smtClean="0">
                <a:solidFill>
                  <a:srgbClr val="FF0066"/>
                </a:solidFill>
                <a:cs typeface="B Zar" pitchFamily="2" charset="-78"/>
              </a:rPr>
              <a:t>شكل (الف)يك رتور قفس- سنجابي.(ب) يك رتور قفس سنجابي نوعي</a:t>
            </a:r>
            <a:endParaRPr lang="en-US" dirty="0">
              <a:solidFill>
                <a:srgbClr val="FF0066"/>
              </a:solidFill>
              <a:cs typeface="B Zar" pitchFamily="2" charset="-78"/>
            </a:endParaRPr>
          </a:p>
        </p:txBody>
      </p:sp>
    </p:spTree>
  </p:cSld>
  <p:clrMapOvr>
    <a:masterClrMapping/>
  </p:clrMapOvr>
  <p:transition>
    <p:split/>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642910" y="571480"/>
            <a:ext cx="8286808" cy="5929354"/>
          </a:xfrm>
        </p:spPr>
        <p:txBody>
          <a:bodyPr>
            <a:noAutofit/>
          </a:bodyPr>
          <a:lstStyle/>
          <a:p>
            <a:pPr algn="r" rtl="1"/>
            <a:r>
              <a:rPr lang="fa-IR" sz="2000" dirty="0">
                <a:solidFill>
                  <a:schemeClr val="tx2">
                    <a:lumMod val="60000"/>
                    <a:lumOff val="40000"/>
                  </a:schemeClr>
                </a:solidFill>
                <a:cs typeface="B Zar" pitchFamily="2" charset="-78"/>
              </a:rPr>
              <a:t>. </a:t>
            </a:r>
            <a:r>
              <a:rPr lang="fa-IR" sz="2000" dirty="0" smtClean="0">
                <a:solidFill>
                  <a:schemeClr val="tx2">
                    <a:lumMod val="60000"/>
                    <a:lumOff val="40000"/>
                  </a:schemeClr>
                </a:solidFill>
                <a:cs typeface="B Zar" pitchFamily="2" charset="-78"/>
              </a:rPr>
              <a:t>شكل</a:t>
            </a:r>
            <a:r>
              <a:rPr lang="en-US" sz="2000" dirty="0" smtClean="0">
                <a:solidFill>
                  <a:schemeClr val="tx2">
                    <a:lumMod val="60000"/>
                    <a:lumOff val="40000"/>
                  </a:schemeClr>
                </a:solidFill>
                <a:cs typeface="B Zar" pitchFamily="2" charset="-78"/>
              </a:rPr>
              <a:t> </a:t>
            </a:r>
            <a:r>
              <a:rPr lang="fa-IR" sz="2000" dirty="0" smtClean="0">
                <a:solidFill>
                  <a:schemeClr val="tx2">
                    <a:lumMod val="60000"/>
                    <a:lumOff val="40000"/>
                  </a:schemeClr>
                </a:solidFill>
                <a:cs typeface="B Zar" pitchFamily="2" charset="-78"/>
              </a:rPr>
              <a:t>دو </a:t>
            </a:r>
            <a:r>
              <a:rPr lang="fa-IR" sz="2000" dirty="0">
                <a:solidFill>
                  <a:schemeClr val="tx2">
                    <a:lumMod val="60000"/>
                    <a:lumOff val="40000"/>
                  </a:schemeClr>
                </a:solidFill>
                <a:cs typeface="B Zar" pitchFamily="2" charset="-78"/>
              </a:rPr>
              <a:t>روتور سيم پيچي </a:t>
            </a:r>
            <a:r>
              <a:rPr lang="fa-IR" sz="2000" dirty="0" smtClean="0">
                <a:solidFill>
                  <a:schemeClr val="tx2">
                    <a:lumMod val="60000"/>
                    <a:lumOff val="40000"/>
                  </a:schemeClr>
                </a:solidFill>
                <a:cs typeface="B Zar" pitchFamily="2" charset="-78"/>
              </a:rPr>
              <a:t>شده</a:t>
            </a:r>
            <a:endParaRPr lang="en-US" sz="2000" dirty="0">
              <a:solidFill>
                <a:schemeClr val="tx2">
                  <a:lumMod val="60000"/>
                  <a:lumOff val="40000"/>
                </a:schemeClr>
              </a:solidFill>
              <a:cs typeface="B Zar" pitchFamily="2" charset="-78"/>
            </a:endParaRPr>
          </a:p>
          <a:p>
            <a:pPr algn="just" rtl="1"/>
            <a:endParaRPr lang="en-US" sz="2400" dirty="0">
              <a:solidFill>
                <a:srgbClr val="00B050"/>
              </a:solidFill>
              <a:cs typeface="B Zar" pitchFamily="2" charset="-78"/>
            </a:endParaRPr>
          </a:p>
        </p:txBody>
      </p:sp>
      <p:pic>
        <p:nvPicPr>
          <p:cNvPr id="59394" name="Picture 2" descr="2"/>
          <p:cNvPicPr>
            <a:picLocks noChangeAspect="1" noChangeArrowheads="1"/>
          </p:cNvPicPr>
          <p:nvPr/>
        </p:nvPicPr>
        <p:blipFill>
          <a:blip r:embed="rId2">
            <a:lum bright="12000" contrast="6000"/>
          </a:blip>
          <a:srcRect l="21988" r="22408" b="49576"/>
          <a:stretch>
            <a:fillRect/>
          </a:stretch>
        </p:blipFill>
        <p:spPr bwMode="auto">
          <a:xfrm>
            <a:off x="5643570" y="1000108"/>
            <a:ext cx="3200400" cy="3886200"/>
          </a:xfrm>
          <a:prstGeom prst="rect">
            <a:avLst/>
          </a:prstGeom>
          <a:noFill/>
          <a:ln w="9525">
            <a:noFill/>
            <a:miter lim="800000"/>
            <a:headEnd/>
            <a:tailEnd/>
          </a:ln>
        </p:spPr>
      </p:pic>
      <p:pic>
        <p:nvPicPr>
          <p:cNvPr id="5" name="Picture 2" descr="2"/>
          <p:cNvPicPr>
            <a:picLocks noChangeAspect="1" noChangeArrowheads="1"/>
          </p:cNvPicPr>
          <p:nvPr/>
        </p:nvPicPr>
        <p:blipFill>
          <a:blip r:embed="rId2">
            <a:lum bright="6000" contrast="22000"/>
          </a:blip>
          <a:srcRect l="21988" t="60806" r="20421" b="10547"/>
          <a:stretch>
            <a:fillRect/>
          </a:stretch>
        </p:blipFill>
        <p:spPr bwMode="auto">
          <a:xfrm>
            <a:off x="928662" y="2357430"/>
            <a:ext cx="3314700" cy="2208212"/>
          </a:xfrm>
          <a:prstGeom prst="rect">
            <a:avLst/>
          </a:prstGeom>
          <a:noFill/>
          <a:ln w="9525">
            <a:noFill/>
            <a:miter lim="800000"/>
            <a:headEnd/>
            <a:tailEnd/>
          </a:ln>
        </p:spPr>
      </p:pic>
      <p:sp>
        <p:nvSpPr>
          <p:cNvPr id="6" name="Rectangle 5"/>
          <p:cNvSpPr/>
          <p:nvPr/>
        </p:nvSpPr>
        <p:spPr>
          <a:xfrm>
            <a:off x="428596" y="1643050"/>
            <a:ext cx="3815467" cy="369332"/>
          </a:xfrm>
          <a:prstGeom prst="rect">
            <a:avLst/>
          </a:prstGeom>
        </p:spPr>
        <p:txBody>
          <a:bodyPr wrap="none">
            <a:spAutoFit/>
          </a:bodyPr>
          <a:lstStyle/>
          <a:p>
            <a:pPr algn="r" rtl="1"/>
            <a:r>
              <a:rPr lang="fa-IR" dirty="0" smtClean="0">
                <a:solidFill>
                  <a:srgbClr val="00B050"/>
                </a:solidFill>
                <a:cs typeface="B Zar" pitchFamily="2" charset="-78"/>
              </a:rPr>
              <a:t>شكل  برش يك موتور القايي با روتور سيم پيچي شده</a:t>
            </a:r>
            <a:endParaRPr lang="en-US" dirty="0">
              <a:solidFill>
                <a:srgbClr val="00B050"/>
              </a:solidFill>
              <a:cs typeface="B Zar" pitchFamily="2" charset="-78"/>
            </a:endParaRPr>
          </a:p>
        </p:txBody>
      </p:sp>
    </p:spTree>
  </p:cSld>
  <p:clrMapOvr>
    <a:masterClrMapping/>
  </p:clrMapOvr>
  <p:transition>
    <p:split/>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714348" y="214290"/>
            <a:ext cx="8215370" cy="6286544"/>
          </a:xfrm>
        </p:spPr>
        <p:txBody>
          <a:bodyPr>
            <a:noAutofit/>
          </a:bodyPr>
          <a:lstStyle/>
          <a:p>
            <a:pPr algn="just" rtl="1"/>
            <a:r>
              <a:rPr lang="ar-SA" sz="2200" b="1" dirty="0" smtClean="0">
                <a:solidFill>
                  <a:srgbClr val="0070C0"/>
                </a:solidFill>
                <a:cs typeface="B Jadid" pitchFamily="2" charset="-78"/>
              </a:rPr>
              <a:t>مشخصات الکتروموتور ها</a:t>
            </a:r>
            <a:endParaRPr lang="en-US" sz="2200" b="1" dirty="0" smtClean="0">
              <a:solidFill>
                <a:srgbClr val="0070C0"/>
              </a:solidFill>
              <a:cs typeface="B Jadid" pitchFamily="2" charset="-78"/>
            </a:endParaRPr>
          </a:p>
          <a:p>
            <a:pPr algn="just" rtl="1"/>
            <a:r>
              <a:rPr lang="ar-SA" sz="2200" dirty="0" smtClean="0">
                <a:solidFill>
                  <a:schemeClr val="tx1"/>
                </a:solidFill>
                <a:cs typeface="B Zar" pitchFamily="2" charset="-78"/>
              </a:rPr>
              <a:t>مشخصاتي كه روي پلاك الكتروموتور ها مينويسند براي استفاده بهينه در طراحي و راه اندازي صحيح بكار ميرود و شامل نكاتي ميشود كه گاهي بي توجهي به آن باعث بهره بري كمتر و خسارت به تجهيزات الكتريكی ميگردد .</a:t>
            </a:r>
            <a:endParaRPr lang="en-US" sz="2200" dirty="0" smtClean="0">
              <a:solidFill>
                <a:schemeClr val="tx1"/>
              </a:solidFill>
              <a:cs typeface="B Zar" pitchFamily="2" charset="-78"/>
            </a:endParaRPr>
          </a:p>
          <a:p>
            <a:pPr algn="just" rtl="1"/>
            <a:r>
              <a:rPr lang="ar-SA" sz="2200" dirty="0" smtClean="0">
                <a:solidFill>
                  <a:schemeClr val="tx1"/>
                </a:solidFill>
                <a:cs typeface="B Zar" pitchFamily="2" charset="-78"/>
              </a:rPr>
              <a:t>لذا پلاك خواني الكترو موتورها كمك زيادي به طراح و راه انداز براي طراحی مدار مربوطه و انتخاب صحيح كنتاكتور و بي متال و ... مينمايد .</a:t>
            </a:r>
            <a:endParaRPr lang="en-US" sz="2200" dirty="0" smtClean="0">
              <a:solidFill>
                <a:schemeClr val="tx1"/>
              </a:solidFill>
              <a:cs typeface="B Zar" pitchFamily="2" charset="-78"/>
            </a:endParaRPr>
          </a:p>
          <a:p>
            <a:pPr algn="just" rtl="1"/>
            <a:endParaRPr lang="en-US" sz="2200" b="1" dirty="0" smtClean="0">
              <a:solidFill>
                <a:srgbClr val="FF0066"/>
              </a:solidFill>
              <a:cs typeface="B Zar" pitchFamily="2" charset="-78"/>
            </a:endParaRPr>
          </a:p>
          <a:p>
            <a:pPr algn="just" rtl="1"/>
            <a:r>
              <a:rPr lang="ar-SA" sz="2200" b="1" dirty="0" smtClean="0">
                <a:solidFill>
                  <a:srgbClr val="00B050"/>
                </a:solidFill>
                <a:cs typeface="B Zar" pitchFamily="2" charset="-78"/>
              </a:rPr>
              <a:t>مشخصاتی که روی پلاک ها نوشته می شوند به طور معمول عبارتند از :</a:t>
            </a:r>
            <a:endParaRPr lang="en-US" sz="2200" b="1" dirty="0" smtClean="0">
              <a:solidFill>
                <a:srgbClr val="00B050"/>
              </a:solidFill>
              <a:cs typeface="B Zar" pitchFamily="2" charset="-78"/>
            </a:endParaRPr>
          </a:p>
          <a:p>
            <a:pPr algn="just" rtl="1"/>
            <a:r>
              <a:rPr lang="en-US" sz="2200" dirty="0" smtClean="0">
                <a:solidFill>
                  <a:schemeClr val="tx1"/>
                </a:solidFill>
                <a:cs typeface="B Zar" pitchFamily="2" charset="-78"/>
              </a:rPr>
              <a:t>No</a:t>
            </a:r>
            <a:r>
              <a:rPr lang="ar-SA" sz="2200" dirty="0" smtClean="0">
                <a:solidFill>
                  <a:schemeClr val="tx1"/>
                </a:solidFill>
                <a:cs typeface="B Zar" pitchFamily="2" charset="-78"/>
              </a:rPr>
              <a:t>: شماره ساخته شده توسط كارخانه</a:t>
            </a:r>
            <a:endParaRPr lang="en-US" sz="2200" dirty="0" smtClean="0">
              <a:solidFill>
                <a:schemeClr val="tx1"/>
              </a:solidFill>
              <a:cs typeface="B Zar" pitchFamily="2" charset="-78"/>
            </a:endParaRPr>
          </a:p>
          <a:p>
            <a:pPr algn="just" rtl="1"/>
            <a:r>
              <a:rPr lang="en-US" sz="2200" dirty="0" smtClean="0">
                <a:solidFill>
                  <a:schemeClr val="tx1"/>
                </a:solidFill>
                <a:cs typeface="B Zar" pitchFamily="2" charset="-78"/>
              </a:rPr>
              <a:t>Type</a:t>
            </a:r>
            <a:r>
              <a:rPr lang="ar-SA" sz="2200" dirty="0" smtClean="0">
                <a:solidFill>
                  <a:schemeClr val="tx1"/>
                </a:solidFill>
                <a:cs typeface="B Zar" pitchFamily="2" charset="-78"/>
              </a:rPr>
              <a:t>:شامل كليه مشخصات فني الكترو موتور كه در كاتالوگ كارخانه موجود بوده و يا در مكاتبه با كارخانه بايد به آن اشاره شود:</a:t>
            </a:r>
            <a:endParaRPr lang="en-US" sz="2200" dirty="0" smtClean="0">
              <a:solidFill>
                <a:schemeClr val="tx1"/>
              </a:solidFill>
              <a:cs typeface="B Zar" pitchFamily="2" charset="-78"/>
            </a:endParaRPr>
          </a:p>
          <a:p>
            <a:pPr algn="just" rtl="1"/>
            <a:r>
              <a:rPr lang="en-US" sz="2200" dirty="0" smtClean="0">
                <a:solidFill>
                  <a:schemeClr val="tx1"/>
                </a:solidFill>
                <a:cs typeface="B Zar" pitchFamily="2" charset="-78"/>
              </a:rPr>
              <a:t>A</a:t>
            </a:r>
            <a:r>
              <a:rPr lang="ar-SA" sz="2200" dirty="0" smtClean="0">
                <a:solidFill>
                  <a:schemeClr val="tx1"/>
                </a:solidFill>
                <a:cs typeface="B Zar" pitchFamily="2" charset="-78"/>
              </a:rPr>
              <a:t>=حداكثر جريان مجاز الكترو موتور را نشان ميدهد كه ميزان جريان نبايد بيشتر از مقدار فوق و بلكه</a:t>
            </a:r>
            <a:endParaRPr lang="en-US" sz="2200" dirty="0" smtClean="0">
              <a:solidFill>
                <a:schemeClr val="tx1"/>
              </a:solidFill>
              <a:cs typeface="B Zar" pitchFamily="2" charset="-78"/>
            </a:endParaRPr>
          </a:p>
          <a:p>
            <a:pPr algn="just" rtl="1"/>
            <a:r>
              <a:rPr lang="ar-SA" sz="2200" dirty="0" smtClean="0">
                <a:solidFill>
                  <a:schemeClr val="tx1"/>
                </a:solidFill>
                <a:cs typeface="B Zar" pitchFamily="2" charset="-78"/>
              </a:rPr>
              <a:t>هميشه الكترو موتور طوري انتخاب شود كه زير مقدار فوق كار كند.</a:t>
            </a:r>
            <a:endParaRPr lang="en-US" sz="2200" dirty="0" smtClean="0">
              <a:solidFill>
                <a:schemeClr val="tx1"/>
              </a:solidFill>
              <a:cs typeface="B Zar" pitchFamily="2" charset="-78"/>
            </a:endParaRPr>
          </a:p>
          <a:p>
            <a:pPr algn="just" rtl="1"/>
            <a:r>
              <a:rPr lang="en-US" sz="2200" dirty="0" smtClean="0">
                <a:solidFill>
                  <a:schemeClr val="tx1"/>
                </a:solidFill>
                <a:cs typeface="B Zar" pitchFamily="2" charset="-78"/>
              </a:rPr>
              <a:t>V</a:t>
            </a:r>
            <a:r>
              <a:rPr lang="ar-SA" sz="2200" dirty="0" smtClean="0">
                <a:solidFill>
                  <a:schemeClr val="tx1"/>
                </a:solidFill>
                <a:cs typeface="B Zar" pitchFamily="2" charset="-78"/>
              </a:rPr>
              <a:t> = ولتاژ كاري الكترو موتور ميباشد كه نبايد ولتاژ بيشتر و يا كمتر به سيم پيچهاي الكترو موتور اعمال گردد</a:t>
            </a:r>
            <a:endParaRPr lang="en-US" sz="2200" dirty="0" smtClean="0">
              <a:solidFill>
                <a:schemeClr val="tx1"/>
              </a:solidFill>
              <a:cs typeface="B Zar" pitchFamily="2" charset="-78"/>
            </a:endParaRPr>
          </a:p>
        </p:txBody>
      </p:sp>
    </p:spTree>
  </p:cSld>
  <p:clrMapOvr>
    <a:masterClrMapping/>
  </p:clrMapOvr>
  <p:transition>
    <p:split/>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714348" y="285728"/>
            <a:ext cx="7858180" cy="5643602"/>
          </a:xfrm>
        </p:spPr>
        <p:txBody>
          <a:bodyPr>
            <a:noAutofit/>
          </a:bodyPr>
          <a:lstStyle/>
          <a:p>
            <a:pPr algn="just" rtl="1"/>
            <a:r>
              <a:rPr lang="ar-SA" sz="2200" dirty="0" smtClean="0">
                <a:solidFill>
                  <a:schemeClr val="tx1"/>
                </a:solidFill>
                <a:cs typeface="B Zar" pitchFamily="2" charset="-78"/>
              </a:rPr>
              <a:t>50 </a:t>
            </a:r>
            <a:r>
              <a:rPr lang="en-US" sz="2200" dirty="0" smtClean="0">
                <a:solidFill>
                  <a:schemeClr val="tx1"/>
                </a:solidFill>
                <a:cs typeface="B Zar" pitchFamily="2" charset="-78"/>
              </a:rPr>
              <a:t>HZ</a:t>
            </a:r>
            <a:r>
              <a:rPr lang="ar-SA" sz="2200" dirty="0" smtClean="0">
                <a:solidFill>
                  <a:schemeClr val="tx1"/>
                </a:solidFill>
                <a:cs typeface="B Zar" pitchFamily="2" charset="-78"/>
              </a:rPr>
              <a:t>الكترو موتور بايد در فركانس 50 هرتز كار كند (برق ايران)</a:t>
            </a:r>
            <a:endParaRPr lang="en-US" sz="2200" dirty="0" smtClean="0">
              <a:solidFill>
                <a:schemeClr val="tx1"/>
              </a:solidFill>
              <a:cs typeface="B Zar" pitchFamily="2" charset="-78"/>
            </a:endParaRPr>
          </a:p>
          <a:p>
            <a:pPr algn="just" rtl="1"/>
            <a:r>
              <a:rPr lang="ar-SA" sz="2200" dirty="0" smtClean="0">
                <a:solidFill>
                  <a:schemeClr val="tx1"/>
                </a:solidFill>
                <a:cs typeface="B Zar" pitchFamily="2" charset="-78"/>
              </a:rPr>
              <a:t>60 </a:t>
            </a:r>
            <a:r>
              <a:rPr lang="en-US" sz="2200" dirty="0" smtClean="0">
                <a:solidFill>
                  <a:schemeClr val="tx1"/>
                </a:solidFill>
                <a:cs typeface="B Zar" pitchFamily="2" charset="-78"/>
              </a:rPr>
              <a:t>HZ</a:t>
            </a:r>
            <a:r>
              <a:rPr lang="ar-SA" sz="2200" dirty="0" smtClean="0">
                <a:solidFill>
                  <a:schemeClr val="tx1"/>
                </a:solidFill>
                <a:cs typeface="B Zar" pitchFamily="2" charset="-78"/>
              </a:rPr>
              <a:t> الكترو موتور بايد در فركانس 60 هرتز كار كند (فركانس برق برخي كشورها)</a:t>
            </a:r>
            <a:endParaRPr lang="en-US" sz="2200" dirty="0" smtClean="0">
              <a:solidFill>
                <a:schemeClr val="tx1"/>
              </a:solidFill>
              <a:cs typeface="B Zar" pitchFamily="2" charset="-78"/>
            </a:endParaRPr>
          </a:p>
          <a:p>
            <a:pPr algn="just" rtl="1"/>
            <a:r>
              <a:rPr lang="ar-SA" sz="2200" dirty="0" smtClean="0">
                <a:solidFill>
                  <a:schemeClr val="accent3">
                    <a:lumMod val="75000"/>
                  </a:schemeClr>
                </a:solidFill>
                <a:cs typeface="B Zar" pitchFamily="2" charset="-78"/>
              </a:rPr>
              <a:t>نكته: دور الكترو موتور ها با فركانس ارتباط دارد لذا الكتروموتوری كه در فركانس 50 هرتز مثلا 1500 دور ميباشد همين الكترو موتور در فركانس 60 دورش ديگر 1500 نيست .</a:t>
            </a:r>
            <a:endParaRPr lang="fa-IR" sz="2200" dirty="0" smtClean="0">
              <a:solidFill>
                <a:schemeClr val="accent3">
                  <a:lumMod val="75000"/>
                </a:schemeClr>
              </a:solidFill>
              <a:cs typeface="B Zar" pitchFamily="2" charset="-78"/>
            </a:endParaRPr>
          </a:p>
          <a:p>
            <a:pPr algn="just" rtl="1"/>
            <a:endParaRPr lang="en-US" sz="2200" dirty="0" smtClean="0">
              <a:solidFill>
                <a:schemeClr val="tx1"/>
              </a:solidFill>
              <a:cs typeface="B Zar" pitchFamily="2" charset="-78"/>
            </a:endParaRPr>
          </a:p>
          <a:p>
            <a:pPr algn="just" rtl="1"/>
            <a:r>
              <a:rPr lang="en-US" sz="2200" dirty="0" smtClean="0">
                <a:solidFill>
                  <a:schemeClr val="tx1"/>
                </a:solidFill>
                <a:cs typeface="B Zar" pitchFamily="2" charset="-78"/>
              </a:rPr>
              <a:t>R.P. M</a:t>
            </a:r>
            <a:r>
              <a:rPr lang="ar-SA" sz="2200" dirty="0" smtClean="0">
                <a:solidFill>
                  <a:schemeClr val="tx1"/>
                </a:solidFill>
                <a:cs typeface="B Zar" pitchFamily="2" charset="-78"/>
              </a:rPr>
              <a:t>= نشان دهنده دور الكترو موتور در يك دقيقه در روي شقت خروجي ميباشد.</a:t>
            </a:r>
            <a:endParaRPr lang="en-US" sz="2200" dirty="0" smtClean="0">
              <a:solidFill>
                <a:schemeClr val="tx1"/>
              </a:solidFill>
              <a:cs typeface="B Zar" pitchFamily="2" charset="-78"/>
            </a:endParaRPr>
          </a:p>
          <a:p>
            <a:pPr algn="just" rtl="1"/>
            <a:r>
              <a:rPr lang="en-US" sz="2200" dirty="0" smtClean="0">
                <a:solidFill>
                  <a:schemeClr val="tx1"/>
                </a:solidFill>
                <a:cs typeface="B Zar" pitchFamily="2" charset="-78"/>
              </a:rPr>
              <a:t>KW</a:t>
            </a:r>
            <a:r>
              <a:rPr lang="ar-SA" sz="2200" dirty="0" smtClean="0">
                <a:solidFill>
                  <a:schemeClr val="tx1"/>
                </a:solidFill>
                <a:cs typeface="B Zar" pitchFamily="2" charset="-78"/>
              </a:rPr>
              <a:t>=مقدار توان الكترو موتور را نشان ميدهد.</a:t>
            </a:r>
            <a:endParaRPr lang="en-US" sz="2200" dirty="0" smtClean="0">
              <a:solidFill>
                <a:schemeClr val="tx1"/>
              </a:solidFill>
              <a:cs typeface="B Zar" pitchFamily="2" charset="-78"/>
            </a:endParaRPr>
          </a:p>
          <a:p>
            <a:pPr algn="just" rtl="1"/>
            <a:r>
              <a:rPr lang="ar-SA" sz="2200" dirty="0" smtClean="0">
                <a:solidFill>
                  <a:schemeClr val="tx2"/>
                </a:solidFill>
                <a:cs typeface="B Zar" pitchFamily="2" charset="-78"/>
              </a:rPr>
              <a:t>نكته : اگر روي پلاك الكترو موتوری   نوشته شده بود 380/220 </a:t>
            </a:r>
            <a:r>
              <a:rPr lang="en-US" sz="2200" dirty="0" smtClean="0">
                <a:solidFill>
                  <a:schemeClr val="tx2"/>
                </a:solidFill>
                <a:cs typeface="B Zar" pitchFamily="2" charset="-78"/>
              </a:rPr>
              <a:t>V</a:t>
            </a:r>
            <a:r>
              <a:rPr lang="ar-SA" sz="2200" dirty="0" smtClean="0">
                <a:solidFill>
                  <a:schemeClr val="tx2"/>
                </a:solidFill>
                <a:cs typeface="B Zar" pitchFamily="2" charset="-78"/>
              </a:rPr>
              <a:t>= معني ان اين است كه اين الكترو موتور در شبكه برق 110 ولت كه برخي از كشورها استفاده ميشود بايد بصورت مثلث و در كشورهاي كه ولتاژ 220ولت ( ولتاژ بين يك فاز و نول) دارند مثل ايران بايد بصورت ستاره بسته شود .</a:t>
            </a:r>
            <a:endParaRPr lang="fa-IR" sz="2200" dirty="0" smtClean="0">
              <a:solidFill>
                <a:schemeClr val="tx2"/>
              </a:solidFill>
              <a:cs typeface="B Zar" pitchFamily="2" charset="-78"/>
            </a:endParaRPr>
          </a:p>
          <a:p>
            <a:pPr algn="just" rtl="1"/>
            <a:endParaRPr lang="en-US" sz="2200" dirty="0" smtClean="0">
              <a:solidFill>
                <a:schemeClr val="tx1"/>
              </a:solidFill>
              <a:cs typeface="B Zar" pitchFamily="2" charset="-78"/>
            </a:endParaRPr>
          </a:p>
          <a:p>
            <a:pPr algn="just" rtl="1"/>
            <a:r>
              <a:rPr lang="en-US" sz="2200" dirty="0" smtClean="0">
                <a:solidFill>
                  <a:schemeClr val="tx1"/>
                </a:solidFill>
                <a:cs typeface="B Zar" pitchFamily="2" charset="-78"/>
              </a:rPr>
              <a:t>IP</a:t>
            </a:r>
            <a:r>
              <a:rPr lang="ar-SA" sz="2200" dirty="0" smtClean="0">
                <a:solidFill>
                  <a:schemeClr val="tx1"/>
                </a:solidFill>
                <a:cs typeface="B Zar" pitchFamily="2" charset="-78"/>
              </a:rPr>
              <a:t>= ميزان حفاظت الكترو موتور در مقابل گرد و غبار و .. و طبق جدول زير ميباشد.</a:t>
            </a:r>
            <a:endParaRPr lang="en-US" sz="2200" dirty="0" smtClean="0">
              <a:solidFill>
                <a:schemeClr val="tx1"/>
              </a:solidFill>
              <a:cs typeface="B Zar" pitchFamily="2" charset="-78"/>
            </a:endParaRPr>
          </a:p>
          <a:p>
            <a:pPr algn="just" rtl="1"/>
            <a:r>
              <a:rPr lang="ar-SA" sz="2200" dirty="0" smtClean="0">
                <a:solidFill>
                  <a:schemeClr val="tx1"/>
                </a:solidFill>
                <a:cs typeface="B Zar" pitchFamily="2" charset="-78"/>
              </a:rPr>
              <a:t> </a:t>
            </a:r>
            <a:endParaRPr lang="en-US" sz="2200" dirty="0" smtClean="0">
              <a:solidFill>
                <a:schemeClr val="tx1"/>
              </a:solidFill>
              <a:cs typeface="B Zar" pitchFamily="2" charset="-78"/>
            </a:endParaRPr>
          </a:p>
          <a:p>
            <a:pPr algn="just" rtl="1"/>
            <a:endParaRPr lang="en-US" sz="2200" b="0" dirty="0">
              <a:solidFill>
                <a:schemeClr val="tx1"/>
              </a:solidFill>
              <a:cs typeface="B Zar" pitchFamily="2" charset="-78"/>
            </a:endParaRPr>
          </a:p>
        </p:txBody>
      </p:sp>
    </p:spTree>
  </p:cSld>
  <p:clrMapOvr>
    <a:masterClrMapping/>
  </p:clrMapOvr>
  <p:transition>
    <p:split/>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2844" y="214290"/>
            <a:ext cx="8858312" cy="6500858"/>
          </a:xfrm>
        </p:spPr>
        <p:txBody>
          <a:bodyPr>
            <a:normAutofit/>
          </a:bodyPr>
          <a:lstStyle/>
          <a:p>
            <a:pPr algn="just" rtl="1"/>
            <a:r>
              <a:rPr lang="ar-SA" sz="2200" b="1" dirty="0">
                <a:solidFill>
                  <a:srgbClr val="00B050"/>
                </a:solidFill>
                <a:cs typeface="B Jadid" pitchFamily="2" charset="-78"/>
              </a:rPr>
              <a:t>کلاس عایق بندی در الکتروموتور ها</a:t>
            </a:r>
            <a:endParaRPr lang="en-US" sz="2200" b="1" dirty="0">
              <a:solidFill>
                <a:srgbClr val="00B050"/>
              </a:solidFill>
              <a:cs typeface="B Jadid" pitchFamily="2" charset="-78"/>
            </a:endParaRPr>
          </a:p>
          <a:p>
            <a:pPr algn="just" rtl="1"/>
            <a:r>
              <a:rPr lang="ar-SA" sz="2200" dirty="0">
                <a:cs typeface="B Zar" pitchFamily="2" charset="-78"/>
              </a:rPr>
              <a:t>انجمن بین المللی تولیدکنندگان تجهیزات الکتریکی ( </a:t>
            </a:r>
            <a:r>
              <a:rPr lang="en-US" sz="2200" dirty="0">
                <a:cs typeface="B Zar" pitchFamily="2" charset="-78"/>
              </a:rPr>
              <a:t>NEMA</a:t>
            </a:r>
            <a:r>
              <a:rPr lang="ar-SA" sz="2200" dirty="0">
                <a:cs typeface="B Zar" pitchFamily="2" charset="-78"/>
              </a:rPr>
              <a:t> ) عایق بندی موتورها را باتوجه به درجه حرارت موتور در محیطهای مختلف کاری در چهار کلاس </a:t>
            </a:r>
            <a:r>
              <a:rPr lang="en-US" sz="2200" dirty="0">
                <a:cs typeface="B Zar" pitchFamily="2" charset="-78"/>
              </a:rPr>
              <a:t>A , B , F , H</a:t>
            </a:r>
            <a:r>
              <a:rPr lang="ar-SA" sz="2200" dirty="0">
                <a:cs typeface="B Zar" pitchFamily="2" charset="-78"/>
              </a:rPr>
              <a:t> طبقه بندی نموده است :</a:t>
            </a:r>
            <a:endParaRPr lang="en-US" sz="2200" dirty="0">
              <a:cs typeface="B Zar" pitchFamily="2" charset="-78"/>
            </a:endParaRPr>
          </a:p>
          <a:p>
            <a:pPr algn="just" rtl="1"/>
            <a:r>
              <a:rPr lang="ar-SA" sz="2200" dirty="0">
                <a:cs typeface="B Zar" pitchFamily="2" charset="-78"/>
              </a:rPr>
              <a:t>موتورها عموما" در کلاس </a:t>
            </a:r>
            <a:r>
              <a:rPr lang="en-US" sz="2200" dirty="0">
                <a:cs typeface="B Zar" pitchFamily="2" charset="-78"/>
              </a:rPr>
              <a:t>F</a:t>
            </a:r>
            <a:r>
              <a:rPr lang="ar-SA" sz="2200" dirty="0">
                <a:cs typeface="B Zar" pitchFamily="2" charset="-78"/>
              </a:rPr>
              <a:t> و بندرت در کلاس </a:t>
            </a:r>
            <a:r>
              <a:rPr lang="en-US" sz="2200" dirty="0">
                <a:cs typeface="B Zar" pitchFamily="2" charset="-78"/>
              </a:rPr>
              <a:t>A</a:t>
            </a:r>
            <a:r>
              <a:rPr lang="ar-SA" sz="2200" dirty="0">
                <a:cs typeface="B Zar" pitchFamily="2" charset="-78"/>
              </a:rPr>
              <a:t> کار می کنند . قبل از شروع بکار موتور ، آنها تحت تاثیر دمای محیط اطراف خود قرار دارند که ما اصطلاحا" آن را دمای محیط " </a:t>
            </a:r>
            <a:r>
              <a:rPr lang="en-US" sz="2200" dirty="0">
                <a:cs typeface="B Zar" pitchFamily="2" charset="-78"/>
              </a:rPr>
              <a:t>Temperature Ambient</a:t>
            </a:r>
            <a:r>
              <a:rPr lang="ar-SA" sz="2200" dirty="0">
                <a:cs typeface="B Zar" pitchFamily="2" charset="-78"/>
              </a:rPr>
              <a:t> " می گوئیم .</a:t>
            </a:r>
            <a:endParaRPr lang="en-US" sz="2200" dirty="0">
              <a:cs typeface="B Zar" pitchFamily="2" charset="-78"/>
            </a:endParaRPr>
          </a:p>
          <a:p>
            <a:pPr algn="just" rtl="1"/>
            <a:r>
              <a:rPr lang="ar-SA" sz="2200" dirty="0">
                <a:cs typeface="B Zar" pitchFamily="2" charset="-78"/>
              </a:rPr>
              <a:t>در </a:t>
            </a:r>
            <a:r>
              <a:rPr lang="en-US" sz="2200" dirty="0">
                <a:cs typeface="B Zar" pitchFamily="2" charset="-78"/>
              </a:rPr>
              <a:t>NEMA</a:t>
            </a:r>
            <a:r>
              <a:rPr lang="ar-SA" sz="2200" dirty="0">
                <a:cs typeface="B Zar" pitchFamily="2" charset="-78"/>
              </a:rPr>
              <a:t> برای تمام کلاسهای عایق بندی دمای ابتدایی 40 درجه سانتیگراد با یک رنج حرارتی بصورت زیر استاندارد شده است :</a:t>
            </a:r>
            <a:endParaRPr lang="en-US" sz="2200" dirty="0">
              <a:cs typeface="B Zar" pitchFamily="2" charset="-78"/>
            </a:endParaRPr>
          </a:p>
          <a:p>
            <a:pPr algn="just" rtl="1"/>
            <a:r>
              <a:rPr lang="ar-SA" sz="2200" dirty="0">
                <a:cs typeface="B Zar" pitchFamily="2" charset="-78"/>
              </a:rPr>
              <a:t>وقتی موتور استارت می خورد ، دما افزایش می یابد . هر کلاسی یک دمای مجاز مشخصی دارد . ترکیبی از دمای محیط و دمای مجاز معادل ماکزیمم دمای سیم پیچها خواهدبود . بعنوان مثال در کلاس </a:t>
            </a:r>
            <a:r>
              <a:rPr lang="en-US" sz="2200" dirty="0">
                <a:cs typeface="B Zar" pitchFamily="2" charset="-78"/>
              </a:rPr>
              <a:t>F</a:t>
            </a:r>
            <a:r>
              <a:rPr lang="ar-SA" sz="2200" dirty="0">
                <a:cs typeface="B Zar" pitchFamily="2" charset="-78"/>
              </a:rPr>
              <a:t> ، با فاکتور سرویس 1 ، دما به اندازه 105 درجه می تواند افزایش یابد . بنابراین داریم که :</a:t>
            </a:r>
            <a:endParaRPr lang="en-US" sz="2200" dirty="0">
              <a:cs typeface="B Zar" pitchFamily="2" charset="-78"/>
            </a:endParaRPr>
          </a:p>
          <a:p>
            <a:pPr algn="just" rtl="1"/>
            <a:r>
              <a:rPr lang="ar-SA" sz="2200" dirty="0">
                <a:cs typeface="B Zar" pitchFamily="2" charset="-78"/>
              </a:rPr>
              <a:t>145= 40 + 105</a:t>
            </a:r>
            <a:endParaRPr lang="en-US" sz="2200" dirty="0">
              <a:cs typeface="B Zar" pitchFamily="2" charset="-78"/>
            </a:endParaRPr>
          </a:p>
          <a:p>
            <a:pPr algn="just" rtl="1"/>
            <a:r>
              <a:rPr lang="en-US" sz="2200" dirty="0">
                <a:cs typeface="B Zar" pitchFamily="2" charset="-78"/>
              </a:rPr>
              <a:t>Hot Spot</a:t>
            </a:r>
            <a:r>
              <a:rPr lang="ar-SA" sz="2200" dirty="0">
                <a:cs typeface="B Zar" pitchFamily="2" charset="-78"/>
              </a:rPr>
              <a:t> : با یک بازه مجاز حرارتی ( مثلا" 10 درجه ) گرمترین نقطه در مرکز سیم پیچ را با این نام می شناسیم </a:t>
            </a:r>
            <a:endParaRPr lang="en-US" sz="2200" dirty="0">
              <a:cs typeface="B Zar" pitchFamily="2" charset="-78"/>
            </a:endParaRPr>
          </a:p>
        </p:txBody>
      </p:sp>
    </p:spTree>
  </p:cSld>
  <p:clrMapOvr>
    <a:masterClrMapping/>
  </p:clrMapOvr>
  <p:transition>
    <p:split/>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28596" y="357166"/>
            <a:ext cx="8358246" cy="6215106"/>
          </a:xfrm>
        </p:spPr>
        <p:txBody>
          <a:bodyPr>
            <a:normAutofit/>
          </a:bodyPr>
          <a:lstStyle/>
          <a:p>
            <a:pPr algn="just" rtl="1"/>
            <a:r>
              <a:rPr lang="ar-SA" sz="2200" dirty="0">
                <a:cs typeface="B Zar" pitchFamily="2" charset="-78"/>
              </a:rPr>
              <a:t>در کلاس </a:t>
            </a:r>
            <a:r>
              <a:rPr lang="en-US" sz="2200" dirty="0">
                <a:cs typeface="B Zar" pitchFamily="2" charset="-78"/>
              </a:rPr>
              <a:t>F</a:t>
            </a:r>
            <a:r>
              <a:rPr lang="ar-SA" sz="2200" dirty="0">
                <a:cs typeface="B Zar" pitchFamily="2" charset="-78"/>
              </a:rPr>
              <a:t> این بازه 10 درجه است . بنابراین مرکز سیم پیچ دارای بیشترین دمای مجاز 155 درجه خواهد بود . دمای کاری موتور در کارآیی و طول عمر کاری موتور بسیار مهم است . تا جائیکه 10 افزایش دما از بالاترین حد مجاز باعث کاهش عمرعایق بندی موتور به اندازه 50% می شود .</a:t>
            </a:r>
            <a:endParaRPr lang="en-US" sz="2200" dirty="0">
              <a:cs typeface="B Zar" pitchFamily="2" charset="-78"/>
            </a:endParaRPr>
          </a:p>
          <a:p>
            <a:pPr algn="just" rtl="1"/>
            <a:r>
              <a:rPr lang="ar-SA" sz="2200" dirty="0">
                <a:cs typeface="B Zar" pitchFamily="2" charset="-78"/>
              </a:rPr>
              <a:t>کارآیی موتور ( </a:t>
            </a:r>
            <a:r>
              <a:rPr lang="en-US" sz="2200" dirty="0" err="1">
                <a:cs typeface="B Zar" pitchFamily="2" charset="-78"/>
              </a:rPr>
              <a:t>Effeciency</a:t>
            </a:r>
            <a:r>
              <a:rPr lang="ar-SA" sz="2200" dirty="0">
                <a:cs typeface="B Zar" pitchFamily="2" charset="-78"/>
              </a:rPr>
              <a:t> ) : درحقیقت همان بازده موتور است و نشان دهنده این است که چه مقدار از انرژی داده شده به موتور به انرژی مکانیکی تبدیل می شود . هرچه این عدد به یک نزدیکتر باشد کارآیی موتور بیشتر و البته قیمت موتور بالاتر است . یک موتور 30 اسب بخار با کارآیی 93.6% در مقایسه با موتور مشابهی با کارآیی 83% ، انرژی کمتری مصرف می کند . در نتیجه حرارت کاری پائین تر ، طول عمر بیشتر ، و سطح نویز کمتری خواهد داست .</a:t>
            </a:r>
            <a:endParaRPr lang="en-US" sz="2200" dirty="0">
              <a:cs typeface="B Zar" pitchFamily="2" charset="-78"/>
            </a:endParaRPr>
          </a:p>
          <a:p>
            <a:pPr algn="just"/>
            <a:endParaRPr lang="en-US" sz="2200" dirty="0">
              <a:cs typeface="B Zar" pitchFamily="2" charset="-78"/>
            </a:endParaRPr>
          </a:p>
        </p:txBody>
      </p:sp>
    </p:spTree>
  </p:cSld>
  <p:clrMapOvr>
    <a:masterClrMapping/>
  </p:clrMapOvr>
  <p:transition>
    <p:split/>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500034" y="142852"/>
            <a:ext cx="8286808" cy="5857916"/>
          </a:xfrm>
        </p:spPr>
        <p:txBody>
          <a:bodyPr>
            <a:noAutofit/>
          </a:bodyPr>
          <a:lstStyle/>
          <a:p>
            <a:pPr algn="just" rtl="1"/>
            <a:r>
              <a:rPr lang="ar-SA" sz="2200" b="1" dirty="0" smtClean="0">
                <a:solidFill>
                  <a:schemeClr val="tx2"/>
                </a:solidFill>
                <a:cs typeface="B Jadid" pitchFamily="2" charset="-78"/>
              </a:rPr>
              <a:t>انواع حفاظت</a:t>
            </a:r>
            <a:r>
              <a:rPr lang="fa-IR" sz="2200" b="1" dirty="0" smtClean="0">
                <a:solidFill>
                  <a:schemeClr val="tx2"/>
                </a:solidFill>
                <a:cs typeface="B Jadid" pitchFamily="2" charset="-78"/>
              </a:rPr>
              <a:t> </a:t>
            </a:r>
            <a:r>
              <a:rPr lang="ar-SA" sz="2200" b="1" dirty="0" smtClean="0">
                <a:solidFill>
                  <a:schemeClr val="tx2"/>
                </a:solidFill>
                <a:cs typeface="B Jadid" pitchFamily="2" charset="-78"/>
              </a:rPr>
              <a:t>ها طبق استاندارد دين 40050</a:t>
            </a:r>
            <a:endParaRPr lang="fa-IR" sz="2200" b="1" dirty="0" smtClean="0">
              <a:solidFill>
                <a:schemeClr val="tx2"/>
              </a:solidFill>
              <a:cs typeface="B Jadid" pitchFamily="2" charset="-78"/>
            </a:endParaRPr>
          </a:p>
          <a:p>
            <a:pPr algn="just" rtl="1"/>
            <a:endParaRPr lang="en-US" sz="2200" dirty="0" smtClean="0">
              <a:solidFill>
                <a:schemeClr val="tx2"/>
              </a:solidFill>
              <a:cs typeface="B Zar" pitchFamily="2" charset="-78"/>
            </a:endParaRPr>
          </a:p>
          <a:p>
            <a:pPr algn="just" rtl="1"/>
            <a:r>
              <a:rPr lang="en-US" sz="2200" dirty="0" smtClean="0">
                <a:solidFill>
                  <a:schemeClr val="tx2"/>
                </a:solidFill>
                <a:cs typeface="B Zar" pitchFamily="2" charset="-78"/>
              </a:rPr>
              <a:t>P00</a:t>
            </a:r>
            <a:r>
              <a:rPr lang="ar-SA" sz="2200" dirty="0" smtClean="0">
                <a:solidFill>
                  <a:schemeClr val="tx2"/>
                </a:solidFill>
                <a:cs typeface="B Zar" pitchFamily="2" charset="-78"/>
              </a:rPr>
              <a:t>= باز بدون حفاظت در مقابل تماس با اجسام خارجي و أب</a:t>
            </a:r>
            <a:endParaRPr lang="en-US" sz="2200" dirty="0" smtClean="0">
              <a:solidFill>
                <a:schemeClr val="tx2"/>
              </a:solidFill>
              <a:cs typeface="B Zar" pitchFamily="2" charset="-78"/>
            </a:endParaRPr>
          </a:p>
          <a:p>
            <a:pPr algn="just" rtl="1"/>
            <a:r>
              <a:rPr lang="en-US" sz="2200" dirty="0" smtClean="0">
                <a:solidFill>
                  <a:schemeClr val="tx2"/>
                </a:solidFill>
                <a:cs typeface="B Zar" pitchFamily="2" charset="-78"/>
              </a:rPr>
              <a:t>P10</a:t>
            </a:r>
            <a:r>
              <a:rPr lang="ar-SA" sz="2200" dirty="0" smtClean="0">
                <a:solidFill>
                  <a:schemeClr val="tx2"/>
                </a:solidFill>
                <a:cs typeface="B Zar" pitchFamily="2" charset="-78"/>
              </a:rPr>
              <a:t>= محفوظ در مقابل تماس دست و اجسام بزرگ خارجي</a:t>
            </a:r>
            <a:endParaRPr lang="en-US" sz="2200" dirty="0" smtClean="0">
              <a:solidFill>
                <a:schemeClr val="tx2"/>
              </a:solidFill>
              <a:cs typeface="B Zar" pitchFamily="2" charset="-78"/>
            </a:endParaRPr>
          </a:p>
          <a:p>
            <a:pPr algn="just" rtl="1"/>
            <a:r>
              <a:rPr lang="en-US" sz="2200" dirty="0" smtClean="0">
                <a:solidFill>
                  <a:schemeClr val="tx2"/>
                </a:solidFill>
                <a:cs typeface="B Zar" pitchFamily="2" charset="-78"/>
              </a:rPr>
              <a:t>P11</a:t>
            </a:r>
            <a:r>
              <a:rPr lang="ar-SA" sz="2200" dirty="0" smtClean="0">
                <a:solidFill>
                  <a:schemeClr val="tx2"/>
                </a:solidFill>
                <a:cs typeface="B Zar" pitchFamily="2" charset="-78"/>
              </a:rPr>
              <a:t>= محفوظ در مقابل تماس دست و اجسام بزرگ خارجي - محفوظ در مقابل اب</a:t>
            </a:r>
            <a:endParaRPr lang="en-US" sz="2200" dirty="0" smtClean="0">
              <a:solidFill>
                <a:schemeClr val="tx2"/>
              </a:solidFill>
              <a:cs typeface="B Zar" pitchFamily="2" charset="-78"/>
            </a:endParaRPr>
          </a:p>
          <a:p>
            <a:pPr algn="just" rtl="1"/>
            <a:r>
              <a:rPr lang="en-US" sz="2200" dirty="0" smtClean="0">
                <a:solidFill>
                  <a:schemeClr val="tx2"/>
                </a:solidFill>
                <a:cs typeface="B Zar" pitchFamily="2" charset="-78"/>
              </a:rPr>
              <a:t>P20</a:t>
            </a:r>
            <a:r>
              <a:rPr lang="ar-SA" sz="2200" dirty="0" smtClean="0">
                <a:solidFill>
                  <a:schemeClr val="tx2"/>
                </a:solidFill>
                <a:cs typeface="B Zar" pitchFamily="2" charset="-78"/>
              </a:rPr>
              <a:t>= محفوظ در مقابل تماس انگشت و اجسام با وزن متوسط بدون حفاظ در مقابل اب</a:t>
            </a:r>
            <a:endParaRPr lang="en-US" sz="2200" dirty="0" smtClean="0">
              <a:solidFill>
                <a:schemeClr val="tx2"/>
              </a:solidFill>
              <a:cs typeface="B Zar" pitchFamily="2" charset="-78"/>
            </a:endParaRPr>
          </a:p>
          <a:p>
            <a:pPr algn="just" rtl="1"/>
            <a:r>
              <a:rPr lang="en-US" sz="2200" dirty="0" smtClean="0">
                <a:solidFill>
                  <a:schemeClr val="tx2"/>
                </a:solidFill>
                <a:cs typeface="B Zar" pitchFamily="2" charset="-78"/>
              </a:rPr>
              <a:t>P21</a:t>
            </a:r>
            <a:r>
              <a:rPr lang="ar-SA" sz="2200" dirty="0" smtClean="0">
                <a:solidFill>
                  <a:schemeClr val="tx2"/>
                </a:solidFill>
                <a:cs typeface="B Zar" pitchFamily="2" charset="-78"/>
              </a:rPr>
              <a:t>= محفوظ در مقابل تماس انگشت و اجسام با وزن متوسط - ضد اب</a:t>
            </a:r>
            <a:endParaRPr lang="en-US" sz="2200" dirty="0" smtClean="0">
              <a:solidFill>
                <a:schemeClr val="tx2"/>
              </a:solidFill>
              <a:cs typeface="B Zar" pitchFamily="2" charset="-78"/>
            </a:endParaRPr>
          </a:p>
          <a:p>
            <a:pPr algn="just" rtl="1"/>
            <a:r>
              <a:rPr lang="en-US" sz="2200" dirty="0" smtClean="0">
                <a:solidFill>
                  <a:schemeClr val="tx2"/>
                </a:solidFill>
                <a:cs typeface="B Zar" pitchFamily="2" charset="-78"/>
              </a:rPr>
              <a:t>P22</a:t>
            </a:r>
            <a:r>
              <a:rPr lang="ar-SA" sz="2200" dirty="0" smtClean="0">
                <a:solidFill>
                  <a:schemeClr val="tx2"/>
                </a:solidFill>
                <a:cs typeface="B Zar" pitchFamily="2" charset="-78"/>
              </a:rPr>
              <a:t>= محفوظ در مقابل تماس انگشت و اجسام با وزن متوسط –محفوظ در مقابل ترشح اب بطور عمودي يا</a:t>
            </a:r>
            <a:r>
              <a:rPr lang="fa-IR" sz="2200" dirty="0" smtClean="0">
                <a:solidFill>
                  <a:schemeClr val="tx2"/>
                </a:solidFill>
                <a:cs typeface="B Zar" pitchFamily="2" charset="-78"/>
              </a:rPr>
              <a:t> </a:t>
            </a:r>
            <a:r>
              <a:rPr lang="ar-SA" sz="2200" dirty="0" smtClean="0">
                <a:solidFill>
                  <a:schemeClr val="tx2"/>
                </a:solidFill>
                <a:cs typeface="B Zar" pitchFamily="2" charset="-78"/>
              </a:rPr>
              <a:t>مايل با زاويه بيشتر از 30 درجه نسبت به افق</a:t>
            </a:r>
            <a:endParaRPr lang="en-US" sz="2200" dirty="0" smtClean="0">
              <a:solidFill>
                <a:schemeClr val="tx2"/>
              </a:solidFill>
              <a:cs typeface="B Zar" pitchFamily="2" charset="-78"/>
            </a:endParaRPr>
          </a:p>
          <a:p>
            <a:pPr algn="just" rtl="1"/>
            <a:r>
              <a:rPr lang="en-US" sz="2200" dirty="0" smtClean="0">
                <a:solidFill>
                  <a:schemeClr val="tx2"/>
                </a:solidFill>
                <a:cs typeface="B Zar" pitchFamily="2" charset="-78"/>
              </a:rPr>
              <a:t>P30</a:t>
            </a:r>
            <a:r>
              <a:rPr lang="ar-SA" sz="2200" dirty="0" smtClean="0">
                <a:solidFill>
                  <a:schemeClr val="tx2"/>
                </a:solidFill>
                <a:cs typeface="B Zar" pitchFamily="2" charset="-78"/>
              </a:rPr>
              <a:t>= محفوظ در مقابل تماس با ابزار ها و غيره و اجسام خارجي سبك وزن – بدون محافظت در مقابل اب</a:t>
            </a:r>
            <a:endParaRPr lang="en-US" sz="2200" dirty="0" smtClean="0">
              <a:solidFill>
                <a:schemeClr val="tx2"/>
              </a:solidFill>
              <a:cs typeface="B Zar" pitchFamily="2" charset="-78"/>
            </a:endParaRPr>
          </a:p>
          <a:p>
            <a:pPr algn="just" rtl="1"/>
            <a:r>
              <a:rPr lang="en-US" sz="2200" dirty="0" smtClean="0">
                <a:solidFill>
                  <a:schemeClr val="tx2"/>
                </a:solidFill>
                <a:cs typeface="B Zar" pitchFamily="2" charset="-78"/>
              </a:rPr>
              <a:t>P31</a:t>
            </a:r>
            <a:r>
              <a:rPr lang="ar-SA" sz="2200" dirty="0" smtClean="0">
                <a:solidFill>
                  <a:schemeClr val="tx2"/>
                </a:solidFill>
                <a:cs typeface="B Zar" pitchFamily="2" charset="-78"/>
              </a:rPr>
              <a:t>= محفوظ در مقابل تماس با ابزار ها و غيره و اجسام خارجي سبك وزن - ضد اب</a:t>
            </a:r>
            <a:endParaRPr lang="en-US" sz="2200" dirty="0" smtClean="0">
              <a:solidFill>
                <a:schemeClr val="tx2"/>
              </a:solidFill>
              <a:cs typeface="B Zar" pitchFamily="2" charset="-78"/>
            </a:endParaRPr>
          </a:p>
          <a:p>
            <a:pPr algn="just" rtl="1"/>
            <a:r>
              <a:rPr lang="en-US" sz="2200" dirty="0" smtClean="0">
                <a:solidFill>
                  <a:schemeClr val="tx2"/>
                </a:solidFill>
                <a:cs typeface="B Zar" pitchFamily="2" charset="-78"/>
              </a:rPr>
              <a:t>P32</a:t>
            </a:r>
            <a:r>
              <a:rPr lang="ar-SA" sz="2200" dirty="0" smtClean="0">
                <a:solidFill>
                  <a:schemeClr val="tx2"/>
                </a:solidFill>
                <a:cs typeface="B Zar" pitchFamily="2" charset="-78"/>
              </a:rPr>
              <a:t>= محفوظ در مقابل تماس با ابزار ها و غيره و اجسام خارجي سبك وزن - محفوظ در مقابل ترشح اب بطور عمودي يا مايل با زاويه بيشتر از 30 درجه نسبت به افق</a:t>
            </a:r>
            <a:endParaRPr lang="en-US" sz="2200" dirty="0" smtClean="0">
              <a:solidFill>
                <a:schemeClr val="tx2"/>
              </a:solidFill>
              <a:cs typeface="B Zar" pitchFamily="2" charset="-78"/>
            </a:endParaRPr>
          </a:p>
          <a:p>
            <a:pPr algn="just" rtl="1"/>
            <a:r>
              <a:rPr lang="en-US" sz="2200" dirty="0" smtClean="0">
                <a:solidFill>
                  <a:schemeClr val="tx2"/>
                </a:solidFill>
                <a:cs typeface="B Zar" pitchFamily="2" charset="-78"/>
              </a:rPr>
              <a:t>P40</a:t>
            </a:r>
            <a:r>
              <a:rPr lang="ar-SA" sz="2200" dirty="0" smtClean="0">
                <a:solidFill>
                  <a:schemeClr val="tx2"/>
                </a:solidFill>
                <a:cs typeface="B Zar" pitchFamily="2" charset="-78"/>
              </a:rPr>
              <a:t>= محفوظ در مقابل كليه موارد فوق</a:t>
            </a:r>
            <a:endParaRPr lang="en-US" sz="2200" dirty="0" smtClean="0">
              <a:solidFill>
                <a:schemeClr val="tx2"/>
              </a:solidFill>
              <a:cs typeface="B Zar" pitchFamily="2" charset="-78"/>
            </a:endParaRPr>
          </a:p>
          <a:p>
            <a:pPr algn="just" rtl="1"/>
            <a:endParaRPr lang="en-US" sz="2200" b="0" dirty="0">
              <a:solidFill>
                <a:schemeClr val="tx2"/>
              </a:solidFill>
              <a:cs typeface="B Zar" pitchFamily="2" charset="-78"/>
            </a:endParaRPr>
          </a:p>
        </p:txBody>
      </p:sp>
    </p:spTree>
  </p:cSld>
  <p:clrMapOvr>
    <a:masterClrMapping/>
  </p:clrMapOvr>
  <p:transition>
    <p:split/>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500034" y="214290"/>
            <a:ext cx="8286808" cy="6643710"/>
          </a:xfrm>
        </p:spPr>
        <p:txBody>
          <a:bodyPr>
            <a:noAutofit/>
          </a:bodyPr>
          <a:lstStyle/>
          <a:p>
            <a:pPr algn="just" rtl="1"/>
            <a:r>
              <a:rPr lang="ar-SA" sz="2200" b="1" dirty="0" smtClean="0">
                <a:solidFill>
                  <a:srgbClr val="0070C0"/>
                </a:solidFill>
                <a:cs typeface="B Zar" pitchFamily="2" charset="-78"/>
              </a:rPr>
              <a:t>مکانیزاسیون نگهداری و تعمیرات الکتروموتور ها با معرفی نرم افزار " دستیار "</a:t>
            </a:r>
            <a:endParaRPr lang="en-US" sz="2200" b="1" dirty="0" smtClean="0">
              <a:solidFill>
                <a:srgbClr val="0070C0"/>
              </a:solidFill>
              <a:cs typeface="B Zar" pitchFamily="2" charset="-78"/>
            </a:endParaRPr>
          </a:p>
          <a:p>
            <a:pPr algn="just" rtl="1"/>
            <a:r>
              <a:rPr lang="ar-SA" sz="2200" dirty="0" smtClean="0">
                <a:solidFill>
                  <a:schemeClr val="tx1"/>
                </a:solidFill>
                <a:cs typeface="B Zar" pitchFamily="2" charset="-78"/>
              </a:rPr>
              <a:t>1- آنالیز جریان</a:t>
            </a:r>
            <a:endParaRPr lang="en-US" sz="2200" dirty="0" smtClean="0">
              <a:solidFill>
                <a:schemeClr val="tx1"/>
              </a:solidFill>
              <a:cs typeface="B Zar" pitchFamily="2" charset="-78"/>
            </a:endParaRPr>
          </a:p>
          <a:p>
            <a:pPr algn="just" rtl="1"/>
            <a:r>
              <a:rPr lang="ar-SA" sz="2200" dirty="0" smtClean="0">
                <a:solidFill>
                  <a:schemeClr val="tx1"/>
                </a:solidFill>
                <a:cs typeface="B Zar" pitchFamily="2" charset="-78"/>
              </a:rPr>
              <a:t>2- آنالیز ارتعاشات</a:t>
            </a:r>
            <a:endParaRPr lang="en-US" sz="2200" dirty="0" smtClean="0">
              <a:solidFill>
                <a:schemeClr val="tx1"/>
              </a:solidFill>
              <a:cs typeface="B Zar" pitchFamily="2" charset="-78"/>
            </a:endParaRPr>
          </a:p>
          <a:p>
            <a:pPr algn="just" rtl="1"/>
            <a:r>
              <a:rPr lang="ar-SA" sz="2200" dirty="0" smtClean="0">
                <a:solidFill>
                  <a:schemeClr val="tx1"/>
                </a:solidFill>
                <a:cs typeface="B Zar" pitchFamily="2" charset="-78"/>
              </a:rPr>
              <a:t>3- ترموگرافی</a:t>
            </a:r>
            <a:endParaRPr lang="en-US" sz="2200" dirty="0" smtClean="0">
              <a:solidFill>
                <a:schemeClr val="tx1"/>
              </a:solidFill>
              <a:cs typeface="B Zar" pitchFamily="2" charset="-78"/>
            </a:endParaRPr>
          </a:p>
          <a:p>
            <a:pPr algn="just" rtl="1"/>
            <a:r>
              <a:rPr lang="ar-SA" sz="2200" dirty="0" smtClean="0">
                <a:solidFill>
                  <a:schemeClr val="tx1"/>
                </a:solidFill>
                <a:cs typeface="B Zar" pitchFamily="2" charset="-78"/>
              </a:rPr>
              <a:t>4- آنالیز مدار موتور</a:t>
            </a:r>
            <a:endParaRPr lang="en-US" sz="2200" dirty="0" smtClean="0">
              <a:solidFill>
                <a:schemeClr val="tx1"/>
              </a:solidFill>
              <a:cs typeface="B Zar" pitchFamily="2" charset="-78"/>
            </a:endParaRPr>
          </a:p>
          <a:p>
            <a:pPr algn="just" rtl="1"/>
            <a:r>
              <a:rPr lang="ar-SA" sz="2200" dirty="0" smtClean="0">
                <a:solidFill>
                  <a:schemeClr val="tx1"/>
                </a:solidFill>
                <a:cs typeface="B Zar" pitchFamily="2" charset="-78"/>
              </a:rPr>
              <a:t>5- آنالیز آلتراسونیک</a:t>
            </a:r>
            <a:endParaRPr lang="en-US" sz="2200" dirty="0" smtClean="0">
              <a:solidFill>
                <a:schemeClr val="tx1"/>
              </a:solidFill>
              <a:cs typeface="B Zar" pitchFamily="2" charset="-78"/>
            </a:endParaRPr>
          </a:p>
          <a:p>
            <a:pPr algn="just" rtl="1"/>
            <a:r>
              <a:rPr lang="ar-SA" sz="2200" dirty="0" smtClean="0">
                <a:solidFill>
                  <a:schemeClr val="tx1"/>
                </a:solidFill>
                <a:cs typeface="B Zar" pitchFamily="2" charset="-78"/>
              </a:rPr>
              <a:t>6- تستهای الکتریکی</a:t>
            </a:r>
            <a:endParaRPr lang="en-US" sz="2200" dirty="0" smtClean="0">
              <a:solidFill>
                <a:schemeClr val="tx1"/>
              </a:solidFill>
              <a:cs typeface="B Zar" pitchFamily="2" charset="-78"/>
            </a:endParaRPr>
          </a:p>
          <a:p>
            <a:pPr algn="just" rtl="1"/>
            <a:r>
              <a:rPr lang="ar-SA" sz="2200" dirty="0" smtClean="0">
                <a:solidFill>
                  <a:schemeClr val="tx1"/>
                </a:solidFill>
                <a:cs typeface="B Zar" pitchFamily="2" charset="-78"/>
              </a:rPr>
              <a:t>7- آنالیز روغن</a:t>
            </a:r>
            <a:endParaRPr lang="en-US" sz="2200" dirty="0" smtClean="0">
              <a:solidFill>
                <a:schemeClr val="tx1"/>
              </a:solidFill>
              <a:cs typeface="B Zar" pitchFamily="2" charset="-78"/>
            </a:endParaRPr>
          </a:p>
          <a:p>
            <a:pPr algn="just" rtl="1"/>
            <a:endParaRPr lang="fa-IR" sz="1100" dirty="0" smtClean="0">
              <a:solidFill>
                <a:schemeClr val="tx1"/>
              </a:solidFill>
              <a:cs typeface="B Zar" pitchFamily="2" charset="-78"/>
            </a:endParaRPr>
          </a:p>
          <a:p>
            <a:pPr algn="just" rtl="1"/>
            <a:r>
              <a:rPr lang="ar-SA" sz="2200" dirty="0" smtClean="0">
                <a:solidFill>
                  <a:schemeClr val="tx1"/>
                </a:solidFill>
                <a:cs typeface="B Zar" pitchFamily="2" charset="-78"/>
              </a:rPr>
              <a:t>در روش نت براساس شرایط ( </a:t>
            </a:r>
            <a:r>
              <a:rPr lang="en-US" sz="2200" dirty="0" smtClean="0">
                <a:solidFill>
                  <a:schemeClr val="tx1"/>
                </a:solidFill>
                <a:cs typeface="B Zar" pitchFamily="2" charset="-78"/>
              </a:rPr>
              <a:t>CBM</a:t>
            </a:r>
            <a:r>
              <a:rPr lang="ar-SA" sz="2200" dirty="0" smtClean="0">
                <a:solidFill>
                  <a:schemeClr val="tx1"/>
                </a:solidFill>
                <a:cs typeface="B Zar" pitchFamily="2" charset="-78"/>
              </a:rPr>
              <a:t> ) بصورت مراحل زیر همانطوریکه ملاحظه می شود نیاز به جمع آوری و سپس تجزیه و تحلیل داده های آماری می باشد .</a:t>
            </a:r>
            <a:endParaRPr lang="fa-IR" sz="2200" dirty="0" smtClean="0">
              <a:solidFill>
                <a:schemeClr val="tx1"/>
              </a:solidFill>
              <a:cs typeface="B Zar" pitchFamily="2" charset="-78"/>
            </a:endParaRPr>
          </a:p>
          <a:p>
            <a:pPr algn="just" rtl="1"/>
            <a:endParaRPr lang="en-US" sz="2200" dirty="0" smtClean="0">
              <a:solidFill>
                <a:schemeClr val="tx1"/>
              </a:solidFill>
              <a:cs typeface="B Zar" pitchFamily="2" charset="-78"/>
            </a:endParaRPr>
          </a:p>
          <a:p>
            <a:pPr algn="just" rtl="1"/>
            <a:r>
              <a:rPr lang="ar-SA" sz="2200" dirty="0" smtClean="0">
                <a:solidFill>
                  <a:schemeClr val="tx1"/>
                </a:solidFill>
                <a:cs typeface="B Zar" pitchFamily="2" charset="-78"/>
              </a:rPr>
              <a:t> 1- آماده سازی</a:t>
            </a:r>
            <a:endParaRPr lang="en-US" sz="2200" dirty="0" smtClean="0">
              <a:solidFill>
                <a:schemeClr val="tx1"/>
              </a:solidFill>
              <a:cs typeface="B Zar" pitchFamily="2" charset="-78"/>
            </a:endParaRPr>
          </a:p>
          <a:p>
            <a:pPr algn="just" rtl="1"/>
            <a:r>
              <a:rPr lang="ar-SA" sz="2200" dirty="0" smtClean="0">
                <a:solidFill>
                  <a:schemeClr val="tx1"/>
                </a:solidFill>
                <a:cs typeface="B Zar" pitchFamily="2" charset="-78"/>
              </a:rPr>
              <a:t>2- طراحی</a:t>
            </a:r>
            <a:endParaRPr lang="en-US" sz="2200" dirty="0" smtClean="0">
              <a:solidFill>
                <a:schemeClr val="tx1"/>
              </a:solidFill>
              <a:cs typeface="B Zar" pitchFamily="2" charset="-78"/>
            </a:endParaRPr>
          </a:p>
          <a:p>
            <a:pPr algn="just" rtl="1"/>
            <a:r>
              <a:rPr lang="ar-SA" sz="2200" dirty="0" smtClean="0">
                <a:solidFill>
                  <a:schemeClr val="tx1"/>
                </a:solidFill>
                <a:cs typeface="B Zar" pitchFamily="2" charset="-78"/>
              </a:rPr>
              <a:t>3- استقرار و اجرا</a:t>
            </a:r>
            <a:endParaRPr lang="en-US" sz="2200" dirty="0" smtClean="0">
              <a:solidFill>
                <a:schemeClr val="tx1"/>
              </a:solidFill>
              <a:cs typeface="B Zar" pitchFamily="2" charset="-78"/>
            </a:endParaRPr>
          </a:p>
          <a:p>
            <a:pPr algn="just" rtl="1"/>
            <a:r>
              <a:rPr lang="ar-SA" sz="2200" dirty="0" smtClean="0">
                <a:solidFill>
                  <a:schemeClr val="tx1"/>
                </a:solidFill>
                <a:cs typeface="B Zar" pitchFamily="2" charset="-78"/>
              </a:rPr>
              <a:t>4- بهبود سیستم</a:t>
            </a:r>
            <a:endParaRPr lang="en-US" sz="2200" dirty="0" smtClean="0">
              <a:solidFill>
                <a:schemeClr val="tx1"/>
              </a:solidFill>
              <a:cs typeface="B Zar" pitchFamily="2" charset="-78"/>
            </a:endParaRPr>
          </a:p>
          <a:p>
            <a:pPr algn="just" rtl="1"/>
            <a:endParaRPr lang="en-US" sz="2200" b="0" dirty="0">
              <a:solidFill>
                <a:schemeClr val="tx1"/>
              </a:solidFill>
              <a:cs typeface="B Zar" pitchFamily="2" charset="-78"/>
            </a:endParaRPr>
          </a:p>
        </p:txBody>
      </p:sp>
    </p:spTree>
  </p:cSld>
  <p:clrMapOvr>
    <a:masterClrMapping/>
  </p:clrMapOvr>
  <p:transition>
    <p:split/>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42844" y="214290"/>
            <a:ext cx="8643998" cy="6643710"/>
          </a:xfrm>
        </p:spPr>
        <p:txBody>
          <a:bodyPr>
            <a:noAutofit/>
          </a:bodyPr>
          <a:lstStyle/>
          <a:p>
            <a:pPr algn="just" rtl="1"/>
            <a:r>
              <a:rPr lang="ar-SA" sz="2200" b="1" dirty="0" smtClean="0">
                <a:solidFill>
                  <a:srgbClr val="00B050"/>
                </a:solidFill>
                <a:cs typeface="B Zar" pitchFamily="2" charset="-78"/>
              </a:rPr>
              <a:t>فاکتورهای مهم در کارآیی و عملکرد الکتروموتورها</a:t>
            </a:r>
            <a:endParaRPr lang="fa-IR" sz="2200" b="1" dirty="0" smtClean="0">
              <a:solidFill>
                <a:srgbClr val="00B050"/>
              </a:solidFill>
              <a:cs typeface="B Zar" pitchFamily="2" charset="-78"/>
            </a:endParaRPr>
          </a:p>
          <a:p>
            <a:pPr algn="just" rtl="1"/>
            <a:r>
              <a:rPr lang="ar-SA" sz="2200" b="1" dirty="0" smtClean="0">
                <a:solidFill>
                  <a:schemeClr val="accent2">
                    <a:lumMod val="75000"/>
                  </a:schemeClr>
                </a:solidFill>
                <a:cs typeface="B Zar" pitchFamily="2" charset="-78"/>
              </a:rPr>
              <a:t>فاکتورهای موثر در کارآیی و عملکرد موتور :</a:t>
            </a:r>
            <a:endParaRPr lang="fa-IR" sz="2200" b="1" dirty="0" smtClean="0">
              <a:solidFill>
                <a:schemeClr val="accent2">
                  <a:lumMod val="75000"/>
                </a:schemeClr>
              </a:solidFill>
              <a:cs typeface="B Zar" pitchFamily="2" charset="-78"/>
            </a:endParaRPr>
          </a:p>
          <a:p>
            <a:pPr algn="just" rtl="1"/>
            <a:r>
              <a:rPr lang="ar-SA" sz="2200" b="1" dirty="0" smtClean="0">
                <a:solidFill>
                  <a:srgbClr val="0070C0"/>
                </a:solidFill>
                <a:cs typeface="B Zar" pitchFamily="2" charset="-78"/>
              </a:rPr>
              <a:t>1- ولتاژ : </a:t>
            </a:r>
            <a:r>
              <a:rPr lang="ar-SA" sz="2200" dirty="0" smtClean="0">
                <a:solidFill>
                  <a:schemeClr val="tx1"/>
                </a:solidFill>
                <a:cs typeface="B Zar" pitchFamily="2" charset="-78"/>
              </a:rPr>
              <a:t>افزیش یا کاهش ولتاژ از یک حد مجاز تاثیرات مخربی بر روی موتورها می گذارد . با توجه به جدول زیر داریم که :</a:t>
            </a:r>
            <a:endParaRPr lang="en-US" sz="2200" dirty="0" smtClean="0">
              <a:solidFill>
                <a:schemeClr val="tx1"/>
              </a:solidFill>
              <a:cs typeface="B Zar" pitchFamily="2" charset="-78"/>
            </a:endParaRPr>
          </a:p>
          <a:p>
            <a:pPr algn="just" rtl="1"/>
            <a:r>
              <a:rPr lang="ar-SA" sz="2200" dirty="0" smtClean="0">
                <a:solidFill>
                  <a:schemeClr val="tx1"/>
                </a:solidFill>
                <a:cs typeface="B Zar" pitchFamily="2" charset="-78"/>
              </a:rPr>
              <a:t>الف – کاهش 10% ولتاژ از مقدار نامی ، موجب 20% کاهش گشتاور شده و آن سبب می شود که موتور استارت بشود و یا اینکه به دور نامی برسد .</a:t>
            </a:r>
            <a:endParaRPr lang="en-US" sz="2200" dirty="0" smtClean="0">
              <a:solidFill>
                <a:schemeClr val="tx1"/>
              </a:solidFill>
              <a:cs typeface="B Zar" pitchFamily="2" charset="-78"/>
            </a:endParaRPr>
          </a:p>
          <a:p>
            <a:pPr algn="just" rtl="1"/>
            <a:r>
              <a:rPr lang="ar-SA" sz="2200" dirty="0" smtClean="0">
                <a:solidFill>
                  <a:schemeClr val="tx1"/>
                </a:solidFill>
                <a:cs typeface="B Zar" pitchFamily="2" charset="-78"/>
              </a:rPr>
              <a:t>ب- افزایش 10% ولتاژ از مقدار نامی ، باعث افزایش 20% گشتاور استارت را و این می تواند سبب آسیب دیدگی موتور بدلایل ( افزایش جریان در بار نامی و حرارت ) شود .</a:t>
            </a:r>
            <a:endParaRPr lang="fa-IR" sz="2200" dirty="0" smtClean="0">
              <a:solidFill>
                <a:schemeClr val="tx1"/>
              </a:solidFill>
              <a:cs typeface="B Zar" pitchFamily="2" charset="-78"/>
            </a:endParaRPr>
          </a:p>
          <a:p>
            <a:pPr algn="just" rtl="1"/>
            <a:r>
              <a:rPr lang="ar-SA" sz="2200" dirty="0" smtClean="0">
                <a:solidFill>
                  <a:schemeClr val="tx1"/>
                </a:solidFill>
                <a:cs typeface="B Zar" pitchFamily="2" charset="-78"/>
              </a:rPr>
              <a:t> </a:t>
            </a:r>
            <a:endParaRPr lang="en-US" sz="2200" dirty="0" smtClean="0">
              <a:solidFill>
                <a:schemeClr val="tx1"/>
              </a:solidFill>
              <a:cs typeface="B Zar" pitchFamily="2" charset="-78"/>
            </a:endParaRPr>
          </a:p>
          <a:p>
            <a:pPr algn="just" rtl="1"/>
            <a:r>
              <a:rPr lang="ar-SA" sz="2200" b="1" dirty="0" smtClean="0">
                <a:solidFill>
                  <a:srgbClr val="0070C0"/>
                </a:solidFill>
                <a:cs typeface="B Zar" pitchFamily="2" charset="-78"/>
              </a:rPr>
              <a:t>2- فرکانس : </a:t>
            </a:r>
            <a:r>
              <a:rPr lang="ar-SA" sz="2200" dirty="0" smtClean="0">
                <a:solidFill>
                  <a:schemeClr val="tx1"/>
                </a:solidFill>
                <a:cs typeface="B Zar" pitchFamily="2" charset="-78"/>
              </a:rPr>
              <a:t>تغییرات در فرکانس می تواند بر روی مشخصات موتور همچون گشتاور و سرعت تاثیر گذار باشد . اگر به جدول زیر توجه فرمائید ، بعنوان مثال ملاحظه خواهید نمود که افزایش 5% در فرکانس باعث افزایش 5% در سرعت در بار نامی و کاهش 10% در گشتاور استارت باشد .</a:t>
            </a:r>
            <a:endParaRPr lang="fa-IR" sz="2200" dirty="0" smtClean="0">
              <a:solidFill>
                <a:schemeClr val="tx1"/>
              </a:solidFill>
              <a:cs typeface="B Zar" pitchFamily="2" charset="-78"/>
            </a:endParaRPr>
          </a:p>
          <a:p>
            <a:pPr algn="just" rtl="1"/>
            <a:endParaRPr lang="en-US" sz="2200" dirty="0" smtClean="0">
              <a:solidFill>
                <a:schemeClr val="tx1"/>
              </a:solidFill>
              <a:cs typeface="B Zar" pitchFamily="2" charset="-78"/>
            </a:endParaRPr>
          </a:p>
          <a:p>
            <a:pPr algn="just" rtl="1"/>
            <a:r>
              <a:rPr lang="ar-SA" sz="2200" b="1" dirty="0" smtClean="0">
                <a:solidFill>
                  <a:srgbClr val="0070C0"/>
                </a:solidFill>
                <a:cs typeface="B Zar" pitchFamily="2" charset="-78"/>
              </a:rPr>
              <a:t>3- ارتفاع : </a:t>
            </a:r>
            <a:r>
              <a:rPr lang="ar-SA" sz="2200" dirty="0" smtClean="0">
                <a:solidFill>
                  <a:schemeClr val="tx1"/>
                </a:solidFill>
                <a:cs typeface="B Zar" pitchFamily="2" charset="-78"/>
              </a:rPr>
              <a:t>عامل موثر دیگر ارتفاع است . موتورها معمولا" برای ارتفاع تا 1100 متر( 3300 </a:t>
            </a:r>
            <a:r>
              <a:rPr lang="en-US" sz="2200" dirty="0" smtClean="0">
                <a:solidFill>
                  <a:schemeClr val="tx1"/>
                </a:solidFill>
                <a:cs typeface="B Zar" pitchFamily="2" charset="-78"/>
              </a:rPr>
              <a:t>feet</a:t>
            </a:r>
            <a:r>
              <a:rPr lang="ar-SA" sz="2200" dirty="0" smtClean="0">
                <a:solidFill>
                  <a:schemeClr val="tx1"/>
                </a:solidFill>
                <a:cs typeface="B Zar" pitchFamily="2" charset="-78"/>
              </a:rPr>
              <a:t> ) از سطح تراز دریا درنظر گرفته می شوند . در ارتفاع بالاتر از این مقدار هوا رقیقتر بوده و حرارت براحتی انتقال نمی یابد .بنابراین فاکتور ارتفاع بر روی توان موتور تاثیر می گدارد. مثلا" در استاندارد </a:t>
            </a:r>
            <a:r>
              <a:rPr lang="en-US" sz="2200" dirty="0" smtClean="0">
                <a:solidFill>
                  <a:schemeClr val="tx1"/>
                </a:solidFill>
                <a:cs typeface="B Zar" pitchFamily="2" charset="-78"/>
              </a:rPr>
              <a:t>NEMA</a:t>
            </a:r>
            <a:r>
              <a:rPr lang="ar-SA" sz="2200" dirty="0" smtClean="0">
                <a:solidFill>
                  <a:schemeClr val="tx1"/>
                </a:solidFill>
                <a:cs typeface="B Zar" pitchFamily="2" charset="-78"/>
              </a:rPr>
              <a:t> یک موتور 50</a:t>
            </a:r>
            <a:r>
              <a:rPr lang="en-US" sz="2200" dirty="0" smtClean="0">
                <a:solidFill>
                  <a:schemeClr val="tx1"/>
                </a:solidFill>
                <a:cs typeface="B Zar" pitchFamily="2" charset="-78"/>
              </a:rPr>
              <a:t>HP</a:t>
            </a:r>
            <a:r>
              <a:rPr lang="ar-SA" sz="2200" dirty="0" smtClean="0">
                <a:solidFill>
                  <a:schemeClr val="tx1"/>
                </a:solidFill>
                <a:cs typeface="B Zar" pitchFamily="2" charset="-78"/>
              </a:rPr>
              <a:t> در ارتفاع 6600 فیت دارای توان 47</a:t>
            </a:r>
            <a:r>
              <a:rPr lang="en-US" sz="2200" dirty="0" smtClean="0">
                <a:solidFill>
                  <a:schemeClr val="tx1"/>
                </a:solidFill>
                <a:cs typeface="B Zar" pitchFamily="2" charset="-78"/>
              </a:rPr>
              <a:t>HP</a:t>
            </a:r>
            <a:r>
              <a:rPr lang="ar-SA" sz="2200" dirty="0" smtClean="0">
                <a:solidFill>
                  <a:schemeClr val="tx1"/>
                </a:solidFill>
                <a:cs typeface="B Zar" pitchFamily="2" charset="-78"/>
              </a:rPr>
              <a:t>خواهد بود . ( فاکتور ارتفاع 0.94 است . )</a:t>
            </a:r>
            <a:endParaRPr lang="en-US" sz="2200" dirty="0" smtClean="0">
              <a:solidFill>
                <a:schemeClr val="tx1"/>
              </a:solidFill>
              <a:cs typeface="B Zar" pitchFamily="2" charset="-78"/>
            </a:endParaRPr>
          </a:p>
          <a:p>
            <a:pPr algn="just" rtl="1"/>
            <a:endParaRPr lang="en-US" sz="2200" b="0" dirty="0">
              <a:solidFill>
                <a:schemeClr val="tx1"/>
              </a:solidFill>
              <a:cs typeface="B Zar" pitchFamily="2" charset="-78"/>
            </a:endParaRPr>
          </a:p>
        </p:txBody>
      </p:sp>
    </p:spTree>
  </p:cSld>
  <p:clrMapOvr>
    <a:masterClrMapping/>
  </p:clrMapOvr>
  <p:transition>
    <p:split/>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500034" y="214290"/>
            <a:ext cx="8286808" cy="6643710"/>
          </a:xfrm>
        </p:spPr>
        <p:txBody>
          <a:bodyPr>
            <a:noAutofit/>
          </a:bodyPr>
          <a:lstStyle/>
          <a:p>
            <a:pPr algn="just" rtl="1"/>
            <a:r>
              <a:rPr lang="ar-SA" sz="2200" b="1" dirty="0" smtClean="0">
                <a:solidFill>
                  <a:schemeClr val="bg2">
                    <a:lumMod val="50000"/>
                  </a:schemeClr>
                </a:solidFill>
                <a:cs typeface="B Jadid" pitchFamily="2" charset="-78"/>
              </a:rPr>
              <a:t>الکتروموتور وعيب يابي آن</a:t>
            </a:r>
            <a:endParaRPr lang="en-US" sz="2200" b="1" dirty="0" smtClean="0">
              <a:solidFill>
                <a:schemeClr val="bg2">
                  <a:lumMod val="50000"/>
                </a:schemeClr>
              </a:solidFill>
              <a:cs typeface="B Jadid" pitchFamily="2" charset="-78"/>
            </a:endParaRPr>
          </a:p>
          <a:p>
            <a:pPr algn="just" rtl="1"/>
            <a:r>
              <a:rPr lang="ar-SA" sz="2200" dirty="0" smtClean="0">
                <a:solidFill>
                  <a:schemeClr val="tx1"/>
                </a:solidFill>
                <a:cs typeface="B Zar" pitchFamily="2" charset="-78"/>
              </a:rPr>
              <a:t>موتور هاي الکتريکي (آسنکرون-يونيورسال-قطب چاکدار ) عيب يابي ورفع عيب موتور هاي مذکور .</a:t>
            </a:r>
            <a:br>
              <a:rPr lang="ar-SA" sz="2200" dirty="0" smtClean="0">
                <a:solidFill>
                  <a:schemeClr val="tx1"/>
                </a:solidFill>
                <a:cs typeface="B Zar" pitchFamily="2" charset="-78"/>
              </a:rPr>
            </a:br>
            <a:r>
              <a:rPr lang="ar-SA" sz="2200" dirty="0" smtClean="0">
                <a:solidFill>
                  <a:schemeClr val="tx1"/>
                </a:solidFill>
                <a:cs typeface="B Zar" pitchFamily="2" charset="-78"/>
              </a:rPr>
              <a:t>موتور ها مهمترين اجزايي هستند که در لوازم برقي گردنده بکار مي روند.موتور ها انرژي الکتريکي را به انرژي مکانيکي تبديل مي کنند.</a:t>
            </a:r>
            <a:endParaRPr lang="fa-IR" sz="2200" dirty="0" smtClean="0">
              <a:solidFill>
                <a:schemeClr val="tx1"/>
              </a:solidFill>
              <a:cs typeface="B Zar" pitchFamily="2" charset="-78"/>
            </a:endParaRPr>
          </a:p>
          <a:p>
            <a:pPr algn="just" rtl="1"/>
            <a:r>
              <a:rPr lang="ar-SA" sz="2200" b="1" dirty="0" smtClean="0">
                <a:solidFill>
                  <a:schemeClr val="accent6">
                    <a:lumMod val="50000"/>
                  </a:schemeClr>
                </a:solidFill>
                <a:cs typeface="B Zar" pitchFamily="2" charset="-78"/>
              </a:rPr>
              <a:t> الکتروموتور ها را مي توان به سه دسته کلي تقسيم کرد:</a:t>
            </a:r>
            <a:endParaRPr lang="fa-IR" sz="2200" b="1" dirty="0" smtClean="0">
              <a:solidFill>
                <a:schemeClr val="accent6">
                  <a:lumMod val="50000"/>
                </a:schemeClr>
              </a:solidFill>
              <a:cs typeface="B Zar" pitchFamily="2" charset="-78"/>
            </a:endParaRPr>
          </a:p>
          <a:p>
            <a:pPr algn="just" rtl="1"/>
            <a:r>
              <a:rPr lang="ar-SA" sz="2200" dirty="0" smtClean="0">
                <a:solidFill>
                  <a:schemeClr val="tx1"/>
                </a:solidFill>
                <a:cs typeface="B Zar" pitchFamily="2" charset="-78"/>
              </a:rPr>
              <a:t>1- موتور هاي آسنکرون</a:t>
            </a:r>
            <a:endParaRPr lang="fa-IR" sz="2200" dirty="0" smtClean="0">
              <a:solidFill>
                <a:schemeClr val="tx1"/>
              </a:solidFill>
              <a:cs typeface="B Zar" pitchFamily="2" charset="-78"/>
            </a:endParaRPr>
          </a:p>
          <a:p>
            <a:pPr algn="just" rtl="1"/>
            <a:r>
              <a:rPr lang="ar-SA" sz="2200" dirty="0" smtClean="0">
                <a:solidFill>
                  <a:schemeClr val="tx1"/>
                </a:solidFill>
                <a:cs typeface="B Zar" pitchFamily="2" charset="-78"/>
              </a:rPr>
              <a:t>2 - موتور هاي يونيورسال</a:t>
            </a:r>
            <a:endParaRPr lang="fa-IR" sz="2200" dirty="0" smtClean="0">
              <a:solidFill>
                <a:schemeClr val="tx1"/>
              </a:solidFill>
              <a:cs typeface="B Zar" pitchFamily="2" charset="-78"/>
            </a:endParaRPr>
          </a:p>
          <a:p>
            <a:pPr algn="just" rtl="1"/>
            <a:r>
              <a:rPr lang="ar-SA" sz="2200" dirty="0" smtClean="0">
                <a:solidFill>
                  <a:schemeClr val="tx1"/>
                </a:solidFill>
                <a:cs typeface="B Zar" pitchFamily="2" charset="-78"/>
              </a:rPr>
              <a:t>3- موتور با قطب چاکدار</a:t>
            </a:r>
            <a:endParaRPr lang="fa-IR" sz="2200" dirty="0" smtClean="0">
              <a:solidFill>
                <a:schemeClr val="tx1"/>
              </a:solidFill>
              <a:cs typeface="B Zar" pitchFamily="2" charset="-78"/>
            </a:endParaRPr>
          </a:p>
          <a:p>
            <a:pPr algn="just" rtl="1"/>
            <a:r>
              <a:rPr lang="ar-SA" sz="2200" b="1" dirty="0" smtClean="0">
                <a:solidFill>
                  <a:srgbClr val="AA2116"/>
                </a:solidFill>
                <a:cs typeface="B Zar" pitchFamily="2" charset="-78"/>
              </a:rPr>
              <a:t/>
            </a:r>
            <a:br>
              <a:rPr lang="ar-SA" sz="2200" b="1" dirty="0" smtClean="0">
                <a:solidFill>
                  <a:srgbClr val="AA2116"/>
                </a:solidFill>
                <a:cs typeface="B Zar" pitchFamily="2" charset="-78"/>
              </a:rPr>
            </a:br>
            <a:r>
              <a:rPr lang="ar-SA" sz="2200" b="1" dirty="0" smtClean="0">
                <a:solidFill>
                  <a:srgbClr val="AA2116"/>
                </a:solidFill>
                <a:cs typeface="B Zar" pitchFamily="2" charset="-78"/>
              </a:rPr>
              <a:t>1- موتور هاي آسنکرون:</a:t>
            </a:r>
            <a:endParaRPr lang="fa-IR" sz="2200" b="1" dirty="0" smtClean="0">
              <a:solidFill>
                <a:srgbClr val="AA2116"/>
              </a:solidFill>
              <a:cs typeface="B Zar" pitchFamily="2" charset="-78"/>
            </a:endParaRPr>
          </a:p>
          <a:p>
            <a:pPr algn="just" rtl="1"/>
            <a:r>
              <a:rPr lang="ar-SA" sz="2200" dirty="0" smtClean="0">
                <a:solidFill>
                  <a:schemeClr val="tx1"/>
                </a:solidFill>
                <a:cs typeface="B Zar" pitchFamily="2" charset="-78"/>
              </a:rPr>
              <a:t>که با برق متناوب کار مي کنند از دو قسمت روتور واستاتور ساخته شده اند.با روشن شدن موتور سيم پيچ هاي درون شيار هاي استاتور يک ميدان مغناطيسي دوار بوجود مي آورند که اين ميدان برروتور که قسمت گردنده موتور وداراي محور انتقال حرکت مي باشد نيز اثر گذاشته ودر آن خاصيت مغناطيسي بوجود مي آيد .به هر حال با بوجود آمدن قطب هاي مغناطيسي هم نام وغيرهم نام عمل جذب ودفع انجام شده که باعث حرکت چرخشي روتور مي گردد.</a:t>
            </a:r>
            <a:endParaRPr lang="en-US" sz="2200" b="0" dirty="0">
              <a:solidFill>
                <a:schemeClr val="tx1"/>
              </a:solidFill>
              <a:cs typeface="B Zar" pitchFamily="2" charset="-78"/>
            </a:endParaRPr>
          </a:p>
        </p:txBody>
      </p:sp>
    </p:spTree>
  </p:cSld>
  <p:clrMapOvr>
    <a:masterClrMapping/>
  </p:clrMapOvr>
  <p:transition>
    <p:split/>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0"/>
            <a:ext cx="9429784" cy="6858000"/>
          </a:xfrm>
        </p:spPr>
        <p:txBody>
          <a:bodyPr>
            <a:noAutofit/>
          </a:bodyPr>
          <a:lstStyle/>
          <a:p>
            <a:pPr algn="r" rtl="1"/>
            <a:r>
              <a:rPr lang="ar-SA" sz="2200" b="1" dirty="0">
                <a:solidFill>
                  <a:srgbClr val="7030A0"/>
                </a:solidFill>
                <a:cs typeface="B Zar" pitchFamily="2" charset="-78"/>
              </a:rPr>
              <a:t>شناسايي سيم پيچ هاي اصلي وکمکي :</a:t>
            </a:r>
            <a:endParaRPr lang="en-US" sz="2200" b="1" dirty="0">
              <a:solidFill>
                <a:srgbClr val="7030A0"/>
              </a:solidFill>
              <a:cs typeface="B Zar" pitchFamily="2" charset="-78"/>
            </a:endParaRPr>
          </a:p>
          <a:p>
            <a:pPr algn="r" rtl="1"/>
            <a:r>
              <a:rPr lang="ar-SA" sz="2100" dirty="0">
                <a:cs typeface="B Zar" pitchFamily="2" charset="-78"/>
              </a:rPr>
              <a:t>1- سيم پيچ هاي اصلي در زير شيار ها و سيم پيچ کمکي در رو قرار دارند.</a:t>
            </a:r>
            <a:br>
              <a:rPr lang="ar-SA" sz="2100" dirty="0">
                <a:cs typeface="B Zar" pitchFamily="2" charset="-78"/>
              </a:rPr>
            </a:br>
            <a:r>
              <a:rPr lang="ar-SA" sz="2100" dirty="0">
                <a:cs typeface="B Zar" pitchFamily="2" charset="-78"/>
              </a:rPr>
              <a:t>2- سطح مقطع سيم هاي کمکي هميشه از سيم هاي اصلي کمتر است.</a:t>
            </a:r>
            <a:br>
              <a:rPr lang="ar-SA" sz="2100" dirty="0">
                <a:cs typeface="B Zar" pitchFamily="2" charset="-78"/>
              </a:rPr>
            </a:br>
            <a:r>
              <a:rPr lang="ar-SA" sz="2100" dirty="0">
                <a:cs typeface="B Zar" pitchFamily="2" charset="-78"/>
              </a:rPr>
              <a:t>3- سيم پيچ کمکي داراي مقاومت بيشتري (اهم بيشتر ) نسبت به سيم پيچ اصلي است وضمنا" خازن با سيم پيچ کمکي سري شده است.</a:t>
            </a:r>
            <a:br>
              <a:rPr lang="ar-SA" sz="2100" dirty="0">
                <a:cs typeface="B Zar" pitchFamily="2" charset="-78"/>
              </a:rPr>
            </a:br>
            <a:r>
              <a:rPr lang="ar-SA" sz="2100" dirty="0">
                <a:cs typeface="B Zar" pitchFamily="2" charset="-78"/>
              </a:rPr>
              <a:t>عيب يابي موتور هاي آسنکرون - معيوب شدن موتور ها يا مربوط به قطعات برقي مثل سيم پيچ ها وخازن است يا مربوط به قطعات مکانيکي مثل بلبرينگ و بوشن ها </a:t>
            </a:r>
            <a:r>
              <a:rPr lang="ar-SA" sz="2100" dirty="0" smtClean="0">
                <a:cs typeface="B Zar" pitchFamily="2" charset="-78"/>
              </a:rPr>
              <a:t>.</a:t>
            </a:r>
            <a:endParaRPr lang="fa-IR" sz="2100" dirty="0" smtClean="0">
              <a:cs typeface="B Zar" pitchFamily="2" charset="-78"/>
            </a:endParaRPr>
          </a:p>
          <a:p>
            <a:pPr algn="r" rtl="1"/>
            <a:endParaRPr lang="fa-IR" sz="100" dirty="0" smtClean="0">
              <a:cs typeface="B Zar" pitchFamily="2" charset="-78"/>
            </a:endParaRPr>
          </a:p>
          <a:p>
            <a:pPr algn="r" rtl="1"/>
            <a:r>
              <a:rPr lang="ar-SA" sz="2200" b="1" dirty="0" smtClean="0">
                <a:solidFill>
                  <a:srgbClr val="00B050"/>
                </a:solidFill>
                <a:cs typeface="B Zar" pitchFamily="2" charset="-78"/>
              </a:rPr>
              <a:t>عيب يابي قطعات برقي  </a:t>
            </a:r>
            <a:endParaRPr lang="en-US" sz="2200" b="1" dirty="0" smtClean="0">
              <a:solidFill>
                <a:srgbClr val="00B050"/>
              </a:solidFill>
              <a:cs typeface="B Zar" pitchFamily="2" charset="-78"/>
            </a:endParaRPr>
          </a:p>
          <a:p>
            <a:pPr algn="r" rtl="1"/>
            <a:r>
              <a:rPr lang="ar-SA" sz="2000" dirty="0" smtClean="0">
                <a:cs typeface="B Zar" pitchFamily="2" charset="-78"/>
              </a:rPr>
              <a:t>عيب1- موتور اصلا"روشن نشده و جرياني از مدار عبور نمي کند.</a:t>
            </a:r>
            <a:br>
              <a:rPr lang="ar-SA" sz="2000" dirty="0" smtClean="0">
                <a:cs typeface="B Zar" pitchFamily="2" charset="-78"/>
              </a:rPr>
            </a:br>
            <a:r>
              <a:rPr lang="ar-SA" sz="2000" dirty="0" smtClean="0">
                <a:cs typeface="B Zar" pitchFamily="2" charset="-78"/>
              </a:rPr>
              <a:t>علت1 -جايي از مدار قطع است.</a:t>
            </a:r>
            <a:r>
              <a:rPr lang="ar-SA" sz="2200" dirty="0" smtClean="0">
                <a:cs typeface="B Zar" pitchFamily="2" charset="-78"/>
              </a:rPr>
              <a:t/>
            </a:r>
            <a:br>
              <a:rPr lang="ar-SA" sz="2200" dirty="0" smtClean="0">
                <a:cs typeface="B Zar" pitchFamily="2" charset="-78"/>
              </a:rPr>
            </a:br>
            <a:r>
              <a:rPr lang="ar-SA" sz="1800" dirty="0" smtClean="0">
                <a:solidFill>
                  <a:srgbClr val="0070C0"/>
                </a:solidFill>
                <a:cs typeface="B Zar" pitchFamily="2" charset="-78"/>
              </a:rPr>
              <a:t>رفع عيب1- با آوامتر تمام مدار شامل پريز،دوشاخه ،سيم هاي رابط،کليدها واتصالات در تخته کلم موتور را بر رسي وعيب مربوطه را بر طرف مي نماييم.</a:t>
            </a:r>
            <a:r>
              <a:rPr lang="ar-SA" sz="2200" dirty="0" smtClean="0">
                <a:cs typeface="B Zar" pitchFamily="2" charset="-78"/>
              </a:rPr>
              <a:t/>
            </a:r>
            <a:br>
              <a:rPr lang="ar-SA" sz="2200" dirty="0" smtClean="0">
                <a:cs typeface="B Zar" pitchFamily="2" charset="-78"/>
              </a:rPr>
            </a:br>
            <a:r>
              <a:rPr lang="ar-SA" sz="2000" dirty="0" smtClean="0">
                <a:cs typeface="B Zar" pitchFamily="2" charset="-78"/>
              </a:rPr>
              <a:t>عيب2- موتور اصلا"روشن نشده وجرياني از مدار عبور نمي کند.</a:t>
            </a:r>
            <a:br>
              <a:rPr lang="ar-SA" sz="2000" dirty="0" smtClean="0">
                <a:cs typeface="B Zar" pitchFamily="2" charset="-78"/>
              </a:rPr>
            </a:br>
            <a:r>
              <a:rPr lang="ar-SA" sz="2000" dirty="0" smtClean="0">
                <a:cs typeface="B Zar" pitchFamily="2" charset="-78"/>
              </a:rPr>
              <a:t>علت2 -سوختن فيوز.</a:t>
            </a:r>
            <a:r>
              <a:rPr lang="ar-SA" sz="2200" dirty="0" smtClean="0">
                <a:cs typeface="B Zar" pitchFamily="2" charset="-78"/>
              </a:rPr>
              <a:t/>
            </a:r>
            <a:br>
              <a:rPr lang="ar-SA" sz="2200" dirty="0" smtClean="0">
                <a:cs typeface="B Zar" pitchFamily="2" charset="-78"/>
              </a:rPr>
            </a:br>
            <a:r>
              <a:rPr lang="ar-SA" sz="1800" dirty="0" smtClean="0">
                <a:solidFill>
                  <a:srgbClr val="0070C0"/>
                </a:solidFill>
                <a:cs typeface="B Zar" pitchFamily="2" charset="-78"/>
              </a:rPr>
              <a:t>رفع عيب2-ابتدا علت سوختن فيوز که مربوط به اتصالي مي باشد را بررسي نموده پس از آن به تعويض فيوز مي پر دازيم.</a:t>
            </a:r>
            <a:endParaRPr lang="fa-IR" sz="1800" dirty="0" smtClean="0">
              <a:solidFill>
                <a:srgbClr val="0070C0"/>
              </a:solidFill>
              <a:cs typeface="B Zar" pitchFamily="2" charset="-78"/>
            </a:endParaRPr>
          </a:p>
          <a:p>
            <a:pPr algn="r" rtl="1"/>
            <a:r>
              <a:rPr lang="ar-SA" sz="2000" dirty="0" smtClean="0">
                <a:cs typeface="B Zar" pitchFamily="2" charset="-78"/>
              </a:rPr>
              <a:t>عيب3-موتور پس از روشن شدن خيلي زود داغ مي شود. </a:t>
            </a:r>
            <a:endParaRPr lang="fa-IR" sz="2000" dirty="0" smtClean="0">
              <a:cs typeface="B Zar" pitchFamily="2" charset="-78"/>
            </a:endParaRPr>
          </a:p>
          <a:p>
            <a:pPr algn="r" rtl="1"/>
            <a:r>
              <a:rPr lang="ar-SA" sz="2000" dirty="0" smtClean="0">
                <a:cs typeface="B Zar" pitchFamily="2" charset="-78"/>
              </a:rPr>
              <a:t>علت3-موتور نيم سوز است.</a:t>
            </a:r>
            <a:r>
              <a:rPr lang="ar-SA" sz="2200" dirty="0" smtClean="0">
                <a:cs typeface="B Zar" pitchFamily="2" charset="-78"/>
              </a:rPr>
              <a:t/>
            </a:r>
            <a:br>
              <a:rPr lang="ar-SA" sz="2200" dirty="0" smtClean="0">
                <a:cs typeface="B Zar" pitchFamily="2" charset="-78"/>
              </a:rPr>
            </a:br>
            <a:r>
              <a:rPr lang="ar-SA" sz="1800" dirty="0" smtClean="0">
                <a:solidFill>
                  <a:srgbClr val="0070C0"/>
                </a:solidFill>
                <a:cs typeface="B Zar" pitchFamily="2" charset="-78"/>
              </a:rPr>
              <a:t>رفع عيب3- در هر کدام از سيم پيچ هاي کمکي واصلي ميتواند اتصال حلقه ويا اتصال کلاف به کلاف بوجود آمده باشد.بنابر اين مسير جريان الکتريکي کوتاه شده در نتيجه ميدان مغناطيسي مناسب براي گردش بوجود نمي آيد وباعث داغي موتور ميشود.موتور هاي نيم سوز جريان بيشتري نسبت به موتور هاي سالم مشابه خود دريافت مي کنند. براي رفع عيب در صورتي که محل اتصالي مشخص باشد وبتوان به نحوي آن را عايق نمود اقدام کرده ودر غير اين صورت موتور بايد دو باره سيم پيچي شود.</a:t>
            </a:r>
            <a:r>
              <a:rPr lang="ar-SA" sz="2200" dirty="0" smtClean="0">
                <a:cs typeface="B Zar" pitchFamily="2" charset="-78"/>
              </a:rPr>
              <a:t/>
            </a:r>
            <a:br>
              <a:rPr lang="ar-SA" sz="2200" dirty="0" smtClean="0">
                <a:cs typeface="B Zar" pitchFamily="2" charset="-78"/>
              </a:rPr>
            </a:br>
            <a:r>
              <a:rPr lang="ar-SA" sz="2200" dirty="0" smtClean="0">
                <a:cs typeface="B Zar" pitchFamily="2" charset="-78"/>
              </a:rPr>
              <a:t/>
            </a:r>
            <a:br>
              <a:rPr lang="ar-SA" sz="2200" dirty="0" smtClean="0">
                <a:cs typeface="B Zar" pitchFamily="2" charset="-78"/>
              </a:rPr>
            </a:br>
            <a:endParaRPr lang="en-US" sz="2200" dirty="0">
              <a:cs typeface="B Zar" pitchFamily="2" charset="-78"/>
            </a:endParaRPr>
          </a:p>
          <a:p>
            <a:pPr algn="r" rtl="1"/>
            <a:endParaRPr lang="en-US" sz="2200" dirty="0" smtClean="0">
              <a:cs typeface="B Zar" pitchFamily="2" charset="-78"/>
            </a:endParaRPr>
          </a:p>
          <a:p>
            <a:pPr algn="r" rtl="1"/>
            <a:endParaRPr lang="en-US" sz="2200" dirty="0">
              <a:cs typeface="B Zar" pitchFamily="2" charset="-78"/>
            </a:endParaRPr>
          </a:p>
        </p:txBody>
      </p:sp>
    </p:spTree>
  </p:cSld>
  <p:clrMapOvr>
    <a:masterClrMapping/>
  </p:clrMapOvr>
  <p:transition>
    <p:split/>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14346" y="-285776"/>
            <a:ext cx="9358346" cy="7143776"/>
          </a:xfrm>
        </p:spPr>
        <p:txBody>
          <a:bodyPr>
            <a:noAutofit/>
          </a:bodyPr>
          <a:lstStyle/>
          <a:p>
            <a:pPr algn="r"/>
            <a:r>
              <a:rPr lang="ar-SA" sz="2200" dirty="0" smtClean="0">
                <a:cs typeface="B Zar" pitchFamily="2" charset="-78"/>
              </a:rPr>
              <a:t/>
            </a:r>
            <a:br>
              <a:rPr lang="ar-SA" sz="2200" dirty="0" smtClean="0">
                <a:cs typeface="B Zar" pitchFamily="2" charset="-78"/>
              </a:rPr>
            </a:br>
            <a:r>
              <a:rPr lang="ar-SA" sz="2200" dirty="0" smtClean="0">
                <a:cs typeface="B Zar" pitchFamily="2" charset="-78"/>
              </a:rPr>
              <a:t>عيب4- موتور پس از روشن شدن خيلي زود داغ مي شود.</a:t>
            </a:r>
            <a:endParaRPr lang="en-US" sz="2200" dirty="0" smtClean="0">
              <a:cs typeface="B Zar" pitchFamily="2" charset="-78"/>
            </a:endParaRPr>
          </a:p>
          <a:p>
            <a:pPr algn="r"/>
            <a:r>
              <a:rPr lang="ar-SA" sz="2200" dirty="0" smtClean="0">
                <a:cs typeface="B Zar" pitchFamily="2" charset="-78"/>
              </a:rPr>
              <a:t>علت4- زياد </a:t>
            </a:r>
            <a:r>
              <a:rPr lang="ar-SA" sz="2200" dirty="0">
                <a:cs typeface="B Zar" pitchFamily="2" charset="-78"/>
              </a:rPr>
              <a:t>بودن بار موتور.</a:t>
            </a:r>
            <a:br>
              <a:rPr lang="ar-SA" sz="2200" dirty="0">
                <a:cs typeface="B Zar" pitchFamily="2" charset="-78"/>
              </a:rPr>
            </a:br>
            <a:r>
              <a:rPr lang="ar-SA" sz="2000" dirty="0" smtClean="0">
                <a:solidFill>
                  <a:srgbClr val="7030A0"/>
                </a:solidFill>
                <a:cs typeface="B Zar" pitchFamily="2" charset="-78"/>
              </a:rPr>
              <a:t>رفع عيب 4- هر موتوری   داراي توان مکانيکي مشخص است در صورتي که بيش از توان مربوطه از موتور نيرويي خواسته شود جريان بيشتري از سيم ها عبور مي کند که با سطح مقطع وتعداد دور آن ها همخواني ندارد وباعث گرما در موتور و آسيب ديدن آن خواهد شد .براي رفع عيب بايد بار موتور را کم نموده واز کار مداوم آن خود داري کرد</a:t>
            </a:r>
            <a:r>
              <a:rPr lang="ar-SA" sz="2000" dirty="0">
                <a:solidFill>
                  <a:srgbClr val="7030A0"/>
                </a:solidFill>
                <a:cs typeface="B Zar" pitchFamily="2" charset="-78"/>
              </a:rPr>
              <a:t>.</a:t>
            </a:r>
            <a:r>
              <a:rPr lang="ar-SA" sz="2200" dirty="0">
                <a:cs typeface="B Zar" pitchFamily="2" charset="-78"/>
              </a:rPr>
              <a:t/>
            </a:r>
            <a:br>
              <a:rPr lang="ar-SA" sz="2200" dirty="0">
                <a:cs typeface="B Zar" pitchFamily="2" charset="-78"/>
              </a:rPr>
            </a:br>
            <a:r>
              <a:rPr lang="ar-SA" sz="2200" dirty="0">
                <a:cs typeface="B Zar" pitchFamily="2" charset="-78"/>
              </a:rPr>
              <a:t>عيب5- موتور پس از روشن شدن خيلي زود داغ مي شود وزير بار مي خوابد.</a:t>
            </a:r>
            <a:br>
              <a:rPr lang="ar-SA" sz="2200" dirty="0">
                <a:cs typeface="B Zar" pitchFamily="2" charset="-78"/>
              </a:rPr>
            </a:br>
            <a:r>
              <a:rPr lang="ar-SA" sz="2200" dirty="0">
                <a:cs typeface="B Zar" pitchFamily="2" charset="-78"/>
              </a:rPr>
              <a:t>علت 5- عمل نکردن کليد گريز از مرکز .</a:t>
            </a:r>
            <a:br>
              <a:rPr lang="ar-SA" sz="2200" dirty="0">
                <a:cs typeface="B Zar" pitchFamily="2" charset="-78"/>
              </a:rPr>
            </a:br>
            <a:r>
              <a:rPr lang="ar-SA" sz="2000" dirty="0">
                <a:solidFill>
                  <a:srgbClr val="7030A0"/>
                </a:solidFill>
                <a:cs typeface="B Zar" pitchFamily="2" charset="-78"/>
              </a:rPr>
              <a:t>رفع عيب 5 - علاوه بر جريان در يافتي توسط سيم پيچ اصلي ،سيم پيچ کمکي نيزچون از مدار خارج نمي شود جريان دريافت مي کند .براي اطمينان از صحت عمل کرد کليد گريز از مرکز بايد به صداي کنتاکت آن در حالت دور گرفتن موتور وهمچنين از دور افتادن آن گوش کرد .براي رفع عيب بايد کليد سرويس ويا تعويض شود.</a:t>
            </a:r>
            <a:r>
              <a:rPr lang="ar-SA" sz="2200" dirty="0">
                <a:cs typeface="B Zar" pitchFamily="2" charset="-78"/>
              </a:rPr>
              <a:t/>
            </a:r>
            <a:br>
              <a:rPr lang="ar-SA" sz="2200" dirty="0">
                <a:cs typeface="B Zar" pitchFamily="2" charset="-78"/>
              </a:rPr>
            </a:br>
            <a:r>
              <a:rPr lang="ar-SA" sz="2400" dirty="0"/>
              <a:t> </a:t>
            </a:r>
            <a:r>
              <a:rPr lang="ar-SA" sz="2200" dirty="0">
                <a:cs typeface="B Zar" pitchFamily="2" charset="-78"/>
              </a:rPr>
              <a:t>عيب 6- با روشن کردن موتور صداي زيادي شنيده مي شود ولي به گردش در نمي آيد.</a:t>
            </a:r>
            <a:br>
              <a:rPr lang="ar-SA" sz="2200" dirty="0">
                <a:cs typeface="B Zar" pitchFamily="2" charset="-78"/>
              </a:rPr>
            </a:br>
            <a:r>
              <a:rPr lang="ar-SA" sz="2200" dirty="0">
                <a:cs typeface="B Zar" pitchFamily="2" charset="-78"/>
              </a:rPr>
              <a:t>علت 6- خرابي کليد گريز از مرکز .</a:t>
            </a:r>
            <a:br>
              <a:rPr lang="ar-SA" sz="2200" dirty="0">
                <a:cs typeface="B Zar" pitchFamily="2" charset="-78"/>
              </a:rPr>
            </a:br>
            <a:r>
              <a:rPr lang="ar-SA" sz="2000" dirty="0">
                <a:solidFill>
                  <a:srgbClr val="7030A0"/>
                </a:solidFill>
                <a:cs typeface="B Zar" pitchFamily="2" charset="-78"/>
              </a:rPr>
              <a:t>رفع عيب 6- درصورتي که کنتاکت هاي کليد در حالتي که موتور خاموش بوده وصل نشده باشد.درزمان شروع بکار ،سيم پيچ راه انداز در مدار قرار نگرفته وطبيعتا"موتور بگردش نمي افتد.براي رفع عيب کليد را با آوامتر امتحان ودر صورت معيوب بودن تعويض مي نماييم</a:t>
            </a:r>
            <a:r>
              <a:rPr lang="ar-SA" sz="2200" dirty="0">
                <a:solidFill>
                  <a:srgbClr val="7030A0"/>
                </a:solidFill>
                <a:cs typeface="B Zar" pitchFamily="2" charset="-78"/>
              </a:rPr>
              <a:t>.</a:t>
            </a:r>
            <a:r>
              <a:rPr lang="ar-SA" sz="2200" dirty="0">
                <a:cs typeface="B Zar" pitchFamily="2" charset="-78"/>
              </a:rPr>
              <a:t/>
            </a:r>
            <a:br>
              <a:rPr lang="ar-SA" sz="2200" dirty="0">
                <a:cs typeface="B Zar" pitchFamily="2" charset="-78"/>
              </a:rPr>
            </a:br>
            <a:r>
              <a:rPr lang="ar-SA" sz="2400" dirty="0" smtClean="0">
                <a:cs typeface="B Zar" pitchFamily="2" charset="-78"/>
              </a:rPr>
              <a:t>عيب 7- با روشن شدن موتور صداي زيادي شنيده مي شود ولي به گردش در نمي آيد.</a:t>
            </a:r>
            <a:br>
              <a:rPr lang="ar-SA" sz="2400" dirty="0" smtClean="0">
                <a:cs typeface="B Zar" pitchFamily="2" charset="-78"/>
              </a:rPr>
            </a:br>
            <a:r>
              <a:rPr lang="ar-SA" sz="2400" dirty="0" smtClean="0">
                <a:cs typeface="B Zar" pitchFamily="2" charset="-78"/>
              </a:rPr>
              <a:t>علت 7 - قطعي سيم پيچ اصلي يا کمکي .</a:t>
            </a:r>
            <a:br>
              <a:rPr lang="ar-SA" sz="2400" dirty="0" smtClean="0">
                <a:cs typeface="B Zar" pitchFamily="2" charset="-78"/>
              </a:rPr>
            </a:br>
            <a:r>
              <a:rPr lang="ar-SA" sz="2000" dirty="0" smtClean="0">
                <a:solidFill>
                  <a:srgbClr val="7030A0"/>
                </a:solidFill>
                <a:cs typeface="B Zar" pitchFamily="2" charset="-78"/>
              </a:rPr>
              <a:t>رفع عيب 7 - به کمک آوامتر هر دو مدار را امتحان ودر صورت مشخص بودن محل پارگي ،آن را تعمير مي نماييم آوامتر </a:t>
            </a:r>
            <a:r>
              <a:rPr lang="ar-SA" sz="2000" dirty="0">
                <a:solidFill>
                  <a:srgbClr val="7030A0"/>
                </a:solidFill>
                <a:cs typeface="B Zar" pitchFamily="2" charset="-78"/>
              </a:rPr>
              <a:t>امتحان ودر صورت معيوب بودن تعويض مي نماييم.</a:t>
            </a:r>
            <a:endParaRPr lang="en-US" sz="2200" dirty="0">
              <a:solidFill>
                <a:srgbClr val="7030A0"/>
              </a:solidFill>
              <a:cs typeface="B Zar" pitchFamily="2" charset="-78"/>
            </a:endParaRPr>
          </a:p>
        </p:txBody>
      </p:sp>
    </p:spTree>
  </p:cSld>
  <p:clrMapOvr>
    <a:masterClrMapping/>
  </p:clrMapOvr>
  <p:transition>
    <p:split/>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0"/>
            <a:ext cx="9144000" cy="6858000"/>
          </a:xfrm>
        </p:spPr>
        <p:txBody>
          <a:bodyPr>
            <a:normAutofit fontScale="92500" lnSpcReduction="10000"/>
          </a:bodyPr>
          <a:lstStyle/>
          <a:p>
            <a:pPr algn="r" rtl="1"/>
            <a:r>
              <a:rPr lang="ar-SA" sz="2200" dirty="0" smtClean="0">
                <a:cs typeface="B Zar" pitchFamily="2" charset="-78"/>
              </a:rPr>
              <a:t>.</a:t>
            </a:r>
            <a:r>
              <a:rPr lang="ar-SA" sz="2200" dirty="0">
                <a:cs typeface="B Zar" pitchFamily="2" charset="-78"/>
              </a:rPr>
              <a:t/>
            </a:r>
            <a:br>
              <a:rPr lang="ar-SA" sz="2200" dirty="0">
                <a:cs typeface="B Zar" pitchFamily="2" charset="-78"/>
              </a:rPr>
            </a:br>
            <a:r>
              <a:rPr lang="ar-SA" sz="2200" dirty="0">
                <a:cs typeface="B Zar" pitchFamily="2" charset="-78"/>
              </a:rPr>
              <a:t>عيب 8 - با روشن شدن موتور صداي زيادي شنيده مي شود ولي به گردش در نمي آيد.</a:t>
            </a:r>
            <a:br>
              <a:rPr lang="ar-SA" sz="2200" dirty="0">
                <a:cs typeface="B Zar" pitchFamily="2" charset="-78"/>
              </a:rPr>
            </a:br>
            <a:r>
              <a:rPr lang="ar-SA" sz="2200" dirty="0">
                <a:cs typeface="B Zar" pitchFamily="2" charset="-78"/>
              </a:rPr>
              <a:t>علت 8 - نيم سوز بودن يا سوختگي موتور .</a:t>
            </a:r>
            <a:br>
              <a:rPr lang="ar-SA" sz="2200" dirty="0">
                <a:cs typeface="B Zar" pitchFamily="2" charset="-78"/>
              </a:rPr>
            </a:br>
            <a:r>
              <a:rPr lang="ar-SA" sz="2200" dirty="0">
                <a:solidFill>
                  <a:schemeClr val="accent3">
                    <a:lumMod val="75000"/>
                  </a:schemeClr>
                </a:solidFill>
                <a:cs typeface="B Zar" pitchFamily="2" charset="-78"/>
              </a:rPr>
              <a:t>رفع عيب 8 - موتور سريعا"داغ شده وجريان زيادي مي کشد همچنين بوي سوختگي ويا دود از مشخصه هاي آن است.رفع عيب سيم پيچي مجدد است.</a:t>
            </a:r>
            <a:r>
              <a:rPr lang="ar-SA" sz="2200" dirty="0">
                <a:cs typeface="B Zar" pitchFamily="2" charset="-78"/>
              </a:rPr>
              <a:t/>
            </a:r>
            <a:br>
              <a:rPr lang="ar-SA" sz="2200" dirty="0">
                <a:cs typeface="B Zar" pitchFamily="2" charset="-78"/>
              </a:rPr>
            </a:br>
            <a:r>
              <a:rPr lang="ar-SA" sz="2200" dirty="0">
                <a:cs typeface="B Zar" pitchFamily="2" charset="-78"/>
              </a:rPr>
              <a:t>عيب 9 - با روشن کردن موتور صداي زيادي شنيده مي شود ولي به گردش در نمي آيد.</a:t>
            </a:r>
            <a:br>
              <a:rPr lang="ar-SA" sz="2200" dirty="0">
                <a:cs typeface="B Zar" pitchFamily="2" charset="-78"/>
              </a:rPr>
            </a:br>
            <a:r>
              <a:rPr lang="ar-SA" sz="2200" dirty="0">
                <a:cs typeface="B Zar" pitchFamily="2" charset="-78"/>
              </a:rPr>
              <a:t>علت 9 - خرابي خازن.</a:t>
            </a:r>
            <a:br>
              <a:rPr lang="ar-SA" sz="2200" dirty="0">
                <a:cs typeface="B Zar" pitchFamily="2" charset="-78"/>
              </a:rPr>
            </a:br>
            <a:r>
              <a:rPr lang="ar-SA" sz="2200" dirty="0">
                <a:solidFill>
                  <a:schemeClr val="accent3">
                    <a:lumMod val="75000"/>
                  </a:schemeClr>
                </a:solidFill>
                <a:cs typeface="B Zar" pitchFamily="2" charset="-78"/>
              </a:rPr>
              <a:t>رفع عيب 9 - خازن ها به منظور راه اندازي موتور بکار رفته اند خازن را مطابق با مطالبي که در مورد عيب يابي خازن ها گفتيم آزمايش نموده در صورت نياز آن را تعويض مي کنيم.</a:t>
            </a:r>
            <a:r>
              <a:rPr lang="ar-SA" sz="2200" dirty="0">
                <a:cs typeface="B Zar" pitchFamily="2" charset="-78"/>
              </a:rPr>
              <a:t/>
            </a:r>
            <a:br>
              <a:rPr lang="ar-SA" sz="2200" dirty="0">
                <a:cs typeface="B Zar" pitchFamily="2" charset="-78"/>
              </a:rPr>
            </a:br>
            <a:r>
              <a:rPr lang="ar-SA" sz="2200" dirty="0">
                <a:cs typeface="B Zar" pitchFamily="2" charset="-78"/>
              </a:rPr>
              <a:t>عيب 10 - با روشن کردن موتور فيوز عمل کرده مدار قطع مي شود</a:t>
            </a:r>
            <a:r>
              <a:rPr lang="ar-SA" sz="2200" dirty="0" smtClean="0">
                <a:cs typeface="B Zar" pitchFamily="2" charset="-78"/>
              </a:rPr>
              <a:t>.</a:t>
            </a:r>
            <a:endParaRPr lang="fa-IR" sz="2200" dirty="0" smtClean="0">
              <a:cs typeface="B Zar" pitchFamily="2" charset="-78"/>
            </a:endParaRPr>
          </a:p>
          <a:p>
            <a:pPr algn="r" rtl="1"/>
            <a:r>
              <a:rPr lang="ar-SA" sz="2400" dirty="0" smtClean="0">
                <a:cs typeface="B Zar" pitchFamily="2" charset="-78"/>
              </a:rPr>
              <a:t>علت 10 - اتصال کوتاه در مدار اصلي موتور .</a:t>
            </a:r>
            <a:br>
              <a:rPr lang="ar-SA" sz="2400" dirty="0" smtClean="0">
                <a:cs typeface="B Zar" pitchFamily="2" charset="-78"/>
              </a:rPr>
            </a:br>
            <a:r>
              <a:rPr lang="ar-SA" sz="2200" dirty="0" smtClean="0">
                <a:solidFill>
                  <a:schemeClr val="accent3">
                    <a:lumMod val="75000"/>
                  </a:schemeClr>
                </a:solidFill>
                <a:cs typeface="B Zar" pitchFamily="2" charset="-78"/>
              </a:rPr>
              <a:t>رفع عيب 10 - دوشاخه ،سيم هاي رابط وجعبه اتصالات موتور را بررسي کرده در صورت پيدا کردن محل اتصالي آن را مرتفع مي نماييم.</a:t>
            </a:r>
            <a:r>
              <a:rPr lang="ar-SA" sz="2400" dirty="0" smtClean="0">
                <a:cs typeface="B Zar" pitchFamily="2" charset="-78"/>
              </a:rPr>
              <a:t/>
            </a:r>
            <a:br>
              <a:rPr lang="ar-SA" sz="2400" dirty="0" smtClean="0">
                <a:cs typeface="B Zar" pitchFamily="2" charset="-78"/>
              </a:rPr>
            </a:br>
            <a:r>
              <a:rPr lang="ar-SA" sz="2400" dirty="0" smtClean="0">
                <a:cs typeface="B Zar" pitchFamily="2" charset="-78"/>
              </a:rPr>
              <a:t>عيب 11 - با روشن کردن موتور فيوز عمل کرده مدار قطع مي شود.</a:t>
            </a:r>
            <a:br>
              <a:rPr lang="ar-SA" sz="2400" dirty="0" smtClean="0">
                <a:cs typeface="B Zar" pitchFamily="2" charset="-78"/>
              </a:rPr>
            </a:br>
            <a:r>
              <a:rPr lang="ar-SA" sz="2400" dirty="0" smtClean="0">
                <a:cs typeface="B Zar" pitchFamily="2" charset="-78"/>
              </a:rPr>
              <a:t>علت 11 - سوختگي کامل موتور</a:t>
            </a:r>
            <a:br>
              <a:rPr lang="ar-SA" sz="2400" dirty="0" smtClean="0">
                <a:cs typeface="B Zar" pitchFamily="2" charset="-78"/>
              </a:rPr>
            </a:br>
            <a:r>
              <a:rPr lang="ar-SA" sz="2200" dirty="0" smtClean="0">
                <a:solidFill>
                  <a:schemeClr val="accent3">
                    <a:lumMod val="75000"/>
                  </a:schemeClr>
                </a:solidFill>
                <a:cs typeface="B Zar" pitchFamily="2" charset="-78"/>
              </a:rPr>
              <a:t>رفع عيب 11 - با مشاهده استاتور وسيم پيچ هاي مربوطه عيب حاصل تاييد گرديده وبراي رفع آن بايد موتور سيم پيچي گردد.</a:t>
            </a:r>
            <a:r>
              <a:rPr lang="ar-SA" sz="2400" dirty="0" smtClean="0">
                <a:cs typeface="B Zar" pitchFamily="2" charset="-78"/>
              </a:rPr>
              <a:t/>
            </a:r>
            <a:br>
              <a:rPr lang="ar-SA" sz="2400" dirty="0" smtClean="0">
                <a:cs typeface="B Zar" pitchFamily="2" charset="-78"/>
              </a:rPr>
            </a:br>
            <a:r>
              <a:rPr lang="ar-SA" sz="2400" dirty="0" smtClean="0">
                <a:cs typeface="B Zar" pitchFamily="2" charset="-78"/>
              </a:rPr>
              <a:t>عيب 12 - با روشن کردن موتور فيوز عمل کرده مدار قطع مي شود.</a:t>
            </a:r>
            <a:br>
              <a:rPr lang="ar-SA" sz="2400" dirty="0" smtClean="0">
                <a:cs typeface="B Zar" pitchFamily="2" charset="-78"/>
              </a:rPr>
            </a:br>
            <a:r>
              <a:rPr lang="ar-SA" sz="2400" dirty="0" smtClean="0">
                <a:cs typeface="B Zar" pitchFamily="2" charset="-78"/>
              </a:rPr>
              <a:t>علت 12 - اتصال کوتاه در خازن</a:t>
            </a:r>
            <a:br>
              <a:rPr lang="ar-SA" sz="2400" dirty="0" smtClean="0">
                <a:cs typeface="B Zar" pitchFamily="2" charset="-78"/>
              </a:rPr>
            </a:br>
            <a:r>
              <a:rPr lang="ar-SA" sz="2200" dirty="0" smtClean="0">
                <a:solidFill>
                  <a:schemeClr val="accent3">
                    <a:lumMod val="75000"/>
                  </a:schemeClr>
                </a:solidFill>
                <a:cs typeface="B Zar" pitchFamily="2" charset="-78"/>
              </a:rPr>
              <a:t>رفع عيب 12 - اگر با جدا کردن خازن از مدار و به برق زدن موتور فيوز ديگر عمل نکرد عيب از خازن است وبايد آن را تعويض نمود.</a:t>
            </a:r>
            <a:r>
              <a:rPr lang="ar-SA" sz="2200" dirty="0">
                <a:cs typeface="B Zar" pitchFamily="2" charset="-78"/>
              </a:rPr>
              <a:t/>
            </a:r>
            <a:br>
              <a:rPr lang="ar-SA" sz="2200" dirty="0">
                <a:cs typeface="B Zar" pitchFamily="2" charset="-78"/>
              </a:rPr>
            </a:br>
            <a:endParaRPr lang="en-US" sz="2200" dirty="0">
              <a:cs typeface="B Zar" pitchFamily="2" charset="-78"/>
            </a:endParaRPr>
          </a:p>
        </p:txBody>
      </p:sp>
    </p:spTree>
  </p:cSld>
  <p:clrMapOvr>
    <a:masterClrMapping/>
  </p:clrMapOvr>
  <p:transition>
    <p:split/>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142852"/>
            <a:ext cx="9144000" cy="6715148"/>
          </a:xfrm>
        </p:spPr>
        <p:txBody>
          <a:bodyPr>
            <a:noAutofit/>
          </a:bodyPr>
          <a:lstStyle/>
          <a:p>
            <a:pPr algn="r" rtl="1"/>
            <a:r>
              <a:rPr lang="ar-SA" sz="2200" b="1" dirty="0">
                <a:solidFill>
                  <a:srgbClr val="00B050"/>
                </a:solidFill>
                <a:cs typeface="B Zar" pitchFamily="2" charset="-78"/>
              </a:rPr>
              <a:t>عيب يابي قطعات </a:t>
            </a:r>
            <a:r>
              <a:rPr lang="ar-SA" sz="2200" b="1" dirty="0" smtClean="0">
                <a:solidFill>
                  <a:srgbClr val="00B050"/>
                </a:solidFill>
                <a:cs typeface="B Zar" pitchFamily="2" charset="-78"/>
              </a:rPr>
              <a:t>مکانيکي</a:t>
            </a:r>
            <a:endParaRPr lang="en-US" sz="2200" dirty="0">
              <a:solidFill>
                <a:srgbClr val="00B050"/>
              </a:solidFill>
              <a:cs typeface="B Zar" pitchFamily="2" charset="-78"/>
            </a:endParaRPr>
          </a:p>
          <a:p>
            <a:pPr algn="r" rtl="1"/>
            <a:r>
              <a:rPr lang="ar-SA" sz="2200" dirty="0">
                <a:cs typeface="B Zar" pitchFamily="2" charset="-78"/>
              </a:rPr>
              <a:t>عيب 1 - محور موتور چه در حالت روشن وچه در حالت خاموشي به سختي حرکت مي کند.</a:t>
            </a:r>
            <a:br>
              <a:rPr lang="ar-SA" sz="2200" dirty="0">
                <a:cs typeface="B Zar" pitchFamily="2" charset="-78"/>
              </a:rPr>
            </a:br>
            <a:r>
              <a:rPr lang="ar-SA" sz="2200" dirty="0">
                <a:cs typeface="B Zar" pitchFamily="2" charset="-78"/>
              </a:rPr>
              <a:t>علت 1 -بطور کلي خرابي بلبرينگ ها وياطاقان هاي دو سر محور موتور .</a:t>
            </a:r>
            <a:br>
              <a:rPr lang="ar-SA" sz="2200" dirty="0">
                <a:cs typeface="B Zar" pitchFamily="2" charset="-78"/>
              </a:rPr>
            </a:br>
            <a:r>
              <a:rPr lang="ar-SA" sz="2000" dirty="0">
                <a:solidFill>
                  <a:srgbClr val="AA2116"/>
                </a:solidFill>
                <a:cs typeface="B Zar" pitchFamily="2" charset="-78"/>
              </a:rPr>
              <a:t>رفع عيب 1 - خرابي بلبرينگ ها شامل الف - ترک برداشتن حلقه هاي بلبرينگ،ترک بر داشتن ساچمه ها و غلطک ها .ب - بوجود آمدن حفره وشيار در سطح داخلي حلقه ها که علت آن وجود ذرات سخت بين ساچمه وحلقه مي باشد.ج - گريپاژ (عدم چرخش ساچمه ها ) که ناشي از کثيفي و سخت شدن گريس بلبرينگ مي باشد. د - فرسودگي وپوسيدگي - که به علت جازدن نادرست بلبرينگ ونفوذ رطوبت وعدم گريس کاري مناسب بوجود مي آيد. براي تشخيس عيوب گفته شده بلبرينگ را از نظر ظاهري مشاهده ولقي بين حلقه وساچمه را امتحان مي کنيم . همچنين با چرخش بلبرينگ اگر صداي غير عادي شنيده شود دليل برخرابي آن مي باشد که بايد تعويض گردد.</a:t>
            </a:r>
            <a:r>
              <a:rPr lang="ar-SA" sz="2200" dirty="0">
                <a:cs typeface="B Zar" pitchFamily="2" charset="-78"/>
              </a:rPr>
              <a:t/>
            </a:r>
            <a:br>
              <a:rPr lang="ar-SA" sz="2200" dirty="0">
                <a:cs typeface="B Zar" pitchFamily="2" charset="-78"/>
              </a:rPr>
            </a:br>
            <a:r>
              <a:rPr lang="ar-SA" sz="2200" dirty="0">
                <a:cs typeface="B Zar" pitchFamily="2" charset="-78"/>
              </a:rPr>
              <a:t>عيب 2 - گاهي اوقات محور موتور با صداي زيادي مي چرخد.</a:t>
            </a:r>
            <a:br>
              <a:rPr lang="ar-SA" sz="2200" dirty="0">
                <a:cs typeface="B Zar" pitchFamily="2" charset="-78"/>
              </a:rPr>
            </a:br>
            <a:r>
              <a:rPr lang="ar-SA" sz="2200" dirty="0">
                <a:cs typeface="B Zar" pitchFamily="2" charset="-78"/>
              </a:rPr>
              <a:t>علت 2 - چرخش حلقه بيروني بلبرينگ در جاي خود.</a:t>
            </a:r>
            <a:br>
              <a:rPr lang="ar-SA" sz="2200" dirty="0">
                <a:cs typeface="B Zar" pitchFamily="2" charset="-78"/>
              </a:rPr>
            </a:br>
            <a:r>
              <a:rPr lang="ar-SA" sz="2000" dirty="0">
                <a:solidFill>
                  <a:srgbClr val="AA2116"/>
                </a:solidFill>
                <a:cs typeface="B Zar" pitchFamily="2" charset="-78"/>
              </a:rPr>
              <a:t>رفع عيب 2 - جازدن نادرست بلبرينگ وعدم گريس کاري مي تواند باعث لقي بلبرينگ در جاي خود شود . رفع عيب-تعويض بلبرينگ در صورت معيوب بودن بوش زدن وتراش کاري جاي آن يا تعويض دري موتور.</a:t>
            </a:r>
            <a:r>
              <a:rPr lang="ar-SA" sz="2200" dirty="0">
                <a:cs typeface="B Zar" pitchFamily="2" charset="-78"/>
              </a:rPr>
              <a:t/>
            </a:r>
            <a:br>
              <a:rPr lang="ar-SA" sz="2200" dirty="0">
                <a:cs typeface="B Zar" pitchFamily="2" charset="-78"/>
              </a:rPr>
            </a:br>
            <a:r>
              <a:rPr lang="ar-SA" sz="2200" dirty="0">
                <a:cs typeface="B Zar" pitchFamily="2" charset="-78"/>
              </a:rPr>
              <a:t>2-موتور هاي يونيورسال</a:t>
            </a:r>
            <a:br>
              <a:rPr lang="ar-SA" sz="2200" dirty="0">
                <a:cs typeface="B Zar" pitchFamily="2" charset="-78"/>
              </a:rPr>
            </a:br>
            <a:r>
              <a:rPr lang="ar-SA" sz="2200" dirty="0">
                <a:cs typeface="B Zar" pitchFamily="2" charset="-78"/>
              </a:rPr>
              <a:t>اين موتور ها که هم با جريان متناوب وهم با جريان مستقيم کار مي کنند از دو قسمت اصلي تشکيل شده اند:</a:t>
            </a:r>
            <a:br>
              <a:rPr lang="ar-SA" sz="2200" dirty="0">
                <a:cs typeface="B Zar" pitchFamily="2" charset="-78"/>
              </a:rPr>
            </a:br>
            <a:r>
              <a:rPr lang="ar-SA" sz="2200" dirty="0">
                <a:cs typeface="B Zar" pitchFamily="2" charset="-78"/>
              </a:rPr>
              <a:t>الف:قطب ها (بالشتک ها )</a:t>
            </a:r>
            <a:br>
              <a:rPr lang="ar-SA" sz="2200" dirty="0">
                <a:cs typeface="B Zar" pitchFamily="2" charset="-78"/>
              </a:rPr>
            </a:br>
            <a:endParaRPr lang="en-US" sz="2200" dirty="0">
              <a:cs typeface="B Zar" pitchFamily="2" charset="-78"/>
            </a:endParaRPr>
          </a:p>
        </p:txBody>
      </p:sp>
    </p:spTree>
  </p:cSld>
  <p:clrMapOvr>
    <a:masterClrMapping/>
  </p:clrMapOvr>
  <p:transition>
    <p:split/>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2844" y="0"/>
            <a:ext cx="9001156" cy="6858000"/>
          </a:xfrm>
        </p:spPr>
        <p:txBody>
          <a:bodyPr>
            <a:normAutofit/>
          </a:bodyPr>
          <a:lstStyle/>
          <a:p>
            <a:pPr algn="r" rtl="1"/>
            <a:r>
              <a:rPr lang="ar-SA" sz="2200" dirty="0" smtClean="0">
                <a:cs typeface="B Zar" pitchFamily="2" charset="-78"/>
              </a:rPr>
              <a:t>ب - آرميچر</a:t>
            </a:r>
            <a:br>
              <a:rPr lang="ar-SA" sz="2200" dirty="0" smtClean="0">
                <a:cs typeface="B Zar" pitchFamily="2" charset="-78"/>
              </a:rPr>
            </a:br>
            <a:r>
              <a:rPr lang="ar-SA" sz="2200" dirty="0" smtClean="0">
                <a:cs typeface="B Zar" pitchFamily="2" charset="-78"/>
              </a:rPr>
              <a:t>در اين موتور ها ميدان مغناطيسي قطب ها بر خلاف موتور هاي آسنکرون دوار نيست وسيم پيچ آرميچر که قسمت گردنده موتور است با سيم پيچ قطب ها سري بسته شده است . پس از عبور جريان از مدار فوق خطوط قواي مغناطيسي قطب ها با خطوط قواي آرميچر عکس العمل نشان داده وباعث گردش موتور مي شود .سرعت اين موتور ها بالا بوده وخيلي سريع به سرعت نهايي مي رسند. از اين موتور ها در اکثر لوازم برقي خانگي مثل چرخ گوشت ،آب ميوه گيري ،هم زن ،آسياب و... استفاده مي شود. براي برقراري ارتباط قطب ها با آرميچر که گردان مي باشد از قطعه اي بنام کلکتور استفاده مي شود . کلکتور از تيغه هاي مسي کنار هم تشکيل شده است که به شکل استوانه روي محور قرار دارد . تيغه ازهمديگر واز محور آرميچر بوسيله ميکا عايق شده اند وسيم پيچ هاي داخل شيار آرميچر به وسيله پيچک ها به يکديگر وصل مي شوند. دو قطعه ذغال به همراه فنر پشت آن ها ارتباط قطب ها با کلکتور را ميسر مي سازد.</a:t>
            </a:r>
            <a:endParaRPr lang="fa-IR" sz="2200" dirty="0" smtClean="0">
              <a:cs typeface="B Zar" pitchFamily="2" charset="-78"/>
            </a:endParaRPr>
          </a:p>
          <a:p>
            <a:pPr algn="r" rtl="1">
              <a:buNone/>
            </a:pPr>
            <a:endParaRPr lang="fa-IR" sz="1000" dirty="0" smtClean="0">
              <a:cs typeface="B Zar" pitchFamily="2" charset="-78"/>
            </a:endParaRPr>
          </a:p>
          <a:p>
            <a:pPr algn="r" rtl="1"/>
            <a:r>
              <a:rPr lang="ar-SA" sz="2200" b="1" dirty="0" smtClean="0">
                <a:solidFill>
                  <a:srgbClr val="0070C0"/>
                </a:solidFill>
                <a:cs typeface="B Zar" pitchFamily="2" charset="-78"/>
              </a:rPr>
              <a:t>روشهای مختلف راه اندازی موتورهای آسنكرون</a:t>
            </a:r>
            <a:endParaRPr lang="en-US" sz="2200" b="1" dirty="0" smtClean="0">
              <a:solidFill>
                <a:srgbClr val="0070C0"/>
              </a:solidFill>
              <a:cs typeface="B Zar" pitchFamily="2" charset="-78"/>
            </a:endParaRPr>
          </a:p>
          <a:p>
            <a:pPr algn="r"/>
            <a:r>
              <a:rPr lang="ar-SA" sz="2200" dirty="0" smtClean="0">
                <a:cs typeface="B Zar" pitchFamily="2" charset="-78"/>
              </a:rPr>
              <a:t>موتورهای آسنكرون با توجه به قدرت و ولتاژ آن به طرق مختلف راه اندازی ميشوند و با توجه به اينكه موتور در لحظه شروع به كار جريان زيادی ميكشد و اين جريان زياد علاوه بر اينكه به خود موتور صدمه ميزند به مصرف كننده های ديگری كه از اين خط تغذيه می كنند لطمه زده و كار آنها را مختل می سازد.</a:t>
            </a:r>
            <a:br>
              <a:rPr lang="ar-SA" sz="2200" dirty="0" smtClean="0">
                <a:cs typeface="B Zar" pitchFamily="2" charset="-78"/>
              </a:rPr>
            </a:br>
            <a:r>
              <a:rPr lang="ar-SA" sz="2200" dirty="0" smtClean="0">
                <a:cs typeface="B Zar" pitchFamily="2" charset="-78"/>
              </a:rPr>
              <a:t>بنابراين برای كم كردن جريان شروع به كار موتور بايد چاره ای انديشيد؟؟</a:t>
            </a:r>
            <a:endParaRPr lang="en-US" sz="2200" dirty="0" smtClean="0">
              <a:cs typeface="B Zar" pitchFamily="2" charset="-78"/>
            </a:endParaRPr>
          </a:p>
          <a:p>
            <a:pPr algn="r" rtl="1">
              <a:buNone/>
            </a:pPr>
            <a:endParaRPr lang="en-US" sz="2200" dirty="0">
              <a:cs typeface="B Zar" pitchFamily="2" charset="-78"/>
            </a:endParaRPr>
          </a:p>
        </p:txBody>
      </p:sp>
    </p:spTree>
  </p:cSld>
  <p:clrMapOvr>
    <a:masterClrMapping/>
  </p:clrMapOvr>
  <p:transition>
    <p:split/>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0"/>
            <a:ext cx="9144000" cy="6858000"/>
          </a:xfrm>
        </p:spPr>
        <p:txBody>
          <a:bodyPr>
            <a:noAutofit/>
          </a:bodyPr>
          <a:lstStyle/>
          <a:p>
            <a:pPr algn="r" rtl="1">
              <a:buNone/>
            </a:pPr>
            <a:r>
              <a:rPr lang="fa-IR" sz="2200" dirty="0" smtClean="0">
                <a:cs typeface="B Zar" pitchFamily="2" charset="-78"/>
              </a:rPr>
              <a:t>      </a:t>
            </a:r>
          </a:p>
          <a:p>
            <a:pPr algn="r" rtl="1">
              <a:buNone/>
            </a:pPr>
            <a:r>
              <a:rPr lang="ar-SA" sz="2200" b="1" dirty="0" smtClean="0">
                <a:solidFill>
                  <a:srgbClr val="7030A0"/>
                </a:solidFill>
                <a:cs typeface="B Zar" pitchFamily="2" charset="-78"/>
              </a:rPr>
              <a:t>معمولاً </a:t>
            </a:r>
            <a:r>
              <a:rPr lang="ar-SA" sz="2200" b="1" dirty="0">
                <a:solidFill>
                  <a:srgbClr val="7030A0"/>
                </a:solidFill>
                <a:cs typeface="B Zar" pitchFamily="2" charset="-78"/>
              </a:rPr>
              <a:t>به روشهای زير راه اندازی ميشود در نتيجه جريان راه اندازی‌ كم ميشود :</a:t>
            </a:r>
            <a:r>
              <a:rPr lang="ar-SA" sz="2200" dirty="0">
                <a:cs typeface="B Zar" pitchFamily="2" charset="-78"/>
              </a:rPr>
              <a:t/>
            </a:r>
            <a:br>
              <a:rPr lang="ar-SA" sz="2200" dirty="0">
                <a:cs typeface="B Zar" pitchFamily="2" charset="-78"/>
              </a:rPr>
            </a:br>
            <a:r>
              <a:rPr lang="ar-SA" sz="2200" dirty="0">
                <a:solidFill>
                  <a:srgbClr val="0070C0"/>
                </a:solidFill>
                <a:cs typeface="B Zar" pitchFamily="2" charset="-78"/>
              </a:rPr>
              <a:t>1. به طور مستقيم</a:t>
            </a:r>
            <a:br>
              <a:rPr lang="ar-SA" sz="2200" dirty="0">
                <a:solidFill>
                  <a:srgbClr val="0070C0"/>
                </a:solidFill>
                <a:cs typeface="B Zar" pitchFamily="2" charset="-78"/>
              </a:rPr>
            </a:br>
            <a:r>
              <a:rPr lang="ar-SA" sz="2200" dirty="0">
                <a:solidFill>
                  <a:srgbClr val="0070C0"/>
                </a:solidFill>
                <a:cs typeface="B Zar" pitchFamily="2" charset="-78"/>
              </a:rPr>
              <a:t>2. توسط كليد يا مدار ستاره – مثلث</a:t>
            </a:r>
            <a:br>
              <a:rPr lang="ar-SA" sz="2200" dirty="0">
                <a:solidFill>
                  <a:srgbClr val="0070C0"/>
                </a:solidFill>
                <a:cs typeface="B Zar" pitchFamily="2" charset="-78"/>
              </a:rPr>
            </a:br>
            <a:r>
              <a:rPr lang="ar-SA" sz="2200" dirty="0">
                <a:solidFill>
                  <a:srgbClr val="0070C0"/>
                </a:solidFill>
                <a:cs typeface="B Zar" pitchFamily="2" charset="-78"/>
              </a:rPr>
              <a:t>3. توسط كمپانساتور</a:t>
            </a:r>
            <a:br>
              <a:rPr lang="ar-SA" sz="2200" dirty="0">
                <a:solidFill>
                  <a:srgbClr val="0070C0"/>
                </a:solidFill>
                <a:cs typeface="B Zar" pitchFamily="2" charset="-78"/>
              </a:rPr>
            </a:br>
            <a:r>
              <a:rPr lang="ar-SA" sz="2200" dirty="0">
                <a:solidFill>
                  <a:srgbClr val="0070C0"/>
                </a:solidFill>
                <a:cs typeface="B Zar" pitchFamily="2" charset="-78"/>
              </a:rPr>
              <a:t>4. راه اندازی بوسيله اضافه كردن مقاومت در مدار روتور</a:t>
            </a:r>
            <a:br>
              <a:rPr lang="ar-SA" sz="2200" dirty="0">
                <a:solidFill>
                  <a:srgbClr val="0070C0"/>
                </a:solidFill>
                <a:cs typeface="B Zar" pitchFamily="2" charset="-78"/>
              </a:rPr>
            </a:br>
            <a:r>
              <a:rPr lang="ar-SA" sz="2200" dirty="0">
                <a:solidFill>
                  <a:srgbClr val="0070C0"/>
                </a:solidFill>
                <a:cs typeface="B Zar" pitchFamily="2" charset="-78"/>
              </a:rPr>
              <a:t>5. راه اندازی بوسيله داخل كردن مقاومت در مدار استاتور</a:t>
            </a:r>
            <a:r>
              <a:rPr lang="ar-SA" sz="2200" dirty="0">
                <a:cs typeface="B Zar" pitchFamily="2" charset="-78"/>
              </a:rPr>
              <a:t/>
            </a:r>
            <a:br>
              <a:rPr lang="ar-SA" sz="2200" dirty="0">
                <a:cs typeface="B Zar" pitchFamily="2" charset="-78"/>
              </a:rPr>
            </a:br>
            <a:r>
              <a:rPr lang="ar-SA" sz="2200" dirty="0">
                <a:cs typeface="B Zar" pitchFamily="2" charset="-78"/>
              </a:rPr>
              <a:t>1- راه اندازی موتور به طور مستقيم : برای‌ موتورهايی كه بزرگ نيستند و‌ آمپر زيادی از شبكه نمی كشند بوسيله يك كليد سه قطبی به شبكه متصل ميشوند .</a:t>
            </a:r>
            <a:br>
              <a:rPr lang="ar-SA" sz="2200" dirty="0">
                <a:cs typeface="B Zar" pitchFamily="2" charset="-78"/>
              </a:rPr>
            </a:br>
            <a:r>
              <a:rPr lang="ar-SA" sz="2200" dirty="0">
                <a:cs typeface="B Zar" pitchFamily="2" charset="-78"/>
              </a:rPr>
              <a:t>2-راه اندازی ستاره – مثلث : ابتدا ولتاژ اوليه را كه بر هر فاز متصل ميشود ،‌ را كم مى كنيم سپس وقتي كه موتور به دور نرمال خود رسيد ولتاژی كه به هر فاز می رسد را زياد می كنيم .</a:t>
            </a:r>
            <a:br>
              <a:rPr lang="ar-SA" sz="2200" dirty="0">
                <a:cs typeface="B Zar" pitchFamily="2" charset="-78"/>
              </a:rPr>
            </a:br>
            <a:r>
              <a:rPr lang="ar-SA" sz="2200" dirty="0">
                <a:cs typeface="B Zar" pitchFamily="2" charset="-78"/>
              </a:rPr>
              <a:t>بنابراين در لحظه اول كليد به حالت ستاره بوده يعنی ولتاژ دو سر هر فاز به </a:t>
            </a:r>
            <a:r>
              <a:rPr lang="en-US" sz="2200" dirty="0">
                <a:cs typeface="B Zar" pitchFamily="2" charset="-78"/>
              </a:rPr>
              <a:t>u/√3</a:t>
            </a:r>
            <a:r>
              <a:rPr lang="ar-SA" sz="2200" dirty="0">
                <a:cs typeface="B Zar" pitchFamily="2" charset="-78"/>
              </a:rPr>
              <a:t> تقليل می يابد در نتيجه موتور با توان 3/1 توان نامی خود كار می كند </a:t>
            </a:r>
            <a:r>
              <a:rPr lang="ar-SA" sz="2200" dirty="0" smtClean="0">
                <a:cs typeface="B Zar" pitchFamily="2" charset="-78"/>
              </a:rPr>
              <a:t>.</a:t>
            </a:r>
            <a:endParaRPr lang="fa-IR" sz="2200" dirty="0" smtClean="0">
              <a:cs typeface="B Zar" pitchFamily="2" charset="-78"/>
            </a:endParaRPr>
          </a:p>
          <a:p>
            <a:pPr algn="r" rtl="1">
              <a:buNone/>
            </a:pPr>
            <a:r>
              <a:rPr lang="ar-SA" sz="2200" dirty="0" smtClean="0">
                <a:cs typeface="B Zar" pitchFamily="2" charset="-78"/>
              </a:rPr>
              <a:t>استعمال كليد روی انواع موتورها با روتور قفسه ای يا روتور سيم پيچی امكان پذير است . ولی در موتورهايی كه با بار زياد كار می كنند از كليد برای راه اندازی استفاده نمی شود . چون گشتاور مقاوم بار زياد است .</a:t>
            </a:r>
            <a:br>
              <a:rPr lang="ar-SA" sz="2200" dirty="0" smtClean="0">
                <a:cs typeface="B Zar" pitchFamily="2" charset="-78"/>
              </a:rPr>
            </a:br>
            <a:r>
              <a:rPr lang="ar-SA" sz="2200" dirty="0" smtClean="0">
                <a:cs typeface="B Zar" pitchFamily="2" charset="-78"/>
              </a:rPr>
              <a:t>3-راه اندازی توسط كمپانساتور : اين وسيله راه اندازی كه اتوترانسفورماتور كاهنده است بين موتور و شبكه قرار می گيرد . اين طريق راه اندازی به دليل اينكه جريان شروع به كار و گشتاور شروع به كار هر دو به يك نسبت پايين می آيند خيلی خوب است . ولی چون هزينه آن گراناست فقط در موتورهايی كه قدرت زياد دارند استفاده می شوند. </a:t>
            </a:r>
            <a:r>
              <a:rPr lang="ar-SA" sz="2200" dirty="0">
                <a:cs typeface="B Zar" pitchFamily="2" charset="-78"/>
              </a:rPr>
              <a:t/>
            </a:r>
            <a:br>
              <a:rPr lang="ar-SA" sz="2200" dirty="0">
                <a:cs typeface="B Zar" pitchFamily="2" charset="-78"/>
              </a:rPr>
            </a:br>
            <a:endParaRPr lang="en-US" sz="2200" dirty="0">
              <a:cs typeface="B Zar" pitchFamily="2" charset="-78"/>
            </a:endParaRPr>
          </a:p>
        </p:txBody>
      </p:sp>
    </p:spTree>
  </p:cSld>
  <p:clrMapOvr>
    <a:masterClrMapping/>
  </p:clrMapOvr>
  <p:transition>
    <p:split/>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0"/>
            <a:ext cx="9144000" cy="6858000"/>
          </a:xfrm>
        </p:spPr>
        <p:txBody>
          <a:bodyPr>
            <a:noAutofit/>
          </a:bodyPr>
          <a:lstStyle/>
          <a:p>
            <a:pPr algn="r">
              <a:buNone/>
            </a:pPr>
            <a:r>
              <a:rPr lang="ar-SA" sz="2200" dirty="0" smtClean="0">
                <a:cs typeface="B Zar" pitchFamily="2" charset="-78"/>
              </a:rPr>
              <a:t>4-راه </a:t>
            </a:r>
            <a:r>
              <a:rPr lang="ar-SA" sz="2200" dirty="0">
                <a:cs typeface="B Zar" pitchFamily="2" charset="-78"/>
              </a:rPr>
              <a:t>اندازی موتورهای قفسه ای بوسيله قرار دادن مقاومت سر راه استاتور : برای جلوگيری از عبور جريان زياد در موقع راه اندازی موتور ميتوان مقاومت هايی به طور سری سر راه سيم پيچی هایموتور قرار دارد . و به تدريج كه موتور دور می گيرد دسته مقاومتهای راه انداز را به طرف چپ حركت داده در اين صورت كم كم مقاومتها از سر راه مدار خارج ميشود.</a:t>
            </a:r>
            <a:br>
              <a:rPr lang="ar-SA" sz="2200" dirty="0">
                <a:cs typeface="B Zar" pitchFamily="2" charset="-78"/>
              </a:rPr>
            </a:br>
            <a:r>
              <a:rPr lang="ar-SA" sz="2200" dirty="0">
                <a:cs typeface="B Zar" pitchFamily="2" charset="-78"/>
              </a:rPr>
              <a:t>اين طريق راه اندازی به دليل تلفات انرژی در مقاومتها زياد و نيروی كشش در لحظه شروع به كار كم ، استعمال كمی دارد.</a:t>
            </a:r>
            <a:br>
              <a:rPr lang="ar-SA" sz="2200" dirty="0">
                <a:cs typeface="B Zar" pitchFamily="2" charset="-78"/>
              </a:rPr>
            </a:br>
            <a:r>
              <a:rPr lang="ar-SA" sz="2200" dirty="0">
                <a:cs typeface="B Zar" pitchFamily="2" charset="-78"/>
              </a:rPr>
              <a:t>5-راه اندازی موتورهای آسنكرون با روتور سيم پيچی با قرار دادن مقاومت سر راه روتور : تمام مقاومتهای راه انداز را سر راه سيم پيچی روتور قرار داد . بدين وسيله مقاومت مدار سيم پيچی روتور را به حداكثر مقدار خود ميرسانند و سپس استاتور را به شبكه برق وصل می كنند . مقاومت روئستای روتور به تدريج از </a:t>
            </a:r>
            <a:endParaRPr lang="fa-IR" sz="2200" dirty="0" smtClean="0">
              <a:cs typeface="B Zar" pitchFamily="2" charset="-78"/>
            </a:endParaRPr>
          </a:p>
          <a:p>
            <a:pPr algn="r" rtl="1"/>
            <a:r>
              <a:rPr lang="ar-SA" sz="2400" b="1" dirty="0" smtClean="0">
                <a:solidFill>
                  <a:srgbClr val="FF0066"/>
                </a:solidFill>
                <a:cs typeface="B Zar" pitchFamily="2" charset="-78"/>
              </a:rPr>
              <a:t>موتور استارترها</a:t>
            </a:r>
            <a:endParaRPr lang="en-US" sz="2400" dirty="0" smtClean="0">
              <a:solidFill>
                <a:srgbClr val="FF0066"/>
              </a:solidFill>
              <a:cs typeface="B Zar" pitchFamily="2" charset="-78"/>
            </a:endParaRPr>
          </a:p>
          <a:p>
            <a:pPr algn="r" rtl="1"/>
            <a:r>
              <a:rPr lang="ar-SA" sz="2200" dirty="0" smtClean="0">
                <a:cs typeface="B Zar" pitchFamily="2" charset="-78"/>
              </a:rPr>
              <a:t>همانطوری که می دانید ، راه اندازی موتورهای القایی در صنعت از اهمیت ویژه ای برخوردار است. به خصوص این که امروزه استفاده از راه اندازهای الکترونیکی مانند راه اندازهای نرم - کنترلر های سرعت بسیار مرسوم شده است و لازم است علاقه مندان و کارشناسان این رشته روشهای کنترل و راه اندازی موتورها را به شیوه های کلاسیک به دیده فراموشی بسپارند و به فراگیری روشهای بروز بپردازند مدار </a:t>
            </a:r>
            <a:r>
              <a:rPr lang="ar-SA" sz="2200" dirty="0">
                <a:cs typeface="B Zar" pitchFamily="2" charset="-78"/>
              </a:rPr>
              <a:t>خارج ميشود </a:t>
            </a:r>
            <a:r>
              <a:rPr lang="ar-SA" sz="2200" dirty="0" smtClean="0">
                <a:cs typeface="B Zar" pitchFamily="2" charset="-78"/>
              </a:rPr>
              <a:t>.</a:t>
            </a:r>
            <a:endParaRPr lang="fa-IR" sz="2200" dirty="0" smtClean="0">
              <a:cs typeface="B Zar" pitchFamily="2" charset="-78"/>
            </a:endParaRPr>
          </a:p>
          <a:p>
            <a:pPr algn="r" rtl="1"/>
            <a:r>
              <a:rPr lang="ar-SA" sz="2200" dirty="0" smtClean="0">
                <a:cs typeface="B Zar" pitchFamily="2" charset="-78"/>
              </a:rPr>
              <a:t>یکی از روشهای راه اندازی موتورهای القایی راه اندازهای نرم می باشد که از طریق آنها موتور ها از طریق کنترل ولتاژ-فرکانس در یک زمان مشخص بتدریج از سرعت صفر به سرعت نامی می رسند که این روش امروزه کاملا جا افتاده است.</a:t>
            </a:r>
            <a:endParaRPr lang="en-US" sz="2200" dirty="0">
              <a:cs typeface="B Zar" pitchFamily="2" charset="-78"/>
            </a:endParaRPr>
          </a:p>
          <a:p>
            <a:pPr algn="r"/>
            <a:endParaRPr lang="en-US" sz="2200" dirty="0">
              <a:cs typeface="B Zar" pitchFamily="2" charset="-78"/>
            </a:endParaRPr>
          </a:p>
        </p:txBody>
      </p:sp>
    </p:spTree>
  </p:cSld>
  <p:clrMapOvr>
    <a:masterClrMapping/>
  </p:clrMapOvr>
  <p:transition>
    <p:split/>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7358090"/>
          </a:xfrm>
        </p:spPr>
        <p:txBody>
          <a:bodyPr>
            <a:noAutofit/>
          </a:bodyPr>
          <a:lstStyle/>
          <a:p>
            <a:pPr algn="r" rtl="1"/>
            <a:r>
              <a:rPr lang="fa-IR" sz="2200" dirty="0" smtClean="0">
                <a:cs typeface="B Zar" pitchFamily="2" charset="-78"/>
              </a:rPr>
              <a:t/>
            </a:r>
            <a:br>
              <a:rPr lang="fa-IR" sz="2200" dirty="0" smtClean="0">
                <a:cs typeface="B Zar" pitchFamily="2" charset="-78"/>
              </a:rPr>
            </a:br>
            <a:r>
              <a:rPr lang="ar-SA" sz="2200" dirty="0" smtClean="0">
                <a:cs typeface="B Zar" pitchFamily="2" charset="-78"/>
              </a:rPr>
              <a:t>راه اندازهای نرم تنها در هنگام راه اندازی بکار می روند و معمولا پس از راه اندازی توسط یک کنتاکتور بای پس از مدار خارج می گردند. این راه اندازها می توانند به سیستم از کار اندازی نرم نیز مجهز باشند که کاربرد های ویژه ای دارد. ضمن این که عموما این نوع راه اندازها به ترمز الکترونیکی از طریق تزریق جریان مستقیم نیز مجهز می باشند.</a:t>
            </a:r>
            <a:r>
              <a:rPr lang="fa-IR" sz="2200" dirty="0" smtClean="0">
                <a:cs typeface="B Zar" pitchFamily="2" charset="-78"/>
              </a:rPr>
              <a:t/>
            </a:r>
            <a:br>
              <a:rPr lang="fa-IR" sz="2200" dirty="0" smtClean="0">
                <a:cs typeface="B Zar" pitchFamily="2" charset="-78"/>
              </a:rPr>
            </a:br>
            <a:r>
              <a:rPr lang="ar-SA" sz="2200" dirty="0" smtClean="0">
                <a:cs typeface="B Zar" pitchFamily="2" charset="-78"/>
              </a:rPr>
              <a:t>سازندگان این نوع راه اندازها معمولا حفاظت های مورد نیاز برای موتور را نیز در راه اندازها تعبیه می کنند که از این طریق حجم راه انداز محدود می گردد. ضمن این که با استفاده از این گونه راه اندازها نیاز به در نظر گرفتن کنتاکتور اصلی نیست . </a:t>
            </a:r>
            <a:r>
              <a:rPr lang="ar-SA" sz="2200" b="1" dirty="0" smtClean="0">
                <a:solidFill>
                  <a:srgbClr val="00B050"/>
                </a:solidFill>
                <a:cs typeface="B Zar" pitchFamily="2" charset="-78"/>
              </a:rPr>
              <a:t>حفاظت هایی که معمولا در راه اندازهای نرم پیش بینی می گردد بشرح زیر است :</a:t>
            </a:r>
            <a:r>
              <a:rPr lang="ar-SA" sz="2200" dirty="0" smtClean="0">
                <a:solidFill>
                  <a:srgbClr val="00B050"/>
                </a:solidFill>
                <a:cs typeface="B Zar" pitchFamily="2" charset="-78"/>
              </a:rPr>
              <a:t/>
            </a:r>
            <a:br>
              <a:rPr lang="ar-SA" sz="2200" dirty="0" smtClean="0">
                <a:solidFill>
                  <a:srgbClr val="00B050"/>
                </a:solidFill>
                <a:cs typeface="B Zar" pitchFamily="2" charset="-78"/>
              </a:rPr>
            </a:br>
            <a:r>
              <a:rPr lang="ar-SA" sz="2200" dirty="0" smtClean="0">
                <a:solidFill>
                  <a:srgbClr val="00B050"/>
                </a:solidFill>
                <a:cs typeface="B Zar" pitchFamily="2" charset="-78"/>
              </a:rPr>
              <a:t>- حفاظت در مقابل اضافه بار</a:t>
            </a:r>
            <a:br>
              <a:rPr lang="ar-SA" sz="2200" dirty="0" smtClean="0">
                <a:solidFill>
                  <a:srgbClr val="00B050"/>
                </a:solidFill>
                <a:cs typeface="B Zar" pitchFamily="2" charset="-78"/>
              </a:rPr>
            </a:br>
            <a:r>
              <a:rPr lang="ar-SA" sz="2200" dirty="0" smtClean="0">
                <a:solidFill>
                  <a:srgbClr val="00B050"/>
                </a:solidFill>
                <a:cs typeface="B Zar" pitchFamily="2" charset="-78"/>
              </a:rPr>
              <a:t>- حفاظت در مقابل توالی معکوس فازها و دو فاز شدن</a:t>
            </a:r>
            <a:br>
              <a:rPr lang="ar-SA" sz="2200" dirty="0" smtClean="0">
                <a:solidFill>
                  <a:srgbClr val="00B050"/>
                </a:solidFill>
                <a:cs typeface="B Zar" pitchFamily="2" charset="-78"/>
              </a:rPr>
            </a:br>
            <a:r>
              <a:rPr lang="ar-SA" sz="2200" dirty="0" smtClean="0">
                <a:solidFill>
                  <a:srgbClr val="00B050"/>
                </a:solidFill>
                <a:cs typeface="B Zar" pitchFamily="2" charset="-78"/>
              </a:rPr>
              <a:t>- حفاظت در مقابل افزایش حرارت سیم پیچ های موتور که از طریق سنسورهای حرارتی انجام می گردد.</a:t>
            </a:r>
            <a:br>
              <a:rPr lang="ar-SA" sz="2200" dirty="0" smtClean="0">
                <a:solidFill>
                  <a:srgbClr val="00B050"/>
                </a:solidFill>
                <a:cs typeface="B Zar" pitchFamily="2" charset="-78"/>
              </a:rPr>
            </a:br>
            <a:r>
              <a:rPr lang="ar-SA" sz="2200" dirty="0" smtClean="0">
                <a:solidFill>
                  <a:srgbClr val="00B050"/>
                </a:solidFill>
                <a:cs typeface="B Zar" pitchFamily="2" charset="-78"/>
              </a:rPr>
              <a:t>- حفاظت در مقابل کاهش ولتاژ</a:t>
            </a:r>
            <a:r>
              <a:rPr lang="ar-SA" sz="2200" dirty="0" smtClean="0">
                <a:cs typeface="B Zar" pitchFamily="2" charset="-78"/>
              </a:rPr>
              <a:t/>
            </a:r>
            <a:br>
              <a:rPr lang="ar-SA" sz="2200" dirty="0" smtClean="0">
                <a:cs typeface="B Zar" pitchFamily="2" charset="-78"/>
              </a:rPr>
            </a:br>
            <a:r>
              <a:rPr lang="ar-SA" sz="2200" dirty="0" smtClean="0">
                <a:cs typeface="B Zar" pitchFamily="2" charset="-78"/>
              </a:rPr>
              <a:t>و موارد ديگر که بسته به سازنده راه انداز می تواند تغییر کند.</a:t>
            </a:r>
            <a:br>
              <a:rPr lang="ar-SA" sz="2200" dirty="0" smtClean="0">
                <a:cs typeface="B Zar" pitchFamily="2" charset="-78"/>
              </a:rPr>
            </a:br>
            <a:r>
              <a:rPr lang="ar-SA" sz="2200" dirty="0" smtClean="0">
                <a:cs typeface="B Zar" pitchFamily="2" charset="-78"/>
              </a:rPr>
              <a:t>نکته مهم اینجاست که هنگام بسته شدن کنتاکتور بای پس حفاظت های تعبیه شده در راه انداز همچنان فعال می باشد چون مسیر بای پس تنها تایرستورها را بای پس می کند.</a:t>
            </a:r>
            <a:br>
              <a:rPr lang="ar-SA" sz="2200" dirty="0" smtClean="0">
                <a:cs typeface="B Zar" pitchFamily="2" charset="-78"/>
              </a:rPr>
            </a:br>
            <a:r>
              <a:rPr lang="ar-SA" sz="2200" dirty="0" smtClean="0">
                <a:cs typeface="B Zar" pitchFamily="2" charset="-78"/>
              </a:rPr>
              <a:t>جهت بستن کنتاکتور بای پس بعد از راه اندازی موتور عموما از یک کنتاکت راه انداز استفاده می گردد که بعد از رمپ راه اندازی به صورت خودکار فعال می گردد. لازم به ذکر است که برخی از راه اندازهای نرم دارای سیستم بای پس داخلی هستند که دیگر نیاز به در نظر گرفتن کنتاکتور بای پس نیست.</a:t>
            </a:r>
            <a:br>
              <a:rPr lang="ar-SA" sz="2200" dirty="0" smtClean="0">
                <a:cs typeface="B Zar" pitchFamily="2" charset="-78"/>
              </a:rPr>
            </a:br>
            <a:r>
              <a:rPr lang="en-US" sz="2200" dirty="0" smtClean="0">
                <a:cs typeface="B Zar" pitchFamily="2" charset="-78"/>
              </a:rPr>
              <a:t/>
            </a:r>
            <a:br>
              <a:rPr lang="en-US" sz="2200" dirty="0" smtClean="0">
                <a:cs typeface="B Zar" pitchFamily="2" charset="-78"/>
              </a:rPr>
            </a:br>
            <a:r>
              <a:rPr lang="ar-SA" sz="2200" dirty="0" smtClean="0">
                <a:cs typeface="B Zar" pitchFamily="2" charset="-78"/>
              </a:rPr>
              <a:t/>
            </a:r>
            <a:br>
              <a:rPr lang="ar-SA" sz="2200" dirty="0" smtClean="0">
                <a:cs typeface="B Zar" pitchFamily="2" charset="-78"/>
              </a:rPr>
            </a:br>
            <a:endParaRPr lang="en-US" sz="2200" dirty="0"/>
          </a:p>
        </p:txBody>
      </p:sp>
    </p:spTree>
  </p:cSld>
  <p:clrMapOvr>
    <a:masterClrMapping/>
  </p:clrMapOvr>
  <p:transition>
    <p:split/>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428604"/>
            <a:ext cx="9144000" cy="6715148"/>
          </a:xfrm>
        </p:spPr>
        <p:txBody>
          <a:bodyPr>
            <a:normAutofit/>
          </a:bodyPr>
          <a:lstStyle/>
          <a:p>
            <a:pPr algn="r" rtl="1"/>
            <a:r>
              <a:rPr lang="ar-SA" sz="2200" dirty="0">
                <a:cs typeface="B Zar" pitchFamily="2" charset="-78"/>
              </a:rPr>
              <a:t>با توجه به این که تایرستورهای بکار رفته در راه اندازهای نرم حرارت تولید می کنند اینطور استنباط می گردد که در تابلوهای دارای راه اندازهای نرم لازم است از فن استفاده گردد. ولی با توجه به کار راه انداز تنها در مرحله استارت ، حرارت تولید شده تنها به مرحله راه اندازی محدود می گردد و بنابر این در راه اندازهای دارای سیستم بای پس تنها تعبیه شکاف های عبور هوا متناسب با درجه حفاظتی تابلو توصیه می گردد. ضمن این که این گونه راه اندازها عموما مجهز به هیت سینک و فن هستند.</a:t>
            </a:r>
            <a:br>
              <a:rPr lang="ar-SA" sz="2200" dirty="0">
                <a:cs typeface="B Zar" pitchFamily="2" charset="-78"/>
              </a:rPr>
            </a:br>
            <a:r>
              <a:rPr lang="ar-SA" sz="2200" dirty="0">
                <a:cs typeface="B Zar" pitchFamily="2" charset="-78"/>
              </a:rPr>
              <a:t>اکثر راه اندازهای نرم مجهز به پورت های اطلاعاتی مانند مودباس- پروفی باس و .... جهت تبادل اطلاعات می باشند که از این طریق می توان از کلیه اطلاعات داخل راه انداز مطلع گردید به این طریق کنترل این راه انداز ها توسط سیستم هایی مانند </a:t>
            </a:r>
            <a:r>
              <a:rPr lang="en-US" sz="2200" dirty="0">
                <a:cs typeface="B Zar" pitchFamily="2" charset="-78"/>
              </a:rPr>
              <a:t>DCS</a:t>
            </a:r>
            <a:r>
              <a:rPr lang="ar-SA" sz="2200" dirty="0">
                <a:cs typeface="B Zar" pitchFamily="2" charset="-78"/>
              </a:rPr>
              <a:t> بسیار ساده می باشد</a:t>
            </a:r>
            <a:r>
              <a:rPr lang="ar-SA" sz="2200" dirty="0" smtClean="0">
                <a:cs typeface="B Zar" pitchFamily="2" charset="-78"/>
              </a:rPr>
              <a:t>.</a:t>
            </a:r>
            <a:endParaRPr lang="en-US" sz="2200" dirty="0" smtClean="0">
              <a:cs typeface="B Zar" pitchFamily="2" charset="-78"/>
            </a:endParaRPr>
          </a:p>
          <a:p>
            <a:pPr algn="r" rtl="1"/>
            <a:endParaRPr lang="en-US" sz="2200" dirty="0">
              <a:cs typeface="B Zar" pitchFamily="2" charset="-78"/>
            </a:endParaRPr>
          </a:p>
        </p:txBody>
      </p:sp>
    </p:spTree>
  </p:cSld>
  <p:clrMapOvr>
    <a:masterClrMapping/>
  </p:clrMapOvr>
  <p:transition>
    <p:split/>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42852"/>
            <a:ext cx="8229600" cy="6715148"/>
          </a:xfrm>
        </p:spPr>
        <p:txBody>
          <a:bodyPr>
            <a:noAutofit/>
          </a:bodyPr>
          <a:lstStyle/>
          <a:p>
            <a:pPr algn="r" rtl="1"/>
            <a:r>
              <a:rPr lang="ar-SA" sz="2200" b="1" dirty="0" smtClean="0">
                <a:solidFill>
                  <a:srgbClr val="00B050"/>
                </a:solidFill>
                <a:cs typeface="B Zar" pitchFamily="2" charset="-78"/>
              </a:rPr>
              <a:t>معيارهاي انتخاب موتور</a:t>
            </a:r>
            <a:endParaRPr lang="en-US" sz="2200" dirty="0" smtClean="0">
              <a:solidFill>
                <a:srgbClr val="00B050"/>
              </a:solidFill>
              <a:cs typeface="B Zar" pitchFamily="2" charset="-78"/>
            </a:endParaRPr>
          </a:p>
          <a:p>
            <a:pPr algn="r" rtl="1"/>
            <a:r>
              <a:rPr lang="ar-SA" sz="2200" dirty="0" smtClean="0">
                <a:solidFill>
                  <a:srgbClr val="7030A0"/>
                </a:solidFill>
                <a:cs typeface="B Zar" pitchFamily="2" charset="-78"/>
              </a:rPr>
              <a:t>1-دردست بودن منبع تغذیه</a:t>
            </a:r>
            <a:br>
              <a:rPr lang="ar-SA" sz="2200" dirty="0" smtClean="0">
                <a:solidFill>
                  <a:srgbClr val="7030A0"/>
                </a:solidFill>
                <a:cs typeface="B Zar" pitchFamily="2" charset="-78"/>
              </a:rPr>
            </a:br>
            <a:r>
              <a:rPr lang="ar-SA" sz="2200" dirty="0" smtClean="0">
                <a:solidFill>
                  <a:srgbClr val="7030A0"/>
                </a:solidFill>
                <a:cs typeface="B Zar" pitchFamily="2" charset="-78"/>
              </a:rPr>
              <a:t>2- شرط یا عوامل راه اندازی</a:t>
            </a:r>
            <a:br>
              <a:rPr lang="ar-SA" sz="2200" dirty="0" smtClean="0">
                <a:solidFill>
                  <a:srgbClr val="7030A0"/>
                </a:solidFill>
                <a:cs typeface="B Zar" pitchFamily="2" charset="-78"/>
              </a:rPr>
            </a:br>
            <a:r>
              <a:rPr lang="ar-SA" sz="2200" dirty="0" smtClean="0">
                <a:solidFill>
                  <a:srgbClr val="7030A0"/>
                </a:solidFill>
                <a:cs typeface="B Zar" pitchFamily="2" charset="-78"/>
              </a:rPr>
              <a:t>3-مشخصه‌های راه اندازی (گشتاور – سرعت) مناسب</a:t>
            </a:r>
            <a:br>
              <a:rPr lang="ar-SA" sz="2200" dirty="0" smtClean="0">
                <a:solidFill>
                  <a:srgbClr val="7030A0"/>
                </a:solidFill>
                <a:cs typeface="B Zar" pitchFamily="2" charset="-78"/>
              </a:rPr>
            </a:br>
            <a:r>
              <a:rPr lang="ar-SA" sz="2200" dirty="0" smtClean="0">
                <a:solidFill>
                  <a:srgbClr val="7030A0"/>
                </a:solidFill>
                <a:cs typeface="B Zar" pitchFamily="2" charset="-78"/>
              </a:rPr>
              <a:t>4-سرعت عملکرد کار مطلوب</a:t>
            </a:r>
            <a:br>
              <a:rPr lang="ar-SA" sz="2200" dirty="0" smtClean="0">
                <a:solidFill>
                  <a:srgbClr val="7030A0"/>
                </a:solidFill>
                <a:cs typeface="B Zar" pitchFamily="2" charset="-78"/>
              </a:rPr>
            </a:br>
            <a:r>
              <a:rPr lang="ar-SA" sz="2200" dirty="0" smtClean="0">
                <a:solidFill>
                  <a:srgbClr val="7030A0"/>
                </a:solidFill>
                <a:cs typeface="B Zar" pitchFamily="2" charset="-78"/>
              </a:rPr>
              <a:t>5- قابلیت کارکردن به جلو و عقب</a:t>
            </a:r>
            <a:br>
              <a:rPr lang="ar-SA" sz="2200" dirty="0" smtClean="0">
                <a:solidFill>
                  <a:srgbClr val="7030A0"/>
                </a:solidFill>
                <a:cs typeface="B Zar" pitchFamily="2" charset="-78"/>
              </a:rPr>
            </a:br>
            <a:r>
              <a:rPr lang="ar-SA" sz="2200" dirty="0" smtClean="0">
                <a:solidFill>
                  <a:srgbClr val="7030A0"/>
                </a:solidFill>
                <a:cs typeface="B Zar" pitchFamily="2" charset="-78"/>
              </a:rPr>
              <a:t>6- مشخصه‌هی شتاب (وابسته به بار)</a:t>
            </a:r>
            <a:br>
              <a:rPr lang="ar-SA" sz="2200" dirty="0" smtClean="0">
                <a:solidFill>
                  <a:srgbClr val="7030A0"/>
                </a:solidFill>
                <a:cs typeface="B Zar" pitchFamily="2" charset="-78"/>
              </a:rPr>
            </a:br>
            <a:r>
              <a:rPr lang="ar-SA" sz="2200" dirty="0" smtClean="0">
                <a:solidFill>
                  <a:srgbClr val="7030A0"/>
                </a:solidFill>
                <a:cs typeface="B Zar" pitchFamily="2" charset="-78"/>
              </a:rPr>
              <a:t>7- بازده مناسب در بار اسمی</a:t>
            </a:r>
            <a:br>
              <a:rPr lang="ar-SA" sz="2200" dirty="0" smtClean="0">
                <a:solidFill>
                  <a:srgbClr val="7030A0"/>
                </a:solidFill>
                <a:cs typeface="B Zar" pitchFamily="2" charset="-78"/>
              </a:rPr>
            </a:br>
            <a:r>
              <a:rPr lang="ar-SA" sz="2200" dirty="0" smtClean="0">
                <a:solidFill>
                  <a:srgbClr val="7030A0"/>
                </a:solidFill>
                <a:cs typeface="B Zar" pitchFamily="2" charset="-78"/>
              </a:rPr>
              <a:t>8-توانایی تحمل اضافه بار</a:t>
            </a:r>
            <a:br>
              <a:rPr lang="ar-SA" sz="2200" dirty="0" smtClean="0">
                <a:solidFill>
                  <a:srgbClr val="7030A0"/>
                </a:solidFill>
                <a:cs typeface="B Zar" pitchFamily="2" charset="-78"/>
              </a:rPr>
            </a:br>
            <a:r>
              <a:rPr lang="ar-SA" sz="2200" dirty="0" smtClean="0">
                <a:solidFill>
                  <a:srgbClr val="7030A0"/>
                </a:solidFill>
                <a:cs typeface="B Zar" pitchFamily="2" charset="-78"/>
              </a:rPr>
              <a:t>9-اطمینان الکتریکی و حرارتی</a:t>
            </a:r>
            <a:br>
              <a:rPr lang="ar-SA" sz="2200" dirty="0" smtClean="0">
                <a:solidFill>
                  <a:srgbClr val="7030A0"/>
                </a:solidFill>
                <a:cs typeface="B Zar" pitchFamily="2" charset="-78"/>
              </a:rPr>
            </a:br>
            <a:r>
              <a:rPr lang="ar-SA" sz="2200" dirty="0" smtClean="0">
                <a:solidFill>
                  <a:srgbClr val="7030A0"/>
                </a:solidFill>
                <a:cs typeface="B Zar" pitchFamily="2" charset="-78"/>
              </a:rPr>
              <a:t>10-قابلیت نگهداری و عمر مفید</a:t>
            </a:r>
            <a:br>
              <a:rPr lang="ar-SA" sz="2200" dirty="0" smtClean="0">
                <a:solidFill>
                  <a:srgbClr val="7030A0"/>
                </a:solidFill>
                <a:cs typeface="B Zar" pitchFamily="2" charset="-78"/>
              </a:rPr>
            </a:br>
            <a:r>
              <a:rPr lang="ar-SA" sz="2200" dirty="0" smtClean="0">
                <a:solidFill>
                  <a:srgbClr val="7030A0"/>
                </a:solidFill>
                <a:cs typeface="B Zar" pitchFamily="2" charset="-78"/>
              </a:rPr>
              <a:t>11-ظاهر مکانیکی مناسب (اندازه، وزن،‌ میزان صدا، محیط اطراف)</a:t>
            </a:r>
            <a:br>
              <a:rPr lang="ar-SA" sz="2200" dirty="0" smtClean="0">
                <a:solidFill>
                  <a:srgbClr val="7030A0"/>
                </a:solidFill>
                <a:cs typeface="B Zar" pitchFamily="2" charset="-78"/>
              </a:rPr>
            </a:br>
            <a:r>
              <a:rPr lang="ar-SA" sz="2200" dirty="0" smtClean="0">
                <a:solidFill>
                  <a:srgbClr val="7030A0"/>
                </a:solidFill>
                <a:cs typeface="B Zar" pitchFamily="2" charset="-78"/>
              </a:rPr>
              <a:t>12- پیچیدگی کنترل و هزینه</a:t>
            </a:r>
            <a:endParaRPr lang="en-US" sz="2200" dirty="0" smtClean="0">
              <a:solidFill>
                <a:srgbClr val="7030A0"/>
              </a:solidFill>
              <a:cs typeface="B Zar" pitchFamily="2" charset="-78"/>
            </a:endParaRPr>
          </a:p>
          <a:p>
            <a:pPr algn="r" rtl="1"/>
            <a:r>
              <a:rPr lang="ar-SA" sz="2200" dirty="0" smtClean="0">
                <a:solidFill>
                  <a:srgbClr val="7030A0"/>
                </a:solidFill>
                <a:cs typeface="B Zar" pitchFamily="2" charset="-78"/>
              </a:rPr>
              <a:t>چند نوع موتور القایی</a:t>
            </a:r>
            <a:br>
              <a:rPr lang="ar-SA" sz="2200" dirty="0" smtClean="0">
                <a:solidFill>
                  <a:srgbClr val="7030A0"/>
                </a:solidFill>
                <a:cs typeface="B Zar" pitchFamily="2" charset="-78"/>
              </a:rPr>
            </a:br>
            <a:r>
              <a:rPr lang="ar-SA" sz="2200" dirty="0" smtClean="0">
                <a:solidFill>
                  <a:srgbClr val="7030A0"/>
                </a:solidFill>
                <a:cs typeface="B Zar" pitchFamily="2" charset="-78"/>
              </a:rPr>
              <a:t>موتور القايي </a:t>
            </a:r>
            <a:r>
              <a:rPr lang="en-US" sz="2200" dirty="0" smtClean="0">
                <a:solidFill>
                  <a:srgbClr val="7030A0"/>
                </a:solidFill>
                <a:cs typeface="B Zar" pitchFamily="2" charset="-78"/>
              </a:rPr>
              <a:t>AC</a:t>
            </a:r>
            <a:r>
              <a:rPr lang="ar-SA" sz="2200" dirty="0" smtClean="0">
                <a:solidFill>
                  <a:srgbClr val="7030A0"/>
                </a:solidFill>
                <a:cs typeface="B Zar" pitchFamily="2" charset="-78"/>
              </a:rPr>
              <a:t> فاز شكسته</a:t>
            </a:r>
            <a:endParaRPr lang="en-US" sz="2200" dirty="0" smtClean="0">
              <a:solidFill>
                <a:srgbClr val="7030A0"/>
              </a:solidFill>
              <a:cs typeface="B Zar" pitchFamily="2" charset="-78"/>
            </a:endParaRPr>
          </a:p>
          <a:p>
            <a:pPr algn="r" rtl="1"/>
            <a:r>
              <a:rPr lang="ar-SA" sz="2200" dirty="0" smtClean="0">
                <a:solidFill>
                  <a:srgbClr val="7030A0"/>
                </a:solidFill>
                <a:cs typeface="B Zar" pitchFamily="2" charset="-78"/>
              </a:rPr>
              <a:t>1. موتور القايي با استارت خازني</a:t>
            </a:r>
            <a:br>
              <a:rPr lang="ar-SA" sz="2200" dirty="0" smtClean="0">
                <a:solidFill>
                  <a:srgbClr val="7030A0"/>
                </a:solidFill>
                <a:cs typeface="B Zar" pitchFamily="2" charset="-78"/>
              </a:rPr>
            </a:br>
            <a:r>
              <a:rPr lang="ar-SA" sz="2200" dirty="0" smtClean="0">
                <a:solidFill>
                  <a:srgbClr val="7030A0"/>
                </a:solidFill>
                <a:cs typeface="B Zar" pitchFamily="2" charset="-78"/>
              </a:rPr>
              <a:t>2. موتورهاي </a:t>
            </a:r>
            <a:r>
              <a:rPr lang="en-US" sz="2200" dirty="0" smtClean="0">
                <a:solidFill>
                  <a:srgbClr val="7030A0"/>
                </a:solidFill>
                <a:cs typeface="B Zar" pitchFamily="2" charset="-78"/>
              </a:rPr>
              <a:t>AC</a:t>
            </a:r>
            <a:r>
              <a:rPr lang="ar-SA" sz="2200" dirty="0" smtClean="0">
                <a:solidFill>
                  <a:srgbClr val="7030A0"/>
                </a:solidFill>
                <a:cs typeface="B Zar" pitchFamily="2" charset="-78"/>
              </a:rPr>
              <a:t> القايي با خازن دائمي اسپليت</a:t>
            </a:r>
            <a:br>
              <a:rPr lang="ar-SA" sz="2200" dirty="0" smtClean="0">
                <a:solidFill>
                  <a:srgbClr val="7030A0"/>
                </a:solidFill>
                <a:cs typeface="B Zar" pitchFamily="2" charset="-78"/>
              </a:rPr>
            </a:br>
            <a:r>
              <a:rPr lang="ar-SA" sz="2200" dirty="0" smtClean="0">
                <a:solidFill>
                  <a:srgbClr val="7030A0"/>
                </a:solidFill>
                <a:cs typeface="B Zar" pitchFamily="2" charset="-78"/>
              </a:rPr>
              <a:t>3. موتورهاي </a:t>
            </a:r>
            <a:r>
              <a:rPr lang="en-US" sz="2200" dirty="0" smtClean="0">
                <a:solidFill>
                  <a:srgbClr val="7030A0"/>
                </a:solidFill>
                <a:cs typeface="B Zar" pitchFamily="2" charset="-78"/>
              </a:rPr>
              <a:t>AC</a:t>
            </a:r>
            <a:r>
              <a:rPr lang="ar-SA" sz="2200" dirty="0" smtClean="0">
                <a:solidFill>
                  <a:srgbClr val="7030A0"/>
                </a:solidFill>
                <a:cs typeface="B Zar" pitchFamily="2" charset="-78"/>
              </a:rPr>
              <a:t> القايي استارت با خازن/ كاركرد با خازن</a:t>
            </a:r>
            <a:endParaRPr lang="en-US" sz="2200" dirty="0" smtClean="0">
              <a:solidFill>
                <a:srgbClr val="7030A0"/>
              </a:solidFill>
              <a:cs typeface="B Zar" pitchFamily="2" charset="-78"/>
            </a:endParaRPr>
          </a:p>
          <a:p>
            <a:pPr algn="r"/>
            <a:endParaRPr lang="en-US" sz="2200" dirty="0">
              <a:solidFill>
                <a:srgbClr val="7030A0"/>
              </a:solidFill>
              <a:cs typeface="B Zar" pitchFamily="2" charset="-78"/>
            </a:endParaRPr>
          </a:p>
        </p:txBody>
      </p:sp>
    </p:spTree>
  </p:cSld>
  <p:clrMapOvr>
    <a:masterClrMapping/>
  </p:clrMapOvr>
  <p:transition>
    <p:split/>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2844" y="142852"/>
            <a:ext cx="8858312" cy="6500858"/>
          </a:xfrm>
        </p:spPr>
        <p:txBody>
          <a:bodyPr>
            <a:noAutofit/>
          </a:bodyPr>
          <a:lstStyle/>
          <a:p>
            <a:pPr algn="r" rtl="1"/>
            <a:r>
              <a:rPr lang="ar-SA" sz="2200" b="1" dirty="0">
                <a:solidFill>
                  <a:srgbClr val="00B050"/>
                </a:solidFill>
                <a:cs typeface="B Zar" pitchFamily="2" charset="-78"/>
              </a:rPr>
              <a:t>موتور القايي </a:t>
            </a:r>
            <a:r>
              <a:rPr lang="en-US" sz="2200" b="1" dirty="0">
                <a:solidFill>
                  <a:srgbClr val="00B050"/>
                </a:solidFill>
                <a:cs typeface="B Zar" pitchFamily="2" charset="-78"/>
              </a:rPr>
              <a:t>AC</a:t>
            </a:r>
            <a:r>
              <a:rPr lang="ar-SA" sz="2200" b="1" dirty="0">
                <a:solidFill>
                  <a:srgbClr val="00B050"/>
                </a:solidFill>
                <a:cs typeface="B Zar" pitchFamily="2" charset="-78"/>
              </a:rPr>
              <a:t> فاز شكسته</a:t>
            </a:r>
            <a:endParaRPr lang="en-US" sz="2200" dirty="0">
              <a:solidFill>
                <a:srgbClr val="00B050"/>
              </a:solidFill>
              <a:cs typeface="B Zar" pitchFamily="2" charset="-78"/>
            </a:endParaRPr>
          </a:p>
          <a:p>
            <a:pPr algn="r"/>
            <a:r>
              <a:rPr lang="ar-SA" sz="2200" dirty="0">
                <a:cs typeface="B Zar" pitchFamily="2" charset="-78"/>
              </a:rPr>
              <a:t>موتور فاز شكسته همچنين به عنوان </a:t>
            </a:r>
            <a:r>
              <a:rPr lang="en-US" sz="2200" dirty="0">
                <a:cs typeface="B Zar" pitchFamily="2" charset="-78"/>
              </a:rPr>
              <a:t>Induction start/Induction run</a:t>
            </a:r>
            <a:r>
              <a:rPr lang="ar-SA" sz="2200" dirty="0">
                <a:cs typeface="B Zar" pitchFamily="2" charset="-78"/>
              </a:rPr>
              <a:t> (استارت القايي/كاركرد القايي)هم شناخته مي شود كه دو پيچه دارد.پيچه استارت از سيم نازكتر و تعداد دور كمتر نسبت به پيچه اصلي براي بوجود آوردن مقاومت بيشتر ساخته شده است.همچنين ميدان پيچه استارت در زاويه اي غير از آنچه كه پيچه اصلي دارد قرار مي گيرد كه سبب آغاز چرخش موتور مي شود.پيچه اصلي كه از سيم ضخيم تري ساخته شده است موتور را هميشه درحالت چرخش باقي نگه مي دارد.</a:t>
            </a:r>
            <a:br>
              <a:rPr lang="ar-SA" sz="2200" dirty="0">
                <a:cs typeface="B Zar" pitchFamily="2" charset="-78"/>
              </a:rPr>
            </a:br>
            <a:r>
              <a:rPr lang="ar-SA" sz="2200" dirty="0">
                <a:cs typeface="B Zar" pitchFamily="2" charset="-78"/>
              </a:rPr>
              <a:t>تورك آغازين كم است مثلا 100 تا 175 درصد تورك ارزيابي شده.موتور براي استارت جرياني زياد طلب مي كند.تقريبا 700 تا 1000 درصد جريان ارزيابي شده.تورك بيشينه توليد شده نيز در محدوده 250 تا 350 درصد از تورك براوردشده مي باشد.</a:t>
            </a:r>
            <a:br>
              <a:rPr lang="ar-SA" sz="2200" dirty="0">
                <a:cs typeface="B Zar" pitchFamily="2" charset="-78"/>
              </a:rPr>
            </a:br>
            <a:r>
              <a:rPr lang="ar-SA" sz="2200" dirty="0">
                <a:cs typeface="B Zar" pitchFamily="2" charset="-78"/>
              </a:rPr>
              <a:t>كاربريهاي خوب براي موتورهاي فاز شكسته شامل سمباده (آسياب) هاي كوچك , دمنده ها و فنهاي كوچك و ديگر دستگاههايي با نياز به تورك آغازين كم با و نياز به قدرت 1/20 تا 1/3 اسب بخار مي باشد.از استفاده از اين موتورها در كاربريهايي كه به دوره هاي خاموش و روشن و گشتاور زياد </a:t>
            </a:r>
            <a:endParaRPr lang="fa-IR" sz="2200" dirty="0" smtClean="0">
              <a:cs typeface="B Zar" pitchFamily="2" charset="-78"/>
            </a:endParaRPr>
          </a:p>
          <a:p>
            <a:pPr algn="r" rtl="1"/>
            <a:r>
              <a:rPr lang="ar-SA" sz="2200" b="1" dirty="0" smtClean="0">
                <a:solidFill>
                  <a:srgbClr val="00B050"/>
                </a:solidFill>
                <a:cs typeface="B Zar" pitchFamily="2" charset="-78"/>
              </a:rPr>
              <a:t>موتور القايي با استارت خازني</a:t>
            </a:r>
            <a:endParaRPr lang="en-US" sz="2200" dirty="0" smtClean="0">
              <a:solidFill>
                <a:srgbClr val="00B050"/>
              </a:solidFill>
              <a:cs typeface="B Zar" pitchFamily="2" charset="-78"/>
            </a:endParaRPr>
          </a:p>
          <a:p>
            <a:pPr algn="r" rtl="1"/>
            <a:r>
              <a:rPr lang="ar-SA" sz="2200" dirty="0" smtClean="0">
                <a:cs typeface="B Zar" pitchFamily="2" charset="-78"/>
              </a:rPr>
              <a:t>اين نوع , موتور اصلاح شده فاز شكسته با خازني سري با آن براي بهبود استارت است.همانند موتور معمولي فاز شكسته اين نوع موتور يك سوئيچ گريز از مركز داشته كه هنگامي كه موتور به 75 درصد سرعت ارزيابي شده مي رسد , پيچه استارت را از مدار خارج مي نمايد..</a:t>
            </a:r>
            <a:endParaRPr lang="en-US" sz="2200" dirty="0">
              <a:cs typeface="B Zar" pitchFamily="2" charset="-78"/>
            </a:endParaRPr>
          </a:p>
        </p:txBody>
      </p:sp>
    </p:spTree>
  </p:cSld>
  <p:clrMapOvr>
    <a:masterClrMapping/>
  </p:clrMapOvr>
  <p:transition>
    <p:split/>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2844" y="142852"/>
            <a:ext cx="8858312" cy="6715148"/>
          </a:xfrm>
        </p:spPr>
        <p:txBody>
          <a:bodyPr>
            <a:noAutofit/>
          </a:bodyPr>
          <a:lstStyle/>
          <a:p>
            <a:pPr algn="r" rtl="1"/>
            <a:r>
              <a:rPr lang="ar-SA" sz="2200" dirty="0" smtClean="0">
                <a:cs typeface="B Zar" pitchFamily="2" charset="-78"/>
              </a:rPr>
              <a:t>از آنجا كه خازن با مدار استارت موازي است , گشتاور استارت بيشتري توليد مي كند , معمولا در حدود 200 تا 400 درصد گشتاور ارزيابي شده.و جريان استارت معمولا بين 450 تا 575 درصد جريان ارزيابي شده است.كه بسيار كمتر از موتور فاز شكسته و بعلت سيم ضخيمتر در مدار استارت است. نيازدارند خود داري نماييد </a:t>
            </a:r>
            <a:r>
              <a:rPr lang="ar-SA" sz="2200" dirty="0">
                <a:cs typeface="B Zar" pitchFamily="2" charset="-78"/>
              </a:rPr>
              <a:t/>
            </a:r>
            <a:br>
              <a:rPr lang="ar-SA" sz="2200" dirty="0">
                <a:cs typeface="B Zar" pitchFamily="2" charset="-78"/>
              </a:rPr>
            </a:br>
            <a:r>
              <a:rPr lang="ar-SA" sz="2200" dirty="0">
                <a:cs typeface="B Zar" pitchFamily="2" charset="-78"/>
              </a:rPr>
              <a:t>نوع اصلاح شده اي از موتو با استارت خازني ، موتور با استارت مقاومتي است.در اين نوع موتور خازن استارت با يك مقاومت جايگزين شده است.موتور استارت مقاومتي در كاربريهايي مورد استفاده قرار مي گيرد كه ميزان گشتاور استارتينگي كمتر از مقداري كه موتور استارت خازني توليد مي كند لازم است.صرف نظر از هزينه اين موتور امتيازات عمده اي نسبت به موتور استارت خازني ندارد.</a:t>
            </a:r>
            <a:br>
              <a:rPr lang="ar-SA" sz="2200" dirty="0">
                <a:cs typeface="B Zar" pitchFamily="2" charset="-78"/>
              </a:rPr>
            </a:br>
            <a:r>
              <a:rPr lang="ar-SA" sz="2200" dirty="0">
                <a:cs typeface="B Zar" pitchFamily="2" charset="-78"/>
              </a:rPr>
              <a:t>اين موتورها در انواع مختلف كاربريهاي پولي و تسمه اي مانند تسمه نقاله هاي كوچك , پمپها و دمنده هاي بزرگ به خوبي بسياري از خود گردانها و كاربريهاي چرخ دنده اي استفاده مي شوند</a:t>
            </a:r>
            <a:r>
              <a:rPr lang="ar-SA" sz="2200" dirty="0" smtClean="0">
                <a:cs typeface="B Zar" pitchFamily="2" charset="-78"/>
              </a:rPr>
              <a:t>.</a:t>
            </a:r>
            <a:endParaRPr lang="fa-IR" sz="2200" dirty="0" smtClean="0">
              <a:cs typeface="B Zar" pitchFamily="2" charset="-78"/>
            </a:endParaRPr>
          </a:p>
          <a:p>
            <a:pPr algn="r" rtl="1"/>
            <a:r>
              <a:rPr lang="ar-SA" sz="2200" b="1" dirty="0" smtClean="0">
                <a:solidFill>
                  <a:srgbClr val="0070C0"/>
                </a:solidFill>
                <a:cs typeface="B Zar" pitchFamily="2" charset="-78"/>
              </a:rPr>
              <a:t>موتورهاي </a:t>
            </a:r>
            <a:r>
              <a:rPr lang="en-US" sz="2200" b="1" dirty="0" smtClean="0">
                <a:solidFill>
                  <a:srgbClr val="0070C0"/>
                </a:solidFill>
                <a:cs typeface="B Zar" pitchFamily="2" charset="-78"/>
              </a:rPr>
              <a:t>AC</a:t>
            </a:r>
            <a:r>
              <a:rPr lang="ar-SA" sz="2200" b="1" dirty="0" smtClean="0">
                <a:solidFill>
                  <a:srgbClr val="0070C0"/>
                </a:solidFill>
                <a:cs typeface="B Zar" pitchFamily="2" charset="-78"/>
              </a:rPr>
              <a:t> القايي با خازن دائمي اسپليت</a:t>
            </a:r>
            <a:endParaRPr lang="en-US" sz="2200" dirty="0" smtClean="0">
              <a:solidFill>
                <a:srgbClr val="0070C0"/>
              </a:solidFill>
              <a:cs typeface="B Zar" pitchFamily="2" charset="-78"/>
            </a:endParaRPr>
          </a:p>
          <a:p>
            <a:pPr algn="r" rtl="1"/>
            <a:r>
              <a:rPr lang="ar-SA" sz="2200" dirty="0" smtClean="0">
                <a:cs typeface="B Zar" pitchFamily="2" charset="-78"/>
              </a:rPr>
              <a:t>اين موتور (</a:t>
            </a:r>
            <a:r>
              <a:rPr lang="en-US" sz="2200" dirty="0" smtClean="0">
                <a:cs typeface="B Zar" pitchFamily="2" charset="-78"/>
              </a:rPr>
              <a:t>PSC</a:t>
            </a:r>
            <a:r>
              <a:rPr lang="ar-SA" sz="2200" dirty="0" smtClean="0">
                <a:cs typeface="B Zar" pitchFamily="2" charset="-78"/>
              </a:rPr>
              <a:t>) نوعي خازن دائما متصل به صورت سري به پيچه استارت دارد.اين كار سبب آن ميشود كه پيچه استارت تازماني كه موتور به سرعت چرخش خود برسد بصورت پيچه اي كمكي عمل كند.از آنجا كه خازن عملكرد اصلي , بايد براي استفاده مداوم طراحي شده باشد , نميتواند توان استارتي معادل يك موتور استارت خازني ايجاد نمايد.گشتاور استارت يك موتور (</a:t>
            </a:r>
            <a:r>
              <a:rPr lang="en-US" sz="2200" dirty="0" smtClean="0">
                <a:cs typeface="B Zar" pitchFamily="2" charset="-78"/>
              </a:rPr>
              <a:t>PSC</a:t>
            </a:r>
            <a:r>
              <a:rPr lang="ar-SA" sz="2200" dirty="0" smtClean="0">
                <a:cs typeface="B Zar" pitchFamily="2" charset="-78"/>
              </a:rPr>
              <a:t>) معمولا كم و در حدود 30 تا 150 درصد گشتاور ارزيابي شده است.موتورهاي (</a:t>
            </a:r>
            <a:r>
              <a:rPr lang="en-US" sz="2200" dirty="0" smtClean="0">
                <a:cs typeface="B Zar" pitchFamily="2" charset="-78"/>
              </a:rPr>
              <a:t>PSC</a:t>
            </a:r>
            <a:r>
              <a:rPr lang="ar-SA" sz="2200" dirty="0" smtClean="0">
                <a:cs typeface="B Zar" pitchFamily="2" charset="-78"/>
              </a:rPr>
              <a:t>) جريان استارتي پايين , معمولا در كمتر از 200 درصد جريان برآورد شده دارند كه آنها را براي كاربريهايي با سرعتهاي داراي چرخه هاي خاموش روشن بالا بسيار مناسب مي سازد.</a:t>
            </a:r>
            <a:endParaRPr lang="en-US" sz="2200" dirty="0">
              <a:cs typeface="B Zar" pitchFamily="2" charset="-78"/>
            </a:endParaRPr>
          </a:p>
          <a:p>
            <a:pPr algn="l" rtl="1"/>
            <a:endParaRPr lang="en-US" sz="2200" dirty="0">
              <a:cs typeface="B Zar" pitchFamily="2" charset="-78"/>
            </a:endParaRPr>
          </a:p>
        </p:txBody>
      </p:sp>
    </p:spTree>
  </p:cSld>
  <p:clrMapOvr>
    <a:masterClrMapping/>
  </p:clrMapOvr>
  <p:transition>
    <p:split/>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2844" y="142852"/>
            <a:ext cx="9144064" cy="6572296"/>
          </a:xfrm>
        </p:spPr>
        <p:txBody>
          <a:bodyPr>
            <a:noAutofit/>
          </a:bodyPr>
          <a:lstStyle/>
          <a:p>
            <a:pPr algn="r" rtl="1"/>
            <a:r>
              <a:rPr lang="ar-SA" sz="2200" dirty="0">
                <a:cs typeface="B Zar" pitchFamily="2" charset="-78"/>
              </a:rPr>
              <a:t/>
            </a:r>
            <a:br>
              <a:rPr lang="ar-SA" sz="2200" dirty="0">
                <a:cs typeface="B Zar" pitchFamily="2" charset="-78"/>
              </a:rPr>
            </a:br>
            <a:r>
              <a:rPr lang="ar-SA" sz="2200" dirty="0">
                <a:cs typeface="B Zar" pitchFamily="2" charset="-78"/>
              </a:rPr>
              <a:t>موتورهاي </a:t>
            </a:r>
            <a:r>
              <a:rPr lang="en-US" sz="2200" dirty="0">
                <a:cs typeface="B Zar" pitchFamily="2" charset="-78"/>
              </a:rPr>
              <a:t>PSC</a:t>
            </a:r>
            <a:r>
              <a:rPr lang="ar-SA" sz="2200" dirty="0">
                <a:cs typeface="B Zar" pitchFamily="2" charset="-78"/>
              </a:rPr>
              <a:t> امتيازات فراواني دارند.طراحي موتور براحتي براي استفاده با كنترل كننده هاي سرعت ميتواند اصلاح شود.همچنين مي توانند براي بازدهي بهينه و ضريب توان بالا در فشار برآورد شده طراحي شوند.آنها به عنوان قابل اطمينان ترين موتور تك فاز مطرح ميشوند.مخصوصا به اين خاطر كه به سوئيچ گريز از مركز نيازي ندارند.</a:t>
            </a:r>
            <a:br>
              <a:rPr lang="ar-SA" sz="2200" dirty="0">
                <a:cs typeface="B Zar" pitchFamily="2" charset="-78"/>
              </a:rPr>
            </a:br>
            <a:r>
              <a:rPr lang="ar-SA" sz="2200" dirty="0">
                <a:cs typeface="B Zar" pitchFamily="2" charset="-78"/>
              </a:rPr>
              <a:t>موتورهاي </a:t>
            </a:r>
            <a:r>
              <a:rPr lang="en-US" sz="2200" dirty="0">
                <a:cs typeface="B Zar" pitchFamily="2" charset="-78"/>
              </a:rPr>
              <a:t>PSC</a:t>
            </a:r>
            <a:r>
              <a:rPr lang="ar-SA" sz="2200" dirty="0">
                <a:cs typeface="B Zar" pitchFamily="2" charset="-78"/>
              </a:rPr>
              <a:t> بسته به طراحيشان كاربري بسيار متنوعي دارند كه شامل فنها , دمنده ها با نياز به گشتاور استارت كم و چرخه هاي كاري غير دائمي مانند تنظيم دستگاهها (طرز كارها) , عملگر درگاهها و بازكننده هاي درب گاراژها ميشود</a:t>
            </a:r>
            <a:r>
              <a:rPr lang="ar-SA" sz="2200" dirty="0" smtClean="0">
                <a:cs typeface="B Zar" pitchFamily="2" charset="-78"/>
              </a:rPr>
              <a:t>.</a:t>
            </a:r>
            <a:endParaRPr lang="fa-IR" sz="2200" dirty="0" smtClean="0">
              <a:cs typeface="B Zar" pitchFamily="2" charset="-78"/>
            </a:endParaRPr>
          </a:p>
          <a:p>
            <a:pPr algn="r" rtl="1"/>
            <a:r>
              <a:rPr lang="ar-SA" sz="2200" b="1" dirty="0" smtClean="0">
                <a:solidFill>
                  <a:srgbClr val="7030A0"/>
                </a:solidFill>
                <a:cs typeface="B Zar" pitchFamily="2" charset="-78"/>
              </a:rPr>
              <a:t>موتورهاي </a:t>
            </a:r>
            <a:r>
              <a:rPr lang="en-US" sz="2200" b="1" dirty="0" smtClean="0">
                <a:solidFill>
                  <a:srgbClr val="7030A0"/>
                </a:solidFill>
                <a:cs typeface="B Zar" pitchFamily="2" charset="-78"/>
              </a:rPr>
              <a:t>AC</a:t>
            </a:r>
            <a:r>
              <a:rPr lang="ar-SA" sz="2200" b="1" dirty="0" smtClean="0">
                <a:solidFill>
                  <a:srgbClr val="7030A0"/>
                </a:solidFill>
                <a:cs typeface="B Zar" pitchFamily="2" charset="-78"/>
              </a:rPr>
              <a:t> القايي استارت با خازن/ كاركرد با خازن</a:t>
            </a:r>
            <a:endParaRPr lang="en-US" sz="2200" dirty="0" smtClean="0">
              <a:solidFill>
                <a:srgbClr val="7030A0"/>
              </a:solidFill>
              <a:cs typeface="B Zar" pitchFamily="2" charset="-78"/>
            </a:endParaRPr>
          </a:p>
          <a:p>
            <a:pPr algn="r" rtl="1"/>
            <a:r>
              <a:rPr lang="ar-SA" sz="2200" dirty="0" smtClean="0">
                <a:cs typeface="B Zar" pitchFamily="2" charset="-78"/>
              </a:rPr>
              <a:t>اين موتور , همانند موتور با استارت خازن , خازني از نوع استارتي در حالت سري با پيچه كمكي براي گشتاور زياد استارت دارد.همچنين مانند يك موتور </a:t>
            </a:r>
            <a:r>
              <a:rPr lang="en-US" sz="2200" dirty="0" smtClean="0">
                <a:cs typeface="B Zar" pitchFamily="2" charset="-78"/>
              </a:rPr>
              <a:t>PSC</a:t>
            </a:r>
            <a:r>
              <a:rPr lang="ar-SA" sz="2200" dirty="0" smtClean="0">
                <a:cs typeface="B Zar" pitchFamily="2" charset="-78"/>
              </a:rPr>
              <a:t> خازني از نوع كاركرد كه دركنار خازن استارت در حالت سري با پيچه كمكي است كه بعد از شروع به كار موتور از مدار خارج مي شود.اين حالت سبب بوجود آمدن گشتاوري در حد اضافي مي شود.</a:t>
            </a:r>
            <a:br>
              <a:rPr lang="ar-SA" sz="2200" dirty="0" smtClean="0">
                <a:cs typeface="B Zar" pitchFamily="2" charset="-78"/>
              </a:rPr>
            </a:br>
            <a:r>
              <a:rPr lang="ar-SA" sz="2200" dirty="0" smtClean="0">
                <a:cs typeface="B Zar" pitchFamily="2" charset="-78"/>
              </a:rPr>
              <a:t>اين نوع موتور مي تواند ... و بازده بيشتر طراحي شود.اين موتور بخاطر خازنهاي كاركرد و استارت و سوئيچ گريز از مركز آن پرهزينه است.</a:t>
            </a:r>
            <a:br>
              <a:rPr lang="ar-SA" sz="2200" dirty="0" smtClean="0">
                <a:cs typeface="B Zar" pitchFamily="2" charset="-78"/>
              </a:rPr>
            </a:br>
            <a:r>
              <a:rPr lang="ar-SA" sz="2200" dirty="0" smtClean="0">
                <a:cs typeface="B Zar" pitchFamily="2" charset="-78"/>
              </a:rPr>
              <a:t>اين موتور مي تواند در بسياري از كاربريهايي كه از هرموتور تك فاز ديگري انتظار ميرود استفاده شود.اين كاربريها شامل ماشينهاي مرتبط با چوب , كمپرسورهاي هوا , پمپ های   آب فشار قوي , پمپ های   تخليه و ديگر كاربردهاي نيازمند گشتاورهاي بالا در حد 1 تا 10 اسب بخار مي شوند.</a:t>
            </a:r>
            <a:endParaRPr lang="en-US" sz="2200" dirty="0" smtClean="0">
              <a:cs typeface="B Zar" pitchFamily="2" charset="-78"/>
            </a:endParaRPr>
          </a:p>
          <a:p>
            <a:pPr algn="r" rtl="1"/>
            <a:endParaRPr lang="en-US" sz="2200" dirty="0">
              <a:cs typeface="B Zar" pitchFamily="2" charset="-78"/>
            </a:endParaRPr>
          </a:p>
          <a:p>
            <a:pPr algn="r"/>
            <a:endParaRPr lang="en-US" sz="2200" dirty="0">
              <a:cs typeface="B Zar" pitchFamily="2" charset="-78"/>
            </a:endParaRPr>
          </a:p>
        </p:txBody>
      </p:sp>
    </p:spTree>
  </p:cSld>
  <p:clrMapOvr>
    <a:masterClrMapping/>
  </p:clrMapOvr>
  <p:transition>
    <p:split/>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571472" y="428604"/>
            <a:ext cx="8286808" cy="5429288"/>
          </a:xfrm>
        </p:spPr>
        <p:txBody>
          <a:bodyPr>
            <a:noAutofit/>
          </a:bodyPr>
          <a:lstStyle/>
          <a:p>
            <a:pPr algn="just" rtl="1"/>
            <a:r>
              <a:rPr lang="fa-IR" sz="2200" b="1" dirty="0" smtClean="0">
                <a:solidFill>
                  <a:srgbClr val="7030A0"/>
                </a:solidFill>
                <a:cs typeface="B Zar" pitchFamily="2" charset="-78"/>
              </a:rPr>
              <a:t>نتيجه گيري :</a:t>
            </a:r>
            <a:endParaRPr lang="en-US" sz="2200" b="1" dirty="0" smtClean="0">
              <a:solidFill>
                <a:srgbClr val="7030A0"/>
              </a:solidFill>
              <a:cs typeface="B Zar" pitchFamily="2" charset="-78"/>
            </a:endParaRPr>
          </a:p>
          <a:p>
            <a:pPr algn="just" rtl="1"/>
            <a:r>
              <a:rPr lang="fa-IR" sz="2200" b="1" dirty="0" smtClean="0">
                <a:solidFill>
                  <a:srgbClr val="00B050"/>
                </a:solidFill>
                <a:cs typeface="B Zar" pitchFamily="2" charset="-78"/>
              </a:rPr>
              <a:t>با توجه به اين كه موتورهاي القايي داراي جريان راه‌اندازي زيادي هستند و مي‌توان آنهارا به صورتهاي مختلف راه‌اندازي كرد پس مي‌توان براي موتورهاي با قدرت‌هاي مختلف يكي از روشهاي مناسب راه‌اندازي براي آن موتور انتخاب كرد تا جريان كمتري در هنگام راه‌اندازي از شبكه كشيده شود و همچنين آسيب كمتري به آن موتور وارد شود. توانايي كنترلر طراحي شده در راه‌اندازي نرم و بهبود ضريب توان موتور بطور موفقيت آميز در آزمايشگاه انجام گرفته است. بنابراين عوارض نامطلوب خراب شدن ولتاژ شبكه تغذيه دراثر‌ راه‌اندازي موتور و همچنين اتلاف در بي باري و يا بارهاي كم پيشگيري مي شود. در نتيجه كنترلر به عنوان راه‌انداز نرم( </a:t>
            </a:r>
            <a:r>
              <a:rPr lang="en-US" sz="2200" b="1" dirty="0" smtClean="0">
                <a:solidFill>
                  <a:srgbClr val="00B050"/>
                </a:solidFill>
                <a:cs typeface="B Zar" pitchFamily="2" charset="-78"/>
              </a:rPr>
              <a:t>soft </a:t>
            </a:r>
            <a:r>
              <a:rPr lang="en-US" sz="2200" b="1" dirty="0" err="1" smtClean="0">
                <a:solidFill>
                  <a:srgbClr val="00B050"/>
                </a:solidFill>
                <a:cs typeface="B Zar" pitchFamily="2" charset="-78"/>
              </a:rPr>
              <a:t>starer</a:t>
            </a:r>
            <a:r>
              <a:rPr lang="fa-IR" sz="2200" b="1" dirty="0" smtClean="0">
                <a:solidFill>
                  <a:srgbClr val="00B050"/>
                </a:solidFill>
                <a:cs typeface="B Zar" pitchFamily="2" charset="-78"/>
              </a:rPr>
              <a:t> ) و صرفه‌جويي در انرژي (</a:t>
            </a:r>
            <a:r>
              <a:rPr lang="en-US" sz="2200" b="1" dirty="0" smtClean="0">
                <a:solidFill>
                  <a:srgbClr val="00B050"/>
                </a:solidFill>
                <a:cs typeface="B Zar" pitchFamily="2" charset="-78"/>
              </a:rPr>
              <a:t>Energy saver</a:t>
            </a:r>
            <a:r>
              <a:rPr lang="fa-IR" sz="2200" b="1" dirty="0" smtClean="0">
                <a:solidFill>
                  <a:srgbClr val="00B050"/>
                </a:solidFill>
                <a:cs typeface="B Zar" pitchFamily="2" charset="-78"/>
              </a:rPr>
              <a:t> ) اهداف مورد نظر را كه شامل بهبود ولتاژ شبكه در پريود راه‌اندازي و صرفه‌جويي در مصرف انرژي مي‌باشد، تحقق مي‌بخشد. </a:t>
            </a:r>
            <a:endParaRPr lang="en-US" sz="2200" b="1" dirty="0" smtClean="0">
              <a:solidFill>
                <a:srgbClr val="00B050"/>
              </a:solidFill>
              <a:cs typeface="B Zar" pitchFamily="2" charset="-78"/>
            </a:endParaRPr>
          </a:p>
          <a:p>
            <a:pPr algn="just" rtl="1"/>
            <a:endParaRPr lang="en-US" sz="2200" b="0" dirty="0">
              <a:solidFill>
                <a:schemeClr val="tx1"/>
              </a:solidFill>
              <a:cs typeface="B Zar" pitchFamily="2" charset="-78"/>
            </a:endParaRPr>
          </a:p>
        </p:txBody>
      </p:sp>
    </p:spTree>
  </p:cSld>
  <p:clrMapOvr>
    <a:masterClrMapping/>
  </p:clrMapOvr>
  <p:transition>
    <p:split/>
  </p:transition>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447</TotalTime>
  <Words>2001</Words>
  <Application>Microsoft Office PowerPoint</Application>
  <PresentationFormat>On-screen Show (4:3)</PresentationFormat>
  <Paragraphs>204</Paragraphs>
  <Slides>31</Slides>
  <Notes>2</Notes>
  <HiddenSlides>0</HiddenSlides>
  <MMClips>0</MMClips>
  <ScaleCrop>false</ScaleCrop>
  <HeadingPairs>
    <vt:vector size="4" baseType="variant">
      <vt:variant>
        <vt:lpstr>Theme</vt:lpstr>
      </vt:variant>
      <vt:variant>
        <vt:i4>1</vt:i4>
      </vt:variant>
      <vt:variant>
        <vt:lpstr>Slide Titles</vt:lpstr>
      </vt:variant>
      <vt:variant>
        <vt:i4>31</vt:i4>
      </vt:variant>
    </vt:vector>
  </HeadingPairs>
  <TitlesOfParts>
    <vt:vector size="32" baseType="lpstr">
      <vt:lpstr>Office Theme</vt:lpstr>
      <vt:lpstr>PowerPoint Presentation</vt:lpstr>
      <vt:lpstr>PowerPoint Presentation</vt:lpstr>
      <vt:lpstr>تئوری ماشین های الکتریکی</vt:lpstr>
      <vt:lpstr>تئوری ماشین های الکتریکی - واژگان</vt:lpstr>
      <vt:lpstr>تئوری ماشین های الکتریکی - واژگان</vt:lpstr>
      <vt:lpstr>تئوری ماشین های الکتریکی - واژگان</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 راه اندازهای نرم تنها در هنگام راه اندازی بکار می روند و معمولا پس از راه اندازی توسط یک کنتاکتور بای پس از مدار خارج می گردند. این راه اندازها می توانند به سیستم از کار اندازی نرم نیز مجهز باشند که کاربرد های ویژه ای دارد. ضمن این که عموما این نوع راه اندازها به ترمز الکترونیکی از طریق تزریق جریان مستقیم نیز مجهز می باشند. سازندگان این نوع راه اندازها معمولا حفاظت های مورد نیاز برای موتور را نیز در راه اندازها تعبیه می کنند که از این طریق حجم راه انداز محدود می گردد. ضمن این که با استفاده از این گونه راه اندازها نیاز به در نظر گرفتن کنتاکتور اصلی نیست . حفاظت هایی که معمولا در راه اندازهای نرم پیش بینی می گردد بشرح زیر است : - حفاظت در مقابل اضافه بار - حفاظت در مقابل توالی معکوس فازها و دو فاز شدن - حفاظت در مقابل افزایش حرارت سیم پیچ های موتور که از طریق سنسورهای حرارتی انجام می گردد. - حفاظت در مقابل کاهش ولتاژ و موارد ديگر که بسته به سازنده راه انداز می تواند تغییر کند. نکته مهم اینجاست که هنگام بسته شدن کنتاکتور بای پس حفاظت های تعبیه شده در راه انداز همچنان فعال می باشد چون مسیر بای پس تنها تایرستورها را بای پس می کند. جهت بستن کنتاکتور بای پس بعد از راه اندازی موتور عموما از یک کنتاکت راه انداز استفاده می گردد که بعد از رمپ راه اندازی به صورت خودکار فعال می گردد. لازم به ذکر است که برخی از راه اندازهای نرم دارای سیستم بای پس داخلی هستند که دیگر نیاز به در نظر گرفتن کنتاکتور بای پس نیست.   </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powerjam</dc:creator>
  <cp:lastModifiedBy>hamed</cp:lastModifiedBy>
  <cp:revision>64</cp:revision>
  <dcterms:created xsi:type="dcterms:W3CDTF">2012-05-19T05:31:55Z</dcterms:created>
  <dcterms:modified xsi:type="dcterms:W3CDTF">2019-12-05T19:16:55Z</dcterms:modified>
</cp:coreProperties>
</file>