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80" r:id="rId2"/>
    <p:sldId id="256" r:id="rId3"/>
    <p:sldId id="257" r:id="rId4"/>
    <p:sldId id="263" r:id="rId5"/>
    <p:sldId id="265" r:id="rId6"/>
    <p:sldId id="277" r:id="rId7"/>
    <p:sldId id="266" r:id="rId8"/>
    <p:sldId id="267" r:id="rId9"/>
    <p:sldId id="259" r:id="rId10"/>
    <p:sldId id="268" r:id="rId11"/>
    <p:sldId id="278" r:id="rId12"/>
    <p:sldId id="279" r:id="rId13"/>
    <p:sldId id="269" r:id="rId14"/>
    <p:sldId id="270" r:id="rId15"/>
    <p:sldId id="273" r:id="rId16"/>
    <p:sldId id="272" r:id="rId17"/>
    <p:sldId id="271" r:id="rId18"/>
    <p:sldId id="274" r:id="rId19"/>
    <p:sldId id="260" r:id="rId20"/>
    <p:sldId id="261" r:id="rId21"/>
    <p:sldId id="276" r:id="rId22"/>
    <p:sldId id="262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D32CD75-C3B4-4CB5-A92C-0FA1FF11C7E2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s-E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D32CD75-C3B4-4CB5-A92C-0FA1FF11C7E2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CD75-C3B4-4CB5-A92C-0FA1FF11C7E2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CD75-C3B4-4CB5-A92C-0FA1FF11C7E2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D32CD75-C3B4-4CB5-A92C-0FA1FF11C7E2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CD75-C3B4-4CB5-A92C-0FA1FF11C7E2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CD75-C3B4-4CB5-A92C-0FA1FF11C7E2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CD75-C3B4-4CB5-A92C-0FA1FF11C7E2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CD75-C3B4-4CB5-A92C-0FA1FF11C7E2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CD75-C3B4-4CB5-A92C-0FA1FF11C7E2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CD75-C3B4-4CB5-A92C-0FA1FF11C7E2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D32CD75-C3B4-4CB5-A92C-0FA1FF11C7E2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1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1738032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905000"/>
            <a:ext cx="8305800" cy="990600"/>
          </a:xfrm>
        </p:spPr>
        <p:txBody>
          <a:bodyPr>
            <a:normAutofit fontScale="90000"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a-IR" b="1" spc="0" dirty="0" smtClean="0">
                <a:ln w="50800"/>
                <a:solidFill>
                  <a:schemeClr val="tx1"/>
                </a:solidFill>
                <a:effectLst/>
              </a:rPr>
              <a:t>فصل 5</a:t>
            </a:r>
            <a:br>
              <a:rPr lang="fa-IR" b="1" spc="0" dirty="0" smtClean="0">
                <a:ln w="50800"/>
                <a:solidFill>
                  <a:schemeClr val="tx1"/>
                </a:solidFill>
                <a:effectLst/>
              </a:rPr>
            </a:br>
            <a:r>
              <a:rPr lang="fa-IR" b="1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/>
            </a:r>
            <a:br>
              <a:rPr lang="fa-IR" b="1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fa-IR" sz="5400" b="1" spc="0" dirty="0" smtClean="0">
                <a:ln w="50800"/>
                <a:solidFill>
                  <a:srgbClr val="C00000"/>
                </a:solidFill>
                <a:effectLst/>
                <a:cs typeface="B Zar" pitchFamily="2" charset="-78"/>
              </a:rPr>
              <a:t>عوامل موثر پیش از تولد بر رشد</a:t>
            </a:r>
            <a:endParaRPr lang="fa-IR" b="1" spc="0" dirty="0">
              <a:ln w="50800"/>
              <a:solidFill>
                <a:srgbClr val="C00000"/>
              </a:solidFill>
              <a:effectLst/>
              <a:cs typeface="B Zar" pitchFamily="2" charset="-7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838200"/>
          </a:xfrm>
        </p:spPr>
        <p:txBody>
          <a:bodyPr/>
          <a:lstStyle/>
          <a:p>
            <a:pPr algn="ctr"/>
            <a:r>
              <a:rPr lang="fa-IR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عوامل شیمیایی و تغذیه ای</a:t>
            </a:r>
            <a:endParaRPr lang="fa-IR" b="1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سو تغذیه پیش از تولد</a:t>
            </a:r>
          </a:p>
          <a:p>
            <a:pPr>
              <a:lnSpc>
                <a:spcPct val="15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داروهای متداول مادر</a:t>
            </a:r>
          </a:p>
          <a:p>
            <a:pPr>
              <a:lnSpc>
                <a:spcPct val="15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داروهای ضروری مادر</a:t>
            </a:r>
          </a:p>
          <a:p>
            <a:pPr>
              <a:lnSpc>
                <a:spcPct val="15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الکل و تنباکو</a:t>
            </a:r>
          </a:p>
          <a:p>
            <a:pPr>
              <a:buNone/>
            </a:pPr>
            <a:endParaRPr lang="fa-I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838200"/>
          </a:xfrm>
        </p:spPr>
        <p:txBody>
          <a:bodyPr/>
          <a:lstStyle/>
          <a:p>
            <a:pPr algn="ctr"/>
            <a:r>
              <a:rPr lang="fa-IR" sz="4000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cs typeface="B Zar" pitchFamily="2" charset="-78"/>
              </a:rPr>
              <a:t>سو تغذیه پیش از تولد </a:t>
            </a:r>
            <a:endParaRPr lang="fa-IR" b="1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6868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عوامل مربوط به جفت</a:t>
            </a:r>
          </a:p>
          <a:p>
            <a:pPr>
              <a:lnSpc>
                <a:spcPct val="15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عوامل مربوط به جنین</a:t>
            </a:r>
          </a:p>
          <a:p>
            <a:pPr>
              <a:lnSpc>
                <a:spcPct val="15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 عوامل مربوط به مادر</a:t>
            </a:r>
          </a:p>
          <a:p>
            <a:pPr>
              <a:buNone/>
            </a:pPr>
            <a:endParaRPr lang="fa-IR" dirty="0"/>
          </a:p>
        </p:txBody>
      </p:sp>
      <p:pic>
        <p:nvPicPr>
          <p:cNvPr id="4" name="Picture 3" descr="images (6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600" y="1600201"/>
            <a:ext cx="2884543" cy="3733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4" descr="download (19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86400" y="4038600"/>
            <a:ext cx="2847975" cy="257285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fa-IR" sz="4400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cs typeface="B Zar" pitchFamily="2" charset="-78"/>
              </a:rPr>
              <a:t>داروهای متداول مادر</a:t>
            </a:r>
            <a:endParaRPr lang="fa-IR" sz="4400" b="1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990600"/>
            <a:ext cx="8686800" cy="4525963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در چه زمانی از بارداری مصرف شده اند؟</a:t>
            </a:r>
          </a:p>
          <a:p>
            <a:pPr>
              <a:lnSpc>
                <a:spcPct val="15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چه مقدار؟</a:t>
            </a:r>
          </a:p>
          <a:p>
            <a:pPr>
              <a:lnSpc>
                <a:spcPct val="15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طول مدت مصرف؟</a:t>
            </a:r>
          </a:p>
          <a:p>
            <a:pPr>
              <a:lnSpc>
                <a:spcPct val="15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زمینه ژنتیکی جنین</a:t>
            </a:r>
          </a:p>
          <a:p>
            <a:pPr>
              <a:lnSpc>
                <a:spcPct val="15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تعامل چهار عامل فوق</a:t>
            </a:r>
          </a:p>
          <a:p>
            <a:pPr>
              <a:buNone/>
            </a:pPr>
            <a:endParaRPr lang="fa-IR" dirty="0"/>
          </a:p>
        </p:txBody>
      </p:sp>
      <p:pic>
        <p:nvPicPr>
          <p:cNvPr id="4" name="Picture 3" descr="pregnancy-medicine-safe-nov11-istoc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2209800"/>
            <a:ext cx="4953000" cy="34270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download (2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94256" y="5486400"/>
            <a:ext cx="2068643" cy="1371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مداخله در رشد اندامها و تمایز سلولی</a:t>
            </a:r>
          </a:p>
          <a:p>
            <a:endParaRPr lang="fa-IR" dirty="0"/>
          </a:p>
          <a:p>
            <a:r>
              <a:rPr lang="fa-IR" dirty="0" smtClean="0"/>
              <a:t>تغییر نفوذ پذیری جفت</a:t>
            </a:r>
          </a:p>
          <a:p>
            <a:endParaRPr lang="fa-IR" dirty="0"/>
          </a:p>
          <a:p>
            <a:r>
              <a:rPr lang="fa-IR" dirty="0" smtClean="0"/>
              <a:t>اسیب به رشد و کارکرد کبد (بیلی روبین)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506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fa-IR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داروهای ”ضروری“ مادر</a:t>
            </a:r>
            <a:endParaRPr lang="fa-IR" b="1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143000"/>
            <a:ext cx="8686800" cy="5486400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داروهای صرع</a:t>
            </a:r>
          </a:p>
          <a:p>
            <a:pPr>
              <a:lnSpc>
                <a:spcPct val="12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داروهای سرطان</a:t>
            </a:r>
          </a:p>
          <a:p>
            <a:pPr>
              <a:lnSpc>
                <a:spcPct val="12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داروهای دیابت </a:t>
            </a:r>
          </a:p>
          <a:p>
            <a:pPr>
              <a:lnSpc>
                <a:spcPct val="150000"/>
              </a:lnSpc>
            </a:pPr>
            <a:endParaRPr lang="fa-IR" sz="3600" b="1" dirty="0" smtClean="0">
              <a:solidFill>
                <a:schemeClr val="tx1"/>
              </a:solidFill>
              <a:cs typeface="B Zar" pitchFamily="2" charset="-78"/>
            </a:endParaRPr>
          </a:p>
          <a:p>
            <a:pPr>
              <a:lnSpc>
                <a:spcPct val="150000"/>
              </a:lnSpc>
              <a:buNone/>
            </a:pPr>
            <a:endParaRPr lang="fa-IR" sz="3600" b="1" dirty="0" smtClean="0">
              <a:solidFill>
                <a:schemeClr val="tx1"/>
              </a:solidFill>
              <a:cs typeface="B Zar" pitchFamily="2" charset="-78"/>
            </a:endParaRPr>
          </a:p>
          <a:p>
            <a:pPr>
              <a:lnSpc>
                <a:spcPct val="150000"/>
              </a:lnSpc>
              <a:buNone/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تراتوژن ها: تالیدومید (نقایص شدید در اندامها)</a:t>
            </a:r>
          </a:p>
          <a:p>
            <a:pPr>
              <a:buNone/>
            </a:pPr>
            <a:endParaRPr lang="fa-IR" dirty="0"/>
          </a:p>
        </p:txBody>
      </p:sp>
      <p:pic>
        <p:nvPicPr>
          <p:cNvPr id="4" name="Picture 3" descr="download (2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1447800"/>
            <a:ext cx="4876800" cy="3886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fa-IR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/>
            </a:r>
            <a:br>
              <a:rPr lang="fa-IR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</a:br>
            <a:r>
              <a:rPr lang="fa-IR" sz="4400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الکل و تنباکو</a:t>
            </a:r>
            <a:r>
              <a:rPr lang="fa-IR" b="1" dirty="0" smtClean="0">
                <a:solidFill>
                  <a:schemeClr val="tx1"/>
                </a:solidFill>
                <a:cs typeface="B Zar" pitchFamily="2" charset="-78"/>
              </a:rPr>
              <a:t/>
            </a:r>
            <a:br>
              <a:rPr lang="fa-IR" b="1" dirty="0" smtClean="0">
                <a:solidFill>
                  <a:schemeClr val="tx1"/>
                </a:solidFill>
                <a:cs typeface="B Zar" pitchFamily="2" charset="-78"/>
              </a:rPr>
            </a:br>
            <a:r>
              <a:rPr lang="fa-IR" b="1" dirty="0" smtClean="0">
                <a:solidFill>
                  <a:schemeClr val="tx1"/>
                </a:solidFill>
                <a:cs typeface="B Zar" pitchFamily="2" charset="-78"/>
              </a:rPr>
              <a:t>جنین دو برابر سریعتر از مادر</a:t>
            </a:r>
            <a:br>
              <a:rPr lang="fa-IR" b="1" dirty="0" smtClean="0">
                <a:solidFill>
                  <a:schemeClr val="tx1"/>
                </a:solidFill>
                <a:cs typeface="B Zar" pitchFamily="2" charset="-78"/>
              </a:rPr>
            </a:br>
            <a:r>
              <a:rPr lang="fa-IR" b="1" dirty="0" smtClean="0">
                <a:solidFill>
                  <a:schemeClr val="tx1"/>
                </a:solidFill>
                <a:cs typeface="B Zar" pitchFamily="2" charset="-78"/>
              </a:rPr>
              <a:t>عدم توانایی سوزاندن اتانول </a:t>
            </a:r>
            <a:endParaRPr lang="fa-IR" b="1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2" name="Picture 11" descr="images (6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05600" y="1143000"/>
            <a:ext cx="2393950" cy="2209800"/>
          </a:xfrm>
          <a:prstGeom prst="rect">
            <a:avLst/>
          </a:prstGeom>
        </p:spPr>
      </p:pic>
      <p:pic>
        <p:nvPicPr>
          <p:cNvPr id="13" name="Picture 12" descr="images (6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1143000"/>
            <a:ext cx="2474976" cy="2209800"/>
          </a:xfrm>
          <a:prstGeom prst="rect">
            <a:avLst/>
          </a:prstGeom>
        </p:spPr>
      </p:pic>
      <p:pic>
        <p:nvPicPr>
          <p:cNvPr id="15" name="Picture 14" descr="images (68).jpg"/>
          <p:cNvPicPr>
            <a:picLocks noChangeAspect="1"/>
          </p:cNvPicPr>
          <p:nvPr/>
        </p:nvPicPr>
        <p:blipFill>
          <a:blip r:embed="rId4" cstate="print"/>
          <a:srcRect l="8466" t="2996" r="6878" b="10112"/>
          <a:stretch>
            <a:fillRect/>
          </a:stretch>
        </p:blipFill>
        <p:spPr>
          <a:xfrm>
            <a:off x="152400" y="4038600"/>
            <a:ext cx="2286000" cy="2651760"/>
          </a:xfrm>
          <a:prstGeom prst="rect">
            <a:avLst/>
          </a:prstGeom>
        </p:spPr>
      </p:pic>
      <p:pic>
        <p:nvPicPr>
          <p:cNvPr id="16" name="Picture 15" descr="images (69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29400" y="3962400"/>
            <a:ext cx="2286000" cy="27432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62200" y="1676400"/>
            <a:ext cx="4343400" cy="452431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2800" b="1" dirty="0" smtClean="0">
                <a:cs typeface="B Zar" pitchFamily="2" charset="-78"/>
              </a:rPr>
              <a:t>  عقب </a:t>
            </a:r>
            <a:r>
              <a:rPr lang="fa-IR" sz="3200" b="1" dirty="0" smtClean="0">
                <a:cs typeface="B Zar" pitchFamily="2" charset="-78"/>
              </a:rPr>
              <a:t>ماندگی ذهنی </a:t>
            </a:r>
          </a:p>
          <a:p>
            <a:pPr algn="r" rtl="1"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3200" b="1" dirty="0" smtClean="0">
                <a:cs typeface="B Zar" pitchFamily="2" charset="-78"/>
              </a:rPr>
              <a:t>  ناهنجاری های جسمی</a:t>
            </a:r>
          </a:p>
          <a:p>
            <a:pPr algn="r" rtl="1">
              <a:lnSpc>
                <a:spcPct val="150000"/>
              </a:lnSpc>
              <a:buFont typeface="Wingdings" pitchFamily="2" charset="2"/>
              <a:buChar char="ü"/>
            </a:pPr>
            <a:endParaRPr lang="fa-IR" sz="3200" b="1" dirty="0" smtClean="0">
              <a:cs typeface="B Zar" pitchFamily="2" charset="-78"/>
            </a:endParaRPr>
          </a:p>
          <a:p>
            <a:pPr algn="r" rtl="1"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3200" b="1" dirty="0" smtClean="0">
                <a:cs typeface="B Zar" pitchFamily="2" charset="-78"/>
              </a:rPr>
              <a:t> بیماری های تنفسی و آسم</a:t>
            </a:r>
          </a:p>
          <a:p>
            <a:pPr algn="r" rtl="1"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3200" b="1" dirty="0" smtClean="0">
                <a:cs typeface="B Zar" pitchFamily="2" charset="-78"/>
              </a:rPr>
              <a:t> لب شکافته </a:t>
            </a:r>
          </a:p>
          <a:p>
            <a:pPr algn="r" rtl="1"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3200" b="1" dirty="0" smtClean="0">
                <a:cs typeface="B Zar" pitchFamily="2" charset="-78"/>
              </a:rPr>
              <a:t>کم وزنی تولد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838200"/>
          </a:xfrm>
        </p:spPr>
        <p:txBody>
          <a:bodyPr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عوامل وراثتی</a:t>
            </a:r>
            <a:endParaRPr lang="fa-IR" b="1" dirty="0">
              <a:solidFill>
                <a:schemeClr val="tx1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066800"/>
            <a:ext cx="8686800" cy="45259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اختلالات مبتنی بر کروموزوم</a:t>
            </a:r>
          </a:p>
          <a:p>
            <a:pPr>
              <a:lnSpc>
                <a:spcPct val="15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اختلالات مبتنی بر ژن</a:t>
            </a:r>
          </a:p>
          <a:p>
            <a:pPr>
              <a:buNone/>
            </a:pPr>
            <a:endParaRPr lang="fa-IR" dirty="0"/>
          </a:p>
        </p:txBody>
      </p:sp>
      <p:pic>
        <p:nvPicPr>
          <p:cNvPr id="6" name="Picture 5" descr="images (70).jpg"/>
          <p:cNvPicPr>
            <a:picLocks noChangeAspect="1"/>
          </p:cNvPicPr>
          <p:nvPr/>
        </p:nvPicPr>
        <p:blipFill>
          <a:blip r:embed="rId2" cstate="print"/>
          <a:srcRect b="4762"/>
          <a:stretch>
            <a:fillRect/>
          </a:stretch>
        </p:blipFill>
        <p:spPr>
          <a:xfrm>
            <a:off x="4953000" y="2895600"/>
            <a:ext cx="4038600" cy="37279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Content Placeholder 3" descr="download (24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" y="1981200"/>
            <a:ext cx="4437529" cy="4114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83820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fa-IR" b="1" dirty="0" smtClean="0">
                <a:solidFill>
                  <a:schemeClr val="tx1"/>
                </a:solidFill>
                <a:cs typeface="B Zar" pitchFamily="2" charset="-78"/>
              </a:rPr>
              <a:t>اختلالات مبتنی بر کروموزوم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066800"/>
            <a:ext cx="8915400" cy="5791200"/>
          </a:xfrm>
        </p:spPr>
        <p:txBody>
          <a:bodyPr>
            <a:normAutofit fontScale="92500" lnSpcReduction="10000"/>
          </a:bodyPr>
          <a:lstStyle/>
          <a:p>
            <a:r>
              <a:rPr lang="fa-IR" sz="3500" b="1" dirty="0" smtClean="0">
                <a:solidFill>
                  <a:schemeClr val="tx1"/>
                </a:solidFill>
                <a:cs typeface="B Zar" pitchFamily="2" charset="-78"/>
              </a:rPr>
              <a:t>سندرم داون با سن مادر مرتبط است.</a:t>
            </a:r>
          </a:p>
          <a:p>
            <a:r>
              <a:rPr lang="fa-IR" sz="3500" b="1" dirty="0" smtClean="0">
                <a:solidFill>
                  <a:schemeClr val="tx1"/>
                </a:solidFill>
                <a:cs typeface="B Zar" pitchFamily="2" charset="-78"/>
              </a:rPr>
              <a:t>47 کروموزوم</a:t>
            </a:r>
          </a:p>
          <a:p>
            <a:endParaRPr lang="fa-IR" b="1" dirty="0" smtClean="0">
              <a:solidFill>
                <a:schemeClr val="tx1"/>
              </a:solidFill>
              <a:cs typeface="B Zar" pitchFamily="2" charset="-78"/>
            </a:endParaRPr>
          </a:p>
          <a:p>
            <a:endParaRPr lang="fa-IR" b="1" dirty="0" smtClean="0">
              <a:solidFill>
                <a:schemeClr val="tx1"/>
              </a:solidFill>
              <a:cs typeface="B Zar" pitchFamily="2" charset="-78"/>
            </a:endParaRPr>
          </a:p>
          <a:p>
            <a:endParaRPr lang="fa-IR" b="1" dirty="0" smtClean="0">
              <a:solidFill>
                <a:schemeClr val="tx1"/>
              </a:solidFill>
              <a:cs typeface="B Zar" pitchFamily="2" charset="-78"/>
            </a:endParaRPr>
          </a:p>
          <a:p>
            <a:endParaRPr lang="fa-IR" b="1" dirty="0" smtClean="0">
              <a:solidFill>
                <a:schemeClr val="tx1"/>
              </a:solidFill>
              <a:cs typeface="B Zar" pitchFamily="2" charset="-78"/>
            </a:endParaRPr>
          </a:p>
          <a:p>
            <a:endParaRPr lang="fa-IR" b="1" dirty="0" smtClean="0">
              <a:solidFill>
                <a:schemeClr val="tx1"/>
              </a:solidFill>
              <a:cs typeface="B Zar" pitchFamily="2" charset="-78"/>
            </a:endParaRPr>
          </a:p>
          <a:p>
            <a:endParaRPr lang="fa-IR" b="1" dirty="0" smtClean="0">
              <a:solidFill>
                <a:schemeClr val="tx1"/>
              </a:solidFill>
              <a:cs typeface="B Zar" pitchFamily="2" charset="-78"/>
            </a:endParaRPr>
          </a:p>
          <a:p>
            <a:endParaRPr lang="fa-IR" b="1" dirty="0" smtClean="0">
              <a:solidFill>
                <a:schemeClr val="tx1"/>
              </a:solidFill>
              <a:cs typeface="B Zar" pitchFamily="2" charset="-78"/>
            </a:endParaRPr>
          </a:p>
          <a:p>
            <a:r>
              <a:rPr lang="fa-IR" b="1" dirty="0" smtClean="0">
                <a:solidFill>
                  <a:schemeClr val="tx1"/>
                </a:solidFill>
                <a:cs typeface="B Zar" pitchFamily="2" charset="-78"/>
              </a:rPr>
              <a:t>شناسایی زود هنگام و برنامه های مداخله ای در کودکان کم سن مبتلا به این سندرم بسیار اثربخش است.</a:t>
            </a:r>
            <a:endParaRPr lang="fa-IR" dirty="0"/>
          </a:p>
        </p:txBody>
      </p:sp>
      <p:pic>
        <p:nvPicPr>
          <p:cNvPr id="7" name="Picture 6" descr="07-19-2013-04-57-02-A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86400" y="2209800"/>
            <a:ext cx="2971800" cy="3276600"/>
          </a:xfrm>
          <a:prstGeom prst="rect">
            <a:avLst/>
          </a:prstGeom>
        </p:spPr>
      </p:pic>
      <p:pic>
        <p:nvPicPr>
          <p:cNvPr id="8" name="Picture 7" descr="Down_Syndrome_Karyotyp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1447800"/>
            <a:ext cx="3416300" cy="411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a-IR" dirty="0" smtClean="0"/>
              <a:t>پیشرس</a:t>
            </a:r>
          </a:p>
          <a:p>
            <a:r>
              <a:rPr lang="fa-IR" dirty="0" smtClean="0"/>
              <a:t>سرعت رشد کمتر از حد طبیعی</a:t>
            </a:r>
          </a:p>
          <a:p>
            <a:r>
              <a:rPr lang="fa-IR" dirty="0" smtClean="0"/>
              <a:t>قامت، بینی، چانه و گوش کوچکتر</a:t>
            </a:r>
          </a:p>
          <a:p>
            <a:r>
              <a:rPr lang="fa-IR" dirty="0" smtClean="0"/>
              <a:t>بینایی ضعیف</a:t>
            </a:r>
          </a:p>
          <a:p>
            <a:r>
              <a:rPr lang="fa-IR" dirty="0" smtClean="0"/>
              <a:t>تونوس عضلانی ضعیف</a:t>
            </a:r>
          </a:p>
          <a:p>
            <a:r>
              <a:rPr lang="fa-IR" dirty="0" smtClean="0"/>
              <a:t>کاکردهای ذهنی ضعیف</a:t>
            </a:r>
          </a:p>
          <a:p>
            <a:r>
              <a:rPr lang="fa-IR" dirty="0" smtClean="0"/>
              <a:t>تاخیر در ظهور و بازداری بازتاب ها</a:t>
            </a:r>
          </a:p>
          <a:p>
            <a:r>
              <a:rPr lang="fa-IR" dirty="0" smtClean="0"/>
              <a:t>بازتاب های بیش از حد</a:t>
            </a:r>
          </a:p>
          <a:p>
            <a:r>
              <a:rPr lang="fa-IR" dirty="0" smtClean="0"/>
              <a:t>تاخیر در رسیدن به بارزه های رشدی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2797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4000" b="1" dirty="0">
                <a:solidFill>
                  <a:prstClr val="black"/>
                </a:solidFill>
                <a:cs typeface="B Zar" pitchFamily="2" charset="-78"/>
              </a:rPr>
              <a:t>اختلالات مبتنی بر ژن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a-IR" dirty="0" smtClean="0"/>
              <a:t>شدت ناهنجاری بستگی دارد به:</a:t>
            </a:r>
          </a:p>
          <a:p>
            <a:r>
              <a:rPr lang="fa-IR" dirty="0" smtClean="0"/>
              <a:t>وجود ژن جهش یافته روی کروموزوم جنسی با غیر جنسی</a:t>
            </a:r>
          </a:p>
          <a:p>
            <a:r>
              <a:rPr lang="fa-IR" dirty="0" smtClean="0"/>
              <a:t>وجود ژن جهش یافته روی یک کروموزوم یا هر دو کروموزوم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16645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83820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fa-IR" sz="4000" b="1" dirty="0" smtClean="0">
                <a:solidFill>
                  <a:schemeClr val="tx1"/>
                </a:solidFill>
                <a:cs typeface="B Zar" pitchFamily="2" charset="-78"/>
              </a:rPr>
              <a:t>اختلالات مبتنی بر ژن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066800"/>
            <a:ext cx="8915400" cy="5334000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  <a:cs typeface="B Zar" pitchFamily="2" charset="-78"/>
              </a:rPr>
              <a:t>شناخته شده ترین جهش های ژنتیکی روی کروموزوم های غیرجنسی:</a:t>
            </a:r>
          </a:p>
          <a:p>
            <a:pPr>
              <a:lnSpc>
                <a:spcPct val="200000"/>
              </a:lnSpc>
            </a:pPr>
            <a:r>
              <a:rPr lang="fa-IR" dirty="0" smtClean="0">
                <a:solidFill>
                  <a:schemeClr val="tx1"/>
                </a:solidFill>
                <a:cs typeface="B Zar" pitchFamily="2" charset="-78"/>
              </a:rPr>
              <a:t> </a:t>
            </a: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کجی پا </a:t>
            </a:r>
          </a:p>
          <a:p>
            <a:pPr>
              <a:lnSpc>
                <a:spcPct val="200000"/>
              </a:lnSpc>
            </a:pP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سلول های خونی داسی</a:t>
            </a:r>
          </a:p>
          <a:p>
            <a:pPr>
              <a:lnSpc>
                <a:spcPct val="200000"/>
              </a:lnSpc>
            </a:pP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اختلال در متابولیسم چربی</a:t>
            </a:r>
          </a:p>
          <a:p>
            <a:pPr>
              <a:lnSpc>
                <a:spcPct val="200000"/>
              </a:lnSpc>
            </a:pP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فنیل کتونوریا</a:t>
            </a:r>
          </a:p>
          <a:p>
            <a:pPr>
              <a:lnSpc>
                <a:spcPct val="200000"/>
              </a:lnSpc>
            </a:pP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اسپینابیفیدا</a:t>
            </a:r>
          </a:p>
          <a:p>
            <a:pPr>
              <a:lnSpc>
                <a:spcPct val="150000"/>
              </a:lnSpc>
            </a:pPr>
            <a:endParaRPr lang="fa-IR" sz="2800" dirty="0"/>
          </a:p>
        </p:txBody>
      </p:sp>
      <p:pic>
        <p:nvPicPr>
          <p:cNvPr id="7" name="Picture 6" descr="images (4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051422">
            <a:off x="275463" y="2410094"/>
            <a:ext cx="3124200" cy="1981200"/>
          </a:xfrm>
          <a:prstGeom prst="rect">
            <a:avLst/>
          </a:prstGeom>
        </p:spPr>
      </p:pic>
      <p:pic>
        <p:nvPicPr>
          <p:cNvPr id="8" name="Picture 7" descr="images (7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5200" y="3810000"/>
            <a:ext cx="1847850" cy="30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83820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fa-IR" sz="4000" b="1" dirty="0" smtClean="0">
                <a:solidFill>
                  <a:schemeClr val="tx1"/>
                </a:solidFill>
                <a:cs typeface="B Zar" pitchFamily="2" charset="-78"/>
              </a:rPr>
              <a:t>کجی پا 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838200"/>
            <a:ext cx="8915400" cy="6019800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پای کوتاه و کج، </a:t>
            </a:r>
            <a:r>
              <a:rPr lang="fa-IR" sz="2400" dirty="0" smtClean="0">
                <a:solidFill>
                  <a:schemeClr val="tx1"/>
                </a:solidFill>
                <a:cs typeface="B Zar" pitchFamily="2" charset="-78"/>
              </a:rPr>
              <a:t>در پسران دوبرابر دختران</a:t>
            </a:r>
            <a:endParaRPr lang="fa-IR" sz="2800" dirty="0" smtClean="0">
              <a:solidFill>
                <a:schemeClr val="tx1"/>
              </a:solidFill>
              <a:cs typeface="B Zar" pitchFamily="2" charset="-78"/>
            </a:endParaRPr>
          </a:p>
          <a:p>
            <a:pPr>
              <a:lnSpc>
                <a:spcPct val="200000"/>
              </a:lnSpc>
            </a:pP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اکینوواروس</a:t>
            </a:r>
          </a:p>
          <a:p>
            <a:pPr>
              <a:lnSpc>
                <a:spcPct val="110000"/>
              </a:lnSpc>
              <a:buNone/>
            </a:pPr>
            <a:r>
              <a:rPr lang="fa-IR" sz="1800" b="1" dirty="0" smtClean="0">
                <a:solidFill>
                  <a:schemeClr val="tx1"/>
                </a:solidFill>
                <a:cs typeface="B Zar" pitchFamily="2" charset="-78"/>
              </a:rPr>
              <a:t>(شدید ترین)</a:t>
            </a:r>
            <a:endParaRPr lang="fa-IR" sz="2000" b="1" dirty="0" smtClean="0">
              <a:solidFill>
                <a:schemeClr val="tx1"/>
              </a:solidFill>
              <a:cs typeface="B Zar" pitchFamily="2" charset="-78"/>
            </a:endParaRPr>
          </a:p>
          <a:p>
            <a:pPr marL="2606675" indent="168275">
              <a:lnSpc>
                <a:spcPct val="200000"/>
              </a:lnSpc>
            </a:pPr>
            <a:endParaRPr lang="fa-IR" sz="1200" b="1" dirty="0" smtClean="0">
              <a:solidFill>
                <a:schemeClr val="tx1"/>
              </a:solidFill>
              <a:cs typeface="B Zar" pitchFamily="2" charset="-78"/>
            </a:endParaRPr>
          </a:p>
          <a:p>
            <a:pPr marL="2606675" indent="168275">
              <a:lnSpc>
                <a:spcPct val="200000"/>
              </a:lnSpc>
            </a:pP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خمیدگی پاشنه پا </a:t>
            </a:r>
            <a:r>
              <a:rPr lang="fa-IR" sz="1600" b="1" dirty="0" smtClean="0">
                <a:solidFill>
                  <a:schemeClr val="tx1"/>
                </a:solidFill>
                <a:cs typeface="B Zar" pitchFamily="2" charset="-78"/>
              </a:rPr>
              <a:t>(متداول ترین)</a:t>
            </a:r>
            <a:endParaRPr lang="fa-IR" sz="2800" b="1" dirty="0" smtClean="0">
              <a:solidFill>
                <a:schemeClr val="tx1"/>
              </a:solidFill>
              <a:cs typeface="B Zar" pitchFamily="2" charset="-78"/>
            </a:endParaRPr>
          </a:p>
          <a:p>
            <a:pPr>
              <a:lnSpc>
                <a:spcPct val="200000"/>
              </a:lnSpc>
            </a:pPr>
            <a:endParaRPr lang="fa-IR" sz="2800" b="1" dirty="0" smtClean="0">
              <a:solidFill>
                <a:schemeClr val="tx1"/>
              </a:solidFill>
              <a:cs typeface="B Zar" pitchFamily="2" charset="-78"/>
            </a:endParaRPr>
          </a:p>
          <a:p>
            <a:pPr>
              <a:lnSpc>
                <a:spcPct val="200000"/>
              </a:lnSpc>
            </a:pP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پیچ خوردگی کف پا</a:t>
            </a:r>
          </a:p>
          <a:p>
            <a:pPr>
              <a:buNone/>
            </a:pPr>
            <a:r>
              <a:rPr lang="fa-IR" sz="1600" b="1" dirty="0" smtClean="0">
                <a:solidFill>
                  <a:schemeClr val="tx1"/>
                </a:solidFill>
                <a:cs typeface="B Zar" pitchFamily="2" charset="-78"/>
              </a:rPr>
              <a:t>(خفیف ترین)</a:t>
            </a:r>
          </a:p>
          <a:p>
            <a:pPr>
              <a:lnSpc>
                <a:spcPct val="150000"/>
              </a:lnSpc>
            </a:pPr>
            <a:endParaRPr lang="fa-IR" sz="2800" dirty="0"/>
          </a:p>
        </p:txBody>
      </p:sp>
      <p:pic>
        <p:nvPicPr>
          <p:cNvPr id="6" name="Picture 5" descr="talipes equinovaru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81400" y="1676400"/>
            <a:ext cx="3200400" cy="2160270"/>
          </a:xfrm>
          <a:prstGeom prst="rect">
            <a:avLst/>
          </a:prstGeom>
        </p:spPr>
      </p:pic>
      <p:pic>
        <p:nvPicPr>
          <p:cNvPr id="9" name="Picture 8" descr="images (7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362200"/>
            <a:ext cx="2590800" cy="3657600"/>
          </a:xfrm>
          <a:prstGeom prst="rect">
            <a:avLst/>
          </a:prstGeom>
        </p:spPr>
      </p:pic>
      <p:pic>
        <p:nvPicPr>
          <p:cNvPr id="10" name="Picture 9" descr="images (76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0400" y="4343400"/>
            <a:ext cx="2505075" cy="2514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28600"/>
            <a:ext cx="8686800" cy="83820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fa-IR" sz="4000" b="1" dirty="0" smtClean="0">
                <a:solidFill>
                  <a:schemeClr val="tx1"/>
                </a:solidFill>
                <a:cs typeface="B Zar" pitchFamily="2" charset="-78"/>
              </a:rPr>
              <a:t>سلول های خونی داسی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066800"/>
            <a:ext cx="8915400" cy="5334000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علایم بیماری از فردی به فرد دیگر متفاوت است: </a:t>
            </a:r>
          </a:p>
          <a:p>
            <a:pPr>
              <a:lnSpc>
                <a:spcPct val="200000"/>
              </a:lnSpc>
              <a:buNone/>
            </a:pP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   کم خونی، درد، خستگی، تنگی نفس و آسیب به ارگان های حیاتی </a:t>
            </a:r>
          </a:p>
          <a:p>
            <a:pPr>
              <a:lnSpc>
                <a:spcPct val="200000"/>
              </a:lnSpc>
            </a:pP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احتمال مرگ در دوران کودکی و بزرگسالی </a:t>
            </a:r>
          </a:p>
          <a:p>
            <a:pPr>
              <a:lnSpc>
                <a:spcPct val="200000"/>
              </a:lnSpc>
            </a:pP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رشد و نمو حرکتی با اختلال همراه است.</a:t>
            </a:r>
          </a:p>
          <a:p>
            <a:pPr>
              <a:lnSpc>
                <a:spcPct val="150000"/>
              </a:lnSpc>
            </a:pPr>
            <a:endParaRPr lang="fa-IR" sz="2800" dirty="0"/>
          </a:p>
        </p:txBody>
      </p:sp>
      <p:pic>
        <p:nvPicPr>
          <p:cNvPr id="4" name="Picture 3" descr="246116247152163322657721724616595138142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3962400"/>
            <a:ext cx="3124200" cy="2895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76200"/>
            <a:ext cx="8686800" cy="83820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fa-IR" sz="4000" b="1" dirty="0" smtClean="0">
                <a:solidFill>
                  <a:schemeClr val="tx1"/>
                </a:solidFill>
                <a:cs typeface="B Zar" pitchFamily="2" charset="-78"/>
              </a:rPr>
              <a:t>اختلال در متابولیسم چربی (بیماری تای ساکس)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066800"/>
            <a:ext cx="8915400" cy="5334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بیشتر در قومیت خاصی از یهودیان دیده می شود.</a:t>
            </a:r>
          </a:p>
          <a:p>
            <a:pPr algn="just">
              <a:lnSpc>
                <a:spcPct val="150000"/>
              </a:lnSpc>
            </a:pP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وقتی پروتئین های چرب در مغز انباشته می شوند، به بینایی، شنوایی و رشد حرکتی و ذهنی کودک آسیب می زنند. </a:t>
            </a:r>
          </a:p>
          <a:p>
            <a:pPr algn="just">
              <a:lnSpc>
                <a:spcPct val="150000"/>
              </a:lnSpc>
            </a:pP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کوری ، فلج و مرگ تا سن 5 سالگی</a:t>
            </a:r>
          </a:p>
          <a:p>
            <a:pPr>
              <a:lnSpc>
                <a:spcPct val="150000"/>
              </a:lnSpc>
            </a:pPr>
            <a:endParaRPr lang="fa-IR" sz="2800" dirty="0"/>
          </a:p>
        </p:txBody>
      </p:sp>
      <p:pic>
        <p:nvPicPr>
          <p:cNvPr id="4" name="Picture 3" descr="b74f86ed3acd5abd4f498dc5eb8d15f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5000" y="3902990"/>
            <a:ext cx="4724400" cy="28026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83820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fa-IR" sz="4000" b="1" dirty="0" smtClean="0">
                <a:solidFill>
                  <a:schemeClr val="tx1"/>
                </a:solidFill>
                <a:cs typeface="B Zar" pitchFamily="2" charset="-78"/>
              </a:rPr>
              <a:t>فنیل کتونوریا(</a:t>
            </a:r>
            <a:r>
              <a:rPr lang="en-GB" sz="4000" b="1" dirty="0" smtClean="0">
                <a:solidFill>
                  <a:schemeClr val="tx1"/>
                </a:solidFill>
                <a:cs typeface="B Zar" pitchFamily="2" charset="-78"/>
              </a:rPr>
              <a:t>PKU</a:t>
            </a:r>
            <a:r>
              <a:rPr lang="fa-IR" sz="4000" b="1" dirty="0" smtClean="0">
                <a:solidFill>
                  <a:schemeClr val="tx1"/>
                </a:solidFill>
                <a:cs typeface="B Zar" pitchFamily="2" charset="-78"/>
              </a:rPr>
              <a:t>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990600"/>
            <a:ext cx="8915400" cy="50292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fa-IR" sz="2600" b="1" dirty="0" smtClean="0">
                <a:solidFill>
                  <a:schemeClr val="tx1"/>
                </a:solidFill>
                <a:cs typeface="B Zar" pitchFamily="2" charset="-78"/>
              </a:rPr>
              <a:t>اگر به موقع تشخیص داده شود به طور کامل قابل درمان است.</a:t>
            </a:r>
          </a:p>
          <a:p>
            <a:pPr algn="just">
              <a:lnSpc>
                <a:spcPct val="150000"/>
              </a:lnSpc>
            </a:pPr>
            <a:r>
              <a:rPr lang="fa-IR" sz="2600" b="1" dirty="0" smtClean="0">
                <a:solidFill>
                  <a:schemeClr val="tx1"/>
                </a:solidFill>
                <a:cs typeface="B Zar" pitchFamily="2" charset="-78"/>
              </a:rPr>
              <a:t>یک اختلال متابولیسمی است که از تولید فنیل آلانین هییدروکیناز جلوگیری می کند </a:t>
            </a:r>
            <a:r>
              <a:rPr lang="fa-IR" sz="2000" b="1" dirty="0" smtClean="0">
                <a:solidFill>
                  <a:schemeClr val="tx1"/>
                </a:solidFill>
                <a:cs typeface="B Zar" pitchFamily="2" charset="-78"/>
              </a:rPr>
              <a:t>(برای تبدیل آمینو اسید فنیل آلانین به تیروزین ضروری است).</a:t>
            </a:r>
            <a:endParaRPr lang="fa-IR" sz="2600" b="1" dirty="0" smtClean="0">
              <a:solidFill>
                <a:schemeClr val="tx1"/>
              </a:solidFill>
              <a:cs typeface="B Zar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sz="2600" b="1" dirty="0" smtClean="0">
                <a:solidFill>
                  <a:schemeClr val="tx1"/>
                </a:solidFill>
                <a:cs typeface="B Zar" pitchFamily="2" charset="-78"/>
              </a:rPr>
              <a:t>عدم درمان این اختلال موجب عقب ماندگی ذهنی  شدید می شود.</a:t>
            </a:r>
          </a:p>
          <a:p>
            <a:pPr algn="just">
              <a:lnSpc>
                <a:spcPct val="150000"/>
              </a:lnSpc>
            </a:pPr>
            <a:endParaRPr lang="fa-IR" sz="2800" dirty="0"/>
          </a:p>
        </p:txBody>
      </p:sp>
      <p:pic>
        <p:nvPicPr>
          <p:cNvPr id="5" name="Picture 4" descr="food_bullsey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0400" y="3534664"/>
            <a:ext cx="3430049" cy="33233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83820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fa-IR" sz="4000" b="1" dirty="0" smtClean="0">
                <a:solidFill>
                  <a:schemeClr val="tx1"/>
                </a:solidFill>
                <a:cs typeface="B Zar" pitchFamily="2" charset="-78"/>
              </a:rPr>
              <a:t>اسپینابیفیدا(ستون فقرات باز)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066800"/>
            <a:ext cx="8915400" cy="5334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یک ناهنجاری تولد در ستون مهره ها می باشد که به علت ضعف یا عدم شکل گیری قوس مهره ای ایجاد می شود.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مصرف اسید فولیک در بارداری میزان شیوع را کاهش می دهد.</a:t>
            </a:r>
          </a:p>
          <a:p>
            <a:pPr>
              <a:lnSpc>
                <a:spcPct val="150000"/>
              </a:lnSpc>
            </a:pPr>
            <a:endParaRPr lang="fa-IR" sz="2800" dirty="0"/>
          </a:p>
        </p:txBody>
      </p:sp>
      <p:pic>
        <p:nvPicPr>
          <p:cNvPr id="4" name="Picture 3" descr="2013_or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599" y="3124200"/>
            <a:ext cx="3650363" cy="3733800"/>
          </a:xfrm>
          <a:prstGeom prst="rect">
            <a:avLst/>
          </a:prstGeom>
        </p:spPr>
      </p:pic>
      <p:pic>
        <p:nvPicPr>
          <p:cNvPr id="5" name="Picture 4" descr="2014_ori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86200" y="5029200"/>
            <a:ext cx="3305060" cy="1828800"/>
          </a:xfrm>
          <a:prstGeom prst="rect">
            <a:avLst/>
          </a:prstGeom>
        </p:spPr>
      </p:pic>
      <p:pic>
        <p:nvPicPr>
          <p:cNvPr id="6" name="Picture 5" descr="2015_ori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67400" y="3124200"/>
            <a:ext cx="3276600" cy="1905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838200"/>
          </a:xfrm>
        </p:spPr>
        <p:txBody>
          <a:bodyPr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عوامل محیطی</a:t>
            </a:r>
            <a:endParaRPr lang="fa-IR" b="1" dirty="0">
              <a:solidFill>
                <a:schemeClr val="tx1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554162"/>
            <a:ext cx="89916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تشعشات </a:t>
            </a:r>
            <a:r>
              <a:rPr lang="fa-IR" sz="2400" b="1" dirty="0" smtClean="0">
                <a:solidFill>
                  <a:schemeClr val="tx1"/>
                </a:solidFill>
                <a:cs typeface="B Zar" pitchFamily="2" charset="-78"/>
              </a:rPr>
              <a:t>(موجب میکروسفالی)</a:t>
            </a:r>
            <a:endParaRPr lang="fa-IR" sz="3600" b="1" dirty="0" smtClean="0">
              <a:solidFill>
                <a:schemeClr val="tx1"/>
              </a:solidFill>
              <a:cs typeface="B Zar" pitchFamily="2" charset="-78"/>
            </a:endParaRPr>
          </a:p>
          <a:p>
            <a:pPr>
              <a:lnSpc>
                <a:spcPct val="150000"/>
              </a:lnSpc>
            </a:pPr>
            <a:endParaRPr lang="fa-IR" sz="3600" b="1" dirty="0" smtClean="0">
              <a:solidFill>
                <a:schemeClr val="tx1"/>
              </a:solidFill>
              <a:cs typeface="B Zar" pitchFamily="2" charset="-78"/>
            </a:endParaRPr>
          </a:p>
          <a:p>
            <a:pPr>
              <a:lnSpc>
                <a:spcPct val="150000"/>
              </a:lnSpc>
            </a:pPr>
            <a:endParaRPr lang="fa-IR" sz="3600" b="1" dirty="0" smtClean="0">
              <a:solidFill>
                <a:schemeClr val="tx1"/>
              </a:solidFill>
              <a:cs typeface="B Zar" pitchFamily="2" charset="-78"/>
            </a:endParaRPr>
          </a:p>
          <a:p>
            <a:pPr>
              <a:lnSpc>
                <a:spcPct val="15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آلاینده های شیمیایی </a:t>
            </a: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(سرب ، جیوه و سطوح بالای ویتامین </a:t>
            </a:r>
            <a:r>
              <a:rPr lang="en-GB" sz="2800" b="1" dirty="0" smtClean="0">
                <a:solidFill>
                  <a:schemeClr val="tx1"/>
                </a:solidFill>
                <a:cs typeface="B Zar" pitchFamily="2" charset="-78"/>
              </a:rPr>
              <a:t>A</a:t>
            </a: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)</a:t>
            </a:r>
            <a:endParaRPr lang="fa-IR" sz="3600" b="1" dirty="0" smtClean="0">
              <a:solidFill>
                <a:schemeClr val="tx1"/>
              </a:solidFill>
              <a:cs typeface="B Zar" pitchFamily="2" charset="-78"/>
            </a:endParaRPr>
          </a:p>
          <a:p>
            <a:pPr>
              <a:buNone/>
            </a:pPr>
            <a:endParaRPr lang="fa-IR" dirty="0"/>
          </a:p>
        </p:txBody>
      </p:sp>
      <p:pic>
        <p:nvPicPr>
          <p:cNvPr id="10242" name="Picture 2" descr="http://img1.tebyan.net/big/1390/08/451691732498433184147185672453224164122171.jpg"/>
          <p:cNvPicPr>
            <a:picLocks noChangeAspect="1" noChangeArrowheads="1"/>
          </p:cNvPicPr>
          <p:nvPr/>
        </p:nvPicPr>
        <p:blipFill>
          <a:blip r:embed="rId2" cstate="print"/>
          <a:srcRect b="15247"/>
          <a:stretch>
            <a:fillRect/>
          </a:stretch>
        </p:blipFill>
        <p:spPr bwMode="auto">
          <a:xfrm>
            <a:off x="0" y="1219200"/>
            <a:ext cx="4855028" cy="32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مشکلات پزشکی</a:t>
            </a:r>
            <a:endParaRPr lang="fa-IR" b="1" dirty="0">
              <a:solidFill>
                <a:schemeClr val="tx1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990600"/>
            <a:ext cx="8991600" cy="5867400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50000"/>
              </a:lnSpc>
            </a:pPr>
            <a:r>
              <a:rPr lang="fa-IR" sz="4700" b="1" dirty="0" smtClean="0">
                <a:solidFill>
                  <a:schemeClr val="tx1"/>
                </a:solidFill>
                <a:cs typeface="B Zar" pitchFamily="2" charset="-78"/>
              </a:rPr>
              <a:t>بیماری های مقاربتی مسری (کلامیدا، سوزاک، سیفلیس، ایدز)</a:t>
            </a:r>
          </a:p>
          <a:p>
            <a:pPr>
              <a:lnSpc>
                <a:spcPct val="150000"/>
              </a:lnSpc>
            </a:pPr>
            <a:r>
              <a:rPr lang="fa-IR" sz="4700" b="1" dirty="0" smtClean="0">
                <a:solidFill>
                  <a:schemeClr val="tx1"/>
                </a:solidFill>
                <a:cs typeface="B Zar" pitchFamily="2" charset="-78"/>
              </a:rPr>
              <a:t>عفونت های مادر </a:t>
            </a:r>
            <a:r>
              <a:rPr lang="fa-IR" sz="4700" dirty="0" smtClean="0">
                <a:solidFill>
                  <a:schemeClr val="tx1"/>
                </a:solidFill>
                <a:cs typeface="B Zar" pitchFamily="2" charset="-78"/>
              </a:rPr>
              <a:t>(سرخچه و ویروس سیتومیگال در 3 ماه اول بارداری)</a:t>
            </a:r>
          </a:p>
          <a:p>
            <a:pPr>
              <a:lnSpc>
                <a:spcPct val="150000"/>
              </a:lnSpc>
            </a:pPr>
            <a:r>
              <a:rPr lang="fa-IR" sz="4700" b="1" dirty="0" smtClean="0">
                <a:solidFill>
                  <a:schemeClr val="tx1"/>
                </a:solidFill>
                <a:cs typeface="B Zar" pitchFamily="2" charset="-78"/>
              </a:rPr>
              <a:t>عدم تعادل شیمیایی و هورمونی </a:t>
            </a:r>
            <a:r>
              <a:rPr lang="fa-IR" sz="4700" dirty="0" smtClean="0">
                <a:solidFill>
                  <a:schemeClr val="tx1"/>
                </a:solidFill>
                <a:cs typeface="B Zar" pitchFamily="2" charset="-78"/>
              </a:rPr>
              <a:t>(تیروید، دیابت)</a:t>
            </a:r>
          </a:p>
          <a:p>
            <a:pPr>
              <a:lnSpc>
                <a:spcPct val="150000"/>
              </a:lnSpc>
            </a:pPr>
            <a:r>
              <a:rPr lang="fa-IR" sz="4700" b="1" dirty="0" smtClean="0">
                <a:solidFill>
                  <a:schemeClr val="tx1"/>
                </a:solidFill>
                <a:cs typeface="B Zar" pitchFamily="2" charset="-78"/>
              </a:rPr>
              <a:t>ناسازگاری </a:t>
            </a:r>
            <a:r>
              <a:rPr lang="en-GB" sz="4700" b="1" dirty="0" err="1" smtClean="0">
                <a:solidFill>
                  <a:schemeClr val="tx1"/>
                </a:solidFill>
                <a:cs typeface="B Zar" pitchFamily="2" charset="-78"/>
              </a:rPr>
              <a:t>Rh</a:t>
            </a:r>
            <a:r>
              <a:rPr lang="fa-IR" sz="4700" dirty="0" smtClean="0">
                <a:solidFill>
                  <a:schemeClr val="tx1"/>
                </a:solidFill>
                <a:cs typeface="B Zar" pitchFamily="2" charset="-78"/>
              </a:rPr>
              <a:t> (اریتروبلاستوسیس جنینی--- تزریق رگام)</a:t>
            </a:r>
          </a:p>
          <a:p>
            <a:pPr>
              <a:lnSpc>
                <a:spcPct val="150000"/>
              </a:lnSpc>
            </a:pPr>
            <a:r>
              <a:rPr lang="fa-IR" sz="4700" b="1" dirty="0" smtClean="0">
                <a:solidFill>
                  <a:schemeClr val="tx1"/>
                </a:solidFill>
                <a:cs typeface="B Zar" pitchFamily="2" charset="-78"/>
              </a:rPr>
              <a:t>بارداری در سنین نوجوانی </a:t>
            </a:r>
            <a:r>
              <a:rPr lang="fa-IR" sz="4700" dirty="0" smtClean="0">
                <a:solidFill>
                  <a:schemeClr val="tx1"/>
                </a:solidFill>
                <a:cs typeface="B Zar" pitchFamily="2" charset="-78"/>
              </a:rPr>
              <a:t>(پیشرسی و کم وزنی)</a:t>
            </a:r>
          </a:p>
          <a:p>
            <a:pPr>
              <a:lnSpc>
                <a:spcPct val="150000"/>
              </a:lnSpc>
            </a:pPr>
            <a:r>
              <a:rPr lang="fa-IR" sz="4700" b="1" dirty="0" smtClean="0">
                <a:solidFill>
                  <a:schemeClr val="tx1"/>
                </a:solidFill>
                <a:cs typeface="B Zar" pitchFamily="2" charset="-78"/>
              </a:rPr>
              <a:t>توکسوپلاسموز</a:t>
            </a:r>
            <a:r>
              <a:rPr lang="fa-IR" sz="4700" dirty="0" smtClean="0">
                <a:solidFill>
                  <a:schemeClr val="tx1"/>
                </a:solidFill>
                <a:cs typeface="B Zar" pitchFamily="2" charset="-78"/>
              </a:rPr>
              <a:t>(انگل تک یاخته ای – از طریق مدفوع گربه- تنفس یا ورود به معده)</a:t>
            </a:r>
          </a:p>
          <a:p>
            <a:pPr>
              <a:lnSpc>
                <a:spcPct val="150000"/>
              </a:lnSpc>
            </a:pPr>
            <a:r>
              <a:rPr lang="fa-IR" sz="4700" b="1" dirty="0" smtClean="0">
                <a:solidFill>
                  <a:schemeClr val="tx1"/>
                </a:solidFill>
                <a:cs typeface="B Zar" pitchFamily="2" charset="-78"/>
              </a:rPr>
              <a:t>تشخیص ها و درمان های پیش از تولد</a:t>
            </a:r>
            <a:r>
              <a:rPr lang="fa-IR" sz="4700" dirty="0" smtClean="0">
                <a:solidFill>
                  <a:schemeClr val="tx1"/>
                </a:solidFill>
                <a:cs typeface="B Zar" pitchFamily="2" charset="-78"/>
              </a:rPr>
              <a:t>(آمینوسنتز-نمونه برداری از پرزهای کوریونی جفت- سونوگرافی- فتوسکپی)</a:t>
            </a:r>
          </a:p>
          <a:p>
            <a:pPr>
              <a:lnSpc>
                <a:spcPct val="150000"/>
              </a:lnSpc>
            </a:pPr>
            <a:r>
              <a:rPr lang="fa-IR" sz="4700" b="1" dirty="0" smtClean="0">
                <a:solidFill>
                  <a:schemeClr val="tx1"/>
                </a:solidFill>
                <a:cs typeface="B Zar" pitchFamily="2" charset="-78"/>
              </a:rPr>
              <a:t>فعالیت های شدید در دوران بارداری</a:t>
            </a:r>
          </a:p>
          <a:p>
            <a:pPr>
              <a:buNone/>
            </a:pP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838200"/>
          </a:xfrm>
        </p:spPr>
        <p:txBody>
          <a:bodyPr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مشکلات پزشکی</a:t>
            </a:r>
            <a:endParaRPr lang="fa-IR" b="1" dirty="0">
              <a:solidFill>
                <a:schemeClr val="tx1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143000"/>
            <a:ext cx="86868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بیماری های مقاربتی مسری</a:t>
            </a:r>
          </a:p>
          <a:p>
            <a:pPr>
              <a:buNone/>
            </a:pPr>
            <a:endParaRPr lang="fa-IR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28600" y="2057401"/>
          <a:ext cx="8534400" cy="451103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279679"/>
                <a:gridCol w="2316962"/>
                <a:gridCol w="4937759"/>
              </a:tblGrid>
              <a:tr h="963211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بیماری مقاربتی مسری</a:t>
                      </a:r>
                      <a:endParaRPr lang="fa-I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نحوه ی انتقال</a:t>
                      </a:r>
                      <a:endParaRPr lang="fa-I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آثار احتمالی</a:t>
                      </a:r>
                      <a:r>
                        <a:rPr lang="fa-IR" baseline="0" dirty="0" smtClean="0"/>
                        <a:t> بر جنین</a:t>
                      </a:r>
                      <a:endParaRPr lang="fa-IR" dirty="0"/>
                    </a:p>
                  </a:txBody>
                  <a:tcPr anchor="ctr"/>
                </a:tc>
              </a:tr>
              <a:tr h="738462">
                <a:tc>
                  <a:txBody>
                    <a:bodyPr/>
                    <a:lstStyle/>
                    <a:p>
                      <a:pPr algn="ctr" rtl="1"/>
                      <a:r>
                        <a:rPr lang="fa-IR" sz="2400" b="1" dirty="0" smtClean="0">
                          <a:cs typeface="B Nazanin" pitchFamily="2" charset="-78"/>
                        </a:rPr>
                        <a:t>ایدز</a:t>
                      </a:r>
                      <a:endParaRPr lang="fa-IR" sz="24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dirty="0" smtClean="0">
                          <a:cs typeface="B Nazanin" pitchFamily="2" charset="-78"/>
                        </a:rPr>
                        <a:t>در رحم، حین زایمان، شیردهی</a:t>
                      </a:r>
                      <a:endParaRPr lang="fa-IR" sz="20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dirty="0" smtClean="0">
                          <a:cs typeface="B Nazanin" pitchFamily="2" charset="-78"/>
                        </a:rPr>
                        <a:t>کاهش</a:t>
                      </a:r>
                      <a:r>
                        <a:rPr lang="fa-IR" sz="2000" b="1" baseline="0" dirty="0" smtClean="0">
                          <a:cs typeface="B Nazanin" pitchFamily="2" charset="-78"/>
                        </a:rPr>
                        <a:t> وزن، ذات الریه، مرگ</a:t>
                      </a:r>
                      <a:endParaRPr lang="fa-IR" sz="20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866890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cs typeface="B Nazanin" pitchFamily="2" charset="-78"/>
                        </a:rPr>
                        <a:t>تبخال تناسلی</a:t>
                      </a:r>
                      <a:endParaRPr lang="fa-IR" sz="24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smtClean="0">
                          <a:cs typeface="B Nazanin" pitchFamily="2" charset="-78"/>
                        </a:rPr>
                        <a:t>کانال</a:t>
                      </a:r>
                      <a:r>
                        <a:rPr lang="fa-IR" sz="2000" b="1" baseline="0" smtClean="0">
                          <a:cs typeface="B Nazanin" pitchFamily="2" charset="-78"/>
                        </a:rPr>
                        <a:t> زایمان</a:t>
                      </a:r>
                      <a:endParaRPr lang="fa-IR" sz="20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dirty="0" smtClean="0">
                          <a:cs typeface="B Nazanin" pitchFamily="2" charset="-78"/>
                        </a:rPr>
                        <a:t>آسیب مغزی، مرگ</a:t>
                      </a:r>
                      <a:endParaRPr lang="fa-IR" sz="20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58194">
                <a:tc>
                  <a:txBody>
                    <a:bodyPr/>
                    <a:lstStyle/>
                    <a:p>
                      <a:pPr algn="ctr" rtl="1"/>
                      <a:r>
                        <a:rPr lang="fa-IR" sz="2400" b="1" dirty="0" smtClean="0">
                          <a:cs typeface="B Nazanin" pitchFamily="2" charset="-78"/>
                        </a:rPr>
                        <a:t>کالامیدا</a:t>
                      </a:r>
                      <a:endParaRPr lang="fa-IR" sz="24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smtClean="0">
                          <a:cs typeface="B Nazanin" pitchFamily="2" charset="-78"/>
                        </a:rPr>
                        <a:t>کانال</a:t>
                      </a:r>
                      <a:r>
                        <a:rPr lang="fa-IR" sz="2000" b="1" baseline="0" smtClean="0">
                          <a:cs typeface="B Nazanin" pitchFamily="2" charset="-78"/>
                        </a:rPr>
                        <a:t> زایمان</a:t>
                      </a:r>
                      <a:endParaRPr lang="fa-IR" sz="20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dirty="0" smtClean="0">
                          <a:cs typeface="B Nazanin" pitchFamily="2" charset="-78"/>
                        </a:rPr>
                        <a:t>پیشرسی، مرده</a:t>
                      </a:r>
                      <a:r>
                        <a:rPr lang="fa-IR" sz="2000" b="1" baseline="0" dirty="0" smtClean="0">
                          <a:cs typeface="B Nazanin" pitchFamily="2" charset="-78"/>
                        </a:rPr>
                        <a:t> زایی، عفونت های چشم ، نابینایی</a:t>
                      </a:r>
                      <a:endParaRPr lang="fa-IR" sz="20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42141">
                <a:tc>
                  <a:txBody>
                    <a:bodyPr/>
                    <a:lstStyle/>
                    <a:p>
                      <a:pPr algn="ctr" rtl="1"/>
                      <a:r>
                        <a:rPr lang="fa-IR" sz="2400" b="1" dirty="0" smtClean="0">
                          <a:cs typeface="B Nazanin" pitchFamily="2" charset="-78"/>
                        </a:rPr>
                        <a:t>سوزاک</a:t>
                      </a:r>
                      <a:r>
                        <a:rPr lang="fa-IR" sz="2400" b="1" baseline="0" dirty="0" smtClean="0">
                          <a:cs typeface="B Nazanin" pitchFamily="2" charset="-78"/>
                        </a:rPr>
                        <a:t> </a:t>
                      </a:r>
                      <a:endParaRPr lang="fa-IR" sz="24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dirty="0" smtClean="0">
                          <a:cs typeface="B Nazanin" pitchFamily="2" charset="-78"/>
                        </a:rPr>
                        <a:t>کانال</a:t>
                      </a:r>
                      <a:r>
                        <a:rPr lang="fa-IR" sz="2000" b="1" baseline="0" dirty="0" smtClean="0">
                          <a:cs typeface="B Nazanin" pitchFamily="2" charset="-78"/>
                        </a:rPr>
                        <a:t> زایمان</a:t>
                      </a:r>
                      <a:endParaRPr lang="fa-IR" sz="20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dirty="0" smtClean="0">
                          <a:cs typeface="B Nazanin" pitchFamily="2" charset="-78"/>
                        </a:rPr>
                        <a:t>بارداری</a:t>
                      </a:r>
                      <a:r>
                        <a:rPr lang="fa-IR" sz="2000" b="1" baseline="0" dirty="0" smtClean="0">
                          <a:cs typeface="B Nazanin" pitchFamily="2" charset="-78"/>
                        </a:rPr>
                        <a:t> خارج از رحم، آسیب چشم</a:t>
                      </a:r>
                      <a:endParaRPr lang="fa-IR" sz="20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42141">
                <a:tc>
                  <a:txBody>
                    <a:bodyPr/>
                    <a:lstStyle/>
                    <a:p>
                      <a:pPr algn="ctr" rtl="1"/>
                      <a:r>
                        <a:rPr lang="fa-IR" sz="2400" b="1" dirty="0" smtClean="0">
                          <a:cs typeface="B Nazanin" pitchFamily="2" charset="-78"/>
                        </a:rPr>
                        <a:t>سیفلیس</a:t>
                      </a:r>
                      <a:endParaRPr lang="fa-IR" sz="24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dirty="0" smtClean="0">
                          <a:cs typeface="B Nazanin" pitchFamily="2" charset="-78"/>
                        </a:rPr>
                        <a:t>عبور از جفت</a:t>
                      </a:r>
                      <a:endParaRPr lang="fa-IR" sz="20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dirty="0" smtClean="0">
                          <a:cs typeface="B Nazanin" pitchFamily="2" charset="-78"/>
                        </a:rPr>
                        <a:t>بیماری های شدید، آسیب سیستم</a:t>
                      </a:r>
                      <a:r>
                        <a:rPr lang="fa-IR" sz="2000" b="1" baseline="0" dirty="0" smtClean="0">
                          <a:cs typeface="B Nazanin" pitchFamily="2" charset="-78"/>
                        </a:rPr>
                        <a:t> عصبی، مرگ</a:t>
                      </a:r>
                      <a:endParaRPr lang="fa-IR" sz="20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838200"/>
          </a:xfrm>
        </p:spPr>
        <p:txBody>
          <a:bodyPr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عوامل فرآیند تولد</a:t>
            </a:r>
            <a:endParaRPr lang="fa-IR" b="1" dirty="0">
              <a:solidFill>
                <a:schemeClr val="tx1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554163"/>
            <a:ext cx="8763000" cy="271303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داروهای زایمان </a:t>
            </a: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(ایجاد درد، تقویت تونوس عضلات رحم، کاهش اضطراب وکاهش درد)</a:t>
            </a:r>
            <a:endParaRPr lang="fa-IR" sz="3600" b="1" dirty="0" smtClean="0">
              <a:solidFill>
                <a:schemeClr val="tx1"/>
              </a:solidFill>
              <a:cs typeface="B Zar" pitchFamily="2" charset="-78"/>
            </a:endParaRPr>
          </a:p>
          <a:p>
            <a:pPr>
              <a:lnSpc>
                <a:spcPct val="150000"/>
              </a:lnSpc>
            </a:pPr>
            <a:r>
              <a:rPr lang="fa-IR" sz="3600" b="1" dirty="0" smtClean="0">
                <a:solidFill>
                  <a:schemeClr val="tx1"/>
                </a:solidFill>
                <a:cs typeface="B Zar" pitchFamily="2" charset="-78"/>
              </a:rPr>
              <a:t>نحوه تولد </a:t>
            </a:r>
            <a:r>
              <a:rPr lang="fa-IR" sz="2800" b="1" dirty="0" smtClean="0">
                <a:solidFill>
                  <a:schemeClr val="tx1"/>
                </a:solidFill>
                <a:cs typeface="B Zar" pitchFamily="2" charset="-78"/>
              </a:rPr>
              <a:t>( زایمان طبیعی، با فورسپس، سزارین)</a:t>
            </a:r>
            <a:endParaRPr lang="fa-IR" sz="3600" b="1" dirty="0" smtClean="0">
              <a:solidFill>
                <a:schemeClr val="tx1"/>
              </a:solidFill>
              <a:cs typeface="B Zar" pitchFamily="2" charset="-78"/>
            </a:endParaRPr>
          </a:p>
          <a:p>
            <a:pPr>
              <a:buNone/>
            </a:pPr>
            <a:endParaRPr lang="fa-IR" dirty="0"/>
          </a:p>
        </p:txBody>
      </p:sp>
      <p:pic>
        <p:nvPicPr>
          <p:cNvPr id="8194" name="Picture 2" descr="http://t0.gstatic.com/images?q=tbn:ANd9GcQp2hdvKddiwRnEVaNjOsJKahbpI10bErNvNS59odUJG844NxDl8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4114800"/>
            <a:ext cx="4038600" cy="2514600"/>
          </a:xfrm>
          <a:prstGeom prst="rect">
            <a:avLst/>
          </a:prstGeom>
          <a:noFill/>
        </p:spPr>
      </p:pic>
      <p:pic>
        <p:nvPicPr>
          <p:cNvPr id="8196" name="Picture 4" descr="http://t2.gstatic.com/images?q=tbn:ANd9GcTLWMIoabsvXYjr6Lguthq3fJg3Qn0CXILAUU-J2C65dacZpReoZ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28600" y="4267200"/>
            <a:ext cx="2857500" cy="1600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312</TotalTime>
  <Words>709</Words>
  <Application>Microsoft Office PowerPoint</Application>
  <PresentationFormat>On-screen Show (4:3)</PresentationFormat>
  <Paragraphs>132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Trek</vt:lpstr>
      <vt:lpstr>بنام خدا</vt:lpstr>
      <vt:lpstr>فصل 5  عوامل موثر پیش از تولد بر رشد</vt:lpstr>
      <vt:lpstr>عوامل شیمیایی و تغذیه ای</vt:lpstr>
      <vt:lpstr>سو تغذیه پیش از تولد </vt:lpstr>
      <vt:lpstr>داروهای متداول مادر</vt:lpstr>
      <vt:lpstr>PowerPoint Presentation</vt:lpstr>
      <vt:lpstr>داروهای ”ضروری“ مادر</vt:lpstr>
      <vt:lpstr> الکل و تنباکو جنین دو برابر سریعتر از مادر عدم توانایی سوزاندن اتانول </vt:lpstr>
      <vt:lpstr>عوامل وراثتی</vt:lpstr>
      <vt:lpstr>اختلالات مبتنی بر کروموزوم</vt:lpstr>
      <vt:lpstr>PowerPoint Presentation</vt:lpstr>
      <vt:lpstr>اختلالات مبتنی بر ژن</vt:lpstr>
      <vt:lpstr>اختلالات مبتنی بر ژن</vt:lpstr>
      <vt:lpstr>کجی پا </vt:lpstr>
      <vt:lpstr>سلول های خونی داسی</vt:lpstr>
      <vt:lpstr>اختلال در متابولیسم چربی (بیماری تای ساکس)</vt:lpstr>
      <vt:lpstr>فنیل کتونوریا(PKU)</vt:lpstr>
      <vt:lpstr>اسپینابیفیدا(ستون فقرات باز)</vt:lpstr>
      <vt:lpstr>عوامل محیطی</vt:lpstr>
      <vt:lpstr>مشکلات پزشکی</vt:lpstr>
      <vt:lpstr>مشکلات پزشکی</vt:lpstr>
      <vt:lpstr>عوامل فرآیند تولد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فصل 5  عوامل موثر پیش از تولد بر رشد</dc:title>
  <dc:creator>happy</dc:creator>
  <cp:lastModifiedBy>Windows User</cp:lastModifiedBy>
  <cp:revision>19</cp:revision>
  <dcterms:created xsi:type="dcterms:W3CDTF">2006-08-16T00:00:00Z</dcterms:created>
  <dcterms:modified xsi:type="dcterms:W3CDTF">2020-06-06T14:28:17Z</dcterms:modified>
</cp:coreProperties>
</file>