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57" r:id="rId3"/>
    <p:sldId id="258" r:id="rId4"/>
    <p:sldId id="261" r:id="rId5"/>
    <p:sldId id="259" r:id="rId6"/>
    <p:sldId id="260" r:id="rId7"/>
    <p:sldId id="262" r:id="rId8"/>
    <p:sldId id="264" r:id="rId9"/>
    <p:sldId id="263" r:id="rId10"/>
    <p:sldId id="265" r:id="rId11"/>
    <p:sldId id="266" r:id="rId12"/>
    <p:sldId id="268" r:id="rId13"/>
    <p:sldId id="269" r:id="rId14"/>
    <p:sldId id="270" r:id="rId15"/>
    <p:sldId id="271" r:id="rId16"/>
    <p:sldId id="267" r:id="rId17"/>
    <p:sldId id="275" r:id="rId18"/>
    <p:sldId id="273" r:id="rId19"/>
    <p:sldId id="272" r:id="rId20"/>
    <p:sldId id="274" r:id="rId21"/>
    <p:sldId id="276" r:id="rId22"/>
    <p:sldId id="277" r:id="rId23"/>
    <p:sldId id="278" r:id="rId24"/>
    <p:sldId id="279" r:id="rId2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CC00FF"/>
    <a:srgbClr val="800080"/>
    <a:srgbClr val="0066CC"/>
    <a:srgbClr val="D95215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10" autoAdjust="0"/>
    <p:restoredTop sz="94660"/>
  </p:normalViewPr>
  <p:slideViewPr>
    <p:cSldViewPr>
      <p:cViewPr varScale="1">
        <p:scale>
          <a:sx n="70" d="100"/>
          <a:sy n="70" d="100"/>
        </p:scale>
        <p:origin x="52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239736-8DFB-4357-952E-87B6BBC86F8A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772213-409A-49A2-92EC-0AE7E6080D4C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C7724C-D6DC-4071-B0ED-9C7DBCCCFDE6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6E823A-9DF0-46FD-AC0E-3A586F9F5DFF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D23DE4-AF56-4C7D-8BC8-EEDA4B456701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DE8773-176B-47B1-949E-821FFF1E9D01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B8F0AB-DD4C-467C-86B8-4CF0A587D6DB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4D148D-4BE5-4354-A3ED-9CCF1CA820A0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649A47-AF49-4DEF-B18B-2C896F1121B6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DAC93D-D85E-4987-85CF-D60FD27AD4AE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952C80-596D-471F-A744-EACB6B687762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FBA6F98C-C2C4-4DA4-9050-CE3B15EB3FAB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D:\&#1605;&#1591;&#1575;&#1604;&#1576;%20&#1580;&#1583;&#1740;&#1583;%20&#1576;&#1585;&#1575;%20&#1575;&#1605;&#1587;&#1575;&#1604;&#1605;\&#1601;&#1740;&#1604;&#1605;%20&#1601;&#1590;&#1575;.mp4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 descr="ثصشق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38" y="1000125"/>
            <a:ext cx="6102350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9"/>
          <p:cNvSpPr>
            <a:spLocks noGrp="1" noChangeArrowheads="1"/>
          </p:cNvSpPr>
          <p:nvPr>
            <p:ph type="ctrTitle"/>
          </p:nvPr>
        </p:nvSpPr>
        <p:spPr>
          <a:xfrm>
            <a:off x="2124075" y="404813"/>
            <a:ext cx="5254625" cy="1470025"/>
          </a:xfrm>
        </p:spPr>
        <p:txBody>
          <a:bodyPr/>
          <a:lstStyle/>
          <a:p>
            <a:pPr eaLnBrk="1" hangingPunct="1"/>
            <a:r>
              <a:rPr lang="fa-IR" dirty="0" smtClean="0">
                <a:solidFill>
                  <a:srgbClr val="00B050"/>
                </a:solidFill>
                <a:cs typeface="B Titr" pitchFamily="2" charset="-78"/>
              </a:rPr>
              <a:t>نیرو همه جا</a:t>
            </a:r>
            <a:r>
              <a:rPr lang="fa-IR" dirty="0" smtClean="0">
                <a:solidFill>
                  <a:schemeClr val="tx1"/>
                </a:solidFill>
                <a:cs typeface="B Titr" pitchFamily="2" charset="-78"/>
              </a:rPr>
              <a:t> </a:t>
            </a:r>
            <a:endParaRPr lang="es-ES" dirty="0" smtClean="0">
              <a:solidFill>
                <a:schemeClr val="tx1"/>
              </a:solidFill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600200"/>
            <a:ext cx="8642350" cy="3043246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fa-IR" dirty="0" smtClean="0">
                <a:solidFill>
                  <a:srgbClr val="FF0000"/>
                </a:solidFill>
                <a:cs typeface="B Koodak" pitchFamily="2" charset="-78"/>
              </a:rPr>
              <a:t>نیرو</a:t>
            </a:r>
            <a:r>
              <a:rPr lang="fa-IR" dirty="0" smtClean="0">
                <a:cs typeface="B Koodak" pitchFamily="2" charset="-78"/>
              </a:rPr>
              <a:t> به شکل ساده یا به صورت   کشیدن  یا هل دادن به اجسام </a:t>
            </a:r>
          </a:p>
          <a:p>
            <a:pPr algn="r" eaLnBrk="1" hangingPunct="1">
              <a:buFontTx/>
              <a:buNone/>
            </a:pPr>
            <a:r>
              <a:rPr lang="fa-IR" dirty="0" smtClean="0">
                <a:cs typeface="B Koodak" pitchFamily="2" charset="-78"/>
              </a:rPr>
              <a:t>وارد می شود .</a:t>
            </a:r>
          </a:p>
          <a:p>
            <a:pPr algn="r" eaLnBrk="1" hangingPunct="1">
              <a:buFontTx/>
              <a:buNone/>
            </a:pPr>
            <a:endParaRPr lang="fa-IR" dirty="0" smtClean="0">
              <a:cs typeface="B Koodak" pitchFamily="2" charset="-78"/>
            </a:endParaRPr>
          </a:p>
          <a:p>
            <a:pPr algn="r" eaLnBrk="1" hangingPunct="1">
              <a:buFontTx/>
              <a:buNone/>
            </a:pPr>
            <a:endParaRPr lang="fa-IR" dirty="0" smtClean="0">
              <a:solidFill>
                <a:srgbClr val="FF0000"/>
              </a:solidFill>
              <a:cs typeface="B Koodak" pitchFamily="2" charset="-78"/>
            </a:endParaRPr>
          </a:p>
          <a:p>
            <a:pPr algn="r" eaLnBrk="1" hangingPunct="1">
              <a:buFontTx/>
              <a:buNone/>
            </a:pPr>
            <a:r>
              <a:rPr lang="fa-IR" dirty="0" smtClean="0">
                <a:solidFill>
                  <a:srgbClr val="FF0000"/>
                </a:solidFill>
                <a:cs typeface="B Koodak" pitchFamily="2" charset="-78"/>
              </a:rPr>
              <a:t> </a:t>
            </a:r>
            <a:endParaRPr lang="es-ES" dirty="0" smtClean="0">
              <a:solidFill>
                <a:srgbClr val="FF0000"/>
              </a:solidFill>
              <a:cs typeface="B Koodak" pitchFamily="2" charset="-78"/>
            </a:endParaRPr>
          </a:p>
        </p:txBody>
      </p:sp>
      <p:sp>
        <p:nvSpPr>
          <p:cNvPr id="3075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نیرو چیست ؟</a:t>
            </a:r>
            <a:endParaRPr lang="es-ES" dirty="0" smtClean="0">
              <a:solidFill>
                <a:srgbClr val="FF0000"/>
              </a:solidFill>
              <a:cs typeface="B Titr" pitchFamily="2" charset="-78"/>
            </a:endParaRPr>
          </a:p>
        </p:txBody>
      </p:sp>
      <p:pic>
        <p:nvPicPr>
          <p:cNvPr id="6" name="Picture 5" descr="یبل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2285992"/>
            <a:ext cx="5084665" cy="2305048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2000232" y="4714884"/>
            <a:ext cx="6715172" cy="1785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r" eaLnBrk="1" hangingPunct="1">
              <a:buFontTx/>
              <a:buNone/>
            </a:pPr>
            <a:r>
              <a:rPr lang="fa-IR" sz="3200" dirty="0" smtClean="0">
                <a:cs typeface="B Koodak" pitchFamily="2" charset="-78"/>
              </a:rPr>
              <a:t>نیرو به دو صورت وجود دارد : </a:t>
            </a:r>
          </a:p>
          <a:p>
            <a:pPr algn="r" eaLnBrk="1" hangingPunct="1">
              <a:buFontTx/>
              <a:buNone/>
            </a:pPr>
            <a:r>
              <a:rPr lang="fa-IR" sz="3200" dirty="0" smtClean="0">
                <a:solidFill>
                  <a:srgbClr val="FF0000"/>
                </a:solidFill>
                <a:cs typeface="B Koodak" pitchFamily="2" charset="-78"/>
              </a:rPr>
              <a:t> 1- نیروی تماسی   2- نیروی غیر تماسی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build="p"/>
      <p:bldP spid="3075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7438" y="2928938"/>
            <a:ext cx="5286375" cy="3500437"/>
          </a:xfrm>
        </p:spPr>
        <p:txBody>
          <a:bodyPr/>
          <a:lstStyle/>
          <a:p>
            <a:pPr algn="r">
              <a:buFontTx/>
              <a:buNone/>
            </a:pPr>
            <a:r>
              <a:rPr lang="fa-IR" dirty="0" smtClean="0">
                <a:solidFill>
                  <a:srgbClr val="00B050"/>
                </a:solidFill>
                <a:cs typeface="B Koodak" pitchFamily="2" charset="-78"/>
              </a:rPr>
              <a:t>نیروی غیر تماسی مثل آهن ربا :</a:t>
            </a:r>
          </a:p>
          <a:p>
            <a:pPr algn="r">
              <a:buFontTx/>
              <a:buNone/>
            </a:pPr>
            <a:r>
              <a:rPr lang="fa-IR" dirty="0" smtClean="0">
                <a:solidFill>
                  <a:srgbClr val="0070C0"/>
                </a:solidFill>
                <a:cs typeface="B Koodak" pitchFamily="2" charset="-78"/>
              </a:rPr>
              <a:t> است . </a:t>
            </a:r>
            <a:r>
              <a:rPr lang="en-US" dirty="0" smtClean="0">
                <a:solidFill>
                  <a:srgbClr val="FF0000"/>
                </a:solidFill>
                <a:cs typeface="B Koodak" pitchFamily="2" charset="-78"/>
              </a:rPr>
              <a:t>N</a:t>
            </a:r>
            <a:r>
              <a:rPr lang="en-US" dirty="0" smtClean="0">
                <a:solidFill>
                  <a:srgbClr val="0070C0"/>
                </a:solidFill>
                <a:cs typeface="B Koodak" pitchFamily="2" charset="-78"/>
              </a:rPr>
              <a:t> </a:t>
            </a:r>
            <a:r>
              <a:rPr lang="fa-IR" dirty="0" smtClean="0">
                <a:solidFill>
                  <a:srgbClr val="0070C0"/>
                </a:solidFill>
                <a:cs typeface="B Koodak" pitchFamily="2" charset="-78"/>
              </a:rPr>
              <a:t>و </a:t>
            </a:r>
            <a:r>
              <a:rPr lang="en-US" dirty="0" smtClean="0">
                <a:solidFill>
                  <a:srgbClr val="FF0000"/>
                </a:solidFill>
                <a:cs typeface="B Koodak" pitchFamily="2" charset="-78"/>
              </a:rPr>
              <a:t>S</a:t>
            </a:r>
            <a:r>
              <a:rPr lang="fa-IR" dirty="0" smtClean="0">
                <a:solidFill>
                  <a:srgbClr val="0070C0"/>
                </a:solidFill>
                <a:cs typeface="B Koodak" pitchFamily="2" charset="-78"/>
              </a:rPr>
              <a:t> آهن ربا دارای دو قطب </a:t>
            </a:r>
            <a:endParaRPr lang="en-US" dirty="0" smtClean="0">
              <a:solidFill>
                <a:srgbClr val="0070C0"/>
              </a:solidFill>
              <a:cs typeface="B Koodak" pitchFamily="2" charset="-78"/>
            </a:endParaRPr>
          </a:p>
        </p:txBody>
      </p:sp>
      <p:pic>
        <p:nvPicPr>
          <p:cNvPr id="5" name="Picture 4" descr="بی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7625" y="692150"/>
            <a:ext cx="2357438" cy="1679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 descr="بیمنا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3" y="4286250"/>
            <a:ext cx="1524000" cy="202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title"/>
          </p:nvPr>
        </p:nvSpPr>
        <p:spPr>
          <a:xfrm>
            <a:off x="285750" y="1785938"/>
            <a:ext cx="8401050" cy="1511300"/>
          </a:xfrm>
        </p:spPr>
        <p:txBody>
          <a:bodyPr/>
          <a:lstStyle/>
          <a:p>
            <a:pPr eaLnBrk="1" hangingPunct="1">
              <a:defRPr/>
            </a:pPr>
            <a:r>
              <a:rPr lang="fa-IR" sz="3200" dirty="0" smtClean="0">
                <a:solidFill>
                  <a:schemeClr val="accent6">
                    <a:lumMod val="75000"/>
                  </a:schemeClr>
                </a:solidFill>
                <a:cs typeface="B Koodak" pitchFamily="2" charset="-78"/>
              </a:rPr>
              <a:t/>
            </a:r>
            <a:br>
              <a:rPr lang="fa-IR" sz="3200" dirty="0" smtClean="0">
                <a:solidFill>
                  <a:schemeClr val="accent6">
                    <a:lumMod val="75000"/>
                  </a:schemeClr>
                </a:solidFill>
                <a:cs typeface="B Koodak" pitchFamily="2" charset="-78"/>
              </a:rPr>
            </a:br>
            <a:r>
              <a:rPr lang="fa-IR" sz="3200" dirty="0" smtClean="0">
                <a:solidFill>
                  <a:schemeClr val="accent6">
                    <a:lumMod val="75000"/>
                  </a:schemeClr>
                </a:solidFill>
                <a:cs typeface="B Koodak" pitchFamily="2" charset="-78"/>
              </a:rPr>
              <a:t> دو سر آهن ربا را به هم نزدیک می کنیم چه اتفاقی می افتد ؟</a:t>
            </a:r>
            <a:br>
              <a:rPr lang="fa-IR" sz="3200" dirty="0" smtClean="0">
                <a:solidFill>
                  <a:schemeClr val="accent6">
                    <a:lumMod val="75000"/>
                  </a:schemeClr>
                </a:solidFill>
                <a:cs typeface="B Koodak" pitchFamily="2" charset="-78"/>
              </a:rPr>
            </a:br>
            <a:endParaRPr lang="es-ES" sz="3200" dirty="0" smtClean="0">
              <a:solidFill>
                <a:schemeClr val="accent6">
                  <a:lumMod val="75000"/>
                </a:schemeClr>
              </a:solidFill>
              <a:cs typeface="B Koodak" pitchFamily="2" charset="-78"/>
            </a:endParaRPr>
          </a:p>
        </p:txBody>
      </p:sp>
      <p:sp>
        <p:nvSpPr>
          <p:cNvPr id="6147" name="AutoShape 5" descr="اهن ربا و نيروي نامرئي بدون اهن ربا ..."/>
          <p:cNvSpPr>
            <a:spLocks noChangeAspect="1" noChangeArrowheads="1"/>
          </p:cNvSpPr>
          <p:nvPr/>
        </p:nvSpPr>
        <p:spPr bwMode="auto">
          <a:xfrm>
            <a:off x="155575" y="-731838"/>
            <a:ext cx="1524000" cy="1524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8" name="Picture 7" descr="t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68" y="285728"/>
            <a:ext cx="1524000" cy="1524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Picture 9" descr="ثعت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7813" y="3000375"/>
            <a:ext cx="3402012" cy="17859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Picture 10" descr="ثقف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0250" y="4429125"/>
            <a:ext cx="3209925" cy="17859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85750" y="857250"/>
            <a:ext cx="8643968" cy="1285866"/>
          </a:xfrm>
        </p:spPr>
        <p:txBody>
          <a:bodyPr/>
          <a:lstStyle/>
          <a:p>
            <a:pPr algn="r" eaLnBrk="1" hangingPunct="1">
              <a:buFontTx/>
              <a:buNone/>
            </a:pPr>
            <a:r>
              <a:rPr lang="fa-IR" dirty="0" smtClean="0">
                <a:solidFill>
                  <a:srgbClr val="7030A0"/>
                </a:solidFill>
                <a:cs typeface="B Koodak" pitchFamily="2" charset="-78"/>
              </a:rPr>
              <a:t>اگر قطب های </a:t>
            </a:r>
            <a:r>
              <a:rPr lang="fa-IR" dirty="0" smtClean="0">
                <a:solidFill>
                  <a:srgbClr val="FF0066"/>
                </a:solidFill>
                <a:cs typeface="B Koodak" pitchFamily="2" charset="-78"/>
              </a:rPr>
              <a:t>هم نام </a:t>
            </a:r>
            <a:r>
              <a:rPr lang="fa-IR" dirty="0" smtClean="0">
                <a:solidFill>
                  <a:srgbClr val="7030A0"/>
                </a:solidFill>
                <a:cs typeface="B Koodak" pitchFamily="2" charset="-78"/>
              </a:rPr>
              <a:t>را به هم نزدیک کنیم همدیگر را </a:t>
            </a:r>
            <a:r>
              <a:rPr lang="fa-IR" dirty="0" smtClean="0">
                <a:solidFill>
                  <a:srgbClr val="FF0066"/>
                </a:solidFill>
                <a:cs typeface="B Koodak" pitchFamily="2" charset="-78"/>
              </a:rPr>
              <a:t>دفع</a:t>
            </a:r>
            <a:r>
              <a:rPr lang="fa-IR" dirty="0" smtClean="0">
                <a:solidFill>
                  <a:srgbClr val="7030A0"/>
                </a:solidFill>
                <a:cs typeface="B Koodak" pitchFamily="2" charset="-78"/>
              </a:rPr>
              <a:t>    می کنند .</a:t>
            </a:r>
          </a:p>
          <a:p>
            <a:pPr algn="r" eaLnBrk="1" hangingPunct="1">
              <a:buFontTx/>
              <a:buNone/>
            </a:pPr>
            <a:endParaRPr lang="fa-IR" dirty="0" smtClean="0">
              <a:solidFill>
                <a:srgbClr val="7030A0"/>
              </a:solidFill>
              <a:cs typeface="B Koodak" pitchFamily="2" charset="-78"/>
            </a:endParaRPr>
          </a:p>
          <a:p>
            <a:pPr algn="r" eaLnBrk="1" hangingPunct="1">
              <a:buFontTx/>
              <a:buNone/>
            </a:pPr>
            <a:endParaRPr lang="fa-IR" dirty="0" smtClean="0">
              <a:solidFill>
                <a:srgbClr val="7030A0"/>
              </a:solidFill>
              <a:cs typeface="B Koodak" pitchFamily="2" charset="-78"/>
            </a:endParaRPr>
          </a:p>
          <a:p>
            <a:pPr algn="r" eaLnBrk="1" hangingPunct="1">
              <a:buFontTx/>
              <a:buNone/>
            </a:pPr>
            <a:r>
              <a:rPr lang="fa-IR" dirty="0" smtClean="0">
                <a:solidFill>
                  <a:srgbClr val="7030A0"/>
                </a:solidFill>
                <a:cs typeface="B Koodak" pitchFamily="2" charset="-78"/>
              </a:rPr>
              <a:t> </a:t>
            </a:r>
            <a:endParaRPr lang="es-ES" dirty="0" smtClean="0">
              <a:solidFill>
                <a:srgbClr val="7030A0"/>
              </a:solidFill>
              <a:cs typeface="B Koodak" pitchFamily="2" charset="-78"/>
            </a:endParaRPr>
          </a:p>
        </p:txBody>
      </p:sp>
      <p:pic>
        <p:nvPicPr>
          <p:cNvPr id="5" name="Picture 4" descr="ثعت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868" y="1857364"/>
            <a:ext cx="2330450" cy="12239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5" descr="ثقف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875" y="4500563"/>
            <a:ext cx="3209925" cy="178593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285720" y="3143248"/>
            <a:ext cx="8643968" cy="1285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r" eaLnBrk="1" hangingPunct="1">
              <a:buFontTx/>
              <a:buNone/>
            </a:pPr>
            <a:r>
              <a:rPr lang="fa-IR" sz="3200" dirty="0" smtClean="0">
                <a:solidFill>
                  <a:srgbClr val="7030A0"/>
                </a:solidFill>
                <a:cs typeface="B Koodak" pitchFamily="2" charset="-78"/>
              </a:rPr>
              <a:t>اگر قطب های </a:t>
            </a:r>
            <a:r>
              <a:rPr lang="fa-IR" sz="3200" dirty="0" smtClean="0">
                <a:solidFill>
                  <a:srgbClr val="FF0066"/>
                </a:solidFill>
                <a:cs typeface="B Koodak" pitchFamily="2" charset="-78"/>
              </a:rPr>
              <a:t>ناهم نام </a:t>
            </a:r>
            <a:r>
              <a:rPr lang="fa-IR" sz="3200" dirty="0" smtClean="0">
                <a:solidFill>
                  <a:srgbClr val="7030A0"/>
                </a:solidFill>
                <a:cs typeface="B Koodak" pitchFamily="2" charset="-78"/>
              </a:rPr>
              <a:t>را به هم نزدیک کنیم همدیگر را </a:t>
            </a:r>
            <a:r>
              <a:rPr lang="fa-IR" sz="3200" dirty="0" smtClean="0">
                <a:solidFill>
                  <a:srgbClr val="FF0066"/>
                </a:solidFill>
                <a:cs typeface="B Koodak" pitchFamily="2" charset="-78"/>
              </a:rPr>
              <a:t>جذب</a:t>
            </a:r>
            <a:r>
              <a:rPr lang="fa-IR" sz="3200" dirty="0" smtClean="0">
                <a:solidFill>
                  <a:srgbClr val="7030A0"/>
                </a:solidFill>
                <a:cs typeface="B Koodak" pitchFamily="2" charset="-78"/>
              </a:rPr>
              <a:t> </a:t>
            </a:r>
          </a:p>
          <a:p>
            <a:pPr algn="r" eaLnBrk="1" hangingPunct="1">
              <a:buFontTx/>
              <a:buNone/>
            </a:pPr>
            <a:r>
              <a:rPr lang="fa-IR" sz="3200" dirty="0" smtClean="0">
                <a:solidFill>
                  <a:srgbClr val="7030A0"/>
                </a:solidFill>
                <a:cs typeface="B Koodak" pitchFamily="2" charset="-78"/>
              </a:rPr>
              <a:t>می کنند 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" y="714375"/>
            <a:ext cx="8229600" cy="4525963"/>
          </a:xfrm>
        </p:spPr>
        <p:txBody>
          <a:bodyPr/>
          <a:lstStyle/>
          <a:p>
            <a:pPr algn="ctr">
              <a:buFontTx/>
              <a:buNone/>
            </a:pPr>
            <a:r>
              <a:rPr lang="fa-IR" smtClean="0">
                <a:solidFill>
                  <a:srgbClr val="0066CC"/>
                </a:solidFill>
                <a:cs typeface="B Titr" pitchFamily="2" charset="-78"/>
              </a:rPr>
              <a:t>بچه ها ی عزیز دیدید که آهن رباها بدون این که  با هم </a:t>
            </a:r>
          </a:p>
          <a:p>
            <a:pPr algn="ctr">
              <a:buFontTx/>
              <a:buNone/>
            </a:pPr>
            <a:endParaRPr lang="fa-IR" smtClean="0">
              <a:solidFill>
                <a:srgbClr val="0066CC"/>
              </a:solidFill>
              <a:cs typeface="B Titr" pitchFamily="2" charset="-78"/>
            </a:endParaRPr>
          </a:p>
          <a:p>
            <a:pPr algn="ctr">
              <a:buFontTx/>
              <a:buNone/>
            </a:pPr>
            <a:r>
              <a:rPr lang="fa-IR" smtClean="0">
                <a:solidFill>
                  <a:srgbClr val="0066CC"/>
                </a:solidFill>
                <a:cs typeface="B Titr" pitchFamily="2" charset="-78"/>
              </a:rPr>
              <a:t>تماسی داشته باشند به یکدیگر نیرو وارد می کنند .</a:t>
            </a:r>
          </a:p>
          <a:p>
            <a:pPr algn="ctr">
              <a:buFontTx/>
              <a:buNone/>
            </a:pPr>
            <a:endParaRPr lang="en-US" smtClean="0">
              <a:solidFill>
                <a:srgbClr val="0066CC"/>
              </a:solidFill>
              <a:cs typeface="B Titr" pitchFamily="2" charset="-78"/>
            </a:endParaRPr>
          </a:p>
        </p:txBody>
      </p:sp>
      <p:pic>
        <p:nvPicPr>
          <p:cNvPr id="4" name="Picture 3" descr="ClickHandler.ash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2786058"/>
            <a:ext cx="5715000" cy="28575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" y="2332038"/>
            <a:ext cx="8229600" cy="3097212"/>
          </a:xfrm>
        </p:spPr>
        <p:txBody>
          <a:bodyPr/>
          <a:lstStyle/>
          <a:p>
            <a:pPr algn="r">
              <a:buFontTx/>
              <a:buNone/>
            </a:pPr>
            <a:r>
              <a:rPr lang="fa-IR" smtClean="0">
                <a:cs typeface="B Mitra" pitchFamily="2" charset="-78"/>
              </a:rPr>
              <a:t>دخترم توپی را بردار و به طرف بالا پرتاب کن .</a:t>
            </a:r>
          </a:p>
          <a:p>
            <a:pPr algn="r">
              <a:buFontTx/>
              <a:buNone/>
            </a:pPr>
            <a:r>
              <a:rPr lang="fa-IR" smtClean="0">
                <a:cs typeface="B Mitra" pitchFamily="2" charset="-78"/>
              </a:rPr>
              <a:t>چه اتفاقی افتاد ؟</a:t>
            </a:r>
          </a:p>
          <a:p>
            <a:pPr algn="r">
              <a:buFontTx/>
              <a:buNone/>
            </a:pPr>
            <a:r>
              <a:rPr lang="fa-IR" smtClean="0">
                <a:cs typeface="B Mitra" pitchFamily="2" charset="-78"/>
              </a:rPr>
              <a:t>چرا توپ بدون این که با آن تماسی داشته باشی به زمین افتاد ؟</a:t>
            </a:r>
          </a:p>
          <a:p>
            <a:pPr algn="r">
              <a:buFontTx/>
              <a:buNone/>
            </a:pPr>
            <a:endParaRPr lang="en-US" smtClean="0">
              <a:cs typeface="B Mitra" pitchFamily="2" charset="-78"/>
            </a:endParaRPr>
          </a:p>
        </p:txBody>
      </p:sp>
      <p:pic>
        <p:nvPicPr>
          <p:cNvPr id="4" name="Picture 3" descr="هه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7938" y="428625"/>
            <a:ext cx="1524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غخ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63" y="357188"/>
            <a:ext cx="1524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642938"/>
            <a:ext cx="5857875" cy="785812"/>
          </a:xfrm>
        </p:spPr>
        <p:txBody>
          <a:bodyPr/>
          <a:lstStyle/>
          <a:p>
            <a:r>
              <a:rPr lang="fa-IR" smtClean="0">
                <a:solidFill>
                  <a:srgbClr val="C00000"/>
                </a:solidFill>
                <a:cs typeface="B Titr" pitchFamily="2" charset="-78"/>
              </a:rPr>
              <a:t>کشش زمین چیست ؟</a:t>
            </a:r>
            <a:endParaRPr lang="en-US" smtClean="0">
              <a:solidFill>
                <a:srgbClr val="C00000"/>
              </a:solidFill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85918" y="3357562"/>
            <a:ext cx="7115175" cy="3214687"/>
          </a:xfrm>
        </p:spPr>
        <p:txBody>
          <a:bodyPr/>
          <a:lstStyle/>
          <a:p>
            <a:pPr algn="r">
              <a:buFontTx/>
              <a:buNone/>
              <a:defRPr/>
            </a:pPr>
            <a:r>
              <a:rPr lang="fa-IR" sz="3600" b="1" dirty="0" smtClean="0">
                <a:solidFill>
                  <a:schemeClr val="accent6">
                    <a:lumMod val="50000"/>
                  </a:schemeClr>
                </a:solidFill>
                <a:cs typeface="B Kamran" pitchFamily="2" charset="-78"/>
              </a:rPr>
              <a:t>همان طور که آهن ربا ها بدون تماس به هم نیرو وارد کرده و هم دیگر را جذب یا دفع می کنند.</a:t>
            </a:r>
          </a:p>
          <a:p>
            <a:pPr algn="r">
              <a:buFontTx/>
              <a:buNone/>
              <a:defRPr/>
            </a:pPr>
            <a:r>
              <a:rPr lang="fa-IR" sz="3600" b="1" dirty="0" smtClean="0">
                <a:solidFill>
                  <a:schemeClr val="accent6">
                    <a:lumMod val="50000"/>
                  </a:schemeClr>
                </a:solidFill>
                <a:cs typeface="B Kamran" pitchFamily="2" charset="-78"/>
              </a:rPr>
              <a:t> </a:t>
            </a:r>
            <a:r>
              <a:rPr lang="fa-IR" sz="3600" b="1" dirty="0" smtClean="0">
                <a:solidFill>
                  <a:srgbClr val="FF0066"/>
                </a:solidFill>
                <a:cs typeface="B Kamran" pitchFamily="2" charset="-78"/>
              </a:rPr>
              <a:t>کره ی زمین نیز بدون تماس با اجسام به همه چیز نیرو وارد می کند و آن ها را به سمت خود می کشد.</a:t>
            </a:r>
            <a:r>
              <a:rPr lang="fa-IR" sz="3600" b="1" dirty="0" smtClean="0">
                <a:solidFill>
                  <a:schemeClr val="accent6">
                    <a:lumMod val="50000"/>
                  </a:schemeClr>
                </a:solidFill>
                <a:cs typeface="B Kamran" pitchFamily="2" charset="-78"/>
              </a:rPr>
              <a:t> به این نیرو کشش زمین می گویند . </a:t>
            </a:r>
            <a:endParaRPr lang="en-US" sz="3600" b="1" dirty="0">
              <a:solidFill>
                <a:schemeClr val="accent6">
                  <a:lumMod val="50000"/>
                </a:schemeClr>
              </a:solidFill>
              <a:cs typeface="B Kamran" pitchFamily="2" charset="-78"/>
            </a:endParaRPr>
          </a:p>
        </p:txBody>
      </p:sp>
      <p:pic>
        <p:nvPicPr>
          <p:cNvPr id="29698" name="Picture 2" descr="http://akhtarsepehr.ir/public/user_data/images/gravi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214422"/>
            <a:ext cx="4286280" cy="21431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1643042" y="3214686"/>
            <a:ext cx="7186612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spcBef>
                <a:spcPct val="20000"/>
              </a:spcBef>
              <a:defRPr/>
            </a:pPr>
            <a:r>
              <a:rPr lang="fa-IR" sz="3600" b="1" kern="0" dirty="0">
                <a:solidFill>
                  <a:srgbClr val="CC00FF"/>
                </a:solidFill>
                <a:latin typeface="+mn-lt"/>
                <a:cs typeface="B Davat" pitchFamily="2" charset="-78"/>
              </a:rPr>
              <a:t>در نتیجه ی وجود نیروی کشش زمین هر چه بالا می رود به طرف پایین بر می گردد . </a:t>
            </a:r>
            <a:endParaRPr lang="en-US" sz="3600" b="1" kern="0" dirty="0">
              <a:solidFill>
                <a:srgbClr val="CC00FF"/>
              </a:solidFill>
              <a:latin typeface="+mn-lt"/>
              <a:cs typeface="B Davat" pitchFamily="2" charset="-78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3" grpI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86738" cy="1725612"/>
          </a:xfrm>
        </p:spPr>
        <p:txBody>
          <a:bodyPr/>
          <a:lstStyle/>
          <a:p>
            <a:pPr>
              <a:defRPr/>
            </a:pPr>
            <a:r>
              <a:rPr lang="fa-IR" sz="2800" dirty="0" smtClean="0">
                <a:solidFill>
                  <a:schemeClr val="accent1">
                    <a:lumMod val="25000"/>
                  </a:schemeClr>
                </a:solidFill>
                <a:cs typeface="B Koodak" pitchFamily="2" charset="-78"/>
              </a:rPr>
              <a:t>نیروی کشش زمین در بسیاری از کارها به ما کمک می کند .</a:t>
            </a:r>
            <a:br>
              <a:rPr lang="fa-IR" sz="2800" dirty="0" smtClean="0">
                <a:solidFill>
                  <a:schemeClr val="accent1">
                    <a:lumMod val="25000"/>
                  </a:schemeClr>
                </a:solidFill>
                <a:cs typeface="B Koodak" pitchFamily="2" charset="-78"/>
              </a:rPr>
            </a:br>
            <a:r>
              <a:rPr lang="fa-IR" sz="2800" dirty="0" smtClean="0">
                <a:solidFill>
                  <a:schemeClr val="accent1">
                    <a:lumMod val="25000"/>
                  </a:schemeClr>
                </a:solidFill>
                <a:cs typeface="B Koodak" pitchFamily="2" charset="-78"/>
              </a:rPr>
              <a:t/>
            </a:r>
            <a:br>
              <a:rPr lang="fa-IR" sz="2800" dirty="0" smtClean="0">
                <a:solidFill>
                  <a:schemeClr val="accent1">
                    <a:lumMod val="25000"/>
                  </a:schemeClr>
                </a:solidFill>
                <a:cs typeface="B Koodak" pitchFamily="2" charset="-78"/>
              </a:rPr>
            </a:br>
            <a:r>
              <a:rPr lang="fa-IR" sz="2800" dirty="0" smtClean="0">
                <a:solidFill>
                  <a:schemeClr val="accent1">
                    <a:lumMod val="25000"/>
                  </a:schemeClr>
                </a:solidFill>
                <a:cs typeface="B Koodak" pitchFamily="2" charset="-78"/>
              </a:rPr>
              <a:t>دخترم چند مورد از این کمک ها را برایم بگو !</a:t>
            </a:r>
            <a:endParaRPr lang="en-US" sz="2800" dirty="0">
              <a:solidFill>
                <a:schemeClr val="accent1">
                  <a:lumMod val="25000"/>
                </a:schemeClr>
              </a:solidFill>
              <a:cs typeface="B Koodak" pitchFamily="2" charset="-78"/>
            </a:endParaRPr>
          </a:p>
        </p:txBody>
      </p:sp>
      <p:pic>
        <p:nvPicPr>
          <p:cNvPr id="3" name="Picture 2" descr="س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75" y="2500313"/>
            <a:ext cx="1862138" cy="207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بق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2643182"/>
            <a:ext cx="2911435" cy="19288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غف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6313" y="428625"/>
            <a:ext cx="3810000" cy="2857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2" descr="فغع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313" y="3500438"/>
            <a:ext cx="4500562" cy="30003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 descr="ییی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500" y="571500"/>
            <a:ext cx="20574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500063" y="500063"/>
            <a:ext cx="8229600" cy="2225675"/>
          </a:xfrm>
        </p:spPr>
        <p:txBody>
          <a:bodyPr/>
          <a:lstStyle/>
          <a:p>
            <a:r>
              <a:rPr lang="fa-IR" sz="4000" smtClean="0">
                <a:solidFill>
                  <a:srgbClr val="D95215"/>
                </a:solidFill>
                <a:cs typeface="B Koodak" pitchFamily="2" charset="-78"/>
              </a:rPr>
              <a:t>تا حالا فکر کرده اید اگر جاذبه ی زمین نبود چه مشکلاتی بوجودمی آمد ؟</a:t>
            </a:r>
            <a:endParaRPr lang="en-US" sz="4000" smtClean="0">
              <a:solidFill>
                <a:srgbClr val="D95215"/>
              </a:solidFill>
              <a:cs typeface="B Koodak" pitchFamily="2" charset="-78"/>
            </a:endParaRPr>
          </a:p>
        </p:txBody>
      </p:sp>
      <p:pic>
        <p:nvPicPr>
          <p:cNvPr id="3" name="Picture 2" descr="یص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2470" y="3286124"/>
            <a:ext cx="3265737" cy="20002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z="3600" b="1" smtClean="0">
                <a:solidFill>
                  <a:srgbClr val="CC00FF"/>
                </a:solidFill>
                <a:cs typeface="B Esfehan" pitchFamily="2" charset="-78"/>
              </a:rPr>
              <a:t>آیا می دانید در فضا جاذبه ی زمین وجود ندارد . </a:t>
            </a:r>
            <a:endParaRPr lang="en-US" sz="3600" b="1" smtClean="0">
              <a:solidFill>
                <a:srgbClr val="CC00FF"/>
              </a:solidFill>
              <a:cs typeface="B Esfehan" pitchFamily="2" charset="-78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 bwMode="auto">
          <a:xfrm>
            <a:off x="428625" y="17145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fa-IR" sz="3600" kern="0" dirty="0">
                <a:solidFill>
                  <a:schemeClr val="tx2"/>
                </a:solidFill>
                <a:latin typeface="+mj-lt"/>
                <a:ea typeface="+mj-ea"/>
                <a:cs typeface="B Kamran" pitchFamily="2" charset="-78"/>
              </a:rPr>
              <a:t>تا حالا فکر کرده </a:t>
            </a:r>
            <a:r>
              <a:rPr lang="fa-IR" sz="3600" kern="0" dirty="0" smtClean="0">
                <a:solidFill>
                  <a:schemeClr val="tx2"/>
                </a:solidFill>
                <a:latin typeface="+mj-lt"/>
                <a:ea typeface="+mj-ea"/>
                <a:cs typeface="B Kamran" pitchFamily="2" charset="-78"/>
              </a:rPr>
              <a:t>اید برای فضانوردانی که  </a:t>
            </a:r>
            <a:r>
              <a:rPr lang="fa-IR" sz="3600" kern="0" dirty="0">
                <a:solidFill>
                  <a:schemeClr val="tx2"/>
                </a:solidFill>
                <a:latin typeface="+mj-lt"/>
                <a:ea typeface="+mj-ea"/>
                <a:cs typeface="B Kamran" pitchFamily="2" charset="-78"/>
              </a:rPr>
              <a:t>به فضا می روند </a:t>
            </a:r>
            <a:r>
              <a:rPr lang="fa-IR" sz="3600" kern="0" dirty="0" smtClean="0">
                <a:solidFill>
                  <a:schemeClr val="tx2"/>
                </a:solidFill>
                <a:latin typeface="+mj-lt"/>
                <a:ea typeface="+mj-ea"/>
                <a:cs typeface="B Kamran" pitchFamily="2" charset="-78"/>
              </a:rPr>
              <a:t>چه اتفاقاتی   می افتد ؟</a:t>
            </a:r>
            <a:endParaRPr lang="en-US" sz="3600" kern="0" dirty="0">
              <a:solidFill>
                <a:schemeClr val="tx2"/>
              </a:solidFill>
              <a:latin typeface="+mj-lt"/>
              <a:ea typeface="+mj-ea"/>
              <a:cs typeface="B Kamran" pitchFamily="2" charset="-78"/>
            </a:endParaRPr>
          </a:p>
        </p:txBody>
      </p:sp>
      <p:pic>
        <p:nvPicPr>
          <p:cNvPr id="4" name="Picture 3" descr="شبی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2066" y="3071810"/>
            <a:ext cx="2732704" cy="24765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5" descr="ل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313" y="3143250"/>
            <a:ext cx="2265362" cy="16954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فیلم فضا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357438" y="2143125"/>
            <a:ext cx="5911850" cy="444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algn="ctr" eaLnBrk="0" hangingPunct="0">
              <a:defRPr/>
            </a:pPr>
            <a:r>
              <a:rPr lang="fa-IR" sz="3600" b="1" kern="0" dirty="0">
                <a:solidFill>
                  <a:srgbClr val="7030A0"/>
                </a:solidFill>
                <a:latin typeface="+mj-lt"/>
                <a:ea typeface="+mj-ea"/>
                <a:cs typeface="B Kamran Outline" pitchFamily="2" charset="-78"/>
              </a:rPr>
              <a:t>فیلمی از بی وزنی در فضا </a:t>
            </a:r>
            <a:endParaRPr lang="en-US" sz="3600" b="1" kern="0" dirty="0">
              <a:solidFill>
                <a:srgbClr val="7030A0"/>
              </a:solidFill>
              <a:latin typeface="+mj-lt"/>
              <a:ea typeface="+mj-ea"/>
              <a:cs typeface="B Kamran Outline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1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فضا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63" y="928688"/>
            <a:ext cx="6337300" cy="4000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63" y="571500"/>
            <a:ext cx="8229600" cy="2000250"/>
          </a:xfrm>
        </p:spPr>
        <p:txBody>
          <a:bodyPr/>
          <a:lstStyle/>
          <a:p>
            <a:pPr algn="r">
              <a:buFontTx/>
              <a:buNone/>
              <a:defRPr/>
            </a:pPr>
            <a:r>
              <a:rPr lang="fa-IR" dirty="0" smtClean="0">
                <a:solidFill>
                  <a:schemeClr val="accent1">
                    <a:lumMod val="25000"/>
                  </a:schemeClr>
                </a:solidFill>
                <a:cs typeface="B Koodak" pitchFamily="2" charset="-78"/>
              </a:rPr>
              <a:t>بچه های گلم </a:t>
            </a:r>
          </a:p>
          <a:p>
            <a:pPr algn="r">
              <a:buFontTx/>
              <a:buNone/>
              <a:defRPr/>
            </a:pPr>
            <a:r>
              <a:rPr lang="fa-IR" dirty="0" smtClean="0">
                <a:solidFill>
                  <a:schemeClr val="accent1">
                    <a:lumMod val="25000"/>
                  </a:schemeClr>
                </a:solidFill>
                <a:cs typeface="B Koodak" pitchFamily="2" charset="-78"/>
              </a:rPr>
              <a:t>هرچه جرم جسم بیشتر باشد مقدار نیرویی که از طرف زمین </a:t>
            </a:r>
          </a:p>
          <a:p>
            <a:pPr algn="r">
              <a:buFontTx/>
              <a:buNone/>
              <a:defRPr/>
            </a:pPr>
            <a:r>
              <a:rPr lang="fa-IR" dirty="0" smtClean="0">
                <a:solidFill>
                  <a:schemeClr val="accent1">
                    <a:lumMod val="25000"/>
                  </a:schemeClr>
                </a:solidFill>
                <a:cs typeface="B Koodak" pitchFamily="2" charset="-78"/>
              </a:rPr>
              <a:t>به جسم وارد می شود بیشتر است .</a:t>
            </a:r>
            <a:endParaRPr lang="en-US" dirty="0" smtClean="0">
              <a:solidFill>
                <a:schemeClr val="accent1">
                  <a:lumMod val="25000"/>
                </a:schemeClr>
              </a:solidFill>
              <a:cs typeface="B Koodak" pitchFamily="2" charset="-78"/>
            </a:endParaRPr>
          </a:p>
          <a:p>
            <a:pPr algn="r">
              <a:buFontTx/>
              <a:buNone/>
              <a:defRPr/>
            </a:pPr>
            <a:endParaRPr lang="fa-IR" dirty="0" smtClean="0">
              <a:solidFill>
                <a:schemeClr val="accent1">
                  <a:lumMod val="25000"/>
                </a:schemeClr>
              </a:solidFill>
              <a:cs typeface="B Koodak" pitchFamily="2" charset="-78"/>
            </a:endParaRPr>
          </a:p>
          <a:p>
            <a:pPr algn="r">
              <a:buFontTx/>
              <a:buNone/>
              <a:defRPr/>
            </a:pPr>
            <a:r>
              <a:rPr lang="fa-IR" dirty="0" smtClean="0">
                <a:solidFill>
                  <a:schemeClr val="accent1">
                    <a:lumMod val="25000"/>
                  </a:schemeClr>
                </a:solidFill>
                <a:cs typeface="B Koodak" pitchFamily="2" charset="-78"/>
              </a:rPr>
              <a:t> </a:t>
            </a:r>
            <a:endParaRPr lang="en-US" dirty="0">
              <a:solidFill>
                <a:schemeClr val="accent1">
                  <a:lumMod val="25000"/>
                </a:schemeClr>
              </a:solidFill>
              <a:cs typeface="B Koodak" pitchFamily="2" charset="-78"/>
            </a:endParaRPr>
          </a:p>
        </p:txBody>
      </p:sp>
      <p:pic>
        <p:nvPicPr>
          <p:cNvPr id="4" name="Picture 3" descr="بیت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4230892"/>
            <a:ext cx="1666876" cy="231279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هه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2066" y="4524372"/>
            <a:ext cx="1857388" cy="185738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285750" y="2428875"/>
            <a:ext cx="8229600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fa-IR" sz="3200">
                <a:solidFill>
                  <a:srgbClr val="D95215"/>
                </a:solidFill>
                <a:cs typeface="B Koodak" pitchFamily="2" charset="-78"/>
              </a:rPr>
              <a:t>اگر یک توپ و باد کنک را باهم به طرف بالا بیاندازیم کدام سریعتر به طرف زمین بر میگردد ؟چرا 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37"/>
          </a:xfrm>
        </p:spPr>
        <p:txBody>
          <a:bodyPr/>
          <a:lstStyle/>
          <a:p>
            <a:r>
              <a:rPr lang="fa-IR" sz="3600" smtClean="0">
                <a:cs typeface="B Koodak" pitchFamily="2" charset="-78"/>
              </a:rPr>
              <a:t>آیا می دانید </a:t>
            </a:r>
            <a:r>
              <a:rPr lang="fa-IR" sz="3600" smtClean="0">
                <a:solidFill>
                  <a:srgbClr val="FF0000"/>
                </a:solidFill>
                <a:cs typeface="B Koodak" pitchFamily="2" charset="-78"/>
              </a:rPr>
              <a:t>اولین</a:t>
            </a:r>
            <a:r>
              <a:rPr lang="fa-IR" sz="3600" smtClean="0">
                <a:cs typeface="B Koodak" pitchFamily="2" charset="-78"/>
              </a:rPr>
              <a:t> بار چه کسی نیروی جاذبه ی زمین را کشف کرد ؟!!!</a:t>
            </a:r>
            <a:endParaRPr lang="en-US" sz="3600" smtClean="0">
              <a:cs typeface="B Koodak" pitchFamily="2" charset="-78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 bwMode="auto">
          <a:xfrm>
            <a:off x="3214688" y="4929188"/>
            <a:ext cx="2928937" cy="158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fa-IR" sz="4800" kern="0" dirty="0">
                <a:solidFill>
                  <a:srgbClr val="CC00FF"/>
                </a:solidFill>
                <a:latin typeface="+mj-lt"/>
                <a:ea typeface="+mj-ea"/>
                <a:cs typeface="B Titr" pitchFamily="2" charset="-78"/>
              </a:rPr>
              <a:t>نیوتن </a:t>
            </a:r>
            <a:endParaRPr lang="en-US" sz="4800" kern="0" dirty="0">
              <a:solidFill>
                <a:srgbClr val="CC00FF"/>
              </a:solidFill>
              <a:latin typeface="+mj-lt"/>
              <a:ea typeface="+mj-ea"/>
              <a:cs typeface="B Titr" pitchFamily="2" charset="-78"/>
            </a:endParaRPr>
          </a:p>
        </p:txBody>
      </p:sp>
      <p:pic>
        <p:nvPicPr>
          <p:cNvPr id="4" name="Picture 3" descr="نی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2857497"/>
            <a:ext cx="2329770" cy="17859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4" descr="نیوتن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0" y="2143125"/>
            <a:ext cx="2238375" cy="27273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mtClean="0">
                <a:cs typeface="B Davat" pitchFamily="2" charset="-78"/>
              </a:rPr>
              <a:t>اگر نیرو کافی نباشد </a:t>
            </a:r>
            <a:endParaRPr lang="en-US" smtClean="0">
              <a:cs typeface="B Davat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88" y="1643063"/>
            <a:ext cx="8329612" cy="2114550"/>
          </a:xfrm>
        </p:spPr>
        <p:txBody>
          <a:bodyPr/>
          <a:lstStyle/>
          <a:p>
            <a:pPr algn="r">
              <a:buFontTx/>
              <a:buNone/>
            </a:pPr>
            <a:r>
              <a:rPr lang="fa-IR" smtClean="0">
                <a:solidFill>
                  <a:srgbClr val="800080"/>
                </a:solidFill>
                <a:cs typeface="B Koodak" pitchFamily="2" charset="-78"/>
              </a:rPr>
              <a:t>برای انجام دادن برخی از کارها به نیروی کمی نیاز داریم </a:t>
            </a:r>
          </a:p>
          <a:p>
            <a:pPr algn="r">
              <a:buFontTx/>
              <a:buNone/>
            </a:pPr>
            <a:r>
              <a:rPr lang="fa-IR" smtClean="0">
                <a:solidFill>
                  <a:srgbClr val="800080"/>
                </a:solidFill>
                <a:cs typeface="B Koodak" pitchFamily="2" charset="-78"/>
              </a:rPr>
              <a:t>مثل چی ؟</a:t>
            </a:r>
          </a:p>
          <a:p>
            <a:pPr algn="r">
              <a:buFontTx/>
              <a:buNone/>
            </a:pPr>
            <a:r>
              <a:rPr lang="fa-IR" smtClean="0">
                <a:solidFill>
                  <a:srgbClr val="800080"/>
                </a:solidFill>
                <a:cs typeface="B Koodak" pitchFamily="2" charset="-78"/>
              </a:rPr>
              <a:t>اما برای بلند کردن یک جعبه ی سنگین نیروی بیشتری لازم است . </a:t>
            </a:r>
          </a:p>
          <a:p>
            <a:pPr algn="r">
              <a:buFontTx/>
              <a:buNone/>
            </a:pPr>
            <a:endParaRPr lang="en-US" smtClean="0">
              <a:solidFill>
                <a:srgbClr val="800080"/>
              </a:solidFill>
              <a:cs typeface="B Koodak" pitchFamily="2" charset="-78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2071688" y="4500563"/>
            <a:ext cx="6800850" cy="190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spcBef>
                <a:spcPct val="20000"/>
              </a:spcBef>
              <a:defRPr/>
            </a:pPr>
            <a:r>
              <a:rPr lang="fa-IR" sz="3200" dirty="0">
                <a:solidFill>
                  <a:srgbClr val="0066CC"/>
                </a:solidFill>
                <a:cs typeface="B Koodak" pitchFamily="2" charset="-78"/>
              </a:rPr>
              <a:t>به نظر شما برای انجام دادن برخی از کارهایی که نیروی ما کافی نیست چه باید  کرد ؟؟!</a:t>
            </a:r>
            <a:endParaRPr lang="en-US" sz="3200" kern="0" dirty="0">
              <a:solidFill>
                <a:srgbClr val="0066CC"/>
              </a:solidFill>
              <a:latin typeface="+mn-lt"/>
              <a:cs typeface="B Koodak" pitchFamily="2" charset="-78"/>
            </a:endParaRPr>
          </a:p>
        </p:txBody>
      </p:sp>
      <p:pic>
        <p:nvPicPr>
          <p:cNvPr id="19461" name="Picture 5" descr="137371237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86063" y="3571875"/>
            <a:ext cx="311467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لس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3000375"/>
            <a:ext cx="4949825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Title 1"/>
          <p:cNvSpPr>
            <a:spLocks noGrp="1"/>
          </p:cNvSpPr>
          <p:nvPr>
            <p:ph type="title"/>
          </p:nvPr>
        </p:nvSpPr>
        <p:spPr>
          <a:xfrm>
            <a:off x="500063" y="500063"/>
            <a:ext cx="8229600" cy="1939925"/>
          </a:xfrm>
        </p:spPr>
        <p:txBody>
          <a:bodyPr/>
          <a:lstStyle/>
          <a:p>
            <a:r>
              <a:rPr lang="fa-IR" sz="3600" smtClean="0">
                <a:cs typeface="B Koodak" pitchFamily="2" charset="-78"/>
              </a:rPr>
              <a:t>ما به کمک </a:t>
            </a:r>
            <a:r>
              <a:rPr lang="fa-IR" sz="3600" smtClean="0">
                <a:solidFill>
                  <a:srgbClr val="FF0000"/>
                </a:solidFill>
                <a:cs typeface="B Koodak" pitchFamily="2" charset="-78"/>
              </a:rPr>
              <a:t>اهرم </a:t>
            </a:r>
            <a:r>
              <a:rPr lang="fa-IR" sz="3600" smtClean="0">
                <a:cs typeface="B Koodak" pitchFamily="2" charset="-78"/>
              </a:rPr>
              <a:t>می توانیم وسایل سنگین را بلند یا جابه جا کنیم .</a:t>
            </a:r>
            <a:endParaRPr lang="en-US" sz="3600" smtClean="0">
              <a:cs typeface="B Koodak" pitchFamily="2" charset="-78"/>
            </a:endParaRP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97175"/>
          </a:xfrm>
        </p:spPr>
        <p:txBody>
          <a:bodyPr/>
          <a:lstStyle/>
          <a:p>
            <a:r>
              <a:rPr lang="fa-IR" sz="3200" smtClean="0">
                <a:solidFill>
                  <a:srgbClr val="FF0000"/>
                </a:solidFill>
                <a:cs typeface="B Titr" pitchFamily="2" charset="-78"/>
              </a:rPr>
              <a:t>اهرم چیست ؟</a:t>
            </a:r>
            <a:r>
              <a:rPr lang="fa-IR" sz="3200" smtClean="0">
                <a:cs typeface="B Koodak" pitchFamily="2" charset="-78"/>
              </a:rPr>
              <a:t/>
            </a:r>
            <a:br>
              <a:rPr lang="fa-IR" sz="3200" smtClean="0">
                <a:cs typeface="B Koodak" pitchFamily="2" charset="-78"/>
              </a:rPr>
            </a:br>
            <a:r>
              <a:rPr lang="fa-IR" sz="3200" smtClean="0">
                <a:cs typeface="B Koodak" pitchFamily="2" charset="-78"/>
              </a:rPr>
              <a:t>میله یا هر وسیله ای که با آن و به کمک تکیه گاه جسمی را </a:t>
            </a:r>
            <a:br>
              <a:rPr lang="fa-IR" sz="3200" smtClean="0">
                <a:cs typeface="B Koodak" pitchFamily="2" charset="-78"/>
              </a:rPr>
            </a:br>
            <a:r>
              <a:rPr lang="fa-IR" sz="3200" smtClean="0">
                <a:cs typeface="B Koodak" pitchFamily="2" charset="-78"/>
              </a:rPr>
              <a:t> بلند می کنیم .</a:t>
            </a:r>
            <a:endParaRPr lang="en-US" sz="3200" smtClean="0">
              <a:cs typeface="B Koodak" pitchFamily="2" charset="-78"/>
            </a:endParaRPr>
          </a:p>
        </p:txBody>
      </p:sp>
      <p:pic>
        <p:nvPicPr>
          <p:cNvPr id="3" name="Picture 2" descr="سلب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25" y="3214686"/>
            <a:ext cx="6038761" cy="3354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500063" y="642938"/>
            <a:ext cx="8229600" cy="1143000"/>
          </a:xfrm>
        </p:spPr>
        <p:txBody>
          <a:bodyPr/>
          <a:lstStyle/>
          <a:p>
            <a:r>
              <a:rPr lang="fa-IR" sz="3600" smtClean="0">
                <a:cs typeface="B Koodak" pitchFamily="2" charset="-78"/>
              </a:rPr>
              <a:t>هرچه فاصله ی نیرو تا تکیه گاه بیشتر باشد راحت تر می توانیم جسم را بلند کنیم </a:t>
            </a:r>
            <a:br>
              <a:rPr lang="fa-IR" sz="3600" smtClean="0">
                <a:cs typeface="B Koodak" pitchFamily="2" charset="-78"/>
              </a:rPr>
            </a:br>
            <a:endParaRPr lang="en-US" sz="3600" smtClean="0">
              <a:cs typeface="B Koodak" pitchFamily="2" charset="-78"/>
            </a:endParaRPr>
          </a:p>
        </p:txBody>
      </p:sp>
      <p:pic>
        <p:nvPicPr>
          <p:cNvPr id="4" name="Picture 3" descr="سبل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71813" y="2500313"/>
            <a:ext cx="3698875" cy="326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428625" y="1000125"/>
            <a:ext cx="8229600" cy="1143000"/>
          </a:xfrm>
        </p:spPr>
        <p:txBody>
          <a:bodyPr/>
          <a:lstStyle/>
          <a:p>
            <a:r>
              <a:rPr lang="fa-IR" smtClean="0">
                <a:cs typeface="B Koodak" pitchFamily="2" charset="-78"/>
              </a:rPr>
              <a:t>الاکلنگ نیز نوعی اهرم است .</a:t>
            </a:r>
            <a:br>
              <a:rPr lang="fa-IR" smtClean="0">
                <a:cs typeface="B Koodak" pitchFamily="2" charset="-78"/>
              </a:rPr>
            </a:br>
            <a:endParaRPr lang="en-US" smtClean="0">
              <a:cs typeface="B Koodak" pitchFamily="2" charset="-78"/>
            </a:endParaRPr>
          </a:p>
        </p:txBody>
      </p:sp>
      <p:pic>
        <p:nvPicPr>
          <p:cNvPr id="3" name="Picture 2" descr="قفغ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2500306"/>
            <a:ext cx="5638331" cy="314327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Picture 3" descr="یبلَ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1928802"/>
            <a:ext cx="5667375" cy="40481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4" descr="2183385uvqcr3gmyl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50" y="4500570"/>
            <a:ext cx="4857770" cy="1366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10danglersmagiagif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3" y="928670"/>
            <a:ext cx="878681" cy="2928938"/>
          </a:xfrm>
          <a:prstGeom prst="rect">
            <a:avLst/>
          </a:prstGeom>
        </p:spPr>
      </p:pic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قفاث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1000108"/>
            <a:ext cx="4667271" cy="333376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5603" name="Picture 3" descr="2144801hpd0inq3gd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50" y="5072063"/>
            <a:ext cx="4214813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734</TotalTime>
  <Words>435</Words>
  <Application>Microsoft Office PowerPoint</Application>
  <PresentationFormat>On-screen Show (4:3)</PresentationFormat>
  <Paragraphs>50</Paragraphs>
  <Slides>24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3" baseType="lpstr">
      <vt:lpstr>Arial</vt:lpstr>
      <vt:lpstr>B Davat</vt:lpstr>
      <vt:lpstr>B Esfehan</vt:lpstr>
      <vt:lpstr>B Kamran</vt:lpstr>
      <vt:lpstr>B Kamran Outline</vt:lpstr>
      <vt:lpstr>B Koodak</vt:lpstr>
      <vt:lpstr>B Mitra</vt:lpstr>
      <vt:lpstr>B Titr</vt:lpstr>
      <vt:lpstr>Diseño predeterminado</vt:lpstr>
      <vt:lpstr>PowerPoint Presentation</vt:lpstr>
      <vt:lpstr>نیرو همه جا </vt:lpstr>
      <vt:lpstr>نیرو چیست ؟</vt:lpstr>
      <vt:lpstr>PowerPoint Presentation</vt:lpstr>
      <vt:lpstr>  دو سر آهن ربا را به هم نزدیک می کنیم چه اتفاقی می افتد ؟ </vt:lpstr>
      <vt:lpstr>PowerPoint Presentation</vt:lpstr>
      <vt:lpstr>PowerPoint Presentation</vt:lpstr>
      <vt:lpstr>PowerPoint Presentation</vt:lpstr>
      <vt:lpstr>کشش زمین چیست ؟</vt:lpstr>
      <vt:lpstr>نیروی کشش زمین در بسیاری از کارها به ما کمک می کند .  دخترم چند مورد از این کمک ها را برایم بگو !</vt:lpstr>
      <vt:lpstr>PowerPoint Presentation</vt:lpstr>
      <vt:lpstr>تا حالا فکر کرده اید اگر جاذبه ی زمین نبود چه مشکلاتی بوجودمی آمد ؟</vt:lpstr>
      <vt:lpstr>آیا می دانید در فضا جاذبه ی زمین وجود ندارد . </vt:lpstr>
      <vt:lpstr>PowerPoint Presentation</vt:lpstr>
      <vt:lpstr>PowerPoint Presentation</vt:lpstr>
      <vt:lpstr>PowerPoint Presentation</vt:lpstr>
      <vt:lpstr>آیا می دانید اولین بار چه کسی نیروی جاذبه ی زمین را کشف کرد ؟!!!</vt:lpstr>
      <vt:lpstr>اگر نیرو کافی نباشد </vt:lpstr>
      <vt:lpstr>ما به کمک اهرم می توانیم وسایل سنگین را بلند یا جابه جا کنیم .</vt:lpstr>
      <vt:lpstr>اهرم چیست ؟ میله یا هر وسیله ای که با آن و به کمک تکیه گاه جسمی را   بلند می کنیم .</vt:lpstr>
      <vt:lpstr>هرچه فاصله ی نیرو تا تکیه گاه بیشتر باشد راحت تر می توانیم جسم را بلند کنیم  </vt:lpstr>
      <vt:lpstr>الاکلنگ نیز نوعی اهرم است . </vt:lpstr>
      <vt:lpstr>PowerPoint Presentation</vt:lpstr>
      <vt:lpstr>PowerPoint Presentation</vt:lpstr>
    </vt:vector>
  </TitlesOfParts>
  <Company>Siracusa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Texto</dc:title>
  <dc:creator>Mariajose</dc:creator>
  <cp:lastModifiedBy>DOD</cp:lastModifiedBy>
  <cp:revision>115</cp:revision>
  <dcterms:created xsi:type="dcterms:W3CDTF">2008-10-16T00:38:52Z</dcterms:created>
  <dcterms:modified xsi:type="dcterms:W3CDTF">2019-12-24T00:15:22Z</dcterms:modified>
</cp:coreProperties>
</file>