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DAB-F74A-4D05-A7B9-A93FBF926AB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6E8B-5A5B-4332-9D1A-B1D5C5AA58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DAB-F74A-4D05-A7B9-A93FBF926AB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6E8B-5A5B-4332-9D1A-B1D5C5AA58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DAB-F74A-4D05-A7B9-A93FBF926AB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6E8B-5A5B-4332-9D1A-B1D5C5AA58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DAB-F74A-4D05-A7B9-A93FBF926AB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6E8B-5A5B-4332-9D1A-B1D5C5AA58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DAB-F74A-4D05-A7B9-A93FBF926AB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6E8B-5A5B-4332-9D1A-B1D5C5AA58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DAB-F74A-4D05-A7B9-A93FBF926AB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6E8B-5A5B-4332-9D1A-B1D5C5AA58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DAB-F74A-4D05-A7B9-A93FBF926AB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6E8B-5A5B-4332-9D1A-B1D5C5AA58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DAB-F74A-4D05-A7B9-A93FBF926AB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6E8B-5A5B-4332-9D1A-B1D5C5AA58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DAB-F74A-4D05-A7B9-A93FBF926AB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AA26E8B-5A5B-4332-9D1A-B1D5C5AA586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DAB-F74A-4D05-A7B9-A93FBF926AB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6E8B-5A5B-4332-9D1A-B1D5C5AA58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DAB-F74A-4D05-A7B9-A93FBF926AB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6E8B-5A5B-4332-9D1A-B1D5C5AA58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9D58DAB-F74A-4D05-A7B9-A93FBF926AB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AA26E8B-5A5B-4332-9D1A-B1D5C5AA586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631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905000"/>
            <a:ext cx="7851648" cy="1828800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>
                <a:cs typeface="B Titr" pitchFamily="2" charset="-78"/>
              </a:rPr>
              <a:t>طراحی سه بعدی مقرنس با استفاده از نرم افزار</a:t>
            </a:r>
            <a:br>
              <a:rPr lang="fa-IR" sz="3600" dirty="0" smtClean="0">
                <a:cs typeface="B Titr" pitchFamily="2" charset="-78"/>
              </a:rPr>
            </a:br>
            <a:r>
              <a:rPr lang="en-US" sz="4400" dirty="0" smtClean="0">
                <a:cs typeface="B Titr" pitchFamily="2" charset="-78"/>
              </a:rPr>
              <a:t>3ds Max</a:t>
            </a:r>
            <a:endParaRPr lang="en-US" sz="3600" dirty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389120"/>
          </a:xfrm>
        </p:spPr>
        <p:txBody>
          <a:bodyPr>
            <a:normAutofit/>
          </a:bodyPr>
          <a:lstStyle/>
          <a:p>
            <a:pPr algn="just" rtl="1"/>
            <a:r>
              <a:rPr lang="fa-IR" sz="2400" dirty="0" smtClean="0">
                <a:cs typeface="Zar" pitchFamily="2" charset="-78"/>
              </a:rPr>
              <a:t>در اين آموزش،نحوه مدلسازي و تکسچرينگ يک محراب مورد بررسي قرار مي گيرد.پيش ازشروع مدلسازي ، بهتراست چند عکس از زواياي مختلف سوژه به عنوان مرجع تهيه گردد.</a:t>
            </a:r>
            <a:endParaRPr lang="en-US" sz="2400" dirty="0" smtClean="0">
              <a:cs typeface="Zar" pitchFamily="2" charset="-78"/>
            </a:endParaRPr>
          </a:p>
          <a:p>
            <a:pPr algn="just" rtl="1">
              <a:buNone/>
            </a:pPr>
            <a:endParaRPr lang="en-US" sz="2400" dirty="0" smtClean="0">
              <a:cs typeface="Zar" pitchFamily="2" charset="-78"/>
            </a:endParaRPr>
          </a:p>
          <a:p>
            <a:pPr algn="just" rtl="1">
              <a:buNone/>
            </a:pPr>
            <a:endParaRPr lang="fa-IR" sz="2400" dirty="0" smtClean="0">
              <a:cs typeface="Zar" pitchFamily="2" charset="-78"/>
            </a:endParaRPr>
          </a:p>
          <a:p>
            <a:pPr algn="r"/>
            <a:endParaRPr lang="en-US" sz="2400" dirty="0">
              <a:cs typeface="Zar" pitchFamily="2" charset="-78"/>
            </a:endParaRPr>
          </a:p>
        </p:txBody>
      </p:sp>
      <p:pic>
        <p:nvPicPr>
          <p:cNvPr id="4" name="Picture 3" descr="Mehra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2819400"/>
            <a:ext cx="3958167" cy="2514600"/>
          </a:xfrm>
          <a:prstGeom prst="rect">
            <a:avLst/>
          </a:prstGeom>
        </p:spPr>
      </p:pic>
      <p:pic>
        <p:nvPicPr>
          <p:cNvPr id="5" name="Picture 4" descr="Mehrab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400" y="2209800"/>
            <a:ext cx="2514600" cy="388620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389120"/>
          </a:xfrm>
        </p:spPr>
        <p:txBody>
          <a:bodyPr/>
          <a:lstStyle/>
          <a:p>
            <a:pPr algn="just" rtl="1"/>
            <a:r>
              <a:rPr lang="fa-IR" dirty="0" smtClean="0">
                <a:cs typeface="Zar" pitchFamily="2" charset="-78"/>
              </a:rPr>
              <a:t>همچنين کمک گرفتن از نقشه هاي مدل مورد نظر در جهات مختلف در طول مدلسازي ، باعث مي شود تا کار با دقت و سهولت بيشتري دنبال شود.</a:t>
            </a:r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T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0" y="2667000"/>
            <a:ext cx="3405187" cy="1676400"/>
          </a:xfrm>
          <a:prstGeom prst="rect">
            <a:avLst/>
          </a:prstGeom>
        </p:spPr>
      </p:pic>
      <p:pic>
        <p:nvPicPr>
          <p:cNvPr id="5" name="Picture 4" descr="Fron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905000"/>
            <a:ext cx="2350213" cy="4648200"/>
          </a:xfrm>
          <a:prstGeom prst="rect">
            <a:avLst/>
          </a:prstGeom>
        </p:spPr>
      </p:pic>
      <p:pic>
        <p:nvPicPr>
          <p:cNvPr id="6" name="Picture 5" descr="Lef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0" y="1905000"/>
            <a:ext cx="1114746" cy="47244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838200"/>
            <a:ext cx="8229600" cy="2286000"/>
          </a:xfrm>
        </p:spPr>
        <p:txBody>
          <a:bodyPr>
            <a:normAutofit/>
          </a:bodyPr>
          <a:lstStyle/>
          <a:p>
            <a:pPr algn="just" rtl="1"/>
            <a:r>
              <a:rPr lang="fa-IR" sz="2200" dirty="0" smtClean="0">
                <a:cs typeface="Zar" pitchFamily="2" charset="-78"/>
              </a:rPr>
              <a:t>براي شروع ، مطابق تصوير چند </a:t>
            </a:r>
            <a:r>
              <a:rPr lang="en-US" sz="2200" dirty="0" smtClean="0">
                <a:cs typeface="Zar" pitchFamily="2" charset="-78"/>
              </a:rPr>
              <a:t>Plane </a:t>
            </a:r>
            <a:r>
              <a:rPr lang="fa-IR" sz="2200" dirty="0" smtClean="0">
                <a:cs typeface="Zar" pitchFamily="2" charset="-78"/>
              </a:rPr>
              <a:t>درويوهاي نرم افزار ترسيم کرده و با نسبت دادن نقشه ها به </a:t>
            </a:r>
            <a:r>
              <a:rPr lang="en-US" sz="2200" dirty="0" smtClean="0">
                <a:cs typeface="Zar" pitchFamily="2" charset="-78"/>
              </a:rPr>
              <a:t>Diffuse </a:t>
            </a:r>
            <a:r>
              <a:rPr lang="fa-IR" sz="2200" dirty="0" smtClean="0">
                <a:cs typeface="Zar" pitchFamily="2" charset="-78"/>
              </a:rPr>
              <a:t>چند متريال آنها را بر روي </a:t>
            </a:r>
            <a:r>
              <a:rPr lang="en-US" sz="2200" dirty="0" smtClean="0">
                <a:cs typeface="Zar" pitchFamily="2" charset="-78"/>
              </a:rPr>
              <a:t>Plane </a:t>
            </a:r>
            <a:r>
              <a:rPr lang="fa-IR" sz="2200" dirty="0" smtClean="0">
                <a:cs typeface="Zar" pitchFamily="2" charset="-78"/>
              </a:rPr>
              <a:t>ها قرار دهيد . دقت کنيد نسبت </a:t>
            </a:r>
            <a:r>
              <a:rPr lang="en-US" sz="2200" dirty="0" smtClean="0">
                <a:cs typeface="Zar" pitchFamily="2" charset="-78"/>
              </a:rPr>
              <a:t>Plane </a:t>
            </a:r>
            <a:r>
              <a:rPr lang="fa-IR" sz="2200" dirty="0" smtClean="0">
                <a:cs typeface="Zar" pitchFamily="2" charset="-78"/>
              </a:rPr>
              <a:t>هاي ترسيم شده با نسبت طول و عرض نقشه ها بر حسب پيکسل هماهنگي داشته باشد . سپس با استفاده ازابزارهاي </a:t>
            </a:r>
            <a:r>
              <a:rPr lang="en-US" sz="2200" dirty="0" smtClean="0">
                <a:cs typeface="Zar" pitchFamily="2" charset="-78"/>
              </a:rPr>
              <a:t>Move , Rotate , Scale </a:t>
            </a:r>
            <a:r>
              <a:rPr lang="fa-IR" sz="2200" dirty="0" smtClean="0">
                <a:cs typeface="Zar" pitchFamily="2" charset="-78"/>
              </a:rPr>
              <a:t>پلين هاي ترسيم شده را مانند شکل بر يکديگر منطبق نماييد . اين </a:t>
            </a:r>
            <a:r>
              <a:rPr lang="en-US" sz="2200" dirty="0" smtClean="0">
                <a:cs typeface="Zar" pitchFamily="2" charset="-78"/>
              </a:rPr>
              <a:t>Plane </a:t>
            </a:r>
            <a:r>
              <a:rPr lang="fa-IR" sz="2200" dirty="0" smtClean="0">
                <a:cs typeface="Zar" pitchFamily="2" charset="-78"/>
              </a:rPr>
              <a:t>ها بعنوان راهنما در طول مدلسازي مورد استفاده قرار خواهند گرفت .</a:t>
            </a:r>
          </a:p>
        </p:txBody>
      </p:sp>
      <p:pic>
        <p:nvPicPr>
          <p:cNvPr id="4" name="Picture 3" descr="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975793"/>
            <a:ext cx="8153400" cy="350120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1569720"/>
          </a:xfrm>
        </p:spPr>
        <p:txBody>
          <a:bodyPr>
            <a:normAutofit/>
          </a:bodyPr>
          <a:lstStyle/>
          <a:p>
            <a:pPr algn="just" rtl="1"/>
            <a:r>
              <a:rPr lang="fa-IR" sz="2400" dirty="0" smtClean="0">
                <a:cs typeface="Zar" pitchFamily="2" charset="-78"/>
              </a:rPr>
              <a:t>در صورتي که مپ ها به خوبي در ويو ديده نشوند ، وارد مسير </a:t>
            </a:r>
            <a:r>
              <a:rPr lang="en-US" sz="2400" dirty="0" smtClean="0">
                <a:cs typeface="Zar" pitchFamily="2" charset="-78"/>
              </a:rPr>
              <a:t>Customize &gt; Preferences </a:t>
            </a:r>
            <a:r>
              <a:rPr lang="fa-IR" sz="2400" dirty="0" smtClean="0">
                <a:cs typeface="Zar" pitchFamily="2" charset="-78"/>
              </a:rPr>
              <a:t>شده در قسمت </a:t>
            </a:r>
            <a:r>
              <a:rPr lang="en-US" sz="2400" dirty="0" smtClean="0">
                <a:cs typeface="Zar" pitchFamily="2" charset="-78"/>
              </a:rPr>
              <a:t>Viewports </a:t>
            </a:r>
            <a:r>
              <a:rPr lang="fa-IR" sz="2400" dirty="0" smtClean="0">
                <a:cs typeface="Zar" pitchFamily="2" charset="-78"/>
              </a:rPr>
              <a:t>گزينه </a:t>
            </a:r>
            <a:r>
              <a:rPr lang="en-US" sz="2400" dirty="0" smtClean="0">
                <a:cs typeface="Zar" pitchFamily="2" charset="-78"/>
              </a:rPr>
              <a:t>Configure Driver </a:t>
            </a:r>
            <a:r>
              <a:rPr lang="fa-IR" sz="2400" dirty="0" smtClean="0">
                <a:cs typeface="Zar" pitchFamily="2" charset="-78"/>
              </a:rPr>
              <a:t>را انتخاب کرده ميزان </a:t>
            </a:r>
            <a:r>
              <a:rPr lang="en-US" sz="2400" dirty="0" smtClean="0">
                <a:cs typeface="Zar" pitchFamily="2" charset="-78"/>
              </a:rPr>
              <a:t>Download Texture Size</a:t>
            </a:r>
            <a:r>
              <a:rPr lang="fa-IR" sz="2400" dirty="0" smtClean="0">
                <a:cs typeface="Zar" pitchFamily="2" charset="-78"/>
              </a:rPr>
              <a:t>را بر روي 512 قرار دهيد . به اين ترتيب پس از باز کردن مجدد فايل کيفيت مپ ها در ويو بهبود خواهد يافت .</a:t>
            </a:r>
          </a:p>
          <a:p>
            <a:pPr algn="just" rtl="1"/>
            <a:endParaRPr lang="en-US" sz="2400" dirty="0">
              <a:cs typeface="Zar" pitchFamily="2" charset="-78"/>
            </a:endParaRPr>
          </a:p>
        </p:txBody>
      </p:sp>
      <p:pic>
        <p:nvPicPr>
          <p:cNvPr id="4" name="Picture 3" descr="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3895725"/>
            <a:ext cx="5276850" cy="12858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1798320"/>
          </a:xfrm>
        </p:spPr>
        <p:txBody>
          <a:bodyPr>
            <a:normAutofit/>
          </a:bodyPr>
          <a:lstStyle/>
          <a:p>
            <a:pPr algn="just" rtl="1"/>
            <a:r>
              <a:rPr lang="fa-IR" dirty="0" smtClean="0">
                <a:cs typeface="Zar" pitchFamily="2" charset="-78"/>
              </a:rPr>
              <a:t>ابتدا مدل قوس دهانه اين محراب را مطابق نقشه با کمک </a:t>
            </a:r>
            <a:r>
              <a:rPr lang="en-US" dirty="0" smtClean="0">
                <a:cs typeface="Zar" pitchFamily="2" charset="-78"/>
              </a:rPr>
              <a:t>Line </a:t>
            </a:r>
            <a:r>
              <a:rPr lang="fa-IR" dirty="0" smtClean="0">
                <a:cs typeface="Zar" pitchFamily="2" charset="-78"/>
              </a:rPr>
              <a:t>ترسيم نموده و آن را </a:t>
            </a:r>
            <a:r>
              <a:rPr lang="en-US" dirty="0" smtClean="0">
                <a:cs typeface="Zar" pitchFamily="2" charset="-78"/>
              </a:rPr>
              <a:t>Extrude </a:t>
            </a:r>
            <a:r>
              <a:rPr lang="fa-IR" dirty="0" smtClean="0">
                <a:cs typeface="Zar" pitchFamily="2" charset="-78"/>
              </a:rPr>
              <a:t>کنيد . شايان ذکر است که به دليل قرينه بودن اين محراب ، مي توانيد نيمي از آنرا مدلسازي کرده و در پايان با استفاده از ابزار </a:t>
            </a:r>
            <a:r>
              <a:rPr lang="en-US" dirty="0" smtClean="0">
                <a:cs typeface="Zar" pitchFamily="2" charset="-78"/>
              </a:rPr>
              <a:t>Mirror </a:t>
            </a:r>
            <a:r>
              <a:rPr lang="fa-IR" dirty="0" smtClean="0">
                <a:cs typeface="Zar" pitchFamily="2" charset="-78"/>
              </a:rPr>
              <a:t>يک قرينه از مدل در کنار آن ايجاد نماييد .</a:t>
            </a:r>
          </a:p>
          <a:p>
            <a:pPr algn="just" rtl="1"/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2590800"/>
            <a:ext cx="3172409" cy="3810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1371600"/>
          </a:xfrm>
        </p:spPr>
        <p:txBody>
          <a:bodyPr/>
          <a:lstStyle/>
          <a:p>
            <a:pPr algn="just" rtl="1"/>
            <a:r>
              <a:rPr lang="fa-IR" dirty="0" smtClean="0">
                <a:cs typeface="Zar" pitchFamily="2" charset="-78"/>
              </a:rPr>
              <a:t>براي مدلسازي مقرنس ، ابتدا يک نيم استوانه با تعداد اضلاع شمسه منطبق با نقشه ها ترسيم نموده و با راست کليک بر روي آن </a:t>
            </a:r>
            <a:r>
              <a:rPr lang="en-US" dirty="0" smtClean="0">
                <a:cs typeface="Zar" pitchFamily="2" charset="-78"/>
              </a:rPr>
              <a:t>Convert to Editable Mesh  </a:t>
            </a:r>
            <a:r>
              <a:rPr lang="fa-IR" dirty="0" smtClean="0">
                <a:cs typeface="Zar" pitchFamily="2" charset="-78"/>
              </a:rPr>
              <a:t>را انتخاب کنيد .</a:t>
            </a:r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3048000"/>
            <a:ext cx="6953250" cy="24860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1569720"/>
          </a:xfrm>
        </p:spPr>
        <p:txBody>
          <a:bodyPr/>
          <a:lstStyle/>
          <a:p>
            <a:pPr algn="just" rtl="1"/>
            <a:r>
              <a:rPr lang="fa-IR" dirty="0" smtClean="0">
                <a:cs typeface="Zar" pitchFamily="2" charset="-78"/>
              </a:rPr>
              <a:t>اکنون ، پوليگان هاي اضافي استوانه را حذف نماييد تا پوسته زيرين آن باقي بماند. براي شفاف شدن مدل جهت مشاهده نقشه ازپشت مدل انتخابي در ويو مي توانيد دکمه </a:t>
            </a:r>
            <a:r>
              <a:rPr lang="en-US" dirty="0" err="1" smtClean="0">
                <a:cs typeface="Zar" pitchFamily="2" charset="-78"/>
              </a:rPr>
              <a:t>Alt+X</a:t>
            </a:r>
            <a:r>
              <a:rPr lang="en-US" dirty="0" smtClean="0">
                <a:cs typeface="Zar" pitchFamily="2" charset="-78"/>
              </a:rPr>
              <a:t> </a:t>
            </a:r>
            <a:r>
              <a:rPr lang="fa-IR" dirty="0" smtClean="0">
                <a:cs typeface="Zar" pitchFamily="2" charset="-78"/>
              </a:rPr>
              <a:t>را بزنيد . همچنين بايد ورتکسها را مطابق نقشه تنظيم نماييد.</a:t>
            </a:r>
          </a:p>
          <a:p>
            <a:pPr algn="just" rtl="1"/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438400"/>
            <a:ext cx="7772400" cy="38041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1341120"/>
          </a:xfrm>
        </p:spPr>
        <p:txBody>
          <a:bodyPr/>
          <a:lstStyle/>
          <a:p>
            <a:pPr algn="just" rtl="1"/>
            <a:r>
              <a:rPr lang="fa-IR" dirty="0" smtClean="0">
                <a:cs typeface="Zar" pitchFamily="2" charset="-78"/>
              </a:rPr>
              <a:t>حال نوبت به گسترش مدل رسيده است . براي اين کار ، وارد زيرمجموعه </a:t>
            </a:r>
            <a:r>
              <a:rPr lang="en-US" dirty="0" smtClean="0">
                <a:cs typeface="Zar" pitchFamily="2" charset="-78"/>
              </a:rPr>
              <a:t>Edge </a:t>
            </a:r>
            <a:r>
              <a:rPr lang="fa-IR" dirty="0" smtClean="0">
                <a:cs typeface="Zar" pitchFamily="2" charset="-78"/>
              </a:rPr>
              <a:t>در </a:t>
            </a:r>
            <a:r>
              <a:rPr lang="en-US" dirty="0" smtClean="0">
                <a:cs typeface="Zar" pitchFamily="2" charset="-78"/>
              </a:rPr>
              <a:t>Editable Mesh </a:t>
            </a:r>
            <a:r>
              <a:rPr lang="fa-IR" dirty="0" smtClean="0">
                <a:cs typeface="Zar" pitchFamily="2" charset="-78"/>
              </a:rPr>
              <a:t>گرديده و دو عدد از آنها را مطابق شکل انتخاب کنيد .</a:t>
            </a:r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971800"/>
            <a:ext cx="7286625" cy="25146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1905000"/>
          </a:xfrm>
        </p:spPr>
        <p:txBody>
          <a:bodyPr>
            <a:normAutofit/>
          </a:bodyPr>
          <a:lstStyle/>
          <a:p>
            <a:pPr algn="just" rtl="1"/>
            <a:r>
              <a:rPr lang="fa-IR" sz="2200" dirty="0" smtClean="0">
                <a:cs typeface="Zar" pitchFamily="2" charset="-78"/>
              </a:rPr>
              <a:t>با نگه داشتن دکمه </a:t>
            </a:r>
            <a:r>
              <a:rPr lang="en-US" sz="2200" dirty="0" smtClean="0">
                <a:cs typeface="Zar" pitchFamily="2" charset="-78"/>
              </a:rPr>
              <a:t>Shift </a:t>
            </a:r>
            <a:r>
              <a:rPr lang="fa-IR" sz="2200" dirty="0" smtClean="0">
                <a:cs typeface="Zar" pitchFamily="2" charset="-78"/>
              </a:rPr>
              <a:t>و </a:t>
            </a:r>
            <a:r>
              <a:rPr lang="en-US" sz="2200" dirty="0" smtClean="0">
                <a:cs typeface="Zar" pitchFamily="2" charset="-78"/>
              </a:rPr>
              <a:t>Move </a:t>
            </a:r>
            <a:r>
              <a:rPr lang="fa-IR" sz="2200" dirty="0" smtClean="0">
                <a:cs typeface="Zar" pitchFamily="2" charset="-78"/>
              </a:rPr>
              <a:t>کردن </a:t>
            </a:r>
            <a:r>
              <a:rPr lang="en-US" sz="2200" dirty="0" smtClean="0">
                <a:cs typeface="Zar" pitchFamily="2" charset="-78"/>
              </a:rPr>
              <a:t>Edge </a:t>
            </a:r>
            <a:r>
              <a:rPr lang="fa-IR" sz="2200" dirty="0" smtClean="0">
                <a:cs typeface="Zar" pitchFamily="2" charset="-78"/>
              </a:rPr>
              <a:t>هاي انتخابي به سمت پايين ، از آنها کپي گرفته و جسم را گسترش دهيد تا قسمت مثلث شکل مطابق نقشه ها و تصوير ايجاد گردد. توجه داشته باشيد هر چه دفعات کپي گرفتن تا پايين بيشتر باشد انحناي مدل ايجاد شده نرم تر و مناسب تر خواهد بود . در اين مرحله نياز است تا از </a:t>
            </a:r>
            <a:r>
              <a:rPr lang="en-US" sz="2200" dirty="0" smtClean="0">
                <a:cs typeface="Zar" pitchFamily="2" charset="-78"/>
              </a:rPr>
              <a:t>Vertex </a:t>
            </a:r>
            <a:r>
              <a:rPr lang="fa-IR" sz="2200" dirty="0" smtClean="0">
                <a:cs typeface="Zar" pitchFamily="2" charset="-78"/>
              </a:rPr>
              <a:t>ها در زيرمجموعه</a:t>
            </a:r>
            <a:r>
              <a:rPr lang="en-US" sz="2200" dirty="0" smtClean="0">
                <a:cs typeface="Zar" pitchFamily="2" charset="-78"/>
              </a:rPr>
              <a:t>Editable Mesh</a:t>
            </a:r>
            <a:r>
              <a:rPr lang="fa-IR" sz="2200" dirty="0" smtClean="0">
                <a:cs typeface="Zar" pitchFamily="2" charset="-78"/>
              </a:rPr>
              <a:t>کمک گرفته شود تا با جابجا نمودن آنها به شکل مورد نظر برسيد .</a:t>
            </a:r>
          </a:p>
          <a:p>
            <a:pPr algn="just" rtl="1"/>
            <a:endParaRPr lang="en-US" sz="2200" dirty="0">
              <a:cs typeface="Zar" pitchFamily="2" charset="-78"/>
            </a:endParaRPr>
          </a:p>
        </p:txBody>
      </p:sp>
      <p:pic>
        <p:nvPicPr>
          <p:cNvPr id="4" name="Picture 3" descr="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971800"/>
            <a:ext cx="8305800" cy="323476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1798320"/>
          </a:xfrm>
        </p:spPr>
        <p:txBody>
          <a:bodyPr/>
          <a:lstStyle/>
          <a:p>
            <a:pPr algn="just" rtl="1"/>
            <a:r>
              <a:rPr lang="fa-IR" dirty="0" smtClean="0">
                <a:cs typeface="Zar" pitchFamily="2" charset="-78"/>
              </a:rPr>
              <a:t>براي جوش دادن و يکي کردن </a:t>
            </a:r>
            <a:r>
              <a:rPr lang="en-US" dirty="0" smtClean="0">
                <a:cs typeface="Zar" pitchFamily="2" charset="-78"/>
              </a:rPr>
              <a:t>Vertex </a:t>
            </a:r>
            <a:r>
              <a:rPr lang="fa-IR" dirty="0" smtClean="0">
                <a:cs typeface="Zar" pitchFamily="2" charset="-78"/>
              </a:rPr>
              <a:t>هاي انتخابي در قسمت پايين ، آنها را انتخاب نموده و در پارامترهاي </a:t>
            </a:r>
            <a:r>
              <a:rPr lang="en-US" dirty="0" smtClean="0">
                <a:cs typeface="Zar" pitchFamily="2" charset="-78"/>
              </a:rPr>
              <a:t>Editable Mesh </a:t>
            </a:r>
            <a:r>
              <a:rPr lang="fa-IR" dirty="0" smtClean="0">
                <a:cs typeface="Zar" pitchFamily="2" charset="-78"/>
              </a:rPr>
              <a:t>گزينه</a:t>
            </a:r>
            <a:r>
              <a:rPr lang="en-US" dirty="0" smtClean="0">
                <a:cs typeface="Zar" pitchFamily="2" charset="-78"/>
              </a:rPr>
              <a:t>Selected  Weld </a:t>
            </a:r>
            <a:r>
              <a:rPr lang="fa-IR" dirty="0" smtClean="0">
                <a:cs typeface="Zar" pitchFamily="2" charset="-78"/>
              </a:rPr>
              <a:t>را بزنيد . در صورت يکي نشدن ورتکسها با يکديگر ميزان عدد </a:t>
            </a:r>
            <a:r>
              <a:rPr lang="en-US" dirty="0" smtClean="0">
                <a:cs typeface="Zar" pitchFamily="2" charset="-78"/>
              </a:rPr>
              <a:t>Weld </a:t>
            </a:r>
            <a:r>
              <a:rPr lang="fa-IR" dirty="0" smtClean="0">
                <a:cs typeface="Zar" pitchFamily="2" charset="-78"/>
              </a:rPr>
              <a:t>را بالا ببريد .</a:t>
            </a:r>
          </a:p>
          <a:p>
            <a:pPr algn="just" rtl="1"/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3429000"/>
            <a:ext cx="7296150" cy="2476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1569720"/>
          </a:xfrm>
        </p:spPr>
        <p:txBody>
          <a:bodyPr/>
          <a:lstStyle/>
          <a:p>
            <a:pPr algn="just" rtl="1"/>
            <a:r>
              <a:rPr lang="fa-IR" dirty="0" smtClean="0">
                <a:cs typeface="Zar" pitchFamily="2" charset="-78"/>
              </a:rPr>
              <a:t>به همين ترتيب،کاسه ها و ساير قسمت هاي مقرنس را مدلسازي نماييد.در قسمت پوليگان نيز مي توانيد کاسه ها را انتخاب نموده و با نگه داشتن دکمه </a:t>
            </a:r>
            <a:r>
              <a:rPr lang="en-US" dirty="0" smtClean="0">
                <a:cs typeface="Zar" pitchFamily="2" charset="-78"/>
              </a:rPr>
              <a:t>Shift </a:t>
            </a:r>
            <a:r>
              <a:rPr lang="fa-IR" dirty="0" smtClean="0">
                <a:cs typeface="Zar" pitchFamily="2" charset="-78"/>
              </a:rPr>
              <a:t>از آنها کپي بگيريد.</a:t>
            </a:r>
          </a:p>
          <a:p>
            <a:pPr algn="just" rtl="1"/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3200400"/>
            <a:ext cx="7372350" cy="24574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1722120"/>
          </a:xfrm>
        </p:spPr>
        <p:txBody>
          <a:bodyPr/>
          <a:lstStyle/>
          <a:p>
            <a:pPr algn="just" rtl="1"/>
            <a:r>
              <a:rPr lang="fa-IR" dirty="0" smtClean="0">
                <a:cs typeface="Zar" pitchFamily="2" charset="-78"/>
              </a:rPr>
              <a:t>براي انطباق دقيق </a:t>
            </a:r>
            <a:r>
              <a:rPr lang="en-US" dirty="0" smtClean="0">
                <a:cs typeface="Zar" pitchFamily="2" charset="-78"/>
              </a:rPr>
              <a:t>Vertex </a:t>
            </a:r>
            <a:r>
              <a:rPr lang="fa-IR" dirty="0" smtClean="0">
                <a:cs typeface="Zar" pitchFamily="2" charset="-78"/>
              </a:rPr>
              <a:t>ها در کنار يکديگر، ابزار </a:t>
            </a:r>
            <a:r>
              <a:rPr lang="en-US" dirty="0" smtClean="0">
                <a:cs typeface="Zar" pitchFamily="2" charset="-78"/>
              </a:rPr>
              <a:t>Snap </a:t>
            </a:r>
            <a:r>
              <a:rPr lang="fa-IR" dirty="0" smtClean="0">
                <a:cs typeface="Zar" pitchFamily="2" charset="-78"/>
              </a:rPr>
              <a:t>را در قسمت نوار ابزار بالا فعال نموده و با راست کليک بر روي اين ابزار ، پارامترهاي آن را مانند شکل تنظيم نماييد . با فعال بودن اين ابزار ، به راحتي مي توانيد </a:t>
            </a:r>
            <a:r>
              <a:rPr lang="en-US" dirty="0" smtClean="0">
                <a:cs typeface="Zar" pitchFamily="2" charset="-78"/>
              </a:rPr>
              <a:t>Vertex</a:t>
            </a:r>
            <a:r>
              <a:rPr lang="fa-IR" dirty="0" smtClean="0">
                <a:cs typeface="Zar" pitchFamily="2" charset="-78"/>
              </a:rPr>
              <a:t>ها را بر روي يکديگر منطبق نماييد .</a:t>
            </a:r>
          </a:p>
          <a:p>
            <a:pPr algn="just" rtl="1"/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3124200"/>
            <a:ext cx="3352800" cy="2686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1341120"/>
          </a:xfrm>
        </p:spPr>
        <p:txBody>
          <a:bodyPr>
            <a:normAutofit/>
          </a:bodyPr>
          <a:lstStyle/>
          <a:p>
            <a:pPr algn="just" rtl="1"/>
            <a:r>
              <a:rPr lang="fa-IR" sz="2400" dirty="0" smtClean="0">
                <a:cs typeface="Zar" pitchFamily="2" charset="-78"/>
              </a:rPr>
              <a:t>براي ايجاد شکستگي هاي مدل ، وارد زيرمجموعه </a:t>
            </a:r>
            <a:r>
              <a:rPr lang="en-US" sz="2400" dirty="0" smtClean="0">
                <a:cs typeface="Zar" pitchFamily="2" charset="-78"/>
              </a:rPr>
              <a:t>Polygon </a:t>
            </a:r>
            <a:r>
              <a:rPr lang="fa-IR" sz="2400" dirty="0" smtClean="0">
                <a:cs typeface="Zar" pitchFamily="2" charset="-78"/>
              </a:rPr>
              <a:t>در </a:t>
            </a:r>
            <a:r>
              <a:rPr lang="en-US" sz="2400" dirty="0" smtClean="0">
                <a:cs typeface="Zar" pitchFamily="2" charset="-78"/>
              </a:rPr>
              <a:t>Editable Mesh </a:t>
            </a:r>
            <a:r>
              <a:rPr lang="fa-IR" sz="2400" dirty="0" smtClean="0">
                <a:cs typeface="Zar" pitchFamily="2" charset="-78"/>
              </a:rPr>
              <a:t>گرديده و پوليگان هايي را که مي خواهيد لبه هاي آنها شکسته ديده شود انتخاب نموده در قسمت</a:t>
            </a:r>
            <a:r>
              <a:rPr lang="en-US" sz="2400" dirty="0" smtClean="0">
                <a:cs typeface="Zar" pitchFamily="2" charset="-78"/>
              </a:rPr>
              <a:t> Smoothing Groups</a:t>
            </a:r>
            <a:r>
              <a:rPr lang="fa-IR" sz="2400" dirty="0" smtClean="0">
                <a:cs typeface="Zar" pitchFamily="2" charset="-78"/>
              </a:rPr>
              <a:t>براي هر دسته از آنها يک عدد انتخاب نماييد.</a:t>
            </a:r>
          </a:p>
          <a:p>
            <a:pPr algn="just" rtl="1"/>
            <a:endParaRPr lang="en-US" sz="2400" dirty="0">
              <a:cs typeface="Zar" pitchFamily="2" charset="-78"/>
            </a:endParaRPr>
          </a:p>
        </p:txBody>
      </p:sp>
      <p:pic>
        <p:nvPicPr>
          <p:cNvPr id="4" name="Picture 3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971800"/>
            <a:ext cx="7258050" cy="24574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1493520"/>
          </a:xfrm>
        </p:spPr>
        <p:txBody>
          <a:bodyPr/>
          <a:lstStyle/>
          <a:p>
            <a:pPr algn="just" rtl="1"/>
            <a:r>
              <a:rPr lang="fa-IR" dirty="0" smtClean="0">
                <a:cs typeface="Zar" pitchFamily="2" charset="-78"/>
              </a:rPr>
              <a:t>براي مدلسازي کاشي ستاره اي شکل ، در قسمت </a:t>
            </a:r>
            <a:r>
              <a:rPr lang="en-US" dirty="0" smtClean="0">
                <a:cs typeface="Zar" pitchFamily="2" charset="-78"/>
              </a:rPr>
              <a:t>Shapes </a:t>
            </a:r>
            <a:r>
              <a:rPr lang="fa-IR" dirty="0" smtClean="0">
                <a:cs typeface="Zar" pitchFamily="2" charset="-78"/>
              </a:rPr>
              <a:t>گزينه </a:t>
            </a:r>
            <a:r>
              <a:rPr lang="en-US" dirty="0" smtClean="0">
                <a:cs typeface="Zar" pitchFamily="2" charset="-78"/>
              </a:rPr>
              <a:t>Star </a:t>
            </a:r>
            <a:r>
              <a:rPr lang="fa-IR" dirty="0" smtClean="0">
                <a:cs typeface="Zar" pitchFamily="2" charset="-78"/>
              </a:rPr>
              <a:t>را انتخاب نموده ، تعداد </a:t>
            </a:r>
            <a:r>
              <a:rPr lang="en-US" dirty="0" smtClean="0">
                <a:cs typeface="Zar" pitchFamily="2" charset="-78"/>
              </a:rPr>
              <a:t>Point </a:t>
            </a:r>
            <a:r>
              <a:rPr lang="fa-IR" dirty="0" smtClean="0">
                <a:cs typeface="Zar" pitchFamily="2" charset="-78"/>
              </a:rPr>
              <a:t>هاي آن را 5 قرار داده و شعاع آن را مطابق نقشه ها تنظيم نماييد .</a:t>
            </a:r>
          </a:p>
          <a:p>
            <a:pPr algn="just" rtl="1"/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2402541"/>
            <a:ext cx="5334000" cy="392205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1828800"/>
          </a:xfrm>
        </p:spPr>
        <p:txBody>
          <a:bodyPr>
            <a:normAutofit/>
          </a:bodyPr>
          <a:lstStyle/>
          <a:p>
            <a:pPr algn="just" rtl="1"/>
            <a:r>
              <a:rPr lang="fa-IR" sz="2400" dirty="0" smtClean="0">
                <a:cs typeface="Zar" pitchFamily="2" charset="-78"/>
              </a:rPr>
              <a:t>سپس آن را به </a:t>
            </a:r>
            <a:r>
              <a:rPr lang="en-US" sz="2400" dirty="0" smtClean="0">
                <a:cs typeface="Zar" pitchFamily="2" charset="-78"/>
              </a:rPr>
              <a:t>Editable Mesh </a:t>
            </a:r>
            <a:r>
              <a:rPr lang="fa-IR" sz="2400" dirty="0" smtClean="0">
                <a:cs typeface="Zar" pitchFamily="2" charset="-78"/>
              </a:rPr>
              <a:t>تبديل نماييد تا از حالت دو بعدي خارج شود . دقت کنيد پوسته هاي آن به سمت پايين قرار گرفته باشد. براي اتصال آن به مدل مقرنس،در پارامترهاي </a:t>
            </a:r>
            <a:r>
              <a:rPr lang="en-US" sz="2400" dirty="0" smtClean="0">
                <a:cs typeface="Zar" pitchFamily="2" charset="-78"/>
              </a:rPr>
              <a:t>Editable Mesh</a:t>
            </a:r>
            <a:r>
              <a:rPr lang="fa-IR" sz="2400" dirty="0" smtClean="0">
                <a:cs typeface="Zar" pitchFamily="2" charset="-78"/>
              </a:rPr>
              <a:t>گزينه </a:t>
            </a:r>
            <a:r>
              <a:rPr lang="en-US" sz="2400" dirty="0" smtClean="0">
                <a:cs typeface="Zar" pitchFamily="2" charset="-78"/>
              </a:rPr>
              <a:t>Attach </a:t>
            </a:r>
            <a:r>
              <a:rPr lang="fa-IR" sz="2400" dirty="0" smtClean="0">
                <a:cs typeface="Zar" pitchFamily="2" charset="-78"/>
              </a:rPr>
              <a:t>را فعال نموده و با کليک بر روي مدل مقرنس آنها را يکي کنيد.اکنون مرحله مدلينگ به اتمام رسيده است .</a:t>
            </a:r>
          </a:p>
          <a:p>
            <a:pPr algn="just" rtl="1"/>
            <a:endParaRPr lang="en-US" sz="2400" dirty="0">
              <a:cs typeface="Zar" pitchFamily="2" charset="-78"/>
            </a:endParaRPr>
          </a:p>
        </p:txBody>
      </p:sp>
      <p:pic>
        <p:nvPicPr>
          <p:cNvPr id="4" name="Picture 3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3457374"/>
            <a:ext cx="4648200" cy="1571826"/>
          </a:xfrm>
          <a:prstGeom prst="rect">
            <a:avLst/>
          </a:prstGeom>
        </p:spPr>
      </p:pic>
      <p:pic>
        <p:nvPicPr>
          <p:cNvPr id="5" name="Picture 4" descr="Fin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2100" y="2781300"/>
            <a:ext cx="3467100" cy="34671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1417320"/>
          </a:xfrm>
        </p:spPr>
        <p:txBody>
          <a:bodyPr/>
          <a:lstStyle/>
          <a:p>
            <a:pPr algn="just" rtl="1"/>
            <a:r>
              <a:rPr lang="fa-IR" dirty="0" smtClean="0">
                <a:cs typeface="Zar" pitchFamily="2" charset="-78"/>
              </a:rPr>
              <a:t>براي تکسچرينگ و متريال دهي اين کار ، مدل را انتخاب نموده و در قسمت </a:t>
            </a:r>
            <a:r>
              <a:rPr lang="en-US" dirty="0" err="1" smtClean="0">
                <a:cs typeface="Zar" pitchFamily="2" charset="-78"/>
              </a:rPr>
              <a:t>Midifier</a:t>
            </a:r>
            <a:r>
              <a:rPr lang="en-US" dirty="0" smtClean="0">
                <a:cs typeface="Zar" pitchFamily="2" charset="-78"/>
              </a:rPr>
              <a:t> List </a:t>
            </a:r>
            <a:r>
              <a:rPr lang="fa-IR" dirty="0" smtClean="0">
                <a:cs typeface="Zar" pitchFamily="2" charset="-78"/>
              </a:rPr>
              <a:t>گزينه </a:t>
            </a:r>
            <a:r>
              <a:rPr lang="en-US" dirty="0" smtClean="0">
                <a:cs typeface="Zar" pitchFamily="2" charset="-78"/>
              </a:rPr>
              <a:t>Unwrap UVW </a:t>
            </a:r>
            <a:r>
              <a:rPr lang="fa-IR" dirty="0" smtClean="0">
                <a:cs typeface="Zar" pitchFamily="2" charset="-78"/>
              </a:rPr>
              <a:t>را به مدل نسبت دهيد .</a:t>
            </a:r>
          </a:p>
          <a:p>
            <a:pPr algn="just" rtl="1"/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3124200"/>
            <a:ext cx="7343775" cy="242887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960120"/>
          </a:xfrm>
        </p:spPr>
        <p:txBody>
          <a:bodyPr/>
          <a:lstStyle/>
          <a:p>
            <a:pPr algn="r" rtl="1"/>
            <a:r>
              <a:rPr lang="fa-IR" dirty="0" smtClean="0">
                <a:cs typeface="Zar" pitchFamily="2" charset="-78"/>
              </a:rPr>
              <a:t>در پارامترهاي </a:t>
            </a:r>
            <a:r>
              <a:rPr lang="en-US" dirty="0" smtClean="0">
                <a:cs typeface="Zar" pitchFamily="2" charset="-78"/>
              </a:rPr>
              <a:t>Unwrap </a:t>
            </a:r>
            <a:r>
              <a:rPr lang="fa-IR" dirty="0" smtClean="0">
                <a:cs typeface="Zar" pitchFamily="2" charset="-78"/>
              </a:rPr>
              <a:t>گزينه </a:t>
            </a:r>
            <a:r>
              <a:rPr lang="en-US" dirty="0" smtClean="0">
                <a:cs typeface="Zar" pitchFamily="2" charset="-78"/>
              </a:rPr>
              <a:t>Open UV Editor </a:t>
            </a:r>
            <a:r>
              <a:rPr lang="fa-IR" dirty="0" smtClean="0">
                <a:cs typeface="Zar" pitchFamily="2" charset="-78"/>
              </a:rPr>
              <a:t>را بزنيد تا پنجره </a:t>
            </a:r>
            <a:r>
              <a:rPr lang="en-US" dirty="0" smtClean="0">
                <a:cs typeface="Zar" pitchFamily="2" charset="-78"/>
              </a:rPr>
              <a:t>Edit UVWs </a:t>
            </a:r>
            <a:r>
              <a:rPr lang="fa-IR" dirty="0" smtClean="0">
                <a:cs typeface="Zar" pitchFamily="2" charset="-78"/>
              </a:rPr>
              <a:t>باز شود .</a:t>
            </a:r>
          </a:p>
          <a:p>
            <a:pPr algn="r" rtl="1"/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2514600"/>
            <a:ext cx="6962775" cy="33337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1112520"/>
          </a:xfrm>
        </p:spPr>
        <p:txBody>
          <a:bodyPr/>
          <a:lstStyle/>
          <a:p>
            <a:pPr algn="just" rtl="1"/>
            <a:r>
              <a:rPr lang="fa-IR" dirty="0" smtClean="0">
                <a:cs typeface="Zar" pitchFamily="2" charset="-78"/>
              </a:rPr>
              <a:t>زير مجموعه </a:t>
            </a:r>
            <a:r>
              <a:rPr lang="en-US" dirty="0" smtClean="0">
                <a:cs typeface="Zar" pitchFamily="2" charset="-78"/>
              </a:rPr>
              <a:t>Face </a:t>
            </a:r>
            <a:r>
              <a:rPr lang="fa-IR" dirty="0" smtClean="0">
                <a:cs typeface="Zar" pitchFamily="2" charset="-78"/>
              </a:rPr>
              <a:t>ابزار </a:t>
            </a:r>
            <a:r>
              <a:rPr lang="en-US" dirty="0" smtClean="0">
                <a:cs typeface="Zar" pitchFamily="2" charset="-78"/>
              </a:rPr>
              <a:t>Unwrap </a:t>
            </a:r>
            <a:r>
              <a:rPr lang="fa-IR" dirty="0" smtClean="0">
                <a:cs typeface="Zar" pitchFamily="2" charset="-78"/>
              </a:rPr>
              <a:t>را انتخاب نموده و سطوح مورد نياز براي تکسچرينگ را انتخاب کنيد .</a:t>
            </a:r>
          </a:p>
          <a:p>
            <a:pPr algn="just" rtl="1"/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895600"/>
            <a:ext cx="7362825" cy="24384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21080"/>
            <a:ext cx="8229600" cy="1645920"/>
          </a:xfrm>
        </p:spPr>
        <p:txBody>
          <a:bodyPr/>
          <a:lstStyle/>
          <a:p>
            <a:pPr algn="just" rtl="1"/>
            <a:r>
              <a:rPr lang="fa-IR" dirty="0" smtClean="0">
                <a:cs typeface="Zar" pitchFamily="2" charset="-78"/>
              </a:rPr>
              <a:t>پس از انتخاب پوليگان هاي هر سطح ، بر روي ابزار </a:t>
            </a:r>
            <a:r>
              <a:rPr lang="en-US" dirty="0" smtClean="0">
                <a:cs typeface="Zar" pitchFamily="2" charset="-78"/>
              </a:rPr>
              <a:t>Quick Planar Map </a:t>
            </a:r>
            <a:r>
              <a:rPr lang="fa-IR" dirty="0" smtClean="0">
                <a:cs typeface="Zar" pitchFamily="2" charset="-78"/>
              </a:rPr>
              <a:t>در پارامترهاي </a:t>
            </a:r>
            <a:r>
              <a:rPr lang="en-US" dirty="0" smtClean="0">
                <a:cs typeface="Zar" pitchFamily="2" charset="-78"/>
              </a:rPr>
              <a:t>Unwrap </a:t>
            </a:r>
            <a:r>
              <a:rPr lang="fa-IR" dirty="0" smtClean="0">
                <a:cs typeface="Zar" pitchFamily="2" charset="-78"/>
              </a:rPr>
              <a:t>کليک نماييد تا بصورت مسطح در پنجره </a:t>
            </a:r>
            <a:r>
              <a:rPr lang="en-US" dirty="0" smtClean="0">
                <a:cs typeface="Zar" pitchFamily="2" charset="-78"/>
              </a:rPr>
              <a:t>Edit UVWs </a:t>
            </a:r>
            <a:r>
              <a:rPr lang="fa-IR" dirty="0" smtClean="0">
                <a:cs typeface="Zar" pitchFamily="2" charset="-78"/>
              </a:rPr>
              <a:t>قرار گيرند .</a:t>
            </a:r>
          </a:p>
          <a:p>
            <a:pPr algn="just" rtl="1"/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2362200"/>
            <a:ext cx="7105650" cy="406717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1112520"/>
          </a:xfrm>
        </p:spPr>
        <p:txBody>
          <a:bodyPr/>
          <a:lstStyle/>
          <a:p>
            <a:pPr algn="r" rtl="1"/>
            <a:r>
              <a:rPr lang="fa-IR" dirty="0" smtClean="0">
                <a:cs typeface="Zar" pitchFamily="2" charset="-78"/>
              </a:rPr>
              <a:t>اکنون با استفاده از ابزارهاي موجود در اين پنجره سطوح را در کادر مربع شکل پنجره </a:t>
            </a:r>
            <a:r>
              <a:rPr lang="en-US" dirty="0" smtClean="0">
                <a:cs typeface="Zar" pitchFamily="2" charset="-78"/>
              </a:rPr>
              <a:t>Edit UVWs </a:t>
            </a:r>
            <a:r>
              <a:rPr lang="fa-IR" dirty="0" smtClean="0">
                <a:cs typeface="Zar" pitchFamily="2" charset="-78"/>
              </a:rPr>
              <a:t>بچينيد .</a:t>
            </a:r>
          </a:p>
          <a:p>
            <a:pPr algn="r" rtl="1"/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2057400"/>
            <a:ext cx="5429250" cy="412432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1493520"/>
          </a:xfrm>
        </p:spPr>
        <p:txBody>
          <a:bodyPr/>
          <a:lstStyle/>
          <a:p>
            <a:pPr algn="r" rtl="1"/>
            <a:r>
              <a:rPr lang="fa-IR" dirty="0" smtClean="0">
                <a:cs typeface="Zar" pitchFamily="2" charset="-78"/>
              </a:rPr>
              <a:t>حال ، در منوي اين پنجره وارد </a:t>
            </a:r>
            <a:r>
              <a:rPr lang="en-US" dirty="0" smtClean="0">
                <a:cs typeface="Zar" pitchFamily="2" charset="-78"/>
              </a:rPr>
              <a:t>Tools &gt; Render UVW Template </a:t>
            </a:r>
            <a:r>
              <a:rPr lang="fa-IR" dirty="0" smtClean="0">
                <a:cs typeface="Zar" pitchFamily="2" charset="-78"/>
              </a:rPr>
              <a:t>شده با انتخاب سايز مناسب از سطوح چيده شده يک رندر گرفته و آنرا ذخيره نماييد .</a:t>
            </a:r>
          </a:p>
          <a:p>
            <a:pPr algn="r" rtl="1"/>
            <a:endParaRPr lang="en-US" dirty="0">
              <a:cs typeface="Zar" pitchFamily="2" charset="-78"/>
            </a:endParaRPr>
          </a:p>
        </p:txBody>
      </p:sp>
      <p:pic>
        <p:nvPicPr>
          <p:cNvPr id="4" name="Picture 3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362200"/>
            <a:ext cx="7543800" cy="390226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2026920"/>
          </a:xfrm>
        </p:spPr>
        <p:txBody>
          <a:bodyPr>
            <a:normAutofit/>
          </a:bodyPr>
          <a:lstStyle/>
          <a:p>
            <a:pPr algn="r" rtl="1"/>
            <a:r>
              <a:rPr lang="fa-IR" sz="2000" dirty="0" smtClean="0">
                <a:cs typeface="Zar" pitchFamily="2" charset="-78"/>
              </a:rPr>
              <a:t>اکنون رندر گرفته شده را در نرم افزار </a:t>
            </a:r>
            <a:r>
              <a:rPr lang="en-US" sz="2000" dirty="0" smtClean="0">
                <a:cs typeface="Zar" pitchFamily="2" charset="-78"/>
              </a:rPr>
              <a:t>Photoshop </a:t>
            </a:r>
            <a:r>
              <a:rPr lang="fa-IR" sz="2000" dirty="0" smtClean="0">
                <a:cs typeface="Zar" pitchFamily="2" charset="-78"/>
              </a:rPr>
              <a:t>باز نموده و با استفاده از ابزارهاي </a:t>
            </a:r>
            <a:r>
              <a:rPr lang="en-US" sz="2000" dirty="0" smtClean="0">
                <a:cs typeface="Zar" pitchFamily="2" charset="-78"/>
              </a:rPr>
              <a:t>Transform </a:t>
            </a:r>
            <a:r>
              <a:rPr lang="fa-IR" sz="2000" dirty="0" smtClean="0">
                <a:cs typeface="Zar" pitchFamily="2" charset="-78"/>
              </a:rPr>
              <a:t>عکس هاي گرفته شده از کاشي ها را بر روي سطوح منطبق نماييد . براي از بين بردن سايه ها و يا هايلايت هاي ناخواسته عکس ها ، مي توانيد از ابزار </a:t>
            </a:r>
            <a:r>
              <a:rPr lang="en-US" sz="2000" dirty="0" smtClean="0">
                <a:cs typeface="Zar" pitchFamily="2" charset="-78"/>
              </a:rPr>
              <a:t>Image &gt; Adjustments &gt; Shadows/Highlights </a:t>
            </a:r>
            <a:r>
              <a:rPr lang="fa-IR" sz="2000" dirty="0" smtClean="0">
                <a:cs typeface="Zar" pitchFamily="2" charset="-78"/>
              </a:rPr>
              <a:t>استفاده کنيد .</a:t>
            </a:r>
          </a:p>
          <a:p>
            <a:pPr algn="r" rtl="1"/>
            <a:endParaRPr lang="en-US" sz="2000" dirty="0">
              <a:cs typeface="Zar" pitchFamily="2" charset="-78"/>
            </a:endParaRPr>
          </a:p>
        </p:txBody>
      </p:sp>
      <p:pic>
        <p:nvPicPr>
          <p:cNvPr id="4" name="Picture 3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2209800"/>
            <a:ext cx="4191000" cy="4191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1143000"/>
          </a:xfrm>
        </p:spPr>
        <p:txBody>
          <a:bodyPr>
            <a:normAutofit/>
          </a:bodyPr>
          <a:lstStyle/>
          <a:p>
            <a:pPr algn="just" rtl="1"/>
            <a:r>
              <a:rPr lang="fa-IR" sz="2200" dirty="0" smtClean="0">
                <a:cs typeface="Zar" pitchFamily="2" charset="-78"/>
              </a:rPr>
              <a:t>پس از ذخيره کردن تکسچر طراحي شده در فتوشاپ ، مجددا به محيط مکس بازگشته ، از اين تکسچر در ساخت متريال مقرنس استفاده نموده و آن را به مدل ساخته شده نسبت دهيد . به اين ترتيب کار مدلينگ و تکسچرينگ اين مقرنس به اتمام رسيد .</a:t>
            </a:r>
          </a:p>
          <a:p>
            <a:pPr algn="just" rtl="1"/>
            <a:endParaRPr lang="en-US" sz="2200" dirty="0">
              <a:cs typeface="Zar" pitchFamily="2" charset="-78"/>
            </a:endParaRPr>
          </a:p>
        </p:txBody>
      </p:sp>
      <p:pic>
        <p:nvPicPr>
          <p:cNvPr id="4" name="Picture 3" descr="Mehra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2209800"/>
            <a:ext cx="4038600" cy="4417219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84</TotalTime>
  <Words>978</Words>
  <Application>Microsoft Office PowerPoint</Application>
  <PresentationFormat>On-screen Show (4:3)</PresentationFormat>
  <Paragraphs>26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B Titr</vt:lpstr>
      <vt:lpstr>Calibri</vt:lpstr>
      <vt:lpstr>Constantia</vt:lpstr>
      <vt:lpstr>Traditional Arabic</vt:lpstr>
      <vt:lpstr>Wingdings 2</vt:lpstr>
      <vt:lpstr>Zar</vt:lpstr>
      <vt:lpstr>Flow</vt:lpstr>
      <vt:lpstr>بنام خدا</vt:lpstr>
      <vt:lpstr>طراحی سه بعدی مقرنس با استفاده از نرم افزار 3ds Max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MRT www.Win2Farsi.com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طراحی سه بعدی مقرنس با استفاده از نرم افزار 3ds Max</dc:title>
  <dc:creator>MRT</dc:creator>
  <cp:lastModifiedBy>Windows User</cp:lastModifiedBy>
  <cp:revision>10</cp:revision>
  <dcterms:created xsi:type="dcterms:W3CDTF">2013-08-19T10:38:23Z</dcterms:created>
  <dcterms:modified xsi:type="dcterms:W3CDTF">2020-02-22T15:49:21Z</dcterms:modified>
</cp:coreProperties>
</file>