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84" r:id="rId3"/>
  </p:sldMasterIdLst>
  <p:notesMasterIdLst>
    <p:notesMasterId r:id="rId36"/>
  </p:notesMasterIdLst>
  <p:handoutMasterIdLst>
    <p:handoutMasterId r:id="rId37"/>
  </p:handoutMasterIdLst>
  <p:sldIdLst>
    <p:sldId id="256" r:id="rId4"/>
    <p:sldId id="264" r:id="rId5"/>
    <p:sldId id="258" r:id="rId6"/>
    <p:sldId id="265" r:id="rId7"/>
    <p:sldId id="266" r:id="rId8"/>
    <p:sldId id="267" r:id="rId9"/>
    <p:sldId id="268" r:id="rId10"/>
    <p:sldId id="269" r:id="rId11"/>
    <p:sldId id="270" r:id="rId12"/>
    <p:sldId id="271" r:id="rId13"/>
    <p:sldId id="272" r:id="rId14"/>
    <p:sldId id="273" r:id="rId15"/>
    <p:sldId id="274" r:id="rId16"/>
    <p:sldId id="275" r:id="rId17"/>
    <p:sldId id="277" r:id="rId18"/>
    <p:sldId id="278" r:id="rId19"/>
    <p:sldId id="280" r:id="rId20"/>
    <p:sldId id="281" r:id="rId21"/>
    <p:sldId id="282" r:id="rId22"/>
    <p:sldId id="283" r:id="rId23"/>
    <p:sldId id="284" r:id="rId24"/>
    <p:sldId id="286" r:id="rId25"/>
    <p:sldId id="285" r:id="rId26"/>
    <p:sldId id="287" r:id="rId27"/>
    <p:sldId id="288" r:id="rId28"/>
    <p:sldId id="289" r:id="rId29"/>
    <p:sldId id="290" r:id="rId30"/>
    <p:sldId id="291" r:id="rId31"/>
    <p:sldId id="292" r:id="rId32"/>
    <p:sldId id="293" r:id="rId33"/>
    <p:sldId id="294" r:id="rId34"/>
    <p:sldId id="295"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1E42"/>
    <a:srgbClr val="E2DED9"/>
    <a:srgbClr val="FDFDFD"/>
    <a:srgbClr val="DEDBD8"/>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3C2FFA5D-87B4-456A-9821-1D502468CF0F}">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44" autoAdjust="0"/>
    <p:restoredTop sz="94660"/>
  </p:normalViewPr>
  <p:slideViewPr>
    <p:cSldViewPr snapToGrid="0">
      <p:cViewPr varScale="1">
        <p:scale>
          <a:sx n="74" d="100"/>
          <a:sy n="74" d="100"/>
        </p:scale>
        <p:origin x="-684" y="-90"/>
      </p:cViewPr>
      <p:guideLst>
        <p:guide orient="horz" pos="2160"/>
        <p:guide pos="3840"/>
      </p:guideLst>
    </p:cSldViewPr>
  </p:slid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1AD81DDF-98D4-498E-A94D-DDD7A807AD4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xmlns="" id="{6391BFCE-55A1-4C09-B4B5-9359AD6F4D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7E4FA28-26D5-4BDF-9A75-C27596ADE055}" type="datetimeFigureOut">
              <a:rPr lang="en-US" smtClean="0"/>
              <a:t>4/30/2020</a:t>
            </a:fld>
            <a:endParaRPr lang="en-US" dirty="0"/>
          </a:p>
        </p:txBody>
      </p:sp>
      <p:sp>
        <p:nvSpPr>
          <p:cNvPr id="4" name="Footer Placeholder 3">
            <a:extLst>
              <a:ext uri="{FF2B5EF4-FFF2-40B4-BE49-F238E27FC236}">
                <a16:creationId xmlns:a16="http://schemas.microsoft.com/office/drawing/2014/main" xmlns="" id="{4BEEB1F3-97EE-4F0D-B402-E34820EC684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xmlns="" id="{A054877F-A04A-4D6A-A0A8-95CC6E2D2A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507CFE-5866-4B40-8953-42375E9B5DB3}" type="slidenum">
              <a:rPr lang="en-US" smtClean="0"/>
              <a:t>‹#›</a:t>
            </a:fld>
            <a:endParaRPr lang="en-US" dirty="0"/>
          </a:p>
        </p:txBody>
      </p:sp>
    </p:spTree>
    <p:extLst>
      <p:ext uri="{BB962C8B-B14F-4D97-AF65-F5344CB8AC3E}">
        <p14:creationId xmlns:p14="http://schemas.microsoft.com/office/powerpoint/2010/main" val="19552507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FE1D6F-8584-4A53-833D-DCA47225B220}" type="datetimeFigureOut">
              <a:rPr lang="en-US" smtClean="0"/>
              <a:t>4/30/2020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F3874D-A20A-4B3E-9C12-F524953D5B76}" type="slidenum">
              <a:rPr lang="en-US" smtClean="0"/>
              <a:t>‹#›</a:t>
            </a:fld>
            <a:endParaRPr lang="en-US" dirty="0"/>
          </a:p>
        </p:txBody>
      </p:sp>
    </p:spTree>
    <p:extLst>
      <p:ext uri="{BB962C8B-B14F-4D97-AF65-F5344CB8AC3E}">
        <p14:creationId xmlns:p14="http://schemas.microsoft.com/office/powerpoint/2010/main" val="2285305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7464" y="802298"/>
            <a:ext cx="8637073" cy="2541431"/>
          </a:xfrm>
        </p:spPr>
        <p:txBody>
          <a:bodyPr bIns="0" anchor="b">
            <a:normAutofit/>
          </a:bodyPr>
          <a:lstStyle>
            <a:lvl1pPr algn="l">
              <a:defRPr sz="6600"/>
            </a:lvl1pPr>
          </a:lstStyle>
          <a:p>
            <a:r>
              <a:rPr lang="en-US" noProof="0" smtClean="0"/>
              <a:t>Click to edit Master title style</a:t>
            </a:r>
            <a:endParaRPr lang="en-US" noProof="0"/>
          </a:p>
        </p:txBody>
      </p:sp>
      <p:sp>
        <p:nvSpPr>
          <p:cNvPr id="3" name="Subtitle 2"/>
          <p:cNvSpPr>
            <a:spLocks noGrp="1"/>
          </p:cNvSpPr>
          <p:nvPr>
            <p:ph type="subTitle" idx="1"/>
          </p:nvPr>
        </p:nvSpPr>
        <p:spPr>
          <a:xfrm>
            <a:off x="1777464"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4" name="Date Placeholder 3"/>
          <p:cNvSpPr>
            <a:spLocks noGrp="1"/>
          </p:cNvSpPr>
          <p:nvPr>
            <p:ph type="dt" sz="half" idx="10"/>
          </p:nvPr>
        </p:nvSpPr>
        <p:spPr>
          <a:xfrm>
            <a:off x="6913821" y="6370429"/>
            <a:ext cx="3500715" cy="309201"/>
          </a:xfrm>
        </p:spPr>
        <p:txBody>
          <a:bodyPr/>
          <a:lstStyle/>
          <a:p>
            <a:fld id="{2D202488-4139-4052-B998-251C9C912739}" type="datetimeFigureOut">
              <a:rPr lang="en-US" noProof="0" smtClean="0"/>
              <a:t>4/30/2020</a:t>
            </a:fld>
            <a:endParaRPr lang="en-US" noProof="0" dirty="0"/>
          </a:p>
        </p:txBody>
      </p:sp>
      <p:sp>
        <p:nvSpPr>
          <p:cNvPr id="5" name="Footer Placeholder 4"/>
          <p:cNvSpPr>
            <a:spLocks noGrp="1"/>
          </p:cNvSpPr>
          <p:nvPr>
            <p:ph type="ftr" sz="quarter" idx="11"/>
          </p:nvPr>
        </p:nvSpPr>
        <p:spPr>
          <a:xfrm>
            <a:off x="1777464" y="6370430"/>
            <a:ext cx="4973915" cy="309201"/>
          </a:xfrm>
        </p:spPr>
        <p:txBody>
          <a:bodyPr/>
          <a:lstStyle/>
          <a:p>
            <a:r>
              <a:rPr lang="en-US" noProof="0" dirty="0"/>
              <a:t>Add Footer Here</a:t>
            </a:r>
          </a:p>
        </p:txBody>
      </p:sp>
      <p:cxnSp>
        <p:nvCxnSpPr>
          <p:cNvPr id="15" name="Straight Connector 14"/>
          <p:cNvCxnSpPr/>
          <p:nvPr/>
        </p:nvCxnSpPr>
        <p:spPr>
          <a:xfrm>
            <a:off x="1777464"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56400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chor="t"/>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5" name="Footer Placeholder 4"/>
          <p:cNvSpPr>
            <a:spLocks noGrp="1"/>
          </p:cNvSpPr>
          <p:nvPr>
            <p:ph type="ftr" sz="quarter" idx="11"/>
          </p:nvPr>
        </p:nvSpPr>
        <p:spPr/>
        <p:txBody>
          <a:bodyPr/>
          <a:lstStyle/>
          <a:p>
            <a:r>
              <a:rPr lang="en-US" noProof="0" dirty="0"/>
              <a:t>Add Footer Here</a:t>
            </a:r>
          </a:p>
        </p:txBody>
      </p:sp>
      <p:cxnSp>
        <p:nvCxnSpPr>
          <p:cNvPr id="33" name="Straight Connector 32"/>
          <p:cNvCxnSpPr/>
          <p:nvPr/>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6" name="Title 5">
            <a:extLst>
              <a:ext uri="{FF2B5EF4-FFF2-40B4-BE49-F238E27FC236}">
                <a16:creationId xmlns:a16="http://schemas.microsoft.com/office/drawing/2014/main" xmlns="" id="{C414FF1F-6558-4E39-87DB-276E44F5477C}"/>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356888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887950"/>
          </a:xfrm>
        </p:spPr>
        <p:txBody>
          <a:bodyPr anchor="b">
            <a:normAutofit/>
          </a:bodyPr>
          <a:lstStyle>
            <a:lvl1pPr algn="l">
              <a:defRPr sz="3600"/>
            </a:lvl1pPr>
          </a:lstStyle>
          <a:p>
            <a:r>
              <a:rPr lang="en-US" noProof="0" smtClean="0"/>
              <a:t>Click to edit Master title style</a:t>
            </a:r>
            <a:endParaRPr lang="en-US" noProof="0"/>
          </a:p>
        </p:txBody>
      </p:sp>
      <p:sp>
        <p:nvSpPr>
          <p:cNvPr id="3" name="Text Placeholder 2"/>
          <p:cNvSpPr>
            <a:spLocks noGrp="1"/>
          </p:cNvSpPr>
          <p:nvPr>
            <p:ph type="body" idx="1"/>
          </p:nvPr>
        </p:nvSpPr>
        <p:spPr>
          <a:xfrm>
            <a:off x="1780777"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
        <p:nvSpPr>
          <p:cNvPr id="4" name="Date Placeholder 3"/>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5" name="Footer Placeholder 4"/>
          <p:cNvSpPr>
            <a:spLocks noGrp="1"/>
          </p:cNvSpPr>
          <p:nvPr>
            <p:ph type="ftr" sz="quarter" idx="11"/>
          </p:nvPr>
        </p:nvSpPr>
        <p:spPr/>
        <p:txBody>
          <a:bodyPr/>
          <a:lstStyle/>
          <a:p>
            <a:r>
              <a:rPr lang="en-US" noProof="0" dirty="0"/>
              <a:t>Add Footer Here</a:t>
            </a:r>
          </a:p>
        </p:txBody>
      </p:sp>
      <p:cxnSp>
        <p:nvCxnSpPr>
          <p:cNvPr id="15" name="Straight Connector 14"/>
          <p:cNvCxnSpPr/>
          <p:nvPr/>
        </p:nvCxnSpPr>
        <p:spPr>
          <a:xfrm>
            <a:off x="1780777"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0136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292239" y="2161853"/>
            <a:ext cx="4645152" cy="3448595"/>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Content Placeholder 3"/>
          <p:cNvSpPr>
            <a:spLocks noGrp="1"/>
          </p:cNvSpPr>
          <p:nvPr>
            <p:ph sz="half" idx="2"/>
          </p:nvPr>
        </p:nvSpPr>
        <p:spPr>
          <a:xfrm>
            <a:off x="6258679" y="2168318"/>
            <a:ext cx="4645152" cy="344152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Date Placeholder 4"/>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6" name="Footer Placeholder 5"/>
          <p:cNvSpPr>
            <a:spLocks noGrp="1"/>
          </p:cNvSpPr>
          <p:nvPr>
            <p:ph type="ftr" sz="quarter" idx="11"/>
          </p:nvPr>
        </p:nvSpPr>
        <p:spPr/>
        <p:txBody>
          <a:bodyPr/>
          <a:lstStyle/>
          <a:p>
            <a:r>
              <a:rPr lang="en-US" noProof="0" dirty="0"/>
              <a:t>Add Footer Here</a:t>
            </a:r>
          </a:p>
        </p:txBody>
      </p:sp>
      <p:cxnSp>
        <p:nvCxnSpPr>
          <p:cNvPr id="9" name="Straight Connector 8">
            <a:extLst>
              <a:ext uri="{FF2B5EF4-FFF2-40B4-BE49-F238E27FC236}">
                <a16:creationId xmlns:a16="http://schemas.microsoft.com/office/drawing/2014/main" xmlns="" id="{4715607D-9DE2-4687-AAF8-EF2427252A90}"/>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itle 6">
            <a:extLst>
              <a:ext uri="{FF2B5EF4-FFF2-40B4-BE49-F238E27FC236}">
                <a16:creationId xmlns:a16="http://schemas.microsoft.com/office/drawing/2014/main" xmlns="" id="{2F96D46B-C1B8-46AB-87DF-61A8058B1F42}"/>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277750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87315" y="1950795"/>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4" name="Content Placeholder 3"/>
          <p:cNvSpPr>
            <a:spLocks noGrp="1"/>
          </p:cNvSpPr>
          <p:nvPr>
            <p:ph sz="half" idx="2"/>
          </p:nvPr>
        </p:nvSpPr>
        <p:spPr>
          <a:xfrm>
            <a:off x="1287315" y="2755515"/>
            <a:ext cx="4645152" cy="2644457"/>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Text Placeholder 4"/>
          <p:cNvSpPr>
            <a:spLocks noGrp="1"/>
          </p:cNvSpPr>
          <p:nvPr>
            <p:ph type="body" sz="quarter" idx="3"/>
          </p:nvPr>
        </p:nvSpPr>
        <p:spPr>
          <a:xfrm>
            <a:off x="6252486" y="1954249"/>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6" name="Content Placeholder 5"/>
          <p:cNvSpPr>
            <a:spLocks noGrp="1"/>
          </p:cNvSpPr>
          <p:nvPr>
            <p:ph sz="quarter" idx="4"/>
          </p:nvPr>
        </p:nvSpPr>
        <p:spPr>
          <a:xfrm>
            <a:off x="6252486" y="2752737"/>
            <a:ext cx="4645152" cy="2637371"/>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7" name="Date Placeholder 6"/>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8" name="Footer Placeholder 7"/>
          <p:cNvSpPr>
            <a:spLocks noGrp="1"/>
          </p:cNvSpPr>
          <p:nvPr>
            <p:ph type="ftr" sz="quarter" idx="11"/>
          </p:nvPr>
        </p:nvSpPr>
        <p:spPr/>
        <p:txBody>
          <a:bodyPr/>
          <a:lstStyle/>
          <a:p>
            <a:r>
              <a:rPr lang="en-US" noProof="0" dirty="0"/>
              <a:t>Add Footer Here</a:t>
            </a:r>
          </a:p>
        </p:txBody>
      </p:sp>
      <p:cxnSp>
        <p:nvCxnSpPr>
          <p:cNvPr id="11" name="Straight Connector 10">
            <a:extLst>
              <a:ext uri="{FF2B5EF4-FFF2-40B4-BE49-F238E27FC236}">
                <a16:creationId xmlns:a16="http://schemas.microsoft.com/office/drawing/2014/main" xmlns="" id="{C384AA55-1960-47F4-BA3C-E97A6F2D0B19}"/>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9" name="Title 8">
            <a:extLst>
              <a:ext uri="{FF2B5EF4-FFF2-40B4-BE49-F238E27FC236}">
                <a16:creationId xmlns:a16="http://schemas.microsoft.com/office/drawing/2014/main" xmlns="" id="{09471694-1220-4CFC-A31F-622E5D3DE2D5}"/>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981749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4" name="Footer Placeholder 3"/>
          <p:cNvSpPr>
            <a:spLocks noGrp="1"/>
          </p:cNvSpPr>
          <p:nvPr>
            <p:ph type="ftr" sz="quarter" idx="11"/>
          </p:nvPr>
        </p:nvSpPr>
        <p:spPr/>
        <p:txBody>
          <a:bodyPr/>
          <a:lstStyle/>
          <a:p>
            <a:r>
              <a:rPr lang="en-US" noProof="0" dirty="0"/>
              <a:t>Add Footer Here</a:t>
            </a:r>
          </a:p>
        </p:txBody>
      </p:sp>
      <p:cxnSp>
        <p:nvCxnSpPr>
          <p:cNvPr id="7" name="Straight Connector 6">
            <a:extLst>
              <a:ext uri="{FF2B5EF4-FFF2-40B4-BE49-F238E27FC236}">
                <a16:creationId xmlns:a16="http://schemas.microsoft.com/office/drawing/2014/main" xmlns="" id="{FFB55B52-B62C-4800-AAC1-B15AF2FE1F45}"/>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 name="Title 4">
            <a:extLst>
              <a:ext uri="{FF2B5EF4-FFF2-40B4-BE49-F238E27FC236}">
                <a16:creationId xmlns:a16="http://schemas.microsoft.com/office/drawing/2014/main" xmlns="" id="{3DF0054B-B64C-418E-A1B8-428EE4A1DB50}"/>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453955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4" name="Footer Placeholder 3"/>
          <p:cNvSpPr>
            <a:spLocks noGrp="1"/>
          </p:cNvSpPr>
          <p:nvPr>
            <p:ph type="ftr" sz="quarter" idx="11"/>
          </p:nvPr>
        </p:nvSpPr>
        <p:spPr/>
        <p:txBody>
          <a:bodyPr/>
          <a:lstStyle/>
          <a:p>
            <a:r>
              <a:rPr lang="en-US" noProof="0" dirty="0"/>
              <a:t>Add Footer Here</a:t>
            </a:r>
          </a:p>
        </p:txBody>
      </p:sp>
      <p:cxnSp>
        <p:nvCxnSpPr>
          <p:cNvPr id="7" name="Straight Connector 6">
            <a:extLst>
              <a:ext uri="{FF2B5EF4-FFF2-40B4-BE49-F238E27FC236}">
                <a16:creationId xmlns:a16="http://schemas.microsoft.com/office/drawing/2014/main" xmlns="" id="{FFB55B52-B62C-4800-AAC1-B15AF2FE1F45}"/>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 name="Title 4">
            <a:extLst>
              <a:ext uri="{FF2B5EF4-FFF2-40B4-BE49-F238E27FC236}">
                <a16:creationId xmlns:a16="http://schemas.microsoft.com/office/drawing/2014/main" xmlns="" id="{3DF0054B-B64C-418E-A1B8-428EE4A1DB50}"/>
              </a:ext>
            </a:extLst>
          </p:cNvPr>
          <p:cNvSpPr>
            <a:spLocks noGrp="1"/>
          </p:cNvSpPr>
          <p:nvPr>
            <p:ph type="title"/>
          </p:nvPr>
        </p:nvSpPr>
        <p:spPr/>
        <p:txBody>
          <a:bodyPr/>
          <a:lstStyle/>
          <a:p>
            <a:r>
              <a:rPr lang="en-US" noProof="0" smtClean="0"/>
              <a:t>Click to edit Master title style</a:t>
            </a:r>
            <a:endParaRPr lang="en-US" noProof="0"/>
          </a:p>
        </p:txBody>
      </p:sp>
      <p:sp>
        <p:nvSpPr>
          <p:cNvPr id="6" name="Text Placeholder 5">
            <a:extLst>
              <a:ext uri="{FF2B5EF4-FFF2-40B4-BE49-F238E27FC236}">
                <a16:creationId xmlns:a16="http://schemas.microsoft.com/office/drawing/2014/main" xmlns="" id="{A5A680F6-C147-410B-94DF-19850752D7DF}"/>
              </a:ext>
            </a:extLst>
          </p:cNvPr>
          <p:cNvSpPr>
            <a:spLocks noGrp="1"/>
          </p:cNvSpPr>
          <p:nvPr>
            <p:ph type="body" sz="quarter" idx="12"/>
          </p:nvPr>
        </p:nvSpPr>
        <p:spPr>
          <a:xfrm>
            <a:off x="1694656" y="1865037"/>
            <a:ext cx="8802688" cy="3127927"/>
          </a:xfrm>
        </p:spPr>
        <p:txBody>
          <a:bodyPr anchor="ctr">
            <a:normAutofit/>
          </a:bodyPr>
          <a:lstStyle>
            <a:lvl1pPr marL="0" indent="0" algn="ctr">
              <a:buNone/>
              <a:defRPr sz="6000"/>
            </a:lvl1pPr>
            <a:lvl2pPr marL="457200" indent="0">
              <a:buNone/>
              <a:defRPr/>
            </a:lvl2pPr>
          </a:lstStyle>
          <a:p>
            <a:pPr lvl="0"/>
            <a:r>
              <a:rPr lang="en-US" noProof="0" smtClean="0"/>
              <a:t>Edit Master text styles</a:t>
            </a:r>
          </a:p>
        </p:txBody>
      </p:sp>
    </p:spTree>
    <p:extLst>
      <p:ext uri="{BB962C8B-B14F-4D97-AF65-F5344CB8AC3E}">
        <p14:creationId xmlns:p14="http://schemas.microsoft.com/office/powerpoint/2010/main" val="4010242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3" name="Footer Placeholder 2"/>
          <p:cNvSpPr>
            <a:spLocks noGrp="1"/>
          </p:cNvSpPr>
          <p:nvPr>
            <p:ph type="ftr" sz="quarter" idx="11"/>
          </p:nvPr>
        </p:nvSpPr>
        <p:spPr/>
        <p:txBody>
          <a:bodyPr/>
          <a:lstStyle/>
          <a:p>
            <a:r>
              <a:rPr lang="en-US" noProof="0" dirty="0"/>
              <a:t>Add Footer Here </a:t>
            </a:r>
          </a:p>
        </p:txBody>
      </p:sp>
    </p:spTree>
    <p:extLst>
      <p:ext uri="{BB962C8B-B14F-4D97-AF65-F5344CB8AC3E}">
        <p14:creationId xmlns:p14="http://schemas.microsoft.com/office/powerpoint/2010/main" val="3771245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5246" y="1645522"/>
            <a:ext cx="5807176" cy="3840852"/>
          </a:xfrm>
        </p:spPr>
        <p:txBody>
          <a:bodyPr anchor="ct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Text Placeholder 3"/>
          <p:cNvSpPr>
            <a:spLocks noGrp="1"/>
          </p:cNvSpPr>
          <p:nvPr>
            <p:ph type="body" sz="half" idx="2"/>
          </p:nvPr>
        </p:nvSpPr>
        <p:spPr>
          <a:xfrm>
            <a:off x="1290909" y="1645522"/>
            <a:ext cx="3600000" cy="3836725"/>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5" name="Date Placeholder 4"/>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6" name="Footer Placeholder 5"/>
          <p:cNvSpPr>
            <a:spLocks noGrp="1"/>
          </p:cNvSpPr>
          <p:nvPr>
            <p:ph type="ftr" sz="quarter" idx="11"/>
          </p:nvPr>
        </p:nvSpPr>
        <p:spPr/>
        <p:txBody>
          <a:bodyPr/>
          <a:lstStyle/>
          <a:p>
            <a:r>
              <a:rPr lang="en-US" noProof="0" dirty="0"/>
              <a:t>Add Footer Here</a:t>
            </a:r>
          </a:p>
        </p:txBody>
      </p:sp>
      <p:cxnSp>
        <p:nvCxnSpPr>
          <p:cNvPr id="9" name="Straight Connector 8">
            <a:extLst>
              <a:ext uri="{FF2B5EF4-FFF2-40B4-BE49-F238E27FC236}">
                <a16:creationId xmlns:a16="http://schemas.microsoft.com/office/drawing/2014/main" xmlns="" id="{6CC09F73-0AD6-4A1E-A331-75A00B808982}"/>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itle 6">
            <a:extLst>
              <a:ext uri="{FF2B5EF4-FFF2-40B4-BE49-F238E27FC236}">
                <a16:creationId xmlns:a16="http://schemas.microsoft.com/office/drawing/2014/main" xmlns="" id="{1B74F78C-6D32-47C3-ABB2-6E7092A9C4A3}"/>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328165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ntent and Gallery ">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0394" y="3128470"/>
            <a:ext cx="3024000" cy="1906565"/>
          </a:xfrm>
        </p:spPr>
        <p:txBody>
          <a:bodyPr anchor="ct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Text Placeholder 3"/>
          <p:cNvSpPr>
            <a:spLocks noGrp="1"/>
          </p:cNvSpPr>
          <p:nvPr>
            <p:ph type="body" sz="half" idx="2"/>
          </p:nvPr>
        </p:nvSpPr>
        <p:spPr>
          <a:xfrm>
            <a:off x="7873638" y="5144980"/>
            <a:ext cx="3036438" cy="807405"/>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5" name="Date Placeholder 4"/>
          <p:cNvSpPr>
            <a:spLocks noGrp="1"/>
          </p:cNvSpPr>
          <p:nvPr>
            <p:ph type="dt" sz="half" idx="10"/>
          </p:nvPr>
        </p:nvSpPr>
        <p:spPr/>
        <p:txBody>
          <a:bodyPr/>
          <a:lstStyle/>
          <a:p>
            <a:fld id="{2D202488-4139-4052-B998-251C9C912739}" type="datetimeFigureOut">
              <a:rPr lang="en-US" noProof="0" smtClean="0"/>
              <a:t>4/30/2020</a:t>
            </a:fld>
            <a:endParaRPr lang="en-US" noProof="0" dirty="0"/>
          </a:p>
        </p:txBody>
      </p:sp>
      <p:sp>
        <p:nvSpPr>
          <p:cNvPr id="6" name="Footer Placeholder 5"/>
          <p:cNvSpPr>
            <a:spLocks noGrp="1"/>
          </p:cNvSpPr>
          <p:nvPr>
            <p:ph type="ftr" sz="quarter" idx="11"/>
          </p:nvPr>
        </p:nvSpPr>
        <p:spPr/>
        <p:txBody>
          <a:bodyPr/>
          <a:lstStyle/>
          <a:p>
            <a:r>
              <a:rPr lang="en-US" noProof="0" dirty="0"/>
              <a:t>Add Footer Here</a:t>
            </a:r>
          </a:p>
        </p:txBody>
      </p:sp>
      <p:cxnSp>
        <p:nvCxnSpPr>
          <p:cNvPr id="9" name="Straight Connector 8">
            <a:extLst>
              <a:ext uri="{FF2B5EF4-FFF2-40B4-BE49-F238E27FC236}">
                <a16:creationId xmlns:a16="http://schemas.microsoft.com/office/drawing/2014/main" xmlns="" id="{6CC09F73-0AD6-4A1E-A331-75A00B808982}"/>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8" name="Content Placeholder 2">
            <a:extLst>
              <a:ext uri="{FF2B5EF4-FFF2-40B4-BE49-F238E27FC236}">
                <a16:creationId xmlns:a16="http://schemas.microsoft.com/office/drawing/2014/main" xmlns="" id="{9DE9A20D-024F-4A17-9B20-526AA4037253}"/>
              </a:ext>
            </a:extLst>
          </p:cNvPr>
          <p:cNvSpPr>
            <a:spLocks noGrp="1"/>
          </p:cNvSpPr>
          <p:nvPr>
            <p:ph idx="12"/>
          </p:nvPr>
        </p:nvSpPr>
        <p:spPr>
          <a:xfrm>
            <a:off x="4602108" y="3128470"/>
            <a:ext cx="3024000" cy="1906565"/>
          </a:xfrm>
        </p:spPr>
        <p:txBody>
          <a:bodyPr anchor="ct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0" name="Content Placeholder 2">
            <a:extLst>
              <a:ext uri="{FF2B5EF4-FFF2-40B4-BE49-F238E27FC236}">
                <a16:creationId xmlns:a16="http://schemas.microsoft.com/office/drawing/2014/main" xmlns="" id="{37D8F60F-F9DD-4AAC-BF28-C004CCDF2D69}"/>
              </a:ext>
            </a:extLst>
          </p:cNvPr>
          <p:cNvSpPr>
            <a:spLocks noGrp="1"/>
          </p:cNvSpPr>
          <p:nvPr>
            <p:ph idx="13"/>
          </p:nvPr>
        </p:nvSpPr>
        <p:spPr>
          <a:xfrm>
            <a:off x="7873638" y="3128470"/>
            <a:ext cx="3024000" cy="1906565"/>
          </a:xfrm>
        </p:spPr>
        <p:txBody>
          <a:bodyPr anchor="ct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1" name="Text Placeholder 3">
            <a:extLst>
              <a:ext uri="{FF2B5EF4-FFF2-40B4-BE49-F238E27FC236}">
                <a16:creationId xmlns:a16="http://schemas.microsoft.com/office/drawing/2014/main" xmlns="" id="{8F09FDD8-5B1C-4AAA-8EEC-0A77C9E477D1}"/>
              </a:ext>
            </a:extLst>
          </p:cNvPr>
          <p:cNvSpPr>
            <a:spLocks noGrp="1"/>
          </p:cNvSpPr>
          <p:nvPr>
            <p:ph type="body" sz="half" idx="14"/>
          </p:nvPr>
        </p:nvSpPr>
        <p:spPr>
          <a:xfrm>
            <a:off x="4595889" y="5144979"/>
            <a:ext cx="3036438" cy="807405"/>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12" name="Text Placeholder 3">
            <a:extLst>
              <a:ext uri="{FF2B5EF4-FFF2-40B4-BE49-F238E27FC236}">
                <a16:creationId xmlns:a16="http://schemas.microsoft.com/office/drawing/2014/main" xmlns="" id="{E6DF0B7E-E17E-4875-966D-4DE67F755B71}"/>
              </a:ext>
            </a:extLst>
          </p:cNvPr>
          <p:cNvSpPr>
            <a:spLocks noGrp="1"/>
          </p:cNvSpPr>
          <p:nvPr>
            <p:ph type="body" sz="half" idx="15"/>
          </p:nvPr>
        </p:nvSpPr>
        <p:spPr>
          <a:xfrm>
            <a:off x="1306587" y="5144978"/>
            <a:ext cx="3036438" cy="807405"/>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cxnSp>
        <p:nvCxnSpPr>
          <p:cNvPr id="13" name="Straight Connector 12">
            <a:extLst>
              <a:ext uri="{FF2B5EF4-FFF2-40B4-BE49-F238E27FC236}">
                <a16:creationId xmlns:a16="http://schemas.microsoft.com/office/drawing/2014/main" xmlns="" id="{5685D963-B130-47E9-AFCC-AEBED2B1155B}"/>
              </a:ext>
            </a:extLst>
          </p:cNvPr>
          <p:cNvCxnSpPr>
            <a:cxnSpLocks/>
          </p:cNvCxnSpPr>
          <p:nvPr userDrawn="1"/>
        </p:nvCxnSpPr>
        <p:spPr>
          <a:xfrm>
            <a:off x="4484077" y="5144978"/>
            <a:ext cx="0" cy="807405"/>
          </a:xfrm>
          <a:prstGeom prst="line">
            <a:avLst/>
          </a:prstGeom>
          <a:ln w="19050">
            <a:solidFill>
              <a:schemeClr val="bg2">
                <a:lumMod val="75000"/>
              </a:schemeClr>
            </a:solidFill>
          </a:ln>
        </p:spPr>
        <p:style>
          <a:lnRef idx="3">
            <a:schemeClr val="accent1"/>
          </a:lnRef>
          <a:fillRef idx="0">
            <a:schemeClr val="accent1"/>
          </a:fillRef>
          <a:effectRef idx="2">
            <a:schemeClr val="accent1"/>
          </a:effectRef>
          <a:fontRef idx="minor">
            <a:schemeClr val="tx1"/>
          </a:fontRef>
        </p:style>
      </p:cxnSp>
      <p:cxnSp>
        <p:nvCxnSpPr>
          <p:cNvPr id="14" name="Straight Connector 13">
            <a:extLst>
              <a:ext uri="{FF2B5EF4-FFF2-40B4-BE49-F238E27FC236}">
                <a16:creationId xmlns:a16="http://schemas.microsoft.com/office/drawing/2014/main" xmlns="" id="{2FA9B6CF-713A-4942-BE35-A61AFCDDFD3D}"/>
              </a:ext>
            </a:extLst>
          </p:cNvPr>
          <p:cNvCxnSpPr>
            <a:cxnSpLocks/>
          </p:cNvCxnSpPr>
          <p:nvPr userDrawn="1"/>
        </p:nvCxnSpPr>
        <p:spPr>
          <a:xfrm>
            <a:off x="7757747" y="5144978"/>
            <a:ext cx="0" cy="807405"/>
          </a:xfrm>
          <a:prstGeom prst="line">
            <a:avLst/>
          </a:prstGeom>
          <a:ln w="19050">
            <a:solidFill>
              <a:schemeClr val="bg2">
                <a:lumMod val="75000"/>
              </a:schemeClr>
            </a:solidFill>
          </a:ln>
        </p:spPr>
        <p:style>
          <a:lnRef idx="3">
            <a:schemeClr val="accent1"/>
          </a:lnRef>
          <a:fillRef idx="0">
            <a:schemeClr val="accent1"/>
          </a:fillRef>
          <a:effectRef idx="2">
            <a:schemeClr val="accent1"/>
          </a:effectRef>
          <a:fontRef idx="minor">
            <a:schemeClr val="tx1"/>
          </a:fontRef>
        </p:style>
      </p:cxnSp>
      <p:sp>
        <p:nvSpPr>
          <p:cNvPr id="19" name="Text Placeholder 18">
            <a:extLst>
              <a:ext uri="{FF2B5EF4-FFF2-40B4-BE49-F238E27FC236}">
                <a16:creationId xmlns:a16="http://schemas.microsoft.com/office/drawing/2014/main" xmlns="" id="{93809A32-C7A4-4739-994B-BE492F855ACC}"/>
              </a:ext>
            </a:extLst>
          </p:cNvPr>
          <p:cNvSpPr>
            <a:spLocks noGrp="1"/>
          </p:cNvSpPr>
          <p:nvPr>
            <p:ph type="body" sz="quarter" idx="16"/>
          </p:nvPr>
        </p:nvSpPr>
        <p:spPr>
          <a:xfrm>
            <a:off x="1290908" y="1617663"/>
            <a:ext cx="9618391" cy="1336675"/>
          </a:xfrm>
        </p:spPr>
        <p:txBody>
          <a:bodyPr>
            <a:noAutofit/>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7" name="Title 6">
            <a:extLst>
              <a:ext uri="{FF2B5EF4-FFF2-40B4-BE49-F238E27FC236}">
                <a16:creationId xmlns:a16="http://schemas.microsoft.com/office/drawing/2014/main" xmlns="" id="{2C1ABD52-D5FE-4FC2-8449-5DA0E52853E1}"/>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2242703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noProof="0" smtClean="0"/>
              <a:t>Click to edit Master title style</a:t>
            </a:r>
            <a:endParaRPr lang="en-US" noProof="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5" name="Date Placeholder 4"/>
          <p:cNvSpPr>
            <a:spLocks noGrp="1"/>
          </p:cNvSpPr>
          <p:nvPr>
            <p:ph type="dt" sz="half" idx="10"/>
          </p:nvPr>
        </p:nvSpPr>
        <p:spPr>
          <a:xfrm>
            <a:off x="7236069" y="6332578"/>
            <a:ext cx="4315852" cy="320123"/>
          </a:xfrm>
        </p:spPr>
        <p:txBody>
          <a:bodyPr/>
          <a:lstStyle>
            <a:lvl1pPr algn="r">
              <a:defRPr/>
            </a:lvl1pPr>
          </a:lstStyle>
          <a:p>
            <a:fld id="{2D202488-4139-4052-B998-251C9C912739}" type="datetimeFigureOut">
              <a:rPr lang="en-US" noProof="0" smtClean="0"/>
              <a:pPr/>
              <a:t>4/30/2020</a:t>
            </a:fld>
            <a:endParaRPr lang="en-US" noProof="0" dirty="0"/>
          </a:p>
        </p:txBody>
      </p:sp>
      <p:sp>
        <p:nvSpPr>
          <p:cNvPr id="6" name="Footer Placeholder 5"/>
          <p:cNvSpPr>
            <a:spLocks noGrp="1"/>
          </p:cNvSpPr>
          <p:nvPr>
            <p:ph type="ftr" sz="quarter" idx="11"/>
          </p:nvPr>
        </p:nvSpPr>
        <p:spPr>
          <a:xfrm>
            <a:off x="1447382" y="6332578"/>
            <a:ext cx="5541004" cy="320931"/>
          </a:xfrm>
        </p:spPr>
        <p:txBody>
          <a:bodyPr/>
          <a:lstStyle/>
          <a:p>
            <a:r>
              <a:rPr lang="en-US" noProof="0" dirty="0"/>
              <a:t>Add Footer Here</a:t>
            </a: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1589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3"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cstate="screen">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a:ext>
            </a:extLst>
          </a:blip>
          <a:srcRect b="-1562"/>
          <a:stretch/>
        </p:blipFill>
        <p:spPr bwMode="black">
          <a:xfrm>
            <a:off x="0" y="6126480"/>
            <a:ext cx="12192000" cy="742950"/>
          </a:xfrm>
          <a:prstGeom prst="rect">
            <a:avLst/>
          </a:prstGeom>
        </p:spPr>
      </p:pic>
      <p:sp>
        <p:nvSpPr>
          <p:cNvPr id="2" name="Title Placeholder 1"/>
          <p:cNvSpPr>
            <a:spLocks noGrp="1"/>
          </p:cNvSpPr>
          <p:nvPr>
            <p:ph type="title"/>
          </p:nvPr>
        </p:nvSpPr>
        <p:spPr>
          <a:xfrm>
            <a:off x="1294363" y="804519"/>
            <a:ext cx="9603275" cy="1049235"/>
          </a:xfrm>
          <a:prstGeom prst="rect">
            <a:avLst/>
          </a:prstGeom>
        </p:spPr>
        <p:txBody>
          <a:bodyPr vert="horz" lIns="91440" tIns="45720" rIns="91440" bIns="45720" rtlCol="0" anchor="t">
            <a:normAutofit/>
          </a:bodyPr>
          <a:lstStyle/>
          <a:p>
            <a:r>
              <a:rPr lang="en-US" noProof="0" smtClean="0"/>
              <a:t>Click to edit Master title style</a:t>
            </a:r>
            <a:endParaRPr lang="en-US" noProof="0"/>
          </a:p>
        </p:txBody>
      </p:sp>
      <p:sp>
        <p:nvSpPr>
          <p:cNvPr id="3" name="Text Placeholder 2"/>
          <p:cNvSpPr>
            <a:spLocks noGrp="1"/>
          </p:cNvSpPr>
          <p:nvPr>
            <p:ph type="body" idx="1"/>
          </p:nvPr>
        </p:nvSpPr>
        <p:spPr>
          <a:xfrm>
            <a:off x="1294363" y="2015732"/>
            <a:ext cx="9603275" cy="3450613"/>
          </a:xfrm>
          <a:prstGeom prst="rect">
            <a:avLst/>
          </a:prstGeom>
        </p:spPr>
        <p:txBody>
          <a:bodyPr vert="horz" lIns="91440" tIns="45720" rIns="91440" bIns="45720" rtlCol="0">
            <a:normAutofit/>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p:cNvSpPr>
            <a:spLocks noGrp="1"/>
          </p:cNvSpPr>
          <p:nvPr>
            <p:ph type="dt" sz="half" idx="2"/>
          </p:nvPr>
        </p:nvSpPr>
        <p:spPr>
          <a:xfrm>
            <a:off x="7396923" y="6340793"/>
            <a:ext cx="3500715" cy="309201"/>
          </a:xfrm>
          <a:prstGeom prst="rect">
            <a:avLst/>
          </a:prstGeom>
        </p:spPr>
        <p:txBody>
          <a:bodyPr vert="horz" lIns="91440" tIns="45720" rIns="91440" bIns="45720" rtlCol="0" anchor="ctr"/>
          <a:lstStyle>
            <a:lvl1pPr algn="r">
              <a:defRPr sz="1000">
                <a:solidFill>
                  <a:schemeClr val="bg1"/>
                </a:solidFill>
              </a:defRPr>
            </a:lvl1pPr>
          </a:lstStyle>
          <a:p>
            <a:fld id="{2D202488-4139-4052-B998-251C9C912739}" type="datetimeFigureOut">
              <a:rPr lang="en-US" noProof="0" smtClean="0"/>
              <a:pPr/>
              <a:t>4/30/2020</a:t>
            </a:fld>
            <a:endParaRPr lang="en-US" noProof="0" dirty="0"/>
          </a:p>
        </p:txBody>
      </p:sp>
      <p:sp>
        <p:nvSpPr>
          <p:cNvPr id="5" name="Footer Placeholder 4"/>
          <p:cNvSpPr>
            <a:spLocks noGrp="1"/>
          </p:cNvSpPr>
          <p:nvPr>
            <p:ph type="ftr" sz="quarter" idx="3"/>
          </p:nvPr>
        </p:nvSpPr>
        <p:spPr>
          <a:xfrm>
            <a:off x="1294364" y="6339730"/>
            <a:ext cx="5938836" cy="309201"/>
          </a:xfrm>
          <a:prstGeom prst="rect">
            <a:avLst/>
          </a:prstGeom>
        </p:spPr>
        <p:txBody>
          <a:bodyPr vert="horz" lIns="91440" tIns="45720" rIns="91440" bIns="45720" rtlCol="0" anchor="ctr"/>
          <a:lstStyle>
            <a:lvl1pPr algn="l">
              <a:defRPr sz="1000">
                <a:solidFill>
                  <a:schemeClr val="bg1"/>
                </a:solidFill>
              </a:defRPr>
            </a:lvl1pPr>
          </a:lstStyle>
          <a:p>
            <a:r>
              <a:rPr lang="en-US" noProof="0" dirty="0"/>
              <a:t>Add Footer Here</a:t>
            </a: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75870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7" r:id="rId7"/>
    <p:sldLayoutId id="2147483691" r:id="rId8"/>
    <p:sldLayoutId id="2147483692" r:id="rId9"/>
    <p:sldLayoutId id="2147483696" r:id="rId10"/>
    <p:sldLayoutId id="2147483693" r:id="rId11"/>
  </p:sldLayoutIdLst>
  <p:txStyles>
    <p:titleStyle>
      <a:lvl1pPr algn="l" defTabSz="914400" rtl="1"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r" defTabSz="914400" rtl="1"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r" defTabSz="914400" rtl="1"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DCA56C-7A25-4BD4-AA72-5256E68BE4CB}"/>
              </a:ext>
            </a:extLst>
          </p:cNvPr>
          <p:cNvSpPr>
            <a:spLocks noGrp="1"/>
          </p:cNvSpPr>
          <p:nvPr>
            <p:ph type="ctrTitle"/>
          </p:nvPr>
        </p:nvSpPr>
        <p:spPr/>
        <p:txBody>
          <a:bodyPr/>
          <a:lstStyle/>
          <a:p>
            <a:pPr algn="ctr"/>
            <a:r>
              <a:rPr lang="fa-IR" dirty="0" smtClean="0">
                <a:cs typeface="B Titr" panose="00000700000000000000" pitchFamily="2" charset="-78"/>
              </a:rPr>
              <a:t>به نام خدا</a:t>
            </a:r>
            <a:endParaRPr lang="en-US" dirty="0">
              <a:cs typeface="B Titr" panose="00000700000000000000" pitchFamily="2" charset="-78"/>
            </a:endParaRPr>
          </a:p>
        </p:txBody>
      </p:sp>
    </p:spTree>
    <p:extLst>
      <p:ext uri="{BB962C8B-B14F-4D97-AF65-F5344CB8AC3E}">
        <p14:creationId xmlns:p14="http://schemas.microsoft.com/office/powerpoint/2010/main" val="41042943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DCA56C-7A25-4BD4-AA72-5256E68BE4CB}"/>
              </a:ext>
            </a:extLst>
          </p:cNvPr>
          <p:cNvSpPr>
            <a:spLocks noGrp="1"/>
          </p:cNvSpPr>
          <p:nvPr>
            <p:ph type="ctrTitle"/>
          </p:nvPr>
        </p:nvSpPr>
        <p:spPr/>
        <p:txBody>
          <a:bodyPr/>
          <a:lstStyle/>
          <a:p>
            <a:pPr algn="ctr"/>
            <a:r>
              <a:rPr lang="fa-IR" dirty="0" smtClean="0">
                <a:cs typeface="B Titr" panose="00000700000000000000" pitchFamily="2" charset="-78"/>
              </a:rPr>
              <a:t>صدمات وارده به نوزاد</a:t>
            </a:r>
            <a:endParaRPr lang="en-US" dirty="0">
              <a:cs typeface="B Titr" panose="00000700000000000000" pitchFamily="2" charset="-78"/>
            </a:endParaRPr>
          </a:p>
        </p:txBody>
      </p:sp>
    </p:spTree>
    <p:extLst>
      <p:ext uri="{BB962C8B-B14F-4D97-AF65-F5344CB8AC3E}">
        <p14:creationId xmlns:p14="http://schemas.microsoft.com/office/powerpoint/2010/main" val="115118743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صدمات وارده به نوزاد در حین تولد:</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2015732"/>
            <a:ext cx="9603275" cy="4096310"/>
          </a:xfrm>
        </p:spPr>
        <p:txBody>
          <a:bodyPr>
            <a:normAutofit fontScale="92500"/>
          </a:bodyPr>
          <a:lstStyle/>
          <a:p>
            <a:pPr lvl="0"/>
            <a:r>
              <a:rPr lang="fa-IR" sz="2400" b="1" dirty="0" smtClean="0">
                <a:solidFill>
                  <a:srgbClr val="000000"/>
                </a:solidFill>
                <a:ea typeface="Tahoma" panose="020B0604030504040204" pitchFamily="34" charset="0"/>
                <a:cs typeface="B Nazanin" panose="00000400000000000000" pitchFamily="2" charset="-78"/>
              </a:rPr>
              <a:t>به </a:t>
            </a:r>
            <a:r>
              <a:rPr lang="fa-IR" sz="2400" b="1" dirty="0">
                <a:solidFill>
                  <a:srgbClr val="000000"/>
                </a:solidFill>
                <a:ea typeface="Tahoma" panose="020B0604030504040204" pitchFamily="34" charset="0"/>
                <a:cs typeface="B Nazanin" panose="00000400000000000000" pitchFamily="2" charset="-78"/>
              </a:rPr>
              <a:t>صدمات تروماتیک و انو کیستیک قابل اجتناب و غیرقابل اجتناب که در حین زایمان به نوزاد وارد شده است </a:t>
            </a:r>
          </a:p>
          <a:p>
            <a:pPr lvl="0"/>
            <a:r>
              <a:rPr lang="fa-IR" sz="2400" b="1" dirty="0">
                <a:solidFill>
                  <a:srgbClr val="000000"/>
                </a:solidFill>
                <a:ea typeface="Tahoma" panose="020B0604030504040204" pitchFamily="34" charset="0"/>
                <a:cs typeface="B Nazanin" panose="00000400000000000000" pitchFamily="2" charset="-78"/>
              </a:rPr>
              <a:t>که به دو بخش تقسیم می‌شود</a:t>
            </a:r>
          </a:p>
          <a:p>
            <a:pPr lvl="0"/>
            <a:r>
              <a:rPr lang="fa-IR" sz="2400" b="1" dirty="0">
                <a:solidFill>
                  <a:srgbClr val="000000"/>
                </a:solidFill>
                <a:ea typeface="Tahoma" panose="020B0604030504040204" pitchFamily="34" charset="0"/>
                <a:cs typeface="B Nazanin" panose="00000400000000000000" pitchFamily="2" charset="-78"/>
              </a:rPr>
              <a:t>1) به علت کمبود لوازم یا قصورات  پزشکی</a:t>
            </a:r>
          </a:p>
          <a:p>
            <a:pPr lvl="0"/>
            <a:r>
              <a:rPr lang="fa-IR" sz="2400" b="1" dirty="0">
                <a:solidFill>
                  <a:srgbClr val="000000"/>
                </a:solidFill>
                <a:ea typeface="Tahoma" panose="020B0604030504040204" pitchFamily="34" charset="0"/>
                <a:cs typeface="B Nazanin" panose="00000400000000000000" pitchFamily="2" charset="-78"/>
              </a:rPr>
              <a:t>2) صدماتی که والدین و کادر درمان در آن دخیل نیست که انواع آن شامل: </a:t>
            </a:r>
          </a:p>
          <a:p>
            <a:pPr lvl="0"/>
            <a:r>
              <a:rPr lang="fa-IR" sz="2400" b="1" dirty="0">
                <a:solidFill>
                  <a:srgbClr val="000000"/>
                </a:solidFill>
                <a:ea typeface="Tahoma" panose="020B0604030504040204" pitchFamily="34" charset="0"/>
                <a:cs typeface="B Nazanin" panose="00000400000000000000" pitchFamily="2" charset="-78"/>
              </a:rPr>
              <a:t>ماکروزوم،نوزاد نارس، زایمان بریچ، زایمان طولانی عدم تناسب سر جنین با لگن مادر است</a:t>
            </a:r>
          </a:p>
        </p:txBody>
      </p:sp>
    </p:spTree>
    <p:extLst>
      <p:ext uri="{BB962C8B-B14F-4D97-AF65-F5344CB8AC3E}">
        <p14:creationId xmlns:p14="http://schemas.microsoft.com/office/powerpoint/2010/main" val="244943165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صدمه به عصب فرنیک:</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2015732"/>
            <a:ext cx="12191999" cy="4096310"/>
          </a:xfrm>
        </p:spPr>
        <p:txBody>
          <a:bodyPr>
            <a:normAutofit lnSpcReduction="10000"/>
          </a:bodyPr>
          <a:lstStyle/>
          <a:p>
            <a:pPr lvl="0"/>
            <a:r>
              <a:rPr lang="fa-IR" sz="2400" b="1" dirty="0" smtClean="0">
                <a:solidFill>
                  <a:srgbClr val="000000"/>
                </a:solidFill>
                <a:ea typeface="Tahoma" panose="020B0604030504040204" pitchFamily="34" charset="0"/>
                <a:cs typeface="B Nazanin" panose="00000400000000000000" pitchFamily="2" charset="-78"/>
              </a:rPr>
              <a:t>آسیب </a:t>
            </a:r>
            <a:r>
              <a:rPr lang="fa-IR" sz="2400" b="1" dirty="0">
                <a:solidFill>
                  <a:srgbClr val="000000"/>
                </a:solidFill>
                <a:ea typeface="Tahoma" panose="020B0604030504040204" pitchFamily="34" charset="0"/>
                <a:cs typeface="B Nazanin" panose="00000400000000000000" pitchFamily="2" charset="-78"/>
              </a:rPr>
              <a:t>عصب فرنیک سبب فلج دیافراگم و در پی آن سیانوز و تنفس دشوار و نامنظم می شود.</a:t>
            </a:r>
          </a:p>
          <a:p>
            <a:pPr lvl="0"/>
            <a:r>
              <a:rPr lang="fa-IR" sz="2400" b="1" dirty="0">
                <a:solidFill>
                  <a:srgbClr val="000000"/>
                </a:solidFill>
                <a:ea typeface="Tahoma" panose="020B0604030504040204" pitchFamily="34" charset="0"/>
                <a:cs typeface="B Nazanin" panose="00000400000000000000" pitchFamily="2" charset="-78"/>
              </a:rPr>
              <a:t>چنین آسیب‌هایی که عموماً حالت یک طرفه دارند، با فلج بخش فوقانی شبکه براکیال همراه هستند. </a:t>
            </a:r>
          </a:p>
          <a:p>
            <a:pPr lvl="0"/>
            <a:r>
              <a:rPr lang="fa-IR" sz="2400" b="1" dirty="0">
                <a:solidFill>
                  <a:srgbClr val="000000"/>
                </a:solidFill>
                <a:ea typeface="Tahoma" panose="020B0604030504040204" pitchFamily="34" charset="0"/>
                <a:cs typeface="B Nazanin" panose="00000400000000000000" pitchFamily="2" charset="-78"/>
              </a:rPr>
              <a:t>درمان خاصی برای آنها وجود ندارد.</a:t>
            </a:r>
          </a:p>
          <a:p>
            <a:pPr lvl="0"/>
            <a:r>
              <a:rPr lang="fa-IR" sz="2400" b="1" dirty="0">
                <a:solidFill>
                  <a:srgbClr val="000000"/>
                </a:solidFill>
                <a:ea typeface="Tahoma" panose="020B0604030504040204" pitchFamily="34" charset="0"/>
                <a:cs typeface="B Nazanin" panose="00000400000000000000" pitchFamily="2" charset="-78"/>
              </a:rPr>
              <a:t>باید نوزاد را به پهلوی مبتلا خوابانید و در صورت نیاز، به او اکسیژن تجویز کرد. </a:t>
            </a:r>
          </a:p>
          <a:p>
            <a:pPr lvl="0"/>
            <a:r>
              <a:rPr lang="fa-IR" sz="2400" b="1" dirty="0">
                <a:solidFill>
                  <a:srgbClr val="000000"/>
                </a:solidFill>
                <a:ea typeface="Tahoma" panose="020B0604030504040204" pitchFamily="34" charset="0"/>
                <a:cs typeface="B Nazanin" panose="00000400000000000000" pitchFamily="2" charset="-78"/>
              </a:rPr>
              <a:t>عفونت‌های ریوی جز عوارض جدی فلج دیافراگم هستند.</a:t>
            </a:r>
          </a:p>
        </p:txBody>
      </p:sp>
    </p:spTree>
    <p:extLst>
      <p:ext uri="{BB962C8B-B14F-4D97-AF65-F5344CB8AC3E}">
        <p14:creationId xmlns:p14="http://schemas.microsoft.com/office/powerpoint/2010/main" val="42614339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صدمات وارده به جمجمه:</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2015732"/>
            <a:ext cx="9603275" cy="4096310"/>
          </a:xfrm>
        </p:spPr>
        <p:txBody>
          <a:bodyPr>
            <a:normAutofit/>
          </a:bodyPr>
          <a:lstStyle/>
          <a:p>
            <a:pPr lvl="0"/>
            <a:r>
              <a:rPr lang="fa-IR" sz="2400" b="1" dirty="0" smtClean="0">
                <a:solidFill>
                  <a:srgbClr val="000000"/>
                </a:solidFill>
                <a:ea typeface="Tahoma" panose="020B0604030504040204" pitchFamily="34" charset="0"/>
                <a:cs typeface="B Nazanin" panose="00000400000000000000" pitchFamily="2" charset="-78"/>
              </a:rPr>
              <a:t>خونریزی </a:t>
            </a:r>
            <a:r>
              <a:rPr lang="fa-IR" sz="2400" b="1" dirty="0">
                <a:solidFill>
                  <a:srgbClr val="000000"/>
                </a:solidFill>
                <a:ea typeface="Tahoma" panose="020B0604030504040204" pitchFamily="34" charset="0"/>
                <a:cs typeface="B Nazanin" panose="00000400000000000000" pitchFamily="2" charset="-78"/>
              </a:rPr>
              <a:t>می تواند سبب هایپر بیلی روبینمی غیر مستقیم می‌شود که درمان آن فتوتراپی است که </a:t>
            </a:r>
          </a:p>
          <a:p>
            <a:pPr lvl="0"/>
            <a:r>
              <a:rPr lang="fa-IR" sz="2400" b="1" dirty="0" smtClean="0">
                <a:solidFill>
                  <a:srgbClr val="000000"/>
                </a:solidFill>
                <a:ea typeface="Tahoma" panose="020B0604030504040204" pitchFamily="34" charset="0"/>
                <a:cs typeface="B Nazanin" panose="00000400000000000000" pitchFamily="2" charset="-78"/>
              </a:rPr>
              <a:t>عموما </a:t>
            </a:r>
            <a:r>
              <a:rPr lang="fa-IR" sz="2400" b="1" dirty="0">
                <a:solidFill>
                  <a:srgbClr val="000000"/>
                </a:solidFill>
                <a:ea typeface="Tahoma" panose="020B0604030504040204" pitchFamily="34" charset="0"/>
                <a:cs typeface="B Nazanin" panose="00000400000000000000" pitchFamily="2" charset="-78"/>
              </a:rPr>
              <a:t>در زایمانهای طولانی و استفاده از فورسپس ایجاد شده </a:t>
            </a:r>
          </a:p>
          <a:p>
            <a:pPr lvl="0"/>
            <a:r>
              <a:rPr lang="fa-IR" sz="2400" b="1" dirty="0" smtClean="0">
                <a:solidFill>
                  <a:srgbClr val="000000"/>
                </a:solidFill>
                <a:ea typeface="Tahoma" panose="020B0604030504040204" pitchFamily="34" charset="0"/>
                <a:cs typeface="B Nazanin" panose="00000400000000000000" pitchFamily="2" charset="-78"/>
              </a:rPr>
              <a:t>تحت </a:t>
            </a:r>
            <a:r>
              <a:rPr lang="fa-IR" sz="2400" b="1" dirty="0">
                <a:solidFill>
                  <a:srgbClr val="000000"/>
                </a:solidFill>
                <a:ea typeface="Tahoma" panose="020B0604030504040204" pitchFamily="34" charset="0"/>
                <a:cs typeface="B Nazanin" panose="00000400000000000000" pitchFamily="2" charset="-78"/>
              </a:rPr>
              <a:t>هیچ شرایطی نباید اقدام به اصلاح شود زیرا بسته به اندازه ظرف ۲ تا ۳ هفته مایع جذب </a:t>
            </a:r>
            <a:r>
              <a:rPr lang="fa-IR" sz="2400" b="1" dirty="0" smtClean="0">
                <a:solidFill>
                  <a:srgbClr val="000000"/>
                </a:solidFill>
                <a:ea typeface="Tahoma" panose="020B0604030504040204" pitchFamily="34" charset="0"/>
                <a:cs typeface="B Nazanin" panose="00000400000000000000" pitchFamily="2" charset="-78"/>
              </a:rPr>
              <a:t>شده</a:t>
            </a:r>
            <a:endParaRPr lang="fa-IR" sz="2400" b="1" dirty="0">
              <a:solidFill>
                <a:srgbClr val="000000"/>
              </a:solidFill>
              <a:ea typeface="Tahoma" panose="020B0604030504040204" pitchFamily="34" charset="0"/>
              <a:cs typeface="B Nazanin" panose="00000400000000000000" pitchFamily="2" charset="-78"/>
            </a:endParaRPr>
          </a:p>
        </p:txBody>
      </p:sp>
    </p:spTree>
    <p:extLst>
      <p:ext uri="{BB962C8B-B14F-4D97-AF65-F5344CB8AC3E}">
        <p14:creationId xmlns:p14="http://schemas.microsoft.com/office/powerpoint/2010/main" val="4032188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اقدامات پرستاری: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2015732"/>
            <a:ext cx="9603275" cy="4096310"/>
          </a:xfrm>
        </p:spPr>
        <p:txBody>
          <a:bodyPr>
            <a:normAutofit/>
          </a:bodyPr>
          <a:lstStyle/>
          <a:p>
            <a:pPr lvl="0"/>
            <a:r>
              <a:rPr lang="fa-IR" sz="2400" b="1" smtClean="0">
                <a:solidFill>
                  <a:srgbClr val="000000"/>
                </a:solidFill>
                <a:ea typeface="Tahoma" panose="020B0604030504040204" pitchFamily="34" charset="0"/>
                <a:cs typeface="B Nazanin" panose="00000400000000000000" pitchFamily="2" charset="-78"/>
              </a:rPr>
              <a:t>عدم آسپیره کردن هماتوم بررسی و مشاهده پوست از نظر زخم هماتوم ساب دورال و خونریزی</a:t>
            </a:r>
          </a:p>
          <a:p>
            <a:pPr lvl="0"/>
            <a:r>
              <a:rPr lang="fa-IR" sz="2400" b="1" smtClean="0">
                <a:solidFill>
                  <a:srgbClr val="000000"/>
                </a:solidFill>
                <a:ea typeface="Tahoma" panose="020B0604030504040204" pitchFamily="34" charset="0"/>
                <a:cs typeface="B Nazanin" panose="00000400000000000000" pitchFamily="2" charset="-78"/>
              </a:rPr>
              <a:t>کاپوت سوکسیدانتوم :به تومور منتشر ادم دار و گاهی اکیموتیک  بافت نرم پوست در نمایش سر جنین هنگام زایمان اطلاق می‌شود </a:t>
            </a:r>
          </a:p>
          <a:p>
            <a:pPr lvl="0"/>
            <a:r>
              <a:rPr lang="fa-IR" sz="2400" b="1" smtClean="0">
                <a:solidFill>
                  <a:srgbClr val="000000"/>
                </a:solidFill>
                <a:ea typeface="Tahoma" panose="020B0604030504040204" pitchFamily="34" charset="0"/>
                <a:cs typeface="B Nazanin" panose="00000400000000000000" pitchFamily="2" charset="-78"/>
              </a:rPr>
              <a:t>برجستگی هایی که در آن ایجاد شده تیره رنگ عموماً از خط میانی سر و خط ها فراتر رفته</a:t>
            </a:r>
            <a:endParaRPr lang="fa-IR" sz="2400" b="1" dirty="0">
              <a:solidFill>
                <a:srgbClr val="000000"/>
              </a:solidFill>
              <a:ea typeface="Tahoma" panose="020B0604030504040204" pitchFamily="34" charset="0"/>
              <a:cs typeface="B Nazanin" panose="00000400000000000000" pitchFamily="2" charset="-78"/>
            </a:endParaRPr>
          </a:p>
        </p:txBody>
      </p:sp>
    </p:spTree>
    <p:extLst>
      <p:ext uri="{BB962C8B-B14F-4D97-AF65-F5344CB8AC3E}">
        <p14:creationId xmlns:p14="http://schemas.microsoft.com/office/powerpoint/2010/main" val="24340072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اقدامات پرستاری: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fontScale="77500" lnSpcReduction="20000"/>
          </a:bodyPr>
          <a:lstStyle/>
          <a:p>
            <a:pPr lvl="0"/>
            <a:r>
              <a:rPr lang="fa-IR" sz="2400" b="1" dirty="0" smtClean="0">
                <a:solidFill>
                  <a:srgbClr val="000000"/>
                </a:solidFill>
                <a:ea typeface="Tahoma" panose="020B0604030504040204" pitchFamily="34" charset="0"/>
                <a:cs typeface="B Nazanin" panose="00000400000000000000" pitchFamily="2" charset="-78"/>
              </a:rPr>
              <a:t>علایم </a:t>
            </a:r>
            <a:r>
              <a:rPr lang="fa-IR" sz="2400" b="1" dirty="0">
                <a:solidFill>
                  <a:srgbClr val="000000"/>
                </a:solidFill>
                <a:ea typeface="Tahoma" panose="020B0604030504040204" pitchFamily="34" charset="0"/>
                <a:cs typeface="B Nazanin" panose="00000400000000000000" pitchFamily="2" charset="-78"/>
              </a:rPr>
              <a:t>:تورم، تغییر رنگ و برهم خوردن ترکیب صورت است</a:t>
            </a:r>
          </a:p>
          <a:p>
            <a:pPr lvl="0"/>
            <a:r>
              <a:rPr lang="fa-IR" sz="2400" b="1" dirty="0" smtClean="0">
                <a:solidFill>
                  <a:srgbClr val="000000"/>
                </a:solidFill>
                <a:ea typeface="Tahoma" panose="020B0604030504040204" pitchFamily="34" charset="0"/>
                <a:cs typeface="B Nazanin" panose="00000400000000000000" pitchFamily="2" charset="-78"/>
              </a:rPr>
              <a:t>تورم </a:t>
            </a:r>
            <a:r>
              <a:rPr lang="fa-IR" sz="2400" b="1" dirty="0">
                <a:solidFill>
                  <a:srgbClr val="000000"/>
                </a:solidFill>
                <a:ea typeface="Tahoma" panose="020B0604030504040204" pitchFamily="34" charset="0"/>
                <a:cs typeface="B Nazanin" panose="00000400000000000000" pitchFamily="2" charset="-78"/>
              </a:rPr>
              <a:t>بافت نرم در نوزادانی که از طرف صورت متولد شدند درپلکها و  صورت است </a:t>
            </a:r>
          </a:p>
          <a:p>
            <a:pPr lvl="0"/>
            <a:r>
              <a:rPr lang="fa-IR" sz="2400" b="1" dirty="0" smtClean="0">
                <a:solidFill>
                  <a:srgbClr val="000000"/>
                </a:solidFill>
                <a:ea typeface="Tahoma" panose="020B0604030504040204" pitchFamily="34" charset="0"/>
                <a:cs typeface="B Nazanin" panose="00000400000000000000" pitchFamily="2" charset="-78"/>
              </a:rPr>
              <a:t>در </a:t>
            </a:r>
            <a:r>
              <a:rPr lang="fa-IR" sz="2400" b="1" dirty="0">
                <a:solidFill>
                  <a:srgbClr val="000000"/>
                </a:solidFill>
                <a:ea typeface="Tahoma" panose="020B0604030504040204" pitchFamily="34" charset="0"/>
                <a:cs typeface="B Nazanin" panose="00000400000000000000" pitchFamily="2" charset="-78"/>
              </a:rPr>
              <a:t>نوزادان نارس به دنبال زایمان طولانی اتفاق افتاده </a:t>
            </a:r>
          </a:p>
          <a:p>
            <a:pPr lvl="0"/>
            <a:r>
              <a:rPr lang="fa-IR" sz="2400" b="1" dirty="0">
                <a:solidFill>
                  <a:srgbClr val="000000"/>
                </a:solidFill>
                <a:ea typeface="Tahoma" panose="020B0604030504040204" pitchFamily="34" charset="0"/>
                <a:cs typeface="B Nazanin" panose="00000400000000000000" pitchFamily="2" charset="-78"/>
              </a:rPr>
              <a:t>درمان خاصی ندارد </a:t>
            </a:r>
          </a:p>
          <a:p>
            <a:pPr lvl="0"/>
            <a:r>
              <a:rPr lang="fa-IR" sz="2400" b="1" dirty="0" smtClean="0">
                <a:solidFill>
                  <a:srgbClr val="000000"/>
                </a:solidFill>
                <a:ea typeface="Tahoma" panose="020B0604030504040204" pitchFamily="34" charset="0"/>
                <a:cs typeface="B Nazanin" panose="00000400000000000000" pitchFamily="2" charset="-78"/>
              </a:rPr>
              <a:t>اگر </a:t>
            </a:r>
            <a:r>
              <a:rPr lang="fa-IR" sz="2400" b="1" dirty="0">
                <a:solidFill>
                  <a:srgbClr val="000000"/>
                </a:solidFill>
                <a:ea typeface="Tahoma" panose="020B0604030504040204" pitchFamily="34" charset="0"/>
                <a:cs typeface="B Nazanin" panose="00000400000000000000" pitchFamily="2" charset="-78"/>
              </a:rPr>
              <a:t>اما اگر اکیموز گسترده باشد از فتوتراپی اولیه برای هایپر بیلی روبین ای استفاده شده</a:t>
            </a:r>
          </a:p>
          <a:p>
            <a:pPr lvl="0"/>
            <a:r>
              <a:rPr lang="fa-IR" sz="2400" b="1" dirty="0" smtClean="0">
                <a:solidFill>
                  <a:srgbClr val="000000"/>
                </a:solidFill>
                <a:ea typeface="Tahoma" panose="020B0604030504040204" pitchFamily="34" charset="0"/>
                <a:cs typeface="B Nazanin" panose="00000400000000000000" pitchFamily="2" charset="-78"/>
              </a:rPr>
              <a:t>تغییر </a:t>
            </a:r>
            <a:r>
              <a:rPr lang="fa-IR" sz="2400" b="1" dirty="0">
                <a:solidFill>
                  <a:srgbClr val="000000"/>
                </a:solidFill>
                <a:ea typeface="Tahoma" panose="020B0604030504040204" pitchFamily="34" charset="0"/>
                <a:cs typeface="B Nazanin" panose="00000400000000000000" pitchFamily="2" charset="-78"/>
              </a:rPr>
              <a:t>شکل سر و صورت روی هم قرار گرفتن استخوان های پریتال  عموماً همراه این سندروم است که با تخفیف سندروم کاپوت علائم آشکار شده ولی در طی چند هفته اول زندگی ناپدید شده</a:t>
            </a:r>
          </a:p>
          <a:p>
            <a:pPr lvl="0"/>
            <a:r>
              <a:rPr lang="fa-IR" sz="2400" b="1" dirty="0" smtClean="0">
                <a:solidFill>
                  <a:srgbClr val="000000"/>
                </a:solidFill>
                <a:ea typeface="Tahoma" panose="020B0604030504040204" pitchFamily="34" charset="0"/>
                <a:cs typeface="B Nazanin" panose="00000400000000000000" pitchFamily="2" charset="-78"/>
              </a:rPr>
              <a:t>ندرت </a:t>
            </a:r>
            <a:r>
              <a:rPr lang="fa-IR" sz="2400" b="1" dirty="0">
                <a:solidFill>
                  <a:srgbClr val="000000"/>
                </a:solidFill>
                <a:ea typeface="Tahoma" panose="020B0604030504040204" pitchFamily="34" charset="0"/>
                <a:cs typeface="B Nazanin" panose="00000400000000000000" pitchFamily="2" charset="-78"/>
              </a:rPr>
              <a:t>موجب شوک و خونریزی میشود</a:t>
            </a:r>
          </a:p>
        </p:txBody>
      </p:sp>
    </p:spTree>
    <p:extLst>
      <p:ext uri="{BB962C8B-B14F-4D97-AF65-F5344CB8AC3E}">
        <p14:creationId xmlns:p14="http://schemas.microsoft.com/office/powerpoint/2010/main" val="24945205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شکستگی استخوان جمجه: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lnSpcReduction="10000"/>
          </a:bodyPr>
          <a:lstStyle/>
          <a:p>
            <a:pPr lvl="0"/>
            <a:r>
              <a:rPr lang="fa-IR" sz="2400" b="1" dirty="0" smtClean="0">
                <a:solidFill>
                  <a:srgbClr val="000000"/>
                </a:solidFill>
                <a:ea typeface="Tahoma" panose="020B0604030504040204" pitchFamily="34" charset="0"/>
                <a:cs typeface="B Nazanin" panose="00000400000000000000" pitchFamily="2" charset="-78"/>
              </a:rPr>
              <a:t>در </a:t>
            </a:r>
            <a:r>
              <a:rPr lang="fa-IR" sz="2400" b="1" dirty="0">
                <a:solidFill>
                  <a:srgbClr val="000000"/>
                </a:solidFill>
                <a:ea typeface="Tahoma" panose="020B0604030504040204" pitchFamily="34" charset="0"/>
                <a:cs typeface="B Nazanin" panose="00000400000000000000" pitchFamily="2" charset="-78"/>
              </a:rPr>
              <a:t>نتیجه فشار وارده از فرصت یا سمفیز پوبیس مادر برجستگی خاجی یا خارهای ایسکمیال  ایجاد شده </a:t>
            </a:r>
          </a:p>
          <a:p>
            <a:pPr lvl="0"/>
            <a:r>
              <a:rPr lang="fa-IR" sz="2400" b="1" dirty="0">
                <a:solidFill>
                  <a:srgbClr val="000000"/>
                </a:solidFill>
                <a:ea typeface="Tahoma" panose="020B0604030504040204" pitchFamily="34" charset="0"/>
                <a:cs typeface="B Nazanin" panose="00000400000000000000" pitchFamily="2" charset="-78"/>
              </a:rPr>
              <a:t> دو قسمت تقسیم شده</a:t>
            </a:r>
          </a:p>
          <a:p>
            <a:pPr lvl="0"/>
            <a:r>
              <a:rPr lang="fa-IR" sz="2400" b="1" dirty="0">
                <a:solidFill>
                  <a:srgbClr val="000000"/>
                </a:solidFill>
                <a:ea typeface="Tahoma" panose="020B0604030504040204" pitchFamily="34" charset="0"/>
                <a:cs typeface="B Nazanin" panose="00000400000000000000" pitchFamily="2" charset="-78"/>
              </a:rPr>
              <a:t> 1)شکستگی های خطی :شایع ترین نوع شکستگی هیچ علامتی ندارد و به درمان نیاز نیست شکستگی بدون علامت ممکن است همراه با ضایعه مغزی باشد برای جلوگیری از ضایعه بالا کشته شود</a:t>
            </a:r>
          </a:p>
          <a:p>
            <a:pPr lvl="0"/>
            <a:r>
              <a:rPr lang="fa-IR" sz="2400" b="1" dirty="0">
                <a:solidFill>
                  <a:srgbClr val="000000"/>
                </a:solidFill>
                <a:ea typeface="Tahoma" panose="020B0604030504040204" pitchFamily="34" charset="0"/>
                <a:cs typeface="B Nazanin" panose="00000400000000000000" pitchFamily="2" charset="-78"/>
              </a:rPr>
              <a:t> 2) شکستگی‌های فرو رفته در حاشیه فرق سر و شبیه فرورفتگی توپ پینگ پنگ دیده شده</a:t>
            </a:r>
          </a:p>
        </p:txBody>
      </p:sp>
    </p:spTree>
    <p:extLst>
      <p:ext uri="{BB962C8B-B14F-4D97-AF65-F5344CB8AC3E}">
        <p14:creationId xmlns:p14="http://schemas.microsoft.com/office/powerpoint/2010/main" val="41341990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شکستگی پس سری: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a:bodyPr>
          <a:lstStyle/>
          <a:p>
            <a:pPr lvl="0"/>
            <a:r>
              <a:rPr lang="fa-IR" sz="2800" b="1" dirty="0" smtClean="0">
                <a:solidFill>
                  <a:srgbClr val="000000"/>
                </a:solidFill>
                <a:ea typeface="Tahoma" panose="020B0604030504040204" pitchFamily="34" charset="0"/>
                <a:cs typeface="B Nazanin" panose="00000400000000000000" pitchFamily="2" charset="-78"/>
              </a:rPr>
              <a:t>سریع عموماً </a:t>
            </a:r>
            <a:r>
              <a:rPr lang="fa-IR" sz="2800" b="1" dirty="0">
                <a:solidFill>
                  <a:srgbClr val="000000"/>
                </a:solidFill>
                <a:ea typeface="Tahoma" panose="020B0604030504040204" pitchFamily="34" charset="0"/>
                <a:cs typeface="B Nazanin" panose="00000400000000000000" pitchFamily="2" charset="-78"/>
              </a:rPr>
              <a:t>همراه با خونریزی یه جنینی است که در طی زایمان بریچ به </a:t>
            </a:r>
            <a:r>
              <a:rPr lang="fa-IR" sz="2800" b="1" dirty="0" smtClean="0">
                <a:solidFill>
                  <a:srgbClr val="000000"/>
                </a:solidFill>
                <a:ea typeface="Tahoma" panose="020B0604030504040204" pitchFamily="34" charset="0"/>
                <a:cs typeface="B Nazanin" panose="00000400000000000000" pitchFamily="2" charset="-78"/>
              </a:rPr>
              <a:t>علت </a:t>
            </a:r>
            <a:r>
              <a:rPr lang="fa-IR" sz="2800" b="1" dirty="0">
                <a:solidFill>
                  <a:srgbClr val="000000"/>
                </a:solidFill>
                <a:ea typeface="Tahoma" panose="020B0604030504040204" pitchFamily="34" charset="0"/>
                <a:cs typeface="B Nazanin" panose="00000400000000000000" pitchFamily="2" charset="-78"/>
              </a:rPr>
              <a:t>کشش وارده به ستون فقرات که دچار هایپر اکستانسیون شده رخ داده</a:t>
            </a:r>
          </a:p>
          <a:p>
            <a:pPr lvl="0"/>
            <a:r>
              <a:rPr lang="fa-IR" sz="2800" b="1" dirty="0">
                <a:solidFill>
                  <a:srgbClr val="000000"/>
                </a:solidFill>
                <a:ea typeface="Tahoma" panose="020B0604030504040204" pitchFamily="34" charset="0"/>
                <a:cs typeface="B Nazanin" panose="00000400000000000000" pitchFamily="2" charset="-78"/>
              </a:rPr>
              <a:t>خونریزی داخل جمجمه ای :می‌تواند به یک منطقه آناتومیک محدود باشد مثل سخت شامه زیر عنکبوتیه اطراف بطن های مغز </a:t>
            </a:r>
          </a:p>
        </p:txBody>
      </p:sp>
    </p:spTree>
    <p:extLst>
      <p:ext uri="{BB962C8B-B14F-4D97-AF65-F5344CB8AC3E}">
        <p14:creationId xmlns:p14="http://schemas.microsoft.com/office/powerpoint/2010/main" val="29933826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شکستگی پس سری: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fontScale="85000" lnSpcReduction="10000"/>
          </a:bodyPr>
          <a:lstStyle/>
          <a:p>
            <a:pPr lvl="0"/>
            <a:r>
              <a:rPr lang="fa-IR" sz="2800" b="1" dirty="0">
                <a:solidFill>
                  <a:srgbClr val="000000"/>
                </a:solidFill>
                <a:ea typeface="Tahoma" panose="020B0604030504040204" pitchFamily="34" charset="0"/>
                <a:cs typeface="B Nazanin" panose="00000400000000000000" pitchFamily="2" charset="-78"/>
              </a:rPr>
              <a:t>خونریزی زیر سخت  شامه با ضربه‌های زایمانی نامتناسب بودن سر جنین و ترومای سر به بعد طول دیده شده </a:t>
            </a:r>
          </a:p>
          <a:p>
            <a:pPr lvl="0"/>
            <a:r>
              <a:rPr lang="fa-IR" sz="2800" b="1" dirty="0">
                <a:solidFill>
                  <a:srgbClr val="000000"/>
                </a:solidFill>
                <a:ea typeface="Tahoma" panose="020B0604030504040204" pitchFamily="34" charset="0"/>
                <a:cs typeface="B Nazanin" panose="00000400000000000000" pitchFamily="2" charset="-78"/>
              </a:rPr>
              <a:t>هماتوم زیر سخت شامه در تمام موارد بلافاصله  نشانه های جسمی ایجاد نکرده ولی به تدریج گلبولهای قرمز دچار همولیز شده  فشار انکوتیک زیاد  به علت پروتئین  آب به داخل سلول وارد شده و علایم گسترش ضایع ایجاد شده </a:t>
            </a:r>
          </a:p>
          <a:p>
            <a:pPr lvl="0"/>
            <a:r>
              <a:rPr lang="fa-IR" sz="2800" b="1" dirty="0">
                <a:solidFill>
                  <a:srgbClr val="000000"/>
                </a:solidFill>
                <a:ea typeface="Tahoma" panose="020B0604030504040204" pitchFamily="34" charset="0"/>
                <a:cs typeface="B Nazanin" panose="00000400000000000000" pitchFamily="2" charset="-78"/>
              </a:rPr>
              <a:t>علایمی  مثل کم‌خونی استفراغ تشنج میکروسفالی در کودکان مبتلا به هماتوم تا دو سالگی دیده شده</a:t>
            </a:r>
          </a:p>
        </p:txBody>
      </p:sp>
    </p:spTree>
    <p:extLst>
      <p:ext uri="{BB962C8B-B14F-4D97-AF65-F5344CB8AC3E}">
        <p14:creationId xmlns:p14="http://schemas.microsoft.com/office/powerpoint/2010/main" val="27842821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r>
              <a:rPr lang="fa-IR" sz="3600" b="1" dirty="0">
                <a:solidFill>
                  <a:srgbClr val="000000"/>
                </a:solidFill>
                <a:ea typeface="Tahoma" panose="020B0604030504040204" pitchFamily="34" charset="0"/>
                <a:cs typeface="B Titr" panose="00000700000000000000" pitchFamily="2" charset="-78"/>
              </a:rPr>
              <a:t>خونریزی داخل جمجمه: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fontScale="85000" lnSpcReduction="20000"/>
          </a:bodyPr>
          <a:lstStyle/>
          <a:p>
            <a:pPr lvl="0"/>
            <a:r>
              <a:rPr lang="fa-IR" sz="2800" b="1" dirty="0" smtClean="0">
                <a:solidFill>
                  <a:srgbClr val="000000"/>
                </a:solidFill>
                <a:ea typeface="Tahoma" panose="020B0604030504040204" pitchFamily="34" charset="0"/>
                <a:cs typeface="B Nazanin" panose="00000400000000000000" pitchFamily="2" charset="-78"/>
              </a:rPr>
              <a:t>به </a:t>
            </a:r>
            <a:r>
              <a:rPr lang="fa-IR" sz="2800" b="1" dirty="0">
                <a:solidFill>
                  <a:srgbClr val="000000"/>
                </a:solidFill>
                <a:ea typeface="Tahoma" panose="020B0604030504040204" pitchFamily="34" charset="0"/>
                <a:cs typeface="B Nazanin" panose="00000400000000000000" pitchFamily="2" charset="-78"/>
              </a:rPr>
              <a:t>دلیل تروما و ندرتا  اختلال اولیه خونریزی‌دهنده یا ناهنجاری های عروقی ایجاد شده</a:t>
            </a:r>
          </a:p>
          <a:p>
            <a:pPr lvl="0"/>
            <a:r>
              <a:rPr lang="fa-IR" sz="2800" b="1" dirty="0">
                <a:solidFill>
                  <a:srgbClr val="000000"/>
                </a:solidFill>
                <a:ea typeface="Tahoma" panose="020B0604030504040204" pitchFamily="34" charset="0"/>
                <a:cs typeface="B Nazanin" panose="00000400000000000000" pitchFamily="2" charset="-78"/>
              </a:rPr>
              <a:t>عوال افزاینده  احتمال خونریزی تروماتیک</a:t>
            </a:r>
          </a:p>
          <a:p>
            <a:pPr lvl="0"/>
            <a:r>
              <a:rPr lang="fa-IR" sz="2800" b="1" dirty="0">
                <a:solidFill>
                  <a:srgbClr val="000000"/>
                </a:solidFill>
                <a:ea typeface="Tahoma" panose="020B0604030504040204" pitchFamily="34" charset="0"/>
                <a:cs typeface="B Nazanin" panose="00000400000000000000" pitchFamily="2" charset="-78"/>
              </a:rPr>
              <a:t>1) وقتی سر جنین و لگن تناسب ندارد</a:t>
            </a:r>
          </a:p>
          <a:p>
            <a:pPr lvl="0"/>
            <a:r>
              <a:rPr lang="fa-IR" sz="2800" b="1" dirty="0">
                <a:solidFill>
                  <a:srgbClr val="000000"/>
                </a:solidFill>
                <a:ea typeface="Tahoma" panose="020B0604030504040204" pitchFamily="34" charset="0"/>
                <a:cs typeface="B Nazanin" panose="00000400000000000000" pitchFamily="2" charset="-78"/>
              </a:rPr>
              <a:t>2)زایمان خیلی طول کشیده زایمان بریچ</a:t>
            </a:r>
          </a:p>
          <a:p>
            <a:pPr lvl="0"/>
            <a:r>
              <a:rPr lang="fa-IR" sz="2800" b="1" dirty="0">
                <a:solidFill>
                  <a:srgbClr val="000000"/>
                </a:solidFill>
                <a:ea typeface="Tahoma" panose="020B0604030504040204" pitchFamily="34" charset="0"/>
                <a:cs typeface="B Nazanin" panose="00000400000000000000" pitchFamily="2" charset="-78"/>
              </a:rPr>
              <a:t>3) مداخلات مکانیکی که ممنوع است در زایمان انجام شود</a:t>
            </a:r>
          </a:p>
          <a:p>
            <a:pPr lvl="0"/>
            <a:r>
              <a:rPr lang="fa-IR" sz="2800" b="1" dirty="0" smtClean="0">
                <a:solidFill>
                  <a:srgbClr val="000000"/>
                </a:solidFill>
                <a:ea typeface="Tahoma" panose="020B0604030504040204" pitchFamily="34" charset="0"/>
                <a:cs typeface="B Nazanin" panose="00000400000000000000" pitchFamily="2" charset="-78"/>
              </a:rPr>
              <a:t>اختلال </a:t>
            </a:r>
            <a:r>
              <a:rPr lang="fa-IR" sz="2800" b="1" dirty="0">
                <a:solidFill>
                  <a:srgbClr val="000000"/>
                </a:solidFill>
                <a:ea typeface="Tahoma" panose="020B0604030504040204" pitchFamily="34" charset="0"/>
                <a:cs typeface="B Nazanin" panose="00000400000000000000" pitchFamily="2" charset="-78"/>
              </a:rPr>
              <a:t>خونریزی دهنده اولیه و ناهنجاریهای عروقی سبب خونریزی تحت عنکبوتیه یا داخل جمجمه  شده خونریزی داخل مغز سبب </a:t>
            </a:r>
            <a:r>
              <a:rPr lang="en-US" sz="2800" b="1" dirty="0" err="1">
                <a:solidFill>
                  <a:srgbClr val="000000"/>
                </a:solidFill>
                <a:ea typeface="Tahoma" panose="020B0604030504040204" pitchFamily="34" charset="0"/>
                <a:cs typeface="B Nazanin" panose="00000400000000000000" pitchFamily="2" charset="-78"/>
              </a:rPr>
              <a:t>dic</a:t>
            </a:r>
            <a:r>
              <a:rPr lang="en-US" sz="2800" b="1" dirty="0">
                <a:solidFill>
                  <a:srgbClr val="000000"/>
                </a:solidFill>
                <a:ea typeface="Tahoma" panose="020B0604030504040204" pitchFamily="34" charset="0"/>
                <a:cs typeface="B Nazanin" panose="00000400000000000000" pitchFamily="2" charset="-78"/>
              </a:rPr>
              <a:t>  </a:t>
            </a:r>
            <a:r>
              <a:rPr lang="fa-IR" sz="2800" b="1" dirty="0">
                <a:solidFill>
                  <a:srgbClr val="000000"/>
                </a:solidFill>
                <a:ea typeface="Tahoma" panose="020B0604030504040204" pitchFamily="34" charset="0"/>
                <a:cs typeface="B Nazanin" panose="00000400000000000000" pitchFamily="2" charset="-78"/>
              </a:rPr>
              <a:t>و ترومبوسیتوپنی شده</a:t>
            </a:r>
          </a:p>
        </p:txBody>
      </p:sp>
    </p:spTree>
    <p:extLst>
      <p:ext uri="{BB962C8B-B14F-4D97-AF65-F5344CB8AC3E}">
        <p14:creationId xmlns:p14="http://schemas.microsoft.com/office/powerpoint/2010/main" val="28561253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خونریزی داخل جمجمه: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نوزاد </a:t>
            </a:r>
            <a:r>
              <a:rPr lang="fa-IR" sz="2800" b="1" dirty="0">
                <a:solidFill>
                  <a:srgbClr val="000000"/>
                </a:solidFill>
                <a:ea typeface="Tahoma" panose="020B0604030504040204" pitchFamily="34" charset="0"/>
                <a:cs typeface="B Nazanin" panose="00000400000000000000" pitchFamily="2" charset="-78"/>
              </a:rPr>
              <a:t>به دنیا آمده که مبتلا به خونریزی داخل مغزی ناشی از صدمه مکانیکی است به صورت تزیین شده به دنیا آمده اما وضع آن ممکن است در طی ۱۲ ساعت ظاهراً بهتر شود و بعد از آن ممکن است دچار خواب‌آلودگی بی تفاوتی گریه ضعیف رنگ پریدگی سیانوز استفراغ و تشنج شود</a:t>
            </a:r>
          </a:p>
        </p:txBody>
      </p:sp>
    </p:spTree>
    <p:extLst>
      <p:ext uri="{BB962C8B-B14F-4D97-AF65-F5344CB8AC3E}">
        <p14:creationId xmlns:p14="http://schemas.microsoft.com/office/powerpoint/2010/main" val="26259692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smtClean="0">
                <a:solidFill>
                  <a:srgbClr val="000000"/>
                </a:solidFill>
                <a:ea typeface="Tahoma" panose="020B0604030504040204" pitchFamily="34" charset="0"/>
                <a:cs typeface="B Titr" panose="00000700000000000000" pitchFamily="2" charset="-78"/>
              </a:rPr>
              <a:t>تشخیص و درمان:</a:t>
            </a:r>
            <a:endParaRPr lang="fa-IR" sz="3600" b="1" dirty="0">
              <a:solidFill>
                <a:srgbClr val="000000"/>
              </a:solidFill>
              <a:ea typeface="Tahoma" panose="020B0604030504040204" pitchFamily="34" charset="0"/>
              <a:cs typeface="B Titr" panose="00000700000000000000" pitchFamily="2" charset="-78"/>
            </a:endParaRP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تشخیص:</a:t>
            </a:r>
            <a:r>
              <a:rPr lang="en-US" sz="2800" b="1" dirty="0" err="1">
                <a:solidFill>
                  <a:srgbClr val="000000"/>
                </a:solidFill>
                <a:ea typeface="Tahoma" panose="020B0604030504040204" pitchFamily="34" charset="0"/>
                <a:cs typeface="B Nazanin" panose="00000400000000000000" pitchFamily="2" charset="-78"/>
              </a:rPr>
              <a:t>ct</a:t>
            </a:r>
            <a:r>
              <a:rPr lang="en-US" sz="2800" b="1" dirty="0">
                <a:solidFill>
                  <a:srgbClr val="000000"/>
                </a:solidFill>
                <a:ea typeface="Tahoma" panose="020B0604030504040204" pitchFamily="34" charset="0"/>
                <a:cs typeface="B Nazanin" panose="00000400000000000000" pitchFamily="2" charset="-78"/>
              </a:rPr>
              <a:t> </a:t>
            </a:r>
            <a:r>
              <a:rPr lang="fa-IR" sz="2800" b="1" dirty="0">
                <a:solidFill>
                  <a:srgbClr val="000000"/>
                </a:solidFill>
                <a:ea typeface="Tahoma" panose="020B0604030504040204" pitchFamily="34" charset="0"/>
                <a:cs typeface="B Nazanin" panose="00000400000000000000" pitchFamily="2" charset="-78"/>
              </a:rPr>
              <a:t>و سونوگرافی</a:t>
            </a:r>
          </a:p>
          <a:p>
            <a:pPr lvl="0">
              <a:lnSpc>
                <a:spcPct val="150000"/>
              </a:lnSpc>
            </a:pPr>
            <a:endParaRPr lang="fa-IR" sz="2800" b="1" dirty="0">
              <a:solidFill>
                <a:srgbClr val="000000"/>
              </a:solidFill>
              <a:ea typeface="Tahoma" panose="020B0604030504040204" pitchFamily="34" charset="0"/>
              <a:cs typeface="B Nazanin" panose="00000400000000000000" pitchFamily="2" charset="-78"/>
            </a:endParaRPr>
          </a:p>
          <a:p>
            <a:pPr lvl="0">
              <a:lnSpc>
                <a:spcPct val="150000"/>
              </a:lnSpc>
            </a:pPr>
            <a:r>
              <a:rPr lang="fa-IR" sz="2800" b="1" dirty="0">
                <a:solidFill>
                  <a:srgbClr val="000000"/>
                </a:solidFill>
                <a:ea typeface="Tahoma" panose="020B0604030504040204" pitchFamily="34" charset="0"/>
                <a:cs typeface="B Nazanin" panose="00000400000000000000" pitchFamily="2" charset="-78"/>
              </a:rPr>
              <a:t>درمان: اکسیژن تراپی در مواردی که تنگی نفس یا سیانوز است می‌توان با آسپیره کردن سوزنی بعضی از هماتوم های ساب دورال را بیرون کشید تجویز عضلانی ویتامین کا در صورت خونریزی داخل جمجمه </a:t>
            </a:r>
          </a:p>
        </p:txBody>
      </p:sp>
    </p:spTree>
    <p:extLst>
      <p:ext uri="{BB962C8B-B14F-4D97-AF65-F5344CB8AC3E}">
        <p14:creationId xmlns:p14="http://schemas.microsoft.com/office/powerpoint/2010/main" val="12167428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صدمات سیستم عصبی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294363" y="1661249"/>
            <a:ext cx="9603275" cy="4096310"/>
          </a:xfrm>
        </p:spPr>
        <p:txBody>
          <a:bodyPr>
            <a:normAutofit fontScale="92500" lnSpcReduction="20000"/>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فلج </a:t>
            </a:r>
            <a:r>
              <a:rPr lang="fa-IR" sz="2800" b="1" dirty="0">
                <a:solidFill>
                  <a:srgbClr val="000000"/>
                </a:solidFill>
                <a:ea typeface="Tahoma" panose="020B0604030504040204" pitchFamily="34" charset="0"/>
                <a:cs typeface="B Nazanin" panose="00000400000000000000" pitchFamily="2" charset="-78"/>
              </a:rPr>
              <a:t>عصب صورتی : فلجی محیطی است که من در اثر فشار وارده در رحم یا در طی زایمان به علت فورسپس  شده</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در اثر آسیب به عصب ۷ صورت ایجاد شده علتش عصب  بین استخوان صورت و استخوان لگن مادر یا فورسپس قرار می‌گیرد</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 </a:t>
            </a:r>
            <a:r>
              <a:rPr lang="fa-IR" sz="2800" b="1" dirty="0" smtClean="0">
                <a:solidFill>
                  <a:srgbClr val="000000"/>
                </a:solidFill>
                <a:ea typeface="Tahoma" panose="020B0604030504040204" pitchFamily="34" charset="0"/>
                <a:cs typeface="B Nazanin" panose="00000400000000000000" pitchFamily="2" charset="-78"/>
              </a:rPr>
              <a:t>تظاهرات </a:t>
            </a:r>
            <a:r>
              <a:rPr lang="fa-IR" sz="2800" b="1" dirty="0">
                <a:solidFill>
                  <a:srgbClr val="000000"/>
                </a:solidFill>
                <a:ea typeface="Tahoma" panose="020B0604030504040204" pitchFamily="34" charset="0"/>
                <a:cs typeface="B Nazanin" panose="00000400000000000000" pitchFamily="2" charset="-78"/>
              </a:rPr>
              <a:t>بالینی: فلج صورتی غیر قرینه بودن صورت به هنگام گریه  چشم بسته نشده چین لبی وجود ندارد گوشه دهان هنگام استراحت پایین افتاده از سایر ضایعات داخل مغزی عموماً فلج عصب ۶ را نشان داد</a:t>
            </a:r>
          </a:p>
        </p:txBody>
      </p:sp>
    </p:spTree>
    <p:extLst>
      <p:ext uri="{BB962C8B-B14F-4D97-AF65-F5344CB8AC3E}">
        <p14:creationId xmlns:p14="http://schemas.microsoft.com/office/powerpoint/2010/main" val="1209987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توجهات پرستاری:</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 y="1661249"/>
            <a:ext cx="11996056" cy="4096310"/>
          </a:xfrm>
        </p:spPr>
        <p:txBody>
          <a:bodyPr>
            <a:normAutofit/>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مراقبت </a:t>
            </a:r>
            <a:r>
              <a:rPr lang="fa-IR" sz="2800" b="1" dirty="0">
                <a:solidFill>
                  <a:srgbClr val="000000"/>
                </a:solidFill>
                <a:ea typeface="Tahoma" panose="020B0604030504040204" pitchFamily="34" charset="0"/>
                <a:cs typeface="B Nazanin" panose="00000400000000000000" pitchFamily="2" charset="-78"/>
              </a:rPr>
              <a:t>پرستاری از نوزادی که دچار فلج عصب صورتی است شامل:</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۱- کمک کردن به نوزاد در امر مکیدن و کمک به مادر با تکنیک‌های شیر دادن است، زیرا قسمت های از آنکه نوک پستان در داخل آن قرار می‌گیرد، خوب بسته نمی‌شود. </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۲- استفاده از پستانک های نرم پلاستیک اغلب مفید است. در بعضی از مواقع از گاواژ برای جلوگیری از آسپیراسیون استفاده می‌شود</a:t>
            </a:r>
            <a:r>
              <a:rPr lang="fa-IR" sz="2800" b="1" dirty="0" smtClean="0">
                <a:solidFill>
                  <a:srgbClr val="000000"/>
                </a:solidFill>
                <a:ea typeface="Tahoma" panose="020B0604030504040204" pitchFamily="34" charset="0"/>
                <a:cs typeface="B Nazanin" panose="00000400000000000000" pitchFamily="2" charset="-78"/>
              </a:rPr>
              <a:t>.</a:t>
            </a:r>
            <a:endParaRPr lang="fa-IR" sz="2800" b="1" dirty="0">
              <a:solidFill>
                <a:srgbClr val="000000"/>
              </a:solidFill>
              <a:ea typeface="Tahoma" panose="020B0604030504040204" pitchFamily="34" charset="0"/>
              <a:cs typeface="B Nazanin" panose="00000400000000000000" pitchFamily="2" charset="-78"/>
            </a:endParaRPr>
          </a:p>
        </p:txBody>
      </p:sp>
    </p:spTree>
    <p:extLst>
      <p:ext uri="{BB962C8B-B14F-4D97-AF65-F5344CB8AC3E}">
        <p14:creationId xmlns:p14="http://schemas.microsoft.com/office/powerpoint/2010/main" val="12745518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توجهات پرستاری:</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 y="1661249"/>
            <a:ext cx="11996056" cy="4096310"/>
          </a:xfrm>
        </p:spPr>
        <p:txBody>
          <a:bodyPr>
            <a:normAutofit fontScale="92500"/>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۳- تغذیه با شیر مادر در این نوزادان کنتراندیکه نیست. اما مادر باید به نوزاد کمک کند تا توانایی چنگ زدن و کمپرس کردن نواحی آلوئولار را داشته باشد. پلک های چشم در طرف تحت تاثیر بسته نمی شود، در این حالت باید از اشک مصنوعی جهت جلوگیری از خشک شدن قرنیه و کنژنکتیویت استفاده شود.</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۴- اگر نیاز به مراقبت های چشمی در منزل باشد، باید در موارد روش های تجویز قطره های چشمی به والدین آموزش‌های لازم داده شود و هنگام خوابیدن نوزاد، ضرورت بستن چشمها به والدین گوشزد می شود.</a:t>
            </a:r>
          </a:p>
        </p:txBody>
      </p:sp>
    </p:spTree>
    <p:extLst>
      <p:ext uri="{BB962C8B-B14F-4D97-AF65-F5344CB8AC3E}">
        <p14:creationId xmlns:p14="http://schemas.microsoft.com/office/powerpoint/2010/main" val="38975156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صدمه به عصب فرنیک:</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 y="1661249"/>
            <a:ext cx="11996056" cy="4096310"/>
          </a:xfrm>
        </p:spPr>
        <p:txBody>
          <a:bodyPr>
            <a:normAutofit fontScale="92500"/>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آسیب </a:t>
            </a:r>
            <a:r>
              <a:rPr lang="fa-IR" sz="2800" b="1" dirty="0">
                <a:solidFill>
                  <a:srgbClr val="000000"/>
                </a:solidFill>
                <a:ea typeface="Tahoma" panose="020B0604030504040204" pitchFamily="34" charset="0"/>
                <a:cs typeface="B Nazanin" panose="00000400000000000000" pitchFamily="2" charset="-78"/>
              </a:rPr>
              <a:t>عصب فرنیک سبب فلج دیافراگم و در پی آن سیانوز و تنفس دشوار و نامنظم می شود.</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چنین آسیب‌هایی که عموماً حالت یک طرفه دارند، با فلج بخش فوقانی شبکه براکیال همراه هستند. </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درمان خاصی برای آنها وجود ندارد.</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باید نوزاد را به پهلوی مبتلا خوابانید و در صورت نیاز، به او اکسیژن تجویز کرد. </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عفونت‌های ریوی جز عوارض جدی فلج دیافراگم هستند.</a:t>
            </a:r>
          </a:p>
        </p:txBody>
      </p:sp>
    </p:spTree>
    <p:extLst>
      <p:ext uri="{BB962C8B-B14F-4D97-AF65-F5344CB8AC3E}">
        <p14:creationId xmlns:p14="http://schemas.microsoft.com/office/powerpoint/2010/main" val="243963243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آسیب شبکه بازویی:</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1" y="1661249"/>
            <a:ext cx="11996056" cy="4096310"/>
          </a:xfrm>
        </p:spPr>
        <p:txBody>
          <a:bodyPr>
            <a:normAutofit/>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صدمه </a:t>
            </a:r>
            <a:r>
              <a:rPr lang="fa-IR" sz="2800" b="1" dirty="0">
                <a:solidFill>
                  <a:srgbClr val="000000"/>
                </a:solidFill>
                <a:ea typeface="Tahoma" panose="020B0604030504040204" pitchFamily="34" charset="0"/>
                <a:cs typeface="B Nazanin" panose="00000400000000000000" pitchFamily="2" charset="-78"/>
              </a:rPr>
              <a:t>به شبکه بازویی ممکن است سبب ایجاد فلج بازو با یا بدون فلج ساعد یا دست و یا تمام اندام انتهایی فوقانی گردد.</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فلج ارب دوشن به آسیب ریشه‌های عصبی پنجم و ششم گردنی اطلاق می شود.</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در صورتی که شبکه عصبی بازویی به علت کشش بیش از حد آسیب ببیند، بسته به شدت ضایعه فلج ناقص یا کامل روی می دهد.</a:t>
            </a:r>
          </a:p>
        </p:txBody>
      </p:sp>
    </p:spTree>
    <p:extLst>
      <p:ext uri="{BB962C8B-B14F-4D97-AF65-F5344CB8AC3E}">
        <p14:creationId xmlns:p14="http://schemas.microsoft.com/office/powerpoint/2010/main" val="121750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آسیب شبکه بازویی:</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443534"/>
            <a:ext cx="11996056" cy="4096310"/>
          </a:xfrm>
        </p:spPr>
        <p:txBody>
          <a:bodyPr>
            <a:noAutofit/>
          </a:bodyPr>
          <a:lstStyle/>
          <a:p>
            <a:pPr lvl="0">
              <a:lnSpc>
                <a:spcPct val="150000"/>
              </a:lnSpc>
            </a:pPr>
            <a:r>
              <a:rPr lang="fa-IR" sz="2400" b="1" dirty="0">
                <a:solidFill>
                  <a:srgbClr val="000000"/>
                </a:solidFill>
                <a:ea typeface="Tahoma" panose="020B0604030504040204" pitchFamily="34" charset="0"/>
                <a:cs typeface="B Nazanin" panose="00000400000000000000" pitchFamily="2" charset="-78"/>
              </a:rPr>
              <a:t>این ضایعات در حالتی که کشش جانبی بر سر و گردن در طی زایمان شانه با نمای ورتکس وارد شده است و نیز در مواردی که در نمای بریچه دست از بالای سر کشیده شده است و یا در صورت کشش بیش از حد بر روی شانه ها به وقوع می </a:t>
            </a:r>
            <a:r>
              <a:rPr lang="fa-IR" sz="2400" b="1" dirty="0" smtClean="0">
                <a:solidFill>
                  <a:srgbClr val="000000"/>
                </a:solidFill>
                <a:ea typeface="Tahoma" panose="020B0604030504040204" pitchFamily="34" charset="0"/>
                <a:cs typeface="B Nazanin" panose="00000400000000000000" pitchFamily="2" charset="-78"/>
              </a:rPr>
              <a:t>پیوندند.</a:t>
            </a:r>
            <a:endParaRPr lang="fa-IR" sz="2400" b="1" dirty="0">
              <a:solidFill>
                <a:srgbClr val="000000"/>
              </a:solidFill>
              <a:ea typeface="Tahoma" panose="020B0604030504040204" pitchFamily="34" charset="0"/>
              <a:cs typeface="B Nazanin" panose="00000400000000000000" pitchFamily="2" charset="-78"/>
            </a:endParaRPr>
          </a:p>
          <a:p>
            <a:pPr lvl="0">
              <a:lnSpc>
                <a:spcPct val="150000"/>
              </a:lnSpc>
            </a:pPr>
            <a:r>
              <a:rPr lang="fa-IR" sz="2400" b="1" dirty="0">
                <a:solidFill>
                  <a:srgbClr val="000000"/>
                </a:solidFill>
                <a:ea typeface="Tahoma" panose="020B0604030504040204" pitchFamily="34" charset="0"/>
                <a:cs typeface="B Nazanin" panose="00000400000000000000" pitchFamily="2" charset="-78"/>
              </a:rPr>
              <a:t>نوزادان دچار عارضه قادر به دور کردن بازو از محل شانه و چرخاندن بازو به خارج یا چرخش ساعد به خارج نیستند.</a:t>
            </a:r>
          </a:p>
          <a:p>
            <a:pPr lvl="0">
              <a:lnSpc>
                <a:spcPct val="150000"/>
              </a:lnSpc>
            </a:pPr>
            <a:r>
              <a:rPr lang="fa-IR" sz="2400" b="1" dirty="0">
                <a:solidFill>
                  <a:srgbClr val="000000"/>
                </a:solidFill>
                <a:ea typeface="Tahoma" panose="020B0604030504040204" pitchFamily="34" charset="0"/>
                <a:cs typeface="B Nazanin" panose="00000400000000000000" pitchFamily="2" charset="-78"/>
              </a:rPr>
              <a:t>بازوی این نوزادان نزدیک به تنه و در حال چرخش به داخل قرار دارد و ساعدشان در حال پروناسیون است و در طرف مبتلا رفلکس مورو وجود ندارد</a:t>
            </a:r>
            <a:r>
              <a:rPr lang="fa-IR" sz="2400" b="1" dirty="0" smtClean="0">
                <a:solidFill>
                  <a:srgbClr val="000000"/>
                </a:solidFill>
                <a:ea typeface="Tahoma" panose="020B0604030504040204" pitchFamily="34" charset="0"/>
                <a:cs typeface="B Nazanin" panose="00000400000000000000" pitchFamily="2" charset="-78"/>
              </a:rPr>
              <a:t>.</a:t>
            </a:r>
            <a:endParaRPr lang="fa-IR" sz="2400" b="1" dirty="0">
              <a:solidFill>
                <a:srgbClr val="000000"/>
              </a:solidFill>
              <a:ea typeface="Tahoma" panose="020B0604030504040204" pitchFamily="34" charset="0"/>
              <a:cs typeface="B Nazanin" panose="00000400000000000000" pitchFamily="2" charset="-78"/>
            </a:endParaRPr>
          </a:p>
        </p:txBody>
      </p:sp>
    </p:spTree>
    <p:extLst>
      <p:ext uri="{BB962C8B-B14F-4D97-AF65-F5344CB8AC3E}">
        <p14:creationId xmlns:p14="http://schemas.microsoft.com/office/powerpoint/2010/main" val="8877207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آسیب شبکه بازویی:</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400" b="1" dirty="0">
                <a:solidFill>
                  <a:srgbClr val="000000"/>
                </a:solidFill>
                <a:ea typeface="Tahoma" panose="020B0604030504040204" pitchFamily="34" charset="0"/>
                <a:cs typeface="B Nazanin" panose="00000400000000000000" pitchFamily="2" charset="-78"/>
              </a:rPr>
              <a:t>همچنین امکان دارد اختلال حسی چندی در سطح خارجی بازو مشاهده شود. </a:t>
            </a:r>
          </a:p>
          <a:p>
            <a:pPr lvl="0">
              <a:lnSpc>
                <a:spcPct val="150000"/>
              </a:lnSpc>
            </a:pPr>
            <a:r>
              <a:rPr lang="fa-IR" sz="2400" b="1" dirty="0">
                <a:solidFill>
                  <a:srgbClr val="000000"/>
                </a:solidFill>
                <a:ea typeface="Tahoma" panose="020B0604030504040204" pitchFamily="34" charset="0"/>
                <a:cs typeface="B Nazanin" panose="00000400000000000000" pitchFamily="2" charset="-78"/>
              </a:rPr>
              <a:t>قدرت عضلانی ساعد و چنگ زدن دست حفظ می گردد، مگر اینکه بخش تحتانی شبکه نیز آسیب ببیند.</a:t>
            </a:r>
          </a:p>
          <a:p>
            <a:pPr lvl="0">
              <a:lnSpc>
                <a:spcPct val="150000"/>
              </a:lnSpc>
            </a:pPr>
            <a:r>
              <a:rPr lang="fa-IR" sz="2400" b="1" dirty="0">
                <a:solidFill>
                  <a:srgbClr val="000000"/>
                </a:solidFill>
                <a:ea typeface="Tahoma" panose="020B0604030504040204" pitchFamily="34" charset="0"/>
                <a:cs typeface="B Nazanin" panose="00000400000000000000" pitchFamily="2" charset="-78"/>
              </a:rPr>
              <a:t>وجود رفلکس چنگ زدن دست نشانه پیش‌آگهی مناسب است.</a:t>
            </a:r>
          </a:p>
          <a:p>
            <a:pPr lvl="0">
              <a:lnSpc>
                <a:spcPct val="150000"/>
              </a:lnSpc>
            </a:pPr>
            <a:r>
              <a:rPr lang="fa-IR" sz="2400" b="1" dirty="0">
                <a:solidFill>
                  <a:srgbClr val="000000"/>
                </a:solidFill>
                <a:ea typeface="Tahoma" panose="020B0604030504040204" pitchFamily="34" charset="0"/>
                <a:cs typeface="B Nazanin" panose="00000400000000000000" pitchFamily="2" charset="-78"/>
              </a:rPr>
              <a:t>عوامل خطر صدمه به شبکه بازویی شامل افزایش وزن هنگام تولد.ایمان بریچ، زایمان با فورسپس، زایمان طول کشیده و دیستوشی شانه هستند. </a:t>
            </a:r>
          </a:p>
          <a:p>
            <a:pPr lvl="0">
              <a:lnSpc>
                <a:spcPct val="150000"/>
              </a:lnSpc>
            </a:pPr>
            <a:r>
              <a:rPr lang="fa-IR" sz="2400" b="1" dirty="0">
                <a:solidFill>
                  <a:srgbClr val="000000"/>
                </a:solidFill>
                <a:ea typeface="Tahoma" panose="020B0604030504040204" pitchFamily="34" charset="0"/>
                <a:cs typeface="B Nazanin" panose="00000400000000000000" pitchFamily="2" charset="-78"/>
              </a:rPr>
              <a:t>پیش آگهی با فیزیوتراپی فوری و مناسب معمولاً خوب است.</a:t>
            </a:r>
          </a:p>
        </p:txBody>
      </p:sp>
    </p:spTree>
    <p:extLst>
      <p:ext uri="{BB962C8B-B14F-4D97-AF65-F5344CB8AC3E}">
        <p14:creationId xmlns:p14="http://schemas.microsoft.com/office/powerpoint/2010/main" val="33324752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توجهات پرستاری:</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در </a:t>
            </a:r>
            <a:r>
              <a:rPr lang="fa-IR" sz="2800" b="1" dirty="0">
                <a:solidFill>
                  <a:srgbClr val="000000"/>
                </a:solidFill>
                <a:ea typeface="Tahoma" panose="020B0604030504040204" pitchFamily="34" charset="0"/>
                <a:cs typeface="B Nazanin" panose="00000400000000000000" pitchFamily="2" charset="-78"/>
              </a:rPr>
              <a:t>روند مراقبت از نوزادان مبتلا به فلج براکیال نگرانی اولیه در مورد پوزیشن نوزاد است.</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پرستار باید بازوی آسیب دیده را در وضعیت مناسبی قرار دهد. اگر قسمت فوقانی بازو بی‌حس باشد، بازو بایستی با زاویه ۹۰ درجه از محور بدن دور شود و همچنین در ناحیه شانه چرخش خارجی داده شود و نیز اکستانسیون خیلی خفیفی در مچ داده شود، به طوری که کف دست به طرف صورت بچرخد. این تغییر وضعیت ها فقط با کمک آتل هایی که به صورت متناوب بسته می شوند، قادر به حفظ و نگهداری اندام خواهند بود</a:t>
            </a:r>
            <a:r>
              <a:rPr lang="fa-IR" sz="2800" b="1" dirty="0" smtClean="0">
                <a:solidFill>
                  <a:srgbClr val="000000"/>
                </a:solidFill>
                <a:ea typeface="Tahoma" panose="020B0604030504040204" pitchFamily="34" charset="0"/>
                <a:cs typeface="B Nazanin" panose="00000400000000000000" pitchFamily="2" charset="-78"/>
              </a:rPr>
              <a:t>.</a:t>
            </a:r>
            <a:endParaRPr lang="fa-IR" sz="2800" b="1" dirty="0">
              <a:solidFill>
                <a:srgbClr val="000000"/>
              </a:solidFill>
              <a:ea typeface="Tahoma" panose="020B0604030504040204" pitchFamily="34" charset="0"/>
              <a:cs typeface="B Nazanin" panose="00000400000000000000" pitchFamily="2" charset="-78"/>
            </a:endParaRPr>
          </a:p>
        </p:txBody>
      </p:sp>
    </p:spTree>
    <p:extLst>
      <p:ext uri="{BB962C8B-B14F-4D97-AF65-F5344CB8AC3E}">
        <p14:creationId xmlns:p14="http://schemas.microsoft.com/office/powerpoint/2010/main" val="30839463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1294363" y="612014"/>
            <a:ext cx="9603275" cy="1049235"/>
          </a:xfrm>
        </p:spPr>
        <p:txBody>
          <a:bodyPr>
            <a:normAutofit/>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توجهات پرستاری:</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برای برقراری تون عضلات و حفظ آن روزانه باید حرکات ورزشی غیرفعال چندین بار صورت گیرد.</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در هنگام پوشاندن لباس به این نوزادان اول باید طرف مبتلا و بعد طرف سالم پوشانده شود و هنگام درآوردن لباس باید ابتدا طرف سالم در آورده شود. </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مهمترین نکته در مراقبت این نوزادان بی‌حرکت نگهداشتن باز است.</a:t>
            </a:r>
          </a:p>
        </p:txBody>
      </p:sp>
    </p:spTree>
    <p:extLst>
      <p:ext uri="{BB962C8B-B14F-4D97-AF65-F5344CB8AC3E}">
        <p14:creationId xmlns:p14="http://schemas.microsoft.com/office/powerpoint/2010/main" val="120566949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0"/>
            <a:ext cx="11190514" cy="1049235"/>
          </a:xfrm>
        </p:spPr>
        <p:txBody>
          <a:bodyPr>
            <a:normAutofit fontScale="90000"/>
          </a:bodyPr>
          <a:lstStyle/>
          <a:p>
            <a:pPr lvl="0" algn="ctr">
              <a:lnSpc>
                <a:spcPct val="150000"/>
              </a:lnSpc>
            </a:pPr>
            <a:r>
              <a:rPr lang="fa-IR" sz="3600" b="1" dirty="0" smtClean="0">
                <a:solidFill>
                  <a:srgbClr val="000000"/>
                </a:solidFill>
                <a:ea typeface="Tahoma" panose="020B0604030504040204" pitchFamily="34" charset="0"/>
                <a:cs typeface="B Titr" panose="00000700000000000000" pitchFamily="2" charset="-78"/>
              </a:rPr>
              <a:t>شکستگی ها </a:t>
            </a:r>
            <a:br>
              <a:rPr lang="fa-IR" sz="3600" b="1" dirty="0" smtClean="0">
                <a:solidFill>
                  <a:srgbClr val="000000"/>
                </a:solidFill>
                <a:ea typeface="Tahoma" panose="020B0604030504040204" pitchFamily="34" charset="0"/>
                <a:cs typeface="B Titr" panose="00000700000000000000" pitchFamily="2" charset="-78"/>
              </a:rPr>
            </a:br>
            <a:r>
              <a:rPr lang="fa-IR" sz="3600" b="1" dirty="0" smtClean="0">
                <a:solidFill>
                  <a:srgbClr val="000000"/>
                </a:solidFill>
                <a:ea typeface="Tahoma" panose="020B0604030504040204" pitchFamily="34" charset="0"/>
                <a:cs typeface="B Titr" panose="00000700000000000000" pitchFamily="2" charset="-78"/>
              </a:rPr>
              <a:t>شکستگی استخوان ترقوه: </a:t>
            </a:r>
            <a:endParaRPr lang="fa-IR" sz="3600" b="1" dirty="0">
              <a:solidFill>
                <a:srgbClr val="000000"/>
              </a:solidFill>
              <a:ea typeface="Tahoma" panose="020B0604030504040204" pitchFamily="34" charset="0"/>
              <a:cs typeface="B Titr" panose="00000700000000000000" pitchFamily="2" charset="-78"/>
            </a:endParaRP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استخوان ترقوه یکی از استخوان های است که نسبت به دیگر استخوانهای بدن در طی زایمان و تولد بیشتر دچار شکستگی میشود. این استخوان بخصوص وقتی در خروج شانه در نمای ورتکس و خروج دست های باز شده در زایمان بریچ مشکلی وجود داشته باشد، بسیار آسیب پذیر است.</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شایع ترین محل شکستگی استخوان ترقوه یک سوم میانی است.</a:t>
            </a:r>
          </a:p>
        </p:txBody>
      </p:sp>
    </p:spTree>
    <p:extLst>
      <p:ext uri="{BB962C8B-B14F-4D97-AF65-F5344CB8AC3E}">
        <p14:creationId xmlns:p14="http://schemas.microsoft.com/office/powerpoint/2010/main" val="4194184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283028"/>
            <a:ext cx="11190514" cy="1049235"/>
          </a:xfrm>
        </p:spPr>
        <p:txBody>
          <a:bodyPr>
            <a:normAutofit/>
          </a:bodyPr>
          <a:lstStyle/>
          <a:p>
            <a:pPr lvl="0" algn="ctr">
              <a:lnSpc>
                <a:spcPct val="150000"/>
              </a:lnSpc>
            </a:pPr>
            <a:r>
              <a:rPr lang="fa-IR" sz="3600" b="1" dirty="0" smtClean="0">
                <a:solidFill>
                  <a:srgbClr val="000000"/>
                </a:solidFill>
                <a:ea typeface="Tahoma" panose="020B0604030504040204" pitchFamily="34" charset="0"/>
                <a:cs typeface="B Titr" panose="00000700000000000000" pitchFamily="2" charset="-78"/>
              </a:rPr>
              <a:t>شکستگی استخوان ترقوه: </a:t>
            </a:r>
            <a:endParaRPr lang="fa-IR" sz="3600" b="1" dirty="0">
              <a:solidFill>
                <a:srgbClr val="000000"/>
              </a:solidFill>
              <a:ea typeface="Tahoma" panose="020B0604030504040204" pitchFamily="34" charset="0"/>
              <a:cs typeface="B Titr" panose="00000700000000000000" pitchFamily="2" charset="-78"/>
            </a:endParaRP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نوزاد به طور مشخص بازو را به آزادی در طرف مبتلا حرکت نمی دهد. ممکن است صدای مالش خشک و ناهمواری استخوانی لمس شود. گاهی اوقات بر روی محل شکستگی تغییر رنگ مشاهده می‌شود. به دنبال این عارضه رفلکس مورو در طرف مبتلا از بین می‌رود و اسپاسم عضله استرنو کلایدوماستوئید همراه با پرشدن فرورفتگی فوق ترقوه در محل شکستگی دیده می‌شود. در شکستگی ترکه ای امکان دارد محدودیت حرکتی وجود نداشته باشد و رفلکس مورو مشاهده شود. </a:t>
            </a:r>
          </a:p>
        </p:txBody>
      </p:sp>
    </p:spTree>
    <p:extLst>
      <p:ext uri="{BB962C8B-B14F-4D97-AF65-F5344CB8AC3E}">
        <p14:creationId xmlns:p14="http://schemas.microsoft.com/office/powerpoint/2010/main" val="42358934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0"/>
            <a:ext cx="11190514" cy="1049235"/>
          </a:xfrm>
        </p:spPr>
        <p:txBody>
          <a:bodyPr>
            <a:normAutofit fontScale="90000"/>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
            </a:r>
            <a:br>
              <a:rPr lang="fa-IR" sz="3600" b="1" dirty="0">
                <a:solidFill>
                  <a:srgbClr val="000000"/>
                </a:solidFill>
                <a:ea typeface="Tahoma" panose="020B0604030504040204" pitchFamily="34" charset="0"/>
                <a:cs typeface="B Titr" panose="00000700000000000000" pitchFamily="2" charset="-78"/>
              </a:rPr>
            </a:br>
            <a:r>
              <a:rPr lang="fa-IR" sz="3600" b="1" dirty="0">
                <a:solidFill>
                  <a:srgbClr val="000000"/>
                </a:solidFill>
                <a:ea typeface="Tahoma" panose="020B0604030504040204" pitchFamily="34" charset="0"/>
                <a:cs typeface="B Titr" panose="00000700000000000000" pitchFamily="2" charset="-78"/>
              </a:rPr>
              <a:t>شکستگی استخوان ترقوه: </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همچنین ممکن است شکستگی استخوان بازو یا فلج بازویی مسئول محدودیت حرکت بازو و فقدان رفلکس مورو در طرف مبتلا باشند. پیش آگهی این شکستگی بسیار خوب است. بسیاری از این آثار نیازی به درمان ندارند یا فقط یک بانداژ شکل 8 برای بیحرکت کردن استخوان کفایت می کند.</a:t>
            </a:r>
          </a:p>
        </p:txBody>
      </p:sp>
    </p:spTree>
    <p:extLst>
      <p:ext uri="{BB962C8B-B14F-4D97-AF65-F5344CB8AC3E}">
        <p14:creationId xmlns:p14="http://schemas.microsoft.com/office/powerpoint/2010/main" val="18068394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522514"/>
            <a:ext cx="11190514" cy="896835"/>
          </a:xfrm>
        </p:spPr>
        <p:txBody>
          <a:bodyPr>
            <a:normAutofit fontScale="90000"/>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شکستگی بازو:</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شکستگیهای </a:t>
            </a:r>
            <a:r>
              <a:rPr lang="fa-IR" sz="2800" b="1" dirty="0">
                <a:solidFill>
                  <a:srgbClr val="000000"/>
                </a:solidFill>
                <a:ea typeface="Tahoma" panose="020B0604030504040204" pitchFamily="34" charset="0"/>
                <a:cs typeface="B Nazanin" panose="00000400000000000000" pitchFamily="2" charset="-78"/>
              </a:rPr>
              <a:t>بازو شایع نیستند.</a:t>
            </a:r>
          </a:p>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مشکل </a:t>
            </a:r>
            <a:r>
              <a:rPr lang="fa-IR" sz="2800" b="1" dirty="0">
                <a:solidFill>
                  <a:srgbClr val="000000"/>
                </a:solidFill>
                <a:ea typeface="Tahoma" panose="020B0604030504040204" pitchFamily="34" charset="0"/>
                <a:cs typeface="B Nazanin" panose="00000400000000000000" pitchFamily="2" charset="-78"/>
              </a:rPr>
              <a:t>در خروج شانه ها در زایمانهای سفالیک و همچنین بروز مشکل در خروج بازو های باز شده در زایمان های بریچ، یکی از عوامل شکستگی ها است. با وجود این، این شکستگی ها تقریباً در ۷۰ درصد موارد به دنبال زایمان‌های بی حادثه رخ می دهند.</a:t>
            </a:r>
          </a:p>
        </p:txBody>
      </p:sp>
    </p:spTree>
    <p:extLst>
      <p:ext uri="{BB962C8B-B14F-4D97-AF65-F5344CB8AC3E}">
        <p14:creationId xmlns:p14="http://schemas.microsoft.com/office/powerpoint/2010/main" val="8685720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522514"/>
            <a:ext cx="11190514" cy="896835"/>
          </a:xfrm>
        </p:spPr>
        <p:txBody>
          <a:bodyPr>
            <a:normAutofit fontScale="90000"/>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شکستگی بازو:</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شکستگیهای </a:t>
            </a:r>
            <a:r>
              <a:rPr lang="fa-IR" sz="2800" b="1" dirty="0">
                <a:solidFill>
                  <a:srgbClr val="000000"/>
                </a:solidFill>
                <a:ea typeface="Tahoma" panose="020B0604030504040204" pitchFamily="34" charset="0"/>
                <a:cs typeface="B Nazanin" panose="00000400000000000000" pitchFamily="2" charset="-78"/>
              </a:rPr>
              <a:t>بازو شایع نیستند.</a:t>
            </a:r>
          </a:p>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مشکل </a:t>
            </a:r>
            <a:r>
              <a:rPr lang="fa-IR" sz="2800" b="1" dirty="0">
                <a:solidFill>
                  <a:srgbClr val="000000"/>
                </a:solidFill>
                <a:ea typeface="Tahoma" panose="020B0604030504040204" pitchFamily="34" charset="0"/>
                <a:cs typeface="B Nazanin" panose="00000400000000000000" pitchFamily="2" charset="-78"/>
              </a:rPr>
              <a:t>در خروج شانه ها در زایمانهای سفالیک و همچنین بروز مشکل در خروج بازو های باز شده در زایمان های بریچ، یکی از عوامل شکستگی ها است. با وجود این، این شکستگی ها تقریباً در ۷۰ درصد موارد به دنبال زایمان‌های بی حادثه رخ می دهند.</a:t>
            </a:r>
          </a:p>
        </p:txBody>
      </p:sp>
    </p:spTree>
    <p:extLst>
      <p:ext uri="{BB962C8B-B14F-4D97-AF65-F5344CB8AC3E}">
        <p14:creationId xmlns:p14="http://schemas.microsoft.com/office/powerpoint/2010/main" val="38947741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522514"/>
            <a:ext cx="11190514" cy="896835"/>
          </a:xfrm>
        </p:spPr>
        <p:txBody>
          <a:bodyPr>
            <a:normAutofit fontScale="90000"/>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شکستگی بازو:</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این نوع شکستگی ها اغلب از نوع ترکه ای هستند. </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هنگامی که شک به شکستگی وجود دارد باید در تمام نوزادان ترقوه و استخوانهای دراز لمس شوند و هر گونه کریپتاسیون یا بی‌نظمی نامعمول در استخوان به سرعت با بررسی رادیوگرافیک تحت ارزیابی قرار گیرد. </a:t>
            </a:r>
          </a:p>
          <a:p>
            <a:pPr lvl="0">
              <a:lnSpc>
                <a:spcPct val="150000"/>
              </a:lnSpc>
            </a:pPr>
            <a:r>
              <a:rPr lang="fa-IR" sz="2800" b="1" dirty="0">
                <a:solidFill>
                  <a:srgbClr val="000000"/>
                </a:solidFill>
                <a:ea typeface="Tahoma" panose="020B0604030504040204" pitchFamily="34" charset="0"/>
                <a:cs typeface="B Nazanin" panose="00000400000000000000" pitchFamily="2" charset="-78"/>
              </a:rPr>
              <a:t>در شکستگی استخوان بازو رفلکس مورو وجود ندارد و گاهی اوقات درگیری عصبی نیز وجود دارد. </a:t>
            </a:r>
          </a:p>
        </p:txBody>
      </p:sp>
    </p:spTree>
    <p:extLst>
      <p:ext uri="{BB962C8B-B14F-4D97-AF65-F5344CB8AC3E}">
        <p14:creationId xmlns:p14="http://schemas.microsoft.com/office/powerpoint/2010/main" val="35373360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522514"/>
            <a:ext cx="11190514" cy="896835"/>
          </a:xfrm>
        </p:spPr>
        <p:txBody>
          <a:bodyPr>
            <a:normAutofit fontScale="90000"/>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شکستگی بازو:</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a:solidFill>
                  <a:srgbClr val="000000"/>
                </a:solidFill>
                <a:ea typeface="Tahoma" panose="020B0604030504040204" pitchFamily="34" charset="0"/>
                <a:cs typeface="B Nazanin" panose="00000400000000000000" pitchFamily="2" charset="-78"/>
              </a:rPr>
              <a:t>پس از ۲ تا ۴ هفته بی حرکتی بازو نخستین نشانه های حاکی از درمان مشاهده می‌شود، تا این مدت باید به قفسه سینه ثابت بسته شود.</a:t>
            </a:r>
          </a:p>
        </p:txBody>
      </p:sp>
    </p:spTree>
    <p:extLst>
      <p:ext uri="{BB962C8B-B14F-4D97-AF65-F5344CB8AC3E}">
        <p14:creationId xmlns:p14="http://schemas.microsoft.com/office/powerpoint/2010/main" val="17566544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522514"/>
            <a:ext cx="11190514" cy="896835"/>
          </a:xfrm>
        </p:spPr>
        <p:txBody>
          <a:bodyPr>
            <a:normAutofit fontScale="90000"/>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شکستگی ران:</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800" b="1" dirty="0" smtClean="0">
                <a:solidFill>
                  <a:srgbClr val="000000"/>
                </a:solidFill>
                <a:ea typeface="Tahoma" panose="020B0604030504040204" pitchFamily="34" charset="0"/>
                <a:cs typeface="B Nazanin" panose="00000400000000000000" pitchFamily="2" charset="-78"/>
              </a:rPr>
              <a:t>شکستگی </a:t>
            </a:r>
            <a:r>
              <a:rPr lang="fa-IR" sz="2800" b="1" dirty="0">
                <a:solidFill>
                  <a:srgbClr val="000000"/>
                </a:solidFill>
                <a:ea typeface="Tahoma" panose="020B0604030504040204" pitchFamily="34" charset="0"/>
                <a:cs typeface="B Nazanin" panose="00000400000000000000" pitchFamily="2" charset="-78"/>
              </a:rPr>
              <a:t>های استخوان فمور نسبتاً نادر است و مانند در ارتباط با زایمان بریچ رخ می دهند.</a:t>
            </a:r>
          </a:p>
        </p:txBody>
      </p:sp>
    </p:spTree>
    <p:extLst>
      <p:ext uri="{BB962C8B-B14F-4D97-AF65-F5344CB8AC3E}">
        <p14:creationId xmlns:p14="http://schemas.microsoft.com/office/powerpoint/2010/main" val="168591833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69CD3E-5E33-4EB5-A2CE-C636605E633F}"/>
              </a:ext>
            </a:extLst>
          </p:cNvPr>
          <p:cNvSpPr>
            <a:spLocks noGrp="1"/>
          </p:cNvSpPr>
          <p:nvPr>
            <p:ph type="title"/>
          </p:nvPr>
        </p:nvSpPr>
        <p:spPr>
          <a:xfrm>
            <a:off x="402771" y="522514"/>
            <a:ext cx="11190514" cy="896835"/>
          </a:xfrm>
        </p:spPr>
        <p:txBody>
          <a:bodyPr>
            <a:normAutofit fontScale="90000"/>
          </a:bodyPr>
          <a:lstStyle/>
          <a:p>
            <a:pPr lvl="0" algn="ctr">
              <a:lnSpc>
                <a:spcPct val="150000"/>
              </a:lnSpc>
            </a:pPr>
            <a:r>
              <a:rPr lang="fa-IR" sz="3600" b="1" dirty="0">
                <a:solidFill>
                  <a:srgbClr val="000000"/>
                </a:solidFill>
                <a:ea typeface="Tahoma" panose="020B0604030504040204" pitchFamily="34" charset="0"/>
                <a:cs typeface="B Titr" panose="00000700000000000000" pitchFamily="2" charset="-78"/>
              </a:rPr>
              <a:t>دررفتگی و جدا شدن اپی فیز:</a:t>
            </a:r>
          </a:p>
        </p:txBody>
      </p:sp>
      <p:sp>
        <p:nvSpPr>
          <p:cNvPr id="3" name="Content Placeholder 2">
            <a:extLst>
              <a:ext uri="{FF2B5EF4-FFF2-40B4-BE49-F238E27FC236}">
                <a16:creationId xmlns:a16="http://schemas.microsoft.com/office/drawing/2014/main" xmlns="" id="{C3C0199F-A274-44C6-BF37-784A855E6EEA}"/>
              </a:ext>
            </a:extLst>
          </p:cNvPr>
          <p:cNvSpPr>
            <a:spLocks noGrp="1"/>
          </p:cNvSpPr>
          <p:nvPr>
            <p:ph idx="1"/>
          </p:nvPr>
        </p:nvSpPr>
        <p:spPr>
          <a:xfrm>
            <a:off x="0" y="1646097"/>
            <a:ext cx="11996056" cy="4096310"/>
          </a:xfrm>
        </p:spPr>
        <p:txBody>
          <a:bodyPr>
            <a:noAutofit/>
          </a:bodyPr>
          <a:lstStyle/>
          <a:p>
            <a:pPr lvl="0">
              <a:lnSpc>
                <a:spcPct val="150000"/>
              </a:lnSpc>
            </a:pPr>
            <a:r>
              <a:rPr lang="fa-IR" sz="2700" b="1" dirty="0" smtClean="0">
                <a:solidFill>
                  <a:srgbClr val="000000"/>
                </a:solidFill>
                <a:ea typeface="Tahoma" panose="020B0604030504040204" pitchFamily="34" charset="0"/>
                <a:cs typeface="B Nazanin" panose="00000400000000000000" pitchFamily="2" charset="-78"/>
              </a:rPr>
              <a:t>دررفتگی </a:t>
            </a:r>
            <a:r>
              <a:rPr lang="fa-IR" sz="2700" b="1" dirty="0">
                <a:solidFill>
                  <a:srgbClr val="000000"/>
                </a:solidFill>
                <a:ea typeface="Tahoma" panose="020B0604030504040204" pitchFamily="34" charset="0"/>
                <a:cs typeface="B Nazanin" panose="00000400000000000000" pitchFamily="2" charset="-78"/>
              </a:rPr>
              <a:t>و جداشدن اپی فیز از تروما های تولد ناشی می گردد. اپی فیز فوقانی فمورال ممکن است در اثر کشیدن پرقدرت پاهای نوزاد مثلاً در زایمان بریچ یا بعد از انجام چرخش جدا شود. تورم، کوتاهی مختصر، محدودیت حرکت فعال، حرکت غیر فعال دردناک و چرخش خارجی پا وجود دارد. </a:t>
            </a:r>
          </a:p>
          <a:p>
            <a:pPr lvl="0">
              <a:lnSpc>
                <a:spcPct val="150000"/>
              </a:lnSpc>
            </a:pPr>
            <a:r>
              <a:rPr lang="fa-IR" sz="2700" b="1" dirty="0">
                <a:solidFill>
                  <a:srgbClr val="000000"/>
                </a:solidFill>
                <a:ea typeface="Tahoma" panose="020B0604030504040204" pitchFamily="34" charset="0"/>
                <a:cs typeface="B Nazanin" panose="00000400000000000000" pitchFamily="2" charset="-78"/>
              </a:rPr>
              <a:t>تشخیص با پرتونگاری مسجل می‌گردد.</a:t>
            </a:r>
          </a:p>
          <a:p>
            <a:pPr lvl="0">
              <a:lnSpc>
                <a:spcPct val="150000"/>
              </a:lnSpc>
            </a:pPr>
            <a:r>
              <a:rPr lang="fa-IR" sz="2700" b="1" dirty="0">
                <a:solidFill>
                  <a:srgbClr val="000000"/>
                </a:solidFill>
                <a:ea typeface="Tahoma" panose="020B0604030504040204" pitchFamily="34" charset="0"/>
                <a:cs typeface="B Nazanin" panose="00000400000000000000" pitchFamily="2" charset="-78"/>
              </a:rPr>
              <a:t>پیش‌آگهی در صدمات خفیف‌تر خوب است، اما در جابجایی وسیع غالباً کاهش زاویه بین گردن و تنه استخوان فمور رخ می‌دهد.</a:t>
            </a:r>
          </a:p>
        </p:txBody>
      </p:sp>
    </p:spTree>
    <p:extLst>
      <p:ext uri="{BB962C8B-B14F-4D97-AF65-F5344CB8AC3E}">
        <p14:creationId xmlns:p14="http://schemas.microsoft.com/office/powerpoint/2010/main" val="20836478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802298"/>
            <a:ext cx="9644743" cy="2541431"/>
          </a:xfrm>
        </p:spPr>
        <p:txBody>
          <a:bodyPr/>
          <a:lstStyle/>
          <a:p>
            <a:pPr algn="ctr"/>
            <a:r>
              <a:rPr lang="fa-IR" b="1" dirty="0" smtClean="0">
                <a:cs typeface="B Homa" panose="00000400000000000000" pitchFamily="2" charset="-78"/>
              </a:rPr>
              <a:t>از حسن توجه شما سپاسگزاریم</a:t>
            </a:r>
            <a:endParaRPr lang="fa-IR" b="1" dirty="0">
              <a:cs typeface="B Homa" panose="00000400000000000000" pitchFamily="2" charset="-78"/>
            </a:endParaRPr>
          </a:p>
        </p:txBody>
      </p:sp>
    </p:spTree>
    <p:extLst>
      <p:ext uri="{BB962C8B-B14F-4D97-AF65-F5344CB8AC3E}">
        <p14:creationId xmlns:p14="http://schemas.microsoft.com/office/powerpoint/2010/main" val="24680923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Gallery">
  <a:themeElements>
    <a:clrScheme name="Custom 10">
      <a:dk1>
        <a:sysClr val="windowText" lastClr="000000"/>
      </a:dk1>
      <a:lt1>
        <a:sysClr val="window" lastClr="FFFFFF"/>
      </a:lt1>
      <a:dk2>
        <a:srgbClr val="454545"/>
      </a:dk2>
      <a:lt2>
        <a:srgbClr val="DFDBD5"/>
      </a:lt2>
      <a:accent1>
        <a:srgbClr val="B71E42"/>
      </a:accent1>
      <a:accent2>
        <a:srgbClr val="84582C"/>
      </a:accent2>
      <a:accent3>
        <a:srgbClr val="002060"/>
      </a:accent3>
      <a:accent4>
        <a:srgbClr val="586EA6"/>
      </a:accent4>
      <a:accent5>
        <a:srgbClr val="586EA6"/>
      </a:accent5>
      <a:accent6>
        <a:srgbClr val="6892A0"/>
      </a:accent6>
      <a:hlink>
        <a:srgbClr val="B71E42"/>
      </a:hlink>
      <a:folHlink>
        <a:srgbClr val="586EA6"/>
      </a:folHlink>
    </a:clrScheme>
    <a:fontScheme name="Default">
      <a:majorFont>
        <a:latin typeface="Gill Sans MT"/>
        <a:ea typeface=""/>
        <a:cs typeface=""/>
      </a:majorFont>
      <a:minorFont>
        <a:latin typeface="Gill Sans MT"/>
        <a:ea typeface=""/>
        <a:cs typeface=""/>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spDef>
      <a:spPr>
        <a:solidFill>
          <a:srgbClr val="B71E42"/>
        </a:solidFill>
        <a:ln>
          <a:noFill/>
        </a:ln>
      </a:spPr>
      <a:bodyPr rtlCol="0" anchor="ctr"/>
      <a:lstStyle>
        <a:defPPr algn="ctr">
          <a:defRPr/>
        </a:defPPr>
      </a:lstStyle>
      <a:style>
        <a:lnRef idx="3">
          <a:schemeClr val="lt1"/>
        </a:lnRef>
        <a:fillRef idx="1">
          <a:schemeClr val="accent1"/>
        </a:fillRef>
        <a:effectRef idx="1">
          <a:schemeClr val="accent1"/>
        </a:effectRef>
        <a:fontRef idx="minor">
          <a:schemeClr val="lt1"/>
        </a:fontRef>
      </a:style>
    </a:spDef>
    <a:lnDef>
      <a:spPr>
        <a:ln w="31750"/>
      </a:spPr>
      <a:bodyPr/>
      <a:lstStyle/>
      <a:style>
        <a:lnRef idx="3">
          <a:schemeClr val="accent1"/>
        </a:lnRef>
        <a:fillRef idx="0">
          <a:schemeClr val="accent1"/>
        </a:fillRef>
        <a:effectRef idx="2">
          <a:schemeClr val="accent1"/>
        </a:effectRef>
        <a:fontRef idx="minor">
          <a:schemeClr val="tx1"/>
        </a:fontRef>
      </a:style>
    </a:lnDef>
  </a:objectDefaults>
  <a:extraClrSchemeLst/>
  <a:extLst>
    <a:ext uri="{05A4C25C-085E-4340-85A3-A5531E510DB2}">
      <thm15:themeFamily xmlns:thm15="http://schemas.microsoft.com/office/thememl/2012/main" xmlns="" name="TF66921596_My invention presentation_AAS_v5" id="{87E5ADC5-22B1-48B6-A377-CC62C9F76903}" vid="{35D6D025-A430-4CAD-B81F-81678F6B39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A01955-FFEB-4169-B0BF-D790410D62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59C8665-7E41-4E8E-957E-307F6F826AF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My invention presentation</Template>
  <TotalTime>0</TotalTime>
  <Words>2055</Words>
  <Application>Microsoft Office PowerPoint</Application>
  <PresentationFormat>Custom</PresentationFormat>
  <Paragraphs>119</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Gallery</vt:lpstr>
      <vt:lpstr>به نام خدا</vt:lpstr>
      <vt:lpstr>صدمات وارده به نوزاد</vt:lpstr>
      <vt:lpstr>صدمات وارده به نوزاد در حین تولد:</vt:lpstr>
      <vt:lpstr>صدمه به عصب فرنیک:</vt:lpstr>
      <vt:lpstr>صدمات وارده به جمجمه:</vt:lpstr>
      <vt:lpstr>اقدامات پرستاری: </vt:lpstr>
      <vt:lpstr>اقدامات پرستاری: </vt:lpstr>
      <vt:lpstr>شکستگی استخوان جمجه: </vt:lpstr>
      <vt:lpstr>شکستگی پس سری: </vt:lpstr>
      <vt:lpstr>شکستگی پس سری: </vt:lpstr>
      <vt:lpstr>خونریزی داخل جمجمه: </vt:lpstr>
      <vt:lpstr>خونریزی داخل جمجمه: </vt:lpstr>
      <vt:lpstr>تشخیص و درمان:</vt:lpstr>
      <vt:lpstr>صدمات سیستم عصبی </vt:lpstr>
      <vt:lpstr>توجهات پرستاری:</vt:lpstr>
      <vt:lpstr>توجهات پرستاری:</vt:lpstr>
      <vt:lpstr>صدمه به عصب فرنیک:</vt:lpstr>
      <vt:lpstr>آسیب شبکه بازویی:</vt:lpstr>
      <vt:lpstr>آسیب شبکه بازویی:</vt:lpstr>
      <vt:lpstr>آسیب شبکه بازویی:</vt:lpstr>
      <vt:lpstr>توجهات پرستاری:</vt:lpstr>
      <vt:lpstr>توجهات پرستاری:</vt:lpstr>
      <vt:lpstr>شکستگی ها  شکستگی استخوان ترقوه: </vt:lpstr>
      <vt:lpstr>شکستگی استخوان ترقوه: </vt:lpstr>
      <vt:lpstr> شکستگی استخوان ترقوه: </vt:lpstr>
      <vt:lpstr>شکستگی بازو:</vt:lpstr>
      <vt:lpstr>شکستگی بازو:</vt:lpstr>
      <vt:lpstr>شکستگی بازو:</vt:lpstr>
      <vt:lpstr>شکستگی بازو:</vt:lpstr>
      <vt:lpstr>شکستگی ران:</vt:lpstr>
      <vt:lpstr>دررفتگی و جدا شدن اپی فیز:</vt:lpstr>
      <vt:lpstr>از حسن توجه شما سپاسگزاریم</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2019-12-22T13:12:16Z</dcterms:created>
  <dcterms:modified xsi:type="dcterms:W3CDTF">2020-04-30T15:18:42Z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