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984" r:id="rId1"/>
  </p:sldMasterIdLst>
  <p:notesMasterIdLst>
    <p:notesMasterId r:id="rId17"/>
  </p:notesMasterIdLst>
  <p:handoutMasterIdLst>
    <p:handoutMasterId r:id="rId18"/>
  </p:handoutMasterIdLst>
  <p:sldIdLst>
    <p:sldId id="333" r:id="rId2"/>
    <p:sldId id="340" r:id="rId3"/>
    <p:sldId id="367" r:id="rId4"/>
    <p:sldId id="354" r:id="rId5"/>
    <p:sldId id="355" r:id="rId6"/>
    <p:sldId id="356" r:id="rId7"/>
    <p:sldId id="368" r:id="rId8"/>
    <p:sldId id="357" r:id="rId9"/>
    <p:sldId id="358" r:id="rId10"/>
    <p:sldId id="359" r:id="rId11"/>
    <p:sldId id="360" r:id="rId12"/>
    <p:sldId id="369" r:id="rId13"/>
    <p:sldId id="361" r:id="rId14"/>
    <p:sldId id="362" r:id="rId15"/>
    <p:sldId id="365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282" autoAdjust="0"/>
    <p:restoredTop sz="94660"/>
  </p:normalViewPr>
  <p:slideViewPr>
    <p:cSldViewPr>
      <p:cViewPr>
        <p:scale>
          <a:sx n="70" d="100"/>
          <a:sy n="70" d="100"/>
        </p:scale>
        <p:origin x="-1398" y="-18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1308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62E7A7-64A7-4F40-88F1-1DEF2077A07B}" type="datetimeFigureOut">
              <a:rPr lang="en-US" smtClean="0"/>
              <a:t>5/1/2020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3E62DCF-9BD6-41B8-AFF3-BBE12F8442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937606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3DFB755-560F-47B2-A7A9-9BE2DDA7839E}" type="datetimeFigureOut">
              <a:rPr lang="en-US" smtClean="0"/>
              <a:t>5/1/2020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BA436D8-4201-45A2-8ABA-1164CDBAD2A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660348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B77BA31D-C86D-4C31-B27F-8220B1953455}" type="datetime1">
              <a:rPr lang="en-US" smtClean="0"/>
              <a:t>5/1/2020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002C25F-9E14-4CFF-8DDC-2E2D6C1DC076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9A0C45-14DA-42A2-B381-C2884E91FAC9}" type="datetime1">
              <a:rPr lang="en-US" smtClean="0"/>
              <a:t>5/1/2020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9002C25F-9E14-4CFF-8DDC-2E2D6C1DC076}" type="slidenum">
              <a:rPr lang="en-US" smtClean="0"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Rectangle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825918-E2A9-41CF-B6BE-CE2C7DE78E9D}" type="datetime1">
              <a:rPr lang="en-US" smtClean="0"/>
              <a:t>5/1/2020</a:t>
            </a:fld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9002C25F-9E14-4CFF-8DDC-2E2D6C1DC076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CF2CD0EE-4D86-49E6-AE37-D59EF6F2DBC9}" type="datetime1">
              <a:rPr lang="en-US" smtClean="0"/>
              <a:t>5/1/2020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9002C25F-9E14-4CFF-8DDC-2E2D6C1DC076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5890095D-0B96-4973-9013-540DC053E8E0}" type="datetime1">
              <a:rPr lang="en-US" smtClean="0"/>
              <a:t>5/1/2020</a:t>
            </a:fld>
            <a:endParaRPr 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9002C25F-9E14-4CFF-8DDC-2E2D6C1DC076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EC368E-F563-4DC3-8761-7EC2C903F38A}" type="datetime1">
              <a:rPr lang="en-US" smtClean="0"/>
              <a:t>5/1/2020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9002C25F-9E14-4CFF-8DDC-2E2D6C1DC07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284F9-DCB5-4C75-A2A4-4937BBCD31B4}" type="datetime1">
              <a:rPr lang="en-US" smtClean="0"/>
              <a:t>5/1/2020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002C25F-9E14-4CFF-8DDC-2E2D6C1DC07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8A566-BB65-434D-9E24-95622D494FE2}" type="datetime1">
              <a:rPr lang="en-US" smtClean="0"/>
              <a:t>5/1/2020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9002C25F-9E14-4CFF-8DDC-2E2D6C1DC076}" type="slidenum">
              <a:rPr lang="en-US" smtClean="0"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Rectangle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F5598092-8D25-4FFB-8FE3-6EBD781BD289}" type="datetime1">
              <a:rPr lang="en-US" smtClean="0"/>
              <a:t>5/1/2020</a:t>
            </a:fld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9002C25F-9E14-4CFF-8DDC-2E2D6C1DC076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DD4D8A-8B3E-4BB6-909D-40736A7F9E5C}" type="datetime1">
              <a:rPr lang="en-US" smtClean="0"/>
              <a:t>5/1/2020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2C25F-9E14-4CFF-8DDC-2E2D6C1DC07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1E5B6B9A-608F-4FCF-8086-C0E6852CE7DC}" type="datetime1">
              <a:rPr lang="en-US" smtClean="0"/>
              <a:t>5/1/2020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9002C25F-9E14-4CFF-8DDC-2E2D6C1DC076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363A358D-6040-4142-8BFA-F2E0DF71ECED}" type="datetime1">
              <a:rPr lang="en-US" smtClean="0"/>
              <a:t>5/1/2020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Rectangle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9002C25F-9E14-4CFF-8DDC-2E2D6C1DC076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85" r:id="rId1"/>
    <p:sldLayoutId id="2147483986" r:id="rId2"/>
    <p:sldLayoutId id="2147483987" r:id="rId3"/>
    <p:sldLayoutId id="2147483988" r:id="rId4"/>
    <p:sldLayoutId id="2147483989" r:id="rId5"/>
    <p:sldLayoutId id="2147483990" r:id="rId6"/>
    <p:sldLayoutId id="2147483991" r:id="rId7"/>
    <p:sldLayoutId id="2147483992" r:id="rId8"/>
    <p:sldLayoutId id="2147483993" r:id="rId9"/>
    <p:sldLayoutId id="2147483994" r:id="rId10"/>
    <p:sldLayoutId id="2147483995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microsoft.com/office/2007/relationships/hdphoto" Target="../media/hdphoto4.wdp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NovinSoftCo\Desktop\Patogh98_Com_besm_8al8h2x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2200" y="381000"/>
            <a:ext cx="4343400" cy="6138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1205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rtl="1"/>
            <a:r>
              <a:rPr lang="fa-IR" sz="3600" b="1" dirty="0" smtClean="0">
                <a:cs typeface="B Nazanin" pitchFamily="2" charset="-78"/>
              </a:rPr>
              <a:t>شناسایی کیفی کربوهیدرات ها</a:t>
            </a:r>
            <a:endParaRPr lang="en-US" sz="3600" b="1" dirty="0">
              <a:cs typeface="B Nazanin" pitchFamily="2" charset="-78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9002C25F-9E14-4CFF-8DDC-2E2D6C1DC076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20626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rtl="1"/>
            <a:r>
              <a:rPr lang="fa-IR" sz="3600" b="1" dirty="0">
                <a:solidFill>
                  <a:srgbClr val="FF0000"/>
                </a:solidFill>
                <a:cs typeface="B Nazanin" pitchFamily="2" charset="-78"/>
              </a:rPr>
              <a:t>آزمایش‏های کیفی قندها</a:t>
            </a:r>
            <a:endParaRPr lang="en-US" sz="36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9002C25F-9E14-4CFF-8DDC-2E2D6C1DC076}" type="slidenum">
              <a:rPr lang="en-US" smtClean="0"/>
              <a:t>3</a:t>
            </a:fld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r" rtl="1">
              <a:lnSpc>
                <a:spcPct val="200000"/>
              </a:lnSpc>
              <a:buFont typeface="Wingdings" pitchFamily="2" charset="2"/>
              <a:buChar char="q"/>
            </a:pPr>
            <a:r>
              <a:rPr lang="fa-IR" sz="2800" b="1" dirty="0">
                <a:latin typeface="B Titr"/>
                <a:cs typeface="B Nazanin" panose="00000400000000000000"/>
              </a:rPr>
              <a:t>از دو خاصیت قندها برای شناسایی قند دریک محلول استفاده می </a:t>
            </a:r>
            <a:r>
              <a:rPr lang="fa-IR" sz="2800" b="1" dirty="0" smtClean="0">
                <a:latin typeface="B Titr"/>
                <a:cs typeface="B Nazanin" panose="00000400000000000000"/>
              </a:rPr>
              <a:t>شود:</a:t>
            </a:r>
            <a:endParaRPr lang="en-US" sz="2800" b="1" dirty="0" smtClean="0">
              <a:latin typeface="B Titr"/>
              <a:cs typeface="B Nazanin" panose="00000400000000000000"/>
            </a:endParaRPr>
          </a:p>
          <a:p>
            <a:pPr marL="0" indent="0" algn="r" rtl="1">
              <a:lnSpc>
                <a:spcPct val="200000"/>
              </a:lnSpc>
              <a:buNone/>
            </a:pPr>
            <a:r>
              <a:rPr lang="fa-IR" sz="2800" b="1" dirty="0" smtClean="0">
                <a:solidFill>
                  <a:srgbClr val="FF0000"/>
                </a:solidFill>
                <a:latin typeface="B Titr"/>
                <a:cs typeface="B Nazanin" panose="00000400000000000000"/>
              </a:rPr>
              <a:t>1- دهیدراتاسیون قندها و تشکیل </a:t>
            </a:r>
            <a:r>
              <a:rPr lang="fa-IR" sz="2800" b="1" dirty="0">
                <a:solidFill>
                  <a:srgbClr val="FF0000"/>
                </a:solidFill>
                <a:latin typeface="B Titr"/>
                <a:cs typeface="B Nazanin" panose="00000400000000000000"/>
              </a:rPr>
              <a:t>فورفورال     </a:t>
            </a:r>
            <a:r>
              <a:rPr lang="fa-IR" sz="2800" b="1" dirty="0" smtClean="0">
                <a:solidFill>
                  <a:srgbClr val="FF0000"/>
                </a:solidFill>
                <a:latin typeface="B Titr"/>
                <a:cs typeface="B Nazanin" panose="00000400000000000000"/>
              </a:rPr>
              <a:t>            </a:t>
            </a:r>
            <a:endParaRPr lang="en-US" sz="2800" b="1" dirty="0" smtClean="0">
              <a:solidFill>
                <a:srgbClr val="FF0000"/>
              </a:solidFill>
              <a:latin typeface="B Titr"/>
              <a:cs typeface="B Nazanin" panose="00000400000000000000"/>
            </a:endParaRPr>
          </a:p>
          <a:p>
            <a:pPr marL="0" indent="0" algn="r" rtl="1">
              <a:lnSpc>
                <a:spcPct val="200000"/>
              </a:lnSpc>
              <a:buNone/>
            </a:pPr>
            <a:r>
              <a:rPr lang="fa-IR" sz="2800" b="1" dirty="0" smtClean="0">
                <a:solidFill>
                  <a:srgbClr val="FF0000"/>
                </a:solidFill>
                <a:latin typeface="B Titr"/>
                <a:cs typeface="B Nazanin" panose="00000400000000000000"/>
              </a:rPr>
              <a:t>2- </a:t>
            </a:r>
            <a:r>
              <a:rPr lang="fa-IR" sz="2800" b="1" dirty="0">
                <a:solidFill>
                  <a:srgbClr val="FF0000"/>
                </a:solidFill>
                <a:latin typeface="B Titr"/>
                <a:cs typeface="B Nazanin" panose="00000400000000000000"/>
              </a:rPr>
              <a:t>خاصیت </a:t>
            </a:r>
            <a:r>
              <a:rPr lang="fa-IR" sz="2800" b="1" dirty="0" smtClean="0">
                <a:solidFill>
                  <a:srgbClr val="FF0000"/>
                </a:solidFill>
                <a:latin typeface="B Titr"/>
                <a:cs typeface="B Nazanin" panose="00000400000000000000"/>
              </a:rPr>
              <a:t>احیاکنندگی قندها</a:t>
            </a:r>
            <a:endParaRPr lang="en-US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3657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rtl="1"/>
            <a:r>
              <a:rPr lang="fa-IR" sz="3600" b="1" dirty="0">
                <a:solidFill>
                  <a:srgbClr val="FF0000"/>
                </a:solidFill>
                <a:cs typeface="B Nazanin" pitchFamily="2" charset="-78"/>
              </a:rPr>
              <a:t> آزمایش‏های کیفی </a:t>
            </a:r>
            <a:r>
              <a:rPr lang="fa-IR" sz="3600" b="1" dirty="0" smtClean="0">
                <a:solidFill>
                  <a:srgbClr val="FF0000"/>
                </a:solidFill>
                <a:cs typeface="B Nazanin" pitchFamily="2" charset="-78"/>
              </a:rPr>
              <a:t>قندها</a:t>
            </a:r>
            <a:endParaRPr lang="en-US" sz="3600" b="1" dirty="0">
              <a:solidFill>
                <a:srgbClr val="FF0000"/>
              </a:solidFill>
              <a:cs typeface="B Nazanin" pitchFamily="2" charset="-78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9002C25F-9E14-4CFF-8DDC-2E2D6C1DC076}" type="slidenum">
              <a:rPr lang="en-US" smtClean="0"/>
              <a:t>4</a:t>
            </a:fld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marL="514350" indent="-514350" algn="r" rtl="1">
              <a:lnSpc>
                <a:spcPct val="150000"/>
              </a:lnSpc>
              <a:buFont typeface="+mj-lt"/>
              <a:buAutoNum type="arabicPeriod"/>
            </a:pPr>
            <a:r>
              <a:rPr lang="fa-IR" sz="2000" b="1" dirty="0">
                <a:cs typeface="B Nazanin" pitchFamily="2" charset="-78"/>
              </a:rPr>
              <a:t>آزمایش‏ مولیش </a:t>
            </a:r>
            <a:r>
              <a:rPr lang="fa-IR" sz="2000" b="1" dirty="0">
                <a:solidFill>
                  <a:srgbClr val="FF0000"/>
                </a:solidFill>
                <a:cs typeface="B Nazanin" pitchFamily="2" charset="-78"/>
              </a:rPr>
              <a:t>(</a:t>
            </a:r>
            <a:r>
              <a:rPr lang="en-US" sz="2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Molisch</a:t>
            </a:r>
            <a:r>
              <a:rPr lang="fa-IR" sz="2000" b="1" dirty="0">
                <a:solidFill>
                  <a:srgbClr val="FF0000"/>
                </a:solidFill>
                <a:cs typeface="B Nazanin" pitchFamily="2" charset="-78"/>
              </a:rPr>
              <a:t>)</a:t>
            </a:r>
          </a:p>
          <a:p>
            <a:pPr marL="457200" indent="-457200" algn="r" rtl="1">
              <a:lnSpc>
                <a:spcPct val="150000"/>
              </a:lnSpc>
              <a:buFont typeface="+mj-lt"/>
              <a:buAutoNum type="arabicPeriod"/>
            </a:pPr>
            <a:r>
              <a:rPr lang="en-US" sz="2000" b="1" dirty="0">
                <a:cs typeface="B Nazanin" pitchFamily="2" charset="-78"/>
              </a:rPr>
              <a:t> </a:t>
            </a:r>
            <a:r>
              <a:rPr lang="fa-IR" sz="2000" b="1" dirty="0">
                <a:cs typeface="B Nazanin" pitchFamily="2" charset="-78"/>
              </a:rPr>
              <a:t>آزمایش بندیکت </a:t>
            </a:r>
            <a:r>
              <a:rPr lang="fa-IR" sz="2000" b="1" dirty="0">
                <a:solidFill>
                  <a:srgbClr val="FF0000"/>
                </a:solidFill>
                <a:cs typeface="B Nazanin" pitchFamily="2" charset="-78"/>
              </a:rPr>
              <a:t>(</a:t>
            </a:r>
            <a:r>
              <a:rPr lang="en-US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Benedict</a:t>
            </a:r>
            <a:r>
              <a:rPr lang="fa-IR" sz="2000" b="1" dirty="0" smtClean="0">
                <a:solidFill>
                  <a:srgbClr val="FF0000"/>
                </a:solidFill>
                <a:cs typeface="B Nazanin" pitchFamily="2" charset="-78"/>
              </a:rPr>
              <a:t>)</a:t>
            </a:r>
          </a:p>
          <a:p>
            <a:pPr marL="457200" indent="-457200" algn="r" rtl="1">
              <a:lnSpc>
                <a:spcPct val="150000"/>
              </a:lnSpc>
              <a:buFont typeface="+mj-lt"/>
              <a:buAutoNum type="arabicPeriod"/>
            </a:pPr>
            <a:r>
              <a:rPr lang="fa-IR" sz="2000" b="1" dirty="0" smtClean="0">
                <a:cs typeface="B Nazanin" pitchFamily="2" charset="-78"/>
              </a:rPr>
              <a:t> آزمایش </a:t>
            </a:r>
            <a:r>
              <a:rPr lang="fa-IR" sz="2000" b="1" dirty="0">
                <a:cs typeface="B Nazanin" pitchFamily="2" charset="-78"/>
              </a:rPr>
              <a:t>فهلینگ </a:t>
            </a:r>
            <a:r>
              <a:rPr lang="fa-IR" sz="2000" b="1" dirty="0">
                <a:solidFill>
                  <a:srgbClr val="FF0000"/>
                </a:solidFill>
                <a:cs typeface="B Nazanin" pitchFamily="2" charset="-78"/>
              </a:rPr>
              <a:t>(</a:t>
            </a:r>
            <a:r>
              <a:rPr lang="en-US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Fehling</a:t>
            </a:r>
            <a:r>
              <a:rPr lang="fa-IR" sz="2000" b="1" dirty="0" smtClean="0">
                <a:solidFill>
                  <a:srgbClr val="FF0000"/>
                </a:solidFill>
                <a:cs typeface="B Nazanin" pitchFamily="2" charset="-78"/>
              </a:rPr>
              <a:t>)</a:t>
            </a:r>
          </a:p>
          <a:p>
            <a:pPr marL="514350" indent="-514350" algn="r" rtl="1">
              <a:lnSpc>
                <a:spcPct val="150000"/>
              </a:lnSpc>
              <a:buFont typeface="+mj-lt"/>
              <a:buAutoNum type="arabicPeriod"/>
            </a:pPr>
            <a:r>
              <a:rPr lang="fa-IR" sz="2000" b="1" dirty="0" smtClean="0">
                <a:cs typeface="B Nazanin" pitchFamily="2" charset="-78"/>
              </a:rPr>
              <a:t>آزمایش </a:t>
            </a:r>
            <a:r>
              <a:rPr lang="fa-IR" sz="2000" b="1" dirty="0">
                <a:cs typeface="B Nazanin" pitchFamily="2" charset="-78"/>
              </a:rPr>
              <a:t>بارفورد </a:t>
            </a:r>
            <a:r>
              <a:rPr lang="fa-IR" sz="2000" b="1" dirty="0">
                <a:solidFill>
                  <a:srgbClr val="FF0000"/>
                </a:solidFill>
                <a:cs typeface="B Nazanin" pitchFamily="2" charset="-78"/>
              </a:rPr>
              <a:t>(</a:t>
            </a:r>
            <a:r>
              <a:rPr lang="en-US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Barfored</a:t>
            </a:r>
            <a:r>
              <a:rPr lang="fa-IR" sz="2000" b="1" dirty="0">
                <a:solidFill>
                  <a:srgbClr val="FF0000"/>
                </a:solidFill>
                <a:cs typeface="B Nazanin" pitchFamily="2" charset="-78"/>
              </a:rPr>
              <a:t>)</a:t>
            </a:r>
          </a:p>
          <a:p>
            <a:pPr marL="514350" indent="-514350" algn="r" rtl="1">
              <a:lnSpc>
                <a:spcPct val="150000"/>
              </a:lnSpc>
              <a:buFont typeface="+mj-lt"/>
              <a:buAutoNum type="arabicPeriod"/>
            </a:pPr>
            <a:r>
              <a:rPr lang="fa-IR" sz="2000" b="1" dirty="0">
                <a:cs typeface="B Nazanin" pitchFamily="2" charset="-78"/>
              </a:rPr>
              <a:t>آزمایش </a:t>
            </a:r>
            <a:r>
              <a:rPr lang="fa-IR" sz="2000" b="1" dirty="0" smtClean="0">
                <a:cs typeface="B Nazanin" pitchFamily="2" charset="-78"/>
              </a:rPr>
              <a:t>سلیوانف </a:t>
            </a:r>
            <a:r>
              <a:rPr lang="fa-IR" sz="2000" b="1" dirty="0" smtClean="0">
                <a:solidFill>
                  <a:srgbClr val="FF0000"/>
                </a:solidFill>
                <a:cs typeface="B Nazanin" pitchFamily="2" charset="-78"/>
              </a:rPr>
              <a:t>(</a:t>
            </a:r>
            <a:r>
              <a:rPr lang="en-US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Seliwanoff</a:t>
            </a:r>
            <a:r>
              <a:rPr lang="fa-IR" sz="2000" b="1" dirty="0">
                <a:solidFill>
                  <a:srgbClr val="FF0000"/>
                </a:solidFill>
                <a:cs typeface="B Nazanin" pitchFamily="2" charset="-78"/>
              </a:rPr>
              <a:t>)</a:t>
            </a:r>
          </a:p>
          <a:p>
            <a:pPr marL="514350" indent="-514350" algn="r" rtl="1">
              <a:lnSpc>
                <a:spcPct val="150000"/>
              </a:lnSpc>
              <a:buFont typeface="+mj-lt"/>
              <a:buAutoNum type="arabicPeriod"/>
            </a:pPr>
            <a:r>
              <a:rPr lang="fa-IR" sz="2000" b="1" dirty="0">
                <a:cs typeface="B Nazanin" pitchFamily="2" charset="-78"/>
              </a:rPr>
              <a:t>آزمایش بیال </a:t>
            </a:r>
            <a:r>
              <a:rPr lang="fa-IR" sz="2000" b="1" dirty="0">
                <a:solidFill>
                  <a:srgbClr val="FF0000"/>
                </a:solidFill>
                <a:cs typeface="B Nazanin" pitchFamily="2" charset="-78"/>
              </a:rPr>
              <a:t>(</a:t>
            </a:r>
            <a:r>
              <a:rPr lang="en-US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bial</a:t>
            </a:r>
            <a:r>
              <a:rPr lang="fa-IR" sz="2000" b="1" dirty="0">
                <a:solidFill>
                  <a:srgbClr val="FF0000"/>
                </a:solidFill>
                <a:cs typeface="B Nazanin" pitchFamily="2" charset="-78"/>
              </a:rPr>
              <a:t>)</a:t>
            </a:r>
          </a:p>
          <a:p>
            <a:pPr marL="0" indent="0" algn="r" rtl="1">
              <a:lnSpc>
                <a:spcPct val="150000"/>
              </a:lnSpc>
              <a:buNone/>
            </a:pPr>
            <a:endParaRPr lang="en-US" sz="2400" dirty="0"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580808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rtl="1"/>
            <a:r>
              <a:rPr lang="fa-IR" sz="3600" b="1" dirty="0">
                <a:solidFill>
                  <a:srgbClr val="FF0000"/>
                </a:solidFill>
                <a:cs typeface="B Nazanin" pitchFamily="2" charset="-78"/>
              </a:rPr>
              <a:t>آزمایش‏ مولیش (</a:t>
            </a:r>
            <a:r>
              <a:rPr lang="en-US" sz="32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Molisch</a:t>
            </a:r>
            <a:r>
              <a:rPr lang="fa-IR" sz="3600" b="1" dirty="0" smtClean="0">
                <a:solidFill>
                  <a:srgbClr val="FF0000"/>
                </a:solidFill>
                <a:cs typeface="B Nazanin" pitchFamily="2" charset="-78"/>
              </a:rPr>
              <a:t>)</a:t>
            </a:r>
            <a:endParaRPr lang="en-US" sz="3600" dirty="0">
              <a:solidFill>
                <a:srgbClr val="FF0000"/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9002C25F-9E14-4CFF-8DDC-2E2D6C1DC076}" type="slidenum">
              <a:rPr lang="en-US" smtClean="0"/>
              <a:t>5</a:t>
            </a:fld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>
          <a:solidFill>
            <a:schemeClr val="bg1"/>
          </a:solidFill>
        </p:spPr>
        <p:txBody>
          <a:bodyPr>
            <a:normAutofit/>
          </a:bodyPr>
          <a:lstStyle/>
          <a:p>
            <a:pPr algn="r" rtl="1">
              <a:buFont typeface="Wingdings" pitchFamily="2" charset="2"/>
              <a:buChar char="q"/>
            </a:pPr>
            <a:r>
              <a:rPr lang="fa-IR" sz="1800" b="1" dirty="0" smtClean="0">
                <a:cs typeface="B Nazanin" pitchFamily="2" charset="-78"/>
              </a:rPr>
              <a:t>یک آزمایش عمومی برای تشخیص کربوهیدرات هاست (</a:t>
            </a:r>
            <a:r>
              <a:rPr lang="en-US" sz="1800" b="1" dirty="0">
                <a:solidFill>
                  <a:srgbClr val="FF0000"/>
                </a:solidFill>
                <a:cs typeface="B Nazanin" pitchFamily="2" charset="-78"/>
              </a:rPr>
              <a:t>General test</a:t>
            </a:r>
            <a:r>
              <a:rPr lang="fa-IR" sz="1800" b="1" dirty="0">
                <a:cs typeface="B Nazanin" pitchFamily="2" charset="-78"/>
              </a:rPr>
              <a:t>).</a:t>
            </a:r>
          </a:p>
          <a:p>
            <a:pPr algn="r" rtl="1">
              <a:buFont typeface="Wingdings" pitchFamily="2" charset="2"/>
              <a:buChar char="q"/>
            </a:pPr>
            <a:r>
              <a:rPr lang="fa-IR" sz="1800" b="1" dirty="0">
                <a:solidFill>
                  <a:srgbClr val="FF0000"/>
                </a:solidFill>
                <a:cs typeface="B Nazanin" pitchFamily="2" charset="-78"/>
              </a:rPr>
              <a:t>اساس </a:t>
            </a:r>
            <a:r>
              <a:rPr lang="fa-IR" sz="1800" b="1" dirty="0" smtClean="0">
                <a:solidFill>
                  <a:srgbClr val="FF0000"/>
                </a:solidFill>
                <a:cs typeface="B Nazanin" pitchFamily="2" charset="-78"/>
              </a:rPr>
              <a:t>واکنش:</a:t>
            </a:r>
          </a:p>
          <a:p>
            <a:pPr algn="r" rtl="1">
              <a:buFont typeface="Wingdings" pitchFamily="2" charset="2"/>
              <a:buChar char="§"/>
            </a:pPr>
            <a:r>
              <a:rPr lang="fa-IR" sz="1800" b="1" dirty="0">
                <a:cs typeface="B Nazanin" pitchFamily="2" charset="-78"/>
              </a:rPr>
              <a:t> </a:t>
            </a:r>
            <a:r>
              <a:rPr lang="fa-IR" sz="1800" b="1" dirty="0" smtClean="0">
                <a:cs typeface="B Nazanin" pitchFamily="2" charset="-78"/>
              </a:rPr>
              <a:t>    دهیدرتاسیون </a:t>
            </a:r>
            <a:r>
              <a:rPr lang="fa-IR" sz="1800" b="1" dirty="0">
                <a:cs typeface="B Nazanin" pitchFamily="2" charset="-78"/>
              </a:rPr>
              <a:t>قندها در مجاورت اسیدهای قوی سبب بوجود آمدن </a:t>
            </a:r>
            <a:r>
              <a:rPr lang="fa-IR" sz="1800" b="1" dirty="0" smtClean="0">
                <a:cs typeface="B Nazanin" pitchFamily="2" charset="-78"/>
              </a:rPr>
              <a:t>ترکیبات </a:t>
            </a:r>
            <a:r>
              <a:rPr lang="fa-IR" sz="1800" b="1" dirty="0">
                <a:cs typeface="B Nazanin" pitchFamily="2" charset="-78"/>
              </a:rPr>
              <a:t>فورفورال</a:t>
            </a:r>
            <a:r>
              <a:rPr lang="fa-IR" sz="1800" b="1" dirty="0" smtClean="0">
                <a:cs typeface="B Nazanin" pitchFamily="2" charset="-78"/>
              </a:rPr>
              <a:t>‏ </a:t>
            </a:r>
            <a:r>
              <a:rPr lang="fa-IR" sz="1800" b="1" dirty="0">
                <a:cs typeface="B Nazanin" pitchFamily="2" charset="-78"/>
              </a:rPr>
              <a:t>می‏</a:t>
            </a:r>
            <a:r>
              <a:rPr lang="fa-IR" sz="1800" b="1" dirty="0" smtClean="0">
                <a:cs typeface="B Nazanin" pitchFamily="2" charset="-78"/>
              </a:rPr>
              <a:t>شود.</a:t>
            </a:r>
          </a:p>
          <a:p>
            <a:pPr algn="r" rtl="1">
              <a:buFont typeface="Wingdings" pitchFamily="2" charset="2"/>
              <a:buChar char="§"/>
            </a:pPr>
            <a:r>
              <a:rPr lang="fa-IR" sz="1800" b="1" dirty="0">
                <a:cs typeface="B Nazanin" pitchFamily="2" charset="-78"/>
              </a:rPr>
              <a:t> </a:t>
            </a:r>
            <a:r>
              <a:rPr lang="fa-IR" sz="1800" b="1" dirty="0" smtClean="0">
                <a:cs typeface="B Nazanin" pitchFamily="2" charset="-78"/>
              </a:rPr>
              <a:t>    فورفورال</a:t>
            </a:r>
            <a:r>
              <a:rPr lang="fa-IR" sz="1800" b="1" dirty="0">
                <a:cs typeface="B Nazanin" pitchFamily="2" charset="-78"/>
              </a:rPr>
              <a:t>‏ها در واکنش با </a:t>
            </a:r>
            <a:r>
              <a:rPr lang="el-GR" sz="1800" b="1" dirty="0">
                <a:cs typeface="B Nazanin" pitchFamily="2" charset="-78"/>
              </a:rPr>
              <a:t>α</a:t>
            </a:r>
            <a:r>
              <a:rPr lang="fa-IR" sz="1800" b="1" dirty="0" smtClean="0">
                <a:cs typeface="B Nazanin" pitchFamily="2" charset="-78"/>
              </a:rPr>
              <a:t>-نفتل (ترکیب فنلی) </a:t>
            </a:r>
            <a:r>
              <a:rPr lang="fa-IR" sz="1800" b="1" dirty="0">
                <a:cs typeface="B Nazanin" pitchFamily="2" charset="-78"/>
              </a:rPr>
              <a:t>کمپلکس </a:t>
            </a:r>
            <a:r>
              <a:rPr lang="fa-IR" sz="1800" b="1" dirty="0" smtClean="0">
                <a:cs typeface="B Nazanin" pitchFamily="2" charset="-78"/>
              </a:rPr>
              <a:t>بنفش رنگی </a:t>
            </a:r>
            <a:r>
              <a:rPr lang="fa-IR" sz="1800" b="1" dirty="0">
                <a:cs typeface="B Nazanin" pitchFamily="2" charset="-78"/>
              </a:rPr>
              <a:t>تولید می </a:t>
            </a:r>
            <a:r>
              <a:rPr lang="fa-IR" sz="1800" b="1" dirty="0" smtClean="0">
                <a:cs typeface="B Nazanin" pitchFamily="2" charset="-78"/>
              </a:rPr>
              <a:t>کنند.</a:t>
            </a:r>
          </a:p>
          <a:p>
            <a:pPr marL="722313" indent="-342900" algn="r" rtl="1">
              <a:buFont typeface="Wingdings" pitchFamily="2" charset="2"/>
              <a:buChar char="§"/>
              <a:tabLst>
                <a:tab pos="715963" algn="l"/>
              </a:tabLst>
            </a:pPr>
            <a:endParaRPr lang="fa-IR" sz="1800" dirty="0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3754545"/>
            <a:ext cx="3810000" cy="233577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http://www.harpercollege.edu/tm-ps/chm/100/dgodambe/thedisk/carbo/molisch/mol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6800" y="3740018"/>
            <a:ext cx="3810000" cy="236482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58516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rtl="1"/>
            <a:r>
              <a:rPr lang="fa-IR" sz="3600" b="1" dirty="0">
                <a:solidFill>
                  <a:srgbClr val="FF0000"/>
                </a:solidFill>
                <a:cs typeface="B Nazanin" pitchFamily="2" charset="-78"/>
              </a:rPr>
              <a:t>آزمایش‏ مولیش (</a:t>
            </a:r>
            <a:r>
              <a:rPr lang="en-US" sz="32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Molisch</a:t>
            </a:r>
            <a:r>
              <a:rPr lang="fa-IR" sz="3600" b="1" dirty="0">
                <a:solidFill>
                  <a:srgbClr val="FF0000"/>
                </a:solidFill>
                <a:cs typeface="B Nazanin" pitchFamily="2" charset="-78"/>
              </a:rPr>
              <a:t>)</a:t>
            </a:r>
            <a:endParaRPr lang="en-US" sz="36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9002C25F-9E14-4CFF-8DDC-2E2D6C1DC076}" type="slidenum">
              <a:rPr lang="en-US" smtClean="0"/>
              <a:t>6</a:t>
            </a:fld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r" rtl="1">
              <a:buFont typeface="Wingdings" pitchFamily="2" charset="2"/>
              <a:buChar char="q"/>
            </a:pPr>
            <a:r>
              <a:rPr lang="fa-IR" sz="2400" b="1" dirty="0">
                <a:solidFill>
                  <a:srgbClr val="FF0000"/>
                </a:solidFill>
                <a:cs typeface="B Nazanin" pitchFamily="2" charset="-78"/>
              </a:rPr>
              <a:t>مواد لازم:</a:t>
            </a:r>
          </a:p>
          <a:p>
            <a:pPr marL="898525" indent="-457200" algn="r" rtl="1">
              <a:buFont typeface="Wingdings" pitchFamily="2" charset="2"/>
              <a:buChar char="§"/>
            </a:pPr>
            <a:r>
              <a:rPr lang="fa-IR" sz="2400" b="1" dirty="0">
                <a:cs typeface="B Nazanin" pitchFamily="2" charset="-78"/>
              </a:rPr>
              <a:t>آلفا-نفتل 5% در اتانول</a:t>
            </a:r>
          </a:p>
          <a:p>
            <a:pPr marL="898525" indent="-457200" algn="r" rtl="1">
              <a:buFont typeface="Wingdings" pitchFamily="2" charset="2"/>
              <a:buChar char="§"/>
            </a:pPr>
            <a:r>
              <a:rPr lang="fa-IR" sz="2400" b="1" dirty="0">
                <a:cs typeface="B Nazanin" pitchFamily="2" charset="-78"/>
              </a:rPr>
              <a:t>اسید سولفوریک غلیظ</a:t>
            </a:r>
          </a:p>
          <a:p>
            <a:pPr marL="898525" indent="-457200" algn="r" rtl="1">
              <a:buFont typeface="Wingdings" pitchFamily="2" charset="2"/>
              <a:buChar char="§"/>
            </a:pPr>
            <a:r>
              <a:rPr lang="fa-IR" sz="2400" b="1" dirty="0">
                <a:cs typeface="B Nazanin" pitchFamily="2" charset="-78"/>
              </a:rPr>
              <a:t>محلول آبی گلوکز، فروکتوز، گالاکتوز، نشاسته، </a:t>
            </a:r>
            <a:r>
              <a:rPr lang="fa-IR" sz="2400" b="1" dirty="0" smtClean="0">
                <a:cs typeface="B Nazanin" pitchFamily="2" charset="-78"/>
              </a:rPr>
              <a:t>لاکتوز </a:t>
            </a:r>
            <a:r>
              <a:rPr lang="fa-IR" sz="2400" b="1" dirty="0">
                <a:cs typeface="B Nazanin" pitchFamily="2" charset="-78"/>
              </a:rPr>
              <a:t>و ساکارز</a:t>
            </a:r>
          </a:p>
          <a:p>
            <a:pPr marL="784225" indent="-342900" algn="r" rtl="1">
              <a:buFont typeface="Arial" pitchFamily="34" charset="0"/>
              <a:buChar char="•"/>
            </a:pPr>
            <a:endParaRPr lang="fa-IR" sz="2400" b="1" dirty="0">
              <a:cs typeface="B Nazanin" pitchFamily="2" charset="-78"/>
            </a:endParaRPr>
          </a:p>
          <a:p>
            <a:pPr algn="r" rtl="1">
              <a:buFont typeface="Wingdings" pitchFamily="2" charset="2"/>
              <a:buChar char="q"/>
            </a:pPr>
            <a:r>
              <a:rPr lang="fa-IR" sz="2400" b="1" dirty="0" smtClean="0">
                <a:solidFill>
                  <a:srgbClr val="FF0000"/>
                </a:solidFill>
                <a:cs typeface="B Nazanin" pitchFamily="2" charset="-78"/>
              </a:rPr>
              <a:t>روش آزمایش</a:t>
            </a:r>
            <a:r>
              <a:rPr lang="fa-IR" sz="2400" b="1" dirty="0">
                <a:solidFill>
                  <a:srgbClr val="FF0000"/>
                </a:solidFill>
                <a:cs typeface="B Nazanin" pitchFamily="2" charset="-78"/>
              </a:rPr>
              <a:t>:</a:t>
            </a:r>
          </a:p>
          <a:p>
            <a:pPr marL="898525" indent="-457200" algn="r" rtl="1">
              <a:buFont typeface="Wingdings" pitchFamily="2" charset="2"/>
              <a:buChar char="§"/>
            </a:pPr>
            <a:r>
              <a:rPr lang="fa-IR" sz="2400" b="1" dirty="0">
                <a:cs typeface="B Nazanin" pitchFamily="2" charset="-78"/>
              </a:rPr>
              <a:t>در هر لوله‏ی آزمایش حدود </a:t>
            </a:r>
            <a:r>
              <a:rPr lang="fa-IR" sz="2400" b="1" dirty="0" smtClean="0">
                <a:cs typeface="B Nazanin" pitchFamily="2" charset="-78"/>
              </a:rPr>
              <a:t>1 </a:t>
            </a:r>
            <a:r>
              <a:rPr lang="fa-IR" sz="2400" b="1" dirty="0">
                <a:cs typeface="B Nazanin" pitchFamily="2" charset="-78"/>
              </a:rPr>
              <a:t>میلی‏لیتر از قندهای آزمایش میریزیم.</a:t>
            </a:r>
          </a:p>
          <a:p>
            <a:pPr marL="898525" indent="-457200" algn="r" rtl="1">
              <a:buFont typeface="Wingdings" pitchFamily="2" charset="2"/>
              <a:buChar char="§"/>
            </a:pPr>
            <a:r>
              <a:rPr lang="fa-IR" sz="2400" b="1" dirty="0">
                <a:cs typeface="B Nazanin" pitchFamily="2" charset="-78"/>
              </a:rPr>
              <a:t>به هر لوله </a:t>
            </a:r>
            <a:r>
              <a:rPr lang="fa-IR" sz="2400" b="1" dirty="0" smtClean="0">
                <a:cs typeface="B Nazanin" pitchFamily="2" charset="-78"/>
              </a:rPr>
              <a:t>3 </a:t>
            </a:r>
            <a:r>
              <a:rPr lang="fa-IR" sz="2400" b="1" dirty="0">
                <a:cs typeface="B Nazanin" pitchFamily="2" charset="-78"/>
              </a:rPr>
              <a:t>قطره آلفا-نفتل اضافه می‏کنیم.</a:t>
            </a:r>
          </a:p>
          <a:p>
            <a:pPr marL="898525" indent="-457200" algn="r" rtl="1">
              <a:buFont typeface="Wingdings" pitchFamily="2" charset="2"/>
              <a:buChar char="§"/>
            </a:pPr>
            <a:r>
              <a:rPr lang="fa-IR" sz="2400" b="1" dirty="0" smtClean="0">
                <a:cs typeface="B Nazanin" pitchFamily="2" charset="-78"/>
              </a:rPr>
              <a:t>1 میلی لیتر اسید </a:t>
            </a:r>
            <a:r>
              <a:rPr lang="fa-IR" sz="2400" b="1" dirty="0">
                <a:cs typeface="B Nazanin" pitchFamily="2" charset="-78"/>
              </a:rPr>
              <a:t>سولفوریک از جداره</a:t>
            </a:r>
            <a:r>
              <a:rPr lang="fa-IR" sz="2400" b="1" dirty="0" smtClean="0">
                <a:cs typeface="B Nazanin" pitchFamily="2" charset="-78"/>
              </a:rPr>
              <a:t>‏ </a:t>
            </a:r>
            <a:r>
              <a:rPr lang="fa-IR" sz="2400" b="1" dirty="0">
                <a:cs typeface="B Nazanin" pitchFamily="2" charset="-78"/>
              </a:rPr>
              <a:t>لوله اضافه می‏شود.</a:t>
            </a:r>
          </a:p>
          <a:p>
            <a:pPr marL="784225" indent="-342900" algn="r" rtl="1">
              <a:buFont typeface="Arial" pitchFamily="34" charset="0"/>
              <a:buChar char="•"/>
            </a:pPr>
            <a:endParaRPr lang="fa-IR" sz="2400" dirty="0">
              <a:cs typeface="B Nazanin" pitchFamily="2" charset="-78"/>
            </a:endParaRPr>
          </a:p>
          <a:p>
            <a:pPr algn="r" rtl="1"/>
            <a:endParaRPr lang="fa-IR" sz="2400" dirty="0">
              <a:cs typeface="B Nazanin" pitchFamily="2" charset="-78"/>
            </a:endParaRPr>
          </a:p>
          <a:p>
            <a:pPr algn="r" rtl="1"/>
            <a:endParaRPr lang="en-US" sz="2400" dirty="0"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982766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rtl="1"/>
            <a:r>
              <a:rPr lang="fa-IR" sz="3600" b="1" dirty="0" smtClean="0">
                <a:solidFill>
                  <a:srgbClr val="FF0000"/>
                </a:solidFill>
                <a:cs typeface="B Nazanin" pitchFamily="2" charset="-78"/>
              </a:rPr>
              <a:t>آزمایش های احیا 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Reduction</a:t>
            </a:r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en-US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9002C25F-9E14-4CFF-8DDC-2E2D6C1DC076}" type="slidenum">
              <a:rPr lang="en-US" smtClean="0"/>
              <a:t>7</a:t>
            </a:fld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r" rtl="1">
              <a:lnSpc>
                <a:spcPct val="150000"/>
              </a:lnSpc>
              <a:buClr>
                <a:srgbClr val="FF0000"/>
              </a:buClr>
              <a:buSzPct val="90000"/>
              <a:buFont typeface="Wingdings" pitchFamily="2" charset="2"/>
              <a:buChar char="q"/>
            </a:pPr>
            <a:r>
              <a:rPr lang="fa-IR" sz="2000" dirty="0" smtClean="0">
                <a:cs typeface="B Nazanin" pitchFamily="2" charset="-78"/>
              </a:rPr>
              <a:t>قندهایی که حداقل یک کربن آنومری آزاد دارند دارای خاصیت احیاکنندگی هستند.</a:t>
            </a:r>
          </a:p>
          <a:p>
            <a:pPr algn="r" rtl="1">
              <a:lnSpc>
                <a:spcPct val="150000"/>
              </a:lnSpc>
              <a:buClr>
                <a:srgbClr val="FF0000"/>
              </a:buClr>
              <a:buSzPct val="90000"/>
              <a:buFont typeface="Wingdings" pitchFamily="2" charset="2"/>
              <a:buChar char="§"/>
            </a:pPr>
            <a:r>
              <a:rPr lang="fa-IR" sz="2000" dirty="0">
                <a:cs typeface="B Nazanin" pitchFamily="2" charset="-78"/>
              </a:rPr>
              <a:t>کربن </a:t>
            </a:r>
            <a:r>
              <a:rPr lang="fa-IR" sz="2000" dirty="0" smtClean="0">
                <a:cs typeface="B Nazanin" pitchFamily="2" charset="-78"/>
              </a:rPr>
              <a:t>آنومری : کربن </a:t>
            </a:r>
            <a:r>
              <a:rPr lang="fa-IR" sz="2000" dirty="0">
                <a:cs typeface="B Nazanin" pitchFamily="2" charset="-78"/>
              </a:rPr>
              <a:t>شماره</a:t>
            </a:r>
            <a:r>
              <a:rPr lang="fa-IR" sz="2000" dirty="0" smtClean="0">
                <a:cs typeface="B Nazanin" pitchFamily="2" charset="-78"/>
              </a:rPr>
              <a:t>‏ 1 </a:t>
            </a:r>
            <a:r>
              <a:rPr lang="fa-IR" sz="2000" dirty="0">
                <a:cs typeface="B Nazanin" pitchFamily="2" charset="-78"/>
              </a:rPr>
              <a:t>در آلدوزها و کربن شماره</a:t>
            </a:r>
            <a:r>
              <a:rPr lang="fa-IR" sz="2000" dirty="0" smtClean="0">
                <a:cs typeface="B Nazanin" pitchFamily="2" charset="-78"/>
              </a:rPr>
              <a:t>‏ 2 درکتوزها</a:t>
            </a:r>
          </a:p>
          <a:p>
            <a:pPr algn="r" rtl="1">
              <a:lnSpc>
                <a:spcPct val="150000"/>
              </a:lnSpc>
              <a:buClr>
                <a:srgbClr val="FF0000"/>
              </a:buClr>
              <a:buSzPct val="90000"/>
              <a:buFont typeface="Wingdings" pitchFamily="2" charset="2"/>
              <a:buChar char="q"/>
            </a:pPr>
            <a:r>
              <a:rPr lang="fa-IR" sz="2000" dirty="0" smtClean="0">
                <a:cs typeface="B Nazanin" pitchFamily="2" charset="-78"/>
              </a:rPr>
              <a:t>همه مونوساکاریدها خاصیت احیاکنندگی شدیدی دارند.</a:t>
            </a:r>
            <a:endParaRPr lang="fa-IR" sz="2000" dirty="0">
              <a:cs typeface="B Nazanin" pitchFamily="2" charset="-78"/>
            </a:endParaRPr>
          </a:p>
          <a:p>
            <a:pPr algn="r" rtl="1">
              <a:lnSpc>
                <a:spcPct val="150000"/>
              </a:lnSpc>
              <a:buClr>
                <a:srgbClr val="FF0000"/>
              </a:buClr>
              <a:buSzPct val="90000"/>
              <a:buFont typeface="Wingdings" pitchFamily="2" charset="2"/>
              <a:buChar char="q"/>
            </a:pPr>
            <a:r>
              <a:rPr lang="fa-IR" sz="2000" dirty="0" smtClean="0">
                <a:cs typeface="B Nazanin" pitchFamily="2" charset="-78"/>
              </a:rPr>
              <a:t>تنها دی ساكاريدهايی </a:t>
            </a:r>
            <a:r>
              <a:rPr lang="fa-IR" sz="2000" dirty="0">
                <a:cs typeface="B Nazanin" pitchFamily="2" charset="-78"/>
              </a:rPr>
              <a:t>خاصيت احيا </a:t>
            </a:r>
            <a:r>
              <a:rPr lang="fa-IR" sz="2000" dirty="0" smtClean="0">
                <a:cs typeface="B Nazanin" pitchFamily="2" charset="-78"/>
              </a:rPr>
              <a:t>كنندگی </a:t>
            </a:r>
            <a:r>
              <a:rPr lang="fa-IR" sz="2000" dirty="0">
                <a:cs typeface="B Nazanin" pitchFamily="2" charset="-78"/>
              </a:rPr>
              <a:t>دارند كه حداقل </a:t>
            </a:r>
            <a:r>
              <a:rPr lang="fa-IR" sz="2000" dirty="0" smtClean="0">
                <a:cs typeface="B Nazanin" pitchFamily="2" charset="-78"/>
              </a:rPr>
              <a:t>يک </a:t>
            </a:r>
            <a:r>
              <a:rPr lang="fa-IR" sz="2000" dirty="0">
                <a:cs typeface="B Nazanin" pitchFamily="2" charset="-78"/>
              </a:rPr>
              <a:t>كربن </a:t>
            </a:r>
            <a:r>
              <a:rPr lang="fa-IR" sz="2000" dirty="0" smtClean="0">
                <a:cs typeface="B Nazanin" pitchFamily="2" charset="-78"/>
              </a:rPr>
              <a:t>آنومر</a:t>
            </a:r>
            <a:r>
              <a:rPr lang="fa-IR" sz="2000" dirty="0">
                <a:cs typeface="B Nazanin" pitchFamily="2" charset="-78"/>
              </a:rPr>
              <a:t>ی</a:t>
            </a:r>
            <a:r>
              <a:rPr lang="fa-IR" sz="2000" dirty="0" smtClean="0">
                <a:cs typeface="B Nazanin" pitchFamily="2" charset="-78"/>
              </a:rPr>
              <a:t> </a:t>
            </a:r>
            <a:r>
              <a:rPr lang="fa-IR" sz="2000" dirty="0">
                <a:cs typeface="B Nazanin" pitchFamily="2" charset="-78"/>
              </a:rPr>
              <a:t>آزاد داشته باشند</a:t>
            </a:r>
            <a:r>
              <a:rPr lang="fa-IR" sz="2000" dirty="0" smtClean="0">
                <a:cs typeface="B Nazanin" pitchFamily="2" charset="-78"/>
              </a:rPr>
              <a:t>،</a:t>
            </a:r>
            <a:r>
              <a:rPr lang="en-US" sz="2000" dirty="0" smtClean="0">
                <a:cs typeface="B Nazanin" pitchFamily="2" charset="-78"/>
              </a:rPr>
              <a:t>    </a:t>
            </a:r>
            <a:r>
              <a:rPr lang="fa-IR" sz="2000" dirty="0" smtClean="0">
                <a:cs typeface="B Nazanin" pitchFamily="2" charset="-78"/>
              </a:rPr>
              <a:t>از </a:t>
            </a:r>
            <a:r>
              <a:rPr lang="fa-IR" sz="2000" dirty="0">
                <a:cs typeface="B Nazanin" pitchFamily="2" charset="-78"/>
              </a:rPr>
              <a:t>اين رو </a:t>
            </a:r>
            <a:r>
              <a:rPr lang="fa-IR" sz="2000" dirty="0">
                <a:solidFill>
                  <a:srgbClr val="FF0000"/>
                </a:solidFill>
                <a:cs typeface="B Nazanin" pitchFamily="2" charset="-78"/>
              </a:rPr>
              <a:t>ترهالوز و </a:t>
            </a:r>
            <a:r>
              <a:rPr lang="fa-IR" sz="2000" dirty="0" smtClean="0">
                <a:solidFill>
                  <a:srgbClr val="FF0000"/>
                </a:solidFill>
                <a:cs typeface="B Nazanin" pitchFamily="2" charset="-78"/>
              </a:rPr>
              <a:t>ساكارز </a:t>
            </a:r>
            <a:r>
              <a:rPr lang="fa-IR" sz="2000" dirty="0">
                <a:cs typeface="B Nazanin" pitchFamily="2" charset="-78"/>
              </a:rPr>
              <a:t>فاقد خاصيت احيا </a:t>
            </a:r>
            <a:r>
              <a:rPr lang="fa-IR" sz="2000" dirty="0" smtClean="0">
                <a:cs typeface="B Nazanin" pitchFamily="2" charset="-78"/>
              </a:rPr>
              <a:t>كنندگی می باشند.</a:t>
            </a:r>
          </a:p>
          <a:p>
            <a:pPr algn="r" rtl="1">
              <a:lnSpc>
                <a:spcPct val="150000"/>
              </a:lnSpc>
              <a:buClr>
                <a:srgbClr val="FF0000"/>
              </a:buClr>
              <a:buSzPct val="90000"/>
              <a:buFont typeface="Wingdings" pitchFamily="2" charset="2"/>
              <a:buChar char="q"/>
            </a:pPr>
            <a:endParaRPr lang="fa-IR" sz="2000" dirty="0" smtClean="0">
              <a:cs typeface="B Nazanin" pitchFamily="2" charset="-78"/>
            </a:endParaRPr>
          </a:p>
          <a:p>
            <a:pPr algn="r" rtl="1">
              <a:lnSpc>
                <a:spcPct val="150000"/>
              </a:lnSpc>
              <a:buClr>
                <a:srgbClr val="FF0000"/>
              </a:buClr>
              <a:buSzPct val="90000"/>
              <a:buFont typeface="Wingdings" pitchFamily="2" charset="2"/>
              <a:buChar char="v"/>
            </a:pPr>
            <a:r>
              <a:rPr lang="fa-IR" sz="2000" b="1" dirty="0" smtClean="0">
                <a:cs typeface="B Nazanin" pitchFamily="2" charset="-78"/>
              </a:rPr>
              <a:t>احیاکنندگی (کاهش) : </a:t>
            </a:r>
            <a:r>
              <a:rPr lang="fa-IR" sz="2000" b="1" dirty="0" smtClean="0">
                <a:solidFill>
                  <a:srgbClr val="FF0000"/>
                </a:solidFill>
                <a:cs typeface="B Nazanin" pitchFamily="2" charset="-78"/>
              </a:rPr>
              <a:t>گرفتن اکسیژن </a:t>
            </a:r>
            <a:r>
              <a:rPr lang="fa-IR" sz="2000" b="1" dirty="0" smtClean="0">
                <a:cs typeface="B Nazanin" pitchFamily="2" charset="-78"/>
              </a:rPr>
              <a:t>یا </a:t>
            </a:r>
            <a:r>
              <a:rPr lang="fa-IR" sz="2000" b="1" dirty="0" smtClean="0">
                <a:solidFill>
                  <a:srgbClr val="0070C0"/>
                </a:solidFill>
                <a:cs typeface="B Nazanin" pitchFamily="2" charset="-78"/>
              </a:rPr>
              <a:t>دادن هیدروژن </a:t>
            </a:r>
            <a:r>
              <a:rPr lang="fa-IR" sz="2000" b="1" dirty="0" smtClean="0">
                <a:cs typeface="B Nazanin" pitchFamily="2" charset="-78"/>
              </a:rPr>
              <a:t>یا </a:t>
            </a:r>
            <a:r>
              <a:rPr lang="fa-IR" sz="2000" b="1" dirty="0" smtClean="0">
                <a:solidFill>
                  <a:srgbClr val="7030A0"/>
                </a:solidFill>
                <a:cs typeface="B Nazanin" pitchFamily="2" charset="-78"/>
              </a:rPr>
              <a:t>دادن الکترون</a:t>
            </a:r>
          </a:p>
          <a:p>
            <a:pPr algn="r" rtl="1">
              <a:lnSpc>
                <a:spcPct val="150000"/>
              </a:lnSpc>
              <a:buClr>
                <a:srgbClr val="FF0000"/>
              </a:buClr>
              <a:buSzPct val="90000"/>
              <a:buFont typeface="Wingdings" pitchFamily="2" charset="2"/>
              <a:buChar char="v"/>
            </a:pPr>
            <a:r>
              <a:rPr lang="fa-IR" sz="2000" b="1" dirty="0" smtClean="0">
                <a:solidFill>
                  <a:srgbClr val="7030A0"/>
                </a:solidFill>
                <a:cs typeface="B Nazanin" pitchFamily="2" charset="-78"/>
              </a:rPr>
              <a:t>آزمایش های احیا شامل : بندیکت، فهلینگ، بارفورد</a:t>
            </a:r>
          </a:p>
        </p:txBody>
      </p:sp>
    </p:spTree>
    <p:extLst>
      <p:ext uri="{BB962C8B-B14F-4D97-AF65-F5344CB8AC3E}">
        <p14:creationId xmlns:p14="http://schemas.microsoft.com/office/powerpoint/2010/main" val="4215075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rtl="1"/>
            <a:r>
              <a:rPr lang="fa-IR" sz="3200" b="1" dirty="0">
                <a:solidFill>
                  <a:srgbClr val="FF0000"/>
                </a:solidFill>
                <a:cs typeface="B Nazanin" pitchFamily="2" charset="-78"/>
              </a:rPr>
              <a:t>آزمایش بندیکت (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Benedict</a:t>
            </a:r>
            <a:r>
              <a:rPr lang="fa-IR" sz="3200" b="1" dirty="0" smtClean="0">
                <a:solidFill>
                  <a:srgbClr val="FF0000"/>
                </a:solidFill>
                <a:cs typeface="B Nazanin" pitchFamily="2" charset="-78"/>
              </a:rPr>
              <a:t>)</a:t>
            </a:r>
            <a:endParaRPr lang="en-US" sz="3200" dirty="0">
              <a:solidFill>
                <a:srgbClr val="FF0000"/>
              </a:solidFill>
              <a:cs typeface="B Nazanin" pitchFamily="2" charset="-78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9002C25F-9E14-4CFF-8DDC-2E2D6C1DC076}" type="slidenum">
              <a:rPr lang="en-US" smtClean="0"/>
              <a:t>8</a:t>
            </a:fld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/>
        <p:txBody>
          <a:bodyPr>
            <a:noAutofit/>
          </a:bodyPr>
          <a:lstStyle/>
          <a:p>
            <a:pPr marL="708025" indent="-342900" algn="r" rtl="1">
              <a:buFont typeface="Wingdings" pitchFamily="2" charset="2"/>
              <a:buChar char="§"/>
            </a:pPr>
            <a:r>
              <a:rPr lang="fa-IR" sz="1800" b="1" dirty="0" smtClean="0">
                <a:cs typeface="B Nazanin" pitchFamily="2" charset="-78"/>
              </a:rPr>
              <a:t>صرفا </a:t>
            </a:r>
            <a:r>
              <a:rPr lang="fa-IR" sz="1800" b="1" dirty="0">
                <a:cs typeface="B Nazanin" pitchFamily="2" charset="-78"/>
              </a:rPr>
              <a:t>به قندهای دارای خاصیت احیاکنندگی جواب مثبت می‏دهد (بنابراین برای ترهالوز و </a:t>
            </a:r>
            <a:r>
              <a:rPr lang="fa-IR" sz="1800" b="1" dirty="0" smtClean="0">
                <a:cs typeface="B Nazanin" pitchFamily="2" charset="-78"/>
              </a:rPr>
              <a:t>ساکارز</a:t>
            </a:r>
            <a:r>
              <a:rPr lang="fa-IR" sz="1800" b="1" dirty="0">
                <a:cs typeface="B Nazanin" pitchFamily="2" charset="-78"/>
              </a:rPr>
              <a:t>، پاسخ این تست مثبت نیست</a:t>
            </a:r>
            <a:r>
              <a:rPr lang="fa-IR" sz="1800" b="1" dirty="0" smtClean="0">
                <a:cs typeface="B Nazanin" pitchFamily="2" charset="-78"/>
              </a:rPr>
              <a:t>).</a:t>
            </a:r>
            <a:endParaRPr lang="fa-IR" sz="1800" b="1" dirty="0">
              <a:cs typeface="B Nazanin" pitchFamily="2" charset="-78"/>
            </a:endParaRPr>
          </a:p>
          <a:p>
            <a:pPr marL="114935" indent="-342900" algn="r" rtl="1">
              <a:buFont typeface="Wingdings" pitchFamily="2" charset="2"/>
              <a:buChar char="q"/>
            </a:pPr>
            <a:r>
              <a:rPr lang="fa-IR" sz="1800" b="1" dirty="0">
                <a:solidFill>
                  <a:srgbClr val="FF0000"/>
                </a:solidFill>
                <a:cs typeface="B Nazanin" pitchFamily="2" charset="-78"/>
              </a:rPr>
              <a:t>اساس آزمایش</a:t>
            </a:r>
            <a:r>
              <a:rPr lang="fa-IR" sz="1800" b="1" dirty="0" smtClean="0">
                <a:solidFill>
                  <a:srgbClr val="FF0000"/>
                </a:solidFill>
                <a:cs typeface="B Nazanin" pitchFamily="2" charset="-78"/>
              </a:rPr>
              <a:t>:</a:t>
            </a:r>
            <a:endParaRPr lang="fa-IR" sz="1800" b="1" dirty="0">
              <a:solidFill>
                <a:srgbClr val="FF0000"/>
              </a:solidFill>
              <a:cs typeface="B Nazanin" pitchFamily="2" charset="-78"/>
            </a:endParaRPr>
          </a:p>
          <a:p>
            <a:pPr marL="708025" indent="-342900" algn="r" rtl="1">
              <a:buFont typeface="Wingdings" pitchFamily="2" charset="2"/>
              <a:buChar char="§"/>
            </a:pPr>
            <a:r>
              <a:rPr lang="fa-IR" sz="1800" b="1" dirty="0">
                <a:cs typeface="B Nazanin" pitchFamily="2" charset="-78"/>
              </a:rPr>
              <a:t>مس موجود در معرف بندیک (</a:t>
            </a:r>
            <a:r>
              <a:rPr lang="en-US" sz="1600" b="1" dirty="0">
                <a:latin typeface="Times New Roman" pitchFamily="18" charset="0"/>
                <a:cs typeface="Times New Roman" pitchFamily="18" charset="0"/>
              </a:rPr>
              <a:t>CuSO</a:t>
            </a:r>
            <a:r>
              <a:rPr lang="en-US" sz="1600" b="1" baseline="-25000" dirty="0">
                <a:latin typeface="Times New Roman" pitchFamily="18" charset="0"/>
                <a:cs typeface="Times New Roman" pitchFamily="18" charset="0"/>
              </a:rPr>
              <a:t>4</a:t>
            </a:r>
            <a:r>
              <a:rPr lang="fa-IR" sz="1800" b="1" dirty="0">
                <a:cs typeface="B Nazanin" pitchFamily="2" charset="-78"/>
              </a:rPr>
              <a:t>) در حضور عوامل احیاکننده </a:t>
            </a:r>
            <a:r>
              <a:rPr lang="fa-IR" sz="1800" b="1" dirty="0" smtClean="0">
                <a:cs typeface="B Nazanin" pitchFamily="2" charset="-78"/>
              </a:rPr>
              <a:t>قندها در </a:t>
            </a:r>
            <a:r>
              <a:rPr lang="fa-IR" sz="1800" b="1" dirty="0" smtClean="0">
                <a:solidFill>
                  <a:srgbClr val="FF0000"/>
                </a:solidFill>
                <a:cs typeface="B Nazanin" pitchFamily="2" charset="-78"/>
              </a:rPr>
              <a:t>محیط قلیایی</a:t>
            </a:r>
            <a:r>
              <a:rPr lang="fa-IR" sz="1800" b="1" dirty="0" smtClean="0">
                <a:cs typeface="B Nazanin" pitchFamily="2" charset="-78"/>
              </a:rPr>
              <a:t> از </a:t>
            </a:r>
            <a:r>
              <a:rPr lang="fa-IR" sz="1800" b="1" dirty="0">
                <a:cs typeface="B Nazanin" pitchFamily="2" charset="-78"/>
              </a:rPr>
              <a:t>وضعیت دوظرفیتی (</a:t>
            </a:r>
            <a:r>
              <a:rPr lang="en-US" sz="1600" b="1" dirty="0">
                <a:latin typeface="Times New Roman" pitchFamily="18" charset="0"/>
                <a:cs typeface="Times New Roman" pitchFamily="18" charset="0"/>
              </a:rPr>
              <a:t>Cu</a:t>
            </a:r>
            <a:r>
              <a:rPr lang="en-US" sz="1600" b="1" baseline="30000" dirty="0">
                <a:latin typeface="Times New Roman" pitchFamily="18" charset="0"/>
                <a:cs typeface="Times New Roman" pitchFamily="18" charset="0"/>
              </a:rPr>
              <a:t>+2</a:t>
            </a:r>
            <a:r>
              <a:rPr lang="fa-IR" sz="1800" b="1" dirty="0">
                <a:cs typeface="B Nazanin" pitchFamily="2" charset="-78"/>
              </a:rPr>
              <a:t>) به تک ظرفیتی (</a:t>
            </a:r>
            <a:r>
              <a:rPr lang="en-US" sz="1600" b="1" dirty="0">
                <a:latin typeface="Times New Roman" pitchFamily="18" charset="0"/>
                <a:cs typeface="Times New Roman" pitchFamily="18" charset="0"/>
              </a:rPr>
              <a:t>Cu</a:t>
            </a:r>
            <a:r>
              <a:rPr lang="en-US" sz="1600" b="1" baseline="30000" dirty="0">
                <a:latin typeface="Times New Roman" pitchFamily="18" charset="0"/>
                <a:cs typeface="Times New Roman" pitchFamily="18" charset="0"/>
              </a:rPr>
              <a:t>+1</a:t>
            </a:r>
            <a:r>
              <a:rPr lang="fa-IR" sz="1800" b="1" dirty="0">
                <a:cs typeface="B Nazanin" pitchFamily="2" charset="-78"/>
              </a:rPr>
              <a:t>) تبدیل می‏</a:t>
            </a:r>
            <a:r>
              <a:rPr lang="fa-IR" sz="1800" b="1" dirty="0" smtClean="0">
                <a:cs typeface="B Nazanin" pitchFamily="2" charset="-78"/>
              </a:rPr>
              <a:t>شود </a:t>
            </a:r>
            <a:r>
              <a:rPr lang="fa-IR" sz="1800" b="1" dirty="0" smtClean="0">
                <a:solidFill>
                  <a:srgbClr val="0070C0"/>
                </a:solidFill>
                <a:cs typeface="B Nazanin" pitchFamily="2" charset="-78"/>
              </a:rPr>
              <a:t>(با دادن الکترون توسط قند)</a:t>
            </a:r>
            <a:r>
              <a:rPr lang="fa-IR" sz="1800" b="1" dirty="0" smtClean="0">
                <a:cs typeface="B Nazanin" pitchFamily="2" charset="-78"/>
              </a:rPr>
              <a:t>.</a:t>
            </a:r>
            <a:endParaRPr lang="fa-IR" sz="1800" b="1" dirty="0">
              <a:cs typeface="B Nazanin" pitchFamily="2" charset="-78"/>
            </a:endParaRPr>
          </a:p>
          <a:p>
            <a:pPr marL="708025" indent="-342900" algn="r" rtl="1">
              <a:buFont typeface="Wingdings" pitchFamily="2" charset="2"/>
              <a:buChar char="§"/>
            </a:pPr>
            <a:r>
              <a:rPr lang="fa-IR" sz="1800" b="1" dirty="0">
                <a:cs typeface="B Nazanin" pitchFamily="2" charset="-78"/>
              </a:rPr>
              <a:t>رسوب رنگی حاصل </a:t>
            </a:r>
            <a:r>
              <a:rPr lang="fa-IR" sz="1800" b="1" dirty="0" smtClean="0">
                <a:cs typeface="B Nazanin" pitchFamily="2" charset="-78"/>
              </a:rPr>
              <a:t>موید </a:t>
            </a:r>
            <a:r>
              <a:rPr lang="fa-IR" sz="1800" b="1" dirty="0">
                <a:cs typeface="B Nazanin" pitchFamily="2" charset="-78"/>
              </a:rPr>
              <a:t>وجود مواد احیاکننده در محیط است.</a:t>
            </a:r>
          </a:p>
          <a:p>
            <a:pPr algn="r"/>
            <a:endParaRPr lang="en-US" sz="2000" dirty="0">
              <a:cs typeface="B Nazanin" pitchFamily="2" charset="-78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4419600"/>
            <a:ext cx="7526655" cy="173299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72547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rtl="1"/>
            <a:r>
              <a:rPr lang="fa-IR" sz="3200" b="1" dirty="0">
                <a:solidFill>
                  <a:srgbClr val="FF0000"/>
                </a:solidFill>
                <a:cs typeface="B Nazanin" pitchFamily="2" charset="-78"/>
              </a:rPr>
              <a:t>قرائت پاسخ آزمایش </a:t>
            </a:r>
            <a:r>
              <a:rPr lang="fa-IR" sz="3200" b="1" dirty="0" smtClean="0">
                <a:solidFill>
                  <a:srgbClr val="FF0000"/>
                </a:solidFill>
                <a:cs typeface="B Nazanin" pitchFamily="2" charset="-78"/>
              </a:rPr>
              <a:t>بندیکت</a:t>
            </a:r>
            <a:endParaRPr lang="en-US" sz="3200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>
          <a:xfrm>
            <a:off x="5029200" y="1648105"/>
            <a:ext cx="3886200" cy="4572000"/>
          </a:xfrm>
        </p:spPr>
        <p:txBody>
          <a:bodyPr>
            <a:normAutofit/>
          </a:bodyPr>
          <a:lstStyle/>
          <a:p>
            <a:pPr algn="r" rtl="1">
              <a:lnSpc>
                <a:spcPct val="150000"/>
              </a:lnSpc>
              <a:buFont typeface="Wingdings" pitchFamily="2" charset="2"/>
              <a:buChar char="q"/>
            </a:pPr>
            <a:r>
              <a:rPr lang="fa-IR" sz="2000" b="1" dirty="0">
                <a:solidFill>
                  <a:srgbClr val="0033CC"/>
                </a:solidFill>
                <a:cs typeface="B Nazanin" pitchFamily="2" charset="-78"/>
              </a:rPr>
              <a:t>آبی:</a:t>
            </a:r>
            <a:r>
              <a:rPr lang="fa-IR" sz="2000" dirty="0"/>
              <a:t> </a:t>
            </a:r>
            <a:r>
              <a:rPr lang="fa-IR" sz="2000" b="1" dirty="0">
                <a:cs typeface="B Nazanin" pitchFamily="2" charset="-78"/>
              </a:rPr>
              <a:t>عدم وجود قندهای احیا </a:t>
            </a:r>
            <a:r>
              <a:rPr lang="fa-IR" sz="2000" b="1" dirty="0" smtClean="0">
                <a:cs typeface="B Nazanin" pitchFamily="2" charset="-78"/>
              </a:rPr>
              <a:t>کننده</a:t>
            </a:r>
            <a:endParaRPr lang="fa-IR" sz="2000" dirty="0"/>
          </a:p>
          <a:p>
            <a:pPr algn="r" rtl="1">
              <a:lnSpc>
                <a:spcPct val="150000"/>
              </a:lnSpc>
              <a:buFont typeface="Wingdings" pitchFamily="2" charset="2"/>
              <a:buChar char="q"/>
            </a:pPr>
            <a:r>
              <a:rPr lang="fa-IR" sz="2000" b="1" dirty="0">
                <a:solidFill>
                  <a:srgbClr val="0033CC"/>
                </a:solidFill>
                <a:cs typeface="B Nazanin" pitchFamily="2" charset="-78"/>
              </a:rPr>
              <a:t>سبز: </a:t>
            </a:r>
            <a:r>
              <a:rPr lang="fa-IR" sz="2000" b="1" dirty="0">
                <a:cs typeface="B Nazanin" pitchFamily="2" charset="-78"/>
              </a:rPr>
              <a:t>نشان دهنده‏ی مقادیر بسیار کمی از قندهای احیا کننده (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Trace</a:t>
            </a:r>
            <a:r>
              <a:rPr lang="fa-IR" sz="2000" b="1" dirty="0" smtClean="0">
                <a:cs typeface="B Nazanin" pitchFamily="2" charset="-78"/>
              </a:rPr>
              <a:t>)</a:t>
            </a:r>
            <a:endParaRPr lang="fa-IR" sz="2000" dirty="0"/>
          </a:p>
          <a:p>
            <a:pPr algn="r" rtl="1">
              <a:lnSpc>
                <a:spcPct val="150000"/>
              </a:lnSpc>
              <a:buFont typeface="Wingdings" pitchFamily="2" charset="2"/>
              <a:buChar char="q"/>
            </a:pPr>
            <a:r>
              <a:rPr lang="fa-IR" sz="2000" b="1" dirty="0">
                <a:solidFill>
                  <a:srgbClr val="0033CC"/>
                </a:solidFill>
                <a:cs typeface="B Nazanin" pitchFamily="2" charset="-78"/>
              </a:rPr>
              <a:t>زرد: </a:t>
            </a:r>
            <a:r>
              <a:rPr lang="fa-IR" sz="2000" b="1" dirty="0">
                <a:cs typeface="B Nazanin" pitchFamily="2" charset="-78"/>
              </a:rPr>
              <a:t>نشان دهنده‏ی مقادیر کمی از قندهای احیا کننده  (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Low</a:t>
            </a:r>
            <a:r>
              <a:rPr lang="fa-IR" sz="2000" b="1" dirty="0" smtClean="0">
                <a:cs typeface="B Nazanin" pitchFamily="2" charset="-78"/>
              </a:rPr>
              <a:t>)</a:t>
            </a:r>
            <a:endParaRPr lang="fa-IR" sz="2000" dirty="0"/>
          </a:p>
          <a:p>
            <a:pPr algn="r" rtl="1">
              <a:lnSpc>
                <a:spcPct val="150000"/>
              </a:lnSpc>
              <a:buFont typeface="Wingdings" pitchFamily="2" charset="2"/>
              <a:buChar char="q"/>
            </a:pPr>
            <a:r>
              <a:rPr lang="fa-IR" sz="2000" b="1" dirty="0">
                <a:solidFill>
                  <a:srgbClr val="0033CC"/>
                </a:solidFill>
                <a:cs typeface="B Nazanin" pitchFamily="2" charset="-78"/>
              </a:rPr>
              <a:t>آجری: </a:t>
            </a:r>
            <a:r>
              <a:rPr lang="fa-IR" sz="2000" b="1" dirty="0">
                <a:cs typeface="B Nazanin" pitchFamily="2" charset="-78"/>
              </a:rPr>
              <a:t>نشان دهنده‏ی مقادیر متوسط از قندهای احیا کننده  (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Moderate</a:t>
            </a:r>
            <a:r>
              <a:rPr lang="fa-IR" sz="2000" b="1" dirty="0" smtClean="0">
                <a:cs typeface="B Nazanin" pitchFamily="2" charset="-78"/>
              </a:rPr>
              <a:t>)</a:t>
            </a:r>
            <a:endParaRPr lang="fa-IR" sz="2000" dirty="0"/>
          </a:p>
          <a:p>
            <a:pPr algn="r" rtl="1">
              <a:lnSpc>
                <a:spcPct val="150000"/>
              </a:lnSpc>
              <a:buFont typeface="Wingdings" pitchFamily="2" charset="2"/>
              <a:buChar char="q"/>
            </a:pPr>
            <a:r>
              <a:rPr lang="fa-IR" sz="2000" b="1" dirty="0">
                <a:solidFill>
                  <a:srgbClr val="0033CC"/>
                </a:solidFill>
                <a:cs typeface="B Nazanin" pitchFamily="2" charset="-78"/>
              </a:rPr>
              <a:t>قرمز: </a:t>
            </a:r>
            <a:r>
              <a:rPr lang="fa-IR" sz="2000" b="1" dirty="0">
                <a:cs typeface="B Nazanin" pitchFamily="2" charset="-78"/>
              </a:rPr>
              <a:t>نشان دهنده‏ی مقادیر زیاد از قندهای احیا کننده  (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Large</a:t>
            </a:r>
            <a:r>
              <a:rPr lang="fa-IR" sz="2000" b="1" dirty="0">
                <a:cs typeface="B Nazanin" pitchFamily="2" charset="-78"/>
              </a:rPr>
              <a:t>)</a:t>
            </a:r>
          </a:p>
          <a:p>
            <a:pPr algn="r" rtl="1">
              <a:lnSpc>
                <a:spcPct val="150000"/>
              </a:lnSpc>
              <a:buFont typeface="Wingdings" pitchFamily="2" charset="2"/>
              <a:buChar char="q"/>
            </a:pPr>
            <a:endParaRPr lang="fa-IR" sz="2000" dirty="0"/>
          </a:p>
          <a:p>
            <a:pPr algn="r" rtl="1">
              <a:lnSpc>
                <a:spcPct val="150000"/>
              </a:lnSpc>
              <a:buFont typeface="Wingdings" pitchFamily="2" charset="2"/>
              <a:buChar char="q"/>
            </a:pPr>
            <a:endParaRPr lang="fa-IR" sz="2000" dirty="0"/>
          </a:p>
          <a:p>
            <a:pPr algn="r" rtl="1">
              <a:lnSpc>
                <a:spcPct val="150000"/>
              </a:lnSpc>
              <a:buFont typeface="Wingdings" pitchFamily="2" charset="2"/>
              <a:buChar char="q"/>
            </a:pPr>
            <a:endParaRPr lang="en-US" sz="2000" dirty="0">
              <a:solidFill>
                <a:srgbClr val="FF0000"/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quarter" idx="2"/>
          </p:nvPr>
        </p:nvSpPr>
        <p:spPr>
          <a:xfrm>
            <a:off x="533400" y="1670851"/>
            <a:ext cx="3886200" cy="45720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6"/>
          </p:nvPr>
        </p:nvSpPr>
        <p:spPr/>
        <p:txBody>
          <a:bodyPr>
            <a:normAutofit fontScale="85000" lnSpcReduction="20000"/>
          </a:bodyPr>
          <a:lstStyle/>
          <a:p>
            <a:fld id="{9002C25F-9E14-4CFF-8DDC-2E2D6C1DC076}" type="slidenum">
              <a:rPr lang="en-US" smtClean="0"/>
              <a:t>9</a:t>
            </a:fld>
            <a:endParaRPr lang="en-US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2282298"/>
            <a:ext cx="3809999" cy="312790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98606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rtl="1"/>
            <a:r>
              <a:rPr lang="fa-IR" sz="3200" b="1" dirty="0">
                <a:solidFill>
                  <a:srgbClr val="FF0000"/>
                </a:solidFill>
                <a:cs typeface="B Nazanin" pitchFamily="2" charset="-78"/>
              </a:rPr>
              <a:t>آزمایش فهلینگ (</a:t>
            </a:r>
            <a:r>
              <a:rPr lang="en-US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Fehling</a:t>
            </a:r>
            <a:r>
              <a:rPr lang="fa-IR" sz="3200" b="1" dirty="0" smtClean="0">
                <a:solidFill>
                  <a:srgbClr val="FF0000"/>
                </a:solidFill>
                <a:cs typeface="B Nazanin" pitchFamily="2" charset="-78"/>
              </a:rPr>
              <a:t>)</a:t>
            </a:r>
            <a:endParaRPr lang="en-US" sz="32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9002C25F-9E14-4CFF-8DDC-2E2D6C1DC076}" type="slidenum">
              <a:rPr lang="en-US" smtClean="0"/>
              <a:t>10</a:t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308848" cy="4495800"/>
          </a:xfrm>
        </p:spPr>
        <p:txBody>
          <a:bodyPr>
            <a:noAutofit/>
          </a:bodyPr>
          <a:lstStyle/>
          <a:p>
            <a:pPr marL="631825" indent="-342900" algn="r" rtl="1">
              <a:buFont typeface="Wingdings" pitchFamily="2" charset="2"/>
              <a:buChar char="§"/>
            </a:pPr>
            <a:r>
              <a:rPr lang="fa-IR" sz="1800" b="1" dirty="0" smtClean="0">
                <a:solidFill>
                  <a:srgbClr val="0033CC"/>
                </a:solidFill>
                <a:cs typeface="B Nazanin" pitchFamily="2" charset="-78"/>
              </a:rPr>
              <a:t>اساس </a:t>
            </a:r>
            <a:r>
              <a:rPr lang="fa-IR" sz="1800" b="1" dirty="0">
                <a:solidFill>
                  <a:srgbClr val="0033CC"/>
                </a:solidFill>
                <a:cs typeface="B Nazanin" pitchFamily="2" charset="-78"/>
              </a:rPr>
              <a:t>این آزمایش مشابه آزمایش </a:t>
            </a:r>
            <a:r>
              <a:rPr lang="fa-IR" sz="1800" b="1" dirty="0" smtClean="0">
                <a:solidFill>
                  <a:srgbClr val="0033CC"/>
                </a:solidFill>
                <a:cs typeface="B Nazanin" pitchFamily="2" charset="-78"/>
              </a:rPr>
              <a:t>بندیکت، </a:t>
            </a:r>
            <a:r>
              <a:rPr lang="fa-IR" sz="1800" b="1" dirty="0" smtClean="0">
                <a:solidFill>
                  <a:srgbClr val="FF0000"/>
                </a:solidFill>
                <a:cs typeface="B Nazanin" pitchFamily="2" charset="-78"/>
              </a:rPr>
              <a:t>احیای یون مس </a:t>
            </a:r>
            <a:r>
              <a:rPr lang="fa-IR" sz="1800" b="1" dirty="0" smtClean="0">
                <a:solidFill>
                  <a:srgbClr val="0033CC"/>
                </a:solidFill>
                <a:cs typeface="B Nazanin" pitchFamily="2" charset="-78"/>
              </a:rPr>
              <a:t>است فقط در میزان غلظت قلیای بکار رفته و نیز ترکیبی که با یون مس کمپلکس ایجاد می نماید اختلاف دارند.</a:t>
            </a:r>
            <a:endParaRPr lang="fa-IR" sz="1800" b="1" dirty="0">
              <a:solidFill>
                <a:srgbClr val="0033CC"/>
              </a:solidFill>
              <a:cs typeface="B Nazanin" pitchFamily="2" charset="-78"/>
            </a:endParaRPr>
          </a:p>
          <a:p>
            <a:pPr marL="288925" algn="r" rtl="1"/>
            <a:endParaRPr lang="fa-IR" sz="1800" b="1" dirty="0">
              <a:solidFill>
                <a:srgbClr val="0033CC"/>
              </a:solidFill>
              <a:cs typeface="B Nazanin" pitchFamily="2" charset="-78"/>
            </a:endParaRPr>
          </a:p>
          <a:p>
            <a:pPr marL="631825" indent="-342900" algn="r" rtl="1">
              <a:buFont typeface="Wingdings" pitchFamily="2" charset="2"/>
              <a:buChar char="§"/>
            </a:pPr>
            <a:r>
              <a:rPr lang="fa-IR" sz="1800" b="1" dirty="0">
                <a:solidFill>
                  <a:srgbClr val="0033CC"/>
                </a:solidFill>
                <a:cs typeface="B Nazanin" pitchFamily="2" charset="-78"/>
              </a:rPr>
              <a:t>تهیه معرف فهلینگ:</a:t>
            </a:r>
          </a:p>
          <a:p>
            <a:pPr marL="342900" indent="-342900" algn="r" rtl="1">
              <a:buFont typeface="+mj-lt"/>
              <a:buAutoNum type="arabicPeriod"/>
            </a:pPr>
            <a:r>
              <a:rPr lang="fa-IR" sz="1800" b="1" dirty="0">
                <a:cs typeface="B Nazanin" pitchFamily="2" charset="-78"/>
              </a:rPr>
              <a:t>40 گرم سولفات مس را </a:t>
            </a:r>
            <a:r>
              <a:rPr lang="fa-IR" sz="1800" b="1" dirty="0" smtClean="0">
                <a:cs typeface="B Nazanin" pitchFamily="2" charset="-78"/>
              </a:rPr>
              <a:t>با </a:t>
            </a:r>
            <a:r>
              <a:rPr lang="fa-IR" sz="1800" b="1" dirty="0">
                <a:cs typeface="B Nazanin" pitchFamily="2" charset="-78"/>
              </a:rPr>
              <a:t>آب مقطر </a:t>
            </a:r>
            <a:r>
              <a:rPr lang="fa-IR" sz="1800" b="1" dirty="0" smtClean="0">
                <a:cs typeface="B Nazanin" pitchFamily="2" charset="-78"/>
              </a:rPr>
              <a:t>به </a:t>
            </a:r>
            <a:r>
              <a:rPr lang="fa-IR" sz="1800" b="1" dirty="0">
                <a:cs typeface="B Nazanin" pitchFamily="2" charset="-78"/>
              </a:rPr>
              <a:t>حجم یک لیتر می‏رسانیم (معرف </a:t>
            </a:r>
            <a:r>
              <a:rPr lang="en-US" sz="1800" b="1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US" sz="1800" b="1" dirty="0" smtClean="0">
                <a:cs typeface="B Nazanin" pitchFamily="2" charset="-78"/>
              </a:rPr>
              <a:t> </a:t>
            </a:r>
            <a:r>
              <a:rPr lang="fa-IR" sz="1800" b="1" dirty="0">
                <a:cs typeface="B Nazanin" pitchFamily="2" charset="-78"/>
              </a:rPr>
              <a:t>). </a:t>
            </a:r>
          </a:p>
          <a:p>
            <a:pPr marL="342900" indent="-342900" algn="r" rtl="1">
              <a:buFont typeface="+mj-lt"/>
              <a:buAutoNum type="arabicPeriod"/>
            </a:pPr>
            <a:r>
              <a:rPr lang="fa-IR" sz="1800" b="1" dirty="0">
                <a:cs typeface="B Nazanin" pitchFamily="2" charset="-78"/>
              </a:rPr>
              <a:t>200 گرم تارتارات </a:t>
            </a:r>
            <a:r>
              <a:rPr lang="fa-IR" sz="1800" b="1" dirty="0" smtClean="0">
                <a:cs typeface="B Nazanin" pitchFamily="2" charset="-78"/>
              </a:rPr>
              <a:t>سدیم </a:t>
            </a:r>
            <a:r>
              <a:rPr lang="fa-IR" sz="1800" b="1" dirty="0">
                <a:cs typeface="B Nazanin" pitchFamily="2" charset="-78"/>
              </a:rPr>
              <a:t>پتاسیم </a:t>
            </a:r>
            <a:r>
              <a:rPr lang="fa-IR" sz="1800" b="1" dirty="0" smtClean="0">
                <a:cs typeface="B Nazanin" pitchFamily="2" charset="-78"/>
              </a:rPr>
              <a:t>و 150 </a:t>
            </a:r>
            <a:r>
              <a:rPr lang="fa-IR" sz="1800" b="1" dirty="0">
                <a:cs typeface="B Nazanin" pitchFamily="2" charset="-78"/>
              </a:rPr>
              <a:t>گرم </a:t>
            </a:r>
            <a:r>
              <a:rPr lang="fa-IR" sz="1800" b="1" dirty="0" smtClean="0">
                <a:cs typeface="B Nazanin" pitchFamily="2" charset="-78"/>
              </a:rPr>
              <a:t>سدیم هیدروکسید را با آب مقطر به </a:t>
            </a:r>
            <a:r>
              <a:rPr lang="fa-IR" sz="1800" b="1" dirty="0">
                <a:cs typeface="B Nazanin" pitchFamily="2" charset="-78"/>
              </a:rPr>
              <a:t>حجم یک لیتر می‏رسانیم (معرف </a:t>
            </a:r>
            <a:r>
              <a:rPr lang="en-US" sz="1800" b="1" dirty="0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sz="1800" b="1" dirty="0" smtClean="0">
                <a:cs typeface="B Nazanin" pitchFamily="2" charset="-78"/>
              </a:rPr>
              <a:t> </a:t>
            </a:r>
            <a:r>
              <a:rPr lang="fa-IR" sz="1800" b="1" dirty="0">
                <a:cs typeface="B Nazanin" pitchFamily="2" charset="-78"/>
              </a:rPr>
              <a:t>). </a:t>
            </a:r>
          </a:p>
          <a:p>
            <a:pPr marL="342900" indent="-342900" algn="r" rtl="1">
              <a:buFont typeface="+mj-lt"/>
              <a:buAutoNum type="arabicPeriod"/>
            </a:pPr>
            <a:r>
              <a:rPr lang="fa-IR" sz="1800" b="1" dirty="0">
                <a:cs typeface="B Nazanin" pitchFamily="2" charset="-78"/>
              </a:rPr>
              <a:t>با مخلوط کردن حجم‏های مساوی از دو معرف فوق، معرف فهلینگ به دست می‏آید.</a:t>
            </a:r>
          </a:p>
          <a:p>
            <a:pPr algn="r" rtl="1"/>
            <a:endParaRPr lang="fa-IR" sz="1800" b="1" dirty="0">
              <a:cs typeface="B Nazanin" pitchFamily="2" charset="-78"/>
            </a:endParaRPr>
          </a:p>
          <a:p>
            <a:pPr marL="631825" indent="-342900" algn="r" rtl="1">
              <a:buFont typeface="Wingdings" pitchFamily="2" charset="2"/>
              <a:buChar char="§"/>
            </a:pPr>
            <a:r>
              <a:rPr lang="fa-IR" sz="1800" b="1" dirty="0">
                <a:solidFill>
                  <a:srgbClr val="0033CC"/>
                </a:solidFill>
                <a:cs typeface="B Nazanin" pitchFamily="2" charset="-78"/>
              </a:rPr>
              <a:t>روش آزمایش</a:t>
            </a:r>
            <a:r>
              <a:rPr lang="fa-IR" sz="1800" b="1" dirty="0" smtClean="0">
                <a:solidFill>
                  <a:srgbClr val="0033CC"/>
                </a:solidFill>
                <a:cs typeface="B Nazanin" pitchFamily="2" charset="-78"/>
              </a:rPr>
              <a:t>:</a:t>
            </a:r>
            <a:endParaRPr lang="fa-IR" sz="1800" b="1" dirty="0">
              <a:solidFill>
                <a:srgbClr val="0033CC"/>
              </a:solidFill>
              <a:cs typeface="B Nazanin" pitchFamily="2" charset="-78"/>
            </a:endParaRPr>
          </a:p>
          <a:p>
            <a:pPr algn="r" rtl="1">
              <a:buFont typeface="Wingdings" pitchFamily="2" charset="2"/>
              <a:buChar char="§"/>
            </a:pPr>
            <a:r>
              <a:rPr lang="fa-IR" sz="1800" b="1" dirty="0">
                <a:cs typeface="B Nazanin" pitchFamily="2" charset="-78"/>
              </a:rPr>
              <a:t>روش انجام آزمایش نیز مشابه آزمایش مولیش است با این تفاوت که معرف به میزان 1 میلی‏لیتر مصرف می‏شود.</a:t>
            </a:r>
          </a:p>
          <a:p>
            <a:pPr marL="92075" algn="r" rtl="1"/>
            <a:endParaRPr lang="fa-IR" sz="1800" b="1" dirty="0">
              <a:solidFill>
                <a:srgbClr val="0033CC"/>
              </a:solidFill>
              <a:cs typeface="B Nazanin" pitchFamily="2" charset="-78"/>
            </a:endParaRPr>
          </a:p>
          <a:p>
            <a:pPr algn="r"/>
            <a:endParaRPr lang="en-US" sz="1800" dirty="0"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771883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514350" indent="-514350" algn="ctr" rtl="1">
              <a:lnSpc>
                <a:spcPct val="150000"/>
              </a:lnSpc>
            </a:pPr>
            <a:r>
              <a:rPr lang="fa-IR" sz="3200" b="1" dirty="0">
                <a:solidFill>
                  <a:srgbClr val="FF0000"/>
                </a:solidFill>
                <a:cs typeface="B Nazanin" pitchFamily="2" charset="-78"/>
              </a:rPr>
              <a:t>آزمایش بارفورد (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Barfored</a:t>
            </a:r>
            <a:r>
              <a:rPr lang="fa-IR" sz="3200" b="1" dirty="0">
                <a:solidFill>
                  <a:srgbClr val="FF0000"/>
                </a:solidFill>
                <a:cs typeface="B Nazanin" pitchFamily="2" charset="-78"/>
              </a:rPr>
              <a:t>)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9002C25F-9E14-4CFF-8DDC-2E2D6C1DC076}" type="slidenum">
              <a:rPr lang="en-US" smtClean="0"/>
              <a:t>11</a:t>
            </a:fld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724400"/>
          </a:xfrm>
        </p:spPr>
        <p:txBody>
          <a:bodyPr>
            <a:normAutofit/>
          </a:bodyPr>
          <a:lstStyle/>
          <a:p>
            <a:pPr algn="r" rtl="1">
              <a:buFont typeface="Wingdings" pitchFamily="2" charset="2"/>
              <a:buChar char="q"/>
            </a:pPr>
            <a:r>
              <a:rPr lang="fa-IR" sz="2000" dirty="0">
                <a:cs typeface="B Nazanin" pitchFamily="2" charset="-78"/>
              </a:rPr>
              <a:t> </a:t>
            </a:r>
            <a:r>
              <a:rPr lang="fa-IR" sz="2000" b="1" dirty="0">
                <a:solidFill>
                  <a:srgbClr val="0033CC"/>
                </a:solidFill>
                <a:cs typeface="B Nazanin" pitchFamily="2" charset="-78"/>
              </a:rPr>
              <a:t>با این آزمایش می‏توان مونوساکاریدها را از </a:t>
            </a:r>
            <a:r>
              <a:rPr lang="fa-IR" sz="2000" b="1" dirty="0" smtClean="0">
                <a:solidFill>
                  <a:srgbClr val="0033CC"/>
                </a:solidFill>
                <a:cs typeface="B Nazanin" pitchFamily="2" charset="-78"/>
              </a:rPr>
              <a:t>دی ساکاریدهای احیاکننده متمایز </a:t>
            </a:r>
            <a:r>
              <a:rPr lang="fa-IR" sz="2000" b="1" dirty="0">
                <a:solidFill>
                  <a:srgbClr val="0033CC"/>
                </a:solidFill>
                <a:cs typeface="B Nazanin" pitchFamily="2" charset="-78"/>
              </a:rPr>
              <a:t>نمود.</a:t>
            </a:r>
          </a:p>
          <a:p>
            <a:pPr algn="r" rtl="1">
              <a:buFont typeface="Wingdings" pitchFamily="2" charset="2"/>
              <a:buChar char="q"/>
            </a:pPr>
            <a:r>
              <a:rPr lang="fa-IR" sz="2000" b="1" dirty="0" smtClean="0">
                <a:solidFill>
                  <a:srgbClr val="FF0000"/>
                </a:solidFill>
                <a:cs typeface="B Nazanin" pitchFamily="2" charset="-78"/>
              </a:rPr>
              <a:t>اساس آزمایش:</a:t>
            </a:r>
            <a:endParaRPr lang="fa-IR" sz="2000" b="1" dirty="0">
              <a:solidFill>
                <a:srgbClr val="FF0000"/>
              </a:solidFill>
              <a:cs typeface="B Nazanin" pitchFamily="2" charset="-78"/>
            </a:endParaRPr>
          </a:p>
          <a:p>
            <a:pPr algn="r" rtl="1">
              <a:buFont typeface="Wingdings" pitchFamily="2" charset="2"/>
              <a:buChar char="§"/>
            </a:pPr>
            <a:r>
              <a:rPr lang="fa-IR" sz="2000" b="1" dirty="0">
                <a:cs typeface="B Nazanin" pitchFamily="2" charset="-78"/>
              </a:rPr>
              <a:t>مونوساکاریدها </a:t>
            </a:r>
            <a:r>
              <a:rPr lang="fa-IR" sz="2000" b="1" dirty="0" smtClean="0">
                <a:cs typeface="B Nazanin" pitchFamily="2" charset="-78"/>
              </a:rPr>
              <a:t>بدلیل دارا بودن خاصیت </a:t>
            </a:r>
            <a:r>
              <a:rPr lang="fa-IR" sz="2000" b="1" dirty="0">
                <a:cs typeface="B Nazanin" pitchFamily="2" charset="-78"/>
              </a:rPr>
              <a:t>احیا کنندگی </a:t>
            </a:r>
            <a:r>
              <a:rPr lang="fa-IR" sz="2000" b="1" dirty="0" smtClean="0">
                <a:cs typeface="B Nazanin" pitchFamily="2" charset="-78"/>
              </a:rPr>
              <a:t>شدید قادر </a:t>
            </a:r>
            <a:r>
              <a:rPr lang="fa-IR" sz="2000" b="1" dirty="0">
                <a:cs typeface="B Nazanin" pitchFamily="2" charset="-78"/>
              </a:rPr>
              <a:t>به </a:t>
            </a:r>
            <a:r>
              <a:rPr lang="fa-IR" sz="2000" b="1" dirty="0">
                <a:solidFill>
                  <a:srgbClr val="FF0000"/>
                </a:solidFill>
                <a:cs typeface="B Nazanin" pitchFamily="2" charset="-78"/>
              </a:rPr>
              <a:t>احیای </a:t>
            </a:r>
            <a:r>
              <a:rPr lang="fa-IR" sz="2000" b="1" dirty="0" smtClean="0">
                <a:solidFill>
                  <a:srgbClr val="FF0000"/>
                </a:solidFill>
                <a:cs typeface="B Nazanin" pitchFamily="2" charset="-78"/>
              </a:rPr>
              <a:t>مس </a:t>
            </a:r>
            <a:r>
              <a:rPr lang="fa-IR" sz="2000" b="1" dirty="0">
                <a:cs typeface="B Nazanin" pitchFamily="2" charset="-78"/>
              </a:rPr>
              <a:t>موجود در معرف </a:t>
            </a:r>
            <a:r>
              <a:rPr lang="fa-IR" sz="2000" b="1" dirty="0" smtClean="0">
                <a:cs typeface="B Nazanin" pitchFamily="2" charset="-78"/>
              </a:rPr>
              <a:t>بارفورد در </a:t>
            </a:r>
            <a:r>
              <a:rPr lang="fa-IR" sz="2000" b="1" dirty="0" smtClean="0">
                <a:solidFill>
                  <a:srgbClr val="FF0000"/>
                </a:solidFill>
                <a:cs typeface="B Nazanin" pitchFamily="2" charset="-78"/>
              </a:rPr>
              <a:t>محیط اسیدی ضعیف </a:t>
            </a:r>
            <a:r>
              <a:rPr lang="fa-IR" sz="2000" b="1" dirty="0" smtClean="0">
                <a:cs typeface="B Nazanin" pitchFamily="2" charset="-78"/>
              </a:rPr>
              <a:t>میباشند </a:t>
            </a:r>
            <a:r>
              <a:rPr lang="fa-IR" sz="2000" b="1" dirty="0">
                <a:cs typeface="B Nazanin" pitchFamily="2" charset="-78"/>
              </a:rPr>
              <a:t>(تشکیل </a:t>
            </a:r>
            <a:r>
              <a:rPr lang="fa-IR" sz="2000" b="1" dirty="0" smtClean="0">
                <a:cs typeface="B Nazanin" pitchFamily="2" charset="-78"/>
              </a:rPr>
              <a:t>رسوب قرمز).</a:t>
            </a:r>
            <a:endParaRPr lang="fa-IR" sz="2000" b="1" dirty="0">
              <a:cs typeface="B Nazanin" pitchFamily="2" charset="-78"/>
            </a:endParaRPr>
          </a:p>
          <a:p>
            <a:pPr marL="0" indent="0" algn="r" rtl="1">
              <a:buNone/>
            </a:pPr>
            <a:endParaRPr lang="fa-IR" sz="2000" b="1" dirty="0" smtClean="0">
              <a:cs typeface="B Nazanin" pitchFamily="2" charset="-78"/>
            </a:endParaRPr>
          </a:p>
          <a:p>
            <a:pPr marL="0" indent="0" algn="r" rtl="1">
              <a:buNone/>
            </a:pPr>
            <a:endParaRPr lang="fa-IR" sz="2000" b="1" dirty="0">
              <a:cs typeface="B Nazanin" pitchFamily="2" charset="-78"/>
            </a:endParaRPr>
          </a:p>
          <a:p>
            <a:pPr marL="0" indent="0" algn="r" rtl="1">
              <a:buNone/>
            </a:pPr>
            <a:endParaRPr lang="fa-IR" sz="2000" b="1" dirty="0" smtClean="0">
              <a:cs typeface="B Nazanin" pitchFamily="2" charset="-78"/>
            </a:endParaRPr>
          </a:p>
          <a:p>
            <a:pPr marL="0" indent="0" algn="r" rtl="1">
              <a:buNone/>
            </a:pPr>
            <a:endParaRPr lang="fa-IR" sz="2000" b="1" dirty="0">
              <a:cs typeface="B Nazanin" pitchFamily="2" charset="-78"/>
            </a:endParaRPr>
          </a:p>
          <a:p>
            <a:pPr algn="r" rtl="1">
              <a:buFont typeface="Wingdings" pitchFamily="2" charset="2"/>
              <a:buChar char="q"/>
            </a:pPr>
            <a:r>
              <a:rPr lang="fa-IR" sz="2000" b="1" dirty="0">
                <a:solidFill>
                  <a:srgbClr val="FF0000"/>
                </a:solidFill>
                <a:cs typeface="B Nazanin" pitchFamily="2" charset="-78"/>
              </a:rPr>
              <a:t>روش آزمایش:</a:t>
            </a:r>
          </a:p>
          <a:p>
            <a:pPr marL="457200" indent="-457200" algn="r" rtl="1">
              <a:buFont typeface="+mj-lt"/>
              <a:buAutoNum type="arabicPeriod"/>
            </a:pPr>
            <a:r>
              <a:rPr lang="fa-IR" sz="2000" b="1" dirty="0">
                <a:cs typeface="B Nazanin" pitchFamily="2" charset="-78"/>
              </a:rPr>
              <a:t>به هریک از لوله‏های آزمایش 1 میلی‏لیتر قند مورد آزمایش می‏ریزیم.</a:t>
            </a:r>
          </a:p>
          <a:p>
            <a:pPr marL="457200" indent="-457200" algn="r" rtl="1">
              <a:buFont typeface="+mj-lt"/>
              <a:buAutoNum type="arabicPeriod"/>
            </a:pPr>
            <a:r>
              <a:rPr lang="fa-IR" sz="2000" b="1" dirty="0">
                <a:cs typeface="B Nazanin" pitchFamily="2" charset="-78"/>
              </a:rPr>
              <a:t>به هر لوله </a:t>
            </a:r>
            <a:r>
              <a:rPr lang="fa-IR" sz="2000" b="1" dirty="0" smtClean="0">
                <a:cs typeface="B Nazanin" pitchFamily="2" charset="-78"/>
              </a:rPr>
              <a:t>1 </a:t>
            </a:r>
            <a:r>
              <a:rPr lang="fa-IR" sz="2000" b="1" dirty="0">
                <a:cs typeface="B Nazanin" pitchFamily="2" charset="-78"/>
              </a:rPr>
              <a:t>میلی‏لیتر </a:t>
            </a:r>
            <a:r>
              <a:rPr lang="fa-IR" sz="2000" b="1" dirty="0" smtClean="0">
                <a:cs typeface="B Nazanin" pitchFamily="2" charset="-78"/>
              </a:rPr>
              <a:t>معرف بارفورد </a:t>
            </a:r>
            <a:r>
              <a:rPr lang="fa-IR" sz="2000" b="1" dirty="0">
                <a:cs typeface="B Nazanin" pitchFamily="2" charset="-78"/>
              </a:rPr>
              <a:t>اضافه می‏کنیم.</a:t>
            </a:r>
          </a:p>
          <a:p>
            <a:pPr marL="457200" indent="-457200" algn="r" rtl="1">
              <a:buFont typeface="+mj-lt"/>
              <a:buAutoNum type="arabicPeriod"/>
            </a:pPr>
            <a:r>
              <a:rPr lang="fa-IR" sz="2000" b="1" dirty="0">
                <a:cs typeface="B Nazanin" pitchFamily="2" charset="-78"/>
              </a:rPr>
              <a:t>لوله‏ها به مدت </a:t>
            </a:r>
            <a:r>
              <a:rPr lang="fa-IR" sz="2000" b="1" dirty="0" smtClean="0">
                <a:cs typeface="B Nazanin" pitchFamily="2" charset="-78"/>
              </a:rPr>
              <a:t>15 </a:t>
            </a:r>
            <a:r>
              <a:rPr lang="fa-IR" sz="2000" b="1" dirty="0">
                <a:cs typeface="B Nazanin" pitchFamily="2" charset="-78"/>
              </a:rPr>
              <a:t>دقیقه در بن ماری جوش قرار می‏گیرند</a:t>
            </a:r>
            <a:r>
              <a:rPr lang="fa-IR" sz="2000" b="1" dirty="0" smtClean="0">
                <a:cs typeface="B Nazanin" pitchFamily="2" charset="-78"/>
              </a:rPr>
              <a:t>.</a:t>
            </a:r>
          </a:p>
          <a:p>
            <a:pPr algn="r" rtl="1">
              <a:buFont typeface="Wingdings" pitchFamily="2" charset="2"/>
              <a:buChar char="q"/>
            </a:pPr>
            <a:endParaRPr lang="fa-IR" sz="2000" b="1" dirty="0">
              <a:cs typeface="B Nazanin" pitchFamily="2" charset="-78"/>
            </a:endParaRPr>
          </a:p>
          <a:p>
            <a:pPr algn="r">
              <a:buFont typeface="Wingdings" pitchFamily="2" charset="2"/>
              <a:buChar char="q"/>
            </a:pPr>
            <a:endParaRPr lang="en-US" sz="2000" dirty="0">
              <a:cs typeface="B Nazanin" pitchFamily="2" charset="-78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3200400"/>
            <a:ext cx="2819400" cy="17480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5325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rtl="1"/>
            <a:r>
              <a:rPr lang="fa-IR" sz="3600" b="1" dirty="0">
                <a:solidFill>
                  <a:srgbClr val="FF0000"/>
                </a:solidFill>
                <a:cs typeface="B Nazanin" pitchFamily="2" charset="-78"/>
              </a:rPr>
              <a:t>آزمایش‏های کیفی قندها</a:t>
            </a:r>
            <a:endParaRPr lang="en-US" sz="3600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9002C25F-9E14-4CFF-8DDC-2E2D6C1DC076}" type="slidenum">
              <a:rPr lang="en-US" smtClean="0"/>
              <a:t>12</a:t>
            </a:fld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r" rtl="1">
              <a:lnSpc>
                <a:spcPct val="200000"/>
              </a:lnSpc>
              <a:buFont typeface="Wingdings" pitchFamily="2" charset="2"/>
              <a:buChar char="q"/>
            </a:pPr>
            <a:r>
              <a:rPr lang="fa-IR" sz="2800" b="1" dirty="0">
                <a:latin typeface="B Titr"/>
                <a:cs typeface="B Nazanin" panose="00000400000000000000"/>
              </a:rPr>
              <a:t>از دو خاصیت قندها برای شناسایی قند دریک محلول استفاده می </a:t>
            </a:r>
            <a:r>
              <a:rPr lang="fa-IR" sz="2800" b="1" dirty="0" smtClean="0">
                <a:latin typeface="B Titr"/>
                <a:cs typeface="B Nazanin" panose="00000400000000000000"/>
              </a:rPr>
              <a:t>شود:</a:t>
            </a:r>
            <a:endParaRPr lang="en-US" sz="2800" b="1" dirty="0" smtClean="0">
              <a:latin typeface="B Titr"/>
              <a:cs typeface="B Nazanin" panose="00000400000000000000"/>
            </a:endParaRPr>
          </a:p>
          <a:p>
            <a:pPr marL="0" indent="0" algn="r" rtl="1">
              <a:lnSpc>
                <a:spcPct val="200000"/>
              </a:lnSpc>
              <a:buNone/>
            </a:pPr>
            <a:r>
              <a:rPr lang="fa-IR" sz="2800" b="1" dirty="0" smtClean="0">
                <a:solidFill>
                  <a:srgbClr val="FF0000"/>
                </a:solidFill>
                <a:latin typeface="B Titr"/>
                <a:cs typeface="B Nazanin" panose="00000400000000000000"/>
              </a:rPr>
              <a:t>1- دهیدراتاسیون قندها و تشکیل </a:t>
            </a:r>
            <a:r>
              <a:rPr lang="fa-IR" sz="2800" b="1" dirty="0">
                <a:solidFill>
                  <a:srgbClr val="FF0000"/>
                </a:solidFill>
                <a:latin typeface="B Titr"/>
                <a:cs typeface="B Nazanin" panose="00000400000000000000"/>
              </a:rPr>
              <a:t>فورفورال     </a:t>
            </a:r>
            <a:r>
              <a:rPr lang="fa-IR" sz="2800" b="1" dirty="0" smtClean="0">
                <a:solidFill>
                  <a:srgbClr val="FF0000"/>
                </a:solidFill>
                <a:latin typeface="B Titr"/>
                <a:cs typeface="B Nazanin" panose="00000400000000000000"/>
              </a:rPr>
              <a:t>            </a:t>
            </a:r>
            <a:endParaRPr lang="en-US" sz="2800" b="1" dirty="0" smtClean="0">
              <a:solidFill>
                <a:srgbClr val="FF0000"/>
              </a:solidFill>
              <a:latin typeface="B Titr"/>
              <a:cs typeface="B Nazanin" panose="00000400000000000000"/>
            </a:endParaRPr>
          </a:p>
          <a:p>
            <a:pPr marL="0" indent="0" algn="r" rtl="1">
              <a:lnSpc>
                <a:spcPct val="200000"/>
              </a:lnSpc>
              <a:buNone/>
            </a:pPr>
            <a:r>
              <a:rPr lang="fa-IR" sz="2800" b="1" dirty="0" smtClean="0">
                <a:solidFill>
                  <a:srgbClr val="FF0000"/>
                </a:solidFill>
                <a:latin typeface="B Titr"/>
                <a:cs typeface="B Nazanin" panose="00000400000000000000"/>
              </a:rPr>
              <a:t>2- </a:t>
            </a:r>
            <a:r>
              <a:rPr lang="fa-IR" sz="2800" b="1" dirty="0">
                <a:solidFill>
                  <a:srgbClr val="FF0000"/>
                </a:solidFill>
                <a:latin typeface="B Titr"/>
                <a:cs typeface="B Nazanin" panose="00000400000000000000"/>
              </a:rPr>
              <a:t>خاصیت </a:t>
            </a:r>
            <a:r>
              <a:rPr lang="fa-IR" sz="2800" b="1" dirty="0" smtClean="0">
                <a:solidFill>
                  <a:srgbClr val="FF0000"/>
                </a:solidFill>
                <a:latin typeface="B Titr"/>
                <a:cs typeface="B Nazanin" panose="00000400000000000000"/>
              </a:rPr>
              <a:t>احیاکنندگی قندها</a:t>
            </a:r>
            <a:endParaRPr lang="en-US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3325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 rtl="1"/>
            <a:r>
              <a:rPr lang="fa-IR" sz="2800" b="1" dirty="0">
                <a:solidFill>
                  <a:srgbClr val="FF0000"/>
                </a:solidFill>
                <a:cs typeface="B Nazanin" pitchFamily="2" charset="-78"/>
              </a:rPr>
              <a:t>آزمایش سلیوانف(</a:t>
            </a:r>
            <a:r>
              <a:rPr lang="en-US" sz="2800" b="1" dirty="0" err="1">
                <a:solidFill>
                  <a:srgbClr val="FF0000"/>
                </a:solidFill>
                <a:latin typeface="Times New Roman" pitchFamily="18" charset="0"/>
                <a:cs typeface="B Nazanin" pitchFamily="2" charset="-78"/>
              </a:rPr>
              <a:t>Seliwanoff</a:t>
            </a:r>
            <a:r>
              <a:rPr lang="fa-IR" sz="2800" b="1" dirty="0" smtClean="0">
                <a:solidFill>
                  <a:srgbClr val="FF0000"/>
                </a:solidFill>
                <a:cs typeface="B Nazanin" pitchFamily="2" charset="-78"/>
              </a:rPr>
              <a:t>)</a:t>
            </a:r>
            <a:endParaRPr lang="en-US" sz="2800" dirty="0">
              <a:solidFill>
                <a:srgbClr val="FF0000"/>
              </a:solidFill>
              <a:cs typeface="B Nazanin" pitchFamily="2" charset="-78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9002C25F-9E14-4CFF-8DDC-2E2D6C1DC076}" type="slidenum">
              <a:rPr lang="en-US" smtClean="0"/>
              <a:t>13</a:t>
            </a:fld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r" rtl="1">
              <a:buFont typeface="Wingdings" pitchFamily="2" charset="2"/>
              <a:buChar char="q"/>
            </a:pPr>
            <a:r>
              <a:rPr lang="fa-IR" sz="1800" b="1" dirty="0">
                <a:solidFill>
                  <a:srgbClr val="0033CC"/>
                </a:solidFill>
                <a:cs typeface="B Nazanin" pitchFamily="2" charset="-78"/>
              </a:rPr>
              <a:t>این آزمایش به منظور تمایز کتوز از آلدوز انجام می‏شود</a:t>
            </a:r>
            <a:r>
              <a:rPr lang="fa-IR" sz="1800" b="1" dirty="0" smtClean="0">
                <a:solidFill>
                  <a:srgbClr val="0033CC"/>
                </a:solidFill>
                <a:cs typeface="B Nazanin" pitchFamily="2" charset="-78"/>
              </a:rPr>
              <a:t>.</a:t>
            </a:r>
            <a:endParaRPr lang="fa-IR" sz="1800" b="1" dirty="0">
              <a:solidFill>
                <a:srgbClr val="0033CC"/>
              </a:solidFill>
              <a:cs typeface="B Nazanin" pitchFamily="2" charset="-78"/>
            </a:endParaRPr>
          </a:p>
          <a:p>
            <a:pPr algn="r" rtl="1">
              <a:buFont typeface="Wingdings" pitchFamily="2" charset="2"/>
              <a:buChar char="q"/>
            </a:pPr>
            <a:r>
              <a:rPr lang="fa-IR" sz="1800" b="1" dirty="0">
                <a:solidFill>
                  <a:srgbClr val="FF0000"/>
                </a:solidFill>
                <a:cs typeface="B Nazanin" pitchFamily="2" charset="-78"/>
              </a:rPr>
              <a:t>اساس </a:t>
            </a:r>
            <a:r>
              <a:rPr lang="fa-IR" sz="1800" b="1" dirty="0" smtClean="0">
                <a:solidFill>
                  <a:srgbClr val="FF0000"/>
                </a:solidFill>
                <a:cs typeface="B Nazanin" pitchFamily="2" charset="-78"/>
              </a:rPr>
              <a:t>آزمایش:</a:t>
            </a:r>
            <a:endParaRPr lang="fa-IR" sz="1800" b="1" dirty="0">
              <a:solidFill>
                <a:srgbClr val="FF0000"/>
              </a:solidFill>
              <a:cs typeface="B Nazanin" pitchFamily="2" charset="-78"/>
            </a:endParaRPr>
          </a:p>
          <a:p>
            <a:pPr marL="205423" indent="-342900" algn="r" rtl="1">
              <a:buFont typeface="Wingdings" pitchFamily="2" charset="2"/>
              <a:buChar char="§"/>
            </a:pPr>
            <a:r>
              <a:rPr lang="fa-IR" sz="1800" b="1" dirty="0">
                <a:cs typeface="B Nazanin" pitchFamily="2" charset="-78"/>
              </a:rPr>
              <a:t>کتوزها در مواجه با اسیدهای رقیق سریع‏تر از </a:t>
            </a:r>
            <a:r>
              <a:rPr lang="fa-IR" sz="1800" b="1" dirty="0" smtClean="0">
                <a:cs typeface="B Nazanin" pitchFamily="2" charset="-78"/>
              </a:rPr>
              <a:t>آلدوزها آب از دست داده و </a:t>
            </a:r>
            <a:r>
              <a:rPr lang="fa-IR" sz="1800" b="1" dirty="0">
                <a:cs typeface="B Nazanin" pitchFamily="2" charset="-78"/>
              </a:rPr>
              <a:t>تشکیل هیدروکسی متیل فورفورال می‏دهند. بنابراین زمان تولید رنگ و کیفیت آن در واکنش متفاوت می باشد.</a:t>
            </a:r>
          </a:p>
          <a:p>
            <a:pPr marL="205423" indent="-342900" algn="r" rtl="1">
              <a:buFont typeface="Wingdings" pitchFamily="2" charset="2"/>
              <a:buChar char="§"/>
            </a:pPr>
            <a:r>
              <a:rPr lang="fa-IR" sz="1800" b="1" dirty="0">
                <a:cs typeface="B Nazanin" pitchFamily="2" charset="-78"/>
              </a:rPr>
              <a:t>فورفورال‏ها با رزورسینول (</a:t>
            </a:r>
            <a:r>
              <a:rPr lang="en-US" sz="1800" b="1" dirty="0">
                <a:latin typeface="Times New Roman" pitchFamily="18" charset="0"/>
                <a:cs typeface="Times New Roman" pitchFamily="18" charset="0"/>
              </a:rPr>
              <a:t>Resorcinol</a:t>
            </a:r>
            <a:r>
              <a:rPr lang="fa-IR" sz="1800" b="1" dirty="0">
                <a:cs typeface="B Nazanin" pitchFamily="2" charset="-78"/>
              </a:rPr>
              <a:t>) کمپلکس رنگی (</a:t>
            </a:r>
            <a:r>
              <a:rPr lang="fa-IR" sz="1800" b="1" dirty="0" smtClean="0">
                <a:cs typeface="B Nazanin" pitchFamily="2" charset="-78"/>
              </a:rPr>
              <a:t>قرمز عنابی) تشکیل </a:t>
            </a:r>
            <a:r>
              <a:rPr lang="fa-IR" sz="1800" b="1" dirty="0">
                <a:cs typeface="B Nazanin" pitchFamily="2" charset="-78"/>
              </a:rPr>
              <a:t>می‏دهند</a:t>
            </a:r>
            <a:r>
              <a:rPr lang="fa-IR" sz="1800" dirty="0" smtClean="0">
                <a:cs typeface="B Nazanin" pitchFamily="2" charset="-78"/>
              </a:rPr>
              <a:t>.</a:t>
            </a:r>
          </a:p>
          <a:p>
            <a:pPr algn="r" rtl="1">
              <a:buFont typeface="Wingdings" pitchFamily="2" charset="2"/>
              <a:buChar char="q"/>
            </a:pPr>
            <a:r>
              <a:rPr lang="fa-IR" sz="1800" b="1" dirty="0">
                <a:solidFill>
                  <a:srgbClr val="FF0000"/>
                </a:solidFill>
                <a:cs typeface="B Nazanin" pitchFamily="2" charset="-78"/>
              </a:rPr>
              <a:t>روش آزمایش</a:t>
            </a:r>
            <a:r>
              <a:rPr lang="fa-IR" sz="1800" b="1" dirty="0" smtClean="0">
                <a:solidFill>
                  <a:srgbClr val="FF0000"/>
                </a:solidFill>
                <a:cs typeface="B Nazanin" pitchFamily="2" charset="-78"/>
              </a:rPr>
              <a:t>:</a:t>
            </a:r>
            <a:endParaRPr lang="fa-IR" sz="1800" b="1" dirty="0">
              <a:solidFill>
                <a:srgbClr val="0033CC"/>
              </a:solidFill>
              <a:cs typeface="B Nazanin" pitchFamily="2" charset="-78"/>
            </a:endParaRPr>
          </a:p>
          <a:p>
            <a:pPr marL="784225" indent="-342900" algn="r" rtl="1">
              <a:buFont typeface="Wingdings" pitchFamily="2" charset="2"/>
              <a:buChar char="§"/>
            </a:pPr>
            <a:r>
              <a:rPr lang="fa-IR" sz="1800" b="1" dirty="0" smtClean="0">
                <a:cs typeface="B Nazanin" pitchFamily="2" charset="-78"/>
              </a:rPr>
              <a:t>در </a:t>
            </a:r>
            <a:r>
              <a:rPr lang="fa-IR" sz="1800" b="1" dirty="0">
                <a:cs typeface="B Nazanin" pitchFamily="2" charset="-78"/>
              </a:rPr>
              <a:t>هر لوله‏ی آزمایش 1 میلی‏لیتر از هرکدام از قندهای مجهول می‏ریزیم.</a:t>
            </a:r>
          </a:p>
          <a:p>
            <a:pPr marL="784225" indent="-342900" algn="r" rtl="1">
              <a:buFont typeface="Wingdings" pitchFamily="2" charset="2"/>
              <a:buChar char="§"/>
            </a:pPr>
            <a:r>
              <a:rPr lang="fa-IR" sz="1800" b="1" dirty="0">
                <a:cs typeface="B Nazanin" pitchFamily="2" charset="-78"/>
              </a:rPr>
              <a:t>به هر لوله‏ی آزمایش 2 میلی‏لیتر </a:t>
            </a:r>
            <a:r>
              <a:rPr lang="fa-IR" sz="1800" b="1" dirty="0" smtClean="0">
                <a:cs typeface="B Nazanin" pitchFamily="2" charset="-78"/>
              </a:rPr>
              <a:t>معرف رزورسینول </a:t>
            </a:r>
            <a:r>
              <a:rPr lang="fa-IR" sz="1800" b="1" dirty="0">
                <a:cs typeface="B Nazanin" pitchFamily="2" charset="-78"/>
              </a:rPr>
              <a:t>اضافه می‏کنیم.</a:t>
            </a:r>
          </a:p>
          <a:p>
            <a:pPr marL="784225" indent="-342900" algn="r" rtl="1">
              <a:buFont typeface="Wingdings" pitchFamily="2" charset="2"/>
              <a:buChar char="§"/>
            </a:pPr>
            <a:r>
              <a:rPr lang="fa-IR" sz="1800" b="1" dirty="0">
                <a:cs typeface="B Nazanin" pitchFamily="2" charset="-78"/>
              </a:rPr>
              <a:t>محلول حاصل را به مدت 2 تا 3 دقیقه در بن ماری جوش قرار می‏گیرد. </a:t>
            </a:r>
          </a:p>
          <a:p>
            <a:pPr marL="205423" indent="-342900" algn="r" rtl="1">
              <a:buFont typeface="Wingdings" pitchFamily="2" charset="2"/>
              <a:buChar char="§"/>
            </a:pPr>
            <a:endParaRPr lang="fa-IR" sz="1800" dirty="0">
              <a:cs typeface="B Nazanin" pitchFamily="2" charset="-78"/>
            </a:endParaRPr>
          </a:p>
          <a:p>
            <a:pPr algn="r"/>
            <a:endParaRPr lang="en-US" sz="1800" dirty="0">
              <a:cs typeface="B Nazanin" pitchFamily="2" charset="-78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4886753"/>
            <a:ext cx="2514600" cy="156362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374" y="4995437"/>
            <a:ext cx="5791200" cy="134625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89588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 rtl="1"/>
            <a:r>
              <a:rPr lang="fa-IR" sz="2800" b="1" dirty="0">
                <a:solidFill>
                  <a:srgbClr val="FF0000"/>
                </a:solidFill>
                <a:cs typeface="B Nazanin" pitchFamily="2" charset="-78"/>
              </a:rPr>
              <a:t>آزمایش بیال (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B Nazanin" pitchFamily="2" charset="-78"/>
              </a:rPr>
              <a:t>bial</a:t>
            </a:r>
            <a:r>
              <a:rPr lang="fa-IR" sz="2800" b="1" dirty="0" smtClean="0">
                <a:solidFill>
                  <a:srgbClr val="FF0000"/>
                </a:solidFill>
                <a:cs typeface="B Nazanin" pitchFamily="2" charset="-78"/>
              </a:rPr>
              <a:t>)</a:t>
            </a:r>
            <a:endParaRPr lang="en-US" sz="2800" dirty="0">
              <a:solidFill>
                <a:srgbClr val="FF0000"/>
              </a:solidFill>
              <a:cs typeface="B Nazanin" pitchFamily="2" charset="-78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9002C25F-9E14-4CFF-8DDC-2E2D6C1DC076}" type="slidenum">
              <a:rPr lang="en-US" smtClean="0"/>
              <a:t>14</a:t>
            </a:fld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724400"/>
          </a:xfrm>
        </p:spPr>
        <p:txBody>
          <a:bodyPr>
            <a:normAutofit/>
          </a:bodyPr>
          <a:lstStyle/>
          <a:p>
            <a:pPr marL="447675" indent="-342900" algn="r" rtl="1">
              <a:lnSpc>
                <a:spcPct val="150000"/>
              </a:lnSpc>
              <a:buFont typeface="Wingdings" pitchFamily="2" charset="2"/>
              <a:buChar char="q"/>
            </a:pPr>
            <a:r>
              <a:rPr lang="fa-IR" sz="1800" b="1" dirty="0">
                <a:solidFill>
                  <a:srgbClr val="0033CC"/>
                </a:solidFill>
                <a:cs typeface="B Nazanin" pitchFamily="2" charset="-78"/>
              </a:rPr>
              <a:t>این آزمایش به منظور تمایز پنتوزها از </a:t>
            </a:r>
            <a:r>
              <a:rPr lang="fa-IR" sz="1800" b="1" dirty="0" smtClean="0">
                <a:solidFill>
                  <a:srgbClr val="0033CC"/>
                </a:solidFill>
                <a:cs typeface="B Nazanin" pitchFamily="2" charset="-78"/>
              </a:rPr>
              <a:t>هگزوزها انجام </a:t>
            </a:r>
            <a:r>
              <a:rPr lang="fa-IR" sz="1800" b="1" dirty="0">
                <a:solidFill>
                  <a:srgbClr val="0033CC"/>
                </a:solidFill>
                <a:cs typeface="B Nazanin" pitchFamily="2" charset="-78"/>
              </a:rPr>
              <a:t>می‏شود</a:t>
            </a:r>
            <a:r>
              <a:rPr lang="fa-IR" sz="1800" b="1" dirty="0" smtClean="0">
                <a:solidFill>
                  <a:srgbClr val="0033CC"/>
                </a:solidFill>
                <a:cs typeface="B Nazanin" pitchFamily="2" charset="-78"/>
              </a:rPr>
              <a:t>.</a:t>
            </a:r>
            <a:endParaRPr lang="fa-IR" sz="1800" b="1" dirty="0">
              <a:solidFill>
                <a:srgbClr val="0033CC"/>
              </a:solidFill>
              <a:cs typeface="B Nazanin" pitchFamily="2" charset="-78"/>
            </a:endParaRPr>
          </a:p>
          <a:p>
            <a:pPr marL="447675" indent="-342900" algn="r" rtl="1">
              <a:lnSpc>
                <a:spcPct val="150000"/>
              </a:lnSpc>
              <a:buFont typeface="Wingdings" pitchFamily="2" charset="2"/>
              <a:buChar char="q"/>
            </a:pPr>
            <a:r>
              <a:rPr lang="fa-IR" sz="1800" b="1" dirty="0">
                <a:solidFill>
                  <a:srgbClr val="FF0000"/>
                </a:solidFill>
                <a:cs typeface="B Nazanin" pitchFamily="2" charset="-78"/>
              </a:rPr>
              <a:t>اساس آزمایش:</a:t>
            </a:r>
          </a:p>
          <a:p>
            <a:pPr marL="784225" indent="-342900" algn="r" rtl="1">
              <a:lnSpc>
                <a:spcPct val="150000"/>
              </a:lnSpc>
              <a:buFont typeface="Wingdings" pitchFamily="2" charset="2"/>
              <a:buChar char="§"/>
            </a:pPr>
            <a:r>
              <a:rPr lang="fa-IR" sz="1800" b="1" dirty="0" smtClean="0">
                <a:solidFill>
                  <a:srgbClr val="FF0000"/>
                </a:solidFill>
                <a:cs typeface="B Nazanin" pitchFamily="2" charset="-78"/>
              </a:rPr>
              <a:t>پنتوزها</a:t>
            </a:r>
            <a:r>
              <a:rPr lang="fa-IR" sz="1800" b="1" dirty="0" smtClean="0">
                <a:cs typeface="B Nazanin" pitchFamily="2" charset="-78"/>
              </a:rPr>
              <a:t> در مجاورت</a:t>
            </a:r>
            <a:r>
              <a:rPr lang="en-US" sz="1800" b="1" dirty="0" smtClean="0">
                <a:latin typeface="Times New Roman" pitchFamily="18" charset="0"/>
                <a:cs typeface="Times New Roman" pitchFamily="18" charset="0"/>
              </a:rPr>
              <a:t>HCL</a:t>
            </a:r>
            <a:r>
              <a:rPr lang="en-US" sz="1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a-IR" sz="1800" b="1" dirty="0" smtClean="0">
                <a:cs typeface="B Nazanin" pitchFamily="2" charset="-78"/>
              </a:rPr>
              <a:t>آب‏ </a:t>
            </a:r>
            <a:r>
              <a:rPr lang="fa-IR" sz="1800" b="1" dirty="0">
                <a:cs typeface="B Nazanin" pitchFamily="2" charset="-78"/>
              </a:rPr>
              <a:t>از </a:t>
            </a:r>
            <a:r>
              <a:rPr lang="fa-IR" sz="1800" b="1" dirty="0" smtClean="0">
                <a:cs typeface="B Nazanin" pitchFamily="2" charset="-78"/>
              </a:rPr>
              <a:t>دست داده به فورفورال تبدیل می شود و  </a:t>
            </a:r>
            <a:r>
              <a:rPr lang="fa-IR" sz="1800" b="1" dirty="0">
                <a:cs typeface="B Nazanin" pitchFamily="2" charset="-78"/>
              </a:rPr>
              <a:t>فورفورال </a:t>
            </a:r>
            <a:r>
              <a:rPr lang="fa-IR" sz="1800" b="1" dirty="0" smtClean="0">
                <a:cs typeface="B Nazanin" pitchFamily="2" charset="-78"/>
              </a:rPr>
              <a:t>در مجاورت اورسینول کمپلکس </a:t>
            </a:r>
            <a:r>
              <a:rPr lang="fa-IR" sz="1800" b="1" dirty="0">
                <a:cs typeface="B Nazanin" pitchFamily="2" charset="-78"/>
              </a:rPr>
              <a:t>رنگی</a:t>
            </a:r>
            <a:r>
              <a:rPr lang="fa-IR" sz="1800" b="1" dirty="0">
                <a:solidFill>
                  <a:srgbClr val="FF0000"/>
                </a:solidFill>
                <a:cs typeface="B Nazanin" pitchFamily="2" charset="-78"/>
              </a:rPr>
              <a:t> آبی-سبز </a:t>
            </a:r>
            <a:r>
              <a:rPr lang="fa-IR" sz="1800" b="1" dirty="0">
                <a:cs typeface="B Nazanin" pitchFamily="2" charset="-78"/>
              </a:rPr>
              <a:t>تولید می‏کند</a:t>
            </a:r>
            <a:r>
              <a:rPr lang="fa-IR" sz="1800" b="1" dirty="0" smtClean="0">
                <a:cs typeface="B Nazanin" pitchFamily="2" charset="-78"/>
              </a:rPr>
              <a:t>.</a:t>
            </a:r>
          </a:p>
          <a:p>
            <a:pPr marL="784225" indent="-342900" algn="r" rtl="1">
              <a:lnSpc>
                <a:spcPct val="150000"/>
              </a:lnSpc>
              <a:buFont typeface="Wingdings" pitchFamily="2" charset="2"/>
              <a:buChar char="§"/>
            </a:pPr>
            <a:r>
              <a:rPr lang="fa-IR" sz="1800" b="1" dirty="0">
                <a:solidFill>
                  <a:srgbClr val="FF0000"/>
                </a:solidFill>
                <a:cs typeface="B Nazanin" panose="00000400000000000000" pitchFamily="2" charset="-78"/>
              </a:rPr>
              <a:t>هگزوزها</a:t>
            </a:r>
            <a:r>
              <a:rPr lang="fa-IR" sz="1800" b="1" dirty="0">
                <a:cs typeface="B Nazanin" panose="00000400000000000000" pitchFamily="2" charset="-78"/>
              </a:rPr>
              <a:t> چون هیدروکسی متیل فورفورال ایجاد می کنند با معرف بیال </a:t>
            </a:r>
            <a:r>
              <a:rPr lang="fa-IR" sz="1800" b="1" dirty="0">
                <a:solidFill>
                  <a:srgbClr val="FF0000"/>
                </a:solidFill>
                <a:cs typeface="B Nazanin" panose="00000400000000000000" pitchFamily="2" charset="-78"/>
              </a:rPr>
              <a:t>رنگ زرد </a:t>
            </a:r>
            <a:r>
              <a:rPr lang="fa-IR" sz="1800" b="1" dirty="0">
                <a:cs typeface="B Nazanin" pitchFamily="2" charset="-78"/>
              </a:rPr>
              <a:t>تولید </a:t>
            </a:r>
            <a:r>
              <a:rPr lang="fa-IR" sz="1800" b="1" dirty="0" smtClean="0">
                <a:cs typeface="B Nazanin" pitchFamily="2" charset="-78"/>
              </a:rPr>
              <a:t>       می </a:t>
            </a:r>
            <a:r>
              <a:rPr lang="fa-IR" sz="1800" b="1" dirty="0">
                <a:cs typeface="B Nazanin" pitchFamily="2" charset="-78"/>
              </a:rPr>
              <a:t>کنند. </a:t>
            </a:r>
            <a:endParaRPr lang="fa-IR" sz="1800" b="1" dirty="0" smtClean="0">
              <a:cs typeface="B Nazanin" pitchFamily="2" charset="-78"/>
            </a:endParaRPr>
          </a:p>
          <a:p>
            <a:pPr marL="784225" indent="-342900" algn="r" rtl="1">
              <a:buFont typeface="Wingdings" pitchFamily="2" charset="2"/>
              <a:buChar char="v"/>
            </a:pPr>
            <a:endParaRPr lang="fa-IR" sz="1800" b="1" dirty="0">
              <a:cs typeface="B Nazanin" pitchFamily="2" charset="-78"/>
            </a:endParaRPr>
          </a:p>
          <a:p>
            <a:pPr marL="784225" indent="-342900" algn="r" rtl="1">
              <a:buFont typeface="Wingdings" pitchFamily="2" charset="2"/>
              <a:buChar char="v"/>
            </a:pPr>
            <a:endParaRPr lang="fa-IR" sz="1800" b="1" dirty="0" smtClean="0">
              <a:cs typeface="B Nazanin" pitchFamily="2" charset="-78"/>
            </a:endParaRPr>
          </a:p>
          <a:p>
            <a:pPr marL="784225" indent="-342900" algn="r" rtl="1">
              <a:buFont typeface="Wingdings" pitchFamily="2" charset="2"/>
              <a:buChar char="v"/>
            </a:pPr>
            <a:endParaRPr lang="fa-IR" sz="1800" b="1" dirty="0">
              <a:cs typeface="B Nazanin" pitchFamily="2" charset="-78"/>
            </a:endParaRPr>
          </a:p>
          <a:p>
            <a:pPr algn="r">
              <a:buFont typeface="Wingdings" pitchFamily="2" charset="2"/>
              <a:buChar char="§"/>
            </a:pPr>
            <a:endParaRPr lang="en-US" sz="1800" b="1" dirty="0">
              <a:cs typeface="B Nazanin" pitchFamily="2" charset="-78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4267200"/>
            <a:ext cx="3276600" cy="183408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39500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02C25F-9E14-4CFF-8DDC-2E2D6C1DC076}" type="slidenum">
              <a:rPr lang="en-US" smtClean="0"/>
              <a:t>15</a:t>
            </a:fld>
            <a:endParaRPr lang="en-US"/>
          </a:p>
        </p:txBody>
      </p:sp>
      <p:pic>
        <p:nvPicPr>
          <p:cNvPr id="2050" name="Picture 2" descr="C:\Users\NovinSoftCo\Desktop\fotoya.ir_8461699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60"/>
            <a:ext cx="9144000" cy="68563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85800" y="4784298"/>
            <a:ext cx="33528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r" rtl="1">
              <a:spcBef>
                <a:spcPct val="20000"/>
              </a:spcBef>
            </a:pPr>
            <a:r>
              <a:rPr lang="fa-IR" sz="5400" b="1" dirty="0" smtClean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B Nazanin" pitchFamily="2" charset="-78"/>
              </a:rPr>
              <a:t>موفق باشید</a:t>
            </a:r>
            <a:endParaRPr lang="en-US" sz="5400" b="1" dirty="0">
              <a:solidFill>
                <a:schemeClr val="accent5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182745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an">
  <a:themeElements>
    <a:clrScheme name="Custom 1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3F3F3F"/>
      </a:accent1>
      <a:accent2>
        <a:srgbClr val="FF0000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Media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4473</TotalTime>
  <Words>924</Words>
  <Application>Microsoft Office PowerPoint</Application>
  <PresentationFormat>On-screen Show (4:3)</PresentationFormat>
  <Paragraphs>105</Paragraphs>
  <Slides>15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Median</vt:lpstr>
      <vt:lpstr>PowerPoint Presentation</vt:lpstr>
      <vt:lpstr>شناسایی کیفی کربوهیدرات ها</vt:lpstr>
      <vt:lpstr>آزمایش‏های کیفی قندها</vt:lpstr>
      <vt:lpstr> آزمایش‏های کیفی قندها</vt:lpstr>
      <vt:lpstr>آزمایش‏ مولیش (Molisch)</vt:lpstr>
      <vt:lpstr>آزمایش‏ مولیش (Molisch)</vt:lpstr>
      <vt:lpstr>آزمایش های احیا (Reduction)</vt:lpstr>
      <vt:lpstr>آزمایش بندیکت (Benedict)</vt:lpstr>
      <vt:lpstr>قرائت پاسخ آزمایش بندیکت</vt:lpstr>
      <vt:lpstr>آزمایش فهلینگ (Fehling)</vt:lpstr>
      <vt:lpstr>آزمایش بارفورد (Barfored)</vt:lpstr>
      <vt:lpstr>آزمایش‏های کیفی قندها</vt:lpstr>
      <vt:lpstr>آزمایش سلیوانف(Seliwanoff)</vt:lpstr>
      <vt:lpstr>آزمایش بیال (bial)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NovinSoftCo</dc:creator>
  <cp:lastModifiedBy>Windows User</cp:lastModifiedBy>
  <cp:revision>417</cp:revision>
  <dcterms:created xsi:type="dcterms:W3CDTF">2017-09-11T19:36:21Z</dcterms:created>
  <dcterms:modified xsi:type="dcterms:W3CDTF">2020-04-30T21:14:48Z</dcterms:modified>
</cp:coreProperties>
</file>