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6"/>
  </p:notesMasterIdLst>
  <p:sldIdLst>
    <p:sldId id="381" r:id="rId2"/>
    <p:sldId id="278" r:id="rId3"/>
    <p:sldId id="366" r:id="rId4"/>
    <p:sldId id="367" r:id="rId5"/>
    <p:sldId id="276" r:id="rId6"/>
    <p:sldId id="280" r:id="rId7"/>
    <p:sldId id="352" r:id="rId8"/>
    <p:sldId id="353" r:id="rId9"/>
    <p:sldId id="356" r:id="rId10"/>
    <p:sldId id="358" r:id="rId11"/>
    <p:sldId id="359" r:id="rId12"/>
    <p:sldId id="368" r:id="rId13"/>
    <p:sldId id="369" r:id="rId14"/>
    <p:sldId id="370" r:id="rId15"/>
    <p:sldId id="372" r:id="rId16"/>
    <p:sldId id="378" r:id="rId17"/>
    <p:sldId id="379" r:id="rId18"/>
    <p:sldId id="380" r:id="rId19"/>
    <p:sldId id="360" r:id="rId20"/>
    <p:sldId id="361" r:id="rId21"/>
    <p:sldId id="373" r:id="rId22"/>
    <p:sldId id="363" r:id="rId23"/>
    <p:sldId id="362" r:id="rId24"/>
    <p:sldId id="364" r:id="rId25"/>
  </p:sldIdLst>
  <p:sldSz cx="9144000" cy="6858000" type="screen4x3"/>
  <p:notesSz cx="6858000" cy="9144000"/>
  <p:custDataLst>
    <p:tags r:id="rId27"/>
  </p:custData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99"/>
    <a:srgbClr val="FFFFCC"/>
    <a:srgbClr val="FF9999"/>
    <a:srgbClr val="FF7C80"/>
    <a:srgbClr val="FF0066"/>
    <a:srgbClr val="FF5050"/>
    <a:srgbClr val="FFFF66"/>
    <a:srgbClr val="FFFF00"/>
    <a:srgbClr val="FF9933"/>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autoAdjust="0"/>
    <p:restoredTop sz="94721" autoAdjust="0"/>
  </p:normalViewPr>
  <p:slideViewPr>
    <p:cSldViewPr>
      <p:cViewPr>
        <p:scale>
          <a:sx n="64" d="100"/>
          <a:sy n="64" d="100"/>
        </p:scale>
        <p:origin x="-1566"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1617483-7F35-4FE0-B3B0-FF81DA5E8ECF}" type="datetimeFigureOut">
              <a:rPr lang="en-US" smtClean="0"/>
              <a:pPr/>
              <a:t>5/28/2020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8EF054-FC85-408F-A411-1D9AF09C78DC}" type="slidenum">
              <a:rPr lang="en-US" smtClean="0"/>
              <a:pPr/>
              <a:t>‹#›</a:t>
            </a:fld>
            <a:endParaRPr lang="en-US"/>
          </a:p>
        </p:txBody>
      </p:sp>
    </p:spTree>
    <p:extLst>
      <p:ext uri="{BB962C8B-B14F-4D97-AF65-F5344CB8AC3E}">
        <p14:creationId xmlns:p14="http://schemas.microsoft.com/office/powerpoint/2010/main" val="1918725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6A8EF054-FC85-408F-A411-1D9AF09C78DC}"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20.xml"/><Relationship Id="rId4" Type="http://schemas.openxmlformats.org/officeDocument/2006/relationships/slide" Target="../slides/slide2.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slide" Target="../slides/slide19.xml"/><Relationship Id="rId1" Type="http://schemas.openxmlformats.org/officeDocument/2006/relationships/slideMaster" Target="../slideMasters/slideMaster1.xml"/><Relationship Id="rId5" Type="http://schemas.openxmlformats.org/officeDocument/2006/relationships/slide" Target="../slides/slide6.xml"/><Relationship Id="rId4" Type="http://schemas.openxmlformats.org/officeDocument/2006/relationships/slide" Target="../slides/slide2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pic>
        <p:nvPicPr>
          <p:cNvPr id="1026" name="Picture 2" descr="I:\kargahe amoozeshi\template\final\BORDR058.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21688" y="-144463"/>
            <a:ext cx="9955213" cy="7146926"/>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p:cNvSpPr>
            <a:spLocks noGrp="1"/>
          </p:cNvSpPr>
          <p:nvPr>
            <p:ph type="ctrTitle"/>
          </p:nvPr>
        </p:nvSpPr>
        <p:spPr>
          <a:xfrm>
            <a:off x="685800" y="2130425"/>
            <a:ext cx="7772400" cy="1470025"/>
          </a:xfrm>
        </p:spPr>
        <p:txBody>
          <a:bodyPr/>
          <a:lstStyle/>
          <a:p>
            <a:endParaRPr lang="fa-IR" b="1" dirty="0">
              <a:solidFill>
                <a:srgbClr val="002060"/>
              </a:solidFill>
              <a:cs typeface="B Nazanin" pitchFamily="2" charset="-78"/>
            </a:endParaRPr>
          </a:p>
        </p:txBody>
      </p:sp>
      <p:sp>
        <p:nvSpPr>
          <p:cNvPr id="15" name="Left Arrow 14">
            <a:hlinkClick r:id="" action="ppaction://hlinkshowjump?jump=previousslide"/>
          </p:cNvPr>
          <p:cNvSpPr/>
          <p:nvPr userDrawn="1"/>
        </p:nvSpPr>
        <p:spPr>
          <a:xfrm>
            <a:off x="3500430" y="6230516"/>
            <a:ext cx="978408" cy="484632"/>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1400" b="1" dirty="0" smtClean="0">
                <a:solidFill>
                  <a:schemeClr val="tx1"/>
                </a:solidFill>
                <a:cs typeface="B Nazanin" pitchFamily="2" charset="-78"/>
              </a:rPr>
              <a:t>صفحه قبل</a:t>
            </a:r>
            <a:endParaRPr lang="fa-IR" sz="1400" b="1" dirty="0">
              <a:solidFill>
                <a:schemeClr val="tx1"/>
              </a:solidFill>
              <a:cs typeface="B Nazanin" pitchFamily="2" charset="-78"/>
            </a:endParaRPr>
          </a:p>
        </p:txBody>
      </p:sp>
      <p:sp>
        <p:nvSpPr>
          <p:cNvPr id="16" name="Right Arrow 15">
            <a:hlinkClick r:id="" action="ppaction://hlinkshowjump?jump=nextslide"/>
          </p:cNvPr>
          <p:cNvSpPr/>
          <p:nvPr userDrawn="1"/>
        </p:nvSpPr>
        <p:spPr>
          <a:xfrm>
            <a:off x="4714876" y="6230516"/>
            <a:ext cx="978408" cy="484632"/>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1400" b="1" dirty="0" smtClean="0">
                <a:solidFill>
                  <a:schemeClr val="tx1"/>
                </a:solidFill>
                <a:cs typeface="B Nazanin" pitchFamily="2" charset="-78"/>
              </a:rPr>
              <a:t>صفحه بعد</a:t>
            </a:r>
            <a:endParaRPr lang="fa-IR" sz="1400" b="1" dirty="0">
              <a:solidFill>
                <a:schemeClr val="tx1"/>
              </a:solidFill>
              <a:cs typeface="B Nazanin" pitchFamily="2" charset="-78"/>
            </a:endParaRPr>
          </a:p>
        </p:txBody>
      </p:sp>
      <p:grpSp>
        <p:nvGrpSpPr>
          <p:cNvPr id="17" name="Group 16"/>
          <p:cNvGrpSpPr/>
          <p:nvPr userDrawn="1"/>
        </p:nvGrpSpPr>
        <p:grpSpPr>
          <a:xfrm>
            <a:off x="914937" y="203273"/>
            <a:ext cx="7302107" cy="503214"/>
            <a:chOff x="1353430" y="1216434"/>
            <a:chExt cx="6185721" cy="503214"/>
          </a:xfrm>
        </p:grpSpPr>
        <p:sp>
          <p:nvSpPr>
            <p:cNvPr id="18" name="Rounded Rectangle 17">
              <a:hlinkClick r:id="rId3" action="ppaction://hlinksldjump"/>
            </p:cNvPr>
            <p:cNvSpPr/>
            <p:nvPr userDrawn="1"/>
          </p:nvSpPr>
          <p:spPr>
            <a:xfrm>
              <a:off x="3788378" y="1216434"/>
              <a:ext cx="1164952"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واژگان کليدي</a:t>
              </a:r>
              <a:endParaRPr lang="fa-IR" b="1" dirty="0">
                <a:solidFill>
                  <a:schemeClr val="tx1"/>
                </a:solidFill>
                <a:cs typeface="B Nazanin" pitchFamily="2" charset="-78"/>
              </a:endParaRPr>
            </a:p>
          </p:txBody>
        </p:sp>
        <p:sp>
          <p:nvSpPr>
            <p:cNvPr id="19" name="Rounded Rectangle 18">
              <a:hlinkClick r:id="rId4" action="ppaction://hlinksldjump"/>
            </p:cNvPr>
            <p:cNvSpPr/>
            <p:nvPr/>
          </p:nvSpPr>
          <p:spPr>
            <a:xfrm>
              <a:off x="6227816" y="1216434"/>
              <a:ext cx="1311335"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شناسنامه مهارت</a:t>
              </a:r>
              <a:endParaRPr lang="fa-IR" b="1" dirty="0">
                <a:solidFill>
                  <a:schemeClr val="tx1"/>
                </a:solidFill>
                <a:cs typeface="B Nazanin" pitchFamily="2" charset="-78"/>
              </a:endParaRPr>
            </a:p>
          </p:txBody>
        </p:sp>
        <p:sp>
          <p:nvSpPr>
            <p:cNvPr id="20" name="Rounded Rectangle 19">
              <a:hlinkClick r:id="rId5" action="ppaction://hlinksldjump"/>
            </p:cNvPr>
            <p:cNvSpPr/>
            <p:nvPr/>
          </p:nvSpPr>
          <p:spPr>
            <a:xfrm>
              <a:off x="2572083" y="1219582"/>
              <a:ext cx="1164952"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آزمون مهارت</a:t>
              </a:r>
              <a:endParaRPr lang="fa-IR" b="1" dirty="0">
                <a:solidFill>
                  <a:schemeClr val="tx1"/>
                </a:solidFill>
                <a:cs typeface="B Nazanin" pitchFamily="2" charset="-78"/>
              </a:endParaRPr>
            </a:p>
          </p:txBody>
        </p:sp>
        <p:sp>
          <p:nvSpPr>
            <p:cNvPr id="21" name="Rounded Rectangle 20">
              <a:hlinkClick r:id="" action="ppaction://noaction"/>
            </p:cNvPr>
            <p:cNvSpPr/>
            <p:nvPr/>
          </p:nvSpPr>
          <p:spPr>
            <a:xfrm>
              <a:off x="1353430" y="1218524"/>
              <a:ext cx="1164952"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پيوست ها</a:t>
              </a:r>
              <a:endParaRPr lang="fa-IR" b="1" dirty="0">
                <a:solidFill>
                  <a:schemeClr val="tx1"/>
                </a:solidFill>
                <a:cs typeface="B Nazanin" pitchFamily="2" charset="-78"/>
              </a:endParaRPr>
            </a:p>
          </p:txBody>
        </p:sp>
        <p:sp>
          <p:nvSpPr>
            <p:cNvPr id="22" name="Rounded Rectangle 21">
              <a:hlinkClick r:id="rId6" action="ppaction://hlinksldjump"/>
            </p:cNvPr>
            <p:cNvSpPr/>
            <p:nvPr/>
          </p:nvSpPr>
          <p:spPr>
            <a:xfrm>
              <a:off x="5006073" y="1216434"/>
              <a:ext cx="117410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فهرست مطالب</a:t>
              </a:r>
              <a:endParaRPr lang="fa-IR" b="1" dirty="0">
                <a:solidFill>
                  <a:schemeClr val="tx1"/>
                </a:solidFill>
                <a:cs typeface="B Nazanin" pitchFamily="2" charset="-78"/>
              </a:endParaRPr>
            </a:p>
          </p:txBody>
        </p:sp>
      </p:grpSp>
    </p:spTree>
    <p:extLst>
      <p:ext uri="{BB962C8B-B14F-4D97-AF65-F5344CB8AC3E}">
        <p14:creationId xmlns:p14="http://schemas.microsoft.com/office/powerpoint/2010/main" val="267083595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8" name="Group 7"/>
          <p:cNvGrpSpPr/>
          <p:nvPr userDrawn="1"/>
        </p:nvGrpSpPr>
        <p:grpSpPr>
          <a:xfrm>
            <a:off x="796187" y="203273"/>
            <a:ext cx="7527725" cy="503214"/>
            <a:chOff x="1252840" y="1216434"/>
            <a:chExt cx="6376849" cy="503214"/>
          </a:xfrm>
        </p:grpSpPr>
        <p:sp>
          <p:nvSpPr>
            <p:cNvPr id="9" name="Rounded Rectangle 8">
              <a:hlinkClick r:id="rId2" action="ppaction://hlinksldjump"/>
            </p:cNvPr>
            <p:cNvSpPr/>
            <p:nvPr userDrawn="1"/>
          </p:nvSpPr>
          <p:spPr>
            <a:xfrm>
              <a:off x="3788381" y="1216434"/>
              <a:ext cx="1189351"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واژگان کليدي</a:t>
              </a:r>
              <a:endParaRPr lang="fa-IR" b="1" dirty="0">
                <a:solidFill>
                  <a:schemeClr val="tx1"/>
                </a:solidFill>
                <a:cs typeface="B Nazanin" pitchFamily="2" charset="-78"/>
              </a:endParaRPr>
            </a:p>
          </p:txBody>
        </p:sp>
        <p:sp>
          <p:nvSpPr>
            <p:cNvPr id="10" name="Rounded Rectangle 9">
              <a:hlinkClick r:id="rId3" action="ppaction://hlinksldjump"/>
            </p:cNvPr>
            <p:cNvSpPr/>
            <p:nvPr/>
          </p:nvSpPr>
          <p:spPr>
            <a:xfrm>
              <a:off x="6318354" y="1216434"/>
              <a:ext cx="1311335"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شناسنامه مهارت</a:t>
              </a:r>
              <a:endParaRPr lang="fa-IR" b="1" dirty="0">
                <a:solidFill>
                  <a:schemeClr val="tx1"/>
                </a:solidFill>
                <a:cs typeface="B Nazanin" pitchFamily="2" charset="-78"/>
              </a:endParaRPr>
            </a:p>
          </p:txBody>
        </p:sp>
        <p:sp>
          <p:nvSpPr>
            <p:cNvPr id="11" name="Rounded Rectangle 10">
              <a:hlinkClick r:id="rId4" action="ppaction://hlinksldjump"/>
            </p:cNvPr>
            <p:cNvSpPr/>
            <p:nvPr/>
          </p:nvSpPr>
          <p:spPr>
            <a:xfrm>
              <a:off x="2521788" y="1219582"/>
              <a:ext cx="118935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آزمون مهارت</a:t>
              </a:r>
              <a:endParaRPr lang="fa-IR" b="1" dirty="0">
                <a:solidFill>
                  <a:schemeClr val="tx1"/>
                </a:solidFill>
                <a:cs typeface="B Nazanin" pitchFamily="2" charset="-78"/>
              </a:endParaRPr>
            </a:p>
          </p:txBody>
        </p:sp>
        <p:sp>
          <p:nvSpPr>
            <p:cNvPr id="12" name="Rounded Rectangle 11">
              <a:hlinkClick r:id="" action="ppaction://noaction"/>
            </p:cNvPr>
            <p:cNvSpPr/>
            <p:nvPr/>
          </p:nvSpPr>
          <p:spPr>
            <a:xfrm>
              <a:off x="1252840" y="1218524"/>
              <a:ext cx="1189350"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پيوست ها</a:t>
              </a:r>
              <a:endParaRPr lang="fa-IR" b="1" dirty="0">
                <a:solidFill>
                  <a:schemeClr val="tx1"/>
                </a:solidFill>
                <a:cs typeface="B Nazanin" pitchFamily="2" charset="-78"/>
              </a:endParaRPr>
            </a:p>
          </p:txBody>
        </p:sp>
        <p:sp>
          <p:nvSpPr>
            <p:cNvPr id="13" name="Rounded Rectangle 12">
              <a:hlinkClick r:id="rId5" action="ppaction://hlinksldjump"/>
            </p:cNvPr>
            <p:cNvSpPr/>
            <p:nvPr/>
          </p:nvSpPr>
          <p:spPr>
            <a:xfrm>
              <a:off x="5056373" y="1216434"/>
              <a:ext cx="118935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cs typeface="B Nazanin" pitchFamily="2" charset="-78"/>
                </a:rPr>
                <a:t>فهرست مطالب</a:t>
              </a:r>
              <a:endParaRPr lang="fa-IR" b="1" dirty="0">
                <a:solidFill>
                  <a:schemeClr val="tx1"/>
                </a:solidFill>
                <a:cs typeface="B Nazanin" pitchFamily="2" charset="-78"/>
              </a:endParaRPr>
            </a:p>
          </p:txBody>
        </p:sp>
      </p:grpSp>
      <p:sp>
        <p:nvSpPr>
          <p:cNvPr id="14" name="Title 1"/>
          <p:cNvSpPr>
            <a:spLocks noGrp="1"/>
          </p:cNvSpPr>
          <p:nvPr>
            <p:ph type="ctrTitle"/>
          </p:nvPr>
        </p:nvSpPr>
        <p:spPr>
          <a:xfrm>
            <a:off x="685800" y="2130425"/>
            <a:ext cx="7772400" cy="1470025"/>
          </a:xfrm>
        </p:spPr>
        <p:txBody>
          <a:bodyPr/>
          <a:lstStyle/>
          <a:p>
            <a:endParaRPr lang="fa-IR" b="1" dirty="0">
              <a:solidFill>
                <a:srgbClr val="002060"/>
              </a:solidFill>
              <a:cs typeface="B Nazanin" pitchFamily="2" charset="-78"/>
            </a:endParaRPr>
          </a:p>
        </p:txBody>
      </p:sp>
      <p:sp>
        <p:nvSpPr>
          <p:cNvPr id="15" name="Left Arrow 14">
            <a:hlinkClick r:id="" action="ppaction://hlinkshowjump?jump=previousslide"/>
          </p:cNvPr>
          <p:cNvSpPr/>
          <p:nvPr userDrawn="1"/>
        </p:nvSpPr>
        <p:spPr>
          <a:xfrm>
            <a:off x="3500430" y="6230516"/>
            <a:ext cx="978408" cy="484632"/>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1400" b="1" dirty="0" smtClean="0">
                <a:solidFill>
                  <a:schemeClr val="tx1"/>
                </a:solidFill>
                <a:cs typeface="B Nazanin" pitchFamily="2" charset="-78"/>
              </a:rPr>
              <a:t>صفحه قبل</a:t>
            </a:r>
            <a:endParaRPr lang="fa-IR" sz="1400" b="1" dirty="0">
              <a:solidFill>
                <a:schemeClr val="tx1"/>
              </a:solidFill>
              <a:cs typeface="B Nazanin" pitchFamily="2" charset="-78"/>
            </a:endParaRPr>
          </a:p>
        </p:txBody>
      </p:sp>
      <p:sp>
        <p:nvSpPr>
          <p:cNvPr id="16" name="Right Arrow 15">
            <a:hlinkClick r:id="" action="ppaction://hlinkshowjump?jump=nextslide"/>
          </p:cNvPr>
          <p:cNvSpPr/>
          <p:nvPr userDrawn="1"/>
        </p:nvSpPr>
        <p:spPr>
          <a:xfrm>
            <a:off x="4714876" y="6230516"/>
            <a:ext cx="978408" cy="484632"/>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1400" b="1" dirty="0" smtClean="0">
                <a:solidFill>
                  <a:schemeClr val="tx1"/>
                </a:solidFill>
                <a:cs typeface="B Nazanin" pitchFamily="2" charset="-78"/>
              </a:rPr>
              <a:t>صفحه بعد</a:t>
            </a:r>
            <a:endParaRPr lang="fa-IR" sz="1400" b="1" dirty="0">
              <a:solidFill>
                <a:schemeClr val="tx1"/>
              </a:solidFill>
              <a:cs typeface="B Nazanin" pitchFamily="2" charset="-78"/>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A15A8E0-5FBC-4269-88A3-E773D80630AC}" type="datetimeFigureOut">
              <a:rPr lang="fa-IR" smtClean="0"/>
              <a:pPr/>
              <a:t>06/10/1441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CD31D36-118F-447C-A292-F219985D9B0D}"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60" r:id="rId1"/>
    <p:sldLayoutId id="2147483649" r:id="rId2"/>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7.xml"/><Relationship Id="rId7" Type="http://schemas.openxmlformats.org/officeDocument/2006/relationships/slide" Target="slide11.xml"/><Relationship Id="rId2" Type="http://schemas.openxmlformats.org/officeDocument/2006/relationships/slide" Target="slide19.xml"/><Relationship Id="rId1" Type="http://schemas.openxmlformats.org/officeDocument/2006/relationships/slideLayout" Target="../slideLayouts/slideLayout1.xml"/><Relationship Id="rId6" Type="http://schemas.openxmlformats.org/officeDocument/2006/relationships/slide" Target="slide10.xml"/><Relationship Id="rId5" Type="http://schemas.openxmlformats.org/officeDocument/2006/relationships/slide" Target="slide9.xml"/><Relationship Id="rId10" Type="http://schemas.openxmlformats.org/officeDocument/2006/relationships/slide" Target="slide23.xml"/><Relationship Id="rId4" Type="http://schemas.openxmlformats.org/officeDocument/2006/relationships/slide" Target="slide8.xml"/><Relationship Id="rId9" Type="http://schemas.openxmlformats.org/officeDocument/2006/relationships/slide" Target="slide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 Target="slide24.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270027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44824"/>
            <a:ext cx="7772400" cy="4104455"/>
          </a:xfrm>
        </p:spPr>
        <p:style>
          <a:lnRef idx="1">
            <a:schemeClr val="dk1"/>
          </a:lnRef>
          <a:fillRef idx="2">
            <a:schemeClr val="dk1"/>
          </a:fillRef>
          <a:effectRef idx="1">
            <a:schemeClr val="dk1"/>
          </a:effectRef>
          <a:fontRef idx="minor">
            <a:schemeClr val="dk1"/>
          </a:fontRef>
        </p:style>
        <p:txBody>
          <a:bodyPr anchor="t">
            <a:normAutofit/>
          </a:bodyPr>
          <a:lstStyle/>
          <a:p>
            <a:r>
              <a:rPr lang="fa-IR" sz="2400" b="1" dirty="0" smtClean="0">
                <a:solidFill>
                  <a:srgbClr val="002060"/>
                </a:solidFill>
                <a:cs typeface="B Nazanin" pitchFamily="2" charset="-78"/>
              </a:rPr>
              <a:t> </a:t>
            </a:r>
            <a:r>
              <a:rPr lang="fa-IR" sz="2100" b="1" dirty="0" smtClean="0">
                <a:solidFill>
                  <a:srgbClr val="002060"/>
                </a:solidFill>
                <a:cs typeface="B Nazanin" pitchFamily="2" charset="-78"/>
              </a:rPr>
              <a:t>نام درس : سيستم هاي برنامه ريزي منابع سازمان</a:t>
            </a:r>
            <a:br>
              <a:rPr lang="fa-IR" sz="2100" b="1" dirty="0" smtClean="0">
                <a:solidFill>
                  <a:srgbClr val="002060"/>
                </a:solidFill>
                <a:cs typeface="B Nazanin" pitchFamily="2" charset="-78"/>
              </a:rPr>
            </a:br>
            <a:endParaRPr lang="fa-IR" sz="2800" dirty="0">
              <a:solidFill>
                <a:srgbClr val="FF0000"/>
              </a:solidFill>
            </a:endParaRPr>
          </a:p>
        </p:txBody>
      </p:sp>
      <p:sp>
        <p:nvSpPr>
          <p:cNvPr id="3" name="Title 1"/>
          <p:cNvSpPr txBox="1">
            <a:spLocks/>
          </p:cNvSpPr>
          <p:nvPr/>
        </p:nvSpPr>
        <p:spPr>
          <a:xfrm>
            <a:off x="1785918" y="1035921"/>
            <a:ext cx="5457836"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شناسنامه مهارت</a:t>
            </a:r>
            <a:endParaRPr kumimoji="0" lang="fa-IR" sz="3600" b="0" i="0" u="none" strike="noStrike" kern="1200" cap="none" spc="0" normalizeH="0" baseline="0" noProof="0" dirty="0">
              <a:ln>
                <a:noFill/>
              </a:ln>
              <a:effectLst/>
              <a:uLnTx/>
              <a:uFillTx/>
              <a:latin typeface="+mj-lt"/>
              <a:ea typeface="+mj-ea"/>
              <a:cs typeface="B Nazanin" pitchFamily="2" charset="-78"/>
            </a:endParaRPr>
          </a:p>
        </p:txBody>
      </p:sp>
    </p:spTree>
    <p:extLst>
      <p:ext uri="{BB962C8B-B14F-4D97-AF65-F5344CB8AC3E}">
        <p14:creationId xmlns:p14="http://schemas.microsoft.com/office/powerpoint/2010/main" val="4580067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130425"/>
            <a:ext cx="7772400" cy="3941781"/>
          </a:xfrm>
        </p:spPr>
        <p:txBody>
          <a:bodyPr anchor="t" anchorCtr="0">
            <a:noAutofit/>
          </a:bodyPr>
          <a:lstStyle/>
          <a:p>
            <a:pPr lvl="0" algn="r"/>
            <a:r>
              <a:rPr lang="fa-IR" sz="2400" b="1" dirty="0" smtClean="0">
                <a:solidFill>
                  <a:srgbClr val="002060"/>
                </a:solidFill>
                <a:cs typeface="B Nazanin" pitchFamily="2" charset="-78"/>
              </a:rPr>
              <a:t>آشنايي دانشجو با :</a:t>
            </a:r>
            <a:br>
              <a:rPr lang="fa-IR" sz="2400" b="1" dirty="0" smtClean="0">
                <a:solidFill>
                  <a:srgbClr val="002060"/>
                </a:solidFill>
                <a:cs typeface="B Nazanin" pitchFamily="2" charset="-78"/>
              </a:rPr>
            </a:br>
            <a:r>
              <a:rPr lang="fa-IR" sz="2400" b="1" dirty="0" smtClean="0">
                <a:solidFill>
                  <a:srgbClr val="002060"/>
                </a:solidFill>
                <a:cs typeface="B Nazanin" pitchFamily="2" charset="-78"/>
              </a:rPr>
              <a:t/>
            </a:r>
            <a:br>
              <a:rPr lang="fa-IR" sz="2400" b="1" dirty="0" smtClean="0">
                <a:solidFill>
                  <a:srgbClr val="002060"/>
                </a:solidFill>
                <a:cs typeface="B Nazanin" pitchFamily="2" charset="-78"/>
              </a:rPr>
            </a:br>
            <a:r>
              <a:rPr lang="fa-IR" sz="2200" dirty="0" smtClean="0">
                <a:solidFill>
                  <a:srgbClr val="002060"/>
                </a:solidFill>
                <a:cs typeface="B Nazanin" pitchFamily="2" charset="-78"/>
              </a:rPr>
              <a:t>1- مقدمه اي بر راه حل هاي راهبردي</a:t>
            </a:r>
            <a:br>
              <a:rPr lang="fa-IR" sz="2200" dirty="0" smtClean="0">
                <a:solidFill>
                  <a:srgbClr val="002060"/>
                </a:solidFill>
                <a:cs typeface="B Nazanin" pitchFamily="2" charset="-78"/>
              </a:rPr>
            </a:br>
            <a:r>
              <a:rPr lang="fa-IR" sz="2200" dirty="0" smtClean="0">
                <a:solidFill>
                  <a:srgbClr val="002060"/>
                </a:solidFill>
                <a:cs typeface="B Nazanin" pitchFamily="2" charset="-78"/>
              </a:rPr>
              <a:t>2- بازمهندسي فرآيندها</a:t>
            </a:r>
            <a:br>
              <a:rPr lang="fa-IR" sz="2200" dirty="0" smtClean="0">
                <a:solidFill>
                  <a:srgbClr val="002060"/>
                </a:solidFill>
                <a:cs typeface="B Nazanin" pitchFamily="2" charset="-78"/>
              </a:rPr>
            </a:br>
            <a:r>
              <a:rPr lang="fa-IR" sz="2200" dirty="0" smtClean="0">
                <a:solidFill>
                  <a:srgbClr val="002060"/>
                </a:solidFill>
                <a:cs typeface="B Nazanin" pitchFamily="2" charset="-78"/>
              </a:rPr>
              <a:t>3- اي.آر.پي، سازمان و مديريت</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برنامه ريزي نيازهاي فراگيري و آموزش اي.آر.پي در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5- </a:t>
            </a:r>
            <a:r>
              <a:rPr lang="fa-IR" sz="2400" dirty="0" smtClean="0">
                <a:solidFill>
                  <a:srgbClr val="002060"/>
                </a:solidFill>
                <a:cs typeface="B Nazanin" pitchFamily="2" charset="-78"/>
              </a:rPr>
              <a:t>اي.آر.پي و فناوري اطلاعات</a:t>
            </a:r>
            <a:br>
              <a:rPr lang="fa-IR" sz="2400" dirty="0" smtClean="0">
                <a:solidFill>
                  <a:srgbClr val="002060"/>
                </a:solidFill>
                <a:cs typeface="B Nazanin" pitchFamily="2" charset="-78"/>
              </a:rPr>
            </a:br>
            <a:r>
              <a:rPr lang="fa-IR" sz="2400" dirty="0" smtClean="0">
                <a:solidFill>
                  <a:srgbClr val="002060"/>
                </a:solidFill>
                <a:cs typeface="B Nazanin" pitchFamily="2" charset="-78"/>
              </a:rPr>
              <a:t>6- شرح اجزاي تشکيل دهنده اي.آر.پي </a:t>
            </a:r>
            <a:r>
              <a:rPr lang="fa-IR" sz="2400" b="1" dirty="0" smtClean="0">
                <a:solidFill>
                  <a:srgbClr val="002060"/>
                </a:solidFill>
                <a:cs typeface="B Nazanin" pitchFamily="2" charset="-78"/>
              </a:rPr>
              <a:t/>
            </a:r>
            <a:br>
              <a:rPr lang="fa-IR" sz="2400" b="1" dirty="0" smtClean="0">
                <a:solidFill>
                  <a:srgbClr val="002060"/>
                </a:solidFill>
                <a:cs typeface="B Nazanin" pitchFamily="2" charset="-78"/>
              </a:rPr>
            </a:br>
            <a:r>
              <a:rPr lang="fa-IR" sz="2400" b="1" dirty="0" smtClean="0">
                <a:solidFill>
                  <a:srgbClr val="002060"/>
                </a:solidFill>
                <a:cs typeface="B Nazanin" pitchFamily="2" charset="-78"/>
              </a:rPr>
              <a:t/>
            </a:r>
            <a:br>
              <a:rPr lang="fa-IR" sz="2400" b="1"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a:p>
        </p:txBody>
      </p:sp>
      <p:sp>
        <p:nvSpPr>
          <p:cNvPr id="9" name="Title 1"/>
          <p:cNvSpPr txBox="1">
            <a:spLocks/>
          </p:cNvSpPr>
          <p:nvPr/>
        </p:nvSpPr>
        <p:spPr>
          <a:xfrm>
            <a:off x="1071538" y="1071546"/>
            <a:ext cx="6172216" cy="814392"/>
          </a:xfrm>
          <a:prstGeom prst="rect">
            <a:avLst/>
          </a:prstGeom>
        </p:spPr>
        <p:txBody>
          <a:bodyPr vert="horz" lIns="91440" tIns="45720" rIns="91440" bIns="45720" rtlCol="1" anchor="ctr">
            <a:normAutofit/>
          </a:bodyPr>
          <a:lstStyle/>
          <a:p>
            <a:pPr lvl="0" algn="ctr">
              <a:spcBef>
                <a:spcPct val="0"/>
              </a:spcBef>
            </a:pPr>
            <a:endParaRPr kumimoji="0" lang="fa-IR" sz="40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Title 1"/>
          <p:cNvSpPr txBox="1">
            <a:spLocks/>
          </p:cNvSpPr>
          <p:nvPr/>
        </p:nvSpPr>
        <p:spPr>
          <a:xfrm>
            <a:off x="1785918" y="1071546"/>
            <a:ext cx="5457836"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هدف هاي کلي درس </a:t>
            </a:r>
            <a:endParaRPr kumimoji="0" lang="fa-IR" sz="3600" b="0" i="0" u="none" strike="noStrike" kern="1200" cap="none" spc="0" normalizeH="0" baseline="0" noProof="0" dirty="0">
              <a:ln>
                <a:noFill/>
              </a:ln>
              <a:solidFill>
                <a:schemeClr val="tx1"/>
              </a:solidFill>
              <a:effectLst/>
              <a:uLnTx/>
              <a:uFillTx/>
              <a:latin typeface="+mj-lt"/>
              <a:ea typeface="+mj-ea"/>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ctrTitle"/>
          </p:nvPr>
        </p:nvSpPr>
        <p:spPr>
          <a:xfrm>
            <a:off x="685800" y="2130425"/>
            <a:ext cx="7772400" cy="3870343"/>
          </a:xfrm>
        </p:spPr>
        <p:txBody>
          <a:bodyPr>
            <a:normAutofit/>
          </a:bodyPr>
          <a:lstStyle/>
          <a:p>
            <a:pPr algn="just"/>
            <a:r>
              <a:rPr lang="fa-IR" sz="2000" dirty="0" smtClean="0">
                <a:cs typeface="B Nazanin" pitchFamily="2" charset="-78"/>
              </a:rPr>
              <a:t>کم نبوده اند سازمان هايي که در پياده سازي اي.آر.پي مشکل داشته اند. پياده سازي اي.آر.پي تنها</a:t>
            </a:r>
            <a:br>
              <a:rPr lang="fa-IR" sz="2000" dirty="0" smtClean="0">
                <a:cs typeface="B Nazanin" pitchFamily="2" charset="-78"/>
              </a:rPr>
            </a:br>
            <a:r>
              <a:rPr lang="fa-IR" sz="2000" dirty="0" smtClean="0">
                <a:cs typeface="B Nazanin" pitchFamily="2" charset="-78"/>
              </a:rPr>
              <a:t/>
            </a:r>
            <a:br>
              <a:rPr lang="fa-IR" sz="2000" dirty="0" smtClean="0">
                <a:cs typeface="B Nazanin" pitchFamily="2" charset="-78"/>
              </a:rPr>
            </a:br>
            <a:r>
              <a:rPr lang="fa-IR" sz="2000" dirty="0" smtClean="0">
                <a:cs typeface="B Nazanin" pitchFamily="2" charset="-78"/>
              </a:rPr>
              <a:t> نصب يک شمار برنامه نيست. بنيان اين فرآيند، از يک طرف مستلزم بستر سازي فرهنگي و نيازمند</a:t>
            </a:r>
            <a:br>
              <a:rPr lang="fa-IR" sz="2000" dirty="0" smtClean="0">
                <a:cs typeface="B Nazanin" pitchFamily="2" charset="-78"/>
              </a:rPr>
            </a:br>
            <a:r>
              <a:rPr lang="fa-IR" sz="2000" dirty="0" smtClean="0">
                <a:cs typeface="B Nazanin" pitchFamily="2" charset="-78"/>
              </a:rPr>
              <a:t/>
            </a:r>
            <a:br>
              <a:rPr lang="fa-IR" sz="2000" dirty="0" smtClean="0">
                <a:cs typeface="B Nazanin" pitchFamily="2" charset="-78"/>
              </a:rPr>
            </a:br>
            <a:r>
              <a:rPr lang="fa-IR" sz="2000" dirty="0" smtClean="0">
                <a:cs typeface="B Nazanin" pitchFamily="2" charset="-78"/>
              </a:rPr>
              <a:t> آموزش و تربيت متخصصين کار با اين سيستم ها است. اين آموزش و تربيت نيز از طرف ديگر </a:t>
            </a:r>
            <a:br>
              <a:rPr lang="fa-IR" sz="2000" dirty="0" smtClean="0">
                <a:cs typeface="B Nazanin" pitchFamily="2" charset="-78"/>
              </a:rPr>
            </a:br>
            <a:r>
              <a:rPr lang="fa-IR" sz="2000" dirty="0" smtClean="0">
                <a:cs typeface="B Nazanin" pitchFamily="2" charset="-78"/>
              </a:rPr>
              <a:t/>
            </a:r>
            <a:br>
              <a:rPr lang="fa-IR" sz="2000" dirty="0" smtClean="0">
                <a:cs typeface="B Nazanin" pitchFamily="2" charset="-78"/>
              </a:rPr>
            </a:br>
            <a:r>
              <a:rPr lang="fa-IR" sz="2000" dirty="0" smtClean="0">
                <a:cs typeface="B Nazanin" pitchFamily="2" charset="-78"/>
              </a:rPr>
              <a:t>نيازمند برنامه ريزي و زمان بندي است که اصطلاحا به برنامه ريزي نيازهاي آموزشي شناخته مي </a:t>
            </a:r>
            <a:br>
              <a:rPr lang="fa-IR" sz="2000" dirty="0" smtClean="0">
                <a:cs typeface="B Nazanin" pitchFamily="2" charset="-78"/>
              </a:rPr>
            </a:br>
            <a:r>
              <a:rPr lang="fa-IR" sz="2000" dirty="0" smtClean="0">
                <a:cs typeface="B Nazanin" pitchFamily="2" charset="-78"/>
              </a:rPr>
              <a:t/>
            </a:r>
            <a:br>
              <a:rPr lang="fa-IR" sz="2000" dirty="0" smtClean="0">
                <a:cs typeface="B Nazanin" pitchFamily="2" charset="-78"/>
              </a:rPr>
            </a:br>
            <a:r>
              <a:rPr lang="fa-IR" sz="2000" dirty="0" smtClean="0">
                <a:cs typeface="B Nazanin" pitchFamily="2" charset="-78"/>
              </a:rPr>
              <a:t>شود.</a:t>
            </a:r>
            <a:endParaRPr lang="fa-IR" sz="2000" dirty="0">
              <a:cs typeface="B Nazanin" pitchFamily="2" charset="-78"/>
            </a:endParaRPr>
          </a:p>
        </p:txBody>
      </p:sp>
      <p:sp>
        <p:nvSpPr>
          <p:cNvPr id="9" name="Title 1"/>
          <p:cNvSpPr txBox="1">
            <a:spLocks/>
          </p:cNvSpPr>
          <p:nvPr/>
        </p:nvSpPr>
        <p:spPr>
          <a:xfrm>
            <a:off x="1071538" y="1071546"/>
            <a:ext cx="6172216" cy="814392"/>
          </a:xfrm>
          <a:prstGeom prst="rect">
            <a:avLst/>
          </a:prstGeom>
        </p:spPr>
        <p:txBody>
          <a:bodyPr vert="horz" lIns="91440" tIns="45720" rIns="91440" bIns="45720" rtlCol="1" anchor="ctr">
            <a:normAutofit/>
          </a:bodyPr>
          <a:lstStyle/>
          <a:p>
            <a:pPr lvl="0" algn="ctr">
              <a:spcBef>
                <a:spcPct val="0"/>
              </a:spcBef>
            </a:pPr>
            <a:endParaRPr kumimoji="0" lang="fa-IR" sz="40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Title 1"/>
          <p:cNvSpPr txBox="1">
            <a:spLocks/>
          </p:cNvSpPr>
          <p:nvPr/>
        </p:nvSpPr>
        <p:spPr>
          <a:xfrm>
            <a:off x="827584" y="1071546"/>
            <a:ext cx="7416824" cy="814392"/>
          </a:xfrm>
          <a:prstGeom prst="rect">
            <a:avLst/>
          </a:prstGeom>
        </p:spPr>
        <p:txBody>
          <a:bodyPr vert="horz" lIns="91440" tIns="45720" rIns="91440" bIns="45720" rtlCol="1" anchor="ctr">
            <a:normAutofit fontScale="62500" lnSpcReduction="20000"/>
          </a:bodyPr>
          <a:lstStyle/>
          <a:p>
            <a:pPr lvl="0" algn="ctr">
              <a:spcBef>
                <a:spcPct val="0"/>
              </a:spcBef>
            </a:pPr>
            <a:r>
              <a:rPr lang="fa-IR" sz="9000" dirty="0" smtClean="0">
                <a:cs typeface="B Nazanin" pitchFamily="2" charset="-78"/>
              </a:rPr>
              <a:t>مقدمه</a:t>
            </a: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2666727"/>
          </a:xfrm>
        </p:spPr>
        <p:txBody>
          <a:bodyPr anchor="t">
            <a:normAutofit/>
          </a:bodyPr>
          <a:lstStyle/>
          <a:p>
            <a:r>
              <a:rPr lang="fa-IR" sz="3600" b="1" dirty="0" smtClean="0">
                <a:cs typeface="B Nazanin" pitchFamily="2" charset="-78"/>
              </a:rPr>
              <a:t>برنامه ريزي نيازهاي فراگيري و آموزشي اي.آر.پي در سازمان– مهارت 5</a:t>
            </a:r>
            <a:br>
              <a:rPr lang="fa-IR" sz="3600" b="1" dirty="0" smtClean="0">
                <a:cs typeface="B Nazanin" pitchFamily="2" charset="-78"/>
              </a:rPr>
            </a:br>
            <a:r>
              <a:rPr lang="fa-IR" sz="3200" b="1" dirty="0" smtClean="0">
                <a:solidFill>
                  <a:srgbClr val="002060"/>
                </a:solidFill>
                <a:cs typeface="B Nazanin" pitchFamily="2" charset="-78"/>
              </a:rPr>
              <a:t/>
            </a:r>
            <a:br>
              <a:rPr lang="fa-IR" sz="3200" b="1" dirty="0" smtClean="0">
                <a:solidFill>
                  <a:srgbClr val="002060"/>
                </a:solidFill>
                <a:cs typeface="B Nazanin" pitchFamily="2" charset="-78"/>
              </a:rPr>
            </a:br>
            <a:r>
              <a:rPr lang="fa-IR" sz="3000" dirty="0" smtClean="0">
                <a:solidFill>
                  <a:schemeClr val="accent2"/>
                </a:solidFill>
                <a:cs typeface="B Nazanin" pitchFamily="2" charset="-78"/>
              </a:rPr>
              <a:t>(فصل سوم و چهارم)</a:t>
            </a:r>
            <a:endParaRPr lang="fa-IR" sz="3000" dirty="0">
              <a:solidFill>
                <a:schemeClr val="accent2"/>
              </a:solidFill>
            </a:endParaRPr>
          </a:p>
        </p:txBody>
      </p:sp>
    </p:spTree>
    <p:extLst>
      <p:ext uri="{BB962C8B-B14F-4D97-AF65-F5344CB8AC3E}">
        <p14:creationId xmlns:p14="http://schemas.microsoft.com/office/powerpoint/2010/main" val="36103042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3568" y="1052736"/>
            <a:ext cx="7772400" cy="722511"/>
          </a:xfrm>
        </p:spPr>
        <p:txBody>
          <a:bodyPr>
            <a:noAutofit/>
          </a:bodyPr>
          <a:lstStyle/>
          <a:p>
            <a:r>
              <a:rPr lang="fa-IR" sz="3600" dirty="0" smtClean="0">
                <a:cs typeface="B Nazanin" pitchFamily="2" charset="-78"/>
              </a:rPr>
              <a:t>فهرست مطالب</a:t>
            </a:r>
            <a:endParaRPr lang="fa-IR" sz="3200" dirty="0">
              <a:cs typeface="B Nazanin" pitchFamily="2" charset="-78"/>
            </a:endParaRPr>
          </a:p>
        </p:txBody>
      </p:sp>
      <p:sp>
        <p:nvSpPr>
          <p:cNvPr id="20" name="Title 1">
            <a:hlinkClick r:id="rId2" action="ppaction://hlinksldjump"/>
          </p:cNvPr>
          <p:cNvSpPr txBox="1">
            <a:spLocks/>
          </p:cNvSpPr>
          <p:nvPr/>
        </p:nvSpPr>
        <p:spPr>
          <a:xfrm>
            <a:off x="755576" y="1571612"/>
            <a:ext cx="7602638" cy="4161644"/>
          </a:xfrm>
          <a:prstGeom prst="rect">
            <a:avLst/>
          </a:prstGeom>
        </p:spPr>
        <p:txBody>
          <a:bodyPr vert="horz" lIns="91440" tIns="45720" rIns="91440" bIns="45720" rtlCol="1" anchor="t"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endParaRPr kumimoji="0" lang="fa-IR" sz="2400" b="1" i="0" strike="noStrike" kern="1200" cap="none" spc="0" normalizeH="0" baseline="0" noProof="0" dirty="0" smtClean="0">
              <a:ln>
                <a:noFill/>
              </a:ln>
              <a:solidFill>
                <a:srgbClr val="002060"/>
              </a:solidFill>
              <a:effectLst/>
              <a:uLnTx/>
              <a:uFillTx/>
              <a:latin typeface="+mj-lt"/>
              <a:ea typeface="+mj-ea"/>
              <a:cs typeface="B Nazanin" pitchFamily="2" charset="-78"/>
            </a:endParaRPr>
          </a:p>
          <a:p>
            <a:pPr marL="0" marR="0" lvl="0" indent="0" algn="r" defTabSz="914400" rtl="1" eaLnBrk="1" fontAlgn="auto" latinLnBrk="0" hangingPunct="1">
              <a:lnSpc>
                <a:spcPct val="100000"/>
              </a:lnSpc>
              <a:spcBef>
                <a:spcPct val="0"/>
              </a:spcBef>
              <a:spcAft>
                <a:spcPts val="0"/>
              </a:spcAft>
              <a:buClrTx/>
              <a:buSzTx/>
              <a:buFontTx/>
              <a:buNone/>
              <a:tabLst/>
              <a:defRPr/>
            </a:pPr>
            <a:endParaRPr lang="fa-IR" sz="2400" b="1" dirty="0" smtClean="0">
              <a:solidFill>
                <a:srgbClr val="002060"/>
              </a:solidFill>
              <a:latin typeface="+mj-lt"/>
              <a:ea typeface="+mj-ea"/>
              <a:cs typeface="B Nazanin" pitchFamily="2" charset="-78"/>
            </a:endParaRPr>
          </a:p>
          <a:p>
            <a:pPr marL="0" marR="0" lvl="0" indent="0" algn="r" defTabSz="914400" rtl="1" eaLnBrk="1" fontAlgn="auto" latinLnBrk="0" hangingPunct="1">
              <a:lnSpc>
                <a:spcPct val="100000"/>
              </a:lnSpc>
              <a:spcBef>
                <a:spcPts val="600"/>
              </a:spcBef>
              <a:spcAft>
                <a:spcPts val="600"/>
              </a:spcAft>
              <a:buClrTx/>
              <a:buSzTx/>
              <a:buFontTx/>
              <a:buNone/>
              <a:tabLst/>
              <a:defRPr/>
            </a:pPr>
            <a:endParaRPr kumimoji="0" lang="fa-IR" sz="2400" b="1" i="0" strike="noStrike" kern="1200" cap="none" spc="0" normalizeH="0" baseline="0" noProof="0" dirty="0" smtClean="0">
              <a:ln>
                <a:noFill/>
              </a:ln>
              <a:solidFill>
                <a:srgbClr val="002060"/>
              </a:solidFill>
              <a:effectLst/>
              <a:uLnTx/>
              <a:uFillTx/>
              <a:latin typeface="+mj-lt"/>
              <a:ea typeface="+mj-ea"/>
              <a:cs typeface="B Nazanin" pitchFamily="2" charset="-78"/>
            </a:endParaRPr>
          </a:p>
          <a:p>
            <a:pPr marL="0" marR="0" lvl="0" indent="0" algn="r" defTabSz="914400" rtl="1" eaLnBrk="1" fontAlgn="auto" latinLnBrk="0" hangingPunct="1">
              <a:lnSpc>
                <a:spcPct val="100000"/>
              </a:lnSpc>
              <a:spcBef>
                <a:spcPts val="600"/>
              </a:spcBef>
              <a:spcAft>
                <a:spcPts val="600"/>
              </a:spcAft>
              <a:buClrTx/>
              <a:buSzTx/>
              <a:buFontTx/>
              <a:buNone/>
              <a:tabLst/>
              <a:defRPr/>
            </a:pPr>
            <a:endParaRPr kumimoji="0" lang="fa-IR" sz="2400" b="1" i="0" strike="noStrike" kern="1200" cap="none" spc="0" normalizeH="0" baseline="0" noProof="0" dirty="0" smtClean="0">
              <a:ln>
                <a:noFill/>
              </a:ln>
              <a:solidFill>
                <a:srgbClr val="002060"/>
              </a:solidFill>
              <a:effectLst/>
              <a:uLnTx/>
              <a:uFillTx/>
              <a:latin typeface="+mj-lt"/>
              <a:ea typeface="+mj-ea"/>
              <a:cs typeface="B Nazanin" pitchFamily="2" charset="-78"/>
            </a:endParaRPr>
          </a:p>
          <a:p>
            <a:pPr>
              <a:spcBef>
                <a:spcPct val="0"/>
              </a:spcBef>
              <a:defRPr/>
            </a:pPr>
            <a:endParaRPr lang="fa-IR" sz="2400" b="1" dirty="0" smtClean="0">
              <a:solidFill>
                <a:srgbClr val="002060"/>
              </a:solidFill>
              <a:cs typeface="B Nazanin" pitchFamily="2" charset="-78"/>
            </a:endParaRPr>
          </a:p>
          <a:p>
            <a:pPr lvl="0">
              <a:spcBef>
                <a:spcPct val="0"/>
              </a:spcBef>
              <a:defRPr/>
            </a:pPr>
            <a:endParaRPr lang="fa-IR" sz="2400" b="1" dirty="0" smtClean="0">
              <a:solidFill>
                <a:srgbClr val="002060"/>
              </a:solidFill>
              <a:cs typeface="B Nazanin" pitchFamily="2" charset="-78"/>
            </a:endParaRPr>
          </a:p>
          <a:p>
            <a:pPr lvl="0">
              <a:spcBef>
                <a:spcPct val="0"/>
              </a:spcBef>
              <a:defRPr/>
            </a:pPr>
            <a:endParaRPr lang="fa-IR" sz="2400" b="1" dirty="0" smtClean="0">
              <a:solidFill>
                <a:srgbClr val="002060"/>
              </a:solidFill>
              <a:cs typeface="B Nazanin" pitchFamily="2" charset="-78"/>
            </a:endParaRPr>
          </a:p>
          <a:p>
            <a:pPr lvl="0">
              <a:spcBef>
                <a:spcPct val="0"/>
              </a:spcBef>
              <a:defRPr/>
            </a:pPr>
            <a:endParaRPr lang="fa-IR" sz="2400" b="1" dirty="0" smtClean="0">
              <a:solidFill>
                <a:srgbClr val="002060"/>
              </a:solidFill>
              <a:cs typeface="B Nazanin" pitchFamily="2" charset="-78"/>
            </a:endParaRPr>
          </a:p>
          <a:p>
            <a:pPr>
              <a:spcBef>
                <a:spcPct val="0"/>
              </a:spcBef>
              <a:defRPr/>
            </a:pPr>
            <a:endParaRPr lang="fa-IR" sz="2400" b="1" dirty="0" smtClean="0">
              <a:solidFill>
                <a:srgbClr val="002060"/>
              </a:solidFill>
              <a:cs typeface="B Nazanin" pitchFamily="2" charset="-78"/>
            </a:endParaRPr>
          </a:p>
          <a:p>
            <a:pPr marL="0" marR="0" lvl="0" indent="0" algn="r" defTabSz="914400" rtl="1" eaLnBrk="1" fontAlgn="auto" latinLnBrk="0" hangingPunct="1">
              <a:lnSpc>
                <a:spcPct val="100000"/>
              </a:lnSpc>
              <a:spcBef>
                <a:spcPct val="0"/>
              </a:spcBef>
              <a:spcAft>
                <a:spcPts val="0"/>
              </a:spcAft>
              <a:buClrTx/>
              <a:buSzTx/>
              <a:buFontTx/>
              <a:buNone/>
              <a:tabLst/>
              <a:defRPr/>
            </a:pPr>
            <a:endParaRPr kumimoji="0" lang="fa-IR" sz="2400" b="1" i="0" strike="noStrike" kern="1200" cap="none" spc="0" normalizeH="0" baseline="0" noProof="0" dirty="0" smtClean="0">
              <a:ln>
                <a:noFill/>
              </a:ln>
              <a:solidFill>
                <a:srgbClr val="002060"/>
              </a:solidFill>
              <a:effectLst/>
              <a:uLnTx/>
              <a:uFillTx/>
              <a:latin typeface="+mj-lt"/>
              <a:ea typeface="+mj-ea"/>
              <a:cs typeface="B Nazanin" pitchFamily="2" charset="-78"/>
            </a:endParaRPr>
          </a:p>
        </p:txBody>
      </p:sp>
      <p:sp>
        <p:nvSpPr>
          <p:cNvPr id="6" name="TextBox 5"/>
          <p:cNvSpPr txBox="1"/>
          <p:nvPr/>
        </p:nvSpPr>
        <p:spPr>
          <a:xfrm>
            <a:off x="827584" y="1844825"/>
            <a:ext cx="7344816" cy="4739759"/>
          </a:xfrm>
          <a:prstGeom prst="rect">
            <a:avLst/>
          </a:prstGeom>
          <a:noFill/>
        </p:spPr>
        <p:txBody>
          <a:bodyPr wrap="square" rtlCol="1">
            <a:spAutoFit/>
          </a:bodyPr>
          <a:lstStyle/>
          <a:p>
            <a:pPr lvl="0">
              <a:spcBef>
                <a:spcPts val="600"/>
              </a:spcBef>
              <a:spcAft>
                <a:spcPts val="600"/>
              </a:spcAft>
              <a:defRPr/>
            </a:pPr>
            <a:r>
              <a:rPr lang="fa-IR" b="1" dirty="0" smtClean="0">
                <a:solidFill>
                  <a:srgbClr val="002060"/>
                </a:solidFill>
                <a:cs typeface="B Nazanin" pitchFamily="2" charset="-78"/>
                <a:hlinkClick r:id="rId3" action="ppaction://hlinksldjump"/>
              </a:rPr>
              <a:t>هدف هاي کلي مهارت</a:t>
            </a:r>
            <a:endParaRPr lang="fa-IR" b="1" dirty="0" smtClean="0">
              <a:solidFill>
                <a:srgbClr val="002060"/>
              </a:solidFill>
              <a:cs typeface="B Nazanin" pitchFamily="2" charset="-78"/>
            </a:endParaRPr>
          </a:p>
          <a:p>
            <a:pPr>
              <a:spcBef>
                <a:spcPts val="600"/>
              </a:spcBef>
              <a:spcAft>
                <a:spcPts val="600"/>
              </a:spcAft>
              <a:defRPr/>
            </a:pPr>
            <a:r>
              <a:rPr lang="fa-IR" b="1" dirty="0" smtClean="0">
                <a:solidFill>
                  <a:srgbClr val="002060"/>
                </a:solidFill>
                <a:cs typeface="B Nazanin" pitchFamily="2" charset="-78"/>
                <a:hlinkClick r:id="rId4" action="ppaction://hlinksldjump"/>
              </a:rPr>
              <a:t>سازمان هاي بهره بردار </a:t>
            </a:r>
            <a:endParaRPr lang="fa-IR" b="1" dirty="0" smtClean="0">
              <a:solidFill>
                <a:srgbClr val="002060"/>
              </a:solidFill>
              <a:cs typeface="B Nazanin" pitchFamily="2" charset="-78"/>
            </a:endParaRPr>
          </a:p>
          <a:p>
            <a:pPr>
              <a:spcBef>
                <a:spcPts val="600"/>
              </a:spcBef>
              <a:spcAft>
                <a:spcPts val="600"/>
              </a:spcAft>
              <a:defRPr/>
            </a:pPr>
            <a:r>
              <a:rPr lang="fa-IR" b="1" dirty="0" smtClean="0">
                <a:solidFill>
                  <a:srgbClr val="002060"/>
                </a:solidFill>
                <a:cs typeface="B Nazanin" pitchFamily="2" charset="-78"/>
                <a:hlinkClick r:id="rId5" action="ppaction://hlinksldjump"/>
              </a:rPr>
              <a:t>نحوه توسعه سيستم هاي برنامه ريزي منابع در سازمان هاي مهندسي</a:t>
            </a:r>
            <a:endParaRPr lang="fa-IR" b="1" dirty="0" smtClean="0">
              <a:solidFill>
                <a:srgbClr val="002060"/>
              </a:solidFill>
              <a:cs typeface="B Nazanin" pitchFamily="2" charset="-78"/>
            </a:endParaRPr>
          </a:p>
          <a:p>
            <a:pPr>
              <a:spcBef>
                <a:spcPts val="600"/>
              </a:spcBef>
              <a:spcAft>
                <a:spcPts val="600"/>
              </a:spcAft>
              <a:defRPr/>
            </a:pPr>
            <a:r>
              <a:rPr lang="fa-IR" b="1" dirty="0" smtClean="0">
                <a:solidFill>
                  <a:srgbClr val="002060"/>
                </a:solidFill>
                <a:cs typeface="B Nazanin" pitchFamily="2" charset="-78"/>
                <a:hlinkClick r:id="rId6" action="ppaction://hlinksldjump"/>
              </a:rPr>
              <a:t>چرخه توسعه</a:t>
            </a:r>
            <a:endParaRPr lang="fa-IR" b="1" dirty="0" smtClean="0">
              <a:solidFill>
                <a:srgbClr val="002060"/>
              </a:solidFill>
              <a:cs typeface="B Nazanin" pitchFamily="2" charset="-78"/>
            </a:endParaRPr>
          </a:p>
          <a:p>
            <a:pPr>
              <a:spcBef>
                <a:spcPts val="600"/>
              </a:spcBef>
              <a:spcAft>
                <a:spcPts val="600"/>
              </a:spcAft>
              <a:defRPr/>
            </a:pPr>
            <a:r>
              <a:rPr lang="fa-IR" b="1" dirty="0" smtClean="0">
                <a:solidFill>
                  <a:srgbClr val="002060"/>
                </a:solidFill>
                <a:cs typeface="B Nazanin" pitchFamily="2" charset="-78"/>
                <a:hlinkClick r:id="rId7" action="ppaction://hlinksldjump"/>
              </a:rPr>
              <a:t>احتياط هاي لازم در استفاده از سيستم هاي يکپارچه</a:t>
            </a:r>
            <a:endParaRPr lang="fa-IR" b="1" dirty="0" smtClean="0">
              <a:solidFill>
                <a:srgbClr val="002060"/>
              </a:solidFill>
              <a:cs typeface="B Nazanin" pitchFamily="2" charset="-78"/>
            </a:endParaRPr>
          </a:p>
          <a:p>
            <a:pPr>
              <a:spcBef>
                <a:spcPts val="600"/>
              </a:spcBef>
              <a:spcAft>
                <a:spcPts val="600"/>
              </a:spcAft>
              <a:defRPr/>
            </a:pPr>
            <a:r>
              <a:rPr lang="fa-IR" b="1" dirty="0" smtClean="0">
                <a:solidFill>
                  <a:srgbClr val="002060"/>
                </a:solidFill>
                <a:cs typeface="B Nazanin" pitchFamily="2" charset="-78"/>
                <a:hlinkClick r:id="rId8" action="ppaction://hlinksldjump"/>
              </a:rPr>
              <a:t>برنامه ريزي نيازهاي آموزشي</a:t>
            </a:r>
            <a:endParaRPr lang="fa-IR" b="1" dirty="0" smtClean="0">
              <a:solidFill>
                <a:srgbClr val="002060"/>
              </a:solidFill>
              <a:cs typeface="B Nazanin" pitchFamily="2" charset="-78"/>
            </a:endParaRPr>
          </a:p>
          <a:p>
            <a:pPr>
              <a:spcBef>
                <a:spcPts val="600"/>
              </a:spcBef>
              <a:spcAft>
                <a:spcPts val="600"/>
              </a:spcAft>
              <a:defRPr/>
            </a:pPr>
            <a:r>
              <a:rPr lang="fa-IR" b="1" dirty="0" smtClean="0">
                <a:solidFill>
                  <a:srgbClr val="002060"/>
                </a:solidFill>
                <a:cs typeface="B Nazanin" pitchFamily="2" charset="-78"/>
                <a:hlinkClick r:id="rId2" action="ppaction://hlinksldjump"/>
              </a:rPr>
              <a:t>واژگان کليدي مهارت</a:t>
            </a:r>
            <a:endParaRPr lang="fa-IR" b="1" dirty="0" smtClean="0">
              <a:solidFill>
                <a:srgbClr val="002060"/>
              </a:solidFill>
              <a:cs typeface="B Nazanin" pitchFamily="2" charset="-78"/>
            </a:endParaRPr>
          </a:p>
          <a:p>
            <a:pPr lvl="0">
              <a:spcBef>
                <a:spcPts val="600"/>
              </a:spcBef>
              <a:spcAft>
                <a:spcPts val="600"/>
              </a:spcAft>
              <a:defRPr/>
            </a:pPr>
            <a:r>
              <a:rPr lang="fa-IR" b="1" dirty="0" smtClean="0">
                <a:solidFill>
                  <a:srgbClr val="002060"/>
                </a:solidFill>
                <a:cs typeface="B Nazanin" pitchFamily="2" charset="-78"/>
                <a:hlinkClick r:id="rId9" action="ppaction://hlinksldjump"/>
              </a:rPr>
              <a:t>آزمون چند گزينه اي مهارت</a:t>
            </a:r>
            <a:endParaRPr lang="fa-IR" b="1" dirty="0" smtClean="0">
              <a:solidFill>
                <a:srgbClr val="002060"/>
              </a:solidFill>
              <a:cs typeface="B Nazanin" pitchFamily="2" charset="-78"/>
            </a:endParaRPr>
          </a:p>
          <a:p>
            <a:pPr lvl="0">
              <a:spcBef>
                <a:spcPts val="600"/>
              </a:spcBef>
              <a:spcAft>
                <a:spcPts val="600"/>
              </a:spcAft>
              <a:defRPr/>
            </a:pPr>
            <a:r>
              <a:rPr lang="fa-IR" b="1" dirty="0" smtClean="0">
                <a:solidFill>
                  <a:srgbClr val="002060"/>
                </a:solidFill>
                <a:cs typeface="B Nazanin" pitchFamily="2" charset="-78"/>
                <a:hlinkClick r:id="rId10" action="ppaction://hlinksldjump"/>
              </a:rPr>
              <a:t>آزمون تشريحي مهارت</a:t>
            </a:r>
            <a:endParaRPr lang="fa-IR" b="1" dirty="0" smtClean="0">
              <a:solidFill>
                <a:srgbClr val="002060"/>
              </a:solidFill>
              <a:cs typeface="B Nazanin" pitchFamily="2" charset="-78"/>
            </a:endParaRPr>
          </a:p>
          <a:p>
            <a:pPr lvl="0">
              <a:spcBef>
                <a:spcPts val="600"/>
              </a:spcBef>
              <a:spcAft>
                <a:spcPts val="600"/>
              </a:spcAft>
              <a:defRPr/>
            </a:pPr>
            <a:r>
              <a:rPr lang="fa-IR" b="1" dirty="0" smtClean="0">
                <a:solidFill>
                  <a:srgbClr val="002060"/>
                </a:solidFill>
                <a:cs typeface="B Nazanin" pitchFamily="2" charset="-78"/>
                <a:hlinkClick r:id="" action="ppaction://noaction"/>
              </a:rPr>
              <a:t>پيوست ها</a:t>
            </a:r>
            <a:endParaRPr lang="fa-IR" b="1" dirty="0" smtClean="0">
              <a:solidFill>
                <a:srgbClr val="002060"/>
              </a:solidFill>
              <a:cs typeface="B Nazanin" pitchFamily="2" charset="-78"/>
            </a:endParaRPr>
          </a:p>
          <a:p>
            <a:pPr lvl="0">
              <a:spcBef>
                <a:spcPts val="600"/>
              </a:spcBef>
              <a:spcAft>
                <a:spcPts val="600"/>
              </a:spcAft>
              <a:defRPr/>
            </a:pPr>
            <a:r>
              <a:rPr lang="fa-IR" b="1" dirty="0" smtClean="0">
                <a:solidFill>
                  <a:srgbClr val="002060"/>
                </a:solidFill>
                <a:cs typeface="B Nazanin" pitchFamily="2" charset="-78"/>
                <a:hlinkClick r:id="" action="ppaction://noaction"/>
              </a:rPr>
              <a:t>کتابنامه</a:t>
            </a:r>
            <a:endParaRPr lang="fa-IR" b="1" dirty="0" smtClean="0">
              <a:solidFill>
                <a:srgbClr val="002060"/>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130425"/>
            <a:ext cx="7772400" cy="3941781"/>
          </a:xfrm>
        </p:spPr>
        <p:txBody>
          <a:bodyPr anchor="t" anchorCtr="0">
            <a:noAutofit/>
          </a:bodyPr>
          <a:lstStyle/>
          <a:p>
            <a:pPr lvl="0" algn="r">
              <a:defRPr/>
            </a:pPr>
            <a:r>
              <a:rPr lang="fa-IR" sz="2400" b="1" dirty="0" smtClean="0">
                <a:solidFill>
                  <a:srgbClr val="002060"/>
                </a:solidFill>
                <a:cs typeface="B Nazanin" pitchFamily="2" charset="-78"/>
              </a:rPr>
              <a:t>آشنايي دانشجو با :</a:t>
            </a:r>
            <a:br>
              <a:rPr lang="fa-IR" sz="2400" b="1" dirty="0" smtClean="0">
                <a:solidFill>
                  <a:srgbClr val="002060"/>
                </a:solidFill>
                <a:cs typeface="B Nazanin" pitchFamily="2" charset="-78"/>
              </a:rPr>
            </a:br>
            <a:r>
              <a:rPr lang="fa-IR" sz="2400" b="1" dirty="0" smtClean="0">
                <a:solidFill>
                  <a:srgbClr val="002060"/>
                </a:solidFill>
                <a:cs typeface="B Nazanin" pitchFamily="2" charset="-78"/>
              </a:rPr>
              <a:t/>
            </a:r>
            <a:br>
              <a:rPr lang="fa-IR" sz="2400" b="1" dirty="0" smtClean="0">
                <a:solidFill>
                  <a:srgbClr val="002060"/>
                </a:solidFill>
                <a:cs typeface="B Nazanin" pitchFamily="2" charset="-78"/>
              </a:rPr>
            </a:br>
            <a:r>
              <a:rPr lang="fa-IR" sz="2200" dirty="0" smtClean="0">
                <a:solidFill>
                  <a:srgbClr val="002060"/>
                </a:solidFill>
                <a:cs typeface="B Nazanin" pitchFamily="2" charset="-78"/>
              </a:rPr>
              <a:t> 1-  سازمان هاي بهره بردار</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2-  نحوه توسعه سيستم هاي برنامه ريزي منابع در سازمان هاي مهندسي</a:t>
            </a:r>
            <a:r>
              <a:rPr lang="fa-IR" sz="2200" dirty="0" smtClean="0">
                <a:solidFill>
                  <a:srgbClr val="002060"/>
                </a:solidFill>
                <a:latin typeface="Iskoola Pota" pitchFamily="34" charset="0"/>
                <a:cs typeface="Iskoola Pota" pitchFamily="34" charset="0"/>
              </a:rPr>
              <a:t/>
            </a:r>
            <a:br>
              <a:rPr lang="fa-IR" sz="2200" dirty="0" smtClean="0">
                <a:solidFill>
                  <a:srgbClr val="002060"/>
                </a:solidFill>
                <a:latin typeface="Iskoola Pota" pitchFamily="34" charset="0"/>
                <a:cs typeface="Iskoola Pota" pitchFamily="34" charset="0"/>
              </a:rPr>
            </a:br>
            <a:r>
              <a:rPr lang="en-US" sz="2200" dirty="0" smtClean="0">
                <a:solidFill>
                  <a:srgbClr val="002060"/>
                </a:solidFill>
                <a:cs typeface="B Nazanin" pitchFamily="2" charset="-78"/>
              </a:rPr>
              <a:t/>
            </a:r>
            <a:br>
              <a:rPr lang="en-US" sz="2200" dirty="0" smtClean="0">
                <a:solidFill>
                  <a:srgbClr val="002060"/>
                </a:solidFill>
                <a:cs typeface="B Nazanin" pitchFamily="2" charset="-78"/>
              </a:rPr>
            </a:br>
            <a:r>
              <a:rPr lang="fa-IR" sz="2200" dirty="0" smtClean="0">
                <a:solidFill>
                  <a:srgbClr val="002060"/>
                </a:solidFill>
                <a:cs typeface="B Nazanin" pitchFamily="2" charset="-78"/>
              </a:rPr>
              <a:t>3-  چرخه توسعه</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احتياط هاي لازم در استفاده از سيستم هاي يکپارچه</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5- برنامه ريزي نيازهاي آموزشي</a:t>
            </a:r>
            <a:r>
              <a:rPr lang="fa-IR" sz="2200" dirty="0" smtClean="0">
                <a:solidFill>
                  <a:srgbClr val="002060"/>
                </a:solidFill>
                <a:latin typeface="Iskoola Pota" pitchFamily="34" charset="0"/>
                <a:cs typeface="Iskoola Pota" pitchFamily="34" charset="0"/>
              </a:rPr>
              <a:t/>
            </a:r>
            <a:br>
              <a:rPr lang="fa-IR" sz="2200" dirty="0" smtClean="0">
                <a:solidFill>
                  <a:srgbClr val="002060"/>
                </a:solidFill>
                <a:latin typeface="Iskoola Pota" pitchFamily="34" charset="0"/>
                <a:cs typeface="Iskoola Pota" pitchFamily="34" charset="0"/>
              </a:rPr>
            </a:br>
            <a:r>
              <a:rPr lang="en-US" sz="2200" dirty="0" smtClean="0">
                <a:solidFill>
                  <a:srgbClr val="002060"/>
                </a:solidFill>
                <a:cs typeface="B Nazanin" pitchFamily="2" charset="-78"/>
              </a:rPr>
              <a:t/>
            </a:r>
            <a:br>
              <a:rPr lang="en-US"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971600" y="928670"/>
            <a:ext cx="7272808" cy="671516"/>
          </a:xfrm>
          <a:prstGeom prst="rect">
            <a:avLst/>
          </a:prstGeom>
        </p:spPr>
        <p:txBody>
          <a:bodyPr vert="horz" lIns="91440" tIns="45720" rIns="91440" bIns="45720" rtlCol="1" anchor="ctr">
            <a:normAutofit/>
          </a:bodyPr>
          <a:lstStyle/>
          <a:p>
            <a:pPr lvl="0" algn="ctr">
              <a:spcBef>
                <a:spcPct val="0"/>
              </a:spcBef>
            </a:pPr>
            <a:r>
              <a:rPr lang="fa-IR" sz="3000" dirty="0" smtClean="0">
                <a:cs typeface="B Nazanin" pitchFamily="2" charset="-78"/>
              </a:rPr>
              <a:t>هدف هاي کلي مهارت</a:t>
            </a:r>
            <a:endParaRPr kumimoji="0" lang="fa-IR" sz="300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1928803"/>
            <a:ext cx="7772400" cy="4092486"/>
          </a:xfrm>
          <a:solidFill>
            <a:srgbClr val="FF6699">
              <a:alpha val="39000"/>
            </a:srgbClr>
          </a:solidFill>
        </p:spPr>
        <p:style>
          <a:lnRef idx="0">
            <a:schemeClr val="accent3"/>
          </a:lnRef>
          <a:fillRef idx="3">
            <a:schemeClr val="accent3"/>
          </a:fillRef>
          <a:effectRef idx="3">
            <a:schemeClr val="accent3"/>
          </a:effectRef>
          <a:fontRef idx="minor">
            <a:schemeClr val="lt1"/>
          </a:fontRef>
        </p:style>
        <p:txBody>
          <a:bodyPr>
            <a:noAutofit/>
          </a:bodyPr>
          <a:lstStyle/>
          <a:p>
            <a:pPr lvl="0" algn="r">
              <a:defRPr/>
            </a:pPr>
            <a:r>
              <a:rPr lang="fa-IR" sz="2200" dirty="0" smtClean="0">
                <a:solidFill>
                  <a:schemeClr val="tx1"/>
                </a:solidFill>
                <a:cs typeface="B Nazanin" pitchFamily="2" charset="-78"/>
              </a:rPr>
              <a:t/>
            </a:r>
            <a:br>
              <a:rPr lang="fa-IR" sz="2200" dirty="0" smtClean="0">
                <a:solidFill>
                  <a:schemeClr val="tx1"/>
                </a:solidFill>
                <a:cs typeface="B Nazanin" pitchFamily="2" charset="-78"/>
              </a:rPr>
            </a:br>
            <a:r>
              <a:rPr lang="fa-IR" sz="2200" dirty="0" smtClean="0">
                <a:solidFill>
                  <a:schemeClr val="tx1"/>
                </a:solidFill>
                <a:cs typeface="B Nazanin" pitchFamily="2" charset="-78"/>
              </a:rPr>
              <a:t/>
            </a:r>
            <a:br>
              <a:rPr lang="fa-IR" sz="2200" dirty="0" smtClean="0">
                <a:solidFill>
                  <a:schemeClr val="tx1"/>
                </a:solidFill>
                <a:cs typeface="B Nazanin" pitchFamily="2" charset="-78"/>
              </a:rPr>
            </a:br>
            <a:r>
              <a:rPr lang="fa-IR" sz="2200" dirty="0" smtClean="0">
                <a:solidFill>
                  <a:schemeClr val="tx1"/>
                </a:solidFill>
                <a:cs typeface="B Nazanin" pitchFamily="2" charset="-78"/>
              </a:rPr>
              <a:t>گروه بزرگي از سازمان ها وجود دارند که داراي حجم وسيعي از تجهيزات و ماشين آلات بوده و ماموريتشان بهره گيري از تجهيزات سازماني و استفاده بهينه و برنامه ريزي شده از آنهاست. اين دسته از سازمان ها را </a:t>
            </a:r>
            <a:r>
              <a:rPr lang="en-US" sz="2200" dirty="0" smtClean="0">
                <a:solidFill>
                  <a:schemeClr val="tx1"/>
                </a:solidFill>
                <a:latin typeface="Iskoola Pota" pitchFamily="34" charset="0"/>
                <a:cs typeface="Iskoola Pota" pitchFamily="34" charset="0"/>
              </a:rPr>
              <a:t>Utilities</a:t>
            </a:r>
            <a:r>
              <a:rPr lang="fa-IR" sz="2200" dirty="0" smtClean="0">
                <a:solidFill>
                  <a:schemeClr val="tx1"/>
                </a:solidFill>
                <a:cs typeface="B Nazanin" pitchFamily="2" charset="-78"/>
              </a:rPr>
              <a:t> يا بهره بردار تجهيزات مي نامند.( به عنوان مثال کارخانجات توليد برق). حال آنکه به جهت بهره برداري از تمامي منابع اين سازمان ها، بايد برنامه ريزي صحيح صورت پذيرد، لذا توسعه سيستم هاي برنامه ريزي منابع در  سازمان هاي بهره بردار به صورت زير مي باشد:</a:t>
            </a:r>
            <a:br>
              <a:rPr lang="fa-IR" sz="2200" dirty="0" smtClean="0">
                <a:solidFill>
                  <a:schemeClr val="tx1"/>
                </a:solidFill>
                <a:cs typeface="B Nazanin" pitchFamily="2" charset="-78"/>
              </a:rPr>
            </a:br>
            <a:r>
              <a:rPr lang="fa-IR" sz="2200" dirty="0" smtClean="0">
                <a:solidFill>
                  <a:schemeClr val="tx1"/>
                </a:solidFill>
                <a:cs typeface="B Nazanin" pitchFamily="2" charset="-78"/>
              </a:rPr>
              <a:t>- توسعه اطلاعات زيرساختاري</a:t>
            </a:r>
            <a:br>
              <a:rPr lang="fa-IR" sz="2200" dirty="0" smtClean="0">
                <a:solidFill>
                  <a:schemeClr val="tx1"/>
                </a:solidFill>
                <a:cs typeface="B Nazanin" pitchFamily="2" charset="-78"/>
              </a:rPr>
            </a:br>
            <a:r>
              <a:rPr lang="fa-IR" sz="2200" dirty="0" smtClean="0">
                <a:solidFill>
                  <a:schemeClr val="tx1"/>
                </a:solidFill>
                <a:cs typeface="B Nazanin" pitchFamily="2" charset="-78"/>
              </a:rPr>
              <a:t>- توسعه اطلاعات کارکردي تجهيزات</a:t>
            </a:r>
            <a:br>
              <a:rPr lang="fa-IR" sz="2200" dirty="0" smtClean="0">
                <a:solidFill>
                  <a:schemeClr val="tx1"/>
                </a:solidFill>
                <a:cs typeface="B Nazanin" pitchFamily="2" charset="-78"/>
              </a:rPr>
            </a:br>
            <a:r>
              <a:rPr lang="fa-IR" sz="2200" dirty="0" smtClean="0">
                <a:solidFill>
                  <a:schemeClr val="tx1"/>
                </a:solidFill>
                <a:cs typeface="B Nazanin" pitchFamily="2" charset="-78"/>
              </a:rPr>
              <a:t>- توسعه اطلاعات درختي تجهيزات تا سطح مجموعه ها</a:t>
            </a:r>
            <a:br>
              <a:rPr lang="fa-IR" sz="2200" dirty="0" smtClean="0">
                <a:solidFill>
                  <a:schemeClr val="tx1"/>
                </a:solidFill>
                <a:cs typeface="B Nazanin" pitchFamily="2" charset="-78"/>
              </a:rPr>
            </a:br>
            <a:r>
              <a:rPr lang="fa-IR" sz="2200" dirty="0" smtClean="0">
                <a:solidFill>
                  <a:schemeClr val="tx1"/>
                </a:solidFill>
                <a:cs typeface="B Nazanin" pitchFamily="2" charset="-78"/>
              </a:rPr>
              <a:t>- کدينگ اطلاعات عمليات</a:t>
            </a:r>
            <a:br>
              <a:rPr lang="fa-IR" sz="2200" dirty="0" smtClean="0">
                <a:solidFill>
                  <a:schemeClr val="tx1"/>
                </a:solidFill>
                <a:cs typeface="B Nazanin" pitchFamily="2" charset="-78"/>
              </a:rPr>
            </a:br>
            <a:r>
              <a:rPr lang="fa-IR" sz="2200" dirty="0" smtClean="0">
                <a:solidFill>
                  <a:schemeClr val="tx1"/>
                </a:solidFill>
                <a:cs typeface="B Nazanin" pitchFamily="2" charset="-78"/>
              </a:rPr>
              <a:t>- برنامه ريزي نگهداري و تعميرات و ......</a:t>
            </a:r>
            <a:br>
              <a:rPr lang="fa-IR" sz="2200" dirty="0" smtClean="0">
                <a:solidFill>
                  <a:schemeClr val="tx1"/>
                </a:solidFill>
                <a:cs typeface="B Nazanin" pitchFamily="2" charset="-78"/>
              </a:rPr>
            </a:br>
            <a:r>
              <a:rPr lang="fa-IR" sz="2200" dirty="0" smtClean="0">
                <a:solidFill>
                  <a:schemeClr val="tx1"/>
                </a:solidFill>
                <a:cs typeface="B Nazanin" pitchFamily="2" charset="-78"/>
              </a:rPr>
              <a:t/>
            </a:r>
            <a:br>
              <a:rPr lang="fa-IR" sz="2200" dirty="0" smtClean="0">
                <a:solidFill>
                  <a:schemeClr val="tx1"/>
                </a:solidFill>
                <a:cs typeface="B Nazanin" pitchFamily="2" charset="-78"/>
              </a:rPr>
            </a:br>
            <a:endParaRPr lang="fa-IR" sz="2200" dirty="0" smtClean="0">
              <a:solidFill>
                <a:schemeClr val="tx1"/>
              </a:solidFill>
              <a:cs typeface="B Nazanin" pitchFamily="2" charset="-78"/>
            </a:endParaRPr>
          </a:p>
        </p:txBody>
      </p:sp>
      <p:sp>
        <p:nvSpPr>
          <p:cNvPr id="4" name="Oval 3"/>
          <p:cNvSpPr/>
          <p:nvPr/>
        </p:nvSpPr>
        <p:spPr>
          <a:xfrm>
            <a:off x="1571604" y="928670"/>
            <a:ext cx="6286544" cy="875496"/>
          </a:xfrm>
          <a:prstGeom prst="ellipse">
            <a:avLst/>
          </a:prstGeom>
          <a:solidFill>
            <a:srgbClr val="FF0066"/>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200" b="1" dirty="0" smtClean="0">
                <a:solidFill>
                  <a:schemeClr val="tx1"/>
                </a:solidFill>
                <a:cs typeface="B Nazanin" pitchFamily="2" charset="-78"/>
              </a:rPr>
              <a:t>سازمان هاي بهره بردار</a:t>
            </a:r>
            <a:endParaRPr lang="fa-IR" sz="2200" b="1" dirty="0">
              <a:solidFill>
                <a:schemeClr val="tx1"/>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a:spLocks noGrp="1"/>
          </p:cNvSpPr>
          <p:nvPr>
            <p:ph type="ctrTitle"/>
          </p:nvPr>
        </p:nvSpPr>
        <p:spPr>
          <a:xfrm>
            <a:off x="685800" y="2000241"/>
            <a:ext cx="7772400" cy="4021048"/>
          </a:xfrm>
          <a:solidFill>
            <a:schemeClr val="accent5"/>
          </a:solidFill>
        </p:spPr>
        <p:style>
          <a:lnRef idx="0">
            <a:schemeClr val="accent3"/>
          </a:lnRef>
          <a:fillRef idx="3">
            <a:schemeClr val="accent3"/>
          </a:fillRef>
          <a:effectRef idx="3">
            <a:schemeClr val="accent3"/>
          </a:effectRef>
          <a:fontRef idx="minor">
            <a:schemeClr val="lt1"/>
          </a:fontRef>
        </p:style>
        <p:txBody>
          <a:bodyPr>
            <a:noAutofit/>
          </a:bodyPr>
          <a:lstStyle/>
          <a:p>
            <a:pPr lvl="0"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توسعه سيستم هاي برنامه ريزي منابع در سازمان هاي مهندسي يا مشاوره مهندسي به صورت زير مي باشد: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توسعه اطلاعات زيرساختاري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تعريف مراکز کاري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سيستم هاي مديريت پروژه</a:t>
            </a:r>
            <a:br>
              <a:rPr lang="fa-IR" sz="2200" dirty="0" smtClean="0">
                <a:solidFill>
                  <a:srgbClr val="002060"/>
                </a:solidFill>
                <a:cs typeface="B Nazanin" pitchFamily="2" charset="-78"/>
              </a:rPr>
            </a:br>
            <a:r>
              <a:rPr lang="fa-IR" sz="2200" dirty="0" smtClean="0">
                <a:solidFill>
                  <a:srgbClr val="002060"/>
                </a:solidFill>
                <a:cs typeface="B Nazanin" pitchFamily="2" charset="-78"/>
              </a:rPr>
              <a:t>- سيستم هاي مديريت مستندات و مديريت انتشار</a:t>
            </a:r>
            <a:br>
              <a:rPr lang="fa-IR" sz="2200" dirty="0" smtClean="0">
                <a:solidFill>
                  <a:srgbClr val="002060"/>
                </a:solidFill>
                <a:cs typeface="B Nazanin" pitchFamily="2" charset="-78"/>
              </a:rPr>
            </a:br>
            <a:r>
              <a:rPr lang="fa-IR" sz="2200" dirty="0" smtClean="0">
                <a:solidFill>
                  <a:srgbClr val="002060"/>
                </a:solidFill>
                <a:cs typeface="B Nazanin" pitchFamily="2" charset="-78"/>
              </a:rPr>
              <a:t>- سيستم هاي مديريت منابع انساني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سيستم هاي  منابع مالي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 سيستم هاي مديريت موجودي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8" name="Oval 7"/>
          <p:cNvSpPr/>
          <p:nvPr/>
        </p:nvSpPr>
        <p:spPr>
          <a:xfrm>
            <a:off x="928662" y="981868"/>
            <a:ext cx="7215238" cy="875496"/>
          </a:xfrm>
          <a:prstGeom prst="ellipse">
            <a:avLst/>
          </a:prstGeom>
          <a:solidFill>
            <a:schemeClr val="accent5">
              <a:lumMod val="75000"/>
            </a:schemeClr>
          </a:solidFill>
          <a:ln/>
        </p:spPr>
        <p:style>
          <a:lnRef idx="0">
            <a:schemeClr val="accent3"/>
          </a:lnRef>
          <a:fillRef idx="3">
            <a:schemeClr val="accent3"/>
          </a:fillRef>
          <a:effectRef idx="3">
            <a:schemeClr val="accent3"/>
          </a:effectRef>
          <a:fontRef idx="minor">
            <a:schemeClr val="lt1"/>
          </a:fontRef>
        </p:style>
        <p:txBody>
          <a:bodyPr rtlCol="0" anchor="ctr"/>
          <a:lstStyle/>
          <a:p>
            <a:pPr algn="ctr">
              <a:spcBef>
                <a:spcPts val="600"/>
              </a:spcBef>
              <a:spcAft>
                <a:spcPts val="600"/>
              </a:spcAft>
              <a:defRPr/>
            </a:pPr>
            <a:r>
              <a:rPr lang="fa-IR" b="1" dirty="0" smtClean="0">
                <a:solidFill>
                  <a:schemeClr val="tx1"/>
                </a:solidFill>
                <a:cs typeface="B Nazanin" pitchFamily="2" charset="-78"/>
              </a:rPr>
              <a:t>نحوه توسعه سيستم هاي برنامه ريزي منابع در سازمان هاي مهندسي</a:t>
            </a:r>
            <a:endParaRPr lang="fa-IR" b="1" dirty="0" smtClean="0">
              <a:solidFill>
                <a:schemeClr val="tx1"/>
              </a:solidFill>
              <a:latin typeface="Iskoola Pota" pitchFamily="34" charset="0"/>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1857365"/>
            <a:ext cx="7772400" cy="4163924"/>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lvl="0" algn="r">
              <a:defRPr/>
            </a:pPr>
            <a:r>
              <a:rPr lang="fa-IR" sz="2200" dirty="0" smtClean="0">
                <a:solidFill>
                  <a:srgbClr val="002060"/>
                </a:solidFill>
                <a:cs typeface="B Nazanin" pitchFamily="2" charset="-78"/>
              </a:rPr>
              <a:t>سازمان ها داراي استراتژي هاي متفاوتي در توليد کالا يا خدمات مي باشند. هر سازمان طي يک فرآيند مشخص، پس از پاسخ به سفارش هاي متعدد مشتريان خود، با مقداري کمبود به عنوان خالص درخواستي مواجه مي شود، که اين مقادير جهت جبران مورد ارزيابي هاي زير قرار خواهد گرفت: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اطلاعات </a:t>
            </a:r>
            <a:r>
              <a:rPr lang="en-US" sz="2200" dirty="0" smtClean="0">
                <a:solidFill>
                  <a:srgbClr val="002060"/>
                </a:solidFill>
                <a:latin typeface="Iskoola Pota" pitchFamily="34" charset="0"/>
                <a:cs typeface="Iskoola Pota" pitchFamily="34" charset="0"/>
              </a:rPr>
              <a:t>BOM</a:t>
            </a:r>
            <a:r>
              <a:rPr lang="fa-IR" sz="2200" dirty="0" smtClean="0">
                <a:solidFill>
                  <a:srgbClr val="002060"/>
                </a:solidFill>
                <a:cs typeface="B Nazanin" pitchFamily="2" charset="-78"/>
              </a:rPr>
              <a:t> مهندسي و </a:t>
            </a:r>
            <a:r>
              <a:rPr lang="en-US" sz="2200" dirty="0" smtClean="0">
                <a:solidFill>
                  <a:srgbClr val="002060"/>
                </a:solidFill>
                <a:latin typeface="Iskoola Pota" pitchFamily="34" charset="0"/>
                <a:cs typeface="Iskoola Pota" pitchFamily="34" charset="0"/>
              </a:rPr>
              <a:t>BOM</a:t>
            </a:r>
            <a:r>
              <a:rPr lang="fa-IR" sz="2200" dirty="0" smtClean="0">
                <a:solidFill>
                  <a:srgbClr val="002060"/>
                </a:solidFill>
                <a:cs typeface="B Nazanin" pitchFamily="2" charset="-78"/>
              </a:rPr>
              <a:t> توليد محصول فراخواني مي شود.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با استفاده از </a:t>
            </a:r>
            <a:r>
              <a:rPr lang="en-US" sz="2200" dirty="0" smtClean="0">
                <a:solidFill>
                  <a:srgbClr val="002060"/>
                </a:solidFill>
                <a:latin typeface="Iskoola Pota" pitchFamily="34" charset="0"/>
                <a:cs typeface="Iskoola Pota" pitchFamily="34" charset="0"/>
              </a:rPr>
              <a:t>BOM</a:t>
            </a:r>
            <a:r>
              <a:rPr lang="fa-IR" sz="2200" dirty="0" smtClean="0">
                <a:solidFill>
                  <a:srgbClr val="002060"/>
                </a:solidFill>
                <a:cs typeface="B Nazanin" pitchFamily="2" charset="-78"/>
              </a:rPr>
              <a:t> توليد، اطلاعات برنامه ريزي و کنترل توليد، توان و زمان احتمالي خالص درخواستي محاسبه مي شود.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مستندات فني و مشخصات مجموعه هاي اصلي محصول ارزيابي مي شود.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چنانچه تغييري در محصول وجود داشته باشد با مشتري نهايي شده و مقدار سفارش نهايي در سيستم ثبت مي شود.</a:t>
            </a:r>
          </a:p>
        </p:txBody>
      </p:sp>
      <p:sp>
        <p:nvSpPr>
          <p:cNvPr id="13" name="Oval 12"/>
          <p:cNvSpPr/>
          <p:nvPr/>
        </p:nvSpPr>
        <p:spPr>
          <a:xfrm>
            <a:off x="928662" y="838992"/>
            <a:ext cx="7215238"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400" b="1" dirty="0" smtClean="0">
                <a:solidFill>
                  <a:schemeClr val="bg1"/>
                </a:solidFill>
                <a:cs typeface="B Nazanin" pitchFamily="2" charset="-78"/>
              </a:rPr>
              <a:t>چرخه توسعه</a:t>
            </a:r>
            <a:endParaRPr lang="fa-IR" sz="2400" b="1" dirty="0">
              <a:solidFill>
                <a:schemeClr val="bg1"/>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1928803"/>
            <a:ext cx="7772400" cy="4092486"/>
          </a:xfrm>
          <a:solidFill>
            <a:schemeClr val="accent6">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در پياده سازي سيستم هاي يکپارچه، حساسيت هايي وجود دارد که رعايت آنها احتياط هايي را مي طلبد:</a:t>
            </a:r>
            <a:r>
              <a:rPr lang="fa-IR" sz="2400" b="1" dirty="0" smtClean="0">
                <a:solidFill>
                  <a:schemeClr val="tx1"/>
                </a:solidFill>
                <a:cs typeface="B Nazanin" pitchFamily="2" charset="-78"/>
              </a:rPr>
              <a:t/>
            </a:r>
            <a:br>
              <a:rPr lang="fa-IR" sz="2400" b="1" dirty="0" smtClean="0">
                <a:solidFill>
                  <a:schemeClr val="tx1"/>
                </a:solidFill>
                <a:cs typeface="B Nazanin" pitchFamily="2" charset="-78"/>
              </a:rPr>
            </a:br>
            <a:r>
              <a:rPr lang="fa-IR" sz="2200" dirty="0" smtClean="0">
                <a:solidFill>
                  <a:schemeClr val="tx1"/>
                </a:solidFill>
                <a:cs typeface="B Nazanin" pitchFamily="2" charset="-78"/>
              </a:rPr>
              <a:t>- بسياري از افراد از پذيرفتن مسئوليت گريزانند.</a:t>
            </a:r>
            <a:br>
              <a:rPr lang="fa-IR" sz="2200" dirty="0" smtClean="0">
                <a:solidFill>
                  <a:schemeClr val="tx1"/>
                </a:solidFill>
                <a:cs typeface="B Nazanin" pitchFamily="2" charset="-78"/>
              </a:rPr>
            </a:br>
            <a:r>
              <a:rPr lang="fa-IR" sz="2200" dirty="0" smtClean="0">
                <a:solidFill>
                  <a:schemeClr val="tx1"/>
                </a:solidFill>
                <a:cs typeface="B Nazanin" pitchFamily="2" charset="-78"/>
              </a:rPr>
              <a:t>- تغييرات حاصله بدليل استفاده از سيستم هاي اطلاعاتي، ممکن است آرامش را برهم بزند.</a:t>
            </a:r>
            <a:br>
              <a:rPr lang="fa-IR" sz="2200" dirty="0" smtClean="0">
                <a:solidFill>
                  <a:schemeClr val="tx1"/>
                </a:solidFill>
                <a:cs typeface="B Nazanin" pitchFamily="2" charset="-78"/>
              </a:rPr>
            </a:br>
            <a:r>
              <a:rPr lang="fa-IR" sz="2200" dirty="0" smtClean="0">
                <a:solidFill>
                  <a:schemeClr val="tx1"/>
                </a:solidFill>
                <a:cs typeface="B Nazanin" pitchFamily="2" charset="-78"/>
              </a:rPr>
              <a:t>- کارکنان مجبورند بخشي از وقت خود را به يادگيري ابزارهاي جديد اختصاص دهند.</a:t>
            </a:r>
            <a:br>
              <a:rPr lang="fa-IR" sz="2200" dirty="0" smtClean="0">
                <a:solidFill>
                  <a:schemeClr val="tx1"/>
                </a:solidFill>
                <a:cs typeface="B Nazanin" pitchFamily="2" charset="-78"/>
              </a:rPr>
            </a:br>
            <a:r>
              <a:rPr lang="fa-IR" sz="2200" dirty="0" smtClean="0">
                <a:solidFill>
                  <a:schemeClr val="tx1"/>
                </a:solidFill>
                <a:cs typeface="B Nazanin" pitchFamily="2" charset="-78"/>
              </a:rPr>
              <a:t>- مديران اصلي بايد در دوران انتقال بسيار فعال عمل نمايند.</a:t>
            </a:r>
            <a:br>
              <a:rPr lang="fa-IR" sz="2200" dirty="0" smtClean="0">
                <a:solidFill>
                  <a:schemeClr val="tx1"/>
                </a:solidFill>
                <a:cs typeface="B Nazanin" pitchFamily="2" charset="-78"/>
              </a:rPr>
            </a:br>
            <a:r>
              <a:rPr lang="fa-IR" sz="2200" dirty="0" smtClean="0">
                <a:solidFill>
                  <a:schemeClr val="tx1"/>
                </a:solidFill>
                <a:cs typeface="B Nazanin" pitchFamily="2" charset="-78"/>
              </a:rPr>
              <a:t>- آموزش هاي لازم مي بايد به نحو تمام و کمال ارايه شود.</a:t>
            </a:r>
            <a:br>
              <a:rPr lang="fa-IR" sz="2200" dirty="0" smtClean="0">
                <a:solidFill>
                  <a:schemeClr val="tx1"/>
                </a:solidFill>
                <a:cs typeface="B Nazanin" pitchFamily="2" charset="-78"/>
              </a:rPr>
            </a:br>
            <a:r>
              <a:rPr lang="fa-IR" sz="2200" dirty="0" smtClean="0">
                <a:solidFill>
                  <a:schemeClr val="tx1"/>
                </a:solidFill>
                <a:cs typeface="B Nazanin" pitchFamily="2" charset="-78"/>
              </a:rPr>
              <a:t>- دوران پياده سازي نبايد بيش از اندازه طولاني شود.</a:t>
            </a:r>
            <a:br>
              <a:rPr lang="fa-IR" sz="2200" dirty="0" smtClean="0">
                <a:solidFill>
                  <a:schemeClr val="tx1"/>
                </a:solidFill>
                <a:cs typeface="B Nazanin" pitchFamily="2" charset="-78"/>
              </a:rPr>
            </a:br>
            <a:r>
              <a:rPr lang="fa-IR" sz="2200" dirty="0" smtClean="0">
                <a:solidFill>
                  <a:schemeClr val="tx1"/>
                </a:solidFill>
                <a:cs typeface="B Nazanin" pitchFamily="2" charset="-78"/>
              </a:rPr>
              <a:t>- مديران مي بايد بيش و پيش کارکنان توجيه شوند و پشتيبان تمام عيار پياده سازي باشند.</a:t>
            </a:r>
            <a:endParaRPr lang="fa-IR" sz="2200" dirty="0" smtClean="0">
              <a:solidFill>
                <a:srgbClr val="002060"/>
              </a:solidFill>
              <a:cs typeface="B Nazanin" pitchFamily="2" charset="-78"/>
            </a:endParaRPr>
          </a:p>
        </p:txBody>
      </p:sp>
      <p:sp>
        <p:nvSpPr>
          <p:cNvPr id="13" name="Oval 12"/>
          <p:cNvSpPr/>
          <p:nvPr/>
        </p:nvSpPr>
        <p:spPr>
          <a:xfrm>
            <a:off x="1000100" y="857232"/>
            <a:ext cx="7072362" cy="875496"/>
          </a:xfrm>
          <a:prstGeom prst="ellipse">
            <a:avLst/>
          </a:prstGeom>
          <a:solidFill>
            <a:schemeClr val="accent6"/>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000" b="1" dirty="0" smtClean="0">
                <a:solidFill>
                  <a:schemeClr val="tx1"/>
                </a:solidFill>
                <a:cs typeface="B Nazanin" pitchFamily="2" charset="-78"/>
              </a:rPr>
              <a:t>احتياط هاي لازم در استفاده از سيستم هاي يکپارچه</a:t>
            </a:r>
            <a:endParaRPr lang="fa-IR" sz="2000" b="1" dirty="0">
              <a:solidFill>
                <a:schemeClr val="tx1"/>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1928803"/>
            <a:ext cx="7772400" cy="4092486"/>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برنامه ريزي نيازهاي آموزشي: يک فرآيند قاعده مند و زمان بندي شده به منظور برآورده نمودن نيازهاي آموزشي کوتاه و بلند مدت در جهت اهداف و رفع پياده سازي اي.آر.پي در سازمان است. اين برنامه ريزي از مفاهيمي مانند فهرست مهارت هاي مورد نياز، برنامه کلان آموزش و منطق ناخالص-به-خالص استفاده مي نمايد. اين مدل آموزشي از شش مرحله تشکيل شده است که شامل:</a:t>
            </a:r>
            <a:br>
              <a:rPr lang="fa-IR" sz="2200" dirty="0" smtClean="0">
                <a:solidFill>
                  <a:srgbClr val="002060"/>
                </a:solidFill>
                <a:cs typeface="B Nazanin" pitchFamily="2" charset="-78"/>
              </a:rPr>
            </a:br>
            <a:r>
              <a:rPr lang="fa-IR" sz="2200" dirty="0" smtClean="0">
                <a:solidFill>
                  <a:srgbClr val="002060"/>
                </a:solidFill>
                <a:cs typeface="B Nazanin" pitchFamily="2" charset="-78"/>
              </a:rPr>
              <a:t>- تحليل</a:t>
            </a:r>
            <a:br>
              <a:rPr lang="fa-IR" sz="2200" dirty="0" smtClean="0">
                <a:solidFill>
                  <a:srgbClr val="002060"/>
                </a:solidFill>
                <a:cs typeface="B Nazanin" pitchFamily="2" charset="-78"/>
              </a:rPr>
            </a:br>
            <a:r>
              <a:rPr lang="fa-IR" sz="2200" dirty="0" smtClean="0">
                <a:solidFill>
                  <a:srgbClr val="002060"/>
                </a:solidFill>
                <a:cs typeface="B Nazanin" pitchFamily="2" charset="-78"/>
              </a:rPr>
              <a:t>- مشاهده</a:t>
            </a:r>
            <a:br>
              <a:rPr lang="fa-IR" sz="2200" dirty="0" smtClean="0">
                <a:solidFill>
                  <a:srgbClr val="002060"/>
                </a:solidFill>
                <a:cs typeface="B Nazanin" pitchFamily="2" charset="-78"/>
              </a:rPr>
            </a:br>
            <a:r>
              <a:rPr lang="fa-IR" sz="2200" dirty="0" smtClean="0">
                <a:solidFill>
                  <a:srgbClr val="002060"/>
                </a:solidFill>
                <a:cs typeface="B Nazanin" pitchFamily="2" charset="-78"/>
              </a:rPr>
              <a:t>- طراحي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پياده سازي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ارزيابي</a:t>
            </a:r>
            <a:br>
              <a:rPr lang="fa-IR" sz="2200" dirty="0" smtClean="0">
                <a:solidFill>
                  <a:srgbClr val="002060"/>
                </a:solidFill>
                <a:cs typeface="B Nazanin" pitchFamily="2" charset="-78"/>
              </a:rPr>
            </a:br>
            <a:r>
              <a:rPr lang="fa-IR" sz="2200" dirty="0" smtClean="0">
                <a:solidFill>
                  <a:srgbClr val="002060"/>
                </a:solidFill>
                <a:cs typeface="B Nazanin" pitchFamily="2" charset="-78"/>
              </a:rPr>
              <a:t>- پيگيري پيوسته</a:t>
            </a:r>
            <a:br>
              <a:rPr lang="fa-IR" sz="2200" dirty="0" smtClean="0">
                <a:solidFill>
                  <a:srgbClr val="002060"/>
                </a:solidFill>
                <a:cs typeface="B Nazanin" pitchFamily="2" charset="-78"/>
              </a:rPr>
            </a:br>
            <a:r>
              <a:rPr lang="fa-IR" sz="2200" dirty="0" smtClean="0">
                <a:solidFill>
                  <a:srgbClr val="002060"/>
                </a:solidFill>
                <a:cs typeface="B Nazanin" pitchFamily="2" charset="-78"/>
              </a:rPr>
              <a:t>مي باشد.</a:t>
            </a:r>
          </a:p>
        </p:txBody>
      </p:sp>
      <p:sp>
        <p:nvSpPr>
          <p:cNvPr id="13" name="Oval 12"/>
          <p:cNvSpPr/>
          <p:nvPr/>
        </p:nvSpPr>
        <p:spPr>
          <a:xfrm>
            <a:off x="1000100" y="857232"/>
            <a:ext cx="7072362" cy="875496"/>
          </a:xfrm>
          <a:prstGeom prst="ellipse">
            <a:avLst/>
          </a:prstGeom>
          <a:solidFill>
            <a:schemeClr val="tx2">
              <a:lumMod val="60000"/>
              <a:lumOff val="40000"/>
            </a:schemeClr>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600" dirty="0" smtClean="0">
                <a:solidFill>
                  <a:srgbClr val="002060"/>
                </a:solidFill>
                <a:cs typeface="B Nazanin" pitchFamily="2" charset="-78"/>
              </a:rPr>
              <a:t>برنامه ريزي نيازهاي آموزشي</a:t>
            </a:r>
            <a:endParaRPr lang="fa-IR" sz="2600" b="1" dirty="0">
              <a:solidFill>
                <a:schemeClr val="tx1"/>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928670"/>
            <a:ext cx="7772400" cy="5092619"/>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endParaRPr lang="fa-IR" sz="2200" dirty="0" smtClean="0">
              <a:solidFill>
                <a:srgbClr val="002060"/>
              </a:solidFill>
              <a:latin typeface="Iskoola Pota" pitchFamily="34" charset="0"/>
              <a:cs typeface="B Nazanin" pitchFamily="2" charset="-78"/>
            </a:endParaRPr>
          </a:p>
        </p:txBody>
      </p:sp>
      <p:pic>
        <p:nvPicPr>
          <p:cNvPr id="3" name="Picture 2" descr="1.jpg"/>
          <p:cNvPicPr>
            <a:picLocks noChangeAspect="1"/>
          </p:cNvPicPr>
          <p:nvPr/>
        </p:nvPicPr>
        <p:blipFill>
          <a:blip r:embed="rId3"/>
          <a:stretch>
            <a:fillRect/>
          </a:stretch>
        </p:blipFill>
        <p:spPr>
          <a:xfrm>
            <a:off x="571472" y="928670"/>
            <a:ext cx="7929618" cy="5072098"/>
          </a:xfrm>
          <a:prstGeom prst="rect">
            <a:avLst/>
          </a:prstGeom>
        </p:spPr>
      </p:pic>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928670"/>
            <a:ext cx="7772400" cy="5092619"/>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b="1" dirty="0" smtClean="0">
                <a:solidFill>
                  <a:srgbClr val="002060"/>
                </a:solidFill>
                <a:cs typeface="B Nazanin" pitchFamily="2" charset="-78"/>
              </a:rPr>
              <a:t> تحليل:</a:t>
            </a:r>
            <a:br>
              <a:rPr lang="fa-IR" sz="2200" b="1" dirty="0" smtClean="0">
                <a:solidFill>
                  <a:srgbClr val="002060"/>
                </a:solidFill>
                <a:cs typeface="B Nazanin" pitchFamily="2" charset="-78"/>
              </a:rPr>
            </a:br>
            <a:r>
              <a:rPr lang="fa-IR" sz="2200" dirty="0" smtClean="0">
                <a:solidFill>
                  <a:srgbClr val="002060"/>
                </a:solidFill>
                <a:cs typeface="B Nazanin" pitchFamily="2" charset="-78"/>
              </a:rPr>
              <a:t>1) نگاهي دوباره به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2) محک زني سازمان با سازمان هاي رقيب</a:t>
            </a:r>
            <a:br>
              <a:rPr lang="fa-IR" sz="2200" dirty="0" smtClean="0">
                <a:solidFill>
                  <a:srgbClr val="002060"/>
                </a:solidFill>
                <a:cs typeface="B Nazanin" pitchFamily="2" charset="-78"/>
              </a:rPr>
            </a:br>
            <a:r>
              <a:rPr lang="fa-IR" sz="2200" dirty="0" smtClean="0">
                <a:solidFill>
                  <a:srgbClr val="002060"/>
                </a:solidFill>
                <a:cs typeface="B Nazanin" pitchFamily="2" charset="-78"/>
              </a:rPr>
              <a:t>3) مقايسه مواد آموزشي با اهداف راهبردي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b="1" dirty="0" smtClean="0">
                <a:solidFill>
                  <a:srgbClr val="002060"/>
                </a:solidFill>
                <a:cs typeface="B Nazanin" pitchFamily="2" charset="-78"/>
              </a:rPr>
              <a:t>مشاهده:</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1) تعيين نوع آموزش</a:t>
            </a:r>
            <a:br>
              <a:rPr lang="fa-IR" sz="2200" dirty="0" smtClean="0">
                <a:solidFill>
                  <a:srgbClr val="002060"/>
                </a:solidFill>
                <a:cs typeface="B Nazanin" pitchFamily="2" charset="-78"/>
              </a:rPr>
            </a:br>
            <a:r>
              <a:rPr lang="fa-IR" sz="2200" dirty="0" smtClean="0">
                <a:solidFill>
                  <a:srgbClr val="002060"/>
                </a:solidFill>
                <a:cs typeface="B Nazanin" pitchFamily="2" charset="-78"/>
              </a:rPr>
              <a:t>2) مقايسه مهارت هاي موجود سازمان با مهارت هاي مورد نياز پس از پياده سازي اي.آر.پي( که از مرحله قبل به دست آمده و اين مقايسه منطق ناخالص به خالص ناميده مي شود).</a:t>
            </a:r>
            <a:br>
              <a:rPr lang="fa-IR" sz="2200" dirty="0" smtClean="0">
                <a:solidFill>
                  <a:srgbClr val="002060"/>
                </a:solidFill>
                <a:cs typeface="B Nazanin" pitchFamily="2" charset="-78"/>
              </a:rPr>
            </a:br>
            <a:r>
              <a:rPr lang="fa-IR" sz="2200" dirty="0" smtClean="0">
                <a:solidFill>
                  <a:srgbClr val="002060"/>
                </a:solidFill>
                <a:cs typeface="B Nazanin" pitchFamily="2" charset="-78"/>
              </a:rPr>
              <a:t>3) تشخيص اينکه کدام دسته از کارکنان با چه روشي بهتر يادگيري خواهند داشت.</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اطمينان از اينکه، تمام نيازهاي کارکنان در رابطه با راه حل اي.آر.پي و پياده سازي آن تشخيص داده شده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928670"/>
            <a:ext cx="7772400" cy="5092619"/>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b="1" dirty="0" smtClean="0">
                <a:solidFill>
                  <a:srgbClr val="002060"/>
                </a:solidFill>
                <a:cs typeface="B Nazanin" pitchFamily="2" charset="-78"/>
              </a:rPr>
              <a:t>طراحي:</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1) تعيين نوع اطلاعاتي که با آموزش انتقال داده مي شود( که به فعاليت سازمان و به موارد استخراج شده در از مراحل قبل وابسته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2) ترتيب مواد آموزشي( بايد به نحوي باشد که بهترين اثر و بالاترين فراگيري را ايجاد نمايد).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b="1" dirty="0" smtClean="0">
                <a:solidFill>
                  <a:srgbClr val="002060"/>
                </a:solidFill>
                <a:cs typeface="B Nazanin" pitchFamily="2" charset="-78"/>
              </a:rPr>
              <a:t>پياده سازي:</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نفوذ تدريجي اي.آر.پي در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ماهيت اي.آر.پي از آن يک پديده همه چيز يا هيچ چيز ساخته است. چنانچه در سازمان فراگير شده و با موفقيت اجرا گردد همه چيز است. هيچ چيز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928670"/>
            <a:ext cx="7772400" cy="5092619"/>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b="1" dirty="0" smtClean="0">
                <a:solidFill>
                  <a:srgbClr val="002060"/>
                </a:solidFill>
                <a:cs typeface="B Nazanin" pitchFamily="2" charset="-78"/>
              </a:rPr>
              <a:t>ارزيابي:</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اين معيار معطوف به ميزان فراگيري و درک صحيح افراد شرکت کننده در کلاس از کارکردهاي توابع مختلف سيستم و نحوه ارتباط مجموعه ها با يکديگر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pic>
        <p:nvPicPr>
          <p:cNvPr id="3" name="Picture 2" descr="2.jpg"/>
          <p:cNvPicPr>
            <a:picLocks noChangeAspect="1"/>
          </p:cNvPicPr>
          <p:nvPr/>
        </p:nvPicPr>
        <p:blipFill>
          <a:blip r:embed="rId3"/>
          <a:stretch>
            <a:fillRect/>
          </a:stretch>
        </p:blipFill>
        <p:spPr>
          <a:xfrm>
            <a:off x="857224" y="2614606"/>
            <a:ext cx="7429552" cy="3171848"/>
          </a:xfrm>
          <a:prstGeom prst="rect">
            <a:avLst/>
          </a:prstGeom>
        </p:spPr>
      </p:pic>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928670"/>
            <a:ext cx="7772400" cy="5092619"/>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برگه سنجش در </a:t>
            </a:r>
            <a:r>
              <a:rPr lang="fa-IR" sz="2200" b="1" dirty="0" smtClean="0">
                <a:solidFill>
                  <a:srgbClr val="002060"/>
                </a:solidFill>
                <a:cs typeface="B Nazanin" pitchFamily="2" charset="-78"/>
              </a:rPr>
              <a:t>سطح يک </a:t>
            </a:r>
            <a:r>
              <a:rPr lang="fa-IR" sz="2200" dirty="0" smtClean="0">
                <a:solidFill>
                  <a:srgbClr val="002060"/>
                </a:solidFill>
                <a:cs typeface="B Nazanin" pitchFamily="2" charset="-78"/>
              </a:rPr>
              <a:t>شامل:</a:t>
            </a:r>
            <a:br>
              <a:rPr lang="fa-IR" sz="2200" dirty="0" smtClean="0">
                <a:solidFill>
                  <a:srgbClr val="002060"/>
                </a:solidFill>
                <a:cs typeface="B Nazanin" pitchFamily="2" charset="-78"/>
              </a:rPr>
            </a:br>
            <a:r>
              <a:rPr lang="fa-IR" sz="2200" dirty="0" smtClean="0">
                <a:solidFill>
                  <a:srgbClr val="002060"/>
                </a:solidFill>
                <a:cs typeface="B Nazanin" pitchFamily="2" charset="-78"/>
              </a:rPr>
              <a:t>1) توانايي مدرس</a:t>
            </a:r>
            <a:br>
              <a:rPr lang="fa-IR" sz="2200" dirty="0" smtClean="0">
                <a:solidFill>
                  <a:srgbClr val="002060"/>
                </a:solidFill>
                <a:cs typeface="B Nazanin" pitchFamily="2" charset="-78"/>
              </a:rPr>
            </a:br>
            <a:r>
              <a:rPr lang="fa-IR" sz="2200" dirty="0" smtClean="0">
                <a:solidFill>
                  <a:srgbClr val="002060"/>
                </a:solidFill>
                <a:cs typeface="B Nazanin" pitchFamily="2" charset="-78"/>
              </a:rPr>
              <a:t>2) کيفيت مواد آموزشي</a:t>
            </a:r>
            <a:br>
              <a:rPr lang="fa-IR" sz="2200" dirty="0" smtClean="0">
                <a:solidFill>
                  <a:srgbClr val="002060"/>
                </a:solidFill>
                <a:cs typeface="B Nazanin" pitchFamily="2" charset="-78"/>
              </a:rPr>
            </a:br>
            <a:r>
              <a:rPr lang="fa-IR" sz="2200" dirty="0" smtClean="0">
                <a:solidFill>
                  <a:srgbClr val="002060"/>
                </a:solidFill>
                <a:cs typeface="B Nazanin" pitchFamily="2" charset="-78"/>
              </a:rPr>
              <a:t>3) وضعيت محيط آموزش</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ارتباط اطلاعات فراگرفته شده با کار کارکنان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در </a:t>
            </a:r>
            <a:r>
              <a:rPr lang="fa-IR" sz="2200" b="1" dirty="0" smtClean="0">
                <a:solidFill>
                  <a:srgbClr val="002060"/>
                </a:solidFill>
                <a:cs typeface="B Nazanin" pitchFamily="2" charset="-78"/>
              </a:rPr>
              <a:t>سطح دو </a:t>
            </a:r>
            <a:r>
              <a:rPr lang="fa-IR" sz="2200" dirty="0" smtClean="0">
                <a:solidFill>
                  <a:srgbClr val="002060"/>
                </a:solidFill>
                <a:cs typeface="B Nazanin" pitchFamily="2" charset="-78"/>
              </a:rPr>
              <a:t>ارزيابي به صورت کتبي است، که از طريق آن مشخص مي گردد کدام يک از کارکنان در درک و فهم مطالب آموزشي ضعف دارد و در کدام قسمت اين مشکل ايجاد شده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t>
            </a:r>
            <a:r>
              <a:rPr lang="fa-IR" sz="2200" b="1" dirty="0" smtClean="0">
                <a:solidFill>
                  <a:srgbClr val="002060"/>
                </a:solidFill>
                <a:cs typeface="B Nazanin" pitchFamily="2" charset="-78"/>
              </a:rPr>
              <a:t>سطح سه</a:t>
            </a:r>
            <a:r>
              <a:rPr lang="fa-IR" sz="2200" dirty="0" smtClean="0">
                <a:solidFill>
                  <a:srgbClr val="002060"/>
                </a:solidFill>
                <a:cs typeface="B Nazanin" pitchFamily="2" charset="-78"/>
              </a:rPr>
              <a:t>، بررسي مي نمايد آيا در نتيجه شرکت در کلاس ها، عملکرد کاري آنان افزايش يافته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t>
            </a:r>
            <a:r>
              <a:rPr lang="fa-IR" sz="2200" b="1" dirty="0" smtClean="0">
                <a:solidFill>
                  <a:srgbClr val="002060"/>
                </a:solidFill>
                <a:cs typeface="B Nazanin" pitchFamily="2" charset="-78"/>
              </a:rPr>
              <a:t>سطح چهار</a:t>
            </a:r>
            <a:r>
              <a:rPr lang="fa-IR" sz="2200" dirty="0" smtClean="0">
                <a:solidFill>
                  <a:srgbClr val="002060"/>
                </a:solidFill>
                <a:cs typeface="B Nazanin" pitchFamily="2" charset="-78"/>
              </a:rPr>
              <a:t>، مسئول سنجش سطح هزينه هاي کاهش يافته در اثر آموزش مي باشد.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928670"/>
            <a:ext cx="7772400" cy="5092619"/>
          </a:xfr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oAutofit/>
          </a:bodyPr>
          <a:lstStyle/>
          <a:p>
            <a:pPr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t>
            </a:r>
            <a:r>
              <a:rPr lang="fa-IR" sz="2200" b="1" dirty="0" smtClean="0">
                <a:solidFill>
                  <a:srgbClr val="002060"/>
                </a:solidFill>
                <a:cs typeface="B Nazanin" pitchFamily="2" charset="-78"/>
              </a:rPr>
              <a:t>پيگيري پيوسته:</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هدف از اين مرحله باقي ماندن بر سر تعهدات براي گسترش و تعمق مداوم دانايي سازماني، علي رغم فشارهايي است که ممکن است بر روي سازمان وجود داشته باشد.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060849"/>
            <a:ext cx="7772400" cy="3816424"/>
          </a:xfrm>
        </p:spPr>
        <p:txBody>
          <a:bodyPr anchor="t" anchorCtr="0">
            <a:noAutofit/>
          </a:bodyPr>
          <a:lstStyle/>
          <a:p>
            <a:pPr lvl="0" algn="r">
              <a:defRPr/>
            </a:pPr>
            <a:r>
              <a:rPr lang="fa-IR" sz="2200" dirty="0" smtClean="0">
                <a:solidFill>
                  <a:srgbClr val="002060"/>
                </a:solidFill>
                <a:cs typeface="B Nazanin" pitchFamily="2" charset="-78"/>
              </a:rPr>
              <a:t>1- </a:t>
            </a:r>
            <a:r>
              <a:rPr lang="en-US" sz="2200" dirty="0" smtClean="0">
                <a:solidFill>
                  <a:srgbClr val="002060"/>
                </a:solidFill>
                <a:latin typeface="Iskoola Pota" pitchFamily="34" charset="0"/>
                <a:cs typeface="Iskoola Pota" pitchFamily="34" charset="0"/>
              </a:rPr>
              <a:t>BOM (Bill Of Material)</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827584" y="1071546"/>
            <a:ext cx="7488832"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واژگان کليدي مهارت</a:t>
            </a:r>
            <a:endParaRPr kumimoji="0" lang="fa-IR" sz="360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060849"/>
            <a:ext cx="7772400" cy="3888432"/>
          </a:xfrm>
        </p:spPr>
        <p:txBody>
          <a:bodyPr anchor="t" anchorCtr="0">
            <a:noAutofit/>
          </a:bodyPr>
          <a:lstStyle/>
          <a:p>
            <a:pPr lvl="0" algn="r">
              <a:defRPr/>
            </a:pPr>
            <a:r>
              <a:rPr lang="fa-IR" sz="2200" dirty="0" smtClean="0">
                <a:solidFill>
                  <a:srgbClr val="002060"/>
                </a:solidFill>
                <a:cs typeface="B Nazanin" pitchFamily="2" charset="-78"/>
              </a:rPr>
              <a:t>1- کدام گزينه جزء مراحل مربوط به مرحله تحليل برنامه هاي آموزشي سازمان نمي باشد.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الف) محک زني سازمان با سازمان هاي رقيب</a:t>
            </a:r>
            <a:br>
              <a:rPr lang="fa-IR" sz="2200" dirty="0" smtClean="0">
                <a:solidFill>
                  <a:srgbClr val="002060"/>
                </a:solidFill>
                <a:cs typeface="B Nazanin" pitchFamily="2" charset="-78"/>
              </a:rPr>
            </a:br>
            <a:r>
              <a:rPr lang="fa-IR" sz="2200" dirty="0" smtClean="0">
                <a:solidFill>
                  <a:srgbClr val="002060"/>
                </a:solidFill>
                <a:cs typeface="B Nazanin" pitchFamily="2" charset="-78"/>
              </a:rPr>
              <a:t>ب) مقايسه مهارت هاي موجود در سازمان با مهارت هاي موردنياز پس از پياده سازي </a:t>
            </a:r>
            <a:r>
              <a:rPr lang="en-US" sz="2200" dirty="0" smtClean="0">
                <a:solidFill>
                  <a:srgbClr val="002060"/>
                </a:solidFill>
                <a:latin typeface="Iskoola Pota" pitchFamily="34" charset="0"/>
                <a:cs typeface="Iskoola Pota" pitchFamily="34" charset="0"/>
              </a:rPr>
              <a:t>ERP</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ج) نگاهي دوباره به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د) مقايسه مواد آموزشي با اهداف راهبردي سازمان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hlinkClick r:id="rId2" action="ppaction://hlinksldjump"/>
              </a:rPr>
              <a:t>(جواب)</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1785918" y="1071546"/>
            <a:ext cx="5457836"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آزمون چند گزينه اي مهارت</a:t>
            </a:r>
            <a:endParaRPr kumimoji="0" lang="fa-IR" sz="360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060849"/>
            <a:ext cx="7772400" cy="3888432"/>
          </a:xfrm>
        </p:spPr>
        <p:txBody>
          <a:bodyPr anchor="t" anchorCtr="0">
            <a:noAutofit/>
          </a:bodyPr>
          <a:lstStyle/>
          <a:p>
            <a:pPr lvl="0" algn="r">
              <a:defRPr/>
            </a:pPr>
            <a:r>
              <a:rPr lang="fa-IR" sz="2200" dirty="0" smtClean="0">
                <a:solidFill>
                  <a:srgbClr val="002060"/>
                </a:solidFill>
                <a:cs typeface="B Nazanin" pitchFamily="2" charset="-78"/>
              </a:rPr>
              <a:t>2- کدام گزينه، راجع به سطوح ارزيابي، برنامه هاي آموزشي سازمان صحيح مي باشد.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الف) سطح يک، نحوه آموزش را مورد ارزيابي قرار مي دهد.</a:t>
            </a:r>
            <a:br>
              <a:rPr lang="fa-IR" sz="2200" dirty="0" smtClean="0">
                <a:solidFill>
                  <a:srgbClr val="002060"/>
                </a:solidFill>
                <a:cs typeface="B Nazanin" pitchFamily="2" charset="-78"/>
              </a:rPr>
            </a:br>
            <a:r>
              <a:rPr lang="fa-IR" sz="2200" dirty="0" smtClean="0">
                <a:solidFill>
                  <a:srgbClr val="002060"/>
                </a:solidFill>
                <a:cs typeface="B Nazanin" pitchFamily="2" charset="-78"/>
              </a:rPr>
              <a:t>ب) سطح سه، دانش کسب شده از آموزش را مي سنجد.</a:t>
            </a:r>
            <a:br>
              <a:rPr lang="fa-IR" sz="2200" dirty="0" smtClean="0">
                <a:solidFill>
                  <a:srgbClr val="002060"/>
                </a:solidFill>
                <a:cs typeface="B Nazanin" pitchFamily="2" charset="-78"/>
              </a:rPr>
            </a:br>
            <a:r>
              <a:rPr lang="fa-IR" sz="2200" dirty="0" smtClean="0">
                <a:solidFill>
                  <a:srgbClr val="002060"/>
                </a:solidFill>
                <a:cs typeface="B Nazanin" pitchFamily="2" charset="-78"/>
              </a:rPr>
              <a:t>ج) سطح دو، تاثيرات مالي بر سازمان را محک مي زند.</a:t>
            </a:r>
            <a:br>
              <a:rPr lang="fa-IR" sz="2200" dirty="0" smtClean="0">
                <a:solidFill>
                  <a:srgbClr val="002060"/>
                </a:solidFill>
                <a:cs typeface="B Nazanin" pitchFamily="2" charset="-78"/>
              </a:rPr>
            </a:br>
            <a:r>
              <a:rPr lang="fa-IR" sz="2200" dirty="0" smtClean="0">
                <a:solidFill>
                  <a:srgbClr val="002060"/>
                </a:solidFill>
                <a:cs typeface="B Nazanin" pitchFamily="2" charset="-78"/>
              </a:rPr>
              <a:t>د) سطح چهار، تغيير رفتار کارکنان در نتيجه آموزش را مورد بررسي قرار مي دهد.</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hlinkClick r:id="rId2" action="ppaction://hlinksldjump"/>
              </a:rPr>
              <a:t> (جواب)</a:t>
            </a:r>
            <a:endParaRPr lang="fa-IR" sz="2200" dirty="0" smtClean="0">
              <a:solidFill>
                <a:srgbClr val="002060"/>
              </a:solidFill>
              <a:cs typeface="B Nazanin" pitchFamily="2" charset="-78"/>
            </a:endParaRPr>
          </a:p>
        </p:txBody>
      </p:sp>
      <p:sp>
        <p:nvSpPr>
          <p:cNvPr id="9" name="Title 1"/>
          <p:cNvSpPr txBox="1">
            <a:spLocks/>
          </p:cNvSpPr>
          <p:nvPr/>
        </p:nvSpPr>
        <p:spPr>
          <a:xfrm>
            <a:off x="1785918" y="1071546"/>
            <a:ext cx="5457836"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آزمون چند گزينه اي مهارت</a:t>
            </a:r>
            <a:endParaRPr kumimoji="0" lang="fa-IR" sz="360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060848"/>
            <a:ext cx="7772400" cy="3888431"/>
          </a:xfrm>
        </p:spPr>
        <p:txBody>
          <a:bodyPr anchor="t" anchorCtr="0">
            <a:noAutofit/>
          </a:bodyPr>
          <a:lstStyle/>
          <a:p>
            <a:pPr lvl="0" algn="r">
              <a:defRPr/>
            </a:pPr>
            <a:endParaRPr lang="fa-IR" sz="2200" dirty="0" smtClean="0">
              <a:solidFill>
                <a:srgbClr val="002060"/>
              </a:solidFill>
              <a:cs typeface="B Nazanin" pitchFamily="2" charset="-78"/>
            </a:endParaRPr>
          </a:p>
        </p:txBody>
      </p:sp>
      <p:sp>
        <p:nvSpPr>
          <p:cNvPr id="9" name="Title 1"/>
          <p:cNvSpPr txBox="1">
            <a:spLocks/>
          </p:cNvSpPr>
          <p:nvPr/>
        </p:nvSpPr>
        <p:spPr>
          <a:xfrm>
            <a:off x="1785918" y="1071546"/>
            <a:ext cx="5457836"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پاسخ آزمون چند گزينه اي</a:t>
            </a:r>
            <a:endParaRPr kumimoji="0" lang="fa-IR" sz="3600" i="0" u="none" strike="noStrike" kern="1200" cap="none" spc="0" normalizeH="0" baseline="0" noProof="0" dirty="0">
              <a:ln>
                <a:noFill/>
              </a:ln>
              <a:effectLst/>
              <a:uLnTx/>
              <a:uFillTx/>
              <a:latin typeface="+mj-lt"/>
              <a:ea typeface="+mj-ea"/>
              <a:cs typeface="+mj-cs"/>
            </a:endParaRPr>
          </a:p>
        </p:txBody>
      </p:sp>
      <p:graphicFrame>
        <p:nvGraphicFramePr>
          <p:cNvPr id="4" name="Table 3"/>
          <p:cNvGraphicFramePr>
            <a:graphicFrameLocks noGrp="1"/>
          </p:cNvGraphicFramePr>
          <p:nvPr/>
        </p:nvGraphicFramePr>
        <p:xfrm>
          <a:off x="1714480" y="2928934"/>
          <a:ext cx="6096000" cy="1651000"/>
        </p:xfrm>
        <a:graphic>
          <a:graphicData uri="http://schemas.openxmlformats.org/drawingml/2006/table">
            <a:tbl>
              <a:tblPr firstRow="1" bandRow="1">
                <a:tableStyleId>{5C22544A-7EE6-4342-B048-85BDC9FD1C3A}</a:tableStyleId>
              </a:tblPr>
              <a:tblGrid>
                <a:gridCol w="3214710"/>
                <a:gridCol w="1643074"/>
                <a:gridCol w="1238216"/>
              </a:tblGrid>
              <a:tr h="370840">
                <a:tc>
                  <a:txBody>
                    <a:bodyPr/>
                    <a:lstStyle/>
                    <a:p>
                      <a:pPr algn="ctr"/>
                      <a:r>
                        <a:rPr lang="fa-IR" dirty="0" smtClean="0">
                          <a:cs typeface="B Nazanin" pitchFamily="2" charset="-78"/>
                        </a:rPr>
                        <a:t>لينک بازگشت</a:t>
                      </a:r>
                      <a:r>
                        <a:rPr lang="fa-IR" baseline="0" dirty="0" smtClean="0">
                          <a:cs typeface="B Nazanin" pitchFamily="2" charset="-78"/>
                        </a:rPr>
                        <a:t> به سوال</a:t>
                      </a:r>
                      <a:endParaRPr lang="en-US" dirty="0">
                        <a:cs typeface="B Nazanin" pitchFamily="2" charset="-78"/>
                      </a:endParaRPr>
                    </a:p>
                  </a:txBody>
                  <a:tcPr/>
                </a:tc>
                <a:tc>
                  <a:txBody>
                    <a:bodyPr/>
                    <a:lstStyle/>
                    <a:p>
                      <a:pPr algn="ctr"/>
                      <a:r>
                        <a:rPr lang="fa-IR" dirty="0" smtClean="0">
                          <a:cs typeface="B Nazanin" pitchFamily="2" charset="-78"/>
                        </a:rPr>
                        <a:t>پاسخ</a:t>
                      </a:r>
                      <a:endParaRPr lang="en-US" dirty="0">
                        <a:cs typeface="B Nazanin" pitchFamily="2" charset="-78"/>
                      </a:endParaRPr>
                    </a:p>
                  </a:txBody>
                  <a:tcPr/>
                </a:tc>
                <a:tc>
                  <a:txBody>
                    <a:bodyPr/>
                    <a:lstStyle/>
                    <a:p>
                      <a:pPr algn="ctr"/>
                      <a:r>
                        <a:rPr lang="fa-IR" dirty="0" smtClean="0">
                          <a:cs typeface="B Nazanin" pitchFamily="2" charset="-78"/>
                        </a:rPr>
                        <a:t>سوال</a:t>
                      </a:r>
                      <a:endParaRPr lang="en-US" dirty="0">
                        <a:cs typeface="B Nazanin" pitchFamily="2" charset="-78"/>
                      </a:endParaRPr>
                    </a:p>
                  </a:txBody>
                  <a:tcPr/>
                </a:tc>
              </a:tr>
              <a:tr h="370840">
                <a:tc>
                  <a:txBody>
                    <a:bodyPr/>
                    <a:lstStyle/>
                    <a:p>
                      <a:pPr algn="ctr"/>
                      <a:r>
                        <a:rPr lang="fa-IR" dirty="0" smtClean="0">
                          <a:cs typeface="B Nazanin" pitchFamily="2" charset="-78"/>
                          <a:hlinkClick r:id="rId2" action="ppaction://hlinksldjump"/>
                        </a:rPr>
                        <a:t>بازگشت</a:t>
                      </a:r>
                      <a:r>
                        <a:rPr lang="fa-IR" baseline="0" dirty="0" smtClean="0">
                          <a:cs typeface="B Nazanin" pitchFamily="2" charset="-78"/>
                          <a:hlinkClick r:id="rId2" action="ppaction://hlinksldjump"/>
                        </a:rPr>
                        <a:t> به سوال 1</a:t>
                      </a:r>
                      <a:endParaRPr lang="fa-IR" baseline="0" dirty="0" smtClean="0">
                        <a:cs typeface="B Nazanin" pitchFamily="2" charset="-78"/>
                      </a:endParaRPr>
                    </a:p>
                    <a:p>
                      <a:pPr algn="ctr"/>
                      <a:endParaRPr lang="en-US" dirty="0">
                        <a:cs typeface="B Nazanin" pitchFamily="2" charset="-78"/>
                      </a:endParaRPr>
                    </a:p>
                  </a:txBody>
                  <a:tcPr/>
                </a:tc>
                <a:tc>
                  <a:txBody>
                    <a:bodyPr/>
                    <a:lstStyle/>
                    <a:p>
                      <a:pPr algn="ctr"/>
                      <a:r>
                        <a:rPr lang="fa-IR" dirty="0" smtClean="0">
                          <a:cs typeface="B Nazanin" pitchFamily="2" charset="-78"/>
                        </a:rPr>
                        <a:t>ب</a:t>
                      </a:r>
                      <a:endParaRPr lang="en-US" dirty="0">
                        <a:cs typeface="B Nazanin" pitchFamily="2" charset="-78"/>
                      </a:endParaRPr>
                    </a:p>
                  </a:txBody>
                  <a:tcPr/>
                </a:tc>
                <a:tc>
                  <a:txBody>
                    <a:bodyPr/>
                    <a:lstStyle/>
                    <a:p>
                      <a:pPr algn="ctr"/>
                      <a:r>
                        <a:rPr lang="fa-IR" dirty="0" smtClean="0">
                          <a:cs typeface="B Nazanin" pitchFamily="2" charset="-78"/>
                        </a:rPr>
                        <a:t>1</a:t>
                      </a:r>
                      <a:endParaRPr lang="en-US" dirty="0">
                        <a:cs typeface="B Nazanin" pitchFamily="2" charset="-78"/>
                      </a:endParaRPr>
                    </a:p>
                  </a:txBody>
                  <a:tcPr/>
                </a:tc>
              </a:tr>
              <a:tr h="401328">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cs typeface="B Nazanin" pitchFamily="2" charset="-78"/>
                          <a:hlinkClick r:id="rId3" action="ppaction://hlinksldjump"/>
                        </a:rPr>
                        <a:t>بازگشت</a:t>
                      </a:r>
                      <a:r>
                        <a:rPr lang="fa-IR" baseline="0" dirty="0" smtClean="0">
                          <a:cs typeface="B Nazanin" pitchFamily="2" charset="-78"/>
                          <a:hlinkClick r:id="rId3" action="ppaction://hlinksldjump"/>
                        </a:rPr>
                        <a:t> به سوال 2</a:t>
                      </a:r>
                      <a:endParaRPr lang="en-US" dirty="0" smtClean="0">
                        <a:cs typeface="B Nazanin" pitchFamily="2" charset="-78"/>
                      </a:endParaRPr>
                    </a:p>
                    <a:p>
                      <a:pPr algn="ctr"/>
                      <a:endParaRPr lang="en-US" dirty="0">
                        <a:cs typeface="B Nazanin" pitchFamily="2" charset="-78"/>
                      </a:endParaRPr>
                    </a:p>
                  </a:txBody>
                  <a:tcPr/>
                </a:tc>
                <a:tc>
                  <a:txBody>
                    <a:bodyPr/>
                    <a:lstStyle/>
                    <a:p>
                      <a:pPr algn="ctr"/>
                      <a:r>
                        <a:rPr lang="fa-IR" dirty="0" smtClean="0">
                          <a:cs typeface="B Nazanin" pitchFamily="2" charset="-78"/>
                        </a:rPr>
                        <a:t>الف</a:t>
                      </a:r>
                      <a:endParaRPr lang="en-US" dirty="0">
                        <a:cs typeface="B Nazanin" pitchFamily="2" charset="-78"/>
                      </a:endParaRPr>
                    </a:p>
                  </a:txBody>
                  <a:tcPr/>
                </a:tc>
                <a:tc>
                  <a:txBody>
                    <a:bodyPr/>
                    <a:lstStyle/>
                    <a:p>
                      <a:pPr algn="ctr"/>
                      <a:r>
                        <a:rPr lang="fa-IR" dirty="0" smtClean="0">
                          <a:cs typeface="B Nazanin" pitchFamily="2" charset="-78"/>
                        </a:rPr>
                        <a:t>2</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060848"/>
            <a:ext cx="7772400" cy="3888431"/>
          </a:xfrm>
        </p:spPr>
        <p:txBody>
          <a:bodyPr anchor="t" anchorCtr="0">
            <a:noAutofit/>
          </a:bodyPr>
          <a:lstStyle/>
          <a:p>
            <a:pPr lvl="0" algn="r">
              <a:defRPr/>
            </a:pPr>
            <a:r>
              <a:rPr lang="fa-IR" sz="2200" dirty="0" smtClean="0">
                <a:solidFill>
                  <a:srgbClr val="002060"/>
                </a:solidFill>
                <a:cs typeface="B Nazanin" pitchFamily="2" charset="-78"/>
              </a:rPr>
              <a:t>1- سازمان هاي بهره بردار را با ذکر يک مثال، توضيح دهيد.</a:t>
            </a:r>
            <a:r>
              <a:rPr lang="fa-IR" sz="2200" dirty="0" smtClean="0">
                <a:solidFill>
                  <a:srgbClr val="002060"/>
                </a:solidFill>
                <a:cs typeface="B Nazanin" pitchFamily="2" charset="-78"/>
                <a:hlinkClick r:id="rId2" action="ppaction://hlinksldjump"/>
              </a:rPr>
              <a:t>(جواب)</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2- 4 مورد از احتياط هاي لازم در استفاده از سيستم هاي يکپارچه را ذکر نماييد.</a:t>
            </a:r>
            <a:r>
              <a:rPr lang="fa-IR" sz="2200" dirty="0" smtClean="0">
                <a:solidFill>
                  <a:srgbClr val="002060"/>
                </a:solidFill>
                <a:cs typeface="B Nazanin" pitchFamily="2" charset="-78"/>
                <a:hlinkClick r:id="rId2" action="ppaction://hlinksldjump"/>
              </a:rPr>
              <a:t> (جواب) </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3- برنامه ريزي منابع آموزشي را تعريف و مراحل انجام آن را ذکر کنيد.</a:t>
            </a:r>
            <a:r>
              <a:rPr lang="fa-IR" sz="2200" dirty="0" smtClean="0">
                <a:solidFill>
                  <a:srgbClr val="002060"/>
                </a:solidFill>
                <a:cs typeface="B Nazanin" pitchFamily="2" charset="-78"/>
                <a:hlinkClick r:id="rId2" action="ppaction://hlinksldjump"/>
              </a:rPr>
              <a:t> (جواب)</a:t>
            </a: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سطوح ارزيابي برنامه آموزشي را مختصرا توضيح دهيد.</a:t>
            </a:r>
            <a:r>
              <a:rPr lang="fa-IR" sz="2200" dirty="0" smtClean="0">
                <a:solidFill>
                  <a:srgbClr val="002060"/>
                </a:solidFill>
                <a:cs typeface="B Nazanin" pitchFamily="2" charset="-78"/>
                <a:hlinkClick r:id="rId2" action="ppaction://hlinksldjump"/>
              </a:rPr>
              <a:t> (جواب)</a:t>
            </a:r>
            <a:endParaRPr lang="fa-IR" sz="2200" dirty="0" smtClean="0">
              <a:solidFill>
                <a:srgbClr val="002060"/>
              </a:solidFill>
              <a:cs typeface="B Nazanin" pitchFamily="2" charset="-78"/>
            </a:endParaRPr>
          </a:p>
        </p:txBody>
      </p:sp>
      <p:sp>
        <p:nvSpPr>
          <p:cNvPr id="9" name="Title 1"/>
          <p:cNvSpPr txBox="1">
            <a:spLocks/>
          </p:cNvSpPr>
          <p:nvPr/>
        </p:nvSpPr>
        <p:spPr>
          <a:xfrm>
            <a:off x="755576" y="1071546"/>
            <a:ext cx="7560840"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آزمون تشريحي مهارت</a:t>
            </a:r>
            <a:endParaRPr kumimoji="0" lang="fa-IR" sz="3600" i="0" u="none" strike="noStrike" kern="1200" cap="none" spc="0" normalizeH="0" baseline="0" noProof="0" dirty="0">
              <a:ln>
                <a:noFill/>
              </a:ln>
              <a:effectLst/>
              <a:uLnTx/>
              <a:uFillTx/>
              <a:latin typeface="+mj-lt"/>
              <a:ea typeface="+mj-ea"/>
              <a:cs typeface="+mj-cs"/>
            </a:endParaRPr>
          </a:p>
        </p:txBody>
      </p:sp>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ph type="ctrTitle"/>
          </p:nvPr>
        </p:nvSpPr>
        <p:spPr>
          <a:xfrm>
            <a:off x="685800" y="2130425"/>
            <a:ext cx="7772400" cy="3941781"/>
          </a:xfrm>
        </p:spPr>
        <p:txBody>
          <a:bodyPr anchor="t" anchorCtr="0">
            <a:noAutofit/>
          </a:bodyPr>
          <a:lstStyle/>
          <a:p>
            <a:pPr lvl="0" algn="r">
              <a:defRPr/>
            </a:pP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755576" y="1071546"/>
            <a:ext cx="7488832" cy="814392"/>
          </a:xfrm>
          <a:prstGeom prst="rect">
            <a:avLst/>
          </a:prstGeom>
        </p:spPr>
        <p:txBody>
          <a:bodyPr vert="horz" lIns="91440" tIns="45720" rIns="91440" bIns="45720" rtlCol="1" anchor="ctr">
            <a:normAutofit/>
          </a:bodyPr>
          <a:lstStyle/>
          <a:p>
            <a:pPr lvl="0" algn="ctr">
              <a:spcBef>
                <a:spcPct val="0"/>
              </a:spcBef>
            </a:pPr>
            <a:r>
              <a:rPr lang="fa-IR" sz="3600" dirty="0" smtClean="0">
                <a:cs typeface="B Nazanin" pitchFamily="2" charset="-78"/>
              </a:rPr>
              <a:t>پاسخ آزمون تشريحي</a:t>
            </a:r>
            <a:endParaRPr kumimoji="0" lang="fa-IR" sz="3600" i="0" u="none" strike="noStrike" kern="1200" cap="none" spc="0" normalizeH="0" baseline="0" noProof="0" dirty="0">
              <a:ln>
                <a:noFill/>
              </a:ln>
              <a:effectLst/>
              <a:uLnTx/>
              <a:uFillTx/>
              <a:latin typeface="+mj-lt"/>
              <a:ea typeface="+mj-ea"/>
              <a:cs typeface="+mj-cs"/>
            </a:endParaRPr>
          </a:p>
        </p:txBody>
      </p:sp>
      <p:graphicFrame>
        <p:nvGraphicFramePr>
          <p:cNvPr id="4" name="Table 3"/>
          <p:cNvGraphicFramePr>
            <a:graphicFrameLocks noGrp="1"/>
          </p:cNvGraphicFramePr>
          <p:nvPr/>
        </p:nvGraphicFramePr>
        <p:xfrm>
          <a:off x="1643042" y="2571744"/>
          <a:ext cx="6096000" cy="266192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a:r>
                        <a:rPr lang="fa-IR" dirty="0" smtClean="0">
                          <a:cs typeface="B Nazanin" pitchFamily="2" charset="-78"/>
                        </a:rPr>
                        <a:t>بازگشت به سوال</a:t>
                      </a:r>
                      <a:endParaRPr lang="en-US" dirty="0">
                        <a:cs typeface="B Nazanin" pitchFamily="2" charset="-78"/>
                      </a:endParaRPr>
                    </a:p>
                  </a:txBody>
                  <a:tcPr/>
                </a:tc>
                <a:tc>
                  <a:txBody>
                    <a:bodyPr/>
                    <a:lstStyle/>
                    <a:p>
                      <a:pPr algn="ctr"/>
                      <a:r>
                        <a:rPr lang="fa-IR" dirty="0" smtClean="0">
                          <a:cs typeface="B Nazanin" pitchFamily="2" charset="-78"/>
                        </a:rPr>
                        <a:t>پاسخ</a:t>
                      </a:r>
                      <a:endParaRPr lang="en-US" dirty="0">
                        <a:cs typeface="B Nazanin" pitchFamily="2" charset="-78"/>
                      </a:endParaRPr>
                    </a:p>
                  </a:txBody>
                  <a:tcPr/>
                </a:tc>
                <a:tc>
                  <a:txBody>
                    <a:bodyPr/>
                    <a:lstStyle/>
                    <a:p>
                      <a:pPr algn="ctr"/>
                      <a:r>
                        <a:rPr lang="fa-IR" dirty="0" smtClean="0">
                          <a:cs typeface="B Nazanin" pitchFamily="2" charset="-78"/>
                        </a:rPr>
                        <a:t>سوال</a:t>
                      </a:r>
                      <a:endParaRPr lang="en-US" dirty="0">
                        <a:cs typeface="B Nazanin" pitchFamily="2" charset="-78"/>
                      </a:endParaRPr>
                    </a:p>
                  </a:txBody>
                  <a:tcPr/>
                </a:tc>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cs typeface="B Nazanin" pitchFamily="2" charset="-78"/>
                          <a:hlinkClick r:id="rId2" action="ppaction://hlinksldjump"/>
                        </a:rPr>
                        <a:t>بازگشت به سوال 1</a:t>
                      </a:r>
                      <a:endParaRPr lang="en-US" dirty="0" smtClean="0">
                        <a:cs typeface="B Nazanin" pitchFamily="2" charset="-78"/>
                      </a:endParaRPr>
                    </a:p>
                    <a:p>
                      <a:pPr algn="ctr"/>
                      <a:endParaRPr lang="en-US" dirty="0">
                        <a:cs typeface="B Nazanin" pitchFamily="2" charset="-78"/>
                      </a:endParaRPr>
                    </a:p>
                  </a:txBody>
                  <a:tcPr/>
                </a:tc>
                <a:tc>
                  <a:txBody>
                    <a:bodyPr/>
                    <a:lstStyle/>
                    <a:p>
                      <a:pPr algn="ctr"/>
                      <a:r>
                        <a:rPr lang="fa-IR" dirty="0" smtClean="0">
                          <a:cs typeface="B Nazanin" pitchFamily="2" charset="-78"/>
                        </a:rPr>
                        <a:t>صفحه 171</a:t>
                      </a:r>
                      <a:endParaRPr lang="en-US" dirty="0">
                        <a:cs typeface="B Nazanin" pitchFamily="2" charset="-78"/>
                      </a:endParaRPr>
                    </a:p>
                  </a:txBody>
                  <a:tcPr/>
                </a:tc>
                <a:tc>
                  <a:txBody>
                    <a:bodyPr/>
                    <a:lstStyle/>
                    <a:p>
                      <a:pPr algn="ctr"/>
                      <a:r>
                        <a:rPr lang="fa-IR" dirty="0" smtClean="0">
                          <a:cs typeface="B Nazanin" pitchFamily="2" charset="-78"/>
                        </a:rPr>
                        <a:t>1</a:t>
                      </a:r>
                      <a:endParaRPr lang="en-US" dirty="0">
                        <a:cs typeface="B Nazanin" pitchFamily="2" charset="-78"/>
                      </a:endParaRPr>
                    </a:p>
                  </a:txBody>
                  <a:tcPr/>
                </a:tc>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cs typeface="B Nazanin" pitchFamily="2" charset="-78"/>
                          <a:hlinkClick r:id="rId2" action="ppaction://hlinksldjump"/>
                        </a:rPr>
                        <a:t>بازگشت به سوال 2</a:t>
                      </a:r>
                      <a:endParaRPr lang="en-US" dirty="0" smtClean="0">
                        <a:cs typeface="B Nazanin" pitchFamily="2" charset="-78"/>
                      </a:endParaRPr>
                    </a:p>
                    <a:p>
                      <a:pPr algn="ctr"/>
                      <a:endParaRPr lang="en-US" dirty="0">
                        <a:cs typeface="B Nazanin" pitchFamily="2" charset="-78"/>
                      </a:endParaRPr>
                    </a:p>
                  </a:txBody>
                  <a:tcPr/>
                </a:tc>
                <a:tc>
                  <a:txBody>
                    <a:bodyPr/>
                    <a:lstStyle/>
                    <a:p>
                      <a:pPr algn="ctr"/>
                      <a:r>
                        <a:rPr lang="fa-IR" dirty="0" smtClean="0">
                          <a:cs typeface="B Nazanin" pitchFamily="2" charset="-78"/>
                        </a:rPr>
                        <a:t>صفحه 198،199</a:t>
                      </a:r>
                      <a:endParaRPr lang="en-US" dirty="0">
                        <a:cs typeface="B Nazanin" pitchFamily="2" charset="-78"/>
                      </a:endParaRPr>
                    </a:p>
                  </a:txBody>
                  <a:tcPr/>
                </a:tc>
                <a:tc>
                  <a:txBody>
                    <a:bodyPr/>
                    <a:lstStyle/>
                    <a:p>
                      <a:pPr algn="ctr"/>
                      <a:r>
                        <a:rPr lang="fa-IR" dirty="0" smtClean="0">
                          <a:cs typeface="B Nazanin" pitchFamily="2" charset="-78"/>
                        </a:rPr>
                        <a:t>2</a:t>
                      </a:r>
                      <a:endParaRPr lang="en-US" dirty="0">
                        <a:cs typeface="B Nazanin" pitchFamily="2" charset="-78"/>
                      </a:endParaRPr>
                    </a:p>
                  </a:txBody>
                  <a:tcPr/>
                </a:tc>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cs typeface="B Nazanin" pitchFamily="2" charset="-78"/>
                          <a:hlinkClick r:id="rId2" action="ppaction://hlinksldjump"/>
                        </a:rPr>
                        <a:t>بازگشت به سوال 3</a:t>
                      </a:r>
                      <a:endParaRPr lang="en-US" dirty="0" smtClean="0">
                        <a:cs typeface="B Nazanin" pitchFamily="2" charset="-78"/>
                      </a:endParaRPr>
                    </a:p>
                    <a:p>
                      <a:pPr algn="ctr"/>
                      <a:endParaRPr lang="en-US" dirty="0">
                        <a:cs typeface="B Nazanin" pitchFamily="2" charset="-78"/>
                      </a:endParaRPr>
                    </a:p>
                  </a:txBody>
                  <a:tcPr/>
                </a:tc>
                <a:tc>
                  <a:txBody>
                    <a:bodyPr/>
                    <a:lstStyle/>
                    <a:p>
                      <a:pPr algn="ctr"/>
                      <a:r>
                        <a:rPr lang="fa-IR" dirty="0" smtClean="0">
                          <a:cs typeface="B Nazanin" pitchFamily="2" charset="-78"/>
                        </a:rPr>
                        <a:t>صفحه 267،268</a:t>
                      </a:r>
                      <a:endParaRPr lang="en-US" dirty="0">
                        <a:cs typeface="B Nazanin" pitchFamily="2" charset="-78"/>
                      </a:endParaRPr>
                    </a:p>
                  </a:txBody>
                  <a:tcPr/>
                </a:tc>
                <a:tc>
                  <a:txBody>
                    <a:bodyPr/>
                    <a:lstStyle/>
                    <a:p>
                      <a:pPr algn="ctr"/>
                      <a:r>
                        <a:rPr lang="fa-IR" dirty="0" smtClean="0">
                          <a:cs typeface="B Nazanin" pitchFamily="2" charset="-78"/>
                        </a:rPr>
                        <a:t>3</a:t>
                      </a:r>
                      <a:endParaRPr lang="en-US" dirty="0">
                        <a:cs typeface="B Nazanin" pitchFamily="2" charset="-78"/>
                      </a:endParaRPr>
                    </a:p>
                  </a:txBody>
                  <a:tcPr/>
                </a:tc>
              </a:tr>
              <a:tr h="370840">
                <a:tc>
                  <a:txBody>
                    <a:bodyPr/>
                    <a:lstStyle/>
                    <a:p>
                      <a:pPr algn="ctr"/>
                      <a:r>
                        <a:rPr lang="fa-IR" dirty="0" smtClean="0">
                          <a:cs typeface="B Nazanin" pitchFamily="2" charset="-78"/>
                          <a:hlinkClick r:id="rId2" action="ppaction://hlinksldjump"/>
                        </a:rPr>
                        <a:t>بازگشت</a:t>
                      </a:r>
                      <a:r>
                        <a:rPr lang="fa-IR" baseline="0" dirty="0" smtClean="0">
                          <a:cs typeface="B Nazanin" pitchFamily="2" charset="-78"/>
                          <a:hlinkClick r:id="rId2" action="ppaction://hlinksldjump"/>
                        </a:rPr>
                        <a:t> به سوال 4</a:t>
                      </a:r>
                      <a:endParaRPr lang="en-US" dirty="0">
                        <a:cs typeface="B Nazanin" pitchFamily="2" charset="-78"/>
                      </a:endParaRPr>
                    </a:p>
                  </a:txBody>
                  <a:tcPr/>
                </a:tc>
                <a:tc>
                  <a:txBody>
                    <a:bodyPr/>
                    <a:lstStyle/>
                    <a:p>
                      <a:pPr algn="ctr"/>
                      <a:r>
                        <a:rPr lang="fa-IR" dirty="0" smtClean="0">
                          <a:cs typeface="B Nazanin" pitchFamily="2" charset="-78"/>
                        </a:rPr>
                        <a:t>صفحه 274</a:t>
                      </a:r>
                      <a:endParaRPr lang="en-US" dirty="0">
                        <a:cs typeface="B Nazanin" pitchFamily="2" charset="-78"/>
                      </a:endParaRPr>
                    </a:p>
                  </a:txBody>
                  <a:tcPr/>
                </a:tc>
                <a:tc>
                  <a:txBody>
                    <a:bodyPr/>
                    <a:lstStyle/>
                    <a:p>
                      <a:pPr algn="ctr"/>
                      <a:r>
                        <a:rPr lang="fa-IR" dirty="0" smtClean="0">
                          <a:cs typeface="B Nazanin" pitchFamily="2" charset="-78"/>
                        </a:rPr>
                        <a:t>4</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176565475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0000"/>
  <p:tag name="ISPRING_RESOURCE_PATHS_HASH_2" val="25ba178365a4e8357f0e21613842a9620b75b3c"/>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3103</TotalTime>
  <Words>424</Words>
  <Application>Microsoft Office PowerPoint</Application>
  <PresentationFormat>On-screen Show (4:3)</PresentationFormat>
  <Paragraphs>88</Paragraphs>
  <Slides>24</Slides>
  <Notes>8</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بنام خدا</vt:lpstr>
      <vt:lpstr> نام درس : سيستم هاي برنامه ريزي منابع سازمان </vt:lpstr>
      <vt:lpstr>آشنايي دانشجو با :  1- مقدمه اي بر راه حل هاي راهبردي 2- بازمهندسي فرآيندها 3- اي.آر.پي، سازمان و مديريت 4- برنامه ريزي نيازهاي فراگيري و آموزش اي.آر.پي در سازمان 5- اي.آر.پي و فناوري اطلاعات 6- شرح اجزاي تشکيل دهنده اي.آر.پي    </vt:lpstr>
      <vt:lpstr>کم نبوده اند سازمان هايي که در پياده سازي اي.آر.پي مشکل داشته اند. پياده سازي اي.آر.پي تنها   نصب يک شمار برنامه نيست. بنيان اين فرآيند، از يک طرف مستلزم بستر سازي فرهنگي و نيازمند   آموزش و تربيت متخصصين کار با اين سيستم ها است. اين آموزش و تربيت نيز از طرف ديگر   نيازمند برنامه ريزي و زمان بندي است که اصطلاحا به برنامه ريزي نيازهاي آموزشي شناخته مي   شود.</vt:lpstr>
      <vt:lpstr>برنامه ريزي نيازهاي فراگيري و آموزشي اي.آر.پي در سازمان– مهارت 5  (فصل سوم و چهارم)</vt:lpstr>
      <vt:lpstr>فهرست مطالب</vt:lpstr>
      <vt:lpstr>آشنايي دانشجو با :   1-  سازمان هاي بهره بردار  2-  نحوه توسعه سيستم هاي برنامه ريزي منابع در سازمان هاي مهندسي  3-  چرخه توسعه  4- احتياط هاي لازم در استفاده از سيستم هاي يکپارچه  5- برنامه ريزي نيازهاي آموزشي  </vt:lpstr>
      <vt:lpstr>  گروه بزرگي از سازمان ها وجود دارند که داراي حجم وسيعي از تجهيزات و ماشين آلات بوده و ماموريتشان بهره گيري از تجهيزات سازماني و استفاده بهينه و برنامه ريزي شده از آنهاست. اين دسته از سازمان ها را Utilities يا بهره بردار تجهيزات مي نامند.( به عنوان مثال کارخانجات توليد برق). حال آنکه به جهت بهره برداري از تمامي منابع اين سازمان ها، بايد برنامه ريزي صحيح صورت پذيرد، لذا توسعه سيستم هاي برنامه ريزي منابع در  سازمان هاي بهره بردار به صورت زير مي باشد: - توسعه اطلاعات زيرساختاري - توسعه اطلاعات کارکردي تجهيزات - توسعه اطلاعات درختي تجهيزات تا سطح مجموعه ها - کدينگ اطلاعات عمليات - برنامه ريزي نگهداري و تعميرات و ......  </vt:lpstr>
      <vt:lpstr>      توسعه سيستم هاي برنامه ريزي منابع در سازمان هاي مهندسي يا مشاوره مهندسي به صورت زير مي باشد: - توسعه اطلاعات زيرساختاري - تعريف مراکز کاري - سيستم هاي مديريت پروژه - سيستم هاي مديريت مستندات و مديريت انتشار - سيستم هاي مديريت منابع انساني - سيستم هاي  منابع مالي سازمان - سيستم هاي مديريت موجودي      </vt:lpstr>
      <vt:lpstr>سازمان ها داراي استراتژي هاي متفاوتي در توليد کالا يا خدمات مي باشند. هر سازمان طي يک فرآيند مشخص، پس از پاسخ به سفارش هاي متعدد مشتريان خود، با مقداري کمبود به عنوان خالص درخواستي مواجه مي شود، که اين مقادير جهت جبران مورد ارزيابي هاي زير قرار خواهد گرفت: - اطلاعات BOM مهندسي و BOM توليد محصول فراخواني مي شود. - با استفاده از BOM توليد، اطلاعات برنامه ريزي و کنترل توليد، توان و زمان احتمالي خالص درخواستي محاسبه مي شود. - مستندات فني و مشخصات مجموعه هاي اصلي محصول ارزيابي مي شود. - چنانچه تغييري در محصول وجود داشته باشد با مشتري نهايي شده و مقدار سفارش نهايي در سيستم ثبت مي شود.</vt:lpstr>
      <vt:lpstr>در پياده سازي سيستم هاي يکپارچه، حساسيت هايي وجود دارد که رعايت آنها احتياط هايي را مي طلبد: - بسياري از افراد از پذيرفتن مسئوليت گريزانند. - تغييرات حاصله بدليل استفاده از سيستم هاي اطلاعاتي، ممکن است آرامش را برهم بزند. - کارکنان مجبورند بخشي از وقت خود را به يادگيري ابزارهاي جديد اختصاص دهند. - مديران اصلي بايد در دوران انتقال بسيار فعال عمل نمايند. - آموزش هاي لازم مي بايد به نحو تمام و کمال ارايه شود. - دوران پياده سازي نبايد بيش از اندازه طولاني شود. - مديران مي بايد بيش و پيش کارکنان توجيه شوند و پشتيبان تمام عيار پياده سازي باشند.</vt:lpstr>
      <vt:lpstr>برنامه ريزي نيازهاي آموزشي: يک فرآيند قاعده مند و زمان بندي شده به منظور برآورده نمودن نيازهاي آموزشي کوتاه و بلند مدت در جهت اهداف و رفع پياده سازي اي.آر.پي در سازمان است. اين برنامه ريزي از مفاهيمي مانند فهرست مهارت هاي مورد نياز، برنامه کلان آموزش و منطق ناخالص-به-خالص استفاده مي نمايد. اين مدل آموزشي از شش مرحله تشکيل شده است که شامل: - تحليل - مشاهده - طراحي - پياده سازي - ارزيابي - پيگيري پيوسته مي باشد.</vt:lpstr>
      <vt:lpstr>PowerPoint Presentation</vt:lpstr>
      <vt:lpstr>             تحليل: 1) نگاهي دوباره به سازمان 2) محک زني سازمان با سازمان هاي رقيب 3) مقايسه مواد آموزشي با اهداف راهبردي سازمان  مشاهده: 1) تعيين نوع آموزش 2) مقايسه مهارت هاي موجود سازمان با مهارت هاي مورد نياز پس از پياده سازي اي.آر.پي( که از مرحله قبل به دست آمده و اين مقايسه منطق ناخالص به خالص ناميده مي شود). 3) تشخيص اينکه کدام دسته از کارکنان با چه روشي بهتر يادگيري خواهند داشت. 4) اطمينان از اينکه، تمام نيازهاي کارکنان در رابطه با راه حل اي.آر.پي و پياده سازي آن تشخيص داده شده است.            </vt:lpstr>
      <vt:lpstr>                          طراحي: 1) تعيين نوع اطلاعاتي که با آموزش انتقال داده مي شود( که به فعاليت سازمان و به موارد استخراج شده در از مراحل قبل وابسته است). 2) ترتيب مواد آموزشي( بايد به نحوي باشد که بهترين اثر و بالاترين فراگيري را ايجاد نمايد).  پياده سازي: - نفوذ تدريجي اي.آر.پي در سازمان ماهيت اي.آر.پي از آن يک پديده همه چيز يا هيچ چيز ساخته است. چنانچه در سازمان فراگير شده و با موفقيت اجرا گردد همه چيز است. هيچ چيز است.                          </vt:lpstr>
      <vt:lpstr>                          ارزيابي: - اين معيار معطوف به ميزان فراگيري و درک صحيح افراد شرکت کننده در کلاس از کارکردهاي توابع مختلف سيستم و نحوه ارتباط مجموعه ها با يکديگر است.                                    </vt:lpstr>
      <vt:lpstr>                          - برگه سنجش در سطح يک شامل: 1) توانايي مدرس 2) کيفيت مواد آموزشي 3) وضعيت محيط آموزش 4) ارتباط اطلاعات فراگرفته شده با کار کارکنان  - در سطح دو ارزيابي به صورت کتبي است، که از طريق آن مشخص مي گردد کدام يک از کارکنان در درک و فهم مطالب آموزشي ضعف دارد و در کدام قسمت اين مشکل ايجاد شده است.  - سطح سه، بررسي مي نمايد آيا در نتيجه شرکت در کلاس ها، عملکرد کاري آنان افزايش يافته است؟  - سطح چهار، مسئول سنجش سطح هزينه هاي کاهش يافته در اثر آموزش مي باشد.                          </vt:lpstr>
      <vt:lpstr>                           پيگيري پيوسته: هدف از اين مرحله باقي ماندن بر سر تعهدات براي گسترش و تعمق مداوم دانايي سازماني، علي رغم فشارهايي است که ممکن است بر روي سازمان وجود داشته باشد.                                  </vt:lpstr>
      <vt:lpstr>1- BOM (Bill Of Material)  </vt:lpstr>
      <vt:lpstr>1- کدام گزينه جزء مراحل مربوط به مرحله تحليل برنامه هاي آموزشي سازمان نمي باشد.   الف) محک زني سازمان با سازمان هاي رقيب ب) مقايسه مهارت هاي موجود در سازمان با مهارت هاي موردنياز پس از پياده سازي ERP ج) نگاهي دوباره به سازمان د) مقايسه مواد آموزشي با اهداف راهبردي سازمان  (جواب) </vt:lpstr>
      <vt:lpstr>2- کدام گزينه، راجع به سطوح ارزيابي، برنامه هاي آموزشي سازمان صحيح مي باشد.  الف) سطح يک، نحوه آموزش را مورد ارزيابي قرار مي دهد. ب) سطح سه، دانش کسب شده از آموزش را مي سنجد. ج) سطح دو، تاثيرات مالي بر سازمان را محک مي زند. د) سطح چهار، تغيير رفتار کارکنان در نتيجه آموزش را مورد بررسي قرار مي دهد.   (جواب)</vt:lpstr>
      <vt:lpstr>PowerPoint Presentation</vt:lpstr>
      <vt:lpstr>1- سازمان هاي بهره بردار را با ذکر يک مثال، توضيح دهيد.(جواب)  2- 4 مورد از احتياط هاي لازم در استفاده از سيستم هاي يکپارچه را ذکر نماييد. (جواب)   3- برنامه ريزي منابع آموزشي را تعريف و مراحل انجام آن را ذکر کنيد. (جواب)  4- سطوح ارزيابي برنامه آموزشي را مختصرا توضيح دهيد. (جواب)</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pc1042</dc:creator>
  <cp:lastModifiedBy>Windows User</cp:lastModifiedBy>
  <cp:revision>514</cp:revision>
  <dcterms:created xsi:type="dcterms:W3CDTF">2011-12-07T06:36:08Z</dcterms:created>
  <dcterms:modified xsi:type="dcterms:W3CDTF">2020-05-28T03:34:09Z</dcterms:modified>
</cp:coreProperties>
</file>