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1" r:id="rId2"/>
    <p:sldId id="257" r:id="rId3"/>
    <p:sldId id="285" r:id="rId4"/>
    <p:sldId id="286" r:id="rId5"/>
    <p:sldId id="287" r:id="rId6"/>
    <p:sldId id="288" r:id="rId7"/>
    <p:sldId id="289" r:id="rId8"/>
    <p:sldId id="290" r:id="rId9"/>
    <p:sldId id="28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6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48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59058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43953" y="1085367"/>
            <a:ext cx="8591535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زنگ علوم</a:t>
            </a:r>
          </a:p>
          <a:p>
            <a:pPr indent="-1905" algn="ctr" rtl="1">
              <a:lnSpc>
                <a:spcPct val="200000"/>
              </a:lnSpc>
            </a:pPr>
            <a:r>
              <a:rPr lang="fa-IR" sz="48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جلسه  اول</a:t>
            </a:r>
            <a:endParaRPr lang="en-US" sz="480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1580390"/>
              </p:ext>
            </p:extLst>
          </p:nvPr>
        </p:nvGraphicFramePr>
        <p:xfrm>
          <a:off x="4394200" y="2362200"/>
          <a:ext cx="914400" cy="27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78" name="Equation" r:id="rId3" imgW="914400" imgH="272160" progId="Equation.DSMT4">
                  <p:embed/>
                </p:oleObj>
              </mc:Choice>
              <mc:Fallback>
                <p:oleObj name="Equation" r:id="rId3" imgW="914400" imgH="272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4200" y="2362200"/>
                        <a:ext cx="914400" cy="2714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928452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11840" y="2308318"/>
            <a:ext cx="11187952" cy="26930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fa-IR" sz="24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حل مسئله به روش تجربی :</a:t>
            </a:r>
            <a:endParaRPr lang="en-US" sz="24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marR="0" lvl="0" algn="just" rtl="1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tabLst>
                <a:tab pos="457200" algn="l"/>
              </a:tabLst>
            </a:pPr>
            <a:r>
              <a:rPr lang="fa-IR" sz="24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1) مراحل </a:t>
            </a:r>
            <a:r>
              <a:rPr lang="fa-IR" sz="24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حل مسئله :</a:t>
            </a:r>
            <a:endParaRPr lang="en-US" sz="24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marL="228600" marR="0" algn="just" rtl="1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</a:pPr>
            <a:r>
              <a:rPr lang="fa-IR" sz="24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الف ) نتیجه گیری و نظریه سازی. ب ) تکرار آزمایش . ج ) آزمایش. د ) فرضیه سازی. ه )پرسش</a:t>
            </a:r>
            <a:endParaRPr lang="en-US" sz="24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marL="228600" marR="0" algn="just" rtl="1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</a:pPr>
            <a:r>
              <a:rPr lang="fa-IR" sz="24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ح ) مشاهده</a:t>
            </a:r>
            <a:endParaRPr lang="en-US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-389965" y="5135833"/>
            <a:ext cx="12304059" cy="13285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marR="0" algn="just" rtl="1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</a:pPr>
            <a:r>
              <a:rPr lang="fa-IR" sz="24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2 ) مهارت لازم </a:t>
            </a:r>
            <a:endParaRPr lang="en-US" sz="24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marL="228600" marR="0" algn="just" rtl="1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</a:pPr>
            <a:r>
              <a:rPr lang="fa-IR" sz="24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الف ) یادداشت برداری. ب ) اندازه گیری. ج ) کار با ابزار. د ) جمع آوری اطلاعات. ه) مشاهده دقیق.</a:t>
            </a:r>
            <a:endParaRPr lang="en-US" sz="24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43971" t="26471" r="37942" b="46691"/>
          <a:stretch/>
        </p:blipFill>
        <p:spPr>
          <a:xfrm>
            <a:off x="611840" y="435076"/>
            <a:ext cx="3859306" cy="3219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15569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91672" y="2617692"/>
            <a:ext cx="11335870" cy="30828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marR="0" algn="just" rtl="1">
              <a:lnSpc>
                <a:spcPct val="200000"/>
              </a:lnSpc>
              <a:spcBef>
                <a:spcPts val="0"/>
              </a:spcBef>
              <a:spcAft>
                <a:spcPts val="1000"/>
              </a:spcAft>
            </a:pPr>
            <a:r>
              <a:rPr lang="fa-IR" sz="24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1</a:t>
            </a:r>
            <a:r>
              <a:rPr lang="fa-IR" sz="24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) مشاهده دقیق : مشاهده دقیق به معنای استفاده از حواس پنج گانه برای بررسی یم موضوع است . مشاهده می تواند با کمک حس بینایی یا شنوایی و ... هم انجام گیرد .</a:t>
            </a:r>
            <a:endParaRPr lang="en-US" sz="24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4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افتادن سیب از درخت رویدادی است که ممکن است هزاران نفر شاهد ان بوده باشند اما نیوتون اولین شخصی بود که این موضوع را به طور دقیق مورد مشاهده و بررسی قرار داد </a:t>
            </a:r>
            <a:endParaRPr lang="en-US" sz="24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912183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10987" y="1658476"/>
            <a:ext cx="11389659" cy="39497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marR="0" algn="just" rtl="1">
              <a:lnSpc>
                <a:spcPct val="200000"/>
              </a:lnSpc>
              <a:spcBef>
                <a:spcPts val="0"/>
              </a:spcBef>
              <a:spcAft>
                <a:spcPts val="1000"/>
              </a:spcAft>
            </a:pPr>
            <a:r>
              <a:rPr lang="fa-IR" sz="24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 </a:t>
            </a:r>
            <a:endParaRPr lang="en-US" sz="24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marR="0" lvl="0" algn="just" rtl="1">
              <a:lnSpc>
                <a:spcPct val="200000"/>
              </a:lnSpc>
              <a:spcBef>
                <a:spcPts val="0"/>
              </a:spcBef>
              <a:spcAft>
                <a:spcPts val="1000"/>
              </a:spcAft>
              <a:tabLst>
                <a:tab pos="457200" algn="l"/>
              </a:tabLst>
            </a:pPr>
            <a:r>
              <a:rPr lang="fa-IR" sz="24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2) پرسش </a:t>
            </a:r>
            <a:r>
              <a:rPr lang="fa-IR" sz="24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: سوالی است که تحقیق با آن شروع می شود . در هنگام سقوط سیب از درخت سوال زیادی در ذهن نیوتون مطرح </a:t>
            </a:r>
            <a:r>
              <a:rPr lang="fa-IR" sz="24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شد.</a:t>
            </a:r>
          </a:p>
          <a:p>
            <a:pPr marR="0" lvl="0" algn="just" rtl="1">
              <a:lnSpc>
                <a:spcPct val="200000"/>
              </a:lnSpc>
              <a:spcBef>
                <a:spcPts val="0"/>
              </a:spcBef>
              <a:spcAft>
                <a:spcPts val="1000"/>
              </a:spcAft>
              <a:tabLst>
                <a:tab pos="457200" algn="l"/>
              </a:tabLst>
            </a:pPr>
            <a:r>
              <a:rPr lang="fa-IR" sz="24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3 </a:t>
            </a:r>
            <a:r>
              <a:rPr lang="fa-IR" sz="24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) فرضیه سازی : فرضیه نوعی پاسخ احتمالی به پرسش مورد نظر است . فرضیه باید قابل آزمایش باشد . فرض کنید پرسش که برای نیوتون پیدا شد چنین باشد : چرا سیب به سمت زمین آمد ؟</a:t>
            </a:r>
            <a:endParaRPr lang="en-US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2648304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70647" y="2125032"/>
            <a:ext cx="11658600" cy="26930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marR="0" algn="just" rtl="1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</a:pPr>
            <a:r>
              <a:rPr lang="fa-IR" sz="24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برای پاسخ به چنین سوالی فرضیه های زیادی را می توان در نظر بگیریم مانند :</a:t>
            </a:r>
            <a:endParaRPr lang="en-US" sz="24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marL="228600" marR="0" algn="just" rtl="1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</a:pPr>
            <a:r>
              <a:rPr lang="fa-IR" sz="24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* شاید نیروی باد باعث افتادن سیب شده است .</a:t>
            </a:r>
            <a:endParaRPr lang="en-US" sz="24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marL="228600" marR="0" algn="just" rtl="1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</a:pPr>
            <a:r>
              <a:rPr lang="fa-IR" sz="24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* شاید وجود نیوتون در زیر درخت باعث افتادن سیب شده است .</a:t>
            </a:r>
            <a:endParaRPr lang="en-US" sz="24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marL="228600" marR="0" algn="just" rtl="1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</a:pPr>
            <a:r>
              <a:rPr lang="fa-IR" sz="24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* شاید ...</a:t>
            </a:r>
            <a:endParaRPr lang="en-US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4471" y="4844773"/>
            <a:ext cx="12057529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marR="0" algn="just" rtl="1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</a:pPr>
            <a:r>
              <a:rPr lang="fa-IR" sz="24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فرضیه هایی که یک دانشمند مطرح می کند همگی باید قابل آزمایش باشند . با کمی دقت می توانید آزمایش هایی برای قبول و یا رد هر کدام از فرضیه های بالا بسازید . فرضیه هایی که درست نبودن آن ها به اثبات می رسد ، به زودی کنار گذاشته می شوند .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6299" t="23714" r="46107" b="29227"/>
          <a:stretch/>
        </p:blipFill>
        <p:spPr>
          <a:xfrm>
            <a:off x="470647" y="585221"/>
            <a:ext cx="3267635" cy="3133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21942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96788" y="2337525"/>
            <a:ext cx="10744199" cy="29803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marR="0" algn="just" rtl="1">
              <a:lnSpc>
                <a:spcPct val="250000"/>
              </a:lnSpc>
              <a:spcBef>
                <a:spcPts val="0"/>
              </a:spcBef>
              <a:spcAft>
                <a:spcPts val="1000"/>
              </a:spcAft>
            </a:pPr>
            <a:r>
              <a:rPr lang="fa-IR" sz="24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و فرضیه های جدیدی جانشین ان ها می شوند .</a:t>
            </a:r>
            <a:endParaRPr lang="en-US" sz="24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marL="228600" marR="0" algn="just" rtl="1">
              <a:lnSpc>
                <a:spcPct val="250000"/>
              </a:lnSpc>
              <a:spcBef>
                <a:spcPts val="0"/>
              </a:spcBef>
              <a:spcAft>
                <a:spcPts val="1000"/>
              </a:spcAft>
            </a:pPr>
            <a:r>
              <a:rPr lang="fa-IR" sz="24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فرضیه ای که در آن دوران ذهن نیوتون را مشغول کرده بود این بود که :</a:t>
            </a:r>
            <a:endParaRPr lang="en-US" sz="24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50000"/>
              </a:lnSpc>
            </a:pPr>
            <a:r>
              <a:rPr lang="fa-IR" sz="24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  شاید </a:t>
            </a:r>
            <a:r>
              <a:rPr lang="fa-IR" sz="24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نیرویی از طرف زمین سیب را پایین می کشد</a:t>
            </a:r>
            <a:endParaRPr lang="en-US" sz="24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5523715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43753" y="2146598"/>
            <a:ext cx="11524129" cy="40421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marR="0" algn="just" rtl="1">
              <a:lnSpc>
                <a:spcPct val="250000"/>
              </a:lnSpc>
              <a:spcBef>
                <a:spcPts val="0"/>
              </a:spcBef>
              <a:spcAft>
                <a:spcPts val="1000"/>
              </a:spcAft>
            </a:pPr>
            <a:r>
              <a:rPr lang="fa-IR" sz="24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4) </a:t>
            </a:r>
            <a:r>
              <a:rPr lang="fa-IR" sz="24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آزمایش : برای اثبات درستی یا نادرستی یک فرضیه باید آزمایش هایی ترتیب </a:t>
            </a:r>
            <a:r>
              <a:rPr lang="fa-IR" sz="24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بدهیم. </a:t>
            </a:r>
          </a:p>
          <a:p>
            <a:pPr marL="228600" marR="0" algn="just" rtl="1">
              <a:lnSpc>
                <a:spcPct val="250000"/>
              </a:lnSpc>
              <a:spcBef>
                <a:spcPts val="0"/>
              </a:spcBef>
              <a:spcAft>
                <a:spcPts val="1000"/>
              </a:spcAft>
            </a:pPr>
            <a:r>
              <a:rPr lang="fa-IR" sz="24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5) </a:t>
            </a:r>
            <a:r>
              <a:rPr lang="fa-IR" sz="24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تکرار آزمایش : برای اطمینان از درستی یک آزمایش گاهی لازم است یک آزمایش را چندین بار تکرار کرد </a:t>
            </a:r>
            <a:endParaRPr lang="en-US" sz="24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50000"/>
              </a:lnSpc>
            </a:pPr>
            <a:r>
              <a:rPr lang="fa-IR" sz="24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6 </a:t>
            </a:r>
            <a:r>
              <a:rPr lang="fa-IR" sz="24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) نظریه : وقتی درستی فرضیه ای با آزمایش های زیاد به اثبات می رسد نتیجه گیری صورت می گیرد و آن فرضیه تبدیل به نظریه می شود </a:t>
            </a:r>
            <a:endParaRPr lang="en-US" sz="24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3308320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266682" y="1803042"/>
            <a:ext cx="6967470" cy="3000778"/>
          </a:xfrm>
          <a:prstGeom prst="roundRect">
            <a:avLst/>
          </a:prstGeom>
          <a:ln w="57150">
            <a:solidFill>
              <a:srgbClr val="C00000"/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327301" y="2511380"/>
            <a:ext cx="32841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9600" dirty="0" smtClean="0">
                <a:cs typeface="B Titr" panose="00000700000000000000" pitchFamily="2" charset="-78"/>
              </a:rPr>
              <a:t>پایان</a:t>
            </a:r>
            <a:endParaRPr lang="en-US" sz="96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830785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543</TotalTime>
  <Words>345</Words>
  <Application>Microsoft Office PowerPoint</Application>
  <PresentationFormat>Widescreen</PresentationFormat>
  <Paragraphs>26</Paragraphs>
  <Slides>9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7" baseType="lpstr">
      <vt:lpstr>Arial</vt:lpstr>
      <vt:lpstr>B Nazanin</vt:lpstr>
      <vt:lpstr>B Titr</vt:lpstr>
      <vt:lpstr>Calibri</vt:lpstr>
      <vt:lpstr>Calibri Light</vt:lpstr>
      <vt:lpstr>Times New Roman</vt:lpstr>
      <vt:lpstr>Office Theme</vt:lpstr>
      <vt:lpstr>Equation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Windows User</cp:lastModifiedBy>
  <cp:revision>86</cp:revision>
  <dcterms:created xsi:type="dcterms:W3CDTF">2015-07-06T05:06:21Z</dcterms:created>
  <dcterms:modified xsi:type="dcterms:W3CDTF">2018-04-23T13:41:38Z</dcterms:modified>
</cp:coreProperties>
</file>