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34"/>
  </p:notesMasterIdLst>
  <p:sldIdLst>
    <p:sldId id="291" r:id="rId2"/>
    <p:sldId id="257" r:id="rId3"/>
    <p:sldId id="258" r:id="rId4"/>
    <p:sldId id="281" r:id="rId5"/>
    <p:sldId id="282" r:id="rId6"/>
    <p:sldId id="283" r:id="rId7"/>
    <p:sldId id="284" r:id="rId8"/>
    <p:sldId id="288" r:id="rId9"/>
    <p:sldId id="289" r:id="rId10"/>
    <p:sldId id="286" r:id="rId11"/>
    <p:sldId id="287" r:id="rId12"/>
    <p:sldId id="285" r:id="rId13"/>
    <p:sldId id="259" r:id="rId14"/>
    <p:sldId id="262" r:id="rId15"/>
    <p:sldId id="278" r:id="rId16"/>
    <p:sldId id="279" r:id="rId17"/>
    <p:sldId id="280" r:id="rId18"/>
    <p:sldId id="277" r:id="rId19"/>
    <p:sldId id="275" r:id="rId20"/>
    <p:sldId id="274" r:id="rId21"/>
    <p:sldId id="273" r:id="rId22"/>
    <p:sldId id="272" r:id="rId23"/>
    <p:sldId id="261" r:id="rId24"/>
    <p:sldId id="271" r:id="rId25"/>
    <p:sldId id="270" r:id="rId26"/>
    <p:sldId id="267" r:id="rId27"/>
    <p:sldId id="269" r:id="rId28"/>
    <p:sldId id="260" r:id="rId29"/>
    <p:sldId id="266" r:id="rId30"/>
    <p:sldId id="265" r:id="rId31"/>
    <p:sldId id="264" r:id="rId32"/>
    <p:sldId id="263" r:id="rId3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624"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2A5381D-C41F-4187-9153-4317C7DB18D4}" type="datetimeFigureOut">
              <a:rPr lang="fa-IR" smtClean="0"/>
              <a:pPr/>
              <a:t>18/09/1441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336EEA7-E642-4A61-9202-F3DC127D4C6A}" type="slidenum">
              <a:rPr lang="fa-IR" smtClean="0"/>
              <a:pPr/>
              <a:t>‹#›</a:t>
            </a:fld>
            <a:endParaRPr lang="fa-IR"/>
          </a:p>
        </p:txBody>
      </p:sp>
    </p:spTree>
    <p:extLst>
      <p:ext uri="{BB962C8B-B14F-4D97-AF65-F5344CB8AC3E}">
        <p14:creationId xmlns:p14="http://schemas.microsoft.com/office/powerpoint/2010/main" val="391836639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9336EEA7-E642-4A61-9202-F3DC127D4C6A}" type="slidenum">
              <a:rPr lang="fa-IR" smtClean="0"/>
              <a:pPr/>
              <a:t>13</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a:t>Click to edit Master title style</a:t>
            </a:r>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16" name="Date Placeholder 15"/>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306C3A5E-FD3D-4F06-B996-5DC235D0653C}"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a:t>Click to edit Master title style</a:t>
            </a:r>
          </a:p>
        </p:txBody>
      </p:sp>
      <p:sp>
        <p:nvSpPr>
          <p:cNvPr id="27" name="Content Placeholder 26"/>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Date Placeholder 24"/>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306C3A5E-FD3D-4F06-B996-5DC235D0653C}"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9" name="Date Placeholder 18"/>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306C3A5E-FD3D-4F06-B996-5DC235D0653C}"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a:t>Click to edit Master title style</a:t>
            </a:r>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306C3A5E-FD3D-4F06-B996-5DC235D0653C}"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a:t>Click to edit Master title style</a:t>
            </a:r>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306C3A5E-FD3D-4F06-B996-5DC235D0653C}"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a:t>Click to edit Master title style</a:t>
            </a:r>
          </a:p>
        </p:txBody>
      </p:sp>
      <p:sp>
        <p:nvSpPr>
          <p:cNvPr id="12" name="Date Placeholder 11"/>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06C3A5E-FD3D-4F06-B996-5DC235D0653C}"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06C3A5E-FD3D-4F06-B996-5DC235D0653C}"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a:t>Click to edit Master title style</a:t>
            </a:r>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Date Placeholder 24"/>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06C3A5E-FD3D-4F06-B996-5DC235D0653C}"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a:t>Click icon to add picture</a:t>
            </a:r>
            <a:endParaRPr kumimoji="0" lang="en-US" dirty="0"/>
          </a:p>
        </p:txBody>
      </p:sp>
      <p:sp>
        <p:nvSpPr>
          <p:cNvPr id="7" name="Date Placeholder 6"/>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306C3A5E-FD3D-4F06-B996-5DC235D0653C}"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a:t>Click to edit Master title style</a:t>
            </a:r>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06C3A5E-FD3D-4F06-B996-5DC235D0653C}"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4FAA14F-42D5-415B-84D1-0BC6B5E164EB}" type="datetimeFigureOut">
              <a:rPr lang="fa-IR" smtClean="0"/>
              <a:pPr/>
              <a:t>18/09/1441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06C3A5E-FD3D-4F06-B996-5DC235D0653C}"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24FAA14F-42D5-415B-84D1-0BC6B5E164EB}" type="datetimeFigureOut">
              <a:rPr lang="fa-IR" smtClean="0"/>
              <a:pPr/>
              <a:t>18/09/1441</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306C3A5E-FD3D-4F06-B996-5DC235D0653C}"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a:t>Click to edit Master title style</a:t>
            </a:r>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fa.wikipedia.org/w/index.php?title=%D9%BE%DB%8C%D8%B4%DB%8C%D9%86%E2%80%8C%D8%B2%DB%8C%D8%B3%D8%AA%DB%8C_%D9%86%D9%88&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2" Type="http://schemas.openxmlformats.org/officeDocument/2006/relationships/hyperlink" Target="http://fa.wikipedia.org/w/index.php?title=%D8%A7%D8%AA%D8%AD%D8%A7%D8%AF%DB%8C%D9%87_%D8%A8%DB%8C%D9%86%E2%80%8C%D8%A7%D9%84%D9%85%D9%84%D9%84%DB%8C_%D8%AF%D8%A7%D9%86%D8%B4_%D8%B2%D9%85%DB%8C%D9%86%E2%80%8C%D8%B4%D9%86%D8%A7%D8%B3%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 Type="http://schemas.openxmlformats.org/officeDocument/2006/relationships/slideLayout" Target="../slideLayouts/slideLayout2.xml"/><Relationship Id="rId4" Type="http://schemas.openxmlformats.org/officeDocument/2006/relationships/hyperlink" Target="http://fa.wikipedia.org/w/index.php?title=%DA%A9%D9%88%D8%A7%D8%B1%D8%AA%D8%B1%D9%86%D8%B1%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fa.wikipedia.org/wiki/%D9%BE%DB%8C%D8%AF%D8%A7%D8%B2%DB%8C%D8%B3%D8%AA%DB%8C"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fa.wikipedia.org/wiki/%D9%81%D8%AA%D9%88%D8%B3%D9%86%D8%AA%D8%B2" TargetMode="External"/><Relationship Id="rId13" Type="http://schemas.openxmlformats.org/officeDocument/2006/relationships/hyperlink" Target="http://fa.wikipedia.org/wiki/%D9%85%D8%B1%D8%AC%D8%A7%D9%86" TargetMode="External"/><Relationship Id="rId18" Type="http://schemas.openxmlformats.org/officeDocument/2006/relationships/hyperlink" Target="http://fa.wikipedia.org/wiki/%D8%B1%D9%88%D8%AF%D8%AE%D8%A7%D9%86%D9%87" TargetMode="External"/><Relationship Id="rId3" Type="http://schemas.openxmlformats.org/officeDocument/2006/relationships/hyperlink" Target="http://fa.wikipedia.org/wiki/%D8%AF%D9%88%D8%B1%D9%87%E2%80%8C%D9%87%D8%A7%DB%8C_%D8%B2%D9%85%DB%8C%D9%86%E2%80%8C%D8%B4%D9%86%D8%A7%D8%B3%DB%8C" TargetMode="External"/><Relationship Id="rId7" Type="http://schemas.openxmlformats.org/officeDocument/2006/relationships/hyperlink" Target="http://fa.wikipedia.org/wiki/%DA%A9%D9%84%D8%B1%D9%88%D9%81%DB%8C%D9%84" TargetMode="External"/><Relationship Id="rId12" Type="http://schemas.openxmlformats.org/officeDocument/2006/relationships/hyperlink" Target="http://fa.wikipedia.org/wiki/%D9%BE%D8%B1%D9%88%D8%AA%D9%88%D8%B2%D9%88%D8%A2" TargetMode="External"/><Relationship Id="rId17" Type="http://schemas.openxmlformats.org/officeDocument/2006/relationships/hyperlink" Target="http://fa.wikipedia.org/wiki/%D8%AC%D9%84%DA%AF%D9%87" TargetMode="External"/><Relationship Id="rId2" Type="http://schemas.openxmlformats.org/officeDocument/2006/relationships/hyperlink" Target="http://fa.wikipedia.org/wiki/%D8%B2%D8%A8%D8%A7%D9%86_%D8%A7%D9%86%DA%AF%D9%84%DB%8C%D8%B3%DB%8C" TargetMode="External"/><Relationship Id="rId16" Type="http://schemas.openxmlformats.org/officeDocument/2006/relationships/hyperlink" Target="http://fa.wikipedia.org/wiki/%D9%85%D9%86%D8%B8%D9%88%D9%85%D9%87_%D8%AE%D9%88%D8%B1%D8%B4%DB%8C%D8%AF%DB%8C" TargetMode="External"/><Relationship Id="rId1" Type="http://schemas.openxmlformats.org/officeDocument/2006/relationships/slideLayout" Target="../slideLayouts/slideLayout7.xml"/><Relationship Id="rId6" Type="http://schemas.openxmlformats.org/officeDocument/2006/relationships/hyperlink" Target="http://fa.wikipedia.org/wiki/%D9%BE%D8%B1%D9%88%D8%AA%D8%A6%DB%8C%D9%86" TargetMode="External"/><Relationship Id="rId11" Type="http://schemas.openxmlformats.org/officeDocument/2006/relationships/hyperlink" Target="http://fa.wikipedia.org/wiki/%D8%AC%D9%84%D8%A8%DA%A9" TargetMode="External"/><Relationship Id="rId5" Type="http://schemas.openxmlformats.org/officeDocument/2006/relationships/hyperlink" Target="http://fa.wikipedia.org/wiki/%D8%A7%D8%B3%DB%8C%D8%AF_%D8%A2%D9%85%DB%8C%D9%86%D9%87" TargetMode="External"/><Relationship Id="rId15" Type="http://schemas.openxmlformats.org/officeDocument/2006/relationships/hyperlink" Target="http://fa.wikipedia.org/wiki/%D8%A2%D8%A8%D8%B2%DB%8C%D8%A7%D9%86" TargetMode="External"/><Relationship Id="rId10" Type="http://schemas.openxmlformats.org/officeDocument/2006/relationships/hyperlink" Target="http://fa.wikipedia.org/w/index.php?title=%D9%86%D9%88%D8%B3%D8%AA%D8%B1%DA%A9&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9" Type="http://schemas.openxmlformats.org/officeDocument/2006/relationships/hyperlink" Target="http://fa.wikipedia.org/wiki/%D8%A2%D8%AA%D8%B4%D9%81%D8%B4%D8%A7%D9%86" TargetMode="External"/><Relationship Id="rId4" Type="http://schemas.openxmlformats.org/officeDocument/2006/relationships/hyperlink" Target="http://fa.wikipedia.org/wiki/%DA%A9%D8%B1%D8%A8%D9%86" TargetMode="External"/><Relationship Id="rId9" Type="http://schemas.openxmlformats.org/officeDocument/2006/relationships/hyperlink" Target="http://fa.wikipedia.org/wiki/%D8%B3%DB%8C%D8%A7%D9%86%D9%88%D8%A8%D8%A7%DA%A9%D8%AA%D8%B1%DB%8C" TargetMode="External"/><Relationship Id="rId14" Type="http://schemas.openxmlformats.org/officeDocument/2006/relationships/hyperlink" Target="http://fa.wikipedia.org/wiki/%D8%B5%D8%AF%D9%81"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fa.wikipedia.org/wiki/%D8%AC%D9%84%DA%AF%D9%87" TargetMode="External"/><Relationship Id="rId2" Type="http://schemas.openxmlformats.org/officeDocument/2006/relationships/hyperlink" Target="http://fa.wikipedia.org/wiki/%D9%85%D9%86%D8%B8%D9%88%D9%85%D9%87_%D8%AE%D9%88%D8%B1%D8%B4%DB%8C%D8%AF%DB%8C" TargetMode="External"/><Relationship Id="rId1" Type="http://schemas.openxmlformats.org/officeDocument/2006/relationships/slideLayout" Target="../slideLayouts/slideLayout7.xml"/><Relationship Id="rId5" Type="http://schemas.openxmlformats.org/officeDocument/2006/relationships/hyperlink" Target="http://fa.wikipedia.org/wiki/%D8%A2%D8%AA%D8%B4%D9%81%D8%B4%D8%A7%D9%86" TargetMode="External"/><Relationship Id="rId4" Type="http://schemas.openxmlformats.org/officeDocument/2006/relationships/hyperlink" Target="http://fa.wikipedia.org/wiki/%D8%B1%D9%88%D8%AF%D8%AE%D8%A7%D9%86%D9%87"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fa.wikipedia.org/wiki/%D8%AC%D9%88_%D8%B2%D9%85%DB%8C%D9%86" TargetMode="External"/><Relationship Id="rId2" Type="http://schemas.openxmlformats.org/officeDocument/2006/relationships/hyperlink" Target="http://fa.wikipedia.org/wiki/%D8%A7%D8%A8%D8%B1%D8%AF%D9%88%D8%B1%D8%A7%D9%86" TargetMode="External"/><Relationship Id="rId1" Type="http://schemas.openxmlformats.org/officeDocument/2006/relationships/slideLayout" Target="../slideLayouts/slideLayout7.xml"/><Relationship Id="rId5" Type="http://schemas.openxmlformats.org/officeDocument/2006/relationships/hyperlink" Target="http://fa.wikipedia.org/wiki/%D8%A7%D8%AF%DB%8C%D8%A7%DA%A9%D8%A7%D8%B1%D8%A7%D9%86" TargetMode="External"/><Relationship Id="rId4" Type="http://schemas.openxmlformats.org/officeDocument/2006/relationships/hyperlink" Target="http://fa.wikipedia.org/wiki/%DB%8C%D8%AE%DA%86%D8%A7%D9%84_%D8%B7%D8%A8%DB%8C%D8%B9%DB%8C"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fa.wikipedia.org/wiki/%DA%A9%D9%86%DA%AF%D9%84%D9%88%D9%85%D8%B1%D8%A7" TargetMode="External"/><Relationship Id="rId2" Type="http://schemas.openxmlformats.org/officeDocument/2006/relationships/hyperlink" Target="http://fa.wikipedia.org/wiki/%D9%85%D8%A7%D8%B3%D9%87%E2%80%8C%D8%B3%D9%86%DA%AF" TargetMode="External"/><Relationship Id="rId1" Type="http://schemas.openxmlformats.org/officeDocument/2006/relationships/slideLayout" Target="../slideLayouts/slideLayout7.xml"/><Relationship Id="rId6" Type="http://schemas.openxmlformats.org/officeDocument/2006/relationships/hyperlink" Target="http://fa.wikipedia.org/wiki/%D9%BE%DB%8C%D8%B4%DB%8C%D9%86%E2%80%8C%D8%B2%DB%8C%D8%B3%D8%AA%DB%8C" TargetMode="External"/><Relationship Id="rId5" Type="http://schemas.openxmlformats.org/officeDocument/2006/relationships/hyperlink" Target="http://fa.wikipedia.org/w/index.php?title=%DA%A9%D9%88%D8%B1%D8%A7%D8%AA%D8%B2%DB%8C%D8%AA&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4" Type="http://schemas.openxmlformats.org/officeDocument/2006/relationships/hyperlink" Target="http://fa.wikipedia.org/w/index.php?title=%D8%B4%DB%8C%D8%B3%D8%AA&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fa.wikipedia.org/wiki/%D8%A7%D8%A8%D8%B1%D8%AF%D9%88%D8%B1%D8%A7%D9%86"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fa.wikipedia.org/wiki/%D9%BE%D8%A7%D9%86%D8%AC%D9%87%E2%80%8C%D8%A2" TargetMode="External"/><Relationship Id="rId5" Type="http://schemas.openxmlformats.org/officeDocument/2006/relationships/hyperlink" Target="http://fa.wikipedia.org/wiki/%D8%B2%D9%85%DB%8C%D9%86%E2%80%8C%D8%B3%D8%A7%D8%AE%D8%AA" TargetMode="External"/><Relationship Id="rId4" Type="http://schemas.openxmlformats.org/officeDocument/2006/relationships/hyperlink" Target="http://fa.wikipedia.org/wiki/%DA%86%D9%87%D8%A7%D8%B1%D8%A7%D9%86%D8%AF%D8%A7%D9%85%D8%A7%D9%86"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fa.wikipedia.org/wiki/%D8%A8%D9%86%D8%AF%D9%BE%D8%A7%DB%8C%D8%A7%D9%86" TargetMode="External"/><Relationship Id="rId13" Type="http://schemas.openxmlformats.org/officeDocument/2006/relationships/hyperlink" Target="http://fa.wikipedia.org/wiki/%D8%B3%D8%A7%D9%82%D9%87" TargetMode="External"/><Relationship Id="rId3" Type="http://schemas.openxmlformats.org/officeDocument/2006/relationships/hyperlink" Target="http://fa.wikipedia.org/wiki/%D8%A7%D9%82%DB%8C%D8%A7%D9%86%D9%88%D8%B3" TargetMode="External"/><Relationship Id="rId7" Type="http://schemas.openxmlformats.org/officeDocument/2006/relationships/hyperlink" Target="http://fa.wikipedia.org/wiki/%D8%AA%D8%B1%DB%8C%D9%84%D9%88%D8%A8%DB%8C%D8%AA%E2%80%8C%D9%87%D8%A7" TargetMode="External"/><Relationship Id="rId12" Type="http://schemas.openxmlformats.org/officeDocument/2006/relationships/hyperlink" Target="http://fa.wikipedia.org/wiki/%D8%B1%DB%8C%D8%B4%D9%87" TargetMode="External"/><Relationship Id="rId2" Type="http://schemas.openxmlformats.org/officeDocument/2006/relationships/hyperlink" Target="http://fa.wikipedia.org/wiki/%D8%AF%D9%88%D8%B1%D8%A7%D9%86_(%D8%B2%D9%85%DB%8C%D9%86%E2%80%8C%D8%B4%D9%86%D8%A7%D8%B3%DB%8C)" TargetMode="External"/><Relationship Id="rId1" Type="http://schemas.openxmlformats.org/officeDocument/2006/relationships/slideLayout" Target="../slideLayouts/slideLayout7.xml"/><Relationship Id="rId6" Type="http://schemas.openxmlformats.org/officeDocument/2006/relationships/hyperlink" Target="http://fa.wikipedia.org/wiki/%DA%A9%D8%A7%D9%85%D8%A8%D8%B1%DB%8C%D9%86" TargetMode="External"/><Relationship Id="rId11" Type="http://schemas.openxmlformats.org/officeDocument/2006/relationships/hyperlink" Target="http://fa.wikipedia.org/wiki/%D9%85%D8%A7%D9%87%DB%8C" TargetMode="External"/><Relationship Id="rId5" Type="http://schemas.openxmlformats.org/officeDocument/2006/relationships/hyperlink" Target="http://fa.wikipedia.org/wiki/%D8%A8%DB%8C%E2%80%8C%D9%85%D9%87%D8%B1%DA%AF%D8%A7%D9%86" TargetMode="External"/><Relationship Id="rId15" Type="http://schemas.openxmlformats.org/officeDocument/2006/relationships/hyperlink" Target="http://fa.wikipedia.org/wiki/%D9%87%D8%A7%DA%AF" TargetMode="External"/><Relationship Id="rId10" Type="http://schemas.openxmlformats.org/officeDocument/2006/relationships/hyperlink" Target="http://fa.wikipedia.org/wiki/%D8%AE%D8%B1%DA%86%D9%86%DA%AF_%D9%86%D8%B9%D9%84%DB%8C" TargetMode="External"/><Relationship Id="rId4" Type="http://schemas.openxmlformats.org/officeDocument/2006/relationships/hyperlink" Target="http://fa.wikipedia.org/wiki/%D9%BE%D8%A7%D9%86%D8%AC%D9%87%E2%80%8C%D8%A2" TargetMode="External"/><Relationship Id="rId9" Type="http://schemas.openxmlformats.org/officeDocument/2006/relationships/hyperlink" Target="http://fa.wikipedia.org/wiki/%D8%B3%D8%A7%D9%86%D8%AA%DB%8C%D9%85%D8%AA%D8%B1" TargetMode="External"/><Relationship Id="rId14" Type="http://schemas.openxmlformats.org/officeDocument/2006/relationships/hyperlink" Target="http://fa.wikipedia.org/wiki/%D8%A8%D8%B1%DA%AF"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fa.wikipedia.org/w/index.php?title=%D8%B3%D9%86%DA%AF%D9%87%D8%A7%DB%8C_%D8%B1%D8%B3%D9%88%D8%A8%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3" Type="http://schemas.openxmlformats.org/officeDocument/2006/relationships/hyperlink" Target="http://fa.wikipedia.org/wiki/%D8%A2%D9%85%D8%B1%DB%8C%DA%A9%D8%A7" TargetMode="External"/><Relationship Id="rId3" Type="http://schemas.openxmlformats.org/officeDocument/2006/relationships/hyperlink" Target="http://fa.wikipedia.org/wiki/%D8%AF%DB%8C%D8%B1%DB%8C%D9%86%D9%87%E2%80%8C%D8%B2%DB%8C%D8%B3%D8%AA%DB%8C" TargetMode="External"/><Relationship Id="rId7" Type="http://schemas.openxmlformats.org/officeDocument/2006/relationships/hyperlink" Target="http://fa.wikipedia.org/w/index.php?title=%D8%A2%D8%AB%D8%A7%D8%B1_%DB%8C%D8%AE%DA%86%D8%A7%D9%84%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2" Type="http://schemas.openxmlformats.org/officeDocument/2006/relationships/hyperlink" Target="http://fa.wikipedia.org/wiki/%D8%A2%D8%B3%DB%8C%D8%A7" TargetMode="External"/><Relationship Id="rId2" Type="http://schemas.openxmlformats.org/officeDocument/2006/relationships/hyperlink" Target="http://fa.wikipedia.org/wiki/%D8%AF%D9%88%D8%B1%D9%87_(%D8%B2%D9%85%DB%8C%D9%86%E2%80%8C%D8%B4%D9%86%D8%A7%D8%B3%DB%8C)" TargetMode="External"/><Relationship Id="rId1" Type="http://schemas.openxmlformats.org/officeDocument/2006/relationships/slideLayout" Target="../slideLayouts/slideLayout7.xml"/><Relationship Id="rId6" Type="http://schemas.openxmlformats.org/officeDocument/2006/relationships/hyperlink" Target="http://fa.wikipedia.org/w/index.php?title=%D8%A7%D8%B4%DA%A9%D9%88%D8%A8&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1" Type="http://schemas.openxmlformats.org/officeDocument/2006/relationships/hyperlink" Target="http://fa.wikipedia.org/wiki/%D8%A7%D8%B1%D9%88%D9%BE%D8%A7" TargetMode="External"/><Relationship Id="rId5" Type="http://schemas.openxmlformats.org/officeDocument/2006/relationships/hyperlink" Target="http://fa.wikipedia.org/wiki/%D9%88%DB%8C%D9%84%D8%B2" TargetMode="External"/><Relationship Id="rId15" Type="http://schemas.openxmlformats.org/officeDocument/2006/relationships/hyperlink" Target="http://fa.wikipedia.org/wiki/%DA%86%DB%8C%D9%86%D9%87%E2%80%8C%D8%B4%D9%86%D8%A7%D8%B3%DB%8C" TargetMode="External"/><Relationship Id="rId10" Type="http://schemas.openxmlformats.org/officeDocument/2006/relationships/hyperlink" Target="http://fa.wikipedia.org/wiki/%D9%86%D8%A7%D9%88%D8%AF%DB%8C%D8%B3" TargetMode="External"/><Relationship Id="rId4" Type="http://schemas.openxmlformats.org/officeDocument/2006/relationships/hyperlink" Target="http://fa.wikipedia.org/wiki/%DA%A9%D8%A7%D9%85%D8%A8%D8%B1%DB%8C%D8%A7" TargetMode="External"/><Relationship Id="rId9" Type="http://schemas.openxmlformats.org/officeDocument/2006/relationships/hyperlink" Target="http://fa.wikipedia.org/w/index.php?title=%D8%B1%D8%B3%D9%88%D8%A8%D8%A7%D8%AA_%DA%86%DB%8C%D9%86_%D8%AE%D9%88%D8%B1%D8%AF%D9%87&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4" Type="http://schemas.openxmlformats.org/officeDocument/2006/relationships/hyperlink" Target="http://fa.wikipedia.org/w/index.php?title=%D8%AA%D8%B4%DA%A9%DB%8C%D9%84%D8%A7%D8%AA_%DA%A9%D8%A7%D9%85%D8%A8%D8%B1%DB%8C%D9%86&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fa.wikipedia.org/wiki/%D8%B4%DA%A9%D9%85_%D9%BE%D8%A7%DB%8C%D8%A7%D9%86" TargetMode="External"/><Relationship Id="rId3" Type="http://schemas.openxmlformats.org/officeDocument/2006/relationships/hyperlink" Target="http://fa.wikipedia.org/wiki/%D9%85%D8%B1%D8%AC%D8%A7%D9%86" TargetMode="External"/><Relationship Id="rId7" Type="http://schemas.openxmlformats.org/officeDocument/2006/relationships/hyperlink" Target="http://fa.wikipedia.org/wiki/%D8%AF%D9%88%DA%A9%D9%81%D9%87%E2%80%8C%D8%A7%DB%8C" TargetMode="External"/><Relationship Id="rId2" Type="http://schemas.openxmlformats.org/officeDocument/2006/relationships/hyperlink" Target="http://fa.wikipedia.org/wiki/%D9%81%D8%B3%DB%8C%D9%84" TargetMode="External"/><Relationship Id="rId1" Type="http://schemas.openxmlformats.org/officeDocument/2006/relationships/slideLayout" Target="../slideLayouts/slideLayout7.xml"/><Relationship Id="rId6" Type="http://schemas.openxmlformats.org/officeDocument/2006/relationships/hyperlink" Target="http://fa.wikipedia.org/wiki/%D9%86%D8%B1%D9%85%E2%80%8C%D8%AA%D9%86%D8%A7%D9%86" TargetMode="External"/><Relationship Id="rId5" Type="http://schemas.openxmlformats.org/officeDocument/2006/relationships/hyperlink" Target="http://fa.wikipedia.org/wiki/%D8%AE%D8%A7%D8%B1%D9%BE%D9%88%D8%B3%D8%AA%D8%A7%D9%86" TargetMode="External"/><Relationship Id="rId4" Type="http://schemas.openxmlformats.org/officeDocument/2006/relationships/hyperlink" Target="http://fa.wikipedia.org/wiki/%D8%A7%D8%B3%DA%A9%D9%84%D8%AA"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hyperlink" Target="http://fa.wikipedia.org/wiki/%D8%B3%DB%8C%D9%84%D9%88%D8%B1%DB%8C%D9%86" TargetMode="External"/><Relationship Id="rId13" Type="http://schemas.openxmlformats.org/officeDocument/2006/relationships/hyperlink" Target="http://fa.wikipedia.org/w/index.php?title=%D8%B1%D9%88%D8%AF%D8%B1%DB%8C%DA%A9_%D9%85%D8%B1%DA%86%DB%8C%D8%B3%D9%88%D9%86&amp;action=edit&amp;redlink=1" TargetMode="External"/><Relationship Id="rId18" Type="http://schemas.openxmlformats.org/officeDocument/2006/relationships/hyperlink" Target="http://fa.wikipedia.org/wiki/%D9%BE%D8%A7%D8%AF%D8%B4%D8%A7%D9%87%DB%8C_%D9%85%D8%AA%D8%AD%D8%AF" TargetMode="External"/><Relationship Id="rId26" Type="http://schemas.openxmlformats.org/officeDocument/2006/relationships/hyperlink" Target="http://fa.wikipedia.org/wiki/%D9%85%D9%87%D8%B1%D9%87%E2%80%8C%D8%AF%D8%A7%D8%B1%D8%A7%D9%86" TargetMode="External"/><Relationship Id="rId3" Type="http://schemas.openxmlformats.org/officeDocument/2006/relationships/hyperlink" Target="http://fa.wikipedia.org/wiki/%D8%AF%D9%88%D8%B1%D9%87_(%D8%B2%D9%85%DB%8C%D9%86%E2%80%8C%D8%B4%D9%86%D8%A7%D8%B3%DB%8C)" TargetMode="External"/><Relationship Id="rId21" Type="http://schemas.openxmlformats.org/officeDocument/2006/relationships/hyperlink" Target="http://fa.wikipedia.org/wiki/%D8%B1%D9%88%DB%8C%D8%AF%D8%A7%D8%AF_%D8%A7%D9%86%D9%82%D8%B1%D8%A7%D8%B6_%D8%A7%D8%B1%D8%AF%D9%88%DB%8C%D8%B3%DB%8C%D9%86-%D8%B3%DB%8C%D9%84%D9%88%D8%B1%DB%8C%D9%86" TargetMode="External"/><Relationship Id="rId7" Type="http://schemas.openxmlformats.org/officeDocument/2006/relationships/hyperlink" Target="http://fa.wikipedia.org/wiki/%DA%A9%D8%A7%D9%85%D8%A8%D8%B1%DB%8C%D9%86" TargetMode="External"/><Relationship Id="rId12" Type="http://schemas.openxmlformats.org/officeDocument/2006/relationships/hyperlink" Target="http://fa.wikipedia.org/w/index.php?title=%D8%A2%D8%AF%D8%A7%D9%85_%D8%B3%D8%AC%D9%88%DB%8C%DA%A9&amp;action=edit&amp;redlink=1" TargetMode="External"/><Relationship Id="rId17" Type="http://schemas.openxmlformats.org/officeDocument/2006/relationships/hyperlink" Target="http://fa.wikipedia.org/wiki/%D8%B2%DB%8C%D8%A7%DA%AF%D8%A7%D9%86" TargetMode="External"/><Relationship Id="rId25" Type="http://schemas.openxmlformats.org/officeDocument/2006/relationships/hyperlink" Target="http://fa.wikipedia.org/wiki/%D9%85%D8%A7%D9%87%DB%8C" TargetMode="External"/><Relationship Id="rId2" Type="http://schemas.openxmlformats.org/officeDocument/2006/relationships/hyperlink" Target="http://fa.wikipedia.org/wiki/%D8%B2%D8%A8%D8%A7%D9%86_%D8%A7%D9%86%DA%AF%D9%84%DB%8C%D8%B3%DB%8C" TargetMode="External"/><Relationship Id="rId16" Type="http://schemas.openxmlformats.org/officeDocument/2006/relationships/hyperlink" Target="http://fa.wikipedia.org/wiki/%D8%B3%D9%86%DA%AF%D9%88%D8%A7%D8%B1%D9%87" TargetMode="External"/><Relationship Id="rId20" Type="http://schemas.openxmlformats.org/officeDocument/2006/relationships/hyperlink" Target="http://fa.wikipedia.org/wiki/%D8%AD%DB%8C%D8%A7%D8%AA" TargetMode="External"/><Relationship Id="rId1" Type="http://schemas.openxmlformats.org/officeDocument/2006/relationships/slideLayout" Target="../slideLayouts/slideLayout7.xml"/><Relationship Id="rId6" Type="http://schemas.openxmlformats.org/officeDocument/2006/relationships/hyperlink" Target="http://fa.wikipedia.org/wiki/%D8%A7%D8%B1%D8%AF%D9%88%DB%8C%D8%B3%DB%8C%D9%86" TargetMode="External"/><Relationship Id="rId11" Type="http://schemas.openxmlformats.org/officeDocument/2006/relationships/hyperlink" Target="http://fa.wikipedia.org/w/index.php?title=%DA%86%D8%A7%D8%B1%D9%84%D8%B2_%D9%84%D9%BE%E2%80%8C%D9%88%D8%B1%D8%AB&amp;action=edit&amp;redlink=1" TargetMode="External"/><Relationship Id="rId24" Type="http://schemas.openxmlformats.org/officeDocument/2006/relationships/hyperlink" Target="http://fa.wikipedia.org/wiki/%D8%A8%D9%86%D8%AF%D9%BE%D8%A7%DB%8C%D8%A7%D9%86" TargetMode="External"/><Relationship Id="rId5" Type="http://schemas.openxmlformats.org/officeDocument/2006/relationships/hyperlink" Target="http://fa.wikipedia.org/wiki/%D8%AF%DB%8C%D8%B1%DB%8C%D9%86%D9%87%E2%80%8C%D8%B2%DB%8C%D8%B3%D8%AA%DB%8C" TargetMode="External"/><Relationship Id="rId15" Type="http://schemas.openxmlformats.org/officeDocument/2006/relationships/hyperlink" Target="http://fa.wikipedia.org/wiki/%D9%88%D9%84%D8%B2" TargetMode="External"/><Relationship Id="rId23" Type="http://schemas.openxmlformats.org/officeDocument/2006/relationships/hyperlink" Target="http://fa.wikipedia.org/wiki/%D9%86%D8%B1%D9%85%E2%80%8C%D8%AA%D9%86%D8%A7%D9%86" TargetMode="External"/><Relationship Id="rId10" Type="http://schemas.openxmlformats.org/officeDocument/2006/relationships/hyperlink" Target="http://fa.wikipedia.org/wiki/%D8%B3%D9%84%D8%AA%E2%80%8C%D9%87%D8%A7" TargetMode="External"/><Relationship Id="rId19" Type="http://schemas.openxmlformats.org/officeDocument/2006/relationships/hyperlink" Target="http://fa.wikipedia.org/w/index.php?title=%DA%A9%D9%86%DA%AF%D8%B1%D9%87_%D8%A8%DB%8C%D9%86%E2%80%8C%D8%A7%D9%84%D9%85%D9%84%D9%84%DB%8C_%D8%B2%D9%85%DB%8C%D9%86%E2%80%8C%D8%B4%D9%86%D8%A7%D8%B3%DB%8C&amp;action=edit&amp;redlink=1" TargetMode="External"/><Relationship Id="rId4" Type="http://schemas.openxmlformats.org/officeDocument/2006/relationships/hyperlink" Target="http://fa.wikipedia.org/wiki/%D8%AF%D9%88%D8%B1%D8%A7%D9%86_(%D8%B2%D9%85%DB%8C%D9%86%E2%80%8C%D8%B4%D9%86%D8%A7%D8%B3%DB%8C)" TargetMode="External"/><Relationship Id="rId9" Type="http://schemas.openxmlformats.org/officeDocument/2006/relationships/hyperlink" Target="http://fa.wikipedia.org/wiki/%D9%82%D8%A8%DB%8C%D9%84%D9%87" TargetMode="External"/><Relationship Id="rId14" Type="http://schemas.openxmlformats.org/officeDocument/2006/relationships/hyperlink" Target="http://fa.wikipedia.org/wiki/%D8%B3%D9%86%DA%AF_(%D8%B2%D9%85%DB%8C%D9%86%E2%80%8C%D8%B4%D9%86%D8%A7%D8%B3%DB%8C)" TargetMode="External"/><Relationship Id="rId22" Type="http://schemas.openxmlformats.org/officeDocument/2006/relationships/hyperlink" Target="http://fa.wikipedia.org/wiki/%D8%A8%DB%8C%E2%80%8C%D9%85%D9%87%D8%B1%DA%AF%D8%A7%D9%86"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fa.wikipedia.org/wiki/%D9%81%D8%B1%DA%AF%D8%B4%D8%AA" TargetMode="External"/><Relationship Id="rId3" Type="http://schemas.openxmlformats.org/officeDocument/2006/relationships/hyperlink" Target="http://fa.wikipedia.org/wiki/%D8%A7%D8%B1%D8%AF%D9%88%D9%88%DB%8C%D8%B3%DB%8C%D9%86" TargetMode="External"/><Relationship Id="rId7" Type="http://schemas.openxmlformats.org/officeDocument/2006/relationships/hyperlink" Target="http://fa.wikipedia.org/wiki/%D9%85%D9%86%D9%82%D8%B1%D8%B6" TargetMode="External"/><Relationship Id="rId2" Type="http://schemas.openxmlformats.org/officeDocument/2006/relationships/hyperlink" Target="http://fa.wikipedia.org/wiki/%D8%AF%D9%88%D8%B1%D9%87_(%D8%B2%D9%85%DB%8C%D9%86%E2%80%8C%D8%B4%D9%86%D8%A7%D8%B3%DB%8C)" TargetMode="External"/><Relationship Id="rId1" Type="http://schemas.openxmlformats.org/officeDocument/2006/relationships/slideLayout" Target="../slideLayouts/slideLayout7.xml"/><Relationship Id="rId6" Type="http://schemas.openxmlformats.org/officeDocument/2006/relationships/hyperlink" Target="http://fa.wikipedia.org/wiki/%D8%B1%D9%88%DB%8C%D8%AF%D8%A7%D8%AF_%D8%A7%D9%86%D9%82%D8%B1%D8%A7%D8%B6_%D8%A7%D8%B1%D8%AF%D9%88%DB%8C%D8%B3%D9%86-%D8%B3%DB%8C%D9%84%D9%88%D8%B1%DB%8C%D9%86" TargetMode="External"/><Relationship Id="rId11" Type="http://schemas.openxmlformats.org/officeDocument/2006/relationships/hyperlink" Target="http://fa.wikipedia.org/wiki/%D8%A2%D9%88%D9%86%D8%AF%D8%AF%D8%A7%D8%B1%D8%A7%D9%86" TargetMode="External"/><Relationship Id="rId5" Type="http://schemas.openxmlformats.org/officeDocument/2006/relationships/hyperlink" Target="http://fa.wikipedia.org/wiki/%D8%B2%D9%85%DB%8C%D9%86%E2%80%8C%D8%B4%D9%86%D8%A7%D8%B3%DB%8C" TargetMode="External"/><Relationship Id="rId10" Type="http://schemas.openxmlformats.org/officeDocument/2006/relationships/hyperlink" Target="http://fa.wikipedia.org/wiki/%D8%AE%D8%B2%D9%87" TargetMode="External"/><Relationship Id="rId4" Type="http://schemas.openxmlformats.org/officeDocument/2006/relationships/hyperlink" Target="http://fa.wikipedia.org/wiki/%D8%AF%D9%88%D9%88%D9%86%DB%8C%D9%86" TargetMode="External"/><Relationship Id="rId9" Type="http://schemas.openxmlformats.org/officeDocument/2006/relationships/hyperlink" Target="http://fa.wikipedia.org/wiki/%D9%85%D8%A7%D9%87%DB%8C"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fa.wikipedia.org/wiki/%DA%86%D9%87%D8%A7%D8%B1%D9%BE%D8%A7%DB%8C%D8%A7%D9%86" TargetMode="External"/><Relationship Id="rId2" Type="http://schemas.openxmlformats.org/officeDocument/2006/relationships/hyperlink" Target="http://fa.wikipedia.org/wiki/%D8%B2%D9%85%DB%8C%D9%86%E2%80%8C%D8%B4%D9%86%D8%A7%D8%B3%DB%8C" TargetMode="External"/><Relationship Id="rId1" Type="http://schemas.openxmlformats.org/officeDocument/2006/relationships/slideLayout" Target="../slideLayouts/slideLayout7.xml"/><Relationship Id="rId6" Type="http://schemas.openxmlformats.org/officeDocument/2006/relationships/hyperlink" Target="http://fa.wikipedia.org/w/index.php?title=%D9%84%D8%A7%D9%84%D9%87%E2%80%8C%D9%88%D8%B4%D8%A7%D9%86&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5" Type="http://schemas.openxmlformats.org/officeDocument/2006/relationships/hyperlink" Target="http://fa.wikipedia.org/wiki/%D8%A8%D8%A7%D8%B2%D9%88%D9%BE%D8%A7%DB%8C%D8%A7%D9%86" TargetMode="External"/><Relationship Id="rId4" Type="http://schemas.openxmlformats.org/officeDocument/2006/relationships/hyperlink" Target="http://fa.wikipedia.org/wiki/%D8%B4%D8%A7%D8%AE%E2%80%8C%D9%82%D9%88%DA%86%DB%8C"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fa.wikipedia.org/wiki/%D8%AF%DB%8C%D8%B1%DB%8C%D9%86%D9%87%E2%80%8C%D8%B2%DB%8C%D8%B3%D8%AA%DB%8C" TargetMode="External"/><Relationship Id="rId2" Type="http://schemas.openxmlformats.org/officeDocument/2006/relationships/hyperlink" Target="http://fa.wikipedia.org/wiki/%D8%AF%D9%88%D8%B1%D9%87_(%D8%B2%D9%85%DB%8C%D9%86%E2%80%8C%D8%B4%D9%86%D8%A7%D8%B3%DB%8C)" TargetMode="Externa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hyperlink" Target="http://fa.wikipedia.org/wiki/%D8%AF%DB%8C%D8%B1%DB%8C%D9%86%D9%87%E2%80%8C%D8%B2%DB%8C%D8%B3%D8%AA%DB%8C" TargetMode="External"/><Relationship Id="rId2" Type="http://schemas.openxmlformats.org/officeDocument/2006/relationships/hyperlink" Target="http://fa.wikipedia.org/wiki/%D8%AF%D9%88%D8%B1%D9%87_(%D8%B2%D9%85%DB%8C%D9%86%E2%80%8C%D8%B4%D9%86%D8%A7%D8%B3%DB%8C)" TargetMode="Externa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8" Type="http://schemas.openxmlformats.org/officeDocument/2006/relationships/hyperlink" Target="http://fa.wikipedia.org/wiki/%D8%B4%D8%A7%D8%AE%E2%80%8C%D9%82%D9%88%DA%86%DB%8C" TargetMode="External"/><Relationship Id="rId3" Type="http://schemas.openxmlformats.org/officeDocument/2006/relationships/hyperlink" Target="http://fa.wikipedia.org/wiki/%D8%AF%DB%8C%D8%B1%DB%8C%D9%86%D9%87%E2%80%8C%D8%B2%DB%8C%D8%B3%D8%AA%DB%8C" TargetMode="External"/><Relationship Id="rId7" Type="http://schemas.openxmlformats.org/officeDocument/2006/relationships/hyperlink" Target="http://fa.wikipedia.org/wiki/%DA%A9%D8%B1%D8%AA%D8%A7%D8%B3%D9%87" TargetMode="External"/><Relationship Id="rId2" Type="http://schemas.openxmlformats.org/officeDocument/2006/relationships/hyperlink" Target="http://fa.wikipedia.org/wiki/%D9%BE%DB%8C%D8%AF%D8%A7%D8%B2%DB%8C%D8%B3%D8%AA%DB%8C" TargetMode="External"/><Relationship Id="rId1" Type="http://schemas.openxmlformats.org/officeDocument/2006/relationships/slideLayout" Target="../slideLayouts/slideLayout7.xml"/><Relationship Id="rId6" Type="http://schemas.openxmlformats.org/officeDocument/2006/relationships/hyperlink" Target="http://fa.wikipedia.org/wiki/%DA%98%D9%88%D8%B1%D8%A7%D8%B3%DB%8C%DA%A9" TargetMode="External"/><Relationship Id="rId5" Type="http://schemas.openxmlformats.org/officeDocument/2006/relationships/hyperlink" Target="http://fa.wikipedia.org/wiki/%D8%AA%D8%B1%DB%8C%D8%A7%D8%B3" TargetMode="External"/><Relationship Id="rId10" Type="http://schemas.openxmlformats.org/officeDocument/2006/relationships/hyperlink" Target="http://fa.wikipedia.org/wiki/%D8%A7%D9%82%DB%8C%D8%A7%D9%86%D9%88%D8%B3_%D8%A7%D8%B7%D9%84%D8%B3" TargetMode="External"/><Relationship Id="rId4" Type="http://schemas.openxmlformats.org/officeDocument/2006/relationships/hyperlink" Target="http://fa.wikipedia.org/wiki/%D9%86%D9%88%D8%B2%DB%8C%D8%B3%D8%AA%DB%8C" TargetMode="External"/><Relationship Id="rId9" Type="http://schemas.openxmlformats.org/officeDocument/2006/relationships/hyperlink" Target="http://fa.wikipedia.org/wiki/%D8%AF%D8%A7%DB%8C%D9%86%D8%A7%D8%B3%D9%88%D8%B1"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fa.wikipedia.org/wiki/%D8%A8%DB%8C%E2%80%8C%D9%85%D9%87%D8%B1%DA%AF%D8%A7%D9%86" TargetMode="External"/><Relationship Id="rId13" Type="http://schemas.openxmlformats.org/officeDocument/2006/relationships/hyperlink" Target="http://fa.wikipedia.org/wiki/%D8%AD%D8%B4%D8%B1%D8%A7%D8%AA" TargetMode="External"/><Relationship Id="rId3" Type="http://schemas.openxmlformats.org/officeDocument/2006/relationships/hyperlink" Target="http://fa.wikipedia.org/wiki/%DB%B1%DB%B8%DB%B3%DB%B4_(%D9%85%DB%8C%D9%84%D8%A7%D8%AF%DB%8C)" TargetMode="External"/><Relationship Id="rId7" Type="http://schemas.openxmlformats.org/officeDocument/2006/relationships/hyperlink" Target="http://fa.wikipedia.org/wiki/%DA%AF%DA%86" TargetMode="External"/><Relationship Id="rId12" Type="http://schemas.openxmlformats.org/officeDocument/2006/relationships/hyperlink" Target="http://fa.wikipedia.org/wiki/%D8%AF%D8%B1%DB%8C%D8%A7" TargetMode="External"/><Relationship Id="rId2" Type="http://schemas.openxmlformats.org/officeDocument/2006/relationships/hyperlink" Target="http://fa.wikipedia.org/wiki/%D9%85%DB%8C%D8%A7%D9%86%D9%87%E2%80%8C%D8%B2%DB%8C%D8%B3%D8%AA%DB%8C" TargetMode="External"/><Relationship Id="rId16" Type="http://schemas.openxmlformats.org/officeDocument/2006/relationships/hyperlink" Target="http://fa.wikipedia.org/wiki/%D9%84%D9%88%D8%B1%D8%A7%D8%B3%DB%8C%D8%A7" TargetMode="External"/><Relationship Id="rId1" Type="http://schemas.openxmlformats.org/officeDocument/2006/relationships/slideLayout" Target="../slideLayouts/slideLayout7.xml"/><Relationship Id="rId6" Type="http://schemas.openxmlformats.org/officeDocument/2006/relationships/hyperlink" Target="http://fa.wikipedia.org/wiki/%D9%86%D9%85%DA%A9" TargetMode="External"/><Relationship Id="rId11" Type="http://schemas.openxmlformats.org/officeDocument/2006/relationships/hyperlink" Target="http://fa.wikipedia.org/wiki/%D8%AC%D9%84%D8%A8%DA%A9" TargetMode="External"/><Relationship Id="rId5" Type="http://schemas.openxmlformats.org/officeDocument/2006/relationships/hyperlink" Target="http://fa.wikipedia.org/wiki/%D8%A8%DB%8C%D8%A7%D8%A8%D8%A7%D9%86" TargetMode="External"/><Relationship Id="rId15" Type="http://schemas.openxmlformats.org/officeDocument/2006/relationships/hyperlink" Target="http://fa.wikipedia.org/wiki/%DA%AF%D9%86%D8%AF%D9%88%D8%A7%D9%86%D8%A7" TargetMode="External"/><Relationship Id="rId10" Type="http://schemas.openxmlformats.org/officeDocument/2006/relationships/hyperlink" Target="http://fa.wikipedia.org/wiki/%D8%B3%D8%B1%D8%AE%D8%B3" TargetMode="External"/><Relationship Id="rId4" Type="http://schemas.openxmlformats.org/officeDocument/2006/relationships/hyperlink" Target="http://fa.wikipedia.org/wiki/%D8%A2%D9%84%D9%85%D8%A7%D9%86" TargetMode="External"/><Relationship Id="rId9" Type="http://schemas.openxmlformats.org/officeDocument/2006/relationships/hyperlink" Target="http://fa.wikipedia.org/wiki/%D8%AE%D8%B2%D9%86%D8%AF%DA%AF%D8%A7%D9%86" TargetMode="External"/><Relationship Id="rId14" Type="http://schemas.openxmlformats.org/officeDocument/2006/relationships/hyperlink" Target="http://fa.wikipedia.org/wiki/%D9%BE%D8%B3%D8%AA%D8%A7%D9%86%D8%AF%D8%A7%D8%B1%D8%A7%D9%86"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hyperlink" Target="http://fa.wikipedia.org/wiki/%D9%85%DB%8C%D8%A7%D9%86%D9%87%E2%80%8C%D8%B2%DB%8C%D8%B3%D8%AA%DB%8C" TargetMode="External"/><Relationship Id="rId7" Type="http://schemas.openxmlformats.org/officeDocument/2006/relationships/hyperlink" Target="http://fa.wikipedia.org/wiki/%D9%82%D9%88%D8%B1%D8%A8%D8%A7%D8%BA%D9%87" TargetMode="External"/><Relationship Id="rId2" Type="http://schemas.openxmlformats.org/officeDocument/2006/relationships/hyperlink" Target="http://fa.wikipedia.org/wiki/%D8%B2%D9%85%DB%8C%D9%86%E2%80%8C%D8%B4%D9%86%D8%A7%D8%B3%DB%8C" TargetMode="External"/><Relationship Id="rId1" Type="http://schemas.openxmlformats.org/officeDocument/2006/relationships/slideLayout" Target="../slideLayouts/slideLayout7.xml"/><Relationship Id="rId6" Type="http://schemas.openxmlformats.org/officeDocument/2006/relationships/hyperlink" Target="http://fa.wikipedia.org/wiki/%D8%AF%D8%A7%DB%8C%D9%86%D8%A7%D8%B3%D9%88%D8%B1" TargetMode="External"/><Relationship Id="rId5" Type="http://schemas.openxmlformats.org/officeDocument/2006/relationships/hyperlink" Target="http://fa.wikipedia.org/wiki/%D9%85%D8%A7%D9%87%DB%8C" TargetMode="External"/><Relationship Id="rId10" Type="http://schemas.openxmlformats.org/officeDocument/2006/relationships/image" Target="../media/image12.jpeg"/><Relationship Id="rId4" Type="http://schemas.openxmlformats.org/officeDocument/2006/relationships/hyperlink" Target="http://fa.wikipedia.org/wiki/%D8%A2%D9%84%D9%BE" TargetMode="External"/><Relationship Id="rId9" Type="http://schemas.openxmlformats.org/officeDocument/2006/relationships/image" Target="../media/image11.jpeg"/></Relationships>
</file>

<file path=ppt/slides/_rels/slide26.xml.rels><?xml version="1.0" encoding="UTF-8" standalone="yes"?>
<Relationships xmlns="http://schemas.openxmlformats.org/package/2006/relationships"><Relationship Id="rId8" Type="http://schemas.openxmlformats.org/officeDocument/2006/relationships/hyperlink" Target="http://fa.wikipedia.org/wiki/%D8%B4%D8%A7%D8%AE%E2%80%8C%D9%82%D9%88%DA%86%DB%8C" TargetMode="External"/><Relationship Id="rId13" Type="http://schemas.openxmlformats.org/officeDocument/2006/relationships/hyperlink" Target="http://fa.wikipedia.org/wiki/%D8%AA%DB%8C%D8%B1%D8%A7%D9%86%D8%A7%D8%B2%D9%88%D8%B1" TargetMode="External"/><Relationship Id="rId3" Type="http://schemas.openxmlformats.org/officeDocument/2006/relationships/hyperlink" Target="http://fa.wikipedia.org/wiki/%DA%98%D9%88%D8%B1%D8%A7%D8%B3%DB%8C%DA%A9" TargetMode="External"/><Relationship Id="rId7" Type="http://schemas.openxmlformats.org/officeDocument/2006/relationships/hyperlink" Target="http://fa.wikipedia.org/wiki/%D8%A8%DB%8C%E2%80%8C%D9%85%D9%87%D8%B1%DA%AF%D8%A7%D9%86" TargetMode="External"/><Relationship Id="rId12" Type="http://schemas.openxmlformats.org/officeDocument/2006/relationships/hyperlink" Target="http://fa.wikipedia.org/wiki/%D8%A2%D9%85%D8%B1%DB%8C%DA%A9%D8%A7%DB%8C_%D8%AC%D9%86%D9%88%D8%A8%DB%8C" TargetMode="External"/><Relationship Id="rId2" Type="http://schemas.openxmlformats.org/officeDocument/2006/relationships/hyperlink" Target="http://fa.wikipedia.org/wiki/%D8%AA%D8%B1%DB%8C%D8%A7%D8%B3" TargetMode="External"/><Relationship Id="rId16"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hyperlink" Target="http://fa.wikipedia.org/wiki/%DA%A9%D8%B1%D8%AA%D8%A7%D8%B3%D9%87_%D9%BE%D8%B3%DB%8C%D9%86" TargetMode="External"/><Relationship Id="rId11" Type="http://schemas.openxmlformats.org/officeDocument/2006/relationships/hyperlink" Target="http://fa.wikipedia.org/wiki/%D8%A2%D9%81%D8%B1%DB%8C%D9%82%D8%A7" TargetMode="External"/><Relationship Id="rId5" Type="http://schemas.openxmlformats.org/officeDocument/2006/relationships/hyperlink" Target="http://fa.wikipedia.org/w/index.php?title=%DA%A9%D8%B1%D8%AA%D8%A7%D8%B3%D9%87_%D9%BE%DB%8C%D8%B4%DB%8C%D9%86&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5" Type="http://schemas.openxmlformats.org/officeDocument/2006/relationships/image" Target="../media/image13.jpeg"/><Relationship Id="rId10" Type="http://schemas.openxmlformats.org/officeDocument/2006/relationships/hyperlink" Target="http://fa.wikipedia.org/wiki/%D8%AF%D8%A7%DB%8C%D9%86%D8%A7%D8%B3%D9%88%D8%B1" TargetMode="External"/><Relationship Id="rId4" Type="http://schemas.openxmlformats.org/officeDocument/2006/relationships/hyperlink" Target="http://fa.wikipedia.org/wiki/%D9%85%DB%8C%D8%A7%D9%86%D9%87%E2%80%8C%D8%B2%DB%8C%D8%B3%D8%AA%DB%8C" TargetMode="External"/><Relationship Id="rId9" Type="http://schemas.openxmlformats.org/officeDocument/2006/relationships/hyperlink" Target="http://fa.wikipedia.org/wiki/%D9%81%D8%B4%D9%86%DA%AF%DA%86%D9%87" TargetMode="External"/><Relationship Id="rId14" Type="http://schemas.openxmlformats.org/officeDocument/2006/relationships/hyperlink" Target="http://commons.wikimedia.org/wiki/File:Tyrannosaurus_BW.jpg?uselang=fa"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fa.wikipedia.org/w/index.php?title=%D8%B3%DB%8C%D9%85%D8%B1%DB%8C%D9%86_%D9%BE%D8%B3%DB%8C%D9%86&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2" Type="http://schemas.openxmlformats.org/officeDocument/2006/relationships/hyperlink" Target="http://fa.wikipedia.org/wiki/%DA%98%D9%88%D8%B1%D8%A7%D8%B3%DB%8C%DA%A9" TargetMode="External"/><Relationship Id="rId1" Type="http://schemas.openxmlformats.org/officeDocument/2006/relationships/slideLayout" Target="../slideLayouts/slideLayout7.xml"/><Relationship Id="rId6" Type="http://schemas.openxmlformats.org/officeDocument/2006/relationships/hyperlink" Target="http://fa.wikipedia.org/w/index.php?title=%DA%A9%D8%B1%D8%AA%D8%A7%D8%B3%D9%87_%D9%BE%DB%8C%D8%B4%DB%8C%D9%86&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5" Type="http://schemas.openxmlformats.org/officeDocument/2006/relationships/hyperlink" Target="http://fa.wikipedia.org/w/index.php?title=%DA%A9%D8%B1%D8%AA%D8%A7%D8%B3%D9%87_%D8%A2%D8%BA%D8%A7%D8%B2%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4" Type="http://schemas.openxmlformats.org/officeDocument/2006/relationships/hyperlink" Target="http://fa.wikipedia.org/w/index.php?title=%DA%98%D9%88%D8%B1%D8%A7%D8%B3%DB%8C%DA%A9_%D9%BE%D8%A7%DB%8C%D8%A7%D9%86%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fa.wikipedia.org/wiki/%D8%A2%D9%86%D8%AF" TargetMode="External"/><Relationship Id="rId3" Type="http://schemas.openxmlformats.org/officeDocument/2006/relationships/hyperlink" Target="http://fa.wikipedia.org/wiki/%D8%AA%D8%B1%D8%B4%DB%8C%D8%A7%D8%B1%DB%8C" TargetMode="External"/><Relationship Id="rId7" Type="http://schemas.openxmlformats.org/officeDocument/2006/relationships/hyperlink" Target="http://fa.wikipedia.org/wiki/%D8%B2%D8%A7%DA%AF%D8%B1%D8%B3" TargetMode="External"/><Relationship Id="rId12" Type="http://schemas.openxmlformats.org/officeDocument/2006/relationships/hyperlink" Target="http://fa.wikipedia.org/wiki/%D8%A7%D9%86%D8%B3%D8%A7%D9%86" TargetMode="External"/><Relationship Id="rId2" Type="http://schemas.openxmlformats.org/officeDocument/2006/relationships/hyperlink" Target="http://fa.wikipedia.org/wiki/%DA%A9%D8%B1%D8%AA%D8%A7%D8%B3%D9%87" TargetMode="External"/><Relationship Id="rId1" Type="http://schemas.openxmlformats.org/officeDocument/2006/relationships/slideLayout" Target="../slideLayouts/slideLayout7.xml"/><Relationship Id="rId6" Type="http://schemas.openxmlformats.org/officeDocument/2006/relationships/hyperlink" Target="http://fa.wikipedia.org/wiki/%D8%A7%D9%84%D8%A8%D8%B1%D8%B2" TargetMode="External"/><Relationship Id="rId11" Type="http://schemas.openxmlformats.org/officeDocument/2006/relationships/hyperlink" Target="http://fa.wikipedia.org/wiki/%D8%B3%D9%86%DA%AF%D9%88%D8%A7%D8%B1%D9%87" TargetMode="External"/><Relationship Id="rId5" Type="http://schemas.openxmlformats.org/officeDocument/2006/relationships/hyperlink" Target="http://fa.wikipedia.org/wiki/%D9%87%DB%8C%D9%85%D8%A7%D9%84%DB%8C%D8%A7" TargetMode="External"/><Relationship Id="rId10" Type="http://schemas.openxmlformats.org/officeDocument/2006/relationships/hyperlink" Target="http://fa.wikipedia.org/wiki/%D9%BE%D8%B3%D8%AA%D8%A7%D9%86%D8%AF%D8%A7%D8%B1%D8%A7%D9%86" TargetMode="External"/><Relationship Id="rId4" Type="http://schemas.openxmlformats.org/officeDocument/2006/relationships/hyperlink" Target="http://fa.wikipedia.org/wiki/%DA%A9%D9%88%D8%A7%D8%AA%D8%B1%D9%86%D8%B1%DB%8C" TargetMode="External"/><Relationship Id="rId9" Type="http://schemas.openxmlformats.org/officeDocument/2006/relationships/hyperlink" Target="http://fa.wikipedia.org/wiki/%D8%A2%D9%84%D9%BE"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fa.wikipedia.org/wiki/%D9%BE%D8%A7%D9%84%D8%A6%D9%88%D8%B3%D9%86" TargetMode="External"/><Relationship Id="rId13" Type="http://schemas.openxmlformats.org/officeDocument/2006/relationships/hyperlink" Target="http://fa.wikipedia.org/wiki/%D9%85%DB%8C%D9%88%D8%B3%D9%86" TargetMode="External"/><Relationship Id="rId3" Type="http://schemas.openxmlformats.org/officeDocument/2006/relationships/hyperlink" Target="http://fa.wikipedia.org/wiki/%D8%AF%D9%88%D8%B1%D8%A7%D9%86_(%D8%B2%D9%85%DB%8C%D9%86%E2%80%8C%D8%B4%D9%86%D8%A7%D8%B3%DB%8C)" TargetMode="External"/><Relationship Id="rId7" Type="http://schemas.openxmlformats.org/officeDocument/2006/relationships/hyperlink" Target="http://fa.wikipedia.org/wiki/%D8%AF%D9%88%D8%B1_(%D8%B2%D9%85%DB%8C%D9%86%E2%80%8C%D8%B4%D9%86%D8%A7%D8%B3%DB%8C)" TargetMode="External"/><Relationship Id="rId12" Type="http://schemas.openxmlformats.org/officeDocument/2006/relationships/hyperlink" Target="http://fa.wikipedia.org/wiki/%D8%B1%D9%88%D8%B2%D9%86%E2%80%8C%D8%AF%D8%A7%D8%B1%D8%A7%D9%86" TargetMode="External"/><Relationship Id="rId2" Type="http://schemas.openxmlformats.org/officeDocument/2006/relationships/hyperlink" Target="http://fa.wikipedia.org/wiki/%D8%AF%D9%88%D8%B1%D9%87_(%D8%B2%D9%85%DB%8C%D9%86%E2%80%8C%D8%B4%D9%86%D8%A7%D8%B3%DB%8C)" TargetMode="External"/><Relationship Id="rId1" Type="http://schemas.openxmlformats.org/officeDocument/2006/relationships/slideLayout" Target="../slideLayouts/slideLayout7.xml"/><Relationship Id="rId6" Type="http://schemas.openxmlformats.org/officeDocument/2006/relationships/hyperlink" Target="http://fa.wikipedia.org/wiki/%DA%A9%D8%B1%D8%AA%D8%A7%D8%B3%D9%87" TargetMode="External"/><Relationship Id="rId11" Type="http://schemas.openxmlformats.org/officeDocument/2006/relationships/hyperlink" Target="http://fa.wikipedia.org/w/index.php?title=%D8%AF%D9%85%D8%A7%DB%8C_%D8%A8%DB%8C%D8%B4%DB%8C%D9%86%D9%87_%D9%BE%D8%A7%D9%84%D8%A6%D9%88%D8%B3%D9%86-%D8%A7%D8%A6%D9%88%D8%B3%D9%86&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5" Type="http://schemas.openxmlformats.org/officeDocument/2006/relationships/hyperlink" Target="http://fa.wikipedia.org/wiki/%D8%B1%D9%88%DB%8C%D8%AF%D8%A7%D8%AF_%D8%A7%D9%86%D9%82%D8%B1%D8%A7%D8%B6_%DA%A9%D8%B1%D8%AA%D8%A7%D8%B3%D9%87-%D9%BE%D8%A7%D9%84%D8%A6%D9%88%DA%98%D9%86" TargetMode="External"/><Relationship Id="rId15" Type="http://schemas.openxmlformats.org/officeDocument/2006/relationships/image" Target="../media/image16.jpeg"/><Relationship Id="rId10" Type="http://schemas.openxmlformats.org/officeDocument/2006/relationships/hyperlink" Target="http://fa.wikipedia.org/wiki/%D8%A7%D9%88%D9%84%DB%8C%DA%AF%D9%88%D8%B3%D9%86" TargetMode="External"/><Relationship Id="rId4" Type="http://schemas.openxmlformats.org/officeDocument/2006/relationships/hyperlink" Target="http://fa.wikipedia.org/wiki/%D9%86%D9%88%D8%B2%DB%8C%D8%B3%D8%AA%DB%8C" TargetMode="External"/><Relationship Id="rId9" Type="http://schemas.openxmlformats.org/officeDocument/2006/relationships/hyperlink" Target="http://fa.wikipedia.org/wiki/%D8%A7%D8%A6%D9%88%D8%B3%D9%86" TargetMode="External"/><Relationship Id="rId14" Type="http://schemas.openxmlformats.org/officeDocument/2006/relationships/image" Target="../media/image15.jpeg"/></Relationships>
</file>

<file path=ppt/slides/_rels/slide30.xml.rels><?xml version="1.0" encoding="UTF-8" standalone="yes"?>
<Relationships xmlns="http://schemas.openxmlformats.org/package/2006/relationships"><Relationship Id="rId8" Type="http://schemas.openxmlformats.org/officeDocument/2006/relationships/hyperlink" Target="http://fa.wikipedia.org/wiki/%D9%BE%D9%84%DB%8C%D9%88%D8%B3%D9%86" TargetMode="External"/><Relationship Id="rId13" Type="http://schemas.openxmlformats.org/officeDocument/2006/relationships/hyperlink" Target="http://fa.wikipedia.org/wiki/%D8%A2%D9%81%D8%B1%DB%8C%D9%82%D8%A7" TargetMode="External"/><Relationship Id="rId18" Type="http://schemas.openxmlformats.org/officeDocument/2006/relationships/hyperlink" Target="http://fa.wikipedia.org/wiki/%D8%A7%D9%82%DB%8C%D8%A7%D9%86%D9%88%D8%B3_%D8%A2%D8%B1%D8%A7%D9%85" TargetMode="External"/><Relationship Id="rId3" Type="http://schemas.openxmlformats.org/officeDocument/2006/relationships/hyperlink" Target="http://fa.wikipedia.org/w/index.php?title=%DA%A9%D9%85%DB%8C%D8%B3%DB%8C%D9%88%D9%86_%D8%A8%DB%8C%D9%86%E2%80%8C%D8%A7%D9%84%D9%85%D9%84%D9%84%DB%8C_%DA%86%DB%8C%D9%86%D9%87%E2%80%8C%D9%86%DA%AF%D8%A7%D8%B1%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21" Type="http://schemas.openxmlformats.org/officeDocument/2006/relationships/hyperlink" Target="http://fa.wikipedia.org/w/index.php?title=%DB%8C%D8%AE%D8%A8%D9%86%D8%AF%D8%A7%D9%86_%DA%A9%D9%88%D8%A7%D8%AA%D8%B1%D9%86%D8%B1%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7" Type="http://schemas.openxmlformats.org/officeDocument/2006/relationships/hyperlink" Target="http://fa.wikipedia.org/wiki/%D9%85%DB%8C%D9%88%D8%B3%D9%86" TargetMode="External"/><Relationship Id="rId12" Type="http://schemas.openxmlformats.org/officeDocument/2006/relationships/hyperlink" Target="http://fa.wikipedia.org/wiki/%D8%A7%D9%86%D8%B3%D8%A7%D9%86%E2%80%8C%D8%B3%D8%A7%D9%86%D8%A7%D9%86" TargetMode="External"/><Relationship Id="rId17" Type="http://schemas.openxmlformats.org/officeDocument/2006/relationships/hyperlink" Target="http://fa.wikipedia.org/wiki/%D8%AA%D8%A8%D8%A7%D8%AF%D9%84_%D8%A8%D8%B2%D8%B1%DA%AF_%D8%A2%D9%85%D8%B1%DB%8C%DA%A9%D8%A7" TargetMode="External"/><Relationship Id="rId2" Type="http://schemas.openxmlformats.org/officeDocument/2006/relationships/hyperlink" Target="http://fa.wikipedia.org/wiki/%D9%85%D9%82%DB%8C%D8%A7%D8%B3_%D8%B2%D9%85%D8%A7%D9%86%DB%8C_%D8%B2%D9%85%DB%8C%D9%86%E2%80%8C%D8%B4%D9%86%D8%A7%D8%B3%DB%8C" TargetMode="External"/><Relationship Id="rId16" Type="http://schemas.openxmlformats.org/officeDocument/2006/relationships/hyperlink" Target="http://fa.wikipedia.org/wiki/%D8%A8%D8%A7%D8%B1%DB%8C%DA%A9%D9%87_%D9%BE%D8%A7%D9%86%D8%A7%D9%85%D8%A7" TargetMode="External"/><Relationship Id="rId20" Type="http://schemas.openxmlformats.org/officeDocument/2006/relationships/hyperlink" Target="http://fa.wikipedia.org/wiki/%DA%AF%D9%84%D9%81_%D8%A7%D8%B3%D8%AA%D8%B1%DB%8C%D9%85" TargetMode="External"/><Relationship Id="rId1" Type="http://schemas.openxmlformats.org/officeDocument/2006/relationships/slideLayout" Target="../slideLayouts/slideLayout7.xml"/><Relationship Id="rId6" Type="http://schemas.openxmlformats.org/officeDocument/2006/relationships/hyperlink" Target="http://fa.wikipedia.org/wiki/%D8%AF%D9%88%D8%B1_(%D8%B2%D9%85%DB%8C%D9%86%E2%80%8C%D8%B4%D9%86%D8%A7%D8%B3%DB%8C)" TargetMode="External"/><Relationship Id="rId11" Type="http://schemas.openxmlformats.org/officeDocument/2006/relationships/hyperlink" Target="http://fa.wikipedia.org/wiki/%D9%81%D8%B1%DA%AF%D8%B4%D8%AA" TargetMode="External"/><Relationship Id="rId5" Type="http://schemas.openxmlformats.org/officeDocument/2006/relationships/hyperlink" Target="http://fa.wikipedia.org/wiki/%DA%A9%D9%88%D8%A7%D8%AA%D8%B1%D9%86%D8%B1%DB%8C" TargetMode="External"/><Relationship Id="rId15" Type="http://schemas.openxmlformats.org/officeDocument/2006/relationships/hyperlink" Target="http://fa.wikipedia.org/wiki/%D8%A2%D9%85%D8%B1%DB%8C%DA%A9%D8%A7%DB%8C_%D8%AC%D9%86%D9%88%D8%A8%DB%8C" TargetMode="External"/><Relationship Id="rId10" Type="http://schemas.openxmlformats.org/officeDocument/2006/relationships/hyperlink" Target="http://fa.wikipedia.org/wiki/%D9%BE%D8%B1%D9%86%D8%AF%DA%AF%D8%A7%D9%86" TargetMode="External"/><Relationship Id="rId19" Type="http://schemas.openxmlformats.org/officeDocument/2006/relationships/hyperlink" Target="http://fa.wikipedia.org/wiki/%D8%A7%D9%82%DB%8C%D8%A7%D9%86%D9%88%D8%B3_%D8%A7%D8%B7%D9%84%D8%B3" TargetMode="External"/><Relationship Id="rId4" Type="http://schemas.openxmlformats.org/officeDocument/2006/relationships/hyperlink" Target="http://fa.wikipedia.org/wiki/%D8%AF%D9%88%D8%B1%D8%A7%D9%86_%D9%86%D9%88%D8%B2%DB%8C%D8%B3%D8%AA%DB%8C" TargetMode="External"/><Relationship Id="rId9" Type="http://schemas.openxmlformats.org/officeDocument/2006/relationships/hyperlink" Target="http://fa.wikipedia.org/wiki/%D9%BE%D8%B3%D8%AA%D8%A7%D9%86%D8%AF%D8%A7%D8%B1%D8%A7%D9%86" TargetMode="External"/><Relationship Id="rId14" Type="http://schemas.openxmlformats.org/officeDocument/2006/relationships/hyperlink" Target="http://fa.wikipedia.org/wiki/%D8%A2%D9%85%D8%B1%DB%8C%DA%A9%D8%A7%DB%8C_%D8%B4%D9%85%D8%A7%D9%84%DB%8C"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fa.wikipedia.org/wiki/%D9%BE%D9%84%D8%A6%DB%8C%D8%B3%D8%AA%D9%88%D8%B3%D9%86" TargetMode="External"/><Relationship Id="rId2" Type="http://schemas.openxmlformats.org/officeDocument/2006/relationships/hyperlink" Target="http://fa.wikipedia.org/wiki/%D8%AF%D9%88%D8%B1_(%D8%B2%D9%85%DB%8C%D9%86%E2%80%8C%D8%B4%D9%86%D8%A7%D8%B3%DB%8C)" TargetMode="External"/><Relationship Id="rId1" Type="http://schemas.openxmlformats.org/officeDocument/2006/relationships/slideLayout" Target="../slideLayouts/slideLayout7.xml"/><Relationship Id="rId4" Type="http://schemas.openxmlformats.org/officeDocument/2006/relationships/hyperlink" Target="http://fa.wikipedia.org/wiki/%D9%87%D9%88%D9%84%D9%88%D8%B3%D9%86"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fa.wikipedia.org/wiki/%D8%A7%D8%B1%D9%88%D9%BE%D8%A7" TargetMode="External"/><Relationship Id="rId3" Type="http://schemas.openxmlformats.org/officeDocument/2006/relationships/hyperlink" Target="http://fa.wikipedia.org/wiki/%D8%AF%D9%88%D9%88%D9%86%DB%8C%D9%86" TargetMode="External"/><Relationship Id="rId7" Type="http://schemas.openxmlformats.org/officeDocument/2006/relationships/hyperlink" Target="http://fa.wikipedia.org/wiki/%D8%A2%D9%85%D8%B1%DB%8C%DA%A9%D8%A7" TargetMode="External"/><Relationship Id="rId2" Type="http://schemas.openxmlformats.org/officeDocument/2006/relationships/hyperlink" Target="http://fa.wikipedia.org/wiki/%D8%AA%D8%B1%DB%8C%D9%84%D9%88%D8%A8%DB%8C%D8%AA%E2%80%8C%D9%87%D8%A7" TargetMode="External"/><Relationship Id="rId1" Type="http://schemas.openxmlformats.org/officeDocument/2006/relationships/slideLayout" Target="../slideLayouts/slideLayout7.xml"/><Relationship Id="rId6" Type="http://schemas.openxmlformats.org/officeDocument/2006/relationships/hyperlink" Target="http://fa.wikipedia.org/wiki/%D8%B2%D8%BA%D8%A7%D9%84_%D8%B3%D9%86%DA%AF" TargetMode="External"/><Relationship Id="rId11" Type="http://schemas.openxmlformats.org/officeDocument/2006/relationships/image" Target="../media/image18.gif"/><Relationship Id="rId5" Type="http://schemas.openxmlformats.org/officeDocument/2006/relationships/hyperlink" Target="http://fa.wikipedia.org/wiki/%D9%86%DB%8C%D9%85%DA%A9%D8%B1%D9%87_%D8%B4%D9%85%D8%A7%D9%84%DB%8C" TargetMode="External"/><Relationship Id="rId10" Type="http://schemas.openxmlformats.org/officeDocument/2006/relationships/image" Target="../media/image17.jpeg"/><Relationship Id="rId4" Type="http://schemas.openxmlformats.org/officeDocument/2006/relationships/hyperlink" Target="http://fa.wikipedia.org/wiki/%DA%A9%D8%B1%D8%A8%D9%88%D9%86%DB%8C%D9%81%D8%B1" TargetMode="External"/><Relationship Id="rId9" Type="http://schemas.openxmlformats.org/officeDocument/2006/relationships/hyperlink" Target="http://fa.wikipedia.org/w/index.php?title=%D8%AC%D9%88%D9%88%D8%A7%D9%86%DB%8C_%D8%A2%D8%B1%D8%AF%D9%88%D8%A6%DB%8C%D9%86%D9%88&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AB711D1E-7B06-BA49-BBAC-64CF9376095D}"/>
              </a:ext>
            </a:extLst>
          </p:cNvPr>
          <p:cNvSpPr>
            <a:spLocks noGrp="1"/>
          </p:cNvSpPr>
          <p:nvPr>
            <p:ph type="title"/>
          </p:nvPr>
        </p:nvSpPr>
        <p:spPr/>
        <p:txBody>
          <a:bodyPr/>
          <a:lstStyle/>
          <a:p>
            <a:pPr algn="ctr"/>
            <a:r>
              <a:rPr lang="fa-IR">
                <a:solidFill>
                  <a:schemeClr val="tx1"/>
                </a:solidFill>
              </a:rPr>
              <a:t>به</a:t>
            </a:r>
            <a:r>
              <a:rPr lang="fa-IR"/>
              <a:t> نام خداوند مهربان</a:t>
            </a:r>
          </a:p>
        </p:txBody>
      </p:sp>
    </p:spTree>
    <p:extLst>
      <p:ext uri="{BB962C8B-B14F-4D97-AF65-F5344CB8AC3E}">
        <p14:creationId xmlns:p14="http://schemas.microsoft.com/office/powerpoint/2010/main" val="1067862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57356" y="1142984"/>
            <a:ext cx="6000792" cy="5016758"/>
          </a:xfrm>
          <a:prstGeom prst="rect">
            <a:avLst/>
          </a:prstGeom>
          <a:noFill/>
        </p:spPr>
        <p:txBody>
          <a:bodyPr wrap="square" rtlCol="1">
            <a:spAutoFit/>
          </a:bodyPr>
          <a:lstStyle/>
          <a:p>
            <a:r>
              <a:rPr lang="fa-IR" sz="2000" dirty="0"/>
              <a:t>دوره (</a:t>
            </a:r>
            <a:r>
              <a:rPr lang="en-US" sz="2000" dirty="0"/>
              <a:t>period) </a:t>
            </a:r>
            <a:r>
              <a:rPr lang="fa-IR" sz="2000" dirty="0"/>
              <a:t>یکی از واحدها در زمانبندی زمین شناسی است.</a:t>
            </a:r>
            <a:endParaRPr lang="en-US" sz="2000" dirty="0"/>
          </a:p>
          <a:p>
            <a:r>
              <a:rPr lang="fa-IR" sz="2000" dirty="0"/>
              <a:t>در زمین‌شناسی هر دوران به چند دوره و هر دوره به چند دور بخش می‌گردد.</a:t>
            </a:r>
            <a:endParaRPr lang="en-US" sz="2000" dirty="0"/>
          </a:p>
          <a:p>
            <a:r>
              <a:rPr lang="fa-IR" sz="2000" dirty="0"/>
              <a:t>در سال ۲۰۰۴ </a:t>
            </a:r>
            <a:r>
              <a:rPr lang="fa-IR" sz="2000" dirty="0">
                <a:hlinkClick r:id="rId2"/>
              </a:rPr>
              <a:t>اتحادیه بین‌المللی دانش زمین‌شناسی</a:t>
            </a:r>
            <a:r>
              <a:rPr lang="fa-IR" sz="2000" dirty="0"/>
              <a:t> (</a:t>
            </a:r>
            <a:r>
              <a:rPr lang="en-US" sz="2000" dirty="0"/>
              <a:t>I.U.G.S.) </a:t>
            </a:r>
            <a:r>
              <a:rPr lang="fa-IR" sz="2000" dirty="0"/>
              <a:t>یک دوره زمین‌شناسی جدید را به رسمیت شناخت که نام آن را دوره ادیا کارن گذارده‌اند و زیربخشی از دوران </a:t>
            </a:r>
            <a:r>
              <a:rPr lang="fa-IR" sz="2000" dirty="0">
                <a:hlinkClick r:id="rId3"/>
              </a:rPr>
              <a:t>پیشین‌زیستی نو</a:t>
            </a:r>
            <a:r>
              <a:rPr lang="fa-IR" sz="2000" dirty="0"/>
              <a:t> (پروتروزوئیک نو) بةشمار می‌آید. در ۱۳۰ سال اخیر هیچ دوره جدیدی در زمین‌شناسی برسمیت شناخته نشده‌بود.</a:t>
            </a:r>
          </a:p>
          <a:p>
            <a:r>
              <a:rPr lang="fa-IR" sz="2000" dirty="0"/>
              <a:t>برخی زمین‌شناسان هنوز یک دوره سوم یا بقولی یک "زیردوره" در دوران نوزیستی به رسمیت می‌شناسند به نام </a:t>
            </a:r>
            <a:r>
              <a:rPr lang="fa-IR" sz="2000" dirty="0">
                <a:hlinkClick r:id="rId4" tooltip="کوارترنری (صفحه وجود ندارد)"/>
              </a:rPr>
              <a:t>کوارترنری</a:t>
            </a:r>
            <a:r>
              <a:rPr lang="fa-IR" sz="2000" dirty="0"/>
              <a:t>. کوارترنری دربرگیرنده دو دور آخر دوره نوزا (نئوژن) می‌شود و تا امروز ادامه می‌یابد.</a:t>
            </a:r>
            <a:endParaRPr lang="en-US" sz="2000" dirty="0"/>
          </a:p>
          <a:p>
            <a:r>
              <a:rPr lang="en-US" sz="2000" dirty="0"/>
              <a:t> </a:t>
            </a:r>
          </a:p>
          <a:p>
            <a:endParaRPr lang="fa-IR" sz="2000" dirty="0"/>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7678" y="-24"/>
          <a:ext cx="9171678" cy="6858024"/>
        </p:xfrm>
        <a:graphic>
          <a:graphicData uri="http://schemas.openxmlformats.org/drawingml/2006/table">
            <a:tbl>
              <a:tblPr rtl="1" firstRow="1" bandRow="1">
                <a:tableStyleId>{073A0DAA-6AF3-43AB-8588-CEC1D06C72B9}</a:tableStyleId>
              </a:tblPr>
              <a:tblGrid>
                <a:gridCol w="2833697">
                  <a:extLst>
                    <a:ext uri="{9D8B030D-6E8A-4147-A177-3AD203B41FA5}">
                      <a16:colId xmlns:a16="http://schemas.microsoft.com/office/drawing/2014/main" xmlns="" val="20000"/>
                    </a:ext>
                  </a:extLst>
                </a:gridCol>
                <a:gridCol w="2833697">
                  <a:extLst>
                    <a:ext uri="{9D8B030D-6E8A-4147-A177-3AD203B41FA5}">
                      <a16:colId xmlns:a16="http://schemas.microsoft.com/office/drawing/2014/main" xmlns="" val="20001"/>
                    </a:ext>
                  </a:extLst>
                </a:gridCol>
                <a:gridCol w="3504284">
                  <a:extLst>
                    <a:ext uri="{9D8B030D-6E8A-4147-A177-3AD203B41FA5}">
                      <a16:colId xmlns:a16="http://schemas.microsoft.com/office/drawing/2014/main" xmlns="" val="20002"/>
                    </a:ext>
                  </a:extLst>
                </a:gridCol>
              </a:tblGrid>
              <a:tr h="581173">
                <a:tc gridSpan="3">
                  <a:txBody>
                    <a:bodyPr/>
                    <a:lstStyle/>
                    <a:p>
                      <a:pPr algn="ctr" rtl="1"/>
                      <a:r>
                        <a:rPr lang="fa-IR" sz="1800" dirty="0"/>
                        <a:t>زمان بندی زمان شناسی</a:t>
                      </a:r>
                      <a:endParaRPr lang="fa-IR" sz="1800" dirty="0">
                        <a:cs typeface="2  Elham" pitchFamily="2" charset="-78"/>
                      </a:endParaRPr>
                    </a:p>
                  </a:txBody>
                  <a:tcPr anchor="ctr"/>
                </a:tc>
                <a:tc hMerge="1">
                  <a:txBody>
                    <a:bodyPr/>
                    <a:lstStyle/>
                    <a:p>
                      <a:pPr rtl="1"/>
                      <a:endParaRPr lang="fa-IR"/>
                    </a:p>
                  </a:txBody>
                  <a:tcPr/>
                </a:tc>
                <a:tc hMerge="1">
                  <a:txBody>
                    <a:bodyPr/>
                    <a:lstStyle/>
                    <a:p>
                      <a:pPr rtl="1"/>
                      <a:endParaRPr lang="fa-IR" dirty="0"/>
                    </a:p>
                  </a:txBody>
                  <a:tcPr/>
                </a:tc>
                <a:extLst>
                  <a:ext uri="{0D108BD9-81ED-4DB2-BD59-A6C34878D82A}">
                    <a16:rowId xmlns:a16="http://schemas.microsoft.com/office/drawing/2014/main" xmlns="" val="10000"/>
                  </a:ext>
                </a:extLst>
              </a:tr>
              <a:tr h="346241">
                <a:tc rowSpan="12">
                  <a:txBody>
                    <a:bodyPr/>
                    <a:lstStyle/>
                    <a:p>
                      <a:pPr algn="ctr" rtl="1"/>
                      <a:r>
                        <a:rPr lang="fa-IR" sz="3200" dirty="0"/>
                        <a:t>پیدازیستی (فانروزوئیک)</a:t>
                      </a:r>
                      <a:endParaRPr lang="fa-IR" sz="3200" b="1" dirty="0">
                        <a:cs typeface="2  Elham" pitchFamily="2" charset="-78"/>
                      </a:endParaRPr>
                    </a:p>
                  </a:txBody>
                  <a:tcPr anchor="ctr"/>
                </a:tc>
                <a:tc rowSpan="3">
                  <a:txBody>
                    <a:bodyPr/>
                    <a:lstStyle/>
                    <a:p>
                      <a:pPr algn="ctr" rtl="1"/>
                      <a:r>
                        <a:rPr lang="fa-IR" sz="3200" dirty="0"/>
                        <a:t> نوزیستی</a:t>
                      </a:r>
                      <a:r>
                        <a:rPr lang="fa-IR" sz="3200" baseline="0" dirty="0"/>
                        <a:t> </a:t>
                      </a:r>
                      <a:r>
                        <a:rPr lang="fa-IR" sz="3200" dirty="0"/>
                        <a:t>(سنوزوئیک)</a:t>
                      </a:r>
                      <a:r>
                        <a:rPr lang="fa-IR" sz="1800" dirty="0"/>
                        <a:t> </a:t>
                      </a:r>
                      <a:endParaRPr lang="fa-IR" sz="1800" dirty="0">
                        <a:cs typeface="2  Elham" pitchFamily="2" charset="-78"/>
                      </a:endParaRPr>
                    </a:p>
                  </a:txBody>
                  <a:tcPr anchor="ctr"/>
                </a:tc>
                <a:tc>
                  <a:txBody>
                    <a:bodyPr/>
                    <a:lstStyle/>
                    <a:p>
                      <a:pPr algn="ctr" rtl="1"/>
                      <a:r>
                        <a:rPr lang="fa-IR" sz="1800" dirty="0"/>
                        <a:t>کواترنری</a:t>
                      </a:r>
                      <a:endParaRPr lang="fa-IR" sz="1800" dirty="0">
                        <a:cs typeface="2  Elham" pitchFamily="2" charset="-78"/>
                      </a:endParaRPr>
                    </a:p>
                  </a:txBody>
                  <a:tcPr anchor="ctr"/>
                </a:tc>
                <a:extLst>
                  <a:ext uri="{0D108BD9-81ED-4DB2-BD59-A6C34878D82A}">
                    <a16:rowId xmlns:a16="http://schemas.microsoft.com/office/drawing/2014/main" xmlns="" val="10001"/>
                  </a:ext>
                </a:extLst>
              </a:tr>
              <a:tr h="346241">
                <a:tc vMerge="1">
                  <a:txBody>
                    <a:bodyPr/>
                    <a:lstStyle/>
                    <a:p>
                      <a:pPr rtl="1"/>
                      <a:endParaRPr lang="fa-IR"/>
                    </a:p>
                  </a:txBody>
                  <a:tcPr/>
                </a:tc>
                <a:tc vMerge="1">
                  <a:txBody>
                    <a:bodyPr/>
                    <a:lstStyle/>
                    <a:p>
                      <a:pPr rtl="1"/>
                      <a:endParaRPr lang="fa-IR" dirty="0"/>
                    </a:p>
                  </a:txBody>
                  <a:tcPr/>
                </a:tc>
                <a:tc>
                  <a:txBody>
                    <a:bodyPr/>
                    <a:lstStyle/>
                    <a:p>
                      <a:pPr algn="ctr" rtl="1"/>
                      <a:r>
                        <a:rPr lang="fa-IR" sz="1800" dirty="0"/>
                        <a:t>نئوژن</a:t>
                      </a:r>
                      <a:endParaRPr lang="fa-IR" sz="1800" dirty="0">
                        <a:cs typeface="2  Elham" pitchFamily="2" charset="-78"/>
                      </a:endParaRPr>
                    </a:p>
                  </a:txBody>
                  <a:tcPr anchor="ctr"/>
                </a:tc>
                <a:extLst>
                  <a:ext uri="{0D108BD9-81ED-4DB2-BD59-A6C34878D82A}">
                    <a16:rowId xmlns:a16="http://schemas.microsoft.com/office/drawing/2014/main" xmlns="" val="10002"/>
                  </a:ext>
                </a:extLst>
              </a:tr>
              <a:tr h="737245">
                <a:tc vMerge="1">
                  <a:txBody>
                    <a:bodyPr/>
                    <a:lstStyle/>
                    <a:p>
                      <a:pPr rtl="1"/>
                      <a:endParaRPr lang="fa-IR"/>
                    </a:p>
                  </a:txBody>
                  <a:tcPr/>
                </a:tc>
                <a:tc vMerge="1">
                  <a:txBody>
                    <a:bodyPr/>
                    <a:lstStyle/>
                    <a:p>
                      <a:pPr rtl="1"/>
                      <a:endParaRPr lang="fa-IR" dirty="0"/>
                    </a:p>
                  </a:txBody>
                  <a:tcPr/>
                </a:tc>
                <a:tc>
                  <a:txBody>
                    <a:bodyPr/>
                    <a:lstStyle/>
                    <a:p>
                      <a:pPr algn="ctr" rtl="1"/>
                      <a:r>
                        <a:rPr lang="fa-IR" sz="1800" dirty="0"/>
                        <a:t>پالئوژن</a:t>
                      </a:r>
                      <a:endParaRPr lang="fa-IR" sz="1800" dirty="0">
                        <a:cs typeface="2  Elham" pitchFamily="2" charset="-78"/>
                      </a:endParaRPr>
                    </a:p>
                  </a:txBody>
                  <a:tcPr anchor="ctr"/>
                </a:tc>
                <a:extLst>
                  <a:ext uri="{0D108BD9-81ED-4DB2-BD59-A6C34878D82A}">
                    <a16:rowId xmlns:a16="http://schemas.microsoft.com/office/drawing/2014/main" xmlns="" val="10003"/>
                  </a:ext>
                </a:extLst>
              </a:tr>
              <a:tr h="346241">
                <a:tc vMerge="1">
                  <a:txBody>
                    <a:bodyPr/>
                    <a:lstStyle/>
                    <a:p>
                      <a:pPr rtl="1"/>
                      <a:endParaRPr lang="fa-IR"/>
                    </a:p>
                  </a:txBody>
                  <a:tcPr/>
                </a:tc>
                <a:tc rowSpan="3">
                  <a:txBody>
                    <a:bodyPr/>
                    <a:lstStyle/>
                    <a:p>
                      <a:pPr algn="ctr" rtl="1"/>
                      <a:r>
                        <a:rPr lang="fa-IR" sz="2800" dirty="0"/>
                        <a:t>میانه زیستی (مزوزوئیک)</a:t>
                      </a:r>
                      <a:endParaRPr lang="fa-IR" sz="2800" b="0" dirty="0">
                        <a:cs typeface="2  Elham" pitchFamily="2" charset="-78"/>
                      </a:endParaRPr>
                    </a:p>
                  </a:txBody>
                  <a:tcPr anchor="ctr"/>
                </a:tc>
                <a:tc>
                  <a:txBody>
                    <a:bodyPr/>
                    <a:lstStyle/>
                    <a:p>
                      <a:pPr algn="ctr" rtl="1"/>
                      <a:r>
                        <a:rPr lang="fa-IR" sz="1800" dirty="0"/>
                        <a:t>کرتاسه</a:t>
                      </a:r>
                      <a:endParaRPr lang="fa-IR" sz="1800" dirty="0">
                        <a:cs typeface="2  Elham" pitchFamily="2" charset="-78"/>
                      </a:endParaRPr>
                    </a:p>
                  </a:txBody>
                  <a:tcPr anchor="ctr"/>
                </a:tc>
                <a:extLst>
                  <a:ext uri="{0D108BD9-81ED-4DB2-BD59-A6C34878D82A}">
                    <a16:rowId xmlns:a16="http://schemas.microsoft.com/office/drawing/2014/main" xmlns="" val="10004"/>
                  </a:ext>
                </a:extLst>
              </a:tr>
              <a:tr h="346241">
                <a:tc vMerge="1">
                  <a:txBody>
                    <a:bodyPr/>
                    <a:lstStyle/>
                    <a:p>
                      <a:pPr rtl="1"/>
                      <a:endParaRPr lang="fa-IR"/>
                    </a:p>
                  </a:txBody>
                  <a:tcPr/>
                </a:tc>
                <a:tc vMerge="1">
                  <a:txBody>
                    <a:bodyPr/>
                    <a:lstStyle/>
                    <a:p>
                      <a:pPr rtl="1"/>
                      <a:endParaRPr lang="fa-IR" dirty="0"/>
                    </a:p>
                  </a:txBody>
                  <a:tcPr/>
                </a:tc>
                <a:tc>
                  <a:txBody>
                    <a:bodyPr/>
                    <a:lstStyle/>
                    <a:p>
                      <a:pPr algn="ctr" rtl="1"/>
                      <a:r>
                        <a:rPr lang="fa-IR" sz="1800" dirty="0"/>
                        <a:t>ژوراسیک</a:t>
                      </a:r>
                      <a:endParaRPr lang="fa-IR" sz="1800" dirty="0">
                        <a:cs typeface="2  Elham" pitchFamily="2" charset="-78"/>
                      </a:endParaRPr>
                    </a:p>
                  </a:txBody>
                  <a:tcPr anchor="ctr"/>
                </a:tc>
                <a:extLst>
                  <a:ext uri="{0D108BD9-81ED-4DB2-BD59-A6C34878D82A}">
                    <a16:rowId xmlns:a16="http://schemas.microsoft.com/office/drawing/2014/main" xmlns="" val="10005"/>
                  </a:ext>
                </a:extLst>
              </a:tr>
              <a:tr h="571366">
                <a:tc vMerge="1">
                  <a:txBody>
                    <a:bodyPr/>
                    <a:lstStyle/>
                    <a:p>
                      <a:pPr rtl="1"/>
                      <a:endParaRPr lang="fa-IR"/>
                    </a:p>
                  </a:txBody>
                  <a:tcPr/>
                </a:tc>
                <a:tc vMerge="1">
                  <a:txBody>
                    <a:bodyPr/>
                    <a:lstStyle/>
                    <a:p>
                      <a:pPr rtl="1"/>
                      <a:endParaRPr lang="fa-IR" dirty="0"/>
                    </a:p>
                  </a:txBody>
                  <a:tcPr/>
                </a:tc>
                <a:tc>
                  <a:txBody>
                    <a:bodyPr/>
                    <a:lstStyle/>
                    <a:p>
                      <a:pPr algn="ctr" rtl="1"/>
                      <a:r>
                        <a:rPr lang="fa-IR" sz="1800" dirty="0"/>
                        <a:t>تریاس </a:t>
                      </a:r>
                      <a:endParaRPr lang="fa-IR" sz="1800" dirty="0">
                        <a:cs typeface="2  Elham" pitchFamily="2" charset="-78"/>
                      </a:endParaRPr>
                    </a:p>
                  </a:txBody>
                  <a:tcPr anchor="ctr"/>
                </a:tc>
                <a:extLst>
                  <a:ext uri="{0D108BD9-81ED-4DB2-BD59-A6C34878D82A}">
                    <a16:rowId xmlns:a16="http://schemas.microsoft.com/office/drawing/2014/main" xmlns="" val="10006"/>
                  </a:ext>
                </a:extLst>
              </a:tr>
              <a:tr h="346241">
                <a:tc vMerge="1">
                  <a:txBody>
                    <a:bodyPr/>
                    <a:lstStyle/>
                    <a:p>
                      <a:pPr rtl="1"/>
                      <a:endParaRPr lang="fa-IR"/>
                    </a:p>
                  </a:txBody>
                  <a:tcPr/>
                </a:tc>
                <a:tc rowSpan="6">
                  <a:txBody>
                    <a:bodyPr/>
                    <a:lstStyle/>
                    <a:p>
                      <a:pPr algn="ctr" rtl="1"/>
                      <a:r>
                        <a:rPr lang="fa-IR" sz="3200" dirty="0"/>
                        <a:t>دیرینه زیستی</a:t>
                      </a:r>
                    </a:p>
                    <a:p>
                      <a:pPr algn="ctr" rtl="1"/>
                      <a:r>
                        <a:rPr lang="fa-IR" sz="3200" dirty="0"/>
                        <a:t>(پالئوزوئیک) </a:t>
                      </a:r>
                      <a:endParaRPr lang="fa-IR" sz="3200" dirty="0">
                        <a:cs typeface="2  Elham" pitchFamily="2" charset="-78"/>
                      </a:endParaRPr>
                    </a:p>
                  </a:txBody>
                  <a:tcPr anchor="ctr"/>
                </a:tc>
                <a:tc>
                  <a:txBody>
                    <a:bodyPr/>
                    <a:lstStyle/>
                    <a:p>
                      <a:pPr algn="ctr" rtl="1"/>
                      <a:r>
                        <a:rPr lang="fa-IR" sz="1800" dirty="0"/>
                        <a:t>پرمین</a:t>
                      </a:r>
                      <a:endParaRPr lang="fa-IR" sz="1800" dirty="0">
                        <a:cs typeface="2  Elham" pitchFamily="2" charset="-78"/>
                      </a:endParaRPr>
                    </a:p>
                  </a:txBody>
                  <a:tcPr anchor="ctr"/>
                </a:tc>
                <a:extLst>
                  <a:ext uri="{0D108BD9-81ED-4DB2-BD59-A6C34878D82A}">
                    <a16:rowId xmlns:a16="http://schemas.microsoft.com/office/drawing/2014/main" xmlns="" val="10007"/>
                  </a:ext>
                </a:extLst>
              </a:tr>
              <a:tr h="346241">
                <a:tc vMerge="1">
                  <a:txBody>
                    <a:bodyPr/>
                    <a:lstStyle/>
                    <a:p>
                      <a:pPr rtl="1"/>
                      <a:endParaRPr lang="fa-IR"/>
                    </a:p>
                  </a:txBody>
                  <a:tcPr/>
                </a:tc>
                <a:tc vMerge="1">
                  <a:txBody>
                    <a:bodyPr/>
                    <a:lstStyle/>
                    <a:p>
                      <a:pPr rtl="1"/>
                      <a:endParaRPr lang="fa-IR" dirty="0"/>
                    </a:p>
                  </a:txBody>
                  <a:tcPr/>
                </a:tc>
                <a:tc>
                  <a:txBody>
                    <a:bodyPr/>
                    <a:lstStyle/>
                    <a:p>
                      <a:pPr algn="ctr" rtl="1"/>
                      <a:r>
                        <a:rPr lang="fa-IR" sz="1800" dirty="0"/>
                        <a:t>کربونیفر</a:t>
                      </a:r>
                      <a:endParaRPr lang="fa-IR" sz="1800" dirty="0">
                        <a:cs typeface="2  Elham" pitchFamily="2" charset="-78"/>
                      </a:endParaRPr>
                    </a:p>
                  </a:txBody>
                  <a:tcPr anchor="ctr"/>
                </a:tc>
                <a:extLst>
                  <a:ext uri="{0D108BD9-81ED-4DB2-BD59-A6C34878D82A}">
                    <a16:rowId xmlns:a16="http://schemas.microsoft.com/office/drawing/2014/main" xmlns="" val="10008"/>
                  </a:ext>
                </a:extLst>
              </a:tr>
              <a:tr h="346241">
                <a:tc vMerge="1">
                  <a:txBody>
                    <a:bodyPr/>
                    <a:lstStyle/>
                    <a:p>
                      <a:pPr rtl="1"/>
                      <a:endParaRPr lang="fa-IR"/>
                    </a:p>
                  </a:txBody>
                  <a:tcPr/>
                </a:tc>
                <a:tc vMerge="1">
                  <a:txBody>
                    <a:bodyPr/>
                    <a:lstStyle/>
                    <a:p>
                      <a:pPr rtl="1"/>
                      <a:endParaRPr lang="fa-IR" dirty="0"/>
                    </a:p>
                  </a:txBody>
                  <a:tcPr/>
                </a:tc>
                <a:tc>
                  <a:txBody>
                    <a:bodyPr/>
                    <a:lstStyle/>
                    <a:p>
                      <a:pPr algn="ctr" rtl="1"/>
                      <a:r>
                        <a:rPr lang="fa-IR" sz="1800" dirty="0"/>
                        <a:t>دوونین</a:t>
                      </a:r>
                      <a:endParaRPr lang="fa-IR" sz="1800" dirty="0">
                        <a:cs typeface="2  Elham" pitchFamily="2" charset="-78"/>
                      </a:endParaRPr>
                    </a:p>
                  </a:txBody>
                  <a:tcPr anchor="ctr"/>
                </a:tc>
                <a:extLst>
                  <a:ext uri="{0D108BD9-81ED-4DB2-BD59-A6C34878D82A}">
                    <a16:rowId xmlns:a16="http://schemas.microsoft.com/office/drawing/2014/main" xmlns="" val="10009"/>
                  </a:ext>
                </a:extLst>
              </a:tr>
              <a:tr h="346241">
                <a:tc vMerge="1">
                  <a:txBody>
                    <a:bodyPr/>
                    <a:lstStyle/>
                    <a:p>
                      <a:pPr rtl="1"/>
                      <a:endParaRPr lang="fa-IR"/>
                    </a:p>
                  </a:txBody>
                  <a:tcPr/>
                </a:tc>
                <a:tc vMerge="1">
                  <a:txBody>
                    <a:bodyPr/>
                    <a:lstStyle/>
                    <a:p>
                      <a:pPr rtl="1"/>
                      <a:endParaRPr lang="fa-IR" dirty="0"/>
                    </a:p>
                  </a:txBody>
                  <a:tcPr/>
                </a:tc>
                <a:tc>
                  <a:txBody>
                    <a:bodyPr/>
                    <a:lstStyle/>
                    <a:p>
                      <a:pPr algn="ctr" rtl="1"/>
                      <a:r>
                        <a:rPr lang="fa-IR" sz="1800" dirty="0"/>
                        <a:t>سیلورین</a:t>
                      </a:r>
                      <a:endParaRPr lang="fa-IR" sz="1800" dirty="0">
                        <a:cs typeface="2  Elham" pitchFamily="2" charset="-78"/>
                      </a:endParaRPr>
                    </a:p>
                  </a:txBody>
                  <a:tcPr anchor="ctr"/>
                </a:tc>
                <a:extLst>
                  <a:ext uri="{0D108BD9-81ED-4DB2-BD59-A6C34878D82A}">
                    <a16:rowId xmlns:a16="http://schemas.microsoft.com/office/drawing/2014/main" xmlns="" val="10010"/>
                  </a:ext>
                </a:extLst>
              </a:tr>
              <a:tr h="346241">
                <a:tc vMerge="1">
                  <a:txBody>
                    <a:bodyPr/>
                    <a:lstStyle/>
                    <a:p>
                      <a:pPr rtl="1"/>
                      <a:endParaRPr lang="fa-IR"/>
                    </a:p>
                  </a:txBody>
                  <a:tcPr/>
                </a:tc>
                <a:tc vMerge="1">
                  <a:txBody>
                    <a:bodyPr/>
                    <a:lstStyle/>
                    <a:p>
                      <a:pPr rtl="1"/>
                      <a:endParaRPr lang="fa-IR" dirty="0"/>
                    </a:p>
                  </a:txBody>
                  <a:tcPr/>
                </a:tc>
                <a:tc>
                  <a:txBody>
                    <a:bodyPr/>
                    <a:lstStyle/>
                    <a:p>
                      <a:pPr algn="ctr" rtl="1"/>
                      <a:r>
                        <a:rPr lang="fa-IR" sz="1800" dirty="0"/>
                        <a:t>اردویسین</a:t>
                      </a:r>
                      <a:endParaRPr lang="fa-IR" sz="1800" dirty="0">
                        <a:cs typeface="2  Elham" pitchFamily="2" charset="-78"/>
                      </a:endParaRPr>
                    </a:p>
                  </a:txBody>
                  <a:tcPr anchor="ctr"/>
                </a:tc>
                <a:extLst>
                  <a:ext uri="{0D108BD9-81ED-4DB2-BD59-A6C34878D82A}">
                    <a16:rowId xmlns:a16="http://schemas.microsoft.com/office/drawing/2014/main" xmlns="" val="10011"/>
                  </a:ext>
                </a:extLst>
              </a:tr>
              <a:tr h="346241">
                <a:tc vMerge="1">
                  <a:txBody>
                    <a:bodyPr/>
                    <a:lstStyle/>
                    <a:p>
                      <a:pPr rtl="1"/>
                      <a:endParaRPr lang="fa-IR" dirty="0"/>
                    </a:p>
                  </a:txBody>
                  <a:tcPr/>
                </a:tc>
                <a:tc vMerge="1">
                  <a:txBody>
                    <a:bodyPr/>
                    <a:lstStyle/>
                    <a:p>
                      <a:pPr rtl="1"/>
                      <a:endParaRPr lang="fa-IR" dirty="0"/>
                    </a:p>
                  </a:txBody>
                  <a:tcPr/>
                </a:tc>
                <a:tc>
                  <a:txBody>
                    <a:bodyPr/>
                    <a:lstStyle/>
                    <a:p>
                      <a:pPr algn="ctr" rtl="1"/>
                      <a:r>
                        <a:rPr lang="fa-IR" sz="1800" dirty="0"/>
                        <a:t>کامبرین</a:t>
                      </a:r>
                      <a:endParaRPr lang="fa-IR" sz="1800" dirty="0">
                        <a:cs typeface="2  Elham" pitchFamily="2" charset="-78"/>
                      </a:endParaRPr>
                    </a:p>
                  </a:txBody>
                  <a:tcPr anchor="ctr"/>
                </a:tc>
                <a:extLst>
                  <a:ext uri="{0D108BD9-81ED-4DB2-BD59-A6C34878D82A}">
                    <a16:rowId xmlns:a16="http://schemas.microsoft.com/office/drawing/2014/main" xmlns="" val="10012"/>
                  </a:ext>
                </a:extLst>
              </a:tr>
              <a:tr h="375094">
                <a:tc rowSpan="3">
                  <a:txBody>
                    <a:bodyPr/>
                    <a:lstStyle/>
                    <a:p>
                      <a:pPr algn="ctr" rtl="1"/>
                      <a:r>
                        <a:rPr lang="fa-IR" sz="3200" dirty="0"/>
                        <a:t>پرکامبرین</a:t>
                      </a:r>
                      <a:endParaRPr lang="fa-IR" sz="3200" b="1" dirty="0">
                        <a:cs typeface="2  Elham" pitchFamily="2" charset="-78"/>
                      </a:endParaRPr>
                    </a:p>
                  </a:txBody>
                  <a:tcPr anchor="ctr"/>
                </a:tc>
                <a:tc gridSpan="2">
                  <a:txBody>
                    <a:bodyPr/>
                    <a:lstStyle/>
                    <a:p>
                      <a:pPr algn="ctr" rtl="1"/>
                      <a:r>
                        <a:rPr lang="fa-IR" sz="2000" dirty="0"/>
                        <a:t>پیشین زیستی (پروتروزوئیک)</a:t>
                      </a:r>
                      <a:endParaRPr lang="fa-IR" sz="2000" dirty="0">
                        <a:cs typeface="2  Elham" pitchFamily="2" charset="-78"/>
                      </a:endParaRPr>
                    </a:p>
                  </a:txBody>
                  <a:tcPr anchor="ctr"/>
                </a:tc>
                <a:tc hMerge="1">
                  <a:txBody>
                    <a:bodyPr/>
                    <a:lstStyle/>
                    <a:p>
                      <a:pPr rtl="1"/>
                      <a:endParaRPr lang="fa-IR" dirty="0"/>
                    </a:p>
                  </a:txBody>
                  <a:tcPr/>
                </a:tc>
                <a:extLst>
                  <a:ext uri="{0D108BD9-81ED-4DB2-BD59-A6C34878D82A}">
                    <a16:rowId xmlns:a16="http://schemas.microsoft.com/office/drawing/2014/main" xmlns="" val="10013"/>
                  </a:ext>
                </a:extLst>
              </a:tr>
              <a:tr h="375094">
                <a:tc vMerge="1">
                  <a:txBody>
                    <a:bodyPr/>
                    <a:lstStyle/>
                    <a:p>
                      <a:pPr rtl="1"/>
                      <a:endParaRPr lang="fa-IR" dirty="0"/>
                    </a:p>
                  </a:txBody>
                  <a:tcPr/>
                </a:tc>
                <a:tc gridSpan="2">
                  <a:txBody>
                    <a:bodyPr/>
                    <a:lstStyle/>
                    <a:p>
                      <a:pPr algn="ctr" rtl="1"/>
                      <a:r>
                        <a:rPr lang="fa-IR" sz="2000" dirty="0"/>
                        <a:t>نخست زیستی (آرکئن)</a:t>
                      </a:r>
                      <a:endParaRPr lang="fa-IR" sz="2000" dirty="0">
                        <a:cs typeface="2  Elham" pitchFamily="2" charset="-78"/>
                      </a:endParaRPr>
                    </a:p>
                  </a:txBody>
                  <a:tcPr anchor="ctr"/>
                </a:tc>
                <a:tc hMerge="1">
                  <a:txBody>
                    <a:bodyPr/>
                    <a:lstStyle/>
                    <a:p>
                      <a:pPr rtl="1"/>
                      <a:endParaRPr lang="fa-IR" dirty="0"/>
                    </a:p>
                  </a:txBody>
                  <a:tcPr/>
                </a:tc>
                <a:extLst>
                  <a:ext uri="{0D108BD9-81ED-4DB2-BD59-A6C34878D82A}">
                    <a16:rowId xmlns:a16="http://schemas.microsoft.com/office/drawing/2014/main" xmlns="" val="10014"/>
                  </a:ext>
                </a:extLst>
              </a:tr>
              <a:tr h="490508">
                <a:tc vMerge="1">
                  <a:txBody>
                    <a:bodyPr/>
                    <a:lstStyle/>
                    <a:p>
                      <a:pPr rtl="1"/>
                      <a:endParaRPr lang="fa-IR" dirty="0"/>
                    </a:p>
                  </a:txBody>
                  <a:tcPr/>
                </a:tc>
                <a:tc gridSpan="2">
                  <a:txBody>
                    <a:bodyPr/>
                    <a:lstStyle/>
                    <a:p>
                      <a:pPr algn="ctr" rtl="1"/>
                      <a:r>
                        <a:rPr lang="fa-IR" sz="2800" dirty="0"/>
                        <a:t>هادئن</a:t>
                      </a:r>
                      <a:endParaRPr lang="fa-IR" sz="2800" dirty="0">
                        <a:solidFill>
                          <a:schemeClr val="tx1"/>
                        </a:solidFill>
                        <a:cs typeface="2  Elham" pitchFamily="2" charset="-78"/>
                      </a:endParaRPr>
                    </a:p>
                  </a:txBody>
                  <a:tcPr anchor="ctr"/>
                </a:tc>
                <a:tc hMerge="1">
                  <a:txBody>
                    <a:bodyPr/>
                    <a:lstStyle/>
                    <a:p>
                      <a:pPr rtl="1"/>
                      <a:endParaRPr lang="fa-IR" dirty="0"/>
                    </a:p>
                  </a:txBody>
                  <a:tcPr/>
                </a:tc>
                <a:extLst>
                  <a:ext uri="{0D108BD9-81ED-4DB2-BD59-A6C34878D82A}">
                    <a16:rowId xmlns:a16="http://schemas.microsoft.com/office/drawing/2014/main" xmlns="" val="10015"/>
                  </a:ext>
                </a:extLst>
              </a:tr>
            </a:tbl>
          </a:graphicData>
        </a:graphic>
      </p:graphicFrame>
    </p:spTree>
  </p:cSld>
  <p:clrMapOvr>
    <a:masterClrMapping/>
  </p:clrMapOvr>
  <p:transition>
    <p:wheel spokes="2"/>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428604"/>
            <a:ext cx="8358246" cy="3693319"/>
          </a:xfrm>
          <a:prstGeom prst="rect">
            <a:avLst/>
          </a:prstGeom>
          <a:noFill/>
        </p:spPr>
        <p:txBody>
          <a:bodyPr wrap="square" rtlCol="1">
            <a:spAutoFit/>
          </a:bodyPr>
          <a:lstStyle/>
          <a:p>
            <a:r>
              <a:rPr lang="fa-IR" b="1" dirty="0"/>
              <a:t>پرکامبرین</a:t>
            </a:r>
            <a:r>
              <a:rPr lang="fa-IR" dirty="0"/>
              <a:t> </a:t>
            </a:r>
            <a:r>
              <a:rPr lang="en-US" dirty="0"/>
              <a:t>(Precambrian) </a:t>
            </a:r>
            <a:r>
              <a:rPr lang="fa-IR" dirty="0"/>
              <a:t>نامی است که به بازه بزرگی از زمان در تاریخ زمین داده شده که پیش از ابردوران حاضر یعنی </a:t>
            </a:r>
            <a:r>
              <a:rPr lang="fa-IR" dirty="0">
                <a:hlinkClick r:id="rId2" tooltip="پیدازیستی"/>
              </a:rPr>
              <a:t>پیدازیستی</a:t>
            </a:r>
            <a:r>
              <a:rPr lang="en-US" dirty="0"/>
              <a:t> </a:t>
            </a:r>
            <a:r>
              <a:rPr lang="fa-IR" dirty="0"/>
              <a:t>بوده‌است</a:t>
            </a:r>
            <a:r>
              <a:rPr lang="en-US" dirty="0"/>
              <a:t>.</a:t>
            </a:r>
          </a:p>
          <a:p>
            <a:r>
              <a:rPr lang="fa-IR" dirty="0"/>
              <a:t>پرکامبرین یک بزرگ‌اَبَردوران </a:t>
            </a:r>
            <a:r>
              <a:rPr lang="en-US" baseline="30000" dirty="0" err="1"/>
              <a:t>Supereon</a:t>
            </a:r>
            <a:r>
              <a:rPr lang="en-US" dirty="0"/>
              <a:t> </a:t>
            </a:r>
            <a:r>
              <a:rPr lang="fa-IR" dirty="0"/>
              <a:t>به‌شمار می‌آید. این بزرگ‌ابردوران و خود به چند ابردوران تقسیم شده‌است</a:t>
            </a:r>
            <a:r>
              <a:rPr lang="en-US" dirty="0"/>
              <a:t>.</a:t>
            </a:r>
          </a:p>
          <a:p>
            <a:r>
              <a:rPr lang="fa-IR" dirty="0"/>
              <a:t>حد زیرین پرکامبرین در حقیقت مقارن با پیدایش زمین در حدود ۴٫۶ میلیارد سال پیش است. با توجه به اینکه هیچگونه اطلاعی از ۷۰۰ میلیون سال اولیه آن وجود ندارد، شاید بتوان این مدت را زمان قبل از زمین شناسی در نظر گرفت</a:t>
            </a:r>
            <a:r>
              <a:rPr lang="en-US" dirty="0"/>
              <a:t>. </a:t>
            </a:r>
            <a:r>
              <a:rPr lang="fa-IR" dirty="0"/>
              <a:t>بطور کلی پرکامبرین با قدیمی‌ترین سنگ‌های تعیین سن شده زمین در غرب گرینلند یعنی تقریبا ۳٫۸ میلیارد سال پیش شروع می‌شود. حد بالایی پرکامبرین را معمولا با ظهور اولین جنس از تریلوبیت‌های مربوط به قاعده کامبرین مشخص می‌کنند. در واقع ظهور این تریلوبیت‌ها می‌تواند نشانه پایان پرکامبرین باشد</a:t>
            </a:r>
            <a:r>
              <a:rPr lang="en-US" dirty="0"/>
              <a:t>.</a:t>
            </a:r>
          </a:p>
          <a:p>
            <a:r>
              <a:rPr lang="fa-IR" dirty="0"/>
              <a:t>پرکامبرین را پیش از این در قیاس با اصطلاح پیدازیستی، </a:t>
            </a:r>
            <a:r>
              <a:rPr lang="fa-IR" b="1" dirty="0"/>
              <a:t>نهان‌زیستی</a:t>
            </a:r>
            <a:r>
              <a:rPr lang="fa-IR" dirty="0"/>
              <a:t> </a:t>
            </a:r>
            <a:r>
              <a:rPr lang="en-US" baseline="30000" dirty="0"/>
              <a:t>Cryptozoic</a:t>
            </a:r>
            <a:r>
              <a:rPr lang="en-US" dirty="0"/>
              <a:t> </a:t>
            </a:r>
            <a:r>
              <a:rPr lang="fa-IR" dirty="0"/>
              <a:t>نیز می‌نامیدند</a:t>
            </a:r>
          </a:p>
        </p:txBody>
      </p:sp>
    </p:spTree>
  </p:cSld>
  <p:clrMapOvr>
    <a:masterClrMapping/>
  </p:clrMapOvr>
  <p:transition>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357166"/>
            <a:ext cx="8072494" cy="3139321"/>
          </a:xfrm>
          <a:prstGeom prst="rect">
            <a:avLst/>
          </a:prstGeom>
          <a:noFill/>
        </p:spPr>
        <p:txBody>
          <a:bodyPr wrap="square" rtlCol="1">
            <a:spAutoFit/>
          </a:bodyPr>
          <a:lstStyle/>
          <a:p>
            <a:r>
              <a:rPr lang="fa-IR" b="1" dirty="0"/>
              <a:t>شناخت پرکامبرین</a:t>
            </a:r>
            <a:endParaRPr lang="en-US" dirty="0"/>
          </a:p>
          <a:p>
            <a:r>
              <a:rPr lang="fa-IR" dirty="0"/>
              <a:t>رخنمون‌های سنگ‌های پرکامبرین در قاره‌ها، نادر و کمیاب است. علت کمیابی این سنگ‌ها پوشیده شدن آنها توسط لایه‌های جوانتر می‌باشد. در چنین مناطقی بیرون زدگی این زمین‌ها در هسته کوههای به شدت فرسایش یافته و قعر دره‌های عمیق قابل مشاهده است. در واقع این سنگ‌ها در مناطق وسیعی که به آن سپر می‌گویند گسترش یافته‌اند. سپرها از نظر زمین شناسی پیچیده و درهم می‌باشند و عمدتا از سنگ‌های دگرگونی و تغییر شکل یافته‌ای تشکیل شده‌اند. نیمرخ آنها تحدب ملایمی داشته و در مقطع شبیه به سپر جنگجویان می‌باشد. پرکامبرین ناشناخته ترین گستره از تاریخ زمین است، در نتیجه تقسیم بندی آن به واحدهای زمانی متعدد مشکل می‌باشد</a:t>
            </a:r>
            <a:r>
              <a:rPr lang="en-US" dirty="0"/>
              <a:t>.</a:t>
            </a:r>
          </a:p>
          <a:p>
            <a:endParaRPr lang="fa-IR" dirty="0"/>
          </a:p>
        </p:txBody>
      </p:sp>
      <p:pic>
        <p:nvPicPr>
          <p:cNvPr id="3074" name="Picture 2" descr="J:\School\علوم\زیست\زمین شناسی و زیست شناسی\عکس\0302.gif"/>
          <p:cNvPicPr>
            <a:picLocks noChangeAspect="1" noChangeArrowheads="1"/>
          </p:cNvPicPr>
          <p:nvPr/>
        </p:nvPicPr>
        <p:blipFill>
          <a:blip r:embed="rId2"/>
          <a:srcRect/>
          <a:stretch>
            <a:fillRect/>
          </a:stretch>
        </p:blipFill>
        <p:spPr bwMode="auto">
          <a:xfrm>
            <a:off x="4894263" y="2597150"/>
            <a:ext cx="2819400" cy="3810000"/>
          </a:xfrm>
          <a:prstGeom prst="rect">
            <a:avLst/>
          </a:prstGeom>
          <a:noFill/>
        </p:spPr>
      </p:pic>
      <p:pic>
        <p:nvPicPr>
          <p:cNvPr id="3076" name="Picture 4" descr="J:\School\علوم\زیست\زمین شناسی و زیست شناسی\عکس\rb_carboniferous.jpg"/>
          <p:cNvPicPr>
            <a:picLocks noChangeAspect="1" noChangeArrowheads="1"/>
          </p:cNvPicPr>
          <p:nvPr/>
        </p:nvPicPr>
        <p:blipFill>
          <a:blip r:embed="rId3"/>
          <a:srcRect/>
          <a:stretch>
            <a:fillRect/>
          </a:stretch>
        </p:blipFill>
        <p:spPr bwMode="auto">
          <a:xfrm>
            <a:off x="787400" y="755650"/>
            <a:ext cx="7569200" cy="5346700"/>
          </a:xfrm>
          <a:prstGeom prst="rect">
            <a:avLst/>
          </a:prstGeom>
          <a:noFill/>
        </p:spPr>
      </p:pic>
    </p:spTree>
  </p:cSld>
  <p:clrMapOvr>
    <a:masterClrMapping/>
  </p:clrMapOvr>
  <p:transition>
    <p:diamon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357166"/>
            <a:ext cx="7715304" cy="3693319"/>
          </a:xfrm>
          <a:prstGeom prst="rect">
            <a:avLst/>
          </a:prstGeom>
          <a:noFill/>
        </p:spPr>
        <p:txBody>
          <a:bodyPr wrap="square" rtlCol="1">
            <a:spAutoFit/>
          </a:bodyPr>
          <a:lstStyle/>
          <a:p>
            <a:r>
              <a:rPr lang="fa-IR" b="1" dirty="0"/>
              <a:t>دلایل ناشناخته ماندن پرکامبرین</a:t>
            </a:r>
            <a:endParaRPr lang="en-US" dirty="0"/>
          </a:p>
          <a:p>
            <a:r>
              <a:rPr lang="fa-IR" dirty="0"/>
              <a:t>پرکامبرین شامل رخدادهای پراکنده‌ای می‌باشد، که این رخدادها به دلیل گذشت زمان دارای جزئیات و آثار کمی می‌باشند. دلیلی که بر این حقیقت وجود دارد، این است که سپرها و دیگر بیرون زدگی‌های پرکامبرین از سنگ‌های دگرگون شده و پیچیده‌ای تشکیل شده است که در بسیاری موارد توسط توده‌های بزرگ آذرین قطع شده‌اند. برخی از این سنگ‌ها چندین بار چین خورده، گسل یافته و بارها مورد نفوذ توده‌های آذرین قرار گرفته و دگرگون شده‌اند. عامل دیگری که مطالعه تاریخ پرکامبرین را پیچیده می‌سازد، کمبود فسیل‌ها و سنگواره‌ها می‌باشد. شواهد سنگواره‌ای و فسیلی فراوانی تا قبل از دوران پالئوزوئیک در تاریخچه زمین شناسی ثبت نشده است. در زمان پرکامبرین حیات وجود داشته است، اما اشکال حیاتی، ساده و از نظر بدنی نرم و قابل انعطاف بوده‌اند. به همین دلیل تاریخچه فسیلی پرکامبرین ناقص می‌باشد</a:t>
            </a:r>
            <a:r>
              <a:rPr lang="en-US" dirty="0"/>
              <a:t>.</a:t>
            </a:r>
          </a:p>
          <a:p>
            <a:endParaRPr lang="fa-IR" dirty="0"/>
          </a:p>
        </p:txBody>
      </p:sp>
      <p:pic>
        <p:nvPicPr>
          <p:cNvPr id="3" name="Picture 3" descr="J:\School\علوم\زیست\زمین شناسی و زیست شناسی\عکس\S75.jpg"/>
          <p:cNvPicPr>
            <a:picLocks noChangeAspect="1" noChangeArrowheads="1"/>
          </p:cNvPicPr>
          <p:nvPr/>
        </p:nvPicPr>
        <p:blipFill>
          <a:blip r:embed="rId2"/>
          <a:srcRect/>
          <a:stretch>
            <a:fillRect/>
          </a:stretch>
        </p:blipFill>
        <p:spPr bwMode="auto">
          <a:xfrm>
            <a:off x="0" y="3200400"/>
            <a:ext cx="4711700" cy="3657600"/>
          </a:xfrm>
          <a:prstGeom prst="rect">
            <a:avLst/>
          </a:prstGeom>
          <a:noFill/>
        </p:spPr>
      </p:pic>
      <p:pic>
        <p:nvPicPr>
          <p:cNvPr id="2050" name="Picture 2" descr="J:\School\علوم\زیست\زمین شناسی و زیست شناسی\عکس\Trilobite_bw.gif"/>
          <p:cNvPicPr>
            <a:picLocks noChangeAspect="1" noChangeArrowheads="1"/>
          </p:cNvPicPr>
          <p:nvPr/>
        </p:nvPicPr>
        <p:blipFill>
          <a:blip r:embed="rId3"/>
          <a:srcRect/>
          <a:stretch>
            <a:fillRect/>
          </a:stretch>
        </p:blipFill>
        <p:spPr bwMode="auto">
          <a:xfrm>
            <a:off x="3214678" y="2847975"/>
            <a:ext cx="4895850" cy="4010025"/>
          </a:xfrm>
          <a:prstGeom prst="rect">
            <a:avLst/>
          </a:prstGeom>
          <a:noFill/>
        </p:spPr>
      </p:pic>
    </p:spTree>
  </p:cSld>
  <p:clrMapOvr>
    <a:masterClrMapping/>
  </p:clrMapOvr>
  <p:transition>
    <p:circl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986528"/>
          </a:xfrm>
          <a:prstGeom prst="rect">
            <a:avLst/>
          </a:prstGeom>
          <a:noFill/>
        </p:spPr>
        <p:txBody>
          <a:bodyPr wrap="square" rtlCol="1">
            <a:spAutoFit/>
          </a:bodyPr>
          <a:lstStyle/>
          <a:p>
            <a:r>
              <a:rPr lang="fa-IR" sz="1400" b="1" dirty="0"/>
              <a:t>سنگواره‌های پرکامبرین</a:t>
            </a:r>
            <a:endParaRPr lang="en-US" sz="1400" dirty="0"/>
          </a:p>
          <a:p>
            <a:r>
              <a:rPr lang="fa-IR" sz="1400" dirty="0"/>
              <a:t>سنگواره‌ها و فسیل‌های پرکامبرین چندان شناخته شده نبوده و فراوان نمی‌باشند. ولی گاهی اوقات فسیل‌هایی با سن پرکامبرین یافت می‌شود. احتمالا عادی ترین سنگواره‌های پرکامبرین، ستون‌ها یا برجستگی‌های کاملا لایه لایه از جنس کربنات کلسیم می‌باشد. این ساختمان‌ها که استروماتولیت </a:t>
            </a:r>
            <a:r>
              <a:rPr lang="en-US" sz="1400" dirty="0"/>
              <a:t>(</a:t>
            </a:r>
            <a:r>
              <a:rPr lang="en-US" sz="1400" dirty="0" err="1"/>
              <a:t>Stromatolite</a:t>
            </a:r>
            <a:r>
              <a:rPr lang="en-US" sz="1400" dirty="0"/>
              <a:t>) </a:t>
            </a:r>
            <a:r>
              <a:rPr lang="fa-IR" sz="1400" dirty="0"/>
              <a:t>نام دارد، بقایای موجودات حقیقی نبوده، بلکه مواردی هستند که توسط جلبک‌ها رسوب کرده‌اند. اگرچه استروماتولیت‌ها غالبا ساختمان‌های نسبتا بزرگی دارند، ولی اکثر سنگواره‌های دیگر پرکامبرین در حد میکروسکوپی و کوچک هستند. در آفریقای جنوبی سنگ‌های پرکامبرین قدیمی، با سن بیش از ۳٫۱ میلیارد سال، پیدا شده است که شامل باکتری‌ها و جلبک‌های سبز - آبی هستند</a:t>
            </a:r>
            <a:r>
              <a:rPr lang="en-US" sz="1400" dirty="0"/>
              <a:t>. </a:t>
            </a:r>
            <a:r>
              <a:rPr lang="fa-IR" sz="1400" dirty="0"/>
              <a:t>محتوای فسیلی پرکامبرین بدلیل اینکه موجودات این دوران دارای بدنی نرم و قابل انعطاف بودند، بسیار کم و محدود می‌باشد</a:t>
            </a:r>
            <a:r>
              <a:rPr lang="en-US" sz="1400" dirty="0"/>
              <a:t>.</a:t>
            </a:r>
          </a:p>
          <a:p>
            <a:r>
              <a:rPr lang="fa-IR" sz="1400" b="1" dirty="0"/>
              <a:t>زمین‌های پرکامبرین</a:t>
            </a:r>
            <a:endParaRPr lang="en-US" sz="1400" dirty="0"/>
          </a:p>
          <a:p>
            <a:r>
              <a:rPr lang="fa-IR" sz="1400" dirty="0"/>
              <a:t>به عقیده بعضی از زمین شناسان در پرکامبرین یک خشکی واحد به نام پانگه‌آ وجود داشته است. گاهی اوقات این خشکی تقسیم شده و تشکیل دو خشکی گندوانا و لوراسیا را داده است. بین این دو خشکی را اقیانوس واحدی اشغال کرده بود</a:t>
            </a:r>
            <a:r>
              <a:rPr lang="en-US" sz="1400" dirty="0"/>
              <a:t>. </a:t>
            </a:r>
            <a:r>
              <a:rPr lang="fa-IR" sz="1400" dirty="0"/>
              <a:t>زمین‌های این دوره به دو شکل دیده می‌شوند</a:t>
            </a:r>
            <a:r>
              <a:rPr lang="en-US" sz="1400" dirty="0"/>
              <a:t>. • </a:t>
            </a:r>
            <a:r>
              <a:rPr lang="fa-IR" sz="1400" dirty="0"/>
              <a:t>سپرها یا زمین‌های ثابت</a:t>
            </a:r>
            <a:r>
              <a:rPr lang="en-US" sz="1400" dirty="0"/>
              <a:t>: </a:t>
            </a:r>
            <a:r>
              <a:rPr lang="fa-IR" sz="1400" dirty="0"/>
              <a:t>سپرها زمین‌هایی هستند که تا کنون کمتر توسط رسوبات پوشیده شده و کمتر تحت عمل فرسایش و چین خوردگی قرار گرفته‌اند. مهمترین سپرها دنیا عبارتند از سپر آفریقا، سپر برزیل، آمریکای جنوبی، سپرهند، ایتالیا، کانادا، چین و سیبری</a:t>
            </a:r>
            <a:r>
              <a:rPr lang="en-US" sz="1400" dirty="0"/>
              <a:t>. • </a:t>
            </a:r>
            <a:r>
              <a:rPr lang="fa-IR" sz="1400" dirty="0"/>
              <a:t>فلات قاره‌ها: این زمین‌ها در قسمت‌های چین خورده و یا دره‌های مرتفع قرار گرفته‌اند. این زمین‌ها در اغلب زمان‌های زمین شناسی در زیر دریاها قرار داشته و توسط رسوبات پوشیده شده و تحت عمل چین خوردگی نیز قرار گرفته‌اند</a:t>
            </a:r>
            <a:r>
              <a:rPr lang="en-US" sz="1400" dirty="0"/>
              <a:t>.</a:t>
            </a:r>
          </a:p>
          <a:p>
            <a:r>
              <a:rPr lang="fa-IR" sz="1400" b="1" dirty="0"/>
              <a:t>سنگ‌های پرکامبرین</a:t>
            </a:r>
            <a:endParaRPr lang="en-US" sz="1400" dirty="0"/>
          </a:p>
          <a:p>
            <a:r>
              <a:rPr lang="fa-IR" sz="1400" dirty="0"/>
              <a:t>تعیین سن سنگ‌های پرکامبرین بر اساس روش‌های رادیومتریک صورت گرفته است</a:t>
            </a:r>
            <a:r>
              <a:rPr lang="en-US" sz="1400" dirty="0"/>
              <a:t>. </a:t>
            </a:r>
            <a:r>
              <a:rPr lang="fa-IR" sz="1400" dirty="0"/>
              <a:t>بطور کلی سنگ‌های مربوط به این دوره به دو دسته تقسیم می‌شوند</a:t>
            </a:r>
            <a:r>
              <a:rPr lang="en-US" sz="1400" dirty="0"/>
              <a:t>. • </a:t>
            </a:r>
            <a:r>
              <a:rPr lang="fa-IR" sz="1400" dirty="0"/>
              <a:t>سنگ‌هایی با درجه دگرگونی بالا یا گرانولیت: این سنگ‌ها قدیمی ترین سنگ‌های شناخته شده می‌باشند</a:t>
            </a:r>
            <a:r>
              <a:rPr lang="en-US" sz="1400" dirty="0"/>
              <a:t>. • </a:t>
            </a:r>
            <a:r>
              <a:rPr lang="fa-IR" sz="1400" dirty="0"/>
              <a:t>سنگ‌های آذرین و رسوبی تخریبی اغلب دگرگون شده</a:t>
            </a:r>
            <a:r>
              <a:rPr lang="en-US" sz="1400" dirty="0"/>
              <a:t>: </a:t>
            </a:r>
            <a:r>
              <a:rPr lang="fa-IR" sz="1400" dirty="0"/>
              <a:t>این سنگ‌ها جوانتر از سنگ‌های قبلی بوده و بر روی آنها قرار می‌گیرند. این سنگ‌ها به علت داشتن کلریت سبز رنگ بوده و به مجموعه سنگ‌های سبز رنگ مشهور هستند</a:t>
            </a:r>
            <a:r>
              <a:rPr lang="en-US" sz="1400" dirty="0"/>
              <a:t>.</a:t>
            </a:r>
            <a:endParaRPr lang="fa-IR" sz="1400" dirty="0"/>
          </a:p>
          <a:p>
            <a:r>
              <a:rPr lang="fa-IR" sz="1400" b="1" dirty="0"/>
              <a:t>آب و هوا</a:t>
            </a:r>
            <a:endParaRPr lang="en-US" sz="1400" dirty="0"/>
          </a:p>
          <a:p>
            <a:r>
              <a:rPr lang="fa-IR" sz="1400" dirty="0"/>
              <a:t>به علت کمبود اطلاعات فسیلی از پرکامبرین نمی‌توان به خوبی در مورد آب و هوای این دوره اظهار نظر کرد. شواهد آب و هوایی اندک موجود در پرکامبرین بسیار متناقض می‌باشد. چون از یک طرف فراوانی کربنات‌ها از قبیل دولومیت و ساختمان جلبکی احتمالا معرف آب و هوای گرم می‌باشد و از طرف دیگر وجود تیلیت‌ها در روی اکثر سپرها حاکی از یک زمان یخبندان عمومی می‌باشد. بطور کلی از روی تمامی شواهد موجود می‌توان نتیجه گرفت که پرکامبرین دارای آب و هوای گرم و مرطوب با اتمسفر غنی از بخار آب بوده است. بطوری که بخارات آب در ارتفاعات، باعث تشکیل و گسترش یخچال‌ها شده‌اند. رسوبات ماسه سنگی و شیل‌هایی که از این زمان باقی مانده‌اند، نشاندهنده وجود عوامل فرسایشی است که بر سطح زمین حکمفرما بوده است</a:t>
            </a:r>
            <a:r>
              <a:rPr lang="en-US" sz="1400" dirty="0"/>
              <a:t>.</a:t>
            </a:r>
          </a:p>
          <a:p>
            <a:endParaRPr lang="en-US" sz="1400" dirty="0"/>
          </a:p>
          <a:p>
            <a:endParaRPr lang="fa-IR" sz="1400" dirty="0"/>
          </a:p>
        </p:txBody>
      </p:sp>
    </p:spTree>
  </p:cSld>
  <p:clrMapOvr>
    <a:masterClrMapping/>
  </p:clrMapOvr>
  <p:transition>
    <p:newsfla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124754"/>
          </a:xfrm>
          <a:prstGeom prst="rect">
            <a:avLst/>
          </a:prstGeom>
          <a:noFill/>
        </p:spPr>
        <p:txBody>
          <a:bodyPr wrap="square" rtlCol="1">
            <a:spAutoFit/>
          </a:bodyPr>
          <a:lstStyle/>
          <a:p>
            <a:r>
              <a:rPr lang="fa-IR" sz="1400" b="1" dirty="0"/>
              <a:t>آرکئن</a:t>
            </a:r>
            <a:r>
              <a:rPr lang="fa-IR" sz="1400" dirty="0"/>
              <a:t> </a:t>
            </a:r>
            <a:r>
              <a:rPr lang="en-US" sz="1400" dirty="0"/>
              <a:t>(</a:t>
            </a:r>
            <a:r>
              <a:rPr lang="fa-IR" sz="1400" dirty="0"/>
              <a:t>به </a:t>
            </a:r>
            <a:r>
              <a:rPr lang="fa-IR" sz="1400" u="sng" dirty="0">
                <a:hlinkClick r:id="rId2" tooltip="زبان انگلیسی"/>
              </a:rPr>
              <a:t>انگلیسی</a:t>
            </a:r>
            <a:r>
              <a:rPr lang="en-US" sz="1400" dirty="0"/>
              <a:t>: </a:t>
            </a:r>
            <a:r>
              <a:rPr lang="en-US" sz="1400" dirty="0" err="1"/>
              <a:t>Archean</a:t>
            </a:r>
            <a:r>
              <a:rPr lang="en-US" sz="1400" dirty="0"/>
              <a:t>)</a:t>
            </a:r>
            <a:r>
              <a:rPr lang="fa-IR" sz="1400" dirty="0"/>
              <a:t>‏ یا </a:t>
            </a:r>
            <a:r>
              <a:rPr lang="fa-IR" sz="1400" b="1" dirty="0"/>
              <a:t>نخست‌زیستی</a:t>
            </a:r>
            <a:r>
              <a:rPr lang="fa-IR" sz="1400" dirty="0"/>
              <a:t> یکی از </a:t>
            </a:r>
            <a:r>
              <a:rPr lang="fa-IR" sz="1400" u="sng" dirty="0">
                <a:hlinkClick r:id="rId3" tooltip="دوره‌های زمین‌شناسی"/>
              </a:rPr>
              <a:t>ابردوران‌های زمین‌شناسی</a:t>
            </a:r>
            <a:r>
              <a:rPr lang="en-US" sz="1400" dirty="0"/>
              <a:t> </a:t>
            </a:r>
            <a:r>
              <a:rPr lang="fa-IR" sz="1400" dirty="0"/>
              <a:t>است. سن قدیمی‌ترین سنگ‌های زمین را آغاز این ابردوران قرار داده‌اند</a:t>
            </a:r>
            <a:r>
              <a:rPr lang="en-US" sz="1400" dirty="0"/>
              <a:t>. </a:t>
            </a:r>
            <a:r>
              <a:rPr lang="fa-IR" sz="1400" dirty="0"/>
              <a:t>نخست‌زیستی از ۴۰۰۰ تا ۲۵۰۰ میلیون سال پیش ادامه داشت. نخست‌زیستی یکی از زمان‌های پیش از کامبرین است که همگی با هم پرکامبرین (پیش از کامبرین</a:t>
            </a:r>
            <a:r>
              <a:rPr lang="en-US" sz="1400" dirty="0"/>
              <a:t>) </a:t>
            </a:r>
            <a:r>
              <a:rPr lang="fa-IR" sz="1400" dirty="0"/>
              <a:t>نامیده می‌شوند</a:t>
            </a:r>
            <a:r>
              <a:rPr lang="en-US" sz="1400" dirty="0"/>
              <a:t>.</a:t>
            </a:r>
          </a:p>
          <a:p>
            <a:r>
              <a:rPr lang="fa-IR" sz="1400" dirty="0"/>
              <a:t>مهمترین رویدادهای ابردوران نخست‌زیستی تحولات زیستی بوده‌است. در بین مولکول‌های مختلف موجود در سطح زمین اولیه، احتمالا مولکول‌های آلی کربن‌دار وجود داشته‌است. ولی فرایند پیشرفت از چنین مولکولی تا حتی ساده‌ترین موجود زنده باید به زمان بسیار طولانی نیاز داشته باشد</a:t>
            </a:r>
            <a:r>
              <a:rPr lang="en-US" sz="1400" dirty="0"/>
              <a:t>.</a:t>
            </a:r>
          </a:p>
          <a:p>
            <a:r>
              <a:rPr lang="fa-IR" sz="1400" dirty="0"/>
              <a:t>اولین و مهمترین ماده شیمیایی حیاتی ئیدرات </a:t>
            </a:r>
            <a:r>
              <a:rPr lang="fa-IR" sz="1400" u="sng" dirty="0">
                <a:hlinkClick r:id="rId4" tooltip="کربن"/>
              </a:rPr>
              <a:t>کربن</a:t>
            </a:r>
            <a:r>
              <a:rPr lang="en-US" sz="1400" dirty="0"/>
              <a:t> </a:t>
            </a:r>
            <a:r>
              <a:rPr lang="fa-IR" sz="1400" dirty="0"/>
              <a:t>بوده‌است. باکتری‌های ابتدایی که احتمالا اولین موجود زنده بوده‌اند که در حدود ۳٫۸ میلیارد سال پیش طی فرآیند تخمیر ئیدرات کربن انرژی خود را بدست می‌آوردند. از مولکول‌های مهم آن زمان احتمالا </a:t>
            </a:r>
            <a:r>
              <a:rPr lang="fa-IR" sz="1400" u="sng" dirty="0">
                <a:hlinkClick r:id="rId5" tooltip="اسید آمینه"/>
              </a:rPr>
              <a:t>اسید آمینه‌ها</a:t>
            </a:r>
            <a:r>
              <a:rPr lang="en-US" sz="1400" dirty="0"/>
              <a:t> </a:t>
            </a:r>
            <a:r>
              <a:rPr lang="fa-IR" sz="1400" dirty="0"/>
              <a:t>بودند، که با ترکیب و اتصال آنها مولکول‌های پیچیده مانند </a:t>
            </a:r>
            <a:r>
              <a:rPr lang="fa-IR" sz="1400" u="sng" dirty="0">
                <a:hlinkClick r:id="rId6" tooltip="پروتئین"/>
              </a:rPr>
              <a:t>پروتئین</a:t>
            </a:r>
            <a:r>
              <a:rPr lang="en-US" sz="1400" dirty="0"/>
              <a:t> </a:t>
            </a:r>
            <a:r>
              <a:rPr lang="fa-IR" sz="1400" dirty="0"/>
              <a:t>که بیشتر مواد سازنده بافت موجودات زنده‌اند و فرآیند شیمیایی نیاز به وجود آنها دارند، به وجود آمده‌اند</a:t>
            </a:r>
            <a:r>
              <a:rPr lang="en-US" sz="1400" dirty="0"/>
              <a:t>.</a:t>
            </a:r>
          </a:p>
          <a:p>
            <a:r>
              <a:rPr lang="fa-IR" sz="1400" dirty="0"/>
              <a:t>شاید مهمترین مولکول آلی تولید شده </a:t>
            </a:r>
            <a:r>
              <a:rPr lang="fa-IR" sz="1400" u="sng" dirty="0">
                <a:hlinkClick r:id="rId7" tooltip="کلروفیل"/>
              </a:rPr>
              <a:t>کلروفیل</a:t>
            </a:r>
            <a:r>
              <a:rPr lang="en-US" sz="1400" dirty="0"/>
              <a:t> </a:t>
            </a:r>
            <a:r>
              <a:rPr lang="fa-IR" sz="1400" dirty="0"/>
              <a:t>باشد که باعث شد موجودات زنده ساده اولیه قادر به تامین غذای خود شوند (تولیدکننده). اولین موجود زنده </a:t>
            </a:r>
            <a:r>
              <a:rPr lang="fa-IR" sz="1400" u="sng" dirty="0">
                <a:hlinkClick r:id="rId8" tooltip="فتوسنتز"/>
              </a:rPr>
              <a:t>فتوسنتز</a:t>
            </a:r>
            <a:r>
              <a:rPr lang="en-US" sz="1400" dirty="0"/>
              <a:t> </a:t>
            </a:r>
            <a:r>
              <a:rPr lang="fa-IR" sz="1400" dirty="0"/>
              <a:t>کننده </a:t>
            </a:r>
            <a:r>
              <a:rPr lang="fa-IR" sz="1400" u="sng" dirty="0">
                <a:hlinkClick r:id="rId9" tooltip="سیانوباکتری"/>
              </a:rPr>
              <a:t>سیانوباکتری</a:t>
            </a:r>
            <a:r>
              <a:rPr lang="en-US" sz="1400" dirty="0"/>
              <a:t> </a:t>
            </a:r>
            <a:r>
              <a:rPr lang="fa-IR" sz="1400" dirty="0"/>
              <a:t>بودند، که به سیانوباکتری‌های امروزی مثل </a:t>
            </a:r>
            <a:r>
              <a:rPr lang="fa-IR" sz="1400" u="sng" dirty="0">
                <a:hlinkClick r:id="rId10" tooltip="نوسترک (صفحه وجود ندارد)"/>
              </a:rPr>
              <a:t>نوسترک</a:t>
            </a:r>
            <a:r>
              <a:rPr lang="en-US" sz="1400" dirty="0"/>
              <a:t> </a:t>
            </a:r>
            <a:r>
              <a:rPr lang="fa-IR" sz="1400" dirty="0"/>
              <a:t>شباهت داشتند</a:t>
            </a:r>
            <a:r>
              <a:rPr lang="en-US" sz="1400" dirty="0"/>
              <a:t>.</a:t>
            </a:r>
          </a:p>
          <a:p>
            <a:r>
              <a:rPr lang="fa-IR" sz="1400" dirty="0"/>
              <a:t>در این دوران همچنان تحولات حیاتی ادامه یافته‌است. از تحولات حاصل در باکتری‌ها گروه‌هایی به وجود آمدند. برخی از این گروه‌ها که از جنس </a:t>
            </a:r>
            <a:r>
              <a:rPr lang="fa-IR" sz="1400" u="sng" dirty="0">
                <a:hlinkClick r:id="rId6" tooltip="پروتئین"/>
              </a:rPr>
              <a:t>پروتئین</a:t>
            </a:r>
            <a:r>
              <a:rPr lang="en-US" sz="1400" dirty="0"/>
              <a:t> </a:t>
            </a:r>
            <a:r>
              <a:rPr lang="fa-IR" sz="1400" dirty="0"/>
              <a:t>بودند، که بیشتر آنها </a:t>
            </a:r>
            <a:r>
              <a:rPr lang="fa-IR" sz="1400" u="sng" dirty="0">
                <a:hlinkClick r:id="rId8" tooltip="فتوسنتز"/>
              </a:rPr>
              <a:t>فتوسنتز</a:t>
            </a:r>
            <a:r>
              <a:rPr lang="en-US" sz="1400" dirty="0"/>
              <a:t> </a:t>
            </a:r>
            <a:r>
              <a:rPr lang="fa-IR" sz="1400" dirty="0"/>
              <a:t>کننده بودند و احتمالا شبیه </a:t>
            </a:r>
            <a:r>
              <a:rPr lang="fa-IR" sz="1400" u="sng" dirty="0">
                <a:hlinkClick r:id="rId11" tooltip="جلبک"/>
              </a:rPr>
              <a:t>جلبکهای</a:t>
            </a:r>
            <a:r>
              <a:rPr lang="en-US" sz="1400" dirty="0"/>
              <a:t> </a:t>
            </a:r>
            <a:r>
              <a:rPr lang="fa-IR" sz="1400" dirty="0"/>
              <a:t>امروزی بودند. برخی از این جلبک‌ها که تنفس کننده بودند، احتمالا ظاهری شبیه </a:t>
            </a:r>
            <a:r>
              <a:rPr lang="fa-IR" sz="1400" u="sng" dirty="0">
                <a:hlinkClick r:id="rId12" tooltip="پروتوزوآ"/>
              </a:rPr>
              <a:t>پروتوزوآهای</a:t>
            </a:r>
            <a:r>
              <a:rPr lang="en-US" sz="1400" dirty="0"/>
              <a:t> </a:t>
            </a:r>
            <a:r>
              <a:rPr lang="fa-IR" sz="1400" dirty="0"/>
              <a:t>امروزی داشته‌اند. از تحولات این پروتوزوآها در طی ۱۵۰ میلیون سال، موجودات ساده پرسلولی به وجود آمدند. آنها مجموعه‌ای از چند یاخته ساده بودند که کار و فرآیند در آنها متمایز شده بود. بیشتر این موجودات مانند </a:t>
            </a:r>
            <a:r>
              <a:rPr lang="fa-IR" sz="1400" u="sng" dirty="0">
                <a:hlinkClick r:id="rId13" tooltip="مرجان"/>
              </a:rPr>
              <a:t>مرجانهای</a:t>
            </a:r>
            <a:r>
              <a:rPr lang="en-US" sz="1400" dirty="0"/>
              <a:t> </a:t>
            </a:r>
            <a:r>
              <a:rPr lang="fa-IR" sz="1400" dirty="0"/>
              <a:t>امروزی بودند. از تحولات آنها موجودات دریایی که دارای پوشش خارجی مثل </a:t>
            </a:r>
            <a:r>
              <a:rPr lang="fa-IR" sz="1400" u="sng" dirty="0">
                <a:hlinkClick r:id="rId14" tooltip="صدف"/>
              </a:rPr>
              <a:t>صدف</a:t>
            </a:r>
            <a:r>
              <a:rPr lang="en-US" sz="1400" dirty="0"/>
              <a:t> </a:t>
            </a:r>
            <a:r>
              <a:rPr lang="fa-IR" sz="1400" dirty="0"/>
              <a:t>بودند به وجود آمد. بدین ترتیب زمینه تحولات شدید </a:t>
            </a:r>
            <a:r>
              <a:rPr lang="fa-IR" sz="1400" u="sng" dirty="0">
                <a:hlinkClick r:id="rId15" tooltip="آبزیان"/>
              </a:rPr>
              <a:t>آبزی</a:t>
            </a:r>
            <a:r>
              <a:rPr lang="en-US" sz="1400" dirty="0"/>
              <a:t> </a:t>
            </a:r>
            <a:r>
              <a:rPr lang="fa-IR" sz="1400" dirty="0"/>
              <a:t>برای دوران بعد پی‌ریزی شد</a:t>
            </a:r>
            <a:r>
              <a:rPr lang="en-US" sz="1400" dirty="0"/>
              <a:t>.</a:t>
            </a:r>
          </a:p>
          <a:p>
            <a:r>
              <a:rPr lang="fa-IR" sz="1400" dirty="0"/>
              <a:t> </a:t>
            </a:r>
            <a:endParaRPr lang="en-US" sz="1400" dirty="0"/>
          </a:p>
          <a:p>
            <a:r>
              <a:rPr lang="fa-IR" sz="1400" dirty="0"/>
              <a:t> </a:t>
            </a:r>
            <a:endParaRPr lang="en-US" sz="1400" dirty="0"/>
          </a:p>
          <a:p>
            <a:r>
              <a:rPr lang="fa-IR" sz="1400" dirty="0"/>
              <a:t>این دوران شامل حد فاصل بین پیدایش منظومه خورشیدی تا قدیمی‌ترین سنگ‌های شناخته شده در سطح زمین است. احتمالا در ۱۰۰ میلیون سال ابتدای این دوران، زمین و سایر سیارات </a:t>
            </a:r>
            <a:r>
              <a:rPr lang="fa-IR" sz="1400" u="sng" dirty="0">
                <a:hlinkClick r:id="rId16" tooltip="منظومه خورشیدی"/>
              </a:rPr>
              <a:t>منظومه خورشیدی</a:t>
            </a:r>
            <a:r>
              <a:rPr lang="en-US" sz="1400" dirty="0"/>
              <a:t> </a:t>
            </a:r>
            <a:r>
              <a:rPr lang="fa-IR" sz="1400" dirty="0"/>
              <a:t>شکل گرفته‌اند. پوسته زمین در این دوران تشکیل و به ضخامت آن افزوده شده</a:t>
            </a:r>
            <a:r>
              <a:rPr lang="en-US" sz="1400" dirty="0"/>
              <a:t>.</a:t>
            </a:r>
          </a:p>
          <a:p>
            <a:r>
              <a:rPr lang="fa-IR" sz="1400" dirty="0"/>
              <a:t>به عقیده دانشمندان در اواخر این دوران اقیانوس‌های بزرگ، دشت‌های بی‌آب و علف، رشته کوه‌ها، </a:t>
            </a:r>
            <a:r>
              <a:rPr lang="fa-IR" sz="1400" u="sng" dirty="0">
                <a:hlinkClick r:id="rId17" tooltip="جلگه"/>
              </a:rPr>
              <a:t>جلگه‌</a:t>
            </a:r>
            <a:r>
              <a:rPr lang="fa-IR" sz="1400" dirty="0"/>
              <a:t>‏ها، </a:t>
            </a:r>
            <a:r>
              <a:rPr lang="fa-IR" sz="1400" u="sng" dirty="0">
                <a:hlinkClick r:id="rId18" tooltip="رودخانه"/>
              </a:rPr>
              <a:t>رودخانه</a:t>
            </a:r>
            <a:r>
              <a:rPr lang="fa-IR" sz="1400" dirty="0"/>
              <a:t>‏‌ها٬ </a:t>
            </a:r>
            <a:r>
              <a:rPr lang="fa-IR" sz="1400" u="sng" dirty="0">
                <a:hlinkClick r:id="rId19" tooltip="آتشفشان"/>
              </a:rPr>
              <a:t>آتشفشان</a:t>
            </a:r>
            <a:r>
              <a:rPr lang="fa-IR" sz="1400" dirty="0"/>
              <a:t>‏‌ها، ابرهای متراکم و بادهای شدید وجود داشته است</a:t>
            </a:r>
            <a:r>
              <a:rPr lang="en-US" sz="1400" dirty="0"/>
              <a:t>.</a:t>
            </a:r>
          </a:p>
          <a:p>
            <a:r>
              <a:rPr lang="en-US" sz="1400" dirty="0"/>
              <a:t> </a:t>
            </a:r>
          </a:p>
          <a:p>
            <a:endParaRPr lang="fa-IR" sz="1400" dirty="0"/>
          </a:p>
        </p:txBody>
      </p:sp>
    </p:spTree>
  </p:cSld>
  <p:clrMapOvr>
    <a:masterClrMapping/>
  </p:clrMapOvr>
  <p:transition>
    <p:wheel spokes="8"/>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500042"/>
            <a:ext cx="7715304" cy="4154984"/>
          </a:xfrm>
          <a:prstGeom prst="rect">
            <a:avLst/>
          </a:prstGeom>
          <a:noFill/>
        </p:spPr>
        <p:txBody>
          <a:bodyPr wrap="square" rtlCol="1">
            <a:spAutoFit/>
          </a:bodyPr>
          <a:lstStyle/>
          <a:p>
            <a:r>
              <a:rPr lang="fa-IR" sz="2400" dirty="0">
                <a:solidFill>
                  <a:srgbClr val="0070C0"/>
                </a:solidFill>
              </a:rPr>
              <a:t>این دوران شامل حد فاصل بین پیدایش منظومه خورشیدی تا قدیمی‌ترین سنگ‌های شناخته شده در سطح زمین است. احتمالا در ۱۰۰ میلیون سال ابتدای این دوران، زمین و سایر سیارات </a:t>
            </a:r>
            <a:r>
              <a:rPr lang="fa-IR" sz="2400" dirty="0">
                <a:solidFill>
                  <a:srgbClr val="0070C0"/>
                </a:solidFill>
                <a:hlinkClick r:id="rId2" tooltip="منظومه خورشیدی"/>
              </a:rPr>
              <a:t>منظومه خورشیدی</a:t>
            </a:r>
            <a:r>
              <a:rPr lang="fa-IR" sz="2400" dirty="0">
                <a:solidFill>
                  <a:srgbClr val="0070C0"/>
                </a:solidFill>
              </a:rPr>
              <a:t> شکل گرفته‌اند. پوسته زمین در این دوران تشکیل و به ضخامت آن افزوده شده.</a:t>
            </a:r>
            <a:br>
              <a:rPr lang="fa-IR" sz="2400" dirty="0">
                <a:solidFill>
                  <a:srgbClr val="0070C0"/>
                </a:solidFill>
              </a:rPr>
            </a:br>
            <a:endParaRPr lang="fa-IR" sz="2400" dirty="0">
              <a:solidFill>
                <a:srgbClr val="0070C0"/>
              </a:solidFill>
            </a:endParaRPr>
          </a:p>
          <a:p>
            <a:r>
              <a:rPr lang="fa-IR" sz="2400" dirty="0">
                <a:solidFill>
                  <a:srgbClr val="0070C0"/>
                </a:solidFill>
              </a:rPr>
              <a:t>به عقیده دانشمندان در اواخر این دوران اقیانوس‌های بزرگ، دشت‌های بی‌آب و علف، رشته کوه‌ها، </a:t>
            </a:r>
            <a:r>
              <a:rPr lang="fa-IR" sz="2400" dirty="0">
                <a:solidFill>
                  <a:srgbClr val="0070C0"/>
                </a:solidFill>
                <a:hlinkClick r:id="rId3" tooltip="جلگه"/>
              </a:rPr>
              <a:t>جلگه‌</a:t>
            </a:r>
            <a:r>
              <a:rPr lang="fa-IR" sz="2400" dirty="0">
                <a:solidFill>
                  <a:srgbClr val="0070C0"/>
                </a:solidFill>
              </a:rPr>
              <a:t>‏ها، </a:t>
            </a:r>
            <a:r>
              <a:rPr lang="fa-IR" sz="2400" dirty="0">
                <a:solidFill>
                  <a:srgbClr val="0070C0"/>
                </a:solidFill>
                <a:hlinkClick r:id="rId4" tooltip="رودخانه"/>
              </a:rPr>
              <a:t>رودخانه</a:t>
            </a:r>
            <a:r>
              <a:rPr lang="fa-IR" sz="2400" dirty="0">
                <a:solidFill>
                  <a:srgbClr val="0070C0"/>
                </a:solidFill>
              </a:rPr>
              <a:t>‏‌ها٬ </a:t>
            </a:r>
            <a:r>
              <a:rPr lang="fa-IR" sz="2400" dirty="0">
                <a:solidFill>
                  <a:srgbClr val="0070C0"/>
                </a:solidFill>
                <a:hlinkClick r:id="rId5" tooltip="آتشفشان"/>
              </a:rPr>
              <a:t>آتشفشان</a:t>
            </a:r>
            <a:r>
              <a:rPr lang="fa-IR" sz="2400" dirty="0">
                <a:solidFill>
                  <a:srgbClr val="0070C0"/>
                </a:solidFill>
              </a:rPr>
              <a:t>‏‌ها، ابرهای متراکم و بادهای شدید وجود داشته است.</a:t>
            </a:r>
          </a:p>
          <a:p>
            <a:endParaRPr lang="fa-IR" sz="2400" dirty="0">
              <a:solidFill>
                <a:srgbClr val="0070C0"/>
              </a:solidFill>
            </a:endParaRPr>
          </a:p>
        </p:txBody>
      </p:sp>
    </p:spTree>
  </p:cSld>
  <p:clrMapOvr>
    <a:masterClrMapping/>
  </p:clrMapOvr>
  <p:transition>
    <p:zoom dir="in"/>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428604"/>
            <a:ext cx="8143932" cy="3416320"/>
          </a:xfrm>
          <a:prstGeom prst="rect">
            <a:avLst/>
          </a:prstGeom>
          <a:noFill/>
        </p:spPr>
        <p:txBody>
          <a:bodyPr wrap="square" rtlCol="1">
            <a:spAutoFit/>
          </a:bodyPr>
          <a:lstStyle/>
          <a:p>
            <a:r>
              <a:rPr lang="fa-IR" b="1" dirty="0"/>
              <a:t>پیشین‌زیستی</a:t>
            </a:r>
            <a:r>
              <a:rPr lang="fa-IR" dirty="0"/>
              <a:t> یا </a:t>
            </a:r>
            <a:r>
              <a:rPr lang="fa-IR" b="1" dirty="0"/>
              <a:t>پروتروزوئیک</a:t>
            </a:r>
            <a:r>
              <a:rPr lang="fa-IR" dirty="0"/>
              <a:t> </a:t>
            </a:r>
            <a:r>
              <a:rPr lang="en-US" dirty="0"/>
              <a:t>(</a:t>
            </a:r>
            <a:r>
              <a:rPr lang="en-US" dirty="0" err="1"/>
              <a:t>Proterozoic</a:t>
            </a:r>
            <a:r>
              <a:rPr lang="en-US" dirty="0"/>
              <a:t>) </a:t>
            </a:r>
            <a:r>
              <a:rPr lang="fa-IR" dirty="0"/>
              <a:t>یک </a:t>
            </a:r>
            <a:r>
              <a:rPr lang="fa-IR" dirty="0">
                <a:hlinkClick r:id="rId2" tooltip="ابردوران"/>
              </a:rPr>
              <a:t>اَبَردوران</a:t>
            </a:r>
            <a:r>
              <a:rPr lang="en-US" dirty="0"/>
              <a:t> (</a:t>
            </a:r>
            <a:r>
              <a:rPr lang="fa-IR" dirty="0"/>
              <a:t>ائون) زمین‌شناسی است</a:t>
            </a:r>
            <a:r>
              <a:rPr lang="en-US" dirty="0"/>
              <a:t>.</a:t>
            </a:r>
          </a:p>
          <a:p>
            <a:r>
              <a:rPr lang="fa-IR" dirty="0"/>
              <a:t>پیشین‌زیستی از ۲۵۰۰ میلیون سال پیش تا حدود ۵۴۲ میلیون سال پیش ادامه داشت و نمایانگر زمانی است که زیست هنوز قرار بود بر روی زمین گسترش پیدا کند</a:t>
            </a:r>
            <a:r>
              <a:rPr lang="en-US" dirty="0"/>
              <a:t>.</a:t>
            </a:r>
          </a:p>
          <a:p>
            <a:r>
              <a:rPr lang="fa-IR" dirty="0"/>
              <a:t>پیشین‌زیستی به سه دوران بخش می‌شود که به ترتیب زمانی پیشین‌زیستی دیرینه، پیشین‌زیستی میانه و پیشین‌زیستی نو نام‌گذاری شده‌اند</a:t>
            </a:r>
            <a:r>
              <a:rPr lang="en-US" dirty="0"/>
              <a:t>.</a:t>
            </a:r>
          </a:p>
          <a:p>
            <a:r>
              <a:rPr lang="fa-IR" dirty="0"/>
              <a:t>رویدادهای مهم این ابردوران پیدایش </a:t>
            </a:r>
            <a:r>
              <a:rPr lang="fa-IR" dirty="0">
                <a:hlinkClick r:id="rId3" tooltip="جو زمین"/>
              </a:rPr>
              <a:t>جو</a:t>
            </a:r>
            <a:r>
              <a:rPr lang="en-US" dirty="0"/>
              <a:t> </a:t>
            </a:r>
            <a:r>
              <a:rPr lang="fa-IR" dirty="0"/>
              <a:t>اکسیژن‌دار بر روی زمین در دوران میانه‌پیشین‌زیستی، ایچاد چندین </a:t>
            </a:r>
            <a:r>
              <a:rPr lang="fa-IR" dirty="0">
                <a:hlinkClick r:id="rId4" tooltip="یخچال طبیعی"/>
              </a:rPr>
              <a:t>یخچال طبیعی</a:t>
            </a:r>
            <a:r>
              <a:rPr lang="en-US" dirty="0"/>
              <a:t> </a:t>
            </a:r>
            <a:r>
              <a:rPr lang="fa-IR" dirty="0"/>
              <a:t>و پدید آمدن دوران </a:t>
            </a:r>
            <a:r>
              <a:rPr lang="fa-IR" dirty="0">
                <a:hlinkClick r:id="rId5" tooltip="ادیاکاران"/>
              </a:rPr>
              <a:t>ادیاکاران</a:t>
            </a:r>
            <a:r>
              <a:rPr lang="en-US" dirty="0"/>
              <a:t> </a:t>
            </a:r>
            <a:r>
              <a:rPr lang="fa-IR" dirty="0"/>
              <a:t>است که طی آن ارگانیزم‌های چندسلولی نرم‌تن فراوانی تکامل پیدا کردند</a:t>
            </a:r>
            <a:r>
              <a:rPr lang="en-US" dirty="0"/>
              <a:t>.</a:t>
            </a:r>
          </a:p>
          <a:p>
            <a:r>
              <a:rPr lang="fa-IR" dirty="0"/>
              <a:t>به علت کمبود اطلاعات سنگواره‌ای از پیشین‌زیستی، نمی‌توان به خوبی در مورد آب و هوای این ابردوران اظهار نظر نمود</a:t>
            </a:r>
            <a:r>
              <a:rPr lang="en-US" dirty="0"/>
              <a:t>.</a:t>
            </a:r>
          </a:p>
          <a:p>
            <a:endParaRPr lang="fa-IR" dirty="0"/>
          </a:p>
        </p:txBody>
      </p:sp>
    </p:spTree>
  </p:cSld>
  <p:clrMapOvr>
    <a:masterClrMapping/>
  </p:clrMapOvr>
  <p:transition>
    <p:wheel spokes="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3693319"/>
          </a:xfrm>
          <a:prstGeom prst="rect">
            <a:avLst/>
          </a:prstGeom>
          <a:noFill/>
        </p:spPr>
        <p:txBody>
          <a:bodyPr wrap="square" rtlCol="1">
            <a:spAutoFit/>
          </a:bodyPr>
          <a:lstStyle/>
          <a:p>
            <a:r>
              <a:rPr lang="fa-IR" b="1" dirty="0"/>
              <a:t>سنگ‌شناسی</a:t>
            </a:r>
            <a:endParaRPr lang="en-US" dirty="0"/>
          </a:p>
          <a:p>
            <a:r>
              <a:rPr lang="fa-IR" dirty="0"/>
              <a:t>ابردوران پیشین‌زیستی شامل طبقاتی است که بلافاصله زیر سنگ‌های دیرینه‌زیستی قرار دارند. سنگ‌های آن کمتر دگرگونی حاصل کرده و اغلب از </a:t>
            </a:r>
            <a:r>
              <a:rPr lang="fa-IR" dirty="0">
                <a:hlinkClick r:id="rId2" tooltip="ماسه‌سنگ"/>
              </a:rPr>
              <a:t>ماسه‌سنگ</a:t>
            </a:r>
            <a:r>
              <a:rPr lang="fa-IR" dirty="0"/>
              <a:t>، </a:t>
            </a:r>
            <a:r>
              <a:rPr lang="fa-IR" dirty="0">
                <a:hlinkClick r:id="rId3" tooltip="کنگلومرا"/>
              </a:rPr>
              <a:t>کنگلومرا</a:t>
            </a:r>
            <a:r>
              <a:rPr lang="fa-IR" dirty="0"/>
              <a:t>، </a:t>
            </a:r>
            <a:r>
              <a:rPr lang="fa-IR" dirty="0">
                <a:hlinkClick r:id="rId4" tooltip="شیست (صفحه وجود ندارد)"/>
              </a:rPr>
              <a:t>شیست</a:t>
            </a:r>
            <a:r>
              <a:rPr lang="en-US" dirty="0"/>
              <a:t> </a:t>
            </a:r>
            <a:r>
              <a:rPr lang="fa-IR" dirty="0"/>
              <a:t>و </a:t>
            </a:r>
            <a:r>
              <a:rPr lang="fa-IR" dirty="0">
                <a:hlinkClick r:id="rId5" tooltip="کوراتزیت (صفحه وجود ندارد)"/>
              </a:rPr>
              <a:t>کوراتزیت</a:t>
            </a:r>
            <a:r>
              <a:rPr lang="en-US" dirty="0"/>
              <a:t> </a:t>
            </a:r>
            <a:r>
              <a:rPr lang="fa-IR" dirty="0"/>
              <a:t>تشکیل شده است</a:t>
            </a:r>
            <a:r>
              <a:rPr lang="en-US" dirty="0"/>
              <a:t>.</a:t>
            </a:r>
            <a:r>
              <a:rPr lang="en-US" baseline="30000" dirty="0">
                <a:hlinkClick r:id="rId6"/>
              </a:rPr>
              <a:t>[</a:t>
            </a:r>
            <a:r>
              <a:rPr lang="fa-IR" baseline="30000" dirty="0">
                <a:hlinkClick r:id="rId6"/>
              </a:rPr>
              <a:t>۱</a:t>
            </a:r>
            <a:r>
              <a:rPr lang="en-US" baseline="30000" dirty="0">
                <a:hlinkClick r:id="rId6"/>
              </a:rPr>
              <a:t>]</a:t>
            </a:r>
            <a:endParaRPr lang="en-US" dirty="0"/>
          </a:p>
          <a:p>
            <a:r>
              <a:rPr lang="fa-IR" dirty="0"/>
              <a:t>تعیین سن سنگ‌های پیشین‌زیستی بر اساس رادیومتریک صورت گرفته است. به طور کلی سنگ‌های مربوط به این ابردوران به دو دسته تقسیم شده‌اند</a:t>
            </a:r>
            <a:r>
              <a:rPr lang="en-US" dirty="0"/>
              <a:t>:</a:t>
            </a:r>
          </a:p>
          <a:p>
            <a:pPr lvl="0"/>
            <a:r>
              <a:rPr lang="fa-IR" dirty="0"/>
              <a:t>الف) سنگ‌هایی با درجه درگرگونی بالا یا گرانولیت‌ها</a:t>
            </a:r>
            <a:endParaRPr lang="en-US" dirty="0"/>
          </a:p>
          <a:p>
            <a:pPr lvl="0"/>
            <a:r>
              <a:rPr lang="fa-IR" dirty="0"/>
              <a:t>ب) سنگ‌های آذرین و رسوبی تخریبی اغلب دگرگون شده و به علت داشتن کلریت سبز رنگ هستند. به این دسته سنگها مجموعه سنگ‌های سبز می‌گویند</a:t>
            </a:r>
            <a:r>
              <a:rPr lang="en-US" dirty="0"/>
              <a:t>.</a:t>
            </a:r>
          </a:p>
          <a:p>
            <a:r>
              <a:rPr lang="fa-IR" dirty="0"/>
              <a:t>زمین‌های پیشین‌زیستی عبارتند از</a:t>
            </a:r>
            <a:r>
              <a:rPr lang="en-US" dirty="0"/>
              <a:t>:</a:t>
            </a:r>
          </a:p>
          <a:p>
            <a:pPr lvl="0"/>
            <a:r>
              <a:rPr lang="fa-IR" dirty="0"/>
              <a:t>۱</a:t>
            </a:r>
            <a:r>
              <a:rPr lang="en-US" dirty="0"/>
              <a:t>. </a:t>
            </a:r>
            <a:r>
              <a:rPr lang="fa-IR" dirty="0"/>
              <a:t>سپرها یا زمینهای ثابت: زمین‌هایی که کمتر تحت دگرگونی و فرسایش بوده‌اند</a:t>
            </a:r>
            <a:r>
              <a:rPr lang="en-US" dirty="0"/>
              <a:t>.</a:t>
            </a:r>
          </a:p>
          <a:p>
            <a:pPr lvl="0"/>
            <a:r>
              <a:rPr lang="fa-IR" dirty="0"/>
              <a:t>۲</a:t>
            </a:r>
            <a:r>
              <a:rPr lang="en-US" dirty="0"/>
              <a:t>. </a:t>
            </a:r>
            <a:r>
              <a:rPr lang="fa-IR" dirty="0"/>
              <a:t>فلات قاره‌ها: در قسمت‌های چین خورده و یا در دره‌های مرتفع قرار گرفته‌اند</a:t>
            </a:r>
            <a:r>
              <a:rPr lang="en-US" dirty="0"/>
              <a:t>.</a:t>
            </a:r>
          </a:p>
          <a:p>
            <a:endParaRPr lang="fa-IR" dirty="0"/>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5632311"/>
          </a:xfrm>
          <a:prstGeom prst="rect">
            <a:avLst/>
          </a:prstGeom>
          <a:noFill/>
        </p:spPr>
        <p:txBody>
          <a:bodyPr wrap="square" rtlCol="1">
            <a:spAutoFit/>
          </a:bodyPr>
          <a:lstStyle/>
          <a:p>
            <a:r>
              <a:rPr lang="fa-IR" b="1" dirty="0"/>
              <a:t>مشخصات دیرین‌گیتاشناسی پرکامبرین</a:t>
            </a:r>
            <a:endParaRPr lang="en-US" dirty="0"/>
          </a:p>
          <a:p>
            <a:r>
              <a:rPr lang="fa-IR" dirty="0"/>
              <a:t>بطور کلی پوسته زمین در پرکامبرین طی سه مرحله یا فاز انجام گرفته است که عبارتند از</a:t>
            </a:r>
            <a:r>
              <a:rPr lang="en-US" dirty="0"/>
              <a:t>:</a:t>
            </a:r>
          </a:p>
          <a:p>
            <a:r>
              <a:rPr lang="fa-IR" dirty="0"/>
              <a:t>مرحله پرموبیل</a:t>
            </a:r>
            <a:r>
              <a:rPr lang="en-US" dirty="0"/>
              <a:t> (</a:t>
            </a:r>
            <a:r>
              <a:rPr lang="en-US" dirty="0" err="1"/>
              <a:t>Permobile</a:t>
            </a:r>
            <a:r>
              <a:rPr lang="en-US" dirty="0"/>
              <a:t> phase) (</a:t>
            </a:r>
            <a:r>
              <a:rPr lang="fa-IR" dirty="0"/>
              <a:t>آرکئن) در این مرحله که حدود ۳٫۴ میلیارد سال پیش به پایان می‌رسد، پوسته زمین مشابه قشر کره ماه از گابرو غنی بوده و اولین اقیانوس‌ها در آنها تشکیل گردیده است. ضمنا در این مرحله درجه حرارت پایین آمده و کمتر از ۳۷۴ درجه سانتیگراد گردیده است. سپس بطور ناگهانی فرسایش، رسوبگذاری، فرونشینی و دگرگونی ایجاد شده و در نهایت سنگ‌های گرانیتی تشکیل شده است. در این مرحله با اینکه پوسته مقاوم تر گردیده ولی هنوز نمی‌توانسته وزن تشکیلات رسوبی ضخیم تر از ۷ کیلومتر را تحمل نماید</a:t>
            </a:r>
            <a:r>
              <a:rPr lang="en-US" dirty="0"/>
              <a:t>.</a:t>
            </a:r>
          </a:p>
          <a:p>
            <a:r>
              <a:rPr lang="fa-IR" dirty="0"/>
              <a:t>مرحله گذار پیشین‌زیستی زیرین در پروتروزوئیک زیرین، پوسته گرانیتی برای اولین بار به صفحه‌ها و پلیت‌های باثبات و کمربندهای پر تحرک تقسیم می‌شود. پلیت‌های با ثبات از رسوبات اولیه پوشیده شده است. کمربندهای پر تحرک متعددی نیز به وسعت صدها کیلومتر گسترده شده‌اند. از لابلای شکستگی‌ها و خرد شدگی‌های کمربندها، مواد نفوذی بازیک خارج شده و در سطح زمین گسترده شده است. در واقع در این مرحله پلیت‌ها و کمربندها مجموعا سطح زمین را پوشانده بود و حاشیه این پلیت‌ها و کمربندها صخره‌های زیرآبی و شکاف‌های زیر دریایی را ایجاد نموده است</a:t>
            </a:r>
            <a:r>
              <a:rPr lang="en-US" dirty="0"/>
              <a:t>.</a:t>
            </a:r>
          </a:p>
          <a:p>
            <a:r>
              <a:rPr lang="fa-IR" dirty="0"/>
              <a:t>مرحله زمین‌ساختی (پیشین‌زیستی بالایی) در این فاز دو قاره آفریقا و قاره آمریکای جنوبی تشکیل شده و طبق مطالعات مغناطیس دیرینه، این دو قاره تا کرتاسه یکی بوده‌اند. در این زمان دریاهای کم عمق و کنار خشکی </a:t>
            </a:r>
            <a:r>
              <a:rPr lang="en-US" dirty="0"/>
              <a:t>(</a:t>
            </a:r>
            <a:r>
              <a:rPr lang="en-US" dirty="0" err="1"/>
              <a:t>Epicontinental</a:t>
            </a:r>
            <a:r>
              <a:rPr lang="en-US" dirty="0"/>
              <a:t>) </a:t>
            </a:r>
            <a:r>
              <a:rPr lang="fa-IR" dirty="0"/>
              <a:t>گسترش یافته و محیطی مطلوب برای رشد و توسعه استرماتولیت‌ها ایجاد گردیده است</a:t>
            </a:r>
            <a:endParaRPr lang="en-US" dirty="0"/>
          </a:p>
          <a:p>
            <a:endParaRPr lang="fa-IR" dirty="0"/>
          </a:p>
        </p:txBody>
      </p:sp>
    </p:spTree>
  </p:cSld>
  <p:clrMapOvr>
    <a:masterClrMapping/>
  </p:clrMapOvr>
  <p:transition>
    <p:whee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71480"/>
            <a:ext cx="9144000" cy="5509200"/>
          </a:xfrm>
          <a:prstGeom prst="rect">
            <a:avLst/>
          </a:prstGeom>
          <a:noFill/>
        </p:spPr>
        <p:txBody>
          <a:bodyPr wrap="square" rtlCol="1">
            <a:spAutoFit/>
          </a:bodyPr>
          <a:lstStyle/>
          <a:p>
            <a:r>
              <a:rPr lang="fa-IR" sz="3200" b="1" dirty="0">
                <a:solidFill>
                  <a:srgbClr val="00B050"/>
                </a:solidFill>
                <a:cs typeface="2  Elham" pitchFamily="2" charset="-78"/>
              </a:rPr>
              <a:t>پیدازیستی</a:t>
            </a:r>
            <a:r>
              <a:rPr lang="fa-IR" sz="3200" dirty="0">
                <a:solidFill>
                  <a:srgbClr val="00B050"/>
                </a:solidFill>
                <a:cs typeface="2  Elham" pitchFamily="2" charset="-78"/>
              </a:rPr>
              <a:t> یا </a:t>
            </a:r>
            <a:r>
              <a:rPr lang="fa-IR" sz="3200" b="1" dirty="0">
                <a:solidFill>
                  <a:srgbClr val="00B050"/>
                </a:solidFill>
                <a:cs typeface="2  Elham" pitchFamily="2" charset="-78"/>
              </a:rPr>
              <a:t>فانروزوئیک</a:t>
            </a:r>
            <a:r>
              <a:rPr lang="fa-IR" sz="3200" dirty="0">
                <a:solidFill>
                  <a:srgbClr val="00B050"/>
                </a:solidFill>
                <a:cs typeface="2  Elham" pitchFamily="2" charset="-78"/>
              </a:rPr>
              <a:t> </a:t>
            </a:r>
            <a:r>
              <a:rPr lang="en-US" sz="3200" dirty="0">
                <a:solidFill>
                  <a:srgbClr val="00B050"/>
                </a:solidFill>
                <a:cs typeface="2  Elham" pitchFamily="2" charset="-78"/>
              </a:rPr>
              <a:t>(</a:t>
            </a:r>
            <a:r>
              <a:rPr lang="en-US" sz="3200" dirty="0" err="1">
                <a:solidFill>
                  <a:srgbClr val="00B050"/>
                </a:solidFill>
                <a:cs typeface="2  Elham" pitchFamily="2" charset="-78"/>
              </a:rPr>
              <a:t>Phanerozoic</a:t>
            </a:r>
            <a:r>
              <a:rPr lang="en-US" sz="3200" dirty="0">
                <a:solidFill>
                  <a:srgbClr val="00B050"/>
                </a:solidFill>
                <a:cs typeface="2  Elham" pitchFamily="2" charset="-78"/>
              </a:rPr>
              <a:t>) </a:t>
            </a:r>
            <a:r>
              <a:rPr lang="fa-IR" sz="3200" dirty="0">
                <a:solidFill>
                  <a:srgbClr val="00B050"/>
                </a:solidFill>
                <a:cs typeface="2  Elham" pitchFamily="2" charset="-78"/>
              </a:rPr>
              <a:t>یک </a:t>
            </a:r>
            <a:r>
              <a:rPr lang="fa-IR" sz="3200" dirty="0">
                <a:solidFill>
                  <a:srgbClr val="00B050"/>
                </a:solidFill>
                <a:cs typeface="2  Elham" pitchFamily="2" charset="-78"/>
                <a:hlinkClick r:id="rId3" tooltip="ابردوران"/>
              </a:rPr>
              <a:t>اَبَردوران</a:t>
            </a:r>
            <a:r>
              <a:rPr lang="fa-IR" sz="3200" dirty="0">
                <a:solidFill>
                  <a:srgbClr val="00B050"/>
                </a:solidFill>
                <a:cs typeface="2  Elham" pitchFamily="2" charset="-78"/>
              </a:rPr>
              <a:t> </a:t>
            </a:r>
            <a:r>
              <a:rPr lang="en-US" sz="3200" dirty="0">
                <a:solidFill>
                  <a:srgbClr val="00B050"/>
                </a:solidFill>
                <a:cs typeface="2  Elham" pitchFamily="2" charset="-78"/>
              </a:rPr>
              <a:t> )</a:t>
            </a:r>
            <a:r>
              <a:rPr lang="fa-IR" sz="3200" dirty="0">
                <a:solidFill>
                  <a:srgbClr val="00B050"/>
                </a:solidFill>
                <a:cs typeface="2  Elham" pitchFamily="2" charset="-78"/>
              </a:rPr>
              <a:t>ائون) زمین‌شناسی است</a:t>
            </a:r>
            <a:r>
              <a:rPr lang="en-US" sz="3200" dirty="0">
                <a:solidFill>
                  <a:srgbClr val="00B050"/>
                </a:solidFill>
                <a:cs typeface="2  Elham" pitchFamily="2" charset="-78"/>
              </a:rPr>
              <a:t>.</a:t>
            </a:r>
          </a:p>
          <a:p>
            <a:r>
              <a:rPr lang="fa-IR" sz="3200" dirty="0">
                <a:solidFill>
                  <a:srgbClr val="00B050"/>
                </a:solidFill>
                <a:cs typeface="2  Elham" pitchFamily="2" charset="-78"/>
              </a:rPr>
              <a:t>در ابردوران پیدازیستی که از حدود ۵۴۱ میلیون سال پیش تاکنون به‌درازا کشیده زیست جانوری انبوه و فراوان بوده‌است. در پیدازیستی چندین شاخه از جانوران به‌سرعت پدیدار شدند، ماهی‌ها تکامل پیدا کردند، حشرات و </a:t>
            </a:r>
            <a:r>
              <a:rPr lang="fa-IR" sz="3200" dirty="0">
                <a:solidFill>
                  <a:srgbClr val="00B050"/>
                </a:solidFill>
                <a:cs typeface="2  Elham" pitchFamily="2" charset="-78"/>
                <a:hlinkClick r:id="rId4" tooltip="چهاراندامان"/>
              </a:rPr>
              <a:t>چهاراندامان</a:t>
            </a:r>
            <a:r>
              <a:rPr lang="en-US" sz="3200" dirty="0">
                <a:solidFill>
                  <a:srgbClr val="00B050"/>
                </a:solidFill>
                <a:cs typeface="2  Elham" pitchFamily="2" charset="-78"/>
              </a:rPr>
              <a:t> </a:t>
            </a:r>
            <a:r>
              <a:rPr lang="fa-IR" sz="3200" dirty="0">
                <a:solidFill>
                  <a:srgbClr val="00B050"/>
                </a:solidFill>
                <a:cs typeface="2  Elham" pitchFamily="2" charset="-78"/>
              </a:rPr>
              <a:t>پدید آمدند و گیاهان پیشرفته‌تری به ظهور رسیدند. در ابردوران پیدازیستی بود که نیروهای </a:t>
            </a:r>
            <a:r>
              <a:rPr lang="fa-IR" sz="3200" dirty="0">
                <a:solidFill>
                  <a:srgbClr val="00B050"/>
                </a:solidFill>
                <a:cs typeface="2  Elham" pitchFamily="2" charset="-78"/>
                <a:hlinkClick r:id="rId5" tooltip="زمین‌ساخت"/>
              </a:rPr>
              <a:t>زمین‌ساختی</a:t>
            </a:r>
            <a:r>
              <a:rPr lang="en-US" sz="3200" dirty="0">
                <a:solidFill>
                  <a:srgbClr val="00B050"/>
                </a:solidFill>
                <a:cs typeface="2  Elham" pitchFamily="2" charset="-78"/>
              </a:rPr>
              <a:t> </a:t>
            </a:r>
            <a:r>
              <a:rPr lang="fa-IR" sz="3200" dirty="0">
                <a:solidFill>
                  <a:srgbClr val="00B050"/>
                </a:solidFill>
                <a:cs typeface="2  Elham" pitchFamily="2" charset="-78"/>
              </a:rPr>
              <a:t>با فشار خود باعث درهم‌فشرده شدن قاره‌های جهان در یک ابرقاره به نام </a:t>
            </a:r>
            <a:r>
              <a:rPr lang="fa-IR" sz="3200" dirty="0">
                <a:solidFill>
                  <a:srgbClr val="00B050"/>
                </a:solidFill>
                <a:cs typeface="2  Elham" pitchFamily="2" charset="-78"/>
                <a:hlinkClick r:id="rId6" tooltip="پانجه‌آ"/>
              </a:rPr>
              <a:t>پانجه‌آ</a:t>
            </a:r>
            <a:r>
              <a:rPr lang="en-US" sz="3200" dirty="0">
                <a:solidFill>
                  <a:srgbClr val="00B050"/>
                </a:solidFill>
                <a:cs typeface="2  Elham" pitchFamily="2" charset="-78"/>
              </a:rPr>
              <a:t> </a:t>
            </a:r>
            <a:r>
              <a:rPr lang="fa-IR" sz="3200" dirty="0">
                <a:solidFill>
                  <a:srgbClr val="00B050"/>
                </a:solidFill>
                <a:cs typeface="2  Elham" pitchFamily="2" charset="-78"/>
              </a:rPr>
              <a:t>شدند و این ابرقاره سپس تکه‌تکه شده و قاره‌های امروزی را به‌وجود آورد</a:t>
            </a:r>
            <a:r>
              <a:rPr lang="en-US" sz="3200" dirty="0">
                <a:solidFill>
                  <a:srgbClr val="00B050"/>
                </a:solidFill>
                <a:cs typeface="2  Elham" pitchFamily="2" charset="-78"/>
              </a:rPr>
              <a:t>.</a:t>
            </a:r>
          </a:p>
          <a:p>
            <a:endParaRPr lang="fa-IR" sz="3200" dirty="0">
              <a:solidFill>
                <a:srgbClr val="00B050"/>
              </a:solidFill>
              <a:cs typeface="2  Elham" pitchFamily="2" charset="-78"/>
            </a:endParaRPr>
          </a:p>
        </p:txBody>
      </p:sp>
    </p:spTree>
  </p:cSld>
  <p:clrMapOvr>
    <a:masterClrMapping/>
  </p:clrMapOvr>
  <p:transition>
    <p:pull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57290" y="0"/>
            <a:ext cx="6929486" cy="6186309"/>
          </a:xfrm>
          <a:prstGeom prst="rect">
            <a:avLst/>
          </a:prstGeom>
          <a:noFill/>
        </p:spPr>
        <p:txBody>
          <a:bodyPr wrap="square" rtlCol="1">
            <a:spAutoFit/>
          </a:bodyPr>
          <a:lstStyle/>
          <a:p>
            <a:r>
              <a:rPr lang="fa-IR" b="1" dirty="0"/>
              <a:t>دیرینه‌زیستی</a:t>
            </a:r>
            <a:r>
              <a:rPr lang="fa-IR" b="1" baseline="30000" dirty="0"/>
              <a:t> </a:t>
            </a:r>
            <a:r>
              <a:rPr lang="fa-IR" dirty="0"/>
              <a:t>یا (</a:t>
            </a:r>
            <a:r>
              <a:rPr lang="fa-IR" b="1" dirty="0"/>
              <a:t>دیرین‌زیوی</a:t>
            </a:r>
            <a:r>
              <a:rPr lang="en-US" baseline="30000" dirty="0"/>
              <a:t> </a:t>
            </a:r>
            <a:r>
              <a:rPr lang="en-US" dirty="0"/>
              <a:t>(</a:t>
            </a:r>
            <a:r>
              <a:rPr lang="fa-IR" dirty="0"/>
              <a:t> </a:t>
            </a:r>
            <a:r>
              <a:rPr lang="en-US" dirty="0"/>
              <a:t>(Paleozoic)</a:t>
            </a:r>
            <a:r>
              <a:rPr lang="fa-IR" dirty="0"/>
              <a:t> </a:t>
            </a:r>
          </a:p>
          <a:p>
            <a:r>
              <a:rPr lang="fa-IR" dirty="0"/>
              <a:t>یکی از چهار </a:t>
            </a:r>
            <a:r>
              <a:rPr lang="fa-IR" dirty="0">
                <a:hlinkClick r:id="rId2" tooltip="دوران (زمین‌شناسی)"/>
              </a:rPr>
              <a:t>دوران زمین‌شناسی</a:t>
            </a:r>
            <a:r>
              <a:rPr lang="en-US" dirty="0"/>
              <a:t> </a:t>
            </a:r>
            <a:r>
              <a:rPr lang="fa-IR" dirty="0"/>
              <a:t>است. در ابتدای این دوران منطقه وسیعی از زمین را </a:t>
            </a:r>
            <a:r>
              <a:rPr lang="fa-IR" dirty="0">
                <a:hlinkClick r:id="rId3" tooltip="اقیانوس"/>
              </a:rPr>
              <a:t>اقیانوس‌ها</a:t>
            </a:r>
            <a:r>
              <a:rPr lang="en-US" dirty="0"/>
              <a:t> </a:t>
            </a:r>
            <a:r>
              <a:rPr lang="fa-IR" dirty="0"/>
              <a:t>شامل می‌شدند. اما در اواخر این دوران مناطقی از زمین و قاره بزرگ </a:t>
            </a:r>
            <a:r>
              <a:rPr lang="fa-IR" dirty="0">
                <a:hlinkClick r:id="rId4" tooltip="پانجه‌آ"/>
              </a:rPr>
              <a:t>پانجه‌آ</a:t>
            </a:r>
            <a:r>
              <a:rPr lang="en-US" dirty="0"/>
              <a:t> </a:t>
            </a:r>
            <a:r>
              <a:rPr lang="fa-IR" dirty="0"/>
              <a:t>از زیر اقیانوس‌ها بیرون آمدند و رشته‌کوه‌هایی نیز تشکیل شد</a:t>
            </a:r>
            <a:r>
              <a:rPr lang="en-US" dirty="0"/>
              <a:t>.</a:t>
            </a:r>
          </a:p>
          <a:p>
            <a:r>
              <a:rPr lang="fa-IR" dirty="0"/>
              <a:t>در طول این دوران با </a:t>
            </a:r>
            <a:r>
              <a:rPr lang="fa-IR" dirty="0">
                <a:solidFill>
                  <a:srgbClr val="7030A0"/>
                </a:solidFill>
              </a:rPr>
              <a:t>وفور</a:t>
            </a:r>
            <a:r>
              <a:rPr lang="fa-IR" dirty="0"/>
              <a:t> جانوران بی مهره روبرو هستیم به طوری که گاهی این دوران را به نام دوران </a:t>
            </a:r>
            <a:r>
              <a:rPr lang="fa-IR" dirty="0">
                <a:hlinkClick r:id="rId5" tooltip="بی‌مهرگان"/>
              </a:rPr>
              <a:t>بی‌مهرگان</a:t>
            </a:r>
            <a:r>
              <a:rPr lang="en-US" dirty="0"/>
              <a:t> </a:t>
            </a:r>
            <a:r>
              <a:rPr lang="fa-IR" dirty="0"/>
              <a:t>می‌شناسند. وجود دریای کم عمق و گرم در دوره </a:t>
            </a:r>
            <a:r>
              <a:rPr lang="fa-IR" dirty="0">
                <a:hlinkClick r:id="rId6" tooltip="کامبرین"/>
              </a:rPr>
              <a:t>کامبرین</a:t>
            </a:r>
            <a:r>
              <a:rPr lang="en-US" dirty="0"/>
              <a:t> </a:t>
            </a:r>
            <a:r>
              <a:rPr lang="fa-IR" dirty="0"/>
              <a:t>که بیشتر سطح زمین را می‌پوشاند، یکی از دلایل عمده بزرگترین تحولات جانداران و فراوانی بی‌مهرگان آبزی و صدف‌دار مانند سه‌بندی‌ها</a:t>
            </a:r>
            <a:r>
              <a:rPr lang="en-US" dirty="0"/>
              <a:t> (</a:t>
            </a:r>
            <a:r>
              <a:rPr lang="fa-IR" dirty="0">
                <a:hlinkClick r:id="rId7" tooltip="تریلوبیت‌ها"/>
              </a:rPr>
              <a:t>تریلوبیت‌ها</a:t>
            </a:r>
            <a:r>
              <a:rPr lang="en-US" dirty="0"/>
              <a:t>) </a:t>
            </a:r>
            <a:r>
              <a:rPr lang="fa-IR" dirty="0"/>
              <a:t>که از گروه </a:t>
            </a:r>
            <a:r>
              <a:rPr lang="fa-IR" dirty="0">
                <a:hlinkClick r:id="rId8" tooltip="بندپایان"/>
              </a:rPr>
              <a:t>بندپایان</a:t>
            </a:r>
            <a:r>
              <a:rPr lang="en-US" dirty="0"/>
              <a:t> </a:t>
            </a:r>
            <a:r>
              <a:rPr lang="fa-IR" dirty="0"/>
              <a:t>بودند و بدنشان شامل سر و سینه و دم بود و دارای پوست سخت نیز بودند. اندازه این موجودات از چند </a:t>
            </a:r>
            <a:r>
              <a:rPr lang="fa-IR" dirty="0">
                <a:hlinkClick r:id="rId9" tooltip="سانتیمتر"/>
              </a:rPr>
              <a:t>سانتیمتر</a:t>
            </a:r>
            <a:r>
              <a:rPr lang="en-US" dirty="0"/>
              <a:t> </a:t>
            </a:r>
            <a:r>
              <a:rPr lang="fa-IR" dirty="0"/>
              <a:t>یا حتی چند دسیمتر تجاوز نمی‌کرد. تریلوبیت‌ها مانند </a:t>
            </a:r>
            <a:r>
              <a:rPr lang="fa-IR" dirty="0">
                <a:hlinkClick r:id="rId10" tooltip="خرچنگ نعلی"/>
              </a:rPr>
              <a:t>خرچنگ‌‏های نعلی</a:t>
            </a:r>
            <a:r>
              <a:rPr lang="en-US" dirty="0"/>
              <a:t> </a:t>
            </a:r>
            <a:r>
              <a:rPr lang="fa-IR" dirty="0"/>
              <a:t>حال حاضر بودند و در مناطق کم عمق اقیانوس‌ها زندگی می‌کردند. در واقع تریلوبیت‌ها از سنگواره‌های راهنمای این دوران محسوب می‌شوند. این موجودات در سرتاسر دوران دیرینه‌زیستی زندگی می‌کردند. مهره‌داران شامل اولین </a:t>
            </a:r>
            <a:r>
              <a:rPr lang="fa-IR" dirty="0">
                <a:hlinkClick r:id="rId11" tooltip="ماهی"/>
              </a:rPr>
              <a:t>ماهی‌ها</a:t>
            </a:r>
            <a:r>
              <a:rPr lang="en-US" dirty="0"/>
              <a:t> </a:t>
            </a:r>
            <a:r>
              <a:rPr lang="fa-IR" dirty="0"/>
              <a:t>در دوره </a:t>
            </a:r>
            <a:r>
              <a:rPr lang="fa-IR" b="1" dirty="0"/>
              <a:t>اردوویسین</a:t>
            </a:r>
            <a:r>
              <a:rPr lang="fa-IR" dirty="0"/>
              <a:t> ظاهر شدند. و چون بدن آنها پوشیده شده از صفحات استخوانی بود ٬به آنها زره‌دار می‌گویند</a:t>
            </a:r>
            <a:r>
              <a:rPr lang="en-US" dirty="0"/>
              <a:t>.</a:t>
            </a:r>
            <a:br>
              <a:rPr lang="en-US" dirty="0"/>
            </a:br>
            <a:r>
              <a:rPr lang="fa-IR" dirty="0"/>
              <a:t>اولین گیاهان نیز در دوره </a:t>
            </a:r>
            <a:r>
              <a:rPr lang="fa-IR" b="1" dirty="0"/>
              <a:t>سیلورین</a:t>
            </a:r>
            <a:r>
              <a:rPr lang="fa-IR" dirty="0"/>
              <a:t> ظاهر شدند که </a:t>
            </a:r>
            <a:r>
              <a:rPr lang="fa-IR" dirty="0">
                <a:hlinkClick r:id="rId12" tooltip="ریشه"/>
              </a:rPr>
              <a:t>ریشه</a:t>
            </a:r>
            <a:r>
              <a:rPr lang="fa-IR" dirty="0"/>
              <a:t>، </a:t>
            </a:r>
            <a:r>
              <a:rPr lang="fa-IR" dirty="0">
                <a:hlinkClick r:id="rId13" tooltip="ساقه"/>
              </a:rPr>
              <a:t>ساقه</a:t>
            </a:r>
            <a:r>
              <a:rPr lang="en-US" dirty="0"/>
              <a:t> </a:t>
            </a:r>
            <a:r>
              <a:rPr lang="fa-IR" dirty="0"/>
              <a:t>و </a:t>
            </a:r>
            <a:r>
              <a:rPr lang="fa-IR" dirty="0">
                <a:hlinkClick r:id="rId14" tooltip="برگ"/>
              </a:rPr>
              <a:t>برگ</a:t>
            </a:r>
            <a:r>
              <a:rPr lang="en-US" dirty="0"/>
              <a:t> </a:t>
            </a:r>
            <a:r>
              <a:rPr lang="fa-IR" dirty="0"/>
              <a:t>نداشتند و به جای این اندام‌ها ساختاری قابل انعطاف داشتند و با </a:t>
            </a:r>
            <a:r>
              <a:rPr lang="fa-IR" dirty="0">
                <a:hlinkClick r:id="rId15" tooltip="هاگ"/>
              </a:rPr>
              <a:t>هاگ</a:t>
            </a:r>
            <a:r>
              <a:rPr lang="en-US" dirty="0"/>
              <a:t> </a:t>
            </a:r>
            <a:r>
              <a:rPr lang="fa-IR" dirty="0"/>
              <a:t>تولید مثل می‌کردند</a:t>
            </a:r>
            <a:r>
              <a:rPr lang="en-US" dirty="0"/>
              <a:t>.</a:t>
            </a:r>
          </a:p>
          <a:p>
            <a:endParaRPr lang="fa-IR" dirty="0"/>
          </a:p>
        </p:txBody>
      </p:sp>
    </p:spTree>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142852"/>
            <a:ext cx="8143932" cy="5632311"/>
          </a:xfrm>
          <a:prstGeom prst="rect">
            <a:avLst/>
          </a:prstGeom>
          <a:noFill/>
        </p:spPr>
        <p:txBody>
          <a:bodyPr wrap="square" rtlCol="1">
            <a:spAutoFit/>
          </a:bodyPr>
          <a:lstStyle/>
          <a:p>
            <a:r>
              <a:rPr lang="fa-IR" b="1" dirty="0"/>
              <a:t>کامبریَن،</a:t>
            </a:r>
            <a:r>
              <a:rPr lang="fa-IR" dirty="0"/>
              <a:t> یکی از </a:t>
            </a:r>
            <a:r>
              <a:rPr lang="fa-IR" u="sng" dirty="0">
                <a:hlinkClick r:id="rId2" tooltip="دوره (زمین‌شناسی)"/>
              </a:rPr>
              <a:t>دوره‌های زمین‌شناسی</a:t>
            </a:r>
            <a:r>
              <a:rPr lang="en-US" dirty="0"/>
              <a:t> </a:t>
            </a:r>
            <a:r>
              <a:rPr lang="fa-IR" dirty="0"/>
              <a:t>از دوران </a:t>
            </a:r>
            <a:r>
              <a:rPr lang="fa-IR" u="sng" dirty="0">
                <a:hlinkClick r:id="rId3" tooltip="دیرینه‌زیستی"/>
              </a:rPr>
              <a:t>دیرینه‌زیستی</a:t>
            </a:r>
            <a:r>
              <a:rPr lang="en-US" dirty="0"/>
              <a:t> </a:t>
            </a:r>
            <a:r>
              <a:rPr lang="fa-IR" dirty="0"/>
              <a:t>است</a:t>
            </a:r>
            <a:r>
              <a:rPr lang="en-US" dirty="0"/>
              <a:t>.</a:t>
            </a:r>
          </a:p>
          <a:p>
            <a:r>
              <a:rPr lang="fa-IR" dirty="0"/>
              <a:t>دورهٔ کامبرین حدود ۵۴۲ میلیون سال پیش آغاز شده و تا حدوداً ۴۸۸/۳ میلیون سال پیش ادامه داشته‌است</a:t>
            </a:r>
            <a:r>
              <a:rPr lang="en-US" dirty="0"/>
              <a:t>.</a:t>
            </a:r>
          </a:p>
          <a:p>
            <a:r>
              <a:rPr lang="fa-IR" dirty="0"/>
              <a:t>نام کامبرین از نام </a:t>
            </a:r>
            <a:r>
              <a:rPr lang="fa-IR" u="sng" dirty="0">
                <a:hlinkClick r:id="rId4" tooltip="کامبریا"/>
              </a:rPr>
              <a:t>کامبریا</a:t>
            </a:r>
            <a:r>
              <a:rPr lang="en-US" dirty="0"/>
              <a:t> </a:t>
            </a:r>
            <a:r>
              <a:rPr lang="fa-IR" dirty="0"/>
              <a:t>یعنی نام باستانی منطقهٔ </a:t>
            </a:r>
            <a:r>
              <a:rPr lang="fa-IR" u="sng" dirty="0">
                <a:hlinkClick r:id="rId5" tooltip="ویلز"/>
              </a:rPr>
              <a:t>ویلز</a:t>
            </a:r>
            <a:r>
              <a:rPr lang="en-US" dirty="0"/>
              <a:t> </a:t>
            </a:r>
            <a:r>
              <a:rPr lang="fa-IR" dirty="0"/>
              <a:t>بریتانیا گرفته شده زیرا در آنجا بود که صخره‌هایی از دورهٔ کامبرین برای نخستین بار بررسی شد. بر این پایه، در فارسی برای این دوره نام «کامبریایی</a:t>
            </a:r>
            <a:r>
              <a:rPr lang="en-US" dirty="0"/>
              <a:t>» </a:t>
            </a:r>
            <a:r>
              <a:rPr lang="fa-IR" dirty="0"/>
              <a:t>درست‌تر می‌بود ولی امروزه کامبرین در این معنی جا افتاده‌است</a:t>
            </a:r>
            <a:r>
              <a:rPr lang="en-US" dirty="0"/>
              <a:t>.</a:t>
            </a:r>
          </a:p>
          <a:p>
            <a:r>
              <a:rPr lang="fa-IR" dirty="0"/>
              <a:t>دوره کامبرین ۵۷۰ – ۵۰۵ میلیون سال گذشته دوره کامبرین به سه </a:t>
            </a:r>
            <a:r>
              <a:rPr lang="fa-IR" u="sng" dirty="0">
                <a:hlinkClick r:id="rId6" tooltip="اشکوب (صفحه وجود ندارد)"/>
              </a:rPr>
              <a:t>اشکوب</a:t>
            </a:r>
            <a:r>
              <a:rPr lang="en-US" dirty="0"/>
              <a:t> </a:t>
            </a:r>
            <a:r>
              <a:rPr lang="fa-IR" dirty="0"/>
              <a:t>زیرین، میانی و بالایی تقسیم می‌شود. سن کامبرین از ۷۵۰ تا ۵۱۰ میلیون سال قبل است. پیدایش </a:t>
            </a:r>
            <a:r>
              <a:rPr lang="fa-IR" u="sng" dirty="0">
                <a:hlinkClick r:id="rId7" tooltip="آثار یخچالی (صفحه وجود ندارد)"/>
              </a:rPr>
              <a:t>آثار یخچالی</a:t>
            </a:r>
            <a:r>
              <a:rPr lang="en-US" dirty="0"/>
              <a:t> </a:t>
            </a:r>
            <a:r>
              <a:rPr lang="fa-IR" dirty="0"/>
              <a:t>در </a:t>
            </a:r>
            <a:r>
              <a:rPr lang="fa-IR" u="sng" dirty="0">
                <a:hlinkClick r:id="rId8" tooltip="سنگهای رسوبی (صفحه وجود ندارد)"/>
              </a:rPr>
              <a:t>سنگهای رسوبی</a:t>
            </a:r>
            <a:r>
              <a:rPr lang="en-US" dirty="0"/>
              <a:t> </a:t>
            </a:r>
            <a:r>
              <a:rPr lang="fa-IR" dirty="0"/>
              <a:t>کامبرین چین و نقاط دیگر نشان می‌دهد که آب و هوای سردی در این نواحی حکم فرما بوده است. مطالعه </a:t>
            </a:r>
            <a:r>
              <a:rPr lang="fa-IR" u="sng" dirty="0">
                <a:hlinkClick r:id="rId9" tooltip="رسوبات چین خورده (صفحه وجود ندارد)"/>
              </a:rPr>
              <a:t>رسوبات چین خورده</a:t>
            </a:r>
            <a:r>
              <a:rPr lang="en-US" dirty="0"/>
              <a:t> </a:t>
            </a:r>
            <a:r>
              <a:rPr lang="fa-IR" dirty="0"/>
              <a:t>کامبرین نشان دهنده آن است که در این دوره بزرگ </a:t>
            </a:r>
            <a:r>
              <a:rPr lang="fa-IR" u="sng" dirty="0">
                <a:hlinkClick r:id="rId10" tooltip="ناودیس"/>
              </a:rPr>
              <a:t>ناودیسهایی</a:t>
            </a:r>
            <a:r>
              <a:rPr lang="en-US" dirty="0"/>
              <a:t> </a:t>
            </a:r>
            <a:r>
              <a:rPr lang="fa-IR" dirty="0"/>
              <a:t>در نقاط مختلفی از </a:t>
            </a:r>
            <a:r>
              <a:rPr lang="fa-IR" u="sng" dirty="0">
                <a:hlinkClick r:id="rId11" tooltip="اروپا"/>
              </a:rPr>
              <a:t>اروپا</a:t>
            </a:r>
            <a:r>
              <a:rPr lang="fa-IR" dirty="0"/>
              <a:t>، </a:t>
            </a:r>
            <a:r>
              <a:rPr lang="fa-IR" u="sng" dirty="0">
                <a:hlinkClick r:id="rId12" tooltip="آسیا"/>
              </a:rPr>
              <a:t>آسیا</a:t>
            </a:r>
            <a:r>
              <a:rPr lang="en-US" dirty="0"/>
              <a:t> </a:t>
            </a:r>
            <a:r>
              <a:rPr lang="fa-IR" dirty="0"/>
              <a:t>و </a:t>
            </a:r>
            <a:r>
              <a:rPr lang="fa-IR" u="sng" dirty="0">
                <a:hlinkClick r:id="rId13" tooltip="آمریکا"/>
              </a:rPr>
              <a:t>آمریکا</a:t>
            </a:r>
            <a:r>
              <a:rPr lang="en-US" dirty="0"/>
              <a:t> </a:t>
            </a:r>
            <a:r>
              <a:rPr lang="fa-IR" dirty="0"/>
              <a:t>وجود داشته است. بعضی از جانورانی که در </a:t>
            </a:r>
            <a:r>
              <a:rPr lang="fa-IR" u="sng" dirty="0">
                <a:hlinkClick r:id="rId14" tooltip="تشکیلات کامبرین (صفحه وجود ندارد)"/>
              </a:rPr>
              <a:t>تشکیلات کامبرین</a:t>
            </a:r>
            <a:r>
              <a:rPr lang="en-US" dirty="0"/>
              <a:t> </a:t>
            </a:r>
            <a:r>
              <a:rPr lang="fa-IR" dirty="0"/>
              <a:t>مشاهده شده‌اند از نظر </a:t>
            </a:r>
            <a:r>
              <a:rPr lang="fa-IR" u="sng" dirty="0">
                <a:hlinkClick r:id="rId15" tooltip="چینه‌شناسی"/>
              </a:rPr>
              <a:t>چینه‌شناسی</a:t>
            </a:r>
            <a:r>
              <a:rPr lang="en-US" dirty="0"/>
              <a:t> </a:t>
            </a:r>
            <a:r>
              <a:rPr lang="fa-IR" dirty="0"/>
              <a:t>اهمیت زیادی ندارند</a:t>
            </a:r>
            <a:r>
              <a:rPr lang="en-US" dirty="0"/>
              <a:t>.</a:t>
            </a:r>
          </a:p>
          <a:p>
            <a:r>
              <a:rPr lang="fa-IR" dirty="0"/>
              <a:t>دوره کامبرین نقش اساسی و مهمی در تاریخ حیات بر روی زمین ایفا می‌کند</a:t>
            </a:r>
            <a:r>
              <a:rPr lang="en-US" dirty="0"/>
              <a:t>. </a:t>
            </a:r>
            <a:r>
              <a:rPr lang="fa-IR" dirty="0"/>
              <a:t>زمانی که اغلب گروههای بزرگ جانوران اولیه در قالب فسیل ظاهر شدند. این حادثه گاهی (انفجار کامبرین) نامیده می‌شود به دلیل اینکه زمان کمی برای ایجاد آن طی شده‌است. در ابتدا تصور می‌شد که سنگهای این دوره حاوی اولین و قدیمی‌ترین فسیلهای جانوری است</a:t>
            </a:r>
            <a:r>
              <a:rPr lang="en-US" dirty="0"/>
              <a:t>.</a:t>
            </a:r>
          </a:p>
          <a:p>
            <a:endParaRPr lang="fa-IR" dirty="0"/>
          </a:p>
        </p:txBody>
      </p:sp>
    </p:spTree>
  </p:cSld>
  <p:clrMapOvr>
    <a:masterClrMapping/>
  </p:clrMapOvr>
  <p:transition>
    <p:pull dir="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214290"/>
            <a:ext cx="8286808" cy="4247317"/>
          </a:xfrm>
          <a:prstGeom prst="rect">
            <a:avLst/>
          </a:prstGeom>
          <a:noFill/>
        </p:spPr>
        <p:txBody>
          <a:bodyPr wrap="square" rtlCol="1">
            <a:spAutoFit/>
          </a:bodyPr>
          <a:lstStyle/>
          <a:p>
            <a:r>
              <a:rPr lang="fa-IR" dirty="0"/>
              <a:t>در اوایل دوره کامبرین، جانوران برای حفاظت و نگهداری اعضاء نرم خود، بخش‌های سخت خود را توسعه دادند، برای مثال صدف خارجی بدن یک بازوپا به حجره‌های غذایی تغییر شکل داد. در حالی که بافت خارجی تریلوبیت‌ها پاها و ماهیچه‌های ثابت پیدا کردند. جانوران با داشتن اسکلت توان رشد بیشتری داشته و نواحی کلنی را در کف مختلف دریاها تشکیل دادند. بندپایان قادر به شنا کردن، حرکت سریع و توسعه اسکلت خود بودند. چون </a:t>
            </a:r>
            <a:r>
              <a:rPr lang="fa-IR" u="sng" dirty="0">
                <a:hlinkClick r:id="rId2" tooltip="فسیل"/>
              </a:rPr>
              <a:t>فسیل</a:t>
            </a:r>
            <a:r>
              <a:rPr lang="en-US" dirty="0"/>
              <a:t> </a:t>
            </a:r>
            <a:r>
              <a:rPr lang="fa-IR" dirty="0"/>
              <a:t>این جانوران یا به ندرت یافت شده و یا اینکه به خوبی حفظ نشده‌اند. از این جانوران </a:t>
            </a:r>
            <a:r>
              <a:rPr lang="fa-IR" u="sng" dirty="0">
                <a:hlinkClick r:id="rId3" tooltip="مرجان"/>
              </a:rPr>
              <a:t>مرجانها</a:t>
            </a:r>
            <a:r>
              <a:rPr lang="en-US" dirty="0"/>
              <a:t> </a:t>
            </a:r>
            <a:r>
              <a:rPr lang="fa-IR" dirty="0"/>
              <a:t>را می‌توان نام برد که تنوع زیادی نداشته و یا آنکه دارای </a:t>
            </a:r>
            <a:r>
              <a:rPr lang="fa-IR" u="sng" dirty="0">
                <a:hlinkClick r:id="rId4" tooltip="اسکلت"/>
              </a:rPr>
              <a:t>اسکلت</a:t>
            </a:r>
            <a:r>
              <a:rPr lang="en-US" dirty="0"/>
              <a:t> </a:t>
            </a:r>
            <a:r>
              <a:rPr lang="fa-IR" dirty="0"/>
              <a:t>سخت نبوده‌اند</a:t>
            </a:r>
            <a:r>
              <a:rPr lang="en-US" dirty="0"/>
              <a:t>. </a:t>
            </a:r>
            <a:r>
              <a:rPr lang="fa-IR" u="sng" dirty="0">
                <a:hlinkClick r:id="rId5" tooltip="خارپوستان"/>
              </a:rPr>
              <a:t>خارپوستان</a:t>
            </a:r>
            <a:r>
              <a:rPr lang="en-US" dirty="0"/>
              <a:t> </a:t>
            </a:r>
            <a:r>
              <a:rPr lang="fa-IR" dirty="0"/>
              <a:t>نیز در این دوره ظهور نموده‌اند، ولی گوناگونی زیادی نداشته‌اند. از </a:t>
            </a:r>
            <a:r>
              <a:rPr lang="fa-IR" u="sng" dirty="0">
                <a:hlinkClick r:id="rId6" tooltip="نرم‌تنان"/>
              </a:rPr>
              <a:t>نرم‌تنان</a:t>
            </a:r>
            <a:r>
              <a:rPr lang="en-US" dirty="0"/>
              <a:t> </a:t>
            </a:r>
            <a:r>
              <a:rPr lang="fa-IR" dirty="0"/>
              <a:t>وجود </a:t>
            </a:r>
            <a:r>
              <a:rPr lang="fa-IR" u="sng" dirty="0">
                <a:hlinkClick r:id="rId7" tooltip="دوکفه‌ای"/>
              </a:rPr>
              <a:t>دوکفه‌ای‌ها</a:t>
            </a:r>
            <a:r>
              <a:rPr lang="en-US" dirty="0"/>
              <a:t> </a:t>
            </a:r>
            <a:r>
              <a:rPr lang="fa-IR" dirty="0"/>
              <a:t>مشکوک است و از </a:t>
            </a:r>
            <a:r>
              <a:rPr lang="fa-IR" u="sng" dirty="0">
                <a:hlinkClick r:id="rId8" tooltip="شکم پایان"/>
              </a:rPr>
              <a:t>شکم پایان</a:t>
            </a:r>
            <a:r>
              <a:rPr lang="en-US" dirty="0"/>
              <a:t> </a:t>
            </a:r>
            <a:r>
              <a:rPr lang="fa-IR" dirty="0"/>
              <a:t>هم جز چند نمونه ساده آثار بیشتری باقی نمانده است</a:t>
            </a:r>
            <a:r>
              <a:rPr lang="en-US" dirty="0"/>
              <a:t>.</a:t>
            </a:r>
          </a:p>
          <a:p>
            <a:r>
              <a:rPr lang="fa-IR" dirty="0"/>
              <a:t>اولین جانوران در این دوره کوچک بوده و از فسفات برای تغذیه استفاده می‌کردند و همچنین اسفنج‌ها نیز از سیلیس و در طی ۱۰ میلیون سال بعد جانوران بزرگ‌تر از کربنات کلسیم برای تغذیه استفاده می‌کردند. در اواخر دوره کامبرین، اجداد بیشتر گروههای جانوران اصلی در دریا گسترش یافتند</a:t>
            </a:r>
            <a:r>
              <a:rPr lang="en-US" dirty="0"/>
              <a:t>.</a:t>
            </a:r>
          </a:p>
          <a:p>
            <a:endParaRPr lang="fa-IR" dirty="0"/>
          </a:p>
        </p:txBody>
      </p:sp>
    </p:spTree>
  </p:cSld>
  <p:clrMapOvr>
    <a:masterClrMapping/>
  </p:clrMapOvr>
  <p:transition>
    <p:split dir="in"/>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0"/>
            <a:ext cx="8572560" cy="3970318"/>
          </a:xfrm>
          <a:prstGeom prst="rect">
            <a:avLst/>
          </a:prstGeom>
          <a:noFill/>
        </p:spPr>
        <p:txBody>
          <a:bodyPr wrap="square" rtlCol="1">
            <a:spAutoFit/>
          </a:bodyPr>
          <a:lstStyle/>
          <a:p>
            <a:r>
              <a:rPr lang="fa-IR" b="1" dirty="0"/>
              <a:t>تقسیمات دوره کامبرین</a:t>
            </a:r>
            <a:endParaRPr lang="en-US" b="1" dirty="0"/>
          </a:p>
          <a:p>
            <a:r>
              <a:rPr lang="fa-IR" dirty="0"/>
              <a:t>تقسیمات سیستم کامبرین از سال ۱۸۹۱ توسط والکت</a:t>
            </a:r>
            <a:r>
              <a:rPr lang="en-US" dirty="0"/>
              <a:t> (Walcott) </a:t>
            </a:r>
            <a:r>
              <a:rPr lang="fa-IR" dirty="0"/>
              <a:t>به صورت سه قسمتی پیشنهاد گردید که شامل کامبرین زیرین، میانی و بالایی است. اشکوبهای کامبرین عبارتند از</a:t>
            </a:r>
            <a:r>
              <a:rPr lang="en-US" dirty="0"/>
              <a:t>:</a:t>
            </a:r>
          </a:p>
          <a:p>
            <a:r>
              <a:rPr lang="fa-IR" dirty="0"/>
              <a:t>اشکوب جورجین</a:t>
            </a:r>
            <a:r>
              <a:rPr lang="en-US" dirty="0"/>
              <a:t> (Georgian): </a:t>
            </a:r>
            <a:r>
              <a:rPr lang="fa-IR" dirty="0"/>
              <a:t>که وجه تسمیه آن از کلمه جورجیا شهری در آمریکاست و توسط والکت در سال ۱۸۹۱ به کار برده شده است. این اشکوب معادل اشکوب توماشین است. زون تریلوبیت اله نلوس کامبرین زیرین را مشخص می‌نماید</a:t>
            </a:r>
            <a:r>
              <a:rPr lang="en-US" dirty="0"/>
              <a:t>.</a:t>
            </a:r>
          </a:p>
          <a:p>
            <a:r>
              <a:rPr lang="fa-IR" dirty="0"/>
              <a:t>اشکوب آکادین</a:t>
            </a:r>
            <a:r>
              <a:rPr lang="en-US" dirty="0"/>
              <a:t> (Acadian): </a:t>
            </a:r>
            <a:r>
              <a:rPr lang="fa-IR" dirty="0"/>
              <a:t>که نامش از محل آکادی</a:t>
            </a:r>
            <a:r>
              <a:rPr lang="en-US" dirty="0"/>
              <a:t> (</a:t>
            </a:r>
            <a:r>
              <a:rPr lang="en-US" dirty="0" err="1"/>
              <a:t>Acadie</a:t>
            </a:r>
            <a:r>
              <a:rPr lang="en-US" dirty="0"/>
              <a:t>) </a:t>
            </a:r>
            <a:r>
              <a:rPr lang="fa-IR" dirty="0"/>
              <a:t>در کانادا گرفته شده است و در سال ۱۸۶۷ توسط داوسون</a:t>
            </a:r>
            <a:r>
              <a:rPr lang="en-US" dirty="0"/>
              <a:t> (Dawson) </a:t>
            </a:r>
            <a:r>
              <a:rPr lang="fa-IR" dirty="0"/>
              <a:t>ابداع گردیده است. این اشکوب قسمتی از کامبرین میاین با تریلوبیتهای پرادوکسیدها را شامل می‌شود</a:t>
            </a:r>
            <a:r>
              <a:rPr lang="en-US" dirty="0"/>
              <a:t>.</a:t>
            </a:r>
          </a:p>
          <a:p>
            <a:r>
              <a:rPr lang="fa-IR" dirty="0"/>
              <a:t>اشکوب پوتسدامین</a:t>
            </a:r>
            <a:r>
              <a:rPr lang="en-US" dirty="0"/>
              <a:t> (</a:t>
            </a:r>
            <a:r>
              <a:rPr lang="en-US" dirty="0" err="1"/>
              <a:t>Potsdamian</a:t>
            </a:r>
            <a:r>
              <a:rPr lang="en-US" dirty="0"/>
              <a:t>): </a:t>
            </a:r>
            <a:r>
              <a:rPr lang="fa-IR" dirty="0"/>
              <a:t>که شامل ماسه سنگهای پوتسدام نواحی نیویورک است. این اشکوب دارای نبودهای چینه‌شناسی بوده و نمی‌تواند بطور کامل معرف کامبرین بالایی باشد</a:t>
            </a:r>
            <a:r>
              <a:rPr lang="en-US" dirty="0"/>
              <a:t>.</a:t>
            </a:r>
          </a:p>
          <a:p>
            <a:endParaRPr lang="fa-IR" dirty="0"/>
          </a:p>
        </p:txBody>
      </p:sp>
    </p:spTree>
  </p:cSld>
  <p:clrMapOvr>
    <a:masterClrMapping/>
  </p:clrMapOvr>
  <p:transition>
    <p:diamon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428604"/>
            <a:ext cx="6286544" cy="7017306"/>
          </a:xfrm>
          <a:prstGeom prst="rect">
            <a:avLst/>
          </a:prstGeom>
          <a:noFill/>
        </p:spPr>
        <p:txBody>
          <a:bodyPr wrap="square" rtlCol="1">
            <a:spAutoFit/>
          </a:bodyPr>
          <a:lstStyle/>
          <a:p>
            <a:r>
              <a:rPr lang="fa-IR" b="1" dirty="0"/>
              <a:t>اردویسین</a:t>
            </a:r>
            <a:r>
              <a:rPr lang="fa-IR" dirty="0"/>
              <a:t> </a:t>
            </a:r>
            <a:r>
              <a:rPr lang="en-US" dirty="0"/>
              <a:t>(</a:t>
            </a:r>
            <a:r>
              <a:rPr lang="fa-IR" dirty="0"/>
              <a:t>به </a:t>
            </a:r>
            <a:r>
              <a:rPr lang="fa-IR" u="sng" dirty="0">
                <a:hlinkClick r:id="rId2" tooltip="زبان انگلیسی"/>
              </a:rPr>
              <a:t>انگلیسی</a:t>
            </a:r>
            <a:r>
              <a:rPr lang="en-US" dirty="0"/>
              <a:t>: Ordovician)</a:t>
            </a:r>
            <a:r>
              <a:rPr lang="fa-IR" dirty="0"/>
              <a:t>‏ دومین </a:t>
            </a:r>
            <a:r>
              <a:rPr lang="fa-IR" u="sng" dirty="0">
                <a:hlinkClick r:id="rId3" tooltip="دوره (زمین‌شناسی)"/>
              </a:rPr>
              <a:t>دوره</a:t>
            </a:r>
            <a:r>
              <a:rPr lang="en-US" dirty="0"/>
              <a:t> </a:t>
            </a:r>
            <a:r>
              <a:rPr lang="fa-IR" dirty="0"/>
              <a:t>از </a:t>
            </a:r>
            <a:r>
              <a:rPr lang="fa-IR" u="sng" dirty="0">
                <a:hlinkClick r:id="rId4" tooltip="دوران (زمین‌شناسی)"/>
              </a:rPr>
              <a:t>دوران زمین‌شناسی</a:t>
            </a:r>
            <a:r>
              <a:rPr lang="en-US" dirty="0"/>
              <a:t> </a:t>
            </a:r>
            <a:r>
              <a:rPr lang="fa-IR" u="sng" dirty="0">
                <a:hlinkClick r:id="rId5" tooltip="دیرینه‌زیستی"/>
              </a:rPr>
              <a:t>دیرینه‌زیستی</a:t>
            </a:r>
            <a:r>
              <a:rPr lang="en-US" dirty="0"/>
              <a:t> </a:t>
            </a:r>
            <a:r>
              <a:rPr lang="fa-IR" dirty="0"/>
              <a:t>است که هنگامه‌ای میان ۱٫۹ ± ۴۸۵٫۴ میلیون سال و ۱٫۵ ± ۴۴۳٫۴ میلیون سال پیش را می‌پوشاند</a:t>
            </a:r>
            <a:r>
              <a:rPr lang="en-US" dirty="0"/>
              <a:t>.</a:t>
            </a:r>
            <a:r>
              <a:rPr lang="en-US" u="sng" baseline="30000" dirty="0">
                <a:hlinkClick r:id="rId6"/>
              </a:rPr>
              <a:t>[</a:t>
            </a:r>
            <a:r>
              <a:rPr lang="fa-IR" u="sng" baseline="30000" dirty="0">
                <a:hlinkClick r:id="rId6"/>
              </a:rPr>
              <a:t>۱</a:t>
            </a:r>
            <a:r>
              <a:rPr lang="en-US" u="sng" baseline="30000" dirty="0">
                <a:hlinkClick r:id="rId6"/>
              </a:rPr>
              <a:t>]</a:t>
            </a:r>
            <a:endParaRPr lang="en-US" dirty="0"/>
          </a:p>
          <a:p>
            <a:r>
              <a:rPr lang="fa-IR" dirty="0"/>
              <a:t>این دوره پس از دوره </a:t>
            </a:r>
            <a:r>
              <a:rPr lang="fa-IR" u="sng" dirty="0">
                <a:hlinkClick r:id="rId7" tooltip="کامبرین"/>
              </a:rPr>
              <a:t>کامبرین</a:t>
            </a:r>
            <a:r>
              <a:rPr lang="en-US" dirty="0"/>
              <a:t> </a:t>
            </a:r>
            <a:r>
              <a:rPr lang="fa-IR" dirty="0"/>
              <a:t>است و به دوره </a:t>
            </a:r>
            <a:r>
              <a:rPr lang="fa-IR" u="sng" dirty="0">
                <a:hlinkClick r:id="rId8" tooltip="سیلورین"/>
              </a:rPr>
              <a:t>سیلورین</a:t>
            </a:r>
            <a:r>
              <a:rPr lang="en-US" dirty="0"/>
              <a:t> </a:t>
            </a:r>
            <a:r>
              <a:rPr lang="fa-IR" dirty="0"/>
              <a:t>ختم می‌شود. نام اردویسین که برگرفته از نام </a:t>
            </a:r>
            <a:r>
              <a:rPr lang="fa-IR" u="sng" dirty="0">
                <a:hlinkClick r:id="rId9" tooltip="قبیله"/>
              </a:rPr>
              <a:t>قبیله</a:t>
            </a:r>
            <a:r>
              <a:rPr lang="en-US" dirty="0"/>
              <a:t> </a:t>
            </a:r>
            <a:r>
              <a:rPr lang="fa-IR" u="sng" dirty="0">
                <a:hlinkClick r:id="rId10" tooltip="سلت‌ها"/>
              </a:rPr>
              <a:t>سلتی</a:t>
            </a:r>
            <a:r>
              <a:rPr lang="en-US" dirty="0"/>
              <a:t> </a:t>
            </a:r>
            <a:r>
              <a:rPr lang="fa-IR" dirty="0"/>
              <a:t>اردویس‌ها است در سال ۱۸۷۹ توسط </a:t>
            </a:r>
            <a:r>
              <a:rPr lang="fa-IR" u="sng" dirty="0">
                <a:hlinkClick r:id="rId11" tooltip="چارلز لپ‌ورث (صفحه وجود ندارد)"/>
              </a:rPr>
              <a:t>چارلز لپ‌ورث</a:t>
            </a:r>
            <a:r>
              <a:rPr lang="en-US" dirty="0"/>
              <a:t> </a:t>
            </a:r>
            <a:r>
              <a:rPr lang="fa-IR" dirty="0"/>
              <a:t>گذاشته شد. این نامگذاری به این دلیل بود که مناقشه میان پیروان </a:t>
            </a:r>
            <a:r>
              <a:rPr lang="fa-IR" u="sng" dirty="0">
                <a:hlinkClick r:id="rId12" tooltip="آدام سجویک (صفحه وجود ندارد)"/>
              </a:rPr>
              <a:t>آدام سجویک</a:t>
            </a:r>
            <a:r>
              <a:rPr lang="en-US" dirty="0"/>
              <a:t> </a:t>
            </a:r>
            <a:r>
              <a:rPr lang="fa-IR" dirty="0"/>
              <a:t>و </a:t>
            </a:r>
            <a:r>
              <a:rPr lang="fa-IR" u="sng" dirty="0">
                <a:hlinkClick r:id="rId13" tooltip="رودریک مرچیسون (صفحه وجود ندارد)"/>
              </a:rPr>
              <a:t>رودریک مرچیسون</a:t>
            </a:r>
            <a:r>
              <a:rPr lang="en-US" dirty="0"/>
              <a:t> </a:t>
            </a:r>
            <a:r>
              <a:rPr lang="fa-IR" dirty="0"/>
              <a:t>که بسترهای </a:t>
            </a:r>
            <a:r>
              <a:rPr lang="fa-IR" u="sng" dirty="0">
                <a:hlinkClick r:id="rId14" tooltip="سنگ (زمین‌شناسی)"/>
              </a:rPr>
              <a:t>سنگی</a:t>
            </a:r>
            <a:r>
              <a:rPr lang="en-US" dirty="0"/>
              <a:t> </a:t>
            </a:r>
            <a:r>
              <a:rPr lang="fa-IR" dirty="0"/>
              <a:t>یکسان در شمال </a:t>
            </a:r>
            <a:r>
              <a:rPr lang="fa-IR" u="sng" dirty="0">
                <a:hlinkClick r:id="rId15" tooltip="ولز"/>
              </a:rPr>
              <a:t>ولز</a:t>
            </a:r>
            <a:r>
              <a:rPr lang="en-US" dirty="0"/>
              <a:t> </a:t>
            </a:r>
            <a:r>
              <a:rPr lang="fa-IR" dirty="0"/>
              <a:t>را به ترتیب در دوره کامبرین و سیلورین می‌گذاشتند، خوابانده شود. لپ‌ورث فهمیده بود که </a:t>
            </a:r>
            <a:r>
              <a:rPr lang="fa-IR" u="sng" dirty="0">
                <a:hlinkClick r:id="rId16" tooltip="سنگواره"/>
              </a:rPr>
              <a:t>سنگواره</a:t>
            </a:r>
            <a:r>
              <a:rPr lang="en-US" dirty="0"/>
              <a:t> </a:t>
            </a:r>
            <a:r>
              <a:rPr lang="fa-IR" u="sng" dirty="0">
                <a:hlinkClick r:id="rId17" tooltip="زیاگان"/>
              </a:rPr>
              <a:t>زیاگان</a:t>
            </a:r>
            <a:r>
              <a:rPr lang="en-US" dirty="0"/>
              <a:t> </a:t>
            </a:r>
            <a:r>
              <a:rPr lang="fa-IR" dirty="0"/>
              <a:t>موجود در چینه مورد مناقشه با هر دو سنگواره‌های پیدا شده از دوره‌های کامبرین و سیلورین متفاوت است. از این رو، او تصمیم گرفت تا این سنگواره‌ها را در دوره جدایی قرار دهد. اگرچه شناسایی اردویسین در </a:t>
            </a:r>
            <a:r>
              <a:rPr lang="fa-IR" u="sng" dirty="0">
                <a:hlinkClick r:id="rId18" tooltip="پادشاهی متحد"/>
              </a:rPr>
              <a:t>پادشاهی متحد</a:t>
            </a:r>
            <a:r>
              <a:rPr lang="en-US" dirty="0"/>
              <a:t> </a:t>
            </a:r>
            <a:r>
              <a:rPr lang="fa-IR" dirty="0"/>
              <a:t>به کندی صورت گرفت اما دیگر مناطق جهان آن را به سرعت پذیرفتند. در سال ۱۹۶۰ </a:t>
            </a:r>
            <a:r>
              <a:rPr lang="fa-IR" u="sng" dirty="0">
                <a:hlinkClick r:id="rId19" tooltip="کنگره بین‌المللی زمین‌شناسی (صفحه وجود ندارد)"/>
              </a:rPr>
              <a:t>کنگره بین‌المللی زمین‌شناسی</a:t>
            </a:r>
            <a:r>
              <a:rPr lang="en-US" dirty="0"/>
              <a:t> </a:t>
            </a:r>
            <a:r>
              <a:rPr lang="fa-IR" dirty="0"/>
              <a:t>این دوره را به شکل رسمی به عنوان یکی از دوره‌های دوران نوزیستی به تصویب رساند</a:t>
            </a:r>
            <a:r>
              <a:rPr lang="en-US" dirty="0"/>
              <a:t>.</a:t>
            </a:r>
          </a:p>
          <a:p>
            <a:r>
              <a:rPr lang="fa-IR" dirty="0"/>
              <a:t>در دوره اردویسین </a:t>
            </a:r>
            <a:r>
              <a:rPr lang="fa-IR" u="sng" dirty="0">
                <a:hlinkClick r:id="rId20" tooltip="حیات"/>
              </a:rPr>
              <a:t>حیات</a:t>
            </a:r>
            <a:r>
              <a:rPr lang="en-US" dirty="0"/>
              <a:t> </a:t>
            </a:r>
            <a:r>
              <a:rPr lang="fa-IR" dirty="0"/>
              <a:t>به رشد خود ادامه داد، اگرچه در انتها </a:t>
            </a:r>
            <a:r>
              <a:rPr lang="fa-IR" u="sng" dirty="0">
                <a:hlinkClick r:id="rId21" tooltip="رویداد انقراض اردویسین-سیلورین"/>
              </a:rPr>
              <a:t>به یک انقراض بزرگ رسید</a:t>
            </a:r>
            <a:r>
              <a:rPr lang="en-US" dirty="0"/>
              <a:t>. </a:t>
            </a:r>
            <a:r>
              <a:rPr lang="fa-IR" u="sng" dirty="0">
                <a:hlinkClick r:id="rId22" tooltip="بی‌مهرگان"/>
              </a:rPr>
              <a:t>بی‌مهرگانی</a:t>
            </a:r>
            <a:r>
              <a:rPr lang="en-US" dirty="0"/>
              <a:t> </a:t>
            </a:r>
            <a:r>
              <a:rPr lang="fa-IR" dirty="0"/>
              <a:t>چون </a:t>
            </a:r>
            <a:r>
              <a:rPr lang="fa-IR" u="sng" dirty="0">
                <a:hlinkClick r:id="rId23" tooltip="نرم‌تنان"/>
              </a:rPr>
              <a:t>نرم‌تنان</a:t>
            </a:r>
            <a:r>
              <a:rPr lang="en-US" dirty="0"/>
              <a:t> </a:t>
            </a:r>
            <a:r>
              <a:rPr lang="fa-IR" dirty="0"/>
              <a:t>و </a:t>
            </a:r>
            <a:r>
              <a:rPr lang="fa-IR" u="sng" dirty="0">
                <a:hlinkClick r:id="rId24" tooltip="بندپایان"/>
              </a:rPr>
              <a:t>بندپایان</a:t>
            </a:r>
            <a:r>
              <a:rPr lang="en-US" dirty="0"/>
              <a:t> </a:t>
            </a:r>
            <a:r>
              <a:rPr lang="fa-IR" dirty="0"/>
              <a:t>در این دوره اقیانوس‌ها را اشغال کرده بودند</a:t>
            </a:r>
            <a:r>
              <a:rPr lang="en-US" dirty="0"/>
              <a:t>. </a:t>
            </a:r>
            <a:r>
              <a:rPr lang="fa-IR" u="sng" dirty="0">
                <a:hlinkClick r:id="rId25" tooltip="ماهی"/>
              </a:rPr>
              <a:t>ماهی‌ها</a:t>
            </a:r>
            <a:r>
              <a:rPr lang="en-US" dirty="0"/>
              <a:t> </a:t>
            </a:r>
            <a:r>
              <a:rPr lang="fa-IR" dirty="0"/>
              <a:t>که نخستین </a:t>
            </a:r>
            <a:r>
              <a:rPr lang="fa-IR" u="sng" dirty="0">
                <a:hlinkClick r:id="rId26" tooltip="مهره‌داران"/>
              </a:rPr>
              <a:t>مهره‌داران</a:t>
            </a:r>
            <a:r>
              <a:rPr lang="en-US" dirty="0"/>
              <a:t> </a:t>
            </a:r>
            <a:r>
              <a:rPr lang="fa-IR" dirty="0"/>
              <a:t>حقیقی بودند به حرکت فرگشتی خود ادامه دادند و نخستین ماهیان آرواره‌دار به گمانی در این دوره پدیدار شدند. حیات زمینی اما هنوز در این هنگام شکل نگرفته بود</a:t>
            </a:r>
            <a:r>
              <a:rPr lang="en-US" dirty="0"/>
              <a:t>.</a:t>
            </a:r>
          </a:p>
          <a:p>
            <a:endParaRPr lang="fa-IR" dirty="0"/>
          </a:p>
        </p:txBody>
      </p:sp>
    </p:spTree>
  </p:cSld>
  <p:clrMapOvr>
    <a:masterClrMapping/>
  </p:clrMapOvr>
  <p:transition>
    <p:plus/>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285728"/>
            <a:ext cx="8072494" cy="3693319"/>
          </a:xfrm>
          <a:prstGeom prst="rect">
            <a:avLst/>
          </a:prstGeom>
          <a:noFill/>
        </p:spPr>
        <p:txBody>
          <a:bodyPr wrap="square" rtlCol="1">
            <a:spAutoFit/>
          </a:bodyPr>
          <a:lstStyle/>
          <a:p>
            <a:r>
              <a:rPr lang="fa-IR" b="1" dirty="0"/>
              <a:t>سیلورین</a:t>
            </a:r>
            <a:r>
              <a:rPr lang="fa-IR" dirty="0"/>
              <a:t> </a:t>
            </a:r>
            <a:r>
              <a:rPr lang="fa-IR" u="sng" dirty="0">
                <a:hlinkClick r:id="rId2" tooltip="دوره (زمین‌شناسی)"/>
              </a:rPr>
              <a:t>دوره‌ای زمین‌شناسانه</a:t>
            </a:r>
            <a:r>
              <a:rPr lang="en-US" dirty="0"/>
              <a:t> </a:t>
            </a:r>
            <a:r>
              <a:rPr lang="fa-IR" dirty="0"/>
              <a:t>است که از پایان دوره </a:t>
            </a:r>
            <a:r>
              <a:rPr lang="fa-IR" u="sng" dirty="0">
                <a:hlinkClick r:id="rId3" tooltip="اردوویسین"/>
              </a:rPr>
              <a:t>اردوویسین</a:t>
            </a:r>
            <a:r>
              <a:rPr lang="en-US" dirty="0"/>
              <a:t> </a:t>
            </a:r>
            <a:r>
              <a:rPr lang="fa-IR" dirty="0"/>
              <a:t>در ۱٫۵ ± ۴۴۳٫۴ میلیون سال پیش آغاز شد و تا آغاز دوره </a:t>
            </a:r>
            <a:r>
              <a:rPr lang="fa-IR" u="sng" dirty="0">
                <a:hlinkClick r:id="rId4" tooltip="دوونین"/>
              </a:rPr>
              <a:t>دوونین</a:t>
            </a:r>
            <a:r>
              <a:rPr lang="en-US" dirty="0"/>
              <a:t> </a:t>
            </a:r>
            <a:r>
              <a:rPr lang="fa-IR" dirty="0"/>
              <a:t>در ۳٫۲ ± ۴۱۹٫۲ میلیون سال پیش ادامه پیدا کرد. همانند دیگر دوره‌های </a:t>
            </a:r>
            <a:r>
              <a:rPr lang="fa-IR" u="sng" dirty="0">
                <a:hlinkClick r:id="rId5" tooltip="زمین‌شناسی"/>
              </a:rPr>
              <a:t>زمین‌شناسی</a:t>
            </a:r>
            <a:r>
              <a:rPr lang="fa-IR" dirty="0"/>
              <a:t>، بسترهای سنگی مشخص‌کننده این دوره در زمان‌های نامشخصی تشکیل شده‌اند و زمان دقیق تا ۷ میلیون سال عدم اطمینان دارد. مهم‌ترین رویداد این دوره اما </a:t>
            </a:r>
            <a:r>
              <a:rPr lang="fa-IR" u="sng" dirty="0">
                <a:hlinkClick r:id="rId6" tooltip="رویداد انقراض اردویسن-سیلورین"/>
              </a:rPr>
              <a:t>رویداد انقراضی</a:t>
            </a:r>
            <a:r>
              <a:rPr lang="en-US" dirty="0"/>
              <a:t> </a:t>
            </a:r>
            <a:r>
              <a:rPr lang="fa-IR" dirty="0"/>
              <a:t>بود که نزدیک ۶۰ درصد گونه‌های ساکن در دریاها و اقیانوس‌ها را </a:t>
            </a:r>
            <a:r>
              <a:rPr lang="fa-IR" u="sng" dirty="0">
                <a:hlinkClick r:id="rId7" tooltip="منقرض"/>
              </a:rPr>
              <a:t>منقرض</a:t>
            </a:r>
            <a:r>
              <a:rPr lang="en-US" dirty="0"/>
              <a:t> </a:t>
            </a:r>
            <a:r>
              <a:rPr lang="fa-IR" dirty="0"/>
              <a:t>کرد</a:t>
            </a:r>
            <a:r>
              <a:rPr lang="en-US" dirty="0"/>
              <a:t>.</a:t>
            </a:r>
          </a:p>
          <a:p>
            <a:r>
              <a:rPr lang="fa-IR" dirty="0"/>
              <a:t>یکی از مهم‌ترین اتفاقات </a:t>
            </a:r>
            <a:r>
              <a:rPr lang="fa-IR" u="sng" dirty="0">
                <a:hlinkClick r:id="rId8" tooltip="فرگشت"/>
              </a:rPr>
              <a:t>فرگشتی</a:t>
            </a:r>
            <a:r>
              <a:rPr lang="en-US" dirty="0"/>
              <a:t> </a:t>
            </a:r>
            <a:r>
              <a:rPr lang="fa-IR" dirty="0"/>
              <a:t>در دوره سیلورین پدیدار شدن </a:t>
            </a:r>
            <a:r>
              <a:rPr lang="fa-IR" u="sng" dirty="0">
                <a:hlinkClick r:id="rId9" tooltip="ماهی"/>
              </a:rPr>
              <a:t>ماهی‌های</a:t>
            </a:r>
            <a:r>
              <a:rPr lang="en-US" dirty="0"/>
              <a:t> </a:t>
            </a:r>
            <a:r>
              <a:rPr lang="fa-IR" dirty="0"/>
              <a:t>استخوانی و بی‌فک بر روی زمین بود. در این هنگام همچنین حیات خشکی‌زی هم در شکل گیاهانی کوچک، </a:t>
            </a:r>
            <a:r>
              <a:rPr lang="fa-IR" u="sng" dirty="0">
                <a:hlinkClick r:id="rId10" tooltip="خزه"/>
              </a:rPr>
              <a:t>خزه</a:t>
            </a:r>
            <a:r>
              <a:rPr lang="en-US" dirty="0"/>
              <a:t>-</a:t>
            </a:r>
            <a:r>
              <a:rPr lang="fa-IR" dirty="0"/>
              <a:t>شکل، و </a:t>
            </a:r>
            <a:r>
              <a:rPr lang="fa-IR" u="sng" dirty="0">
                <a:hlinkClick r:id="rId11" tooltip="آوندداران"/>
              </a:rPr>
              <a:t>آوندی</a:t>
            </a:r>
            <a:r>
              <a:rPr lang="en-US" dirty="0"/>
              <a:t> </a:t>
            </a:r>
            <a:r>
              <a:rPr lang="fa-IR" dirty="0"/>
              <a:t>شکل گرفت. این گیاهان در کنار دریاچه‌ها، رودخانه‌ها، و کرانه دریاها آغاز به زندگی کردند. اگرچه چنین چیزی آغاز پدید آمدن حیات گیاهی بر روی خشکی بود اما تا دوره دوونین طول کشید تا حیات خاکی تنوع و گسترش فراوان پیدا کند</a:t>
            </a:r>
            <a:r>
              <a:rPr lang="en-US" dirty="0"/>
              <a:t>.</a:t>
            </a:r>
          </a:p>
          <a:p>
            <a:endParaRPr lang="fa-IR" dirty="0"/>
          </a:p>
        </p:txBody>
      </p:sp>
    </p:spTree>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571480"/>
            <a:ext cx="7572428" cy="2585323"/>
          </a:xfrm>
          <a:prstGeom prst="rect">
            <a:avLst/>
          </a:prstGeom>
          <a:noFill/>
        </p:spPr>
        <p:txBody>
          <a:bodyPr wrap="square" rtlCol="1">
            <a:spAutoFit/>
          </a:bodyPr>
          <a:lstStyle/>
          <a:p>
            <a:r>
              <a:rPr lang="fa-IR" b="1" dirty="0"/>
              <a:t>دوونین</a:t>
            </a:r>
            <a:r>
              <a:rPr lang="fa-IR" dirty="0"/>
              <a:t> </a:t>
            </a:r>
            <a:r>
              <a:rPr lang="en-US" dirty="0"/>
              <a:t>(Devonian) </a:t>
            </a:r>
            <a:r>
              <a:rPr lang="fa-IR" dirty="0"/>
              <a:t>از دوره‌های </a:t>
            </a:r>
            <a:r>
              <a:rPr lang="fa-IR" u="sng" dirty="0">
                <a:hlinkClick r:id="rId2" tooltip="زمین‌شناسی"/>
              </a:rPr>
              <a:t>زمین‌شناسی</a:t>
            </a:r>
            <a:r>
              <a:rPr lang="en-US" dirty="0"/>
              <a:t> </a:t>
            </a:r>
            <a:r>
              <a:rPr lang="fa-IR" dirty="0"/>
              <a:t>است</a:t>
            </a:r>
            <a:r>
              <a:rPr lang="en-US" dirty="0"/>
              <a:t>.</a:t>
            </a:r>
          </a:p>
          <a:p>
            <a:r>
              <a:rPr lang="fa-IR" dirty="0"/>
              <a:t>در این دوره ماهی‌ها و گیاهان خشکی، بسیار فراوان شده و گسترش یافتند. نخستین </a:t>
            </a:r>
            <a:r>
              <a:rPr lang="fa-IR" u="sng" dirty="0">
                <a:hlinkClick r:id="rId3" tooltip="چهارپایان"/>
              </a:rPr>
              <a:t>چهارپایان</a:t>
            </a:r>
            <a:r>
              <a:rPr lang="en-US" dirty="0"/>
              <a:t> </a:t>
            </a:r>
            <a:r>
              <a:rPr lang="fa-IR" dirty="0"/>
              <a:t>در اواخر این دوره ظاهر شدند</a:t>
            </a:r>
            <a:r>
              <a:rPr lang="en-US" dirty="0"/>
              <a:t>.</a:t>
            </a:r>
          </a:p>
          <a:p>
            <a:r>
              <a:rPr lang="fa-IR" dirty="0"/>
              <a:t>نخستین کوسه‌ها، ماهیان استخوان‌دار و </a:t>
            </a:r>
            <a:r>
              <a:rPr lang="fa-IR" u="sng" dirty="0">
                <a:hlinkClick r:id="rId4" tooltip="شاخ‌قوچی"/>
              </a:rPr>
              <a:t>شاخ‌قوچی‌ها</a:t>
            </a:r>
            <a:r>
              <a:rPr lang="en-US" dirty="0"/>
              <a:t> (</a:t>
            </a:r>
            <a:r>
              <a:rPr lang="fa-IR" dirty="0"/>
              <a:t>آمونیت‌ها)، بسیاری از صخره‌های مرجانی، </a:t>
            </a:r>
            <a:r>
              <a:rPr lang="fa-IR" u="sng" dirty="0">
                <a:hlinkClick r:id="rId5" tooltip="بازوپایان"/>
              </a:rPr>
              <a:t>بازوپایان</a:t>
            </a:r>
            <a:r>
              <a:rPr lang="fa-IR" dirty="0"/>
              <a:t>، </a:t>
            </a:r>
            <a:r>
              <a:rPr lang="fa-IR" u="sng" dirty="0">
                <a:hlinkClick r:id="rId6" tooltip="لاله‌وشان (صفحه وجود ندارد)"/>
              </a:rPr>
              <a:t>لاله‌وشان</a:t>
            </a:r>
            <a:r>
              <a:rPr lang="en-US" dirty="0"/>
              <a:t> </a:t>
            </a:r>
            <a:r>
              <a:rPr lang="fa-IR" dirty="0"/>
              <a:t>و حشرات جدید مانند حشرات بی‌بال اولیه نیز در این دوره پدیدار شدند</a:t>
            </a:r>
            <a:r>
              <a:rPr lang="en-US" dirty="0"/>
              <a:t>.</a:t>
            </a:r>
          </a:p>
          <a:p>
            <a:r>
              <a:rPr lang="fa-IR" dirty="0"/>
              <a:t>انقراضی عظیم (۳۴۵ میلیون سال قبل) ۳۰٪ از کل خانواده‌های حیوانات را نابود کرد که شاید علت آن یخبندان یا اصابت شهاب‌سنگ بوده‌است</a:t>
            </a:r>
            <a:r>
              <a:rPr lang="en-US" dirty="0"/>
              <a:t>.</a:t>
            </a:r>
          </a:p>
          <a:p>
            <a:endParaRPr lang="fa-IR" b="1" dirty="0"/>
          </a:p>
        </p:txBody>
      </p:sp>
    </p:spTree>
  </p:cSld>
  <p:clrMapOvr>
    <a:masterClrMapping/>
  </p:clrMapOvr>
  <p:transition>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0100" y="714356"/>
            <a:ext cx="7572428" cy="646331"/>
          </a:xfrm>
          <a:prstGeom prst="rect">
            <a:avLst/>
          </a:prstGeom>
          <a:noFill/>
        </p:spPr>
        <p:txBody>
          <a:bodyPr wrap="square" rtlCol="1">
            <a:spAutoFit/>
          </a:bodyPr>
          <a:lstStyle/>
          <a:p>
            <a:r>
              <a:rPr lang="fa-IR" b="1" dirty="0"/>
              <a:t>کربونیفر</a:t>
            </a:r>
            <a:r>
              <a:rPr lang="fa-IR" dirty="0"/>
              <a:t> یا </a:t>
            </a:r>
            <a:r>
              <a:rPr lang="fa-IR" b="1" dirty="0"/>
              <a:t>ذُغالین</a:t>
            </a:r>
            <a:r>
              <a:rPr lang="fa-IR" dirty="0"/>
              <a:t> یکی از </a:t>
            </a:r>
            <a:r>
              <a:rPr lang="fa-IR" u="sng" dirty="0">
                <a:hlinkClick r:id="rId2" tooltip="دوره (زمین‌شناسی)"/>
              </a:rPr>
              <a:t>دوره‌های زمین‌شناسی</a:t>
            </a:r>
            <a:r>
              <a:rPr lang="en-US" dirty="0"/>
              <a:t> </a:t>
            </a:r>
            <a:r>
              <a:rPr lang="fa-IR" dirty="0"/>
              <a:t>از دوران </a:t>
            </a:r>
            <a:r>
              <a:rPr lang="fa-IR" u="sng" dirty="0">
                <a:hlinkClick r:id="rId3" tooltip="دیرینه‌زیستی"/>
              </a:rPr>
              <a:t>دیرینه‌زیستی</a:t>
            </a:r>
            <a:r>
              <a:rPr lang="en-US" dirty="0"/>
              <a:t> </a:t>
            </a:r>
            <a:r>
              <a:rPr lang="fa-IR" dirty="0"/>
              <a:t>است</a:t>
            </a:r>
          </a:p>
        </p:txBody>
      </p:sp>
      <p:pic>
        <p:nvPicPr>
          <p:cNvPr id="6147" name="Picture 3" descr="C:\Users\parsian\Desktop\New folder\800px-Syringoporid.jpg"/>
          <p:cNvPicPr>
            <a:picLocks noChangeAspect="1" noChangeArrowheads="1"/>
          </p:cNvPicPr>
          <p:nvPr/>
        </p:nvPicPr>
        <p:blipFill>
          <a:blip r:embed="rId4"/>
          <a:srcRect/>
          <a:stretch>
            <a:fillRect/>
          </a:stretch>
        </p:blipFill>
        <p:spPr bwMode="auto">
          <a:xfrm>
            <a:off x="0" y="3786190"/>
            <a:ext cx="5207837" cy="3071810"/>
          </a:xfrm>
          <a:prstGeom prst="rect">
            <a:avLst/>
          </a:prstGeom>
          <a:noFill/>
        </p:spPr>
      </p:pic>
      <p:pic>
        <p:nvPicPr>
          <p:cNvPr id="6146" name="Picture 2" descr="C:\Users\parsian\Desktop\New folder\601px-Aviculopecten_subcardiformis01.JPG"/>
          <p:cNvPicPr>
            <a:picLocks noChangeAspect="1" noChangeArrowheads="1"/>
          </p:cNvPicPr>
          <p:nvPr/>
        </p:nvPicPr>
        <p:blipFill>
          <a:blip r:embed="rId5"/>
          <a:srcRect/>
          <a:stretch>
            <a:fillRect/>
          </a:stretch>
        </p:blipFill>
        <p:spPr bwMode="auto">
          <a:xfrm>
            <a:off x="4454505" y="2176632"/>
            <a:ext cx="4689495" cy="4681368"/>
          </a:xfrm>
          <a:prstGeom prst="rect">
            <a:avLst/>
          </a:prstGeom>
          <a:noFill/>
        </p:spPr>
      </p:pic>
    </p:spTree>
  </p:cSld>
  <p:clrMapOvr>
    <a:masterClrMapping/>
  </p:clrMapOvr>
  <p:transition>
    <p:spli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3042" y="1214422"/>
            <a:ext cx="5500726" cy="923330"/>
          </a:xfrm>
          <a:prstGeom prst="rect">
            <a:avLst/>
          </a:prstGeom>
          <a:noFill/>
        </p:spPr>
        <p:txBody>
          <a:bodyPr wrap="square" rtlCol="1">
            <a:spAutoFit/>
          </a:bodyPr>
          <a:lstStyle/>
          <a:p>
            <a:r>
              <a:rPr lang="fa-IR" b="1" dirty="0"/>
              <a:t>پرمین</a:t>
            </a:r>
            <a:r>
              <a:rPr lang="fa-IR" dirty="0"/>
              <a:t> یکی از </a:t>
            </a:r>
            <a:r>
              <a:rPr lang="fa-IR" u="sng" dirty="0">
                <a:hlinkClick r:id="rId2" tooltip="دوره (زمین‌شناسی)"/>
              </a:rPr>
              <a:t>دوره‌های زمین‌شناسی</a:t>
            </a:r>
            <a:r>
              <a:rPr lang="en-US" dirty="0"/>
              <a:t> </a:t>
            </a:r>
            <a:r>
              <a:rPr lang="fa-IR" dirty="0"/>
              <a:t>از دوران </a:t>
            </a:r>
            <a:r>
              <a:rPr lang="fa-IR" u="sng" dirty="0">
                <a:hlinkClick r:id="rId3" tooltip="دیرینه‌زیستی"/>
              </a:rPr>
              <a:t>دیرینه‌زیستی</a:t>
            </a:r>
            <a:r>
              <a:rPr lang="en-US" dirty="0"/>
              <a:t> </a:t>
            </a:r>
            <a:r>
              <a:rPr lang="fa-IR" dirty="0"/>
              <a:t>است</a:t>
            </a:r>
            <a:r>
              <a:rPr lang="en-US" dirty="0"/>
              <a:t>.</a:t>
            </a:r>
          </a:p>
          <a:p>
            <a:endParaRPr lang="fa-IR" dirty="0"/>
          </a:p>
        </p:txBody>
      </p:sp>
      <p:pic>
        <p:nvPicPr>
          <p:cNvPr id="5122" name="Picture 2" descr="C:\Users\parsian\Desktop\New folder\hasharat6.jpg"/>
          <p:cNvPicPr>
            <a:picLocks noChangeAspect="1" noChangeArrowheads="1"/>
          </p:cNvPicPr>
          <p:nvPr/>
        </p:nvPicPr>
        <p:blipFill>
          <a:blip r:embed="rId4"/>
          <a:srcRect/>
          <a:stretch>
            <a:fillRect/>
          </a:stretch>
        </p:blipFill>
        <p:spPr bwMode="auto">
          <a:xfrm>
            <a:off x="248890" y="2500307"/>
            <a:ext cx="5759798" cy="3438532"/>
          </a:xfrm>
          <a:prstGeom prst="rect">
            <a:avLst/>
          </a:prstGeom>
          <a:noFill/>
        </p:spPr>
      </p:pic>
    </p:spTree>
  </p:cSld>
  <p:clrMapOvr>
    <a:masterClrMapping/>
  </p:clrMapOvr>
  <p:transition>
    <p:split dir="in"/>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14290"/>
            <a:ext cx="9144000" cy="5632311"/>
          </a:xfrm>
          <a:prstGeom prst="rect">
            <a:avLst/>
          </a:prstGeom>
          <a:noFill/>
        </p:spPr>
        <p:txBody>
          <a:bodyPr wrap="square" rtlCol="1">
            <a:spAutoFit/>
          </a:bodyPr>
          <a:lstStyle/>
          <a:p>
            <a:r>
              <a:rPr lang="fa-IR" sz="2400" dirty="0"/>
              <a:t> </a:t>
            </a:r>
            <a:endParaRPr lang="en-US" sz="2400" dirty="0"/>
          </a:p>
          <a:p>
            <a:r>
              <a:rPr lang="fa-IR" sz="2400" b="1" dirty="0"/>
              <a:t>میانه‌زیستی</a:t>
            </a:r>
            <a:r>
              <a:rPr lang="fa-IR" sz="2400" dirty="0"/>
              <a:t> یا </a:t>
            </a:r>
            <a:r>
              <a:rPr lang="fa-IR" sz="2400" b="1" dirty="0"/>
              <a:t>مزوزوئیک</a:t>
            </a:r>
            <a:r>
              <a:rPr lang="fa-IR" sz="2400" dirty="0"/>
              <a:t> یکی از سه دوران در ابردوران </a:t>
            </a:r>
            <a:r>
              <a:rPr lang="fa-IR" sz="2400" u="sng" dirty="0">
                <a:hlinkClick r:id="rId2" tooltip="پیدازیستی"/>
              </a:rPr>
              <a:t>پیدازیستی</a:t>
            </a:r>
            <a:r>
              <a:rPr lang="en-US" sz="2400" dirty="0"/>
              <a:t> </a:t>
            </a:r>
            <a:r>
              <a:rPr lang="fa-IR" sz="2400" dirty="0"/>
              <a:t>است که مابین دوران‌های </a:t>
            </a:r>
            <a:r>
              <a:rPr lang="fa-IR" sz="2400" u="sng" dirty="0">
                <a:hlinkClick r:id="rId3" tooltip="دیرینه‌زیستی"/>
              </a:rPr>
              <a:t>دیرینه‌زیستی</a:t>
            </a:r>
            <a:r>
              <a:rPr lang="en-US" sz="2400" dirty="0"/>
              <a:t> </a:t>
            </a:r>
            <a:r>
              <a:rPr lang="fa-IR" sz="2400" dirty="0"/>
              <a:t>و </a:t>
            </a:r>
            <a:r>
              <a:rPr lang="fa-IR" sz="2400" u="sng" dirty="0">
                <a:hlinkClick r:id="rId4" tooltip="نوزیستی"/>
              </a:rPr>
              <a:t>نوزیستی</a:t>
            </a:r>
            <a:r>
              <a:rPr lang="en-US" sz="2400" dirty="0"/>
              <a:t> </a:t>
            </a:r>
            <a:r>
              <a:rPr lang="fa-IR" sz="2400" dirty="0"/>
              <a:t>قرار دارد </a:t>
            </a:r>
          </a:p>
          <a:p>
            <a:r>
              <a:rPr lang="fa-IR" sz="2400" dirty="0"/>
              <a:t>مزوزوئیک از دو کلمه</a:t>
            </a:r>
            <a:r>
              <a:rPr lang="en-US" sz="2400" dirty="0"/>
              <a:t> </a:t>
            </a:r>
            <a:r>
              <a:rPr lang="en-US" sz="2400" dirty="0" err="1"/>
              <a:t>meso</a:t>
            </a:r>
            <a:r>
              <a:rPr lang="en-US" sz="2400" dirty="0"/>
              <a:t> </a:t>
            </a:r>
            <a:r>
              <a:rPr lang="fa-IR" sz="2400" dirty="0"/>
              <a:t>به معنی میانه و</a:t>
            </a:r>
            <a:r>
              <a:rPr lang="en-US" sz="2400" dirty="0"/>
              <a:t> </a:t>
            </a:r>
            <a:r>
              <a:rPr lang="en-US" sz="2400" dirty="0" err="1"/>
              <a:t>zoa</a:t>
            </a:r>
            <a:r>
              <a:rPr lang="en-US" sz="2400" dirty="0"/>
              <a:t> </a:t>
            </a:r>
            <a:r>
              <a:rPr lang="fa-IR" sz="2400" dirty="0"/>
              <a:t>به معنی حیات ترکیب شده است و به همین علت میان زیستی نیز خوانده می‌شود. این دوره ۱۶۰ میلیون سال به طول انجامید و شامل سه دوره به نام‌های </a:t>
            </a:r>
            <a:r>
              <a:rPr lang="fa-IR" sz="2400" u="sng" dirty="0">
                <a:hlinkClick r:id="rId5" tooltip="تریاس"/>
              </a:rPr>
              <a:t>تریاس</a:t>
            </a:r>
            <a:r>
              <a:rPr lang="fa-IR" sz="2400" dirty="0"/>
              <a:t>، </a:t>
            </a:r>
            <a:r>
              <a:rPr lang="fa-IR" sz="2400" u="sng" dirty="0">
                <a:hlinkClick r:id="rId6" tooltip="ژوراسیک"/>
              </a:rPr>
              <a:t>ژوراسیک</a:t>
            </a:r>
            <a:r>
              <a:rPr lang="en-US" sz="2400" dirty="0"/>
              <a:t> </a:t>
            </a:r>
            <a:r>
              <a:rPr lang="fa-IR" sz="2400" dirty="0"/>
              <a:t>و </a:t>
            </a:r>
            <a:r>
              <a:rPr lang="fa-IR" sz="2400" u="sng" dirty="0">
                <a:hlinkClick r:id="rId7" tooltip="کرتاسه"/>
              </a:rPr>
              <a:t>کرتاسه</a:t>
            </a:r>
            <a:r>
              <a:rPr lang="en-US" sz="2400" dirty="0"/>
              <a:t> </a:t>
            </a:r>
            <a:r>
              <a:rPr lang="fa-IR" sz="2400" dirty="0"/>
              <a:t>می‌باشد</a:t>
            </a:r>
            <a:r>
              <a:rPr lang="en-US" sz="2400" dirty="0"/>
              <a:t>.</a:t>
            </a:r>
            <a:br>
              <a:rPr lang="en-US" sz="2400" dirty="0"/>
            </a:br>
            <a:r>
              <a:rPr lang="fa-IR" sz="2400" dirty="0"/>
              <a:t>جانورانی مثل </a:t>
            </a:r>
            <a:r>
              <a:rPr lang="fa-IR" sz="2400" u="sng" dirty="0">
                <a:hlinkClick r:id="rId8" tooltip="شاخ‌قوچی"/>
              </a:rPr>
              <a:t>شاخ‌قوچی</a:t>
            </a:r>
            <a:r>
              <a:rPr lang="en-US" sz="2400" dirty="0"/>
              <a:t>) </a:t>
            </a:r>
            <a:r>
              <a:rPr lang="fa-IR" sz="2400" dirty="0"/>
              <a:t>آمونیت) و </a:t>
            </a:r>
            <a:r>
              <a:rPr lang="fa-IR" sz="2400" u="sng" dirty="0">
                <a:hlinkClick r:id="rId9" tooltip="دایناسور"/>
              </a:rPr>
              <a:t>دایناسور</a:t>
            </a:r>
            <a:r>
              <a:rPr lang="en-US" sz="2400" dirty="0"/>
              <a:t> </a:t>
            </a:r>
            <a:r>
              <a:rPr lang="fa-IR" sz="2400" dirty="0"/>
              <a:t>از موجوداتی بودند که در این دوره زیسته و منقرض شده‌اند. آب و هوای این دوره گرم و استوایی بوده و نیبت به الان بسیار باثبات بوده است. خشکی‌های زمین در این دوره شامل قاره لوراسیا و قاره گندوانا بود. که لوراسیا که شامل قاره آسیا و اروپا و آمریکای شمالی بود در دوره کرتاسه آغاز به تجزیه گرفته است و از این طریق </a:t>
            </a:r>
            <a:r>
              <a:rPr lang="fa-IR" sz="2400" u="sng" dirty="0">
                <a:hlinkClick r:id="rId10" tooltip="اقیانوس اطلس"/>
              </a:rPr>
              <a:t>اقیانوس اطلس</a:t>
            </a:r>
            <a:r>
              <a:rPr lang="en-US" sz="2400" dirty="0"/>
              <a:t> </a:t>
            </a:r>
            <a:r>
              <a:rPr lang="fa-IR" sz="2400" dirty="0"/>
              <a:t>بوجود آمده. و قاره گندوانا در دوره تریاس تجزیه شد</a:t>
            </a:r>
            <a:r>
              <a:rPr lang="en-US" sz="2400" dirty="0"/>
              <a:t>.</a:t>
            </a:r>
          </a:p>
          <a:p>
            <a:endParaRPr lang="fa-IR" sz="2400" dirty="0"/>
          </a:p>
        </p:txBody>
      </p:sp>
    </p:spTree>
  </p:cSld>
  <p:clrMapOvr>
    <a:masterClrMapping/>
  </p:clrMapOvr>
  <p:transition>
    <p:strips dir="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472" y="428604"/>
            <a:ext cx="8286808" cy="4524315"/>
          </a:xfrm>
          <a:prstGeom prst="rect">
            <a:avLst/>
          </a:prstGeom>
          <a:noFill/>
        </p:spPr>
        <p:txBody>
          <a:bodyPr wrap="square" rtlCol="1">
            <a:spAutoFit/>
          </a:bodyPr>
          <a:lstStyle/>
          <a:p>
            <a:r>
              <a:rPr lang="fa-IR" b="1" dirty="0"/>
              <a:t>دوره تریاس</a:t>
            </a:r>
            <a:r>
              <a:rPr lang="fa-IR" dirty="0"/>
              <a:t> اولین دوره از دوران </a:t>
            </a:r>
            <a:r>
              <a:rPr lang="fa-IR" u="sng" dirty="0">
                <a:hlinkClick r:id="rId2" tooltip="میانه‌زیستی"/>
              </a:rPr>
              <a:t>میانه‌زیستی</a:t>
            </a:r>
            <a:r>
              <a:rPr lang="en-US" dirty="0"/>
              <a:t> </a:t>
            </a:r>
            <a:r>
              <a:rPr lang="fa-IR" dirty="0"/>
              <a:t>که در حدود ۱۹۹٫۶-۲۵۱ میلیون سال پیش بوده است و با ۴۰ میلیون سال کوتاه‌ترین دوره در دوران میانه‌زیستی است. نام این دوره اولین بار در سال </a:t>
            </a:r>
            <a:r>
              <a:rPr lang="fa-IR" u="sng" dirty="0">
                <a:hlinkClick r:id="rId3" tooltip="۱۸۳۴ (میلادی)"/>
              </a:rPr>
              <a:t>۱۸۳۴</a:t>
            </a:r>
            <a:r>
              <a:rPr lang="en-US" u="sng" dirty="0">
                <a:hlinkClick r:id="rId3" tooltip="۱۸۳۴ (میلادی)"/>
              </a:rPr>
              <a:t> (</a:t>
            </a:r>
            <a:r>
              <a:rPr lang="fa-IR" u="sng" dirty="0">
                <a:hlinkClick r:id="rId3" tooltip="۱۸۳۴ (میلادی)"/>
              </a:rPr>
              <a:t>میلادی</a:t>
            </a:r>
            <a:r>
              <a:rPr lang="en-US" u="sng" dirty="0">
                <a:hlinkClick r:id="rId3" tooltip="۱۸۳۴ (میلادی)"/>
              </a:rPr>
              <a:t>)</a:t>
            </a:r>
            <a:r>
              <a:rPr lang="en-US" dirty="0"/>
              <a:t> </a:t>
            </a:r>
            <a:r>
              <a:rPr lang="fa-IR" dirty="0"/>
              <a:t>و توسط دانشمندی در </a:t>
            </a:r>
            <a:r>
              <a:rPr lang="fa-IR" u="sng" dirty="0">
                <a:hlinkClick r:id="rId4" tooltip="آلمان"/>
              </a:rPr>
              <a:t>آلمان</a:t>
            </a:r>
            <a:r>
              <a:rPr lang="en-US" dirty="0"/>
              <a:t> </a:t>
            </a:r>
            <a:r>
              <a:rPr lang="fa-IR" dirty="0"/>
              <a:t>بکار گرفه شد. سبب نام‌گذاری این دوره به تریاس این است که رسوبات این دوره از سه قسمت کاملا مشخص به نام‌های کوپر، موشل کاک و بونت ساندشتین تشکیل شده است که به ترتیب بخش بالایی، میانی و زیرین را تشکیل می‌دهند</a:t>
            </a:r>
            <a:r>
              <a:rPr lang="en-US" dirty="0"/>
              <a:t>. </a:t>
            </a:r>
            <a:r>
              <a:rPr lang="fa-IR" dirty="0"/>
              <a:t>این دوره به سه قسمت پیشین، میانه و پسین تقسیم گشته است</a:t>
            </a:r>
            <a:r>
              <a:rPr lang="en-US" dirty="0"/>
              <a:t>.</a:t>
            </a:r>
          </a:p>
          <a:p>
            <a:r>
              <a:rPr lang="fa-IR" dirty="0"/>
              <a:t>در دوره تریاس آب و هوا بسیار گرم بوده است و </a:t>
            </a:r>
            <a:r>
              <a:rPr lang="fa-IR" u="sng" dirty="0">
                <a:hlinkClick r:id="rId5" tooltip="بیابان"/>
              </a:rPr>
              <a:t>بیابان‏ها</a:t>
            </a:r>
            <a:r>
              <a:rPr lang="en-US" dirty="0"/>
              <a:t> </a:t>
            </a:r>
            <a:r>
              <a:rPr lang="fa-IR" dirty="0"/>
              <a:t>گسترش یافتند. دلایل نشان‌دهندهٔ این گرما نیز ترک‌های گلی در رسوبات، رسوباتی چون </a:t>
            </a:r>
            <a:r>
              <a:rPr lang="fa-IR" u="sng" dirty="0">
                <a:hlinkClick r:id="rId6" tooltip="نمک"/>
              </a:rPr>
              <a:t>نمک</a:t>
            </a:r>
            <a:r>
              <a:rPr lang="en-US" dirty="0"/>
              <a:t> </a:t>
            </a:r>
            <a:r>
              <a:rPr lang="fa-IR" dirty="0"/>
              <a:t>و </a:t>
            </a:r>
            <a:r>
              <a:rPr lang="fa-IR" u="sng" dirty="0">
                <a:hlinkClick r:id="rId7" tooltip="گچ"/>
              </a:rPr>
              <a:t>گچ</a:t>
            </a:r>
            <a:r>
              <a:rPr lang="en-US" dirty="0"/>
              <a:t> </a:t>
            </a:r>
            <a:r>
              <a:rPr lang="fa-IR" dirty="0"/>
              <a:t>که از حاصل از تبخیر هستند و اکسید شدن فلزات و مواردی دیگر هستند. در میان تنوع زیستی در این دوراه </a:t>
            </a:r>
            <a:r>
              <a:rPr lang="fa-IR" u="sng" dirty="0">
                <a:hlinkClick r:id="rId8" tooltip="بی‌مهرگان"/>
              </a:rPr>
              <a:t>بی‌مهرگانی</a:t>
            </a:r>
            <a:r>
              <a:rPr lang="en-US" dirty="0"/>
              <a:t> </a:t>
            </a:r>
            <a:r>
              <a:rPr lang="fa-IR" dirty="0"/>
              <a:t>مثل نوعی شاخ‌قوچی (آمونیت) و همچنین </a:t>
            </a:r>
            <a:r>
              <a:rPr lang="fa-IR" u="sng" dirty="0">
                <a:hlinkClick r:id="rId9" tooltip="خزندگان"/>
              </a:rPr>
              <a:t>خزندگان</a:t>
            </a:r>
            <a:r>
              <a:rPr lang="en-US" dirty="0"/>
              <a:t> </a:t>
            </a:r>
            <a:r>
              <a:rPr lang="fa-IR" dirty="0"/>
              <a:t>بسیار فراوان شدند. با وجود آب و هوای خشک، </a:t>
            </a:r>
            <a:r>
              <a:rPr lang="fa-IR" u="sng" dirty="0">
                <a:hlinkClick r:id="rId10" tooltip="سرخس"/>
              </a:rPr>
              <a:t>سرخس</a:t>
            </a:r>
            <a:r>
              <a:rPr lang="en-US" dirty="0"/>
              <a:t> </a:t>
            </a:r>
            <a:r>
              <a:rPr lang="fa-IR" dirty="0"/>
              <a:t>و درخت آروکاریاس در خشکی و </a:t>
            </a:r>
            <a:r>
              <a:rPr lang="fa-IR" u="sng" dirty="0">
                <a:hlinkClick r:id="rId11" tooltip="جلبک"/>
              </a:rPr>
              <a:t>جلبک</a:t>
            </a:r>
            <a:r>
              <a:rPr lang="en-US" dirty="0"/>
              <a:t> </a:t>
            </a:r>
            <a:r>
              <a:rPr lang="fa-IR" dirty="0"/>
              <a:t>در </a:t>
            </a:r>
            <a:r>
              <a:rPr lang="fa-IR" u="sng" dirty="0">
                <a:hlinkClick r:id="rId12" tooltip="دریا"/>
              </a:rPr>
              <a:t>دریا</a:t>
            </a:r>
            <a:r>
              <a:rPr lang="en-US" dirty="0"/>
              <a:t> </a:t>
            </a:r>
            <a:r>
              <a:rPr lang="fa-IR" dirty="0"/>
              <a:t>نیز از گیاهان متداول آن دوره هستند. همچنین اولین </a:t>
            </a:r>
            <a:r>
              <a:rPr lang="fa-IR" u="sng" dirty="0">
                <a:hlinkClick r:id="rId13" tooltip="حشرات"/>
              </a:rPr>
              <a:t>حشره</a:t>
            </a:r>
            <a:r>
              <a:rPr lang="en-US" dirty="0"/>
              <a:t> </a:t>
            </a:r>
            <a:r>
              <a:rPr lang="fa-IR" dirty="0"/>
              <a:t>و اولین </a:t>
            </a:r>
            <a:r>
              <a:rPr lang="fa-IR" u="sng" dirty="0">
                <a:hlinkClick r:id="rId14" tooltip="پستانداران"/>
              </a:rPr>
              <a:t>پستاندار</a:t>
            </a:r>
            <a:r>
              <a:rPr lang="en-US" dirty="0"/>
              <a:t> </a:t>
            </a:r>
            <a:r>
              <a:rPr lang="fa-IR" dirty="0"/>
              <a:t>در این دوره بوجود آمدند. در این دوره خشکی بزرگ پانجه‌آ به دو خشکی بزرگ یعنی </a:t>
            </a:r>
            <a:r>
              <a:rPr lang="fa-IR" u="sng" dirty="0">
                <a:hlinkClick r:id="rId15" tooltip="گندوانا"/>
              </a:rPr>
              <a:t>گندوانا</a:t>
            </a:r>
            <a:r>
              <a:rPr lang="en-US" dirty="0"/>
              <a:t> </a:t>
            </a:r>
            <a:r>
              <a:rPr lang="fa-IR" dirty="0"/>
              <a:t>و </a:t>
            </a:r>
            <a:r>
              <a:rPr lang="fa-IR" u="sng" dirty="0">
                <a:hlinkClick r:id="rId16" tooltip="لوراسیا"/>
              </a:rPr>
              <a:t>لوراسیا</a:t>
            </a:r>
            <a:r>
              <a:rPr lang="en-US" dirty="0"/>
              <a:t> </a:t>
            </a:r>
            <a:r>
              <a:rPr lang="fa-IR" dirty="0"/>
              <a:t>تقسیم شد</a:t>
            </a:r>
            <a:r>
              <a:rPr lang="en-US" dirty="0"/>
              <a:t>.</a:t>
            </a:r>
          </a:p>
          <a:p>
            <a:endParaRPr lang="fa-IR" dirty="0"/>
          </a:p>
        </p:txBody>
      </p:sp>
    </p:spTree>
  </p:cSld>
  <p:clrMapOvr>
    <a:masterClrMapping/>
  </p:clrMapOvr>
  <p:transition>
    <p:strips dir="l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456" y="0"/>
            <a:ext cx="6286544" cy="3416320"/>
          </a:xfrm>
          <a:prstGeom prst="rect">
            <a:avLst/>
          </a:prstGeom>
          <a:noFill/>
        </p:spPr>
        <p:txBody>
          <a:bodyPr wrap="square" rtlCol="1">
            <a:spAutoFit/>
          </a:bodyPr>
          <a:lstStyle/>
          <a:p>
            <a:r>
              <a:rPr lang="fa-IR" dirty="0"/>
              <a:t> </a:t>
            </a:r>
            <a:r>
              <a:rPr lang="fa-IR" b="1" dirty="0"/>
              <a:t>ژوراسیک</a:t>
            </a:r>
            <a:r>
              <a:rPr lang="fa-IR" dirty="0"/>
              <a:t> یکی از دوره‌های </a:t>
            </a:r>
            <a:r>
              <a:rPr lang="fa-IR" u="sng" dirty="0">
                <a:hlinkClick r:id="rId2" tooltip="زمین‌شناسی"/>
              </a:rPr>
              <a:t>زمین‌شناسی</a:t>
            </a:r>
            <a:r>
              <a:rPr lang="en-US" dirty="0"/>
              <a:t> </a:t>
            </a:r>
            <a:r>
              <a:rPr lang="fa-IR" dirty="0"/>
              <a:t>در دوران </a:t>
            </a:r>
            <a:r>
              <a:rPr lang="fa-IR" u="sng" dirty="0">
                <a:hlinkClick r:id="rId3" tooltip="میانه‌زیستی"/>
              </a:rPr>
              <a:t>میانه‌زیستی</a:t>
            </a:r>
            <a:r>
              <a:rPr lang="en-US" dirty="0"/>
              <a:t> (</a:t>
            </a:r>
            <a:r>
              <a:rPr lang="fa-IR" dirty="0"/>
              <a:t>مزوزوئیک) است. طول زمانی این دوره به ۱۹۹٫۶-۱۴۵٫۵ میلیون سال پیش برمی‌گردد و به سه دوره ژوراسیک پسین، میانی و پیشین تقسیم می‌شود و نام خود را از کوه‌های ژورا در </a:t>
            </a:r>
            <a:r>
              <a:rPr lang="fa-IR" u="sng" dirty="0">
                <a:hlinkClick r:id="rId4" tooltip="آلپ"/>
              </a:rPr>
              <a:t>آلپ</a:t>
            </a:r>
            <a:r>
              <a:rPr lang="en-US" dirty="0"/>
              <a:t> </a:t>
            </a:r>
            <a:r>
              <a:rPr lang="fa-IR" dirty="0"/>
              <a:t>گرفته‌است. اولین پرندگان در این دوره بوجود آمدند. همچنین مهره‌داران نیز مانند </a:t>
            </a:r>
            <a:r>
              <a:rPr lang="fa-IR" u="sng" dirty="0">
                <a:hlinkClick r:id="rId5" tooltip="ماهی"/>
              </a:rPr>
              <a:t>ماهی</a:t>
            </a:r>
            <a:r>
              <a:rPr lang="en-US" dirty="0"/>
              <a:t> </a:t>
            </a:r>
            <a:r>
              <a:rPr lang="fa-IR" dirty="0"/>
              <a:t>و </a:t>
            </a:r>
            <a:r>
              <a:rPr lang="fa-IR" u="sng" dirty="0">
                <a:hlinkClick r:id="rId6" tooltip="دایناسور"/>
              </a:rPr>
              <a:t>دایناسور</a:t>
            </a:r>
            <a:r>
              <a:rPr lang="en-US" dirty="0"/>
              <a:t> </a:t>
            </a:r>
            <a:r>
              <a:rPr lang="fa-IR" dirty="0"/>
              <a:t>و... در این دوره فراوان بودند. اولین </a:t>
            </a:r>
            <a:r>
              <a:rPr lang="fa-IR" u="sng" dirty="0">
                <a:hlinkClick r:id="rId7" tooltip="قورباغه"/>
              </a:rPr>
              <a:t>قورباغه</a:t>
            </a:r>
            <a:r>
              <a:rPr lang="en-US" dirty="0"/>
              <a:t> </a:t>
            </a:r>
            <a:r>
              <a:rPr lang="fa-IR" dirty="0"/>
              <a:t>مانند قورباغه‌های امروزی در این دوره ظهور کرد و وجود این میزان تنوع زیستی نشان از هوای معتدل این دوره‌است. از لحاظ جغرافیایی نیز این دوره تغییر چندانی نسبت به دوره قبل از خود نکرد</a:t>
            </a:r>
            <a:r>
              <a:rPr lang="en-US" dirty="0"/>
              <a:t>.</a:t>
            </a:r>
          </a:p>
          <a:p>
            <a:r>
              <a:rPr lang="fa-IR" dirty="0"/>
              <a:t> </a:t>
            </a:r>
            <a:endParaRPr lang="en-US" dirty="0"/>
          </a:p>
          <a:p>
            <a:endParaRPr lang="fa-IR" dirty="0"/>
          </a:p>
        </p:txBody>
      </p:sp>
      <p:pic>
        <p:nvPicPr>
          <p:cNvPr id="4098" name="Picture 2" descr="C:\Users\parsian\Desktop\New folder\3288_305995150_t-rex-predator.jpg"/>
          <p:cNvPicPr>
            <a:picLocks noChangeAspect="1" noChangeArrowheads="1"/>
          </p:cNvPicPr>
          <p:nvPr/>
        </p:nvPicPr>
        <p:blipFill>
          <a:blip r:embed="rId8"/>
          <a:srcRect/>
          <a:stretch>
            <a:fillRect/>
          </a:stretch>
        </p:blipFill>
        <p:spPr bwMode="auto">
          <a:xfrm>
            <a:off x="0" y="4000500"/>
            <a:ext cx="3810000" cy="28575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099" name="Picture 3" descr="C:\Users\parsian\Desktop\New folder\uolnmjrl.jpg"/>
          <p:cNvPicPr>
            <a:picLocks noChangeAspect="1" noChangeArrowheads="1"/>
          </p:cNvPicPr>
          <p:nvPr/>
        </p:nvPicPr>
        <p:blipFill>
          <a:blip r:embed="rId9"/>
          <a:srcRect/>
          <a:stretch>
            <a:fillRect/>
          </a:stretch>
        </p:blipFill>
        <p:spPr bwMode="auto">
          <a:xfrm>
            <a:off x="0" y="0"/>
            <a:ext cx="2941089" cy="2352297"/>
          </a:xfrm>
          <a:prstGeom prst="rect">
            <a:avLst/>
          </a:prstGeom>
          <a:ln>
            <a:noFill/>
          </a:ln>
          <a:effectLst>
            <a:softEdge rad="112500"/>
          </a:effectLst>
        </p:spPr>
      </p:pic>
      <p:pic>
        <p:nvPicPr>
          <p:cNvPr id="3" name="Picture 2" descr="J:\School\علوم\زیست\زمین شناسی و زیست شناسی\عکس\jurassic_park.jpg"/>
          <p:cNvPicPr>
            <a:picLocks noChangeAspect="1" noChangeArrowheads="1"/>
          </p:cNvPicPr>
          <p:nvPr/>
        </p:nvPicPr>
        <p:blipFill>
          <a:blip r:embed="rId10"/>
          <a:srcRect/>
          <a:stretch>
            <a:fillRect/>
          </a:stretch>
        </p:blipFill>
        <p:spPr bwMode="auto">
          <a:xfrm>
            <a:off x="5611804" y="4275572"/>
            <a:ext cx="3532196" cy="2582428"/>
          </a:xfrm>
          <a:prstGeom prst="ellipse">
            <a:avLst/>
          </a:prstGeom>
          <a:ln>
            <a:noFill/>
          </a:ln>
          <a:effectLst>
            <a:softEdge rad="112500"/>
          </a:effectLst>
        </p:spPr>
      </p:pic>
    </p:spTree>
  </p:cSld>
  <p:clrMapOvr>
    <a:masterClrMapping/>
  </p:clrMapOvr>
  <p:transition>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214290"/>
            <a:ext cx="8358246" cy="3785652"/>
          </a:xfrm>
          <a:prstGeom prst="rect">
            <a:avLst/>
          </a:prstGeom>
          <a:noFill/>
        </p:spPr>
        <p:txBody>
          <a:bodyPr wrap="square" rtlCol="1">
            <a:spAutoFit/>
          </a:bodyPr>
          <a:lstStyle/>
          <a:p>
            <a:r>
              <a:rPr lang="fa-IR" sz="2000" b="1" dirty="0">
                <a:solidFill>
                  <a:srgbClr val="C00000"/>
                </a:solidFill>
                <a:cs typeface="2  Homa" pitchFamily="2" charset="-78"/>
              </a:rPr>
              <a:t>دوره کرتاسه</a:t>
            </a:r>
            <a:r>
              <a:rPr lang="fa-IR" sz="2000" dirty="0">
                <a:solidFill>
                  <a:srgbClr val="C00000"/>
                </a:solidFill>
                <a:cs typeface="2  Homa" pitchFamily="2" charset="-78"/>
              </a:rPr>
              <a:t> بعد از </a:t>
            </a:r>
            <a:r>
              <a:rPr lang="fa-IR" sz="2000" dirty="0">
                <a:solidFill>
                  <a:srgbClr val="C00000"/>
                </a:solidFill>
                <a:cs typeface="2  Homa" pitchFamily="2" charset="-78"/>
                <a:hlinkClick r:id="rId2" tooltip="تریاس"/>
              </a:rPr>
              <a:t>تریاس</a:t>
            </a:r>
            <a:r>
              <a:rPr lang="en-US" sz="2000" dirty="0">
                <a:solidFill>
                  <a:srgbClr val="C00000"/>
                </a:solidFill>
                <a:cs typeface="2  Homa" pitchFamily="2" charset="-78"/>
              </a:rPr>
              <a:t> </a:t>
            </a:r>
            <a:r>
              <a:rPr lang="fa-IR" sz="2000" dirty="0">
                <a:solidFill>
                  <a:srgbClr val="C00000"/>
                </a:solidFill>
                <a:cs typeface="2  Homa" pitchFamily="2" charset="-78"/>
              </a:rPr>
              <a:t>و </a:t>
            </a:r>
            <a:r>
              <a:rPr lang="fa-IR" sz="2000" dirty="0">
                <a:solidFill>
                  <a:srgbClr val="C00000"/>
                </a:solidFill>
                <a:cs typeface="2  Homa" pitchFamily="2" charset="-78"/>
                <a:hlinkClick r:id="rId3" tooltip="ژوراسیک"/>
              </a:rPr>
              <a:t>ژوراسیک</a:t>
            </a:r>
            <a:r>
              <a:rPr lang="en-US" sz="2000" dirty="0">
                <a:solidFill>
                  <a:srgbClr val="C00000"/>
                </a:solidFill>
                <a:cs typeface="2  Homa" pitchFamily="2" charset="-78"/>
              </a:rPr>
              <a:t> </a:t>
            </a:r>
            <a:r>
              <a:rPr lang="fa-IR" sz="2000" dirty="0">
                <a:solidFill>
                  <a:srgbClr val="C00000"/>
                </a:solidFill>
                <a:cs typeface="2  Homa" pitchFamily="2" charset="-78"/>
              </a:rPr>
              <a:t>سومین دوره دوران </a:t>
            </a:r>
            <a:r>
              <a:rPr lang="fa-IR" sz="2000" dirty="0">
                <a:solidFill>
                  <a:srgbClr val="C00000"/>
                </a:solidFill>
                <a:cs typeface="2  Homa" pitchFamily="2" charset="-78"/>
                <a:hlinkClick r:id="rId4" tooltip="میانه‌زیستی"/>
              </a:rPr>
              <a:t>میانه‌زیستی</a:t>
            </a:r>
            <a:r>
              <a:rPr lang="en-US" sz="2000" dirty="0">
                <a:solidFill>
                  <a:srgbClr val="C00000"/>
                </a:solidFill>
                <a:cs typeface="2  Homa" pitchFamily="2" charset="-78"/>
              </a:rPr>
              <a:t> </a:t>
            </a:r>
            <a:r>
              <a:rPr lang="fa-IR" sz="2000" dirty="0">
                <a:solidFill>
                  <a:srgbClr val="C00000"/>
                </a:solidFill>
                <a:cs typeface="2  Homa" pitchFamily="2" charset="-78"/>
              </a:rPr>
              <a:t>است که در ۱۴۵٫۵ تا ۶۵ میلیون سال پیش بود و در واقع هفتاد میلیون سال به طول انجامید و از این لحاظ طولانی‌ترین دوره در میانه‌زیستی است. </a:t>
            </a:r>
          </a:p>
          <a:p>
            <a:r>
              <a:rPr lang="fa-IR" sz="2000" dirty="0">
                <a:solidFill>
                  <a:srgbClr val="C00000"/>
                </a:solidFill>
                <a:cs typeface="2  Homa" pitchFamily="2" charset="-78"/>
              </a:rPr>
              <a:t>کرتاسه به دو دوره </a:t>
            </a:r>
            <a:r>
              <a:rPr lang="fa-IR" sz="2000" dirty="0">
                <a:solidFill>
                  <a:srgbClr val="C00000"/>
                </a:solidFill>
                <a:cs typeface="2  Homa" pitchFamily="2" charset="-78"/>
                <a:hlinkClick r:id="rId5" tooltip="کرتاسه پیشین (صفحه وجود ندارد)"/>
              </a:rPr>
              <a:t>کرتاسه پیشین</a:t>
            </a:r>
            <a:r>
              <a:rPr lang="en-US" sz="2000" dirty="0">
                <a:solidFill>
                  <a:srgbClr val="C00000"/>
                </a:solidFill>
                <a:cs typeface="2  Homa" pitchFamily="2" charset="-78"/>
              </a:rPr>
              <a:t> </a:t>
            </a:r>
            <a:r>
              <a:rPr lang="fa-IR" sz="2000" dirty="0">
                <a:solidFill>
                  <a:srgbClr val="C00000"/>
                </a:solidFill>
                <a:cs typeface="2  Homa" pitchFamily="2" charset="-78"/>
              </a:rPr>
              <a:t>و </a:t>
            </a:r>
            <a:r>
              <a:rPr lang="fa-IR" sz="2000" dirty="0">
                <a:solidFill>
                  <a:srgbClr val="C00000"/>
                </a:solidFill>
                <a:cs typeface="2  Homa" pitchFamily="2" charset="-78"/>
                <a:hlinkClick r:id="rId6" tooltip="کرتاسه پسین"/>
              </a:rPr>
              <a:t>کرتاسه پسین</a:t>
            </a:r>
            <a:r>
              <a:rPr lang="en-US" sz="2000" dirty="0">
                <a:solidFill>
                  <a:srgbClr val="C00000"/>
                </a:solidFill>
                <a:cs typeface="2  Homa" pitchFamily="2" charset="-78"/>
              </a:rPr>
              <a:t> </a:t>
            </a:r>
            <a:r>
              <a:rPr lang="fa-IR" sz="2000" dirty="0">
                <a:solidFill>
                  <a:srgbClr val="C00000"/>
                </a:solidFill>
                <a:cs typeface="2  Homa" pitchFamily="2" charset="-78"/>
              </a:rPr>
              <a:t>تقسیم می‌شود. در دوره کرتاسه آب و هوا گرم و معتدل بوده و گیاهان پرگل و گیاهان نهان‌دانه در سطح زمین پراکنده شدند</a:t>
            </a:r>
            <a:r>
              <a:rPr lang="en-US" sz="2000" dirty="0">
                <a:solidFill>
                  <a:srgbClr val="C00000"/>
                </a:solidFill>
                <a:cs typeface="2  Homa" pitchFamily="2" charset="-78"/>
              </a:rPr>
              <a:t>.</a:t>
            </a:r>
            <a:r>
              <a:rPr lang="fa-IR" sz="2000" dirty="0">
                <a:solidFill>
                  <a:srgbClr val="C00000"/>
                </a:solidFill>
                <a:cs typeface="2  Homa" pitchFamily="2" charset="-78"/>
                <a:hlinkClick r:id="rId7" tooltip="بی‌مهرگان"/>
              </a:rPr>
              <a:t>بی‌مهرگانی</a:t>
            </a:r>
            <a:r>
              <a:rPr lang="en-US" sz="2000" dirty="0">
                <a:solidFill>
                  <a:srgbClr val="C00000"/>
                </a:solidFill>
                <a:cs typeface="2  Homa" pitchFamily="2" charset="-78"/>
              </a:rPr>
              <a:t> </a:t>
            </a:r>
            <a:r>
              <a:rPr lang="fa-IR" sz="2000" dirty="0">
                <a:solidFill>
                  <a:srgbClr val="C00000"/>
                </a:solidFill>
                <a:cs typeface="2  Homa" pitchFamily="2" charset="-78"/>
              </a:rPr>
              <a:t>همچون </a:t>
            </a:r>
            <a:r>
              <a:rPr lang="fa-IR" sz="2000" dirty="0">
                <a:solidFill>
                  <a:srgbClr val="C00000"/>
                </a:solidFill>
                <a:cs typeface="2  Homa" pitchFamily="2" charset="-78"/>
                <a:hlinkClick r:id="rId8" tooltip="شاخ‌قوچی"/>
              </a:rPr>
              <a:t>شاخ‌قوچی‌ها</a:t>
            </a:r>
            <a:r>
              <a:rPr lang="en-US" sz="2000" dirty="0">
                <a:solidFill>
                  <a:srgbClr val="C00000"/>
                </a:solidFill>
                <a:cs typeface="2  Homa" pitchFamily="2" charset="-78"/>
              </a:rPr>
              <a:t> </a:t>
            </a:r>
            <a:r>
              <a:rPr lang="fa-IR" sz="2000" dirty="0">
                <a:solidFill>
                  <a:srgbClr val="C00000"/>
                </a:solidFill>
                <a:cs typeface="2  Homa" pitchFamily="2" charset="-78"/>
              </a:rPr>
              <a:t>و </a:t>
            </a:r>
            <a:r>
              <a:rPr lang="fa-IR" sz="2000" dirty="0">
                <a:solidFill>
                  <a:srgbClr val="C00000"/>
                </a:solidFill>
                <a:cs typeface="2  Homa" pitchFamily="2" charset="-78"/>
                <a:hlinkClick r:id="rId9" tooltip="فشنگچه"/>
              </a:rPr>
              <a:t>فشنگچه‌ها</a:t>
            </a:r>
            <a:r>
              <a:rPr lang="en-US" sz="2000" dirty="0">
                <a:solidFill>
                  <a:srgbClr val="C00000"/>
                </a:solidFill>
                <a:cs typeface="2  Homa" pitchFamily="2" charset="-78"/>
              </a:rPr>
              <a:t> </a:t>
            </a:r>
            <a:r>
              <a:rPr lang="fa-IR" sz="2000" dirty="0">
                <a:solidFill>
                  <a:srgbClr val="C00000"/>
                </a:solidFill>
                <a:cs typeface="2  Homa" pitchFamily="2" charset="-78"/>
              </a:rPr>
              <a:t>نیز در این دوران وجود داشتند</a:t>
            </a:r>
            <a:r>
              <a:rPr lang="en-US" sz="2000" dirty="0">
                <a:solidFill>
                  <a:srgbClr val="C00000"/>
                </a:solidFill>
                <a:cs typeface="2  Homa" pitchFamily="2" charset="-78"/>
              </a:rPr>
              <a:t>.</a:t>
            </a:r>
            <a:r>
              <a:rPr lang="fa-IR" sz="2000" dirty="0">
                <a:solidFill>
                  <a:srgbClr val="C00000"/>
                </a:solidFill>
                <a:cs typeface="2  Homa" pitchFamily="2" charset="-78"/>
              </a:rPr>
              <a:t> در اواخر دوره کرتاسه برخی پستاندارن کوچک بوجود آمدند و همچنین دراین دوره </a:t>
            </a:r>
            <a:r>
              <a:rPr lang="fa-IR" sz="2000" dirty="0">
                <a:solidFill>
                  <a:srgbClr val="C00000"/>
                </a:solidFill>
                <a:cs typeface="2  Homa" pitchFamily="2" charset="-78"/>
                <a:hlinkClick r:id="rId10" tooltip="دایناسور"/>
              </a:rPr>
              <a:t>دایناسورها</a:t>
            </a:r>
            <a:r>
              <a:rPr lang="en-US" sz="2000" dirty="0">
                <a:solidFill>
                  <a:srgbClr val="C00000"/>
                </a:solidFill>
                <a:cs typeface="2  Homa" pitchFamily="2" charset="-78"/>
              </a:rPr>
              <a:t> </a:t>
            </a:r>
            <a:r>
              <a:rPr lang="fa-IR" sz="2000" dirty="0">
                <a:solidFill>
                  <a:srgbClr val="C00000"/>
                </a:solidFill>
                <a:cs typeface="2  Homa" pitchFamily="2" charset="-78"/>
              </a:rPr>
              <a:t>و آمونیت‌ها منقرض شدند. قاره‌ها در دوره‌های قبلی از یکدیگر جدا شده بودند و تنها قاره </a:t>
            </a:r>
            <a:r>
              <a:rPr lang="fa-IR" sz="2000" dirty="0">
                <a:solidFill>
                  <a:srgbClr val="C00000"/>
                </a:solidFill>
                <a:cs typeface="2  Homa" pitchFamily="2" charset="-78"/>
                <a:hlinkClick r:id="rId11" tooltip="آفریقا"/>
              </a:rPr>
              <a:t>آفریقا</a:t>
            </a:r>
            <a:r>
              <a:rPr lang="en-US" sz="2000" dirty="0">
                <a:solidFill>
                  <a:srgbClr val="C00000"/>
                </a:solidFill>
                <a:cs typeface="2  Homa" pitchFamily="2" charset="-78"/>
              </a:rPr>
              <a:t> </a:t>
            </a:r>
            <a:r>
              <a:rPr lang="fa-IR" sz="2000" dirty="0">
                <a:solidFill>
                  <a:srgbClr val="C00000"/>
                </a:solidFill>
                <a:cs typeface="2  Homa" pitchFamily="2" charset="-78"/>
              </a:rPr>
              <a:t>از </a:t>
            </a:r>
            <a:r>
              <a:rPr lang="fa-IR" sz="2000" dirty="0">
                <a:solidFill>
                  <a:srgbClr val="C00000"/>
                </a:solidFill>
                <a:cs typeface="2  Homa" pitchFamily="2" charset="-78"/>
                <a:hlinkClick r:id="rId12" tooltip="آمریکای جنوبی"/>
              </a:rPr>
              <a:t>آمریکای جنوبی</a:t>
            </a:r>
            <a:r>
              <a:rPr lang="en-US" sz="2000" dirty="0">
                <a:solidFill>
                  <a:srgbClr val="C00000"/>
                </a:solidFill>
                <a:cs typeface="2  Homa" pitchFamily="2" charset="-78"/>
              </a:rPr>
              <a:t> </a:t>
            </a:r>
            <a:r>
              <a:rPr lang="fa-IR" sz="2000" dirty="0">
                <a:solidFill>
                  <a:srgbClr val="C00000"/>
                </a:solidFill>
                <a:cs typeface="2  Homa" pitchFamily="2" charset="-78"/>
              </a:rPr>
              <a:t>در دوره کرتاسه پیشین از هم جدا شدند. </a:t>
            </a:r>
            <a:endParaRPr lang="en-US" sz="2000" dirty="0">
              <a:solidFill>
                <a:srgbClr val="C00000"/>
              </a:solidFill>
              <a:cs typeface="2  Homa" pitchFamily="2" charset="-78"/>
            </a:endParaRPr>
          </a:p>
          <a:p>
            <a:endParaRPr lang="fa-IR" sz="2000" dirty="0">
              <a:solidFill>
                <a:srgbClr val="C00000"/>
              </a:solidFill>
              <a:cs typeface="2  Homa" pitchFamily="2" charset="-78"/>
            </a:endParaRPr>
          </a:p>
          <a:p>
            <a:endParaRPr lang="en-US" sz="2000" dirty="0">
              <a:solidFill>
                <a:srgbClr val="C00000"/>
              </a:solidFill>
              <a:cs typeface="2  Homa" pitchFamily="2" charset="-78"/>
            </a:endParaRPr>
          </a:p>
          <a:p>
            <a:endParaRPr lang="fa-IR" sz="2000" dirty="0">
              <a:solidFill>
                <a:srgbClr val="C00000"/>
              </a:solidFill>
              <a:cs typeface="2  Homa" pitchFamily="2" charset="-78"/>
            </a:endParaRPr>
          </a:p>
        </p:txBody>
      </p:sp>
      <p:sp>
        <p:nvSpPr>
          <p:cNvPr id="3" name="TextBox 2"/>
          <p:cNvSpPr txBox="1"/>
          <p:nvPr/>
        </p:nvSpPr>
        <p:spPr>
          <a:xfrm>
            <a:off x="0" y="5857892"/>
            <a:ext cx="8786778" cy="769441"/>
          </a:xfrm>
          <a:prstGeom prst="rect">
            <a:avLst/>
          </a:prstGeom>
          <a:noFill/>
        </p:spPr>
        <p:txBody>
          <a:bodyPr wrap="square" rtlCol="1">
            <a:spAutoFit/>
          </a:bodyPr>
          <a:lstStyle/>
          <a:p>
            <a:r>
              <a:rPr lang="fa-IR" sz="2400" b="1" dirty="0">
                <a:solidFill>
                  <a:srgbClr val="00B0F0"/>
                </a:solidFill>
                <a:cs typeface="2  Esfehan" pitchFamily="2" charset="-78"/>
                <a:hlinkClick r:id="rId13" tooltip="تیرانازور"/>
              </a:rPr>
              <a:t>تیرانازور</a:t>
            </a:r>
            <a:r>
              <a:rPr lang="en-US" sz="2400" b="1" dirty="0">
                <a:solidFill>
                  <a:srgbClr val="00B0F0"/>
                </a:solidFill>
                <a:cs typeface="2  Esfehan" pitchFamily="2" charset="-78"/>
              </a:rPr>
              <a:t> </a:t>
            </a:r>
            <a:r>
              <a:rPr lang="fa-IR" sz="2400" b="1" dirty="0">
                <a:solidFill>
                  <a:srgbClr val="00B0F0"/>
                </a:solidFill>
                <a:cs typeface="2  Esfehan" pitchFamily="2" charset="-78"/>
              </a:rPr>
              <a:t>از بزرگترین شکارچیانی بود که در دوره کرتاسه پسین می‌زیست</a:t>
            </a:r>
            <a:endParaRPr lang="en-US" sz="2400" b="1" dirty="0">
              <a:solidFill>
                <a:srgbClr val="00B0F0"/>
              </a:solidFill>
              <a:cs typeface="2  Esfehan" pitchFamily="2" charset="-78"/>
            </a:endParaRPr>
          </a:p>
          <a:p>
            <a:endParaRPr lang="fa-IR" sz="2000" b="1" dirty="0">
              <a:solidFill>
                <a:srgbClr val="00B0F0"/>
              </a:solidFill>
              <a:cs typeface="2  Esfehan" pitchFamily="2" charset="-78"/>
            </a:endParaRPr>
          </a:p>
        </p:txBody>
      </p:sp>
      <p:pic>
        <p:nvPicPr>
          <p:cNvPr id="4" name="Picture 3" descr="http://upload.wikimedia.org/wikipedia/commons/thumb/a/a3/Tyrannosaurus_BW.jpg/200px-Tyrannosaurus_BW.jpg">
            <a:hlinkClick r:id="rId14"/>
          </p:cNvPr>
          <p:cNvPicPr/>
          <p:nvPr/>
        </p:nvPicPr>
        <p:blipFill>
          <a:blip r:embed="rId15"/>
          <a:srcRect/>
          <a:stretch>
            <a:fillRect/>
          </a:stretch>
        </p:blipFill>
        <p:spPr bwMode="auto">
          <a:xfrm>
            <a:off x="4714876" y="3143248"/>
            <a:ext cx="4429124" cy="2700349"/>
          </a:xfrm>
          <a:prstGeom prst="rect">
            <a:avLst/>
          </a:prstGeom>
          <a:noFill/>
          <a:ln w="9525">
            <a:noFill/>
            <a:miter lim="800000"/>
            <a:headEnd/>
            <a:tailEnd/>
          </a:ln>
        </p:spPr>
      </p:pic>
      <p:pic>
        <p:nvPicPr>
          <p:cNvPr id="3074" name="Picture 2" descr="C:\Users\parsian\Desktop\New folder\lycaenops.jpg"/>
          <p:cNvPicPr>
            <a:picLocks noChangeAspect="1" noChangeArrowheads="1"/>
          </p:cNvPicPr>
          <p:nvPr/>
        </p:nvPicPr>
        <p:blipFill>
          <a:blip r:embed="rId16"/>
          <a:srcRect/>
          <a:stretch>
            <a:fillRect/>
          </a:stretch>
        </p:blipFill>
        <p:spPr bwMode="auto">
          <a:xfrm>
            <a:off x="285720" y="3143248"/>
            <a:ext cx="4071966" cy="2675863"/>
          </a:xfrm>
          <a:prstGeom prst="rect">
            <a:avLst/>
          </a:prstGeom>
          <a:noFill/>
        </p:spPr>
      </p:pic>
    </p:spTree>
  </p:cSld>
  <p:clrMapOvr>
    <a:masterClrMapping/>
  </p:clrMapOvr>
  <p:transition>
    <p:strips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571480"/>
            <a:ext cx="7143800" cy="3970318"/>
          </a:xfrm>
          <a:prstGeom prst="rect">
            <a:avLst/>
          </a:prstGeom>
          <a:noFill/>
        </p:spPr>
        <p:txBody>
          <a:bodyPr wrap="square" rtlCol="1">
            <a:spAutoFit/>
          </a:bodyPr>
          <a:lstStyle/>
          <a:p>
            <a:r>
              <a:rPr lang="fa-IR" b="1" dirty="0"/>
              <a:t>کرتاسه در ایران</a:t>
            </a:r>
            <a:endParaRPr lang="en-US" dirty="0"/>
          </a:p>
          <a:p>
            <a:r>
              <a:rPr lang="fa-IR" dirty="0"/>
              <a:t>در ایران، مرز بین </a:t>
            </a:r>
            <a:r>
              <a:rPr lang="fa-IR" dirty="0">
                <a:hlinkClick r:id="rId2" tooltip="ژوراسیک"/>
              </a:rPr>
              <a:t>ژوراسیک</a:t>
            </a:r>
            <a:r>
              <a:rPr lang="en-US" dirty="0"/>
              <a:t> </a:t>
            </a:r>
            <a:r>
              <a:rPr lang="fa-IR" dirty="0"/>
              <a:t>و کرتاسه به خوبی توصیف نشده و باور همگان بر آن است که این مرز با رخداد زمین‎ساختی </a:t>
            </a:r>
            <a:r>
              <a:rPr lang="fa-IR" dirty="0">
                <a:hlinkClick r:id="rId3" tooltip="سیمرین پسین (صفحه وجود ندارد)"/>
              </a:rPr>
              <a:t>سیمرین پسین</a:t>
            </a:r>
            <a:r>
              <a:rPr lang="en-US" dirty="0"/>
              <a:t> </a:t>
            </a:r>
            <a:r>
              <a:rPr lang="fa-IR" dirty="0"/>
              <a:t>مشخص می‎شود که از نوع کوهزایی است. ولی یافته‎های نوین نشان می‎دهند که بر خلاف پندارهای موجود، در بسیاری از نقاط ایران، مرز آشکوب‎های تیتونین</a:t>
            </a:r>
            <a:r>
              <a:rPr lang="en-US" dirty="0"/>
              <a:t> (</a:t>
            </a:r>
            <a:r>
              <a:rPr lang="fa-IR" dirty="0">
                <a:hlinkClick r:id="rId4" tooltip="ژوراسیک پایانی (صفحه وجود ندارد)"/>
              </a:rPr>
              <a:t>ژوراسیک پایانی</a:t>
            </a:r>
            <a:r>
              <a:rPr lang="en-US" dirty="0"/>
              <a:t>)</a:t>
            </a:r>
            <a:r>
              <a:rPr lang="fa-IR" dirty="0"/>
              <a:t>و بریازین</a:t>
            </a:r>
            <a:r>
              <a:rPr lang="en-US" dirty="0"/>
              <a:t> (</a:t>
            </a:r>
            <a:r>
              <a:rPr lang="fa-IR" dirty="0">
                <a:hlinkClick r:id="rId5" tooltip="کرتاسه آغازی (صفحه وجود ندارد)"/>
              </a:rPr>
              <a:t>کرتاسه آ‎غازی</a:t>
            </a:r>
            <a:r>
              <a:rPr lang="en-US" dirty="0"/>
              <a:t>) </a:t>
            </a:r>
            <a:r>
              <a:rPr lang="fa-IR" dirty="0"/>
              <a:t>تدریجی و از نوع محیط‎های ژرف است. به سخن دیگر، رویداد نامگذاری شده به سیمرین پسین، در اوایل </a:t>
            </a:r>
            <a:r>
              <a:rPr lang="fa-IR" dirty="0">
                <a:hlinkClick r:id="rId6" tooltip="کرتاسه پیشین (صفحه وجود ندارد)"/>
              </a:rPr>
              <a:t>کرتاسه پیشین</a:t>
            </a:r>
            <a:r>
              <a:rPr lang="en-US" dirty="0"/>
              <a:t> </a:t>
            </a:r>
            <a:r>
              <a:rPr lang="fa-IR" dirty="0"/>
              <a:t>و پس از آشکوب بریازین و به احتمال قوی در زمان نئوکومین (پیش از بارمین</a:t>
            </a:r>
            <a:r>
              <a:rPr lang="en-US" dirty="0"/>
              <a:t>) </a:t>
            </a:r>
            <a:r>
              <a:rPr lang="fa-IR" dirty="0"/>
              <a:t>رویداده که موجب خروج گسترده زمین از آب و برقراری شرایط قاره‎ای شده‌است</a:t>
            </a:r>
            <a:r>
              <a:rPr lang="en-US" dirty="0"/>
              <a:t>. </a:t>
            </a:r>
            <a:r>
              <a:rPr lang="fa-IR" dirty="0"/>
              <a:t>به همین‎رو است که به جز زاگرس، حوضه فلیشی خاور ایران و مکران، نهشته‎های پس از رخداد سیمرین پسین انباشته‎های آواری سرخ رنگ است که با یک گذر تدریجی به ردیف‎های کربناتی اُربیتولین‎دار بارمین – آپتین می‎رسد</a:t>
            </a:r>
            <a:r>
              <a:rPr lang="en-US" dirty="0"/>
              <a:t>.</a:t>
            </a:r>
          </a:p>
          <a:p>
            <a:endParaRPr lang="fa-IR" dirty="0"/>
          </a:p>
        </p:txBody>
      </p:sp>
    </p:spTree>
  </p:cSld>
  <p:clrMapOvr>
    <a:masterClrMapping/>
  </p:clrMapOvr>
  <p:transition>
    <p:circl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14290"/>
            <a:ext cx="9144000" cy="6740307"/>
          </a:xfrm>
          <a:prstGeom prst="rect">
            <a:avLst/>
          </a:prstGeom>
          <a:noFill/>
        </p:spPr>
        <p:txBody>
          <a:bodyPr wrap="square" rtlCol="1">
            <a:spAutoFit/>
          </a:bodyPr>
          <a:lstStyle/>
          <a:p>
            <a:r>
              <a:rPr lang="fa-IR" sz="2400" dirty="0">
                <a:solidFill>
                  <a:srgbClr val="0070C0"/>
                </a:solidFill>
              </a:rPr>
              <a:t>دوران </a:t>
            </a:r>
            <a:r>
              <a:rPr lang="fa-IR" sz="2400" b="1" dirty="0">
                <a:solidFill>
                  <a:srgbClr val="0070C0"/>
                </a:solidFill>
              </a:rPr>
              <a:t>نوزیستی</a:t>
            </a:r>
            <a:r>
              <a:rPr lang="fa-IR" sz="2400" dirty="0">
                <a:solidFill>
                  <a:srgbClr val="0070C0"/>
                </a:solidFill>
              </a:rPr>
              <a:t> یا </a:t>
            </a:r>
            <a:r>
              <a:rPr lang="fa-IR" sz="2400" b="1" dirty="0">
                <a:solidFill>
                  <a:srgbClr val="0070C0"/>
                </a:solidFill>
              </a:rPr>
              <a:t>سِنوزوئیک</a:t>
            </a:r>
            <a:r>
              <a:rPr lang="fa-IR" sz="2400" dirty="0">
                <a:solidFill>
                  <a:srgbClr val="0070C0"/>
                </a:solidFill>
              </a:rPr>
              <a:t> یکی از دوران‌های تاریخ زیستی زمین است. این دوران تاریخ زمین را از پایان </a:t>
            </a:r>
            <a:r>
              <a:rPr lang="fa-IR" sz="2400" u="sng" dirty="0">
                <a:solidFill>
                  <a:srgbClr val="0070C0"/>
                </a:solidFill>
                <a:hlinkClick r:id="rId2" tooltip="کرتاسه"/>
              </a:rPr>
              <a:t>کرتاسه</a:t>
            </a:r>
            <a:r>
              <a:rPr lang="en-US" sz="2400" dirty="0">
                <a:solidFill>
                  <a:srgbClr val="0070C0"/>
                </a:solidFill>
              </a:rPr>
              <a:t> </a:t>
            </a:r>
            <a:r>
              <a:rPr lang="fa-IR" sz="2400" dirty="0">
                <a:solidFill>
                  <a:srgbClr val="0070C0"/>
                </a:solidFill>
              </a:rPr>
              <a:t>تا زمان حاضر در بر می‌گیرد و حدوداً ۶۶٫۵ میلیون سال طول کشیده‌است</a:t>
            </a:r>
            <a:r>
              <a:rPr lang="en-US" sz="2400" dirty="0">
                <a:solidFill>
                  <a:srgbClr val="0070C0"/>
                </a:solidFill>
              </a:rPr>
              <a:t>.</a:t>
            </a:r>
          </a:p>
          <a:p>
            <a:r>
              <a:rPr lang="fa-IR" sz="2400" dirty="0">
                <a:solidFill>
                  <a:srgbClr val="0070C0"/>
                </a:solidFill>
              </a:rPr>
              <a:t>دوران نوزیستی به دو دوره </a:t>
            </a:r>
            <a:r>
              <a:rPr lang="fa-IR" sz="2400" u="sng" dirty="0">
                <a:solidFill>
                  <a:srgbClr val="0070C0"/>
                </a:solidFill>
                <a:hlinkClick r:id="rId3" tooltip="ترشیاری"/>
              </a:rPr>
              <a:t>ترشیاری</a:t>
            </a:r>
            <a:r>
              <a:rPr lang="en-US" sz="2400" dirty="0">
                <a:solidFill>
                  <a:srgbClr val="0070C0"/>
                </a:solidFill>
              </a:rPr>
              <a:t> </a:t>
            </a:r>
            <a:r>
              <a:rPr lang="fa-IR" sz="2400" dirty="0">
                <a:solidFill>
                  <a:srgbClr val="0070C0"/>
                </a:solidFill>
              </a:rPr>
              <a:t>و </a:t>
            </a:r>
            <a:r>
              <a:rPr lang="fa-IR" sz="2400" u="sng" dirty="0">
                <a:solidFill>
                  <a:srgbClr val="0070C0"/>
                </a:solidFill>
                <a:hlinkClick r:id="rId4" tooltip="کواترنری"/>
              </a:rPr>
              <a:t>کواترنری</a:t>
            </a:r>
            <a:r>
              <a:rPr lang="en-US" sz="2400" dirty="0">
                <a:solidFill>
                  <a:srgbClr val="0070C0"/>
                </a:solidFill>
              </a:rPr>
              <a:t> </a:t>
            </a:r>
            <a:r>
              <a:rPr lang="fa-IR" sz="2400" dirty="0">
                <a:solidFill>
                  <a:srgbClr val="0070C0"/>
                </a:solidFill>
              </a:rPr>
              <a:t>تقسیم می‌شود. دوره کواترنری از حدود ۲ میلیون سال قبل آغاز شده و اکنون نیز ادامه دارد. فعالیت زمین ساختی در این دوران افزایش یافته که نتیجه آن بوجود آمدن رشته‌کوه‌هایی مثل </a:t>
            </a:r>
            <a:r>
              <a:rPr lang="fa-IR" sz="2400" u="sng" dirty="0">
                <a:solidFill>
                  <a:srgbClr val="0070C0"/>
                </a:solidFill>
                <a:hlinkClick r:id="rId5" tooltip="هیمالیا"/>
              </a:rPr>
              <a:t>هیمالیا</a:t>
            </a:r>
            <a:r>
              <a:rPr lang="fa-IR" sz="2400" dirty="0">
                <a:solidFill>
                  <a:srgbClr val="0070C0"/>
                </a:solidFill>
              </a:rPr>
              <a:t>، </a:t>
            </a:r>
            <a:r>
              <a:rPr lang="fa-IR" sz="2400" u="sng" dirty="0">
                <a:solidFill>
                  <a:srgbClr val="0070C0"/>
                </a:solidFill>
                <a:hlinkClick r:id="rId6" tooltip="البرز"/>
              </a:rPr>
              <a:t>البرز</a:t>
            </a:r>
            <a:r>
              <a:rPr lang="fa-IR" sz="2400" dirty="0">
                <a:solidFill>
                  <a:srgbClr val="0070C0"/>
                </a:solidFill>
              </a:rPr>
              <a:t>، </a:t>
            </a:r>
            <a:r>
              <a:rPr lang="fa-IR" sz="2400" u="sng" dirty="0">
                <a:solidFill>
                  <a:srgbClr val="0070C0"/>
                </a:solidFill>
                <a:hlinkClick r:id="rId7" tooltip="زاگرس"/>
              </a:rPr>
              <a:t>زاگرس</a:t>
            </a:r>
            <a:r>
              <a:rPr lang="fa-IR" sz="2400" dirty="0">
                <a:solidFill>
                  <a:srgbClr val="0070C0"/>
                </a:solidFill>
              </a:rPr>
              <a:t>، </a:t>
            </a:r>
            <a:r>
              <a:rPr lang="fa-IR" sz="2400" u="sng" dirty="0">
                <a:solidFill>
                  <a:srgbClr val="0070C0"/>
                </a:solidFill>
                <a:hlinkClick r:id="rId8" tooltip="آند"/>
              </a:rPr>
              <a:t>آند</a:t>
            </a:r>
            <a:r>
              <a:rPr lang="en-US" sz="2400" dirty="0">
                <a:solidFill>
                  <a:srgbClr val="0070C0"/>
                </a:solidFill>
              </a:rPr>
              <a:t> </a:t>
            </a:r>
            <a:r>
              <a:rPr lang="fa-IR" sz="2400" dirty="0">
                <a:solidFill>
                  <a:srgbClr val="0070C0"/>
                </a:solidFill>
              </a:rPr>
              <a:t>و </a:t>
            </a:r>
            <a:r>
              <a:rPr lang="fa-IR" sz="2400" u="sng" dirty="0">
                <a:solidFill>
                  <a:srgbClr val="0070C0"/>
                </a:solidFill>
                <a:hlinkClick r:id="rId9" tooltip="آلپ"/>
              </a:rPr>
              <a:t>آلپ</a:t>
            </a:r>
            <a:r>
              <a:rPr lang="en-US" sz="2400" dirty="0">
                <a:solidFill>
                  <a:srgbClr val="0070C0"/>
                </a:solidFill>
              </a:rPr>
              <a:t> </a:t>
            </a:r>
            <a:r>
              <a:rPr lang="fa-IR" sz="2400" dirty="0">
                <a:solidFill>
                  <a:srgbClr val="0070C0"/>
                </a:solidFill>
              </a:rPr>
              <a:t>است</a:t>
            </a:r>
            <a:r>
              <a:rPr lang="en-US" sz="2400" dirty="0">
                <a:solidFill>
                  <a:srgbClr val="0070C0"/>
                </a:solidFill>
              </a:rPr>
              <a:t>.</a:t>
            </a:r>
          </a:p>
          <a:p>
            <a:r>
              <a:rPr lang="fa-IR" sz="2400" dirty="0">
                <a:solidFill>
                  <a:srgbClr val="0070C0"/>
                </a:solidFill>
              </a:rPr>
              <a:t>مهمترین حادثه این دوران، گسترش و تنوع </a:t>
            </a:r>
            <a:r>
              <a:rPr lang="fa-IR" sz="2400" u="sng" dirty="0">
                <a:solidFill>
                  <a:srgbClr val="0070C0"/>
                </a:solidFill>
                <a:hlinkClick r:id="rId10" tooltip="پستانداران"/>
              </a:rPr>
              <a:t>پستانداران</a:t>
            </a:r>
            <a:r>
              <a:rPr lang="en-US" sz="2400" dirty="0">
                <a:solidFill>
                  <a:srgbClr val="0070C0"/>
                </a:solidFill>
              </a:rPr>
              <a:t> </a:t>
            </a:r>
            <a:r>
              <a:rPr lang="fa-IR" sz="2400" dirty="0">
                <a:solidFill>
                  <a:srgbClr val="0070C0"/>
                </a:solidFill>
              </a:rPr>
              <a:t>است و به همین علت این دوران را دوره پستانداران نیز می‌گویند. از دلایل عمده ازدیاد آنها می‌توان وجود منابع فراوان و سازش با محیط ذکر کرد</a:t>
            </a:r>
            <a:r>
              <a:rPr lang="en-US" sz="2400" dirty="0">
                <a:solidFill>
                  <a:srgbClr val="0070C0"/>
                </a:solidFill>
              </a:rPr>
              <a:t>. </a:t>
            </a:r>
            <a:r>
              <a:rPr lang="fa-IR" sz="2400" dirty="0">
                <a:solidFill>
                  <a:srgbClr val="0070C0"/>
                </a:solidFill>
              </a:rPr>
              <a:t>نومولیت‌ها که انواعی از آغازیان و از گروه روزن‌داران بودند؛ از </a:t>
            </a:r>
            <a:r>
              <a:rPr lang="fa-IR" sz="2400" u="sng" dirty="0">
                <a:solidFill>
                  <a:srgbClr val="0070C0"/>
                </a:solidFill>
                <a:hlinkClick r:id="rId11" tooltip="سنگواره"/>
              </a:rPr>
              <a:t>سنگواره‌های</a:t>
            </a:r>
            <a:r>
              <a:rPr lang="en-US" sz="2400" dirty="0">
                <a:solidFill>
                  <a:srgbClr val="0070C0"/>
                </a:solidFill>
              </a:rPr>
              <a:t> </a:t>
            </a:r>
            <a:r>
              <a:rPr lang="fa-IR" sz="2400" dirty="0">
                <a:solidFill>
                  <a:srgbClr val="0070C0"/>
                </a:solidFill>
              </a:rPr>
              <a:t>راهنمای مهم اوایل دوران نوزیستی به‌شمار می‌آیند</a:t>
            </a:r>
            <a:r>
              <a:rPr lang="en-US" sz="2400" dirty="0">
                <a:solidFill>
                  <a:srgbClr val="0070C0"/>
                </a:solidFill>
              </a:rPr>
              <a:t>.</a:t>
            </a:r>
          </a:p>
          <a:p>
            <a:r>
              <a:rPr lang="fa-IR" sz="2400" dirty="0">
                <a:solidFill>
                  <a:srgbClr val="0070C0"/>
                </a:solidFill>
              </a:rPr>
              <a:t>در دوره کواترنری با ظهور یخبندان عظیم در سطح زمین مشخص می‌شود که باعث تغییرات شدید آب و هوایی و انقراض بعضی جانوران و ظهور انواع دیگر شده است. در این دوران </a:t>
            </a:r>
            <a:r>
              <a:rPr lang="fa-IR" sz="2400" u="sng" dirty="0">
                <a:solidFill>
                  <a:srgbClr val="0070C0"/>
                </a:solidFill>
                <a:hlinkClick r:id="rId12" tooltip="انسان"/>
              </a:rPr>
              <a:t>انسان</a:t>
            </a:r>
            <a:r>
              <a:rPr lang="en-US" sz="2400" dirty="0">
                <a:solidFill>
                  <a:srgbClr val="0070C0"/>
                </a:solidFill>
              </a:rPr>
              <a:t> </a:t>
            </a:r>
            <a:r>
              <a:rPr lang="fa-IR" sz="2400" dirty="0">
                <a:solidFill>
                  <a:srgbClr val="0070C0"/>
                </a:solidFill>
              </a:rPr>
              <a:t>پا به عرصه وجود نهاد و گیاهان و جانوران امروزی بوجود آمدند</a:t>
            </a:r>
            <a:r>
              <a:rPr lang="en-US" sz="2400" dirty="0">
                <a:solidFill>
                  <a:srgbClr val="0070C0"/>
                </a:solidFill>
              </a:rPr>
              <a:t>.</a:t>
            </a:r>
          </a:p>
          <a:p>
            <a:endParaRPr lang="fa-IR" sz="2400" dirty="0">
              <a:solidFill>
                <a:srgbClr val="0070C0"/>
              </a:solidFill>
            </a:endParaRPr>
          </a:p>
          <a:p>
            <a:endParaRPr lang="fa-IR" sz="2400" dirty="0">
              <a:solidFill>
                <a:srgbClr val="0070C0"/>
              </a:solidFill>
            </a:endParaRPr>
          </a:p>
        </p:txBody>
      </p:sp>
    </p:spTree>
  </p:cSld>
  <p:clrMapOvr>
    <a:masterClrMapping/>
  </p:clrMapOvr>
  <p:transition>
    <p:zoom dir="in"/>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285728"/>
            <a:ext cx="8072494" cy="4247317"/>
          </a:xfrm>
          <a:prstGeom prst="rect">
            <a:avLst/>
          </a:prstGeom>
          <a:noFill/>
        </p:spPr>
        <p:txBody>
          <a:bodyPr wrap="square" rtlCol="1">
            <a:spAutoFit/>
          </a:bodyPr>
          <a:lstStyle/>
          <a:p>
            <a:r>
              <a:rPr lang="fa-IR" b="1" dirty="0"/>
              <a:t>پالئوژن</a:t>
            </a:r>
            <a:r>
              <a:rPr lang="fa-IR" dirty="0"/>
              <a:t> </a:t>
            </a:r>
            <a:r>
              <a:rPr lang="en-US" dirty="0"/>
              <a:t>(</a:t>
            </a:r>
            <a:r>
              <a:rPr lang="en-US" i="1" dirty="0" err="1"/>
              <a:t>Palaeogene</a:t>
            </a:r>
            <a:r>
              <a:rPr lang="en-US" dirty="0"/>
              <a:t>) </a:t>
            </a:r>
            <a:r>
              <a:rPr lang="fa-IR" dirty="0"/>
              <a:t>یا </a:t>
            </a:r>
            <a:r>
              <a:rPr lang="fa-IR" b="1" dirty="0"/>
              <a:t>ترشیاری زیرین</a:t>
            </a:r>
            <a:r>
              <a:rPr lang="fa-IR" dirty="0"/>
              <a:t> </a:t>
            </a:r>
            <a:r>
              <a:rPr lang="fa-IR" u="sng" dirty="0">
                <a:hlinkClick r:id="rId2" tooltip="دوره (زمین‌شناسی)"/>
              </a:rPr>
              <a:t>دوره‌ای زمین‌شناسانه</a:t>
            </a:r>
            <a:r>
              <a:rPr lang="en-US" dirty="0"/>
              <a:t> </a:t>
            </a:r>
            <a:r>
              <a:rPr lang="fa-IR" dirty="0"/>
              <a:t>است که از ۶۶ میلیون سال پیش آغاز شد و در ۲۳،۰۳ میلیون سال پیش به پایان رسید و نخستین بخش </a:t>
            </a:r>
            <a:r>
              <a:rPr lang="fa-IR" u="sng" dirty="0">
                <a:hlinkClick r:id="rId3" tooltip="دوران (زمین‌شناسی)"/>
              </a:rPr>
              <a:t>دوران</a:t>
            </a:r>
            <a:r>
              <a:rPr lang="en-US" dirty="0"/>
              <a:t> </a:t>
            </a:r>
            <a:r>
              <a:rPr lang="fa-IR" u="sng" dirty="0">
                <a:hlinkClick r:id="rId4" tooltip="نوزیستی"/>
              </a:rPr>
              <a:t>نوزیستی</a:t>
            </a:r>
            <a:r>
              <a:rPr lang="en-US" dirty="0"/>
              <a:t> </a:t>
            </a:r>
            <a:r>
              <a:rPr lang="fa-IR" dirty="0"/>
              <a:t>را تشکیل داد. این دوره که برای نزدیک به ۴۳ میلیون سال ادامه پیدا کرد به خاطر آن مهم و شناخته‌شده است که در طی آن پستانداران در پی </a:t>
            </a:r>
            <a:r>
              <a:rPr lang="fa-IR" u="sng" dirty="0">
                <a:hlinkClick r:id="rId5" tooltip="رویداد انقراض کرتاسه-پالئوژن"/>
              </a:rPr>
              <a:t>انقراض بزرگ کرتاسه-پالئوژن</a:t>
            </a:r>
            <a:r>
              <a:rPr lang="en-US" dirty="0"/>
              <a:t> </a:t>
            </a:r>
            <a:r>
              <a:rPr lang="fa-IR" dirty="0"/>
              <a:t>که پایان دوره پیشین، </a:t>
            </a:r>
            <a:r>
              <a:rPr lang="fa-IR" u="sng" dirty="0">
                <a:hlinkClick r:id="rId6" tooltip="کرتاسه"/>
              </a:rPr>
              <a:t>کرتاسه</a:t>
            </a:r>
            <a:r>
              <a:rPr lang="fa-IR" dirty="0"/>
              <a:t>، را رقم می‌زد، از شکل‌هایی ساده و کوچک به گروه‌های متنوع و بزرگ فرگشت پیدا کردند. پرندگان نیز به شکل قابل توجهی در این دوره فرگشت یافتند و تقریباً شکل نوین کنونی خود را پیدا کردند</a:t>
            </a:r>
            <a:r>
              <a:rPr lang="en-US" dirty="0"/>
              <a:t>.</a:t>
            </a:r>
          </a:p>
          <a:p>
            <a:r>
              <a:rPr lang="fa-IR" dirty="0"/>
              <a:t>این دوره شامل </a:t>
            </a:r>
            <a:r>
              <a:rPr lang="fa-IR" u="sng" dirty="0">
                <a:hlinkClick r:id="rId7" tooltip="دور (زمین‌شناسی)"/>
              </a:rPr>
              <a:t>دورهای</a:t>
            </a:r>
            <a:r>
              <a:rPr lang="en-US" dirty="0"/>
              <a:t> </a:t>
            </a:r>
            <a:r>
              <a:rPr lang="fa-IR" u="sng" dirty="0">
                <a:hlinkClick r:id="rId8" tooltip="پالئوسن"/>
              </a:rPr>
              <a:t>پالئوسن</a:t>
            </a:r>
            <a:r>
              <a:rPr lang="fa-IR" dirty="0"/>
              <a:t>، </a:t>
            </a:r>
            <a:r>
              <a:rPr lang="fa-IR" u="sng" dirty="0">
                <a:hlinkClick r:id="rId9" tooltip="ائوسن"/>
              </a:rPr>
              <a:t>ائوسن</a:t>
            </a:r>
            <a:r>
              <a:rPr lang="fa-IR" dirty="0"/>
              <a:t>، و </a:t>
            </a:r>
            <a:r>
              <a:rPr lang="fa-IR" u="sng" dirty="0">
                <a:hlinkClick r:id="rId10" tooltip="اولیگوسن"/>
              </a:rPr>
              <a:t>اولیگوسن</a:t>
            </a:r>
            <a:r>
              <a:rPr lang="en-US" dirty="0"/>
              <a:t> </a:t>
            </a:r>
            <a:r>
              <a:rPr lang="fa-IR" dirty="0"/>
              <a:t>می‌شود. پایان پالئوسن در نزدیک ۵۵ میلیون سال پیش شاهد یکی از بزرگترین دوران‌های دگرگونی جهانی در طی نوزیستی بود؛ </a:t>
            </a:r>
            <a:r>
              <a:rPr lang="fa-IR" u="sng" dirty="0">
                <a:hlinkClick r:id="rId11" tooltip="دمای بیشینه پالئوسن-ائوسن (صفحه وجود ندارد)"/>
              </a:rPr>
              <a:t>دمای بیشینه پالئوسن-ائوسن</a:t>
            </a:r>
            <a:r>
              <a:rPr lang="en-US" dirty="0"/>
              <a:t> </a:t>
            </a:r>
            <a:r>
              <a:rPr lang="fa-IR" dirty="0"/>
              <a:t>که چرخه‌های اقیانوسی و جوی را کند کرد و باعث انقراض تعداد بسیاری از </a:t>
            </a:r>
            <a:r>
              <a:rPr lang="fa-IR" u="sng" dirty="0">
                <a:hlinkClick r:id="rId12" tooltip="روزن‌داران"/>
              </a:rPr>
              <a:t>روزن‌داران</a:t>
            </a:r>
            <a:r>
              <a:rPr lang="en-US" dirty="0"/>
              <a:t> </a:t>
            </a:r>
            <a:r>
              <a:rPr lang="fa-IR" dirty="0"/>
              <a:t>اعماق دریاها شد و تاثیرات شدیدی بر پستانداران گذاشت. پالئوژن پس از کرتاسه رخ داد و پس از آن دور </a:t>
            </a:r>
            <a:r>
              <a:rPr lang="fa-IR" u="sng" dirty="0">
                <a:hlinkClick r:id="rId13" tooltip="میوسن"/>
              </a:rPr>
              <a:t>میوسن</a:t>
            </a:r>
            <a:r>
              <a:rPr lang="en-US" dirty="0"/>
              <a:t> </a:t>
            </a:r>
            <a:r>
              <a:rPr lang="fa-IR" dirty="0"/>
              <a:t>از دوران نوزیستی بر زمین حکمفرما شد</a:t>
            </a:r>
            <a:r>
              <a:rPr lang="en-US" dirty="0"/>
              <a:t>.</a:t>
            </a:r>
          </a:p>
          <a:p>
            <a:endParaRPr lang="fa-IR" dirty="0"/>
          </a:p>
        </p:txBody>
      </p:sp>
      <p:pic>
        <p:nvPicPr>
          <p:cNvPr id="1026" name="Picture 2" descr="J:\School\علوم\زیست\زمین شناسی و زیست شناسی\عکس\mammou3.jpg"/>
          <p:cNvPicPr>
            <a:picLocks noChangeAspect="1" noChangeArrowheads="1"/>
          </p:cNvPicPr>
          <p:nvPr/>
        </p:nvPicPr>
        <p:blipFill>
          <a:blip r:embed="rId14"/>
          <a:srcRect/>
          <a:stretch>
            <a:fillRect/>
          </a:stretch>
        </p:blipFill>
        <p:spPr bwMode="auto">
          <a:xfrm>
            <a:off x="0" y="4055476"/>
            <a:ext cx="2000232" cy="2802523"/>
          </a:xfrm>
          <a:prstGeom prst="rect">
            <a:avLst/>
          </a:prstGeom>
          <a:ln>
            <a:noFill/>
          </a:ln>
          <a:effectLst>
            <a:softEdge rad="112500"/>
          </a:effectLst>
        </p:spPr>
      </p:pic>
      <p:pic>
        <p:nvPicPr>
          <p:cNvPr id="5" name="Picture 3" descr="J:\School\علوم\زیست\زمین شناسی و زیست شناسی\عکس\quaternar.JPG"/>
          <p:cNvPicPr>
            <a:picLocks noChangeAspect="1" noChangeArrowheads="1"/>
          </p:cNvPicPr>
          <p:nvPr/>
        </p:nvPicPr>
        <p:blipFill>
          <a:blip r:embed="rId15"/>
          <a:srcRect/>
          <a:stretch>
            <a:fillRect/>
          </a:stretch>
        </p:blipFill>
        <p:spPr bwMode="auto">
          <a:xfrm>
            <a:off x="4627563" y="4865688"/>
            <a:ext cx="3076575" cy="1685925"/>
          </a:xfrm>
          <a:prstGeom prst="rect">
            <a:avLst/>
          </a:prstGeom>
          <a:noFill/>
        </p:spPr>
      </p:pic>
    </p:spTree>
  </p:cSld>
  <p:clrMapOvr>
    <a:masterClrMapping/>
  </p:clrMapOvr>
  <p:transition>
    <p:wheel spokes="3"/>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28828" y="0"/>
            <a:ext cx="6715172" cy="4801314"/>
          </a:xfrm>
          <a:prstGeom prst="rect">
            <a:avLst/>
          </a:prstGeom>
          <a:noFill/>
        </p:spPr>
        <p:txBody>
          <a:bodyPr wrap="square" rtlCol="1">
            <a:spAutoFit/>
          </a:bodyPr>
          <a:lstStyle/>
          <a:p>
            <a:r>
              <a:rPr lang="fa-IR" b="1" dirty="0"/>
              <a:t>نئوژن</a:t>
            </a:r>
            <a:r>
              <a:rPr lang="fa-IR" dirty="0"/>
              <a:t> در </a:t>
            </a:r>
            <a:r>
              <a:rPr lang="fa-IR" u="sng" dirty="0">
                <a:hlinkClick r:id="rId2" tooltip="مقیاس زمانی زمین‌شناسی"/>
              </a:rPr>
              <a:t>مقیاس زمانی</a:t>
            </a:r>
            <a:r>
              <a:rPr lang="en-US" dirty="0"/>
              <a:t> </a:t>
            </a:r>
            <a:r>
              <a:rPr lang="fa-IR" u="sng" dirty="0">
                <a:hlinkClick r:id="rId3" tooltip="کمیسیون بین‌المللی چینه‌نگاری (صفحه وجود ندارد)"/>
              </a:rPr>
              <a:t>کمیسیون بین‌المللی چینه‌نگاری</a:t>
            </a:r>
            <a:r>
              <a:rPr lang="en-US" dirty="0"/>
              <a:t> </a:t>
            </a:r>
            <a:r>
              <a:rPr lang="fa-IR" dirty="0"/>
              <a:t>دوره‌ای است که از ۰٫۰۵ ± ۲۳۰۳ میلیون سال پیش آغاز شد و تا ۲٫۵۸۸ میلیون سال پیش ادامه داشت. به عنوان دومین دوره در </a:t>
            </a:r>
            <a:r>
              <a:rPr lang="fa-IR" u="sng" dirty="0">
                <a:hlinkClick r:id="rId4" tooltip="دوران نوزیستی"/>
              </a:rPr>
              <a:t>دوران نوزیستی</a:t>
            </a:r>
            <a:r>
              <a:rPr lang="fa-IR" dirty="0"/>
              <a:t>، نئوژن پس از دوره پالئوژن شکل گرفت و به دوره </a:t>
            </a:r>
            <a:r>
              <a:rPr lang="fa-IR" u="sng" dirty="0">
                <a:hlinkClick r:id="rId5" tooltip="کواترنری"/>
              </a:rPr>
              <a:t>کواترنری</a:t>
            </a:r>
            <a:r>
              <a:rPr lang="en-US" dirty="0"/>
              <a:t> </a:t>
            </a:r>
            <a:r>
              <a:rPr lang="fa-IR" dirty="0"/>
              <a:t>ختم شد. نئوژن به دو </a:t>
            </a:r>
            <a:r>
              <a:rPr lang="fa-IR" u="sng" dirty="0">
                <a:hlinkClick r:id="rId6" tooltip="دور (زمین‌شناسی)"/>
              </a:rPr>
              <a:t>دور</a:t>
            </a:r>
            <a:r>
              <a:rPr lang="en-US" dirty="0"/>
              <a:t> </a:t>
            </a:r>
            <a:r>
              <a:rPr lang="fa-IR" u="sng" dirty="0">
                <a:hlinkClick r:id="rId7" tooltip="میوسن"/>
              </a:rPr>
              <a:t>میوسن</a:t>
            </a:r>
            <a:r>
              <a:rPr lang="en-US" dirty="0"/>
              <a:t> </a:t>
            </a:r>
            <a:r>
              <a:rPr lang="fa-IR" dirty="0"/>
              <a:t>و </a:t>
            </a:r>
            <a:r>
              <a:rPr lang="fa-IR" u="sng" dirty="0">
                <a:hlinkClick r:id="rId8" tooltip="پلیوسن"/>
              </a:rPr>
              <a:t>پلیوسن</a:t>
            </a:r>
            <a:r>
              <a:rPr lang="en-US" dirty="0"/>
              <a:t> </a:t>
            </a:r>
            <a:r>
              <a:rPr lang="fa-IR" dirty="0"/>
              <a:t>تقسیم شده است</a:t>
            </a:r>
            <a:r>
              <a:rPr lang="en-US" dirty="0"/>
              <a:t>.</a:t>
            </a:r>
          </a:p>
          <a:p>
            <a:r>
              <a:rPr lang="fa-IR" dirty="0"/>
              <a:t>نئوژن بازه‌ای زمانی تقریباً ۲۰ میلیون ساله‌ای را می‌پوشاند. در طی این دوره </a:t>
            </a:r>
            <a:r>
              <a:rPr lang="fa-IR" u="sng" dirty="0">
                <a:hlinkClick r:id="rId9" tooltip="پستانداران"/>
              </a:rPr>
              <a:t>پستانداران</a:t>
            </a:r>
            <a:r>
              <a:rPr lang="en-US" dirty="0"/>
              <a:t> </a:t>
            </a:r>
            <a:r>
              <a:rPr lang="fa-IR" dirty="0"/>
              <a:t>و </a:t>
            </a:r>
            <a:r>
              <a:rPr lang="fa-IR" u="sng" dirty="0">
                <a:hlinkClick r:id="rId10" tooltip="پرندگان"/>
              </a:rPr>
              <a:t>پرندگان</a:t>
            </a:r>
            <a:r>
              <a:rPr lang="en-US" dirty="0"/>
              <a:t> </a:t>
            </a:r>
            <a:r>
              <a:rPr lang="fa-IR" dirty="0"/>
              <a:t>به حرکت </a:t>
            </a:r>
            <a:r>
              <a:rPr lang="fa-IR" u="sng" dirty="0">
                <a:hlinkClick r:id="rId11" tooltip="فرگشت"/>
              </a:rPr>
              <a:t>فرگشتی</a:t>
            </a:r>
            <a:r>
              <a:rPr lang="en-US" dirty="0"/>
              <a:t> </a:t>
            </a:r>
            <a:r>
              <a:rPr lang="fa-IR" dirty="0"/>
              <a:t>خود در رسیدن به شکل‌های نوین‌تر ادامه دادند، در حالی که دیگر گروه‌ها به نسبت تغییرنکرده باقی‌ماندند</a:t>
            </a:r>
            <a:r>
              <a:rPr lang="en-US" dirty="0"/>
              <a:t>. </a:t>
            </a:r>
            <a:r>
              <a:rPr lang="fa-IR" u="sng" dirty="0">
                <a:hlinkClick r:id="rId12" tooltip="انسان‌سانان"/>
              </a:rPr>
              <a:t>انسان‌سانان</a:t>
            </a:r>
            <a:r>
              <a:rPr lang="en-US" dirty="0"/>
              <a:t> </a:t>
            </a:r>
            <a:r>
              <a:rPr lang="fa-IR" dirty="0"/>
              <a:t>نخستین، نیاکان انسان کنونی، در این دوره در </a:t>
            </a:r>
            <a:r>
              <a:rPr lang="fa-IR" u="sng" dirty="0">
                <a:hlinkClick r:id="rId13" tooltip="آفریقا"/>
              </a:rPr>
              <a:t>آفریقا</a:t>
            </a:r>
            <a:r>
              <a:rPr lang="en-US" dirty="0"/>
              <a:t> </a:t>
            </a:r>
            <a:r>
              <a:rPr lang="fa-IR" dirty="0"/>
              <a:t>پدیدار شدند. دگرگونی‌های قاره‌ای چندی نیز در این دوره پدید آمدند که از آن جمله می‌توان به متصل شدن </a:t>
            </a:r>
            <a:r>
              <a:rPr lang="fa-IR" u="sng" dirty="0">
                <a:hlinkClick r:id="rId14" tooltip="آمریکای شمالی"/>
              </a:rPr>
              <a:t>آمریکای شمالی</a:t>
            </a:r>
            <a:r>
              <a:rPr lang="en-US" dirty="0"/>
              <a:t> </a:t>
            </a:r>
            <a:r>
              <a:rPr lang="fa-IR" dirty="0"/>
              <a:t>به </a:t>
            </a:r>
            <a:r>
              <a:rPr lang="fa-IR" u="sng" dirty="0">
                <a:hlinkClick r:id="rId15" tooltip="آمریکای جنوبی"/>
              </a:rPr>
              <a:t>آمریکای جنوبی</a:t>
            </a:r>
            <a:r>
              <a:rPr lang="en-US" dirty="0"/>
              <a:t> </a:t>
            </a:r>
            <a:r>
              <a:rPr lang="fa-IR" dirty="0"/>
              <a:t>توسط </a:t>
            </a:r>
            <a:r>
              <a:rPr lang="fa-IR" u="sng" dirty="0">
                <a:hlinkClick r:id="rId16" tooltip="باریکه پاناما"/>
              </a:rPr>
              <a:t>باریکه پاناما</a:t>
            </a:r>
            <a:r>
              <a:rPr lang="en-US" dirty="0"/>
              <a:t> </a:t>
            </a:r>
            <a:r>
              <a:rPr lang="fa-IR" dirty="0"/>
              <a:t>در پلیوسن پسین و در پی آن صورت گرفتن </a:t>
            </a:r>
            <a:r>
              <a:rPr lang="fa-IR" u="sng" dirty="0">
                <a:hlinkClick r:id="rId17" tooltip="تبادل بزرگ آمریکا"/>
              </a:rPr>
              <a:t>تبادل بزرگ آمریکا</a:t>
            </a:r>
            <a:r>
              <a:rPr lang="en-US" dirty="0"/>
              <a:t> </a:t>
            </a:r>
            <a:r>
              <a:rPr lang="fa-IR" dirty="0"/>
              <a:t>اشاره کرد. این باعث قطع شدن جریان‌های اقیانوسی میان اقیانوس‌های </a:t>
            </a:r>
            <a:r>
              <a:rPr lang="fa-IR" u="sng" dirty="0">
                <a:hlinkClick r:id="rId18" tooltip="اقیانوس آرام"/>
              </a:rPr>
              <a:t>آرام</a:t>
            </a:r>
            <a:r>
              <a:rPr lang="en-US" dirty="0"/>
              <a:t> </a:t>
            </a:r>
            <a:r>
              <a:rPr lang="fa-IR" dirty="0"/>
              <a:t>و </a:t>
            </a:r>
            <a:r>
              <a:rPr lang="fa-IR" u="sng" dirty="0">
                <a:hlinkClick r:id="rId19" tooltip="اقیانوس اطلس"/>
              </a:rPr>
              <a:t>اطلس</a:t>
            </a:r>
            <a:r>
              <a:rPr lang="en-US" dirty="0"/>
              <a:t> </a:t>
            </a:r>
            <a:r>
              <a:rPr lang="fa-IR" dirty="0"/>
              <a:t>شد، دگرگونی‌های اقلیمی پدید آورد، و منجر به ایجاد جریان </a:t>
            </a:r>
            <a:r>
              <a:rPr lang="fa-IR" u="sng" dirty="0">
                <a:hlinkClick r:id="rId20" tooltip="گلف استریم"/>
              </a:rPr>
              <a:t>گلف استریم</a:t>
            </a:r>
            <a:r>
              <a:rPr lang="en-US" dirty="0"/>
              <a:t> </a:t>
            </a:r>
            <a:r>
              <a:rPr lang="fa-IR" dirty="0"/>
              <a:t>شد. دمای جهان در طی این دوره به میزان قابل ملاحظه‌ای کاهش یافت و باعث پدید آمدن چندین </a:t>
            </a:r>
            <a:r>
              <a:rPr lang="fa-IR" u="sng" dirty="0">
                <a:hlinkClick r:id="rId21" tooltip="یخبندان کواترنری (صفحه وجود ندارد)"/>
              </a:rPr>
              <a:t>یخبندان</a:t>
            </a:r>
            <a:r>
              <a:rPr lang="en-US" dirty="0"/>
              <a:t> </a:t>
            </a:r>
            <a:r>
              <a:rPr lang="fa-IR" dirty="0"/>
              <a:t>قاره‌ای در دوره کواترنری شد</a:t>
            </a:r>
          </a:p>
        </p:txBody>
      </p:sp>
    </p:spTree>
  </p:cSld>
  <p:clrMapOvr>
    <a:masterClrMapping/>
  </p:clrMapOvr>
  <p:transition>
    <p:dissolv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7224" y="428604"/>
            <a:ext cx="7858180" cy="2585323"/>
          </a:xfrm>
          <a:prstGeom prst="rect">
            <a:avLst/>
          </a:prstGeom>
          <a:noFill/>
        </p:spPr>
        <p:txBody>
          <a:bodyPr wrap="square" rtlCol="1">
            <a:spAutoFit/>
          </a:bodyPr>
          <a:lstStyle/>
          <a:p>
            <a:r>
              <a:rPr lang="fa-IR" dirty="0"/>
              <a:t>شروع زمان کواترنری تقریبا از ۲ میلیون سال قبل می‌باشد. بزرگترین اتفاق بیولوژی در این زمان گسترش و پراکندگی انسان می‌باشد. تغییرات شدید آب و هوایی و محیطی در کواترنری به تعدادی از پستاندارن این امکان را داد که با سرعت بالایی گسترش یافته و با همین سرعت انقراض یابند. با نزدیک شدن به پایان عصر یخبندان برخی از پستانداران نیز انقراض یافتند. علت انقراض پستانداران در این زمان به فعالیت‌های انسانی و انسان بر می‌گردد</a:t>
            </a:r>
            <a:endParaRPr lang="en-US" dirty="0"/>
          </a:p>
          <a:p>
            <a:r>
              <a:rPr lang="fa-IR" dirty="0"/>
              <a:t>این دوره به دو </a:t>
            </a:r>
            <a:r>
              <a:rPr lang="fa-IR" dirty="0">
                <a:hlinkClick r:id="rId2" tooltip="دور (زمین‌شناسی)"/>
              </a:rPr>
              <a:t>دور</a:t>
            </a:r>
            <a:r>
              <a:rPr lang="en-US" dirty="0"/>
              <a:t> </a:t>
            </a:r>
            <a:r>
              <a:rPr lang="fa-IR" dirty="0"/>
              <a:t>زیر تقسیم می‌شود </a:t>
            </a:r>
            <a:r>
              <a:rPr lang="en-US" dirty="0"/>
              <a:t>:</a:t>
            </a:r>
            <a:endParaRPr lang="fa-IR" dirty="0"/>
          </a:p>
          <a:p>
            <a:r>
              <a:rPr lang="fa-IR" dirty="0">
                <a:hlinkClick r:id="rId3" tooltip="پلئیستوسن"/>
              </a:rPr>
              <a:t>(پلئیستوسن</a:t>
            </a:r>
            <a:r>
              <a:rPr lang="en-US" dirty="0"/>
              <a:t> (</a:t>
            </a:r>
            <a:r>
              <a:rPr lang="fa-IR" dirty="0"/>
              <a:t>حدود دو میلیون سال تا یازده هزار سال قبل</a:t>
            </a:r>
            <a:r>
              <a:rPr lang="en-US" dirty="0"/>
              <a:t>)</a:t>
            </a:r>
            <a:r>
              <a:rPr lang="fa-IR" dirty="0">
                <a:hlinkClick r:id="rId4" tooltip="هولوسن"/>
              </a:rPr>
              <a:t>هولوسن</a:t>
            </a:r>
            <a:r>
              <a:rPr lang="en-US" dirty="0"/>
              <a:t> (</a:t>
            </a:r>
            <a:r>
              <a:rPr lang="fa-IR" dirty="0"/>
              <a:t>حدود یازده هزار سال قبل تا عهد حاضر</a:t>
            </a:r>
          </a:p>
        </p:txBody>
      </p:sp>
    </p:spTree>
  </p:cSld>
  <p:clrMapOvr>
    <a:masterClrMapping/>
  </p:clrMapOvr>
  <p:transition>
    <p:pull dir="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
            <a:ext cx="9144000" cy="4247317"/>
          </a:xfrm>
          <a:prstGeom prst="rect">
            <a:avLst/>
          </a:prstGeom>
          <a:noFill/>
        </p:spPr>
        <p:txBody>
          <a:bodyPr wrap="square" rtlCol="1">
            <a:spAutoFit/>
          </a:bodyPr>
          <a:lstStyle/>
          <a:p>
            <a:r>
              <a:rPr lang="fa-IR" dirty="0">
                <a:hlinkClick r:id="rId2" tooltip="تریلوبیت‌ها"/>
              </a:rPr>
              <a:t>تریلوبیت‌ها</a:t>
            </a:r>
            <a:r>
              <a:rPr lang="en-US" dirty="0"/>
              <a:t> </a:t>
            </a:r>
            <a:r>
              <a:rPr lang="fa-IR" dirty="0"/>
              <a:t>در ابتدای دوره بوجود آمدند و در سراسر این دوره وجود داشتند تا در پرمین منقرض شدند</a:t>
            </a:r>
            <a:endParaRPr lang="en-US" dirty="0"/>
          </a:p>
          <a:p>
            <a:r>
              <a:rPr lang="fa-IR" dirty="0"/>
              <a:t>در دوره بعدی یعنی </a:t>
            </a:r>
            <a:r>
              <a:rPr lang="fa-IR" b="1" dirty="0">
                <a:hlinkClick r:id="rId3" tooltip="دوونین"/>
              </a:rPr>
              <a:t>دوونین</a:t>
            </a:r>
            <a:r>
              <a:rPr lang="en-US" dirty="0"/>
              <a:t> </a:t>
            </a:r>
            <a:r>
              <a:rPr lang="fa-IR" dirty="0"/>
              <a:t>اولین دوزیستان و اولین درختان از نهان‌زادگان آوندی که با دانه تولید مثل می‌کردند، بوجود آمدند. همچنین در دوره </a:t>
            </a:r>
            <a:r>
              <a:rPr lang="fa-IR" b="1" dirty="0">
                <a:hlinkClick r:id="rId4" tooltip="کربونیفر"/>
              </a:rPr>
              <a:t>کربونیفر</a:t>
            </a:r>
            <a:r>
              <a:rPr lang="en-US" dirty="0"/>
              <a:t> </a:t>
            </a:r>
            <a:r>
              <a:rPr lang="fa-IR" dirty="0"/>
              <a:t>انواع گیاهان خشکی زی گسترش یافتند. گرمی هوا باعث توسعه جنگل‌های انبوه گردید که بخش بزرگی از </a:t>
            </a:r>
            <a:r>
              <a:rPr lang="fa-IR" dirty="0">
                <a:hlinkClick r:id="rId5" tooltip="نیمکره شمالی"/>
              </a:rPr>
              <a:t>نیمکره شمالی</a:t>
            </a:r>
            <a:r>
              <a:rPr lang="en-US" dirty="0"/>
              <a:t> </a:t>
            </a:r>
            <a:r>
              <a:rPr lang="fa-IR" dirty="0"/>
              <a:t>را در بر گرفت</a:t>
            </a:r>
            <a:r>
              <a:rPr lang="en-US" dirty="0"/>
              <a:t>. </a:t>
            </a:r>
            <a:r>
              <a:rPr lang="fa-IR" dirty="0">
                <a:hlinkClick r:id="rId6" tooltip="زغال سنگ"/>
              </a:rPr>
              <a:t>زغال سنگ</a:t>
            </a:r>
            <a:r>
              <a:rPr lang="en-US" dirty="0"/>
              <a:t> </a:t>
            </a:r>
            <a:r>
              <a:rPr lang="fa-IR" dirty="0"/>
              <a:t>موجود در بخش‌هایی از </a:t>
            </a:r>
            <a:r>
              <a:rPr lang="fa-IR" dirty="0">
                <a:hlinkClick r:id="rId7" tooltip="آمریکا"/>
              </a:rPr>
              <a:t>آمریکا</a:t>
            </a:r>
            <a:r>
              <a:rPr lang="en-US" dirty="0"/>
              <a:t> </a:t>
            </a:r>
            <a:r>
              <a:rPr lang="fa-IR" dirty="0"/>
              <a:t>و </a:t>
            </a:r>
            <a:r>
              <a:rPr lang="fa-IR" dirty="0">
                <a:hlinkClick r:id="rId8" tooltip="اروپا"/>
              </a:rPr>
              <a:t>اروپا</a:t>
            </a:r>
            <a:r>
              <a:rPr lang="en-US" dirty="0"/>
              <a:t> </a:t>
            </a:r>
            <a:r>
              <a:rPr lang="fa-IR" dirty="0"/>
              <a:t>از مدفون شدن این گیاهان تشکیل شده‌است. در دریاهای این دوره نیز گروهی از بی‌مهرگان به نام بازوپایان زیست می‌کردند که دارای دو صدف بالایی و پایینی بودند. که از آن جمله می‌توان به بازوپایان اسپیریفر اشاره نمود</a:t>
            </a:r>
            <a:r>
              <a:rPr lang="en-US" dirty="0"/>
              <a:t>.</a:t>
            </a:r>
            <a:br>
              <a:rPr lang="en-US" dirty="0"/>
            </a:br>
            <a:r>
              <a:rPr lang="fa-IR" dirty="0"/>
              <a:t>در دوره کربونیفر اولین خزنده که شبیه سوسمار بود ظاهر شد. این خزنده بر خلاف دوزیستان قادر به تخم گذاری در خشکی بود. در دوره پرمین تعداد این نوع خزندگان زیاد شد و تعدادی از جانداران گذشته مانند تریلوبیت‌ها منقرض شدند. دسته‌بندی زمان‌های زمین‌شناختی به دوران‌های گوناگون به کارهای </a:t>
            </a:r>
            <a:r>
              <a:rPr lang="fa-IR" dirty="0">
                <a:hlinkClick r:id="rId9" tooltip="جووانی آردوئینو (صفحه وجود ندارد)"/>
              </a:rPr>
              <a:t>جووانی آردوئینو</a:t>
            </a:r>
            <a:r>
              <a:rPr lang="en-US" dirty="0"/>
              <a:t> </a:t>
            </a:r>
            <a:r>
              <a:rPr lang="fa-IR" dirty="0"/>
              <a:t>در سده ۱۸ میلادی برمی‌گردد</a:t>
            </a:r>
            <a:r>
              <a:rPr lang="en-US" dirty="0"/>
              <a:t>.</a:t>
            </a:r>
          </a:p>
          <a:p>
            <a:r>
              <a:rPr lang="fa-IR" dirty="0"/>
              <a:t>دوران دیرینه‌زیستی که از حدود ۵۹۰ میلیون سال پیش آغاز و در ۲۲۵ میلیون سال پیش پایان یافت، </a:t>
            </a:r>
            <a:endParaRPr lang="en-US" dirty="0"/>
          </a:p>
          <a:p>
            <a:endParaRPr lang="fa-IR" dirty="0"/>
          </a:p>
        </p:txBody>
      </p:sp>
      <p:pic>
        <p:nvPicPr>
          <p:cNvPr id="2050" name="Picture 2" descr="C:\Users\parsian\Desktop\New folder\تیلوبیت ها .jpg"/>
          <p:cNvPicPr>
            <a:picLocks noChangeAspect="1" noChangeArrowheads="1"/>
          </p:cNvPicPr>
          <p:nvPr/>
        </p:nvPicPr>
        <p:blipFill>
          <a:blip r:embed="rId10"/>
          <a:srcRect/>
          <a:stretch>
            <a:fillRect/>
          </a:stretch>
        </p:blipFill>
        <p:spPr bwMode="auto">
          <a:xfrm>
            <a:off x="0" y="4143375"/>
            <a:ext cx="2857500" cy="2714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2" descr="C:\Users\parsian\Desktop\New folder\Silurianfishes_ntm_1905_smit_1929.gif"/>
          <p:cNvPicPr>
            <a:picLocks noChangeAspect="1" noChangeArrowheads="1"/>
          </p:cNvPicPr>
          <p:nvPr/>
        </p:nvPicPr>
        <p:blipFill>
          <a:blip r:embed="rId11"/>
          <a:srcRect/>
          <a:stretch>
            <a:fillRect/>
          </a:stretch>
        </p:blipFill>
        <p:spPr bwMode="auto">
          <a:xfrm>
            <a:off x="5214942" y="4140050"/>
            <a:ext cx="3929058" cy="2717950"/>
          </a:xfrm>
          <a:prstGeom prst="rect">
            <a:avLst/>
          </a:prstGeom>
          <a:ln>
            <a:noFill/>
          </a:ln>
          <a:effectLst>
            <a:softEdge rad="112500"/>
          </a:effectLst>
        </p:spPr>
      </p:pic>
    </p:spTree>
  </p:cSld>
  <p:clrMapOvr>
    <a:masterClrMapping/>
  </p:clrMapOvr>
  <p:transition>
    <p:split dir="in"/>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268</TotalTime>
  <Words>4539</Words>
  <Application>Microsoft Office PowerPoint</Application>
  <PresentationFormat>On-screen Show (4:3)</PresentationFormat>
  <Paragraphs>130</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Trek</vt:lpstr>
      <vt:lpstr>به نام خداوند مهربان</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parsian</dc:creator>
  <cp:lastModifiedBy>Windows User</cp:lastModifiedBy>
  <cp:revision>103</cp:revision>
  <dcterms:created xsi:type="dcterms:W3CDTF">2013-09-30T07:34:59Z</dcterms:created>
  <dcterms:modified xsi:type="dcterms:W3CDTF">2020-05-10T01:33:06Z</dcterms:modified>
</cp:coreProperties>
</file>