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69" r:id="rId2"/>
    <p:sldId id="340" r:id="rId3"/>
    <p:sldId id="358" r:id="rId4"/>
    <p:sldId id="368" r:id="rId5"/>
    <p:sldId id="367" r:id="rId6"/>
    <p:sldId id="359" r:id="rId7"/>
    <p:sldId id="360" r:id="rId8"/>
    <p:sldId id="361" r:id="rId9"/>
    <p:sldId id="362" r:id="rId10"/>
    <p:sldId id="363" r:id="rId11"/>
    <p:sldId id="34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B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31" autoAdjust="0"/>
    <p:restoredTop sz="94660" autoAdjust="0"/>
  </p:normalViewPr>
  <p:slideViewPr>
    <p:cSldViewPr snapToGrid="0">
      <p:cViewPr varScale="1">
        <p:scale>
          <a:sx n="73" d="100"/>
          <a:sy n="73" d="100"/>
        </p:scale>
        <p:origin x="444"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6.wmf"/><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417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3376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3121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8652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099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4887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9247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84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036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4941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2076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549250-D254-4458-90E5-432B7F99209C}" type="datetimeFigureOut">
              <a:rPr lang="en-US" smtClean="0">
                <a:solidFill>
                  <a:prstClr val="black">
                    <a:tint val="75000"/>
                  </a:prstClr>
                </a:solidFill>
              </a:rPr>
              <a:pPr/>
              <a:t>4/24/2018</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60937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oleObject" Target="../embeddings/oleObject5.bin"/><Relationship Id="rId3" Type="http://schemas.openxmlformats.org/officeDocument/2006/relationships/image" Target="../media/image10.png"/><Relationship Id="rId7" Type="http://schemas.openxmlformats.org/officeDocument/2006/relationships/oleObject" Target="../embeddings/oleObject2.bin"/><Relationship Id="rId12" Type="http://schemas.openxmlformats.org/officeDocument/2006/relationships/image" Target="../media/image7.wmf"/><Relationship Id="rId2" Type="http://schemas.openxmlformats.org/officeDocument/2006/relationships/slideLayout" Target="../slideLayouts/slideLayout7.xml"/><Relationship Id="rId16" Type="http://schemas.openxmlformats.org/officeDocument/2006/relationships/image" Target="../media/image9.wmf"/><Relationship Id="rId1" Type="http://schemas.openxmlformats.org/officeDocument/2006/relationships/vmlDrawing" Target="../drawings/vmlDrawing1.vml"/><Relationship Id="rId6" Type="http://schemas.openxmlformats.org/officeDocument/2006/relationships/image" Target="../media/image4.w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oleObject" Target="../embeddings/oleObject6.bin"/><Relationship Id="rId10" Type="http://schemas.openxmlformats.org/officeDocument/2006/relationships/image" Target="../media/image6.wmf"/><Relationship Id="rId4" Type="http://schemas.openxmlformats.org/officeDocument/2006/relationships/image" Target="../media/image11.png"/><Relationship Id="rId9" Type="http://schemas.openxmlformats.org/officeDocument/2006/relationships/oleObject" Target="../embeddings/oleObject3.bin"/><Relationship Id="rId14" Type="http://schemas.openxmlformats.org/officeDocument/2006/relationships/image" Target="../media/image8.wmf"/></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3.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8.bin"/><Relationship Id="rId5" Type="http://schemas.openxmlformats.org/officeDocument/2006/relationships/image" Target="../media/image12.wmf"/><Relationship Id="rId4" Type="http://schemas.openxmlformats.org/officeDocument/2006/relationships/oleObject" Target="../embeddings/oleObject7.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10.bin"/><Relationship Id="rId4" Type="http://schemas.openxmlformats.org/officeDocument/2006/relationships/image" Target="../media/image15.wmf"/></Relationships>
</file>

<file path=ppt/slides/_rels/slide8.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6.wmf"/><Relationship Id="rId5" Type="http://schemas.openxmlformats.org/officeDocument/2006/relationships/oleObject" Target="../embeddings/oleObject13.bin"/><Relationship Id="rId4" Type="http://schemas.openxmlformats.org/officeDocument/2006/relationships/image" Target="../media/image18.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6.bin"/><Relationship Id="rId4" Type="http://schemas.openxmlformats.org/officeDocument/2006/relationships/image" Target="../media/image20.w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20.bin"/><Relationship Id="rId3" Type="http://schemas.openxmlformats.org/officeDocument/2006/relationships/oleObject" Target="../embeddings/oleObject17.bin"/><Relationship Id="rId7" Type="http://schemas.openxmlformats.org/officeDocument/2006/relationships/image" Target="../media/image21.wmf"/><Relationship Id="rId12" Type="http://schemas.openxmlformats.org/officeDocument/2006/relationships/image" Target="../media/image23.w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9.bin"/><Relationship Id="rId11" Type="http://schemas.openxmlformats.org/officeDocument/2006/relationships/oleObject" Target="../embeddings/oleObject22.bin"/><Relationship Id="rId5" Type="http://schemas.openxmlformats.org/officeDocument/2006/relationships/oleObject" Target="../embeddings/oleObject18.bin"/><Relationship Id="rId10" Type="http://schemas.openxmlformats.org/officeDocument/2006/relationships/oleObject" Target="../embeddings/oleObject21.bin"/><Relationship Id="rId4" Type="http://schemas.openxmlformats.org/officeDocument/2006/relationships/image" Target="../media/image20.wmf"/><Relationship Id="rId9" Type="http://schemas.openxmlformats.org/officeDocument/2006/relationships/image" Target="../media/image22.wmf"/></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72587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11726"/>
          <a:stretch/>
        </p:blipFill>
        <p:spPr>
          <a:xfrm>
            <a:off x="180955" y="4245473"/>
            <a:ext cx="3153088" cy="23430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2813" y="4022403"/>
            <a:ext cx="2504050" cy="2835597"/>
          </a:xfrm>
          <a:prstGeom prst="rect">
            <a:avLst/>
          </a:prstGeom>
        </p:spPr>
      </p:pic>
      <p:sp>
        <p:nvSpPr>
          <p:cNvPr id="5" name="TextBox 4"/>
          <p:cNvSpPr txBox="1"/>
          <p:nvPr/>
        </p:nvSpPr>
        <p:spPr>
          <a:xfrm>
            <a:off x="3245757" y="1233501"/>
            <a:ext cx="5486400" cy="3785652"/>
          </a:xfrm>
          <a:prstGeom prst="rect">
            <a:avLst/>
          </a:prstGeom>
          <a:noFill/>
        </p:spPr>
        <p:txBody>
          <a:bodyPr wrap="square" rtlCol="0">
            <a:spAutoFit/>
          </a:bodyPr>
          <a:lstStyle/>
          <a:p>
            <a:pPr algn="ctr" rtl="1"/>
            <a:r>
              <a:rPr lang="fa-IR" sz="4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ریاضی چهارم  دبستان</a:t>
            </a:r>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a:p>
            <a:pPr algn="ctr" rtl="1"/>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a:p>
            <a:pPr algn="ctr" rtl="1"/>
            <a:r>
              <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مبحث </a:t>
            </a:r>
            <a:r>
              <a:rPr lang="fa-IR" sz="4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:اندازه گیری زمان</a:t>
            </a:r>
          </a:p>
          <a:p>
            <a:pPr algn="ctr" rtl="1"/>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p:txBody>
      </p:sp>
    </p:spTree>
    <p:extLst>
      <p:ext uri="{BB962C8B-B14F-4D97-AF65-F5344CB8AC3E}">
        <p14:creationId xmlns:p14="http://schemas.microsoft.com/office/powerpoint/2010/main" val="39086704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218" y="2030220"/>
            <a:ext cx="12125731" cy="1754326"/>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حل مسئله : </a:t>
            </a: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علی به مدت 80 دقیقه در آموزشگاه بود.اگر او ساعت 18:30 از آموزشگاه خارج شده باشد.در چه ساعتی وارد آموزشگاه شده است؟</a:t>
            </a:r>
            <a:endParaRPr lang="fa-IR" sz="2400" b="1" dirty="0">
              <a:cs typeface="B Nazanin" panose="00000400000000000000" pitchFamily="2" charset="-78"/>
            </a:endParaRPr>
          </a:p>
        </p:txBody>
      </p:sp>
      <p:pic>
        <p:nvPicPr>
          <p:cNvPr id="4" name="Picture 3"/>
          <p:cNvPicPr>
            <a:picLocks noChangeAspect="1"/>
          </p:cNvPicPr>
          <p:nvPr/>
        </p:nvPicPr>
        <p:blipFill>
          <a:blip r:embed="rId3"/>
          <a:stretch>
            <a:fillRect/>
          </a:stretch>
        </p:blipFill>
        <p:spPr>
          <a:xfrm>
            <a:off x="1814732" y="4256744"/>
            <a:ext cx="4446011" cy="1628775"/>
          </a:xfrm>
          <a:prstGeom prst="rect">
            <a:avLst/>
          </a:prstGeom>
        </p:spPr>
      </p:pic>
      <p:pic>
        <p:nvPicPr>
          <p:cNvPr id="10" name="Picture 9"/>
          <p:cNvPicPr>
            <a:picLocks noChangeAspect="1"/>
          </p:cNvPicPr>
          <p:nvPr/>
        </p:nvPicPr>
        <p:blipFill>
          <a:blip r:embed="rId4"/>
          <a:stretch>
            <a:fillRect/>
          </a:stretch>
        </p:blipFill>
        <p:spPr>
          <a:xfrm>
            <a:off x="2241396" y="4558286"/>
            <a:ext cx="3705225" cy="771525"/>
          </a:xfrm>
          <a:prstGeom prst="rect">
            <a:avLst/>
          </a:prstGeom>
        </p:spPr>
      </p:pic>
      <p:graphicFrame>
        <p:nvGraphicFramePr>
          <p:cNvPr id="11" name="Object 10"/>
          <p:cNvGraphicFramePr>
            <a:graphicFrameLocks noChangeAspect="1"/>
          </p:cNvGraphicFramePr>
          <p:nvPr>
            <p:extLst>
              <p:ext uri="{D42A27DB-BD31-4B8C-83A1-F6EECF244321}">
                <p14:modId xmlns:p14="http://schemas.microsoft.com/office/powerpoint/2010/main" val="3126431196"/>
              </p:ext>
            </p:extLst>
          </p:nvPr>
        </p:nvGraphicFramePr>
        <p:xfrm>
          <a:off x="1661338" y="4102662"/>
          <a:ext cx="744728" cy="308163"/>
        </p:xfrm>
        <a:graphic>
          <a:graphicData uri="http://schemas.openxmlformats.org/presentationml/2006/ole">
            <mc:AlternateContent xmlns:mc="http://schemas.openxmlformats.org/markup-compatibility/2006">
              <mc:Choice xmlns:v="urn:schemas-microsoft-com:vml" Requires="v">
                <p:oleObj spid="_x0000_s1140" name="Equation" r:id="rId5" imgW="368280" imgH="152280" progId="Equation.DSMT4">
                  <p:embed/>
                </p:oleObj>
              </mc:Choice>
              <mc:Fallback>
                <p:oleObj name="Equation" r:id="rId5" imgW="368280" imgH="152280" progId="Equation.DSMT4">
                  <p:embed/>
                  <p:pic>
                    <p:nvPicPr>
                      <p:cNvPr id="0" name=""/>
                      <p:cNvPicPr/>
                      <p:nvPr/>
                    </p:nvPicPr>
                    <p:blipFill>
                      <a:blip r:embed="rId6"/>
                      <a:stretch>
                        <a:fillRect/>
                      </a:stretch>
                    </p:blipFill>
                    <p:spPr>
                      <a:xfrm>
                        <a:off x="1661338" y="4102662"/>
                        <a:ext cx="744728" cy="308163"/>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05707576"/>
              </p:ext>
            </p:extLst>
          </p:nvPr>
        </p:nvGraphicFramePr>
        <p:xfrm>
          <a:off x="2954338" y="4102100"/>
          <a:ext cx="771525" cy="307975"/>
        </p:xfrm>
        <a:graphic>
          <a:graphicData uri="http://schemas.openxmlformats.org/presentationml/2006/ole">
            <mc:AlternateContent xmlns:mc="http://schemas.openxmlformats.org/markup-compatibility/2006">
              <mc:Choice xmlns:v="urn:schemas-microsoft-com:vml" Requires="v">
                <p:oleObj spid="_x0000_s1141" name="Equation" r:id="rId7" imgW="380880" imgH="152280" progId="Equation.DSMT4">
                  <p:embed/>
                </p:oleObj>
              </mc:Choice>
              <mc:Fallback>
                <p:oleObj name="Equation" r:id="rId7" imgW="380880" imgH="152280" progId="Equation.DSMT4">
                  <p:embed/>
                  <p:pic>
                    <p:nvPicPr>
                      <p:cNvPr id="0" name=""/>
                      <p:cNvPicPr/>
                      <p:nvPr/>
                    </p:nvPicPr>
                    <p:blipFill>
                      <a:blip r:embed="rId8"/>
                      <a:stretch>
                        <a:fillRect/>
                      </a:stretch>
                    </p:blipFill>
                    <p:spPr>
                      <a:xfrm>
                        <a:off x="2954338" y="4102100"/>
                        <a:ext cx="771525" cy="307975"/>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184563"/>
              </p:ext>
            </p:extLst>
          </p:nvPr>
        </p:nvGraphicFramePr>
        <p:xfrm>
          <a:off x="5580648" y="4099540"/>
          <a:ext cx="771525" cy="307975"/>
        </p:xfrm>
        <a:graphic>
          <a:graphicData uri="http://schemas.openxmlformats.org/presentationml/2006/ole">
            <mc:AlternateContent xmlns:mc="http://schemas.openxmlformats.org/markup-compatibility/2006">
              <mc:Choice xmlns:v="urn:schemas-microsoft-com:vml" Requires="v">
                <p:oleObj spid="_x0000_s1142" name="Equation" r:id="rId9" imgW="380880" imgH="152280" progId="Equation.DSMT4">
                  <p:embed/>
                </p:oleObj>
              </mc:Choice>
              <mc:Fallback>
                <p:oleObj name="Equation" r:id="rId9" imgW="380880" imgH="152280" progId="Equation.DSMT4">
                  <p:embed/>
                  <p:pic>
                    <p:nvPicPr>
                      <p:cNvPr id="0" name=""/>
                      <p:cNvPicPr/>
                      <p:nvPr/>
                    </p:nvPicPr>
                    <p:blipFill>
                      <a:blip r:embed="rId10"/>
                      <a:stretch>
                        <a:fillRect/>
                      </a:stretch>
                    </p:blipFill>
                    <p:spPr>
                      <a:xfrm>
                        <a:off x="5580648" y="4099540"/>
                        <a:ext cx="771525" cy="307975"/>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300400706"/>
              </p:ext>
            </p:extLst>
          </p:nvPr>
        </p:nvGraphicFramePr>
        <p:xfrm>
          <a:off x="4475163" y="4975225"/>
          <a:ext cx="333375" cy="307975"/>
        </p:xfrm>
        <a:graphic>
          <a:graphicData uri="http://schemas.openxmlformats.org/presentationml/2006/ole">
            <mc:AlternateContent xmlns:mc="http://schemas.openxmlformats.org/markup-compatibility/2006">
              <mc:Choice xmlns:v="urn:schemas-microsoft-com:vml" Requires="v">
                <p:oleObj spid="_x0000_s1143" name="Equation" r:id="rId11" imgW="164880" imgH="152280" progId="Equation.DSMT4">
                  <p:embed/>
                </p:oleObj>
              </mc:Choice>
              <mc:Fallback>
                <p:oleObj name="Equation" r:id="rId11" imgW="164880" imgH="152280" progId="Equation.DSMT4">
                  <p:embed/>
                  <p:pic>
                    <p:nvPicPr>
                      <p:cNvPr id="0" name=""/>
                      <p:cNvPicPr/>
                      <p:nvPr/>
                    </p:nvPicPr>
                    <p:blipFill>
                      <a:blip r:embed="rId12"/>
                      <a:stretch>
                        <a:fillRect/>
                      </a:stretch>
                    </p:blipFill>
                    <p:spPr>
                      <a:xfrm>
                        <a:off x="4475163" y="4975225"/>
                        <a:ext cx="333375" cy="307975"/>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25072888"/>
              </p:ext>
            </p:extLst>
          </p:nvPr>
        </p:nvGraphicFramePr>
        <p:xfrm>
          <a:off x="2745446" y="4972184"/>
          <a:ext cx="333375" cy="307975"/>
        </p:xfrm>
        <a:graphic>
          <a:graphicData uri="http://schemas.openxmlformats.org/presentationml/2006/ole">
            <mc:AlternateContent xmlns:mc="http://schemas.openxmlformats.org/markup-compatibility/2006">
              <mc:Choice xmlns:v="urn:schemas-microsoft-com:vml" Requires="v">
                <p:oleObj spid="_x0000_s1144" name="Equation" r:id="rId13" imgW="164880" imgH="152280" progId="Equation.DSMT4">
                  <p:embed/>
                </p:oleObj>
              </mc:Choice>
              <mc:Fallback>
                <p:oleObj name="Equation" r:id="rId13" imgW="164880" imgH="152280" progId="Equation.DSMT4">
                  <p:embed/>
                  <p:pic>
                    <p:nvPicPr>
                      <p:cNvPr id="0" name=""/>
                      <p:cNvPicPr/>
                      <p:nvPr/>
                    </p:nvPicPr>
                    <p:blipFill>
                      <a:blip r:embed="rId14"/>
                      <a:stretch>
                        <a:fillRect/>
                      </a:stretch>
                    </p:blipFill>
                    <p:spPr>
                      <a:xfrm>
                        <a:off x="2745446" y="4972184"/>
                        <a:ext cx="333375" cy="307975"/>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011537431"/>
              </p:ext>
            </p:extLst>
          </p:nvPr>
        </p:nvGraphicFramePr>
        <p:xfrm>
          <a:off x="3927320" y="5855397"/>
          <a:ext cx="333375" cy="307975"/>
        </p:xfrm>
        <a:graphic>
          <a:graphicData uri="http://schemas.openxmlformats.org/presentationml/2006/ole">
            <mc:AlternateContent xmlns:mc="http://schemas.openxmlformats.org/markup-compatibility/2006">
              <mc:Choice xmlns:v="urn:schemas-microsoft-com:vml" Requires="v">
                <p:oleObj spid="_x0000_s1145" name="Equation" r:id="rId15" imgW="164880" imgH="152280" progId="Equation.DSMT4">
                  <p:embed/>
                </p:oleObj>
              </mc:Choice>
              <mc:Fallback>
                <p:oleObj name="Equation" r:id="rId15" imgW="164880" imgH="152280" progId="Equation.DSMT4">
                  <p:embed/>
                  <p:pic>
                    <p:nvPicPr>
                      <p:cNvPr id="0" name=""/>
                      <p:cNvPicPr/>
                      <p:nvPr/>
                    </p:nvPicPr>
                    <p:blipFill>
                      <a:blip r:embed="rId16"/>
                      <a:stretch>
                        <a:fillRect/>
                      </a:stretch>
                    </p:blipFill>
                    <p:spPr>
                      <a:xfrm>
                        <a:off x="3927320" y="5855397"/>
                        <a:ext cx="333375" cy="307975"/>
                      </a:xfrm>
                      <a:prstGeom prst="rect">
                        <a:avLst/>
                      </a:prstGeom>
                    </p:spPr>
                  </p:pic>
                </p:oleObj>
              </mc:Fallback>
            </mc:AlternateContent>
          </a:graphicData>
        </a:graphic>
      </p:graphicFrame>
      <p:sp>
        <p:nvSpPr>
          <p:cNvPr id="17" name="Rectangle 16"/>
          <p:cNvSpPr/>
          <p:nvPr/>
        </p:nvSpPr>
        <p:spPr>
          <a:xfrm>
            <a:off x="3927320" y="4938735"/>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18" name="Rectangle 17"/>
          <p:cNvSpPr/>
          <p:nvPr/>
        </p:nvSpPr>
        <p:spPr>
          <a:xfrm>
            <a:off x="2239318" y="4964878"/>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19" name="Rectangle 18"/>
          <p:cNvSpPr/>
          <p:nvPr/>
        </p:nvSpPr>
        <p:spPr>
          <a:xfrm>
            <a:off x="3364982" y="5838350"/>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20" name="Rectangle 19"/>
          <p:cNvSpPr/>
          <p:nvPr/>
        </p:nvSpPr>
        <p:spPr>
          <a:xfrm>
            <a:off x="938530" y="3840834"/>
            <a:ext cx="1095172" cy="369332"/>
          </a:xfrm>
          <a:prstGeom prst="rect">
            <a:avLst/>
          </a:prstGeom>
        </p:spPr>
        <p:txBody>
          <a:bodyPr wrap="none">
            <a:spAutoFit/>
          </a:bodyPr>
          <a:lstStyle/>
          <a:p>
            <a:r>
              <a:rPr lang="fa-IR" b="1" dirty="0" smtClean="0">
                <a:cs typeface="B Nazanin" panose="00000400000000000000" pitchFamily="2" charset="-78"/>
              </a:rPr>
              <a:t>ساعت ورود</a:t>
            </a:r>
            <a:endParaRPr lang="en-US" dirty="0"/>
          </a:p>
        </p:txBody>
      </p:sp>
      <p:sp>
        <p:nvSpPr>
          <p:cNvPr id="21" name="Rectangle 20"/>
          <p:cNvSpPr/>
          <p:nvPr/>
        </p:nvSpPr>
        <p:spPr>
          <a:xfrm>
            <a:off x="5962479" y="3736641"/>
            <a:ext cx="1191352" cy="369332"/>
          </a:xfrm>
          <a:prstGeom prst="rect">
            <a:avLst/>
          </a:prstGeom>
        </p:spPr>
        <p:txBody>
          <a:bodyPr wrap="none">
            <a:spAutoFit/>
          </a:bodyPr>
          <a:lstStyle/>
          <a:p>
            <a:r>
              <a:rPr lang="fa-IR" b="1" dirty="0" smtClean="0">
                <a:cs typeface="B Nazanin" panose="00000400000000000000" pitchFamily="2" charset="-78"/>
              </a:rPr>
              <a:t>ساعت خروج</a:t>
            </a:r>
            <a:endParaRPr lang="en-US" dirty="0"/>
          </a:p>
        </p:txBody>
      </p:sp>
    </p:spTree>
    <p:extLst>
      <p:ext uri="{BB962C8B-B14F-4D97-AF65-F5344CB8AC3E}">
        <p14:creationId xmlns:p14="http://schemas.microsoft.com/office/powerpoint/2010/main" val="2551914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2218" y="2030220"/>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اندازه گیری زمان :</a:t>
            </a:r>
          </a:p>
          <a:p>
            <a:pPr algn="r" rtl="1">
              <a:lnSpc>
                <a:spcPct val="150000"/>
              </a:lnSpc>
            </a:pPr>
            <a:r>
              <a:rPr lang="fa-IR" sz="2400" b="1" dirty="0" smtClean="0">
                <a:cs typeface="B Nazanin" panose="00000400000000000000" pitchFamily="2" charset="-78"/>
              </a:rPr>
              <a:t>در سال گذشته ،با ساعت و دقیقه و نحوه نمایش و نوشتن آن ها اشنا شده ایم بسیاری از مسائل مربوط به زمان را می توانیم با رسم یک ساعت حل کنیم.</a:t>
            </a:r>
          </a:p>
          <a:p>
            <a:pPr algn="r" rtl="1">
              <a:lnSpc>
                <a:spcPct val="150000"/>
              </a:lnSpc>
            </a:pPr>
            <a:r>
              <a:rPr lang="fa-IR" sz="2400" b="1" dirty="0" smtClean="0">
                <a:cs typeface="B Nazanin" panose="00000400000000000000" pitchFamily="2" charset="-78"/>
              </a:rPr>
              <a:t>مثال : چهل دقیقه بعد از ساعت 8:30 را به کمک ساعت رو به رو بدست آورید.</a:t>
            </a:r>
            <a:endParaRPr lang="fa-IR" sz="2400" b="1" dirty="0">
              <a:cs typeface="B Nazanin" panose="00000400000000000000" pitchFamily="2" charset="-78"/>
            </a:endParaRPr>
          </a:p>
          <a:p>
            <a:pPr algn="r" rtl="1">
              <a:lnSpc>
                <a:spcPct val="150000"/>
              </a:lnSpc>
            </a:pPr>
            <a:endParaRPr lang="fa-IR" sz="2400" b="1" dirty="0">
              <a:cs typeface="B Nazanin" panose="00000400000000000000" pitchFamily="2" charset="-78"/>
            </a:endParaRPr>
          </a:p>
        </p:txBody>
      </p:sp>
      <p:pic>
        <p:nvPicPr>
          <p:cNvPr id="4" name="Picture 3"/>
          <p:cNvPicPr>
            <a:picLocks noChangeAspect="1"/>
          </p:cNvPicPr>
          <p:nvPr/>
        </p:nvPicPr>
        <p:blipFill rotWithShape="1">
          <a:blip r:embed="rId3"/>
          <a:srcRect l="15815" t="54846" r="69480" b="22596"/>
          <a:stretch/>
        </p:blipFill>
        <p:spPr>
          <a:xfrm>
            <a:off x="604911" y="4067459"/>
            <a:ext cx="1913206" cy="1650166"/>
          </a:xfrm>
          <a:prstGeom prst="rect">
            <a:avLst/>
          </a:prstGeom>
        </p:spPr>
      </p:pic>
      <p:cxnSp>
        <p:nvCxnSpPr>
          <p:cNvPr id="6" name="Straight Arrow Connector 5"/>
          <p:cNvCxnSpPr/>
          <p:nvPr/>
        </p:nvCxnSpPr>
        <p:spPr>
          <a:xfrm flipV="1">
            <a:off x="1674056" y="4670474"/>
            <a:ext cx="393895" cy="236136"/>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7" name="Straight Arrow Connector 6"/>
          <p:cNvCxnSpPr/>
          <p:nvPr/>
        </p:nvCxnSpPr>
        <p:spPr>
          <a:xfrm>
            <a:off x="1674056" y="4983201"/>
            <a:ext cx="0" cy="320319"/>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V="1">
            <a:off x="1674056" y="4375052"/>
            <a:ext cx="0" cy="517490"/>
          </a:xfrm>
          <a:prstGeom prst="line">
            <a:avLst/>
          </a:prstGeom>
          <a:ln w="28575">
            <a:prstDash val="sysDash"/>
          </a:ln>
        </p:spPr>
        <p:style>
          <a:lnRef idx="1">
            <a:schemeClr val="accent2"/>
          </a:lnRef>
          <a:fillRef idx="0">
            <a:schemeClr val="accent2"/>
          </a:fillRef>
          <a:effectRef idx="0">
            <a:schemeClr val="accent2"/>
          </a:effectRef>
          <a:fontRef idx="minor">
            <a:schemeClr val="tx1"/>
          </a:fontRef>
        </p:style>
      </p:cxnSp>
      <p:sp>
        <p:nvSpPr>
          <p:cNvPr id="12" name="Arc 11"/>
          <p:cNvSpPr/>
          <p:nvPr/>
        </p:nvSpPr>
        <p:spPr>
          <a:xfrm rot="13356014">
            <a:off x="1581211" y="4568658"/>
            <a:ext cx="579585" cy="636936"/>
          </a:xfrm>
          <a:prstGeom prst="arc">
            <a:avLst/>
          </a:prstGeom>
        </p:spPr>
        <p:style>
          <a:lnRef idx="1">
            <a:schemeClr val="accent5"/>
          </a:lnRef>
          <a:fillRef idx="0">
            <a:schemeClr val="accent5"/>
          </a:fillRef>
          <a:effectRef idx="0">
            <a:schemeClr val="accent5"/>
          </a:effectRef>
          <a:fontRef idx="minor">
            <a:schemeClr val="tx1"/>
          </a:fontRef>
        </p:style>
        <p:txBody>
          <a:bodyPr rtlCol="0" anchor="ctr"/>
          <a:lstStyle/>
          <a:p>
            <a:pPr algn="ctr"/>
            <a:endParaRPr lang="en-US"/>
          </a:p>
        </p:txBody>
      </p:sp>
      <p:sp>
        <p:nvSpPr>
          <p:cNvPr id="14" name="Arc 13"/>
          <p:cNvSpPr/>
          <p:nvPr/>
        </p:nvSpPr>
        <p:spPr>
          <a:xfrm rot="252921">
            <a:off x="1555456" y="4601696"/>
            <a:ext cx="256889" cy="457161"/>
          </a:xfrm>
          <a:prstGeom prst="arc">
            <a:avLst/>
          </a:prstGeom>
        </p:spPr>
        <p:style>
          <a:lnRef idx="1">
            <a:schemeClr val="accent5"/>
          </a:lnRef>
          <a:fillRef idx="0">
            <a:schemeClr val="accent5"/>
          </a:fillRef>
          <a:effectRef idx="0">
            <a:schemeClr val="accent5"/>
          </a:effectRef>
          <a:fontRef idx="minor">
            <a:schemeClr val="tx1"/>
          </a:fontRef>
        </p:style>
        <p:txBody>
          <a:bodyPr rtlCol="0" anchor="ctr"/>
          <a:lstStyle/>
          <a:p>
            <a:pPr algn="ctr"/>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682535590"/>
              </p:ext>
            </p:extLst>
          </p:nvPr>
        </p:nvGraphicFramePr>
        <p:xfrm>
          <a:off x="1702210" y="4434635"/>
          <a:ext cx="316572" cy="316572"/>
        </p:xfrm>
        <a:graphic>
          <a:graphicData uri="http://schemas.openxmlformats.org/presentationml/2006/ole">
            <mc:AlternateContent xmlns:mc="http://schemas.openxmlformats.org/markup-compatibility/2006">
              <mc:Choice xmlns:v="urn:schemas-microsoft-com:vml" Requires="v">
                <p:oleObj spid="_x0000_s6156" name="Equation" r:id="rId4" imgW="152280" imgH="152280" progId="Equation.DSMT4">
                  <p:embed/>
                </p:oleObj>
              </mc:Choice>
              <mc:Fallback>
                <p:oleObj name="Equation" r:id="rId4" imgW="152280" imgH="152280" progId="Equation.DSMT4">
                  <p:embed/>
                  <p:pic>
                    <p:nvPicPr>
                      <p:cNvPr id="0" name=""/>
                      <p:cNvPicPr/>
                      <p:nvPr/>
                    </p:nvPicPr>
                    <p:blipFill>
                      <a:blip r:embed="rId5"/>
                      <a:stretch>
                        <a:fillRect/>
                      </a:stretch>
                    </p:blipFill>
                    <p:spPr>
                      <a:xfrm>
                        <a:off x="1702210" y="4434635"/>
                        <a:ext cx="316572" cy="316572"/>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269847522"/>
              </p:ext>
            </p:extLst>
          </p:nvPr>
        </p:nvGraphicFramePr>
        <p:xfrm>
          <a:off x="1263650" y="4684713"/>
          <a:ext cx="344488" cy="317500"/>
        </p:xfrm>
        <a:graphic>
          <a:graphicData uri="http://schemas.openxmlformats.org/presentationml/2006/ole">
            <mc:AlternateContent xmlns:mc="http://schemas.openxmlformats.org/markup-compatibility/2006">
              <mc:Choice xmlns:v="urn:schemas-microsoft-com:vml" Requires="v">
                <p:oleObj spid="_x0000_s6157" name="Equation" r:id="rId6" imgW="164880" imgH="152280" progId="Equation.DSMT4">
                  <p:embed/>
                </p:oleObj>
              </mc:Choice>
              <mc:Fallback>
                <p:oleObj name="Equation" r:id="rId6" imgW="164880" imgH="152280" progId="Equation.DSMT4">
                  <p:embed/>
                  <p:pic>
                    <p:nvPicPr>
                      <p:cNvPr id="0" name=""/>
                      <p:cNvPicPr/>
                      <p:nvPr/>
                    </p:nvPicPr>
                    <p:blipFill>
                      <a:blip r:embed="rId7"/>
                      <a:stretch>
                        <a:fillRect/>
                      </a:stretch>
                    </p:blipFill>
                    <p:spPr>
                      <a:xfrm>
                        <a:off x="1263650" y="4684713"/>
                        <a:ext cx="344488" cy="317500"/>
                      </a:xfrm>
                      <a:prstGeom prst="rect">
                        <a:avLst/>
                      </a:prstGeom>
                    </p:spPr>
                  </p:pic>
                </p:oleObj>
              </mc:Fallback>
            </mc:AlternateContent>
          </a:graphicData>
        </a:graphic>
      </p:graphicFrame>
    </p:spTree>
    <p:extLst>
      <p:ext uri="{BB962C8B-B14F-4D97-AF65-F5344CB8AC3E}">
        <p14:creationId xmlns:p14="http://schemas.microsoft.com/office/powerpoint/2010/main" val="1246421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2218" y="2030220"/>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نمودار زمان </a:t>
            </a:r>
          </a:p>
          <a:p>
            <a:pPr algn="r" rtl="1">
              <a:lnSpc>
                <a:spcPct val="150000"/>
              </a:lnSpc>
            </a:pPr>
            <a:endParaRPr lang="fa-IR" sz="2400" b="1" dirty="0" smtClean="0">
              <a:cs typeface="B Nazanin" panose="00000400000000000000" pitchFamily="2" charset="-78"/>
            </a:endParaRPr>
          </a:p>
          <a:p>
            <a:pPr algn="r" rtl="1">
              <a:lnSpc>
                <a:spcPct val="150000"/>
              </a:lnSpc>
            </a:pPr>
            <a:r>
              <a:rPr lang="fa-IR" sz="2400" b="1" dirty="0" smtClean="0">
                <a:cs typeface="B Nazanin" panose="00000400000000000000" pitchFamily="2" charset="-78"/>
              </a:rPr>
              <a:t>برای سادگی در حل مسائل مربوط به زمان می توانیم از نمودار زمان نیز به صورت رو به رو استفاده کنیم.</a:t>
            </a:r>
          </a:p>
          <a:p>
            <a:pPr algn="r" rtl="1">
              <a:lnSpc>
                <a:spcPct val="150000"/>
              </a:lnSpc>
            </a:pP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مثال)40 دقیقه بعداز 3:30 را بدست آورید.</a:t>
            </a:r>
            <a:endParaRPr lang="fa-IR" sz="2400" b="1" dirty="0">
              <a:cs typeface="B Nazanin" panose="00000400000000000000" pitchFamily="2" charset="-78"/>
            </a:endParaRPr>
          </a:p>
        </p:txBody>
      </p:sp>
      <p:cxnSp>
        <p:nvCxnSpPr>
          <p:cNvPr id="6" name="Straight Connector 5"/>
          <p:cNvCxnSpPr/>
          <p:nvPr/>
        </p:nvCxnSpPr>
        <p:spPr>
          <a:xfrm>
            <a:off x="551595" y="4345079"/>
            <a:ext cx="344244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V="1">
            <a:off x="690548" y="4199348"/>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V="1">
            <a:off x="3572701" y="4196013"/>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10" name="Rectangle 9"/>
          <p:cNvSpPr/>
          <p:nvPr/>
        </p:nvSpPr>
        <p:spPr>
          <a:xfrm>
            <a:off x="366581" y="3762782"/>
            <a:ext cx="647934" cy="369332"/>
          </a:xfrm>
          <a:prstGeom prst="rect">
            <a:avLst/>
          </a:prstGeom>
        </p:spPr>
        <p:txBody>
          <a:bodyPr wrap="none">
            <a:spAutoFit/>
          </a:bodyPr>
          <a:lstStyle/>
          <a:p>
            <a:r>
              <a:rPr lang="fa-IR" b="1" dirty="0" smtClean="0">
                <a:cs typeface="B Nazanin" panose="00000400000000000000" pitchFamily="2" charset="-78"/>
              </a:rPr>
              <a:t>شروع</a:t>
            </a:r>
            <a:endParaRPr lang="en-US" dirty="0"/>
          </a:p>
        </p:txBody>
      </p:sp>
      <p:sp>
        <p:nvSpPr>
          <p:cNvPr id="11" name="Rectangle 10"/>
          <p:cNvSpPr/>
          <p:nvPr/>
        </p:nvSpPr>
        <p:spPr>
          <a:xfrm>
            <a:off x="3248734" y="3822513"/>
            <a:ext cx="577402" cy="369332"/>
          </a:xfrm>
          <a:prstGeom prst="rect">
            <a:avLst/>
          </a:prstGeom>
        </p:spPr>
        <p:txBody>
          <a:bodyPr wrap="none">
            <a:spAutoFit/>
          </a:bodyPr>
          <a:lstStyle/>
          <a:p>
            <a:r>
              <a:rPr lang="fa-IR" b="1" dirty="0" smtClean="0">
                <a:cs typeface="B Nazanin" panose="00000400000000000000" pitchFamily="2" charset="-78"/>
              </a:rPr>
              <a:t>پایان</a:t>
            </a:r>
            <a:endParaRPr lang="en-US" dirty="0"/>
          </a:p>
        </p:txBody>
      </p:sp>
      <p:sp>
        <p:nvSpPr>
          <p:cNvPr id="12" name="Right Arrow 11"/>
          <p:cNvSpPr/>
          <p:nvPr/>
        </p:nvSpPr>
        <p:spPr>
          <a:xfrm>
            <a:off x="807089" y="4412314"/>
            <a:ext cx="2730346" cy="374393"/>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677575" y="4437474"/>
            <a:ext cx="989373" cy="369332"/>
          </a:xfrm>
          <a:prstGeom prst="rect">
            <a:avLst/>
          </a:prstGeom>
        </p:spPr>
        <p:txBody>
          <a:bodyPr wrap="none">
            <a:spAutoFit/>
          </a:bodyPr>
          <a:lstStyle/>
          <a:p>
            <a:r>
              <a:rPr lang="fa-IR" b="1" dirty="0" smtClean="0">
                <a:solidFill>
                  <a:schemeClr val="bg1"/>
                </a:solidFill>
                <a:cs typeface="B Nazanin" panose="00000400000000000000" pitchFamily="2" charset="-78"/>
              </a:rPr>
              <a:t>مدت زمان</a:t>
            </a:r>
            <a:endParaRPr lang="en-US" dirty="0">
              <a:solidFill>
                <a:schemeClr val="bg1"/>
              </a:solidFill>
            </a:endParaRPr>
          </a:p>
        </p:txBody>
      </p:sp>
      <p:cxnSp>
        <p:nvCxnSpPr>
          <p:cNvPr id="14" name="Straight Connector 13"/>
          <p:cNvCxnSpPr/>
          <p:nvPr/>
        </p:nvCxnSpPr>
        <p:spPr>
          <a:xfrm>
            <a:off x="542631" y="5491563"/>
            <a:ext cx="4473122" cy="28213"/>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5" name="Straight Connector 14"/>
          <p:cNvCxnSpPr/>
          <p:nvPr/>
        </p:nvCxnSpPr>
        <p:spPr>
          <a:xfrm flipV="1">
            <a:off x="681584" y="5345832"/>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6" name="Straight Connector 15"/>
          <p:cNvCxnSpPr/>
          <p:nvPr/>
        </p:nvCxnSpPr>
        <p:spPr>
          <a:xfrm flipV="1">
            <a:off x="3563737" y="5342497"/>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18" name="Rectangle 17"/>
          <p:cNvSpPr/>
          <p:nvPr/>
        </p:nvSpPr>
        <p:spPr>
          <a:xfrm>
            <a:off x="412414" y="4977410"/>
            <a:ext cx="574196" cy="369332"/>
          </a:xfrm>
          <a:prstGeom prst="rect">
            <a:avLst/>
          </a:prstGeom>
        </p:spPr>
        <p:txBody>
          <a:bodyPr wrap="none">
            <a:spAutoFit/>
          </a:bodyPr>
          <a:lstStyle/>
          <a:p>
            <a:r>
              <a:rPr lang="fa-IR" b="1" dirty="0" smtClean="0">
                <a:cs typeface="B Nazanin" panose="00000400000000000000" pitchFamily="2" charset="-78"/>
              </a:rPr>
              <a:t>3:30</a:t>
            </a:r>
            <a:endParaRPr lang="en-US" dirty="0"/>
          </a:p>
        </p:txBody>
      </p:sp>
      <p:sp>
        <p:nvSpPr>
          <p:cNvPr id="19" name="Right Arrow 18"/>
          <p:cNvSpPr/>
          <p:nvPr/>
        </p:nvSpPr>
        <p:spPr>
          <a:xfrm>
            <a:off x="807089" y="5485466"/>
            <a:ext cx="2730346" cy="374393"/>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1446199" y="5519776"/>
            <a:ext cx="899605" cy="369332"/>
          </a:xfrm>
          <a:prstGeom prst="rect">
            <a:avLst/>
          </a:prstGeom>
        </p:spPr>
        <p:txBody>
          <a:bodyPr wrap="none">
            <a:spAutoFit/>
          </a:bodyPr>
          <a:lstStyle/>
          <a:p>
            <a:r>
              <a:rPr lang="fa-IR" b="1" dirty="0" smtClean="0">
                <a:solidFill>
                  <a:schemeClr val="bg1"/>
                </a:solidFill>
                <a:cs typeface="B Nazanin" panose="00000400000000000000" pitchFamily="2" charset="-78"/>
              </a:rPr>
              <a:t>30 دقیقه</a:t>
            </a:r>
            <a:endParaRPr lang="en-US" dirty="0">
              <a:solidFill>
                <a:schemeClr val="bg1"/>
              </a:solidFill>
            </a:endParaRPr>
          </a:p>
        </p:txBody>
      </p:sp>
      <p:cxnSp>
        <p:nvCxnSpPr>
          <p:cNvPr id="23" name="Straight Connector 22"/>
          <p:cNvCxnSpPr/>
          <p:nvPr/>
        </p:nvCxnSpPr>
        <p:spPr>
          <a:xfrm flipV="1">
            <a:off x="4279639" y="5336400"/>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24" name="Rectangle 23"/>
          <p:cNvSpPr/>
          <p:nvPr/>
        </p:nvSpPr>
        <p:spPr>
          <a:xfrm>
            <a:off x="3276639" y="5038273"/>
            <a:ext cx="514885" cy="369332"/>
          </a:xfrm>
          <a:prstGeom prst="rect">
            <a:avLst/>
          </a:prstGeom>
        </p:spPr>
        <p:txBody>
          <a:bodyPr wrap="none">
            <a:spAutoFit/>
          </a:bodyPr>
          <a:lstStyle/>
          <a:p>
            <a:r>
              <a:rPr lang="fa-IR" b="1" dirty="0" smtClean="0">
                <a:cs typeface="B Nazanin" panose="00000400000000000000" pitchFamily="2" charset="-78"/>
              </a:rPr>
              <a:t>4:00</a:t>
            </a:r>
            <a:endParaRPr lang="en-US" dirty="0"/>
          </a:p>
        </p:txBody>
      </p:sp>
      <p:sp>
        <p:nvSpPr>
          <p:cNvPr id="25" name="Rectangle 24"/>
          <p:cNvSpPr/>
          <p:nvPr/>
        </p:nvSpPr>
        <p:spPr>
          <a:xfrm>
            <a:off x="3914620" y="5044650"/>
            <a:ext cx="511679" cy="369332"/>
          </a:xfrm>
          <a:prstGeom prst="rect">
            <a:avLst/>
          </a:prstGeom>
        </p:spPr>
        <p:txBody>
          <a:bodyPr wrap="none">
            <a:spAutoFit/>
          </a:bodyPr>
          <a:lstStyle/>
          <a:p>
            <a:r>
              <a:rPr lang="fa-IR" b="1" dirty="0" smtClean="0">
                <a:cs typeface="B Nazanin" panose="00000400000000000000" pitchFamily="2" charset="-78"/>
              </a:rPr>
              <a:t>4:10</a:t>
            </a:r>
            <a:endParaRPr lang="en-US" dirty="0"/>
          </a:p>
        </p:txBody>
      </p:sp>
      <p:sp>
        <p:nvSpPr>
          <p:cNvPr id="26" name="Right Arrow 25"/>
          <p:cNvSpPr/>
          <p:nvPr/>
        </p:nvSpPr>
        <p:spPr>
          <a:xfrm>
            <a:off x="3674103" y="5473713"/>
            <a:ext cx="597372" cy="374393"/>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3611249" y="5527169"/>
            <a:ext cx="702436" cy="307777"/>
          </a:xfrm>
          <a:prstGeom prst="rect">
            <a:avLst/>
          </a:prstGeom>
        </p:spPr>
        <p:txBody>
          <a:bodyPr wrap="none">
            <a:spAutoFit/>
          </a:bodyPr>
          <a:lstStyle/>
          <a:p>
            <a:r>
              <a:rPr lang="fa-IR" sz="1400" b="1" dirty="0" smtClean="0">
                <a:solidFill>
                  <a:schemeClr val="bg1"/>
                </a:solidFill>
                <a:cs typeface="B Nazanin" panose="00000400000000000000" pitchFamily="2" charset="-78"/>
              </a:rPr>
              <a:t>10 دقیقه</a:t>
            </a:r>
            <a:endParaRPr lang="en-US" sz="1400" dirty="0">
              <a:solidFill>
                <a:schemeClr val="bg1"/>
              </a:solidFill>
            </a:endParaRPr>
          </a:p>
        </p:txBody>
      </p:sp>
    </p:spTree>
    <p:extLst>
      <p:ext uri="{BB962C8B-B14F-4D97-AF65-F5344CB8AC3E}">
        <p14:creationId xmlns:p14="http://schemas.microsoft.com/office/powerpoint/2010/main" val="1816116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33021"/>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پیدا کردن تعداد ساعت ها از روی تعداد دقیقه ها :</a:t>
            </a:r>
          </a:p>
          <a:p>
            <a:pPr algn="r" rtl="1">
              <a:lnSpc>
                <a:spcPct val="150000"/>
              </a:lnSpc>
            </a:pP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در بعضی از مسائل ممکن است بگویند که تعدادی دقیقه ،چند ساعت و چند دقیقه خواهد شد.برای این منظور ،تعداد دقیقه ها را بر 60 مستقیم می کنیم.خارج از قسمت این تقسیم ،تعداد ساعت ها و باقی مانده ی آن،تعداد دقیقه های باقیمانده را مشخص می کند.</a:t>
            </a:r>
            <a:endParaRPr lang="fa-IR" sz="2400" b="1" dirty="0">
              <a:cs typeface="B Nazanin" panose="00000400000000000000" pitchFamily="2" charset="-78"/>
            </a:endParaRPr>
          </a:p>
        </p:txBody>
      </p:sp>
    </p:spTree>
    <p:extLst>
      <p:ext uri="{BB962C8B-B14F-4D97-AF65-F5344CB8AC3E}">
        <p14:creationId xmlns:p14="http://schemas.microsoft.com/office/powerpoint/2010/main" val="1114439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390818"/>
            <a:ext cx="12125731" cy="600164"/>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مثال : 872 دقیقه ،چند ساعت و چند دقیقه است؟</a:t>
            </a:r>
            <a:endParaRPr lang="fa-IR" sz="2400" b="1" dirty="0">
              <a:cs typeface="B Nazanin" panose="00000400000000000000" pitchFamily="2" charset="-78"/>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4004770758"/>
              </p:ext>
            </p:extLst>
          </p:nvPr>
        </p:nvGraphicFramePr>
        <p:xfrm>
          <a:off x="2433711" y="2990982"/>
          <a:ext cx="722239" cy="2957741"/>
        </p:xfrm>
        <a:graphic>
          <a:graphicData uri="http://schemas.openxmlformats.org/presentationml/2006/ole">
            <mc:AlternateContent xmlns:mc="http://schemas.openxmlformats.org/markup-compatibility/2006">
              <mc:Choice xmlns:v="urn:schemas-microsoft-com:vml" Requires="v">
                <p:oleObj spid="_x0000_s2092" name="Equation" r:id="rId3" imgW="266400" imgH="1091880" progId="Equation.DSMT4">
                  <p:embed/>
                </p:oleObj>
              </mc:Choice>
              <mc:Fallback>
                <p:oleObj name="Equation" r:id="rId3" imgW="266400" imgH="1091880" progId="Equation.DSMT4">
                  <p:embed/>
                  <p:pic>
                    <p:nvPicPr>
                      <p:cNvPr id="0" name=""/>
                      <p:cNvPicPr/>
                      <p:nvPr/>
                    </p:nvPicPr>
                    <p:blipFill>
                      <a:blip r:embed="rId4"/>
                      <a:stretch>
                        <a:fillRect/>
                      </a:stretch>
                    </p:blipFill>
                    <p:spPr>
                      <a:xfrm>
                        <a:off x="2433711" y="2990982"/>
                        <a:ext cx="722239" cy="2957741"/>
                      </a:xfrm>
                      <a:prstGeom prst="rect">
                        <a:avLst/>
                      </a:prstGeom>
                    </p:spPr>
                  </p:pic>
                </p:oleObj>
              </mc:Fallback>
            </mc:AlternateContent>
          </a:graphicData>
        </a:graphic>
      </p:graphicFrame>
      <p:cxnSp>
        <p:nvCxnSpPr>
          <p:cNvPr id="6" name="Straight Connector 5"/>
          <p:cNvCxnSpPr/>
          <p:nvPr/>
        </p:nvCxnSpPr>
        <p:spPr>
          <a:xfrm flipH="1">
            <a:off x="2053883" y="4051495"/>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H="1">
            <a:off x="1953065" y="350051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H="1">
            <a:off x="1934356" y="5287107"/>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0" name="Straight Connector 9"/>
          <p:cNvCxnSpPr/>
          <p:nvPr/>
        </p:nvCxnSpPr>
        <p:spPr>
          <a:xfrm flipH="1">
            <a:off x="1934356" y="475019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H="1">
            <a:off x="3362178" y="2949525"/>
            <a:ext cx="16412" cy="55098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3" name="Straight Connector 12"/>
          <p:cNvCxnSpPr/>
          <p:nvPr/>
        </p:nvCxnSpPr>
        <p:spPr>
          <a:xfrm flipV="1">
            <a:off x="3378590" y="3500510"/>
            <a:ext cx="813582" cy="1"/>
          </a:xfrm>
          <a:prstGeom prst="line">
            <a:avLst/>
          </a:prstGeom>
          <a:ln w="28575"/>
        </p:spPr>
        <p:style>
          <a:lnRef idx="1">
            <a:schemeClr val="accent2"/>
          </a:lnRef>
          <a:fillRef idx="0">
            <a:schemeClr val="accent2"/>
          </a:fillRef>
          <a:effectRef idx="0">
            <a:schemeClr val="accent2"/>
          </a:effectRef>
          <a:fontRef idx="minor">
            <a:schemeClr val="tx1"/>
          </a:fontRef>
        </p:style>
      </p:cxnSp>
      <p:graphicFrame>
        <p:nvGraphicFramePr>
          <p:cNvPr id="16" name="Object 15"/>
          <p:cNvGraphicFramePr>
            <a:graphicFrameLocks noChangeAspect="1"/>
          </p:cNvGraphicFramePr>
          <p:nvPr>
            <p:extLst>
              <p:ext uri="{D42A27DB-BD31-4B8C-83A1-F6EECF244321}">
                <p14:modId xmlns:p14="http://schemas.microsoft.com/office/powerpoint/2010/main" val="1089492240"/>
              </p:ext>
            </p:extLst>
          </p:nvPr>
        </p:nvGraphicFramePr>
        <p:xfrm>
          <a:off x="3535778" y="3015173"/>
          <a:ext cx="446088" cy="411163"/>
        </p:xfrm>
        <a:graphic>
          <a:graphicData uri="http://schemas.openxmlformats.org/presentationml/2006/ole">
            <mc:AlternateContent xmlns:mc="http://schemas.openxmlformats.org/markup-compatibility/2006">
              <mc:Choice xmlns:v="urn:schemas-microsoft-com:vml" Requires="v">
                <p:oleObj spid="_x0000_s2093" name="Equation" r:id="rId5" imgW="164880" imgH="152280" progId="Equation.DSMT4">
                  <p:embed/>
                </p:oleObj>
              </mc:Choice>
              <mc:Fallback>
                <p:oleObj name="Equation" r:id="rId5" imgW="164880" imgH="152280" progId="Equation.DSMT4">
                  <p:embed/>
                  <p:pic>
                    <p:nvPicPr>
                      <p:cNvPr id="0" name=""/>
                      <p:cNvPicPr/>
                      <p:nvPr/>
                    </p:nvPicPr>
                    <p:blipFill>
                      <a:blip r:embed="rId6"/>
                      <a:stretch>
                        <a:fillRect/>
                      </a:stretch>
                    </p:blipFill>
                    <p:spPr>
                      <a:xfrm>
                        <a:off x="3535778" y="3015173"/>
                        <a:ext cx="446088" cy="411163"/>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74978951"/>
              </p:ext>
            </p:extLst>
          </p:nvPr>
        </p:nvGraphicFramePr>
        <p:xfrm>
          <a:off x="3641946" y="3598876"/>
          <a:ext cx="446088" cy="411163"/>
        </p:xfrm>
        <a:graphic>
          <a:graphicData uri="http://schemas.openxmlformats.org/presentationml/2006/ole">
            <mc:AlternateContent xmlns:mc="http://schemas.openxmlformats.org/markup-compatibility/2006">
              <mc:Choice xmlns:v="urn:schemas-microsoft-com:vml" Requires="v">
                <p:oleObj spid="_x0000_s2094" name="Equation" r:id="rId7" imgW="164880" imgH="152280" progId="Equation.DSMT4">
                  <p:embed/>
                </p:oleObj>
              </mc:Choice>
              <mc:Fallback>
                <p:oleObj name="Equation" r:id="rId7" imgW="164880" imgH="152280" progId="Equation.DSMT4">
                  <p:embed/>
                  <p:pic>
                    <p:nvPicPr>
                      <p:cNvPr id="0" name=""/>
                      <p:cNvPicPr/>
                      <p:nvPr/>
                    </p:nvPicPr>
                    <p:blipFill>
                      <a:blip r:embed="rId8"/>
                      <a:stretch>
                        <a:fillRect/>
                      </a:stretch>
                    </p:blipFill>
                    <p:spPr>
                      <a:xfrm>
                        <a:off x="3641946" y="3598876"/>
                        <a:ext cx="446088" cy="411163"/>
                      </a:xfrm>
                      <a:prstGeom prst="rect">
                        <a:avLst/>
                      </a:prstGeom>
                    </p:spPr>
                  </p:pic>
                </p:oleObj>
              </mc:Fallback>
            </mc:AlternateContent>
          </a:graphicData>
        </a:graphic>
      </p:graphicFrame>
      <p:sp>
        <p:nvSpPr>
          <p:cNvPr id="18" name="Rectangle 17"/>
          <p:cNvSpPr/>
          <p:nvPr/>
        </p:nvSpPr>
        <p:spPr>
          <a:xfrm>
            <a:off x="4233231" y="3627434"/>
            <a:ext cx="681597" cy="369332"/>
          </a:xfrm>
          <a:prstGeom prst="rect">
            <a:avLst/>
          </a:prstGeom>
        </p:spPr>
        <p:txBody>
          <a:bodyPr wrap="none">
            <a:spAutoFit/>
          </a:bodyPr>
          <a:lstStyle/>
          <a:p>
            <a:r>
              <a:rPr lang="fa-IR" b="1" dirty="0" smtClean="0">
                <a:cs typeface="B Nazanin" panose="00000400000000000000" pitchFamily="2" charset="-78"/>
              </a:rPr>
              <a:t>ساعت</a:t>
            </a:r>
            <a:endParaRPr lang="en-US" dirty="0"/>
          </a:p>
        </p:txBody>
      </p:sp>
      <p:sp>
        <p:nvSpPr>
          <p:cNvPr id="19" name="Rectangle 18"/>
          <p:cNvSpPr/>
          <p:nvPr/>
        </p:nvSpPr>
        <p:spPr>
          <a:xfrm>
            <a:off x="3300269" y="5579391"/>
            <a:ext cx="636713" cy="369332"/>
          </a:xfrm>
          <a:prstGeom prst="rect">
            <a:avLst/>
          </a:prstGeom>
        </p:spPr>
        <p:txBody>
          <a:bodyPr wrap="none">
            <a:spAutoFit/>
          </a:bodyPr>
          <a:lstStyle/>
          <a:p>
            <a:r>
              <a:rPr lang="fa-IR" b="1" dirty="0" smtClean="0">
                <a:cs typeface="B Nazanin" panose="00000400000000000000" pitchFamily="2" charset="-78"/>
              </a:rPr>
              <a:t>دقیقه</a:t>
            </a:r>
            <a:endParaRPr lang="en-US" dirty="0"/>
          </a:p>
        </p:txBody>
      </p:sp>
    </p:spTree>
    <p:extLst>
      <p:ext uri="{BB962C8B-B14F-4D97-AF65-F5344CB8AC3E}">
        <p14:creationId xmlns:p14="http://schemas.microsoft.com/office/powerpoint/2010/main" val="2756564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269" y="1778519"/>
            <a:ext cx="12125731" cy="1754326"/>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ب: برای تبدیل ثانیه به دقیقه ،باید عدد مربوط به ثانیه را بر 60 تقسیم کنیم.خارج قسمت این تقسیم ،تعداد دقیقه ها و باقی مانده ی آن ثانیه های باقی مانده را نشان می دهد.</a:t>
            </a:r>
          </a:p>
          <a:p>
            <a:pPr algn="r" rtl="1">
              <a:lnSpc>
                <a:spcPct val="150000"/>
              </a:lnSpc>
            </a:pPr>
            <a:r>
              <a:rPr lang="fa-IR" sz="2400" b="1" dirty="0" smtClean="0">
                <a:cs typeface="B Nazanin" panose="00000400000000000000" pitchFamily="2" charset="-78"/>
              </a:rPr>
              <a:t>مثال : 9372 ثانیه ،چند ثانیه است؟</a:t>
            </a:r>
            <a:endParaRPr lang="fa-IR" sz="2400" b="1" dirty="0">
              <a:cs typeface="B Nazanin" panose="00000400000000000000" pitchFamily="2" charset="-78"/>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944125822"/>
              </p:ext>
            </p:extLst>
          </p:nvPr>
        </p:nvGraphicFramePr>
        <p:xfrm>
          <a:off x="2365375" y="2371725"/>
          <a:ext cx="860425" cy="4195763"/>
        </p:xfrm>
        <a:graphic>
          <a:graphicData uri="http://schemas.openxmlformats.org/presentationml/2006/ole">
            <mc:AlternateContent xmlns:mc="http://schemas.openxmlformats.org/markup-compatibility/2006">
              <mc:Choice xmlns:v="urn:schemas-microsoft-com:vml" Requires="v">
                <p:oleObj spid="_x0000_s3116" name="Equation" r:id="rId3" imgW="317160" imgH="1549080" progId="Equation.DSMT4">
                  <p:embed/>
                </p:oleObj>
              </mc:Choice>
              <mc:Fallback>
                <p:oleObj name="Equation" r:id="rId3" imgW="317160" imgH="1549080" progId="Equation.DSMT4">
                  <p:embed/>
                  <p:pic>
                    <p:nvPicPr>
                      <p:cNvPr id="0" name=""/>
                      <p:cNvPicPr/>
                      <p:nvPr/>
                    </p:nvPicPr>
                    <p:blipFill>
                      <a:blip r:embed="rId4"/>
                      <a:stretch>
                        <a:fillRect/>
                      </a:stretch>
                    </p:blipFill>
                    <p:spPr>
                      <a:xfrm>
                        <a:off x="2365375" y="2371725"/>
                        <a:ext cx="860425" cy="4195763"/>
                      </a:xfrm>
                      <a:prstGeom prst="rect">
                        <a:avLst/>
                      </a:prstGeom>
                    </p:spPr>
                  </p:pic>
                </p:oleObj>
              </mc:Fallback>
            </mc:AlternateContent>
          </a:graphicData>
        </a:graphic>
      </p:graphicFrame>
      <p:cxnSp>
        <p:nvCxnSpPr>
          <p:cNvPr id="5" name="Straight Connector 4"/>
          <p:cNvCxnSpPr/>
          <p:nvPr/>
        </p:nvCxnSpPr>
        <p:spPr>
          <a:xfrm flipH="1">
            <a:off x="2053883" y="4051495"/>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6" name="Straight Connector 5"/>
          <p:cNvCxnSpPr/>
          <p:nvPr/>
        </p:nvCxnSpPr>
        <p:spPr>
          <a:xfrm flipH="1">
            <a:off x="1953065" y="350051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H="1">
            <a:off x="1934356" y="5287107"/>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8" name="Straight Connector 7"/>
          <p:cNvCxnSpPr/>
          <p:nvPr/>
        </p:nvCxnSpPr>
        <p:spPr>
          <a:xfrm flipH="1">
            <a:off x="1934356" y="475019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H="1">
            <a:off x="3362178" y="2949525"/>
            <a:ext cx="16412" cy="55098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0" name="Straight Connector 9"/>
          <p:cNvCxnSpPr/>
          <p:nvPr/>
        </p:nvCxnSpPr>
        <p:spPr>
          <a:xfrm flipV="1">
            <a:off x="3378590" y="3500510"/>
            <a:ext cx="813582" cy="1"/>
          </a:xfrm>
          <a:prstGeom prst="line">
            <a:avLst/>
          </a:prstGeom>
          <a:ln w="28575"/>
        </p:spPr>
        <p:style>
          <a:lnRef idx="1">
            <a:schemeClr val="accent2"/>
          </a:lnRef>
          <a:fillRef idx="0">
            <a:schemeClr val="accent2"/>
          </a:fillRef>
          <a:effectRef idx="0">
            <a:schemeClr val="accent2"/>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val="4269788944"/>
              </p:ext>
            </p:extLst>
          </p:nvPr>
        </p:nvGraphicFramePr>
        <p:xfrm>
          <a:off x="3535778" y="3015173"/>
          <a:ext cx="446088" cy="411163"/>
        </p:xfrm>
        <a:graphic>
          <a:graphicData uri="http://schemas.openxmlformats.org/presentationml/2006/ole">
            <mc:AlternateContent xmlns:mc="http://schemas.openxmlformats.org/markup-compatibility/2006">
              <mc:Choice xmlns:v="urn:schemas-microsoft-com:vml" Requires="v">
                <p:oleObj spid="_x0000_s3117" name="Equation" r:id="rId5" imgW="164880" imgH="152280" progId="Equation.DSMT4">
                  <p:embed/>
                </p:oleObj>
              </mc:Choice>
              <mc:Fallback>
                <p:oleObj name="Equation" r:id="rId5" imgW="164880" imgH="152280" progId="Equation.DSMT4">
                  <p:embed/>
                  <p:pic>
                    <p:nvPicPr>
                      <p:cNvPr id="0" name=""/>
                      <p:cNvPicPr/>
                      <p:nvPr/>
                    </p:nvPicPr>
                    <p:blipFill>
                      <a:blip r:embed="rId6"/>
                      <a:stretch>
                        <a:fillRect/>
                      </a:stretch>
                    </p:blipFill>
                    <p:spPr>
                      <a:xfrm>
                        <a:off x="3535778" y="3015173"/>
                        <a:ext cx="446088" cy="411163"/>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83357746"/>
              </p:ext>
            </p:extLst>
          </p:nvPr>
        </p:nvGraphicFramePr>
        <p:xfrm>
          <a:off x="3627903" y="3568144"/>
          <a:ext cx="650875" cy="411162"/>
        </p:xfrm>
        <a:graphic>
          <a:graphicData uri="http://schemas.openxmlformats.org/presentationml/2006/ole">
            <mc:AlternateContent xmlns:mc="http://schemas.openxmlformats.org/markup-compatibility/2006">
              <mc:Choice xmlns:v="urn:schemas-microsoft-com:vml" Requires="v">
                <p:oleObj spid="_x0000_s3118" name="Equation" r:id="rId7" imgW="241200" imgH="152280" progId="Equation.DSMT4">
                  <p:embed/>
                </p:oleObj>
              </mc:Choice>
              <mc:Fallback>
                <p:oleObj name="Equation" r:id="rId7" imgW="241200" imgH="152280" progId="Equation.DSMT4">
                  <p:embed/>
                  <p:pic>
                    <p:nvPicPr>
                      <p:cNvPr id="0" name=""/>
                      <p:cNvPicPr/>
                      <p:nvPr/>
                    </p:nvPicPr>
                    <p:blipFill>
                      <a:blip r:embed="rId8"/>
                      <a:stretch>
                        <a:fillRect/>
                      </a:stretch>
                    </p:blipFill>
                    <p:spPr>
                      <a:xfrm>
                        <a:off x="3627903" y="3568144"/>
                        <a:ext cx="650875" cy="411162"/>
                      </a:xfrm>
                      <a:prstGeom prst="rect">
                        <a:avLst/>
                      </a:prstGeom>
                    </p:spPr>
                  </p:pic>
                </p:oleObj>
              </mc:Fallback>
            </mc:AlternateContent>
          </a:graphicData>
        </a:graphic>
      </p:graphicFrame>
      <p:sp>
        <p:nvSpPr>
          <p:cNvPr id="13" name="Rectangle 12"/>
          <p:cNvSpPr/>
          <p:nvPr/>
        </p:nvSpPr>
        <p:spPr>
          <a:xfrm>
            <a:off x="4362524" y="3568144"/>
            <a:ext cx="636713" cy="369332"/>
          </a:xfrm>
          <a:prstGeom prst="rect">
            <a:avLst/>
          </a:prstGeom>
        </p:spPr>
        <p:txBody>
          <a:bodyPr wrap="none">
            <a:spAutoFit/>
          </a:bodyPr>
          <a:lstStyle/>
          <a:p>
            <a:r>
              <a:rPr lang="fa-IR" b="1" dirty="0" smtClean="0">
                <a:cs typeface="B Nazanin" panose="00000400000000000000" pitchFamily="2" charset="-78"/>
              </a:rPr>
              <a:t>دقیقه</a:t>
            </a:r>
            <a:endParaRPr lang="en-US" dirty="0"/>
          </a:p>
        </p:txBody>
      </p:sp>
      <p:sp>
        <p:nvSpPr>
          <p:cNvPr id="14" name="Rectangle 13"/>
          <p:cNvSpPr/>
          <p:nvPr/>
        </p:nvSpPr>
        <p:spPr>
          <a:xfrm>
            <a:off x="3380720" y="5979650"/>
            <a:ext cx="542136" cy="369332"/>
          </a:xfrm>
          <a:prstGeom prst="rect">
            <a:avLst/>
          </a:prstGeom>
        </p:spPr>
        <p:txBody>
          <a:bodyPr wrap="none">
            <a:spAutoFit/>
          </a:bodyPr>
          <a:lstStyle/>
          <a:p>
            <a:r>
              <a:rPr lang="fa-IR" b="1" dirty="0" smtClean="0">
                <a:cs typeface="B Nazanin" panose="00000400000000000000" pitchFamily="2" charset="-78"/>
              </a:rPr>
              <a:t>ثانیه</a:t>
            </a:r>
            <a:endParaRPr lang="en-US" dirty="0"/>
          </a:p>
        </p:txBody>
      </p:sp>
    </p:spTree>
    <p:extLst>
      <p:ext uri="{BB962C8B-B14F-4D97-AF65-F5344CB8AC3E}">
        <p14:creationId xmlns:p14="http://schemas.microsoft.com/office/powerpoint/2010/main" val="1102889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0647" y="1778519"/>
            <a:ext cx="11627224" cy="4524315"/>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ثانیه :</a:t>
            </a:r>
          </a:p>
          <a:p>
            <a:pPr algn="r" rtl="1">
              <a:lnSpc>
                <a:spcPct val="150000"/>
              </a:lnSpc>
            </a:pPr>
            <a:r>
              <a:rPr lang="fa-IR" sz="2400" b="1" dirty="0" smtClean="0">
                <a:cs typeface="B Nazanin" panose="00000400000000000000" pitchFamily="2" charset="-78"/>
              </a:rPr>
              <a:t>یکی از واحد های اندازه گیری زمان ،ثانیه است.از ثانیه برای اندازه گیری زمان های کم تر از یک دقیقه استفاده می کنیم.توجه داشته باشید که هر دقیقه 60 ثانیه است.در ساعت های عقربه ی یک عقربه ی نازک ثانیه را نمایش می دهد. </a:t>
            </a:r>
          </a:p>
          <a:p>
            <a:pPr algn="r" rtl="1">
              <a:lnSpc>
                <a:spcPct val="150000"/>
              </a:lnSpc>
            </a:pPr>
            <a:r>
              <a:rPr lang="fa-IR" sz="2400" b="1" dirty="0" smtClean="0">
                <a:cs typeface="B Nazanin" panose="00000400000000000000" pitchFamily="2" charset="-78"/>
              </a:rPr>
              <a:t>تبدیل ساعت و دقیقه به ثانیه و بر عکس </a:t>
            </a:r>
          </a:p>
          <a:p>
            <a:pPr algn="r" rtl="1">
              <a:lnSpc>
                <a:spcPct val="150000"/>
              </a:lnSpc>
            </a:pPr>
            <a:r>
              <a:rPr lang="fa-IR" sz="2400" b="1" dirty="0" smtClean="0">
                <a:cs typeface="B Nazanin" panose="00000400000000000000" pitchFamily="2" charset="-78"/>
              </a:rPr>
              <a:t>الف)برای تبدیل ساعت و دقیقه به ثانیه از نمودار رو به رو کمک می گیریم</a:t>
            </a:r>
          </a:p>
          <a:p>
            <a:pPr algn="r" rtl="1">
              <a:lnSpc>
                <a:spcPct val="150000"/>
              </a:lnSpc>
            </a:pPr>
            <a:endParaRPr lang="fa-IR" sz="2400" b="1" dirty="0" smtClean="0">
              <a:cs typeface="B Nazanin" panose="00000400000000000000" pitchFamily="2" charset="-78"/>
            </a:endParaRPr>
          </a:p>
          <a:p>
            <a:pPr rtl="1">
              <a:lnSpc>
                <a:spcPct val="150000"/>
              </a:lnSpc>
            </a:pPr>
            <a:r>
              <a:rPr lang="fa-IR" sz="2400" b="1" dirty="0" smtClean="0">
                <a:cs typeface="B Nazanin" panose="00000400000000000000" pitchFamily="2" charset="-78"/>
              </a:rPr>
              <a:t>ثانیه                     دقیقه                        ساعت</a:t>
            </a:r>
            <a:endParaRPr lang="fa-IR" sz="2400" b="1" dirty="0">
              <a:cs typeface="B Nazanin" panose="00000400000000000000" pitchFamily="2" charset="-78"/>
            </a:endParaRPr>
          </a:p>
        </p:txBody>
      </p:sp>
      <p:cxnSp>
        <p:nvCxnSpPr>
          <p:cNvPr id="5" name="Straight Arrow Connector 4"/>
          <p:cNvCxnSpPr/>
          <p:nvPr/>
        </p:nvCxnSpPr>
        <p:spPr>
          <a:xfrm>
            <a:off x="1506071" y="5957047"/>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3581400" y="5957047"/>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4135913623"/>
              </p:ext>
            </p:extLst>
          </p:nvPr>
        </p:nvGraphicFramePr>
        <p:xfrm>
          <a:off x="1892751" y="5544483"/>
          <a:ext cx="653226" cy="412564"/>
        </p:xfrm>
        <a:graphic>
          <a:graphicData uri="http://schemas.openxmlformats.org/presentationml/2006/ole">
            <mc:AlternateContent xmlns:mc="http://schemas.openxmlformats.org/markup-compatibility/2006">
              <mc:Choice xmlns:v="urn:schemas-microsoft-com:vml" Requires="v">
                <p:oleObj spid="_x0000_s4118" name="Equation" r:id="rId3" imgW="241200" imgH="152280" progId="Equation.DSMT4">
                  <p:embed/>
                </p:oleObj>
              </mc:Choice>
              <mc:Fallback>
                <p:oleObj name="Equation" r:id="rId3" imgW="241200" imgH="152280" progId="Equation.DSMT4">
                  <p:embed/>
                  <p:pic>
                    <p:nvPicPr>
                      <p:cNvPr id="0" name=""/>
                      <p:cNvPicPr/>
                      <p:nvPr/>
                    </p:nvPicPr>
                    <p:blipFill>
                      <a:blip r:embed="rId4"/>
                      <a:stretch>
                        <a:fillRect/>
                      </a:stretch>
                    </p:blipFill>
                    <p:spPr>
                      <a:xfrm>
                        <a:off x="1892751" y="5544483"/>
                        <a:ext cx="653226" cy="412564"/>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520331568"/>
              </p:ext>
            </p:extLst>
          </p:nvPr>
        </p:nvGraphicFramePr>
        <p:xfrm>
          <a:off x="3873952" y="5544483"/>
          <a:ext cx="653226" cy="412564"/>
        </p:xfrm>
        <a:graphic>
          <a:graphicData uri="http://schemas.openxmlformats.org/presentationml/2006/ole">
            <mc:AlternateContent xmlns:mc="http://schemas.openxmlformats.org/markup-compatibility/2006">
              <mc:Choice xmlns:v="urn:schemas-microsoft-com:vml" Requires="v">
                <p:oleObj spid="_x0000_s4119" name="Equation" r:id="rId5" imgW="241200" imgH="152280" progId="Equation.DSMT4">
                  <p:embed/>
                </p:oleObj>
              </mc:Choice>
              <mc:Fallback>
                <p:oleObj name="Equation" r:id="rId5" imgW="241200" imgH="152280" progId="Equation.DSMT4">
                  <p:embed/>
                  <p:pic>
                    <p:nvPicPr>
                      <p:cNvPr id="0" name=""/>
                      <p:cNvPicPr/>
                      <p:nvPr/>
                    </p:nvPicPr>
                    <p:blipFill>
                      <a:blip r:embed="rId4"/>
                      <a:stretch>
                        <a:fillRect/>
                      </a:stretch>
                    </p:blipFill>
                    <p:spPr>
                      <a:xfrm>
                        <a:off x="3873952" y="5544483"/>
                        <a:ext cx="653226" cy="412564"/>
                      </a:xfrm>
                      <a:prstGeom prst="rect">
                        <a:avLst/>
                      </a:prstGeom>
                    </p:spPr>
                  </p:pic>
                </p:oleObj>
              </mc:Fallback>
            </mc:AlternateContent>
          </a:graphicData>
        </a:graphic>
      </p:graphicFrame>
    </p:spTree>
    <p:extLst>
      <p:ext uri="{BB962C8B-B14F-4D97-AF65-F5344CB8AC3E}">
        <p14:creationId xmlns:p14="http://schemas.microsoft.com/office/powerpoint/2010/main" val="2906165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0647" y="1778519"/>
            <a:ext cx="11627224" cy="2262158"/>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مثال) 8 ساعت و 19 دقیقه چند ثانیه است؟</a:t>
            </a:r>
          </a:p>
          <a:p>
            <a:pPr algn="r" rtl="1">
              <a:lnSpc>
                <a:spcPct val="150000"/>
              </a:lnSpc>
            </a:pPr>
            <a:endParaRPr lang="fa-IR" sz="2400" b="1" dirty="0">
              <a:cs typeface="B Nazanin" panose="00000400000000000000" pitchFamily="2" charset="-78"/>
            </a:endParaRPr>
          </a:p>
          <a:p>
            <a:pPr algn="r" rtl="1">
              <a:lnSpc>
                <a:spcPct val="150000"/>
              </a:lnSpc>
            </a:pPr>
            <a:endParaRPr lang="fa-IR" sz="2400" b="1" dirty="0" smtClean="0">
              <a:cs typeface="B Nazanin" panose="00000400000000000000" pitchFamily="2" charset="-78"/>
            </a:endParaRPr>
          </a:p>
          <a:p>
            <a:pPr algn="r" rtl="1">
              <a:lnSpc>
                <a:spcPct val="150000"/>
              </a:lnSpc>
            </a:pPr>
            <a:endParaRPr lang="fa-IR" sz="2400" b="1" dirty="0">
              <a:cs typeface="B Nazanin" panose="00000400000000000000" pitchFamily="2" charset="-78"/>
            </a:endParaRPr>
          </a:p>
        </p:txBody>
      </p:sp>
      <p:sp>
        <p:nvSpPr>
          <p:cNvPr id="4" name="Rectangle 3"/>
          <p:cNvSpPr/>
          <p:nvPr/>
        </p:nvSpPr>
        <p:spPr>
          <a:xfrm>
            <a:off x="1152973" y="3179262"/>
            <a:ext cx="4884671" cy="600164"/>
          </a:xfrm>
          <a:prstGeom prst="rect">
            <a:avLst/>
          </a:prstGeom>
        </p:spPr>
        <p:txBody>
          <a:bodyPr wrap="none">
            <a:spAutoFit/>
          </a:bodyPr>
          <a:lstStyle/>
          <a:p>
            <a:pPr rtl="1">
              <a:lnSpc>
                <a:spcPct val="150000"/>
              </a:lnSpc>
            </a:pPr>
            <a:r>
              <a:rPr lang="fa-IR" sz="2400" b="1" dirty="0">
                <a:cs typeface="B Nazanin" panose="00000400000000000000" pitchFamily="2" charset="-78"/>
              </a:rPr>
              <a:t>ثانیه                     دقیقه             </a:t>
            </a:r>
            <a:r>
              <a:rPr lang="fa-IR" sz="2400" b="1" dirty="0" smtClean="0">
                <a:cs typeface="B Nazanin" panose="00000400000000000000" pitchFamily="2" charset="-78"/>
              </a:rPr>
              <a:t>           </a:t>
            </a:r>
            <a:r>
              <a:rPr lang="fa-IR" sz="2400" b="1" dirty="0">
                <a:cs typeface="B Nazanin" panose="00000400000000000000" pitchFamily="2" charset="-78"/>
              </a:rPr>
              <a:t>ساعت</a:t>
            </a:r>
          </a:p>
        </p:txBody>
      </p:sp>
      <p:cxnSp>
        <p:nvCxnSpPr>
          <p:cNvPr id="5" name="Straight Arrow Connector 4"/>
          <p:cNvCxnSpPr/>
          <p:nvPr/>
        </p:nvCxnSpPr>
        <p:spPr>
          <a:xfrm>
            <a:off x="2102225" y="355294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4262719" y="359182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3096225631"/>
              </p:ext>
            </p:extLst>
          </p:nvPr>
        </p:nvGraphicFramePr>
        <p:xfrm>
          <a:off x="2323057" y="3179262"/>
          <a:ext cx="653226" cy="412564"/>
        </p:xfrm>
        <a:graphic>
          <a:graphicData uri="http://schemas.openxmlformats.org/presentationml/2006/ole">
            <mc:AlternateContent xmlns:mc="http://schemas.openxmlformats.org/markup-compatibility/2006">
              <mc:Choice xmlns:v="urn:schemas-microsoft-com:vml" Requires="v">
                <p:oleObj spid="_x0000_s5170" name="Equation" r:id="rId3" imgW="241200" imgH="152280" progId="Equation.DSMT4">
                  <p:embed/>
                </p:oleObj>
              </mc:Choice>
              <mc:Fallback>
                <p:oleObj name="Equation" r:id="rId3" imgW="241200" imgH="152280" progId="Equation.DSMT4">
                  <p:embed/>
                  <p:pic>
                    <p:nvPicPr>
                      <p:cNvPr id="0" name=""/>
                      <p:cNvPicPr/>
                      <p:nvPr/>
                    </p:nvPicPr>
                    <p:blipFill>
                      <a:blip r:embed="rId4"/>
                      <a:stretch>
                        <a:fillRect/>
                      </a:stretch>
                    </p:blipFill>
                    <p:spPr>
                      <a:xfrm>
                        <a:off x="2323057" y="3179262"/>
                        <a:ext cx="653226" cy="412564"/>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043434605"/>
              </p:ext>
            </p:extLst>
          </p:nvPr>
        </p:nvGraphicFramePr>
        <p:xfrm>
          <a:off x="4442203" y="3179262"/>
          <a:ext cx="653226" cy="412564"/>
        </p:xfrm>
        <a:graphic>
          <a:graphicData uri="http://schemas.openxmlformats.org/presentationml/2006/ole">
            <mc:AlternateContent xmlns:mc="http://schemas.openxmlformats.org/markup-compatibility/2006">
              <mc:Choice xmlns:v="urn:schemas-microsoft-com:vml" Requires="v">
                <p:oleObj spid="_x0000_s5171" name="Equation" r:id="rId5" imgW="241200" imgH="152280" progId="Equation.DSMT4">
                  <p:embed/>
                </p:oleObj>
              </mc:Choice>
              <mc:Fallback>
                <p:oleObj name="Equation" r:id="rId5" imgW="241200" imgH="152280" progId="Equation.DSMT4">
                  <p:embed/>
                  <p:pic>
                    <p:nvPicPr>
                      <p:cNvPr id="0" name=""/>
                      <p:cNvPicPr/>
                      <p:nvPr/>
                    </p:nvPicPr>
                    <p:blipFill>
                      <a:blip r:embed="rId4"/>
                      <a:stretch>
                        <a:fillRect/>
                      </a:stretch>
                    </p:blipFill>
                    <p:spPr>
                      <a:xfrm>
                        <a:off x="4442203" y="3179262"/>
                        <a:ext cx="653226" cy="412564"/>
                      </a:xfrm>
                      <a:prstGeom prst="rect">
                        <a:avLst/>
                      </a:prstGeom>
                    </p:spPr>
                  </p:pic>
                </p:oleObj>
              </mc:Fallback>
            </mc:AlternateContent>
          </a:graphicData>
        </a:graphic>
      </p:graphicFrame>
      <p:cxnSp>
        <p:nvCxnSpPr>
          <p:cNvPr id="9" name="Straight Arrow Connector 8"/>
          <p:cNvCxnSpPr/>
          <p:nvPr/>
        </p:nvCxnSpPr>
        <p:spPr>
          <a:xfrm>
            <a:off x="6037644" y="359182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10" name="Object 9"/>
          <p:cNvGraphicFramePr>
            <a:graphicFrameLocks noChangeAspect="1"/>
          </p:cNvGraphicFramePr>
          <p:nvPr>
            <p:extLst>
              <p:ext uri="{D42A27DB-BD31-4B8C-83A1-F6EECF244321}">
                <p14:modId xmlns:p14="http://schemas.microsoft.com/office/powerpoint/2010/main" val="3399026874"/>
              </p:ext>
            </p:extLst>
          </p:nvPr>
        </p:nvGraphicFramePr>
        <p:xfrm>
          <a:off x="7324080" y="3319770"/>
          <a:ext cx="2919413" cy="412750"/>
        </p:xfrm>
        <a:graphic>
          <a:graphicData uri="http://schemas.openxmlformats.org/presentationml/2006/ole">
            <mc:AlternateContent xmlns:mc="http://schemas.openxmlformats.org/markup-compatibility/2006">
              <mc:Choice xmlns:v="urn:schemas-microsoft-com:vml" Requires="v">
                <p:oleObj spid="_x0000_s5172" name="Equation" r:id="rId6" imgW="1079280" imgH="152280" progId="Equation.DSMT4">
                  <p:embed/>
                </p:oleObj>
              </mc:Choice>
              <mc:Fallback>
                <p:oleObj name="Equation" r:id="rId6" imgW="1079280" imgH="152280" progId="Equation.DSMT4">
                  <p:embed/>
                  <p:pic>
                    <p:nvPicPr>
                      <p:cNvPr id="0" name=""/>
                      <p:cNvPicPr/>
                      <p:nvPr/>
                    </p:nvPicPr>
                    <p:blipFill>
                      <a:blip r:embed="rId7"/>
                      <a:stretch>
                        <a:fillRect/>
                      </a:stretch>
                    </p:blipFill>
                    <p:spPr>
                      <a:xfrm>
                        <a:off x="7324080" y="3319770"/>
                        <a:ext cx="2919413" cy="412750"/>
                      </a:xfrm>
                      <a:prstGeom prst="rect">
                        <a:avLst/>
                      </a:prstGeom>
                    </p:spPr>
                  </p:pic>
                </p:oleObj>
              </mc:Fallback>
            </mc:AlternateContent>
          </a:graphicData>
        </a:graphic>
      </p:graphicFrame>
      <p:sp>
        <p:nvSpPr>
          <p:cNvPr id="11" name="Right Brace 10"/>
          <p:cNvSpPr/>
          <p:nvPr/>
        </p:nvSpPr>
        <p:spPr>
          <a:xfrm>
            <a:off x="10286076" y="2918011"/>
            <a:ext cx="147918" cy="1299031"/>
          </a:xfrm>
          <a:prstGeom prst="rightBrace">
            <a:avLst/>
          </a:prstGeom>
          <a:ln w="381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964795196"/>
              </p:ext>
            </p:extLst>
          </p:nvPr>
        </p:nvGraphicFramePr>
        <p:xfrm>
          <a:off x="850900" y="4208463"/>
          <a:ext cx="3400425" cy="412750"/>
        </p:xfrm>
        <a:graphic>
          <a:graphicData uri="http://schemas.openxmlformats.org/presentationml/2006/ole">
            <mc:AlternateContent xmlns:mc="http://schemas.openxmlformats.org/markup-compatibility/2006">
              <mc:Choice xmlns:v="urn:schemas-microsoft-com:vml" Requires="v">
                <p:oleObj spid="_x0000_s5173" name="Equation" r:id="rId8" imgW="1257120" imgH="152280" progId="Equation.DSMT4">
                  <p:embed/>
                </p:oleObj>
              </mc:Choice>
              <mc:Fallback>
                <p:oleObj name="Equation" r:id="rId8" imgW="1257120" imgH="152280" progId="Equation.DSMT4">
                  <p:embed/>
                  <p:pic>
                    <p:nvPicPr>
                      <p:cNvPr id="0" name=""/>
                      <p:cNvPicPr/>
                      <p:nvPr/>
                    </p:nvPicPr>
                    <p:blipFill>
                      <a:blip r:embed="rId9"/>
                      <a:stretch>
                        <a:fillRect/>
                      </a:stretch>
                    </p:blipFill>
                    <p:spPr>
                      <a:xfrm>
                        <a:off x="850900" y="4208463"/>
                        <a:ext cx="3400425" cy="412750"/>
                      </a:xfrm>
                      <a:prstGeom prst="rect">
                        <a:avLst/>
                      </a:prstGeom>
                    </p:spPr>
                  </p:pic>
                </p:oleObj>
              </mc:Fallback>
            </mc:AlternateContent>
          </a:graphicData>
        </a:graphic>
      </p:graphicFrame>
      <p:cxnSp>
        <p:nvCxnSpPr>
          <p:cNvPr id="13" name="Straight Arrow Connector 12"/>
          <p:cNvCxnSpPr/>
          <p:nvPr/>
        </p:nvCxnSpPr>
        <p:spPr>
          <a:xfrm>
            <a:off x="10829364" y="3559597"/>
            <a:ext cx="735106"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
        <p:nvSpPr>
          <p:cNvPr id="15" name="Rectangle 14"/>
          <p:cNvSpPr/>
          <p:nvPr/>
        </p:nvSpPr>
        <p:spPr>
          <a:xfrm>
            <a:off x="736661" y="5199362"/>
            <a:ext cx="2973891" cy="600164"/>
          </a:xfrm>
          <a:prstGeom prst="rect">
            <a:avLst/>
          </a:prstGeom>
        </p:spPr>
        <p:txBody>
          <a:bodyPr wrap="none">
            <a:spAutoFit/>
          </a:bodyPr>
          <a:lstStyle/>
          <a:p>
            <a:pPr rtl="1">
              <a:lnSpc>
                <a:spcPct val="150000"/>
              </a:lnSpc>
            </a:pPr>
            <a:r>
              <a:rPr lang="fa-IR" sz="2400" b="1" dirty="0">
                <a:cs typeface="B Nazanin" panose="00000400000000000000" pitchFamily="2" charset="-78"/>
              </a:rPr>
              <a:t>ثانیه </a:t>
            </a:r>
            <a:r>
              <a:rPr lang="fa-IR" sz="2400" b="1" dirty="0" smtClean="0">
                <a:cs typeface="B Nazanin" panose="00000400000000000000" pitchFamily="2" charset="-78"/>
              </a:rPr>
              <a:t>                        دقیقه </a:t>
            </a:r>
            <a:endParaRPr lang="fa-IR" sz="2400" b="1" dirty="0">
              <a:cs typeface="B Nazanin" panose="00000400000000000000" pitchFamily="2" charset="-78"/>
            </a:endParaRPr>
          </a:p>
        </p:txBody>
      </p:sp>
      <p:cxnSp>
        <p:nvCxnSpPr>
          <p:cNvPr id="16" name="Straight Arrow Connector 15"/>
          <p:cNvCxnSpPr/>
          <p:nvPr/>
        </p:nvCxnSpPr>
        <p:spPr>
          <a:xfrm>
            <a:off x="1658473" y="5632168"/>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val="2000173607"/>
              </p:ext>
            </p:extLst>
          </p:nvPr>
        </p:nvGraphicFramePr>
        <p:xfrm>
          <a:off x="1879305" y="5258483"/>
          <a:ext cx="653226" cy="521415"/>
        </p:xfrm>
        <a:graphic>
          <a:graphicData uri="http://schemas.openxmlformats.org/presentationml/2006/ole">
            <mc:AlternateContent xmlns:mc="http://schemas.openxmlformats.org/markup-compatibility/2006">
              <mc:Choice xmlns:v="urn:schemas-microsoft-com:vml" Requires="v">
                <p:oleObj spid="_x0000_s5174" name="Equation" r:id="rId10" imgW="241200" imgH="152280" progId="Equation.DSMT4">
                  <p:embed/>
                </p:oleObj>
              </mc:Choice>
              <mc:Fallback>
                <p:oleObj name="Equation" r:id="rId10" imgW="241200" imgH="152280" progId="Equation.DSMT4">
                  <p:embed/>
                  <p:pic>
                    <p:nvPicPr>
                      <p:cNvPr id="0" name=""/>
                      <p:cNvPicPr/>
                      <p:nvPr/>
                    </p:nvPicPr>
                    <p:blipFill>
                      <a:blip r:embed="rId4"/>
                      <a:stretch>
                        <a:fillRect/>
                      </a:stretch>
                    </p:blipFill>
                    <p:spPr>
                      <a:xfrm>
                        <a:off x="1879305" y="5258483"/>
                        <a:ext cx="653226" cy="521415"/>
                      </a:xfrm>
                      <a:prstGeom prst="rect">
                        <a:avLst/>
                      </a:prstGeom>
                    </p:spPr>
                  </p:pic>
                </p:oleObj>
              </mc:Fallback>
            </mc:AlternateContent>
          </a:graphicData>
        </a:graphic>
      </p:graphicFrame>
      <p:cxnSp>
        <p:nvCxnSpPr>
          <p:cNvPr id="19" name="Straight Arrow Connector 18"/>
          <p:cNvCxnSpPr/>
          <p:nvPr/>
        </p:nvCxnSpPr>
        <p:spPr>
          <a:xfrm>
            <a:off x="3666378" y="5632168"/>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20" name="Object 19"/>
          <p:cNvGraphicFramePr>
            <a:graphicFrameLocks noChangeAspect="1"/>
          </p:cNvGraphicFramePr>
          <p:nvPr>
            <p:extLst>
              <p:ext uri="{D42A27DB-BD31-4B8C-83A1-F6EECF244321}">
                <p14:modId xmlns:p14="http://schemas.microsoft.com/office/powerpoint/2010/main" val="1634243769"/>
              </p:ext>
            </p:extLst>
          </p:nvPr>
        </p:nvGraphicFramePr>
        <p:xfrm>
          <a:off x="5185709" y="5451552"/>
          <a:ext cx="2197100" cy="412750"/>
        </p:xfrm>
        <a:graphic>
          <a:graphicData uri="http://schemas.openxmlformats.org/presentationml/2006/ole">
            <mc:AlternateContent xmlns:mc="http://schemas.openxmlformats.org/markup-compatibility/2006">
              <mc:Choice xmlns:v="urn:schemas-microsoft-com:vml" Requires="v">
                <p:oleObj spid="_x0000_s5175" name="Equation" r:id="rId11" imgW="812520" imgH="152280" progId="Equation.DSMT4">
                  <p:embed/>
                </p:oleObj>
              </mc:Choice>
              <mc:Fallback>
                <p:oleObj name="Equation" r:id="rId11" imgW="812520" imgH="152280" progId="Equation.DSMT4">
                  <p:embed/>
                  <p:pic>
                    <p:nvPicPr>
                      <p:cNvPr id="0" name=""/>
                      <p:cNvPicPr/>
                      <p:nvPr/>
                    </p:nvPicPr>
                    <p:blipFill>
                      <a:blip r:embed="rId12"/>
                      <a:stretch>
                        <a:fillRect/>
                      </a:stretch>
                    </p:blipFill>
                    <p:spPr>
                      <a:xfrm>
                        <a:off x="5185709" y="5451552"/>
                        <a:ext cx="2197100" cy="412750"/>
                      </a:xfrm>
                      <a:prstGeom prst="rect">
                        <a:avLst/>
                      </a:prstGeom>
                    </p:spPr>
                  </p:pic>
                </p:oleObj>
              </mc:Fallback>
            </mc:AlternateContent>
          </a:graphicData>
        </a:graphic>
      </p:graphicFrame>
    </p:spTree>
    <p:extLst>
      <p:ext uri="{BB962C8B-B14F-4D97-AF65-F5344CB8AC3E}">
        <p14:creationId xmlns:p14="http://schemas.microsoft.com/office/powerpoint/2010/main" val="2277735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11726"/>
          <a:stretch/>
        </p:blipFill>
        <p:spPr>
          <a:xfrm>
            <a:off x="180955" y="4245473"/>
            <a:ext cx="3153088" cy="23430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2813" y="4022403"/>
            <a:ext cx="2504050" cy="2835597"/>
          </a:xfrm>
          <a:prstGeom prst="rect">
            <a:avLst/>
          </a:prstGeom>
        </p:spPr>
      </p:pic>
      <p:sp>
        <p:nvSpPr>
          <p:cNvPr id="5" name="TextBox 4"/>
          <p:cNvSpPr txBox="1"/>
          <p:nvPr/>
        </p:nvSpPr>
        <p:spPr>
          <a:xfrm>
            <a:off x="3014728" y="2133388"/>
            <a:ext cx="5486400" cy="1569660"/>
          </a:xfrm>
          <a:prstGeom prst="rect">
            <a:avLst/>
          </a:prstGeom>
          <a:noFill/>
        </p:spPr>
        <p:txBody>
          <a:bodyPr wrap="square" rtlCol="0">
            <a:spAutoFit/>
          </a:bodyPr>
          <a:lstStyle/>
          <a:p>
            <a:pPr algn="ctr" rtl="1"/>
            <a:r>
              <a:rPr lang="fa-IR" sz="9600" dirty="0">
                <a:solidFill>
                  <a:srgbClr val="002060"/>
                </a:solidFill>
                <a:cs typeface="B Titr" panose="00000700000000000000" pitchFamily="2" charset="-78"/>
              </a:rPr>
              <a:t>پایان</a:t>
            </a:r>
            <a:endParaRPr lang="en-US" sz="3200" b="1" dirty="0">
              <a:solidFill>
                <a:srgbClr val="002060"/>
              </a:solidFill>
              <a:cs typeface="B Nazanin" panose="00000400000000000000" pitchFamily="2" charset="-78"/>
            </a:endParaRPr>
          </a:p>
        </p:txBody>
      </p:sp>
    </p:spTree>
    <p:extLst>
      <p:ext uri="{BB962C8B-B14F-4D97-AF65-F5344CB8AC3E}">
        <p14:creationId xmlns:p14="http://schemas.microsoft.com/office/powerpoint/2010/main" val="279584726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1016</TotalTime>
  <Words>360</Words>
  <Application>Microsoft Office PowerPoint</Application>
  <PresentationFormat>Widescreen</PresentationFormat>
  <Paragraphs>48</Paragraphs>
  <Slides>11</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9" baseType="lpstr">
      <vt:lpstr>Arial</vt:lpstr>
      <vt:lpstr>B Nazanin</vt:lpstr>
      <vt:lpstr>B Titr</vt:lpstr>
      <vt:lpstr>Calibri</vt:lpstr>
      <vt:lpstr>Calibri Light</vt:lpstr>
      <vt:lpstr>Times New Roman</vt:lpstr>
      <vt:lpstr>1_Office Theme</vt:lpstr>
      <vt:lpstr>Equation</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192</cp:revision>
  <dcterms:created xsi:type="dcterms:W3CDTF">2015-07-06T05:06:21Z</dcterms:created>
  <dcterms:modified xsi:type="dcterms:W3CDTF">2018-04-24T12:09:44Z</dcterms:modified>
</cp:coreProperties>
</file>