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83" r:id="rId3"/>
    <p:sldId id="284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4434" autoAdjust="0"/>
  </p:normalViewPr>
  <p:slideViewPr>
    <p:cSldViewPr snapToGrid="0">
      <p:cViewPr>
        <p:scale>
          <a:sx n="81" d="100"/>
          <a:sy n="81" d="100"/>
        </p:scale>
        <p:origin x="-108" y="-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7224" y="1310186"/>
            <a:ext cx="54181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ریاضی چهارم دبستان</a:t>
            </a:r>
          </a:p>
          <a:p>
            <a:endParaRPr lang="fa-IR" sz="5400" b="1" dirty="0">
              <a:solidFill>
                <a:srgbClr val="C00000"/>
              </a:solidFill>
              <a:cs typeface="B Titr" panose="00000700000000000000" pitchFamily="2" charset="-78"/>
            </a:endParaRPr>
          </a:p>
          <a:p>
            <a:pPr algn="r"/>
            <a:endParaRPr lang="en-US" sz="54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39988" y="2972179"/>
            <a:ext cx="375313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معرفی میلیون</a:t>
            </a:r>
            <a:endParaRPr lang="en-US" sz="5400" b="1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12944" y="5994961"/>
            <a:ext cx="41625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2573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9559" y="2483893"/>
            <a:ext cx="10972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endParaRPr lang="fa-IR" sz="2400" dirty="0" smtClean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47366" y="2246473"/>
            <a:ext cx="2770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dirty="0" smtClean="0">
                <a:solidFill>
                  <a:srgbClr val="C00000"/>
                </a:solidFill>
                <a:cs typeface="B Titr" panose="00000700000000000000" pitchFamily="2" charset="-78"/>
              </a:rPr>
              <a:t>معرفی میلیون:</a:t>
            </a:r>
            <a:endParaRPr lang="en-US" sz="3200" dirty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47366" y="3329996"/>
            <a:ext cx="71923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10 تا 100 هزارتا می شود یک میلیون و می نویسیم</a:t>
            </a:r>
            <a:endParaRPr lang="en-US" sz="2800" b="1" dirty="0">
              <a:solidFill>
                <a:srgbClr val="C00000"/>
              </a:solidFill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4815" y="3391400"/>
            <a:ext cx="2415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100000        10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7" name="Multiply 6"/>
          <p:cNvSpPr/>
          <p:nvPr/>
        </p:nvSpPr>
        <p:spPr>
          <a:xfrm>
            <a:off x="952718" y="3567781"/>
            <a:ext cx="313899" cy="232012"/>
          </a:xfrm>
          <a:prstGeom prst="mathMultiply">
            <a:avLst/>
          </a:prstGeom>
          <a:solidFill>
            <a:srgbClr val="FF0000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355166" y="3325728"/>
            <a:ext cx="723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600" b="1" dirty="0">
                <a:solidFill>
                  <a:srgbClr val="FF0000"/>
                </a:solidFill>
                <a:cs typeface="B Nazanin" panose="00000400000000000000" pitchFamily="2" charset="-78"/>
              </a:rPr>
              <a:t>=</a:t>
            </a:r>
            <a:endParaRPr lang="en-US" sz="36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57655" y="3356507"/>
            <a:ext cx="1487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1000000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115828" y="4294069"/>
            <a:ext cx="7362960" cy="1624084"/>
            <a:chOff x="2115828" y="4294069"/>
            <a:chExt cx="7362960" cy="1624084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2279175" y="4901395"/>
              <a:ext cx="6619165" cy="6823"/>
            </a:xfrm>
            <a:prstGeom prst="line">
              <a:avLst/>
            </a:prstGeom>
            <a:ln w="38100"/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612955" y="4294069"/>
              <a:ext cx="0" cy="1624084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948985" y="4294069"/>
              <a:ext cx="0" cy="1624084"/>
            </a:xfrm>
            <a:prstGeom prst="line">
              <a:avLst/>
            </a:prstGeom>
            <a:ln w="38100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3794077" y="4677382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3018429" y="4677383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193809" y="4677384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445457" y="4677385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7742263" y="4751269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8528716" y="4751269"/>
              <a:ext cx="0" cy="968991"/>
            </a:xfrm>
            <a:prstGeom prst="line">
              <a:avLst/>
            </a:prstGeom>
            <a:ln w="28575"/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8466162" y="4446553"/>
              <a:ext cx="7460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یکان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7702453" y="4454555"/>
              <a:ext cx="90757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دهگان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861130" y="4462559"/>
              <a:ext cx="120725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صدگان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250389" y="4472669"/>
              <a:ext cx="7054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یکان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358742" y="4488674"/>
              <a:ext cx="11205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دهگان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46981" y="4488673"/>
              <a:ext cx="9448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صدگان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835020" y="4488673"/>
              <a:ext cx="71196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یکان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948917" y="4530289"/>
              <a:ext cx="93970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دهگان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2115828" y="4530288"/>
              <a:ext cx="10510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solidFill>
                    <a:srgbClr val="FF0000"/>
                  </a:solidFill>
                  <a:cs typeface="B Nazanin" panose="00000400000000000000" pitchFamily="2" charset="-78"/>
                </a:rPr>
                <a:t>صدگان</a:t>
              </a:r>
              <a:endParaRPr lang="en-US" sz="2400" b="1" dirty="0">
                <a:solidFill>
                  <a:srgbClr val="FF0000"/>
                </a:solidFill>
                <a:cs typeface="B Nazanin" panose="00000400000000000000" pitchFamily="2" charset="-78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630920" y="5158343"/>
              <a:ext cx="8478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968584" y="5179320"/>
              <a:ext cx="6425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213534" y="5180498"/>
              <a:ext cx="62410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50623" y="5158344"/>
              <a:ext cx="60476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635982" y="5158344"/>
              <a:ext cx="5975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842705" y="5178393"/>
              <a:ext cx="6430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0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007471" y="5207796"/>
              <a:ext cx="5973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a-IR" sz="2400" b="1" dirty="0" smtClean="0">
                  <a:cs typeface="B Nazanin" panose="00000400000000000000" pitchFamily="2" charset="-78"/>
                </a:rPr>
                <a:t>1</a:t>
              </a:r>
              <a:endParaRPr lang="en-US" sz="2400" b="1" dirty="0">
                <a:cs typeface="B Nazanin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73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71513" y="2385660"/>
            <a:ext cx="9561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جدول ارزش مکانی دارای 3 طبقه می شود و هر طبقه هم 3 مرتبه دارد.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Cloud Callout 5"/>
          <p:cNvSpPr/>
          <p:nvPr/>
        </p:nvSpPr>
        <p:spPr>
          <a:xfrm>
            <a:off x="10240372" y="3323621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1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82338" y="3758083"/>
            <a:ext cx="8569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با توجه به هر چرتکه عدد مربوط به آن را به حروف و عدد بنویسید.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56431" y="6441946"/>
            <a:ext cx="3643952" cy="272955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944788" y="6441946"/>
            <a:ext cx="0" cy="272955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787002" y="6441946"/>
            <a:ext cx="0" cy="272955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121071" y="6347590"/>
            <a:ext cx="1050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anose="00000400000000000000" pitchFamily="2" charset="-78"/>
              </a:rPr>
              <a:t>یکی ها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5284" y="6347589"/>
            <a:ext cx="946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هزارها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7330" y="6347588"/>
            <a:ext cx="1322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میلیون 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733851" y="490191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130773" y="490191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1527127" y="490191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1936559" y="490191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2305047" y="490191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2728127" y="490191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3979171" y="4901916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3556091" y="4901916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3150636" y="4881347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589411" y="6073458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580313" y="5501906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580313" y="5774861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1376432" y="6101933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1361362" y="5774861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1815145" y="613487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1815145" y="5905087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793543" y="565136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2620648" y="613487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3408239" y="5125337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3425865" y="5359862"/>
            <a:ext cx="377590" cy="1546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417052" y="5608351"/>
            <a:ext cx="377590" cy="1546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3417052" y="5872735"/>
            <a:ext cx="377590" cy="1546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3434957" y="6105295"/>
            <a:ext cx="377590" cy="154674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6892118" y="5151045"/>
            <a:ext cx="28933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050 ، 401 , 302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71473" y="5802663"/>
            <a:ext cx="6155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سیصد و دومیلیون و چهارصد و یک هزار و پنجاه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418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90635" y="3992066"/>
            <a:ext cx="3643952" cy="272955"/>
          </a:xfrm>
          <a:prstGeom prst="round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>
            <a:off x="3078992" y="3992066"/>
            <a:ext cx="0" cy="272955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921206" y="3992066"/>
            <a:ext cx="0" cy="272955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255275" y="3897710"/>
            <a:ext cx="1050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anose="00000400000000000000" pitchFamily="2" charset="-78"/>
              </a:rPr>
              <a:t>یکی ها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39488" y="3897709"/>
            <a:ext cx="946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هزارها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1534" y="3897708"/>
            <a:ext cx="1322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میلیون ها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68055" y="245203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264977" y="245203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1661331" y="2452036"/>
            <a:ext cx="81887" cy="1540030"/>
          </a:xfrm>
          <a:prstGeom prst="ellipse">
            <a:avLst/>
          </a:prstGeom>
          <a:solidFill>
            <a:srgbClr val="C0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070763" y="245203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439251" y="245203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2862331" y="2452036"/>
            <a:ext cx="81887" cy="154003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4113375" y="2452036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3690295" y="2452036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284840" y="2431467"/>
            <a:ext cx="81887" cy="154003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1510636" y="3652053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1949349" y="368499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1949349" y="3455207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1927747" y="320148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754852" y="368499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927747" y="2955793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2355084" y="3680430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2373850" y="3458742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2388070" y="3226693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3167694" y="3699230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3160307" y="3455207"/>
            <a:ext cx="377590" cy="15130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131558" y="3107094"/>
            <a:ext cx="365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001431200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40" name="Right Arrow 39"/>
          <p:cNvSpPr/>
          <p:nvPr/>
        </p:nvSpPr>
        <p:spPr>
          <a:xfrm>
            <a:off x="6813074" y="3319733"/>
            <a:ext cx="1392072" cy="178075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8256896" y="3116384"/>
            <a:ext cx="2033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200 , 431 , 1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44454" y="4792796"/>
            <a:ext cx="638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یک میلیون و چهار صد وسی و یک هزار و دویست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467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193340" y="2605010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2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20872" y="3209840"/>
            <a:ext cx="7424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با توجه به عدد مقابل به سوال های زیر پاسخ دهید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13295" y="3223196"/>
            <a:ext cx="23883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259047863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29552" y="4036252"/>
            <a:ext cx="7861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الف)</a:t>
            </a:r>
            <a:r>
              <a:rPr lang="fa-IR" sz="2800" b="1" dirty="0" smtClean="0">
                <a:cs typeface="B Nazanin" panose="00000400000000000000" pitchFamily="2" charset="-78"/>
              </a:rPr>
              <a:t> بیش ترین رقم در چه مرتبه ای قرار دارد؟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یکان میلیون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9612" y="4681182"/>
            <a:ext cx="6701051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ب) </a:t>
            </a:r>
            <a:r>
              <a:rPr lang="fa-IR" sz="2800" b="1" dirty="0" smtClean="0">
                <a:cs typeface="B Nazanin" panose="00000400000000000000" pitchFamily="2" charset="-78"/>
              </a:rPr>
              <a:t>کدام رقم بیش ترین مرتبه را دارد؟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رقم</a:t>
            </a: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2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66281" y="5354479"/>
            <a:ext cx="7424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ج)</a:t>
            </a:r>
            <a:r>
              <a:rPr lang="fa-IR" sz="2800" b="1" dirty="0" smtClean="0">
                <a:cs typeface="B Nazanin" panose="00000400000000000000" pitchFamily="2" charset="-78"/>
              </a:rPr>
              <a:t> کمترین رقم در چه مرتبه ای قرار دارد؟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صدگان هزار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43867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68203" y="2436266"/>
            <a:ext cx="61414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د)</a:t>
            </a:r>
            <a:r>
              <a:rPr lang="fa-IR" sz="2800" b="1" dirty="0" smtClean="0">
                <a:cs typeface="B Nazanin" panose="00000400000000000000" pitchFamily="2" charset="-78"/>
              </a:rPr>
              <a:t> کدام رقم کم ترین مرتبه را دارد؟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رقم</a:t>
            </a: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3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9678" y="3029804"/>
            <a:ext cx="87345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ه)</a:t>
            </a:r>
            <a:r>
              <a:rPr lang="fa-IR" sz="2800" b="1" dirty="0" smtClean="0">
                <a:cs typeface="B Nazanin" panose="00000400000000000000" pitchFamily="2" charset="-78"/>
              </a:rPr>
              <a:t> مجموع رقم های طبقه ی میلیون چیست؟  </a:t>
            </a:r>
            <a:r>
              <a:rPr lang="fa-IR" sz="3200" b="1" dirty="0" smtClean="0">
                <a:cs typeface="B Nazanin" panose="00000400000000000000" pitchFamily="2" charset="-78"/>
              </a:rPr>
              <a:t>     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16= 9     5      2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7" name="Plus 6"/>
          <p:cNvSpPr/>
          <p:nvPr/>
        </p:nvSpPr>
        <p:spPr>
          <a:xfrm>
            <a:off x="4560628" y="3601437"/>
            <a:ext cx="204716" cy="177421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lus 7"/>
          <p:cNvSpPr/>
          <p:nvPr/>
        </p:nvSpPr>
        <p:spPr>
          <a:xfrm>
            <a:off x="3796352" y="3568413"/>
            <a:ext cx="204716" cy="177421"/>
          </a:xfrm>
          <a:prstGeom prst="mathPlus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55343" y="3812471"/>
            <a:ext cx="106998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و) </a:t>
            </a:r>
            <a:r>
              <a:rPr lang="fa-IR" sz="2800" b="1" dirty="0" smtClean="0">
                <a:cs typeface="B Nazanin" panose="00000400000000000000" pitchFamily="2" charset="-78"/>
              </a:rPr>
              <a:t>اختلاف مجموع رقم های طبقه ی یکی ها با طبقه ی هزارها چیست؟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     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6= 11 </a:t>
            </a:r>
            <a:r>
              <a:rPr lang="fa-IR" sz="3200" b="1" dirty="0" smtClean="0">
                <a:cs typeface="B Nazanin" panose="00000400000000000000" pitchFamily="2" charset="-78"/>
              </a:rPr>
              <a:t>-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17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4842" y="4667534"/>
            <a:ext cx="1125940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ز) </a:t>
            </a:r>
            <a:r>
              <a:rPr lang="fa-IR" sz="2800" b="1" dirty="0" smtClean="0">
                <a:cs typeface="B Nazanin" panose="00000400000000000000" pitchFamily="2" charset="-78"/>
              </a:rPr>
              <a:t>اگر دو واحد به مرتبه ی دهگان هزار اضافه کنیم و سه واحد از مرتبه ی یکان میلیون کم کنیم عدد نهایی در مقایسه با عدد اولیه چقدر تغییر خواهد کرد؟       </a:t>
            </a: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863       047      259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1944808" y="6227204"/>
            <a:ext cx="15924" cy="37570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672122" y="6516143"/>
            <a:ext cx="818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solidFill>
                  <a:srgbClr val="00B050"/>
                </a:solidFill>
                <a:cs typeface="B Nazanin" panose="00000400000000000000" pitchFamily="2" charset="-78"/>
              </a:rPr>
              <a:t>863</a:t>
            </a:r>
            <a:endParaRPr lang="en-US" sz="2400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59258" y="6505104"/>
            <a:ext cx="75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solidFill>
                  <a:srgbClr val="00B050"/>
                </a:solidFill>
                <a:cs typeface="B Nazanin" panose="00000400000000000000" pitchFamily="2" charset="-78"/>
              </a:rPr>
              <a:t>067</a:t>
            </a:r>
            <a:endParaRPr lang="en-US" sz="2400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20489" y="6524539"/>
            <a:ext cx="832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dirty="0" smtClean="0">
                <a:solidFill>
                  <a:srgbClr val="00B050"/>
                </a:solidFill>
                <a:cs typeface="B Nazanin" panose="00000400000000000000" pitchFamily="2" charset="-78"/>
              </a:rPr>
              <a:t>256</a:t>
            </a:r>
            <a:endParaRPr lang="en-US" sz="2400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955343" y="6227812"/>
            <a:ext cx="15924" cy="37570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3046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381179" y="5303235"/>
            <a:ext cx="818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anose="00000400000000000000" pitchFamily="2" charset="-78"/>
              </a:rPr>
              <a:t>863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76361" y="5303234"/>
            <a:ext cx="75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anose="00000400000000000000" pitchFamily="2" charset="-78"/>
              </a:rPr>
              <a:t>067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48883" y="5303236"/>
            <a:ext cx="832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B Nazanin" panose="00000400000000000000" pitchFamily="2" charset="-78"/>
              </a:rPr>
              <a:t>256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8883" y="4662972"/>
            <a:ext cx="764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259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431522" y="4622029"/>
            <a:ext cx="750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047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32358" y="4662972"/>
            <a:ext cx="71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863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448883" y="5891271"/>
            <a:ext cx="269998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803744" y="4730028"/>
            <a:ext cx="568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5400" b="1" dirty="0">
                <a:solidFill>
                  <a:srgbClr val="FF0000"/>
                </a:solidFill>
                <a:cs typeface="B Nazanin" panose="00000400000000000000" pitchFamily="2" charset="-78"/>
              </a:rPr>
              <a:t>-</a:t>
            </a:r>
            <a:endParaRPr lang="en-US" sz="5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32358" y="5957990"/>
            <a:ext cx="7165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 000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31522" y="5957990"/>
            <a:ext cx="913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980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48883" y="5957990"/>
            <a:ext cx="764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400" b="1" dirty="0" smtClean="0">
                <a:cs typeface="B Nazanin" panose="00000400000000000000" pitchFamily="2" charset="-78"/>
              </a:rPr>
              <a:t>002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2111" y="3474354"/>
            <a:ext cx="9678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عدد نهایی دو میلیون و نهصد و هشتاد هزار واحد از عدد اولیه کمتر است.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9" name="Left Arrow 18"/>
          <p:cNvSpPr/>
          <p:nvPr/>
        </p:nvSpPr>
        <p:spPr>
          <a:xfrm>
            <a:off x="10517006" y="3598323"/>
            <a:ext cx="716802" cy="461665"/>
          </a:xfrm>
          <a:prstGeom prst="left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88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398056" y="2750110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3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39988" y="3218952"/>
            <a:ext cx="6441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الگوهای عددی زیر را ادامه دهید.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787856" y="4342370"/>
            <a:ext cx="112326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999000 ،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998000 </a:t>
            </a:r>
            <a:r>
              <a:rPr lang="fa-IR" sz="3200" b="1" dirty="0" smtClean="0">
                <a:cs typeface="B Nazanin" panose="00000400000000000000" pitchFamily="2" charset="-78"/>
              </a:rPr>
              <a:t>، 997000، 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996000 </a:t>
            </a:r>
            <a:r>
              <a:rPr lang="fa-IR" sz="3200" b="1" dirty="0" smtClean="0">
                <a:cs typeface="B Nazanin" panose="00000400000000000000" pitchFamily="2" charset="-78"/>
              </a:rPr>
              <a:t>،  995000   ، 994000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328054" y="5746668"/>
            <a:ext cx="100043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1000000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،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 </a:t>
            </a:r>
            <a:r>
              <a:rPr lang="fa-IR" sz="3200" b="1" dirty="0" smtClean="0">
                <a:cs typeface="B Nazanin" panose="00000400000000000000" pitchFamily="2" charset="-78"/>
              </a:rPr>
              <a:t>900000 ،</a:t>
            </a:r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 800000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،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 </a:t>
            </a:r>
            <a:r>
              <a:rPr lang="fa-IR" sz="3200" b="1" dirty="0" smtClean="0">
                <a:cs typeface="B Nazanin" panose="00000400000000000000" pitchFamily="2" charset="-78"/>
              </a:rPr>
              <a:t>700000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  </a:t>
            </a:r>
            <a:r>
              <a:rPr lang="fa-IR" sz="3200" b="1" dirty="0" smtClean="0">
                <a:cs typeface="B Nazanin" panose="00000400000000000000" pitchFamily="2" charset="-78"/>
              </a:rPr>
              <a:t>،</a:t>
            </a:r>
            <a:r>
              <a:rPr lang="fa-IR" sz="32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 </a:t>
            </a:r>
            <a:r>
              <a:rPr lang="fa-IR" sz="3200" b="1" dirty="0" smtClean="0">
                <a:cs typeface="B Nazanin" panose="00000400000000000000" pitchFamily="2" charset="-78"/>
              </a:rPr>
              <a:t>600000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03767" y="4336226"/>
            <a:ext cx="2188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1000000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2051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496547" y="2627934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4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840" y="2823723"/>
            <a:ext cx="10332720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کوچکترین عدد 9 رقمی فرد که یکان هزار آن 8 و صدگان میلیون آن 2 برابر 3 باشد و بقیه ی رقم هایش تکراری نباشند کدام است؟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53004" y="5175945"/>
            <a:ext cx="3169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الف)601238475 </a:t>
            </a:r>
            <a:r>
              <a:rPr lang="fa-IR" sz="3200" dirty="0" smtClean="0">
                <a:cs typeface="B Nazanin" panose="00000400000000000000" pitchFamily="2" charset="-78"/>
              </a:rPr>
              <a:t> </a:t>
            </a:r>
            <a:endParaRPr lang="en-US" sz="3200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0391" y="5130581"/>
            <a:ext cx="3246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ب) 801236475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80119" y="5991552"/>
            <a:ext cx="25428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ج)601238457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87857" y="6068018"/>
            <a:ext cx="2747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د) 601238547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8412478" y="6123920"/>
            <a:ext cx="335280" cy="472973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8267698" y="6280014"/>
            <a:ext cx="121919" cy="292387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4079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146027" y="2627934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5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6930" y="3107151"/>
            <a:ext cx="8667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در جای خالی چه عددی باید قرار بگیرد؟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78240" y="5499451"/>
            <a:ext cx="20726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الف) 15000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53200" y="5545171"/>
            <a:ext cx="2118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ب) 40000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0000" y="5545170"/>
            <a:ext cx="2179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ج) 4000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2114" y="5621635"/>
            <a:ext cx="227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د) 400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39639" y="4267921"/>
            <a:ext cx="22616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3200" b="1" dirty="0" smtClean="0">
                <a:cs typeface="B Nazanin" panose="00000400000000000000" pitchFamily="2" charset="-78"/>
              </a:rPr>
              <a:t>20،000،000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10534" y="4240914"/>
            <a:ext cx="1112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5000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39639" y="4089673"/>
            <a:ext cx="38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4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=</a:t>
            </a:r>
            <a:endParaRPr lang="en-US" sz="4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14" name="Multiply 13"/>
          <p:cNvSpPr/>
          <p:nvPr/>
        </p:nvSpPr>
        <p:spPr>
          <a:xfrm>
            <a:off x="3090834" y="4368444"/>
            <a:ext cx="483870" cy="29800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3819496" y="4366061"/>
            <a:ext cx="767715" cy="388494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4564380" y="5462571"/>
            <a:ext cx="335280" cy="472973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 flipV="1">
            <a:off x="4411980" y="5761090"/>
            <a:ext cx="121920" cy="152933"/>
          </a:xfrm>
          <a:prstGeom prst="line">
            <a:avLst/>
          </a:prstGeom>
          <a:ln w="38100"/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2881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10146027" y="2627934"/>
            <a:ext cx="1519707" cy="618186"/>
          </a:xfrm>
          <a:prstGeom prst="cloud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sz="2400" dirty="0" smtClean="0">
                <a:cs typeface="B Nazanin" panose="00000400000000000000" pitchFamily="2" charset="-78"/>
              </a:rPr>
              <a:t>مثال </a:t>
            </a:r>
            <a:r>
              <a:rPr lang="fa-IR" sz="2400" b="1" dirty="0" smtClean="0">
                <a:cs typeface="B Nazanin" panose="00000400000000000000" pitchFamily="2" charset="-78"/>
              </a:rPr>
              <a:t>6</a:t>
            </a:r>
            <a:endParaRPr lang="en-US" sz="2400" b="1" dirty="0">
              <a:cs typeface="B Nazani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15540" y="3113902"/>
            <a:ext cx="8092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sz="2800" b="1" dirty="0" smtClean="0">
                <a:cs typeface="B Nazanin" panose="00000400000000000000" pitchFamily="2" charset="-78"/>
              </a:rPr>
              <a:t>هر یک از عددهای زیر چه چیزی را می توانند نشان دهند؟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73757" y="4687464"/>
            <a:ext cx="198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375000000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95299" y="5431217"/>
            <a:ext cx="1584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175000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34648" y="6192380"/>
            <a:ext cx="1645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3200" b="1" dirty="0" smtClean="0">
                <a:cs typeface="B Nazanin" panose="00000400000000000000" pitchFamily="2" charset="-78"/>
              </a:rPr>
              <a:t>27500</a:t>
            </a:r>
            <a:endParaRPr lang="en-US" sz="3200" b="1" dirty="0">
              <a:cs typeface="B Nazanin" panose="00000400000000000000" pitchFamily="2" charset="-78"/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151405" y="4979852"/>
            <a:ext cx="163068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151405" y="5732934"/>
            <a:ext cx="163068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196840" y="6484768"/>
            <a:ext cx="1630680" cy="0"/>
          </a:xfrm>
          <a:prstGeom prst="straightConnector1">
            <a:avLst/>
          </a:prstGeom>
          <a:ln w="57150"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842760" y="4325971"/>
            <a:ext cx="2667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fa-IR" sz="28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قیمت یک آپارتمان</a:t>
            </a:r>
            <a:endParaRPr lang="en-US" sz="2800" b="1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55080" y="4979852"/>
            <a:ext cx="42012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قیمت یک جفت کفش ورزشی</a:t>
            </a:r>
            <a:endParaRPr lang="en-US" sz="2800" b="1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33545" y="5806602"/>
            <a:ext cx="3463802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00B050"/>
                </a:solidFill>
                <a:cs typeface="B Nazanin" panose="00000400000000000000" pitchFamily="2" charset="-78"/>
              </a:rPr>
              <a:t>قیمت یک بسته مداد رنگی</a:t>
            </a:r>
            <a:endParaRPr lang="en-US" sz="2800" b="1" dirty="0">
              <a:solidFill>
                <a:srgbClr val="00B050"/>
              </a:solidFill>
              <a:cs typeface="B Nazanin" panose="00000400000000000000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85294" y="4409983"/>
            <a:ext cx="1104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جواب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40680" y="5190205"/>
            <a:ext cx="115824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جواب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02865" y="5968185"/>
            <a:ext cx="1127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b="1" dirty="0" smtClean="0">
                <a:cs typeface="B Nazanin" panose="00000400000000000000" pitchFamily="2" charset="-78"/>
              </a:rPr>
              <a:t>جواب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8610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</TotalTime>
  <Words>412</Words>
  <Application>Microsoft Office PowerPoint</Application>
  <PresentationFormat>Custom</PresentationFormat>
  <Paragraphs>92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80</cp:revision>
  <dcterms:created xsi:type="dcterms:W3CDTF">2015-07-06T05:06:21Z</dcterms:created>
  <dcterms:modified xsi:type="dcterms:W3CDTF">2020-01-07T11:23:32Z</dcterms:modified>
</cp:coreProperties>
</file>