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1"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048F37C2-A68E-4A14-B581-C1B859496D34}" type="datetimeFigureOut">
              <a:rPr lang="en-US" smtClean="0"/>
              <a:t>5/14/2020</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1199848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48F37C2-A68E-4A14-B581-C1B859496D34}" type="datetimeFigureOut">
              <a:rPr lang="en-US" smtClean="0"/>
              <a:t>5/14/2020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2747833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48F37C2-A68E-4A14-B581-C1B859496D34}" type="datetimeFigureOut">
              <a:rPr lang="en-US" smtClean="0"/>
              <a:t>5/14/2020</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3098381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48F37C2-A68E-4A14-B581-C1B859496D34}" type="datetimeFigureOut">
              <a:rPr lang="en-US" smtClean="0"/>
              <a:t>5/14/2020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1273579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48F37C2-A68E-4A14-B581-C1B859496D34}" type="datetimeFigureOut">
              <a:rPr lang="en-US" smtClean="0"/>
              <a:t>5/14/2020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1639560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48F37C2-A68E-4A14-B581-C1B859496D34}" type="datetimeFigureOut">
              <a:rPr lang="en-US" smtClean="0"/>
              <a:t>5/14/2020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277443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8F37C2-A68E-4A14-B581-C1B859496D34}" type="datetimeFigureOut">
              <a:rPr lang="en-US" smtClean="0"/>
              <a:t>5/14/2020</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2932288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48F37C2-A68E-4A14-B581-C1B859496D34}" type="datetimeFigureOut">
              <a:rPr lang="en-US" smtClean="0"/>
              <a:t>5/14/2020</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2129817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48F37C2-A68E-4A14-B581-C1B859496D34}" type="datetimeFigureOut">
              <a:rPr lang="en-US" smtClean="0"/>
              <a:t>5/14/2020</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2078172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48F37C2-A68E-4A14-B581-C1B859496D34}" type="datetimeFigureOut">
              <a:rPr lang="en-US" smtClean="0"/>
              <a:t>5/14/2020</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1610959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48F37C2-A68E-4A14-B581-C1B859496D34}" type="datetimeFigureOut">
              <a:rPr lang="en-US" smtClean="0"/>
              <a:t>5/14/2020</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40087605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48F37C2-A68E-4A14-B581-C1B859496D34}" type="datetimeFigureOut">
              <a:rPr lang="en-US" smtClean="0"/>
              <a:t>5/14/2020</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1338660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48F37C2-A68E-4A14-B581-C1B859496D34}" type="datetimeFigureOut">
              <a:rPr lang="en-US" smtClean="0"/>
              <a:t>5/14/2020</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3419277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48F37C2-A68E-4A14-B581-C1B859496D34}" type="datetimeFigureOut">
              <a:rPr lang="en-US" smtClean="0"/>
              <a:t>5/14/2020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41444823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48F37C2-A68E-4A14-B581-C1B859496D34}" type="datetimeFigureOut">
              <a:rPr lang="en-US" smtClean="0"/>
              <a:t>5/14/2020</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19219940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048F37C2-A68E-4A14-B581-C1B859496D34}" type="datetimeFigureOut">
              <a:rPr lang="en-US" smtClean="0"/>
              <a:t>5/14/2020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498848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048F37C2-A68E-4A14-B581-C1B859496D34}" type="datetimeFigureOut">
              <a:rPr lang="en-US" smtClean="0"/>
              <a:t>5/14/2020</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B85820A-FA13-41AA-94F1-EA79510EE4E4}" type="slidenum">
              <a:rPr lang="en-US" smtClean="0"/>
              <a:t>‹#›</a:t>
            </a:fld>
            <a:endParaRPr lang="en-US"/>
          </a:p>
        </p:txBody>
      </p:sp>
    </p:spTree>
    <p:extLst>
      <p:ext uri="{BB962C8B-B14F-4D97-AF65-F5344CB8AC3E}">
        <p14:creationId xmlns:p14="http://schemas.microsoft.com/office/powerpoint/2010/main" val="855688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048F37C2-A68E-4A14-B581-C1B859496D34}" type="datetimeFigureOut">
              <a:rPr lang="en-US" smtClean="0"/>
              <a:t>5/14/2020</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7B85820A-FA13-41AA-94F1-EA79510EE4E4}" type="slidenum">
              <a:rPr lang="en-US" smtClean="0"/>
              <a:t>‹#›</a:t>
            </a:fld>
            <a:endParaRPr lang="en-US"/>
          </a:p>
        </p:txBody>
      </p:sp>
    </p:spTree>
    <p:extLst>
      <p:ext uri="{BB962C8B-B14F-4D97-AF65-F5344CB8AC3E}">
        <p14:creationId xmlns:p14="http://schemas.microsoft.com/office/powerpoint/2010/main" val="18859737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664255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rtl="1"/>
            <a:r>
              <a:rPr lang="fa-IR" b="1" dirty="0">
                <a:cs typeface="B Titr" panose="00000700000000000000" pitchFamily="2" charset="-78"/>
              </a:rPr>
              <a:t>رویکردهای اقتصاد دانان مسلمان در مسأله ی تحریم </a:t>
            </a:r>
            <a:r>
              <a:rPr lang="fa-IR" b="1" dirty="0" smtClean="0">
                <a:cs typeface="B Titr" panose="00000700000000000000" pitchFamily="2" charset="-78"/>
              </a:rPr>
              <a:t>ربا</a:t>
            </a:r>
            <a:r>
              <a:rPr lang="en-US" b="1" dirty="0" smtClean="0">
                <a:cs typeface="B Titr" panose="00000700000000000000" pitchFamily="2" charset="-78"/>
              </a:rPr>
              <a:t/>
            </a:r>
            <a:br>
              <a:rPr lang="en-US" b="1" dirty="0" smtClean="0">
                <a:cs typeface="B Titr" panose="00000700000000000000" pitchFamily="2" charset="-78"/>
              </a:rPr>
            </a:br>
            <a:endParaRPr lang="en-US" dirty="0">
              <a:cs typeface="B Titr" panose="00000700000000000000" pitchFamily="2" charset="-78"/>
            </a:endParaRPr>
          </a:p>
        </p:txBody>
      </p:sp>
    </p:spTree>
    <p:extLst>
      <p:ext uri="{BB962C8B-B14F-4D97-AF65-F5344CB8AC3E}">
        <p14:creationId xmlns:p14="http://schemas.microsoft.com/office/powerpoint/2010/main" val="10280225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err="1">
                <a:cs typeface="B Titr" panose="00000700000000000000" pitchFamily="2" charset="-78"/>
              </a:rPr>
              <a:t>مسأله‌ی</a:t>
            </a:r>
            <a:r>
              <a:rPr lang="fa-IR" dirty="0">
                <a:cs typeface="B Titr" panose="00000700000000000000" pitchFamily="2" charset="-78"/>
              </a:rPr>
              <a:t> تحریم ربا در دو سطح </a:t>
            </a:r>
            <a:endParaRPr lang="en-US" dirty="0">
              <a:cs typeface="B Titr" panose="00000700000000000000" pitchFamily="2" charset="-78"/>
            </a:endParaRPr>
          </a:p>
        </p:txBody>
      </p:sp>
      <p:sp>
        <p:nvSpPr>
          <p:cNvPr id="3" name="Content Placeholder 2"/>
          <p:cNvSpPr>
            <a:spLocks noGrp="1"/>
          </p:cNvSpPr>
          <p:nvPr>
            <p:ph idx="1"/>
          </p:nvPr>
        </p:nvSpPr>
        <p:spPr>
          <a:xfrm>
            <a:off x="1154954" y="2603500"/>
            <a:ext cx="9920877" cy="3913210"/>
          </a:xfrm>
        </p:spPr>
        <p:txBody>
          <a:bodyPr>
            <a:noAutofit/>
          </a:bodyPr>
          <a:lstStyle/>
          <a:p>
            <a:pPr algn="just" rtl="1"/>
            <a:r>
              <a:rPr lang="fa-IR" sz="2400" b="1" dirty="0">
                <a:cs typeface="2  Badr" panose="00000400000000000000" pitchFamily="2" charset="-78"/>
              </a:rPr>
              <a:t>موجه و عادلانه بودن یا نبودن دریافت بهره توسط وام دهنده، فارغ از ملاحظات و آثار اجتماعی مترتب بر آن، </a:t>
            </a:r>
            <a:r>
              <a:rPr lang="fa-IR" sz="2400" b="1" dirty="0" err="1">
                <a:cs typeface="2  Badr" panose="00000400000000000000" pitchFamily="2" charset="-78"/>
              </a:rPr>
              <a:t>مطمح</a:t>
            </a:r>
            <a:r>
              <a:rPr lang="fa-IR" sz="2400" b="1" dirty="0">
                <a:cs typeface="2  Badr" panose="00000400000000000000" pitchFamily="2" charset="-78"/>
              </a:rPr>
              <a:t> نظر است و به این سؤال پاسخ داده </a:t>
            </a:r>
            <a:r>
              <a:rPr lang="fa-IR" sz="2400" b="1" dirty="0" err="1">
                <a:cs typeface="2  Badr" panose="00000400000000000000" pitchFamily="2" charset="-78"/>
              </a:rPr>
              <a:t>می‌شود</a:t>
            </a:r>
            <a:r>
              <a:rPr lang="fa-IR" sz="2400" b="1" dirty="0">
                <a:cs typeface="2  Badr" panose="00000400000000000000" pitchFamily="2" charset="-78"/>
              </a:rPr>
              <a:t> که آیا منطقا و با غمض نظر از </a:t>
            </a:r>
            <a:r>
              <a:rPr lang="fa-IR" sz="2400" b="1" dirty="0" err="1">
                <a:cs typeface="2  Badr" panose="00000400000000000000" pitchFamily="2" charset="-78"/>
              </a:rPr>
              <a:t>آموزه‌های</a:t>
            </a:r>
            <a:r>
              <a:rPr lang="fa-IR" sz="2400" b="1" dirty="0">
                <a:cs typeface="2  Badr" panose="00000400000000000000" pitchFamily="2" charset="-78"/>
              </a:rPr>
              <a:t> دینی و ملاحظات اجتماعی، وام دهنده «حق» دارد، در </a:t>
            </a:r>
            <a:r>
              <a:rPr lang="fa-IR" sz="2400" b="1" dirty="0" err="1">
                <a:cs typeface="2  Badr" panose="00000400000000000000" pitchFamily="2" charset="-78"/>
              </a:rPr>
              <a:t>ازای</a:t>
            </a:r>
            <a:r>
              <a:rPr lang="fa-IR" sz="2400" b="1" dirty="0">
                <a:cs typeface="2  Badr" panose="00000400000000000000" pitchFamily="2" charset="-78"/>
              </a:rPr>
              <a:t> واگذاری بخشی از درآمد یا ثروت خود به دیگری برای مدتی معین، </a:t>
            </a:r>
            <a:r>
              <a:rPr lang="fa-IR" sz="2400" b="1" dirty="0" err="1">
                <a:cs typeface="2  Badr" panose="00000400000000000000" pitchFamily="2" charset="-78"/>
              </a:rPr>
              <a:t>مازادی</a:t>
            </a:r>
            <a:r>
              <a:rPr lang="fa-IR" sz="2400" b="1" dirty="0">
                <a:cs typeface="2  Badr" panose="00000400000000000000" pitchFamily="2" charset="-78"/>
              </a:rPr>
              <a:t> ثابت و از پیش تعیین شده - که اصطلاحا بهره نامیده </a:t>
            </a:r>
            <a:r>
              <a:rPr lang="fa-IR" sz="2400" b="1" dirty="0" err="1">
                <a:cs typeface="2  Badr" panose="00000400000000000000" pitchFamily="2" charset="-78"/>
              </a:rPr>
              <a:t>می‌شود</a:t>
            </a:r>
            <a:r>
              <a:rPr lang="fa-IR" sz="2400" b="1" dirty="0">
                <a:cs typeface="2  Badr" panose="00000400000000000000" pitchFamily="2" charset="-78"/>
              </a:rPr>
              <a:t> - از وی مطالبه نماید</a:t>
            </a:r>
            <a:r>
              <a:rPr lang="fa-IR" sz="2400" b="1" dirty="0" smtClean="0">
                <a:cs typeface="2  Badr" panose="00000400000000000000" pitchFamily="2" charset="-78"/>
              </a:rPr>
              <a:t>؟</a:t>
            </a:r>
            <a:endParaRPr lang="en-US" sz="2400" b="1" dirty="0" smtClean="0">
              <a:cs typeface="2  Badr" panose="00000400000000000000" pitchFamily="2" charset="-78"/>
            </a:endParaRPr>
          </a:p>
          <a:p>
            <a:pPr algn="just" rtl="1"/>
            <a:r>
              <a:rPr lang="fa-IR" sz="2400" b="1" dirty="0">
                <a:cs typeface="2  Badr" panose="00000400000000000000" pitchFamily="2" charset="-78"/>
              </a:rPr>
              <a:t>با فرض اثبات معقول و موجه بودن رفتار «فردی» وام </a:t>
            </a:r>
            <a:r>
              <a:rPr lang="fa-IR" sz="2400" b="1" dirty="0" err="1">
                <a:cs typeface="2  Badr" panose="00000400000000000000" pitchFamily="2" charset="-78"/>
              </a:rPr>
              <a:t>دهنده‌ی</a:t>
            </a:r>
            <a:r>
              <a:rPr lang="fa-IR" sz="2400" b="1" dirty="0">
                <a:cs typeface="2  Badr" panose="00000400000000000000" pitchFamily="2" charset="-78"/>
              </a:rPr>
              <a:t> مزبور، آثار اقتصادی و اجتماعی رفتار وی در سطح کلان مورد تحلیل قرار </a:t>
            </a:r>
            <a:r>
              <a:rPr lang="fa-IR" sz="2400" b="1" dirty="0" err="1">
                <a:cs typeface="2  Badr" panose="00000400000000000000" pitchFamily="2" charset="-78"/>
              </a:rPr>
              <a:t>می‌گیرد</a:t>
            </a:r>
            <a:r>
              <a:rPr lang="fa-IR" sz="2400" b="1" dirty="0">
                <a:cs typeface="2  Badr" panose="00000400000000000000" pitchFamily="2" charset="-78"/>
              </a:rPr>
              <a:t>. سؤال اصلی در دومین سطح بحث این است که آیا وام دهی همراه با بهره، با توجه به تأثیری که رواج این </a:t>
            </a:r>
            <a:r>
              <a:rPr lang="fa-IR" sz="2400" b="1" dirty="0" err="1">
                <a:cs typeface="2  Badr" panose="00000400000000000000" pitchFamily="2" charset="-78"/>
              </a:rPr>
              <a:t>شیوه‌ی</a:t>
            </a:r>
            <a:r>
              <a:rPr lang="fa-IR" sz="2400" b="1" dirty="0">
                <a:cs typeface="2  Badr" panose="00000400000000000000" pitchFamily="2" charset="-78"/>
              </a:rPr>
              <a:t> تأمین مالی بر متغیرهای کلان اقتصادی، همچون سرمایه گذاری، اشتغال، تولید کل، توزیع درآمد و... برجای </a:t>
            </a:r>
            <a:r>
              <a:rPr lang="fa-IR" sz="2400" b="1" dirty="0" err="1">
                <a:cs typeface="2  Badr" panose="00000400000000000000" pitchFamily="2" charset="-78"/>
              </a:rPr>
              <a:t>می‌گذارد</a:t>
            </a:r>
            <a:r>
              <a:rPr lang="fa-IR" sz="2400" b="1" dirty="0">
                <a:cs typeface="2  Badr" panose="00000400000000000000" pitchFamily="2" charset="-78"/>
              </a:rPr>
              <a:t>، باز هم رفتاری موجه، معقول و عادلانه تلقی </a:t>
            </a:r>
            <a:r>
              <a:rPr lang="fa-IR" sz="2400" b="1" dirty="0" err="1">
                <a:cs typeface="2  Badr" panose="00000400000000000000" pitchFamily="2" charset="-78"/>
              </a:rPr>
              <a:t>می‌شود</a:t>
            </a:r>
            <a:r>
              <a:rPr lang="fa-IR" sz="2400" b="1" dirty="0">
                <a:cs typeface="2  Badr" panose="00000400000000000000" pitchFamily="2" charset="-78"/>
              </a:rPr>
              <a:t> یا خیر؟ </a:t>
            </a:r>
            <a:endParaRPr lang="en-US" sz="2400" b="1" dirty="0">
              <a:cs typeface="2  Badr" panose="00000400000000000000" pitchFamily="2" charset="-78"/>
            </a:endParaRPr>
          </a:p>
        </p:txBody>
      </p:sp>
    </p:spTree>
    <p:extLst>
      <p:ext uri="{BB962C8B-B14F-4D97-AF65-F5344CB8AC3E}">
        <p14:creationId xmlns:p14="http://schemas.microsoft.com/office/powerpoint/2010/main" val="7677877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154954" y="2603500"/>
            <a:ext cx="10229970" cy="3416300"/>
          </a:xfrm>
        </p:spPr>
        <p:txBody>
          <a:bodyPr>
            <a:normAutofit fontScale="77500" lnSpcReduction="20000"/>
          </a:bodyPr>
          <a:lstStyle/>
          <a:p>
            <a:pPr algn="just" rtl="1"/>
            <a:r>
              <a:rPr lang="fa-IR" sz="2400" b="1" dirty="0" err="1">
                <a:cs typeface="2  Badr" panose="00000400000000000000" pitchFamily="2" charset="-78"/>
              </a:rPr>
              <a:t>تلاش‌های</a:t>
            </a:r>
            <a:r>
              <a:rPr lang="fa-IR" sz="2400" b="1" dirty="0">
                <a:cs typeface="2  Badr" panose="00000400000000000000" pitchFamily="2" charset="-78"/>
              </a:rPr>
              <a:t> فکری که در ادبیات اقتصاد سرمایه داری به «نظریات بهره» موسوم شده است، معطوف به سطح اول بحث است. افرادی همچون «ناسا </a:t>
            </a:r>
            <a:r>
              <a:rPr lang="fa-IR" sz="2400" b="1" dirty="0" err="1">
                <a:cs typeface="2  Badr" panose="00000400000000000000" pitchFamily="2" charset="-78"/>
              </a:rPr>
              <a:t>سینیور</a:t>
            </a:r>
            <a:r>
              <a:rPr lang="fa-IR" sz="2400" b="1" dirty="0">
                <a:cs typeface="2  Badr" panose="00000400000000000000" pitchFamily="2" charset="-78"/>
              </a:rPr>
              <a:t>»، «بوم </a:t>
            </a:r>
            <a:r>
              <a:rPr lang="fa-IR" sz="2400" b="1" dirty="0" err="1">
                <a:cs typeface="2  Badr" panose="00000400000000000000" pitchFamily="2" charset="-78"/>
              </a:rPr>
              <a:t>باورک</a:t>
            </a:r>
            <a:r>
              <a:rPr lang="fa-IR" sz="2400" b="1" dirty="0">
                <a:cs typeface="2  Badr" panose="00000400000000000000" pitchFamily="2" charset="-78"/>
              </a:rPr>
              <a:t>» و «جان </a:t>
            </a:r>
            <a:r>
              <a:rPr lang="fa-IR" sz="2400" b="1" dirty="0" err="1">
                <a:cs typeface="2  Badr" panose="00000400000000000000" pitchFamily="2" charset="-78"/>
              </a:rPr>
              <a:t>مینارد</a:t>
            </a:r>
            <a:r>
              <a:rPr lang="fa-IR" sz="2400" b="1" dirty="0">
                <a:cs typeface="2  Badr" panose="00000400000000000000" pitchFamily="2" charset="-78"/>
              </a:rPr>
              <a:t> </a:t>
            </a:r>
            <a:r>
              <a:rPr lang="fa-IR" sz="2400" b="1" dirty="0" err="1">
                <a:cs typeface="2  Badr" panose="00000400000000000000" pitchFamily="2" charset="-78"/>
              </a:rPr>
              <a:t>کینز</a:t>
            </a:r>
            <a:r>
              <a:rPr lang="fa-IR" sz="2400" b="1" dirty="0">
                <a:cs typeface="2  Badr" panose="00000400000000000000" pitchFamily="2" charset="-78"/>
              </a:rPr>
              <a:t>»، از طرق مختلف، </a:t>
            </a:r>
            <a:r>
              <a:rPr lang="fa-IR" sz="2400" b="1" dirty="0" err="1">
                <a:cs typeface="2  Badr" panose="00000400000000000000" pitchFamily="2" charset="-78"/>
              </a:rPr>
              <a:t>کوشیده‌اند</a:t>
            </a:r>
            <a:r>
              <a:rPr lang="fa-IR" sz="2400" b="1" dirty="0">
                <a:cs typeface="2  Badr" panose="00000400000000000000" pitchFamily="2" charset="-78"/>
              </a:rPr>
              <a:t> </a:t>
            </a:r>
            <a:r>
              <a:rPr lang="fa-IR" sz="2400" b="1" dirty="0" err="1">
                <a:cs typeface="2  Badr" panose="00000400000000000000" pitchFamily="2" charset="-78"/>
              </a:rPr>
              <a:t>محق</a:t>
            </a:r>
            <a:r>
              <a:rPr lang="fa-IR" sz="2400" b="1" dirty="0">
                <a:cs typeface="2  Badr" panose="00000400000000000000" pitchFamily="2" charset="-78"/>
              </a:rPr>
              <a:t> بودن دریافت </a:t>
            </a:r>
            <a:r>
              <a:rPr lang="fa-IR" sz="2400" b="1" dirty="0" err="1">
                <a:cs typeface="2  Badr" panose="00000400000000000000" pitchFamily="2" charset="-78"/>
              </a:rPr>
              <a:t>کننده‌ی</a:t>
            </a:r>
            <a:r>
              <a:rPr lang="fa-IR" sz="2400" b="1" dirty="0">
                <a:cs typeface="2  Badr" panose="00000400000000000000" pitchFamily="2" charset="-78"/>
              </a:rPr>
              <a:t> بهره و معقول، موجه و عادلانه بودن رفتار وی را به اثبات برسانند. نظریات بهره، تماما، به </a:t>
            </a:r>
            <a:r>
              <a:rPr lang="fa-IR" sz="2400" b="1" dirty="0" err="1">
                <a:cs typeface="2  Badr" panose="00000400000000000000" pitchFamily="2" charset="-78"/>
              </a:rPr>
              <a:t>حوزه‌ی</a:t>
            </a:r>
            <a:r>
              <a:rPr lang="fa-IR" sz="2400" b="1" dirty="0">
                <a:cs typeface="2  Badr" panose="00000400000000000000" pitchFamily="2" charset="-78"/>
              </a:rPr>
              <a:t> رفتار فردی مربوط </a:t>
            </a:r>
            <a:r>
              <a:rPr lang="fa-IR" sz="2400" b="1" dirty="0" err="1">
                <a:cs typeface="2  Badr" panose="00000400000000000000" pitchFamily="2" charset="-78"/>
              </a:rPr>
              <a:t>می‌شوند</a:t>
            </a:r>
            <a:r>
              <a:rPr lang="fa-IR" sz="2400" b="1" dirty="0">
                <a:cs typeface="2  Badr" panose="00000400000000000000" pitchFamily="2" charset="-78"/>
              </a:rPr>
              <a:t> و نسبت به سؤال مطرح در سطح دوم بحث ساکت هستند</a:t>
            </a:r>
            <a:r>
              <a:rPr lang="fa-IR" sz="2400" b="1" dirty="0" smtClean="0">
                <a:cs typeface="2  Badr" panose="00000400000000000000" pitchFamily="2" charset="-78"/>
              </a:rPr>
              <a:t>.</a:t>
            </a:r>
            <a:endParaRPr lang="en-US" sz="2400" b="1" dirty="0" smtClean="0">
              <a:cs typeface="2  Badr" panose="00000400000000000000" pitchFamily="2" charset="-78"/>
            </a:endParaRPr>
          </a:p>
          <a:p>
            <a:pPr algn="just" rtl="1"/>
            <a:r>
              <a:rPr lang="fa-IR" sz="2400" b="1" dirty="0">
                <a:cs typeface="2  Badr" panose="00000400000000000000" pitchFamily="2" charset="-78"/>
              </a:rPr>
              <a:t>برخی از اقتصاددانان مسلمان در تلاش برای تبیین علمی حکم حرمت ربا، </a:t>
            </a:r>
            <a:r>
              <a:rPr lang="fa-IR" sz="2400" b="1" dirty="0" err="1">
                <a:cs typeface="2  Badr" panose="00000400000000000000" pitchFamily="2" charset="-78"/>
              </a:rPr>
              <a:t>نظریه‌های</a:t>
            </a:r>
            <a:r>
              <a:rPr lang="fa-IR" sz="2400" b="1" dirty="0">
                <a:cs typeface="2  Badr" panose="00000400000000000000" pitchFamily="2" charset="-78"/>
              </a:rPr>
              <a:t> بهره را یک به یک مورد بررسی، نقد و ابطال قرار </a:t>
            </a:r>
            <a:r>
              <a:rPr lang="fa-IR" sz="2400" b="1" dirty="0" err="1">
                <a:cs typeface="2  Badr" panose="00000400000000000000" pitchFamily="2" charset="-78"/>
              </a:rPr>
              <a:t>داده‌اند</a:t>
            </a:r>
            <a:r>
              <a:rPr lang="fa-IR" sz="2400" b="1" dirty="0">
                <a:cs typeface="2  Badr" panose="00000400000000000000" pitchFamily="2" charset="-78"/>
              </a:rPr>
              <a:t>. به نظر </a:t>
            </a:r>
            <a:r>
              <a:rPr lang="fa-IR" sz="2400" b="1" dirty="0" err="1">
                <a:cs typeface="2  Badr" panose="00000400000000000000" pitchFamily="2" charset="-78"/>
              </a:rPr>
              <a:t>می‌رسد</a:t>
            </a:r>
            <a:r>
              <a:rPr lang="fa-IR" sz="2400" b="1" dirty="0">
                <a:cs typeface="2  Badr" panose="00000400000000000000" pitchFamily="2" charset="-78"/>
              </a:rPr>
              <a:t> </a:t>
            </a:r>
            <a:r>
              <a:rPr lang="fa-IR" sz="2400" b="1" dirty="0" err="1">
                <a:cs typeface="2  Badr" panose="00000400000000000000" pitchFamily="2" charset="-78"/>
              </a:rPr>
              <a:t>نحوه‌ی</a:t>
            </a:r>
            <a:r>
              <a:rPr lang="fa-IR" sz="2400" b="1" dirty="0">
                <a:cs typeface="2  Badr" panose="00000400000000000000" pitchFamily="2" charset="-78"/>
              </a:rPr>
              <a:t> برخورد این دسته از اقتصاددانان مسلمان با نظریات مزبور، از انصاف و </a:t>
            </a:r>
            <a:r>
              <a:rPr lang="fa-IR" sz="2400" b="1" dirty="0" err="1">
                <a:cs typeface="2  Badr" panose="00000400000000000000" pitchFamily="2" charset="-78"/>
              </a:rPr>
              <a:t>اتقان</a:t>
            </a:r>
            <a:r>
              <a:rPr lang="fa-IR" sz="2400" b="1" dirty="0">
                <a:cs typeface="2  Badr" panose="00000400000000000000" pitchFamily="2" charset="-78"/>
              </a:rPr>
              <a:t> علمی لازم برخوردار نیست و این امر، احتمالا منبعث از باور اکید ذهنی آنان </a:t>
            </a:r>
            <a:r>
              <a:rPr lang="fa-IR" sz="2400" b="1" dirty="0" err="1">
                <a:cs typeface="2  Badr" panose="00000400000000000000" pitchFamily="2" charset="-78"/>
              </a:rPr>
              <a:t>درباره‌ی</a:t>
            </a:r>
            <a:r>
              <a:rPr lang="fa-IR" sz="2400" b="1" dirty="0">
                <a:cs typeface="2  Badr" panose="00000400000000000000" pitchFamily="2" charset="-78"/>
              </a:rPr>
              <a:t> </a:t>
            </a:r>
            <a:r>
              <a:rPr lang="fa-IR" sz="2400" b="1" dirty="0" err="1">
                <a:cs typeface="2  Badr" panose="00000400000000000000" pitchFamily="2" charset="-78"/>
              </a:rPr>
              <a:t>غیرمعقول</a:t>
            </a:r>
            <a:r>
              <a:rPr lang="fa-IR" sz="2400" b="1" dirty="0">
                <a:cs typeface="2  Badr" panose="00000400000000000000" pitchFamily="2" charset="-78"/>
              </a:rPr>
              <a:t> و ظالمانه بودن دریافت بهره - حتی در </a:t>
            </a:r>
            <a:r>
              <a:rPr lang="fa-IR" sz="2400" b="1" dirty="0" err="1">
                <a:cs typeface="2  Badr" panose="00000400000000000000" pitchFamily="2" charset="-78"/>
              </a:rPr>
              <a:t>حوزه‌ی</a:t>
            </a:r>
            <a:r>
              <a:rPr lang="fa-IR" sz="2400" b="1" dirty="0">
                <a:cs typeface="2  Badr" panose="00000400000000000000" pitchFamily="2" charset="-78"/>
              </a:rPr>
              <a:t> رفتار فردی و فارغ از ملاحظات اجتماعی آن - </a:t>
            </a:r>
            <a:r>
              <a:rPr lang="fa-IR" sz="2400" b="1" dirty="0" err="1">
                <a:cs typeface="2  Badr" panose="00000400000000000000" pitchFamily="2" charset="-78"/>
              </a:rPr>
              <a:t>می‌باشد</a:t>
            </a:r>
            <a:r>
              <a:rPr lang="fa-IR" sz="2400" b="1" dirty="0">
                <a:cs typeface="2  Badr" panose="00000400000000000000" pitchFamily="2" charset="-78"/>
              </a:rPr>
              <a:t>. </a:t>
            </a:r>
            <a:endParaRPr lang="en-US" sz="2400" b="1" dirty="0">
              <a:cs typeface="2  Badr" panose="00000400000000000000" pitchFamily="2" charset="-78"/>
            </a:endParaRPr>
          </a:p>
        </p:txBody>
      </p:sp>
    </p:spTree>
    <p:extLst>
      <p:ext uri="{BB962C8B-B14F-4D97-AF65-F5344CB8AC3E}">
        <p14:creationId xmlns:p14="http://schemas.microsoft.com/office/powerpoint/2010/main" val="36910064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r>
              <a:rPr lang="fa-IR" dirty="0" smtClean="0">
                <a:cs typeface="B Titr" panose="00000700000000000000" pitchFamily="2" charset="-78"/>
              </a:rPr>
              <a:t>ریشه </a:t>
            </a:r>
            <a:r>
              <a:rPr lang="fa-IR" dirty="0">
                <a:cs typeface="B Titr" panose="00000700000000000000" pitchFamily="2" charset="-78"/>
              </a:rPr>
              <a:t> نادرستی‌ اخذ بهره</a:t>
            </a:r>
            <a:endParaRPr lang="en-US" dirty="0">
              <a:cs typeface="B Titr" panose="00000700000000000000" pitchFamily="2" charset="-78"/>
            </a:endParaRPr>
          </a:p>
        </p:txBody>
      </p:sp>
      <p:sp>
        <p:nvSpPr>
          <p:cNvPr id="3" name="Content Placeholder 2"/>
          <p:cNvSpPr>
            <a:spLocks noGrp="1"/>
          </p:cNvSpPr>
          <p:nvPr>
            <p:ph idx="1"/>
          </p:nvPr>
        </p:nvSpPr>
        <p:spPr>
          <a:xfrm>
            <a:off x="798490" y="2603500"/>
            <a:ext cx="10290220" cy="3913210"/>
          </a:xfrm>
        </p:spPr>
        <p:txBody>
          <a:bodyPr>
            <a:noAutofit/>
          </a:bodyPr>
          <a:lstStyle/>
          <a:p>
            <a:pPr algn="just" rtl="1"/>
            <a:r>
              <a:rPr lang="fa-IR" sz="2200" b="1" dirty="0">
                <a:cs typeface="2  Badr" panose="00000400000000000000" pitchFamily="2" charset="-78"/>
              </a:rPr>
              <a:t>ارسطو‌ در‌ کتاب سیاست، با این استدلال </a:t>
            </a:r>
            <a:r>
              <a:rPr lang="fa-IR" sz="2200" b="1" dirty="0" err="1">
                <a:cs typeface="2  Badr" panose="00000400000000000000" pitchFamily="2" charset="-78"/>
              </a:rPr>
              <a:t>کـه</a:t>
            </a:r>
            <a:r>
              <a:rPr lang="fa-IR" sz="2200" b="1" dirty="0">
                <a:cs typeface="2  Badr" panose="00000400000000000000" pitchFamily="2" charset="-78"/>
              </a:rPr>
              <a:t> پول </a:t>
            </a:r>
            <a:r>
              <a:rPr lang="fa-IR" sz="2200" b="1" dirty="0" err="1">
                <a:cs typeface="2  Badr" panose="00000400000000000000" pitchFamily="2" charset="-78"/>
              </a:rPr>
              <a:t>نـازا</a:t>
            </a:r>
            <a:r>
              <a:rPr lang="fa-IR" sz="2200" b="1" dirty="0">
                <a:cs typeface="2  Badr" panose="00000400000000000000" pitchFamily="2" charset="-78"/>
              </a:rPr>
              <a:t> و عقیم است، مخالفت خود را‌ با‌ دریافت مبلغی مازاد بر اصل مبلغ وام داده شده، توسط وام دهنده، ابراز‌ </a:t>
            </a:r>
            <a:r>
              <a:rPr lang="fa-IR" sz="2200" b="1" dirty="0" err="1">
                <a:cs typeface="2  Badr" panose="00000400000000000000" pitchFamily="2" charset="-78"/>
              </a:rPr>
              <a:t>کـرده</a:t>
            </a:r>
            <a:r>
              <a:rPr lang="fa-IR" sz="2200" b="1" dirty="0">
                <a:cs typeface="2  Badr" panose="00000400000000000000" pitchFamily="2" charset="-78"/>
              </a:rPr>
              <a:t>‌ </a:t>
            </a:r>
            <a:r>
              <a:rPr lang="fa-IR" sz="2200" b="1" dirty="0" err="1" smtClean="0">
                <a:cs typeface="2  Badr" panose="00000400000000000000" pitchFamily="2" charset="-78"/>
              </a:rPr>
              <a:t>اسـت</a:t>
            </a:r>
            <a:r>
              <a:rPr lang="fa-IR" sz="2200" b="1" dirty="0" smtClean="0">
                <a:cs typeface="2  Badr" panose="00000400000000000000" pitchFamily="2" charset="-78"/>
              </a:rPr>
              <a:t>.‌</a:t>
            </a:r>
          </a:p>
          <a:p>
            <a:pPr algn="just" rtl="1"/>
            <a:r>
              <a:rPr lang="fa-IR" sz="2200" b="1" dirty="0" err="1">
                <a:cs typeface="2  Badr" panose="00000400000000000000" pitchFamily="2" charset="-78"/>
              </a:rPr>
              <a:t>تـحریم</a:t>
            </a:r>
            <a:r>
              <a:rPr lang="fa-IR" sz="2200" b="1" dirty="0">
                <a:cs typeface="2  Badr" panose="00000400000000000000" pitchFamily="2" charset="-78"/>
              </a:rPr>
              <a:t> ربا در شرایع آسمانی، از جمله اسلام، باعث شده است تا پیروان شرایع </a:t>
            </a:r>
            <a:r>
              <a:rPr lang="fa-IR" sz="2200" b="1" dirty="0" err="1">
                <a:cs typeface="2  Badr" panose="00000400000000000000" pitchFamily="2" charset="-78"/>
              </a:rPr>
              <a:t>مـزبور</a:t>
            </a:r>
            <a:r>
              <a:rPr lang="fa-IR" sz="2200" b="1" dirty="0">
                <a:cs typeface="2  Badr" panose="00000400000000000000" pitchFamily="2" charset="-78"/>
              </a:rPr>
              <a:t>،‌ </a:t>
            </a:r>
            <a:r>
              <a:rPr lang="fa-IR" sz="2200" b="1" dirty="0" err="1">
                <a:cs typeface="2  Badr" panose="00000400000000000000" pitchFamily="2" charset="-78"/>
              </a:rPr>
              <a:t>رویـکرد</a:t>
            </a:r>
            <a:r>
              <a:rPr lang="fa-IR" sz="2200" b="1" dirty="0">
                <a:cs typeface="2  Badr" panose="00000400000000000000" pitchFamily="2" charset="-78"/>
              </a:rPr>
              <a:t>‌ </a:t>
            </a:r>
            <a:r>
              <a:rPr lang="fa-IR" sz="2200" b="1" dirty="0" err="1">
                <a:cs typeface="2  Badr" panose="00000400000000000000" pitchFamily="2" charset="-78"/>
              </a:rPr>
              <a:t>دیـگری</a:t>
            </a:r>
            <a:r>
              <a:rPr lang="fa-IR" sz="2200" b="1" dirty="0">
                <a:cs typeface="2  Badr" panose="00000400000000000000" pitchFamily="2" charset="-78"/>
              </a:rPr>
              <a:t> به این بحث داشته باشند. براساس این رویکرد، نیازی به کشف‌ علت،‌ حکمت‌ </a:t>
            </a:r>
            <a:r>
              <a:rPr lang="fa-IR" sz="2200" b="1" dirty="0" err="1">
                <a:cs typeface="2  Badr" panose="00000400000000000000" pitchFamily="2" charset="-78"/>
              </a:rPr>
              <a:t>یـا</a:t>
            </a:r>
            <a:r>
              <a:rPr lang="fa-IR" sz="2200" b="1" dirty="0">
                <a:cs typeface="2  Badr" panose="00000400000000000000" pitchFamily="2" charset="-78"/>
              </a:rPr>
              <a:t> </a:t>
            </a:r>
            <a:r>
              <a:rPr lang="fa-IR" sz="2200" b="1" dirty="0" err="1">
                <a:cs typeface="2  Badr" panose="00000400000000000000" pitchFamily="2" charset="-78"/>
              </a:rPr>
              <a:t>فـلسفه‌ی</a:t>
            </a:r>
            <a:r>
              <a:rPr lang="fa-IR" sz="2200" b="1" dirty="0">
                <a:cs typeface="2  Badr" panose="00000400000000000000" pitchFamily="2" charset="-78"/>
              </a:rPr>
              <a:t> </a:t>
            </a:r>
            <a:r>
              <a:rPr lang="fa-IR" sz="2200" b="1" dirty="0" err="1">
                <a:cs typeface="2  Badr" panose="00000400000000000000" pitchFamily="2" charset="-78"/>
              </a:rPr>
              <a:t>حـرمت</a:t>
            </a:r>
            <a:r>
              <a:rPr lang="fa-IR" sz="2200" b="1" dirty="0">
                <a:cs typeface="2  Badr" panose="00000400000000000000" pitchFamily="2" charset="-78"/>
              </a:rPr>
              <a:t> ربا نیست؛ بلکه نفس تحریم آن از سوی خداوند، و اعلام حکم‌ مزبور‌ توسط‌ پیامبران، </a:t>
            </a:r>
            <a:r>
              <a:rPr lang="fa-IR" sz="2200" b="1" dirty="0" err="1">
                <a:cs typeface="2  Badr" panose="00000400000000000000" pitchFamily="2" charset="-78"/>
              </a:rPr>
              <a:t>مهم‌ترین</a:t>
            </a:r>
            <a:r>
              <a:rPr lang="fa-IR" sz="2200" b="1" dirty="0">
                <a:cs typeface="2  Badr" panose="00000400000000000000" pitchFamily="2" charset="-78"/>
              </a:rPr>
              <a:t> </a:t>
            </a:r>
            <a:r>
              <a:rPr lang="fa-IR" sz="2200" b="1" dirty="0" err="1">
                <a:cs typeface="2  Badr" panose="00000400000000000000" pitchFamily="2" charset="-78"/>
              </a:rPr>
              <a:t>دلیـل</a:t>
            </a:r>
            <a:r>
              <a:rPr lang="fa-IR" sz="2200" b="1" dirty="0">
                <a:cs typeface="2  Badr" panose="00000400000000000000" pitchFamily="2" charset="-78"/>
              </a:rPr>
              <a:t> </a:t>
            </a:r>
            <a:r>
              <a:rPr lang="fa-IR" sz="2200" b="1" dirty="0" err="1">
                <a:cs typeface="2  Badr" panose="00000400000000000000" pitchFamily="2" charset="-78"/>
              </a:rPr>
              <a:t>بـر</a:t>
            </a:r>
            <a:r>
              <a:rPr lang="fa-IR" sz="2200" b="1" dirty="0">
                <a:cs typeface="2  Badr" panose="00000400000000000000" pitchFamily="2" charset="-78"/>
              </a:rPr>
              <a:t> حکیمانه بودن آن است و عدم توفیق بشر‌ در‌ شناسایی و کشف حکمت صدور آن، فایده و لزوم </a:t>
            </a:r>
            <a:r>
              <a:rPr lang="fa-IR" sz="2200" b="1" dirty="0" err="1">
                <a:cs typeface="2  Badr" panose="00000400000000000000" pitchFamily="2" charset="-78"/>
              </a:rPr>
              <a:t>اجـتناب</a:t>
            </a:r>
            <a:r>
              <a:rPr lang="fa-IR" sz="2200" b="1" dirty="0">
                <a:cs typeface="2  Badr" panose="00000400000000000000" pitchFamily="2" charset="-78"/>
              </a:rPr>
              <a:t> از </a:t>
            </a:r>
            <a:r>
              <a:rPr lang="fa-IR" sz="2200" b="1" dirty="0" err="1">
                <a:cs typeface="2  Badr" panose="00000400000000000000" pitchFamily="2" charset="-78"/>
              </a:rPr>
              <a:t>ربـاخواری</a:t>
            </a:r>
            <a:r>
              <a:rPr lang="fa-IR" sz="2200" b="1" dirty="0">
                <a:cs typeface="2  Badr" panose="00000400000000000000" pitchFamily="2" charset="-78"/>
              </a:rPr>
              <a:t> را </a:t>
            </a:r>
            <a:r>
              <a:rPr lang="fa-IR" sz="2200" b="1" dirty="0" err="1">
                <a:cs typeface="2  Badr" panose="00000400000000000000" pitchFamily="2" charset="-78"/>
              </a:rPr>
              <a:t>بـه</a:t>
            </a:r>
            <a:r>
              <a:rPr lang="fa-IR" sz="2200" b="1" dirty="0">
                <a:cs typeface="2  Badr" panose="00000400000000000000" pitchFamily="2" charset="-78"/>
              </a:rPr>
              <a:t> زیر سؤال‌ نخواهد‌ برد</a:t>
            </a:r>
            <a:r>
              <a:rPr lang="fa-IR" sz="2200" b="1" dirty="0" smtClean="0">
                <a:cs typeface="2  Badr" panose="00000400000000000000" pitchFamily="2" charset="-78"/>
              </a:rPr>
              <a:t>.</a:t>
            </a:r>
          </a:p>
          <a:p>
            <a:pPr algn="just" rtl="1"/>
            <a:r>
              <a:rPr lang="fa-IR" sz="2200" b="1" dirty="0">
                <a:cs typeface="2  Badr" panose="00000400000000000000" pitchFamily="2" charset="-78"/>
              </a:rPr>
              <a:t>مستند ساختن احکام شرعی به «</a:t>
            </a:r>
            <a:r>
              <a:rPr lang="fa-IR" sz="2200" b="1" dirty="0" err="1">
                <a:cs typeface="2  Badr" panose="00000400000000000000" pitchFamily="2" charset="-78"/>
              </a:rPr>
              <a:t>تعبد</a:t>
            </a:r>
            <a:r>
              <a:rPr lang="fa-IR" sz="2200" b="1" dirty="0">
                <a:cs typeface="2  Badr" panose="00000400000000000000" pitchFamily="2" charset="-78"/>
              </a:rPr>
              <a:t>»، اگرچه در مقام عمل </a:t>
            </a:r>
            <a:r>
              <a:rPr lang="fa-IR" sz="2200" b="1" dirty="0" err="1">
                <a:cs typeface="2  Badr" panose="00000400000000000000" pitchFamily="2" charset="-78"/>
              </a:rPr>
              <a:t>بـرای</a:t>
            </a:r>
            <a:r>
              <a:rPr lang="fa-IR" sz="2200" b="1" dirty="0">
                <a:cs typeface="2  Badr" panose="00000400000000000000" pitchFamily="2" charset="-78"/>
              </a:rPr>
              <a:t>‌ </a:t>
            </a:r>
            <a:r>
              <a:rPr lang="fa-IR" sz="2200" b="1" dirty="0" err="1">
                <a:cs typeface="2  Badr" panose="00000400000000000000" pitchFamily="2" charset="-78"/>
              </a:rPr>
              <a:t>مـتشرعین</a:t>
            </a:r>
            <a:r>
              <a:rPr lang="fa-IR" sz="2200" b="1" dirty="0">
                <a:cs typeface="2  Badr" panose="00000400000000000000" pitchFamily="2" charset="-78"/>
              </a:rPr>
              <a:t>‌ چاره ساز و اقناع کننده است، لکن‌ استفاده‌ از‌ آن در </a:t>
            </a:r>
            <a:r>
              <a:rPr lang="fa-IR" sz="2200" b="1" dirty="0" err="1">
                <a:cs typeface="2  Badr" panose="00000400000000000000" pitchFamily="2" charset="-78"/>
              </a:rPr>
              <a:t>عرصه‌ی</a:t>
            </a:r>
            <a:r>
              <a:rPr lang="fa-IR" sz="2200" b="1" dirty="0">
                <a:cs typeface="2  Badr" panose="00000400000000000000" pitchFamily="2" charset="-78"/>
              </a:rPr>
              <a:t> </a:t>
            </a:r>
            <a:r>
              <a:rPr lang="fa-IR" sz="2200" b="1" dirty="0" err="1">
                <a:cs typeface="2  Badr" panose="00000400000000000000" pitchFamily="2" charset="-78"/>
              </a:rPr>
              <a:t>مباحثات</a:t>
            </a:r>
            <a:r>
              <a:rPr lang="fa-IR" sz="2200" b="1" dirty="0">
                <a:cs typeface="2  Badr" panose="00000400000000000000" pitchFamily="2" charset="-78"/>
              </a:rPr>
              <a:t> علمی و به‌ ویژه‌ در </a:t>
            </a:r>
            <a:r>
              <a:rPr lang="fa-IR" sz="2200" b="1" dirty="0" err="1">
                <a:cs typeface="2  Badr" panose="00000400000000000000" pitchFamily="2" charset="-78"/>
              </a:rPr>
              <a:t>گـفتگوهای</a:t>
            </a:r>
            <a:r>
              <a:rPr lang="fa-IR" sz="2200" b="1" dirty="0">
                <a:cs typeface="2  Badr" panose="00000400000000000000" pitchFamily="2" charset="-78"/>
              </a:rPr>
              <a:t> </a:t>
            </a:r>
            <a:r>
              <a:rPr lang="fa-IR" sz="2200" b="1" dirty="0" err="1">
                <a:cs typeface="2  Badr" panose="00000400000000000000" pitchFamily="2" charset="-78"/>
              </a:rPr>
              <a:t>فـرادینی</a:t>
            </a:r>
            <a:r>
              <a:rPr lang="fa-IR" sz="2200" b="1" dirty="0">
                <a:cs typeface="2  Badr" panose="00000400000000000000" pitchFamily="2" charset="-78"/>
              </a:rPr>
              <a:t> (</a:t>
            </a:r>
            <a:r>
              <a:rPr lang="fa-IR" sz="2200" b="1" dirty="0" err="1">
                <a:cs typeface="2  Badr" panose="00000400000000000000" pitchFamily="2" charset="-78"/>
              </a:rPr>
              <a:t>مـنظور</a:t>
            </a:r>
            <a:r>
              <a:rPr lang="fa-IR" sz="2200" b="1" dirty="0">
                <a:cs typeface="2  Badr" panose="00000400000000000000" pitchFamily="2" charset="-78"/>
              </a:rPr>
              <a:t>، گفتگو با افرادی است که در </a:t>
            </a:r>
            <a:r>
              <a:rPr lang="fa-IR" sz="2200" b="1" dirty="0" err="1">
                <a:cs typeface="2  Badr" panose="00000400000000000000" pitchFamily="2" charset="-78"/>
              </a:rPr>
              <a:t>زمره‌ی</a:t>
            </a:r>
            <a:r>
              <a:rPr lang="fa-IR" sz="2200" b="1" dirty="0">
                <a:cs typeface="2  Badr" panose="00000400000000000000" pitchFamily="2" charset="-78"/>
              </a:rPr>
              <a:t> پیروان ادیان‌ الهی‌ تحریم </a:t>
            </a:r>
            <a:r>
              <a:rPr lang="fa-IR" sz="2200" b="1" dirty="0" err="1">
                <a:cs typeface="2  Badr" panose="00000400000000000000" pitchFamily="2" charset="-78"/>
              </a:rPr>
              <a:t>کننده‌ی</a:t>
            </a:r>
            <a:r>
              <a:rPr lang="fa-IR" sz="2200" b="1" dirty="0">
                <a:cs typeface="2  Badr" panose="00000400000000000000" pitchFamily="2" charset="-78"/>
              </a:rPr>
              <a:t> ربا نیستند و یا‌ </a:t>
            </a:r>
            <a:r>
              <a:rPr lang="fa-IR" sz="2200" b="1" dirty="0" err="1">
                <a:cs typeface="2  Badr" panose="00000400000000000000" pitchFamily="2" charset="-78"/>
              </a:rPr>
              <a:t>عـلیرغم</a:t>
            </a:r>
            <a:r>
              <a:rPr lang="fa-IR" sz="2200" b="1" dirty="0">
                <a:cs typeface="2  Badr" panose="00000400000000000000" pitchFamily="2" charset="-78"/>
              </a:rPr>
              <a:t> </a:t>
            </a:r>
            <a:r>
              <a:rPr lang="fa-IR" sz="2200" b="1" dirty="0" err="1">
                <a:cs typeface="2  Badr" panose="00000400000000000000" pitchFamily="2" charset="-78"/>
              </a:rPr>
              <a:t>پیـروی</a:t>
            </a:r>
            <a:r>
              <a:rPr lang="fa-IR" sz="2200" b="1" dirty="0">
                <a:cs typeface="2  Badr" panose="00000400000000000000" pitchFamily="2" charset="-78"/>
              </a:rPr>
              <a:t>‌ از‌ یکی‌ از ادیان مزبور، از التزام و </a:t>
            </a:r>
            <a:r>
              <a:rPr lang="fa-IR" sz="2200" b="1" dirty="0" err="1">
                <a:cs typeface="2  Badr" panose="00000400000000000000" pitchFamily="2" charset="-78"/>
              </a:rPr>
              <a:t>تعبد</a:t>
            </a:r>
            <a:r>
              <a:rPr lang="fa-IR" sz="2200" b="1" dirty="0">
                <a:cs typeface="2  Badr" panose="00000400000000000000" pitchFamily="2" charset="-78"/>
              </a:rPr>
              <a:t>‌ کافی به دستورات دین مورد قبول </a:t>
            </a:r>
            <a:r>
              <a:rPr lang="fa-IR" sz="2200" b="1" dirty="0" err="1">
                <a:cs typeface="2  Badr" panose="00000400000000000000" pitchFamily="2" charset="-78"/>
              </a:rPr>
              <a:t>خـود</a:t>
            </a:r>
            <a:r>
              <a:rPr lang="fa-IR" sz="2200" b="1" dirty="0">
                <a:cs typeface="2  Badr" panose="00000400000000000000" pitchFamily="2" charset="-78"/>
              </a:rPr>
              <a:t> </a:t>
            </a:r>
            <a:r>
              <a:rPr lang="fa-IR" sz="2200" b="1" dirty="0" err="1">
                <a:cs typeface="2  Badr" panose="00000400000000000000" pitchFamily="2" charset="-78"/>
              </a:rPr>
              <a:t>بـرخوردار</a:t>
            </a:r>
            <a:r>
              <a:rPr lang="fa-IR" sz="2200" b="1" dirty="0">
                <a:cs typeface="2  Badr" panose="00000400000000000000" pitchFamily="2" charset="-78"/>
              </a:rPr>
              <a:t> </a:t>
            </a:r>
            <a:r>
              <a:rPr lang="fa-IR" sz="2200" b="1" dirty="0" err="1">
                <a:cs typeface="2  Badr" panose="00000400000000000000" pitchFamily="2" charset="-78"/>
              </a:rPr>
              <a:t>نـمی</a:t>
            </a:r>
            <a:r>
              <a:rPr lang="fa-IR" sz="2200" b="1" dirty="0">
                <a:cs typeface="2  Badr" panose="00000400000000000000" pitchFamily="2" charset="-78"/>
              </a:rPr>
              <a:t> باشند) کاربرد قابل‌ توجهی‌ ندارد. </a:t>
            </a:r>
            <a:endParaRPr lang="fa-IR" sz="2200" b="1" dirty="0" smtClean="0">
              <a:cs typeface="2  Badr" panose="00000400000000000000" pitchFamily="2" charset="-78"/>
            </a:endParaRPr>
          </a:p>
          <a:p>
            <a:pPr algn="just" rtl="1"/>
            <a:endParaRPr lang="en-US" sz="2200" b="1" dirty="0">
              <a:cs typeface="2  Badr" panose="00000400000000000000" pitchFamily="2" charset="-78"/>
            </a:endParaRPr>
          </a:p>
        </p:txBody>
      </p:sp>
    </p:spTree>
    <p:extLst>
      <p:ext uri="{BB962C8B-B14F-4D97-AF65-F5344CB8AC3E}">
        <p14:creationId xmlns:p14="http://schemas.microsoft.com/office/powerpoint/2010/main" val="25990797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056068" y="2603499"/>
            <a:ext cx="9826580" cy="3977605"/>
          </a:xfrm>
        </p:spPr>
        <p:txBody>
          <a:bodyPr>
            <a:noAutofit/>
          </a:bodyPr>
          <a:lstStyle/>
          <a:p>
            <a:pPr algn="just" rtl="1"/>
            <a:r>
              <a:rPr lang="fa-IR" sz="2400" b="1" dirty="0">
                <a:cs typeface="2  Badr" panose="00000400000000000000" pitchFamily="2" charset="-78"/>
              </a:rPr>
              <a:t>انبوه مقالات و </a:t>
            </a:r>
            <a:r>
              <a:rPr lang="fa-IR" sz="2400" b="1" dirty="0" err="1">
                <a:cs typeface="2  Badr" panose="00000400000000000000" pitchFamily="2" charset="-78"/>
              </a:rPr>
              <a:t>اظهارنظرهایی</a:t>
            </a:r>
            <a:r>
              <a:rPr lang="fa-IR" sz="2400" b="1" dirty="0">
                <a:cs typeface="2  Badr" panose="00000400000000000000" pitchFamily="2" charset="-78"/>
              </a:rPr>
              <a:t> که‌ با هدف توجیه علمی‌ حرمت‌ </a:t>
            </a:r>
            <a:r>
              <a:rPr lang="fa-IR" sz="2400" b="1" dirty="0" err="1">
                <a:cs typeface="2  Badr" panose="00000400000000000000" pitchFamily="2" charset="-78"/>
              </a:rPr>
              <a:t>ربـا</a:t>
            </a:r>
            <a:r>
              <a:rPr lang="fa-IR" sz="2400" b="1" dirty="0">
                <a:cs typeface="2  Badr" panose="00000400000000000000" pitchFamily="2" charset="-78"/>
              </a:rPr>
              <a:t>، </a:t>
            </a:r>
            <a:r>
              <a:rPr lang="fa-IR" sz="2400" b="1" dirty="0" err="1">
                <a:cs typeface="2  Badr" panose="00000400000000000000" pitchFamily="2" charset="-78"/>
              </a:rPr>
              <a:t>بـه</a:t>
            </a:r>
            <a:r>
              <a:rPr lang="fa-IR" sz="2400" b="1" dirty="0">
                <a:cs typeface="2  Badr" panose="00000400000000000000" pitchFamily="2" charset="-78"/>
              </a:rPr>
              <a:t> </a:t>
            </a:r>
            <a:r>
              <a:rPr lang="fa-IR" sz="2400" b="1" dirty="0" err="1">
                <a:cs typeface="2  Badr" panose="00000400000000000000" pitchFamily="2" charset="-78"/>
              </a:rPr>
              <a:t>ویـژه</a:t>
            </a:r>
            <a:r>
              <a:rPr lang="fa-IR" sz="2400" b="1" dirty="0">
                <a:cs typeface="2  Badr" panose="00000400000000000000" pitchFamily="2" charset="-78"/>
              </a:rPr>
              <a:t> در </a:t>
            </a:r>
            <a:r>
              <a:rPr lang="fa-IR" sz="2400" b="1" dirty="0" err="1">
                <a:cs typeface="2  Badr" panose="00000400000000000000" pitchFamily="2" charset="-78"/>
              </a:rPr>
              <a:t>دهه‌های</a:t>
            </a:r>
            <a:r>
              <a:rPr lang="fa-IR" sz="2400" b="1" dirty="0">
                <a:cs typeface="2  Badr" panose="00000400000000000000" pitchFamily="2" charset="-78"/>
              </a:rPr>
              <a:t>‌ اخیر‌ ارائه شده است، ناظر به همین نکته است. پیش فرض و </a:t>
            </a:r>
            <a:r>
              <a:rPr lang="fa-IR" sz="2400" b="1" dirty="0" err="1">
                <a:cs typeface="2  Badr" panose="00000400000000000000" pitchFamily="2" charset="-78"/>
              </a:rPr>
              <a:t>نـقطه</a:t>
            </a:r>
            <a:r>
              <a:rPr lang="fa-IR" sz="2400" b="1" dirty="0">
                <a:cs typeface="2  Badr" panose="00000400000000000000" pitchFamily="2" charset="-78"/>
              </a:rPr>
              <a:t> </a:t>
            </a:r>
            <a:r>
              <a:rPr lang="fa-IR" sz="2400" b="1" dirty="0" err="1">
                <a:cs typeface="2  Badr" panose="00000400000000000000" pitchFamily="2" charset="-78"/>
              </a:rPr>
              <a:t>عـزیمت</a:t>
            </a:r>
            <a:r>
              <a:rPr lang="fa-IR" sz="2400" b="1" dirty="0">
                <a:cs typeface="2  Badr" panose="00000400000000000000" pitchFamily="2" charset="-78"/>
              </a:rPr>
              <a:t>‌ </a:t>
            </a:r>
            <a:r>
              <a:rPr lang="fa-IR" sz="2400" b="1" dirty="0" err="1">
                <a:cs typeface="2  Badr" panose="00000400000000000000" pitchFamily="2" charset="-78"/>
              </a:rPr>
              <a:t>همه‌ی</a:t>
            </a:r>
            <a:r>
              <a:rPr lang="fa-IR" sz="2400" b="1" dirty="0">
                <a:cs typeface="2  Badr" panose="00000400000000000000" pitchFamily="2" charset="-78"/>
              </a:rPr>
              <a:t>‌ مطالعات مزبور را، ضرورت </a:t>
            </a:r>
            <a:r>
              <a:rPr lang="fa-IR" sz="2400" b="1" dirty="0" err="1">
                <a:cs typeface="2  Badr" panose="00000400000000000000" pitchFamily="2" charset="-78"/>
              </a:rPr>
              <a:t>مستندسازی</a:t>
            </a:r>
            <a:r>
              <a:rPr lang="fa-IR" sz="2400" b="1" dirty="0">
                <a:cs typeface="2  Badr" panose="00000400000000000000" pitchFamily="2" charset="-78"/>
              </a:rPr>
              <a:t>‌ حرمت‌ ربا‌ به توجیهات محکم‌ و قابل دفاعی غیر از‌ «</a:t>
            </a:r>
            <a:r>
              <a:rPr lang="fa-IR" sz="2400" b="1" dirty="0" err="1">
                <a:cs typeface="2  Badr" panose="00000400000000000000" pitchFamily="2" charset="-78"/>
              </a:rPr>
              <a:t>تعبد</a:t>
            </a:r>
            <a:r>
              <a:rPr lang="fa-IR" sz="2400" b="1" dirty="0">
                <a:cs typeface="2  Badr" panose="00000400000000000000" pitchFamily="2" charset="-78"/>
              </a:rPr>
              <a:t>»‌ تشکیل </a:t>
            </a:r>
            <a:r>
              <a:rPr lang="fa-IR" sz="2400" b="1" dirty="0" err="1">
                <a:cs typeface="2  Badr" panose="00000400000000000000" pitchFamily="2" charset="-78"/>
              </a:rPr>
              <a:t>مـی‌دهد</a:t>
            </a:r>
            <a:r>
              <a:rPr lang="fa-IR" sz="2400" b="1" dirty="0">
                <a:cs typeface="2  Badr" panose="00000400000000000000" pitchFamily="2" charset="-78"/>
              </a:rPr>
              <a:t>. </a:t>
            </a:r>
            <a:endParaRPr lang="fa-IR" sz="2400" b="1" dirty="0" smtClean="0">
              <a:cs typeface="2  Badr" panose="00000400000000000000" pitchFamily="2" charset="-78"/>
            </a:endParaRPr>
          </a:p>
          <a:p>
            <a:pPr algn="just" rtl="1"/>
            <a:r>
              <a:rPr lang="fa-IR" sz="2400" b="1" dirty="0" err="1">
                <a:cs typeface="2  Badr" panose="00000400000000000000" pitchFamily="2" charset="-78"/>
              </a:rPr>
              <a:t>نـتیجه‌ی</a:t>
            </a:r>
            <a:r>
              <a:rPr lang="fa-IR" sz="2400" b="1" dirty="0">
                <a:cs typeface="2  Badr" panose="00000400000000000000" pitchFamily="2" charset="-78"/>
              </a:rPr>
              <a:t> بسیار مهم این رویکرد، جدا از ایجاد اطمینان قلبی برای مؤمنان‌ و </a:t>
            </a:r>
            <a:r>
              <a:rPr lang="fa-IR" sz="2400" b="1" dirty="0" err="1">
                <a:cs typeface="2  Badr" panose="00000400000000000000" pitchFamily="2" charset="-78"/>
              </a:rPr>
              <a:t>ملتزمان</a:t>
            </a:r>
            <a:r>
              <a:rPr lang="fa-IR" sz="2400" b="1" dirty="0">
                <a:cs typeface="2  Badr" panose="00000400000000000000" pitchFamily="2" charset="-78"/>
              </a:rPr>
              <a:t> </a:t>
            </a:r>
            <a:r>
              <a:rPr lang="fa-IR" sz="2400" b="1" dirty="0" err="1">
                <a:cs typeface="2  Badr" panose="00000400000000000000" pitchFamily="2" charset="-78"/>
              </a:rPr>
              <a:t>بـه</a:t>
            </a:r>
            <a:r>
              <a:rPr lang="fa-IR" sz="2400" b="1" dirty="0">
                <a:cs typeface="2  Badr" panose="00000400000000000000" pitchFamily="2" charset="-78"/>
              </a:rPr>
              <a:t> </a:t>
            </a:r>
            <a:r>
              <a:rPr lang="fa-IR" sz="2400" b="1" dirty="0" err="1">
                <a:cs typeface="2  Badr" panose="00000400000000000000" pitchFamily="2" charset="-78"/>
              </a:rPr>
              <a:t>حـکم</a:t>
            </a:r>
            <a:r>
              <a:rPr lang="fa-IR" sz="2400" b="1" dirty="0">
                <a:cs typeface="2  Badr" panose="00000400000000000000" pitchFamily="2" charset="-78"/>
              </a:rPr>
              <a:t> تحریم ربا، گشوده‌ شدن‌ باب تدقیق‌ و </a:t>
            </a:r>
            <a:r>
              <a:rPr lang="fa-IR" sz="2400" b="1" dirty="0" err="1">
                <a:cs typeface="2  Badr" panose="00000400000000000000" pitchFamily="2" charset="-78"/>
              </a:rPr>
              <a:t>نـظریه</a:t>
            </a:r>
            <a:r>
              <a:rPr lang="fa-IR" sz="2400" b="1" dirty="0">
                <a:cs typeface="2  Badr" panose="00000400000000000000" pitchFamily="2" charset="-78"/>
              </a:rPr>
              <a:t>‌ پردازی </a:t>
            </a:r>
            <a:r>
              <a:rPr lang="fa-IR" sz="2400" b="1" dirty="0" err="1">
                <a:cs typeface="2  Badr" panose="00000400000000000000" pitchFamily="2" charset="-78"/>
              </a:rPr>
              <a:t>پیـرامون</a:t>
            </a:r>
            <a:r>
              <a:rPr lang="fa-IR" sz="2400" b="1" dirty="0">
                <a:cs typeface="2  Badr" panose="00000400000000000000" pitchFamily="2" charset="-78"/>
              </a:rPr>
              <a:t> «</a:t>
            </a:r>
            <a:r>
              <a:rPr lang="fa-IR" sz="2400" b="1" dirty="0" err="1">
                <a:cs typeface="2  Badr" panose="00000400000000000000" pitchFamily="2" charset="-78"/>
              </a:rPr>
              <a:t>مـوضوع</a:t>
            </a:r>
            <a:r>
              <a:rPr lang="fa-IR" sz="2400" b="1" dirty="0">
                <a:cs typeface="2  Badr" panose="00000400000000000000" pitchFamily="2" charset="-78"/>
              </a:rPr>
              <a:t>» این‌ حکم مسلم الهی </a:t>
            </a:r>
            <a:r>
              <a:rPr lang="fa-IR" sz="2400" b="1" dirty="0" smtClean="0">
                <a:cs typeface="2  Badr" panose="00000400000000000000" pitchFamily="2" charset="-78"/>
              </a:rPr>
              <a:t>است.</a:t>
            </a:r>
          </a:p>
          <a:p>
            <a:pPr algn="just" rtl="1"/>
            <a:r>
              <a:rPr lang="fa-IR" sz="2400" b="1" dirty="0">
                <a:cs typeface="2  Badr" panose="00000400000000000000" pitchFamily="2" charset="-78"/>
              </a:rPr>
              <a:t>نهی </a:t>
            </a:r>
            <a:r>
              <a:rPr lang="fa-IR" sz="2400" b="1" dirty="0" err="1">
                <a:cs typeface="2  Badr" panose="00000400000000000000" pitchFamily="2" charset="-78"/>
              </a:rPr>
              <a:t>قـرآنی</a:t>
            </a:r>
            <a:r>
              <a:rPr lang="fa-IR" sz="2400" b="1" dirty="0">
                <a:cs typeface="2  Badr" panose="00000400000000000000" pitchFamily="2" charset="-78"/>
              </a:rPr>
              <a:t> «لا </a:t>
            </a:r>
            <a:r>
              <a:rPr lang="fa-IR" sz="2400" b="1" dirty="0" err="1">
                <a:cs typeface="2  Badr" panose="00000400000000000000" pitchFamily="2" charset="-78"/>
              </a:rPr>
              <a:t>تـَأْکُلُوا</a:t>
            </a:r>
            <a:r>
              <a:rPr lang="fa-IR" sz="2400" b="1" dirty="0">
                <a:cs typeface="2  Badr" panose="00000400000000000000" pitchFamily="2" charset="-78"/>
              </a:rPr>
              <a:t> </a:t>
            </a:r>
            <a:r>
              <a:rPr lang="fa-IR" sz="2400" b="1" dirty="0" err="1">
                <a:cs typeface="2  Badr" panose="00000400000000000000" pitchFamily="2" charset="-78"/>
              </a:rPr>
              <a:t>الرِّبَوا</a:t>
            </a:r>
            <a:r>
              <a:rPr lang="fa-IR" sz="2400" b="1" dirty="0">
                <a:cs typeface="2  Badr" panose="00000400000000000000" pitchFamily="2" charset="-78"/>
              </a:rPr>
              <a:t>» به </a:t>
            </a:r>
            <a:r>
              <a:rPr lang="fa-IR" sz="2400" b="1" dirty="0" err="1">
                <a:cs typeface="2  Badr" panose="00000400000000000000" pitchFamily="2" charset="-78"/>
              </a:rPr>
              <a:t>ضمیمه‌ی</a:t>
            </a:r>
            <a:r>
              <a:rPr lang="fa-IR" sz="2400" b="1" dirty="0">
                <a:cs typeface="2  Badr" panose="00000400000000000000" pitchFamily="2" charset="-78"/>
              </a:rPr>
              <a:t> </a:t>
            </a:r>
            <a:r>
              <a:rPr lang="fa-IR" sz="2400" b="1" dirty="0" err="1">
                <a:cs typeface="2  Badr" panose="00000400000000000000" pitchFamily="2" charset="-78"/>
              </a:rPr>
              <a:t>بیان‌های</a:t>
            </a:r>
            <a:r>
              <a:rPr lang="fa-IR" sz="2400" b="1" dirty="0">
                <a:cs typeface="2  Badr" panose="00000400000000000000" pitchFamily="2" charset="-78"/>
              </a:rPr>
              <a:t> دیگری از جمله‌ «</a:t>
            </a:r>
            <a:r>
              <a:rPr lang="fa-IR" sz="2400" b="1" dirty="0" err="1">
                <a:cs typeface="2  Badr" panose="00000400000000000000" pitchFamily="2" charset="-78"/>
              </a:rPr>
              <a:t>حَرَّمَ</a:t>
            </a:r>
            <a:r>
              <a:rPr lang="fa-IR" sz="2400" b="1" dirty="0">
                <a:cs typeface="2  Badr" panose="00000400000000000000" pitchFamily="2" charset="-78"/>
              </a:rPr>
              <a:t>‌ </a:t>
            </a:r>
            <a:r>
              <a:rPr lang="fa-IR" sz="2400" b="1" dirty="0" err="1">
                <a:cs typeface="2  Badr" panose="00000400000000000000" pitchFamily="2" charset="-78"/>
              </a:rPr>
              <a:t>الرِّبا</a:t>
            </a:r>
            <a:r>
              <a:rPr lang="fa-IR" sz="2400" b="1" dirty="0">
                <a:cs typeface="2  Badr" panose="00000400000000000000" pitchFamily="2" charset="-78"/>
              </a:rPr>
              <a:t>»، «</a:t>
            </a:r>
            <a:r>
              <a:rPr lang="fa-IR" sz="2400" b="1" dirty="0" err="1">
                <a:cs typeface="2  Badr" panose="00000400000000000000" pitchFamily="2" charset="-78"/>
              </a:rPr>
              <a:t>فَأْذَنُوا</a:t>
            </a:r>
            <a:r>
              <a:rPr lang="fa-IR" sz="2400" b="1" dirty="0">
                <a:cs typeface="2  Badr" panose="00000400000000000000" pitchFamily="2" charset="-78"/>
              </a:rPr>
              <a:t> </a:t>
            </a:r>
            <a:r>
              <a:rPr lang="fa-IR" sz="2400" b="1" dirty="0" err="1">
                <a:cs typeface="2  Badr" panose="00000400000000000000" pitchFamily="2" charset="-78"/>
              </a:rPr>
              <a:t>بِحَرْبٍ</a:t>
            </a:r>
            <a:r>
              <a:rPr lang="fa-IR" sz="2400" b="1" dirty="0">
                <a:cs typeface="2  Badr" panose="00000400000000000000" pitchFamily="2" charset="-78"/>
              </a:rPr>
              <a:t> </a:t>
            </a:r>
            <a:r>
              <a:rPr lang="fa-IR" sz="2400" b="1" dirty="0" err="1">
                <a:cs typeface="2  Badr" panose="00000400000000000000" pitchFamily="2" charset="-78"/>
              </a:rPr>
              <a:t>مِنَ</a:t>
            </a:r>
            <a:r>
              <a:rPr lang="fa-IR" sz="2400" b="1" dirty="0">
                <a:cs typeface="2  Badr" panose="00000400000000000000" pitchFamily="2" charset="-78"/>
              </a:rPr>
              <a:t> </a:t>
            </a:r>
            <a:r>
              <a:rPr lang="fa-IR" sz="2400" b="1" dirty="0" err="1">
                <a:cs typeface="2  Badr" panose="00000400000000000000" pitchFamily="2" charset="-78"/>
              </a:rPr>
              <a:t>اللّهِ</a:t>
            </a:r>
            <a:r>
              <a:rPr lang="fa-IR" sz="2400" b="1" dirty="0">
                <a:cs typeface="2  Badr" panose="00000400000000000000" pitchFamily="2" charset="-78"/>
              </a:rPr>
              <a:t> </a:t>
            </a:r>
            <a:r>
              <a:rPr lang="fa-IR" sz="2400" b="1" dirty="0" err="1">
                <a:cs typeface="2  Badr" panose="00000400000000000000" pitchFamily="2" charset="-78"/>
              </a:rPr>
              <a:t>وَ</a:t>
            </a:r>
            <a:r>
              <a:rPr lang="fa-IR" sz="2400" b="1" dirty="0">
                <a:cs typeface="2  Badr" panose="00000400000000000000" pitchFamily="2" charset="-78"/>
              </a:rPr>
              <a:t>‌ </a:t>
            </a:r>
            <a:r>
              <a:rPr lang="fa-IR" sz="2400" b="1" dirty="0" err="1">
                <a:cs typeface="2  Badr" panose="00000400000000000000" pitchFamily="2" charset="-78"/>
              </a:rPr>
              <a:t>رَسـُولِهِ</a:t>
            </a:r>
            <a:r>
              <a:rPr lang="fa-IR" sz="2400" b="1" dirty="0">
                <a:cs typeface="2  Badr" panose="00000400000000000000" pitchFamily="2" charset="-78"/>
              </a:rPr>
              <a:t>»‌ و «</a:t>
            </a:r>
            <a:r>
              <a:rPr lang="fa-IR" sz="2400" b="1" dirty="0" err="1">
                <a:cs typeface="2  Badr" panose="00000400000000000000" pitchFamily="2" charset="-78"/>
              </a:rPr>
              <a:t>لایـَقُومُونَ</a:t>
            </a:r>
            <a:r>
              <a:rPr lang="fa-IR" sz="2400" b="1" dirty="0">
                <a:cs typeface="2  Badr" panose="00000400000000000000" pitchFamily="2" charset="-78"/>
              </a:rPr>
              <a:t>‌ </a:t>
            </a:r>
            <a:r>
              <a:rPr lang="fa-IR" sz="2400" b="1" dirty="0" err="1">
                <a:cs typeface="2  Badr" panose="00000400000000000000" pitchFamily="2" charset="-78"/>
              </a:rPr>
              <a:t>إِلاّ</a:t>
            </a:r>
            <a:r>
              <a:rPr lang="fa-IR" sz="2400" b="1" dirty="0">
                <a:cs typeface="2  Badr" panose="00000400000000000000" pitchFamily="2" charset="-78"/>
              </a:rPr>
              <a:t>‌ </a:t>
            </a:r>
            <a:r>
              <a:rPr lang="fa-IR" sz="2400" b="1" dirty="0" err="1">
                <a:cs typeface="2  Badr" panose="00000400000000000000" pitchFamily="2" charset="-78"/>
              </a:rPr>
              <a:t>کَما</a:t>
            </a:r>
            <a:r>
              <a:rPr lang="fa-IR" sz="2400" b="1" dirty="0">
                <a:cs typeface="2  Badr" panose="00000400000000000000" pitchFamily="2" charset="-78"/>
              </a:rPr>
              <a:t> </a:t>
            </a:r>
            <a:r>
              <a:rPr lang="fa-IR" sz="2400" b="1" dirty="0" err="1">
                <a:cs typeface="2  Badr" panose="00000400000000000000" pitchFamily="2" charset="-78"/>
              </a:rPr>
              <a:t>یَقُومُ</a:t>
            </a:r>
            <a:r>
              <a:rPr lang="fa-IR" sz="2400" b="1" dirty="0">
                <a:cs typeface="2  Badr" panose="00000400000000000000" pitchFamily="2" charset="-78"/>
              </a:rPr>
              <a:t> </a:t>
            </a:r>
            <a:r>
              <a:rPr lang="fa-IR" sz="2400" b="1" dirty="0" err="1">
                <a:cs typeface="2  Badr" panose="00000400000000000000" pitchFamily="2" charset="-78"/>
              </a:rPr>
              <a:t>الَّذِی</a:t>
            </a:r>
            <a:r>
              <a:rPr lang="fa-IR" sz="2400" b="1" dirty="0">
                <a:cs typeface="2  Badr" panose="00000400000000000000" pitchFamily="2" charset="-78"/>
              </a:rPr>
              <a:t>‌ </a:t>
            </a:r>
            <a:r>
              <a:rPr lang="fa-IR" sz="2400" b="1" dirty="0" err="1">
                <a:cs typeface="2  Badr" panose="00000400000000000000" pitchFamily="2" charset="-78"/>
              </a:rPr>
              <a:t>یَتَخَبَّطُهُ</a:t>
            </a:r>
            <a:r>
              <a:rPr lang="fa-IR" sz="2400" b="1" dirty="0">
                <a:cs typeface="2  Badr" panose="00000400000000000000" pitchFamily="2" charset="-78"/>
              </a:rPr>
              <a:t>‌ </a:t>
            </a:r>
            <a:r>
              <a:rPr lang="fa-IR" sz="2400" b="1" dirty="0" err="1">
                <a:cs typeface="2  Badr" panose="00000400000000000000" pitchFamily="2" charset="-78"/>
              </a:rPr>
              <a:t>الشـَّیْطانُ</a:t>
            </a:r>
            <a:r>
              <a:rPr lang="fa-IR" sz="2400" b="1" dirty="0">
                <a:cs typeface="2  Badr" panose="00000400000000000000" pitchFamily="2" charset="-78"/>
              </a:rPr>
              <a:t> </a:t>
            </a:r>
            <a:r>
              <a:rPr lang="fa-IR" sz="2400" b="1" dirty="0" err="1">
                <a:cs typeface="2  Badr" panose="00000400000000000000" pitchFamily="2" charset="-78"/>
              </a:rPr>
              <a:t>مـِنَ</a:t>
            </a:r>
            <a:r>
              <a:rPr lang="fa-IR" sz="2400" b="1" dirty="0">
                <a:cs typeface="2  Badr" panose="00000400000000000000" pitchFamily="2" charset="-78"/>
              </a:rPr>
              <a:t> </a:t>
            </a:r>
            <a:r>
              <a:rPr lang="fa-IR" sz="2400" b="1" dirty="0" err="1">
                <a:cs typeface="2  Badr" panose="00000400000000000000" pitchFamily="2" charset="-78"/>
              </a:rPr>
              <a:t>الْمَسِّ</a:t>
            </a:r>
            <a:r>
              <a:rPr lang="fa-IR" sz="2400" b="1" dirty="0">
                <a:cs typeface="2  Badr" panose="00000400000000000000" pitchFamily="2" charset="-78"/>
              </a:rPr>
              <a:t>» و...، </a:t>
            </a:r>
            <a:r>
              <a:rPr lang="fa-IR" sz="2400" b="1" dirty="0" err="1">
                <a:cs typeface="2  Badr" panose="00000400000000000000" pitchFamily="2" charset="-78"/>
              </a:rPr>
              <a:t>مـتضمن</a:t>
            </a:r>
            <a:r>
              <a:rPr lang="fa-IR" sz="2400" b="1" dirty="0">
                <a:cs typeface="2  Badr" panose="00000400000000000000" pitchFamily="2" charset="-78"/>
              </a:rPr>
              <a:t> </a:t>
            </a:r>
            <a:r>
              <a:rPr lang="fa-IR" sz="2400" b="1" dirty="0" err="1">
                <a:cs typeface="2  Badr" panose="00000400000000000000" pitchFamily="2" charset="-78"/>
              </a:rPr>
              <a:t>حـکم</a:t>
            </a:r>
            <a:r>
              <a:rPr lang="fa-IR" sz="2400" b="1" dirty="0">
                <a:cs typeface="2  Badr" panose="00000400000000000000" pitchFamily="2" charset="-78"/>
              </a:rPr>
              <a:t> </a:t>
            </a:r>
            <a:r>
              <a:rPr lang="fa-IR" sz="2400" b="1" dirty="0" err="1">
                <a:cs typeface="2  Badr" panose="00000400000000000000" pitchFamily="2" charset="-78"/>
              </a:rPr>
              <a:t>صـریحی</a:t>
            </a:r>
            <a:r>
              <a:rPr lang="fa-IR" sz="2400" b="1" dirty="0">
                <a:cs typeface="2  Badr" panose="00000400000000000000" pitchFamily="2" charset="-78"/>
              </a:rPr>
              <a:t> هستند که براساس آن موضوعی به </a:t>
            </a:r>
            <a:r>
              <a:rPr lang="fa-IR" sz="2400" b="1" dirty="0" err="1">
                <a:cs typeface="2  Badr" panose="00000400000000000000" pitchFamily="2" charset="-78"/>
              </a:rPr>
              <a:t>نـام</a:t>
            </a:r>
            <a:r>
              <a:rPr lang="fa-IR" sz="2400" b="1" dirty="0">
                <a:cs typeface="2  Badr" panose="00000400000000000000" pitchFamily="2" charset="-78"/>
              </a:rPr>
              <a:t> </a:t>
            </a:r>
            <a:r>
              <a:rPr lang="fa-IR" sz="2400" b="1" dirty="0" err="1">
                <a:cs typeface="2  Badr" panose="00000400000000000000" pitchFamily="2" charset="-78"/>
              </a:rPr>
              <a:t>ربـا</a:t>
            </a:r>
            <a:r>
              <a:rPr lang="fa-IR" sz="2400" b="1" dirty="0">
                <a:cs typeface="2  Badr" panose="00000400000000000000" pitchFamily="2" charset="-78"/>
              </a:rPr>
              <a:t> به‌ شدت‌ مورد‌ انکار و تحریم قرار گرفته است. به‌ دلیل‌ همین‌ </a:t>
            </a:r>
            <a:r>
              <a:rPr lang="fa-IR" sz="2400" b="1" dirty="0" err="1">
                <a:cs typeface="2  Badr" panose="00000400000000000000" pitchFamily="2" charset="-78"/>
              </a:rPr>
              <a:t>صـراحت</a:t>
            </a:r>
            <a:r>
              <a:rPr lang="fa-IR" sz="2400" b="1" dirty="0">
                <a:cs typeface="2  Badr" panose="00000400000000000000" pitchFamily="2" charset="-78"/>
              </a:rPr>
              <a:t>،‌ </a:t>
            </a:r>
            <a:r>
              <a:rPr lang="fa-IR" sz="2400" b="1" dirty="0" err="1">
                <a:cs typeface="2  Badr" panose="00000400000000000000" pitchFamily="2" charset="-78"/>
              </a:rPr>
              <a:t>نـمی</a:t>
            </a:r>
            <a:r>
              <a:rPr lang="fa-IR" sz="2400" b="1" dirty="0">
                <a:cs typeface="2  Badr" panose="00000400000000000000" pitchFamily="2" charset="-78"/>
              </a:rPr>
              <a:t>‌ توان‌ در میان اندیشمندان مسلمان، فرد </a:t>
            </a:r>
            <a:r>
              <a:rPr lang="fa-IR" sz="2400" b="1" dirty="0" err="1">
                <a:cs typeface="2  Badr" panose="00000400000000000000" pitchFamily="2" charset="-78"/>
              </a:rPr>
              <a:t>یـا</a:t>
            </a:r>
            <a:r>
              <a:rPr lang="fa-IR" sz="2400" b="1" dirty="0">
                <a:cs typeface="2  Badr" panose="00000400000000000000" pitchFamily="2" charset="-78"/>
              </a:rPr>
              <a:t> افرادی را پیدا نمود </a:t>
            </a:r>
            <a:r>
              <a:rPr lang="fa-IR" sz="2400" b="1" dirty="0" err="1">
                <a:cs typeface="2  Badr" panose="00000400000000000000" pitchFamily="2" charset="-78"/>
              </a:rPr>
              <a:t>کـه</a:t>
            </a:r>
            <a:r>
              <a:rPr lang="fa-IR" sz="2400" b="1" dirty="0">
                <a:cs typeface="2  Badr" panose="00000400000000000000" pitchFamily="2" charset="-78"/>
              </a:rPr>
              <a:t> </a:t>
            </a:r>
            <a:r>
              <a:rPr lang="fa-IR" sz="2400" b="1" dirty="0" err="1">
                <a:cs typeface="2  Badr" panose="00000400000000000000" pitchFamily="2" charset="-78"/>
              </a:rPr>
              <a:t>دربـاره‌ی</a:t>
            </a:r>
            <a:r>
              <a:rPr lang="fa-IR" sz="2400" b="1" dirty="0">
                <a:cs typeface="2  Badr" panose="00000400000000000000" pitchFamily="2" charset="-78"/>
              </a:rPr>
              <a:t> اصل حرمت ربا به </a:t>
            </a:r>
            <a:r>
              <a:rPr lang="fa-IR" sz="2400" b="1" dirty="0" err="1">
                <a:cs typeface="2  Badr" panose="00000400000000000000" pitchFamily="2" charset="-78"/>
              </a:rPr>
              <a:t>تـأمل</a:t>
            </a:r>
            <a:r>
              <a:rPr lang="fa-IR" sz="2400" b="1" dirty="0">
                <a:cs typeface="2  Badr" panose="00000400000000000000" pitchFamily="2" charset="-78"/>
              </a:rPr>
              <a:t> </a:t>
            </a:r>
            <a:r>
              <a:rPr lang="fa-IR" sz="2400" b="1" dirty="0" err="1">
                <a:cs typeface="2  Badr" panose="00000400000000000000" pitchFamily="2" charset="-78"/>
              </a:rPr>
              <a:t>یـا</a:t>
            </a:r>
            <a:r>
              <a:rPr lang="fa-IR" sz="2400" b="1" dirty="0">
                <a:cs typeface="2  Badr" panose="00000400000000000000" pitchFamily="2" charset="-78"/>
              </a:rPr>
              <a:t> تشکیک پرداخته باشند</a:t>
            </a:r>
            <a:endParaRPr lang="en-US" sz="2400" b="1" dirty="0">
              <a:cs typeface="2  Badr" panose="00000400000000000000" pitchFamily="2" charset="-78"/>
            </a:endParaRPr>
          </a:p>
        </p:txBody>
      </p:sp>
    </p:spTree>
    <p:extLst>
      <p:ext uri="{BB962C8B-B14F-4D97-AF65-F5344CB8AC3E}">
        <p14:creationId xmlns:p14="http://schemas.microsoft.com/office/powerpoint/2010/main" val="15682728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154954" y="2603499"/>
            <a:ext cx="10165576" cy="3810179"/>
          </a:xfrm>
        </p:spPr>
        <p:txBody>
          <a:bodyPr>
            <a:normAutofit fontScale="85000" lnSpcReduction="20000"/>
          </a:bodyPr>
          <a:lstStyle/>
          <a:p>
            <a:pPr algn="just" rtl="1"/>
            <a:r>
              <a:rPr lang="fa-IR" sz="2400" b="1" dirty="0">
                <a:cs typeface="2  Badr" panose="00000400000000000000" pitchFamily="2" charset="-78"/>
              </a:rPr>
              <a:t>به همین </a:t>
            </a:r>
            <a:r>
              <a:rPr lang="fa-IR" sz="2400" b="1" dirty="0" smtClean="0">
                <a:cs typeface="2  Badr" panose="00000400000000000000" pitchFamily="2" charset="-78"/>
              </a:rPr>
              <a:t>دلیل تلاش </a:t>
            </a:r>
            <a:r>
              <a:rPr lang="fa-IR" sz="2400" b="1" dirty="0" err="1">
                <a:cs typeface="2  Badr" panose="00000400000000000000" pitchFamily="2" charset="-78"/>
              </a:rPr>
              <a:t>بـرای</a:t>
            </a:r>
            <a:r>
              <a:rPr lang="fa-IR" sz="2400" b="1" dirty="0">
                <a:cs typeface="2  Badr" panose="00000400000000000000" pitchFamily="2" charset="-78"/>
              </a:rPr>
              <a:t> </a:t>
            </a:r>
            <a:r>
              <a:rPr lang="fa-IR" sz="2400" b="1" dirty="0" err="1">
                <a:cs typeface="2  Badr" panose="00000400000000000000" pitchFamily="2" charset="-78"/>
              </a:rPr>
              <a:t>خـروج</a:t>
            </a:r>
            <a:r>
              <a:rPr lang="fa-IR" sz="2400" b="1" dirty="0">
                <a:cs typeface="2  Badr" panose="00000400000000000000" pitchFamily="2" charset="-78"/>
              </a:rPr>
              <a:t> موضوعی نوع یا </a:t>
            </a:r>
            <a:r>
              <a:rPr lang="fa-IR" sz="2400" b="1" dirty="0" err="1">
                <a:cs typeface="2  Badr" panose="00000400000000000000" pitchFamily="2" charset="-78"/>
              </a:rPr>
              <a:t>انـواعی</a:t>
            </a:r>
            <a:r>
              <a:rPr lang="fa-IR" sz="2400" b="1" dirty="0">
                <a:cs typeface="2  Badr" panose="00000400000000000000" pitchFamily="2" charset="-78"/>
              </a:rPr>
              <a:t> از وام </a:t>
            </a:r>
            <a:r>
              <a:rPr lang="fa-IR" sz="2400" b="1" dirty="0" err="1">
                <a:cs typeface="2  Badr" panose="00000400000000000000" pitchFamily="2" charset="-78"/>
              </a:rPr>
              <a:t>ربـوی</a:t>
            </a:r>
            <a:r>
              <a:rPr lang="fa-IR" sz="2400" b="1" dirty="0">
                <a:cs typeface="2  Badr" panose="00000400000000000000" pitchFamily="2" charset="-78"/>
              </a:rPr>
              <a:t> (قراردادهای مبتنی‌ بر‌ اعطای وام و دریافت اصل به همراه مازاد معین در سررسید)، از </a:t>
            </a:r>
            <a:r>
              <a:rPr lang="fa-IR" sz="2400" b="1" dirty="0" err="1">
                <a:cs typeface="2  Badr" panose="00000400000000000000" pitchFamily="2" charset="-78"/>
              </a:rPr>
              <a:t>دایره‌ی</a:t>
            </a:r>
            <a:r>
              <a:rPr lang="fa-IR" sz="2400" b="1" dirty="0">
                <a:cs typeface="2  Badr" panose="00000400000000000000" pitchFamily="2" charset="-78"/>
              </a:rPr>
              <a:t> شمول «</a:t>
            </a:r>
            <a:r>
              <a:rPr lang="fa-IR" sz="2400" b="1" dirty="0" err="1">
                <a:cs typeface="2  Badr" panose="00000400000000000000" pitchFamily="2" charset="-78"/>
              </a:rPr>
              <a:t>ربـای</a:t>
            </a:r>
            <a:r>
              <a:rPr lang="fa-IR" sz="2400" b="1" dirty="0">
                <a:cs typeface="2  Badr" panose="00000400000000000000" pitchFamily="2" charset="-78"/>
              </a:rPr>
              <a:t> </a:t>
            </a:r>
            <a:r>
              <a:rPr lang="fa-IR" sz="2400" b="1" dirty="0" err="1">
                <a:cs typeface="2  Badr" panose="00000400000000000000" pitchFamily="2" charset="-78"/>
              </a:rPr>
              <a:t>مـحرم</a:t>
            </a:r>
            <a:r>
              <a:rPr lang="fa-IR" sz="2400" b="1" dirty="0">
                <a:cs typeface="2  Badr" panose="00000400000000000000" pitchFamily="2" charset="-78"/>
              </a:rPr>
              <a:t>» </a:t>
            </a:r>
            <a:r>
              <a:rPr lang="fa-IR" sz="2400" b="1" dirty="0" err="1">
                <a:cs typeface="2  Badr" panose="00000400000000000000" pitchFamily="2" charset="-78"/>
              </a:rPr>
              <a:t>می‌باشد</a:t>
            </a:r>
            <a:r>
              <a:rPr lang="fa-IR" sz="2400" b="1" dirty="0">
                <a:cs typeface="2  Badr" panose="00000400000000000000" pitchFamily="2" charset="-78"/>
              </a:rPr>
              <a:t>. </a:t>
            </a:r>
            <a:endParaRPr lang="fa-IR" sz="2400" b="1" dirty="0" smtClean="0">
              <a:cs typeface="2  Badr" panose="00000400000000000000" pitchFamily="2" charset="-78"/>
            </a:endParaRPr>
          </a:p>
          <a:p>
            <a:pPr algn="just" rtl="1"/>
            <a:r>
              <a:rPr lang="fa-IR" sz="2400" b="1" dirty="0">
                <a:cs typeface="2  Badr" panose="00000400000000000000" pitchFamily="2" charset="-78"/>
              </a:rPr>
              <a:t>در ادبیات مربوط، یکی از </a:t>
            </a:r>
            <a:r>
              <a:rPr lang="fa-IR" sz="2400" b="1" dirty="0" err="1">
                <a:cs typeface="2  Badr" panose="00000400000000000000" pitchFamily="2" charset="-78"/>
              </a:rPr>
              <a:t>طرقی</a:t>
            </a:r>
            <a:r>
              <a:rPr lang="fa-IR" sz="2400" b="1" dirty="0">
                <a:cs typeface="2  Badr" panose="00000400000000000000" pitchFamily="2" charset="-78"/>
              </a:rPr>
              <a:t> </a:t>
            </a:r>
            <a:r>
              <a:rPr lang="fa-IR" sz="2400" b="1" dirty="0" err="1">
                <a:cs typeface="2  Badr" panose="00000400000000000000" pitchFamily="2" charset="-78"/>
              </a:rPr>
              <a:t>کـه</a:t>
            </a:r>
            <a:r>
              <a:rPr lang="fa-IR" sz="2400" b="1" dirty="0">
                <a:cs typeface="2  Badr" panose="00000400000000000000" pitchFamily="2" charset="-78"/>
              </a:rPr>
              <a:t> </a:t>
            </a:r>
            <a:r>
              <a:rPr lang="fa-IR" sz="2400" b="1" dirty="0" err="1">
                <a:cs typeface="2  Badr" panose="00000400000000000000" pitchFamily="2" charset="-78"/>
              </a:rPr>
              <a:t>بـه</a:t>
            </a:r>
            <a:r>
              <a:rPr lang="fa-IR" sz="2400" b="1" dirty="0">
                <a:cs typeface="2  Badr" panose="00000400000000000000" pitchFamily="2" charset="-78"/>
              </a:rPr>
              <a:t> این </a:t>
            </a:r>
            <a:r>
              <a:rPr lang="fa-IR" sz="2400" b="1" dirty="0" err="1">
                <a:cs typeface="2  Badr" panose="00000400000000000000" pitchFamily="2" charset="-78"/>
              </a:rPr>
              <a:t>مـسیر</a:t>
            </a:r>
            <a:r>
              <a:rPr lang="fa-IR" sz="2400" b="1" dirty="0">
                <a:cs typeface="2  Badr" panose="00000400000000000000" pitchFamily="2" charset="-78"/>
              </a:rPr>
              <a:t> </a:t>
            </a:r>
            <a:r>
              <a:rPr lang="fa-IR" sz="2400" b="1" dirty="0" err="1">
                <a:cs typeface="2  Badr" panose="00000400000000000000" pitchFamily="2" charset="-78"/>
              </a:rPr>
              <a:t>مـنتهی</a:t>
            </a:r>
            <a:r>
              <a:rPr lang="fa-IR" sz="2400" b="1" dirty="0">
                <a:cs typeface="2  Badr" panose="00000400000000000000" pitchFamily="2" charset="-78"/>
              </a:rPr>
              <a:t> </a:t>
            </a:r>
            <a:r>
              <a:rPr lang="fa-IR" sz="2400" b="1" dirty="0" err="1">
                <a:cs typeface="2  Badr" panose="00000400000000000000" pitchFamily="2" charset="-78"/>
              </a:rPr>
              <a:t>شـود</a:t>
            </a:r>
            <a:r>
              <a:rPr lang="fa-IR" sz="2400" b="1" dirty="0">
                <a:cs typeface="2  Badr" panose="00000400000000000000" pitchFamily="2" charset="-78"/>
              </a:rPr>
              <a:t>‌ مطالعه‌ پیرامون حکمت </a:t>
            </a:r>
            <a:r>
              <a:rPr lang="fa-IR" sz="2400" b="1" dirty="0" err="1">
                <a:cs typeface="2  Badr" panose="00000400000000000000" pitchFamily="2" charset="-78"/>
              </a:rPr>
              <a:t>تـحریم</a:t>
            </a:r>
            <a:r>
              <a:rPr lang="fa-IR" sz="2400" b="1" dirty="0">
                <a:cs typeface="2  Badr" panose="00000400000000000000" pitchFamily="2" charset="-78"/>
              </a:rPr>
              <a:t> </a:t>
            </a:r>
            <a:r>
              <a:rPr lang="fa-IR" sz="2400" b="1" dirty="0" err="1">
                <a:cs typeface="2  Badr" panose="00000400000000000000" pitchFamily="2" charset="-78"/>
              </a:rPr>
              <a:t>رباست</a:t>
            </a:r>
            <a:r>
              <a:rPr lang="fa-IR" sz="2400" b="1" dirty="0" smtClean="0">
                <a:cs typeface="2  Badr" panose="00000400000000000000" pitchFamily="2" charset="-78"/>
              </a:rPr>
              <a:t>.</a:t>
            </a:r>
          </a:p>
          <a:p>
            <a:pPr algn="just" rtl="1"/>
            <a:r>
              <a:rPr lang="fa-IR" sz="2400" b="1" dirty="0">
                <a:cs typeface="2  Badr" panose="00000400000000000000" pitchFamily="2" charset="-78"/>
              </a:rPr>
              <a:t>پیوند این دو، یعنی مبحث «موضوع </a:t>
            </a:r>
            <a:r>
              <a:rPr lang="fa-IR" sz="2400" b="1" dirty="0" err="1">
                <a:cs typeface="2  Badr" panose="00000400000000000000" pitchFamily="2" charset="-78"/>
              </a:rPr>
              <a:t>شناسی</a:t>
            </a:r>
            <a:r>
              <a:rPr lang="fa-IR" sz="2400" b="1" dirty="0">
                <a:cs typeface="2  Badr" panose="00000400000000000000" pitchFamily="2" charset="-78"/>
              </a:rPr>
              <a:t> ربا» و مبحث «حکمت </a:t>
            </a:r>
            <a:r>
              <a:rPr lang="fa-IR" sz="2400" b="1" dirty="0" err="1">
                <a:cs typeface="2  Badr" panose="00000400000000000000" pitchFamily="2" charset="-78"/>
              </a:rPr>
              <a:t>شناسی</a:t>
            </a:r>
            <a:r>
              <a:rPr lang="fa-IR" sz="2400" b="1" dirty="0">
                <a:cs typeface="2  Badr" panose="00000400000000000000" pitchFamily="2" charset="-78"/>
              </a:rPr>
              <a:t> ربا» از آنجا ناشی </a:t>
            </a:r>
            <a:r>
              <a:rPr lang="fa-IR" sz="2400" b="1" dirty="0" err="1">
                <a:cs typeface="2  Badr" panose="00000400000000000000" pitchFamily="2" charset="-78"/>
              </a:rPr>
              <a:t>مـی‌شود</a:t>
            </a:r>
            <a:r>
              <a:rPr lang="fa-IR" sz="2400" b="1" dirty="0">
                <a:cs typeface="2  Badr" panose="00000400000000000000" pitchFamily="2" charset="-78"/>
              </a:rPr>
              <a:t> </a:t>
            </a:r>
            <a:r>
              <a:rPr lang="fa-IR" sz="2400" b="1" dirty="0" err="1">
                <a:cs typeface="2  Badr" panose="00000400000000000000" pitchFamily="2" charset="-78"/>
              </a:rPr>
              <a:t>کـه</a:t>
            </a:r>
            <a:r>
              <a:rPr lang="fa-IR" sz="2400" b="1" dirty="0">
                <a:cs typeface="2  Badr" panose="00000400000000000000" pitchFamily="2" charset="-78"/>
              </a:rPr>
              <a:t> در‌ قرآن‌ و سنت تعریف جامع و مانعی‌ از </a:t>
            </a:r>
            <a:r>
              <a:rPr lang="fa-IR" sz="2400" b="1" dirty="0" err="1">
                <a:cs typeface="2  Badr" panose="00000400000000000000" pitchFamily="2" charset="-78"/>
              </a:rPr>
              <a:t>ربـا</a:t>
            </a:r>
            <a:r>
              <a:rPr lang="fa-IR" sz="2400" b="1" dirty="0">
                <a:cs typeface="2  Badr" panose="00000400000000000000" pitchFamily="2" charset="-78"/>
              </a:rPr>
              <a:t> ارائه </a:t>
            </a:r>
            <a:r>
              <a:rPr lang="fa-IR" sz="2400" b="1" dirty="0" err="1">
                <a:cs typeface="2  Badr" panose="00000400000000000000" pitchFamily="2" charset="-78"/>
              </a:rPr>
              <a:t>نـشده</a:t>
            </a:r>
            <a:r>
              <a:rPr lang="fa-IR" sz="2400" b="1" dirty="0">
                <a:cs typeface="2  Badr" panose="00000400000000000000" pitchFamily="2" charset="-78"/>
              </a:rPr>
              <a:t> </a:t>
            </a:r>
            <a:r>
              <a:rPr lang="fa-IR" sz="2400" b="1" dirty="0" err="1">
                <a:cs typeface="2  Badr" panose="00000400000000000000" pitchFamily="2" charset="-78"/>
              </a:rPr>
              <a:t>اسـت</a:t>
            </a:r>
            <a:r>
              <a:rPr lang="fa-IR" sz="2400" b="1" dirty="0">
                <a:cs typeface="2  Badr" panose="00000400000000000000" pitchFamily="2" charset="-78"/>
              </a:rPr>
              <a:t> و </a:t>
            </a:r>
            <a:r>
              <a:rPr lang="fa-IR" sz="2400" b="1" dirty="0" err="1">
                <a:cs typeface="2  Badr" panose="00000400000000000000" pitchFamily="2" charset="-78"/>
              </a:rPr>
              <a:t>بـه</a:t>
            </a:r>
            <a:r>
              <a:rPr lang="fa-IR" sz="2400" b="1" dirty="0">
                <a:cs typeface="2  Badr" panose="00000400000000000000" pitchFamily="2" charset="-78"/>
              </a:rPr>
              <a:t> </a:t>
            </a:r>
            <a:r>
              <a:rPr lang="fa-IR" sz="2400" b="1" dirty="0" err="1">
                <a:cs typeface="2  Badr" panose="00000400000000000000" pitchFamily="2" charset="-78"/>
              </a:rPr>
              <a:t>نـاچار</a:t>
            </a:r>
            <a:r>
              <a:rPr lang="fa-IR" sz="2400" b="1" dirty="0">
                <a:cs typeface="2  Badr" panose="00000400000000000000" pitchFamily="2" charset="-78"/>
              </a:rPr>
              <a:t> در این خصوص </a:t>
            </a:r>
            <a:r>
              <a:rPr lang="fa-IR" sz="2400" b="1" dirty="0" err="1">
                <a:cs typeface="2  Badr" panose="00000400000000000000" pitchFamily="2" charset="-78"/>
              </a:rPr>
              <a:t>بـاید</a:t>
            </a:r>
            <a:r>
              <a:rPr lang="fa-IR" sz="2400" b="1" dirty="0">
                <a:cs typeface="2  Badr" panose="00000400000000000000" pitchFamily="2" charset="-78"/>
              </a:rPr>
              <a:t> </a:t>
            </a:r>
            <a:r>
              <a:rPr lang="fa-IR" sz="2400" b="1" dirty="0" err="1">
                <a:cs typeface="2  Badr" panose="00000400000000000000" pitchFamily="2" charset="-78"/>
              </a:rPr>
              <a:t>ضـمن</a:t>
            </a:r>
            <a:r>
              <a:rPr lang="fa-IR" sz="2400" b="1" dirty="0">
                <a:cs typeface="2  Badr" panose="00000400000000000000" pitchFamily="2" charset="-78"/>
              </a:rPr>
              <a:t> تلاش برای حداکثر استفاده از اشارات وارد شده در قرآن و سنت،‌ از موضوع ربا به‌ مدد‌ «عقل» و «</a:t>
            </a:r>
            <a:r>
              <a:rPr lang="fa-IR" sz="2400" b="1" dirty="0" err="1">
                <a:cs typeface="2  Badr" panose="00000400000000000000" pitchFamily="2" charset="-78"/>
              </a:rPr>
              <a:t>سیره‌ی</a:t>
            </a:r>
            <a:r>
              <a:rPr lang="fa-IR" sz="2400" b="1" dirty="0">
                <a:cs typeface="2  Badr" panose="00000400000000000000" pitchFamily="2" charset="-78"/>
              </a:rPr>
              <a:t> عقلا» </a:t>
            </a:r>
            <a:r>
              <a:rPr lang="fa-IR" sz="2400" b="1" dirty="0" err="1">
                <a:cs typeface="2  Badr" panose="00000400000000000000" pitchFamily="2" charset="-78"/>
              </a:rPr>
              <a:t>ابـهام</a:t>
            </a:r>
            <a:r>
              <a:rPr lang="fa-IR" sz="2400" b="1" dirty="0">
                <a:cs typeface="2  Badr" panose="00000400000000000000" pitchFamily="2" charset="-78"/>
              </a:rPr>
              <a:t> </a:t>
            </a:r>
            <a:r>
              <a:rPr lang="fa-IR" sz="2400" b="1" dirty="0" err="1">
                <a:cs typeface="2  Badr" panose="00000400000000000000" pitchFamily="2" charset="-78"/>
              </a:rPr>
              <a:t>زدایـی</a:t>
            </a:r>
            <a:r>
              <a:rPr lang="fa-IR" sz="2400" b="1" dirty="0">
                <a:cs typeface="2  Badr" panose="00000400000000000000" pitchFamily="2" charset="-78"/>
              </a:rPr>
              <a:t> </a:t>
            </a:r>
            <a:r>
              <a:rPr lang="fa-IR" sz="2400" b="1" dirty="0" err="1">
                <a:cs typeface="2  Badr" panose="00000400000000000000" pitchFamily="2" charset="-78"/>
              </a:rPr>
              <a:t>نـمود</a:t>
            </a:r>
            <a:r>
              <a:rPr lang="fa-IR" sz="2400" b="1" dirty="0" smtClean="0">
                <a:cs typeface="2  Badr" panose="00000400000000000000" pitchFamily="2" charset="-78"/>
              </a:rPr>
              <a:t>.</a:t>
            </a:r>
          </a:p>
          <a:p>
            <a:pPr algn="just" rtl="1"/>
            <a:r>
              <a:rPr lang="fa-IR" sz="2400" b="1" dirty="0">
                <a:cs typeface="2  Badr" panose="00000400000000000000" pitchFamily="2" charset="-78"/>
              </a:rPr>
              <a:t>وقتی نوبت به استفاده از عقل و برداشت از </a:t>
            </a:r>
            <a:r>
              <a:rPr lang="fa-IR" sz="2400" b="1" dirty="0" err="1">
                <a:cs typeface="2  Badr" panose="00000400000000000000" pitchFamily="2" charset="-78"/>
              </a:rPr>
              <a:t>عـمل</a:t>
            </a:r>
            <a:r>
              <a:rPr lang="fa-IR" sz="2400" b="1" dirty="0">
                <a:cs typeface="2  Badr" panose="00000400000000000000" pitchFamily="2" charset="-78"/>
              </a:rPr>
              <a:t> </a:t>
            </a:r>
            <a:r>
              <a:rPr lang="fa-IR" sz="2400" b="1" dirty="0" err="1">
                <a:cs typeface="2  Badr" panose="00000400000000000000" pitchFamily="2" charset="-78"/>
              </a:rPr>
              <a:t>عـقلا</a:t>
            </a:r>
            <a:r>
              <a:rPr lang="fa-IR" sz="2400" b="1" dirty="0">
                <a:cs typeface="2  Badr" panose="00000400000000000000" pitchFamily="2" charset="-78"/>
              </a:rPr>
              <a:t> </a:t>
            </a:r>
            <a:r>
              <a:rPr lang="fa-IR" sz="2400" b="1" dirty="0" err="1">
                <a:cs typeface="2  Badr" panose="00000400000000000000" pitchFamily="2" charset="-78"/>
              </a:rPr>
              <a:t>مـی‌رسد</a:t>
            </a:r>
            <a:r>
              <a:rPr lang="fa-IR" sz="2400" b="1" dirty="0">
                <a:cs typeface="2  Badr" panose="00000400000000000000" pitchFamily="2" charset="-78"/>
              </a:rPr>
              <a:t>، </a:t>
            </a:r>
            <a:r>
              <a:rPr lang="fa-IR" sz="2400" b="1" dirty="0" err="1">
                <a:cs typeface="2  Badr" panose="00000400000000000000" pitchFamily="2" charset="-78"/>
              </a:rPr>
              <a:t>طـبیعتا</a:t>
            </a:r>
            <a:r>
              <a:rPr lang="fa-IR" sz="2400" b="1" dirty="0">
                <a:cs typeface="2  Badr" panose="00000400000000000000" pitchFamily="2" charset="-78"/>
              </a:rPr>
              <a:t>، </a:t>
            </a:r>
            <a:r>
              <a:rPr lang="fa-IR" sz="2400" b="1" dirty="0" err="1">
                <a:cs typeface="2  Badr" panose="00000400000000000000" pitchFamily="2" charset="-78"/>
              </a:rPr>
              <a:t>بـا</a:t>
            </a:r>
            <a:r>
              <a:rPr lang="fa-IR" sz="2400" b="1" dirty="0">
                <a:cs typeface="2  Badr" panose="00000400000000000000" pitchFamily="2" charset="-78"/>
              </a:rPr>
              <a:t> </a:t>
            </a:r>
            <a:r>
              <a:rPr lang="fa-IR" sz="2400" b="1" dirty="0" err="1">
                <a:cs typeface="2  Badr" panose="00000400000000000000" pitchFamily="2" charset="-78"/>
              </a:rPr>
              <a:t>حـکمت</a:t>
            </a:r>
            <a:r>
              <a:rPr lang="fa-IR" sz="2400" b="1" dirty="0">
                <a:cs typeface="2  Badr" panose="00000400000000000000" pitchFamily="2" charset="-78"/>
              </a:rPr>
              <a:t> و برهان سر و کار خواهیم داشت که‌ مستند‌ عقل در صدور یا پذیرش احکام و مستند عقلا در انجام اعمال عاقلانه است.</a:t>
            </a:r>
            <a:endParaRPr lang="en-US" sz="2400" b="1" dirty="0">
              <a:cs typeface="2  Badr" panose="00000400000000000000" pitchFamily="2" charset="-78"/>
            </a:endParaRPr>
          </a:p>
        </p:txBody>
      </p:sp>
    </p:spTree>
    <p:extLst>
      <p:ext uri="{BB962C8B-B14F-4D97-AF65-F5344CB8AC3E}">
        <p14:creationId xmlns:p14="http://schemas.microsoft.com/office/powerpoint/2010/main" val="34949424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93183" y="2228045"/>
            <a:ext cx="11835685" cy="4378817"/>
          </a:xfrm>
        </p:spPr>
        <p:txBody>
          <a:bodyPr>
            <a:noAutofit/>
          </a:bodyPr>
          <a:lstStyle/>
          <a:p>
            <a:pPr algn="just" rtl="1"/>
            <a:r>
              <a:rPr lang="fa-IR" sz="2400" b="1" dirty="0">
                <a:cs typeface="2  Badr" panose="00000400000000000000" pitchFamily="2" charset="-78"/>
              </a:rPr>
              <a:t>در فضای </a:t>
            </a:r>
            <a:r>
              <a:rPr lang="fa-IR" sz="2400" b="1" dirty="0" err="1">
                <a:cs typeface="2  Badr" panose="00000400000000000000" pitchFamily="2" charset="-78"/>
              </a:rPr>
              <a:t>خلأ</a:t>
            </a:r>
            <a:r>
              <a:rPr lang="fa-IR" sz="2400" b="1" dirty="0">
                <a:cs typeface="2  Badr" panose="00000400000000000000" pitchFamily="2" charset="-78"/>
              </a:rPr>
              <a:t> تبیین آسمانی از موضوع، </a:t>
            </a:r>
            <a:r>
              <a:rPr lang="fa-IR" sz="2400" b="1" dirty="0" err="1">
                <a:cs typeface="2  Badr" panose="00000400000000000000" pitchFamily="2" charset="-78"/>
              </a:rPr>
              <a:t>عـقل</a:t>
            </a:r>
            <a:r>
              <a:rPr lang="fa-IR" sz="2400" b="1" dirty="0">
                <a:cs typeface="2  Badr" panose="00000400000000000000" pitchFamily="2" charset="-78"/>
              </a:rPr>
              <a:t> با تدقیق در حکمت صدور‌ حکم،‌ </a:t>
            </a:r>
            <a:r>
              <a:rPr lang="fa-IR" sz="2400" b="1" dirty="0" err="1">
                <a:cs typeface="2  Badr" panose="00000400000000000000" pitchFamily="2" charset="-78"/>
              </a:rPr>
              <a:t>درباره‌ی</a:t>
            </a:r>
            <a:r>
              <a:rPr lang="fa-IR" sz="2400" b="1" dirty="0">
                <a:cs typeface="2  Badr" panose="00000400000000000000" pitchFamily="2" charset="-78"/>
              </a:rPr>
              <a:t> موضوع‌ آن به داوری و نظریه پردازی </a:t>
            </a:r>
            <a:r>
              <a:rPr lang="fa-IR" sz="2400" b="1" dirty="0" err="1">
                <a:cs typeface="2  Badr" panose="00000400000000000000" pitchFamily="2" charset="-78"/>
              </a:rPr>
              <a:t>می‌پردازد</a:t>
            </a:r>
            <a:r>
              <a:rPr lang="fa-IR" sz="2400" b="1" dirty="0">
                <a:cs typeface="2  Badr" panose="00000400000000000000" pitchFamily="2" charset="-78"/>
              </a:rPr>
              <a:t>. توجه به این </a:t>
            </a:r>
            <a:r>
              <a:rPr lang="fa-IR" sz="2400" b="1" dirty="0" err="1">
                <a:cs typeface="2  Badr" panose="00000400000000000000" pitchFamily="2" charset="-78"/>
              </a:rPr>
              <a:t>نکته‌ی</a:t>
            </a:r>
            <a:r>
              <a:rPr lang="fa-IR" sz="2400" b="1" dirty="0">
                <a:cs typeface="2  Badr" panose="00000400000000000000" pitchFamily="2" charset="-78"/>
              </a:rPr>
              <a:t> مهم نیز ضروری است که محقق‌ مسلمان در </a:t>
            </a:r>
            <a:r>
              <a:rPr lang="fa-IR" sz="2400" b="1" dirty="0" err="1">
                <a:cs typeface="2  Badr" panose="00000400000000000000" pitchFamily="2" charset="-78"/>
              </a:rPr>
              <a:t>مرحله‌ی</a:t>
            </a:r>
            <a:r>
              <a:rPr lang="fa-IR" sz="2400" b="1" dirty="0">
                <a:cs typeface="2  Badr" panose="00000400000000000000" pitchFamily="2" charset="-78"/>
              </a:rPr>
              <a:t> </a:t>
            </a:r>
            <a:r>
              <a:rPr lang="fa-IR" sz="2400" b="1" dirty="0" err="1">
                <a:cs typeface="2  Badr" panose="00000400000000000000" pitchFamily="2" charset="-78"/>
              </a:rPr>
              <a:t>استکشاف</a:t>
            </a:r>
            <a:r>
              <a:rPr lang="fa-IR" sz="2400" b="1" dirty="0">
                <a:cs typeface="2  Badr" panose="00000400000000000000" pitchFamily="2" charset="-78"/>
              </a:rPr>
              <a:t> حکمت صدور حکم نیز نخست به </a:t>
            </a:r>
            <a:r>
              <a:rPr lang="fa-IR" sz="2400" b="1" dirty="0" err="1">
                <a:cs typeface="2  Badr" panose="00000400000000000000" pitchFamily="2" charset="-78"/>
              </a:rPr>
              <a:t>کـتاب</a:t>
            </a:r>
            <a:r>
              <a:rPr lang="fa-IR" sz="2400" b="1" dirty="0">
                <a:cs typeface="2  Badr" panose="00000400000000000000" pitchFamily="2" charset="-78"/>
              </a:rPr>
              <a:t>‌ و </a:t>
            </a:r>
            <a:r>
              <a:rPr lang="fa-IR" sz="2400" b="1" dirty="0" err="1">
                <a:cs typeface="2  Badr" panose="00000400000000000000" pitchFamily="2" charset="-78"/>
              </a:rPr>
              <a:t>سـنت</a:t>
            </a:r>
            <a:r>
              <a:rPr lang="fa-IR" sz="2400" b="1" dirty="0">
                <a:cs typeface="2  Badr" panose="00000400000000000000" pitchFamily="2" charset="-78"/>
              </a:rPr>
              <a:t>‌ مراجعه </a:t>
            </a:r>
            <a:r>
              <a:rPr lang="fa-IR" sz="2400" b="1" dirty="0" err="1">
                <a:cs typeface="2  Badr" panose="00000400000000000000" pitchFamily="2" charset="-78"/>
              </a:rPr>
              <a:t>می‌کند</a:t>
            </a:r>
            <a:r>
              <a:rPr lang="fa-IR" sz="2400" b="1" dirty="0">
                <a:cs typeface="2  Badr" panose="00000400000000000000" pitchFamily="2" charset="-78"/>
              </a:rPr>
              <a:t> و در صورت فقدان بیان صریح و کافی، به نظریه پردازی یا حدس و گمان ‌‌عالمانه‌ پردازد. به عنوان مثال، امام محمد غزالی، در باب شکر از کتاب احیاء‌ </a:t>
            </a:r>
            <a:r>
              <a:rPr lang="fa-IR" sz="2400" b="1" dirty="0" err="1">
                <a:cs typeface="2  Badr" panose="00000400000000000000" pitchFamily="2" charset="-78"/>
              </a:rPr>
              <a:t>العلوم</a:t>
            </a:r>
            <a:r>
              <a:rPr lang="fa-IR" sz="2400" b="1" dirty="0">
                <a:cs typeface="2  Badr" panose="00000400000000000000" pitchFamily="2" charset="-78"/>
              </a:rPr>
              <a:t>،‌ با‌ این بیان که </a:t>
            </a:r>
            <a:r>
              <a:rPr lang="fa-IR" sz="2400" b="1" dirty="0" err="1">
                <a:cs typeface="2  Badr" panose="00000400000000000000" pitchFamily="2" charset="-78"/>
              </a:rPr>
              <a:t>دریـافت</a:t>
            </a:r>
            <a:r>
              <a:rPr lang="fa-IR" sz="2400" b="1" dirty="0">
                <a:cs typeface="2  Badr" panose="00000400000000000000" pitchFamily="2" charset="-78"/>
              </a:rPr>
              <a:t> </a:t>
            </a:r>
            <a:r>
              <a:rPr lang="fa-IR" sz="2400" b="1" dirty="0" err="1">
                <a:cs typeface="2  Badr" panose="00000400000000000000" pitchFamily="2" charset="-78"/>
              </a:rPr>
              <a:t>بـهره</a:t>
            </a:r>
            <a:r>
              <a:rPr lang="fa-IR" sz="2400" b="1" dirty="0">
                <a:cs typeface="2  Badr" panose="00000400000000000000" pitchFamily="2" charset="-78"/>
              </a:rPr>
              <a:t> از وجوه قرض داده شده «استعمال </a:t>
            </a:r>
            <a:r>
              <a:rPr lang="fa-IR" sz="2400" b="1" dirty="0" err="1">
                <a:cs typeface="2  Badr" panose="00000400000000000000" pitchFamily="2" charset="-78"/>
              </a:rPr>
              <a:t>شی‌ء</a:t>
            </a:r>
            <a:r>
              <a:rPr lang="fa-IR" sz="2400" b="1" dirty="0">
                <a:cs typeface="2  Badr" panose="00000400000000000000" pitchFamily="2" charset="-78"/>
              </a:rPr>
              <a:t> فی غیر ما‌ خلق </a:t>
            </a:r>
            <a:r>
              <a:rPr lang="fa-IR" sz="2400" b="1" dirty="0" err="1">
                <a:cs typeface="2  Badr" panose="00000400000000000000" pitchFamily="2" charset="-78"/>
              </a:rPr>
              <a:t>لاجله</a:t>
            </a:r>
            <a:r>
              <a:rPr lang="fa-IR" sz="2400" b="1" dirty="0">
                <a:cs typeface="2  Badr" panose="00000400000000000000" pitchFamily="2" charset="-78"/>
              </a:rPr>
              <a:t>» است، به تبیین حرمت رباخواری پرداخته است</a:t>
            </a:r>
            <a:r>
              <a:rPr lang="fa-IR" sz="2400" b="1" dirty="0" smtClean="0">
                <a:cs typeface="2  Badr" panose="00000400000000000000" pitchFamily="2" charset="-78"/>
              </a:rPr>
              <a:t>.</a:t>
            </a:r>
          </a:p>
          <a:p>
            <a:pPr algn="just" rtl="1"/>
            <a:r>
              <a:rPr lang="fa-IR" sz="2400" b="1" dirty="0">
                <a:cs typeface="2  Badr" panose="00000400000000000000" pitchFamily="2" charset="-78"/>
              </a:rPr>
              <a:t>برخی نیز با استناد‌ به آیات </a:t>
            </a:r>
            <a:r>
              <a:rPr lang="fa-IR" sz="2400" b="1" dirty="0" err="1">
                <a:cs typeface="2  Badr" panose="00000400000000000000" pitchFamily="2" charset="-78"/>
              </a:rPr>
              <a:t>قـرآنی</a:t>
            </a:r>
            <a:r>
              <a:rPr lang="fa-IR" sz="2400" b="1" dirty="0">
                <a:cs typeface="2  Badr" panose="00000400000000000000" pitchFamily="2" charset="-78"/>
              </a:rPr>
              <a:t> و </a:t>
            </a:r>
            <a:r>
              <a:rPr lang="fa-IR" sz="2400" b="1" dirty="0" err="1" smtClean="0">
                <a:cs typeface="2  Badr" panose="00000400000000000000" pitchFamily="2" charset="-78"/>
              </a:rPr>
              <a:t>روایـات</a:t>
            </a:r>
            <a:r>
              <a:rPr lang="fa-IR" sz="2400" b="1" dirty="0" smtClean="0">
                <a:cs typeface="2  Badr" panose="00000400000000000000" pitchFamily="2" charset="-78"/>
              </a:rPr>
              <a:t>:</a:t>
            </a:r>
          </a:p>
          <a:p>
            <a:pPr algn="just" rtl="1"/>
            <a:r>
              <a:rPr lang="fa-IR" sz="2400" b="1" dirty="0" smtClean="0">
                <a:cs typeface="2  Badr" panose="00000400000000000000" pitchFamily="2" charset="-78"/>
              </a:rPr>
              <a:t> </a:t>
            </a:r>
            <a:r>
              <a:rPr lang="fa-IR" sz="2400" b="1" dirty="0">
                <a:cs typeface="2  Badr" panose="00000400000000000000" pitchFamily="2" charset="-78"/>
              </a:rPr>
              <a:t>ظالمانه بودن اخذ ربا، </a:t>
            </a:r>
            <a:endParaRPr lang="fa-IR" sz="2400" b="1" dirty="0" smtClean="0">
              <a:cs typeface="2  Badr" panose="00000400000000000000" pitchFamily="2" charset="-78"/>
            </a:endParaRPr>
          </a:p>
          <a:p>
            <a:pPr algn="just" rtl="1"/>
            <a:r>
              <a:rPr lang="fa-IR" sz="2400" b="1" dirty="0" err="1" smtClean="0">
                <a:cs typeface="2  Badr" panose="00000400000000000000" pitchFamily="2" charset="-78"/>
              </a:rPr>
              <a:t>مـتروک</a:t>
            </a:r>
            <a:r>
              <a:rPr lang="fa-IR" sz="2400" b="1" dirty="0" smtClean="0">
                <a:cs typeface="2  Badr" panose="00000400000000000000" pitchFamily="2" charset="-78"/>
              </a:rPr>
              <a:t> </a:t>
            </a:r>
            <a:r>
              <a:rPr lang="fa-IR" sz="2400" b="1" dirty="0" err="1">
                <a:cs typeface="2  Badr" panose="00000400000000000000" pitchFamily="2" charset="-78"/>
              </a:rPr>
              <a:t>مـاندن</a:t>
            </a:r>
            <a:r>
              <a:rPr lang="fa-IR" sz="2400" b="1" dirty="0">
                <a:cs typeface="2  Badr" panose="00000400000000000000" pitchFamily="2" charset="-78"/>
              </a:rPr>
              <a:t> کار خیر</a:t>
            </a:r>
            <a:r>
              <a:rPr lang="fa-IR" sz="2400" b="1" dirty="0" smtClean="0">
                <a:cs typeface="2  Badr" panose="00000400000000000000" pitchFamily="2" charset="-78"/>
              </a:rPr>
              <a:t>،</a:t>
            </a:r>
          </a:p>
          <a:p>
            <a:pPr algn="just" rtl="1"/>
            <a:r>
              <a:rPr lang="fa-IR" sz="2400" b="1" dirty="0" smtClean="0">
                <a:cs typeface="2  Badr" panose="00000400000000000000" pitchFamily="2" charset="-78"/>
              </a:rPr>
              <a:t> </a:t>
            </a:r>
            <a:r>
              <a:rPr lang="fa-IR" sz="2400" b="1" dirty="0">
                <a:cs typeface="2  Badr" panose="00000400000000000000" pitchFamily="2" charset="-78"/>
              </a:rPr>
              <a:t>ایجاد رکود اقتصادی و </a:t>
            </a:r>
            <a:endParaRPr lang="fa-IR" sz="2400" b="1" dirty="0" smtClean="0">
              <a:cs typeface="2  Badr" panose="00000400000000000000" pitchFamily="2" charset="-78"/>
            </a:endParaRPr>
          </a:p>
          <a:p>
            <a:pPr algn="just" rtl="1"/>
            <a:r>
              <a:rPr lang="fa-IR" sz="2400" b="1" dirty="0" smtClean="0">
                <a:cs typeface="2  Badr" panose="00000400000000000000" pitchFamily="2" charset="-78"/>
              </a:rPr>
              <a:t>مسائلی </a:t>
            </a:r>
            <a:r>
              <a:rPr lang="fa-IR" sz="2400" b="1" dirty="0">
                <a:cs typeface="2  Badr" panose="00000400000000000000" pitchFamily="2" charset="-78"/>
              </a:rPr>
              <a:t>از این دست را به عنوان </a:t>
            </a:r>
            <a:r>
              <a:rPr lang="fa-IR" sz="2400" b="1" dirty="0" err="1">
                <a:cs typeface="2  Badr" panose="00000400000000000000" pitchFamily="2" charset="-78"/>
              </a:rPr>
              <a:t>حکمت‌های</a:t>
            </a:r>
            <a:r>
              <a:rPr lang="fa-IR" sz="2400" b="1" dirty="0">
                <a:cs typeface="2  Badr" panose="00000400000000000000" pitchFamily="2" charset="-78"/>
              </a:rPr>
              <a:t> تحریم رباخواری مطرح </a:t>
            </a:r>
            <a:r>
              <a:rPr lang="fa-IR" sz="2400" b="1" dirty="0" err="1">
                <a:cs typeface="2  Badr" panose="00000400000000000000" pitchFamily="2" charset="-78"/>
              </a:rPr>
              <a:t>کرده‌اند</a:t>
            </a:r>
            <a:r>
              <a:rPr lang="fa-IR" sz="2400" b="1" dirty="0">
                <a:cs typeface="2  Badr" panose="00000400000000000000" pitchFamily="2" charset="-78"/>
              </a:rPr>
              <a:t>.</a:t>
            </a:r>
            <a:endParaRPr lang="en-US" sz="2400" b="1" dirty="0">
              <a:cs typeface="2  Badr" panose="00000400000000000000" pitchFamily="2" charset="-78"/>
            </a:endParaRPr>
          </a:p>
        </p:txBody>
      </p:sp>
    </p:spTree>
    <p:extLst>
      <p:ext uri="{BB962C8B-B14F-4D97-AF65-F5344CB8AC3E}">
        <p14:creationId xmlns:p14="http://schemas.microsoft.com/office/powerpoint/2010/main" val="3673519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154954" y="2603499"/>
            <a:ext cx="10217091" cy="3694269"/>
          </a:xfrm>
        </p:spPr>
        <p:txBody>
          <a:bodyPr>
            <a:noAutofit/>
          </a:bodyPr>
          <a:lstStyle/>
          <a:p>
            <a:pPr algn="just" rtl="1"/>
            <a:r>
              <a:rPr lang="fa-IR" sz="2200" b="1" dirty="0">
                <a:cs typeface="2  Badr" panose="00000400000000000000" pitchFamily="2" charset="-78"/>
              </a:rPr>
              <a:t>برخی از این صاحبنظران، جسارت بیشتری به‌ خرج داده و موارد </a:t>
            </a:r>
            <a:r>
              <a:rPr lang="fa-IR" sz="2200" b="1" dirty="0" err="1">
                <a:cs typeface="2  Badr" panose="00000400000000000000" pitchFamily="2" charset="-78"/>
              </a:rPr>
              <a:t>فـوق</a:t>
            </a:r>
            <a:r>
              <a:rPr lang="fa-IR" sz="2200" b="1" dirty="0">
                <a:cs typeface="2  Badr" panose="00000400000000000000" pitchFamily="2" charset="-78"/>
              </a:rPr>
              <a:t> </a:t>
            </a:r>
            <a:r>
              <a:rPr lang="fa-IR" sz="2200" b="1" dirty="0" err="1">
                <a:cs typeface="2  Badr" panose="00000400000000000000" pitchFamily="2" charset="-78"/>
              </a:rPr>
              <a:t>الذکـر</a:t>
            </a:r>
            <a:r>
              <a:rPr lang="fa-IR" sz="2200" b="1" dirty="0">
                <a:cs typeface="2  Badr" panose="00000400000000000000" pitchFamily="2" charset="-78"/>
              </a:rPr>
              <a:t> را نه تنها حکمت </a:t>
            </a:r>
            <a:r>
              <a:rPr lang="fa-IR" sz="2200" b="1" dirty="0" err="1">
                <a:cs typeface="2  Badr" panose="00000400000000000000" pitchFamily="2" charset="-78"/>
              </a:rPr>
              <a:t>تـحریم</a:t>
            </a:r>
            <a:r>
              <a:rPr lang="fa-IR" sz="2200" b="1" dirty="0">
                <a:cs typeface="2  Badr" panose="00000400000000000000" pitchFamily="2" charset="-78"/>
              </a:rPr>
              <a:t> </a:t>
            </a:r>
            <a:r>
              <a:rPr lang="fa-IR" sz="2200" b="1" dirty="0" err="1">
                <a:cs typeface="2  Badr" panose="00000400000000000000" pitchFamily="2" charset="-78"/>
              </a:rPr>
              <a:t>ربـا</a:t>
            </a:r>
            <a:r>
              <a:rPr lang="fa-IR" sz="2200" b="1" dirty="0">
                <a:cs typeface="2  Badr" panose="00000400000000000000" pitchFamily="2" charset="-78"/>
              </a:rPr>
              <a:t> بلکه علت آن قلمداد کرده و در نتیجه، انواعی از </a:t>
            </a:r>
            <a:r>
              <a:rPr lang="fa-IR" sz="2200" b="1" dirty="0" err="1">
                <a:cs typeface="2  Badr" panose="00000400000000000000" pitchFamily="2" charset="-78"/>
              </a:rPr>
              <a:t>قرض‌های</a:t>
            </a:r>
            <a:r>
              <a:rPr lang="fa-IR" sz="2200" b="1" dirty="0">
                <a:cs typeface="2  Badr" panose="00000400000000000000" pitchFamily="2" charset="-78"/>
              </a:rPr>
              <a:t> </a:t>
            </a:r>
            <a:r>
              <a:rPr lang="fa-IR" sz="2200" b="1" dirty="0" err="1">
                <a:cs typeface="2  Badr" panose="00000400000000000000" pitchFamily="2" charset="-78"/>
              </a:rPr>
              <a:t>ربوی</a:t>
            </a:r>
            <a:r>
              <a:rPr lang="fa-IR" sz="2200" b="1" dirty="0">
                <a:cs typeface="2  Badr" panose="00000400000000000000" pitchFamily="2" charset="-78"/>
              </a:rPr>
              <a:t> را، که هیچ یک از خصوصیات پیش‌ گفته‌ یعنی ظلم بر وام گیرنده، ترک کار خیر و ... بر آنها صدق </a:t>
            </a:r>
            <a:r>
              <a:rPr lang="fa-IR" sz="2200" b="1" dirty="0" err="1">
                <a:cs typeface="2  Badr" panose="00000400000000000000" pitchFamily="2" charset="-78"/>
              </a:rPr>
              <a:t>نمی‌کند</a:t>
            </a:r>
            <a:r>
              <a:rPr lang="fa-IR" sz="2200" b="1" dirty="0">
                <a:cs typeface="2  Badr" panose="00000400000000000000" pitchFamily="2" charset="-78"/>
              </a:rPr>
              <a:t>، از </a:t>
            </a:r>
            <a:r>
              <a:rPr lang="fa-IR" sz="2200" b="1" dirty="0" err="1">
                <a:cs typeface="2  Badr" panose="00000400000000000000" pitchFamily="2" charset="-78"/>
              </a:rPr>
              <a:t>دایره‌ی</a:t>
            </a:r>
            <a:r>
              <a:rPr lang="fa-IR" sz="2200" b="1" dirty="0">
                <a:cs typeface="2  Badr" panose="00000400000000000000" pitchFamily="2" charset="-78"/>
              </a:rPr>
              <a:t> قانون حرمت ربا </a:t>
            </a:r>
            <a:r>
              <a:rPr lang="fa-IR" sz="2200" b="1" dirty="0" err="1">
                <a:cs typeface="2  Badr" panose="00000400000000000000" pitchFamily="2" charset="-78"/>
              </a:rPr>
              <a:t>خـارج</a:t>
            </a:r>
            <a:r>
              <a:rPr lang="fa-IR" sz="2200" b="1" dirty="0">
                <a:cs typeface="2  Badr" panose="00000400000000000000" pitchFamily="2" charset="-78"/>
              </a:rPr>
              <a:t> </a:t>
            </a:r>
            <a:r>
              <a:rPr lang="fa-IR" sz="2200" b="1" dirty="0" err="1" smtClean="0">
                <a:cs typeface="2  Badr" panose="00000400000000000000" pitchFamily="2" charset="-78"/>
              </a:rPr>
              <a:t>دانسته‌اند</a:t>
            </a:r>
            <a:r>
              <a:rPr lang="fa-IR" sz="2200" b="1" dirty="0" smtClean="0">
                <a:cs typeface="2  Badr" panose="00000400000000000000" pitchFamily="2" charset="-78"/>
              </a:rPr>
              <a:t>.</a:t>
            </a:r>
          </a:p>
          <a:p>
            <a:pPr algn="just" rtl="1"/>
            <a:r>
              <a:rPr lang="fa-IR" sz="2200" b="1" dirty="0">
                <a:cs typeface="2  Badr" panose="00000400000000000000" pitchFamily="2" charset="-78"/>
              </a:rPr>
              <a:t>در </a:t>
            </a:r>
            <a:r>
              <a:rPr lang="fa-IR" sz="2200" b="1" dirty="0" err="1">
                <a:cs typeface="2  Badr" panose="00000400000000000000" pitchFamily="2" charset="-78"/>
              </a:rPr>
              <a:t>طـبقه</a:t>
            </a:r>
            <a:r>
              <a:rPr lang="fa-IR" sz="2200" b="1" dirty="0">
                <a:cs typeface="2  Badr" panose="00000400000000000000" pitchFamily="2" charset="-78"/>
              </a:rPr>
              <a:t> بندی نظریات و </a:t>
            </a:r>
            <a:r>
              <a:rPr lang="fa-IR" sz="2200" b="1" dirty="0" err="1">
                <a:cs typeface="2  Badr" panose="00000400000000000000" pitchFamily="2" charset="-78"/>
              </a:rPr>
              <a:t>رویکردها</a:t>
            </a:r>
            <a:r>
              <a:rPr lang="fa-IR" sz="2200" b="1" dirty="0">
                <a:cs typeface="2  Badr" panose="00000400000000000000" pitchFamily="2" charset="-78"/>
              </a:rPr>
              <a:t>، بایستی این رویکرد،‌ که‌ استناد به </a:t>
            </a:r>
            <a:r>
              <a:rPr lang="fa-IR" sz="2200" b="1" dirty="0" err="1">
                <a:cs typeface="2  Badr" panose="00000400000000000000" pitchFamily="2" charset="-78"/>
              </a:rPr>
              <a:t>تعبد</a:t>
            </a:r>
            <a:r>
              <a:rPr lang="fa-IR" sz="2200" b="1" dirty="0">
                <a:cs typeface="2  Badr" panose="00000400000000000000" pitchFamily="2" charset="-78"/>
              </a:rPr>
              <a:t> را کافی ندانسته و از راه تدقیق در </a:t>
            </a:r>
            <a:r>
              <a:rPr lang="fa-IR" sz="2200" b="1" dirty="0" err="1">
                <a:cs typeface="2  Badr" panose="00000400000000000000" pitchFamily="2" charset="-78"/>
              </a:rPr>
              <a:t>حکمت‌ها</a:t>
            </a:r>
            <a:r>
              <a:rPr lang="fa-IR" sz="2200" b="1" dirty="0">
                <a:cs typeface="2  Badr" panose="00000400000000000000" pitchFamily="2" charset="-78"/>
              </a:rPr>
              <a:t> یا </a:t>
            </a:r>
            <a:r>
              <a:rPr lang="fa-IR" sz="2200" b="1" dirty="0" err="1">
                <a:cs typeface="2  Badr" panose="00000400000000000000" pitchFamily="2" charset="-78"/>
              </a:rPr>
              <a:t>علت‌های</a:t>
            </a:r>
            <a:r>
              <a:rPr lang="fa-IR" sz="2200" b="1" dirty="0">
                <a:cs typeface="2  Badr" panose="00000400000000000000" pitchFamily="2" charset="-78"/>
              </a:rPr>
              <a:t> صدور حکم ربا به تحکیم </a:t>
            </a:r>
            <a:r>
              <a:rPr lang="fa-IR" sz="2200" b="1" dirty="0" err="1">
                <a:cs typeface="2  Badr" panose="00000400000000000000" pitchFamily="2" charset="-78"/>
              </a:rPr>
              <a:t>پایه‌های</a:t>
            </a:r>
            <a:r>
              <a:rPr lang="fa-IR" sz="2200" b="1" dirty="0">
                <a:cs typeface="2  Badr" panose="00000400000000000000" pitchFamily="2" charset="-78"/>
              </a:rPr>
              <a:t> عقلانی حکم مزبور </a:t>
            </a:r>
            <a:r>
              <a:rPr lang="fa-IR" sz="2200" b="1" dirty="0" err="1">
                <a:cs typeface="2  Badr" panose="00000400000000000000" pitchFamily="2" charset="-78"/>
              </a:rPr>
              <a:t>می‌پردازد</a:t>
            </a:r>
            <a:r>
              <a:rPr lang="fa-IR" sz="2200" b="1" dirty="0">
                <a:cs typeface="2  Badr" panose="00000400000000000000" pitchFamily="2" charset="-78"/>
              </a:rPr>
              <a:t>، را «رویکرد فعال» بنامیم</a:t>
            </a:r>
            <a:r>
              <a:rPr lang="fa-IR" sz="2200" b="1" dirty="0" smtClean="0">
                <a:cs typeface="2  Badr" panose="00000400000000000000" pitchFamily="2" charset="-78"/>
              </a:rPr>
              <a:t>.</a:t>
            </a:r>
          </a:p>
          <a:p>
            <a:pPr algn="just" rtl="1"/>
            <a:r>
              <a:rPr lang="fa-IR" sz="2200" b="1" dirty="0" err="1">
                <a:cs typeface="2  Badr" panose="00000400000000000000" pitchFamily="2" charset="-78"/>
              </a:rPr>
              <a:t>رویـکرد</a:t>
            </a:r>
            <a:r>
              <a:rPr lang="fa-IR" sz="2200" b="1" dirty="0">
                <a:cs typeface="2  Badr" panose="00000400000000000000" pitchFamily="2" charset="-78"/>
              </a:rPr>
              <a:t> </a:t>
            </a:r>
            <a:r>
              <a:rPr lang="fa-IR" sz="2200" b="1" dirty="0" err="1">
                <a:cs typeface="2  Badr" panose="00000400000000000000" pitchFamily="2" charset="-78"/>
              </a:rPr>
              <a:t>دیـگری</a:t>
            </a:r>
            <a:r>
              <a:rPr lang="fa-IR" sz="2200" b="1" dirty="0">
                <a:cs typeface="2  Badr" panose="00000400000000000000" pitchFamily="2" charset="-78"/>
              </a:rPr>
              <a:t> وجود دارد </a:t>
            </a:r>
            <a:r>
              <a:rPr lang="fa-IR" sz="2200" b="1" dirty="0" err="1">
                <a:cs typeface="2  Badr" panose="00000400000000000000" pitchFamily="2" charset="-78"/>
              </a:rPr>
              <a:t>کـه</a:t>
            </a:r>
            <a:r>
              <a:rPr lang="fa-IR" sz="2200" b="1" dirty="0">
                <a:cs typeface="2  Badr" panose="00000400000000000000" pitchFamily="2" charset="-78"/>
              </a:rPr>
              <a:t> براساس آن، محقق از راه ابطال </a:t>
            </a:r>
            <a:r>
              <a:rPr lang="fa-IR" sz="2200" b="1" dirty="0" err="1">
                <a:cs typeface="2  Badr" panose="00000400000000000000" pitchFamily="2" charset="-78"/>
              </a:rPr>
              <a:t>توجیهاتی</a:t>
            </a:r>
            <a:r>
              <a:rPr lang="fa-IR" sz="2200" b="1" dirty="0">
                <a:cs typeface="2  Badr" panose="00000400000000000000" pitchFamily="2" charset="-78"/>
              </a:rPr>
              <a:t> که از سوی طرفداران نظام بهره ارائه شده به </a:t>
            </a:r>
            <a:r>
              <a:rPr lang="fa-IR" sz="2200" b="1" dirty="0" err="1">
                <a:cs typeface="2  Badr" panose="00000400000000000000" pitchFamily="2" charset="-78"/>
              </a:rPr>
              <a:t>نتیجه‌ی</a:t>
            </a:r>
            <a:r>
              <a:rPr lang="fa-IR" sz="2200" b="1" dirty="0">
                <a:cs typeface="2  Badr" panose="00000400000000000000" pitchFamily="2" charset="-78"/>
              </a:rPr>
              <a:t> مورد نظر، یعنی </a:t>
            </a:r>
            <a:r>
              <a:rPr lang="fa-IR" sz="2200" b="1" dirty="0" err="1">
                <a:cs typeface="2  Badr" panose="00000400000000000000" pitchFamily="2" charset="-78"/>
              </a:rPr>
              <a:t>حـرمت</a:t>
            </a:r>
            <a:r>
              <a:rPr lang="fa-IR" sz="2200" b="1" dirty="0">
                <a:cs typeface="2  Badr" panose="00000400000000000000" pitchFamily="2" charset="-78"/>
              </a:rPr>
              <a:t> رباخواری، </a:t>
            </a:r>
            <a:r>
              <a:rPr lang="fa-IR" sz="2200" b="1" dirty="0" err="1">
                <a:cs typeface="2  Badr" panose="00000400000000000000" pitchFamily="2" charset="-78"/>
              </a:rPr>
              <a:t>می‌رسد</a:t>
            </a:r>
            <a:r>
              <a:rPr lang="fa-IR" sz="2200" b="1" dirty="0">
                <a:cs typeface="2  Badr" panose="00000400000000000000" pitchFamily="2" charset="-78"/>
              </a:rPr>
              <a:t>. </a:t>
            </a:r>
            <a:r>
              <a:rPr lang="fa-IR" sz="2200" b="1" dirty="0" err="1">
                <a:cs typeface="2  Badr" panose="00000400000000000000" pitchFamily="2" charset="-78"/>
              </a:rPr>
              <a:t>شیوه‌ی</a:t>
            </a:r>
            <a:r>
              <a:rPr lang="fa-IR" sz="2200" b="1" dirty="0">
                <a:cs typeface="2  Badr" panose="00000400000000000000" pitchFamily="2" charset="-78"/>
              </a:rPr>
              <a:t>‌ کار‌ در‌ این روش، که ما آن‌ را‌ «رویکرد‌ </a:t>
            </a:r>
            <a:r>
              <a:rPr lang="fa-IR" sz="2200" b="1" dirty="0" err="1">
                <a:cs typeface="2  Badr" panose="00000400000000000000" pitchFamily="2" charset="-78"/>
              </a:rPr>
              <a:t>مـنفعل</a:t>
            </a:r>
            <a:r>
              <a:rPr lang="fa-IR" sz="2200" b="1" dirty="0">
                <a:cs typeface="2  Badr" panose="00000400000000000000" pitchFamily="2" charset="-78"/>
              </a:rPr>
              <a:t>» </a:t>
            </a:r>
            <a:r>
              <a:rPr lang="fa-IR" sz="2200" b="1" dirty="0" err="1">
                <a:cs typeface="2  Badr" panose="00000400000000000000" pitchFamily="2" charset="-78"/>
              </a:rPr>
              <a:t>مـی‌نامیم</a:t>
            </a:r>
            <a:r>
              <a:rPr lang="fa-IR" sz="2200" b="1" dirty="0">
                <a:cs typeface="2  Badr" panose="00000400000000000000" pitchFamily="2" charset="-78"/>
              </a:rPr>
              <a:t>، </a:t>
            </a:r>
            <a:r>
              <a:rPr lang="fa-IR" sz="2200" b="1" dirty="0" err="1">
                <a:cs typeface="2  Badr" panose="00000400000000000000" pitchFamily="2" charset="-78"/>
              </a:rPr>
              <a:t>بـه</a:t>
            </a:r>
            <a:r>
              <a:rPr lang="fa-IR" sz="2200" b="1" dirty="0">
                <a:cs typeface="2  Badr" panose="00000400000000000000" pitchFamily="2" charset="-78"/>
              </a:rPr>
              <a:t> این صورت است که آراء و نظریات اقتصاددانان یا </a:t>
            </a:r>
            <a:r>
              <a:rPr lang="fa-IR" sz="2200" b="1" dirty="0" err="1">
                <a:cs typeface="2  Badr" panose="00000400000000000000" pitchFamily="2" charset="-78"/>
              </a:rPr>
              <a:t>حقوقدانان</a:t>
            </a:r>
            <a:r>
              <a:rPr lang="fa-IR" sz="2200" b="1" dirty="0">
                <a:cs typeface="2  Badr" panose="00000400000000000000" pitchFamily="2" charset="-78"/>
              </a:rPr>
              <a:t> حامی بهره، که با هدف تبیین عاقلانه و عادلانه‌ </a:t>
            </a:r>
            <a:r>
              <a:rPr lang="fa-IR" sz="2200" b="1" dirty="0" err="1">
                <a:cs typeface="2  Badr" panose="00000400000000000000" pitchFamily="2" charset="-78"/>
              </a:rPr>
              <a:t>بـودن</a:t>
            </a:r>
            <a:r>
              <a:rPr lang="fa-IR" sz="2200" b="1" dirty="0">
                <a:cs typeface="2  Badr" panose="00000400000000000000" pitchFamily="2" charset="-78"/>
              </a:rPr>
              <a:t>‌ ‌ ‌</a:t>
            </a:r>
            <a:r>
              <a:rPr lang="fa-IR" sz="2200" b="1" dirty="0" err="1">
                <a:cs typeface="2  Badr" panose="00000400000000000000" pitchFamily="2" charset="-78"/>
              </a:rPr>
              <a:t>اخـذ</a:t>
            </a:r>
            <a:r>
              <a:rPr lang="fa-IR" sz="2200" b="1" dirty="0">
                <a:cs typeface="2  Badr" panose="00000400000000000000" pitchFamily="2" charset="-78"/>
              </a:rPr>
              <a:t> ربا ارائه شده، یک به یک مورد‌ بررسی،‌ نقد و ابطال قرار گرفته و، در نتیجه، </a:t>
            </a:r>
            <a:r>
              <a:rPr lang="fa-IR" sz="2200" b="1" dirty="0" err="1">
                <a:cs typeface="2  Badr" panose="00000400000000000000" pitchFamily="2" charset="-78"/>
              </a:rPr>
              <a:t>نـقیض</a:t>
            </a:r>
            <a:r>
              <a:rPr lang="fa-IR" sz="2200" b="1" dirty="0">
                <a:cs typeface="2  Badr" panose="00000400000000000000" pitchFamily="2" charset="-78"/>
              </a:rPr>
              <a:t> </a:t>
            </a:r>
            <a:r>
              <a:rPr lang="fa-IR" sz="2200" b="1" dirty="0" smtClean="0">
                <a:cs typeface="2  Badr" panose="00000400000000000000" pitchFamily="2" charset="-78"/>
              </a:rPr>
              <a:t>آن، </a:t>
            </a:r>
            <a:r>
              <a:rPr lang="fa-IR" sz="2200" b="1" dirty="0" err="1">
                <a:cs typeface="2  Badr" panose="00000400000000000000" pitchFamily="2" charset="-78"/>
              </a:rPr>
              <a:t>یـعنی</a:t>
            </a:r>
            <a:r>
              <a:rPr lang="fa-IR" sz="2200" b="1" dirty="0">
                <a:cs typeface="2  Badr" panose="00000400000000000000" pitchFamily="2" charset="-78"/>
              </a:rPr>
              <a:t> ظالمانه و </a:t>
            </a:r>
            <a:r>
              <a:rPr lang="fa-IR" sz="2200" b="1" dirty="0" err="1">
                <a:cs typeface="2  Badr" panose="00000400000000000000" pitchFamily="2" charset="-78"/>
              </a:rPr>
              <a:t>غیرمعقول</a:t>
            </a:r>
            <a:r>
              <a:rPr lang="fa-IR" sz="2200" b="1" dirty="0">
                <a:cs typeface="2  Badr" panose="00000400000000000000" pitchFamily="2" charset="-78"/>
              </a:rPr>
              <a:t> بودن دریافت بهره از قرض‌ گیرنده،‌ اثبات‌ </a:t>
            </a:r>
            <a:r>
              <a:rPr lang="fa-IR" sz="2200" b="1" dirty="0" err="1">
                <a:cs typeface="2  Badr" panose="00000400000000000000" pitchFamily="2" charset="-78"/>
              </a:rPr>
              <a:t>می‌شود</a:t>
            </a:r>
            <a:r>
              <a:rPr lang="fa-IR" sz="2200" b="1" dirty="0">
                <a:cs typeface="2  Badr" panose="00000400000000000000" pitchFamily="2" charset="-78"/>
              </a:rPr>
              <a:t>.</a:t>
            </a:r>
            <a:endParaRPr lang="en-US" sz="2200" b="1" dirty="0">
              <a:cs typeface="2  Badr" panose="00000400000000000000" pitchFamily="2" charset="-78"/>
            </a:endParaRPr>
          </a:p>
        </p:txBody>
      </p:sp>
    </p:spTree>
    <p:extLst>
      <p:ext uri="{BB962C8B-B14F-4D97-AF65-F5344CB8AC3E}">
        <p14:creationId xmlns:p14="http://schemas.microsoft.com/office/powerpoint/2010/main" val="38622149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تفاوت دو رویکرد</a:t>
            </a:r>
            <a:endParaRPr lang="en-US" dirty="0"/>
          </a:p>
        </p:txBody>
      </p:sp>
      <p:sp>
        <p:nvSpPr>
          <p:cNvPr id="3" name="Content Placeholder 2"/>
          <p:cNvSpPr>
            <a:spLocks noGrp="1"/>
          </p:cNvSpPr>
          <p:nvPr>
            <p:ph idx="1"/>
          </p:nvPr>
        </p:nvSpPr>
        <p:spPr>
          <a:xfrm>
            <a:off x="321972" y="2215167"/>
            <a:ext cx="11333408" cy="4520484"/>
          </a:xfrm>
        </p:spPr>
        <p:txBody>
          <a:bodyPr>
            <a:noAutofit/>
          </a:bodyPr>
          <a:lstStyle/>
          <a:p>
            <a:pPr algn="just" rtl="1"/>
            <a:r>
              <a:rPr lang="fa-IR" sz="2000" b="1" dirty="0">
                <a:cs typeface="2  Badr" panose="00000400000000000000" pitchFamily="2" charset="-78"/>
              </a:rPr>
              <a:t>در رویکرد فعال، از آنجا که مبنای کار بر </a:t>
            </a:r>
            <a:r>
              <a:rPr lang="fa-IR" sz="2000" b="1" dirty="0" err="1">
                <a:cs typeface="2  Badr" panose="00000400000000000000" pitchFamily="2" charset="-78"/>
              </a:rPr>
              <a:t>تعبد</a:t>
            </a:r>
            <a:r>
              <a:rPr lang="fa-IR" sz="2000" b="1" dirty="0">
                <a:cs typeface="2  Badr" panose="00000400000000000000" pitchFamily="2" charset="-78"/>
              </a:rPr>
              <a:t> قرار داده </a:t>
            </a:r>
            <a:r>
              <a:rPr lang="fa-IR" sz="2000" b="1" dirty="0" err="1">
                <a:cs typeface="2  Badr" panose="00000400000000000000" pitchFamily="2" charset="-78"/>
              </a:rPr>
              <a:t>نـشده</a:t>
            </a:r>
            <a:r>
              <a:rPr lang="fa-IR" sz="2000" b="1" dirty="0">
                <a:cs typeface="2  Badr" panose="00000400000000000000" pitchFamily="2" charset="-78"/>
              </a:rPr>
              <a:t> است، محقق هیچ </a:t>
            </a:r>
            <a:r>
              <a:rPr lang="fa-IR" sz="2000" b="1" dirty="0" err="1">
                <a:cs typeface="2  Badr" panose="00000400000000000000" pitchFamily="2" charset="-78"/>
              </a:rPr>
              <a:t>گـونه</a:t>
            </a:r>
            <a:r>
              <a:rPr lang="fa-IR" sz="2000" b="1" dirty="0">
                <a:cs typeface="2  Badr" panose="00000400000000000000" pitchFamily="2" charset="-78"/>
              </a:rPr>
              <a:t> الزامـ‌ ایدئولوژیک‌ برای‌ ابطال توجیهات بهره - به هر صورت ممکن - احساس </a:t>
            </a:r>
            <a:r>
              <a:rPr lang="fa-IR" sz="2000" b="1" dirty="0" err="1">
                <a:cs typeface="2  Badr" panose="00000400000000000000" pitchFamily="2" charset="-78"/>
              </a:rPr>
              <a:t>نمی‌کند</a:t>
            </a:r>
            <a:r>
              <a:rPr lang="fa-IR" sz="2000" b="1" dirty="0">
                <a:cs typeface="2  Badr" panose="00000400000000000000" pitchFamily="2" charset="-78"/>
              </a:rPr>
              <a:t>‌ و پس از بررسی نظریات مزبور، ممکن است تمام یا برخی از آنها را نیز صائب تشخیص‌ دهد؛‌ اما‌ این بدان معنی نیست که </a:t>
            </a:r>
            <a:r>
              <a:rPr lang="fa-IR" sz="2000" b="1" dirty="0" err="1">
                <a:cs typeface="2  Badr" panose="00000400000000000000" pitchFamily="2" charset="-78"/>
              </a:rPr>
              <a:t>ایـن</a:t>
            </a:r>
            <a:r>
              <a:rPr lang="fa-IR" sz="2000" b="1" dirty="0">
                <a:cs typeface="2  Badr" panose="00000400000000000000" pitchFamily="2" charset="-78"/>
              </a:rPr>
              <a:t> دسته از محققان لزوما به </a:t>
            </a:r>
            <a:r>
              <a:rPr lang="fa-IR" sz="2000" b="1" dirty="0" err="1">
                <a:cs typeface="2  Badr" panose="00000400000000000000" pitchFamily="2" charset="-78"/>
              </a:rPr>
              <a:t>جرگه‌ی</a:t>
            </a:r>
            <a:r>
              <a:rPr lang="fa-IR" sz="2000" b="1" dirty="0">
                <a:cs typeface="2  Badr" panose="00000400000000000000" pitchFamily="2" charset="-78"/>
              </a:rPr>
              <a:t>‌ طرفداران‌ بهره‌ بپیوندند، بلکه با استفاده از استدلالات </a:t>
            </a:r>
            <a:r>
              <a:rPr lang="fa-IR" sz="2000" b="1" dirty="0" err="1">
                <a:cs typeface="2  Badr" panose="00000400000000000000" pitchFamily="2" charset="-78"/>
              </a:rPr>
              <a:t>متقن</a:t>
            </a:r>
            <a:r>
              <a:rPr lang="fa-IR" sz="2000" b="1" dirty="0">
                <a:cs typeface="2  Badr" panose="00000400000000000000" pitchFamily="2" charset="-78"/>
              </a:rPr>
              <a:t> علمی، که بعضا ریشه در متون دینی‌ دارند،‌ اثبات‌ </a:t>
            </a:r>
            <a:r>
              <a:rPr lang="fa-IR" sz="2000" b="1" dirty="0" err="1">
                <a:cs typeface="2  Badr" panose="00000400000000000000" pitchFamily="2" charset="-78"/>
              </a:rPr>
              <a:t>می‌کنند</a:t>
            </a:r>
            <a:r>
              <a:rPr lang="fa-IR" sz="2000" b="1" dirty="0">
                <a:cs typeface="2  Badr" panose="00000400000000000000" pitchFamily="2" charset="-78"/>
              </a:rPr>
              <a:t> که علیرغم این که دریافت بهره به لحاظ </a:t>
            </a:r>
            <a:r>
              <a:rPr lang="fa-IR" sz="2000" b="1" dirty="0" err="1">
                <a:cs typeface="2  Badr" panose="00000400000000000000" pitchFamily="2" charset="-78"/>
              </a:rPr>
              <a:t>فـردی</a:t>
            </a:r>
            <a:r>
              <a:rPr lang="fa-IR" sz="2000" b="1" dirty="0">
                <a:cs typeface="2  Badr" panose="00000400000000000000" pitchFamily="2" charset="-78"/>
              </a:rPr>
              <a:t> </a:t>
            </a:r>
            <a:r>
              <a:rPr lang="fa-IR" sz="2000" b="1" dirty="0" err="1">
                <a:cs typeface="2  Badr" panose="00000400000000000000" pitchFamily="2" charset="-78"/>
              </a:rPr>
              <a:t>مـمکن</a:t>
            </a:r>
            <a:r>
              <a:rPr lang="fa-IR" sz="2000" b="1" dirty="0">
                <a:cs typeface="2  Badr" panose="00000400000000000000" pitchFamily="2" charset="-78"/>
              </a:rPr>
              <a:t> است توجیه داشته‌ باشد،‌ اما با توجه به آثار اجتماعی آن، قانون گذار حق - و بلکه‌ وظیفه‌ - دارد که حق مزبور را به طور کلی و یا در موارد خاص، بسته‌ به‌ این که </a:t>
            </a:r>
            <a:r>
              <a:rPr lang="fa-IR" sz="2000" b="1" dirty="0" err="1">
                <a:cs typeface="2  Badr" panose="00000400000000000000" pitchFamily="2" charset="-78"/>
              </a:rPr>
              <a:t>مـحقق</a:t>
            </a:r>
            <a:r>
              <a:rPr lang="fa-IR" sz="2000" b="1" dirty="0">
                <a:cs typeface="2  Badr" panose="00000400000000000000" pitchFamily="2" charset="-78"/>
              </a:rPr>
              <a:t> در </a:t>
            </a:r>
            <a:r>
              <a:rPr lang="fa-IR" sz="2000" b="1" dirty="0" err="1">
                <a:cs typeface="2  Badr" panose="00000400000000000000" pitchFamily="2" charset="-78"/>
              </a:rPr>
              <a:t>حـکمت</a:t>
            </a:r>
            <a:r>
              <a:rPr lang="fa-IR" sz="2000" b="1" dirty="0">
                <a:cs typeface="2  Badr" panose="00000400000000000000" pitchFamily="2" charset="-78"/>
              </a:rPr>
              <a:t> </a:t>
            </a:r>
            <a:r>
              <a:rPr lang="fa-IR" sz="2000" b="1" dirty="0" err="1">
                <a:cs typeface="2  Badr" panose="00000400000000000000" pitchFamily="2" charset="-78"/>
              </a:rPr>
              <a:t>شناسی</a:t>
            </a:r>
            <a:r>
              <a:rPr lang="fa-IR" sz="2000" b="1" dirty="0">
                <a:cs typeface="2  Badr" panose="00000400000000000000" pitchFamily="2" charset="-78"/>
              </a:rPr>
              <a:t> تحریم ربا به چه نتایج علمی رسیده‌ باشد،‌ از‌ افراد سلب و رباخواری را </a:t>
            </a:r>
            <a:r>
              <a:rPr lang="fa-IR" sz="2000" b="1" dirty="0" err="1">
                <a:cs typeface="2  Badr" panose="00000400000000000000" pitchFamily="2" charset="-78"/>
              </a:rPr>
              <a:t>کلاً</a:t>
            </a:r>
            <a:r>
              <a:rPr lang="fa-IR" sz="2000" b="1" dirty="0">
                <a:cs typeface="2  Badr" panose="00000400000000000000" pitchFamily="2" charset="-78"/>
              </a:rPr>
              <a:t> یا در </a:t>
            </a:r>
            <a:r>
              <a:rPr lang="fa-IR" sz="2000" b="1" dirty="0" err="1">
                <a:cs typeface="2  Badr" panose="00000400000000000000" pitchFamily="2" charset="-78"/>
              </a:rPr>
              <a:t>پاره‌ای</a:t>
            </a:r>
            <a:r>
              <a:rPr lang="fa-IR" sz="2000" b="1" dirty="0">
                <a:cs typeface="2  Badr" panose="00000400000000000000" pitchFamily="2" charset="-78"/>
              </a:rPr>
              <a:t> از موارد مثل ربای </a:t>
            </a:r>
            <a:r>
              <a:rPr lang="fa-IR" sz="2000" b="1" dirty="0" err="1">
                <a:cs typeface="2  Badr" panose="00000400000000000000" pitchFamily="2" charset="-78"/>
              </a:rPr>
              <a:t>استهلاکی</a:t>
            </a:r>
            <a:r>
              <a:rPr lang="fa-IR" sz="2000" b="1" dirty="0">
                <a:cs typeface="2  Badr" panose="00000400000000000000" pitchFamily="2" charset="-78"/>
              </a:rPr>
              <a:t> یا‌ ...‌ ممنوع اعلام نماید؛ کاری که شرایع آسمانی از جمله </a:t>
            </a:r>
            <a:r>
              <a:rPr lang="fa-IR" sz="2000" b="1" dirty="0" err="1">
                <a:cs typeface="2  Badr" panose="00000400000000000000" pitchFamily="2" charset="-78"/>
              </a:rPr>
              <a:t>اسـلام</a:t>
            </a:r>
            <a:r>
              <a:rPr lang="fa-IR" sz="2000" b="1" dirty="0">
                <a:cs typeface="2  Badr" panose="00000400000000000000" pitchFamily="2" charset="-78"/>
              </a:rPr>
              <a:t> </a:t>
            </a:r>
            <a:r>
              <a:rPr lang="fa-IR" sz="2000" b="1" dirty="0" err="1">
                <a:cs typeface="2  Badr" panose="00000400000000000000" pitchFamily="2" charset="-78"/>
              </a:rPr>
              <a:t>انـجام</a:t>
            </a:r>
            <a:r>
              <a:rPr lang="fa-IR" sz="2000" b="1" dirty="0">
                <a:cs typeface="2  Badr" panose="00000400000000000000" pitchFamily="2" charset="-78"/>
              </a:rPr>
              <a:t> </a:t>
            </a:r>
            <a:r>
              <a:rPr lang="fa-IR" sz="2000" b="1" dirty="0" err="1">
                <a:cs typeface="2  Badr" panose="00000400000000000000" pitchFamily="2" charset="-78"/>
              </a:rPr>
              <a:t>داده‌اند</a:t>
            </a:r>
            <a:r>
              <a:rPr lang="fa-IR" sz="2000" b="1" dirty="0" smtClean="0">
                <a:cs typeface="2  Badr" panose="00000400000000000000" pitchFamily="2" charset="-78"/>
              </a:rPr>
              <a:t>.</a:t>
            </a:r>
          </a:p>
          <a:p>
            <a:pPr algn="just" rtl="1"/>
            <a:r>
              <a:rPr lang="fa-IR" sz="2000" b="1" dirty="0">
                <a:cs typeface="2  Badr" panose="00000400000000000000" pitchFamily="2" charset="-78"/>
              </a:rPr>
              <a:t>اما‌ در‌ رویکرد منفعل، چون بنای محقق بر این است که نشان دهد تمامی اشکال دریافت بهره‌ فاقد‌ توجیه‌ علمی هستند، ممکن است در برخورد با نظریات بهره که از سوی‌ </a:t>
            </a:r>
            <a:r>
              <a:rPr lang="fa-IR" sz="2000" b="1" dirty="0" err="1">
                <a:cs typeface="2  Badr" panose="00000400000000000000" pitchFamily="2" charset="-78"/>
              </a:rPr>
              <a:t>طـرفداران</a:t>
            </a:r>
            <a:r>
              <a:rPr lang="fa-IR" sz="2000" b="1" dirty="0">
                <a:cs typeface="2  Badr" panose="00000400000000000000" pitchFamily="2" charset="-78"/>
              </a:rPr>
              <a:t>‌ </a:t>
            </a:r>
            <a:r>
              <a:rPr lang="fa-IR" sz="2000" b="1" dirty="0" err="1">
                <a:cs typeface="2  Badr" panose="00000400000000000000" pitchFamily="2" charset="-78"/>
              </a:rPr>
              <a:t>نـظام</a:t>
            </a:r>
            <a:r>
              <a:rPr lang="fa-IR" sz="2000" b="1" dirty="0">
                <a:cs typeface="2  Badr" panose="00000400000000000000" pitchFamily="2" charset="-78"/>
              </a:rPr>
              <a:t> </a:t>
            </a:r>
            <a:r>
              <a:rPr lang="fa-IR" sz="2000" b="1" dirty="0" err="1">
                <a:cs typeface="2  Badr" panose="00000400000000000000" pitchFamily="2" charset="-78"/>
              </a:rPr>
              <a:t>ربـوی</a:t>
            </a:r>
            <a:r>
              <a:rPr lang="fa-IR" sz="2000" b="1" dirty="0">
                <a:cs typeface="2  Badr" panose="00000400000000000000" pitchFamily="2" charset="-78"/>
              </a:rPr>
              <a:t> برای اثبات عاقلانه و عادلانه </a:t>
            </a:r>
            <a:r>
              <a:rPr lang="fa-IR" sz="2000" b="1" dirty="0" err="1">
                <a:cs typeface="2  Badr" panose="00000400000000000000" pitchFamily="2" charset="-78"/>
              </a:rPr>
              <a:t>بـودن</a:t>
            </a:r>
            <a:r>
              <a:rPr lang="fa-IR" sz="2000" b="1" dirty="0">
                <a:cs typeface="2  Badr" panose="00000400000000000000" pitchFamily="2" charset="-78"/>
              </a:rPr>
              <a:t> </a:t>
            </a:r>
            <a:r>
              <a:rPr lang="fa-IR" sz="2000" b="1" dirty="0" err="1">
                <a:cs typeface="2  Badr" panose="00000400000000000000" pitchFamily="2" charset="-78"/>
              </a:rPr>
              <a:t>دریـافت</a:t>
            </a:r>
            <a:r>
              <a:rPr lang="fa-IR" sz="2000" b="1" dirty="0">
                <a:cs typeface="2  Badr" panose="00000400000000000000" pitchFamily="2" charset="-78"/>
              </a:rPr>
              <a:t> </a:t>
            </a:r>
            <a:r>
              <a:rPr lang="fa-IR" sz="2000" b="1" dirty="0" err="1">
                <a:cs typeface="2  Badr" panose="00000400000000000000" pitchFamily="2" charset="-78"/>
              </a:rPr>
              <a:t>بـهره</a:t>
            </a:r>
            <a:r>
              <a:rPr lang="fa-IR" sz="2000" b="1" dirty="0">
                <a:cs typeface="2  Badr" panose="00000400000000000000" pitchFamily="2" charset="-78"/>
              </a:rPr>
              <a:t> توسط وام دهنده ارائه شده است،‌ دچار‌ پیش داوری شده و انصاف، </a:t>
            </a:r>
            <a:r>
              <a:rPr lang="fa-IR" sz="2000" b="1" dirty="0" smtClean="0">
                <a:cs typeface="2  Badr" panose="00000400000000000000" pitchFamily="2" charset="-78"/>
              </a:rPr>
              <a:t>که </a:t>
            </a:r>
            <a:r>
              <a:rPr lang="fa-IR" sz="2000" b="1" dirty="0" err="1">
                <a:cs typeface="2  Badr" panose="00000400000000000000" pitchFamily="2" charset="-78"/>
              </a:rPr>
              <a:t>لازمه‌ی</a:t>
            </a:r>
            <a:r>
              <a:rPr lang="fa-IR" sz="2000" b="1" dirty="0">
                <a:cs typeface="2  Badr" panose="00000400000000000000" pitchFamily="2" charset="-78"/>
              </a:rPr>
              <a:t> هر تحقیق علمی است، در‌ برخورد‌ آنان با نظریات مزبور مورد توجه </a:t>
            </a:r>
            <a:r>
              <a:rPr lang="fa-IR" sz="2000" b="1" dirty="0" err="1">
                <a:cs typeface="2  Badr" panose="00000400000000000000" pitchFamily="2" charset="-78"/>
              </a:rPr>
              <a:t>قـرار</a:t>
            </a:r>
            <a:r>
              <a:rPr lang="fa-IR" sz="2000" b="1" dirty="0">
                <a:cs typeface="2  Badr" panose="00000400000000000000" pitchFamily="2" charset="-78"/>
              </a:rPr>
              <a:t>‌ </a:t>
            </a:r>
            <a:r>
              <a:rPr lang="fa-IR" sz="2000" b="1" dirty="0" err="1">
                <a:cs typeface="2  Badr" panose="00000400000000000000" pitchFamily="2" charset="-78"/>
              </a:rPr>
              <a:t>نـگیرد</a:t>
            </a:r>
            <a:r>
              <a:rPr lang="fa-IR" sz="2000" b="1" dirty="0">
                <a:cs typeface="2  Badr" panose="00000400000000000000" pitchFamily="2" charset="-78"/>
              </a:rPr>
              <a:t>.‌ </a:t>
            </a:r>
            <a:r>
              <a:rPr lang="fa-IR" sz="2000" b="1" dirty="0" err="1">
                <a:cs typeface="2  Badr" panose="00000400000000000000" pitchFamily="2" charset="-78"/>
              </a:rPr>
              <a:t>ایـن</a:t>
            </a:r>
            <a:r>
              <a:rPr lang="fa-IR" sz="2000" b="1" dirty="0">
                <a:cs typeface="2  Badr" panose="00000400000000000000" pitchFamily="2" charset="-78"/>
              </a:rPr>
              <a:t>‌ </a:t>
            </a:r>
            <a:r>
              <a:rPr lang="fa-IR" sz="2000" b="1" dirty="0" err="1">
                <a:cs typeface="2  Badr" panose="00000400000000000000" pitchFamily="2" charset="-78"/>
              </a:rPr>
              <a:t>نحوه‌ی</a:t>
            </a:r>
            <a:r>
              <a:rPr lang="fa-IR" sz="2000" b="1" dirty="0">
                <a:cs typeface="2  Badr" panose="00000400000000000000" pitchFamily="2" charset="-78"/>
              </a:rPr>
              <a:t> برخورد، علاوه بر این که </a:t>
            </a:r>
            <a:r>
              <a:rPr lang="fa-IR" sz="2000" b="1" dirty="0" err="1">
                <a:cs typeface="2  Badr" panose="00000400000000000000" pitchFamily="2" charset="-78"/>
              </a:rPr>
              <a:t>جبهه‌ی</a:t>
            </a:r>
            <a:r>
              <a:rPr lang="fa-IR" sz="2000" b="1" dirty="0">
                <a:cs typeface="2  Badr" panose="00000400000000000000" pitchFamily="2" charset="-78"/>
              </a:rPr>
              <a:t>‌ </a:t>
            </a:r>
            <a:r>
              <a:rPr lang="fa-IR" sz="2000" b="1" dirty="0" err="1">
                <a:cs typeface="2  Badr" panose="00000400000000000000" pitchFamily="2" charset="-78"/>
              </a:rPr>
              <a:t>فـکری</a:t>
            </a:r>
            <a:r>
              <a:rPr lang="fa-IR" sz="2000" b="1" dirty="0">
                <a:cs typeface="2  Badr" panose="00000400000000000000" pitchFamily="2" charset="-78"/>
              </a:rPr>
              <a:t>‌ </a:t>
            </a:r>
            <a:r>
              <a:rPr lang="fa-IR" sz="2000" b="1" dirty="0" err="1">
                <a:cs typeface="2  Badr" panose="00000400000000000000" pitchFamily="2" charset="-78"/>
              </a:rPr>
              <a:t>انـدیشه‌وران</a:t>
            </a:r>
            <a:r>
              <a:rPr lang="fa-IR" sz="2000" b="1" dirty="0">
                <a:cs typeface="2  Badr" panose="00000400000000000000" pitchFamily="2" charset="-78"/>
              </a:rPr>
              <a:t> مسلمان را در </a:t>
            </a:r>
            <a:r>
              <a:rPr lang="fa-IR" sz="2000" b="1" dirty="0" err="1">
                <a:cs typeface="2  Badr" panose="00000400000000000000" pitchFamily="2" charset="-78"/>
              </a:rPr>
              <a:t>مباحثه‌ای</a:t>
            </a:r>
            <a:r>
              <a:rPr lang="fa-IR" sz="2000" b="1" dirty="0">
                <a:cs typeface="2  Badr" panose="00000400000000000000" pitchFamily="2" charset="-78"/>
              </a:rPr>
              <a:t> که با طرفداران نظام </a:t>
            </a:r>
            <a:r>
              <a:rPr lang="fa-IR" sz="2000" b="1" dirty="0" err="1">
                <a:cs typeface="2  Badr" panose="00000400000000000000" pitchFamily="2" charset="-78"/>
              </a:rPr>
              <a:t>ربوی</a:t>
            </a:r>
            <a:r>
              <a:rPr lang="fa-IR" sz="2000" b="1" dirty="0">
                <a:cs typeface="2  Badr" panose="00000400000000000000" pitchFamily="2" charset="-78"/>
              </a:rPr>
              <a:t> دارند، دچار ضعف‌ </a:t>
            </a:r>
            <a:r>
              <a:rPr lang="fa-IR" sz="2000" b="1" dirty="0" err="1">
                <a:cs typeface="2  Badr" panose="00000400000000000000" pitchFamily="2" charset="-78"/>
              </a:rPr>
              <a:t>می‌کند</a:t>
            </a:r>
            <a:r>
              <a:rPr lang="fa-IR" sz="2000" b="1" dirty="0">
                <a:cs typeface="2  Badr" panose="00000400000000000000" pitchFamily="2" charset="-78"/>
              </a:rPr>
              <a:t>‌ و </a:t>
            </a:r>
            <a:r>
              <a:rPr lang="fa-IR" sz="2000" b="1" dirty="0" err="1">
                <a:cs typeface="2  Badr" panose="00000400000000000000" pitchFamily="2" charset="-78"/>
              </a:rPr>
              <a:t>زمینه‌ی</a:t>
            </a:r>
            <a:r>
              <a:rPr lang="fa-IR" sz="2000" b="1" dirty="0">
                <a:cs typeface="2  Badr" panose="00000400000000000000" pitchFamily="2" charset="-78"/>
              </a:rPr>
              <a:t> اتهام آنان را‌ به‌ مواجهه و مقابله‌ با‌ </a:t>
            </a:r>
            <a:r>
              <a:rPr lang="fa-IR" sz="2000" b="1" dirty="0" err="1">
                <a:cs typeface="2  Badr" panose="00000400000000000000" pitchFamily="2" charset="-78"/>
              </a:rPr>
              <a:t>بـدیهیات</a:t>
            </a:r>
            <a:r>
              <a:rPr lang="fa-IR" sz="2000" b="1" dirty="0">
                <a:cs typeface="2  Badr" panose="00000400000000000000" pitchFamily="2" charset="-78"/>
              </a:rPr>
              <a:t> </a:t>
            </a:r>
            <a:r>
              <a:rPr lang="fa-IR" sz="2000" b="1" dirty="0" err="1">
                <a:cs typeface="2  Badr" panose="00000400000000000000" pitchFamily="2" charset="-78"/>
              </a:rPr>
              <a:t>فـراهم</a:t>
            </a:r>
            <a:r>
              <a:rPr lang="fa-IR" sz="2000" b="1" dirty="0">
                <a:cs typeface="2  Badr" panose="00000400000000000000" pitchFamily="2" charset="-78"/>
              </a:rPr>
              <a:t> </a:t>
            </a:r>
            <a:r>
              <a:rPr lang="fa-IR" sz="2000" b="1" dirty="0" err="1">
                <a:cs typeface="2  Badr" panose="00000400000000000000" pitchFamily="2" charset="-78"/>
              </a:rPr>
              <a:t>مـی‌سازد</a:t>
            </a:r>
            <a:r>
              <a:rPr lang="fa-IR" sz="2000" b="1" dirty="0">
                <a:cs typeface="2  Badr" panose="00000400000000000000" pitchFamily="2" charset="-78"/>
              </a:rPr>
              <a:t>، این اشکال عمده‌ را‌ دارد که راه را برای تدقیق در موضوع حکم حرمت </a:t>
            </a:r>
            <a:r>
              <a:rPr lang="fa-IR" sz="2000" b="1" dirty="0" err="1">
                <a:cs typeface="2  Badr" panose="00000400000000000000" pitchFamily="2" charset="-78"/>
              </a:rPr>
              <a:t>ربـا</a:t>
            </a:r>
            <a:r>
              <a:rPr lang="fa-IR" sz="2000" b="1" dirty="0">
                <a:cs typeface="2  Badr" panose="00000400000000000000" pitchFamily="2" charset="-78"/>
              </a:rPr>
              <a:t> مسدود‌ </a:t>
            </a:r>
            <a:r>
              <a:rPr lang="fa-IR" sz="2000" b="1" dirty="0" err="1">
                <a:cs typeface="2  Badr" panose="00000400000000000000" pitchFamily="2" charset="-78"/>
              </a:rPr>
              <a:t>می‌کند</a:t>
            </a:r>
            <a:r>
              <a:rPr lang="fa-IR" sz="2000" b="1" dirty="0">
                <a:cs typeface="2  Badr" panose="00000400000000000000" pitchFamily="2" charset="-78"/>
              </a:rPr>
              <a:t>‌ و تفصیل بین اقسام مختلف </a:t>
            </a:r>
            <a:r>
              <a:rPr lang="fa-IR" sz="2000" b="1" dirty="0" err="1">
                <a:cs typeface="2  Badr" panose="00000400000000000000" pitchFamily="2" charset="-78"/>
              </a:rPr>
              <a:t>وام‌ها</a:t>
            </a:r>
            <a:r>
              <a:rPr lang="fa-IR" sz="2000" b="1" dirty="0">
                <a:cs typeface="2  Badr" panose="00000400000000000000" pitchFamily="2" charset="-78"/>
              </a:rPr>
              <a:t>‌ را منتفی </a:t>
            </a:r>
            <a:r>
              <a:rPr lang="fa-IR" sz="2000" b="1" dirty="0" err="1">
                <a:cs typeface="2  Badr" panose="00000400000000000000" pitchFamily="2" charset="-78"/>
              </a:rPr>
              <a:t>می‌نماید</a:t>
            </a:r>
            <a:r>
              <a:rPr lang="fa-IR" sz="2000" b="1" dirty="0">
                <a:cs typeface="2  Badr" panose="00000400000000000000" pitchFamily="2" charset="-78"/>
              </a:rPr>
              <a:t>. وقتی‌ اثبات‌ کنیم که دریافت بهره </a:t>
            </a:r>
            <a:r>
              <a:rPr lang="fa-IR" sz="2000" b="1" dirty="0" err="1">
                <a:cs typeface="2  Badr" panose="00000400000000000000" pitchFamily="2" charset="-78"/>
              </a:rPr>
              <a:t>مطلقا</a:t>
            </a:r>
            <a:r>
              <a:rPr lang="fa-IR" sz="2000" b="1" dirty="0">
                <a:cs typeface="2  Badr" panose="00000400000000000000" pitchFamily="2" charset="-78"/>
              </a:rPr>
              <a:t>‌ فاقد‌ </a:t>
            </a:r>
            <a:r>
              <a:rPr lang="fa-IR" sz="2000" b="1" dirty="0" err="1">
                <a:cs typeface="2  Badr" panose="00000400000000000000" pitchFamily="2" charset="-78"/>
              </a:rPr>
              <a:t>تـوجیه</a:t>
            </a:r>
            <a:r>
              <a:rPr lang="fa-IR" sz="2000" b="1" dirty="0">
                <a:cs typeface="2  Badr" panose="00000400000000000000" pitchFamily="2" charset="-78"/>
              </a:rPr>
              <a:t> و </a:t>
            </a:r>
            <a:r>
              <a:rPr lang="fa-IR" sz="2000" b="1" dirty="0" err="1">
                <a:cs typeface="2  Badr" panose="00000400000000000000" pitchFamily="2" charset="-78"/>
              </a:rPr>
              <a:t>سـفیهانه</a:t>
            </a:r>
            <a:r>
              <a:rPr lang="fa-IR" sz="2000" b="1" dirty="0">
                <a:cs typeface="2  Badr" panose="00000400000000000000" pitchFamily="2" charset="-78"/>
              </a:rPr>
              <a:t> و </a:t>
            </a:r>
            <a:r>
              <a:rPr lang="fa-IR" sz="2000" b="1" dirty="0" err="1">
                <a:cs typeface="2  Badr" panose="00000400000000000000" pitchFamily="2" charset="-78"/>
              </a:rPr>
              <a:t>ظـالمانه</a:t>
            </a:r>
            <a:r>
              <a:rPr lang="fa-IR" sz="2000" b="1" dirty="0">
                <a:cs typeface="2  Badr" panose="00000400000000000000" pitchFamily="2" charset="-78"/>
              </a:rPr>
              <a:t> است، قطعا </a:t>
            </a:r>
            <a:r>
              <a:rPr lang="fa-IR" sz="2000" b="1" dirty="0" err="1">
                <a:cs typeface="2  Badr" panose="00000400000000000000" pitchFamily="2" charset="-78"/>
              </a:rPr>
              <a:t>زمینه‌ای</a:t>
            </a:r>
            <a:r>
              <a:rPr lang="fa-IR" sz="2000" b="1" dirty="0">
                <a:cs typeface="2  Badr" panose="00000400000000000000" pitchFamily="2" charset="-78"/>
              </a:rPr>
              <a:t> برای بحث و بررسی در‌ دو‌ </a:t>
            </a:r>
            <a:r>
              <a:rPr lang="fa-IR" sz="2000" b="1" dirty="0" err="1">
                <a:cs typeface="2  Badr" panose="00000400000000000000" pitchFamily="2" charset="-78"/>
              </a:rPr>
              <a:t>مقوله‌ی</a:t>
            </a:r>
            <a:r>
              <a:rPr lang="fa-IR" sz="2000" b="1" dirty="0">
                <a:cs typeface="2  Badr" panose="00000400000000000000" pitchFamily="2" charset="-78"/>
              </a:rPr>
              <a:t> مهم «</a:t>
            </a:r>
            <a:r>
              <a:rPr lang="fa-IR" sz="2000" b="1" dirty="0" err="1">
                <a:cs typeface="2  Badr" panose="00000400000000000000" pitchFamily="2" charset="-78"/>
              </a:rPr>
              <a:t>موضوع‌شناسی</a:t>
            </a:r>
            <a:r>
              <a:rPr lang="fa-IR" sz="2000" b="1" dirty="0">
                <a:cs typeface="2  Badr" panose="00000400000000000000" pitchFamily="2" charset="-78"/>
              </a:rPr>
              <a:t>» و «</a:t>
            </a:r>
            <a:r>
              <a:rPr lang="fa-IR" sz="2000" b="1" dirty="0" err="1">
                <a:cs typeface="2  Badr" panose="00000400000000000000" pitchFamily="2" charset="-78"/>
              </a:rPr>
              <a:t>حکمت‌شناسی</a:t>
            </a:r>
            <a:r>
              <a:rPr lang="fa-IR" sz="2000" b="1" dirty="0">
                <a:cs typeface="2  Badr" panose="00000400000000000000" pitchFamily="2" charset="-78"/>
              </a:rPr>
              <a:t>»‌ </a:t>
            </a:r>
            <a:r>
              <a:rPr lang="fa-IR" sz="2000" b="1" dirty="0" err="1">
                <a:cs typeface="2  Badr" panose="00000400000000000000" pitchFamily="2" charset="-78"/>
              </a:rPr>
              <a:t>ربـا</a:t>
            </a:r>
            <a:r>
              <a:rPr lang="fa-IR" sz="2000" b="1" dirty="0">
                <a:cs typeface="2  Badr" panose="00000400000000000000" pitchFamily="2" charset="-78"/>
              </a:rPr>
              <a:t>‌ </a:t>
            </a:r>
            <a:r>
              <a:rPr lang="fa-IR" sz="2000" b="1" dirty="0" err="1">
                <a:cs typeface="2  Badr" panose="00000400000000000000" pitchFamily="2" charset="-78"/>
              </a:rPr>
              <a:t>بـاقی</a:t>
            </a:r>
            <a:r>
              <a:rPr lang="fa-IR" sz="2000" b="1" dirty="0">
                <a:cs typeface="2  Badr" panose="00000400000000000000" pitchFamily="2" charset="-78"/>
              </a:rPr>
              <a:t>‌ نخواهد ماند.</a:t>
            </a:r>
            <a:endParaRPr lang="en-US" sz="2000" b="1" dirty="0">
              <a:cs typeface="2  Badr" panose="00000400000000000000" pitchFamily="2" charset="-78"/>
            </a:endParaRPr>
          </a:p>
        </p:txBody>
      </p:sp>
    </p:spTree>
    <p:extLst>
      <p:ext uri="{BB962C8B-B14F-4D97-AF65-F5344CB8AC3E}">
        <p14:creationId xmlns:p14="http://schemas.microsoft.com/office/powerpoint/2010/main" val="11942795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err="1"/>
              <a:t>تـبیین</a:t>
            </a:r>
            <a:r>
              <a:rPr lang="fa-IR" b="1" dirty="0"/>
              <a:t>‌ </a:t>
            </a:r>
            <a:r>
              <a:rPr lang="fa-IR" b="1" dirty="0" err="1"/>
              <a:t>نـظریه‌ی</a:t>
            </a:r>
            <a:r>
              <a:rPr lang="fa-IR" b="1" dirty="0"/>
              <a:t>‌ </a:t>
            </a:r>
            <a:r>
              <a:rPr lang="fa-IR" b="1" dirty="0" smtClean="0"/>
              <a:t>امساک</a:t>
            </a:r>
            <a:endParaRPr lang="en-US" dirty="0"/>
          </a:p>
        </p:txBody>
      </p:sp>
      <p:sp>
        <p:nvSpPr>
          <p:cNvPr id="3" name="Content Placeholder 2"/>
          <p:cNvSpPr>
            <a:spLocks noGrp="1"/>
          </p:cNvSpPr>
          <p:nvPr>
            <p:ph idx="1"/>
          </p:nvPr>
        </p:nvSpPr>
        <p:spPr>
          <a:xfrm>
            <a:off x="1154954" y="2603500"/>
            <a:ext cx="10036787" cy="3951846"/>
          </a:xfrm>
        </p:spPr>
        <p:txBody>
          <a:bodyPr>
            <a:noAutofit/>
          </a:bodyPr>
          <a:lstStyle/>
          <a:p>
            <a:pPr algn="just" rtl="1"/>
            <a:r>
              <a:rPr lang="fa-IR" sz="2200" b="1" dirty="0" err="1">
                <a:cs typeface="2  Badr" panose="00000400000000000000" pitchFamily="2" charset="-78"/>
              </a:rPr>
              <a:t>نتیجه‌ی</a:t>
            </a:r>
            <a:r>
              <a:rPr lang="fa-IR" sz="2200" b="1" dirty="0">
                <a:cs typeface="2  Badr" panose="00000400000000000000" pitchFamily="2" charset="-78"/>
              </a:rPr>
              <a:t>‌ یک‌ رشته از </a:t>
            </a:r>
            <a:r>
              <a:rPr lang="fa-IR" sz="2200" b="1" dirty="0" err="1">
                <a:cs typeface="2  Badr" panose="00000400000000000000" pitchFamily="2" charset="-78"/>
              </a:rPr>
              <a:t>تلاش‌هایی</a:t>
            </a:r>
            <a:r>
              <a:rPr lang="fa-IR" sz="2200" b="1" dirty="0">
                <a:cs typeface="2  Badr" panose="00000400000000000000" pitchFamily="2" charset="-78"/>
              </a:rPr>
              <a:t> که برای اثبات موجه، عاقلانه و عادلانه بودن دریافت بهره </a:t>
            </a:r>
            <a:r>
              <a:rPr lang="fa-IR" sz="2200" b="1" dirty="0" err="1">
                <a:cs typeface="2  Badr" panose="00000400000000000000" pitchFamily="2" charset="-78"/>
              </a:rPr>
              <a:t>صـورت</a:t>
            </a:r>
            <a:r>
              <a:rPr lang="fa-IR" sz="2200" b="1" dirty="0">
                <a:cs typeface="2  Badr" panose="00000400000000000000" pitchFamily="2" charset="-78"/>
              </a:rPr>
              <a:t> </a:t>
            </a:r>
            <a:r>
              <a:rPr lang="fa-IR" sz="2200" b="1" dirty="0" err="1">
                <a:cs typeface="2  Badr" panose="00000400000000000000" pitchFamily="2" charset="-78"/>
              </a:rPr>
              <a:t>پذیـرفته</a:t>
            </a:r>
            <a:r>
              <a:rPr lang="fa-IR" sz="2200" b="1" dirty="0">
                <a:cs typeface="2  Badr" panose="00000400000000000000" pitchFamily="2" charset="-78"/>
              </a:rPr>
              <a:t> است، در قالب «</a:t>
            </a:r>
            <a:r>
              <a:rPr lang="fa-IR" sz="2200" b="1" dirty="0" err="1">
                <a:cs typeface="2  Badr" panose="00000400000000000000" pitchFamily="2" charset="-78"/>
              </a:rPr>
              <a:t>نظریه‌ی</a:t>
            </a:r>
            <a:r>
              <a:rPr lang="fa-IR" sz="2200" b="1" dirty="0">
                <a:cs typeface="2  Badr" panose="00000400000000000000" pitchFamily="2" charset="-78"/>
              </a:rPr>
              <a:t> امساک»، از سوی حامیان بهره، ارائه شده </a:t>
            </a:r>
            <a:r>
              <a:rPr lang="fa-IR" sz="2200" b="1" dirty="0" smtClean="0">
                <a:cs typeface="2  Badr" panose="00000400000000000000" pitchFamily="2" charset="-78"/>
              </a:rPr>
              <a:t>است.‌</a:t>
            </a:r>
            <a:endParaRPr lang="en-US" sz="2200" b="1" dirty="0" smtClean="0">
              <a:cs typeface="2  Badr" panose="00000400000000000000" pitchFamily="2" charset="-78"/>
            </a:endParaRPr>
          </a:p>
          <a:p>
            <a:pPr algn="just" rtl="1"/>
            <a:r>
              <a:rPr lang="fa-IR" sz="2200" b="1" dirty="0">
                <a:cs typeface="2  Badr" panose="00000400000000000000" pitchFamily="2" charset="-78"/>
              </a:rPr>
              <a:t>براساس این نظریه، پول </a:t>
            </a:r>
            <a:r>
              <a:rPr lang="fa-IR" sz="2200" b="1" dirty="0" err="1">
                <a:cs typeface="2  Badr" panose="00000400000000000000" pitchFamily="2" charset="-78"/>
              </a:rPr>
              <a:t>ایـن</a:t>
            </a:r>
            <a:r>
              <a:rPr lang="fa-IR" sz="2200" b="1" dirty="0">
                <a:cs typeface="2  Badr" panose="00000400000000000000" pitchFamily="2" charset="-78"/>
              </a:rPr>
              <a:t> </a:t>
            </a:r>
            <a:r>
              <a:rPr lang="fa-IR" sz="2200" b="1" dirty="0" err="1">
                <a:cs typeface="2  Badr" panose="00000400000000000000" pitchFamily="2" charset="-78"/>
              </a:rPr>
              <a:t>تـوانایی</a:t>
            </a:r>
            <a:r>
              <a:rPr lang="fa-IR" sz="2200" b="1" dirty="0">
                <a:cs typeface="2  Badr" panose="00000400000000000000" pitchFamily="2" charset="-78"/>
              </a:rPr>
              <a:t> را </a:t>
            </a:r>
            <a:r>
              <a:rPr lang="fa-IR" sz="2200" b="1" dirty="0" err="1">
                <a:cs typeface="2  Badr" panose="00000400000000000000" pitchFamily="2" charset="-78"/>
              </a:rPr>
              <a:t>بـه</a:t>
            </a:r>
            <a:r>
              <a:rPr lang="fa-IR" sz="2200" b="1" dirty="0">
                <a:cs typeface="2  Badr" panose="00000400000000000000" pitchFamily="2" charset="-78"/>
              </a:rPr>
              <a:t> </a:t>
            </a:r>
            <a:r>
              <a:rPr lang="fa-IR" sz="2200" b="1" dirty="0" err="1">
                <a:cs typeface="2  Badr" panose="00000400000000000000" pitchFamily="2" charset="-78"/>
              </a:rPr>
              <a:t>دارنده‌ی</a:t>
            </a:r>
            <a:r>
              <a:rPr lang="fa-IR" sz="2200" b="1" dirty="0">
                <a:cs typeface="2  Badr" panose="00000400000000000000" pitchFamily="2" charset="-78"/>
              </a:rPr>
              <a:t> خود اعطا </a:t>
            </a:r>
            <a:r>
              <a:rPr lang="fa-IR" sz="2200" b="1" dirty="0" err="1">
                <a:cs typeface="2  Badr" panose="00000400000000000000" pitchFamily="2" charset="-78"/>
              </a:rPr>
              <a:t>می‌کند</a:t>
            </a:r>
            <a:r>
              <a:rPr lang="fa-IR" sz="2200" b="1" dirty="0">
                <a:cs typeface="2  Badr" panose="00000400000000000000" pitchFamily="2" charset="-78"/>
              </a:rPr>
              <a:t> که از طریق خرج کردن آن، هرگونه دارایی دیگری را که مایل </a:t>
            </a:r>
            <a:r>
              <a:rPr lang="fa-IR" sz="2200" b="1" dirty="0" err="1">
                <a:cs typeface="2  Badr" panose="00000400000000000000" pitchFamily="2" charset="-78"/>
              </a:rPr>
              <a:t>بـاشد</a:t>
            </a:r>
            <a:r>
              <a:rPr lang="fa-IR" sz="2200" b="1" dirty="0">
                <a:cs typeface="2  Badr" panose="00000400000000000000" pitchFamily="2" charset="-78"/>
              </a:rPr>
              <a:t>، و </a:t>
            </a:r>
            <a:r>
              <a:rPr lang="fa-IR" sz="2200" b="1" dirty="0" err="1">
                <a:cs typeface="2  Badr" panose="00000400000000000000" pitchFamily="2" charset="-78"/>
              </a:rPr>
              <a:t>امـکانات</a:t>
            </a:r>
            <a:r>
              <a:rPr lang="fa-IR" sz="2200" b="1" dirty="0">
                <a:cs typeface="2  Badr" panose="00000400000000000000" pitchFamily="2" charset="-78"/>
              </a:rPr>
              <a:t> مالی او اجازه‌ دهد،‌ در اختیار بگیرد</a:t>
            </a:r>
            <a:r>
              <a:rPr lang="fa-IR" sz="2200" b="1" dirty="0" smtClean="0">
                <a:cs typeface="2  Badr" panose="00000400000000000000" pitchFamily="2" charset="-78"/>
              </a:rPr>
              <a:t>.</a:t>
            </a:r>
            <a:r>
              <a:rPr lang="fa-IR" sz="2200" b="1" dirty="0">
                <a:cs typeface="2  Badr" panose="00000400000000000000" pitchFamily="2" charset="-78"/>
              </a:rPr>
              <a:t> این دارایی </a:t>
            </a:r>
            <a:r>
              <a:rPr lang="fa-IR" sz="2200" b="1" dirty="0" err="1">
                <a:cs typeface="2  Badr" panose="00000400000000000000" pitchFamily="2" charset="-78"/>
              </a:rPr>
              <a:t>می‌تواند</a:t>
            </a:r>
            <a:r>
              <a:rPr lang="fa-IR" sz="2200" b="1" dirty="0">
                <a:cs typeface="2  Badr" panose="00000400000000000000" pitchFamily="2" charset="-78"/>
              </a:rPr>
              <a:t> مجموعه ای از کالاها و خدمات </a:t>
            </a:r>
            <a:r>
              <a:rPr lang="fa-IR" sz="2200" b="1" dirty="0" err="1">
                <a:cs typeface="2  Badr" panose="00000400000000000000" pitchFamily="2" charset="-78"/>
              </a:rPr>
              <a:t>مـصرفی</a:t>
            </a:r>
            <a:r>
              <a:rPr lang="fa-IR" sz="2200" b="1" dirty="0">
                <a:cs typeface="2  Badr" panose="00000400000000000000" pitchFamily="2" charset="-78"/>
              </a:rPr>
              <a:t> </a:t>
            </a:r>
            <a:r>
              <a:rPr lang="fa-IR" sz="2200" b="1" dirty="0" err="1">
                <a:cs typeface="2  Badr" panose="00000400000000000000" pitchFamily="2" charset="-78"/>
              </a:rPr>
              <a:t>بـاشد</a:t>
            </a:r>
            <a:r>
              <a:rPr lang="fa-IR" sz="2200" b="1" dirty="0">
                <a:cs typeface="2  Badr" panose="00000400000000000000" pitchFamily="2" charset="-78"/>
              </a:rPr>
              <a:t> </a:t>
            </a:r>
            <a:r>
              <a:rPr lang="fa-IR" sz="2200" b="1" dirty="0" err="1">
                <a:cs typeface="2  Badr" panose="00000400000000000000" pitchFamily="2" charset="-78"/>
              </a:rPr>
              <a:t>کـه</a:t>
            </a:r>
            <a:r>
              <a:rPr lang="fa-IR" sz="2200" b="1" dirty="0">
                <a:cs typeface="2  Badr" panose="00000400000000000000" pitchFamily="2" charset="-78"/>
              </a:rPr>
              <a:t> </a:t>
            </a:r>
            <a:r>
              <a:rPr lang="fa-IR" sz="2200" b="1" dirty="0" err="1">
                <a:cs typeface="2  Badr" panose="00000400000000000000" pitchFamily="2" charset="-78"/>
              </a:rPr>
              <a:t>تملک</a:t>
            </a:r>
            <a:r>
              <a:rPr lang="fa-IR" sz="2200" b="1" dirty="0">
                <a:cs typeface="2  Badr" panose="00000400000000000000" pitchFamily="2" charset="-78"/>
              </a:rPr>
              <a:t> و/یا بهره برداری آنها در زمان حال برای افراد «</a:t>
            </a:r>
            <a:r>
              <a:rPr lang="fa-IR" sz="2200" b="1" dirty="0" err="1">
                <a:cs typeface="2  Badr" panose="00000400000000000000" pitchFamily="2" charset="-78"/>
              </a:rPr>
              <a:t>مطلوبیت</a:t>
            </a:r>
            <a:r>
              <a:rPr lang="fa-IR" sz="2200" b="1" dirty="0">
                <a:cs typeface="2  Badr" panose="00000400000000000000" pitchFamily="2" charset="-78"/>
              </a:rPr>
              <a:t>» دارد؛ یا </a:t>
            </a:r>
            <a:r>
              <a:rPr lang="fa-IR" sz="2200" b="1" dirty="0" err="1">
                <a:cs typeface="2  Badr" panose="00000400000000000000" pitchFamily="2" charset="-78"/>
              </a:rPr>
              <a:t>مجموعه‌ی</a:t>
            </a:r>
            <a:r>
              <a:rPr lang="fa-IR" sz="2200" b="1" dirty="0">
                <a:cs typeface="2  Badr" panose="00000400000000000000" pitchFamily="2" charset="-78"/>
              </a:rPr>
              <a:t>‌ از‌ کالاهای سرمایه ای </a:t>
            </a:r>
            <a:r>
              <a:rPr lang="fa-IR" sz="2200" b="1" dirty="0" err="1">
                <a:cs typeface="2  Badr" panose="00000400000000000000" pitchFamily="2" charset="-78"/>
              </a:rPr>
              <a:t>بـاشد</a:t>
            </a:r>
            <a:r>
              <a:rPr lang="fa-IR" sz="2200" b="1" dirty="0">
                <a:cs typeface="2  Badr" panose="00000400000000000000" pitchFamily="2" charset="-78"/>
              </a:rPr>
              <a:t> </a:t>
            </a:r>
            <a:r>
              <a:rPr lang="fa-IR" sz="2200" b="1" dirty="0" err="1" smtClean="0">
                <a:cs typeface="2  Badr" panose="00000400000000000000" pitchFamily="2" charset="-78"/>
              </a:rPr>
              <a:t>کـه</a:t>
            </a:r>
            <a:r>
              <a:rPr lang="fa-IR" sz="2200" b="1" dirty="0" smtClean="0">
                <a:cs typeface="2  Badr" panose="00000400000000000000" pitchFamily="2" charset="-78"/>
              </a:rPr>
              <a:t> </a:t>
            </a:r>
            <a:r>
              <a:rPr lang="fa-IR" sz="2200" b="1" dirty="0">
                <a:cs typeface="2  Badr" panose="00000400000000000000" pitchFamily="2" charset="-78"/>
              </a:rPr>
              <a:t>نگهداری </a:t>
            </a:r>
            <a:r>
              <a:rPr lang="fa-IR" sz="2200" b="1" dirty="0" err="1">
                <a:cs typeface="2  Badr" panose="00000400000000000000" pitchFamily="2" charset="-78"/>
              </a:rPr>
              <a:t>آنـها</a:t>
            </a:r>
            <a:r>
              <a:rPr lang="fa-IR" sz="2200" b="1" dirty="0">
                <a:cs typeface="2  Badr" panose="00000400000000000000" pitchFamily="2" charset="-78"/>
              </a:rPr>
              <a:t> به دلیل درآمد زایی که </a:t>
            </a:r>
            <a:r>
              <a:rPr lang="fa-IR" sz="2200" b="1" dirty="0" err="1">
                <a:cs typeface="2  Badr" panose="00000400000000000000" pitchFamily="2" charset="-78"/>
              </a:rPr>
              <a:t>می‌توانند</a:t>
            </a:r>
            <a:r>
              <a:rPr lang="fa-IR" sz="2200" b="1" dirty="0">
                <a:cs typeface="2  Badr" panose="00000400000000000000" pitchFamily="2" charset="-78"/>
              </a:rPr>
              <a:t> داشته باشند، مورد توجه است.</a:t>
            </a:r>
            <a:endParaRPr lang="en-US" sz="2200" b="1" dirty="0" smtClean="0">
              <a:cs typeface="2  Badr" panose="00000400000000000000" pitchFamily="2" charset="-78"/>
            </a:endParaRPr>
          </a:p>
          <a:p>
            <a:pPr algn="just" rtl="1"/>
            <a:r>
              <a:rPr lang="fa-IR" sz="2200" b="1" dirty="0">
                <a:cs typeface="2  Badr" panose="00000400000000000000" pitchFamily="2" charset="-78"/>
              </a:rPr>
              <a:t>مثلاً </a:t>
            </a:r>
            <a:r>
              <a:rPr lang="fa-IR" sz="2200" b="1" dirty="0" err="1">
                <a:cs typeface="2  Badr" panose="00000400000000000000" pitchFamily="2" charset="-78"/>
              </a:rPr>
              <a:t>فـردی</a:t>
            </a:r>
            <a:r>
              <a:rPr lang="fa-IR" sz="2200" b="1" dirty="0">
                <a:cs typeface="2  Badr" panose="00000400000000000000" pitchFamily="2" charset="-78"/>
              </a:rPr>
              <a:t> </a:t>
            </a:r>
            <a:r>
              <a:rPr lang="fa-IR" sz="2200" b="1" dirty="0" err="1">
                <a:cs typeface="2  Badr" panose="00000400000000000000" pitchFamily="2" charset="-78"/>
              </a:rPr>
              <a:t>کـه</a:t>
            </a:r>
            <a:r>
              <a:rPr lang="fa-IR" sz="2200" b="1" dirty="0">
                <a:cs typeface="2  Badr" panose="00000400000000000000" pitchFamily="2" charset="-78"/>
              </a:rPr>
              <a:t> پنجاه میلیون‌ </a:t>
            </a:r>
            <a:r>
              <a:rPr lang="fa-IR" sz="2200" b="1" dirty="0" smtClean="0">
                <a:cs typeface="2  Badr" panose="00000400000000000000" pitchFamily="2" charset="-78"/>
              </a:rPr>
              <a:t>تومان‌ </a:t>
            </a:r>
            <a:r>
              <a:rPr lang="fa-IR" sz="2200" b="1" dirty="0">
                <a:cs typeface="2  Badr" panose="00000400000000000000" pitchFamily="2" charset="-78"/>
              </a:rPr>
              <a:t>پول در اختیار دارد، </a:t>
            </a:r>
            <a:r>
              <a:rPr lang="fa-IR" sz="2200" b="1" dirty="0" err="1">
                <a:cs typeface="2  Badr" panose="00000400000000000000" pitchFamily="2" charset="-78"/>
              </a:rPr>
              <a:t>می‌تواند</a:t>
            </a:r>
            <a:r>
              <a:rPr lang="fa-IR" sz="2200" b="1" dirty="0">
                <a:cs typeface="2  Badr" panose="00000400000000000000" pitchFamily="2" charset="-78"/>
              </a:rPr>
              <a:t>‌ به‌ </a:t>
            </a:r>
            <a:r>
              <a:rPr lang="fa-IR" sz="2200" b="1" dirty="0" err="1">
                <a:cs typeface="2  Badr" panose="00000400000000000000" pitchFamily="2" charset="-78"/>
              </a:rPr>
              <a:t>وسیله‌ی</a:t>
            </a:r>
            <a:r>
              <a:rPr lang="fa-IR" sz="2200" b="1" dirty="0">
                <a:cs typeface="2  Badr" panose="00000400000000000000" pitchFamily="2" charset="-78"/>
              </a:rPr>
              <a:t> آن یک خودروی شخصی تهیه کرده و آن را برای رفع نیازهای </a:t>
            </a:r>
            <a:r>
              <a:rPr lang="fa-IR" sz="2200" b="1" dirty="0" err="1">
                <a:cs typeface="2  Badr" panose="00000400000000000000" pitchFamily="2" charset="-78"/>
              </a:rPr>
              <a:t>خـود</a:t>
            </a:r>
            <a:r>
              <a:rPr lang="fa-IR" sz="2200" b="1" dirty="0">
                <a:cs typeface="2  Badr" panose="00000400000000000000" pitchFamily="2" charset="-78"/>
              </a:rPr>
              <a:t> و </a:t>
            </a:r>
            <a:r>
              <a:rPr lang="fa-IR" sz="2200" b="1" dirty="0" err="1">
                <a:cs typeface="2  Badr" panose="00000400000000000000" pitchFamily="2" charset="-78"/>
              </a:rPr>
              <a:t>خـانواده‌اش</a:t>
            </a:r>
            <a:r>
              <a:rPr lang="fa-IR" sz="2200" b="1" dirty="0">
                <a:cs typeface="2  Badr" panose="00000400000000000000" pitchFamily="2" charset="-78"/>
              </a:rPr>
              <a:t> به کار گیرد؛ همچنان که </a:t>
            </a:r>
            <a:r>
              <a:rPr lang="fa-IR" sz="2200" b="1" dirty="0" err="1">
                <a:cs typeface="2  Badr" panose="00000400000000000000" pitchFamily="2" charset="-78"/>
              </a:rPr>
              <a:t>می‌تواند</a:t>
            </a:r>
            <a:r>
              <a:rPr lang="fa-IR" sz="2200" b="1" dirty="0">
                <a:cs typeface="2  Badr" panose="00000400000000000000" pitchFamily="2" charset="-78"/>
              </a:rPr>
              <a:t> به </a:t>
            </a:r>
            <a:r>
              <a:rPr lang="fa-IR" sz="2200" b="1" dirty="0" err="1">
                <a:cs typeface="2  Badr" panose="00000400000000000000" pitchFamily="2" charset="-78"/>
              </a:rPr>
              <a:t>وسیله‌ی</a:t>
            </a:r>
            <a:r>
              <a:rPr lang="fa-IR" sz="2200" b="1" dirty="0">
                <a:cs typeface="2  Badr" panose="00000400000000000000" pitchFamily="2" charset="-78"/>
              </a:rPr>
              <a:t>‌ آن‌ یک دستگاه </a:t>
            </a:r>
            <a:r>
              <a:rPr lang="fa-IR" sz="2200" b="1" dirty="0" err="1">
                <a:cs typeface="2  Badr" panose="00000400000000000000" pitchFamily="2" charset="-78"/>
              </a:rPr>
              <a:t>تـاکسی</a:t>
            </a:r>
            <a:r>
              <a:rPr lang="fa-IR" sz="2200" b="1" dirty="0">
                <a:cs typeface="2  Badr" panose="00000400000000000000" pitchFamily="2" charset="-78"/>
              </a:rPr>
              <a:t> </a:t>
            </a:r>
            <a:r>
              <a:rPr lang="fa-IR" sz="2200" b="1" dirty="0" err="1">
                <a:cs typeface="2  Badr" panose="00000400000000000000" pitchFamily="2" charset="-78"/>
              </a:rPr>
              <a:t>خـریداری</a:t>
            </a:r>
            <a:r>
              <a:rPr lang="fa-IR" sz="2200" b="1" dirty="0">
                <a:cs typeface="2  Badr" panose="00000400000000000000" pitchFamily="2" charset="-78"/>
              </a:rPr>
              <a:t>‌ نموده‌ و شخصا، یا از طریق استخدام راننده، از آن </a:t>
            </a:r>
            <a:r>
              <a:rPr lang="fa-IR" sz="2200" b="1" dirty="0" err="1">
                <a:cs typeface="2  Badr" panose="00000400000000000000" pitchFamily="2" charset="-78"/>
              </a:rPr>
              <a:t>کـسب</a:t>
            </a:r>
            <a:r>
              <a:rPr lang="fa-IR" sz="2200" b="1" dirty="0">
                <a:cs typeface="2  Badr" panose="00000400000000000000" pitchFamily="2" charset="-78"/>
              </a:rPr>
              <a:t> </a:t>
            </a:r>
            <a:r>
              <a:rPr lang="fa-IR" sz="2200" b="1" dirty="0" err="1">
                <a:cs typeface="2  Badr" panose="00000400000000000000" pitchFamily="2" charset="-78"/>
              </a:rPr>
              <a:t>درآمـد</a:t>
            </a:r>
            <a:r>
              <a:rPr lang="fa-IR" sz="2200" b="1" dirty="0">
                <a:cs typeface="2  Badr" panose="00000400000000000000" pitchFamily="2" charset="-78"/>
              </a:rPr>
              <a:t> کند.</a:t>
            </a:r>
            <a:endParaRPr lang="en-US" sz="2200" b="1" dirty="0">
              <a:cs typeface="2  Badr" panose="00000400000000000000" pitchFamily="2" charset="-78"/>
            </a:endParaRPr>
          </a:p>
        </p:txBody>
      </p:sp>
    </p:spTree>
    <p:extLst>
      <p:ext uri="{BB962C8B-B14F-4D97-AF65-F5344CB8AC3E}">
        <p14:creationId xmlns:p14="http://schemas.microsoft.com/office/powerpoint/2010/main" val="7936186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47730" y="2603499"/>
            <a:ext cx="11127346" cy="3926089"/>
          </a:xfrm>
        </p:spPr>
        <p:txBody>
          <a:bodyPr>
            <a:noAutofit/>
          </a:bodyPr>
          <a:lstStyle/>
          <a:p>
            <a:pPr algn="just" rtl="1"/>
            <a:r>
              <a:rPr lang="fa-IR" sz="2200" b="1" dirty="0" err="1">
                <a:cs typeface="2  Badr" panose="00000400000000000000" pitchFamily="2" charset="-78"/>
              </a:rPr>
              <a:t>بـراساس</a:t>
            </a:r>
            <a:r>
              <a:rPr lang="fa-IR" sz="2200" b="1" dirty="0">
                <a:cs typeface="2  Badr" panose="00000400000000000000" pitchFamily="2" charset="-78"/>
              </a:rPr>
              <a:t> </a:t>
            </a:r>
            <a:r>
              <a:rPr lang="fa-IR" sz="2200" b="1" dirty="0" err="1">
                <a:cs typeface="2  Badr" panose="00000400000000000000" pitchFamily="2" charset="-78"/>
              </a:rPr>
              <a:t>نظریه‌ی</a:t>
            </a:r>
            <a:r>
              <a:rPr lang="fa-IR" sz="2200" b="1" dirty="0">
                <a:cs typeface="2  Badr" panose="00000400000000000000" pitchFamily="2" charset="-78"/>
              </a:rPr>
              <a:t> امساک، فردی که پول خود را به </a:t>
            </a:r>
            <a:r>
              <a:rPr lang="fa-IR" sz="2200" b="1" dirty="0" err="1">
                <a:cs typeface="2  Badr" panose="00000400000000000000" pitchFamily="2" charset="-78"/>
              </a:rPr>
              <a:t>صـورت</a:t>
            </a:r>
            <a:r>
              <a:rPr lang="fa-IR" sz="2200" b="1" dirty="0">
                <a:cs typeface="2  Badr" panose="00000400000000000000" pitchFamily="2" charset="-78"/>
              </a:rPr>
              <a:t> </a:t>
            </a:r>
            <a:r>
              <a:rPr lang="fa-IR" sz="2200" b="1" dirty="0" err="1">
                <a:cs typeface="2  Badr" panose="00000400000000000000" pitchFamily="2" charset="-78"/>
              </a:rPr>
              <a:t>مـوقت</a:t>
            </a:r>
            <a:r>
              <a:rPr lang="fa-IR" sz="2200" b="1" dirty="0">
                <a:cs typeface="2  Badr" panose="00000400000000000000" pitchFamily="2" charset="-78"/>
              </a:rPr>
              <a:t>، و برای مدتی معین، از خود جدا‌ کرده‌ و آن را در اختیار دیگری قرار می‌دهد، در حقیقت، فرصت </a:t>
            </a:r>
            <a:r>
              <a:rPr lang="fa-IR" sz="2200" b="1" dirty="0" err="1">
                <a:cs typeface="2  Badr" panose="00000400000000000000" pitchFamily="2" charset="-78"/>
              </a:rPr>
              <a:t>اسـتفاده‌ی</a:t>
            </a:r>
            <a:r>
              <a:rPr lang="fa-IR" sz="2200" b="1" dirty="0">
                <a:cs typeface="2  Badr" panose="00000400000000000000" pitchFamily="2" charset="-78"/>
              </a:rPr>
              <a:t> </a:t>
            </a:r>
            <a:r>
              <a:rPr lang="fa-IR" sz="2200" b="1" dirty="0" err="1">
                <a:cs typeface="2  Badr" panose="00000400000000000000" pitchFamily="2" charset="-78"/>
              </a:rPr>
              <a:t>فـعلی</a:t>
            </a:r>
            <a:r>
              <a:rPr lang="fa-IR" sz="2200" b="1" dirty="0">
                <a:cs typeface="2  Badr" panose="00000400000000000000" pitchFamily="2" charset="-78"/>
              </a:rPr>
              <a:t> از کالاها و خدمات و نیز فرصت </a:t>
            </a:r>
            <a:r>
              <a:rPr lang="fa-IR" sz="2200" b="1" dirty="0" err="1">
                <a:cs typeface="2  Badr" panose="00000400000000000000" pitchFamily="2" charset="-78"/>
              </a:rPr>
              <a:t>کـسب</a:t>
            </a:r>
            <a:r>
              <a:rPr lang="fa-IR" sz="2200" b="1" dirty="0">
                <a:cs typeface="2  Badr" panose="00000400000000000000" pitchFamily="2" charset="-78"/>
              </a:rPr>
              <a:t> </a:t>
            </a:r>
            <a:r>
              <a:rPr lang="fa-IR" sz="2200" b="1" dirty="0" err="1">
                <a:cs typeface="2  Badr" panose="00000400000000000000" pitchFamily="2" charset="-78"/>
              </a:rPr>
              <a:t>درآمـد</a:t>
            </a:r>
            <a:r>
              <a:rPr lang="fa-IR" sz="2200" b="1" dirty="0">
                <a:cs typeface="2  Badr" panose="00000400000000000000" pitchFamily="2" charset="-78"/>
              </a:rPr>
              <a:t> از دارایی </a:t>
            </a:r>
            <a:r>
              <a:rPr lang="fa-IR" sz="2200" b="1" dirty="0" err="1">
                <a:cs typeface="2  Badr" panose="00000400000000000000" pitchFamily="2" charset="-78"/>
              </a:rPr>
              <a:t>بـالفعل</a:t>
            </a:r>
            <a:r>
              <a:rPr lang="fa-IR" sz="2200" b="1" dirty="0">
                <a:cs typeface="2  Badr" panose="00000400000000000000" pitchFamily="2" charset="-78"/>
              </a:rPr>
              <a:t> </a:t>
            </a:r>
            <a:r>
              <a:rPr lang="fa-IR" sz="2200" b="1" dirty="0" err="1">
                <a:cs typeface="2  Badr" panose="00000400000000000000" pitchFamily="2" charset="-78"/>
              </a:rPr>
              <a:t>خـویش</a:t>
            </a:r>
            <a:r>
              <a:rPr lang="fa-IR" sz="2200" b="1" dirty="0">
                <a:cs typeface="2  Badr" panose="00000400000000000000" pitchFamily="2" charset="-78"/>
              </a:rPr>
              <a:t> را از </a:t>
            </a:r>
            <a:r>
              <a:rPr lang="fa-IR" sz="2200" b="1" dirty="0" err="1">
                <a:cs typeface="2  Badr" panose="00000400000000000000" pitchFamily="2" charset="-78"/>
              </a:rPr>
              <a:t>خـود</a:t>
            </a:r>
            <a:r>
              <a:rPr lang="fa-IR" sz="2200" b="1" dirty="0">
                <a:cs typeface="2  Badr" panose="00000400000000000000" pitchFamily="2" charset="-78"/>
              </a:rPr>
              <a:t> سلب‌ کرده‌ و آن‌ را در اختیار دیگری </a:t>
            </a:r>
            <a:r>
              <a:rPr lang="fa-IR" sz="2200" b="1" dirty="0" err="1">
                <a:cs typeface="2  Badr" panose="00000400000000000000" pitchFamily="2" charset="-78"/>
              </a:rPr>
              <a:t>قـرار</a:t>
            </a:r>
            <a:r>
              <a:rPr lang="fa-IR" sz="2200" b="1" dirty="0">
                <a:cs typeface="2  Badr" panose="00000400000000000000" pitchFamily="2" charset="-78"/>
              </a:rPr>
              <a:t> داده </a:t>
            </a:r>
            <a:r>
              <a:rPr lang="fa-IR" sz="2200" b="1" dirty="0" err="1">
                <a:cs typeface="2  Badr" panose="00000400000000000000" pitchFamily="2" charset="-78"/>
              </a:rPr>
              <a:t>اسـت</a:t>
            </a:r>
            <a:r>
              <a:rPr lang="fa-IR" sz="2200" b="1" dirty="0">
                <a:cs typeface="2  Badr" panose="00000400000000000000" pitchFamily="2" charset="-78"/>
              </a:rPr>
              <a:t>. براساس این نظریه، رفتار این شخص، </a:t>
            </a:r>
            <a:r>
              <a:rPr lang="fa-IR" sz="2200" b="1" dirty="0" err="1">
                <a:cs typeface="2  Badr" panose="00000400000000000000" pitchFamily="2" charset="-78"/>
              </a:rPr>
              <a:t>خویشتن‌داری</a:t>
            </a:r>
            <a:r>
              <a:rPr lang="fa-IR" sz="2200" b="1" dirty="0">
                <a:cs typeface="2  Badr" panose="00000400000000000000" pitchFamily="2" charset="-78"/>
              </a:rPr>
              <a:t> از مصرف فعلی‌ و/یا </a:t>
            </a:r>
            <a:r>
              <a:rPr lang="fa-IR" sz="2200" b="1" dirty="0" err="1">
                <a:cs typeface="2  Badr" panose="00000400000000000000" pitchFamily="2" charset="-78"/>
              </a:rPr>
              <a:t>خویشتن‌داری</a:t>
            </a:r>
            <a:r>
              <a:rPr lang="fa-IR" sz="2200" b="1" dirty="0">
                <a:cs typeface="2  Badr" panose="00000400000000000000" pitchFamily="2" charset="-78"/>
              </a:rPr>
              <a:t> از </a:t>
            </a:r>
            <a:r>
              <a:rPr lang="fa-IR" sz="2200" b="1" dirty="0" err="1">
                <a:cs typeface="2  Badr" panose="00000400000000000000" pitchFamily="2" charset="-78"/>
              </a:rPr>
              <a:t>بـرخورداری</a:t>
            </a:r>
            <a:r>
              <a:rPr lang="fa-IR" sz="2200" b="1" dirty="0">
                <a:cs typeface="2  Badr" panose="00000400000000000000" pitchFamily="2" charset="-78"/>
              </a:rPr>
              <a:t> از </a:t>
            </a:r>
            <a:r>
              <a:rPr lang="fa-IR" sz="2200" b="1" dirty="0" err="1">
                <a:cs typeface="2  Badr" panose="00000400000000000000" pitchFamily="2" charset="-78"/>
              </a:rPr>
              <a:t>سـود</a:t>
            </a:r>
            <a:r>
              <a:rPr lang="fa-IR" sz="2200" b="1" dirty="0">
                <a:cs typeface="2  Badr" panose="00000400000000000000" pitchFamily="2" charset="-78"/>
              </a:rPr>
              <a:t> احتمالی ناشی از تولید تلقی‌ شده‌ و </a:t>
            </a:r>
            <a:r>
              <a:rPr lang="fa-IR" sz="2200" b="1" dirty="0" err="1">
                <a:cs typeface="2  Badr" panose="00000400000000000000" pitchFamily="2" charset="-78"/>
              </a:rPr>
              <a:t>مـستوجب</a:t>
            </a:r>
            <a:r>
              <a:rPr lang="fa-IR" sz="2200" b="1" dirty="0">
                <a:cs typeface="2  Badr" panose="00000400000000000000" pitchFamily="2" charset="-78"/>
              </a:rPr>
              <a:t> دریافت پاداشی است </a:t>
            </a:r>
            <a:r>
              <a:rPr lang="fa-IR" sz="2200" b="1" dirty="0" err="1">
                <a:cs typeface="2  Badr" panose="00000400000000000000" pitchFamily="2" charset="-78"/>
              </a:rPr>
              <a:t>کـه</a:t>
            </a:r>
            <a:r>
              <a:rPr lang="fa-IR" sz="2200" b="1" dirty="0">
                <a:cs typeface="2  Badr" panose="00000400000000000000" pitchFamily="2" charset="-78"/>
              </a:rPr>
              <a:t> آن را «</a:t>
            </a:r>
            <a:r>
              <a:rPr lang="fa-IR" sz="2200" b="1" dirty="0" err="1">
                <a:cs typeface="2  Badr" panose="00000400000000000000" pitchFamily="2" charset="-78"/>
              </a:rPr>
              <a:t>بـهره</a:t>
            </a:r>
            <a:r>
              <a:rPr lang="fa-IR" sz="2200" b="1" dirty="0">
                <a:cs typeface="2  Badr" panose="00000400000000000000" pitchFamily="2" charset="-78"/>
              </a:rPr>
              <a:t>» </a:t>
            </a:r>
            <a:r>
              <a:rPr lang="fa-IR" sz="2200" b="1" dirty="0" err="1">
                <a:cs typeface="2  Badr" panose="00000400000000000000" pitchFamily="2" charset="-78"/>
              </a:rPr>
              <a:t>می‌نامیم</a:t>
            </a:r>
            <a:r>
              <a:rPr lang="fa-IR" sz="2200" b="1" dirty="0">
                <a:cs typeface="2  Badr" panose="00000400000000000000" pitchFamily="2" charset="-78"/>
              </a:rPr>
              <a:t>.</a:t>
            </a:r>
          </a:p>
          <a:p>
            <a:pPr algn="just" rtl="1"/>
            <a:r>
              <a:rPr lang="fa-IR" sz="2200" b="1" dirty="0" err="1">
                <a:cs typeface="2  Badr" panose="00000400000000000000" pitchFamily="2" charset="-78"/>
              </a:rPr>
              <a:t>ریشه‌ی</a:t>
            </a:r>
            <a:r>
              <a:rPr lang="fa-IR" sz="2200" b="1" dirty="0">
                <a:cs typeface="2  Badr" panose="00000400000000000000" pitchFamily="2" charset="-78"/>
              </a:rPr>
              <a:t> </a:t>
            </a:r>
            <a:r>
              <a:rPr lang="fa-IR" sz="2200" b="1" dirty="0" err="1">
                <a:cs typeface="2  Badr" panose="00000400000000000000" pitchFamily="2" charset="-78"/>
              </a:rPr>
              <a:t>نظریه‌ی</a:t>
            </a:r>
            <a:r>
              <a:rPr lang="fa-IR" sz="2200" b="1" dirty="0">
                <a:cs typeface="2  Badr" panose="00000400000000000000" pitchFamily="2" charset="-78"/>
              </a:rPr>
              <a:t> امساک در عقاید </a:t>
            </a:r>
            <a:r>
              <a:rPr lang="fa-IR" sz="2200" b="1" dirty="0" err="1">
                <a:cs typeface="2  Badr" panose="00000400000000000000" pitchFamily="2" charset="-78"/>
              </a:rPr>
              <a:t>آدام</a:t>
            </a:r>
            <a:r>
              <a:rPr lang="fa-IR" sz="2200" b="1" dirty="0">
                <a:cs typeface="2  Badr" panose="00000400000000000000" pitchFamily="2" charset="-78"/>
              </a:rPr>
              <a:t> </a:t>
            </a:r>
            <a:r>
              <a:rPr lang="fa-IR" sz="2200" b="1" dirty="0" err="1">
                <a:cs typeface="2  Badr" panose="00000400000000000000" pitchFamily="2" charset="-78"/>
              </a:rPr>
              <a:t>اسـمیت</a:t>
            </a:r>
            <a:r>
              <a:rPr lang="fa-IR" sz="2200" b="1" dirty="0">
                <a:cs typeface="2  Badr" panose="00000400000000000000" pitchFamily="2" charset="-78"/>
              </a:rPr>
              <a:t>، </a:t>
            </a:r>
            <a:r>
              <a:rPr lang="fa-IR" sz="2200" b="1" dirty="0" err="1">
                <a:cs typeface="2  Badr" panose="00000400000000000000" pitchFamily="2" charset="-78"/>
              </a:rPr>
              <a:t>بـنیان‌گذار</a:t>
            </a:r>
            <a:r>
              <a:rPr lang="fa-IR" sz="2200" b="1" dirty="0">
                <a:cs typeface="2  Badr" panose="00000400000000000000" pitchFamily="2" charset="-78"/>
              </a:rPr>
              <a:t> ‌‌علم‌ اقتصاد و پایه گذار مکتب کلاسیک، قابل ردیابی است. او معتقد بود </a:t>
            </a:r>
            <a:r>
              <a:rPr lang="fa-IR" sz="2200" b="1" dirty="0" smtClean="0">
                <a:cs typeface="2  Badr" panose="00000400000000000000" pitchFamily="2" charset="-78"/>
              </a:rPr>
              <a:t>که</a:t>
            </a:r>
            <a:r>
              <a:rPr lang="fa-IR" sz="2200" b="1" dirty="0">
                <a:cs typeface="2  Badr" panose="00000400000000000000" pitchFamily="2" charset="-78"/>
              </a:rPr>
              <a:t> </a:t>
            </a:r>
            <a:r>
              <a:rPr lang="fa-IR" sz="2200" b="1" dirty="0" err="1">
                <a:cs typeface="2  Badr" panose="00000400000000000000" pitchFamily="2" charset="-78"/>
              </a:rPr>
              <a:t>هرگاه</a:t>
            </a:r>
            <a:r>
              <a:rPr lang="fa-IR" sz="2200" b="1" dirty="0">
                <a:cs typeface="2  Badr" panose="00000400000000000000" pitchFamily="2" charset="-78"/>
              </a:rPr>
              <a:t>‌ </a:t>
            </a:r>
            <a:r>
              <a:rPr lang="fa-IR" sz="2200" b="1" dirty="0" err="1">
                <a:cs typeface="2  Badr" panose="00000400000000000000" pitchFamily="2" charset="-78"/>
              </a:rPr>
              <a:t>یـک</a:t>
            </a:r>
            <a:r>
              <a:rPr lang="fa-IR" sz="2200" b="1" dirty="0">
                <a:cs typeface="2  Badr" panose="00000400000000000000" pitchFamily="2" charset="-78"/>
              </a:rPr>
              <a:t>‌ </a:t>
            </a:r>
            <a:r>
              <a:rPr lang="fa-IR" sz="2200" b="1" dirty="0" err="1">
                <a:cs typeface="2  Badr" panose="00000400000000000000" pitchFamily="2" charset="-78"/>
              </a:rPr>
              <a:t>فـرد</a:t>
            </a:r>
            <a:r>
              <a:rPr lang="fa-IR" sz="2200" b="1" dirty="0">
                <a:cs typeface="2  Badr" panose="00000400000000000000" pitchFamily="2" charset="-78"/>
              </a:rPr>
              <a:t> مازاد بر احتیاجات </a:t>
            </a:r>
            <a:r>
              <a:rPr lang="fa-IR" sz="2200" b="1" dirty="0" err="1">
                <a:cs typeface="2  Badr" panose="00000400000000000000" pitchFamily="2" charset="-78"/>
              </a:rPr>
              <a:t>معیشتی</a:t>
            </a:r>
            <a:r>
              <a:rPr lang="fa-IR" sz="2200" b="1" dirty="0">
                <a:cs typeface="2  Badr" panose="00000400000000000000" pitchFamily="2" charset="-78"/>
              </a:rPr>
              <a:t> </a:t>
            </a:r>
            <a:r>
              <a:rPr lang="fa-IR" sz="2200" b="1" dirty="0" err="1">
                <a:cs typeface="2  Badr" panose="00000400000000000000" pitchFamily="2" charset="-78"/>
              </a:rPr>
              <a:t>خـود</a:t>
            </a:r>
            <a:r>
              <a:rPr lang="fa-IR" sz="2200" b="1" dirty="0">
                <a:cs typeface="2  Badr" panose="00000400000000000000" pitchFamily="2" charset="-78"/>
              </a:rPr>
              <a:t> دارای </a:t>
            </a:r>
            <a:r>
              <a:rPr lang="fa-IR" sz="2200" b="1" dirty="0" err="1">
                <a:cs typeface="2  Badr" panose="00000400000000000000" pitchFamily="2" charset="-78"/>
              </a:rPr>
              <a:t>ذخـایر</a:t>
            </a:r>
            <a:r>
              <a:rPr lang="fa-IR" sz="2200" b="1" dirty="0">
                <a:cs typeface="2  Badr" panose="00000400000000000000" pitchFamily="2" charset="-78"/>
              </a:rPr>
              <a:t> </a:t>
            </a:r>
            <a:r>
              <a:rPr lang="fa-IR" sz="2200" b="1" dirty="0" err="1">
                <a:cs typeface="2  Badr" panose="00000400000000000000" pitchFamily="2" charset="-78"/>
              </a:rPr>
              <a:t>مـالی</a:t>
            </a:r>
            <a:r>
              <a:rPr lang="fa-IR" sz="2200" b="1" dirty="0">
                <a:cs typeface="2  Badr" panose="00000400000000000000" pitchFamily="2" charset="-78"/>
              </a:rPr>
              <a:t> باشد، </a:t>
            </a:r>
            <a:r>
              <a:rPr lang="fa-IR" sz="2200" b="1" dirty="0" err="1">
                <a:cs typeface="2  Badr" panose="00000400000000000000" pitchFamily="2" charset="-78"/>
              </a:rPr>
              <a:t>می‌کوشد</a:t>
            </a:r>
            <a:r>
              <a:rPr lang="fa-IR" sz="2200" b="1" dirty="0">
                <a:cs typeface="2  Badr" panose="00000400000000000000" pitchFamily="2" charset="-78"/>
              </a:rPr>
              <a:t> </a:t>
            </a:r>
            <a:r>
              <a:rPr lang="fa-IR" sz="2200" b="1" dirty="0" err="1">
                <a:cs typeface="2  Badr" panose="00000400000000000000" pitchFamily="2" charset="-78"/>
              </a:rPr>
              <a:t>تـا</a:t>
            </a:r>
            <a:r>
              <a:rPr lang="fa-IR" sz="2200" b="1" dirty="0">
                <a:cs typeface="2  Badr" panose="00000400000000000000" pitchFamily="2" charset="-78"/>
              </a:rPr>
              <a:t> از </a:t>
            </a:r>
            <a:r>
              <a:rPr lang="fa-IR" sz="2200" b="1" dirty="0" err="1">
                <a:cs typeface="2  Badr" panose="00000400000000000000" pitchFamily="2" charset="-78"/>
              </a:rPr>
              <a:t>ایـن</a:t>
            </a:r>
            <a:r>
              <a:rPr lang="fa-IR" sz="2200" b="1" dirty="0">
                <a:cs typeface="2  Badr" panose="00000400000000000000" pitchFamily="2" charset="-78"/>
              </a:rPr>
              <a:t> ذخایر‌ برای به </a:t>
            </a:r>
            <a:r>
              <a:rPr lang="fa-IR" sz="2200" b="1" dirty="0" err="1">
                <a:cs typeface="2  Badr" panose="00000400000000000000" pitchFamily="2" charset="-78"/>
              </a:rPr>
              <a:t>دسـت</a:t>
            </a:r>
            <a:r>
              <a:rPr lang="fa-IR" sz="2200" b="1" dirty="0">
                <a:cs typeface="2  Badr" panose="00000400000000000000" pitchFamily="2" charset="-78"/>
              </a:rPr>
              <a:t> آوردن </a:t>
            </a:r>
            <a:r>
              <a:rPr lang="fa-IR" sz="2200" b="1" dirty="0" err="1">
                <a:cs typeface="2  Badr" panose="00000400000000000000" pitchFamily="2" charset="-78"/>
              </a:rPr>
              <a:t>درآمـد</a:t>
            </a:r>
            <a:r>
              <a:rPr lang="fa-IR" sz="2200" b="1" dirty="0">
                <a:cs typeface="2  Badr" panose="00000400000000000000" pitchFamily="2" charset="-78"/>
              </a:rPr>
              <a:t> استفاده کند. </a:t>
            </a:r>
            <a:r>
              <a:rPr lang="fa-IR" sz="2200" b="1" dirty="0" err="1">
                <a:cs typeface="2  Badr" panose="00000400000000000000" pitchFamily="2" charset="-78"/>
              </a:rPr>
              <a:t>کلیه‌ی</a:t>
            </a:r>
            <a:r>
              <a:rPr lang="fa-IR" sz="2200" b="1" dirty="0">
                <a:cs typeface="2  Badr" panose="00000400000000000000" pitchFamily="2" charset="-78"/>
              </a:rPr>
              <a:t> ذخایر این فرد به دو‌ قسمت تقسیم </a:t>
            </a:r>
            <a:r>
              <a:rPr lang="fa-IR" sz="2200" b="1" dirty="0" err="1">
                <a:cs typeface="2  Badr" panose="00000400000000000000" pitchFamily="2" charset="-78"/>
              </a:rPr>
              <a:t>می‌شود</a:t>
            </a:r>
            <a:r>
              <a:rPr lang="fa-IR" sz="2200" b="1" dirty="0">
                <a:cs typeface="2  Badr" panose="00000400000000000000" pitchFamily="2" charset="-78"/>
              </a:rPr>
              <a:t>. بخشی‌ برای‌ به </a:t>
            </a:r>
            <a:r>
              <a:rPr lang="fa-IR" sz="2200" b="1" dirty="0" err="1">
                <a:cs typeface="2  Badr" panose="00000400000000000000" pitchFamily="2" charset="-78"/>
              </a:rPr>
              <a:t>دسـت</a:t>
            </a:r>
            <a:r>
              <a:rPr lang="fa-IR" sz="2200" b="1" dirty="0">
                <a:cs typeface="2  Badr" panose="00000400000000000000" pitchFamily="2" charset="-78"/>
              </a:rPr>
              <a:t> آوردن </a:t>
            </a:r>
            <a:r>
              <a:rPr lang="fa-IR" sz="2200" b="1" dirty="0" err="1">
                <a:cs typeface="2  Badr" panose="00000400000000000000" pitchFamily="2" charset="-78"/>
              </a:rPr>
              <a:t>درآمـد</a:t>
            </a:r>
            <a:r>
              <a:rPr lang="fa-IR" sz="2200" b="1" dirty="0">
                <a:cs typeface="2  Badr" panose="00000400000000000000" pitchFamily="2" charset="-78"/>
              </a:rPr>
              <a:t> تخصیص </a:t>
            </a:r>
            <a:r>
              <a:rPr lang="fa-IR" sz="2200" b="1" dirty="0" err="1">
                <a:cs typeface="2  Badr" panose="00000400000000000000" pitchFamily="2" charset="-78"/>
              </a:rPr>
              <a:t>می‌یابد</a:t>
            </a:r>
            <a:r>
              <a:rPr lang="fa-IR" sz="2200" b="1" dirty="0">
                <a:cs typeface="2  Badr" panose="00000400000000000000" pitchFamily="2" charset="-78"/>
              </a:rPr>
              <a:t> و </a:t>
            </a:r>
            <a:r>
              <a:rPr lang="fa-IR" sz="2200" b="1" dirty="0" err="1">
                <a:cs typeface="2  Badr" panose="00000400000000000000" pitchFamily="2" charset="-78"/>
              </a:rPr>
              <a:t>سرمایه‌ی</a:t>
            </a:r>
            <a:r>
              <a:rPr lang="fa-IR" sz="2200" b="1" dirty="0">
                <a:cs typeface="2  Badr" panose="00000400000000000000" pitchFamily="2" charset="-78"/>
              </a:rPr>
              <a:t> او را تشکیل می‌دهد و </a:t>
            </a:r>
            <a:r>
              <a:rPr lang="fa-IR" sz="2200" b="1" dirty="0" err="1">
                <a:cs typeface="2  Badr" panose="00000400000000000000" pitchFamily="2" charset="-78"/>
              </a:rPr>
              <a:t>بـخش</a:t>
            </a:r>
            <a:r>
              <a:rPr lang="fa-IR" sz="2200" b="1" dirty="0">
                <a:cs typeface="2  Badr" panose="00000400000000000000" pitchFamily="2" charset="-78"/>
              </a:rPr>
              <a:t> </a:t>
            </a:r>
            <a:r>
              <a:rPr lang="fa-IR" sz="2200" b="1" dirty="0" err="1">
                <a:cs typeface="2  Badr" panose="00000400000000000000" pitchFamily="2" charset="-78"/>
              </a:rPr>
              <a:t>دیـگر</a:t>
            </a:r>
            <a:r>
              <a:rPr lang="fa-IR" sz="2200" b="1" dirty="0">
                <a:cs typeface="2  Badr" panose="00000400000000000000" pitchFamily="2" charset="-78"/>
              </a:rPr>
              <a:t> به </a:t>
            </a:r>
            <a:r>
              <a:rPr lang="fa-IR" sz="2200" b="1" dirty="0" err="1">
                <a:cs typeface="2  Badr" panose="00000400000000000000" pitchFamily="2" charset="-78"/>
              </a:rPr>
              <a:t>مـصارف</a:t>
            </a:r>
            <a:r>
              <a:rPr lang="fa-IR" sz="2200" b="1" dirty="0">
                <a:cs typeface="2  Badr" panose="00000400000000000000" pitchFamily="2" charset="-78"/>
              </a:rPr>
              <a:t> </a:t>
            </a:r>
            <a:r>
              <a:rPr lang="fa-IR" sz="2200" b="1" dirty="0" err="1">
                <a:cs typeface="2  Badr" panose="00000400000000000000" pitchFamily="2" charset="-78"/>
              </a:rPr>
              <a:t>فـوری</a:t>
            </a:r>
            <a:r>
              <a:rPr lang="fa-IR" sz="2200" b="1" dirty="0">
                <a:cs typeface="2  Badr" panose="00000400000000000000" pitchFamily="2" charset="-78"/>
              </a:rPr>
              <a:t> </a:t>
            </a:r>
            <a:r>
              <a:rPr lang="fa-IR" sz="2200" b="1" dirty="0" err="1">
                <a:cs typeface="2  Badr" panose="00000400000000000000" pitchFamily="2" charset="-78"/>
              </a:rPr>
              <a:t>اخـتصاص</a:t>
            </a:r>
            <a:r>
              <a:rPr lang="fa-IR" sz="2200" b="1" dirty="0">
                <a:cs typeface="2  Badr" panose="00000400000000000000" pitchFamily="2" charset="-78"/>
              </a:rPr>
              <a:t> </a:t>
            </a:r>
            <a:r>
              <a:rPr lang="fa-IR" sz="2200" b="1" dirty="0" err="1">
                <a:cs typeface="2  Badr" panose="00000400000000000000" pitchFamily="2" charset="-78"/>
              </a:rPr>
              <a:t>می‌یابد</a:t>
            </a:r>
            <a:r>
              <a:rPr lang="fa-IR" sz="2200" b="1" dirty="0">
                <a:cs typeface="2  Badr" panose="00000400000000000000" pitchFamily="2" charset="-78"/>
              </a:rPr>
              <a:t>. بنابر این، از </a:t>
            </a:r>
            <a:r>
              <a:rPr lang="fa-IR" sz="2200" b="1" dirty="0" err="1">
                <a:cs typeface="2  Badr" panose="00000400000000000000" pitchFamily="2" charset="-78"/>
              </a:rPr>
              <a:t>نـظر</a:t>
            </a:r>
            <a:r>
              <a:rPr lang="fa-IR" sz="2200" b="1" dirty="0">
                <a:cs typeface="2  Badr" panose="00000400000000000000" pitchFamily="2" charset="-78"/>
              </a:rPr>
              <a:t> اسمیت، سرمایه </a:t>
            </a:r>
            <a:r>
              <a:rPr lang="fa-IR" sz="2200" b="1" dirty="0" err="1">
                <a:cs typeface="2  Badr" panose="00000400000000000000" pitchFamily="2" charset="-78"/>
              </a:rPr>
              <a:t>نتیجه‌ی</a:t>
            </a:r>
            <a:r>
              <a:rPr lang="fa-IR" sz="2200" b="1" dirty="0">
                <a:cs typeface="2  Badr" panose="00000400000000000000" pitchFamily="2" charset="-78"/>
              </a:rPr>
              <a:t> </a:t>
            </a:r>
            <a:r>
              <a:rPr lang="fa-IR" sz="2200" b="1" dirty="0" err="1">
                <a:cs typeface="2  Badr" panose="00000400000000000000" pitchFamily="2" charset="-78"/>
              </a:rPr>
              <a:t>پس‌انداز</a:t>
            </a:r>
            <a:r>
              <a:rPr lang="fa-IR" sz="2200" b="1" dirty="0">
                <a:cs typeface="2  Badr" panose="00000400000000000000" pitchFamily="2" charset="-78"/>
              </a:rPr>
              <a:t> </a:t>
            </a:r>
            <a:r>
              <a:rPr lang="fa-IR" sz="2200" b="1" dirty="0" err="1">
                <a:cs typeface="2  Badr" panose="00000400000000000000" pitchFamily="2" charset="-78"/>
              </a:rPr>
              <a:t>می‌باشد</a:t>
            </a:r>
            <a:r>
              <a:rPr lang="fa-IR" sz="2200" b="1" dirty="0">
                <a:cs typeface="2  Badr" panose="00000400000000000000" pitchFamily="2" charset="-78"/>
              </a:rPr>
              <a:t> و به‌ </a:t>
            </a:r>
            <a:r>
              <a:rPr lang="fa-IR" sz="2200" b="1" dirty="0" err="1">
                <a:cs typeface="2  Badr" panose="00000400000000000000" pitchFamily="2" charset="-78"/>
              </a:rPr>
              <a:t>وسیله‌ی</a:t>
            </a:r>
            <a:r>
              <a:rPr lang="fa-IR" sz="2200" b="1" dirty="0">
                <a:cs typeface="2  Badr" panose="00000400000000000000" pitchFamily="2" charset="-78"/>
              </a:rPr>
              <a:t> امساک در مصرف افزایش پیدا </a:t>
            </a:r>
            <a:r>
              <a:rPr lang="fa-IR" sz="2200" b="1" dirty="0" err="1">
                <a:cs typeface="2  Badr" panose="00000400000000000000" pitchFamily="2" charset="-78"/>
              </a:rPr>
              <a:t>می‌کند</a:t>
            </a:r>
            <a:r>
              <a:rPr lang="fa-IR" sz="2200" b="1" dirty="0">
                <a:cs typeface="2  Badr" panose="00000400000000000000" pitchFamily="2" charset="-78"/>
              </a:rPr>
              <a:t> و با </a:t>
            </a:r>
            <a:r>
              <a:rPr lang="fa-IR" sz="2200" b="1" dirty="0" err="1">
                <a:cs typeface="2  Badr" panose="00000400000000000000" pitchFamily="2" charset="-78"/>
              </a:rPr>
              <a:t>ولخرجی</a:t>
            </a:r>
            <a:r>
              <a:rPr lang="fa-IR" sz="2200" b="1" dirty="0">
                <a:cs typeface="2  Badr" panose="00000400000000000000" pitchFamily="2" charset="-78"/>
              </a:rPr>
              <a:t> و </a:t>
            </a:r>
            <a:r>
              <a:rPr lang="fa-IR" sz="2200" b="1" dirty="0" err="1">
                <a:cs typeface="2  Badr" panose="00000400000000000000" pitchFamily="2" charset="-78"/>
              </a:rPr>
              <a:t>اسـراف</a:t>
            </a:r>
            <a:r>
              <a:rPr lang="fa-IR" sz="2200" b="1" dirty="0">
                <a:cs typeface="2  Badr" panose="00000400000000000000" pitchFamily="2" charset="-78"/>
              </a:rPr>
              <a:t> </a:t>
            </a:r>
            <a:r>
              <a:rPr lang="fa-IR" sz="2200" b="1" dirty="0" err="1">
                <a:cs typeface="2  Badr" panose="00000400000000000000" pitchFamily="2" charset="-78"/>
              </a:rPr>
              <a:t>کـاهش</a:t>
            </a:r>
            <a:r>
              <a:rPr lang="fa-IR" sz="2200" b="1" dirty="0">
                <a:cs typeface="2  Badr" panose="00000400000000000000" pitchFamily="2" charset="-78"/>
              </a:rPr>
              <a:t> </a:t>
            </a:r>
            <a:r>
              <a:rPr lang="fa-IR" sz="2200" b="1" dirty="0" err="1">
                <a:cs typeface="2  Badr" panose="00000400000000000000" pitchFamily="2" charset="-78"/>
              </a:rPr>
              <a:t>می‌یابد</a:t>
            </a:r>
            <a:r>
              <a:rPr lang="fa-IR" sz="2200" b="1" dirty="0">
                <a:cs typeface="2  Badr" panose="00000400000000000000" pitchFamily="2" charset="-78"/>
              </a:rPr>
              <a:t>. (تفضلی، 1372 ، 98</a:t>
            </a:r>
            <a:r>
              <a:rPr lang="fa-IR" sz="2200" b="1" dirty="0" smtClean="0">
                <a:cs typeface="2  Badr" panose="00000400000000000000" pitchFamily="2" charset="-78"/>
              </a:rPr>
              <a:t>)</a:t>
            </a:r>
            <a:endParaRPr lang="fa-IR" sz="2200" b="1" dirty="0">
              <a:cs typeface="2  Badr" panose="00000400000000000000" pitchFamily="2" charset="-78"/>
            </a:endParaRPr>
          </a:p>
        </p:txBody>
      </p:sp>
    </p:spTree>
    <p:extLst>
      <p:ext uri="{BB962C8B-B14F-4D97-AF65-F5344CB8AC3E}">
        <p14:creationId xmlns:p14="http://schemas.microsoft.com/office/powerpoint/2010/main" val="25071482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154954" y="2603499"/>
            <a:ext cx="9907998" cy="3926089"/>
          </a:xfrm>
        </p:spPr>
        <p:txBody>
          <a:bodyPr>
            <a:noAutofit/>
          </a:bodyPr>
          <a:lstStyle/>
          <a:p>
            <a:pPr algn="just" rtl="1"/>
            <a:r>
              <a:rPr lang="fa-IR" sz="2400" b="1" dirty="0">
                <a:cs typeface="2  Badr" panose="00000400000000000000" pitchFamily="2" charset="-78"/>
              </a:rPr>
              <a:t>این نظریه، به </a:t>
            </a:r>
            <a:r>
              <a:rPr lang="fa-IR" sz="2400" b="1" dirty="0" err="1">
                <a:cs typeface="2  Badr" panose="00000400000000000000" pitchFamily="2" charset="-78"/>
              </a:rPr>
              <a:t>صـورت</a:t>
            </a:r>
            <a:r>
              <a:rPr lang="fa-IR" sz="2400" b="1" dirty="0">
                <a:cs typeface="2  Badr" panose="00000400000000000000" pitchFamily="2" charset="-78"/>
              </a:rPr>
              <a:t> </a:t>
            </a:r>
            <a:r>
              <a:rPr lang="fa-IR" sz="2400" b="1" dirty="0" err="1">
                <a:cs typeface="2  Badr" panose="00000400000000000000" pitchFamily="2" charset="-78"/>
              </a:rPr>
              <a:t>خـاص</a:t>
            </a:r>
            <a:r>
              <a:rPr lang="fa-IR" sz="2400" b="1" dirty="0">
                <a:cs typeface="2  Badr" panose="00000400000000000000" pitchFamily="2" charset="-78"/>
              </a:rPr>
              <a:t>، </a:t>
            </a:r>
            <a:r>
              <a:rPr lang="fa-IR" sz="2400" b="1" dirty="0" err="1">
                <a:cs typeface="2  Badr" panose="00000400000000000000" pitchFamily="2" charset="-78"/>
              </a:rPr>
              <a:t>نـخستین</a:t>
            </a:r>
            <a:r>
              <a:rPr lang="fa-IR" sz="2400" b="1" dirty="0">
                <a:cs typeface="2  Badr" panose="00000400000000000000" pitchFamily="2" charset="-78"/>
              </a:rPr>
              <a:t> </a:t>
            </a:r>
            <a:r>
              <a:rPr lang="fa-IR" sz="2400" b="1" dirty="0" err="1">
                <a:cs typeface="2  Badr" panose="00000400000000000000" pitchFamily="2" charset="-78"/>
              </a:rPr>
              <a:t>بـار</a:t>
            </a:r>
            <a:r>
              <a:rPr lang="fa-IR" sz="2400" b="1" dirty="0">
                <a:cs typeface="2  Badr" panose="00000400000000000000" pitchFamily="2" charset="-78"/>
              </a:rPr>
              <a:t> </a:t>
            </a:r>
            <a:r>
              <a:rPr lang="fa-IR" sz="2400" b="1" dirty="0" err="1">
                <a:cs typeface="2  Badr" panose="00000400000000000000" pitchFamily="2" charset="-78"/>
              </a:rPr>
              <a:t>تـوسط</a:t>
            </a:r>
            <a:r>
              <a:rPr lang="fa-IR" sz="2400" b="1" dirty="0">
                <a:cs typeface="2  Badr" panose="00000400000000000000" pitchFamily="2" charset="-78"/>
              </a:rPr>
              <a:t> «ناسا </a:t>
            </a:r>
            <a:r>
              <a:rPr lang="fa-IR" sz="2400" b="1" dirty="0" err="1">
                <a:cs typeface="2  Badr" panose="00000400000000000000" pitchFamily="2" charset="-78"/>
              </a:rPr>
              <a:t>سینیور</a:t>
            </a:r>
            <a:r>
              <a:rPr lang="fa-IR" sz="2400" b="1" dirty="0">
                <a:cs typeface="2  Badr" panose="00000400000000000000" pitchFamily="2" charset="-78"/>
              </a:rPr>
              <a:t>» </a:t>
            </a:r>
            <a:r>
              <a:rPr lang="fa-IR" sz="2400" b="1" dirty="0" err="1">
                <a:cs typeface="2  Badr" panose="00000400000000000000" pitchFamily="2" charset="-78"/>
              </a:rPr>
              <a:t>مـطرح</a:t>
            </a:r>
            <a:r>
              <a:rPr lang="fa-IR" sz="2400" b="1" dirty="0">
                <a:cs typeface="2  Badr" panose="00000400000000000000" pitchFamily="2" charset="-78"/>
              </a:rPr>
              <a:t> </a:t>
            </a:r>
            <a:r>
              <a:rPr lang="fa-IR" sz="2400" b="1" dirty="0" err="1">
                <a:cs typeface="2  Badr" panose="00000400000000000000" pitchFamily="2" charset="-78"/>
              </a:rPr>
              <a:t>شـد</a:t>
            </a:r>
            <a:r>
              <a:rPr lang="fa-IR" sz="2400" b="1" dirty="0">
                <a:cs typeface="2  Badr" panose="00000400000000000000" pitchFamily="2" charset="-78"/>
              </a:rPr>
              <a:t>. استدلال‌ ناسا‌ </a:t>
            </a:r>
            <a:r>
              <a:rPr lang="fa-IR" sz="2400" b="1" dirty="0" err="1">
                <a:cs typeface="2  Badr" panose="00000400000000000000" pitchFamily="2" charset="-78"/>
              </a:rPr>
              <a:t>سینیور</a:t>
            </a:r>
            <a:r>
              <a:rPr lang="fa-IR" sz="2400" b="1" dirty="0">
                <a:cs typeface="2  Badr" panose="00000400000000000000" pitchFamily="2" charset="-78"/>
              </a:rPr>
              <a:t> این بود </a:t>
            </a:r>
            <a:r>
              <a:rPr lang="fa-IR" sz="2400" b="1" dirty="0" smtClean="0">
                <a:cs typeface="2  Badr" panose="00000400000000000000" pitchFamily="2" charset="-78"/>
              </a:rPr>
              <a:t>که</a:t>
            </a:r>
            <a:r>
              <a:rPr lang="fa-IR" sz="2400" b="1" dirty="0">
                <a:cs typeface="2  Badr" panose="00000400000000000000" pitchFamily="2" charset="-78"/>
              </a:rPr>
              <a:t> برای </a:t>
            </a:r>
            <a:r>
              <a:rPr lang="fa-IR" sz="2400" b="1" dirty="0" err="1">
                <a:cs typeface="2  Badr" panose="00000400000000000000" pitchFamily="2" charset="-78"/>
              </a:rPr>
              <a:t>کارگرانی</a:t>
            </a:r>
            <a:r>
              <a:rPr lang="fa-IR" sz="2400" b="1" dirty="0">
                <a:cs typeface="2  Badr" panose="00000400000000000000" pitchFamily="2" charset="-78"/>
              </a:rPr>
              <a:t> که به کار اشتغال دارند باید غذا و پوشاک را </a:t>
            </a:r>
            <a:r>
              <a:rPr lang="fa-IR" sz="2400" b="1" dirty="0" err="1">
                <a:cs typeface="2  Badr" panose="00000400000000000000" pitchFamily="2" charset="-78"/>
              </a:rPr>
              <a:t>فـراهم</a:t>
            </a:r>
            <a:r>
              <a:rPr lang="fa-IR" sz="2400" b="1" dirty="0">
                <a:cs typeface="2  Badr" panose="00000400000000000000" pitchFamily="2" charset="-78"/>
              </a:rPr>
              <a:t> </a:t>
            </a:r>
            <a:r>
              <a:rPr lang="fa-IR" sz="2400" b="1" dirty="0" err="1">
                <a:cs typeface="2  Badr" panose="00000400000000000000" pitchFamily="2" charset="-78"/>
              </a:rPr>
              <a:t>سـاخت</a:t>
            </a:r>
            <a:r>
              <a:rPr lang="fa-IR" sz="2400" b="1" dirty="0">
                <a:cs typeface="2  Badr" panose="00000400000000000000" pitchFamily="2" charset="-78"/>
              </a:rPr>
              <a:t>. </a:t>
            </a:r>
            <a:r>
              <a:rPr lang="fa-IR" sz="2400" b="1" dirty="0" err="1">
                <a:cs typeface="2  Badr" panose="00000400000000000000" pitchFamily="2" charset="-78"/>
              </a:rPr>
              <a:t>بـنابراین</a:t>
            </a:r>
            <a:r>
              <a:rPr lang="fa-IR" sz="2400" b="1" dirty="0">
                <a:cs typeface="2  Badr" panose="00000400000000000000" pitchFamily="2" charset="-78"/>
              </a:rPr>
              <a:t> لازم است که از قبل، برای تحقق این </a:t>
            </a:r>
            <a:r>
              <a:rPr lang="fa-IR" sz="2400" b="1" dirty="0" err="1">
                <a:cs typeface="2  Badr" panose="00000400000000000000" pitchFamily="2" charset="-78"/>
              </a:rPr>
              <a:t>هـدف</a:t>
            </a:r>
            <a:r>
              <a:rPr lang="fa-IR" sz="2400" b="1" dirty="0">
                <a:cs typeface="2  Badr" panose="00000400000000000000" pitchFamily="2" charset="-78"/>
              </a:rPr>
              <a:t>، </a:t>
            </a:r>
            <a:r>
              <a:rPr lang="fa-IR" sz="2400" b="1" dirty="0" err="1">
                <a:cs typeface="2  Badr" panose="00000400000000000000" pitchFamily="2" charset="-78"/>
              </a:rPr>
              <a:t>مـنابع</a:t>
            </a:r>
            <a:r>
              <a:rPr lang="fa-IR" sz="2400" b="1" dirty="0">
                <a:cs typeface="2  Badr" panose="00000400000000000000" pitchFamily="2" charset="-78"/>
              </a:rPr>
              <a:t> لازمـ‌ را‌ در </a:t>
            </a:r>
            <a:r>
              <a:rPr lang="fa-IR" sz="2400" b="1" dirty="0" err="1">
                <a:cs typeface="2  Badr" panose="00000400000000000000" pitchFamily="2" charset="-78"/>
              </a:rPr>
              <a:t>اخـتیار</a:t>
            </a:r>
            <a:r>
              <a:rPr lang="fa-IR" sz="2400" b="1" dirty="0">
                <a:cs typeface="2  Badr" panose="00000400000000000000" pitchFamily="2" charset="-78"/>
              </a:rPr>
              <a:t> </a:t>
            </a:r>
            <a:r>
              <a:rPr lang="fa-IR" sz="2400" b="1" dirty="0" err="1">
                <a:cs typeface="2  Badr" panose="00000400000000000000" pitchFamily="2" charset="-78"/>
              </a:rPr>
              <a:t>داشـت</a:t>
            </a:r>
            <a:r>
              <a:rPr lang="fa-IR" sz="2400" b="1" dirty="0">
                <a:cs typeface="2  Badr" panose="00000400000000000000" pitchFamily="2" charset="-78"/>
              </a:rPr>
              <a:t>. </a:t>
            </a:r>
            <a:r>
              <a:rPr lang="fa-IR" sz="2400" b="1" dirty="0" err="1">
                <a:cs typeface="2  Badr" panose="00000400000000000000" pitchFamily="2" charset="-78"/>
              </a:rPr>
              <a:t>ایـن</a:t>
            </a:r>
            <a:r>
              <a:rPr lang="fa-IR" sz="2400" b="1" dirty="0">
                <a:cs typeface="2  Badr" panose="00000400000000000000" pitchFamily="2" charset="-78"/>
              </a:rPr>
              <a:t> منابع چیزی جز انباشت </a:t>
            </a:r>
            <a:r>
              <a:rPr lang="fa-IR" sz="2400" b="1" dirty="0" err="1">
                <a:cs typeface="2  Badr" panose="00000400000000000000" pitchFamily="2" charset="-78"/>
              </a:rPr>
              <a:t>پس‌اندازهای</a:t>
            </a:r>
            <a:r>
              <a:rPr lang="fa-IR" sz="2400" b="1" dirty="0">
                <a:cs typeface="2  Badr" panose="00000400000000000000" pitchFamily="2" charset="-78"/>
              </a:rPr>
              <a:t> قبلی </a:t>
            </a:r>
            <a:r>
              <a:rPr lang="fa-IR" sz="2400" b="1" dirty="0" smtClean="0">
                <a:cs typeface="2  Badr" panose="00000400000000000000" pitchFamily="2" charset="-78"/>
              </a:rPr>
              <a:t>و</a:t>
            </a:r>
          </a:p>
          <a:p>
            <a:pPr algn="just" rtl="1"/>
            <a:r>
              <a:rPr lang="fa-IR" sz="2400" b="1" dirty="0" smtClean="0">
                <a:cs typeface="2  Badr" panose="00000400000000000000" pitchFamily="2" charset="-78"/>
              </a:rPr>
              <a:t> </a:t>
            </a:r>
            <a:r>
              <a:rPr lang="fa-IR" sz="2400" b="1" dirty="0">
                <a:cs typeface="2  Badr" panose="00000400000000000000" pitchFamily="2" charset="-78"/>
              </a:rPr>
              <a:t>یا </a:t>
            </a:r>
            <a:r>
              <a:rPr lang="fa-IR" sz="2400" b="1" dirty="0" smtClean="0">
                <a:cs typeface="2  Badr" panose="00000400000000000000" pitchFamily="2" charset="-78"/>
              </a:rPr>
              <a:t>به</a:t>
            </a:r>
            <a:r>
              <a:rPr lang="fa-IR" sz="2400" b="1" dirty="0">
                <a:cs typeface="2  Badr" panose="00000400000000000000" pitchFamily="2" charset="-78"/>
              </a:rPr>
              <a:t> عبارت دیگر منابع حاصل از عدم مصرف نیست. استدلال </a:t>
            </a:r>
            <a:r>
              <a:rPr lang="fa-IR" sz="2400" b="1" dirty="0" err="1">
                <a:cs typeface="2  Badr" panose="00000400000000000000" pitchFamily="2" charset="-78"/>
              </a:rPr>
              <a:t>می‌شود</a:t>
            </a:r>
            <a:r>
              <a:rPr lang="fa-IR" sz="2400" b="1" dirty="0">
                <a:cs typeface="2  Badr" panose="00000400000000000000" pitchFamily="2" charset="-78"/>
              </a:rPr>
              <a:t> که باید به این </a:t>
            </a:r>
            <a:r>
              <a:rPr lang="fa-IR" sz="2400" b="1" dirty="0" err="1">
                <a:cs typeface="2  Badr" panose="00000400000000000000" pitchFamily="2" charset="-78"/>
              </a:rPr>
              <a:t>پس‌اندازها</a:t>
            </a:r>
            <a:r>
              <a:rPr lang="fa-IR" sz="2400" b="1" dirty="0">
                <a:cs typeface="2  Badr" panose="00000400000000000000" pitchFamily="2" charset="-78"/>
              </a:rPr>
              <a:t> با‌ پرداخت‌ بهره پاداش داد و الا </a:t>
            </a:r>
            <a:r>
              <a:rPr lang="fa-IR" sz="2400" b="1" dirty="0" err="1">
                <a:cs typeface="2  Badr" panose="00000400000000000000" pitchFamily="2" charset="-78"/>
              </a:rPr>
              <a:t>پس‌اندازی</a:t>
            </a:r>
            <a:r>
              <a:rPr lang="fa-IR" sz="2400" b="1" dirty="0">
                <a:cs typeface="2  Badr" panose="00000400000000000000" pitchFamily="2" charset="-78"/>
              </a:rPr>
              <a:t> صورت </a:t>
            </a:r>
            <a:r>
              <a:rPr lang="fa-IR" sz="2400" b="1" dirty="0" err="1">
                <a:cs typeface="2  Badr" panose="00000400000000000000" pitchFamily="2" charset="-78"/>
              </a:rPr>
              <a:t>نـخواهد</a:t>
            </a:r>
            <a:r>
              <a:rPr lang="fa-IR" sz="2400" b="1" dirty="0">
                <a:cs typeface="2  Badr" panose="00000400000000000000" pitchFamily="2" charset="-78"/>
              </a:rPr>
              <a:t> پذیرفت و اجتماع از کمبود سرمایه رنج خواهد برد. (محمد انور، 1375 ، 92)</a:t>
            </a:r>
          </a:p>
          <a:p>
            <a:pPr algn="just" rtl="1"/>
            <a:r>
              <a:rPr lang="fa-IR" sz="2400" b="1" dirty="0" err="1">
                <a:cs typeface="2  Badr" panose="00000400000000000000" pitchFamily="2" charset="-78"/>
              </a:rPr>
              <a:t>نتیجه‌ی</a:t>
            </a:r>
            <a:r>
              <a:rPr lang="fa-IR" sz="2400" b="1" dirty="0">
                <a:cs typeface="2  Badr" panose="00000400000000000000" pitchFamily="2" charset="-78"/>
              </a:rPr>
              <a:t> </a:t>
            </a:r>
            <a:r>
              <a:rPr lang="fa-IR" sz="2400" b="1" dirty="0" err="1">
                <a:cs typeface="2  Badr" panose="00000400000000000000" pitchFamily="2" charset="-78"/>
              </a:rPr>
              <a:t>نظریه‌ی</a:t>
            </a:r>
            <a:r>
              <a:rPr lang="fa-IR" sz="2400" b="1" dirty="0">
                <a:cs typeface="2  Badr" panose="00000400000000000000" pitchFamily="2" charset="-78"/>
              </a:rPr>
              <a:t> امساک این است که اعطا‌ </a:t>
            </a:r>
            <a:r>
              <a:rPr lang="fa-IR" sz="2400" b="1" dirty="0" err="1">
                <a:cs typeface="2  Badr" panose="00000400000000000000" pitchFamily="2" charset="-78"/>
              </a:rPr>
              <a:t>کننده‌ی</a:t>
            </a:r>
            <a:r>
              <a:rPr lang="fa-IR" sz="2400" b="1" dirty="0">
                <a:cs typeface="2  Badr" panose="00000400000000000000" pitchFamily="2" charset="-78"/>
              </a:rPr>
              <a:t>‌ وام‌ با دریافت بهره، در حقیقت‌ پاداش‌ </a:t>
            </a:r>
            <a:r>
              <a:rPr lang="fa-IR" sz="2400" b="1" dirty="0" err="1">
                <a:cs typeface="2  Badr" panose="00000400000000000000" pitchFamily="2" charset="-78"/>
              </a:rPr>
              <a:t>خویشتن‌داری</a:t>
            </a:r>
            <a:r>
              <a:rPr lang="fa-IR" sz="2400" b="1" dirty="0">
                <a:cs typeface="2  Badr" panose="00000400000000000000" pitchFamily="2" charset="-78"/>
              </a:rPr>
              <a:t>‌ خود را دریافت نموده و از این رو کار او </a:t>
            </a:r>
            <a:r>
              <a:rPr lang="fa-IR" sz="2400" b="1" dirty="0" err="1">
                <a:cs typeface="2  Badr" panose="00000400000000000000" pitchFamily="2" charset="-78"/>
              </a:rPr>
              <a:t>کـاملاً</a:t>
            </a:r>
            <a:r>
              <a:rPr lang="fa-IR" sz="2400" b="1" dirty="0">
                <a:cs typeface="2  Badr" panose="00000400000000000000" pitchFamily="2" charset="-78"/>
              </a:rPr>
              <a:t> </a:t>
            </a:r>
            <a:r>
              <a:rPr lang="fa-IR" sz="2400" b="1" dirty="0" err="1">
                <a:cs typeface="2  Badr" panose="00000400000000000000" pitchFamily="2" charset="-78"/>
              </a:rPr>
              <a:t>مـوجه</a:t>
            </a:r>
            <a:r>
              <a:rPr lang="fa-IR" sz="2400" b="1" dirty="0">
                <a:cs typeface="2  Badr" panose="00000400000000000000" pitchFamily="2" charset="-78"/>
              </a:rPr>
              <a:t> و عین عدل است</a:t>
            </a:r>
            <a:r>
              <a:rPr lang="fa-IR" sz="2400" b="1" dirty="0" smtClean="0">
                <a:cs typeface="2  Badr" panose="00000400000000000000" pitchFamily="2" charset="-78"/>
              </a:rPr>
              <a:t>.</a:t>
            </a:r>
            <a:endParaRPr lang="fa-IR" sz="2400" b="1" dirty="0">
              <a:cs typeface="2  Badr" panose="00000400000000000000" pitchFamily="2" charset="-78"/>
            </a:endParaRPr>
          </a:p>
        </p:txBody>
      </p:sp>
    </p:spTree>
    <p:extLst>
      <p:ext uri="{BB962C8B-B14F-4D97-AF65-F5344CB8AC3E}">
        <p14:creationId xmlns:p14="http://schemas.microsoft.com/office/powerpoint/2010/main" val="25804662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a:t>نحوه </a:t>
            </a:r>
            <a:r>
              <a:rPr lang="fa-IR" b="1" dirty="0" err="1"/>
              <a:t>پاسخ‌گویی</a:t>
            </a:r>
            <a:r>
              <a:rPr lang="fa-IR" b="1" dirty="0"/>
              <a:t> مخالفان‌ بهره‌ به‌ </a:t>
            </a:r>
            <a:r>
              <a:rPr lang="fa-IR" b="1" dirty="0" err="1"/>
              <a:t>نظریه‌ی</a:t>
            </a:r>
            <a:r>
              <a:rPr lang="fa-IR" b="1" dirty="0"/>
              <a:t> </a:t>
            </a:r>
            <a:r>
              <a:rPr lang="fa-IR" b="1" dirty="0" smtClean="0"/>
              <a:t>امساک</a:t>
            </a:r>
            <a:endParaRPr lang="en-US" dirty="0"/>
          </a:p>
        </p:txBody>
      </p:sp>
      <p:sp>
        <p:nvSpPr>
          <p:cNvPr id="3" name="Content Placeholder 2"/>
          <p:cNvSpPr>
            <a:spLocks noGrp="1"/>
          </p:cNvSpPr>
          <p:nvPr>
            <p:ph idx="1"/>
          </p:nvPr>
        </p:nvSpPr>
        <p:spPr>
          <a:xfrm>
            <a:off x="244699" y="2150773"/>
            <a:ext cx="11487955" cy="4572000"/>
          </a:xfrm>
        </p:spPr>
        <p:txBody>
          <a:bodyPr>
            <a:noAutofit/>
          </a:bodyPr>
          <a:lstStyle/>
          <a:p>
            <a:pPr algn="just" rtl="1"/>
            <a:r>
              <a:rPr lang="fa-IR" sz="2000" b="1" dirty="0">
                <a:cs typeface="2  Badr" panose="00000400000000000000" pitchFamily="2" charset="-78"/>
              </a:rPr>
              <a:t>منتقدان نظام </a:t>
            </a:r>
            <a:r>
              <a:rPr lang="fa-IR" sz="2000" b="1" dirty="0" err="1">
                <a:cs typeface="2  Badr" panose="00000400000000000000" pitchFamily="2" charset="-78"/>
              </a:rPr>
              <a:t>ربوی</a:t>
            </a:r>
            <a:r>
              <a:rPr lang="fa-IR" sz="2000" b="1" dirty="0">
                <a:cs typeface="2  Badr" panose="00000400000000000000" pitchFamily="2" charset="-78"/>
              </a:rPr>
              <a:t> بر این باورند‌ که‌ </a:t>
            </a:r>
            <a:r>
              <a:rPr lang="fa-IR" sz="2000" b="1" dirty="0" err="1">
                <a:cs typeface="2  Badr" panose="00000400000000000000" pitchFamily="2" charset="-78"/>
              </a:rPr>
              <a:t>نمی</a:t>
            </a:r>
            <a:r>
              <a:rPr lang="fa-IR" sz="2000" b="1" dirty="0">
                <a:cs typeface="2  Badr" panose="00000400000000000000" pitchFamily="2" charset="-78"/>
              </a:rPr>
              <a:t> توان با استناد به عنصر «</a:t>
            </a:r>
            <a:r>
              <a:rPr lang="fa-IR" sz="2000" b="1" dirty="0" err="1">
                <a:cs typeface="2  Badr" panose="00000400000000000000" pitchFamily="2" charset="-78"/>
              </a:rPr>
              <a:t>خویشتن‌داری</a:t>
            </a:r>
            <a:r>
              <a:rPr lang="fa-IR" sz="2000" b="1" dirty="0">
                <a:cs typeface="2  Badr" panose="00000400000000000000" pitchFamily="2" charset="-78"/>
              </a:rPr>
              <a:t>»، دریافت و پرداخت بهره را توجیه کرد. </a:t>
            </a:r>
            <a:r>
              <a:rPr lang="fa-IR" sz="2000" b="1" dirty="0" err="1">
                <a:cs typeface="2  Badr" panose="00000400000000000000" pitchFamily="2" charset="-78"/>
              </a:rPr>
              <a:t>نحوه‌ی</a:t>
            </a:r>
            <a:r>
              <a:rPr lang="fa-IR" sz="2000" b="1" dirty="0">
                <a:cs typeface="2  Badr" panose="00000400000000000000" pitchFamily="2" charset="-78"/>
              </a:rPr>
              <a:t> </a:t>
            </a:r>
            <a:r>
              <a:rPr lang="fa-IR" sz="2000" b="1" dirty="0" err="1">
                <a:cs typeface="2  Badr" panose="00000400000000000000" pitchFamily="2" charset="-78"/>
              </a:rPr>
              <a:t>ابـطال</a:t>
            </a:r>
            <a:r>
              <a:rPr lang="fa-IR" sz="2000" b="1" dirty="0">
                <a:cs typeface="2  Badr" panose="00000400000000000000" pitchFamily="2" charset="-78"/>
              </a:rPr>
              <a:t> </a:t>
            </a:r>
            <a:r>
              <a:rPr lang="fa-IR" sz="2000" b="1" dirty="0" err="1">
                <a:cs typeface="2  Badr" panose="00000400000000000000" pitchFamily="2" charset="-78"/>
              </a:rPr>
              <a:t>نـظریه‌ی</a:t>
            </a:r>
            <a:r>
              <a:rPr lang="fa-IR" sz="2000" b="1" dirty="0">
                <a:cs typeface="2  Badr" panose="00000400000000000000" pitchFamily="2" charset="-78"/>
              </a:rPr>
              <a:t> امساک، توسط‌ </a:t>
            </a:r>
            <a:r>
              <a:rPr lang="fa-IR" sz="2000" b="1" dirty="0" err="1">
                <a:cs typeface="2  Badr" panose="00000400000000000000" pitchFamily="2" charset="-78"/>
              </a:rPr>
              <a:t>منقدان</a:t>
            </a:r>
            <a:r>
              <a:rPr lang="fa-IR" sz="2000" b="1" dirty="0">
                <a:cs typeface="2  Badr" panose="00000400000000000000" pitchFamily="2" charset="-78"/>
              </a:rPr>
              <a:t>‌ مزبور،‌ به این صورت است که آنان از طریق تحلیل </a:t>
            </a:r>
            <a:r>
              <a:rPr lang="fa-IR" sz="2000" b="1" dirty="0" err="1">
                <a:cs typeface="2  Badr" panose="00000400000000000000" pitchFamily="2" charset="-78"/>
              </a:rPr>
              <a:t>انگیزه‌های</a:t>
            </a:r>
            <a:r>
              <a:rPr lang="fa-IR" sz="2000" b="1" dirty="0">
                <a:cs typeface="2  Badr" panose="00000400000000000000" pitchFamily="2" charset="-78"/>
              </a:rPr>
              <a:t>‌ </a:t>
            </a:r>
            <a:r>
              <a:rPr lang="fa-IR" sz="2000" b="1" dirty="0" err="1">
                <a:cs typeface="2  Badr" panose="00000400000000000000" pitchFamily="2" charset="-78"/>
              </a:rPr>
              <a:t>پس‌انداز</a:t>
            </a:r>
            <a:r>
              <a:rPr lang="fa-IR" sz="2000" b="1" dirty="0">
                <a:cs typeface="2  Badr" panose="00000400000000000000" pitchFamily="2" charset="-78"/>
              </a:rPr>
              <a:t> </a:t>
            </a:r>
            <a:r>
              <a:rPr lang="fa-IR" sz="2000" b="1" dirty="0" err="1">
                <a:cs typeface="2  Badr" panose="00000400000000000000" pitchFamily="2" charset="-78"/>
              </a:rPr>
              <a:t>کنندگان</a:t>
            </a:r>
            <a:r>
              <a:rPr lang="fa-IR" sz="2000" b="1" dirty="0">
                <a:cs typeface="2  Badr" panose="00000400000000000000" pitchFamily="2" charset="-78"/>
              </a:rPr>
              <a:t>، ظاهرا به این جمع بندی </a:t>
            </a:r>
            <a:r>
              <a:rPr lang="fa-IR" sz="2000" b="1" dirty="0" err="1">
                <a:cs typeface="2  Badr" panose="00000400000000000000" pitchFamily="2" charset="-78"/>
              </a:rPr>
              <a:t>می‌رسند</a:t>
            </a:r>
            <a:r>
              <a:rPr lang="fa-IR" sz="2000" b="1" dirty="0">
                <a:cs typeface="2  Badr" panose="00000400000000000000" pitchFamily="2" charset="-78"/>
              </a:rPr>
              <a:t> که </a:t>
            </a:r>
            <a:r>
              <a:rPr lang="fa-IR" sz="2000" b="1" dirty="0" err="1">
                <a:cs typeface="2  Badr" panose="00000400000000000000" pitchFamily="2" charset="-78"/>
              </a:rPr>
              <a:t>نـمی</a:t>
            </a:r>
            <a:r>
              <a:rPr lang="fa-IR" sz="2000" b="1" dirty="0">
                <a:cs typeface="2  Badr" panose="00000400000000000000" pitchFamily="2" charset="-78"/>
              </a:rPr>
              <a:t> </a:t>
            </a:r>
            <a:r>
              <a:rPr lang="fa-IR" sz="2000" b="1" dirty="0" err="1">
                <a:cs typeface="2  Badr" panose="00000400000000000000" pitchFamily="2" charset="-78"/>
              </a:rPr>
              <a:t>تـوان</a:t>
            </a:r>
            <a:r>
              <a:rPr lang="fa-IR" sz="2000" b="1" dirty="0">
                <a:cs typeface="2  Badr" panose="00000400000000000000" pitchFamily="2" charset="-78"/>
              </a:rPr>
              <a:t> بهره را با </a:t>
            </a:r>
            <a:r>
              <a:rPr lang="fa-IR" sz="2000" b="1" dirty="0" err="1">
                <a:cs typeface="2  Badr" panose="00000400000000000000" pitchFamily="2" charset="-78"/>
              </a:rPr>
              <a:t>خویشتن‌داری</a:t>
            </a:r>
            <a:r>
              <a:rPr lang="fa-IR" sz="2000" b="1" dirty="0">
                <a:cs typeface="2  Badr" panose="00000400000000000000" pitchFamily="2" charset="-78"/>
              </a:rPr>
              <a:t> که </a:t>
            </a:r>
            <a:r>
              <a:rPr lang="fa-IR" sz="2000" b="1" dirty="0" err="1">
                <a:cs typeface="2  Badr" panose="00000400000000000000" pitchFamily="2" charset="-78"/>
              </a:rPr>
              <a:t>جـوهره‌ی</a:t>
            </a:r>
            <a:r>
              <a:rPr lang="fa-IR" sz="2000" b="1" dirty="0">
                <a:cs typeface="2  Badr" panose="00000400000000000000" pitchFamily="2" charset="-78"/>
              </a:rPr>
              <a:t> </a:t>
            </a:r>
            <a:r>
              <a:rPr lang="fa-IR" sz="2000" b="1" dirty="0" err="1">
                <a:cs typeface="2  Badr" panose="00000400000000000000" pitchFamily="2" charset="-78"/>
              </a:rPr>
              <a:t>نـظریه‌ی</a:t>
            </a:r>
            <a:r>
              <a:rPr lang="fa-IR" sz="2000" b="1" dirty="0">
                <a:cs typeface="2  Badr" panose="00000400000000000000" pitchFamily="2" charset="-78"/>
              </a:rPr>
              <a:t>‌ امساک‌ است،‌ توجیه نمود</a:t>
            </a:r>
            <a:r>
              <a:rPr lang="fa-IR" sz="2000" b="1" dirty="0" smtClean="0">
                <a:cs typeface="2  Badr" panose="00000400000000000000" pitchFamily="2" charset="-78"/>
              </a:rPr>
              <a:t>.</a:t>
            </a:r>
            <a:endParaRPr lang="fa-IR" sz="2000" b="1" dirty="0">
              <a:cs typeface="2  Badr" panose="00000400000000000000" pitchFamily="2" charset="-78"/>
            </a:endParaRPr>
          </a:p>
          <a:p>
            <a:pPr algn="just" rtl="1"/>
            <a:r>
              <a:rPr lang="fa-IR" sz="2000" b="1" dirty="0">
                <a:cs typeface="2  Badr" panose="00000400000000000000" pitchFamily="2" charset="-78"/>
              </a:rPr>
              <a:t>محمد انور، اقتصاددان مسلمان، چگونگی رد این نظریه‌ را‌ بدین صورت توضیح می‌دهد</a:t>
            </a:r>
            <a:r>
              <a:rPr lang="fa-IR" sz="2000" b="1" dirty="0" smtClean="0">
                <a:cs typeface="2  Badr" panose="00000400000000000000" pitchFamily="2" charset="-78"/>
              </a:rPr>
              <a:t>:</a:t>
            </a:r>
          </a:p>
          <a:p>
            <a:pPr algn="just" rtl="1"/>
            <a:r>
              <a:rPr lang="fa-IR" sz="2000" b="1" dirty="0" smtClean="0">
                <a:cs typeface="2  Badr" panose="00000400000000000000" pitchFamily="2" charset="-78"/>
              </a:rPr>
              <a:t>... مخالفین این نظریه </a:t>
            </a:r>
            <a:r>
              <a:rPr lang="fa-IR" sz="2000" b="1" dirty="0" err="1" smtClean="0">
                <a:cs typeface="2  Badr" panose="00000400000000000000" pitchFamily="2" charset="-78"/>
              </a:rPr>
              <a:t>می‌گویند</a:t>
            </a:r>
            <a:r>
              <a:rPr lang="fa-IR" sz="2000" b="1" dirty="0" smtClean="0">
                <a:cs typeface="2  Badr" panose="00000400000000000000" pitchFamily="2" charset="-78"/>
              </a:rPr>
              <a:t> که </a:t>
            </a:r>
            <a:r>
              <a:rPr lang="fa-IR" sz="2000" b="1" dirty="0" err="1" smtClean="0">
                <a:cs typeface="2  Badr" panose="00000400000000000000" pitchFamily="2" charset="-78"/>
              </a:rPr>
              <a:t>پس‌انداز</a:t>
            </a:r>
            <a:r>
              <a:rPr lang="fa-IR" sz="2000" b="1" dirty="0" smtClean="0">
                <a:cs typeface="2  Badr" panose="00000400000000000000" pitchFamily="2" charset="-78"/>
              </a:rPr>
              <a:t> </a:t>
            </a:r>
            <a:r>
              <a:rPr lang="fa-IR" sz="2000" b="1" dirty="0" err="1" smtClean="0">
                <a:cs typeface="2  Badr" panose="00000400000000000000" pitchFamily="2" charset="-78"/>
              </a:rPr>
              <a:t>کنندگان</a:t>
            </a:r>
            <a:r>
              <a:rPr lang="fa-IR" sz="2000" b="1" dirty="0" smtClean="0">
                <a:cs typeface="2  Badr" panose="00000400000000000000" pitchFamily="2" charset="-78"/>
              </a:rPr>
              <a:t> را </a:t>
            </a:r>
            <a:r>
              <a:rPr lang="fa-IR" sz="2000" b="1" dirty="0" err="1" smtClean="0">
                <a:cs typeface="2  Badr" panose="00000400000000000000" pitchFamily="2" charset="-78"/>
              </a:rPr>
              <a:t>می‌توان</a:t>
            </a:r>
            <a:r>
              <a:rPr lang="fa-IR" sz="2000" b="1" dirty="0" smtClean="0">
                <a:cs typeface="2  Badr" panose="00000400000000000000" pitchFamily="2" charset="-78"/>
              </a:rPr>
              <a:t> به </a:t>
            </a:r>
            <a:r>
              <a:rPr lang="fa-IR" sz="2000" b="1" dirty="0" err="1" smtClean="0">
                <a:cs typeface="2  Badr" panose="00000400000000000000" pitchFamily="2" charset="-78"/>
              </a:rPr>
              <a:t>سـه</a:t>
            </a:r>
            <a:r>
              <a:rPr lang="fa-IR" sz="2000" b="1" dirty="0" smtClean="0">
                <a:cs typeface="2  Badr" panose="00000400000000000000" pitchFamily="2" charset="-78"/>
              </a:rPr>
              <a:t>‌ </a:t>
            </a:r>
            <a:r>
              <a:rPr lang="fa-IR" sz="2000" b="1" dirty="0" err="1" smtClean="0">
                <a:cs typeface="2  Badr" panose="00000400000000000000" pitchFamily="2" charset="-78"/>
              </a:rPr>
              <a:t>گـروه</a:t>
            </a:r>
            <a:r>
              <a:rPr lang="fa-IR" sz="2000" b="1" dirty="0" smtClean="0">
                <a:cs typeface="2  Badr" panose="00000400000000000000" pitchFamily="2" charset="-78"/>
              </a:rPr>
              <a:t>‌ تقسیم‌ نمود که </a:t>
            </a:r>
            <a:r>
              <a:rPr lang="fa-IR" sz="2000" b="1" dirty="0" err="1" smtClean="0">
                <a:cs typeface="2  Badr" panose="00000400000000000000" pitchFamily="2" charset="-78"/>
              </a:rPr>
              <a:t>عـبارتند</a:t>
            </a:r>
            <a:r>
              <a:rPr lang="fa-IR" sz="2000" b="1" dirty="0" smtClean="0">
                <a:cs typeface="2  Badr" panose="00000400000000000000" pitchFamily="2" charset="-78"/>
              </a:rPr>
              <a:t> از: </a:t>
            </a:r>
            <a:r>
              <a:rPr lang="fa-IR" sz="2000" b="1" dirty="0" err="1" smtClean="0">
                <a:cs typeface="2  Badr" panose="00000400000000000000" pitchFamily="2" charset="-78"/>
              </a:rPr>
              <a:t>دارنـدگان</a:t>
            </a:r>
            <a:r>
              <a:rPr lang="fa-IR" sz="2000" b="1" dirty="0" smtClean="0">
                <a:cs typeface="2  Badr" panose="00000400000000000000" pitchFamily="2" charset="-78"/>
              </a:rPr>
              <a:t> درآمد بالا، دارندگان درآمد متوسط و بالاخره‌ دارندگان‌ درآمد‌ پایین. کسانی که جزء دارندگان درآمد بالا قرار دارند، </a:t>
            </a:r>
            <a:r>
              <a:rPr lang="fa-IR" sz="2000" b="1" dirty="0" err="1" smtClean="0">
                <a:cs typeface="2  Badr" panose="00000400000000000000" pitchFamily="2" charset="-78"/>
              </a:rPr>
              <a:t>چاره‌ای</a:t>
            </a:r>
            <a:r>
              <a:rPr lang="fa-IR" sz="2000" b="1" dirty="0" smtClean="0">
                <a:cs typeface="2  Badr" panose="00000400000000000000" pitchFamily="2" charset="-78"/>
              </a:rPr>
              <a:t> جز </a:t>
            </a:r>
            <a:r>
              <a:rPr lang="fa-IR" sz="2000" b="1" dirty="0" err="1" smtClean="0">
                <a:cs typeface="2  Badr" panose="00000400000000000000" pitchFamily="2" charset="-78"/>
              </a:rPr>
              <a:t>پس‌انداز</a:t>
            </a:r>
            <a:r>
              <a:rPr lang="fa-IR" sz="2000" b="1" dirty="0" smtClean="0">
                <a:cs typeface="2  Badr" panose="00000400000000000000" pitchFamily="2" charset="-78"/>
              </a:rPr>
              <a:t> ندارند؛ چرا‌ که‌ آنها‌ به هیچ وجه </a:t>
            </a:r>
            <a:r>
              <a:rPr lang="fa-IR" sz="2000" b="1" dirty="0" err="1" smtClean="0">
                <a:cs typeface="2  Badr" panose="00000400000000000000" pitchFamily="2" charset="-78"/>
              </a:rPr>
              <a:t>نمی</a:t>
            </a:r>
            <a:r>
              <a:rPr lang="fa-IR" sz="2000" b="1" dirty="0" smtClean="0">
                <a:cs typeface="2  Badr" panose="00000400000000000000" pitchFamily="2" charset="-78"/>
              </a:rPr>
              <a:t> توانند </a:t>
            </a:r>
            <a:r>
              <a:rPr lang="fa-IR" sz="2000" b="1" dirty="0" err="1" smtClean="0">
                <a:cs typeface="2  Badr" panose="00000400000000000000" pitchFamily="2" charset="-78"/>
              </a:rPr>
              <a:t>تـمام</a:t>
            </a:r>
            <a:r>
              <a:rPr lang="fa-IR" sz="2000" b="1" dirty="0" smtClean="0">
                <a:cs typeface="2  Badr" panose="00000400000000000000" pitchFamily="2" charset="-78"/>
              </a:rPr>
              <a:t> </a:t>
            </a:r>
            <a:r>
              <a:rPr lang="fa-IR" sz="2000" b="1" dirty="0" err="1" smtClean="0">
                <a:cs typeface="2  Badr" panose="00000400000000000000" pitchFamily="2" charset="-78"/>
              </a:rPr>
              <a:t>مـنابع</a:t>
            </a:r>
            <a:r>
              <a:rPr lang="fa-IR" sz="2000" b="1" dirty="0" smtClean="0">
                <a:cs typeface="2  Badr" panose="00000400000000000000" pitchFamily="2" charset="-78"/>
              </a:rPr>
              <a:t> خود را مصرف نمایند. بنابراین در </a:t>
            </a:r>
            <a:r>
              <a:rPr lang="fa-IR" sz="2000" b="1" dirty="0" err="1" smtClean="0">
                <a:cs typeface="2  Badr" panose="00000400000000000000" pitchFamily="2" charset="-78"/>
              </a:rPr>
              <a:t>پس‌انداز</a:t>
            </a:r>
            <a:r>
              <a:rPr lang="fa-IR" sz="2000" b="1" dirty="0" smtClean="0">
                <a:cs typeface="2  Badr" panose="00000400000000000000" pitchFamily="2" charset="-78"/>
              </a:rPr>
              <a:t>‌ این‌ طبقه امساک جایی ندارد و لذا اگر چنانچه بهره حذف شود، در این‌ نوع‌ </a:t>
            </a:r>
            <a:r>
              <a:rPr lang="fa-IR" sz="2000" b="1" dirty="0" err="1" smtClean="0">
                <a:cs typeface="2  Badr" panose="00000400000000000000" pitchFamily="2" charset="-78"/>
              </a:rPr>
              <a:t>پس‌انداز</a:t>
            </a:r>
            <a:r>
              <a:rPr lang="fa-IR" sz="2000" b="1" dirty="0" smtClean="0">
                <a:cs typeface="2  Badr" panose="00000400000000000000" pitchFamily="2" charset="-78"/>
              </a:rPr>
              <a:t>‌ تغییری حاصل </a:t>
            </a:r>
            <a:r>
              <a:rPr lang="fa-IR" sz="2000" b="1" dirty="0" err="1" smtClean="0">
                <a:cs typeface="2  Badr" panose="00000400000000000000" pitchFamily="2" charset="-78"/>
              </a:rPr>
              <a:t>نمی</a:t>
            </a:r>
            <a:r>
              <a:rPr lang="fa-IR" sz="2000" b="1" dirty="0" smtClean="0">
                <a:cs typeface="2  Badr" panose="00000400000000000000" pitchFamily="2" charset="-78"/>
              </a:rPr>
              <a:t> شود. کسانی که دارای درآمد متوسط </a:t>
            </a:r>
            <a:r>
              <a:rPr lang="fa-IR" sz="2000" b="1" dirty="0" err="1" smtClean="0">
                <a:cs typeface="2  Badr" panose="00000400000000000000" pitchFamily="2" charset="-78"/>
              </a:rPr>
              <a:t>می‌باشند</a:t>
            </a:r>
            <a:r>
              <a:rPr lang="fa-IR" sz="2000" b="1" dirty="0" smtClean="0">
                <a:cs typeface="2  Badr" panose="00000400000000000000" pitchFamily="2" charset="-78"/>
              </a:rPr>
              <a:t> احتمالاً </a:t>
            </a:r>
            <a:r>
              <a:rPr lang="fa-IR" sz="2000" b="1" dirty="0" err="1" smtClean="0">
                <a:cs typeface="2  Badr" panose="00000400000000000000" pitchFamily="2" charset="-78"/>
              </a:rPr>
              <a:t>می‌توانند</a:t>
            </a:r>
            <a:r>
              <a:rPr lang="fa-IR" sz="2000" b="1" dirty="0" smtClean="0">
                <a:cs typeface="2  Badr" panose="00000400000000000000" pitchFamily="2" charset="-78"/>
              </a:rPr>
              <a:t> </a:t>
            </a:r>
            <a:r>
              <a:rPr lang="fa-IR" sz="2000" b="1" dirty="0" err="1" smtClean="0">
                <a:cs typeface="2  Badr" panose="00000400000000000000" pitchFamily="2" charset="-78"/>
              </a:rPr>
              <a:t>هـمه‌ی</a:t>
            </a:r>
            <a:r>
              <a:rPr lang="fa-IR" sz="2000" b="1" dirty="0" smtClean="0">
                <a:cs typeface="2  Badr" panose="00000400000000000000" pitchFamily="2" charset="-78"/>
              </a:rPr>
              <a:t> </a:t>
            </a:r>
            <a:r>
              <a:rPr lang="fa-IR" sz="2000" b="1" dirty="0" err="1" smtClean="0">
                <a:cs typeface="2  Badr" panose="00000400000000000000" pitchFamily="2" charset="-78"/>
              </a:rPr>
              <a:t>درآمـد</a:t>
            </a:r>
            <a:r>
              <a:rPr lang="fa-IR" sz="2000" b="1" dirty="0" smtClean="0">
                <a:cs typeface="2  Badr" panose="00000400000000000000" pitchFamily="2" charset="-78"/>
              </a:rPr>
              <a:t>‌ خود‌ را </a:t>
            </a:r>
            <a:r>
              <a:rPr lang="fa-IR" sz="2000" b="1" dirty="0" err="1" smtClean="0">
                <a:cs typeface="2  Badr" panose="00000400000000000000" pitchFamily="2" charset="-78"/>
              </a:rPr>
              <a:t>مـصرف</a:t>
            </a:r>
            <a:r>
              <a:rPr lang="fa-IR" sz="2000" b="1" dirty="0" smtClean="0">
                <a:cs typeface="2  Badr" panose="00000400000000000000" pitchFamily="2" charset="-78"/>
              </a:rPr>
              <a:t> نمایند، ولی قسمتی از آن را </a:t>
            </a:r>
            <a:r>
              <a:rPr lang="fa-IR" sz="2000" b="1" dirty="0" err="1" smtClean="0">
                <a:cs typeface="2  Badr" panose="00000400000000000000" pitchFamily="2" charset="-78"/>
              </a:rPr>
              <a:t>پس‌انداز</a:t>
            </a:r>
            <a:r>
              <a:rPr lang="fa-IR" sz="2000" b="1" dirty="0" smtClean="0">
                <a:cs typeface="2  Badr" panose="00000400000000000000" pitchFamily="2" charset="-78"/>
              </a:rPr>
              <a:t> </a:t>
            </a:r>
            <a:r>
              <a:rPr lang="fa-IR" sz="2000" b="1" dirty="0" err="1" smtClean="0">
                <a:cs typeface="2  Badr" panose="00000400000000000000" pitchFamily="2" charset="-78"/>
              </a:rPr>
              <a:t>می‌کنند</a:t>
            </a:r>
            <a:r>
              <a:rPr lang="fa-IR" sz="2000" b="1" dirty="0" smtClean="0">
                <a:cs typeface="2  Badr" panose="00000400000000000000" pitchFamily="2" charset="-78"/>
              </a:rPr>
              <a:t>. حال باید دید‌ چرا‌ این‌ گروه از افراد، علی رغم این که اغلب </a:t>
            </a:r>
            <a:r>
              <a:rPr lang="fa-IR" sz="2000" b="1" dirty="0" err="1" smtClean="0">
                <a:cs typeface="2  Badr" panose="00000400000000000000" pitchFamily="2" charset="-78"/>
              </a:rPr>
              <a:t>امـیال</a:t>
            </a:r>
            <a:r>
              <a:rPr lang="fa-IR" sz="2000" b="1" dirty="0" smtClean="0">
                <a:cs typeface="2  Badr" panose="00000400000000000000" pitchFamily="2" charset="-78"/>
              </a:rPr>
              <a:t> فعلی آنها مشخص تر و ضروری‌ تر‌ از </a:t>
            </a:r>
            <a:r>
              <a:rPr lang="fa-IR" sz="2000" b="1" dirty="0">
                <a:cs typeface="2  Badr" panose="00000400000000000000" pitchFamily="2" charset="-78"/>
              </a:rPr>
              <a:t>امیال آتی آنان </a:t>
            </a:r>
            <a:r>
              <a:rPr lang="fa-IR" sz="2000" b="1" dirty="0" err="1">
                <a:cs typeface="2  Badr" panose="00000400000000000000" pitchFamily="2" charset="-78"/>
              </a:rPr>
              <a:t>می‌باشد</a:t>
            </a:r>
            <a:r>
              <a:rPr lang="fa-IR" sz="2000" b="1" dirty="0">
                <a:cs typeface="2  Badr" panose="00000400000000000000" pitchFamily="2" charset="-78"/>
              </a:rPr>
              <a:t>، اقدام </a:t>
            </a:r>
            <a:r>
              <a:rPr lang="fa-IR" sz="2000" b="1" dirty="0" err="1">
                <a:cs typeface="2  Badr" panose="00000400000000000000" pitchFamily="2" charset="-78"/>
              </a:rPr>
              <a:t>بـه</a:t>
            </a:r>
            <a:r>
              <a:rPr lang="fa-IR" sz="2000" b="1" dirty="0">
                <a:cs typeface="2  Badr" panose="00000400000000000000" pitchFamily="2" charset="-78"/>
              </a:rPr>
              <a:t> پسـ‌انداز </a:t>
            </a:r>
            <a:r>
              <a:rPr lang="fa-IR" sz="2000" b="1" dirty="0" err="1">
                <a:cs typeface="2  Badr" panose="00000400000000000000" pitchFamily="2" charset="-78"/>
              </a:rPr>
              <a:t>مـی‌نمایند</a:t>
            </a:r>
            <a:r>
              <a:rPr lang="fa-IR" sz="2000" b="1" dirty="0">
                <a:cs typeface="2  Badr" panose="00000400000000000000" pitchFamily="2" charset="-78"/>
              </a:rPr>
              <a:t>. چنین استدلال می‌ شود‌ که‌ اینان برای به دست آوردن یک نفع </a:t>
            </a:r>
            <a:r>
              <a:rPr lang="fa-IR" sz="2000" b="1" dirty="0" err="1">
                <a:cs typeface="2  Badr" panose="00000400000000000000" pitchFamily="2" charset="-78"/>
              </a:rPr>
              <a:t>غایی</a:t>
            </a:r>
            <a:r>
              <a:rPr lang="fa-IR" sz="2000" b="1" dirty="0">
                <a:cs typeface="2  Badr" panose="00000400000000000000" pitchFamily="2" charset="-78"/>
              </a:rPr>
              <a:t> در آینده، نظیر توانایی مقابله </a:t>
            </a:r>
            <a:r>
              <a:rPr lang="fa-IR" sz="2000" b="1" dirty="0" err="1">
                <a:cs typeface="2  Badr" panose="00000400000000000000" pitchFamily="2" charset="-78"/>
              </a:rPr>
              <a:t>بـا</a:t>
            </a:r>
            <a:r>
              <a:rPr lang="fa-IR" sz="2000" b="1" dirty="0">
                <a:cs typeface="2  Badr" panose="00000400000000000000" pitchFamily="2" charset="-78"/>
              </a:rPr>
              <a:t> ‌ ‌</a:t>
            </a:r>
            <a:r>
              <a:rPr lang="fa-IR" sz="2000" b="1" dirty="0" err="1">
                <a:cs typeface="2  Badr" panose="00000400000000000000" pitchFamily="2" charset="-78"/>
              </a:rPr>
              <a:t>حـوادث</a:t>
            </a:r>
            <a:r>
              <a:rPr lang="fa-IR" sz="2000" b="1" dirty="0">
                <a:cs typeface="2  Badr" panose="00000400000000000000" pitchFamily="2" charset="-78"/>
              </a:rPr>
              <a:t>‌ </a:t>
            </a:r>
            <a:r>
              <a:rPr lang="fa-IR" sz="2000" b="1" dirty="0" err="1">
                <a:cs typeface="2  Badr" panose="00000400000000000000" pitchFamily="2" charset="-78"/>
              </a:rPr>
              <a:t>غیرمترقبه</a:t>
            </a:r>
            <a:r>
              <a:rPr lang="fa-IR" sz="2000" b="1" dirty="0">
                <a:cs typeface="2  Badr" panose="00000400000000000000" pitchFamily="2" charset="-78"/>
              </a:rPr>
              <a:t>،‌ به‌ این فداکاری در زمان حال مبادرت </a:t>
            </a:r>
            <a:r>
              <a:rPr lang="fa-IR" sz="2000" b="1" dirty="0" err="1">
                <a:cs typeface="2  Badr" panose="00000400000000000000" pitchFamily="2" charset="-78"/>
              </a:rPr>
              <a:t>می‌ورزند</a:t>
            </a:r>
            <a:r>
              <a:rPr lang="fa-IR" sz="2000" b="1" dirty="0">
                <a:cs typeface="2  Badr" panose="00000400000000000000" pitchFamily="2" charset="-78"/>
              </a:rPr>
              <a:t>. اعضای این گروه به پسـ‌انداز‌ رویـ‌ </a:t>
            </a:r>
            <a:r>
              <a:rPr lang="fa-IR" sz="2000" b="1" dirty="0" err="1">
                <a:cs typeface="2  Badr" panose="00000400000000000000" pitchFamily="2" charset="-78"/>
              </a:rPr>
              <a:t>مـی‌آورند</a:t>
            </a:r>
            <a:r>
              <a:rPr lang="fa-IR" sz="2000" b="1" dirty="0">
                <a:cs typeface="2  Badr" panose="00000400000000000000" pitchFamily="2" charset="-78"/>
              </a:rPr>
              <a:t>، چرا که انتظار دارند با به تعویق انداختن مصرف خود بتوانند </a:t>
            </a:r>
            <a:r>
              <a:rPr lang="fa-IR" sz="2000" b="1" dirty="0" err="1">
                <a:cs typeface="2  Badr" panose="00000400000000000000" pitchFamily="2" charset="-78"/>
              </a:rPr>
              <a:t>مطلوبیت</a:t>
            </a:r>
            <a:r>
              <a:rPr lang="fa-IR" sz="2000" b="1" dirty="0">
                <a:cs typeface="2  Badr" panose="00000400000000000000" pitchFamily="2" charset="-78"/>
              </a:rPr>
              <a:t> بیشتری را به‌ </a:t>
            </a:r>
            <a:r>
              <a:rPr lang="fa-IR" sz="2000" b="1" dirty="0" err="1">
                <a:cs typeface="2  Badr" panose="00000400000000000000" pitchFamily="2" charset="-78"/>
              </a:rPr>
              <a:t>دسـت</a:t>
            </a:r>
            <a:r>
              <a:rPr lang="fa-IR" sz="2000" b="1" dirty="0">
                <a:cs typeface="2  Badr" panose="00000400000000000000" pitchFamily="2" charset="-78"/>
              </a:rPr>
              <a:t>‌ آورند. این برد </a:t>
            </a:r>
            <a:r>
              <a:rPr lang="fa-IR" sz="2000" b="1" dirty="0" err="1">
                <a:cs typeface="2  Badr" panose="00000400000000000000" pitchFamily="2" charset="-78"/>
              </a:rPr>
              <a:t>مطلوبیت</a:t>
            </a:r>
            <a:r>
              <a:rPr lang="fa-IR" sz="2000" b="1" dirty="0">
                <a:cs typeface="2  Badr" panose="00000400000000000000" pitchFamily="2" charset="-78"/>
              </a:rPr>
              <a:t> برای تشویق آنها به </a:t>
            </a:r>
            <a:r>
              <a:rPr lang="fa-IR" sz="2000" b="1" dirty="0" err="1">
                <a:cs typeface="2  Badr" panose="00000400000000000000" pitchFamily="2" charset="-78"/>
              </a:rPr>
              <a:t>پس‌انداز</a:t>
            </a:r>
            <a:r>
              <a:rPr lang="fa-IR" sz="2000" b="1" dirty="0">
                <a:cs typeface="2  Badr" panose="00000400000000000000" pitchFamily="2" charset="-78"/>
              </a:rPr>
              <a:t>، بدون </a:t>
            </a:r>
            <a:r>
              <a:rPr lang="fa-IR" sz="2000" b="1" dirty="0" err="1">
                <a:cs typeface="2  Badr" panose="00000400000000000000" pitchFamily="2" charset="-78"/>
              </a:rPr>
              <a:t>هرنوع</a:t>
            </a:r>
            <a:r>
              <a:rPr lang="fa-IR" sz="2000" b="1" dirty="0">
                <a:cs typeface="2  Badr" panose="00000400000000000000" pitchFamily="2" charset="-78"/>
              </a:rPr>
              <a:t> مشوق‌ </a:t>
            </a:r>
            <a:r>
              <a:rPr lang="fa-IR" sz="2000" b="1" dirty="0" err="1">
                <a:cs typeface="2  Badr" panose="00000400000000000000" pitchFamily="2" charset="-78"/>
              </a:rPr>
              <a:t>دیـگری</a:t>
            </a:r>
            <a:r>
              <a:rPr lang="fa-IR" sz="2000" b="1" dirty="0">
                <a:cs typeface="2  Badr" panose="00000400000000000000" pitchFamily="2" charset="-78"/>
              </a:rPr>
              <a:t>‌ نظیر بهره، کفایت </a:t>
            </a:r>
            <a:r>
              <a:rPr lang="fa-IR" sz="2000" b="1" dirty="0" err="1">
                <a:cs typeface="2  Badr" panose="00000400000000000000" pitchFamily="2" charset="-78"/>
              </a:rPr>
              <a:t>مـی‌کند</a:t>
            </a:r>
            <a:r>
              <a:rPr lang="fa-IR" sz="2000" b="1" dirty="0">
                <a:cs typeface="2  Badr" panose="00000400000000000000" pitchFamily="2" charset="-78"/>
              </a:rPr>
              <a:t>. </a:t>
            </a:r>
            <a:r>
              <a:rPr lang="fa-IR" sz="2000" b="1" dirty="0" err="1">
                <a:cs typeface="2  Badr" panose="00000400000000000000" pitchFamily="2" charset="-78"/>
              </a:rPr>
              <a:t>کـسانی</a:t>
            </a:r>
            <a:r>
              <a:rPr lang="fa-IR" sz="2000" b="1" dirty="0">
                <a:cs typeface="2  Badr" panose="00000400000000000000" pitchFamily="2" charset="-78"/>
              </a:rPr>
              <a:t> که در‌ </a:t>
            </a:r>
            <a:r>
              <a:rPr lang="fa-IR" sz="2000" b="1" dirty="0" err="1">
                <a:cs typeface="2  Badr" panose="00000400000000000000" pitchFamily="2" charset="-78"/>
              </a:rPr>
              <a:t>طبقه‌ی</a:t>
            </a:r>
            <a:r>
              <a:rPr lang="fa-IR" sz="2000" b="1" dirty="0">
                <a:cs typeface="2  Badr" panose="00000400000000000000" pitchFamily="2" charset="-78"/>
              </a:rPr>
              <a:t>‌ کم‌ درآمد قرار دارند، احتمالاً، نخواهند توانست به‌ هیچ‌ وجه </a:t>
            </a:r>
            <a:r>
              <a:rPr lang="fa-IR" sz="2000" b="1" dirty="0" err="1">
                <a:cs typeface="2  Badr" panose="00000400000000000000" pitchFamily="2" charset="-78"/>
              </a:rPr>
              <a:t>پس‌انداز</a:t>
            </a:r>
            <a:r>
              <a:rPr lang="fa-IR" sz="2000" b="1" dirty="0">
                <a:cs typeface="2  Badr" panose="00000400000000000000" pitchFamily="2" charset="-78"/>
              </a:rPr>
              <a:t> نمایند. اگر چنانچه </a:t>
            </a:r>
            <a:r>
              <a:rPr lang="fa-IR" sz="2000" b="1" dirty="0" err="1">
                <a:cs typeface="2  Badr" panose="00000400000000000000" pitchFamily="2" charset="-78"/>
              </a:rPr>
              <a:t>پس‌انداز</a:t>
            </a:r>
            <a:r>
              <a:rPr lang="fa-IR" sz="2000" b="1" dirty="0">
                <a:cs typeface="2  Badr" panose="00000400000000000000" pitchFamily="2" charset="-78"/>
              </a:rPr>
              <a:t> کنند این کار با فداکاری ممکن است،‌ اگرچه‌ </a:t>
            </a:r>
            <a:r>
              <a:rPr lang="fa-IR" sz="2000" b="1" dirty="0" err="1">
                <a:cs typeface="2  Badr" panose="00000400000000000000" pitchFamily="2" charset="-78"/>
              </a:rPr>
              <a:t>پس‌انداز</a:t>
            </a:r>
            <a:r>
              <a:rPr lang="fa-IR" sz="2000" b="1" dirty="0">
                <a:cs typeface="2  Badr" panose="00000400000000000000" pitchFamily="2" charset="-78"/>
              </a:rPr>
              <a:t> آنها احتمالاً ناچیز خواهد‌ </a:t>
            </a:r>
            <a:r>
              <a:rPr lang="fa-IR" sz="2000" b="1" dirty="0" err="1">
                <a:cs typeface="2  Badr" panose="00000400000000000000" pitchFamily="2" charset="-78"/>
              </a:rPr>
              <a:t>بـود</a:t>
            </a:r>
            <a:r>
              <a:rPr lang="fa-IR" sz="2000" b="1" dirty="0">
                <a:cs typeface="2  Badr" panose="00000400000000000000" pitchFamily="2" charset="-78"/>
              </a:rPr>
              <a:t>.‌</a:t>
            </a:r>
          </a:p>
          <a:p>
            <a:pPr algn="just" rtl="1"/>
            <a:endParaRPr lang="fa-IR" sz="2000" b="1" dirty="0">
              <a:cs typeface="2  Badr" panose="00000400000000000000" pitchFamily="2" charset="-78"/>
            </a:endParaRPr>
          </a:p>
          <a:p>
            <a:pPr marL="0" indent="0" algn="just" rtl="1">
              <a:buNone/>
            </a:pPr>
            <a:endParaRPr lang="fa-IR" sz="2000" b="1" dirty="0">
              <a:cs typeface="2  Badr" panose="00000400000000000000" pitchFamily="2" charset="-78"/>
            </a:endParaRPr>
          </a:p>
        </p:txBody>
      </p:sp>
    </p:spTree>
    <p:extLst>
      <p:ext uri="{BB962C8B-B14F-4D97-AF65-F5344CB8AC3E}">
        <p14:creationId xmlns:p14="http://schemas.microsoft.com/office/powerpoint/2010/main" val="26419863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308" y="656823"/>
            <a:ext cx="9311060" cy="1249249"/>
          </a:xfrm>
        </p:spPr>
        <p:txBody>
          <a:bodyPr/>
          <a:lstStyle/>
          <a:p>
            <a:pPr algn="r" rtl="1"/>
            <a:r>
              <a:rPr lang="fa-IR" dirty="0"/>
              <a:t>دکتر‌ نجات‌ الله صدیقی، در </a:t>
            </a:r>
            <a:r>
              <a:rPr lang="fa-IR" dirty="0" err="1"/>
              <a:t>مقاله‌ای</a:t>
            </a:r>
            <a:r>
              <a:rPr lang="fa-IR" dirty="0"/>
              <a:t> تحت عنوان‌ </a:t>
            </a:r>
            <a:r>
              <a:rPr lang="fa-IR" dirty="0" err="1"/>
              <a:t>اندیشه‌ی</a:t>
            </a:r>
            <a:r>
              <a:rPr lang="fa-IR" dirty="0"/>
              <a:t>‌ اقتصادی مسلمانان؛ بررسی متون معاصر، </a:t>
            </a:r>
            <a:r>
              <a:rPr lang="fa-IR" dirty="0" err="1"/>
              <a:t>می‌نویسد</a:t>
            </a:r>
            <a:r>
              <a:rPr lang="fa-IR" dirty="0"/>
              <a:t>:</a:t>
            </a:r>
            <a:endParaRPr lang="en-US" dirty="0"/>
          </a:p>
        </p:txBody>
      </p:sp>
      <p:sp>
        <p:nvSpPr>
          <p:cNvPr id="3" name="Content Placeholder 2"/>
          <p:cNvSpPr>
            <a:spLocks noGrp="1"/>
          </p:cNvSpPr>
          <p:nvPr>
            <p:ph idx="1"/>
          </p:nvPr>
        </p:nvSpPr>
        <p:spPr>
          <a:xfrm>
            <a:off x="605308" y="2562897"/>
            <a:ext cx="10844010" cy="4082602"/>
          </a:xfrm>
        </p:spPr>
        <p:txBody>
          <a:bodyPr>
            <a:noAutofit/>
          </a:bodyPr>
          <a:lstStyle/>
          <a:p>
            <a:pPr algn="just" rtl="1"/>
            <a:r>
              <a:rPr lang="fa-IR" sz="2200" b="1" dirty="0">
                <a:cs typeface="2  Badr" panose="00000400000000000000" pitchFamily="2" charset="-78"/>
              </a:rPr>
              <a:t>... در اینجا به نظریات انتقادی‌ [اقتصاددانان‌ مسلمان] نسبت به نظریاتی که </a:t>
            </a:r>
            <a:r>
              <a:rPr lang="fa-IR" sz="2200" b="1" dirty="0" err="1">
                <a:cs typeface="2  Badr" panose="00000400000000000000" pitchFamily="2" charset="-78"/>
              </a:rPr>
              <a:t>می‌کوشند</a:t>
            </a:r>
            <a:r>
              <a:rPr lang="fa-IR" sz="2200" b="1" dirty="0">
                <a:cs typeface="2  Badr" panose="00000400000000000000" pitchFamily="2" charset="-78"/>
              </a:rPr>
              <a:t>‌ بهره را توضیح داده،‌ آن‌ را موجه جلوه </a:t>
            </a:r>
            <a:r>
              <a:rPr lang="fa-IR" sz="2200" b="1" dirty="0" err="1">
                <a:cs typeface="2  Badr" panose="00000400000000000000" pitchFamily="2" charset="-78"/>
              </a:rPr>
              <a:t>دهـند</a:t>
            </a:r>
            <a:r>
              <a:rPr lang="fa-IR" sz="2200" b="1" dirty="0">
                <a:cs typeface="2  Badr" panose="00000400000000000000" pitchFamily="2" charset="-78"/>
              </a:rPr>
              <a:t>، </a:t>
            </a:r>
            <a:r>
              <a:rPr lang="fa-IR" sz="2200" b="1" dirty="0" err="1">
                <a:cs typeface="2  Badr" panose="00000400000000000000" pitchFamily="2" charset="-78"/>
              </a:rPr>
              <a:t>اشـاره</a:t>
            </a:r>
            <a:r>
              <a:rPr lang="fa-IR" sz="2200" b="1" dirty="0">
                <a:cs typeface="2  Badr" panose="00000400000000000000" pitchFamily="2" charset="-78"/>
              </a:rPr>
              <a:t>‌ خواهیم‌ کرد. </a:t>
            </a:r>
            <a:r>
              <a:rPr lang="fa-IR" sz="2200" b="1" dirty="0" err="1">
                <a:cs typeface="2  Badr" panose="00000400000000000000" pitchFamily="2" charset="-78"/>
              </a:rPr>
              <a:t>مودودی</a:t>
            </a:r>
            <a:r>
              <a:rPr lang="fa-IR" sz="2200" b="1" dirty="0">
                <a:cs typeface="2  Badr" panose="00000400000000000000" pitchFamily="2" charset="-78"/>
              </a:rPr>
              <a:t> و انور اقبال </a:t>
            </a:r>
            <a:r>
              <a:rPr lang="fa-IR" sz="2200" b="1" dirty="0" err="1">
                <a:cs typeface="2  Badr" panose="00000400000000000000" pitchFamily="2" charset="-78"/>
              </a:rPr>
              <a:t>قرشی</a:t>
            </a:r>
            <a:r>
              <a:rPr lang="fa-IR" sz="2200" b="1" dirty="0">
                <a:cs typeface="2  Badr" panose="00000400000000000000" pitchFamily="2" charset="-78"/>
              </a:rPr>
              <a:t>، نخستین کسانی هستند که در این زمینه‌ مطالبی‌ </a:t>
            </a:r>
            <a:r>
              <a:rPr lang="fa-IR" sz="2200" b="1" dirty="0" err="1">
                <a:cs typeface="2  Badr" panose="00000400000000000000" pitchFamily="2" charset="-78"/>
              </a:rPr>
              <a:t>نوشته‌اند</a:t>
            </a:r>
            <a:r>
              <a:rPr lang="fa-IR" sz="2200" b="1" dirty="0">
                <a:cs typeface="2  Badr" panose="00000400000000000000" pitchFamily="2" charset="-78"/>
              </a:rPr>
              <a:t> و محمود احمد، عیسی‌ </a:t>
            </a:r>
            <a:r>
              <a:rPr lang="fa-IR" sz="2200" b="1" dirty="0" err="1">
                <a:cs typeface="2  Badr" panose="00000400000000000000" pitchFamily="2" charset="-78"/>
              </a:rPr>
              <a:t>عبدو</a:t>
            </a:r>
            <a:r>
              <a:rPr lang="fa-IR" sz="2200" b="1" dirty="0">
                <a:cs typeface="2  Badr" panose="00000400000000000000" pitchFamily="2" charset="-78"/>
              </a:rPr>
              <a:t>،‌ محمود‌ </a:t>
            </a:r>
            <a:r>
              <a:rPr lang="fa-IR" sz="2200" b="1" dirty="0" err="1">
                <a:cs typeface="2  Badr" panose="00000400000000000000" pitchFamily="2" charset="-78"/>
              </a:rPr>
              <a:t>ابو</a:t>
            </a:r>
            <a:r>
              <a:rPr lang="fa-IR" sz="2200" b="1" dirty="0">
                <a:cs typeface="2  Badr" panose="00000400000000000000" pitchFamily="2" charset="-78"/>
              </a:rPr>
              <a:t> </a:t>
            </a:r>
            <a:r>
              <a:rPr lang="fa-IR" sz="2200" b="1" dirty="0" err="1">
                <a:cs typeface="2  Badr" panose="00000400000000000000" pitchFamily="2" charset="-78"/>
              </a:rPr>
              <a:t>سعود</a:t>
            </a:r>
            <a:r>
              <a:rPr lang="fa-IR" sz="2200" b="1" dirty="0">
                <a:cs typeface="2  Badr" panose="00000400000000000000" pitchFamily="2" charset="-78"/>
              </a:rPr>
              <a:t> و ناصر‌ ا... شیخ نیز در‌ این‌ مورد به نگارش مطالبی </a:t>
            </a:r>
            <a:r>
              <a:rPr lang="fa-IR" sz="2200" b="1" dirty="0" err="1">
                <a:cs typeface="2  Badr" panose="00000400000000000000" pitchFamily="2" charset="-78"/>
              </a:rPr>
              <a:t>پرداخـته‌اند</a:t>
            </a:r>
            <a:r>
              <a:rPr lang="fa-IR" sz="2200" b="1" dirty="0">
                <a:cs typeface="2  Badr" panose="00000400000000000000" pitchFamily="2" charset="-78"/>
              </a:rPr>
              <a:t>. </a:t>
            </a:r>
            <a:r>
              <a:rPr lang="fa-IR" sz="2200" b="1" dirty="0" err="1">
                <a:cs typeface="2  Badr" panose="00000400000000000000" pitchFamily="2" charset="-78"/>
              </a:rPr>
              <a:t>امـساک</a:t>
            </a:r>
            <a:r>
              <a:rPr lang="fa-IR" sz="2200" b="1" dirty="0">
                <a:cs typeface="2  Badr" panose="00000400000000000000" pitchFamily="2" charset="-78"/>
              </a:rPr>
              <a:t> و شکیبایی </a:t>
            </a:r>
            <a:r>
              <a:rPr lang="fa-IR" sz="2200" b="1" dirty="0" err="1">
                <a:cs typeface="2  Badr" panose="00000400000000000000" pitchFamily="2" charset="-78"/>
              </a:rPr>
              <a:t>نمی</a:t>
            </a:r>
            <a:r>
              <a:rPr lang="fa-IR" sz="2200" b="1" dirty="0">
                <a:cs typeface="2  Badr" panose="00000400000000000000" pitchFamily="2" charset="-78"/>
              </a:rPr>
              <a:t> تواند پاداشی برای سرمایه دار‌ در‌ پی داشته باشد، مگر آن که‌ ثابت‌ شود استفاده‌ از‌ </a:t>
            </a:r>
            <a:r>
              <a:rPr lang="fa-IR" sz="2200" b="1" dirty="0" err="1">
                <a:cs typeface="2  Badr" panose="00000400000000000000" pitchFamily="2" charset="-78"/>
              </a:rPr>
              <a:t>سرمایه‌ی</a:t>
            </a:r>
            <a:r>
              <a:rPr lang="fa-IR" sz="2200" b="1" dirty="0">
                <a:cs typeface="2  Badr" panose="00000400000000000000" pitchFamily="2" charset="-78"/>
              </a:rPr>
              <a:t>‌ وام گرفته شده حتما‌ سودی داشته است ... (خورشید احمد، 1374 ، 314)</a:t>
            </a:r>
          </a:p>
          <a:p>
            <a:pPr algn="just" rtl="1"/>
            <a:r>
              <a:rPr lang="fa-IR" sz="2200" b="1" dirty="0" err="1">
                <a:cs typeface="2  Badr" panose="00000400000000000000" pitchFamily="2" charset="-78"/>
              </a:rPr>
              <a:t>موسویان</a:t>
            </a:r>
            <a:r>
              <a:rPr lang="fa-IR" sz="2200" b="1" dirty="0">
                <a:cs typeface="2  Badr" panose="00000400000000000000" pitchFamily="2" charset="-78"/>
              </a:rPr>
              <a:t>، با الهام از </a:t>
            </a:r>
            <a:r>
              <a:rPr lang="fa-IR" sz="2200" b="1" dirty="0" err="1">
                <a:cs typeface="2  Badr" panose="00000400000000000000" pitchFamily="2" charset="-78"/>
              </a:rPr>
              <a:t>نحوه‌ی</a:t>
            </a:r>
            <a:r>
              <a:rPr lang="fa-IR" sz="2200" b="1" dirty="0">
                <a:cs typeface="2  Badr" panose="00000400000000000000" pitchFamily="2" charset="-78"/>
              </a:rPr>
              <a:t> پاسخ‌ گویی‌ </a:t>
            </a:r>
            <a:r>
              <a:rPr lang="fa-IR" sz="2200" b="1" dirty="0" err="1">
                <a:cs typeface="2  Badr" panose="00000400000000000000" pitchFamily="2" charset="-78"/>
              </a:rPr>
              <a:t>دکـتر</a:t>
            </a:r>
            <a:r>
              <a:rPr lang="fa-IR" sz="2200" b="1" dirty="0">
                <a:cs typeface="2  Badr" panose="00000400000000000000" pitchFamily="2" charset="-78"/>
              </a:rPr>
              <a:t> </a:t>
            </a:r>
            <a:r>
              <a:rPr lang="fa-IR" sz="2200" b="1" dirty="0" err="1">
                <a:cs typeface="2  Badr" panose="00000400000000000000" pitchFamily="2" charset="-78"/>
              </a:rPr>
              <a:t>مـحمد</a:t>
            </a:r>
            <a:r>
              <a:rPr lang="fa-IR" sz="2200" b="1" dirty="0">
                <a:cs typeface="2  Badr" panose="00000400000000000000" pitchFamily="2" charset="-78"/>
              </a:rPr>
              <a:t> انور و دکتر نجات‌ الله‌ صدیقی،‌ </a:t>
            </a:r>
            <a:r>
              <a:rPr lang="fa-IR" sz="2200" b="1" dirty="0" err="1">
                <a:cs typeface="2  Badr" panose="00000400000000000000" pitchFamily="2" charset="-78"/>
              </a:rPr>
              <a:t>نظریه‌ی</a:t>
            </a:r>
            <a:r>
              <a:rPr lang="fa-IR" sz="2200" b="1" dirty="0">
                <a:cs typeface="2  Badr" panose="00000400000000000000" pitchFamily="2" charset="-78"/>
              </a:rPr>
              <a:t>‌ امساک‌ را بدین گونه‌ مورد‌ نقد و ابطال قرار داده است:</a:t>
            </a:r>
          </a:p>
          <a:p>
            <a:pPr algn="just" rtl="1"/>
            <a:r>
              <a:rPr lang="fa-IR" sz="2200" b="1" dirty="0">
                <a:cs typeface="2  Badr" panose="00000400000000000000" pitchFamily="2" charset="-78"/>
              </a:rPr>
              <a:t>این نظریه از چند جهت قابل </a:t>
            </a:r>
            <a:r>
              <a:rPr lang="fa-IR" sz="2200" b="1" dirty="0" err="1">
                <a:cs typeface="2  Badr" panose="00000400000000000000" pitchFamily="2" charset="-78"/>
              </a:rPr>
              <a:t>مناقشه</a:t>
            </a:r>
            <a:r>
              <a:rPr lang="fa-IR" sz="2200" b="1" dirty="0">
                <a:cs typeface="2  Badr" panose="00000400000000000000" pitchFamily="2" charset="-78"/>
              </a:rPr>
              <a:t> است: </a:t>
            </a:r>
            <a:r>
              <a:rPr lang="fa-IR" sz="2200" b="1" dirty="0" err="1">
                <a:cs typeface="2  Badr" panose="00000400000000000000" pitchFamily="2" charset="-78"/>
              </a:rPr>
              <a:t>اولاً</a:t>
            </a:r>
            <a:r>
              <a:rPr lang="fa-IR" sz="2200" b="1" dirty="0">
                <a:cs typeface="2  Badr" panose="00000400000000000000" pitchFamily="2" charset="-78"/>
              </a:rPr>
              <a:t> درصد‌ اندکی‌ از‌ </a:t>
            </a:r>
            <a:r>
              <a:rPr lang="fa-IR" sz="2200" b="1" dirty="0" err="1">
                <a:cs typeface="2  Badr" panose="00000400000000000000" pitchFamily="2" charset="-78"/>
              </a:rPr>
              <a:t>پس‌انداز</a:t>
            </a:r>
            <a:r>
              <a:rPr lang="fa-IR" sz="2200" b="1" dirty="0">
                <a:cs typeface="2  Badr" panose="00000400000000000000" pitchFamily="2" charset="-78"/>
              </a:rPr>
              <a:t> </a:t>
            </a:r>
            <a:r>
              <a:rPr lang="fa-IR" sz="2200" b="1" dirty="0" err="1">
                <a:cs typeface="2  Badr" panose="00000400000000000000" pitchFamily="2" charset="-78"/>
              </a:rPr>
              <a:t>کنندگان</a:t>
            </a:r>
            <a:r>
              <a:rPr lang="fa-IR" sz="2200" b="1" dirty="0">
                <a:cs typeface="2  Badr" panose="00000400000000000000" pitchFamily="2" charset="-78"/>
              </a:rPr>
              <a:t> را شامل است چون طبقات‌ </a:t>
            </a:r>
            <a:r>
              <a:rPr lang="fa-IR" sz="2200" b="1" dirty="0" err="1">
                <a:cs typeface="2  Badr" panose="00000400000000000000" pitchFamily="2" charset="-78"/>
              </a:rPr>
              <a:t>ثـروتمند</a:t>
            </a:r>
            <a:r>
              <a:rPr lang="fa-IR" sz="2200" b="1" dirty="0">
                <a:cs typeface="2  Badr" panose="00000400000000000000" pitchFamily="2" charset="-78"/>
              </a:rPr>
              <a:t>‌ </a:t>
            </a:r>
            <a:r>
              <a:rPr lang="fa-IR" sz="2200" b="1" dirty="0" err="1">
                <a:cs typeface="2  Badr" panose="00000400000000000000" pitchFamily="2" charset="-78"/>
              </a:rPr>
              <a:t>جـامعه</a:t>
            </a:r>
            <a:r>
              <a:rPr lang="fa-IR" sz="2200" b="1" dirty="0">
                <a:cs typeface="2  Badr" panose="00000400000000000000" pitchFamily="2" charset="-78"/>
              </a:rPr>
              <a:t>،‌ پسـ‌</a:t>
            </a:r>
            <a:r>
              <a:rPr lang="fa-IR" sz="2200" b="1" dirty="0" err="1">
                <a:cs typeface="2  Badr" panose="00000400000000000000" pitchFamily="2" charset="-78"/>
              </a:rPr>
              <a:t>اندازشان</a:t>
            </a:r>
            <a:r>
              <a:rPr lang="fa-IR" sz="2200" b="1" dirty="0">
                <a:cs typeface="2  Badr" panose="00000400000000000000" pitchFamily="2" charset="-78"/>
              </a:rPr>
              <a:t>‌ خود‌ به‌ خود صورت </a:t>
            </a:r>
            <a:r>
              <a:rPr lang="fa-IR" sz="2200" b="1" dirty="0" err="1">
                <a:cs typeface="2  Badr" panose="00000400000000000000" pitchFamily="2" charset="-78"/>
              </a:rPr>
              <a:t>مـی‌گیرد</a:t>
            </a:r>
            <a:r>
              <a:rPr lang="fa-IR" sz="2200" b="1" dirty="0">
                <a:cs typeface="2  Badr" panose="00000400000000000000" pitchFamily="2" charset="-78"/>
              </a:rPr>
              <a:t> و </a:t>
            </a:r>
            <a:r>
              <a:rPr lang="fa-IR" sz="2200" b="1" dirty="0" err="1">
                <a:cs typeface="2  Badr" panose="00000400000000000000" pitchFamily="2" charset="-78"/>
              </a:rPr>
              <a:t>نـیازی</a:t>
            </a:r>
            <a:r>
              <a:rPr lang="fa-IR" sz="2200" b="1" dirty="0">
                <a:cs typeface="2  Badr" panose="00000400000000000000" pitchFamily="2" charset="-78"/>
              </a:rPr>
              <a:t> </a:t>
            </a:r>
            <a:r>
              <a:rPr lang="fa-IR" sz="2200" b="1" dirty="0" err="1">
                <a:cs typeface="2  Badr" panose="00000400000000000000" pitchFamily="2" charset="-78"/>
              </a:rPr>
              <a:t>بـه</a:t>
            </a:r>
            <a:r>
              <a:rPr lang="fa-IR" sz="2200" b="1" dirty="0">
                <a:cs typeface="2  Badr" panose="00000400000000000000" pitchFamily="2" charset="-78"/>
              </a:rPr>
              <a:t> فداکاری و صرف نظر کردن از مصرف حال ندارند و طبقات متوسط نیز برای تأمین احتیاجات آتی </a:t>
            </a:r>
            <a:r>
              <a:rPr lang="fa-IR" sz="2200" b="1" dirty="0" smtClean="0">
                <a:cs typeface="2  Badr" panose="00000400000000000000" pitchFamily="2" charset="-78"/>
              </a:rPr>
              <a:t>و</a:t>
            </a:r>
            <a:r>
              <a:rPr lang="fa-IR" sz="2200" b="1" dirty="0">
                <a:cs typeface="2  Badr" panose="00000400000000000000" pitchFamily="2" charset="-78"/>
              </a:rPr>
              <a:t> </a:t>
            </a:r>
            <a:r>
              <a:rPr lang="fa-IR" sz="2200" b="1" dirty="0" err="1">
                <a:cs typeface="2  Badr" panose="00000400000000000000" pitchFamily="2" charset="-78"/>
              </a:rPr>
              <a:t>احتمالی‌پس</a:t>
            </a:r>
            <a:r>
              <a:rPr lang="fa-IR" sz="2200" b="1" dirty="0">
                <a:cs typeface="2  Badr" panose="00000400000000000000" pitchFamily="2" charset="-78"/>
              </a:rPr>
              <a:t> انداز </a:t>
            </a:r>
            <a:r>
              <a:rPr lang="fa-IR" sz="2200" b="1" dirty="0" err="1">
                <a:cs typeface="2  Badr" panose="00000400000000000000" pitchFamily="2" charset="-78"/>
              </a:rPr>
              <a:t>می‌کنند</a:t>
            </a:r>
            <a:r>
              <a:rPr lang="fa-IR" sz="2200" b="1" dirty="0">
                <a:cs typeface="2  Badr" panose="00000400000000000000" pitchFamily="2" charset="-78"/>
              </a:rPr>
              <a:t>؛‌ به طوری که اگر </a:t>
            </a:r>
            <a:r>
              <a:rPr lang="fa-IR" sz="2200" b="1" dirty="0" err="1">
                <a:cs typeface="2  Badr" panose="00000400000000000000" pitchFamily="2" charset="-78"/>
              </a:rPr>
              <a:t>بـهره</a:t>
            </a:r>
            <a:r>
              <a:rPr lang="fa-IR" sz="2200" b="1" dirty="0">
                <a:cs typeface="2  Badr" panose="00000400000000000000" pitchFamily="2" charset="-78"/>
              </a:rPr>
              <a:t> و </a:t>
            </a:r>
            <a:r>
              <a:rPr lang="fa-IR" sz="2200" b="1" dirty="0" err="1">
                <a:cs typeface="2  Badr" panose="00000400000000000000" pitchFamily="2" charset="-78"/>
              </a:rPr>
              <a:t>مـشوقی</a:t>
            </a:r>
            <a:r>
              <a:rPr lang="fa-IR" sz="2200" b="1" dirty="0">
                <a:cs typeface="2  Badr" panose="00000400000000000000" pitchFamily="2" charset="-78"/>
              </a:rPr>
              <a:t> </a:t>
            </a:r>
            <a:r>
              <a:rPr lang="fa-IR" sz="2200" b="1" dirty="0" err="1">
                <a:cs typeface="2  Badr" panose="00000400000000000000" pitchFamily="2" charset="-78"/>
              </a:rPr>
              <a:t>هـم</a:t>
            </a:r>
            <a:r>
              <a:rPr lang="fa-IR" sz="2200" b="1" dirty="0">
                <a:cs typeface="2  Badr" panose="00000400000000000000" pitchFamily="2" charset="-78"/>
              </a:rPr>
              <a:t> نبود این کار را </a:t>
            </a:r>
            <a:r>
              <a:rPr lang="fa-IR" sz="2200" b="1" dirty="0" err="1">
                <a:cs typeface="2  Badr" panose="00000400000000000000" pitchFamily="2" charset="-78"/>
              </a:rPr>
              <a:t>می‌کردند</a:t>
            </a:r>
            <a:r>
              <a:rPr lang="fa-IR" sz="2200" b="1" dirty="0">
                <a:cs typeface="2  Badr" panose="00000400000000000000" pitchFamily="2" charset="-78"/>
              </a:rPr>
              <a:t>.</a:t>
            </a:r>
          </a:p>
        </p:txBody>
      </p:sp>
    </p:spTree>
    <p:extLst>
      <p:ext uri="{BB962C8B-B14F-4D97-AF65-F5344CB8AC3E}">
        <p14:creationId xmlns:p14="http://schemas.microsoft.com/office/powerpoint/2010/main" val="9090071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ادامه نقد </a:t>
            </a:r>
            <a:r>
              <a:rPr lang="fa-IR" dirty="0" err="1" smtClean="0"/>
              <a:t>موسویان</a:t>
            </a:r>
            <a:r>
              <a:rPr lang="fa-IR" dirty="0" smtClean="0"/>
              <a:t> به نظریه امساک</a:t>
            </a:r>
            <a:endParaRPr lang="en-US" dirty="0"/>
          </a:p>
        </p:txBody>
      </p:sp>
      <p:sp>
        <p:nvSpPr>
          <p:cNvPr id="3" name="Content Placeholder 2"/>
          <p:cNvSpPr>
            <a:spLocks noGrp="1"/>
          </p:cNvSpPr>
          <p:nvPr>
            <p:ph idx="1"/>
          </p:nvPr>
        </p:nvSpPr>
        <p:spPr>
          <a:xfrm>
            <a:off x="682580" y="2511381"/>
            <a:ext cx="10740981" cy="4134118"/>
          </a:xfrm>
        </p:spPr>
        <p:txBody>
          <a:bodyPr>
            <a:noAutofit/>
          </a:bodyPr>
          <a:lstStyle/>
          <a:p>
            <a:pPr algn="just" rtl="1"/>
            <a:r>
              <a:rPr lang="fa-IR" sz="2000" b="1" dirty="0" err="1">
                <a:cs typeface="2  Badr" panose="00000400000000000000" pitchFamily="2" charset="-78"/>
              </a:rPr>
              <a:t>برفرض</a:t>
            </a:r>
            <a:r>
              <a:rPr lang="fa-IR" sz="2000" b="1" dirty="0">
                <a:cs typeface="2  Badr" panose="00000400000000000000" pitchFamily="2" charset="-78"/>
              </a:rPr>
              <a:t> قبول </a:t>
            </a:r>
            <a:r>
              <a:rPr lang="fa-IR" sz="2000" b="1" dirty="0" err="1">
                <a:cs typeface="2  Badr" panose="00000400000000000000" pitchFamily="2" charset="-78"/>
              </a:rPr>
              <a:t>کـنیم</a:t>
            </a:r>
            <a:r>
              <a:rPr lang="fa-IR" sz="2000" b="1" dirty="0">
                <a:cs typeface="2  Badr" panose="00000400000000000000" pitchFamily="2" charset="-78"/>
              </a:rPr>
              <a:t> </a:t>
            </a:r>
            <a:r>
              <a:rPr lang="fa-IR" sz="2000" b="1" dirty="0" err="1">
                <a:cs typeface="2  Badr" panose="00000400000000000000" pitchFamily="2" charset="-78"/>
              </a:rPr>
              <a:t>هـرنوع</a:t>
            </a:r>
            <a:r>
              <a:rPr lang="fa-IR" sz="2000" b="1" dirty="0">
                <a:cs typeface="2  Badr" panose="00000400000000000000" pitchFamily="2" charset="-78"/>
              </a:rPr>
              <a:t> </a:t>
            </a:r>
            <a:r>
              <a:rPr lang="fa-IR" sz="2000" b="1" dirty="0" err="1">
                <a:cs typeface="2  Badr" panose="00000400000000000000" pitchFamily="2" charset="-78"/>
              </a:rPr>
              <a:t>پس‌اندازی</a:t>
            </a:r>
            <a:r>
              <a:rPr lang="fa-IR" sz="2000" b="1" dirty="0">
                <a:cs typeface="2  Badr" panose="00000400000000000000" pitchFamily="2" charset="-78"/>
              </a:rPr>
              <a:t> همراه با نوعی صرف نظر کردن از مصرف حال و مستلزم‌ نوعی‌ رنج و زحمت است، بازهم این نظریه هیچ </a:t>
            </a:r>
            <a:r>
              <a:rPr lang="fa-IR" sz="2000" b="1" dirty="0" err="1">
                <a:cs typeface="2  Badr" panose="00000400000000000000" pitchFamily="2" charset="-78"/>
              </a:rPr>
              <a:t>تـوجیه</a:t>
            </a:r>
            <a:r>
              <a:rPr lang="fa-IR" sz="2000" b="1" dirty="0">
                <a:cs typeface="2  Badr" panose="00000400000000000000" pitchFamily="2" charset="-78"/>
              </a:rPr>
              <a:t> </a:t>
            </a:r>
            <a:r>
              <a:rPr lang="fa-IR" sz="2000" b="1" dirty="0" err="1">
                <a:cs typeface="2  Badr" panose="00000400000000000000" pitchFamily="2" charset="-78"/>
              </a:rPr>
              <a:t>مـنطقی</a:t>
            </a:r>
            <a:r>
              <a:rPr lang="fa-IR" sz="2000" b="1" dirty="0">
                <a:cs typeface="2  Badr" panose="00000400000000000000" pitchFamily="2" charset="-78"/>
              </a:rPr>
              <a:t> </a:t>
            </a:r>
            <a:r>
              <a:rPr lang="fa-IR" sz="2000" b="1" dirty="0" err="1">
                <a:cs typeface="2  Badr" panose="00000400000000000000" pitchFamily="2" charset="-78"/>
              </a:rPr>
              <a:t>نـدارد</a:t>
            </a:r>
            <a:r>
              <a:rPr lang="fa-IR" sz="2000" b="1" dirty="0">
                <a:cs typeface="2  Badr" panose="00000400000000000000" pitchFamily="2" charset="-78"/>
              </a:rPr>
              <a:t>، چون فردی که از مصرف حال امساک کرده و </a:t>
            </a:r>
            <a:r>
              <a:rPr lang="fa-IR" sz="2000" b="1" dirty="0" err="1">
                <a:cs typeface="2  Badr" panose="00000400000000000000" pitchFamily="2" charset="-78"/>
              </a:rPr>
              <a:t>پس‌انداز</a:t>
            </a:r>
            <a:r>
              <a:rPr lang="fa-IR" sz="2000" b="1" dirty="0">
                <a:cs typeface="2  Badr" panose="00000400000000000000" pitchFamily="2" charset="-78"/>
              </a:rPr>
              <a:t> </a:t>
            </a:r>
            <a:r>
              <a:rPr lang="fa-IR" sz="2000" b="1" dirty="0" err="1">
                <a:cs typeface="2  Badr" panose="00000400000000000000" pitchFamily="2" charset="-78"/>
              </a:rPr>
              <a:t>می‌کند</a:t>
            </a:r>
            <a:r>
              <a:rPr lang="fa-IR" sz="2000" b="1" dirty="0">
                <a:cs typeface="2  Badr" panose="00000400000000000000" pitchFamily="2" charset="-78"/>
              </a:rPr>
              <a:t>، راهـ‌های متفاوتی پیش رو دارد: راه اول‌ این‌ است که آن </a:t>
            </a:r>
            <a:r>
              <a:rPr lang="fa-IR" sz="2000" b="1" dirty="0" err="1">
                <a:cs typeface="2  Badr" panose="00000400000000000000" pitchFamily="2" charset="-78"/>
              </a:rPr>
              <a:t>پس‌انداز</a:t>
            </a:r>
            <a:r>
              <a:rPr lang="fa-IR" sz="2000" b="1" dirty="0">
                <a:cs typeface="2  Badr" panose="00000400000000000000" pitchFamily="2" charset="-78"/>
              </a:rPr>
              <a:t> را به صورت «</a:t>
            </a:r>
            <a:r>
              <a:rPr lang="fa-IR" sz="2000" b="1" dirty="0" err="1">
                <a:cs typeface="2  Badr" panose="00000400000000000000" pitchFamily="2" charset="-78"/>
              </a:rPr>
              <a:t>کنز</a:t>
            </a:r>
            <a:r>
              <a:rPr lang="fa-IR" sz="2000" b="1" dirty="0">
                <a:cs typeface="2  Badr" panose="00000400000000000000" pitchFamily="2" charset="-78"/>
              </a:rPr>
              <a:t>» و بدون استفاده نگه دارد، که در این صورت، نه تنها </a:t>
            </a:r>
            <a:r>
              <a:rPr lang="fa-IR" sz="2000" b="1" dirty="0" err="1">
                <a:cs typeface="2  Badr" panose="00000400000000000000" pitchFamily="2" charset="-78"/>
              </a:rPr>
              <a:t>مـستحق</a:t>
            </a:r>
            <a:r>
              <a:rPr lang="fa-IR" sz="2000" b="1" dirty="0">
                <a:cs typeface="2  Badr" panose="00000400000000000000" pitchFamily="2" charset="-78"/>
              </a:rPr>
              <a:t> پاداش </a:t>
            </a:r>
            <a:r>
              <a:rPr lang="fa-IR" sz="2000" b="1" dirty="0" err="1">
                <a:cs typeface="2  Badr" panose="00000400000000000000" pitchFamily="2" charset="-78"/>
              </a:rPr>
              <a:t>نـیست</a:t>
            </a:r>
            <a:r>
              <a:rPr lang="fa-IR" sz="2000" b="1" dirty="0">
                <a:cs typeface="2  Badr" panose="00000400000000000000" pitchFamily="2" charset="-78"/>
              </a:rPr>
              <a:t>، </a:t>
            </a:r>
            <a:r>
              <a:rPr lang="fa-IR" sz="2000" b="1" dirty="0" err="1">
                <a:cs typeface="2  Badr" panose="00000400000000000000" pitchFamily="2" charset="-78"/>
              </a:rPr>
              <a:t>بـلکه</a:t>
            </a:r>
            <a:r>
              <a:rPr lang="fa-IR" sz="2000" b="1" dirty="0">
                <a:cs typeface="2  Badr" panose="00000400000000000000" pitchFamily="2" charset="-78"/>
              </a:rPr>
              <a:t>‌ به‌ دلیل خارج کردن بخشی از‌ دارایی‌ جامعه از </a:t>
            </a:r>
            <a:r>
              <a:rPr lang="fa-IR" sz="2000" b="1" dirty="0" err="1">
                <a:cs typeface="2  Badr" panose="00000400000000000000" pitchFamily="2" charset="-78"/>
              </a:rPr>
              <a:t>گردونه‌ی</a:t>
            </a:r>
            <a:r>
              <a:rPr lang="fa-IR" sz="2000" b="1" dirty="0">
                <a:cs typeface="2  Badr" panose="00000400000000000000" pitchFamily="2" charset="-78"/>
              </a:rPr>
              <a:t> اقتصادی (کاهش </a:t>
            </a:r>
            <a:r>
              <a:rPr lang="fa-IR" sz="2000" b="1" dirty="0" err="1">
                <a:cs typeface="2  Badr" panose="00000400000000000000" pitchFamily="2" charset="-78"/>
              </a:rPr>
              <a:t>تـقاضای</a:t>
            </a:r>
            <a:r>
              <a:rPr lang="fa-IR" sz="2000" b="1" dirty="0">
                <a:cs typeface="2  Badr" panose="00000400000000000000" pitchFamily="2" charset="-78"/>
              </a:rPr>
              <a:t> </a:t>
            </a:r>
            <a:r>
              <a:rPr lang="fa-IR" sz="2000" b="1" dirty="0" err="1">
                <a:cs typeface="2  Badr" panose="00000400000000000000" pitchFamily="2" charset="-78"/>
              </a:rPr>
              <a:t>کـل</a:t>
            </a:r>
            <a:r>
              <a:rPr lang="fa-IR" sz="2000" b="1" dirty="0">
                <a:cs typeface="2  Badr" panose="00000400000000000000" pitchFamily="2" charset="-78"/>
              </a:rPr>
              <a:t>) سزاوار سرزنش و جریمه است. راه دوم این است که </a:t>
            </a:r>
            <a:r>
              <a:rPr lang="fa-IR" sz="2000" b="1" dirty="0" err="1">
                <a:cs typeface="2  Badr" panose="00000400000000000000" pitchFamily="2" charset="-78"/>
              </a:rPr>
              <a:t>پس‌انداز</a:t>
            </a:r>
            <a:r>
              <a:rPr lang="fa-IR" sz="2000" b="1" dirty="0">
                <a:cs typeface="2  Badr" panose="00000400000000000000" pitchFamily="2" charset="-78"/>
              </a:rPr>
              <a:t> خود را به خرید و نگه‌ داری‌ کالاهای بادوام </a:t>
            </a:r>
            <a:r>
              <a:rPr lang="fa-IR" sz="2000" b="1" dirty="0" err="1">
                <a:cs typeface="2  Badr" panose="00000400000000000000" pitchFamily="2" charset="-78"/>
              </a:rPr>
              <a:t>سـرمایه</a:t>
            </a:r>
            <a:r>
              <a:rPr lang="fa-IR" sz="2000" b="1" dirty="0">
                <a:cs typeface="2  Badr" panose="00000400000000000000" pitchFamily="2" charset="-78"/>
              </a:rPr>
              <a:t> ایـ‌ </a:t>
            </a:r>
            <a:r>
              <a:rPr lang="fa-IR" sz="2000" b="1" dirty="0" err="1">
                <a:cs typeface="2  Badr" panose="00000400000000000000" pitchFamily="2" charset="-78"/>
              </a:rPr>
              <a:t>چـون</a:t>
            </a:r>
            <a:r>
              <a:rPr lang="fa-IR" sz="2000" b="1" dirty="0">
                <a:cs typeface="2  Badr" panose="00000400000000000000" pitchFamily="2" charset="-78"/>
              </a:rPr>
              <a:t>‌ زمین، ساختمان و ... اختصاص دهد. در این صورت نیز مستحق سرزنش است، چرا </a:t>
            </a:r>
            <a:r>
              <a:rPr lang="fa-IR" sz="2000" b="1" dirty="0" err="1">
                <a:cs typeface="2  Badr" panose="00000400000000000000" pitchFamily="2" charset="-78"/>
              </a:rPr>
              <a:t>کـه</a:t>
            </a:r>
            <a:r>
              <a:rPr lang="fa-IR" sz="2000" b="1" dirty="0">
                <a:cs typeface="2  Badr" panose="00000400000000000000" pitchFamily="2" charset="-78"/>
              </a:rPr>
              <a:t> </a:t>
            </a:r>
            <a:r>
              <a:rPr lang="fa-IR" sz="2000" b="1" dirty="0" err="1">
                <a:cs typeface="2  Badr" panose="00000400000000000000" pitchFamily="2" charset="-78"/>
              </a:rPr>
              <a:t>عـلاوه</a:t>
            </a:r>
            <a:r>
              <a:rPr lang="fa-IR" sz="2000" b="1" dirty="0">
                <a:cs typeface="2  Badr" panose="00000400000000000000" pitchFamily="2" charset="-78"/>
              </a:rPr>
              <a:t> </a:t>
            </a:r>
            <a:r>
              <a:rPr lang="fa-IR" sz="2000" b="1" dirty="0" err="1">
                <a:cs typeface="2  Badr" panose="00000400000000000000" pitchFamily="2" charset="-78"/>
              </a:rPr>
              <a:t>بـر</a:t>
            </a:r>
            <a:r>
              <a:rPr lang="fa-IR" sz="2000" b="1" dirty="0">
                <a:cs typeface="2  Badr" panose="00000400000000000000" pitchFamily="2" charset="-78"/>
              </a:rPr>
              <a:t> احتکار </a:t>
            </a:r>
            <a:r>
              <a:rPr lang="fa-IR" sz="2000" b="1" dirty="0" err="1">
                <a:cs typeface="2  Badr" panose="00000400000000000000" pitchFamily="2" charset="-78"/>
              </a:rPr>
              <a:t>سرمایه‌های</a:t>
            </a:r>
            <a:r>
              <a:rPr lang="fa-IR" sz="2000" b="1" dirty="0">
                <a:cs typeface="2  Badr" panose="00000400000000000000" pitchFamily="2" charset="-78"/>
              </a:rPr>
              <a:t> جامعه، قیمت بازاری آنها را به طور مصنوعی افزایش می دهد.‌ راه‌ </a:t>
            </a:r>
            <a:r>
              <a:rPr lang="fa-IR" sz="2000" b="1" dirty="0" err="1">
                <a:cs typeface="2  Badr" panose="00000400000000000000" pitchFamily="2" charset="-78"/>
              </a:rPr>
              <a:t>سـوم</a:t>
            </a:r>
            <a:r>
              <a:rPr lang="fa-IR" sz="2000" b="1" dirty="0">
                <a:cs typeface="2  Badr" panose="00000400000000000000" pitchFamily="2" charset="-78"/>
              </a:rPr>
              <a:t> </a:t>
            </a:r>
            <a:r>
              <a:rPr lang="fa-IR" sz="2000" b="1" dirty="0" err="1">
                <a:cs typeface="2  Badr" panose="00000400000000000000" pitchFamily="2" charset="-78"/>
              </a:rPr>
              <a:t>ایـن</a:t>
            </a:r>
            <a:r>
              <a:rPr lang="fa-IR" sz="2000" b="1" dirty="0">
                <a:cs typeface="2  Badr" panose="00000400000000000000" pitchFamily="2" charset="-78"/>
              </a:rPr>
              <a:t> </a:t>
            </a:r>
            <a:r>
              <a:rPr lang="fa-IR" sz="2000" b="1" dirty="0" err="1">
                <a:cs typeface="2  Badr" panose="00000400000000000000" pitchFamily="2" charset="-78"/>
              </a:rPr>
              <a:t>اسـت</a:t>
            </a:r>
            <a:r>
              <a:rPr lang="fa-IR" sz="2000" b="1" dirty="0">
                <a:cs typeface="2  Badr" panose="00000400000000000000" pitchFamily="2" charset="-78"/>
              </a:rPr>
              <a:t> که با استفاده از </a:t>
            </a:r>
            <a:r>
              <a:rPr lang="fa-IR" sz="2000" b="1" dirty="0" err="1">
                <a:cs typeface="2  Badr" panose="00000400000000000000" pitchFamily="2" charset="-78"/>
              </a:rPr>
              <a:t>پس‌انداز</a:t>
            </a:r>
            <a:r>
              <a:rPr lang="fa-IR" sz="2000" b="1" dirty="0">
                <a:cs typeface="2  Badr" panose="00000400000000000000" pitchFamily="2" charset="-78"/>
              </a:rPr>
              <a:t>، اقدام به سرمایه گذاری و تولید کند. در این صورت اگرچه </a:t>
            </a:r>
            <a:r>
              <a:rPr lang="fa-IR" sz="2000" b="1" dirty="0" err="1">
                <a:cs typeface="2  Badr" panose="00000400000000000000" pitchFamily="2" charset="-78"/>
              </a:rPr>
              <a:t>مـستحق</a:t>
            </a:r>
            <a:r>
              <a:rPr lang="fa-IR" sz="2000" b="1" dirty="0">
                <a:cs typeface="2  Badr" panose="00000400000000000000" pitchFamily="2" charset="-78"/>
              </a:rPr>
              <a:t> </a:t>
            </a:r>
            <a:r>
              <a:rPr lang="fa-IR" sz="2000" b="1" dirty="0" err="1">
                <a:cs typeface="2  Badr" panose="00000400000000000000" pitchFamily="2" charset="-78"/>
              </a:rPr>
              <a:t>تـشویق</a:t>
            </a:r>
            <a:r>
              <a:rPr lang="fa-IR" sz="2000" b="1" dirty="0">
                <a:cs typeface="2  Badr" panose="00000400000000000000" pitchFamily="2" charset="-78"/>
              </a:rPr>
              <a:t> است - چون با سرمایه گذاری خدمتی برای اقتصاد‌ جامعه‌ کرده - لکن پاداش خود را در </a:t>
            </a:r>
            <a:r>
              <a:rPr lang="fa-IR" sz="2000" b="1" dirty="0" err="1">
                <a:cs typeface="2  Badr" panose="00000400000000000000" pitchFamily="2" charset="-78"/>
              </a:rPr>
              <a:t>قـالب</a:t>
            </a:r>
            <a:r>
              <a:rPr lang="fa-IR" sz="2000" b="1" dirty="0">
                <a:cs typeface="2  Badr" panose="00000400000000000000" pitchFamily="2" charset="-78"/>
              </a:rPr>
              <a:t> </a:t>
            </a:r>
            <a:r>
              <a:rPr lang="fa-IR" sz="2000" b="1" dirty="0" err="1">
                <a:cs typeface="2  Badr" panose="00000400000000000000" pitchFamily="2" charset="-78"/>
              </a:rPr>
              <a:t>سـود</a:t>
            </a:r>
            <a:r>
              <a:rPr lang="fa-IR" sz="2000" b="1" dirty="0">
                <a:cs typeface="2  Badr" panose="00000400000000000000" pitchFamily="2" charset="-78"/>
              </a:rPr>
              <a:t> </a:t>
            </a:r>
            <a:r>
              <a:rPr lang="fa-IR" sz="2000" b="1" dirty="0" err="1">
                <a:cs typeface="2  Badr" panose="00000400000000000000" pitchFamily="2" charset="-78"/>
              </a:rPr>
              <a:t>فـعالیت</a:t>
            </a:r>
            <a:r>
              <a:rPr lang="fa-IR" sz="2000" b="1" dirty="0">
                <a:cs typeface="2  Badr" panose="00000400000000000000" pitchFamily="2" charset="-78"/>
              </a:rPr>
              <a:t> اقتصادی دریافت </a:t>
            </a:r>
            <a:r>
              <a:rPr lang="fa-IR" sz="2000" b="1" dirty="0" err="1">
                <a:cs typeface="2  Badr" panose="00000400000000000000" pitchFamily="2" charset="-78"/>
              </a:rPr>
              <a:t>می‌کند</a:t>
            </a:r>
            <a:r>
              <a:rPr lang="fa-IR" sz="2000" b="1" dirty="0">
                <a:cs typeface="2  Badr" panose="00000400000000000000" pitchFamily="2" charset="-78"/>
              </a:rPr>
              <a:t> و نیازی به بهره نیست. آخرین‌ راه این است که </a:t>
            </a:r>
            <a:r>
              <a:rPr lang="fa-IR" sz="2000" b="1" dirty="0" err="1">
                <a:cs typeface="2  Badr" panose="00000400000000000000" pitchFamily="2" charset="-78"/>
              </a:rPr>
              <a:t>پس‌اندازش</a:t>
            </a:r>
            <a:r>
              <a:rPr lang="fa-IR" sz="2000" b="1" dirty="0">
                <a:cs typeface="2  Badr" panose="00000400000000000000" pitchFamily="2" charset="-78"/>
              </a:rPr>
              <a:t> را در اختیار </a:t>
            </a:r>
            <a:r>
              <a:rPr lang="fa-IR" sz="2000" b="1" dirty="0" err="1">
                <a:cs typeface="2  Badr" panose="00000400000000000000" pitchFamily="2" charset="-78"/>
              </a:rPr>
              <a:t>تـولید</a:t>
            </a:r>
            <a:r>
              <a:rPr lang="fa-IR" sz="2000" b="1" dirty="0">
                <a:cs typeface="2  Badr" panose="00000400000000000000" pitchFamily="2" charset="-78"/>
              </a:rPr>
              <a:t> </a:t>
            </a:r>
            <a:r>
              <a:rPr lang="fa-IR" sz="2000" b="1" dirty="0" err="1">
                <a:cs typeface="2  Badr" panose="00000400000000000000" pitchFamily="2" charset="-78"/>
              </a:rPr>
              <a:t>کـننده‌ای</a:t>
            </a:r>
            <a:r>
              <a:rPr lang="fa-IR" sz="2000" b="1" dirty="0">
                <a:cs typeface="2  Badr" panose="00000400000000000000" pitchFamily="2" charset="-78"/>
              </a:rPr>
              <a:t> بگذارد‌ تا‌ او،‌ با تبدیل به سرمایه و بهره برداری از آن، به تولید و کسب </a:t>
            </a:r>
            <a:r>
              <a:rPr lang="fa-IR" sz="2000" b="1" dirty="0" err="1">
                <a:cs typeface="2  Badr" panose="00000400000000000000" pitchFamily="2" charset="-78"/>
              </a:rPr>
              <a:t>درآمـد</a:t>
            </a:r>
            <a:r>
              <a:rPr lang="fa-IR" sz="2000" b="1" dirty="0">
                <a:cs typeface="2  Badr" panose="00000400000000000000" pitchFamily="2" charset="-78"/>
              </a:rPr>
              <a:t> </a:t>
            </a:r>
            <a:r>
              <a:rPr lang="fa-IR" sz="2000" b="1" dirty="0" err="1">
                <a:cs typeface="2  Badr" panose="00000400000000000000" pitchFamily="2" charset="-78"/>
              </a:rPr>
              <a:t>بـپردازد</a:t>
            </a:r>
            <a:r>
              <a:rPr lang="fa-IR" sz="2000" b="1" dirty="0">
                <a:cs typeface="2  Badr" panose="00000400000000000000" pitchFamily="2" charset="-78"/>
              </a:rPr>
              <a:t>. در </a:t>
            </a:r>
            <a:r>
              <a:rPr lang="fa-IR" sz="2000" b="1" dirty="0" err="1">
                <a:cs typeface="2  Badr" panose="00000400000000000000" pitchFamily="2" charset="-78"/>
              </a:rPr>
              <a:t>ایـن</a:t>
            </a:r>
            <a:r>
              <a:rPr lang="fa-IR" sz="2000" b="1" dirty="0">
                <a:cs typeface="2  Badr" panose="00000400000000000000" pitchFamily="2" charset="-78"/>
              </a:rPr>
              <a:t> ‌‌صورت‌ اگرچه چنین شخصی مستحق پاداش است و باید سهمی از تولید و درآمد‌ داشته‌ باشد،‌ لکن این </a:t>
            </a:r>
            <a:r>
              <a:rPr lang="fa-IR" sz="2000" b="1" dirty="0" err="1">
                <a:cs typeface="2  Badr" panose="00000400000000000000" pitchFamily="2" charset="-78"/>
              </a:rPr>
              <a:t>اسـتحقاق</a:t>
            </a:r>
            <a:r>
              <a:rPr lang="fa-IR" sz="2000" b="1" dirty="0">
                <a:cs typeface="2  Badr" panose="00000400000000000000" pitchFamily="2" charset="-78"/>
              </a:rPr>
              <a:t>، </a:t>
            </a:r>
            <a:r>
              <a:rPr lang="fa-IR" sz="2000" b="1" dirty="0" err="1">
                <a:cs typeface="2  Badr" panose="00000400000000000000" pitchFamily="2" charset="-78"/>
              </a:rPr>
              <a:t>نـه</a:t>
            </a:r>
            <a:r>
              <a:rPr lang="fa-IR" sz="2000" b="1" dirty="0">
                <a:cs typeface="2  Badr" panose="00000400000000000000" pitchFamily="2" charset="-78"/>
              </a:rPr>
              <a:t> به خاطر </a:t>
            </a:r>
            <a:r>
              <a:rPr lang="fa-IR" sz="2000" b="1" dirty="0" err="1">
                <a:cs typeface="2  Badr" panose="00000400000000000000" pitchFamily="2" charset="-78"/>
              </a:rPr>
              <a:t>پس‌انداز</a:t>
            </a:r>
            <a:r>
              <a:rPr lang="fa-IR" sz="2000" b="1" dirty="0">
                <a:cs typeface="2  Badr" panose="00000400000000000000" pitchFamily="2" charset="-78"/>
              </a:rPr>
              <a:t>، بلکه به جهت مشارکت در تولید است و (بعدا) نشان </a:t>
            </a:r>
            <a:r>
              <a:rPr lang="fa-IR" sz="2000" b="1" dirty="0" err="1">
                <a:cs typeface="2  Badr" panose="00000400000000000000" pitchFamily="2" charset="-78"/>
              </a:rPr>
              <a:t>مـی‌دهیم</a:t>
            </a:r>
            <a:r>
              <a:rPr lang="fa-IR" sz="2000" b="1" dirty="0">
                <a:cs typeface="2  Badr" panose="00000400000000000000" pitchFamily="2" charset="-78"/>
              </a:rPr>
              <a:t> </a:t>
            </a:r>
            <a:r>
              <a:rPr lang="fa-IR" sz="2000" b="1" dirty="0" err="1">
                <a:cs typeface="2  Badr" panose="00000400000000000000" pitchFamily="2" charset="-78"/>
              </a:rPr>
              <a:t>کـه</a:t>
            </a:r>
            <a:r>
              <a:rPr lang="fa-IR" sz="2000" b="1" dirty="0">
                <a:cs typeface="2  Badr" panose="00000400000000000000" pitchFamily="2" charset="-78"/>
              </a:rPr>
              <a:t> </a:t>
            </a:r>
            <a:r>
              <a:rPr lang="fa-IR" sz="2000" b="1" dirty="0" err="1">
                <a:cs typeface="2  Badr" panose="00000400000000000000" pitchFamily="2" charset="-78"/>
              </a:rPr>
              <a:t>پرداخـت</a:t>
            </a:r>
            <a:r>
              <a:rPr lang="fa-IR" sz="2000" b="1" dirty="0">
                <a:cs typeface="2  Badr" panose="00000400000000000000" pitchFamily="2" charset="-78"/>
              </a:rPr>
              <a:t> </a:t>
            </a:r>
            <a:r>
              <a:rPr lang="fa-IR" sz="2000" b="1" dirty="0" err="1">
                <a:cs typeface="2  Badr" panose="00000400000000000000" pitchFamily="2" charset="-78"/>
              </a:rPr>
              <a:t>بهره‌ی</a:t>
            </a:r>
            <a:r>
              <a:rPr lang="fa-IR" sz="2000" b="1" dirty="0">
                <a:cs typeface="2  Badr" panose="00000400000000000000" pitchFamily="2" charset="-78"/>
              </a:rPr>
              <a:t> ثابت و از قبل تعیین شده برای‌ صاحبان </a:t>
            </a:r>
            <a:r>
              <a:rPr lang="fa-IR" sz="2000" b="1" dirty="0" err="1">
                <a:cs typeface="2  Badr" panose="00000400000000000000" pitchFamily="2" charset="-78"/>
              </a:rPr>
              <a:t>پس‌انداز</a:t>
            </a:r>
            <a:r>
              <a:rPr lang="fa-IR" sz="2000" b="1" dirty="0">
                <a:cs typeface="2  Badr" panose="00000400000000000000" pitchFamily="2" charset="-78"/>
              </a:rPr>
              <a:t>، علاوه بر‌ این‌ که تنها راه تقسیم </a:t>
            </a:r>
            <a:r>
              <a:rPr lang="fa-IR" sz="2000" b="1" dirty="0" err="1">
                <a:cs typeface="2  Badr" panose="00000400000000000000" pitchFamily="2" charset="-78"/>
              </a:rPr>
              <a:t>تـولید</a:t>
            </a:r>
            <a:r>
              <a:rPr lang="fa-IR" sz="2000" b="1" dirty="0">
                <a:cs typeface="2  Badr" panose="00000400000000000000" pitchFamily="2" charset="-78"/>
              </a:rPr>
              <a:t> و </a:t>
            </a:r>
            <a:r>
              <a:rPr lang="fa-IR" sz="2000" b="1" dirty="0" err="1">
                <a:cs typeface="2  Badr" panose="00000400000000000000" pitchFamily="2" charset="-78"/>
              </a:rPr>
              <a:t>درآمـد</a:t>
            </a:r>
            <a:r>
              <a:rPr lang="fa-IR" sz="2000" b="1" dirty="0">
                <a:cs typeface="2  Badr" panose="00000400000000000000" pitchFamily="2" charset="-78"/>
              </a:rPr>
              <a:t> </a:t>
            </a:r>
            <a:r>
              <a:rPr lang="fa-IR" sz="2000" b="1" dirty="0" err="1">
                <a:cs typeface="2  Badr" panose="00000400000000000000" pitchFamily="2" charset="-78"/>
              </a:rPr>
              <a:t>بـین</a:t>
            </a:r>
            <a:r>
              <a:rPr lang="fa-IR" sz="2000" b="1" dirty="0">
                <a:cs typeface="2  Badr" panose="00000400000000000000" pitchFamily="2" charset="-78"/>
              </a:rPr>
              <a:t> عوامل تولید نیست، </a:t>
            </a:r>
            <a:r>
              <a:rPr lang="fa-IR" sz="2000" b="1" dirty="0" err="1">
                <a:cs typeface="2  Badr" panose="00000400000000000000" pitchFamily="2" charset="-78"/>
              </a:rPr>
              <a:t>ناعادلانه‌ترین</a:t>
            </a:r>
            <a:r>
              <a:rPr lang="fa-IR" sz="2000" b="1" dirty="0">
                <a:cs typeface="2  Badr" panose="00000400000000000000" pitchFamily="2" charset="-78"/>
              </a:rPr>
              <a:t> راه نیز </a:t>
            </a:r>
            <a:r>
              <a:rPr lang="fa-IR" sz="2000" b="1" dirty="0" err="1">
                <a:cs typeface="2  Badr" panose="00000400000000000000" pitchFamily="2" charset="-78"/>
              </a:rPr>
              <a:t>می‌باشد</a:t>
            </a:r>
            <a:r>
              <a:rPr lang="fa-IR" sz="2000" b="1" dirty="0">
                <a:cs typeface="2  Badr" panose="00000400000000000000" pitchFamily="2" charset="-78"/>
              </a:rPr>
              <a:t>. پس خودداری از مصرف حال، هیچ </a:t>
            </a:r>
            <a:r>
              <a:rPr lang="fa-IR" sz="2000" b="1" dirty="0" err="1">
                <a:cs typeface="2  Badr" panose="00000400000000000000" pitchFamily="2" charset="-78"/>
              </a:rPr>
              <a:t>حقانیتی</a:t>
            </a:r>
            <a:r>
              <a:rPr lang="fa-IR" sz="2000" b="1" dirty="0">
                <a:cs typeface="2  Badr" panose="00000400000000000000" pitchFamily="2" charset="-78"/>
              </a:rPr>
              <a:t> </a:t>
            </a:r>
            <a:r>
              <a:rPr lang="fa-IR" sz="2000" b="1" dirty="0" err="1">
                <a:cs typeface="2  Badr" panose="00000400000000000000" pitchFamily="2" charset="-78"/>
              </a:rPr>
              <a:t>بـرای</a:t>
            </a:r>
            <a:r>
              <a:rPr lang="fa-IR" sz="2000" b="1" dirty="0">
                <a:cs typeface="2  Badr" panose="00000400000000000000" pitchFamily="2" charset="-78"/>
              </a:rPr>
              <a:t> </a:t>
            </a:r>
            <a:r>
              <a:rPr lang="fa-IR" sz="2000" b="1" dirty="0" err="1">
                <a:cs typeface="2  Badr" panose="00000400000000000000" pitchFamily="2" charset="-78"/>
              </a:rPr>
              <a:t>صـاحبان</a:t>
            </a:r>
            <a:r>
              <a:rPr lang="fa-IR" sz="2000" b="1" dirty="0">
                <a:cs typeface="2  Badr" panose="00000400000000000000" pitchFamily="2" charset="-78"/>
              </a:rPr>
              <a:t> </a:t>
            </a:r>
            <a:r>
              <a:rPr lang="fa-IR" sz="2000" b="1" dirty="0" err="1">
                <a:cs typeface="2  Badr" panose="00000400000000000000" pitchFamily="2" charset="-78"/>
              </a:rPr>
              <a:t>پس‌انداز</a:t>
            </a:r>
            <a:r>
              <a:rPr lang="fa-IR" sz="2000" b="1" dirty="0">
                <a:cs typeface="2  Badr" panose="00000400000000000000" pitchFamily="2" charset="-78"/>
              </a:rPr>
              <a:t> در گرفتن بهره اثبات </a:t>
            </a:r>
            <a:r>
              <a:rPr lang="fa-IR" sz="2000" b="1" dirty="0" err="1">
                <a:cs typeface="2  Badr" panose="00000400000000000000" pitchFamily="2" charset="-78"/>
              </a:rPr>
              <a:t>نمی‌کند</a:t>
            </a:r>
            <a:r>
              <a:rPr lang="fa-IR" sz="2000" b="1" dirty="0">
                <a:cs typeface="2  Badr" panose="00000400000000000000" pitchFamily="2" charset="-78"/>
              </a:rPr>
              <a:t>. (</a:t>
            </a:r>
            <a:r>
              <a:rPr lang="fa-IR" sz="2000" b="1" dirty="0" err="1">
                <a:cs typeface="2  Badr" panose="00000400000000000000" pitchFamily="2" charset="-78"/>
              </a:rPr>
              <a:t>موسویان</a:t>
            </a:r>
            <a:r>
              <a:rPr lang="fa-IR" sz="2000" b="1" dirty="0">
                <a:cs typeface="2  Badr" panose="00000400000000000000" pitchFamily="2" charset="-78"/>
              </a:rPr>
              <a:t>،‌ 1378 ، 91-90)</a:t>
            </a:r>
            <a:endParaRPr lang="en-US" sz="2000" b="1" dirty="0">
              <a:cs typeface="2  Badr" panose="00000400000000000000" pitchFamily="2" charset="-78"/>
            </a:endParaRPr>
          </a:p>
        </p:txBody>
      </p:sp>
    </p:spTree>
    <p:extLst>
      <p:ext uri="{BB962C8B-B14F-4D97-AF65-F5344CB8AC3E}">
        <p14:creationId xmlns:p14="http://schemas.microsoft.com/office/powerpoint/2010/main" val="14836328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نقد </a:t>
            </a:r>
            <a:r>
              <a:rPr lang="fa-IR" dirty="0" err="1"/>
              <a:t>نظریه‌ی</a:t>
            </a:r>
            <a:r>
              <a:rPr lang="fa-IR" dirty="0"/>
              <a:t> مزبور توسط بیضائی</a:t>
            </a:r>
            <a:endParaRPr lang="en-US" dirty="0"/>
          </a:p>
        </p:txBody>
      </p:sp>
      <p:sp>
        <p:nvSpPr>
          <p:cNvPr id="3" name="Content Placeholder 2"/>
          <p:cNvSpPr>
            <a:spLocks noGrp="1"/>
          </p:cNvSpPr>
          <p:nvPr>
            <p:ph idx="1"/>
          </p:nvPr>
        </p:nvSpPr>
        <p:spPr>
          <a:xfrm>
            <a:off x="1154954" y="2603500"/>
            <a:ext cx="9598905" cy="3642754"/>
          </a:xfrm>
        </p:spPr>
        <p:txBody>
          <a:bodyPr>
            <a:noAutofit/>
          </a:bodyPr>
          <a:lstStyle/>
          <a:p>
            <a:pPr algn="just" rtl="1"/>
            <a:r>
              <a:rPr lang="fa-IR" sz="2000" b="1" dirty="0">
                <a:cs typeface="2  Badr" panose="00000400000000000000" pitchFamily="2" charset="-78"/>
              </a:rPr>
              <a:t>در </a:t>
            </a:r>
            <a:r>
              <a:rPr lang="fa-IR" sz="2000" b="1" dirty="0" err="1">
                <a:cs typeface="2  Badr" panose="00000400000000000000" pitchFamily="2" charset="-78"/>
              </a:rPr>
              <a:t>ایـن</a:t>
            </a:r>
            <a:r>
              <a:rPr lang="fa-IR" sz="2000" b="1" dirty="0">
                <a:cs typeface="2  Badr" panose="00000400000000000000" pitchFamily="2" charset="-78"/>
              </a:rPr>
              <a:t> نوع استدلال، </a:t>
            </a:r>
            <a:r>
              <a:rPr lang="fa-IR" sz="2000" b="1" dirty="0" err="1">
                <a:cs typeface="2  Badr" panose="00000400000000000000" pitchFamily="2" charset="-78"/>
              </a:rPr>
              <a:t>پس‌انداز</a:t>
            </a:r>
            <a:r>
              <a:rPr lang="fa-IR" sz="2000" b="1" dirty="0">
                <a:cs typeface="2  Badr" panose="00000400000000000000" pitchFamily="2" charset="-78"/>
              </a:rPr>
              <a:t> نوعی زجر کشیدن، </a:t>
            </a:r>
            <a:r>
              <a:rPr lang="fa-IR" sz="2000" b="1" dirty="0" err="1">
                <a:cs typeface="2  Badr" panose="00000400000000000000" pitchFamily="2" charset="-78"/>
              </a:rPr>
              <a:t>بـه</a:t>
            </a:r>
            <a:r>
              <a:rPr lang="fa-IR" sz="2000" b="1" dirty="0">
                <a:cs typeface="2  Badr" panose="00000400000000000000" pitchFamily="2" charset="-78"/>
              </a:rPr>
              <a:t> </a:t>
            </a:r>
            <a:r>
              <a:rPr lang="fa-IR" sz="2000" b="1" dirty="0" err="1">
                <a:cs typeface="2  Badr" panose="00000400000000000000" pitchFamily="2" charset="-78"/>
              </a:rPr>
              <a:t>خـاطر</a:t>
            </a:r>
            <a:r>
              <a:rPr lang="fa-IR" sz="2000" b="1" dirty="0">
                <a:cs typeface="2  Badr" panose="00000400000000000000" pitchFamily="2" charset="-78"/>
              </a:rPr>
              <a:t> </a:t>
            </a:r>
            <a:r>
              <a:rPr lang="fa-IR" sz="2000" b="1" dirty="0" err="1">
                <a:cs typeface="2  Badr" panose="00000400000000000000" pitchFamily="2" charset="-78"/>
              </a:rPr>
              <a:t>تـعویق</a:t>
            </a:r>
            <a:r>
              <a:rPr lang="fa-IR" sz="2000" b="1" dirty="0">
                <a:cs typeface="2  Badr" panose="00000400000000000000" pitchFamily="2" charset="-78"/>
              </a:rPr>
              <a:t> </a:t>
            </a:r>
            <a:r>
              <a:rPr lang="fa-IR" sz="2000" b="1" dirty="0" err="1">
                <a:cs typeface="2  Badr" panose="00000400000000000000" pitchFamily="2" charset="-78"/>
              </a:rPr>
              <a:t>مطلوبیت</a:t>
            </a:r>
            <a:r>
              <a:rPr lang="fa-IR" sz="2000" b="1" dirty="0">
                <a:cs typeface="2  Badr" panose="00000400000000000000" pitchFamily="2" charset="-78"/>
              </a:rPr>
              <a:t> ناشی از مصرف آنی درآمد، به </a:t>
            </a:r>
            <a:r>
              <a:rPr lang="fa-IR" sz="2000" b="1" dirty="0" err="1">
                <a:cs typeface="2  Badr" panose="00000400000000000000" pitchFamily="2" charset="-78"/>
              </a:rPr>
              <a:t>حـساب</a:t>
            </a:r>
            <a:r>
              <a:rPr lang="fa-IR" sz="2000" b="1" dirty="0">
                <a:cs typeface="2  Badr" panose="00000400000000000000" pitchFamily="2" charset="-78"/>
              </a:rPr>
              <a:t> </a:t>
            </a:r>
            <a:r>
              <a:rPr lang="fa-IR" sz="2000" b="1" dirty="0" err="1">
                <a:cs typeface="2  Badr" panose="00000400000000000000" pitchFamily="2" charset="-78"/>
              </a:rPr>
              <a:t>مـی‌آید</a:t>
            </a:r>
            <a:r>
              <a:rPr lang="fa-IR" sz="2000" b="1" dirty="0">
                <a:cs typeface="2  Badr" panose="00000400000000000000" pitchFamily="2" charset="-78"/>
              </a:rPr>
              <a:t>. براساس این نظریه، مصرف </a:t>
            </a:r>
            <a:r>
              <a:rPr lang="fa-IR" sz="2000" b="1" dirty="0" err="1">
                <a:cs typeface="2  Badr" panose="00000400000000000000" pitchFamily="2" charset="-78"/>
              </a:rPr>
              <a:t>کنندگان</a:t>
            </a:r>
            <a:r>
              <a:rPr lang="fa-IR" sz="2000" b="1" dirty="0">
                <a:cs typeface="2  Badr" panose="00000400000000000000" pitchFamily="2" charset="-78"/>
              </a:rPr>
              <a:t> اشتیاق زیادی به مصرف‌ فوری‌ و آنی درآمدهای </a:t>
            </a:r>
            <a:r>
              <a:rPr lang="fa-IR" sz="2000" b="1" dirty="0" err="1">
                <a:cs typeface="2  Badr" panose="00000400000000000000" pitchFamily="2" charset="-78"/>
              </a:rPr>
              <a:t>خـود</a:t>
            </a:r>
            <a:r>
              <a:rPr lang="fa-IR" sz="2000" b="1" dirty="0">
                <a:cs typeface="2  Badr" panose="00000400000000000000" pitchFamily="2" charset="-78"/>
              </a:rPr>
              <a:t> </a:t>
            </a:r>
            <a:r>
              <a:rPr lang="fa-IR" sz="2000" b="1" dirty="0" err="1">
                <a:cs typeface="2  Badr" panose="00000400000000000000" pitchFamily="2" charset="-78"/>
              </a:rPr>
              <a:t>دارنـد</a:t>
            </a:r>
            <a:r>
              <a:rPr lang="fa-IR" sz="2000" b="1" dirty="0">
                <a:cs typeface="2  Badr" panose="00000400000000000000" pitchFamily="2" charset="-78"/>
              </a:rPr>
              <a:t> که از طریق </a:t>
            </a:r>
            <a:r>
              <a:rPr lang="fa-IR" sz="2000" b="1" dirty="0" err="1">
                <a:cs typeface="2  Badr" panose="00000400000000000000" pitchFamily="2" charset="-78"/>
              </a:rPr>
              <a:t>فعالیت‌های</a:t>
            </a:r>
            <a:r>
              <a:rPr lang="fa-IR" sz="2000" b="1" dirty="0">
                <a:cs typeface="2  Badr" panose="00000400000000000000" pitchFamily="2" charset="-78"/>
              </a:rPr>
              <a:t> شغلی </a:t>
            </a:r>
            <a:r>
              <a:rPr lang="fa-IR" sz="2000" b="1" dirty="0" err="1">
                <a:cs typeface="2  Badr" panose="00000400000000000000" pitchFamily="2" charset="-78"/>
              </a:rPr>
              <a:t>گـوناگون</a:t>
            </a:r>
            <a:r>
              <a:rPr lang="fa-IR" sz="2000" b="1" dirty="0">
                <a:cs typeface="2  Badr" panose="00000400000000000000" pitchFamily="2" charset="-78"/>
              </a:rPr>
              <a:t> </a:t>
            </a:r>
            <a:r>
              <a:rPr lang="fa-IR" sz="2000" b="1" dirty="0" err="1">
                <a:cs typeface="2  Badr" panose="00000400000000000000" pitchFamily="2" charset="-78"/>
              </a:rPr>
              <a:t>کـسب</a:t>
            </a:r>
            <a:r>
              <a:rPr lang="fa-IR" sz="2000" b="1" dirty="0">
                <a:cs typeface="2  Badr" panose="00000400000000000000" pitchFamily="2" charset="-78"/>
              </a:rPr>
              <a:t> </a:t>
            </a:r>
            <a:r>
              <a:rPr lang="fa-IR" sz="2000" b="1" dirty="0" err="1">
                <a:cs typeface="2  Badr" panose="00000400000000000000" pitchFamily="2" charset="-78"/>
              </a:rPr>
              <a:t>می‌کنند</a:t>
            </a:r>
            <a:r>
              <a:rPr lang="fa-IR" sz="2000" b="1" dirty="0">
                <a:cs typeface="2  Badr" panose="00000400000000000000" pitchFamily="2" charset="-78"/>
              </a:rPr>
              <a:t> و </a:t>
            </a:r>
            <a:r>
              <a:rPr lang="fa-IR" sz="2000" b="1" dirty="0" err="1">
                <a:cs typeface="2  Badr" panose="00000400000000000000" pitchFamily="2" charset="-78"/>
              </a:rPr>
              <a:t>عـقب</a:t>
            </a:r>
            <a:r>
              <a:rPr lang="fa-IR" sz="2000" b="1" dirty="0">
                <a:cs typeface="2  Badr" panose="00000400000000000000" pitchFamily="2" charset="-78"/>
              </a:rPr>
              <a:t> </a:t>
            </a:r>
            <a:r>
              <a:rPr lang="fa-IR" sz="2000" b="1" dirty="0" err="1">
                <a:cs typeface="2  Badr" panose="00000400000000000000" pitchFamily="2" charset="-78"/>
              </a:rPr>
              <a:t>انـداختن</a:t>
            </a:r>
            <a:r>
              <a:rPr lang="fa-IR" sz="2000" b="1" dirty="0">
                <a:cs typeface="2  Badr" panose="00000400000000000000" pitchFamily="2" charset="-78"/>
              </a:rPr>
              <a:t> </a:t>
            </a:r>
            <a:r>
              <a:rPr lang="fa-IR" sz="2000" b="1" dirty="0" err="1">
                <a:cs typeface="2  Badr" panose="00000400000000000000" pitchFamily="2" charset="-78"/>
              </a:rPr>
              <a:t>بـرنامه‌ی</a:t>
            </a:r>
            <a:r>
              <a:rPr lang="fa-IR" sz="2000" b="1" dirty="0">
                <a:cs typeface="2  Badr" panose="00000400000000000000" pitchFamily="2" charset="-78"/>
              </a:rPr>
              <a:t> مصرفی آنها، نوعی تحمیل هزینه و </a:t>
            </a:r>
            <a:r>
              <a:rPr lang="fa-IR" sz="2000" b="1" dirty="0" err="1">
                <a:cs typeface="2  Badr" panose="00000400000000000000" pitchFamily="2" charset="-78"/>
              </a:rPr>
              <a:t>زجـر</a:t>
            </a:r>
            <a:r>
              <a:rPr lang="fa-IR" sz="2000" b="1" dirty="0">
                <a:cs typeface="2  Badr" panose="00000400000000000000" pitchFamily="2" charset="-78"/>
              </a:rPr>
              <a:t> </a:t>
            </a:r>
            <a:r>
              <a:rPr lang="fa-IR" sz="2000" b="1" dirty="0" err="1">
                <a:cs typeface="2  Badr" panose="00000400000000000000" pitchFamily="2" charset="-78"/>
              </a:rPr>
              <a:t>بـر</a:t>
            </a:r>
            <a:r>
              <a:rPr lang="fa-IR" sz="2000" b="1" dirty="0">
                <a:cs typeface="2  Badr" panose="00000400000000000000" pitchFamily="2" charset="-78"/>
              </a:rPr>
              <a:t> ایشان محسوب </a:t>
            </a:r>
            <a:r>
              <a:rPr lang="fa-IR" sz="2000" b="1" dirty="0" err="1">
                <a:cs typeface="2  Badr" panose="00000400000000000000" pitchFamily="2" charset="-78"/>
              </a:rPr>
              <a:t>می‌شود</a:t>
            </a:r>
            <a:r>
              <a:rPr lang="fa-IR" sz="2000" b="1" dirty="0">
                <a:cs typeface="2  Badr" panose="00000400000000000000" pitchFamily="2" charset="-78"/>
              </a:rPr>
              <a:t>. بنابراین‌ موقعی‌ حاضرند از مصرف آنی درآمد چشم پوشی </a:t>
            </a:r>
            <a:r>
              <a:rPr lang="fa-IR" sz="2000" b="1" dirty="0" err="1">
                <a:cs typeface="2  Badr" panose="00000400000000000000" pitchFamily="2" charset="-78"/>
              </a:rPr>
              <a:t>کـرده</a:t>
            </a:r>
            <a:r>
              <a:rPr lang="fa-IR" sz="2000" b="1" dirty="0">
                <a:cs typeface="2  Badr" panose="00000400000000000000" pitchFamily="2" charset="-78"/>
              </a:rPr>
              <a:t>، پسـ‌انداز کنند که پاداشی به عنوان </a:t>
            </a:r>
            <a:r>
              <a:rPr lang="fa-IR" sz="2000" b="1" dirty="0" err="1">
                <a:cs typeface="2  Badr" panose="00000400000000000000" pitchFamily="2" charset="-78"/>
              </a:rPr>
              <a:t>بـهره</a:t>
            </a:r>
            <a:r>
              <a:rPr lang="fa-IR" sz="2000" b="1" dirty="0">
                <a:cs typeface="2  Badr" panose="00000400000000000000" pitchFamily="2" charset="-78"/>
              </a:rPr>
              <a:t> به آنها پرداخت </a:t>
            </a:r>
            <a:r>
              <a:rPr lang="fa-IR" sz="2000" b="1" dirty="0" err="1">
                <a:cs typeface="2  Badr" panose="00000400000000000000" pitchFamily="2" charset="-78"/>
              </a:rPr>
              <a:t>شـود</a:t>
            </a:r>
            <a:r>
              <a:rPr lang="fa-IR" sz="2000" b="1" dirty="0">
                <a:cs typeface="2  Badr" panose="00000400000000000000" pitchFamily="2" charset="-78"/>
              </a:rPr>
              <a:t>. </a:t>
            </a:r>
            <a:r>
              <a:rPr lang="fa-IR" sz="2000" b="1" dirty="0" err="1">
                <a:cs typeface="2  Badr" panose="00000400000000000000" pitchFamily="2" charset="-78"/>
              </a:rPr>
              <a:t>اگـر</a:t>
            </a:r>
            <a:r>
              <a:rPr lang="fa-IR" sz="2000" b="1" dirty="0">
                <a:cs typeface="2  Badr" panose="00000400000000000000" pitchFamily="2" charset="-78"/>
              </a:rPr>
              <a:t> استدلال مرتبط با این </a:t>
            </a:r>
            <a:r>
              <a:rPr lang="fa-IR" sz="2000" b="1" dirty="0" err="1">
                <a:cs typeface="2  Badr" panose="00000400000000000000" pitchFamily="2" charset="-78"/>
              </a:rPr>
              <a:t>نـظریه</a:t>
            </a:r>
            <a:r>
              <a:rPr lang="fa-IR" sz="2000" b="1" dirty="0">
                <a:cs typeface="2  Badr" panose="00000400000000000000" pitchFamily="2" charset="-78"/>
              </a:rPr>
              <a:t> </a:t>
            </a:r>
            <a:r>
              <a:rPr lang="fa-IR" sz="2000" b="1" dirty="0" err="1">
                <a:cs typeface="2  Badr" panose="00000400000000000000" pitchFamily="2" charset="-78"/>
              </a:rPr>
              <a:t>درسـت</a:t>
            </a:r>
            <a:r>
              <a:rPr lang="fa-IR" sz="2000" b="1" dirty="0">
                <a:cs typeface="2  Badr" panose="00000400000000000000" pitchFamily="2" charset="-78"/>
              </a:rPr>
              <a:t> باشد، نرخ بهره‌ یک‌ عامل‌ اجتناب ناپذیر برای تشکیل </a:t>
            </a:r>
            <a:r>
              <a:rPr lang="fa-IR" sz="2000" b="1" dirty="0" err="1">
                <a:cs typeface="2  Badr" panose="00000400000000000000" pitchFamily="2" charset="-78"/>
              </a:rPr>
              <a:t>پس‌انداز</a:t>
            </a:r>
            <a:r>
              <a:rPr lang="fa-IR" sz="2000" b="1" dirty="0">
                <a:cs typeface="2  Badr" panose="00000400000000000000" pitchFamily="2" charset="-78"/>
              </a:rPr>
              <a:t>‌ و فراهم‌ شدن </a:t>
            </a:r>
            <a:r>
              <a:rPr lang="fa-IR" sz="2000" b="1" dirty="0" err="1">
                <a:cs typeface="2  Badr" panose="00000400000000000000" pitchFamily="2" charset="-78"/>
              </a:rPr>
              <a:t>مـنبع</a:t>
            </a:r>
            <a:r>
              <a:rPr lang="fa-IR" sz="2000" b="1" dirty="0">
                <a:cs typeface="2  Badr" panose="00000400000000000000" pitchFamily="2" charset="-78"/>
              </a:rPr>
              <a:t> لازم </a:t>
            </a:r>
            <a:r>
              <a:rPr lang="fa-IR" sz="2000" b="1" dirty="0" err="1">
                <a:cs typeface="2  Badr" panose="00000400000000000000" pitchFamily="2" charset="-78"/>
              </a:rPr>
              <a:t>بـرای</a:t>
            </a:r>
            <a:r>
              <a:rPr lang="fa-IR" sz="2000" b="1" dirty="0">
                <a:cs typeface="2  Badr" panose="00000400000000000000" pitchFamily="2" charset="-78"/>
              </a:rPr>
              <a:t> سرمایه گذاری است، که </a:t>
            </a:r>
            <a:r>
              <a:rPr lang="fa-IR" sz="2000" b="1" dirty="0" err="1">
                <a:cs typeface="2  Badr" panose="00000400000000000000" pitchFamily="2" charset="-78"/>
              </a:rPr>
              <a:t>بـدون</a:t>
            </a:r>
            <a:r>
              <a:rPr lang="fa-IR" sz="2000" b="1" dirty="0">
                <a:cs typeface="2  Badr" panose="00000400000000000000" pitchFamily="2" charset="-78"/>
              </a:rPr>
              <a:t> آن </a:t>
            </a:r>
            <a:r>
              <a:rPr lang="fa-IR" sz="2000" b="1" dirty="0" err="1">
                <a:cs typeface="2  Badr" panose="00000400000000000000" pitchFamily="2" charset="-78"/>
              </a:rPr>
              <a:t>اقـتصاد</a:t>
            </a:r>
            <a:r>
              <a:rPr lang="fa-IR" sz="2000" b="1" dirty="0">
                <a:cs typeface="2  Badr" panose="00000400000000000000" pitchFamily="2" charset="-78"/>
              </a:rPr>
              <a:t> </a:t>
            </a:r>
            <a:r>
              <a:rPr lang="fa-IR" sz="2000" b="1" dirty="0" err="1">
                <a:cs typeface="2  Badr" panose="00000400000000000000" pitchFamily="2" charset="-78"/>
              </a:rPr>
              <a:t>نـمی‌تواند</a:t>
            </a:r>
            <a:r>
              <a:rPr lang="fa-IR" sz="2000" b="1" dirty="0">
                <a:cs typeface="2  Badr" panose="00000400000000000000" pitchFamily="2" charset="-78"/>
              </a:rPr>
              <a:t> گردش داشته </a:t>
            </a:r>
            <a:r>
              <a:rPr lang="fa-IR" sz="2000" b="1" dirty="0" err="1">
                <a:cs typeface="2  Badr" panose="00000400000000000000" pitchFamily="2" charset="-78"/>
              </a:rPr>
              <a:t>بـاشد</a:t>
            </a:r>
            <a:r>
              <a:rPr lang="fa-IR" sz="2000" b="1" dirty="0">
                <a:cs typeface="2  Badr" panose="00000400000000000000" pitchFamily="2" charset="-78"/>
              </a:rPr>
              <a:t> ... </a:t>
            </a:r>
            <a:r>
              <a:rPr lang="fa-IR" sz="2000" b="1" dirty="0" err="1">
                <a:cs typeface="2  Badr" panose="00000400000000000000" pitchFamily="2" charset="-78"/>
              </a:rPr>
              <a:t>امـا</a:t>
            </a:r>
            <a:r>
              <a:rPr lang="fa-IR" sz="2000" b="1" dirty="0">
                <a:cs typeface="2  Badr" panose="00000400000000000000" pitchFamily="2" charset="-78"/>
              </a:rPr>
              <a:t> </a:t>
            </a:r>
            <a:r>
              <a:rPr lang="fa-IR" sz="2000" b="1" dirty="0" err="1">
                <a:cs typeface="2  Badr" panose="00000400000000000000" pitchFamily="2" charset="-78"/>
              </a:rPr>
              <a:t>اگربه</a:t>
            </a:r>
            <a:r>
              <a:rPr lang="fa-IR" sz="2000" b="1" dirty="0">
                <a:cs typeface="2  Badr" panose="00000400000000000000" pitchFamily="2" charset="-78"/>
              </a:rPr>
              <a:t> </a:t>
            </a:r>
            <a:r>
              <a:rPr lang="fa-IR" sz="2000" b="1" dirty="0" err="1">
                <a:cs typeface="2  Badr" panose="00000400000000000000" pitchFamily="2" charset="-78"/>
              </a:rPr>
              <a:t>انگیزه‌های</a:t>
            </a:r>
            <a:r>
              <a:rPr lang="fa-IR" sz="2000" b="1" dirty="0">
                <a:cs typeface="2  Badr" panose="00000400000000000000" pitchFamily="2" charset="-78"/>
              </a:rPr>
              <a:t> طبیعی و </a:t>
            </a:r>
            <a:r>
              <a:rPr lang="fa-IR" sz="2000" b="1" dirty="0" err="1">
                <a:cs typeface="2  Badr" panose="00000400000000000000" pitchFamily="2" charset="-78"/>
              </a:rPr>
              <a:t>فـطری</a:t>
            </a:r>
            <a:r>
              <a:rPr lang="fa-IR" sz="2000" b="1" dirty="0">
                <a:cs typeface="2  Badr" panose="00000400000000000000" pitchFamily="2" charset="-78"/>
              </a:rPr>
              <a:t>‌ </a:t>
            </a:r>
            <a:r>
              <a:rPr lang="fa-IR" sz="2000" b="1" dirty="0" err="1">
                <a:cs typeface="2  Badr" panose="00000400000000000000" pitchFamily="2" charset="-78"/>
              </a:rPr>
              <a:t>کـه</a:t>
            </a:r>
            <a:r>
              <a:rPr lang="fa-IR" sz="2000" b="1" dirty="0">
                <a:cs typeface="2  Badr" panose="00000400000000000000" pitchFamily="2" charset="-78"/>
              </a:rPr>
              <a:t>‌ در افراد برای تشکیل </a:t>
            </a:r>
            <a:r>
              <a:rPr lang="fa-IR" sz="2000" b="1" dirty="0" err="1">
                <a:cs typeface="2  Badr" panose="00000400000000000000" pitchFamily="2" charset="-78"/>
              </a:rPr>
              <a:t>پس‌انداز</a:t>
            </a:r>
            <a:r>
              <a:rPr lang="fa-IR" sz="2000" b="1" dirty="0">
                <a:cs typeface="2  Badr" panose="00000400000000000000" pitchFamily="2" charset="-78"/>
              </a:rPr>
              <a:t> وجود دارد توجه‌ کنیم،‌ که با توجه به وابستگی فرد </a:t>
            </a:r>
            <a:r>
              <a:rPr lang="fa-IR" sz="2000" b="1" dirty="0" err="1">
                <a:cs typeface="2  Badr" panose="00000400000000000000" pitchFamily="2" charset="-78"/>
              </a:rPr>
              <a:t>بـه</a:t>
            </a:r>
            <a:r>
              <a:rPr lang="fa-IR" sz="2000" b="1" dirty="0">
                <a:cs typeface="2  Badr" panose="00000400000000000000" pitchFamily="2" charset="-78"/>
              </a:rPr>
              <a:t> </a:t>
            </a:r>
            <a:r>
              <a:rPr lang="fa-IR" sz="2000" b="1" dirty="0" err="1">
                <a:cs typeface="2  Badr" panose="00000400000000000000" pitchFamily="2" charset="-78"/>
              </a:rPr>
              <a:t>سـایر</a:t>
            </a:r>
            <a:r>
              <a:rPr lang="fa-IR" sz="2000" b="1" dirty="0">
                <a:cs typeface="2  Badr" panose="00000400000000000000" pitchFamily="2" charset="-78"/>
              </a:rPr>
              <a:t> اشخاص (خانواده، همسایه، هموطن و غیره) و </a:t>
            </a:r>
            <a:r>
              <a:rPr lang="fa-IR" sz="2000" b="1" dirty="0" err="1">
                <a:cs typeface="2  Badr" panose="00000400000000000000" pitchFamily="2" charset="-78"/>
              </a:rPr>
              <a:t>عـلاقه</a:t>
            </a:r>
            <a:r>
              <a:rPr lang="fa-IR" sz="2000" b="1" dirty="0">
                <a:cs typeface="2  Badr" panose="00000400000000000000" pitchFamily="2" charset="-78"/>
              </a:rPr>
              <a:t> </a:t>
            </a:r>
            <a:r>
              <a:rPr lang="fa-IR" sz="2000" b="1" dirty="0" err="1">
                <a:cs typeface="2  Badr" panose="00000400000000000000" pitchFamily="2" charset="-78"/>
              </a:rPr>
              <a:t>بـه</a:t>
            </a:r>
            <a:r>
              <a:rPr lang="fa-IR" sz="2000" b="1" dirty="0">
                <a:cs typeface="2  Badr" panose="00000400000000000000" pitchFamily="2" charset="-78"/>
              </a:rPr>
              <a:t> وضعیت </a:t>
            </a:r>
            <a:r>
              <a:rPr lang="fa-IR" sz="2000" b="1" dirty="0" err="1">
                <a:cs typeface="2  Badr" panose="00000400000000000000" pitchFamily="2" charset="-78"/>
              </a:rPr>
              <a:t>آنـها</a:t>
            </a:r>
            <a:r>
              <a:rPr lang="fa-IR" sz="2000" b="1" dirty="0">
                <a:cs typeface="2  Badr" panose="00000400000000000000" pitchFamily="2" charset="-78"/>
              </a:rPr>
              <a:t>‌ و </a:t>
            </a:r>
            <a:r>
              <a:rPr lang="fa-IR" sz="2000" b="1" dirty="0" err="1">
                <a:cs typeface="2  Badr" panose="00000400000000000000" pitchFamily="2" charset="-78"/>
              </a:rPr>
              <a:t>هـمچنین</a:t>
            </a:r>
            <a:r>
              <a:rPr lang="fa-IR" sz="2000" b="1" dirty="0">
                <a:cs typeface="2  Badr" panose="00000400000000000000" pitchFamily="2" charset="-78"/>
              </a:rPr>
              <a:t>‌ </a:t>
            </a:r>
            <a:r>
              <a:rPr lang="fa-IR" sz="2000" b="1" dirty="0" err="1">
                <a:cs typeface="2  Badr" panose="00000400000000000000" pitchFamily="2" charset="-78"/>
              </a:rPr>
              <a:t>دورانـدیشی</a:t>
            </a:r>
            <a:r>
              <a:rPr lang="fa-IR" sz="2000" b="1" dirty="0">
                <a:cs typeface="2  Badr" panose="00000400000000000000" pitchFamily="2" charset="-78"/>
              </a:rPr>
              <a:t> فرد برای </a:t>
            </a:r>
            <a:r>
              <a:rPr lang="fa-IR" sz="2000" b="1" dirty="0" err="1">
                <a:cs typeface="2  Badr" panose="00000400000000000000" pitchFamily="2" charset="-78"/>
              </a:rPr>
              <a:t>آینده‌ی</a:t>
            </a:r>
            <a:r>
              <a:rPr lang="fa-IR" sz="2000" b="1" dirty="0">
                <a:cs typeface="2  Badr" panose="00000400000000000000" pitchFamily="2" charset="-78"/>
              </a:rPr>
              <a:t> </a:t>
            </a:r>
            <a:r>
              <a:rPr lang="fa-IR" sz="2000" b="1" dirty="0" err="1">
                <a:cs typeface="2  Badr" panose="00000400000000000000" pitchFamily="2" charset="-78"/>
              </a:rPr>
              <a:t>خـود</a:t>
            </a:r>
            <a:r>
              <a:rPr lang="fa-IR" sz="2000" b="1" dirty="0">
                <a:cs typeface="2  Badr" panose="00000400000000000000" pitchFamily="2" charset="-78"/>
              </a:rPr>
              <a:t>، که ممکن است بدون درآمد‌ شود، قابل توجیه است، به دلایل کافی و منطقی برای </a:t>
            </a:r>
            <a:r>
              <a:rPr lang="fa-IR" sz="2000" b="1" dirty="0" err="1">
                <a:cs typeface="2  Badr" panose="00000400000000000000" pitchFamily="2" charset="-78"/>
              </a:rPr>
              <a:t>تـشکیل</a:t>
            </a:r>
            <a:r>
              <a:rPr lang="fa-IR" sz="2000" b="1" dirty="0">
                <a:cs typeface="2  Badr" panose="00000400000000000000" pitchFamily="2" charset="-78"/>
              </a:rPr>
              <a:t> پسـ‌انداز، حتی بدون دریافت بهره، برخورد </a:t>
            </a:r>
            <a:r>
              <a:rPr lang="fa-IR" sz="2000" b="1" dirty="0" err="1">
                <a:cs typeface="2  Badr" panose="00000400000000000000" pitchFamily="2" charset="-78"/>
              </a:rPr>
              <a:t>مـی‌کنیم</a:t>
            </a:r>
            <a:r>
              <a:rPr lang="fa-IR" sz="2000" b="1" dirty="0">
                <a:cs typeface="2  Badr" panose="00000400000000000000" pitchFamily="2" charset="-78"/>
              </a:rPr>
              <a:t>.‌ </a:t>
            </a:r>
            <a:r>
              <a:rPr lang="fa-IR" sz="2000" b="1" dirty="0" err="1">
                <a:cs typeface="2  Badr" panose="00000400000000000000" pitchFamily="2" charset="-78"/>
              </a:rPr>
              <a:t>بـدین</a:t>
            </a:r>
            <a:r>
              <a:rPr lang="fa-IR" sz="2000" b="1" dirty="0">
                <a:cs typeface="2  Badr" panose="00000400000000000000" pitchFamily="2" charset="-78"/>
              </a:rPr>
              <a:t>‌ </a:t>
            </a:r>
            <a:r>
              <a:rPr lang="fa-IR" sz="2000" b="1" dirty="0" err="1">
                <a:cs typeface="2  Badr" panose="00000400000000000000" pitchFamily="2" charset="-78"/>
              </a:rPr>
              <a:t>عـلت</a:t>
            </a:r>
            <a:r>
              <a:rPr lang="fa-IR" sz="2000" b="1" dirty="0">
                <a:cs typeface="2  Badr" panose="00000400000000000000" pitchFamily="2" charset="-78"/>
              </a:rPr>
              <a:t>‌ </a:t>
            </a:r>
            <a:r>
              <a:rPr lang="fa-IR" sz="2000" b="1" dirty="0" err="1">
                <a:cs typeface="2  Badr" panose="00000400000000000000" pitchFamily="2" charset="-78"/>
              </a:rPr>
              <a:t>نـمی</a:t>
            </a:r>
            <a:r>
              <a:rPr lang="fa-IR" sz="2000" b="1" dirty="0">
                <a:cs typeface="2  Badr" panose="00000400000000000000" pitchFamily="2" charset="-78"/>
              </a:rPr>
              <a:t> </a:t>
            </a:r>
            <a:r>
              <a:rPr lang="fa-IR" sz="2000" b="1" dirty="0" err="1">
                <a:cs typeface="2  Badr" panose="00000400000000000000" pitchFamily="2" charset="-78"/>
              </a:rPr>
              <a:t>تـوان</a:t>
            </a:r>
            <a:r>
              <a:rPr lang="fa-IR" sz="2000" b="1" dirty="0">
                <a:cs typeface="2  Badr" panose="00000400000000000000" pitchFamily="2" charset="-78"/>
              </a:rPr>
              <a:t> این استدلال </a:t>
            </a:r>
            <a:r>
              <a:rPr lang="fa-IR" sz="2000" b="1" dirty="0" err="1">
                <a:cs typeface="2  Badr" panose="00000400000000000000" pitchFamily="2" charset="-78"/>
              </a:rPr>
              <a:t>کـلاسیک</a:t>
            </a:r>
            <a:r>
              <a:rPr lang="fa-IR" sz="2000" b="1" dirty="0">
                <a:cs typeface="2  Badr" panose="00000400000000000000" pitchFamily="2" charset="-78"/>
              </a:rPr>
              <a:t> را </a:t>
            </a:r>
            <a:r>
              <a:rPr lang="fa-IR" sz="2000" b="1" dirty="0" err="1">
                <a:cs typeface="2  Badr" panose="00000400000000000000" pitchFamily="2" charset="-78"/>
              </a:rPr>
              <a:t>بـرای</a:t>
            </a:r>
            <a:r>
              <a:rPr lang="fa-IR" sz="2000" b="1" dirty="0">
                <a:cs typeface="2  Badr" panose="00000400000000000000" pitchFamily="2" charset="-78"/>
              </a:rPr>
              <a:t> وجود بهره، منطقی و مکفی‌ دانست. (بیضائی، 1378 ، 238</a:t>
            </a:r>
            <a:r>
              <a:rPr lang="fa-IR" sz="2000" b="1" dirty="0" smtClean="0">
                <a:cs typeface="2  Badr" panose="00000400000000000000" pitchFamily="2" charset="-78"/>
              </a:rPr>
              <a:t>)</a:t>
            </a:r>
            <a:endParaRPr lang="fa-IR" sz="2000" b="1" dirty="0">
              <a:cs typeface="2  Badr" panose="00000400000000000000" pitchFamily="2" charset="-78"/>
            </a:endParaRPr>
          </a:p>
        </p:txBody>
      </p:sp>
    </p:spTree>
    <p:extLst>
      <p:ext uri="{BB962C8B-B14F-4D97-AF65-F5344CB8AC3E}">
        <p14:creationId xmlns:p14="http://schemas.microsoft.com/office/powerpoint/2010/main" val="27894600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a:t>تلخیص و جمع بندی اظهارات پاسخ </a:t>
            </a:r>
            <a:r>
              <a:rPr lang="fa-IR" b="1" dirty="0" smtClean="0"/>
              <a:t>دهندگان</a:t>
            </a:r>
            <a:endParaRPr lang="en-US" dirty="0"/>
          </a:p>
        </p:txBody>
      </p:sp>
      <p:sp>
        <p:nvSpPr>
          <p:cNvPr id="3" name="Content Placeholder 2"/>
          <p:cNvSpPr>
            <a:spLocks noGrp="1"/>
          </p:cNvSpPr>
          <p:nvPr>
            <p:ph idx="1"/>
          </p:nvPr>
        </p:nvSpPr>
        <p:spPr>
          <a:xfrm>
            <a:off x="682580" y="2603500"/>
            <a:ext cx="10058400" cy="3823058"/>
          </a:xfrm>
        </p:spPr>
        <p:txBody>
          <a:bodyPr>
            <a:noAutofit/>
          </a:bodyPr>
          <a:lstStyle/>
          <a:p>
            <a:pPr algn="just" rtl="1"/>
            <a:r>
              <a:rPr lang="fa-IR" sz="2000" b="1" dirty="0">
                <a:cs typeface="2  Badr" panose="00000400000000000000" pitchFamily="2" charset="-78"/>
              </a:rPr>
              <a:t>در </a:t>
            </a:r>
            <a:r>
              <a:rPr lang="fa-IR" sz="2000" b="1" dirty="0" err="1">
                <a:cs typeface="2  Badr" panose="00000400000000000000" pitchFamily="2" charset="-78"/>
              </a:rPr>
              <a:t>طـبقات</a:t>
            </a:r>
            <a:r>
              <a:rPr lang="fa-IR" sz="2000" b="1" dirty="0">
                <a:cs typeface="2  Badr" panose="00000400000000000000" pitchFamily="2" charset="-78"/>
              </a:rPr>
              <a:t> </a:t>
            </a:r>
            <a:r>
              <a:rPr lang="fa-IR" sz="2000" b="1" dirty="0" err="1">
                <a:cs typeface="2  Badr" panose="00000400000000000000" pitchFamily="2" charset="-78"/>
              </a:rPr>
              <a:t>پایـین</a:t>
            </a:r>
            <a:r>
              <a:rPr lang="fa-IR" sz="2000" b="1" dirty="0">
                <a:cs typeface="2  Badr" panose="00000400000000000000" pitchFamily="2" charset="-78"/>
              </a:rPr>
              <a:t> </a:t>
            </a:r>
            <a:r>
              <a:rPr lang="fa-IR" sz="2000" b="1" dirty="0" err="1">
                <a:cs typeface="2  Badr" panose="00000400000000000000" pitchFamily="2" charset="-78"/>
              </a:rPr>
              <a:t>درآمـدی</a:t>
            </a:r>
            <a:r>
              <a:rPr lang="fa-IR" sz="2000" b="1" dirty="0">
                <a:cs typeface="2  Badr" panose="00000400000000000000" pitchFamily="2" charset="-78"/>
              </a:rPr>
              <a:t>، </a:t>
            </a:r>
            <a:r>
              <a:rPr lang="fa-IR" sz="2000" b="1" dirty="0" err="1">
                <a:cs typeface="2  Badr" panose="00000400000000000000" pitchFamily="2" charset="-78"/>
              </a:rPr>
              <a:t>اصولاً</a:t>
            </a:r>
            <a:r>
              <a:rPr lang="fa-IR" sz="2000" b="1" dirty="0">
                <a:cs typeface="2  Badr" panose="00000400000000000000" pitchFamily="2" charset="-78"/>
              </a:rPr>
              <a:t> </a:t>
            </a:r>
            <a:r>
              <a:rPr lang="fa-IR" sz="2000" b="1" dirty="0" err="1">
                <a:cs typeface="2  Badr" panose="00000400000000000000" pitchFamily="2" charset="-78"/>
              </a:rPr>
              <a:t>پس‌اندازی</a:t>
            </a:r>
            <a:r>
              <a:rPr lang="fa-IR" sz="2000" b="1" dirty="0">
                <a:cs typeface="2  Badr" panose="00000400000000000000" pitchFamily="2" charset="-78"/>
              </a:rPr>
              <a:t> شکل </a:t>
            </a:r>
            <a:r>
              <a:rPr lang="fa-IR" sz="2000" b="1" dirty="0" err="1">
                <a:cs typeface="2  Badr" panose="00000400000000000000" pitchFamily="2" charset="-78"/>
              </a:rPr>
              <a:t>نمی</a:t>
            </a:r>
            <a:r>
              <a:rPr lang="fa-IR" sz="2000" b="1" dirty="0">
                <a:cs typeface="2  Badr" panose="00000400000000000000" pitchFamily="2" charset="-78"/>
              </a:rPr>
              <a:t> گیرد‌ تا‌ </a:t>
            </a:r>
            <a:r>
              <a:rPr lang="fa-IR" sz="2000" b="1" dirty="0" smtClean="0">
                <a:cs typeface="2  Badr" panose="00000400000000000000" pitchFamily="2" charset="-78"/>
              </a:rPr>
              <a:t>گفته‌ </a:t>
            </a:r>
            <a:r>
              <a:rPr lang="fa-IR" sz="2000" b="1" dirty="0">
                <a:cs typeface="2  Badr" panose="00000400000000000000" pitchFamily="2" charset="-78"/>
              </a:rPr>
              <a:t>شود که منشأ آن امساک و خویشتن داری از مصرف فعلی و آنی است.‌ طبقات‌ درآمدی بالا نیز، به دلیل اشباع نیازهای </a:t>
            </a:r>
            <a:r>
              <a:rPr lang="fa-IR" sz="2000" b="1" dirty="0" err="1">
                <a:cs typeface="2  Badr" panose="00000400000000000000" pitchFamily="2" charset="-78"/>
              </a:rPr>
              <a:t>مصرفی‌شان</a:t>
            </a:r>
            <a:r>
              <a:rPr lang="fa-IR" sz="2000" b="1" dirty="0">
                <a:cs typeface="2  Badr" panose="00000400000000000000" pitchFamily="2" charset="-78"/>
              </a:rPr>
              <a:t>، چاره ای جز </a:t>
            </a:r>
            <a:r>
              <a:rPr lang="fa-IR" sz="2000" b="1" dirty="0" err="1">
                <a:cs typeface="2  Badr" panose="00000400000000000000" pitchFamily="2" charset="-78"/>
              </a:rPr>
              <a:t>خـودداری</a:t>
            </a:r>
            <a:r>
              <a:rPr lang="fa-IR" sz="2000" b="1" dirty="0">
                <a:cs typeface="2  Badr" panose="00000400000000000000" pitchFamily="2" charset="-78"/>
              </a:rPr>
              <a:t> از‌ مصرف‌ فعلی‌ و تشکیل </a:t>
            </a:r>
            <a:r>
              <a:rPr lang="fa-IR" sz="2000" b="1" dirty="0" err="1">
                <a:cs typeface="2  Badr" panose="00000400000000000000" pitchFamily="2" charset="-78"/>
              </a:rPr>
              <a:t>پس‌انداز</a:t>
            </a:r>
            <a:r>
              <a:rPr lang="fa-IR" sz="2000" b="1" dirty="0">
                <a:cs typeface="2  Badr" panose="00000400000000000000" pitchFamily="2" charset="-78"/>
              </a:rPr>
              <a:t> ندارند و بنابراین </a:t>
            </a:r>
            <a:r>
              <a:rPr lang="fa-IR" sz="2000" b="1" dirty="0" err="1">
                <a:cs typeface="2  Badr" panose="00000400000000000000" pitchFamily="2" charset="-78"/>
              </a:rPr>
              <a:t>نمی</a:t>
            </a:r>
            <a:r>
              <a:rPr lang="fa-IR" sz="2000" b="1" dirty="0">
                <a:cs typeface="2  Badr" panose="00000400000000000000" pitchFamily="2" charset="-78"/>
              </a:rPr>
              <a:t> توان رفتار پس اندازی آنان را امساک‌ یا‌ خویشتن داری از مصرف فعلی نامید. و بالاخره، دارندگان درآمدهای متوسط معمولاً با‌ </a:t>
            </a:r>
            <a:r>
              <a:rPr lang="fa-IR" sz="2000" b="1" dirty="0" err="1">
                <a:cs typeface="2  Badr" panose="00000400000000000000" pitchFamily="2" charset="-78"/>
              </a:rPr>
              <a:t>انگیزه‌هایی</a:t>
            </a:r>
            <a:r>
              <a:rPr lang="fa-IR" sz="2000" b="1" dirty="0">
                <a:cs typeface="2  Badr" panose="00000400000000000000" pitchFamily="2" charset="-78"/>
              </a:rPr>
              <a:t>‌ غیر‌ از دریافت پاداش به امساک از مصرف </a:t>
            </a:r>
            <a:r>
              <a:rPr lang="fa-IR" sz="2000" b="1" dirty="0" err="1">
                <a:cs typeface="2  Badr" panose="00000400000000000000" pitchFamily="2" charset="-78"/>
              </a:rPr>
              <a:t>آنـی</a:t>
            </a:r>
            <a:r>
              <a:rPr lang="fa-IR" sz="2000" b="1" dirty="0">
                <a:cs typeface="2  Badr" panose="00000400000000000000" pitchFamily="2" charset="-78"/>
              </a:rPr>
              <a:t> </a:t>
            </a:r>
            <a:r>
              <a:rPr lang="fa-IR" sz="2000" b="1" dirty="0" err="1">
                <a:cs typeface="2  Badr" panose="00000400000000000000" pitchFamily="2" charset="-78"/>
              </a:rPr>
              <a:t>مـبادرت</a:t>
            </a:r>
            <a:r>
              <a:rPr lang="fa-IR" sz="2000" b="1" dirty="0">
                <a:cs typeface="2  Badr" panose="00000400000000000000" pitchFamily="2" charset="-78"/>
              </a:rPr>
              <a:t> </a:t>
            </a:r>
            <a:r>
              <a:rPr lang="fa-IR" sz="2000" b="1" dirty="0" err="1">
                <a:cs typeface="2  Badr" panose="00000400000000000000" pitchFamily="2" charset="-78"/>
              </a:rPr>
              <a:t>می‌کنند</a:t>
            </a:r>
            <a:r>
              <a:rPr lang="fa-IR" sz="2000" b="1" dirty="0" smtClean="0">
                <a:cs typeface="2  Badr" panose="00000400000000000000" pitchFamily="2" charset="-78"/>
              </a:rPr>
              <a:t>.</a:t>
            </a:r>
          </a:p>
          <a:p>
            <a:pPr algn="just" rtl="1"/>
            <a:r>
              <a:rPr lang="fa-IR" sz="2000" b="1" dirty="0">
                <a:cs typeface="2  Badr" panose="00000400000000000000" pitchFamily="2" charset="-78"/>
              </a:rPr>
              <a:t>اگر </a:t>
            </a:r>
            <a:r>
              <a:rPr lang="fa-IR" sz="2000" b="1" dirty="0" err="1">
                <a:cs typeface="2  Badr" panose="00000400000000000000" pitchFamily="2" charset="-78"/>
              </a:rPr>
              <a:t>انگیزه‌ی</a:t>
            </a:r>
            <a:r>
              <a:rPr lang="fa-IR" sz="2000" b="1" dirty="0">
                <a:cs typeface="2  Badr" panose="00000400000000000000" pitchFamily="2" charset="-78"/>
              </a:rPr>
              <a:t> اصلی‌ گروه‌ اخیر برای </a:t>
            </a:r>
            <a:r>
              <a:rPr lang="fa-IR" sz="2000" b="1" dirty="0" err="1">
                <a:cs typeface="2  Badr" panose="00000400000000000000" pitchFamily="2" charset="-78"/>
              </a:rPr>
              <a:t>پس‌انداز</a:t>
            </a:r>
            <a:r>
              <a:rPr lang="fa-IR" sz="2000" b="1" dirty="0">
                <a:cs typeface="2  Badr" panose="00000400000000000000" pitchFamily="2" charset="-78"/>
              </a:rPr>
              <a:t>، دریافت پاداشی به نام بهره باشد، علی </a:t>
            </a:r>
            <a:r>
              <a:rPr lang="fa-IR" sz="2000" b="1" dirty="0" err="1">
                <a:cs typeface="2  Badr" panose="00000400000000000000" pitchFamily="2" charset="-78"/>
              </a:rPr>
              <a:t>القاعده</a:t>
            </a:r>
            <a:r>
              <a:rPr lang="fa-IR" sz="2000" b="1" dirty="0">
                <a:cs typeface="2  Badr" panose="00000400000000000000" pitchFamily="2" charset="-78"/>
              </a:rPr>
              <a:t> بایستی‌ با‌ افزایش‌ نرخ بهره، رغبت آنان به </a:t>
            </a:r>
            <a:r>
              <a:rPr lang="fa-IR" sz="2000" b="1" dirty="0" err="1">
                <a:cs typeface="2  Badr" panose="00000400000000000000" pitchFamily="2" charset="-78"/>
              </a:rPr>
              <a:t>پس‌انداز</a:t>
            </a:r>
            <a:r>
              <a:rPr lang="fa-IR" sz="2000" b="1" dirty="0">
                <a:cs typeface="2  Badr" panose="00000400000000000000" pitchFamily="2" charset="-78"/>
              </a:rPr>
              <a:t> بیشتر شود و خویشتن داری بیشتری از </a:t>
            </a:r>
            <a:r>
              <a:rPr lang="fa-IR" sz="2000" b="1" dirty="0" err="1">
                <a:cs typeface="2  Badr" panose="00000400000000000000" pitchFamily="2" charset="-78"/>
              </a:rPr>
              <a:t>خـود</a:t>
            </a:r>
            <a:r>
              <a:rPr lang="fa-IR" sz="2000" b="1" dirty="0">
                <a:cs typeface="2  Badr" panose="00000400000000000000" pitchFamily="2" charset="-78"/>
              </a:rPr>
              <a:t> </a:t>
            </a:r>
            <a:r>
              <a:rPr lang="fa-IR" sz="2000" b="1" dirty="0" err="1">
                <a:cs typeface="2  Badr" panose="00000400000000000000" pitchFamily="2" charset="-78"/>
              </a:rPr>
              <a:t>نـشان</a:t>
            </a:r>
            <a:r>
              <a:rPr lang="fa-IR" sz="2000" b="1" dirty="0">
                <a:cs typeface="2  Badr" panose="00000400000000000000" pitchFamily="2" charset="-78"/>
              </a:rPr>
              <a:t>‌ دهند.‌ این‌ در حالی است که مطالعات تجربی نتوانسته است </a:t>
            </a:r>
            <a:r>
              <a:rPr lang="fa-IR" sz="2000" b="1" dirty="0" err="1">
                <a:cs typeface="2  Badr" panose="00000400000000000000" pitchFamily="2" charset="-78"/>
              </a:rPr>
              <a:t>رابطه‌ی</a:t>
            </a:r>
            <a:r>
              <a:rPr lang="fa-IR" sz="2000" b="1" dirty="0">
                <a:cs typeface="2  Badr" panose="00000400000000000000" pitchFamily="2" charset="-78"/>
              </a:rPr>
              <a:t> معنی داری را‌ بین‌ دو متغیر </a:t>
            </a:r>
            <a:r>
              <a:rPr lang="fa-IR" sz="2000" b="1" dirty="0" err="1">
                <a:cs typeface="2  Badr" panose="00000400000000000000" pitchFamily="2" charset="-78"/>
              </a:rPr>
              <a:t>پس‌انداز</a:t>
            </a:r>
            <a:r>
              <a:rPr lang="fa-IR" sz="2000" b="1" dirty="0">
                <a:cs typeface="2  Badr" panose="00000400000000000000" pitchFamily="2" charset="-78"/>
              </a:rPr>
              <a:t> و نرخ بهره به اثبات </a:t>
            </a:r>
            <a:r>
              <a:rPr lang="fa-IR" sz="2000" b="1" dirty="0" smtClean="0">
                <a:cs typeface="2  Badr" panose="00000400000000000000" pitchFamily="2" charset="-78"/>
              </a:rPr>
              <a:t>برساند.</a:t>
            </a:r>
          </a:p>
          <a:p>
            <a:pPr algn="just" rtl="1"/>
            <a:r>
              <a:rPr lang="fa-IR" sz="2000" b="1" dirty="0" err="1">
                <a:cs typeface="2  Badr" panose="00000400000000000000" pitchFamily="2" charset="-78"/>
              </a:rPr>
              <a:t>کینز</a:t>
            </a:r>
            <a:r>
              <a:rPr lang="fa-IR" sz="2000" b="1" dirty="0">
                <a:cs typeface="2  Badr" panose="00000400000000000000" pitchFamily="2" charset="-78"/>
              </a:rPr>
              <a:t> این عقیده را که بهره، تنظیم </a:t>
            </a:r>
            <a:r>
              <a:rPr lang="fa-IR" sz="2000" b="1" dirty="0" err="1">
                <a:cs typeface="2  Badr" panose="00000400000000000000" pitchFamily="2" charset="-78"/>
              </a:rPr>
              <a:t>کننده‌ی</a:t>
            </a:r>
            <a:r>
              <a:rPr lang="fa-IR" sz="2000" b="1" dirty="0">
                <a:cs typeface="2  Badr" panose="00000400000000000000" pitchFamily="2" charset="-78"/>
              </a:rPr>
              <a:t>‌ </a:t>
            </a:r>
            <a:r>
              <a:rPr lang="fa-IR" sz="2000" b="1" dirty="0" err="1">
                <a:cs typeface="2  Badr" panose="00000400000000000000" pitchFamily="2" charset="-78"/>
              </a:rPr>
              <a:t>پس‌اندازها</a:t>
            </a:r>
            <a:r>
              <a:rPr lang="fa-IR" sz="2000" b="1" dirty="0">
                <a:cs typeface="2  Badr" panose="00000400000000000000" pitchFamily="2" charset="-78"/>
              </a:rPr>
              <a:t>‌ بوده و </a:t>
            </a:r>
            <a:r>
              <a:rPr lang="fa-IR" sz="2000" b="1" dirty="0" err="1">
                <a:cs typeface="2  Badr" panose="00000400000000000000" pitchFamily="2" charset="-78"/>
              </a:rPr>
              <a:t>پس‌اندازها</a:t>
            </a:r>
            <a:r>
              <a:rPr lang="fa-IR" sz="2000" b="1" dirty="0">
                <a:cs typeface="2  Badr" panose="00000400000000000000" pitchFamily="2" charset="-78"/>
              </a:rPr>
              <a:t>، به تبعیت از افزایش‌ یا‌ کاهش‌ بهره، بالا و پایین </a:t>
            </a:r>
            <a:r>
              <a:rPr lang="fa-IR" sz="2000" b="1" dirty="0" err="1">
                <a:cs typeface="2  Badr" panose="00000400000000000000" pitchFamily="2" charset="-78"/>
              </a:rPr>
              <a:t>می‌رود</a:t>
            </a:r>
            <a:r>
              <a:rPr lang="fa-IR" sz="2000" b="1" dirty="0">
                <a:cs typeface="2  Badr" panose="00000400000000000000" pitchFamily="2" charset="-78"/>
              </a:rPr>
              <a:t> و نرخ‌ بهره‌ به </a:t>
            </a:r>
            <a:r>
              <a:rPr lang="fa-IR" sz="2000" b="1" dirty="0" err="1">
                <a:cs typeface="2  Badr" panose="00000400000000000000" pitchFamily="2" charset="-78"/>
              </a:rPr>
              <a:t>وسیله‌ی</a:t>
            </a:r>
            <a:r>
              <a:rPr lang="fa-IR" sz="2000" b="1" dirty="0">
                <a:cs typeface="2  Badr" panose="00000400000000000000" pitchFamily="2" charset="-78"/>
              </a:rPr>
              <a:t> </a:t>
            </a:r>
            <a:r>
              <a:rPr lang="fa-IR" sz="2000" b="1" dirty="0" err="1">
                <a:cs typeface="2  Badr" panose="00000400000000000000" pitchFamily="2" charset="-78"/>
              </a:rPr>
              <a:t>تـقاضای</a:t>
            </a:r>
            <a:r>
              <a:rPr lang="fa-IR" sz="2000" b="1" dirty="0">
                <a:cs typeface="2  Badr" panose="00000400000000000000" pitchFamily="2" charset="-78"/>
              </a:rPr>
              <a:t> </a:t>
            </a:r>
            <a:r>
              <a:rPr lang="fa-IR" sz="2000" b="1" dirty="0" err="1">
                <a:cs typeface="2  Badr" panose="00000400000000000000" pitchFamily="2" charset="-78"/>
              </a:rPr>
              <a:t>سـرمایه</a:t>
            </a:r>
            <a:r>
              <a:rPr lang="fa-IR" sz="2000" b="1" dirty="0">
                <a:cs typeface="2  Badr" panose="00000400000000000000" pitchFamily="2" charset="-78"/>
              </a:rPr>
              <a:t> تعیین </a:t>
            </a:r>
            <a:r>
              <a:rPr lang="fa-IR" sz="2000" b="1" dirty="0" err="1">
                <a:cs typeface="2  Badr" panose="00000400000000000000" pitchFamily="2" charset="-78"/>
              </a:rPr>
              <a:t>می‌شود</a:t>
            </a:r>
            <a:r>
              <a:rPr lang="fa-IR" sz="2000" b="1" dirty="0">
                <a:cs typeface="2  Badr" panose="00000400000000000000" pitchFamily="2" charset="-78"/>
              </a:rPr>
              <a:t>، رد کرد. وی </a:t>
            </a:r>
            <a:r>
              <a:rPr lang="fa-IR" sz="2000" b="1" dirty="0" err="1">
                <a:cs typeface="2  Badr" panose="00000400000000000000" pitchFamily="2" charset="-78"/>
              </a:rPr>
              <a:t>اعـتقاد</a:t>
            </a:r>
            <a:r>
              <a:rPr lang="fa-IR" sz="2000" b="1" dirty="0">
                <a:cs typeface="2  Badr" panose="00000400000000000000" pitchFamily="2" charset="-78"/>
              </a:rPr>
              <a:t> دارد </a:t>
            </a:r>
            <a:r>
              <a:rPr lang="fa-IR" sz="2000" b="1" dirty="0" err="1">
                <a:cs typeface="2  Badr" panose="00000400000000000000" pitchFamily="2" charset="-78"/>
              </a:rPr>
              <a:t>حـتی</a:t>
            </a:r>
            <a:r>
              <a:rPr lang="fa-IR" sz="2000" b="1" dirty="0">
                <a:cs typeface="2  Badr" panose="00000400000000000000" pitchFamily="2" charset="-78"/>
              </a:rPr>
              <a:t> اگر‌ بهره‌ ای هم وجود نداشته باشد،‌ بازهم‌ </a:t>
            </a:r>
            <a:r>
              <a:rPr lang="fa-IR" sz="2000" b="1" dirty="0" err="1">
                <a:cs typeface="2  Badr" panose="00000400000000000000" pitchFamily="2" charset="-78"/>
              </a:rPr>
              <a:t>پس‌انداز</a:t>
            </a:r>
            <a:r>
              <a:rPr lang="fa-IR" sz="2000" b="1" dirty="0">
                <a:cs typeface="2  Badr" panose="00000400000000000000" pitchFamily="2" charset="-78"/>
              </a:rPr>
              <a:t> وجود‌ خواهد‌ داشت.‌ برای مثال به حالتی که افراد‌ مبادرت‌ به سپرده گذاری در یک بانک </a:t>
            </a:r>
            <a:r>
              <a:rPr lang="fa-IR" sz="2000" b="1" dirty="0" err="1">
                <a:cs typeface="2  Badr" panose="00000400000000000000" pitchFamily="2" charset="-78"/>
              </a:rPr>
              <a:t>می‌نمایند</a:t>
            </a:r>
            <a:r>
              <a:rPr lang="fa-IR" sz="2000" b="1" dirty="0">
                <a:cs typeface="2  Badr" panose="00000400000000000000" pitchFamily="2" charset="-78"/>
              </a:rPr>
              <a:t> و یا پول خود را‌ به‌ صورت نقد </a:t>
            </a:r>
            <a:r>
              <a:rPr lang="fa-IR" sz="2000" b="1" dirty="0" err="1">
                <a:cs typeface="2  Badr" panose="00000400000000000000" pitchFamily="2" charset="-78"/>
              </a:rPr>
              <a:t>نـگه‌داری</a:t>
            </a:r>
            <a:r>
              <a:rPr lang="fa-IR" sz="2000" b="1" dirty="0">
                <a:cs typeface="2  Badr" panose="00000400000000000000" pitchFamily="2" charset="-78"/>
              </a:rPr>
              <a:t> </a:t>
            </a:r>
            <a:r>
              <a:rPr lang="fa-IR" sz="2000" b="1" dirty="0" err="1">
                <a:cs typeface="2  Badr" panose="00000400000000000000" pitchFamily="2" charset="-78"/>
              </a:rPr>
              <a:t>مـی‌نمایند</a:t>
            </a:r>
            <a:r>
              <a:rPr lang="fa-IR" sz="2000" b="1" dirty="0">
                <a:cs typeface="2  Badr" panose="00000400000000000000" pitchFamily="2" charset="-78"/>
              </a:rPr>
              <a:t>، اشاره </a:t>
            </a:r>
            <a:r>
              <a:rPr lang="fa-IR" sz="2000" b="1" dirty="0" err="1">
                <a:cs typeface="2  Badr" panose="00000400000000000000" pitchFamily="2" charset="-78"/>
              </a:rPr>
              <a:t>می‌نماید</a:t>
            </a:r>
            <a:r>
              <a:rPr lang="fa-IR" sz="2000" b="1" dirty="0">
                <a:cs typeface="2  Badr" panose="00000400000000000000" pitchFamily="2" charset="-78"/>
              </a:rPr>
              <a:t>.‌ (محمد انور، 1375 ، 94</a:t>
            </a:r>
            <a:r>
              <a:rPr lang="fa-IR" sz="2000" b="1" dirty="0" smtClean="0">
                <a:cs typeface="2  Badr" panose="00000400000000000000" pitchFamily="2" charset="-78"/>
              </a:rPr>
              <a:t>)</a:t>
            </a:r>
            <a:endParaRPr lang="fa-IR" sz="2000" b="1" dirty="0">
              <a:cs typeface="2  Badr" panose="00000400000000000000" pitchFamily="2" charset="-78"/>
            </a:endParaRPr>
          </a:p>
        </p:txBody>
      </p:sp>
    </p:spTree>
    <p:extLst>
      <p:ext uri="{BB962C8B-B14F-4D97-AF65-F5344CB8AC3E}">
        <p14:creationId xmlns:p14="http://schemas.microsoft.com/office/powerpoint/2010/main" val="17213813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618186" y="2331077"/>
            <a:ext cx="10650828" cy="4353058"/>
          </a:xfrm>
        </p:spPr>
        <p:txBody>
          <a:bodyPr>
            <a:noAutofit/>
          </a:bodyPr>
          <a:lstStyle/>
          <a:p>
            <a:pPr algn="just" rtl="1"/>
            <a:r>
              <a:rPr lang="fa-IR" b="1" smtClean="0">
                <a:cs typeface="2  Badr" panose="00000400000000000000" pitchFamily="2" charset="-78"/>
              </a:rPr>
              <a:t>در‌ پاسخ به این سؤال که </a:t>
            </a:r>
            <a:r>
              <a:rPr lang="fa-IR" b="1" dirty="0" err="1" smtClean="0">
                <a:cs typeface="2  Badr" panose="00000400000000000000" pitchFamily="2" charset="-78"/>
              </a:rPr>
              <a:t>پس‌انداز</a:t>
            </a:r>
            <a:r>
              <a:rPr lang="fa-IR" b="1" dirty="0" smtClean="0">
                <a:cs typeface="2  Badr" panose="00000400000000000000" pitchFamily="2" charset="-78"/>
              </a:rPr>
              <a:t> عمدتا به چه عواملی متکی است، باید‌ گفت‌ که </a:t>
            </a:r>
            <a:r>
              <a:rPr lang="fa-IR" b="1" dirty="0" err="1" smtClean="0">
                <a:cs typeface="2  Badr" panose="00000400000000000000" pitchFamily="2" charset="-78"/>
              </a:rPr>
              <a:t>پس‌انداز</a:t>
            </a:r>
            <a:r>
              <a:rPr lang="fa-IR" b="1" dirty="0" smtClean="0">
                <a:cs typeface="2  Badr" panose="00000400000000000000" pitchFamily="2" charset="-78"/>
              </a:rPr>
              <a:t> به دو عامل‌ بستگی‌ دارد:‌ یکی به عادت‌ </a:t>
            </a:r>
            <a:r>
              <a:rPr lang="fa-IR" b="1" dirty="0" err="1" smtClean="0">
                <a:cs typeface="2  Badr" panose="00000400000000000000" pitchFamily="2" charset="-78"/>
              </a:rPr>
              <a:t>صـرفه</a:t>
            </a:r>
            <a:r>
              <a:rPr lang="fa-IR" b="1" dirty="0" smtClean="0">
                <a:cs typeface="2  Badr" panose="00000400000000000000" pitchFamily="2" charset="-78"/>
              </a:rPr>
              <a:t>‌ </a:t>
            </a:r>
            <a:r>
              <a:rPr lang="fa-IR" b="1" dirty="0" err="1" smtClean="0">
                <a:cs typeface="2  Badr" panose="00000400000000000000" pitchFamily="2" charset="-78"/>
              </a:rPr>
              <a:t>جـویی</a:t>
            </a:r>
            <a:r>
              <a:rPr lang="fa-IR" b="1" dirty="0" smtClean="0">
                <a:cs typeface="2  Badr" panose="00000400000000000000" pitchFamily="2" charset="-78"/>
              </a:rPr>
              <a:t> در افراد و </a:t>
            </a:r>
            <a:r>
              <a:rPr lang="fa-IR" b="1" dirty="0" err="1" smtClean="0">
                <a:cs typeface="2  Badr" panose="00000400000000000000" pitchFamily="2" charset="-78"/>
              </a:rPr>
              <a:t>جـوامع</a:t>
            </a:r>
            <a:r>
              <a:rPr lang="fa-IR" b="1" dirty="0" smtClean="0">
                <a:cs typeface="2  Badr" panose="00000400000000000000" pitchFamily="2" charset="-78"/>
              </a:rPr>
              <a:t>‌ و دیگری به سطح درآمد آنان. به فرض ثبات درآمد، افراد و اجتماعات </a:t>
            </a:r>
            <a:r>
              <a:rPr lang="fa-IR" b="1" dirty="0" err="1" smtClean="0">
                <a:cs typeface="2  Badr" panose="00000400000000000000" pitchFamily="2" charset="-78"/>
              </a:rPr>
              <a:t>مقتصد</a:t>
            </a:r>
            <a:r>
              <a:rPr lang="fa-IR" b="1" dirty="0" smtClean="0">
                <a:cs typeface="2  Badr" panose="00000400000000000000" pitchFamily="2" charset="-78"/>
              </a:rPr>
              <a:t>‌ از‌ افراد و اجتماعات غیر </a:t>
            </a:r>
            <a:r>
              <a:rPr lang="fa-IR" b="1" dirty="0" err="1" smtClean="0">
                <a:cs typeface="2  Badr" panose="00000400000000000000" pitchFamily="2" charset="-78"/>
              </a:rPr>
              <a:t>مقتصد</a:t>
            </a:r>
            <a:r>
              <a:rPr lang="fa-IR" b="1" dirty="0" smtClean="0">
                <a:cs typeface="2  Badr" panose="00000400000000000000" pitchFamily="2" charset="-78"/>
              </a:rPr>
              <a:t> </a:t>
            </a:r>
            <a:r>
              <a:rPr lang="fa-IR" b="1" dirty="0" err="1" smtClean="0">
                <a:cs typeface="2  Badr" panose="00000400000000000000" pitchFamily="2" charset="-78"/>
              </a:rPr>
              <a:t>بـیشتر</a:t>
            </a:r>
            <a:r>
              <a:rPr lang="fa-IR" b="1" dirty="0" smtClean="0">
                <a:cs typeface="2  Badr" panose="00000400000000000000" pitchFamily="2" charset="-78"/>
              </a:rPr>
              <a:t>‌ </a:t>
            </a:r>
            <a:r>
              <a:rPr lang="fa-IR" b="1" dirty="0" err="1" smtClean="0">
                <a:cs typeface="2  Badr" panose="00000400000000000000" pitchFamily="2" charset="-78"/>
              </a:rPr>
              <a:t>پس‌انداز</a:t>
            </a:r>
            <a:r>
              <a:rPr lang="fa-IR" b="1" dirty="0" smtClean="0">
                <a:cs typeface="2  Badr" panose="00000400000000000000" pitchFamily="2" charset="-78"/>
              </a:rPr>
              <a:t>‌ می نمایند‌ و اگر‌ چنانچه عادت به صرفه‌ جویی را در میان </a:t>
            </a:r>
            <a:r>
              <a:rPr lang="fa-IR" b="1" dirty="0" err="1" smtClean="0">
                <a:cs typeface="2  Badr" panose="00000400000000000000" pitchFamily="2" charset="-78"/>
              </a:rPr>
              <a:t>افـراد</a:t>
            </a:r>
            <a:r>
              <a:rPr lang="fa-IR" b="1" dirty="0" smtClean="0">
                <a:cs typeface="2  Badr" panose="00000400000000000000" pitchFamily="2" charset="-78"/>
              </a:rPr>
              <a:t> و </a:t>
            </a:r>
            <a:r>
              <a:rPr lang="fa-IR" b="1" dirty="0" err="1" smtClean="0">
                <a:cs typeface="2  Badr" panose="00000400000000000000" pitchFamily="2" charset="-78"/>
              </a:rPr>
              <a:t>جـوامع</a:t>
            </a:r>
            <a:r>
              <a:rPr lang="fa-IR" b="1" dirty="0" smtClean="0">
                <a:cs typeface="2  Badr" panose="00000400000000000000" pitchFamily="2" charset="-78"/>
              </a:rPr>
              <a:t> </a:t>
            </a:r>
            <a:r>
              <a:rPr lang="fa-IR" b="1" dirty="0" err="1" smtClean="0">
                <a:cs typeface="2  Badr" panose="00000400000000000000" pitchFamily="2" charset="-78"/>
              </a:rPr>
              <a:t>ثـابت</a:t>
            </a:r>
            <a:r>
              <a:rPr lang="fa-IR" b="1" dirty="0" smtClean="0">
                <a:cs typeface="2  Badr" panose="00000400000000000000" pitchFamily="2" charset="-78"/>
              </a:rPr>
              <a:t> بگیریم، هرچه سطح درآمد افراد و جوامع‌ بالا‌ تر باشد، این افراد بیشتر </a:t>
            </a:r>
            <a:r>
              <a:rPr lang="fa-IR" b="1" dirty="0" err="1" smtClean="0">
                <a:cs typeface="2  Badr" panose="00000400000000000000" pitchFamily="2" charset="-78"/>
              </a:rPr>
              <a:t>پس‌انداز</a:t>
            </a:r>
            <a:r>
              <a:rPr lang="fa-IR" b="1" dirty="0" smtClean="0">
                <a:cs typeface="2  Badr" panose="00000400000000000000" pitchFamily="2" charset="-78"/>
              </a:rPr>
              <a:t>‌ خواهند‌ نمود.‌ (همان)</a:t>
            </a:r>
          </a:p>
          <a:p>
            <a:pPr algn="just" rtl="1"/>
            <a:r>
              <a:rPr lang="fa-IR" b="1" dirty="0" smtClean="0">
                <a:cs typeface="2  Badr" panose="00000400000000000000" pitchFamily="2" charset="-78"/>
              </a:rPr>
              <a:t>ج - حتی </a:t>
            </a:r>
            <a:r>
              <a:rPr lang="fa-IR" b="1" dirty="0" err="1" smtClean="0">
                <a:cs typeface="2  Badr" panose="00000400000000000000" pitchFamily="2" charset="-78"/>
              </a:rPr>
              <a:t>اگـر</a:t>
            </a:r>
            <a:r>
              <a:rPr lang="fa-IR" b="1" dirty="0" smtClean="0">
                <a:cs typeface="2  Badr" panose="00000400000000000000" pitchFamily="2" charset="-78"/>
              </a:rPr>
              <a:t>‌ ‌ ‌</a:t>
            </a:r>
            <a:r>
              <a:rPr lang="fa-IR" b="1" dirty="0" err="1" smtClean="0">
                <a:cs typeface="2  Badr" panose="00000400000000000000" pitchFamily="2" charset="-78"/>
              </a:rPr>
              <a:t>بـتوان</a:t>
            </a:r>
            <a:r>
              <a:rPr lang="fa-IR" b="1" dirty="0" smtClean="0">
                <a:cs typeface="2  Badr" panose="00000400000000000000" pitchFamily="2" charset="-78"/>
              </a:rPr>
              <a:t>‌ رفتار </a:t>
            </a:r>
            <a:r>
              <a:rPr lang="fa-IR" b="1" dirty="0" err="1" smtClean="0">
                <a:cs typeface="2  Badr" panose="00000400000000000000" pitchFamily="2" charset="-78"/>
              </a:rPr>
              <a:t>پس‌اندازی</a:t>
            </a:r>
            <a:r>
              <a:rPr lang="fa-IR" b="1" dirty="0" smtClean="0">
                <a:cs typeface="2  Badr" panose="00000400000000000000" pitchFamily="2" charset="-78"/>
              </a:rPr>
              <a:t> افراد را با </a:t>
            </a:r>
            <a:r>
              <a:rPr lang="fa-IR" b="1" dirty="0" err="1" smtClean="0">
                <a:cs typeface="2  Badr" panose="00000400000000000000" pitchFamily="2" charset="-78"/>
              </a:rPr>
              <a:t>پدیده‌ی</a:t>
            </a:r>
            <a:r>
              <a:rPr lang="fa-IR" b="1" dirty="0" smtClean="0">
                <a:cs typeface="2  Badr" panose="00000400000000000000" pitchFamily="2" charset="-78"/>
              </a:rPr>
              <a:t> امساک و خویشتن داری از مصرف آنی تفسیر کرد، </a:t>
            </a:r>
            <a:r>
              <a:rPr lang="fa-IR" b="1" dirty="0" err="1" smtClean="0">
                <a:cs typeface="2  Badr" panose="00000400000000000000" pitchFamily="2" charset="-78"/>
              </a:rPr>
              <a:t>نمی</a:t>
            </a:r>
            <a:r>
              <a:rPr lang="fa-IR" b="1" dirty="0" smtClean="0">
                <a:cs typeface="2  Badr" panose="00000400000000000000" pitchFamily="2" charset="-78"/>
              </a:rPr>
              <a:t>‌ </a:t>
            </a:r>
            <a:r>
              <a:rPr lang="fa-IR" b="1" dirty="0" err="1" smtClean="0">
                <a:cs typeface="2  Badr" panose="00000400000000000000" pitchFamily="2" charset="-78"/>
              </a:rPr>
              <a:t>تـوان</a:t>
            </a:r>
            <a:r>
              <a:rPr lang="fa-IR" b="1" dirty="0" smtClean="0">
                <a:cs typeface="2  Badr" panose="00000400000000000000" pitchFamily="2" charset="-78"/>
              </a:rPr>
              <a:t>‌ </a:t>
            </a:r>
            <a:r>
              <a:rPr lang="fa-IR" b="1" dirty="0" err="1" smtClean="0">
                <a:cs typeface="2  Badr" panose="00000400000000000000" pitchFamily="2" charset="-78"/>
              </a:rPr>
              <a:t>رابـطه</a:t>
            </a:r>
            <a:r>
              <a:rPr lang="fa-IR" b="1" dirty="0" smtClean="0">
                <a:cs typeface="2  Badr" panose="00000400000000000000" pitchFamily="2" charset="-78"/>
              </a:rPr>
              <a:t>‌ ای </a:t>
            </a:r>
            <a:r>
              <a:rPr lang="fa-IR" b="1" dirty="0" err="1" smtClean="0">
                <a:cs typeface="2  Badr" panose="00000400000000000000" pitchFamily="2" charset="-78"/>
              </a:rPr>
              <a:t>مـنطقی</a:t>
            </a:r>
            <a:r>
              <a:rPr lang="fa-IR" b="1" dirty="0" smtClean="0">
                <a:cs typeface="2  Badr" panose="00000400000000000000" pitchFamily="2" charset="-78"/>
              </a:rPr>
              <a:t> و </a:t>
            </a:r>
            <a:r>
              <a:rPr lang="fa-IR" b="1" dirty="0" err="1" smtClean="0">
                <a:cs typeface="2  Badr" panose="00000400000000000000" pitchFamily="2" charset="-78"/>
              </a:rPr>
              <a:t>تلازمی</a:t>
            </a:r>
            <a:r>
              <a:rPr lang="fa-IR" b="1" dirty="0" smtClean="0">
                <a:cs typeface="2  Badr" panose="00000400000000000000" pitchFamily="2" charset="-78"/>
              </a:rPr>
              <a:t> میان </a:t>
            </a:r>
            <a:r>
              <a:rPr lang="fa-IR" b="1" dirty="0" err="1" smtClean="0">
                <a:cs typeface="2  Badr" panose="00000400000000000000" pitchFamily="2" charset="-78"/>
              </a:rPr>
              <a:t>پدیده‌ی</a:t>
            </a:r>
            <a:r>
              <a:rPr lang="fa-IR" b="1" dirty="0" smtClean="0">
                <a:cs typeface="2  Badr" panose="00000400000000000000" pitchFamily="2" charset="-78"/>
              </a:rPr>
              <a:t> مزبور‌ و استحقاق‌ دریافت‌ پاداش‌ (بهره)‌ برقرار نمود. امساک کننده تنها در صورتی </a:t>
            </a:r>
            <a:r>
              <a:rPr lang="fa-IR" b="1" dirty="0" err="1" smtClean="0">
                <a:cs typeface="2  Badr" panose="00000400000000000000" pitchFamily="2" charset="-78"/>
              </a:rPr>
              <a:t>مـستحق</a:t>
            </a:r>
            <a:r>
              <a:rPr lang="fa-IR" b="1" dirty="0" smtClean="0">
                <a:cs typeface="2  Badr" panose="00000400000000000000" pitchFamily="2" charset="-78"/>
              </a:rPr>
              <a:t> پاداش است که اثبات شود در صورتی که وی اقدام به </a:t>
            </a:r>
            <a:r>
              <a:rPr lang="fa-IR" b="1" dirty="0" err="1" smtClean="0">
                <a:cs typeface="2  Badr" panose="00000400000000000000" pitchFamily="2" charset="-78"/>
              </a:rPr>
              <a:t>پس‌انداز</a:t>
            </a:r>
            <a:r>
              <a:rPr lang="fa-IR" b="1" dirty="0" smtClean="0">
                <a:cs typeface="2  Badr" panose="00000400000000000000" pitchFamily="2" charset="-78"/>
              </a:rPr>
              <a:t> </a:t>
            </a:r>
            <a:r>
              <a:rPr lang="fa-IR" b="1" dirty="0" err="1" smtClean="0">
                <a:cs typeface="2  Badr" panose="00000400000000000000" pitchFamily="2" charset="-78"/>
              </a:rPr>
              <a:t>نمی</a:t>
            </a:r>
            <a:r>
              <a:rPr lang="fa-IR" b="1" dirty="0" smtClean="0">
                <a:cs typeface="2  Badr" panose="00000400000000000000" pitchFamily="2" charset="-78"/>
              </a:rPr>
              <a:t> کرد، پول خود را </a:t>
            </a:r>
            <a:br>
              <a:rPr lang="fa-IR" b="1" dirty="0" smtClean="0">
                <a:cs typeface="2  Badr" panose="00000400000000000000" pitchFamily="2" charset="-78"/>
              </a:rPr>
            </a:br>
            <a:r>
              <a:rPr lang="fa-IR" b="1" dirty="0" err="1" smtClean="0">
                <a:cs typeface="2  Badr" panose="00000400000000000000" pitchFamily="2" charset="-78"/>
              </a:rPr>
              <a:t>بـلا</a:t>
            </a:r>
            <a:r>
              <a:rPr lang="fa-IR" b="1" dirty="0" smtClean="0">
                <a:cs typeface="2  Badr" panose="00000400000000000000" pitchFamily="2" charset="-78"/>
              </a:rPr>
              <a:t> استفاده نگه </a:t>
            </a:r>
            <a:r>
              <a:rPr lang="fa-IR" b="1" dirty="0" err="1" smtClean="0">
                <a:cs typeface="2  Badr" panose="00000400000000000000" pitchFamily="2" charset="-78"/>
              </a:rPr>
              <a:t>نمی‌داشت</a:t>
            </a:r>
            <a:r>
              <a:rPr lang="fa-IR" b="1" dirty="0" smtClean="0">
                <a:cs typeface="2  Badr" panose="00000400000000000000" pitchFamily="2" charset="-78"/>
              </a:rPr>
              <a:t>؛</a:t>
            </a:r>
          </a:p>
          <a:p>
            <a:pPr algn="just" rtl="1"/>
            <a:r>
              <a:rPr lang="fa-IR" b="1" dirty="0" smtClean="0">
                <a:cs typeface="2  Badr" panose="00000400000000000000" pitchFamily="2" charset="-78"/>
              </a:rPr>
              <a:t>* در </a:t>
            </a:r>
            <a:r>
              <a:rPr lang="fa-IR" b="1" dirty="0" err="1" smtClean="0">
                <a:cs typeface="2  Badr" panose="00000400000000000000" pitchFamily="2" charset="-78"/>
              </a:rPr>
              <a:t>مسیرهایی</a:t>
            </a:r>
            <a:r>
              <a:rPr lang="fa-IR" b="1" dirty="0" smtClean="0">
                <a:cs typeface="2  Badr" panose="00000400000000000000" pitchFamily="2" charset="-78"/>
              </a:rPr>
              <a:t> </a:t>
            </a:r>
            <a:r>
              <a:rPr lang="fa-IR" b="1" dirty="0" err="1" smtClean="0">
                <a:cs typeface="2  Badr" panose="00000400000000000000" pitchFamily="2" charset="-78"/>
              </a:rPr>
              <a:t>هـمچون</a:t>
            </a:r>
            <a:r>
              <a:rPr lang="fa-IR" b="1" dirty="0" smtClean="0">
                <a:cs typeface="2  Badr" panose="00000400000000000000" pitchFamily="2" charset="-78"/>
              </a:rPr>
              <a:t> </a:t>
            </a:r>
            <a:r>
              <a:rPr lang="fa-IR" b="1" dirty="0" err="1" smtClean="0">
                <a:cs typeface="2  Badr" panose="00000400000000000000" pitchFamily="2" charset="-78"/>
              </a:rPr>
              <a:t>خـرید</a:t>
            </a:r>
            <a:r>
              <a:rPr lang="fa-IR" b="1" dirty="0" smtClean="0">
                <a:cs typeface="2  Badr" panose="00000400000000000000" pitchFamily="2" charset="-78"/>
              </a:rPr>
              <a:t> و احتکار کالاهای سرمایه ای و زمین به کار </a:t>
            </a:r>
            <a:r>
              <a:rPr lang="fa-IR" b="1" dirty="0" err="1" smtClean="0">
                <a:cs typeface="2  Badr" panose="00000400000000000000" pitchFamily="2" charset="-78"/>
              </a:rPr>
              <a:t>نمی‌انداخت</a:t>
            </a:r>
            <a:r>
              <a:rPr lang="fa-IR" b="1" dirty="0" smtClean="0">
                <a:cs typeface="2  Badr" panose="00000400000000000000" pitchFamily="2" charset="-78"/>
              </a:rPr>
              <a:t>؛</a:t>
            </a:r>
          </a:p>
          <a:p>
            <a:pPr algn="just" rtl="1"/>
            <a:r>
              <a:rPr lang="fa-IR" b="1" dirty="0" smtClean="0">
                <a:cs typeface="2  Badr" panose="00000400000000000000" pitchFamily="2" charset="-78"/>
              </a:rPr>
              <a:t>بلکه آن را :</a:t>
            </a:r>
          </a:p>
          <a:p>
            <a:pPr algn="just" rtl="1"/>
            <a:r>
              <a:rPr lang="fa-IR" b="1" dirty="0" smtClean="0">
                <a:cs typeface="2  Badr" panose="00000400000000000000" pitchFamily="2" charset="-78"/>
              </a:rPr>
              <a:t>* صرف خرید خدمات یا کالاهای مصرفی‌ نموده‌ و کالاها یا خدمات مزبور را در زمان حال مورد استفاده قرار </a:t>
            </a:r>
            <a:r>
              <a:rPr lang="fa-IR" b="1" dirty="0" err="1" smtClean="0">
                <a:cs typeface="2  Badr" panose="00000400000000000000" pitchFamily="2" charset="-78"/>
              </a:rPr>
              <a:t>می‌داد</a:t>
            </a:r>
            <a:r>
              <a:rPr lang="fa-IR" b="1" dirty="0" smtClean="0">
                <a:cs typeface="2  Badr" panose="00000400000000000000" pitchFamily="2" charset="-78"/>
              </a:rPr>
              <a:t>؛ یا</a:t>
            </a:r>
          </a:p>
          <a:p>
            <a:pPr algn="just" rtl="1"/>
            <a:r>
              <a:rPr lang="fa-IR" b="1" dirty="0" smtClean="0">
                <a:cs typeface="2  Badr" panose="00000400000000000000" pitchFamily="2" charset="-78"/>
              </a:rPr>
              <a:t>* </a:t>
            </a:r>
            <a:r>
              <a:rPr lang="fa-IR" b="1" dirty="0" err="1" smtClean="0">
                <a:cs typeface="2  Badr" panose="00000400000000000000" pitchFamily="2" charset="-78"/>
              </a:rPr>
              <a:t>رأسا</a:t>
            </a:r>
            <a:r>
              <a:rPr lang="fa-IR" b="1" dirty="0" smtClean="0">
                <a:cs typeface="2  Badr" panose="00000400000000000000" pitchFamily="2" charset="-78"/>
              </a:rPr>
              <a:t> به خرید کالاهای سرمایه ای و سرمایه </a:t>
            </a:r>
            <a:r>
              <a:rPr lang="fa-IR" b="1" dirty="0" err="1" smtClean="0">
                <a:cs typeface="2  Badr" panose="00000400000000000000" pitchFamily="2" charset="-78"/>
              </a:rPr>
              <a:t>گـذاری</a:t>
            </a:r>
            <a:r>
              <a:rPr lang="fa-IR" b="1" dirty="0" smtClean="0">
                <a:cs typeface="2  Badr" panose="00000400000000000000" pitchFamily="2" charset="-78"/>
              </a:rPr>
              <a:t> اقدام </a:t>
            </a:r>
            <a:r>
              <a:rPr lang="fa-IR" b="1" dirty="0" err="1" smtClean="0">
                <a:cs typeface="2  Badr" panose="00000400000000000000" pitchFamily="2" charset="-78"/>
              </a:rPr>
              <a:t>می‌نمود</a:t>
            </a:r>
            <a:r>
              <a:rPr lang="fa-IR" b="1" dirty="0" smtClean="0">
                <a:cs typeface="2  Badr" panose="00000400000000000000" pitchFamily="2" charset="-78"/>
              </a:rPr>
              <a:t>؛ یا</a:t>
            </a:r>
          </a:p>
          <a:p>
            <a:pPr algn="just" rtl="1"/>
            <a:r>
              <a:rPr lang="fa-IR" b="1" dirty="0" smtClean="0">
                <a:cs typeface="2  Badr" panose="00000400000000000000" pitchFamily="2" charset="-78"/>
              </a:rPr>
              <a:t>* پول‌ خود‌ را در اختیار تولید </a:t>
            </a:r>
            <a:r>
              <a:rPr lang="fa-IR" b="1" dirty="0" err="1" smtClean="0">
                <a:cs typeface="2  Badr" panose="00000400000000000000" pitchFamily="2" charset="-78"/>
              </a:rPr>
              <a:t>کننده‌ای</a:t>
            </a:r>
            <a:r>
              <a:rPr lang="fa-IR" b="1" dirty="0" smtClean="0">
                <a:cs typeface="2  Badr" panose="00000400000000000000" pitchFamily="2" charset="-78"/>
              </a:rPr>
              <a:t> قرار </a:t>
            </a:r>
            <a:r>
              <a:rPr lang="fa-IR" b="1" dirty="0" err="1" smtClean="0">
                <a:cs typeface="2  Badr" panose="00000400000000000000" pitchFamily="2" charset="-78"/>
              </a:rPr>
              <a:t>می‌داد</a:t>
            </a:r>
            <a:r>
              <a:rPr lang="fa-IR" b="1" dirty="0" smtClean="0">
                <a:cs typeface="2  Badr" panose="00000400000000000000" pitchFamily="2" charset="-78"/>
              </a:rPr>
              <a:t> که با پول او به تولید و کسب درآمد بپردازد.</a:t>
            </a:r>
          </a:p>
          <a:p>
            <a:pPr algn="just" rtl="1"/>
            <a:endParaRPr lang="en-US" b="1" dirty="0">
              <a:cs typeface="2  Badr" panose="00000400000000000000" pitchFamily="2" charset="-78"/>
            </a:endParaRPr>
          </a:p>
        </p:txBody>
      </p:sp>
    </p:spTree>
    <p:extLst>
      <p:ext uri="{BB962C8B-B14F-4D97-AF65-F5344CB8AC3E}">
        <p14:creationId xmlns:p14="http://schemas.microsoft.com/office/powerpoint/2010/main" val="10049347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rtl="1"/>
            <a:r>
              <a:rPr lang="fa-IR" sz="2400" b="1" dirty="0">
                <a:cs typeface="2  Badr" panose="00000400000000000000" pitchFamily="2" charset="-78"/>
              </a:rPr>
              <a:t>د - حتی‌ اگر‌ فرض کنیم که وام دهنده در صورت عدم اعطای وام، پول خود را در مسیر سرمایه گذاری - </a:t>
            </a:r>
            <a:r>
              <a:rPr lang="fa-IR" sz="2400" b="1" dirty="0" err="1">
                <a:cs typeface="2  Badr" panose="00000400000000000000" pitchFamily="2" charset="-78"/>
              </a:rPr>
              <a:t>رأسا</a:t>
            </a:r>
            <a:r>
              <a:rPr lang="fa-IR" sz="2400" b="1" dirty="0">
                <a:cs typeface="2  Badr" panose="00000400000000000000" pitchFamily="2" charset="-78"/>
              </a:rPr>
              <a:t> یا از طریق واگذاری آن به غیر- به کار </a:t>
            </a:r>
            <a:r>
              <a:rPr lang="fa-IR" sz="2400" b="1" dirty="0" err="1">
                <a:cs typeface="2  Badr" panose="00000400000000000000" pitchFamily="2" charset="-78"/>
              </a:rPr>
              <a:t>می‌انداخت</a:t>
            </a:r>
            <a:r>
              <a:rPr lang="fa-IR" sz="2400" b="1" dirty="0">
                <a:cs typeface="2  Badr" panose="00000400000000000000" pitchFamily="2" charset="-78"/>
              </a:rPr>
              <a:t>، </a:t>
            </a:r>
            <a:r>
              <a:rPr lang="fa-IR" sz="2400" b="1" dirty="0" err="1">
                <a:cs typeface="2  Badr" panose="00000400000000000000" pitchFamily="2" charset="-78"/>
              </a:rPr>
              <a:t>بـازهم</a:t>
            </a:r>
            <a:r>
              <a:rPr lang="fa-IR" sz="2400" b="1" dirty="0">
                <a:cs typeface="2  Badr" panose="00000400000000000000" pitchFamily="2" charset="-78"/>
              </a:rPr>
              <a:t>‌ </a:t>
            </a:r>
            <a:r>
              <a:rPr lang="fa-IR" sz="2400" b="1" dirty="0" err="1">
                <a:cs typeface="2  Badr" panose="00000400000000000000" pitchFamily="2" charset="-78"/>
              </a:rPr>
              <a:t>نـمی</a:t>
            </a:r>
            <a:r>
              <a:rPr lang="fa-IR" sz="2400" b="1" dirty="0">
                <a:cs typeface="2  Badr" panose="00000400000000000000" pitchFamily="2" charset="-78"/>
              </a:rPr>
              <a:t>‌ توان دریافت‌ بهره از وام گیرنده توسط وی را موجه دانست؛ چرا که وام دهنده «</a:t>
            </a:r>
            <a:r>
              <a:rPr lang="fa-IR" sz="2400" b="1" dirty="0" err="1">
                <a:cs typeface="2  Badr" panose="00000400000000000000" pitchFamily="2" charset="-78"/>
              </a:rPr>
              <a:t>می‌تواند</a:t>
            </a:r>
            <a:r>
              <a:rPr lang="fa-IR" sz="2400" b="1" dirty="0">
                <a:cs typeface="2  Badr" panose="00000400000000000000" pitchFamily="2" charset="-78"/>
              </a:rPr>
              <a:t>» به جای دریافت‌ بهره، در سود احتمالی حاصل از سرمایه گذاری توسط وام دهنده‌ مشارکت‌ نماید‌ و بخشی از سود مزبور را به </a:t>
            </a:r>
            <a:r>
              <a:rPr lang="fa-IR" sz="2400" b="1" dirty="0" err="1">
                <a:cs typeface="2  Badr" panose="00000400000000000000" pitchFamily="2" charset="-78"/>
              </a:rPr>
              <a:t>عـنوان</a:t>
            </a:r>
            <a:r>
              <a:rPr lang="fa-IR" sz="2400" b="1" dirty="0">
                <a:cs typeface="2  Badr" panose="00000400000000000000" pitchFamily="2" charset="-78"/>
              </a:rPr>
              <a:t> پاداش </a:t>
            </a:r>
            <a:r>
              <a:rPr lang="fa-IR" sz="2400" b="1" dirty="0" err="1">
                <a:cs typeface="2  Badr" panose="00000400000000000000" pitchFamily="2" charset="-78"/>
              </a:rPr>
              <a:t>خـویشتن‌داری‌اش</a:t>
            </a:r>
            <a:r>
              <a:rPr lang="fa-IR" sz="2400" b="1" dirty="0">
                <a:cs typeface="2  Badr" panose="00000400000000000000" pitchFamily="2" charset="-78"/>
              </a:rPr>
              <a:t> از </a:t>
            </a:r>
            <a:r>
              <a:rPr lang="fa-IR" sz="2400" b="1" dirty="0" err="1">
                <a:cs typeface="2  Badr" panose="00000400000000000000" pitchFamily="2" charset="-78"/>
              </a:rPr>
              <a:t>مـصرف</a:t>
            </a:r>
            <a:r>
              <a:rPr lang="fa-IR" sz="2400" b="1" dirty="0">
                <a:cs typeface="2  Badr" panose="00000400000000000000" pitchFamily="2" charset="-78"/>
              </a:rPr>
              <a:t> </a:t>
            </a:r>
            <a:r>
              <a:rPr lang="fa-IR" sz="2400" b="1" dirty="0" smtClean="0">
                <a:cs typeface="2  Badr" panose="00000400000000000000" pitchFamily="2" charset="-78"/>
              </a:rPr>
              <a:t>آن دارایی </a:t>
            </a:r>
            <a:r>
              <a:rPr lang="fa-IR" sz="2400" b="1" dirty="0">
                <a:cs typeface="2  Badr" panose="00000400000000000000" pitchFamily="2" charset="-78"/>
              </a:rPr>
              <a:t>خود، مطالبه </a:t>
            </a:r>
            <a:r>
              <a:rPr lang="fa-IR" sz="2400" b="1" dirty="0" err="1">
                <a:cs typeface="2  Badr" panose="00000400000000000000" pitchFamily="2" charset="-78"/>
              </a:rPr>
              <a:t>نـماید</a:t>
            </a:r>
            <a:r>
              <a:rPr lang="fa-IR" sz="2400" b="1" dirty="0">
                <a:cs typeface="2  Badr" panose="00000400000000000000" pitchFamily="2" charset="-78"/>
              </a:rPr>
              <a:t>. ‌‌</a:t>
            </a:r>
            <a:r>
              <a:rPr lang="fa-IR" sz="2400" b="1" dirty="0" err="1">
                <a:cs typeface="2  Badr" panose="00000400000000000000" pitchFamily="2" charset="-78"/>
              </a:rPr>
              <a:t>بـه</a:t>
            </a:r>
            <a:r>
              <a:rPr lang="fa-IR" sz="2400" b="1" dirty="0">
                <a:cs typeface="2  Badr" panose="00000400000000000000" pitchFamily="2" charset="-78"/>
              </a:rPr>
              <a:t>‌ </a:t>
            </a:r>
            <a:r>
              <a:rPr lang="fa-IR" sz="2400" b="1" dirty="0" err="1">
                <a:cs typeface="2  Badr" panose="00000400000000000000" pitchFamily="2" charset="-78"/>
              </a:rPr>
              <a:t>عـبارت</a:t>
            </a:r>
            <a:r>
              <a:rPr lang="fa-IR" sz="2400" b="1" dirty="0">
                <a:cs typeface="2  Badr" panose="00000400000000000000" pitchFamily="2" charset="-78"/>
              </a:rPr>
              <a:t> دیگر، حتی اگر ثابت شود که دریافت بهره «حق» </a:t>
            </a:r>
            <a:r>
              <a:rPr lang="fa-IR" sz="2400" b="1" dirty="0" err="1">
                <a:cs typeface="2  Badr" panose="00000400000000000000" pitchFamily="2" charset="-78"/>
              </a:rPr>
              <a:t>پس‌انداز</a:t>
            </a:r>
            <a:r>
              <a:rPr lang="fa-IR" sz="2400" b="1" dirty="0">
                <a:cs typeface="2  Badr" panose="00000400000000000000" pitchFamily="2" charset="-78"/>
              </a:rPr>
              <a:t> کننده است،‌ دلیلی وجود‌ ندارد که بگوییم اعطای بهره تنها راه </a:t>
            </a:r>
            <a:r>
              <a:rPr lang="fa-IR" sz="2400" b="1" dirty="0" err="1">
                <a:cs typeface="2  Badr" panose="00000400000000000000" pitchFamily="2" charset="-78"/>
              </a:rPr>
              <a:t>پاداش‌دهی</a:t>
            </a:r>
            <a:r>
              <a:rPr lang="fa-IR" sz="2400" b="1" dirty="0">
                <a:cs typeface="2  Badr" panose="00000400000000000000" pitchFamily="2" charset="-78"/>
              </a:rPr>
              <a:t> </a:t>
            </a:r>
            <a:r>
              <a:rPr lang="fa-IR" sz="2400" b="1" dirty="0" err="1">
                <a:cs typeface="2  Badr" panose="00000400000000000000" pitchFamily="2" charset="-78"/>
              </a:rPr>
              <a:t>بـه</a:t>
            </a:r>
            <a:r>
              <a:rPr lang="fa-IR" sz="2400" b="1" dirty="0">
                <a:cs typeface="2  Badr" panose="00000400000000000000" pitchFamily="2" charset="-78"/>
              </a:rPr>
              <a:t> </a:t>
            </a:r>
            <a:r>
              <a:rPr lang="fa-IR" sz="2400" b="1" dirty="0" err="1">
                <a:cs typeface="2  Badr" panose="00000400000000000000" pitchFamily="2" charset="-78"/>
              </a:rPr>
              <a:t>اوست</a:t>
            </a:r>
            <a:r>
              <a:rPr lang="fa-IR" sz="2400" b="1" dirty="0">
                <a:cs typeface="2  Badr" panose="00000400000000000000" pitchFamily="2" charset="-78"/>
              </a:rPr>
              <a:t>.</a:t>
            </a:r>
          </a:p>
        </p:txBody>
      </p:sp>
    </p:spTree>
    <p:extLst>
      <p:ext uri="{BB962C8B-B14F-4D97-AF65-F5344CB8AC3E}">
        <p14:creationId xmlns:p14="http://schemas.microsoft.com/office/powerpoint/2010/main" val="8106911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err="1"/>
              <a:t>بـررسی</a:t>
            </a:r>
            <a:r>
              <a:rPr lang="fa-IR" b="1" dirty="0"/>
              <a:t> </a:t>
            </a:r>
            <a:r>
              <a:rPr lang="fa-IR" b="1" dirty="0" err="1"/>
              <a:t>مـحورهای</a:t>
            </a:r>
            <a:r>
              <a:rPr lang="fa-IR" b="1" dirty="0"/>
              <a:t> </a:t>
            </a:r>
            <a:r>
              <a:rPr lang="fa-IR" b="1" dirty="0" err="1"/>
              <a:t>چهارگانه‌ی</a:t>
            </a:r>
            <a:r>
              <a:rPr lang="fa-IR" b="1" dirty="0"/>
              <a:t>‌ ابطال </a:t>
            </a:r>
            <a:r>
              <a:rPr lang="fa-IR" b="1" dirty="0" err="1"/>
              <a:t>نظریه‌ی</a:t>
            </a:r>
            <a:r>
              <a:rPr lang="fa-IR" b="1" dirty="0"/>
              <a:t> </a:t>
            </a:r>
            <a:r>
              <a:rPr lang="fa-IR" b="1" dirty="0" smtClean="0"/>
              <a:t>امساک</a:t>
            </a:r>
            <a:endParaRPr lang="en-US" dirty="0"/>
          </a:p>
        </p:txBody>
      </p:sp>
      <p:sp>
        <p:nvSpPr>
          <p:cNvPr id="3" name="Content Placeholder 2"/>
          <p:cNvSpPr>
            <a:spLocks noGrp="1"/>
          </p:cNvSpPr>
          <p:nvPr>
            <p:ph idx="1"/>
          </p:nvPr>
        </p:nvSpPr>
        <p:spPr>
          <a:xfrm>
            <a:off x="592428" y="2603499"/>
            <a:ext cx="9388185" cy="3926089"/>
          </a:xfrm>
        </p:spPr>
        <p:txBody>
          <a:bodyPr>
            <a:noAutofit/>
          </a:bodyPr>
          <a:lstStyle/>
          <a:p>
            <a:pPr algn="just" rtl="1"/>
            <a:r>
              <a:rPr lang="fa-IR" sz="2000" b="1" dirty="0">
                <a:cs typeface="2  Badr" panose="00000400000000000000" pitchFamily="2" charset="-78"/>
              </a:rPr>
              <a:t>1 ) متأسفانه پاسخ دهندگان، محل </a:t>
            </a:r>
            <a:r>
              <a:rPr lang="fa-IR" sz="2000" b="1" dirty="0" err="1">
                <a:cs typeface="2  Badr" panose="00000400000000000000" pitchFamily="2" charset="-78"/>
              </a:rPr>
              <a:t>نـزاع</a:t>
            </a:r>
            <a:r>
              <a:rPr lang="fa-IR" sz="2000" b="1" dirty="0">
                <a:cs typeface="2  Badr" panose="00000400000000000000" pitchFamily="2" charset="-78"/>
              </a:rPr>
              <a:t> را </a:t>
            </a:r>
            <a:r>
              <a:rPr lang="fa-IR" sz="2000" b="1" dirty="0" err="1">
                <a:cs typeface="2  Badr" panose="00000400000000000000" pitchFamily="2" charset="-78"/>
              </a:rPr>
              <a:t>بـه</a:t>
            </a:r>
            <a:r>
              <a:rPr lang="fa-IR" sz="2000" b="1" dirty="0">
                <a:cs typeface="2  Badr" panose="00000400000000000000" pitchFamily="2" charset="-78"/>
              </a:rPr>
              <a:t> درستی‌ </a:t>
            </a:r>
            <a:r>
              <a:rPr lang="fa-IR" sz="2000" b="1" dirty="0" err="1">
                <a:cs typeface="2  Badr" panose="00000400000000000000" pitchFamily="2" charset="-78"/>
              </a:rPr>
              <a:t>تنقیح</a:t>
            </a:r>
            <a:r>
              <a:rPr lang="fa-IR" sz="2000" b="1" dirty="0">
                <a:cs typeface="2  Badr" panose="00000400000000000000" pitchFamily="2" charset="-78"/>
              </a:rPr>
              <a:t> </a:t>
            </a:r>
            <a:r>
              <a:rPr lang="fa-IR" sz="2000" b="1" dirty="0" err="1">
                <a:cs typeface="2  Badr" panose="00000400000000000000" pitchFamily="2" charset="-78"/>
              </a:rPr>
              <a:t>نکرده‌اند</a:t>
            </a:r>
            <a:r>
              <a:rPr lang="fa-IR" sz="2000" b="1" dirty="0">
                <a:cs typeface="2  Badr" panose="00000400000000000000" pitchFamily="2" charset="-78"/>
              </a:rPr>
              <a:t> و همین‌ امر‌ باعث شده تا </a:t>
            </a:r>
            <a:r>
              <a:rPr lang="fa-IR" sz="2000" b="1" dirty="0" err="1">
                <a:cs typeface="2  Badr" panose="00000400000000000000" pitchFamily="2" charset="-78"/>
              </a:rPr>
              <a:t>پاسخ‌های</a:t>
            </a:r>
            <a:r>
              <a:rPr lang="fa-IR" sz="2000" b="1" dirty="0">
                <a:cs typeface="2  Badr" panose="00000400000000000000" pitchFamily="2" charset="-78"/>
              </a:rPr>
              <a:t> آنان با اضطراب و کم دقتی توأم گردد.</a:t>
            </a:r>
          </a:p>
          <a:p>
            <a:pPr algn="just" rtl="1"/>
            <a:r>
              <a:rPr lang="fa-IR" sz="2000" b="1" dirty="0">
                <a:cs typeface="2  Badr" panose="00000400000000000000" pitchFamily="2" charset="-78"/>
              </a:rPr>
              <a:t>نخست باید معلوم </a:t>
            </a:r>
            <a:r>
              <a:rPr lang="fa-IR" sz="2000" b="1" dirty="0" err="1">
                <a:cs typeface="2  Badr" panose="00000400000000000000" pitchFamily="2" charset="-78"/>
              </a:rPr>
              <a:t>شـود</a:t>
            </a:r>
            <a:r>
              <a:rPr lang="fa-IR" sz="2000" b="1" dirty="0">
                <a:cs typeface="2  Badr" panose="00000400000000000000" pitchFamily="2" charset="-78"/>
              </a:rPr>
              <a:t> </a:t>
            </a:r>
            <a:r>
              <a:rPr lang="fa-IR" sz="2000" b="1" dirty="0" err="1">
                <a:cs typeface="2  Badr" panose="00000400000000000000" pitchFamily="2" charset="-78"/>
              </a:rPr>
              <a:t>جـوهره‌ی</a:t>
            </a:r>
            <a:r>
              <a:rPr lang="fa-IR" sz="2000" b="1" dirty="0">
                <a:cs typeface="2  Badr" panose="00000400000000000000" pitchFamily="2" charset="-78"/>
              </a:rPr>
              <a:t> </a:t>
            </a:r>
            <a:r>
              <a:rPr lang="fa-IR" sz="2000" b="1" dirty="0" err="1">
                <a:cs typeface="2  Badr" panose="00000400000000000000" pitchFamily="2" charset="-78"/>
              </a:rPr>
              <a:t>نـظریه‌ی</a:t>
            </a:r>
            <a:r>
              <a:rPr lang="fa-IR" sz="2000" b="1" dirty="0">
                <a:cs typeface="2  Badr" panose="00000400000000000000" pitchFamily="2" charset="-78"/>
              </a:rPr>
              <a:t> امساک چیست؟ به بیان دیگر، این نظریه، چه کسی را </a:t>
            </a:r>
            <a:r>
              <a:rPr lang="fa-IR" sz="2000" b="1" dirty="0" err="1">
                <a:cs typeface="2  Badr" panose="00000400000000000000" pitchFamily="2" charset="-78"/>
              </a:rPr>
              <a:t>مـستحق</a:t>
            </a:r>
            <a:r>
              <a:rPr lang="fa-IR" sz="2000" b="1" dirty="0">
                <a:cs typeface="2  Badr" panose="00000400000000000000" pitchFamily="2" charset="-78"/>
              </a:rPr>
              <a:t> پاداش دانسته‌ است؟</a:t>
            </a:r>
          </a:p>
          <a:p>
            <a:pPr algn="just" rtl="1"/>
            <a:r>
              <a:rPr lang="fa-IR" sz="2000" b="1" dirty="0">
                <a:cs typeface="2  Badr" panose="00000400000000000000" pitchFamily="2" charset="-78"/>
              </a:rPr>
              <a:t>کسی که تنها از به کارگیری درآمد یا ثروت خود در زمان حال امساک کرده و با خویشتن داری و کف </a:t>
            </a:r>
            <a:r>
              <a:rPr lang="fa-IR" sz="2000" b="1" dirty="0" err="1">
                <a:cs typeface="2  Badr" panose="00000400000000000000" pitchFamily="2" charset="-78"/>
              </a:rPr>
              <a:t>نـفس</a:t>
            </a:r>
            <a:r>
              <a:rPr lang="fa-IR" sz="2000" b="1" dirty="0">
                <a:cs typeface="2  Badr" panose="00000400000000000000" pitchFamily="2" charset="-78"/>
              </a:rPr>
              <a:t>، </a:t>
            </a:r>
            <a:r>
              <a:rPr lang="fa-IR" sz="2000" b="1" dirty="0" err="1">
                <a:cs typeface="2  Badr" panose="00000400000000000000" pitchFamily="2" charset="-78"/>
              </a:rPr>
              <a:t>کـسب</a:t>
            </a:r>
            <a:r>
              <a:rPr lang="fa-IR" sz="2000" b="1" dirty="0">
                <a:cs typeface="2  Badr" panose="00000400000000000000" pitchFamily="2" charset="-78"/>
              </a:rPr>
              <a:t> </a:t>
            </a:r>
            <a:r>
              <a:rPr lang="fa-IR" sz="2000" b="1" dirty="0" err="1">
                <a:cs typeface="2  Badr" panose="00000400000000000000" pitchFamily="2" charset="-78"/>
              </a:rPr>
              <a:t>مـطلوبیت</a:t>
            </a:r>
            <a:r>
              <a:rPr lang="fa-IR" sz="2000" b="1" dirty="0">
                <a:cs typeface="2  Badr" panose="00000400000000000000" pitchFamily="2" charset="-78"/>
              </a:rPr>
              <a:t> ناشی از مصرف و/یا کسب درآمد‌ ناشی‌ از سرمایه گذاری را به آینده </a:t>
            </a:r>
            <a:r>
              <a:rPr lang="fa-IR" sz="2000" b="1" dirty="0" err="1">
                <a:cs typeface="2  Badr" panose="00000400000000000000" pitchFamily="2" charset="-78"/>
              </a:rPr>
              <a:t>مـوکول</a:t>
            </a:r>
            <a:r>
              <a:rPr lang="fa-IR" sz="2000" b="1" dirty="0">
                <a:cs typeface="2  Badr" panose="00000400000000000000" pitchFamily="2" charset="-78"/>
              </a:rPr>
              <a:t> </a:t>
            </a:r>
            <a:r>
              <a:rPr lang="fa-IR" sz="2000" b="1" dirty="0" err="1">
                <a:cs typeface="2  Badr" panose="00000400000000000000" pitchFamily="2" charset="-78"/>
              </a:rPr>
              <a:t>کـرده</a:t>
            </a:r>
            <a:r>
              <a:rPr lang="fa-IR" sz="2000" b="1" dirty="0">
                <a:cs typeface="2  Badr" panose="00000400000000000000" pitchFamily="2" charset="-78"/>
              </a:rPr>
              <a:t> است؟</a:t>
            </a:r>
          </a:p>
          <a:p>
            <a:pPr algn="just" rtl="1"/>
            <a:r>
              <a:rPr lang="fa-IR" sz="2000" b="1" dirty="0">
                <a:cs typeface="2  Badr" panose="00000400000000000000" pitchFamily="2" charset="-78"/>
              </a:rPr>
              <a:t>یا کسی که علاوه بر امساک و تشکیل </a:t>
            </a:r>
            <a:r>
              <a:rPr lang="fa-IR" sz="2000" b="1" dirty="0" err="1">
                <a:cs typeface="2  Badr" panose="00000400000000000000" pitchFamily="2" charset="-78"/>
              </a:rPr>
              <a:t>پس‌انداز</a:t>
            </a:r>
            <a:r>
              <a:rPr lang="fa-IR" sz="2000" b="1" dirty="0">
                <a:cs typeface="2  Badr" panose="00000400000000000000" pitchFamily="2" charset="-78"/>
              </a:rPr>
              <a:t>، آن را در اختیار دیگری قرار داده تا با آن به خرید‌ </a:t>
            </a:r>
            <a:r>
              <a:rPr lang="fa-IR" sz="2000" b="1" dirty="0" err="1">
                <a:cs typeface="2  Badr" panose="00000400000000000000" pitchFamily="2" charset="-78"/>
              </a:rPr>
              <a:t>کـالاهای</a:t>
            </a:r>
            <a:r>
              <a:rPr lang="fa-IR" sz="2000" b="1" dirty="0">
                <a:cs typeface="2  Badr" panose="00000400000000000000" pitchFamily="2" charset="-78"/>
              </a:rPr>
              <a:t>‌ </a:t>
            </a:r>
            <a:r>
              <a:rPr lang="fa-IR" sz="2000" b="1" dirty="0" err="1">
                <a:cs typeface="2  Badr" panose="00000400000000000000" pitchFamily="2" charset="-78"/>
              </a:rPr>
              <a:t>مـصرفی</a:t>
            </a:r>
            <a:r>
              <a:rPr lang="fa-IR" sz="2000" b="1" dirty="0">
                <a:cs typeface="2  Badr" panose="00000400000000000000" pitchFamily="2" charset="-78"/>
              </a:rPr>
              <a:t> </a:t>
            </a:r>
            <a:r>
              <a:rPr lang="fa-IR" sz="2000" b="1" dirty="0" err="1">
                <a:cs typeface="2  Badr" panose="00000400000000000000" pitchFamily="2" charset="-78"/>
              </a:rPr>
              <a:t>مـورد</a:t>
            </a:r>
            <a:r>
              <a:rPr lang="fa-IR" sz="2000" b="1" dirty="0">
                <a:cs typeface="2  Badr" panose="00000400000000000000" pitchFamily="2" charset="-78"/>
              </a:rPr>
              <a:t> نیاز خویش یا </a:t>
            </a:r>
            <a:r>
              <a:rPr lang="fa-IR" sz="2000" b="1" dirty="0" err="1">
                <a:cs typeface="2  Badr" panose="00000400000000000000" pitchFamily="2" charset="-78"/>
              </a:rPr>
              <a:t>سرمایه‌گذاری</a:t>
            </a:r>
            <a:r>
              <a:rPr lang="fa-IR" sz="2000" b="1" dirty="0">
                <a:cs typeface="2  Badr" panose="00000400000000000000" pitchFamily="2" charset="-78"/>
              </a:rPr>
              <a:t> اقدام کند؟</a:t>
            </a:r>
          </a:p>
          <a:p>
            <a:pPr algn="just" rtl="1"/>
            <a:r>
              <a:rPr lang="fa-IR" sz="2000" b="1" dirty="0">
                <a:cs typeface="2  Badr" panose="00000400000000000000" pitchFamily="2" charset="-78"/>
              </a:rPr>
              <a:t>بدیهی است، </a:t>
            </a:r>
            <a:r>
              <a:rPr lang="fa-IR" sz="2000" b="1" dirty="0" err="1">
                <a:cs typeface="2  Badr" panose="00000400000000000000" pitchFamily="2" charset="-78"/>
              </a:rPr>
              <a:t>نظریه‌ی</a:t>
            </a:r>
            <a:r>
              <a:rPr lang="fa-IR" sz="2000" b="1" dirty="0">
                <a:cs typeface="2  Badr" panose="00000400000000000000" pitchFamily="2" charset="-78"/>
              </a:rPr>
              <a:t> امساک با شق دوم </a:t>
            </a:r>
            <a:r>
              <a:rPr lang="fa-IR" sz="2000" b="1" dirty="0" err="1">
                <a:cs typeface="2  Badr" panose="00000400000000000000" pitchFamily="2" charset="-78"/>
              </a:rPr>
              <a:t>سـر</a:t>
            </a:r>
            <a:r>
              <a:rPr lang="fa-IR" sz="2000" b="1" dirty="0">
                <a:cs typeface="2  Badr" panose="00000400000000000000" pitchFamily="2" charset="-78"/>
              </a:rPr>
              <a:t> و </a:t>
            </a:r>
            <a:r>
              <a:rPr lang="fa-IR" sz="2000" b="1" dirty="0" err="1">
                <a:cs typeface="2  Badr" panose="00000400000000000000" pitchFamily="2" charset="-78"/>
              </a:rPr>
              <a:t>کـار</a:t>
            </a:r>
            <a:r>
              <a:rPr lang="fa-IR" sz="2000" b="1" dirty="0">
                <a:cs typeface="2  Badr" panose="00000400000000000000" pitchFamily="2" charset="-78"/>
              </a:rPr>
              <a:t> دارد، </a:t>
            </a:r>
            <a:r>
              <a:rPr lang="fa-IR" sz="2000" b="1" dirty="0" err="1">
                <a:cs typeface="2  Badr" panose="00000400000000000000" pitchFamily="2" charset="-78"/>
              </a:rPr>
              <a:t>زیـرا</a:t>
            </a:r>
            <a:r>
              <a:rPr lang="fa-IR" sz="2000" b="1" dirty="0">
                <a:cs typeface="2  Badr" panose="00000400000000000000" pitchFamily="2" charset="-78"/>
              </a:rPr>
              <a:t> اصرار این نظریه بر دارا بودن «حق» دریافت پاداش‌ (بهره)‌ توسط امساک کننده، در صورتی </a:t>
            </a:r>
            <a:r>
              <a:rPr lang="fa-IR" sz="2000" b="1" dirty="0" err="1">
                <a:cs typeface="2  Badr" panose="00000400000000000000" pitchFamily="2" charset="-78"/>
              </a:rPr>
              <a:t>مـعنی</a:t>
            </a:r>
            <a:r>
              <a:rPr lang="fa-IR" sz="2000" b="1" dirty="0">
                <a:cs typeface="2  Badr" panose="00000400000000000000" pitchFamily="2" charset="-78"/>
              </a:rPr>
              <a:t> </a:t>
            </a:r>
            <a:r>
              <a:rPr lang="fa-IR" sz="2000" b="1" dirty="0" err="1">
                <a:cs typeface="2  Badr" panose="00000400000000000000" pitchFamily="2" charset="-78"/>
              </a:rPr>
              <a:t>خـواهد</a:t>
            </a:r>
            <a:r>
              <a:rPr lang="fa-IR" sz="2000" b="1" dirty="0">
                <a:cs typeface="2  Badr" panose="00000400000000000000" pitchFamily="2" charset="-78"/>
              </a:rPr>
              <a:t> </a:t>
            </a:r>
            <a:r>
              <a:rPr lang="fa-IR" sz="2000" b="1" dirty="0" err="1">
                <a:cs typeface="2  Badr" panose="00000400000000000000" pitchFamily="2" charset="-78"/>
              </a:rPr>
              <a:t>داشـت</a:t>
            </a:r>
            <a:r>
              <a:rPr lang="fa-IR" sz="2000" b="1" dirty="0">
                <a:cs typeface="2  Badr" panose="00000400000000000000" pitchFamily="2" charset="-78"/>
              </a:rPr>
              <a:t> که «من علیه </a:t>
            </a:r>
            <a:r>
              <a:rPr lang="fa-IR" sz="2000" b="1" dirty="0" err="1">
                <a:cs typeface="2  Badr" panose="00000400000000000000" pitchFamily="2" charset="-78"/>
              </a:rPr>
              <a:t>الحق</a:t>
            </a:r>
            <a:r>
              <a:rPr lang="fa-IR" sz="2000" b="1" dirty="0">
                <a:cs typeface="2  Badr" panose="00000400000000000000" pitchFamily="2" charset="-78"/>
              </a:rPr>
              <a:t>» یا «</a:t>
            </a:r>
            <a:r>
              <a:rPr lang="fa-IR" sz="2000" b="1" dirty="0" err="1">
                <a:cs typeface="2  Badr" panose="00000400000000000000" pitchFamily="2" charset="-78"/>
              </a:rPr>
              <a:t>مکلفی</a:t>
            </a:r>
            <a:r>
              <a:rPr lang="fa-IR" sz="2000" b="1" dirty="0">
                <a:cs typeface="2  Badr" panose="00000400000000000000" pitchFamily="2" charset="-78"/>
              </a:rPr>
              <a:t>» در بین باشد</a:t>
            </a:r>
            <a:r>
              <a:rPr lang="fa-IR" sz="2000" b="1" dirty="0" smtClean="0">
                <a:cs typeface="2  Badr" panose="00000400000000000000" pitchFamily="2" charset="-78"/>
              </a:rPr>
              <a:t>.</a:t>
            </a:r>
            <a:endParaRPr lang="fa-IR" sz="2000" b="1" dirty="0">
              <a:cs typeface="2  Badr" panose="00000400000000000000" pitchFamily="2" charset="-78"/>
            </a:endParaRPr>
          </a:p>
        </p:txBody>
      </p:sp>
    </p:spTree>
    <p:extLst>
      <p:ext uri="{BB962C8B-B14F-4D97-AF65-F5344CB8AC3E}">
        <p14:creationId xmlns:p14="http://schemas.microsoft.com/office/powerpoint/2010/main" val="35675355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rtl="1"/>
            <a:r>
              <a:rPr lang="fa-IR" sz="2000" b="1" dirty="0" err="1">
                <a:cs typeface="2  Badr" panose="00000400000000000000" pitchFamily="2" charset="-78"/>
              </a:rPr>
              <a:t>نتیجه‌ی</a:t>
            </a:r>
            <a:r>
              <a:rPr lang="fa-IR" sz="2000" b="1" dirty="0">
                <a:cs typeface="2  Badr" panose="00000400000000000000" pitchFamily="2" charset="-78"/>
              </a:rPr>
              <a:t> تدقیق در موضع اصلی بحث در </a:t>
            </a:r>
            <a:r>
              <a:rPr lang="fa-IR" sz="2000" b="1" dirty="0" err="1">
                <a:cs typeface="2  Badr" panose="00000400000000000000" pitchFamily="2" charset="-78"/>
              </a:rPr>
              <a:t>نظریه‌ی</a:t>
            </a:r>
            <a:r>
              <a:rPr lang="fa-IR" sz="2000" b="1" dirty="0">
                <a:cs typeface="2  Badr" panose="00000400000000000000" pitchFamily="2" charset="-78"/>
              </a:rPr>
              <a:t> </a:t>
            </a:r>
            <a:r>
              <a:rPr lang="fa-IR" sz="2000" b="1" dirty="0" err="1">
                <a:cs typeface="2  Badr" panose="00000400000000000000" pitchFamily="2" charset="-78"/>
              </a:rPr>
              <a:t>امـساک</a:t>
            </a:r>
            <a:r>
              <a:rPr lang="fa-IR" sz="2000" b="1" dirty="0">
                <a:cs typeface="2  Badr" panose="00000400000000000000" pitchFamily="2" charset="-78"/>
              </a:rPr>
              <a:t> </a:t>
            </a:r>
            <a:r>
              <a:rPr lang="fa-IR" sz="2000" b="1" dirty="0" err="1">
                <a:cs typeface="2  Badr" panose="00000400000000000000" pitchFamily="2" charset="-78"/>
              </a:rPr>
              <a:t>ایـن</a:t>
            </a:r>
            <a:r>
              <a:rPr lang="fa-IR" sz="2000" b="1" dirty="0">
                <a:cs typeface="2  Badr" panose="00000400000000000000" pitchFamily="2" charset="-78"/>
              </a:rPr>
              <a:t> است که‌ </a:t>
            </a:r>
            <a:r>
              <a:rPr lang="fa-IR" sz="2000" b="1" dirty="0" err="1">
                <a:cs typeface="2  Badr" panose="00000400000000000000" pitchFamily="2" charset="-78"/>
              </a:rPr>
              <a:t>نظریه‌ی</a:t>
            </a:r>
            <a:r>
              <a:rPr lang="fa-IR" sz="2000" b="1" dirty="0">
                <a:cs typeface="2  Badr" panose="00000400000000000000" pitchFamily="2" charset="-78"/>
              </a:rPr>
              <a:t>‌ مزبور،‌ هر امساک </a:t>
            </a:r>
            <a:r>
              <a:rPr lang="fa-IR" sz="2000" b="1" dirty="0" err="1">
                <a:cs typeface="2  Badr" panose="00000400000000000000" pitchFamily="2" charset="-78"/>
              </a:rPr>
              <a:t>کننده‌ای</a:t>
            </a:r>
            <a:r>
              <a:rPr lang="fa-IR" sz="2000" b="1" dirty="0">
                <a:cs typeface="2  Badr" panose="00000400000000000000" pitchFamily="2" charset="-78"/>
              </a:rPr>
              <a:t> را مستحق‌ پاداش‌ </a:t>
            </a:r>
            <a:r>
              <a:rPr lang="fa-IR" sz="2000" b="1" dirty="0" err="1">
                <a:cs typeface="2  Badr" panose="00000400000000000000" pitchFamily="2" charset="-78"/>
              </a:rPr>
              <a:t>نمی</a:t>
            </a:r>
            <a:r>
              <a:rPr lang="fa-IR" sz="2000" b="1" dirty="0">
                <a:cs typeface="2  Badr" panose="00000400000000000000" pitchFamily="2" charset="-78"/>
              </a:rPr>
              <a:t>‌ داند؛ بلکه </a:t>
            </a:r>
            <a:r>
              <a:rPr lang="fa-IR" sz="2000" b="1" dirty="0" err="1">
                <a:cs typeface="2  Badr" panose="00000400000000000000" pitchFamily="2" charset="-78"/>
              </a:rPr>
              <a:t>امـساک</a:t>
            </a:r>
            <a:r>
              <a:rPr lang="fa-IR" sz="2000" b="1" dirty="0">
                <a:cs typeface="2  Badr" panose="00000400000000000000" pitchFamily="2" charset="-78"/>
              </a:rPr>
              <a:t> </a:t>
            </a:r>
            <a:r>
              <a:rPr lang="fa-IR" sz="2000" b="1" dirty="0" err="1">
                <a:cs typeface="2  Badr" panose="00000400000000000000" pitchFamily="2" charset="-78"/>
              </a:rPr>
              <a:t>کـننده</a:t>
            </a:r>
            <a:r>
              <a:rPr lang="fa-IR" sz="2000" b="1" dirty="0">
                <a:cs typeface="2  Badr" panose="00000400000000000000" pitchFamily="2" charset="-78"/>
              </a:rPr>
              <a:t> ای را </a:t>
            </a:r>
            <a:r>
              <a:rPr lang="fa-IR" sz="2000" b="1" dirty="0" err="1">
                <a:cs typeface="2  Badr" panose="00000400000000000000" pitchFamily="2" charset="-78"/>
              </a:rPr>
              <a:t>سـزاوار</a:t>
            </a:r>
            <a:r>
              <a:rPr lang="fa-IR" sz="2000" b="1" dirty="0">
                <a:cs typeface="2  Badr" panose="00000400000000000000" pitchFamily="2" charset="-78"/>
              </a:rPr>
              <a:t> پاداش </a:t>
            </a:r>
            <a:r>
              <a:rPr lang="fa-IR" sz="2000" b="1" dirty="0" err="1">
                <a:cs typeface="2  Badr" panose="00000400000000000000" pitchFamily="2" charset="-78"/>
              </a:rPr>
              <a:t>می‌داند</a:t>
            </a:r>
            <a:r>
              <a:rPr lang="fa-IR" sz="2000" b="1" dirty="0">
                <a:cs typeface="2  Badr" panose="00000400000000000000" pitchFamily="2" charset="-78"/>
              </a:rPr>
              <a:t> که علاوه بر امساک، آنچه را که از مصرف یا سرمایه گذاری‌ آن‌ خودداری‌ </a:t>
            </a:r>
            <a:r>
              <a:rPr lang="fa-IR" sz="2000" b="1" dirty="0" err="1">
                <a:cs typeface="2  Badr" panose="00000400000000000000" pitchFamily="2" charset="-78"/>
              </a:rPr>
              <a:t>کـرده</a:t>
            </a:r>
            <a:r>
              <a:rPr lang="fa-IR" sz="2000" b="1" dirty="0">
                <a:cs typeface="2  Badr" panose="00000400000000000000" pitchFamily="2" charset="-78"/>
              </a:rPr>
              <a:t>، </a:t>
            </a:r>
            <a:r>
              <a:rPr lang="fa-IR" sz="2000" b="1" dirty="0" err="1">
                <a:cs typeface="2  Badr" panose="00000400000000000000" pitchFamily="2" charset="-78"/>
              </a:rPr>
              <a:t>بـرای</a:t>
            </a:r>
            <a:r>
              <a:rPr lang="fa-IR" sz="2000" b="1" dirty="0">
                <a:cs typeface="2  Badr" panose="00000400000000000000" pitchFamily="2" charset="-78"/>
              </a:rPr>
              <a:t> مصرف یا سرمایه گذاری در اختیار‌ دیگری‌ قرار داده باشد.</a:t>
            </a:r>
          </a:p>
          <a:p>
            <a:pPr algn="just" rtl="1"/>
            <a:r>
              <a:rPr lang="fa-IR" sz="2000" b="1" dirty="0">
                <a:cs typeface="2  Badr" panose="00000400000000000000" pitchFamily="2" charset="-78"/>
              </a:rPr>
              <a:t>به بیان دقیق تر، موضوع </a:t>
            </a:r>
            <a:r>
              <a:rPr lang="fa-IR" sz="2000" b="1" dirty="0" err="1">
                <a:cs typeface="2  Badr" panose="00000400000000000000" pitchFamily="2" charset="-78"/>
              </a:rPr>
              <a:t>نـظریه‌ی</a:t>
            </a:r>
            <a:r>
              <a:rPr lang="fa-IR" sz="2000" b="1" dirty="0">
                <a:cs typeface="2  Badr" panose="00000400000000000000" pitchFamily="2" charset="-78"/>
              </a:rPr>
              <a:t> </a:t>
            </a:r>
            <a:r>
              <a:rPr lang="fa-IR" sz="2000" b="1" dirty="0" err="1">
                <a:cs typeface="2  Badr" panose="00000400000000000000" pitchFamily="2" charset="-78"/>
              </a:rPr>
              <a:t>امـساک</a:t>
            </a:r>
            <a:r>
              <a:rPr lang="fa-IR" sz="2000" b="1" dirty="0">
                <a:cs typeface="2  Badr" panose="00000400000000000000" pitchFamily="2" charset="-78"/>
              </a:rPr>
              <a:t>، «پسـ‌انداز» نیست؛ موضوع </a:t>
            </a:r>
            <a:r>
              <a:rPr lang="fa-IR" sz="2000" b="1" dirty="0" err="1">
                <a:cs typeface="2  Badr" panose="00000400000000000000" pitchFamily="2" charset="-78"/>
              </a:rPr>
              <a:t>نظریه‌ی</a:t>
            </a:r>
            <a:r>
              <a:rPr lang="fa-IR" sz="2000" b="1" dirty="0">
                <a:cs typeface="2  Badr" panose="00000400000000000000" pitchFamily="2" charset="-78"/>
              </a:rPr>
              <a:t> مزبور، عملی است که </a:t>
            </a:r>
            <a:r>
              <a:rPr lang="fa-IR" sz="2000" b="1" dirty="0" err="1">
                <a:cs typeface="2  Badr" panose="00000400000000000000" pitchFamily="2" charset="-78"/>
              </a:rPr>
              <a:t>لازمه‌ی</a:t>
            </a:r>
            <a:r>
              <a:rPr lang="fa-IR" sz="2000" b="1" dirty="0">
                <a:cs typeface="2  Badr" panose="00000400000000000000" pitchFamily="2" charset="-78"/>
              </a:rPr>
              <a:t>‌ آن،‌ </a:t>
            </a:r>
            <a:r>
              <a:rPr lang="fa-IR" sz="2000" b="1" dirty="0" err="1">
                <a:cs typeface="2  Badr" panose="00000400000000000000" pitchFamily="2" charset="-78"/>
              </a:rPr>
              <a:t>پس‌انداز</a:t>
            </a:r>
            <a:r>
              <a:rPr lang="fa-IR" sz="2000" b="1" dirty="0">
                <a:cs typeface="2  Badr" panose="00000400000000000000" pitchFamily="2" charset="-78"/>
              </a:rPr>
              <a:t>‌ </a:t>
            </a:r>
            <a:r>
              <a:rPr lang="fa-IR" sz="2000" b="1" dirty="0" err="1">
                <a:cs typeface="2  Badr" panose="00000400000000000000" pitchFamily="2" charset="-78"/>
              </a:rPr>
              <a:t>می‌باشد</a:t>
            </a:r>
            <a:r>
              <a:rPr lang="fa-IR" sz="2000" b="1" dirty="0">
                <a:cs typeface="2  Badr" panose="00000400000000000000" pitchFamily="2" charset="-78"/>
              </a:rPr>
              <a:t>، یعنی وام دهی.</a:t>
            </a:r>
          </a:p>
          <a:p>
            <a:pPr marL="0" indent="0" algn="just" rtl="1">
              <a:buNone/>
            </a:pPr>
            <a:r>
              <a:rPr lang="fa-IR" sz="2000" b="1" dirty="0" err="1">
                <a:cs typeface="2  Badr" panose="00000400000000000000" pitchFamily="2" charset="-78"/>
              </a:rPr>
              <a:t>سـؤال</a:t>
            </a:r>
            <a:r>
              <a:rPr lang="fa-IR" sz="2000" b="1" dirty="0">
                <a:cs typeface="2  Badr" panose="00000400000000000000" pitchFamily="2" charset="-78"/>
              </a:rPr>
              <a:t>‌ اصلی‌ که این نظریه درصدد پاسخ گویی به آن است، این است که‌ آیا‌ هر‌ فرد از </a:t>
            </a:r>
            <a:r>
              <a:rPr lang="fa-IR" sz="2000" b="1" dirty="0" err="1">
                <a:cs typeface="2  Badr" panose="00000400000000000000" pitchFamily="2" charset="-78"/>
              </a:rPr>
              <a:t>هـر</a:t>
            </a:r>
            <a:r>
              <a:rPr lang="fa-IR" sz="2000" b="1" dirty="0">
                <a:cs typeface="2  Badr" panose="00000400000000000000" pitchFamily="2" charset="-78"/>
              </a:rPr>
              <a:t> </a:t>
            </a:r>
            <a:r>
              <a:rPr lang="fa-IR" sz="2000" b="1" dirty="0" err="1">
                <a:cs typeface="2  Badr" panose="00000400000000000000" pitchFamily="2" charset="-78"/>
              </a:rPr>
              <a:t>طـبقه‌ی</a:t>
            </a:r>
            <a:r>
              <a:rPr lang="fa-IR" sz="2000" b="1" dirty="0">
                <a:cs typeface="2  Badr" panose="00000400000000000000" pitchFamily="2" charset="-78"/>
              </a:rPr>
              <a:t> درآمدی، در صورتی که بخشی از درآمد یا ثروت خود‌ را‌ به‌ دیگری وام دهد، </a:t>
            </a:r>
            <a:r>
              <a:rPr lang="fa-IR" sz="2000" b="1" dirty="0" err="1">
                <a:cs typeface="2  Badr" panose="00000400000000000000" pitchFamily="2" charset="-78"/>
              </a:rPr>
              <a:t>مـنطقا</a:t>
            </a:r>
            <a:r>
              <a:rPr lang="fa-IR" sz="2000" b="1" dirty="0">
                <a:cs typeface="2  Badr" panose="00000400000000000000" pitchFamily="2" charset="-78"/>
              </a:rPr>
              <a:t> </a:t>
            </a:r>
            <a:r>
              <a:rPr lang="fa-IR" sz="2000" b="1" dirty="0" err="1">
                <a:cs typeface="2  Badr" panose="00000400000000000000" pitchFamily="2" charset="-78"/>
              </a:rPr>
              <a:t>حـق</a:t>
            </a:r>
            <a:r>
              <a:rPr lang="fa-IR" sz="2000" b="1" dirty="0">
                <a:cs typeface="2  Badr" panose="00000400000000000000" pitchFamily="2" charset="-78"/>
              </a:rPr>
              <a:t> </a:t>
            </a:r>
            <a:r>
              <a:rPr lang="fa-IR" sz="2000" b="1" dirty="0" err="1">
                <a:cs typeface="2  Badr" panose="00000400000000000000" pitchFamily="2" charset="-78"/>
              </a:rPr>
              <a:t>مطالبه‌ی</a:t>
            </a:r>
            <a:r>
              <a:rPr lang="fa-IR" sz="2000" b="1" dirty="0">
                <a:cs typeface="2  Badr" panose="00000400000000000000" pitchFamily="2" charset="-78"/>
              </a:rPr>
              <a:t> پاداش از وام گیرنده را دارد یا </a:t>
            </a:r>
            <a:r>
              <a:rPr lang="fa-IR" sz="2000" b="1" dirty="0" smtClean="0">
                <a:cs typeface="2  Badr" panose="00000400000000000000" pitchFamily="2" charset="-78"/>
              </a:rPr>
              <a:t>خیر؟‌</a:t>
            </a:r>
          </a:p>
          <a:p>
            <a:pPr marL="0" indent="0" algn="just" rtl="1">
              <a:buNone/>
            </a:pPr>
            <a:endParaRPr lang="en-US" sz="2000" b="1" dirty="0">
              <a:cs typeface="2  Badr" panose="00000400000000000000" pitchFamily="2" charset="-78"/>
            </a:endParaRPr>
          </a:p>
        </p:txBody>
      </p:sp>
    </p:spTree>
    <p:extLst>
      <p:ext uri="{BB962C8B-B14F-4D97-AF65-F5344CB8AC3E}">
        <p14:creationId xmlns:p14="http://schemas.microsoft.com/office/powerpoint/2010/main" val="17952702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669701" y="2603499"/>
            <a:ext cx="11037195" cy="3874573"/>
          </a:xfrm>
        </p:spPr>
        <p:txBody>
          <a:bodyPr>
            <a:noAutofit/>
          </a:bodyPr>
          <a:lstStyle/>
          <a:p>
            <a:pPr algn="just" rtl="1"/>
            <a:r>
              <a:rPr lang="fa-IR" sz="2000" b="1" dirty="0" smtClean="0">
                <a:cs typeface="2  Badr" panose="00000400000000000000" pitchFamily="2" charset="-78"/>
              </a:rPr>
              <a:t>پاسخی‌ </a:t>
            </a:r>
            <a:r>
              <a:rPr lang="fa-IR" sz="2000" b="1" dirty="0">
                <a:cs typeface="2  Badr" panose="00000400000000000000" pitchFamily="2" charset="-78"/>
              </a:rPr>
              <a:t>که در </a:t>
            </a:r>
            <a:r>
              <a:rPr lang="fa-IR" sz="2000" b="1" dirty="0" err="1">
                <a:cs typeface="2  Badr" panose="00000400000000000000" pitchFamily="2" charset="-78"/>
              </a:rPr>
              <a:t>ایـن</a:t>
            </a:r>
            <a:r>
              <a:rPr lang="fa-IR" sz="2000" b="1" dirty="0">
                <a:cs typeface="2  Badr" panose="00000400000000000000" pitchFamily="2" charset="-78"/>
              </a:rPr>
              <a:t> </a:t>
            </a:r>
            <a:r>
              <a:rPr lang="fa-IR" sz="2000" b="1" dirty="0" err="1">
                <a:cs typeface="2  Badr" panose="00000400000000000000" pitchFamily="2" charset="-78"/>
              </a:rPr>
              <a:t>نـظریه</a:t>
            </a:r>
            <a:r>
              <a:rPr lang="fa-IR" sz="2000" b="1" dirty="0">
                <a:cs typeface="2  Badr" panose="00000400000000000000" pitchFamily="2" charset="-78"/>
              </a:rPr>
              <a:t> </a:t>
            </a:r>
            <a:r>
              <a:rPr lang="fa-IR" sz="2000" b="1" dirty="0" err="1">
                <a:cs typeface="2  Badr" panose="00000400000000000000" pitchFamily="2" charset="-78"/>
              </a:rPr>
              <a:t>بـه</a:t>
            </a:r>
            <a:r>
              <a:rPr lang="fa-IR" sz="2000" b="1" dirty="0">
                <a:cs typeface="2  Badr" panose="00000400000000000000" pitchFamily="2" charset="-78"/>
              </a:rPr>
              <a:t> این سؤال داده </a:t>
            </a:r>
            <a:r>
              <a:rPr lang="fa-IR" sz="2000" b="1" dirty="0" err="1">
                <a:cs typeface="2  Badr" panose="00000400000000000000" pitchFamily="2" charset="-78"/>
              </a:rPr>
              <a:t>می‌شود</a:t>
            </a:r>
            <a:r>
              <a:rPr lang="fa-IR" sz="2000" b="1" dirty="0">
                <a:cs typeface="2  Badr" panose="00000400000000000000" pitchFamily="2" charset="-78"/>
              </a:rPr>
              <a:t> این است که، از‌ </a:t>
            </a:r>
            <a:r>
              <a:rPr lang="fa-IR" sz="2000" b="1" dirty="0" err="1">
                <a:cs typeface="2  Badr" panose="00000400000000000000" pitchFamily="2" charset="-78"/>
              </a:rPr>
              <a:t>آنـجا</a:t>
            </a:r>
            <a:r>
              <a:rPr lang="fa-IR" sz="2000" b="1" dirty="0">
                <a:cs typeface="2  Badr" panose="00000400000000000000" pitchFamily="2" charset="-78"/>
              </a:rPr>
              <a:t>‌ </a:t>
            </a:r>
            <a:r>
              <a:rPr lang="fa-IR" sz="2000" b="1" dirty="0" err="1">
                <a:cs typeface="2  Badr" panose="00000400000000000000" pitchFamily="2" charset="-78"/>
              </a:rPr>
              <a:t>کـه</a:t>
            </a:r>
            <a:r>
              <a:rPr lang="fa-IR" sz="2000" b="1" dirty="0">
                <a:cs typeface="2  Badr" panose="00000400000000000000" pitchFamily="2" charset="-78"/>
              </a:rPr>
              <a:t>‌ وام دادن به دیگران مستلزم خودداری از مصرف فعلی و/یا خودداری از به کارگیری‌ دارایی‌ خود در </a:t>
            </a:r>
            <a:r>
              <a:rPr lang="fa-IR" sz="2000" b="1" dirty="0" err="1">
                <a:cs typeface="2  Badr" panose="00000400000000000000" pitchFamily="2" charset="-78"/>
              </a:rPr>
              <a:t>مـسیر</a:t>
            </a:r>
            <a:r>
              <a:rPr lang="fa-IR" sz="2000" b="1" dirty="0">
                <a:cs typeface="2  Badr" panose="00000400000000000000" pitchFamily="2" charset="-78"/>
              </a:rPr>
              <a:t> </a:t>
            </a:r>
            <a:r>
              <a:rPr lang="fa-IR" sz="2000" b="1" dirty="0" err="1">
                <a:cs typeface="2  Badr" panose="00000400000000000000" pitchFamily="2" charset="-78"/>
              </a:rPr>
              <a:t>سـرمایه</a:t>
            </a:r>
            <a:r>
              <a:rPr lang="fa-IR" sz="2000" b="1" dirty="0">
                <a:cs typeface="2  Badr" panose="00000400000000000000" pitchFamily="2" charset="-78"/>
              </a:rPr>
              <a:t> گذاری و کسب درآمد بیشتر </a:t>
            </a:r>
            <a:r>
              <a:rPr lang="fa-IR" sz="2000" b="1" dirty="0" err="1">
                <a:cs typeface="2  Badr" panose="00000400000000000000" pitchFamily="2" charset="-78"/>
              </a:rPr>
              <a:t>مـی‌باشد</a:t>
            </a:r>
            <a:r>
              <a:rPr lang="fa-IR" sz="2000" b="1" dirty="0">
                <a:cs typeface="2  Badr" panose="00000400000000000000" pitchFamily="2" charset="-78"/>
              </a:rPr>
              <a:t>، وام </a:t>
            </a:r>
            <a:r>
              <a:rPr lang="fa-IR" sz="2000" b="1" dirty="0" err="1">
                <a:cs typeface="2  Badr" panose="00000400000000000000" pitchFamily="2" charset="-78"/>
              </a:rPr>
              <a:t>دهـنده</a:t>
            </a:r>
            <a:r>
              <a:rPr lang="fa-IR" sz="2000" b="1" dirty="0">
                <a:cs typeface="2  Badr" panose="00000400000000000000" pitchFamily="2" charset="-78"/>
              </a:rPr>
              <a:t> منطقا‌ </a:t>
            </a:r>
            <a:r>
              <a:rPr lang="fa-IR" sz="2000" b="1" dirty="0" err="1">
                <a:cs typeface="2  Badr" panose="00000400000000000000" pitchFamily="2" charset="-78"/>
              </a:rPr>
              <a:t>حـق</a:t>
            </a:r>
            <a:r>
              <a:rPr lang="fa-IR" sz="2000" b="1" dirty="0">
                <a:cs typeface="2  Badr" panose="00000400000000000000" pitchFamily="2" charset="-78"/>
              </a:rPr>
              <a:t>‌ دارد‌ در </a:t>
            </a:r>
            <a:r>
              <a:rPr lang="fa-IR" sz="2000" b="1" dirty="0" err="1">
                <a:cs typeface="2  Badr" panose="00000400000000000000" pitchFamily="2" charset="-78"/>
              </a:rPr>
              <a:t>مـقابل</a:t>
            </a:r>
            <a:r>
              <a:rPr lang="fa-IR" sz="2000" b="1" dirty="0">
                <a:cs typeface="2  Badr" panose="00000400000000000000" pitchFamily="2" charset="-78"/>
              </a:rPr>
              <a:t> </a:t>
            </a:r>
            <a:r>
              <a:rPr lang="fa-IR" sz="2000" b="1" dirty="0" err="1">
                <a:cs typeface="2  Badr" panose="00000400000000000000" pitchFamily="2" charset="-78"/>
              </a:rPr>
              <a:t>ایـن</a:t>
            </a:r>
            <a:r>
              <a:rPr lang="fa-IR" sz="2000" b="1" dirty="0">
                <a:cs typeface="2  Badr" panose="00000400000000000000" pitchFamily="2" charset="-78"/>
              </a:rPr>
              <a:t> خویشتن داری و کف نفسی که بر </a:t>
            </a:r>
            <a:r>
              <a:rPr lang="fa-IR" sz="2000" b="1" dirty="0" err="1">
                <a:cs typeface="2  Badr" panose="00000400000000000000" pitchFamily="2" charset="-78"/>
              </a:rPr>
              <a:t>خـود</a:t>
            </a:r>
            <a:r>
              <a:rPr lang="fa-IR" sz="2000" b="1" dirty="0">
                <a:cs typeface="2  Badr" panose="00000400000000000000" pitchFamily="2" charset="-78"/>
              </a:rPr>
              <a:t> </a:t>
            </a:r>
            <a:r>
              <a:rPr lang="fa-IR" sz="2000" b="1" dirty="0" err="1">
                <a:cs typeface="2  Badr" panose="00000400000000000000" pitchFamily="2" charset="-78"/>
              </a:rPr>
              <a:t>تـحمیل</a:t>
            </a:r>
            <a:r>
              <a:rPr lang="fa-IR" sz="2000" b="1" dirty="0">
                <a:cs typeface="2  Badr" panose="00000400000000000000" pitchFamily="2" charset="-78"/>
              </a:rPr>
              <a:t> کرده است، از‌ وام‌ گیرنده توقع پاداش داشته باشد. بدیهی است، این که وام </a:t>
            </a:r>
            <a:r>
              <a:rPr lang="fa-IR" sz="2000" b="1" dirty="0" err="1">
                <a:cs typeface="2  Badr" panose="00000400000000000000" pitchFamily="2" charset="-78"/>
              </a:rPr>
              <a:t>دهـنده</a:t>
            </a:r>
            <a:r>
              <a:rPr lang="fa-IR" sz="2000" b="1" dirty="0">
                <a:cs typeface="2  Badr" panose="00000400000000000000" pitchFamily="2" charset="-78"/>
              </a:rPr>
              <a:t> از‌ </a:t>
            </a:r>
            <a:r>
              <a:rPr lang="fa-IR" sz="2000" b="1" dirty="0" err="1">
                <a:cs typeface="2  Badr" panose="00000400000000000000" pitchFamily="2" charset="-78"/>
              </a:rPr>
              <a:t>کـدام</a:t>
            </a:r>
            <a:r>
              <a:rPr lang="fa-IR" sz="2000" b="1" dirty="0">
                <a:cs typeface="2  Badr" panose="00000400000000000000" pitchFamily="2" charset="-78"/>
              </a:rPr>
              <a:t>‌ طبقه‌ درآمدی باشد، نقشی در موضع </a:t>
            </a:r>
            <a:r>
              <a:rPr lang="fa-IR" sz="2000" b="1" dirty="0" err="1">
                <a:cs typeface="2  Badr" panose="00000400000000000000" pitchFamily="2" charset="-78"/>
              </a:rPr>
              <a:t>اصـلی</a:t>
            </a:r>
            <a:r>
              <a:rPr lang="fa-IR" sz="2000" b="1" dirty="0">
                <a:cs typeface="2  Badr" panose="00000400000000000000" pitchFamily="2" charset="-78"/>
              </a:rPr>
              <a:t> بحث در </a:t>
            </a:r>
            <a:r>
              <a:rPr lang="fa-IR" sz="2000" b="1" dirty="0" err="1">
                <a:cs typeface="2  Badr" panose="00000400000000000000" pitchFamily="2" charset="-78"/>
              </a:rPr>
              <a:t>نظریه‌ی</a:t>
            </a:r>
            <a:r>
              <a:rPr lang="fa-IR" sz="2000" b="1" dirty="0">
                <a:cs typeface="2  Badr" panose="00000400000000000000" pitchFamily="2" charset="-78"/>
              </a:rPr>
              <a:t> امساک </a:t>
            </a:r>
            <a:r>
              <a:rPr lang="fa-IR" sz="2000" b="1" dirty="0" err="1">
                <a:cs typeface="2  Badr" panose="00000400000000000000" pitchFamily="2" charset="-78"/>
              </a:rPr>
              <a:t>نـدارد</a:t>
            </a:r>
            <a:r>
              <a:rPr lang="fa-IR" sz="2000" b="1" dirty="0">
                <a:cs typeface="2  Badr" panose="00000400000000000000" pitchFamily="2" charset="-78"/>
              </a:rPr>
              <a:t>؛ </a:t>
            </a:r>
            <a:r>
              <a:rPr lang="fa-IR" sz="2000" b="1" dirty="0" err="1">
                <a:cs typeface="2  Badr" panose="00000400000000000000" pitchFamily="2" charset="-78"/>
              </a:rPr>
              <a:t>چـه</a:t>
            </a:r>
            <a:r>
              <a:rPr lang="fa-IR" sz="2000" b="1" dirty="0">
                <a:cs typeface="2  Badr" panose="00000400000000000000" pitchFamily="2" charset="-78"/>
              </a:rPr>
              <a:t> این که در‌ مورد‌ صاحبان‌ </a:t>
            </a:r>
            <a:r>
              <a:rPr lang="fa-IR" sz="2000" b="1" dirty="0" err="1">
                <a:cs typeface="2  Badr" panose="00000400000000000000" pitchFamily="2" charset="-78"/>
              </a:rPr>
              <a:t>درآمـدهای</a:t>
            </a:r>
            <a:r>
              <a:rPr lang="fa-IR" sz="2000" b="1" dirty="0">
                <a:cs typeface="2  Badr" panose="00000400000000000000" pitchFamily="2" charset="-78"/>
              </a:rPr>
              <a:t> </a:t>
            </a:r>
            <a:r>
              <a:rPr lang="fa-IR" sz="2000" b="1" dirty="0" err="1">
                <a:cs typeface="2  Badr" panose="00000400000000000000" pitchFamily="2" charset="-78"/>
              </a:rPr>
              <a:t>بـالا</a:t>
            </a:r>
            <a:r>
              <a:rPr lang="fa-IR" sz="2000" b="1" dirty="0">
                <a:cs typeface="2  Badr" panose="00000400000000000000" pitchFamily="2" charset="-78"/>
              </a:rPr>
              <a:t> نیز، حتی اگر فرض کنیم که اعطای وام از سوی‌ آنان‌ مستلزم چشم پوشی از </a:t>
            </a:r>
            <a:r>
              <a:rPr lang="fa-IR" sz="2000" b="1" dirty="0" err="1">
                <a:cs typeface="2  Badr" panose="00000400000000000000" pitchFamily="2" charset="-78"/>
              </a:rPr>
              <a:t>مـصرف</a:t>
            </a:r>
            <a:r>
              <a:rPr lang="fa-IR" sz="2000" b="1" dirty="0">
                <a:cs typeface="2  Badr" panose="00000400000000000000" pitchFamily="2" charset="-78"/>
              </a:rPr>
              <a:t> </a:t>
            </a:r>
            <a:r>
              <a:rPr lang="fa-IR" sz="2000" b="1" dirty="0" err="1">
                <a:cs typeface="2  Badr" panose="00000400000000000000" pitchFamily="2" charset="-78"/>
              </a:rPr>
              <a:t>فـعلی</a:t>
            </a:r>
            <a:r>
              <a:rPr lang="fa-IR" sz="2000" b="1" dirty="0">
                <a:cs typeface="2  Badr" panose="00000400000000000000" pitchFamily="2" charset="-78"/>
              </a:rPr>
              <a:t> نیست - چرا که نیازهای </a:t>
            </a:r>
            <a:r>
              <a:rPr lang="fa-IR" sz="2000" b="1" dirty="0" err="1">
                <a:cs typeface="2  Badr" panose="00000400000000000000" pitchFamily="2" charset="-78"/>
              </a:rPr>
              <a:t>مـصرفی</a:t>
            </a:r>
            <a:r>
              <a:rPr lang="fa-IR" sz="2000" b="1" dirty="0">
                <a:cs typeface="2  Badr" panose="00000400000000000000" pitchFamily="2" charset="-78"/>
              </a:rPr>
              <a:t> </a:t>
            </a:r>
            <a:r>
              <a:rPr lang="fa-IR" sz="2000" b="1" dirty="0" err="1">
                <a:cs typeface="2  Badr" panose="00000400000000000000" pitchFamily="2" charset="-78"/>
              </a:rPr>
              <a:t>آنـها</a:t>
            </a:r>
            <a:r>
              <a:rPr lang="fa-IR" sz="2000" b="1" dirty="0">
                <a:cs typeface="2  Badr" panose="00000400000000000000" pitchFamily="2" charset="-78"/>
              </a:rPr>
              <a:t> </a:t>
            </a:r>
            <a:r>
              <a:rPr lang="fa-IR" sz="2000" b="1" dirty="0" err="1">
                <a:cs typeface="2  Badr" panose="00000400000000000000" pitchFamily="2" charset="-78"/>
              </a:rPr>
              <a:t>پیـشاپیش</a:t>
            </a:r>
            <a:r>
              <a:rPr lang="fa-IR" sz="2000" b="1" dirty="0">
                <a:cs typeface="2  Badr" panose="00000400000000000000" pitchFamily="2" charset="-78"/>
              </a:rPr>
              <a:t> و کاملاً‌ تأمین‌ </a:t>
            </a:r>
            <a:r>
              <a:rPr lang="fa-IR" sz="2000" b="1" dirty="0" err="1">
                <a:cs typeface="2  Badr" panose="00000400000000000000" pitchFamily="2" charset="-78"/>
              </a:rPr>
              <a:t>شـده</a:t>
            </a:r>
            <a:r>
              <a:rPr lang="fa-IR" sz="2000" b="1" dirty="0">
                <a:cs typeface="2  Badr" panose="00000400000000000000" pitchFamily="2" charset="-78"/>
              </a:rPr>
              <a:t> </a:t>
            </a:r>
            <a:r>
              <a:rPr lang="fa-IR" sz="2000" b="1" dirty="0" err="1">
                <a:cs typeface="2  Badr" panose="00000400000000000000" pitchFamily="2" charset="-78"/>
              </a:rPr>
              <a:t>اسـت</a:t>
            </a:r>
            <a:r>
              <a:rPr lang="fa-IR" sz="2000" b="1" dirty="0">
                <a:cs typeface="2  Badr" panose="00000400000000000000" pitchFamily="2" charset="-78"/>
              </a:rPr>
              <a:t>-، قطعا مستلزم چشم </a:t>
            </a:r>
            <a:r>
              <a:rPr lang="fa-IR" sz="2000" b="1" dirty="0" err="1">
                <a:cs typeface="2  Badr" panose="00000400000000000000" pitchFamily="2" charset="-78"/>
              </a:rPr>
              <a:t>پوشـی</a:t>
            </a:r>
            <a:r>
              <a:rPr lang="fa-IR" sz="2000" b="1" dirty="0">
                <a:cs typeface="2  Badr" panose="00000400000000000000" pitchFamily="2" charset="-78"/>
              </a:rPr>
              <a:t> از </a:t>
            </a:r>
            <a:r>
              <a:rPr lang="fa-IR" sz="2000" b="1" dirty="0" err="1">
                <a:cs typeface="2  Badr" panose="00000400000000000000" pitchFamily="2" charset="-78"/>
              </a:rPr>
              <a:t>فـرصت‌های</a:t>
            </a:r>
            <a:r>
              <a:rPr lang="fa-IR" sz="2000" b="1" dirty="0">
                <a:cs typeface="2  Badr" panose="00000400000000000000" pitchFamily="2" charset="-78"/>
              </a:rPr>
              <a:t> سرمایه گذاری و قرار‌ گرفتن‌ </a:t>
            </a:r>
            <a:r>
              <a:rPr lang="fa-IR" sz="2000" b="1" dirty="0" err="1">
                <a:cs typeface="2  Badr" panose="00000400000000000000" pitchFamily="2" charset="-78"/>
              </a:rPr>
              <a:t>درمعرض</a:t>
            </a:r>
            <a:r>
              <a:rPr lang="fa-IR" sz="2000" b="1" dirty="0">
                <a:cs typeface="2  Badr" panose="00000400000000000000" pitchFamily="2" charset="-78"/>
              </a:rPr>
              <a:t> سود احتمالی هست. </a:t>
            </a:r>
            <a:endParaRPr lang="fa-IR" sz="2000" b="1" dirty="0" smtClean="0">
              <a:cs typeface="2  Badr" panose="00000400000000000000" pitchFamily="2" charset="-78"/>
            </a:endParaRPr>
          </a:p>
          <a:p>
            <a:pPr algn="just" rtl="1"/>
            <a:r>
              <a:rPr lang="fa-IR" sz="2000" b="1" dirty="0">
                <a:cs typeface="2  Badr" panose="00000400000000000000" pitchFamily="2" charset="-78"/>
              </a:rPr>
              <a:t>همچنین درست است‌ که‌ دارندگان‌ </a:t>
            </a:r>
            <a:r>
              <a:rPr lang="fa-IR" sz="2000" b="1" dirty="0" err="1">
                <a:cs typeface="2  Badr" panose="00000400000000000000" pitchFamily="2" charset="-78"/>
              </a:rPr>
              <a:t>درآمـدهای</a:t>
            </a:r>
            <a:r>
              <a:rPr lang="fa-IR" sz="2000" b="1" dirty="0">
                <a:cs typeface="2  Badr" panose="00000400000000000000" pitchFamily="2" charset="-78"/>
              </a:rPr>
              <a:t> </a:t>
            </a:r>
            <a:r>
              <a:rPr lang="fa-IR" sz="2000" b="1" dirty="0" err="1">
                <a:cs typeface="2  Badr" panose="00000400000000000000" pitchFamily="2" charset="-78"/>
              </a:rPr>
              <a:t>پایـین</a:t>
            </a:r>
            <a:r>
              <a:rPr lang="fa-IR" sz="2000" b="1" dirty="0">
                <a:cs typeface="2  Badr" panose="00000400000000000000" pitchFamily="2" charset="-78"/>
              </a:rPr>
              <a:t>، معمولاً، توانایی </a:t>
            </a:r>
            <a:r>
              <a:rPr lang="fa-IR" sz="2000" b="1" dirty="0" err="1">
                <a:cs typeface="2  Badr" panose="00000400000000000000" pitchFamily="2" charset="-78"/>
              </a:rPr>
              <a:t>پس‌انداز</a:t>
            </a:r>
            <a:r>
              <a:rPr lang="fa-IR" sz="2000" b="1" dirty="0">
                <a:cs typeface="2  Badr" panose="00000400000000000000" pitchFamily="2" charset="-78"/>
              </a:rPr>
              <a:t> کردن ندارند،‌ ولیـ‌ در </a:t>
            </a:r>
            <a:r>
              <a:rPr lang="fa-IR" sz="2000" b="1" dirty="0" err="1">
                <a:cs typeface="2  Badr" panose="00000400000000000000" pitchFamily="2" charset="-78"/>
              </a:rPr>
              <a:t>شـرایطی</a:t>
            </a:r>
            <a:r>
              <a:rPr lang="fa-IR" sz="2000" b="1" dirty="0">
                <a:cs typeface="2  Badr" panose="00000400000000000000" pitchFamily="2" charset="-78"/>
              </a:rPr>
              <a:t> که پاداش (</a:t>
            </a:r>
            <a:r>
              <a:rPr lang="fa-IR" sz="2000" b="1" dirty="0" err="1">
                <a:cs typeface="2  Badr" panose="00000400000000000000" pitchFamily="2" charset="-78"/>
              </a:rPr>
              <a:t>بـهره</a:t>
            </a:r>
            <a:r>
              <a:rPr lang="fa-IR" sz="2000" b="1" dirty="0">
                <a:cs typeface="2  Badr" panose="00000400000000000000" pitchFamily="2" charset="-78"/>
              </a:rPr>
              <a:t>) وام </a:t>
            </a:r>
            <a:r>
              <a:rPr lang="fa-IR" sz="2000" b="1" dirty="0" err="1">
                <a:cs typeface="2  Badr" panose="00000400000000000000" pitchFamily="2" charset="-78"/>
              </a:rPr>
              <a:t>دهـی</a:t>
            </a:r>
            <a:r>
              <a:rPr lang="fa-IR" sz="2000" b="1" dirty="0">
                <a:cs typeface="2  Badr" panose="00000400000000000000" pitchFamily="2" charset="-78"/>
              </a:rPr>
              <a:t> </a:t>
            </a:r>
            <a:r>
              <a:rPr lang="fa-IR" sz="2000" b="1" dirty="0" err="1">
                <a:cs typeface="2  Badr" panose="00000400000000000000" pitchFamily="2" charset="-78"/>
              </a:rPr>
              <a:t>کـاملاً</a:t>
            </a:r>
            <a:r>
              <a:rPr lang="fa-IR" sz="2000" b="1" dirty="0">
                <a:cs typeface="2  Badr" panose="00000400000000000000" pitchFamily="2" charset="-78"/>
              </a:rPr>
              <a:t> بالا و وسوسه انگیز </a:t>
            </a:r>
            <a:r>
              <a:rPr lang="fa-IR" sz="2000" b="1" dirty="0" err="1">
                <a:cs typeface="2  Badr" panose="00000400000000000000" pitchFamily="2" charset="-78"/>
              </a:rPr>
              <a:t>بـاشد</a:t>
            </a:r>
            <a:r>
              <a:rPr lang="fa-IR" sz="2000" b="1" dirty="0">
                <a:cs typeface="2  Badr" panose="00000400000000000000" pitchFamily="2" charset="-78"/>
              </a:rPr>
              <a:t>،‌ همین‌ افراد نیز حاضر خواهند شد‌ بخشی‌ از درآمد‌ جاری‌ خود‌ را با هدف وام دهی و دریافت‌ </a:t>
            </a:r>
            <a:r>
              <a:rPr lang="fa-IR" sz="2000" b="1" dirty="0" err="1">
                <a:cs typeface="2  Badr" panose="00000400000000000000" pitchFamily="2" charset="-78"/>
              </a:rPr>
              <a:t>بـهره</a:t>
            </a:r>
            <a:r>
              <a:rPr lang="fa-IR" sz="2000" b="1" dirty="0">
                <a:cs typeface="2  Badr" panose="00000400000000000000" pitchFamily="2" charset="-78"/>
              </a:rPr>
              <a:t>، پسـ‌انداز نمایند. روشن است که در این </a:t>
            </a:r>
            <a:r>
              <a:rPr lang="fa-IR" sz="2000" b="1" dirty="0" err="1">
                <a:cs typeface="2  Badr" panose="00000400000000000000" pitchFamily="2" charset="-78"/>
              </a:rPr>
              <a:t>مـورد</a:t>
            </a:r>
            <a:r>
              <a:rPr lang="fa-IR" sz="2000" b="1" dirty="0">
                <a:cs typeface="2  Badr" panose="00000400000000000000" pitchFamily="2" charset="-78"/>
              </a:rPr>
              <a:t> </a:t>
            </a:r>
            <a:r>
              <a:rPr lang="fa-IR" sz="2000" b="1" dirty="0" err="1">
                <a:cs typeface="2  Badr" panose="00000400000000000000" pitchFamily="2" charset="-78"/>
              </a:rPr>
              <a:t>نـیز</a:t>
            </a:r>
            <a:r>
              <a:rPr lang="fa-IR" sz="2000" b="1" dirty="0">
                <a:cs typeface="2  Badr" panose="00000400000000000000" pitchFamily="2" charset="-78"/>
              </a:rPr>
              <a:t> </a:t>
            </a:r>
            <a:r>
              <a:rPr lang="fa-IR" sz="2000" b="1" dirty="0" err="1">
                <a:cs typeface="2  Badr" panose="00000400000000000000" pitchFamily="2" charset="-78"/>
              </a:rPr>
              <a:t>پاداشـی</a:t>
            </a:r>
            <a:r>
              <a:rPr lang="fa-IR" sz="2000" b="1" dirty="0">
                <a:cs typeface="2  Badr" panose="00000400000000000000" pitchFamily="2" charset="-78"/>
              </a:rPr>
              <a:t> </a:t>
            </a:r>
            <a:r>
              <a:rPr lang="fa-IR" sz="2000" b="1" dirty="0" err="1">
                <a:cs typeface="2  Badr" panose="00000400000000000000" pitchFamily="2" charset="-78"/>
              </a:rPr>
              <a:t>کـه</a:t>
            </a:r>
            <a:r>
              <a:rPr lang="fa-IR" sz="2000" b="1" dirty="0">
                <a:cs typeface="2  Badr" panose="00000400000000000000" pitchFamily="2" charset="-78"/>
              </a:rPr>
              <a:t>‌ </a:t>
            </a:r>
            <a:r>
              <a:rPr lang="fa-IR" sz="2000" b="1" dirty="0" err="1">
                <a:cs typeface="2  Badr" panose="00000400000000000000" pitchFamily="2" charset="-78"/>
              </a:rPr>
              <a:t>بـه</a:t>
            </a:r>
            <a:r>
              <a:rPr lang="fa-IR" sz="2000" b="1" dirty="0">
                <a:cs typeface="2  Badr" panose="00000400000000000000" pitchFamily="2" charset="-78"/>
              </a:rPr>
              <a:t>‌ این افراد داده </a:t>
            </a:r>
            <a:r>
              <a:rPr lang="fa-IR" sz="2000" b="1" dirty="0" err="1">
                <a:cs typeface="2  Badr" panose="00000400000000000000" pitchFamily="2" charset="-78"/>
              </a:rPr>
              <a:t>مـی‌شود</a:t>
            </a:r>
            <a:r>
              <a:rPr lang="fa-IR" sz="2000" b="1" dirty="0">
                <a:cs typeface="2  Badr" panose="00000400000000000000" pitchFamily="2" charset="-78"/>
              </a:rPr>
              <a:t> </a:t>
            </a:r>
            <a:r>
              <a:rPr lang="fa-IR" sz="2000" b="1" dirty="0" err="1">
                <a:cs typeface="2  Badr" panose="00000400000000000000" pitchFamily="2" charset="-78"/>
              </a:rPr>
              <a:t>بـه</a:t>
            </a:r>
            <a:r>
              <a:rPr lang="fa-IR" sz="2000" b="1" dirty="0">
                <a:cs typeface="2  Badr" panose="00000400000000000000" pitchFamily="2" charset="-78"/>
              </a:rPr>
              <a:t> خاطر‌ نفس </a:t>
            </a:r>
            <a:r>
              <a:rPr lang="fa-IR" sz="2000" b="1" dirty="0" err="1">
                <a:cs typeface="2  Badr" panose="00000400000000000000" pitchFamily="2" charset="-78"/>
              </a:rPr>
              <a:t>پس‌انداز</a:t>
            </a:r>
            <a:r>
              <a:rPr lang="fa-IR" sz="2000" b="1" dirty="0">
                <a:cs typeface="2  Badr" panose="00000400000000000000" pitchFamily="2" charset="-78"/>
              </a:rPr>
              <a:t> آنان نیست،‌ بلکه‌ به این خاطر است که‌ </a:t>
            </a:r>
            <a:r>
              <a:rPr lang="fa-IR" sz="2000" b="1" dirty="0" err="1">
                <a:cs typeface="2  Badr" panose="00000400000000000000" pitchFamily="2" charset="-78"/>
              </a:rPr>
              <a:t>پس‌انداز</a:t>
            </a:r>
            <a:r>
              <a:rPr lang="fa-IR" sz="2000" b="1" dirty="0">
                <a:cs typeface="2  Badr" panose="00000400000000000000" pitchFamily="2" charset="-78"/>
              </a:rPr>
              <a:t>‌ کرده و </a:t>
            </a:r>
            <a:r>
              <a:rPr lang="fa-IR" sz="2000" b="1" dirty="0" err="1">
                <a:cs typeface="2  Badr" panose="00000400000000000000" pitchFamily="2" charset="-78"/>
              </a:rPr>
              <a:t>پس‌انداز</a:t>
            </a:r>
            <a:r>
              <a:rPr lang="fa-IR" sz="2000" b="1" dirty="0">
                <a:cs typeface="2  Badr" panose="00000400000000000000" pitchFamily="2" charset="-78"/>
              </a:rPr>
              <a:t> خود را در </a:t>
            </a:r>
            <a:r>
              <a:rPr lang="fa-IR" sz="2000" b="1" dirty="0" err="1">
                <a:cs typeface="2  Badr" panose="00000400000000000000" pitchFamily="2" charset="-78"/>
              </a:rPr>
              <a:t>اخـتیار</a:t>
            </a:r>
            <a:r>
              <a:rPr lang="fa-IR" sz="2000" b="1" dirty="0">
                <a:cs typeface="2  Badr" panose="00000400000000000000" pitchFamily="2" charset="-78"/>
              </a:rPr>
              <a:t> </a:t>
            </a:r>
            <a:r>
              <a:rPr lang="fa-IR" sz="2000" b="1" dirty="0" err="1">
                <a:cs typeface="2  Badr" panose="00000400000000000000" pitchFamily="2" charset="-78"/>
              </a:rPr>
              <a:t>دیـگران</a:t>
            </a:r>
            <a:r>
              <a:rPr lang="fa-IR" sz="2000" b="1" dirty="0">
                <a:cs typeface="2  Badr" panose="00000400000000000000" pitchFamily="2" charset="-78"/>
              </a:rPr>
              <a:t> </a:t>
            </a:r>
            <a:r>
              <a:rPr lang="fa-IR" sz="2000" b="1" dirty="0" err="1">
                <a:cs typeface="2  Badr" panose="00000400000000000000" pitchFamily="2" charset="-78"/>
              </a:rPr>
              <a:t>قـرار</a:t>
            </a:r>
            <a:r>
              <a:rPr lang="fa-IR" sz="2000" b="1" dirty="0">
                <a:cs typeface="2  Badr" panose="00000400000000000000" pitchFamily="2" charset="-78"/>
              </a:rPr>
              <a:t> </a:t>
            </a:r>
            <a:r>
              <a:rPr lang="fa-IR" sz="2000" b="1" dirty="0" err="1">
                <a:cs typeface="2  Badr" panose="00000400000000000000" pitchFamily="2" charset="-78"/>
              </a:rPr>
              <a:t>داده‌اند</a:t>
            </a:r>
            <a:r>
              <a:rPr lang="fa-IR" sz="2000" b="1" dirty="0">
                <a:cs typeface="2  Badr" panose="00000400000000000000" pitchFamily="2" charset="-78"/>
              </a:rPr>
              <a:t>. این گروه نیز‌ همانند‌ گروه </a:t>
            </a:r>
            <a:r>
              <a:rPr lang="fa-IR" sz="2000" b="1" dirty="0" err="1">
                <a:cs typeface="2  Badr" panose="00000400000000000000" pitchFamily="2" charset="-78"/>
              </a:rPr>
              <a:t>قـبل</a:t>
            </a:r>
            <a:r>
              <a:rPr lang="fa-IR" sz="2000" b="1" dirty="0">
                <a:cs typeface="2  Badr" panose="00000400000000000000" pitchFamily="2" charset="-78"/>
              </a:rPr>
              <a:t> </a:t>
            </a:r>
            <a:r>
              <a:rPr lang="fa-IR" sz="2000" b="1" dirty="0" err="1">
                <a:cs typeface="2  Badr" panose="00000400000000000000" pitchFamily="2" charset="-78"/>
              </a:rPr>
              <a:t>بـرای</a:t>
            </a:r>
            <a:r>
              <a:rPr lang="fa-IR" sz="2000" b="1" dirty="0">
                <a:cs typeface="2  Badr" panose="00000400000000000000" pitchFamily="2" charset="-78"/>
              </a:rPr>
              <a:t> </a:t>
            </a:r>
            <a:r>
              <a:rPr lang="fa-IR" sz="2000" b="1" dirty="0" err="1">
                <a:cs typeface="2  Badr" panose="00000400000000000000" pitchFamily="2" charset="-78"/>
              </a:rPr>
              <a:t>ایـن</a:t>
            </a:r>
            <a:r>
              <a:rPr lang="fa-IR" sz="2000" b="1" dirty="0">
                <a:cs typeface="2  Badr" panose="00000400000000000000" pitchFamily="2" charset="-78"/>
              </a:rPr>
              <a:t> </a:t>
            </a:r>
            <a:r>
              <a:rPr lang="fa-IR" sz="2000" b="1" dirty="0" err="1">
                <a:cs typeface="2  Badr" panose="00000400000000000000" pitchFamily="2" charset="-78"/>
              </a:rPr>
              <a:t>کـه</a:t>
            </a:r>
            <a:r>
              <a:rPr lang="fa-IR" sz="2000" b="1" dirty="0">
                <a:cs typeface="2  Badr" panose="00000400000000000000" pitchFamily="2" charset="-78"/>
              </a:rPr>
              <a:t>‌ </a:t>
            </a:r>
            <a:r>
              <a:rPr lang="fa-IR" sz="2000" b="1" dirty="0" err="1">
                <a:cs typeface="2  Badr" panose="00000400000000000000" pitchFamily="2" charset="-78"/>
              </a:rPr>
              <a:t>قـدرت</a:t>
            </a:r>
            <a:r>
              <a:rPr lang="fa-IR" sz="2000" b="1" dirty="0">
                <a:cs typeface="2  Badr" panose="00000400000000000000" pitchFamily="2" charset="-78"/>
              </a:rPr>
              <a:t>‌ </a:t>
            </a:r>
            <a:r>
              <a:rPr lang="fa-IR" sz="2000" b="1" dirty="0" err="1">
                <a:cs typeface="2  Badr" panose="00000400000000000000" pitchFamily="2" charset="-78"/>
              </a:rPr>
              <a:t>بـر</a:t>
            </a:r>
            <a:r>
              <a:rPr lang="fa-IR" sz="2000" b="1" dirty="0">
                <a:cs typeface="2  Badr" panose="00000400000000000000" pitchFamily="2" charset="-78"/>
              </a:rPr>
              <a:t>‌ وام دهی پیدا‌ کنند،‌ باید </a:t>
            </a:r>
            <a:r>
              <a:rPr lang="fa-IR" sz="2000" b="1" dirty="0" err="1">
                <a:cs typeface="2  Badr" panose="00000400000000000000" pitchFamily="2" charset="-78"/>
              </a:rPr>
              <a:t>پس‌انداز</a:t>
            </a:r>
            <a:r>
              <a:rPr lang="fa-IR" sz="2000" b="1" dirty="0">
                <a:cs typeface="2  Badr" panose="00000400000000000000" pitchFamily="2" charset="-78"/>
              </a:rPr>
              <a:t> (امساک) کنند؛‌ با‌ این تفاوت که فقرا برای تشکیل </a:t>
            </a:r>
            <a:r>
              <a:rPr lang="fa-IR" sz="2000" b="1" dirty="0" err="1">
                <a:cs typeface="2  Badr" panose="00000400000000000000" pitchFamily="2" charset="-78"/>
              </a:rPr>
              <a:t>پس‌انداز</a:t>
            </a:r>
            <a:r>
              <a:rPr lang="fa-IR" sz="2000" b="1" dirty="0">
                <a:cs typeface="2  Badr" panose="00000400000000000000" pitchFamily="2" charset="-78"/>
              </a:rPr>
              <a:t> غالبا مجبورند از به کارگیری درآمد خود‌ در‌ رفع نیازهای مصرفی شان خودداری </a:t>
            </a:r>
            <a:r>
              <a:rPr lang="fa-IR" sz="2000" b="1" dirty="0" err="1">
                <a:cs typeface="2  Badr" panose="00000400000000000000" pitchFamily="2" charset="-78"/>
              </a:rPr>
              <a:t>کـنند</a:t>
            </a:r>
            <a:r>
              <a:rPr lang="fa-IR" sz="2000" b="1" dirty="0">
                <a:cs typeface="2  Badr" panose="00000400000000000000" pitchFamily="2" charset="-78"/>
              </a:rPr>
              <a:t>‌ و ثروتمندان برای‌ این‌ منظور‌ باید از سرمایه گذاری‌ در موقعیت درآمدزا صرف نظر نمایند.</a:t>
            </a:r>
            <a:endParaRPr lang="en-US" sz="2000" b="1" dirty="0">
              <a:cs typeface="2  Badr" panose="00000400000000000000" pitchFamily="2" charset="-78"/>
            </a:endParaRPr>
          </a:p>
        </p:txBody>
      </p:sp>
    </p:spTree>
    <p:extLst>
      <p:ext uri="{BB962C8B-B14F-4D97-AF65-F5344CB8AC3E}">
        <p14:creationId xmlns:p14="http://schemas.microsoft.com/office/powerpoint/2010/main" val="7906580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154954" y="2603499"/>
            <a:ext cx="9972392" cy="3848815"/>
          </a:xfrm>
        </p:spPr>
        <p:txBody>
          <a:bodyPr>
            <a:noAutofit/>
          </a:bodyPr>
          <a:lstStyle/>
          <a:p>
            <a:pPr algn="just" rtl="1"/>
            <a:r>
              <a:rPr lang="fa-IR" sz="2000" b="1" dirty="0">
                <a:cs typeface="2  Badr" panose="00000400000000000000" pitchFamily="2" charset="-78"/>
              </a:rPr>
              <a:t>بنابراین،‌ تحلیلی که پاسخ دهندگان، محور اول پاسخ‌ خود‌ را‌ برآن‌ مبتنی‌ </a:t>
            </a:r>
            <a:r>
              <a:rPr lang="fa-IR" sz="2000" b="1" dirty="0" err="1">
                <a:cs typeface="2  Badr" panose="00000400000000000000" pitchFamily="2" charset="-78"/>
              </a:rPr>
              <a:t>کرده‌اند</a:t>
            </a:r>
            <a:r>
              <a:rPr lang="fa-IR" sz="2000" b="1" dirty="0">
                <a:cs typeface="2  Badr" panose="00000400000000000000" pitchFamily="2" charset="-78"/>
              </a:rPr>
              <a:t>‌ (یعنی تفکیک افراد به طبقات </a:t>
            </a:r>
            <a:r>
              <a:rPr lang="fa-IR" sz="2000" b="1" dirty="0" err="1">
                <a:cs typeface="2  Badr" panose="00000400000000000000" pitchFamily="2" charset="-78"/>
              </a:rPr>
              <a:t>درآمـدی</a:t>
            </a:r>
            <a:r>
              <a:rPr lang="fa-IR" sz="2000" b="1" dirty="0">
                <a:cs typeface="2  Badr" panose="00000400000000000000" pitchFamily="2" charset="-78"/>
              </a:rPr>
              <a:t> </a:t>
            </a:r>
            <a:r>
              <a:rPr lang="fa-IR" sz="2000" b="1" dirty="0" err="1">
                <a:cs typeface="2  Badr" panose="00000400000000000000" pitchFamily="2" charset="-78"/>
              </a:rPr>
              <a:t>مـختلف</a:t>
            </a:r>
            <a:r>
              <a:rPr lang="fa-IR" sz="2000" b="1" dirty="0">
                <a:cs typeface="2  Badr" panose="00000400000000000000" pitchFamily="2" charset="-78"/>
              </a:rPr>
              <a:t>) ارتباطی با سؤال اصلی </a:t>
            </a:r>
            <a:r>
              <a:rPr lang="fa-IR" sz="2000" b="1" dirty="0" err="1">
                <a:cs typeface="2  Badr" panose="00000400000000000000" pitchFamily="2" charset="-78"/>
              </a:rPr>
              <a:t>نظریه‌ی</a:t>
            </a:r>
            <a:r>
              <a:rPr lang="fa-IR" sz="2000" b="1" dirty="0">
                <a:cs typeface="2  Badr" panose="00000400000000000000" pitchFamily="2" charset="-78"/>
              </a:rPr>
              <a:t> امساک ندارد. </a:t>
            </a:r>
            <a:endParaRPr lang="fa-IR" sz="2000" b="1" dirty="0" smtClean="0">
              <a:cs typeface="2  Badr" panose="00000400000000000000" pitchFamily="2" charset="-78"/>
            </a:endParaRPr>
          </a:p>
          <a:p>
            <a:pPr algn="just" rtl="1"/>
            <a:r>
              <a:rPr lang="fa-IR" sz="2000" b="1" dirty="0">
                <a:cs typeface="2  Badr" panose="00000400000000000000" pitchFamily="2" charset="-78"/>
              </a:rPr>
              <a:t>2 ) در دومین محور، پاسخ دهندگان به این صورت‌ درصدد‌ رد و ابطال </a:t>
            </a:r>
            <a:r>
              <a:rPr lang="fa-IR" sz="2000" b="1" dirty="0" err="1">
                <a:cs typeface="2  Badr" panose="00000400000000000000" pitchFamily="2" charset="-78"/>
              </a:rPr>
              <a:t>نظریه‌ی</a:t>
            </a:r>
            <a:r>
              <a:rPr lang="fa-IR" sz="2000" b="1" dirty="0">
                <a:cs typeface="2  Badr" panose="00000400000000000000" pitchFamily="2" charset="-78"/>
              </a:rPr>
              <a:t> امساک‌ </a:t>
            </a:r>
            <a:r>
              <a:rPr lang="fa-IR" sz="2000" b="1" dirty="0" err="1">
                <a:cs typeface="2  Badr" panose="00000400000000000000" pitchFamily="2" charset="-78"/>
              </a:rPr>
              <a:t>بـرآمده‌اند</a:t>
            </a:r>
            <a:r>
              <a:rPr lang="fa-IR" sz="2000" b="1" dirty="0">
                <a:cs typeface="2  Badr" panose="00000400000000000000" pitchFamily="2" charset="-78"/>
              </a:rPr>
              <a:t>‌ </a:t>
            </a:r>
            <a:r>
              <a:rPr lang="fa-IR" sz="2000" b="1" dirty="0" err="1">
                <a:cs typeface="2  Badr" panose="00000400000000000000" pitchFamily="2" charset="-78"/>
              </a:rPr>
              <a:t>کـه</a:t>
            </a:r>
            <a:r>
              <a:rPr lang="fa-IR" sz="2000" b="1" dirty="0">
                <a:cs typeface="2  Badr" panose="00000400000000000000" pitchFamily="2" charset="-78"/>
              </a:rPr>
              <a:t> اگر </a:t>
            </a:r>
            <a:r>
              <a:rPr lang="fa-IR" sz="2000" b="1" dirty="0" err="1">
                <a:cs typeface="2  Badr" panose="00000400000000000000" pitchFamily="2" charset="-78"/>
              </a:rPr>
              <a:t>نظریه‌ی</a:t>
            </a:r>
            <a:r>
              <a:rPr lang="fa-IR" sz="2000" b="1" dirty="0">
                <a:cs typeface="2  Badr" panose="00000400000000000000" pitchFamily="2" charset="-78"/>
              </a:rPr>
              <a:t> امساک صائب باشد باید به موازات افزایش نرخ بهره (میزان پاداش دهی به امساک </a:t>
            </a:r>
            <a:r>
              <a:rPr lang="fa-IR" sz="2000" b="1" dirty="0" err="1">
                <a:cs typeface="2  Badr" panose="00000400000000000000" pitchFamily="2" charset="-78"/>
              </a:rPr>
              <a:t>کنندگان</a:t>
            </a:r>
            <a:r>
              <a:rPr lang="fa-IR" sz="2000" b="1" dirty="0">
                <a:cs typeface="2  Badr" panose="00000400000000000000" pitchFamily="2" charset="-78"/>
              </a:rPr>
              <a:t>)، حجم </a:t>
            </a:r>
            <a:r>
              <a:rPr lang="fa-IR" sz="2000" b="1" dirty="0" err="1">
                <a:cs typeface="2  Badr" panose="00000400000000000000" pitchFamily="2" charset="-78"/>
              </a:rPr>
              <a:t>پس‌اندازهای</a:t>
            </a:r>
            <a:r>
              <a:rPr lang="fa-IR" sz="2000" b="1" dirty="0">
                <a:cs typeface="2  Badr" panose="00000400000000000000" pitchFamily="2" charset="-78"/>
              </a:rPr>
              <a:t> آنان افزایش یابد و حال‌ آن که به استناد‌ مطالعات‌ تجربی و تصریح اقتصاددانان </a:t>
            </a:r>
            <a:r>
              <a:rPr lang="fa-IR" sz="2000" b="1" dirty="0" err="1">
                <a:cs typeface="2  Badr" panose="00000400000000000000" pitchFamily="2" charset="-78"/>
              </a:rPr>
              <a:t>بـرجسته</a:t>
            </a:r>
            <a:r>
              <a:rPr lang="fa-IR" sz="2000" b="1" dirty="0">
                <a:cs typeface="2  Badr" panose="00000400000000000000" pitchFamily="2" charset="-78"/>
              </a:rPr>
              <a:t> ای </a:t>
            </a:r>
            <a:r>
              <a:rPr lang="fa-IR" sz="2000" b="1" dirty="0" err="1">
                <a:cs typeface="2  Badr" panose="00000400000000000000" pitchFamily="2" charset="-78"/>
              </a:rPr>
              <a:t>مـثل</a:t>
            </a:r>
            <a:r>
              <a:rPr lang="fa-IR" sz="2000" b="1" dirty="0">
                <a:cs typeface="2  Badr" panose="00000400000000000000" pitchFamily="2" charset="-78"/>
              </a:rPr>
              <a:t> </a:t>
            </a:r>
            <a:r>
              <a:rPr lang="fa-IR" sz="2000" b="1" dirty="0" err="1">
                <a:cs typeface="2  Badr" panose="00000400000000000000" pitchFamily="2" charset="-78"/>
              </a:rPr>
              <a:t>کینز</a:t>
            </a:r>
            <a:r>
              <a:rPr lang="fa-IR" sz="2000" b="1" dirty="0">
                <a:cs typeface="2  Badr" panose="00000400000000000000" pitchFamily="2" charset="-78"/>
              </a:rPr>
              <a:t>، </a:t>
            </a:r>
            <a:r>
              <a:rPr lang="fa-IR" sz="2000" b="1" dirty="0" err="1">
                <a:cs typeface="2  Badr" panose="00000400000000000000" pitchFamily="2" charset="-78"/>
              </a:rPr>
              <a:t>ارتـباطی</a:t>
            </a:r>
            <a:r>
              <a:rPr lang="fa-IR" sz="2000" b="1" dirty="0">
                <a:cs typeface="2  Badr" panose="00000400000000000000" pitchFamily="2" charset="-78"/>
              </a:rPr>
              <a:t> میان میزان پاداش </a:t>
            </a:r>
            <a:r>
              <a:rPr lang="fa-IR" sz="2000" b="1" dirty="0" err="1">
                <a:cs typeface="2  Badr" panose="00000400000000000000" pitchFamily="2" charset="-78"/>
              </a:rPr>
              <a:t>اعطایی</a:t>
            </a:r>
            <a:r>
              <a:rPr lang="fa-IR" sz="2000" b="1" dirty="0">
                <a:cs typeface="2  Badr" panose="00000400000000000000" pitchFamily="2" charset="-78"/>
              </a:rPr>
              <a:t> به </a:t>
            </a:r>
            <a:r>
              <a:rPr lang="fa-IR" sz="2000" b="1" dirty="0" err="1">
                <a:cs typeface="2  Badr" panose="00000400000000000000" pitchFamily="2" charset="-78"/>
              </a:rPr>
              <a:t>پس‌انداز</a:t>
            </a:r>
            <a:r>
              <a:rPr lang="fa-IR" sz="2000" b="1" dirty="0">
                <a:cs typeface="2  Badr" panose="00000400000000000000" pitchFamily="2" charset="-78"/>
              </a:rPr>
              <a:t> </a:t>
            </a:r>
            <a:r>
              <a:rPr lang="fa-IR" sz="2000" b="1" dirty="0" err="1">
                <a:cs typeface="2  Badr" panose="00000400000000000000" pitchFamily="2" charset="-78"/>
              </a:rPr>
              <a:t>کنندگان</a:t>
            </a:r>
            <a:r>
              <a:rPr lang="fa-IR" sz="2000" b="1" dirty="0">
                <a:cs typeface="2  Badr" panose="00000400000000000000" pitchFamily="2" charset="-78"/>
              </a:rPr>
              <a:t> (نرخ بهره) و میزان </a:t>
            </a:r>
            <a:r>
              <a:rPr lang="fa-IR" sz="2000" b="1" dirty="0" err="1">
                <a:cs typeface="2  Badr" panose="00000400000000000000" pitchFamily="2" charset="-78"/>
              </a:rPr>
              <a:t>پس‌انداز</a:t>
            </a:r>
            <a:r>
              <a:rPr lang="fa-IR" sz="2000" b="1" dirty="0">
                <a:cs typeface="2  Badr" panose="00000400000000000000" pitchFamily="2" charset="-78"/>
              </a:rPr>
              <a:t> آنان وجود ندارد. به نظر </a:t>
            </a:r>
            <a:r>
              <a:rPr lang="fa-IR" sz="2000" b="1" dirty="0" err="1">
                <a:cs typeface="2  Badr" panose="00000400000000000000" pitchFamily="2" charset="-78"/>
              </a:rPr>
              <a:t>می‌رسد</a:t>
            </a:r>
            <a:r>
              <a:rPr lang="fa-IR" sz="2000" b="1" dirty="0">
                <a:cs typeface="2  Badr" panose="00000400000000000000" pitchFamily="2" charset="-78"/>
              </a:rPr>
              <a:t> در </a:t>
            </a:r>
            <a:r>
              <a:rPr lang="fa-IR" sz="2000" b="1" dirty="0" err="1">
                <a:cs typeface="2  Badr" panose="00000400000000000000" pitchFamily="2" charset="-78"/>
              </a:rPr>
              <a:t>ایـنجا</a:t>
            </a:r>
            <a:r>
              <a:rPr lang="fa-IR" sz="2000" b="1" dirty="0">
                <a:cs typeface="2  Badr" panose="00000400000000000000" pitchFamily="2" charset="-78"/>
              </a:rPr>
              <a:t> هم‌ پاسخ‌ دهندگان بین دو </a:t>
            </a:r>
            <a:r>
              <a:rPr lang="fa-IR" sz="2000" b="1" dirty="0" err="1">
                <a:cs typeface="2  Badr" panose="00000400000000000000" pitchFamily="2" charset="-78"/>
              </a:rPr>
              <a:t>مقوله‌ی</a:t>
            </a:r>
            <a:r>
              <a:rPr lang="fa-IR" sz="2000" b="1" dirty="0">
                <a:cs typeface="2  Badr" panose="00000400000000000000" pitchFamily="2" charset="-78"/>
              </a:rPr>
              <a:t> </a:t>
            </a:r>
            <a:r>
              <a:rPr lang="fa-IR" sz="2000" b="1" dirty="0" err="1">
                <a:cs typeface="2  Badr" panose="00000400000000000000" pitchFamily="2" charset="-78"/>
              </a:rPr>
              <a:t>پس‌انداز</a:t>
            </a:r>
            <a:r>
              <a:rPr lang="fa-IR" sz="2000" b="1" dirty="0">
                <a:cs typeface="2  Badr" panose="00000400000000000000" pitchFamily="2" charset="-78"/>
              </a:rPr>
              <a:t> صرف و وام دهی تفکیک </a:t>
            </a:r>
            <a:r>
              <a:rPr lang="fa-IR" sz="2000" b="1" dirty="0" err="1">
                <a:cs typeface="2  Badr" panose="00000400000000000000" pitchFamily="2" charset="-78"/>
              </a:rPr>
              <a:t>نکرده‌اند</a:t>
            </a:r>
            <a:r>
              <a:rPr lang="fa-IR" sz="2000" b="1" dirty="0">
                <a:cs typeface="2  Badr" panose="00000400000000000000" pitchFamily="2" charset="-78"/>
              </a:rPr>
              <a:t>. </a:t>
            </a:r>
            <a:r>
              <a:rPr lang="fa-IR" sz="2000" b="1" dirty="0" err="1">
                <a:cs typeface="2  Badr" panose="00000400000000000000" pitchFamily="2" charset="-78"/>
              </a:rPr>
              <a:t>حـتی</a:t>
            </a:r>
            <a:r>
              <a:rPr lang="fa-IR" sz="2000" b="1" dirty="0">
                <a:cs typeface="2  Badr" panose="00000400000000000000" pitchFamily="2" charset="-78"/>
              </a:rPr>
              <a:t> </a:t>
            </a:r>
            <a:r>
              <a:rPr lang="fa-IR" sz="2000" b="1" dirty="0" err="1">
                <a:cs typeface="2  Badr" panose="00000400000000000000" pitchFamily="2" charset="-78"/>
              </a:rPr>
              <a:t>اگـر</a:t>
            </a:r>
            <a:r>
              <a:rPr lang="fa-IR" sz="2000" b="1" dirty="0">
                <a:cs typeface="2  Badr" panose="00000400000000000000" pitchFamily="2" charset="-78"/>
              </a:rPr>
              <a:t> </a:t>
            </a:r>
            <a:r>
              <a:rPr lang="fa-IR" sz="2000" b="1" dirty="0" err="1">
                <a:cs typeface="2  Badr" panose="00000400000000000000" pitchFamily="2" charset="-78"/>
              </a:rPr>
              <a:t>صـحت</a:t>
            </a:r>
            <a:r>
              <a:rPr lang="fa-IR" sz="2000" b="1" dirty="0">
                <a:cs typeface="2  Badr" panose="00000400000000000000" pitchFamily="2" charset="-78"/>
              </a:rPr>
              <a:t> این ادعا به اثبات رسیده باشد که ارتباطی میان </a:t>
            </a:r>
            <a:r>
              <a:rPr lang="fa-IR" sz="2000" b="1" dirty="0" err="1">
                <a:cs typeface="2  Badr" panose="00000400000000000000" pitchFamily="2" charset="-78"/>
              </a:rPr>
              <a:t>پس‌انداز</a:t>
            </a:r>
            <a:r>
              <a:rPr lang="fa-IR" sz="2000" b="1" dirty="0">
                <a:cs typeface="2  Badr" panose="00000400000000000000" pitchFamily="2" charset="-78"/>
              </a:rPr>
              <a:t> و نرخ بهره وجود ندارد، این‌ مطلب‌ </a:t>
            </a:r>
            <a:r>
              <a:rPr lang="fa-IR" sz="2000" b="1" dirty="0" err="1">
                <a:cs typeface="2  Badr" panose="00000400000000000000" pitchFamily="2" charset="-78"/>
              </a:rPr>
              <a:t>چـه</a:t>
            </a:r>
            <a:r>
              <a:rPr lang="fa-IR" sz="2000" b="1" dirty="0">
                <a:cs typeface="2  Badr" panose="00000400000000000000" pitchFamily="2" charset="-78"/>
              </a:rPr>
              <a:t> ‌ ‌</a:t>
            </a:r>
            <a:r>
              <a:rPr lang="fa-IR" sz="2000" b="1" dirty="0" err="1">
                <a:cs typeface="2  Badr" panose="00000400000000000000" pitchFamily="2" charset="-78"/>
              </a:rPr>
              <a:t>ربـطی</a:t>
            </a:r>
            <a:r>
              <a:rPr lang="fa-IR" sz="2000" b="1" dirty="0">
                <a:cs typeface="2  Badr" panose="00000400000000000000" pitchFamily="2" charset="-78"/>
              </a:rPr>
              <a:t>‌ به </a:t>
            </a:r>
            <a:r>
              <a:rPr lang="fa-IR" sz="2000" b="1" dirty="0" err="1">
                <a:cs typeface="2  Badr" panose="00000400000000000000" pitchFamily="2" charset="-78"/>
              </a:rPr>
              <a:t>مدلول</a:t>
            </a:r>
            <a:r>
              <a:rPr lang="fa-IR" sz="2000" b="1" dirty="0">
                <a:cs typeface="2  Badr" panose="00000400000000000000" pitchFamily="2" charset="-78"/>
              </a:rPr>
              <a:t> </a:t>
            </a:r>
            <a:r>
              <a:rPr lang="fa-IR" sz="2000" b="1" dirty="0" err="1">
                <a:cs typeface="2  Badr" panose="00000400000000000000" pitchFamily="2" charset="-78"/>
              </a:rPr>
              <a:t>نظریه‌ی</a:t>
            </a:r>
            <a:r>
              <a:rPr lang="fa-IR" sz="2000" b="1" dirty="0">
                <a:cs typeface="2  Badr" panose="00000400000000000000" pitchFamily="2" charset="-78"/>
              </a:rPr>
              <a:t> امساک دارد؟ همان طور که در قسمت قبل توضیح دادیم، </a:t>
            </a:r>
            <a:r>
              <a:rPr lang="fa-IR" sz="2000" b="1" dirty="0" err="1">
                <a:cs typeface="2  Badr" panose="00000400000000000000" pitchFamily="2" charset="-78"/>
              </a:rPr>
              <a:t>نظریه‌ی</a:t>
            </a:r>
            <a:r>
              <a:rPr lang="fa-IR" sz="2000" b="1" dirty="0">
                <a:cs typeface="2  Badr" panose="00000400000000000000" pitchFamily="2" charset="-78"/>
              </a:rPr>
              <a:t> </a:t>
            </a:r>
            <a:r>
              <a:rPr lang="fa-IR" sz="2000" b="1" dirty="0" err="1">
                <a:cs typeface="2  Badr" panose="00000400000000000000" pitchFamily="2" charset="-78"/>
              </a:rPr>
              <a:t>امـساک</a:t>
            </a:r>
            <a:r>
              <a:rPr lang="fa-IR" sz="2000" b="1" dirty="0">
                <a:cs typeface="2  Badr" panose="00000400000000000000" pitchFamily="2" charset="-78"/>
              </a:rPr>
              <a:t>، </a:t>
            </a:r>
            <a:r>
              <a:rPr lang="fa-IR" sz="2000" b="1" dirty="0" err="1">
                <a:cs typeface="2  Badr" panose="00000400000000000000" pitchFamily="2" charset="-78"/>
              </a:rPr>
              <a:t>اولاً</a:t>
            </a:r>
            <a:r>
              <a:rPr lang="fa-IR" sz="2000" b="1" dirty="0">
                <a:cs typeface="2  Badr" panose="00000400000000000000" pitchFamily="2" charset="-78"/>
              </a:rPr>
              <a:t> و </a:t>
            </a:r>
            <a:r>
              <a:rPr lang="fa-IR" sz="2000" b="1" dirty="0" err="1">
                <a:cs typeface="2  Badr" panose="00000400000000000000" pitchFamily="2" charset="-78"/>
              </a:rPr>
              <a:t>بـالذات</a:t>
            </a:r>
            <a:r>
              <a:rPr lang="fa-IR" sz="2000" b="1" dirty="0">
                <a:cs typeface="2  Badr" panose="00000400000000000000" pitchFamily="2" charset="-78"/>
              </a:rPr>
              <a:t>، در </a:t>
            </a:r>
            <a:r>
              <a:rPr lang="fa-IR" sz="2000" b="1" dirty="0" err="1">
                <a:cs typeface="2  Badr" panose="00000400000000000000" pitchFamily="2" charset="-78"/>
              </a:rPr>
              <a:t>مـورد</a:t>
            </a:r>
            <a:r>
              <a:rPr lang="fa-IR" sz="2000" b="1" dirty="0">
                <a:cs typeface="2  Badr" panose="00000400000000000000" pitchFamily="2" charset="-78"/>
              </a:rPr>
              <a:t> رفتار </a:t>
            </a:r>
            <a:r>
              <a:rPr lang="fa-IR" sz="2000" b="1" dirty="0" err="1">
                <a:cs typeface="2  Badr" panose="00000400000000000000" pitchFamily="2" charset="-78"/>
              </a:rPr>
              <a:t>وام‌دهی</a:t>
            </a:r>
            <a:r>
              <a:rPr lang="fa-IR" sz="2000" b="1" dirty="0">
                <a:cs typeface="2  Badr" panose="00000400000000000000" pitchFamily="2" charset="-78"/>
              </a:rPr>
              <a:t> افراد به اظهار نظر </a:t>
            </a:r>
            <a:r>
              <a:rPr lang="fa-IR" sz="2000" b="1" dirty="0" err="1">
                <a:cs typeface="2  Badr" panose="00000400000000000000" pitchFamily="2" charset="-78"/>
              </a:rPr>
              <a:t>می‌پردازد</a:t>
            </a:r>
            <a:r>
              <a:rPr lang="fa-IR" sz="2000" b="1" dirty="0">
                <a:cs typeface="2  Badr" panose="00000400000000000000" pitchFamily="2" charset="-78"/>
              </a:rPr>
              <a:t> و </a:t>
            </a:r>
            <a:r>
              <a:rPr lang="fa-IR" sz="2000" b="1" dirty="0" err="1">
                <a:cs typeface="2  Badr" panose="00000400000000000000" pitchFamily="2" charset="-78"/>
              </a:rPr>
              <a:t>مقوله‌ی</a:t>
            </a:r>
            <a:r>
              <a:rPr lang="fa-IR" sz="2000" b="1" dirty="0">
                <a:cs typeface="2  Badr" panose="00000400000000000000" pitchFamily="2" charset="-78"/>
              </a:rPr>
              <a:t>‌ </a:t>
            </a:r>
            <a:r>
              <a:rPr lang="fa-IR" sz="2000" b="1" dirty="0" err="1">
                <a:cs typeface="2  Badr" panose="00000400000000000000" pitchFamily="2" charset="-78"/>
              </a:rPr>
              <a:t>پس‌انداز</a:t>
            </a:r>
            <a:r>
              <a:rPr lang="fa-IR" sz="2000" b="1" dirty="0">
                <a:cs typeface="2  Badr" panose="00000400000000000000" pitchFamily="2" charset="-78"/>
              </a:rPr>
              <a:t>‌ صرف از دستور کار آن خارج است. </a:t>
            </a:r>
            <a:r>
              <a:rPr lang="fa-IR" sz="2000" b="1" dirty="0" err="1">
                <a:cs typeface="2  Badr" panose="00000400000000000000" pitchFamily="2" charset="-78"/>
              </a:rPr>
              <a:t>مـطالعات</a:t>
            </a:r>
            <a:r>
              <a:rPr lang="fa-IR" sz="2000" b="1" dirty="0">
                <a:cs typeface="2  Badr" panose="00000400000000000000" pitchFamily="2" charset="-78"/>
              </a:rPr>
              <a:t> تجربی و اظهار نظر اقتصاددانان که در محور دوم ‌‌مورد‌ استناد قرار گرفته، معطوف به پسـ‌انداز صرف است (که </a:t>
            </a:r>
            <a:r>
              <a:rPr lang="fa-IR" sz="2000" b="1" dirty="0" err="1">
                <a:cs typeface="2  Badr" panose="00000400000000000000" pitchFamily="2" charset="-78"/>
              </a:rPr>
              <a:t>ربـطی</a:t>
            </a:r>
            <a:r>
              <a:rPr lang="fa-IR" sz="2000" b="1" dirty="0">
                <a:cs typeface="2  Badr" panose="00000400000000000000" pitchFamily="2" charset="-78"/>
              </a:rPr>
              <a:t> </a:t>
            </a:r>
            <a:r>
              <a:rPr lang="fa-IR" sz="2000" b="1" dirty="0" err="1">
                <a:cs typeface="2  Badr" panose="00000400000000000000" pitchFamily="2" charset="-78"/>
              </a:rPr>
              <a:t>بـه</a:t>
            </a:r>
            <a:r>
              <a:rPr lang="fa-IR" sz="2000" b="1" dirty="0">
                <a:cs typeface="2  Badr" panose="00000400000000000000" pitchFamily="2" charset="-78"/>
              </a:rPr>
              <a:t> </a:t>
            </a:r>
            <a:r>
              <a:rPr lang="fa-IR" sz="2000" b="1" dirty="0" err="1">
                <a:cs typeface="2  Badr" panose="00000400000000000000" pitchFamily="2" charset="-78"/>
              </a:rPr>
              <a:t>نظریه‌ی</a:t>
            </a:r>
            <a:r>
              <a:rPr lang="fa-IR" sz="2000" b="1" dirty="0">
                <a:cs typeface="2  Badr" panose="00000400000000000000" pitchFamily="2" charset="-78"/>
              </a:rPr>
              <a:t> امساک‌ ندارد)‌ نه‌ وام دهی (که موضوع اصلی </a:t>
            </a:r>
            <a:r>
              <a:rPr lang="fa-IR" sz="2000" b="1" dirty="0" err="1">
                <a:cs typeface="2  Badr" panose="00000400000000000000" pitchFamily="2" charset="-78"/>
              </a:rPr>
              <a:t>نظریه‌ی</a:t>
            </a:r>
            <a:r>
              <a:rPr lang="fa-IR" sz="2000" b="1" dirty="0">
                <a:cs typeface="2  Badr" panose="00000400000000000000" pitchFamily="2" charset="-78"/>
              </a:rPr>
              <a:t> امساک </a:t>
            </a:r>
            <a:r>
              <a:rPr lang="fa-IR" sz="2000" b="1" dirty="0" smtClean="0">
                <a:cs typeface="2  Badr" panose="00000400000000000000" pitchFamily="2" charset="-78"/>
              </a:rPr>
              <a:t>است).</a:t>
            </a:r>
            <a:endParaRPr lang="fa-IR" sz="2000" b="1" dirty="0">
              <a:cs typeface="2  Badr" panose="00000400000000000000" pitchFamily="2" charset="-78"/>
            </a:endParaRPr>
          </a:p>
          <a:p>
            <a:pPr marL="0" indent="0" algn="just" rtl="1">
              <a:buNone/>
            </a:pPr>
            <a:endParaRPr lang="en-US" sz="2000" b="1" dirty="0">
              <a:cs typeface="2  Badr" panose="00000400000000000000" pitchFamily="2" charset="-78"/>
            </a:endParaRPr>
          </a:p>
        </p:txBody>
      </p:sp>
    </p:spTree>
    <p:extLst>
      <p:ext uri="{BB962C8B-B14F-4D97-AF65-F5344CB8AC3E}">
        <p14:creationId xmlns:p14="http://schemas.microsoft.com/office/powerpoint/2010/main" val="42136375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80304" y="2176530"/>
            <a:ext cx="11848564" cy="4681470"/>
          </a:xfrm>
        </p:spPr>
        <p:txBody>
          <a:bodyPr>
            <a:noAutofit/>
          </a:bodyPr>
          <a:lstStyle/>
          <a:p>
            <a:pPr algn="just" rtl="1"/>
            <a:r>
              <a:rPr lang="fa-IR" sz="2000" b="1" dirty="0">
                <a:cs typeface="2  Badr" panose="00000400000000000000" pitchFamily="2" charset="-78"/>
              </a:rPr>
              <a:t>روشن است که‌ این‌ عبارات </a:t>
            </a:r>
            <a:r>
              <a:rPr lang="fa-IR" sz="2000" b="1" dirty="0" err="1">
                <a:cs typeface="2  Badr" panose="00000400000000000000" pitchFamily="2" charset="-78"/>
              </a:rPr>
              <a:t>نافی</a:t>
            </a:r>
            <a:r>
              <a:rPr lang="fa-IR" sz="2000" b="1" dirty="0">
                <a:cs typeface="2  Badr" panose="00000400000000000000" pitchFamily="2" charset="-78"/>
              </a:rPr>
              <a:t> </a:t>
            </a:r>
            <a:r>
              <a:rPr lang="fa-IR" sz="2000" b="1" dirty="0" err="1">
                <a:cs typeface="2  Badr" panose="00000400000000000000" pitchFamily="2" charset="-78"/>
              </a:rPr>
              <a:t>رابـطه‌ی</a:t>
            </a:r>
            <a:r>
              <a:rPr lang="fa-IR" sz="2000" b="1" dirty="0">
                <a:cs typeface="2  Badr" panose="00000400000000000000" pitchFamily="2" charset="-78"/>
              </a:rPr>
              <a:t> </a:t>
            </a:r>
            <a:r>
              <a:rPr lang="fa-IR" sz="2000" b="1" dirty="0" err="1">
                <a:cs typeface="2  Badr" panose="00000400000000000000" pitchFamily="2" charset="-78"/>
              </a:rPr>
              <a:t>مـیان</a:t>
            </a:r>
            <a:r>
              <a:rPr lang="fa-IR" sz="2000" b="1" dirty="0">
                <a:cs typeface="2  Badr" panose="00000400000000000000" pitchFamily="2" charset="-78"/>
              </a:rPr>
              <a:t> نرخ بهره و </a:t>
            </a:r>
            <a:r>
              <a:rPr lang="fa-IR" sz="2000" b="1" dirty="0" err="1">
                <a:cs typeface="2  Badr" panose="00000400000000000000" pitchFamily="2" charset="-78"/>
              </a:rPr>
              <a:t>پس‌انداز</a:t>
            </a:r>
            <a:r>
              <a:rPr lang="fa-IR" sz="2000" b="1" dirty="0">
                <a:cs typeface="2  Badr" panose="00000400000000000000" pitchFamily="2" charset="-78"/>
              </a:rPr>
              <a:t> صرف (از قبیل </a:t>
            </a:r>
            <a:r>
              <a:rPr lang="fa-IR" sz="2000" b="1" dirty="0" err="1">
                <a:cs typeface="2  Badr" panose="00000400000000000000" pitchFamily="2" charset="-78"/>
              </a:rPr>
              <a:t>نگه‌داری</a:t>
            </a:r>
            <a:r>
              <a:rPr lang="fa-IR" sz="2000" b="1" dirty="0">
                <a:cs typeface="2  Badr" panose="00000400000000000000" pitchFamily="2" charset="-78"/>
              </a:rPr>
              <a:t> پول به صورت نقد) است و وجود‌ رابطه‌ میان‌ میزان وام دهی و نرخ بهره را نفی </a:t>
            </a:r>
            <a:r>
              <a:rPr lang="fa-IR" sz="2000" b="1" dirty="0" err="1">
                <a:cs typeface="2  Badr" panose="00000400000000000000" pitchFamily="2" charset="-78"/>
              </a:rPr>
              <a:t>نـمی</a:t>
            </a:r>
            <a:r>
              <a:rPr lang="fa-IR" sz="2000" b="1" dirty="0">
                <a:cs typeface="2  Badr" panose="00000400000000000000" pitchFamily="2" charset="-78"/>
              </a:rPr>
              <a:t> </a:t>
            </a:r>
            <a:r>
              <a:rPr lang="fa-IR" sz="2000" b="1" dirty="0" err="1">
                <a:cs typeface="2  Badr" panose="00000400000000000000" pitchFamily="2" charset="-78"/>
              </a:rPr>
              <a:t>کـند</a:t>
            </a:r>
            <a:r>
              <a:rPr lang="fa-IR" sz="2000" b="1" dirty="0">
                <a:cs typeface="2  Badr" panose="00000400000000000000" pitchFamily="2" charset="-78"/>
              </a:rPr>
              <a:t>.‌ </a:t>
            </a:r>
            <a:r>
              <a:rPr lang="fa-IR" sz="2000" b="1" dirty="0" err="1">
                <a:cs typeface="2  Badr" panose="00000400000000000000" pitchFamily="2" charset="-78"/>
              </a:rPr>
              <a:t>تـئوری</a:t>
            </a:r>
            <a:r>
              <a:rPr lang="fa-IR" sz="2000" b="1" dirty="0">
                <a:cs typeface="2  Badr" panose="00000400000000000000" pitchFamily="2" charset="-78"/>
              </a:rPr>
              <a:t> اقتصاد کلان تصریح </a:t>
            </a:r>
            <a:r>
              <a:rPr lang="fa-IR" sz="2000" b="1" dirty="0" err="1">
                <a:cs typeface="2  Badr" panose="00000400000000000000" pitchFamily="2" charset="-78"/>
              </a:rPr>
              <a:t>می‌کند</a:t>
            </a:r>
            <a:r>
              <a:rPr lang="fa-IR" sz="2000" b="1" dirty="0">
                <a:cs typeface="2  Badr" panose="00000400000000000000" pitchFamily="2" charset="-78"/>
              </a:rPr>
              <a:t> که همراه با بالا رفتن </a:t>
            </a:r>
            <a:r>
              <a:rPr lang="fa-IR" sz="2000" b="1" dirty="0" err="1">
                <a:cs typeface="2  Badr" panose="00000400000000000000" pitchFamily="2" charset="-78"/>
              </a:rPr>
              <a:t>نـرخ</a:t>
            </a:r>
            <a:r>
              <a:rPr lang="fa-IR" sz="2000" b="1" dirty="0">
                <a:cs typeface="2  Badr" panose="00000400000000000000" pitchFamily="2" charset="-78"/>
              </a:rPr>
              <a:t> بهره، تقاضای سفته بازی پول - که‌ بخش‌ </a:t>
            </a:r>
            <a:r>
              <a:rPr lang="fa-IR" sz="2000" b="1" dirty="0" err="1">
                <a:cs typeface="2  Badr" panose="00000400000000000000" pitchFamily="2" charset="-78"/>
              </a:rPr>
              <a:t>عمده‌ای</a:t>
            </a:r>
            <a:r>
              <a:rPr lang="fa-IR" sz="2000" b="1" dirty="0">
                <a:cs typeface="2  Badr" panose="00000400000000000000" pitchFamily="2" charset="-78"/>
              </a:rPr>
              <a:t>‌ از </a:t>
            </a:r>
            <a:r>
              <a:rPr lang="fa-IR" sz="2000" b="1" dirty="0" err="1">
                <a:cs typeface="2  Badr" panose="00000400000000000000" pitchFamily="2" charset="-78"/>
              </a:rPr>
              <a:t>پس‌انداز</a:t>
            </a:r>
            <a:r>
              <a:rPr lang="fa-IR" sz="2000" b="1" dirty="0">
                <a:cs typeface="2  Badr" panose="00000400000000000000" pitchFamily="2" charset="-78"/>
              </a:rPr>
              <a:t> صرف را تشکیل می‌دهد- کاهش </a:t>
            </a:r>
            <a:r>
              <a:rPr lang="fa-IR" sz="2000" b="1" dirty="0" err="1">
                <a:cs typeface="2  Badr" panose="00000400000000000000" pitchFamily="2" charset="-78"/>
              </a:rPr>
              <a:t>می‌یابد</a:t>
            </a:r>
            <a:r>
              <a:rPr lang="fa-IR" sz="2000" b="1" dirty="0">
                <a:cs typeface="2  Badr" panose="00000400000000000000" pitchFamily="2" charset="-78"/>
              </a:rPr>
              <a:t> و افراد، از‌ محل‌ </a:t>
            </a:r>
            <a:r>
              <a:rPr lang="fa-IR" sz="2000" b="1" dirty="0" err="1">
                <a:cs typeface="2  Badr" panose="00000400000000000000" pitchFamily="2" charset="-78"/>
              </a:rPr>
              <a:t>پس‌انداز</a:t>
            </a:r>
            <a:r>
              <a:rPr lang="fa-IR" sz="2000" b="1" dirty="0">
                <a:cs typeface="2  Badr" panose="00000400000000000000" pitchFamily="2" charset="-78"/>
              </a:rPr>
              <a:t> صرف </a:t>
            </a:r>
            <a:r>
              <a:rPr lang="fa-IR" sz="2000" b="1" dirty="0" err="1">
                <a:cs typeface="2  Badr" panose="00000400000000000000" pitchFamily="2" charset="-78"/>
              </a:rPr>
              <a:t>خـود</a:t>
            </a:r>
            <a:r>
              <a:rPr lang="fa-IR" sz="2000" b="1" dirty="0">
                <a:cs typeface="2  Badr" panose="00000400000000000000" pitchFamily="2" charset="-78"/>
              </a:rPr>
              <a:t>، </a:t>
            </a:r>
            <a:r>
              <a:rPr lang="fa-IR" sz="2000" b="1" dirty="0" err="1">
                <a:cs typeface="2  Badr" panose="00000400000000000000" pitchFamily="2" charset="-78"/>
              </a:rPr>
              <a:t>اقـدام</a:t>
            </a:r>
            <a:r>
              <a:rPr lang="fa-IR" sz="2000" b="1" dirty="0">
                <a:cs typeface="2  Badr" panose="00000400000000000000" pitchFamily="2" charset="-78"/>
              </a:rPr>
              <a:t> </a:t>
            </a:r>
            <a:r>
              <a:rPr lang="fa-IR" sz="2000" b="1" dirty="0" err="1">
                <a:cs typeface="2  Badr" panose="00000400000000000000" pitchFamily="2" charset="-78"/>
              </a:rPr>
              <a:t>بـه</a:t>
            </a:r>
            <a:r>
              <a:rPr lang="fa-IR" sz="2000" b="1" dirty="0">
                <a:cs typeface="2  Badr" panose="00000400000000000000" pitchFamily="2" charset="-78"/>
              </a:rPr>
              <a:t> خرید اوراق قرضه (وام دهی به دولت یا </a:t>
            </a:r>
            <a:r>
              <a:rPr lang="fa-IR" sz="2000" b="1" dirty="0" err="1">
                <a:cs typeface="2  Badr" panose="00000400000000000000" pitchFamily="2" charset="-78"/>
              </a:rPr>
              <a:t>بنگاه‌های</a:t>
            </a:r>
            <a:r>
              <a:rPr lang="fa-IR" sz="2000" b="1" dirty="0">
                <a:cs typeface="2  Badr" panose="00000400000000000000" pitchFamily="2" charset="-78"/>
              </a:rPr>
              <a:t> صادر </a:t>
            </a:r>
            <a:r>
              <a:rPr lang="fa-IR" sz="2000" b="1" dirty="0" err="1">
                <a:cs typeface="2  Badr" panose="00000400000000000000" pitchFamily="2" charset="-78"/>
              </a:rPr>
              <a:t>کننده‌ی</a:t>
            </a:r>
            <a:r>
              <a:rPr lang="fa-IR" sz="2000" b="1" dirty="0">
                <a:cs typeface="2  Badr" panose="00000400000000000000" pitchFamily="2" charset="-78"/>
              </a:rPr>
              <a:t>‌ اوراق‌ قرضه)‌ </a:t>
            </a:r>
            <a:r>
              <a:rPr lang="fa-IR" sz="2000" b="1" dirty="0" err="1">
                <a:cs typeface="2  Badr" panose="00000400000000000000" pitchFamily="2" charset="-78"/>
              </a:rPr>
              <a:t>مـی‌کنند</a:t>
            </a:r>
            <a:r>
              <a:rPr lang="fa-IR" sz="2000" b="1" dirty="0">
                <a:cs typeface="2  Badr" panose="00000400000000000000" pitchFamily="2" charset="-78"/>
              </a:rPr>
              <a:t>؛ </a:t>
            </a:r>
            <a:r>
              <a:rPr lang="fa-IR" sz="2000" b="1" dirty="0" err="1">
                <a:cs typeface="2  Badr" panose="00000400000000000000" pitchFamily="2" charset="-78"/>
              </a:rPr>
              <a:t>بـرعکس</a:t>
            </a:r>
            <a:r>
              <a:rPr lang="fa-IR" sz="2000" b="1" dirty="0">
                <a:cs typeface="2  Badr" panose="00000400000000000000" pitchFamily="2" charset="-78"/>
              </a:rPr>
              <a:t>، وقتی نرخ بهره کاهش </a:t>
            </a:r>
            <a:r>
              <a:rPr lang="fa-IR" sz="2000" b="1" dirty="0" err="1">
                <a:cs typeface="2  Badr" panose="00000400000000000000" pitchFamily="2" charset="-78"/>
              </a:rPr>
              <a:t>می‌یابد</a:t>
            </a:r>
            <a:r>
              <a:rPr lang="fa-IR" sz="2000" b="1" dirty="0">
                <a:cs typeface="2  Badr" panose="00000400000000000000" pitchFamily="2" charset="-78"/>
              </a:rPr>
              <a:t>، افراد اوراق </a:t>
            </a:r>
            <a:r>
              <a:rPr lang="fa-IR" sz="2000" b="1" dirty="0" err="1">
                <a:cs typeface="2  Badr" panose="00000400000000000000" pitchFamily="2" charset="-78"/>
              </a:rPr>
              <a:t>قرضه‌ی</a:t>
            </a:r>
            <a:r>
              <a:rPr lang="fa-IR" sz="2000" b="1" dirty="0">
                <a:cs typeface="2  Badr" panose="00000400000000000000" pitchFamily="2" charset="-78"/>
              </a:rPr>
              <a:t> خود را‌ </a:t>
            </a:r>
            <a:r>
              <a:rPr lang="fa-IR" sz="2000" b="1" dirty="0" err="1">
                <a:cs typeface="2  Badr" panose="00000400000000000000" pitchFamily="2" charset="-78"/>
              </a:rPr>
              <a:t>می‌فروشند</a:t>
            </a:r>
            <a:r>
              <a:rPr lang="fa-IR" sz="2000" b="1" dirty="0">
                <a:cs typeface="2  Badr" panose="00000400000000000000" pitchFamily="2" charset="-78"/>
              </a:rPr>
              <a:t>‌ (میزان‌ وام دهی آنان کم </a:t>
            </a:r>
            <a:r>
              <a:rPr lang="fa-IR" sz="2000" b="1" dirty="0" err="1">
                <a:cs typeface="2  Badr" panose="00000400000000000000" pitchFamily="2" charset="-78"/>
              </a:rPr>
              <a:t>می‌شود</a:t>
            </a:r>
            <a:r>
              <a:rPr lang="fa-IR" sz="2000" b="1" dirty="0">
                <a:cs typeface="2  Badr" panose="00000400000000000000" pitchFamily="2" charset="-78"/>
              </a:rPr>
              <a:t>) و دارایی </a:t>
            </a:r>
            <a:r>
              <a:rPr lang="fa-IR" sz="2000" b="1" dirty="0" err="1">
                <a:cs typeface="2  Badr" panose="00000400000000000000" pitchFamily="2" charset="-78"/>
              </a:rPr>
              <a:t>خـود</a:t>
            </a:r>
            <a:r>
              <a:rPr lang="fa-IR" sz="2000" b="1" dirty="0">
                <a:cs typeface="2  Badr" panose="00000400000000000000" pitchFamily="2" charset="-78"/>
              </a:rPr>
              <a:t> را </a:t>
            </a:r>
            <a:r>
              <a:rPr lang="fa-IR" sz="2000" b="1" dirty="0" err="1">
                <a:cs typeface="2  Badr" panose="00000400000000000000" pitchFamily="2" charset="-78"/>
              </a:rPr>
              <a:t>بـه</a:t>
            </a:r>
            <a:r>
              <a:rPr lang="fa-IR" sz="2000" b="1" dirty="0">
                <a:cs typeface="2  Badr" panose="00000400000000000000" pitchFamily="2" charset="-78"/>
              </a:rPr>
              <a:t> </a:t>
            </a:r>
            <a:r>
              <a:rPr lang="fa-IR" sz="2000" b="1" dirty="0" err="1">
                <a:cs typeface="2  Badr" panose="00000400000000000000" pitchFamily="2" charset="-78"/>
              </a:rPr>
              <a:t>صـورت</a:t>
            </a:r>
            <a:r>
              <a:rPr lang="fa-IR" sz="2000" b="1" dirty="0">
                <a:cs typeface="2  Badr" panose="00000400000000000000" pitchFamily="2" charset="-78"/>
              </a:rPr>
              <a:t> وجه نقد (</a:t>
            </a:r>
            <a:r>
              <a:rPr lang="fa-IR" sz="2000" b="1" dirty="0" err="1">
                <a:cs typeface="2  Badr" panose="00000400000000000000" pitchFamily="2" charset="-78"/>
              </a:rPr>
              <a:t>پس‌انداز</a:t>
            </a:r>
            <a:r>
              <a:rPr lang="fa-IR" sz="2000" b="1" dirty="0">
                <a:cs typeface="2  Badr" panose="00000400000000000000" pitchFamily="2" charset="-78"/>
              </a:rPr>
              <a:t>‌ صرف)‌ تبدیل‌ </a:t>
            </a:r>
            <a:r>
              <a:rPr lang="fa-IR" sz="2000" b="1" dirty="0" err="1">
                <a:cs typeface="2  Badr" panose="00000400000000000000" pitchFamily="2" charset="-78"/>
              </a:rPr>
              <a:t>می‌کنند</a:t>
            </a:r>
            <a:r>
              <a:rPr lang="fa-IR" sz="2000" b="1" dirty="0">
                <a:cs typeface="2  Badr" panose="00000400000000000000" pitchFamily="2" charset="-78"/>
              </a:rPr>
              <a:t>. این روند تا آنجا ادامه </a:t>
            </a:r>
            <a:r>
              <a:rPr lang="fa-IR" sz="2000" b="1" dirty="0" err="1">
                <a:cs typeface="2  Badr" panose="00000400000000000000" pitchFamily="2" charset="-78"/>
              </a:rPr>
              <a:t>مـی‌یابد</a:t>
            </a:r>
            <a:r>
              <a:rPr lang="fa-IR" sz="2000" b="1" dirty="0">
                <a:cs typeface="2  Badr" panose="00000400000000000000" pitchFamily="2" charset="-78"/>
              </a:rPr>
              <a:t> </a:t>
            </a:r>
            <a:r>
              <a:rPr lang="fa-IR" sz="2000" b="1" dirty="0" err="1">
                <a:cs typeface="2  Badr" panose="00000400000000000000" pitchFamily="2" charset="-78"/>
              </a:rPr>
              <a:t>کـه</a:t>
            </a:r>
            <a:r>
              <a:rPr lang="fa-IR" sz="2000" b="1" dirty="0">
                <a:cs typeface="2  Badr" panose="00000400000000000000" pitchFamily="2" charset="-78"/>
              </a:rPr>
              <a:t> در </a:t>
            </a:r>
            <a:r>
              <a:rPr lang="fa-IR" sz="2000" b="1" dirty="0" err="1">
                <a:cs typeface="2  Badr" panose="00000400000000000000" pitchFamily="2" charset="-78"/>
              </a:rPr>
              <a:t>نـرخ‌های</a:t>
            </a:r>
            <a:r>
              <a:rPr lang="fa-IR" sz="2000" b="1" dirty="0">
                <a:cs typeface="2  Badr" panose="00000400000000000000" pitchFamily="2" charset="-78"/>
              </a:rPr>
              <a:t> بسیار پایین بهره پدیده‌ ای‌ به نام «دام نقدینگی» مطرح شود؛ یعنی </a:t>
            </a:r>
            <a:r>
              <a:rPr lang="fa-IR" sz="2000" b="1" dirty="0" smtClean="0">
                <a:cs typeface="2  Badr" panose="00000400000000000000" pitchFamily="2" charset="-78"/>
              </a:rPr>
              <a:t>میزان </a:t>
            </a:r>
            <a:r>
              <a:rPr lang="fa-IR" sz="2000" b="1" dirty="0" err="1">
                <a:cs typeface="2  Badr" panose="00000400000000000000" pitchFamily="2" charset="-78"/>
              </a:rPr>
              <a:t>نگه‌داری</a:t>
            </a:r>
            <a:r>
              <a:rPr lang="fa-IR" sz="2000" b="1" dirty="0">
                <a:cs typeface="2  Badr" panose="00000400000000000000" pitchFamily="2" charset="-78"/>
              </a:rPr>
              <a:t> وجه </a:t>
            </a:r>
            <a:r>
              <a:rPr lang="fa-IR" sz="2000" b="1" dirty="0" err="1">
                <a:cs typeface="2  Badr" panose="00000400000000000000" pitchFamily="2" charset="-78"/>
              </a:rPr>
              <a:t>نـقد</a:t>
            </a:r>
            <a:r>
              <a:rPr lang="fa-IR" sz="2000" b="1" dirty="0">
                <a:cs typeface="2  Badr" panose="00000400000000000000" pitchFamily="2" charset="-78"/>
              </a:rPr>
              <a:t> </a:t>
            </a:r>
            <a:r>
              <a:rPr lang="fa-IR" sz="2000" b="1" dirty="0" err="1">
                <a:cs typeface="2  Badr" panose="00000400000000000000" pitchFamily="2" charset="-78"/>
              </a:rPr>
              <a:t>یـا</a:t>
            </a:r>
            <a:r>
              <a:rPr lang="fa-IR" sz="2000" b="1" dirty="0">
                <a:cs typeface="2  Badr" panose="00000400000000000000" pitchFamily="2" charset="-78"/>
              </a:rPr>
              <a:t> پسـ‌انداز‌ صرف‌ توسط‌ افراد به حداکثر خود </a:t>
            </a:r>
            <a:r>
              <a:rPr lang="fa-IR" sz="2000" b="1" dirty="0" err="1">
                <a:cs typeface="2  Badr" panose="00000400000000000000" pitchFamily="2" charset="-78"/>
              </a:rPr>
              <a:t>می‌رسد</a:t>
            </a:r>
            <a:r>
              <a:rPr lang="fa-IR" sz="2000" b="1" dirty="0">
                <a:cs typeface="2  Badr" panose="00000400000000000000" pitchFamily="2" charset="-78"/>
              </a:rPr>
              <a:t>. نتیجه این که افزایش نرخ بهره </a:t>
            </a:r>
            <a:r>
              <a:rPr lang="fa-IR" sz="2000" b="1" dirty="0" err="1">
                <a:cs typeface="2  Badr" panose="00000400000000000000" pitchFamily="2" charset="-78"/>
              </a:rPr>
              <a:t>بـه</a:t>
            </a:r>
            <a:r>
              <a:rPr lang="fa-IR" sz="2000" b="1" dirty="0">
                <a:cs typeface="2  Badr" panose="00000400000000000000" pitchFamily="2" charset="-78"/>
              </a:rPr>
              <a:t> </a:t>
            </a:r>
            <a:r>
              <a:rPr lang="fa-IR" sz="2000" b="1" dirty="0" err="1">
                <a:cs typeface="2  Badr" panose="00000400000000000000" pitchFamily="2" charset="-78"/>
              </a:rPr>
              <a:t>بـالا</a:t>
            </a:r>
            <a:r>
              <a:rPr lang="fa-IR" sz="2000" b="1" dirty="0">
                <a:cs typeface="2  Badr" panose="00000400000000000000" pitchFamily="2" charset="-78"/>
              </a:rPr>
              <a:t> رفتن‌ سطح‌ وام دهی افراد منجر </a:t>
            </a:r>
            <a:r>
              <a:rPr lang="fa-IR" sz="2000" b="1" dirty="0" err="1">
                <a:cs typeface="2  Badr" panose="00000400000000000000" pitchFamily="2" charset="-78"/>
              </a:rPr>
              <a:t>می‌شود</a:t>
            </a:r>
            <a:r>
              <a:rPr lang="fa-IR" sz="2000" b="1" dirty="0">
                <a:cs typeface="2  Badr" panose="00000400000000000000" pitchFamily="2" charset="-78"/>
              </a:rPr>
              <a:t>، ولی حجم </a:t>
            </a:r>
            <a:r>
              <a:rPr lang="fa-IR" sz="2000" b="1" dirty="0" err="1">
                <a:cs typeface="2  Badr" panose="00000400000000000000" pitchFamily="2" charset="-78"/>
              </a:rPr>
              <a:t>پس‌انداز</a:t>
            </a:r>
            <a:r>
              <a:rPr lang="fa-IR" sz="2000" b="1" dirty="0">
                <a:cs typeface="2  Badr" panose="00000400000000000000" pitchFamily="2" charset="-78"/>
              </a:rPr>
              <a:t> صرف آنان را کاهش می‌دهد؛‌ </a:t>
            </a:r>
            <a:r>
              <a:rPr lang="fa-IR" sz="2000" b="1" dirty="0" err="1">
                <a:cs typeface="2  Badr" panose="00000400000000000000" pitchFamily="2" charset="-78"/>
              </a:rPr>
              <a:t>بـرعکس</a:t>
            </a:r>
            <a:r>
              <a:rPr lang="fa-IR" sz="2000" b="1" dirty="0">
                <a:cs typeface="2  Badr" panose="00000400000000000000" pitchFamily="2" charset="-78"/>
              </a:rPr>
              <a:t>،‌ </a:t>
            </a:r>
            <a:r>
              <a:rPr lang="fa-IR" sz="2000" b="1" dirty="0" err="1">
                <a:cs typeface="2  Badr" panose="00000400000000000000" pitchFamily="2" charset="-78"/>
              </a:rPr>
              <a:t>کـاهش</a:t>
            </a:r>
            <a:r>
              <a:rPr lang="fa-IR" sz="2000" b="1" dirty="0">
                <a:cs typeface="2  Badr" panose="00000400000000000000" pitchFamily="2" charset="-78"/>
              </a:rPr>
              <a:t>‌ </a:t>
            </a:r>
            <a:r>
              <a:rPr lang="fa-IR" sz="2000" b="1" dirty="0" err="1">
                <a:cs typeface="2  Badr" panose="00000400000000000000" pitchFamily="2" charset="-78"/>
              </a:rPr>
              <a:t>نـرخ</a:t>
            </a:r>
            <a:r>
              <a:rPr lang="fa-IR" sz="2000" b="1" dirty="0">
                <a:cs typeface="2  Badr" panose="00000400000000000000" pitchFamily="2" charset="-78"/>
              </a:rPr>
              <a:t> بهره، به کاهش سطح وام دهی افراد </a:t>
            </a:r>
            <a:r>
              <a:rPr lang="fa-IR" sz="2000" b="1" dirty="0" err="1">
                <a:cs typeface="2  Badr" panose="00000400000000000000" pitchFamily="2" charset="-78"/>
              </a:rPr>
              <a:t>می‌انجامد</a:t>
            </a:r>
            <a:r>
              <a:rPr lang="fa-IR" sz="2000" b="1" dirty="0">
                <a:cs typeface="2  Badr" panose="00000400000000000000" pitchFamily="2" charset="-78"/>
              </a:rPr>
              <a:t> و میزان </a:t>
            </a:r>
            <a:r>
              <a:rPr lang="fa-IR" sz="2000" b="1" dirty="0" err="1">
                <a:cs typeface="2  Badr" panose="00000400000000000000" pitchFamily="2" charset="-78"/>
              </a:rPr>
              <a:t>پس‌انداز</a:t>
            </a:r>
            <a:r>
              <a:rPr lang="fa-IR" sz="2000" b="1" dirty="0">
                <a:cs typeface="2  Badr" panose="00000400000000000000" pitchFamily="2" charset="-78"/>
              </a:rPr>
              <a:t> صرف آنان را‌ کاهش‌ می‌دهد. </a:t>
            </a:r>
            <a:r>
              <a:rPr lang="fa-IR" sz="2000" b="1" dirty="0" err="1">
                <a:cs typeface="2  Badr" panose="00000400000000000000" pitchFamily="2" charset="-78"/>
              </a:rPr>
              <a:t>بـنا</a:t>
            </a:r>
            <a:r>
              <a:rPr lang="fa-IR" sz="2000" b="1" dirty="0">
                <a:cs typeface="2  Badr" panose="00000400000000000000" pitchFamily="2" charset="-78"/>
              </a:rPr>
              <a:t> </a:t>
            </a:r>
            <a:r>
              <a:rPr lang="fa-IR" sz="2000" b="1" dirty="0" err="1">
                <a:cs typeface="2  Badr" panose="00000400000000000000" pitchFamily="2" charset="-78"/>
              </a:rPr>
              <a:t>بـراین</a:t>
            </a:r>
            <a:r>
              <a:rPr lang="fa-IR" sz="2000" b="1" dirty="0">
                <a:cs typeface="2  Badr" panose="00000400000000000000" pitchFamily="2" charset="-78"/>
              </a:rPr>
              <a:t> مطلب مطروحه در محور دوم پاسخ (همراه نبودن </a:t>
            </a:r>
            <a:r>
              <a:rPr lang="fa-IR" sz="2000" b="1" dirty="0" err="1">
                <a:cs typeface="2  Badr" panose="00000400000000000000" pitchFamily="2" charset="-78"/>
              </a:rPr>
              <a:t>پس‌انداز</a:t>
            </a:r>
            <a:r>
              <a:rPr lang="fa-IR" sz="2000" b="1" dirty="0">
                <a:cs typeface="2  Badr" panose="00000400000000000000" pitchFamily="2" charset="-78"/>
              </a:rPr>
              <a:t>‌ با‌ نرخ‌ بهره) صحیح است، </a:t>
            </a:r>
            <a:r>
              <a:rPr lang="fa-IR" sz="2000" b="1" dirty="0" err="1">
                <a:cs typeface="2  Badr" panose="00000400000000000000" pitchFamily="2" charset="-78"/>
              </a:rPr>
              <a:t>لکـن</a:t>
            </a:r>
            <a:r>
              <a:rPr lang="fa-IR" sz="2000" b="1" dirty="0">
                <a:cs typeface="2  Badr" panose="00000400000000000000" pitchFamily="2" charset="-78"/>
              </a:rPr>
              <a:t> </a:t>
            </a:r>
            <a:r>
              <a:rPr lang="fa-IR" sz="2000" b="1" dirty="0" err="1">
                <a:cs typeface="2  Badr" panose="00000400000000000000" pitchFamily="2" charset="-78"/>
              </a:rPr>
              <a:t>ارتـباطی</a:t>
            </a:r>
            <a:r>
              <a:rPr lang="fa-IR" sz="2000" b="1" dirty="0">
                <a:cs typeface="2  Badr" panose="00000400000000000000" pitchFamily="2" charset="-78"/>
              </a:rPr>
              <a:t> </a:t>
            </a:r>
            <a:r>
              <a:rPr lang="fa-IR" sz="2000" b="1" dirty="0" err="1">
                <a:cs typeface="2  Badr" panose="00000400000000000000" pitchFamily="2" charset="-78"/>
              </a:rPr>
              <a:t>بـا</a:t>
            </a:r>
            <a:r>
              <a:rPr lang="fa-IR" sz="2000" b="1" dirty="0">
                <a:cs typeface="2  Badr" panose="00000400000000000000" pitchFamily="2" charset="-78"/>
              </a:rPr>
              <a:t> </a:t>
            </a:r>
            <a:r>
              <a:rPr lang="fa-IR" sz="2000" b="1" dirty="0" err="1">
                <a:cs typeface="2  Badr" panose="00000400000000000000" pitchFamily="2" charset="-78"/>
              </a:rPr>
              <a:t>مدلول</a:t>
            </a:r>
            <a:r>
              <a:rPr lang="fa-IR" sz="2000" b="1" dirty="0">
                <a:cs typeface="2  Badr" panose="00000400000000000000" pitchFamily="2" charset="-78"/>
              </a:rPr>
              <a:t> </a:t>
            </a:r>
            <a:r>
              <a:rPr lang="fa-IR" sz="2000" b="1" dirty="0" err="1">
                <a:cs typeface="2  Badr" panose="00000400000000000000" pitchFamily="2" charset="-78"/>
              </a:rPr>
              <a:t>نظریه‌ی</a:t>
            </a:r>
            <a:r>
              <a:rPr lang="fa-IR" sz="2000" b="1" dirty="0">
                <a:cs typeface="2  Badr" panose="00000400000000000000" pitchFamily="2" charset="-78"/>
              </a:rPr>
              <a:t> امساک ندارد؛ </a:t>
            </a:r>
            <a:r>
              <a:rPr lang="fa-IR" sz="2000" b="1" dirty="0" err="1">
                <a:cs typeface="2  Badr" panose="00000400000000000000" pitchFamily="2" charset="-78"/>
              </a:rPr>
              <a:t>مدلول</a:t>
            </a:r>
            <a:r>
              <a:rPr lang="fa-IR" sz="2000" b="1" dirty="0">
                <a:cs typeface="2  Badr" panose="00000400000000000000" pitchFamily="2" charset="-78"/>
              </a:rPr>
              <a:t> </a:t>
            </a:r>
            <a:r>
              <a:rPr lang="fa-IR" sz="2000" b="1" dirty="0" err="1">
                <a:cs typeface="2  Badr" panose="00000400000000000000" pitchFamily="2" charset="-78"/>
              </a:rPr>
              <a:t>نظریه‌ی</a:t>
            </a:r>
            <a:r>
              <a:rPr lang="fa-IR" sz="2000" b="1" dirty="0">
                <a:cs typeface="2  Badr" panose="00000400000000000000" pitchFamily="2" charset="-78"/>
              </a:rPr>
              <a:t> امساک این است‌ که‌ از‌ آنجا که بهره، پاداش وام دادن است، </a:t>
            </a:r>
            <a:r>
              <a:rPr lang="fa-IR" sz="2000" b="1" dirty="0" err="1">
                <a:cs typeface="2  Badr" panose="00000400000000000000" pitchFamily="2" charset="-78"/>
              </a:rPr>
              <a:t>هـرچه</a:t>
            </a:r>
            <a:r>
              <a:rPr lang="fa-IR" sz="2000" b="1" dirty="0">
                <a:cs typeface="2  Badr" panose="00000400000000000000" pitchFamily="2" charset="-78"/>
              </a:rPr>
              <a:t> </a:t>
            </a:r>
            <a:r>
              <a:rPr lang="fa-IR" sz="2000" b="1" dirty="0" err="1">
                <a:cs typeface="2  Badr" panose="00000400000000000000" pitchFamily="2" charset="-78"/>
              </a:rPr>
              <a:t>نـرخ</a:t>
            </a:r>
            <a:r>
              <a:rPr lang="fa-IR" sz="2000" b="1" dirty="0">
                <a:cs typeface="2  Badr" panose="00000400000000000000" pitchFamily="2" charset="-78"/>
              </a:rPr>
              <a:t> بهره بالاتر باشد‌ افراد‌ به میزان بیشتری وام خواهند داد و این مطلب نه </a:t>
            </a:r>
            <a:r>
              <a:rPr lang="fa-IR" sz="2000" b="1" dirty="0" err="1">
                <a:cs typeface="2  Badr" panose="00000400000000000000" pitchFamily="2" charset="-78"/>
              </a:rPr>
              <a:t>تـنها</a:t>
            </a:r>
            <a:r>
              <a:rPr lang="fa-IR" sz="2000" b="1" dirty="0">
                <a:cs typeface="2  Badr" panose="00000400000000000000" pitchFamily="2" charset="-78"/>
              </a:rPr>
              <a:t> در </a:t>
            </a:r>
            <a:r>
              <a:rPr lang="fa-IR" sz="2000" b="1" dirty="0" err="1">
                <a:cs typeface="2  Badr" panose="00000400000000000000" pitchFamily="2" charset="-78"/>
              </a:rPr>
              <a:t>تـئوری</a:t>
            </a:r>
            <a:r>
              <a:rPr lang="fa-IR" sz="2000" b="1" dirty="0">
                <a:cs typeface="2  Badr" panose="00000400000000000000" pitchFamily="2" charset="-78"/>
              </a:rPr>
              <a:t> </a:t>
            </a:r>
            <a:r>
              <a:rPr lang="fa-IR" sz="2000" b="1" dirty="0" err="1">
                <a:cs typeface="2  Badr" panose="00000400000000000000" pitchFamily="2" charset="-78"/>
              </a:rPr>
              <a:t>اقـتصاد</a:t>
            </a:r>
            <a:r>
              <a:rPr lang="fa-IR" sz="2000" b="1" dirty="0">
                <a:cs typeface="2  Badr" panose="00000400000000000000" pitchFamily="2" charset="-78"/>
              </a:rPr>
              <a:t> کلان تأیید‌ </a:t>
            </a:r>
            <a:r>
              <a:rPr lang="fa-IR" sz="2000" b="1" dirty="0" err="1">
                <a:cs typeface="2  Badr" panose="00000400000000000000" pitchFamily="2" charset="-78"/>
              </a:rPr>
              <a:t>می‌شود</a:t>
            </a:r>
            <a:r>
              <a:rPr lang="fa-IR" sz="2000" b="1" dirty="0">
                <a:cs typeface="2  Badr" panose="00000400000000000000" pitchFamily="2" charset="-78"/>
              </a:rPr>
              <a:t>،‌ بلکه از رفتار و سیاست </a:t>
            </a:r>
            <a:r>
              <a:rPr lang="fa-IR" sz="2000" b="1" dirty="0" err="1">
                <a:cs typeface="2  Badr" panose="00000400000000000000" pitchFamily="2" charset="-78"/>
              </a:rPr>
              <a:t>گذاری‌های</a:t>
            </a:r>
            <a:r>
              <a:rPr lang="fa-IR" sz="2000" b="1" dirty="0">
                <a:cs typeface="2  Badr" panose="00000400000000000000" pitchFamily="2" charset="-78"/>
              </a:rPr>
              <a:t> جاری دولت ها نیز قابل </a:t>
            </a:r>
            <a:r>
              <a:rPr lang="fa-IR" sz="2000" b="1" dirty="0" err="1">
                <a:cs typeface="2  Badr" panose="00000400000000000000" pitchFamily="2" charset="-78"/>
              </a:rPr>
              <a:t>استکشاف</a:t>
            </a:r>
            <a:r>
              <a:rPr lang="fa-IR" sz="2000" b="1" dirty="0">
                <a:cs typeface="2  Badr" panose="00000400000000000000" pitchFamily="2" charset="-78"/>
              </a:rPr>
              <a:t>‌ است.‌ دولت ها در </a:t>
            </a:r>
            <a:r>
              <a:rPr lang="fa-IR" sz="2000" b="1" dirty="0" err="1">
                <a:cs typeface="2  Badr" panose="00000400000000000000" pitchFamily="2" charset="-78"/>
              </a:rPr>
              <a:t>شـرایطی</a:t>
            </a:r>
            <a:r>
              <a:rPr lang="fa-IR" sz="2000" b="1" dirty="0">
                <a:cs typeface="2  Badr" panose="00000400000000000000" pitchFamily="2" charset="-78"/>
              </a:rPr>
              <a:t> </a:t>
            </a:r>
            <a:r>
              <a:rPr lang="fa-IR" sz="2000" b="1" dirty="0" err="1">
                <a:cs typeface="2  Badr" panose="00000400000000000000" pitchFamily="2" charset="-78"/>
              </a:rPr>
              <a:t>اقـدام</a:t>
            </a:r>
            <a:r>
              <a:rPr lang="fa-IR" sz="2000" b="1" dirty="0">
                <a:cs typeface="2  Badr" panose="00000400000000000000" pitchFamily="2" charset="-78"/>
              </a:rPr>
              <a:t> </a:t>
            </a:r>
            <a:r>
              <a:rPr lang="fa-IR" sz="2000" b="1" dirty="0" err="1">
                <a:cs typeface="2  Badr" panose="00000400000000000000" pitchFamily="2" charset="-78"/>
              </a:rPr>
              <a:t>بـه</a:t>
            </a:r>
            <a:r>
              <a:rPr lang="fa-IR" sz="2000" b="1" dirty="0">
                <a:cs typeface="2  Badr" panose="00000400000000000000" pitchFamily="2" charset="-78"/>
              </a:rPr>
              <a:t> افزایش‌ نرخ‌ </a:t>
            </a:r>
            <a:r>
              <a:rPr lang="fa-IR" sz="2000" b="1" dirty="0" err="1">
                <a:cs typeface="2  Badr" panose="00000400000000000000" pitchFamily="2" charset="-78"/>
              </a:rPr>
              <a:t>بهره‌ی</a:t>
            </a:r>
            <a:r>
              <a:rPr lang="fa-IR" sz="2000" b="1" dirty="0">
                <a:cs typeface="2  Badr" panose="00000400000000000000" pitchFamily="2" charset="-78"/>
              </a:rPr>
              <a:t>‌ اوراق </a:t>
            </a:r>
            <a:r>
              <a:rPr lang="fa-IR" sz="2000" b="1" dirty="0" err="1">
                <a:cs typeface="2  Badr" panose="00000400000000000000" pitchFamily="2" charset="-78"/>
              </a:rPr>
              <a:t>قرضه‌ی</a:t>
            </a:r>
            <a:r>
              <a:rPr lang="fa-IR" sz="2000" b="1" dirty="0">
                <a:cs typeface="2  Badr" panose="00000400000000000000" pitchFamily="2" charset="-78"/>
              </a:rPr>
              <a:t> دولتی یا نرخ </a:t>
            </a:r>
            <a:r>
              <a:rPr lang="fa-IR" sz="2000" b="1" dirty="0" err="1">
                <a:cs typeface="2  Badr" panose="00000400000000000000" pitchFamily="2" charset="-78"/>
              </a:rPr>
              <a:t>بهره‌ی</a:t>
            </a:r>
            <a:r>
              <a:rPr lang="fa-IR" sz="2000" b="1" dirty="0">
                <a:cs typeface="2  Badr" panose="00000400000000000000" pitchFamily="2" charset="-78"/>
              </a:rPr>
              <a:t> </a:t>
            </a:r>
            <a:r>
              <a:rPr lang="fa-IR" sz="2000" b="1" dirty="0" err="1">
                <a:cs typeface="2  Badr" panose="00000400000000000000" pitchFamily="2" charset="-78"/>
              </a:rPr>
              <a:t>سپرده‌های</a:t>
            </a:r>
            <a:r>
              <a:rPr lang="fa-IR" sz="2000" b="1" dirty="0">
                <a:cs typeface="2  Badr" panose="00000400000000000000" pitchFamily="2" charset="-78"/>
              </a:rPr>
              <a:t>‌ بانکی‌ </a:t>
            </a:r>
            <a:r>
              <a:rPr lang="fa-IR" sz="2000" b="1" dirty="0" err="1">
                <a:cs typeface="2  Badr" panose="00000400000000000000" pitchFamily="2" charset="-78"/>
              </a:rPr>
              <a:t>می‌کنند</a:t>
            </a:r>
            <a:r>
              <a:rPr lang="fa-IR" sz="2000" b="1" dirty="0">
                <a:cs typeface="2  Badr" panose="00000400000000000000" pitchFamily="2" charset="-78"/>
              </a:rPr>
              <a:t> </a:t>
            </a:r>
            <a:r>
              <a:rPr lang="fa-IR" sz="2000" b="1" dirty="0" err="1">
                <a:cs typeface="2  Badr" panose="00000400000000000000" pitchFamily="2" charset="-78"/>
              </a:rPr>
              <a:t>کـه</a:t>
            </a:r>
            <a:r>
              <a:rPr lang="fa-IR" sz="2000" b="1" dirty="0">
                <a:cs typeface="2  Badr" panose="00000400000000000000" pitchFamily="2" charset="-78"/>
              </a:rPr>
              <a:t> </a:t>
            </a:r>
            <a:r>
              <a:rPr lang="fa-IR" sz="2000" b="1" dirty="0" err="1">
                <a:cs typeface="2  Badr" panose="00000400000000000000" pitchFamily="2" charset="-78"/>
              </a:rPr>
              <a:t>بـه</a:t>
            </a:r>
            <a:r>
              <a:rPr lang="fa-IR" sz="2000" b="1" dirty="0">
                <a:cs typeface="2  Badr" panose="00000400000000000000" pitchFamily="2" charset="-78"/>
              </a:rPr>
              <a:t> این نتیجه رسیده باشند که باید به نحوی نقدینگی جامعه،‌ یعنی‌ </a:t>
            </a:r>
            <a:r>
              <a:rPr lang="fa-IR" sz="2000" b="1" dirty="0" err="1">
                <a:cs typeface="2  Badr" panose="00000400000000000000" pitchFamily="2" charset="-78"/>
              </a:rPr>
              <a:t>پس‌انداز</a:t>
            </a:r>
            <a:r>
              <a:rPr lang="fa-IR" sz="2000" b="1" dirty="0">
                <a:cs typeface="2  Badr" panose="00000400000000000000" pitchFamily="2" charset="-78"/>
              </a:rPr>
              <a:t> صرف مردم، را کاهش‌ </a:t>
            </a:r>
            <a:r>
              <a:rPr lang="fa-IR" sz="2000" b="1" dirty="0" err="1">
                <a:cs typeface="2  Badr" panose="00000400000000000000" pitchFamily="2" charset="-78"/>
              </a:rPr>
              <a:t>دهـند</a:t>
            </a:r>
            <a:r>
              <a:rPr lang="fa-IR" sz="2000" b="1" dirty="0">
                <a:cs typeface="2  Badr" panose="00000400000000000000" pitchFamily="2" charset="-78"/>
              </a:rPr>
              <a:t>.‌ </a:t>
            </a:r>
            <a:r>
              <a:rPr lang="fa-IR" sz="2000" b="1" dirty="0" err="1">
                <a:cs typeface="2  Badr" panose="00000400000000000000" pitchFamily="2" charset="-78"/>
              </a:rPr>
              <a:t>بـالا</a:t>
            </a:r>
            <a:r>
              <a:rPr lang="fa-IR" sz="2000" b="1" dirty="0">
                <a:cs typeface="2  Badr" panose="00000400000000000000" pitchFamily="2" charset="-78"/>
              </a:rPr>
              <a:t> بردن‌ نرخ‌ بهره‌ باعث </a:t>
            </a:r>
            <a:r>
              <a:rPr lang="fa-IR" sz="2000" b="1" dirty="0" err="1">
                <a:cs typeface="2  Badr" panose="00000400000000000000" pitchFamily="2" charset="-78"/>
              </a:rPr>
              <a:t>می‌شود</a:t>
            </a:r>
            <a:r>
              <a:rPr lang="fa-IR" sz="2000" b="1" dirty="0">
                <a:cs typeface="2  Badr" panose="00000400000000000000" pitchFamily="2" charset="-78"/>
              </a:rPr>
              <a:t> که مردم تشویق به‌ خرید‌ اوراق </a:t>
            </a:r>
            <a:r>
              <a:rPr lang="fa-IR" sz="2000" b="1" dirty="0" err="1">
                <a:cs typeface="2  Badr" panose="00000400000000000000" pitchFamily="2" charset="-78"/>
              </a:rPr>
              <a:t>قرضه‌ی</a:t>
            </a:r>
            <a:r>
              <a:rPr lang="fa-IR" sz="2000" b="1" dirty="0">
                <a:cs typeface="2  Badr" panose="00000400000000000000" pitchFamily="2" charset="-78"/>
              </a:rPr>
              <a:t> </a:t>
            </a:r>
            <a:r>
              <a:rPr lang="fa-IR" sz="2000" b="1" dirty="0" err="1">
                <a:cs typeface="2  Badr" panose="00000400000000000000" pitchFamily="2" charset="-78"/>
              </a:rPr>
              <a:t>دولتـی</a:t>
            </a:r>
            <a:r>
              <a:rPr lang="fa-IR" sz="2000" b="1" dirty="0">
                <a:cs typeface="2  Badr" panose="00000400000000000000" pitchFamily="2" charset="-78"/>
              </a:rPr>
              <a:t> </a:t>
            </a:r>
            <a:r>
              <a:rPr lang="fa-IR" sz="2000" b="1" dirty="0" err="1">
                <a:cs typeface="2  Badr" panose="00000400000000000000" pitchFamily="2" charset="-78"/>
              </a:rPr>
              <a:t>یـا</a:t>
            </a:r>
            <a:r>
              <a:rPr lang="fa-IR" sz="2000" b="1" dirty="0">
                <a:cs typeface="2  Badr" panose="00000400000000000000" pitchFamily="2" charset="-78"/>
              </a:rPr>
              <a:t> سپرده گذاری در بانک ها شوند، که اولیـ‌ </a:t>
            </a:r>
            <a:r>
              <a:rPr lang="fa-IR" sz="2000" b="1" dirty="0" err="1">
                <a:cs typeface="2  Badr" panose="00000400000000000000" pitchFamily="2" charset="-78"/>
              </a:rPr>
              <a:t>بـه</a:t>
            </a:r>
            <a:r>
              <a:rPr lang="fa-IR" sz="2000" b="1" dirty="0">
                <a:cs typeface="2  Badr" panose="00000400000000000000" pitchFamily="2" charset="-78"/>
              </a:rPr>
              <a:t>‌ </a:t>
            </a:r>
            <a:r>
              <a:rPr lang="fa-IR" sz="2000" b="1" dirty="0" err="1">
                <a:cs typeface="2  Badr" panose="00000400000000000000" pitchFamily="2" charset="-78"/>
              </a:rPr>
              <a:t>مـعنی</a:t>
            </a:r>
            <a:r>
              <a:rPr lang="fa-IR" sz="2000" b="1" dirty="0">
                <a:cs typeface="2  Badr" panose="00000400000000000000" pitchFamily="2" charset="-78"/>
              </a:rPr>
              <a:t> وام دادن به دولت و دومی به </a:t>
            </a:r>
            <a:r>
              <a:rPr lang="fa-IR" sz="2000" b="1" dirty="0" err="1">
                <a:cs typeface="2  Badr" panose="00000400000000000000" pitchFamily="2" charset="-78"/>
              </a:rPr>
              <a:t>منزله‌ی</a:t>
            </a:r>
            <a:r>
              <a:rPr lang="fa-IR" sz="2000" b="1" dirty="0">
                <a:cs typeface="2  Badr" panose="00000400000000000000" pitchFamily="2" charset="-78"/>
              </a:rPr>
              <a:t> قرض‌ دادن‌ </a:t>
            </a:r>
            <a:r>
              <a:rPr lang="fa-IR" sz="2000" b="1" dirty="0" err="1">
                <a:cs typeface="2  Badr" panose="00000400000000000000" pitchFamily="2" charset="-78"/>
              </a:rPr>
              <a:t>بـه</a:t>
            </a:r>
            <a:r>
              <a:rPr lang="fa-IR" sz="2000" b="1" dirty="0">
                <a:cs typeface="2  Badr" panose="00000400000000000000" pitchFamily="2" charset="-78"/>
              </a:rPr>
              <a:t> </a:t>
            </a:r>
            <a:r>
              <a:rPr lang="fa-IR" sz="2000" b="1" dirty="0" err="1">
                <a:cs typeface="2  Badr" panose="00000400000000000000" pitchFamily="2" charset="-78"/>
              </a:rPr>
              <a:t>بـانک</a:t>
            </a:r>
            <a:r>
              <a:rPr lang="fa-IR" sz="2000" b="1" dirty="0">
                <a:cs typeface="2  Badr" panose="00000400000000000000" pitchFamily="2" charset="-78"/>
              </a:rPr>
              <a:t> است. روشن است‌ که‌ منطق این اقدام چیزی جز </a:t>
            </a:r>
            <a:r>
              <a:rPr lang="fa-IR" sz="2000" b="1" dirty="0" err="1">
                <a:cs typeface="2  Badr" panose="00000400000000000000" pitchFamily="2" charset="-78"/>
              </a:rPr>
              <a:t>مدلول</a:t>
            </a:r>
            <a:r>
              <a:rPr lang="fa-IR" sz="2000" b="1" dirty="0">
                <a:cs typeface="2  Badr" panose="00000400000000000000" pitchFamily="2" charset="-78"/>
              </a:rPr>
              <a:t> </a:t>
            </a:r>
            <a:r>
              <a:rPr lang="fa-IR" sz="2000" b="1" dirty="0" err="1">
                <a:cs typeface="2  Badr" panose="00000400000000000000" pitchFamily="2" charset="-78"/>
              </a:rPr>
              <a:t>نظریه‌ی</a:t>
            </a:r>
            <a:r>
              <a:rPr lang="fa-IR" sz="2000" b="1" dirty="0">
                <a:cs typeface="2  Badr" panose="00000400000000000000" pitchFamily="2" charset="-78"/>
              </a:rPr>
              <a:t> امساک </a:t>
            </a:r>
            <a:r>
              <a:rPr lang="fa-IR" sz="2000" b="1" dirty="0" err="1">
                <a:cs typeface="2  Badr" panose="00000400000000000000" pitchFamily="2" charset="-78"/>
              </a:rPr>
              <a:t>نـیست</a:t>
            </a:r>
            <a:r>
              <a:rPr lang="fa-IR" sz="2000" b="1" dirty="0">
                <a:cs typeface="2  Badr" panose="00000400000000000000" pitchFamily="2" charset="-78"/>
              </a:rPr>
              <a:t>، </a:t>
            </a:r>
            <a:r>
              <a:rPr lang="fa-IR" sz="2000" b="1" dirty="0" err="1">
                <a:cs typeface="2  Badr" panose="00000400000000000000" pitchFamily="2" charset="-78"/>
              </a:rPr>
              <a:t>کـه</a:t>
            </a:r>
            <a:r>
              <a:rPr lang="fa-IR" sz="2000" b="1" dirty="0">
                <a:cs typeface="2  Badr" panose="00000400000000000000" pitchFamily="2" charset="-78"/>
              </a:rPr>
              <a:t> براساس آن اعطای‌ پاداش‌ بیشتر </a:t>
            </a:r>
            <a:r>
              <a:rPr lang="fa-IR" sz="2000" b="1" dirty="0" err="1">
                <a:cs typeface="2  Badr" panose="00000400000000000000" pitchFamily="2" charset="-78"/>
              </a:rPr>
              <a:t>بـه</a:t>
            </a:r>
            <a:r>
              <a:rPr lang="fa-IR" sz="2000" b="1" dirty="0">
                <a:cs typeface="2  Badr" panose="00000400000000000000" pitchFamily="2" charset="-78"/>
              </a:rPr>
              <a:t> </a:t>
            </a:r>
            <a:r>
              <a:rPr lang="fa-IR" sz="2000" b="1" dirty="0" err="1">
                <a:cs typeface="2  Badr" panose="00000400000000000000" pitchFamily="2" charset="-78"/>
              </a:rPr>
              <a:t>افـراد</a:t>
            </a:r>
            <a:r>
              <a:rPr lang="fa-IR" sz="2000" b="1" dirty="0">
                <a:cs typeface="2  Badr" panose="00000400000000000000" pitchFamily="2" charset="-78"/>
              </a:rPr>
              <a:t> باعث </a:t>
            </a:r>
            <a:r>
              <a:rPr lang="fa-IR" sz="2000" b="1" dirty="0" err="1">
                <a:cs typeface="2  Badr" panose="00000400000000000000" pitchFamily="2" charset="-78"/>
              </a:rPr>
              <a:t>مـی‌شود</a:t>
            </a:r>
            <a:r>
              <a:rPr lang="fa-IR" sz="2000" b="1" dirty="0">
                <a:cs typeface="2  Badr" panose="00000400000000000000" pitchFamily="2" charset="-78"/>
              </a:rPr>
              <a:t>‌ </a:t>
            </a:r>
            <a:r>
              <a:rPr lang="fa-IR" sz="2000" b="1" dirty="0" err="1">
                <a:cs typeface="2  Badr" panose="00000400000000000000" pitchFamily="2" charset="-78"/>
              </a:rPr>
              <a:t>کـه</a:t>
            </a:r>
            <a:r>
              <a:rPr lang="fa-IR" sz="2000" b="1" dirty="0">
                <a:cs typeface="2  Badr" panose="00000400000000000000" pitchFamily="2" charset="-78"/>
              </a:rPr>
              <a:t>‌ </a:t>
            </a:r>
            <a:r>
              <a:rPr lang="fa-IR" sz="2000" b="1" dirty="0" err="1">
                <a:cs typeface="2  Badr" panose="00000400000000000000" pitchFamily="2" charset="-78"/>
              </a:rPr>
              <a:t>آنـان</a:t>
            </a:r>
            <a:r>
              <a:rPr lang="fa-IR" sz="2000" b="1" dirty="0">
                <a:cs typeface="2  Badr" panose="00000400000000000000" pitchFamily="2" charset="-78"/>
              </a:rPr>
              <a:t>‌ بر میزان وام‌ دهی‌ خود </a:t>
            </a:r>
            <a:r>
              <a:rPr lang="fa-IR" sz="2000" b="1" dirty="0" err="1">
                <a:cs typeface="2  Badr" panose="00000400000000000000" pitchFamily="2" charset="-78"/>
              </a:rPr>
              <a:t>بیفزایند</a:t>
            </a:r>
            <a:r>
              <a:rPr lang="fa-IR" sz="2000" b="1" dirty="0">
                <a:cs typeface="2  Badr" panose="00000400000000000000" pitchFamily="2" charset="-78"/>
              </a:rPr>
              <a:t>.</a:t>
            </a:r>
          </a:p>
        </p:txBody>
      </p:sp>
    </p:spTree>
    <p:extLst>
      <p:ext uri="{BB962C8B-B14F-4D97-AF65-F5344CB8AC3E}">
        <p14:creationId xmlns:p14="http://schemas.microsoft.com/office/powerpoint/2010/main" val="9156271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0762" y="2603499"/>
            <a:ext cx="10766738" cy="4054878"/>
          </a:xfrm>
        </p:spPr>
        <p:txBody>
          <a:bodyPr>
            <a:noAutofit/>
          </a:bodyPr>
          <a:lstStyle/>
          <a:p>
            <a:pPr algn="just" rtl="1"/>
            <a:r>
              <a:rPr lang="fa-IR" b="1" dirty="0">
                <a:cs typeface="2  Badr" panose="00000400000000000000" pitchFamily="2" charset="-78"/>
              </a:rPr>
              <a:t>3 ) در‌ </a:t>
            </a:r>
            <a:r>
              <a:rPr lang="fa-IR" b="1" dirty="0" err="1">
                <a:cs typeface="2  Badr" panose="00000400000000000000" pitchFamily="2" charset="-78"/>
              </a:rPr>
              <a:t>مـحور</a:t>
            </a:r>
            <a:r>
              <a:rPr lang="fa-IR" b="1" dirty="0">
                <a:cs typeface="2  Badr" panose="00000400000000000000" pitchFamily="2" charset="-78"/>
              </a:rPr>
              <a:t> </a:t>
            </a:r>
            <a:r>
              <a:rPr lang="fa-IR" b="1" dirty="0" err="1">
                <a:cs typeface="2  Badr" panose="00000400000000000000" pitchFamily="2" charset="-78"/>
              </a:rPr>
              <a:t>سـوم</a:t>
            </a:r>
            <a:r>
              <a:rPr lang="fa-IR" b="1" dirty="0">
                <a:cs typeface="2  Badr" panose="00000400000000000000" pitchFamily="2" charset="-78"/>
              </a:rPr>
              <a:t> گفته شده است </a:t>
            </a:r>
            <a:r>
              <a:rPr lang="fa-IR" b="1" dirty="0" err="1">
                <a:cs typeface="2  Badr" panose="00000400000000000000" pitchFamily="2" charset="-78"/>
              </a:rPr>
              <a:t>پس‌انداز</a:t>
            </a:r>
            <a:r>
              <a:rPr lang="fa-IR" b="1" dirty="0">
                <a:cs typeface="2  Badr" panose="00000400000000000000" pitchFamily="2" charset="-78"/>
              </a:rPr>
              <a:t> کننده در صورتی مستحق پاداش است که معلوم‌ شود‌ در </a:t>
            </a:r>
            <a:r>
              <a:rPr lang="fa-IR" b="1" dirty="0" err="1">
                <a:cs typeface="2  Badr" panose="00000400000000000000" pitchFamily="2" charset="-78"/>
              </a:rPr>
              <a:t>صـورتی</a:t>
            </a:r>
            <a:r>
              <a:rPr lang="fa-IR" b="1" dirty="0">
                <a:cs typeface="2  Badr" panose="00000400000000000000" pitchFamily="2" charset="-78"/>
              </a:rPr>
              <a:t> </a:t>
            </a:r>
            <a:r>
              <a:rPr lang="fa-IR" b="1" dirty="0" err="1">
                <a:cs typeface="2  Badr" panose="00000400000000000000" pitchFamily="2" charset="-78"/>
              </a:rPr>
              <a:t>کـه</a:t>
            </a:r>
            <a:r>
              <a:rPr lang="fa-IR" b="1" dirty="0">
                <a:cs typeface="2  Badr" panose="00000400000000000000" pitchFamily="2" charset="-78"/>
              </a:rPr>
              <a:t> </a:t>
            </a:r>
            <a:r>
              <a:rPr lang="fa-IR" b="1" dirty="0" err="1">
                <a:cs typeface="2  Badr" panose="00000400000000000000" pitchFamily="2" charset="-78"/>
              </a:rPr>
              <a:t>پس‌انداز</a:t>
            </a:r>
            <a:r>
              <a:rPr lang="fa-IR" b="1" dirty="0">
                <a:cs typeface="2  Badr" panose="00000400000000000000" pitchFamily="2" charset="-78"/>
              </a:rPr>
              <a:t> </a:t>
            </a:r>
            <a:r>
              <a:rPr lang="fa-IR" b="1" dirty="0" err="1">
                <a:cs typeface="2  Badr" panose="00000400000000000000" pitchFamily="2" charset="-78"/>
              </a:rPr>
              <a:t>نمی‌کرد</a:t>
            </a:r>
            <a:r>
              <a:rPr lang="fa-IR" b="1" dirty="0">
                <a:cs typeface="2  Badr" panose="00000400000000000000" pitchFamily="2" charset="-78"/>
              </a:rPr>
              <a:t>، پول‌ خود‌ را </a:t>
            </a:r>
            <a:r>
              <a:rPr lang="fa-IR" b="1" dirty="0" err="1">
                <a:cs typeface="2  Badr" panose="00000400000000000000" pitchFamily="2" charset="-78"/>
              </a:rPr>
              <a:t>بلااستفاده</a:t>
            </a:r>
            <a:r>
              <a:rPr lang="fa-IR" b="1" dirty="0">
                <a:cs typeface="2  Badr" panose="00000400000000000000" pitchFamily="2" charset="-78"/>
              </a:rPr>
              <a:t>‌ نگه‌ </a:t>
            </a:r>
            <a:r>
              <a:rPr lang="fa-IR" b="1" dirty="0" err="1">
                <a:cs typeface="2  Badr" panose="00000400000000000000" pitchFamily="2" charset="-78"/>
              </a:rPr>
              <a:t>نـمی</a:t>
            </a:r>
            <a:r>
              <a:rPr lang="fa-IR" b="1" dirty="0">
                <a:cs typeface="2  Badr" panose="00000400000000000000" pitchFamily="2" charset="-78"/>
              </a:rPr>
              <a:t>‌ داشت و آن را‌ صرف خرید </a:t>
            </a:r>
            <a:r>
              <a:rPr lang="fa-IR" b="1" dirty="0" err="1">
                <a:cs typeface="2  Badr" panose="00000400000000000000" pitchFamily="2" charset="-78"/>
              </a:rPr>
              <a:t>کـالاهای</a:t>
            </a:r>
            <a:r>
              <a:rPr lang="fa-IR" b="1" dirty="0">
                <a:cs typeface="2  Badr" panose="00000400000000000000" pitchFamily="2" charset="-78"/>
              </a:rPr>
              <a:t> </a:t>
            </a:r>
            <a:r>
              <a:rPr lang="fa-IR" b="1" dirty="0" err="1">
                <a:cs typeface="2  Badr" panose="00000400000000000000" pitchFamily="2" charset="-78"/>
              </a:rPr>
              <a:t>غـیر</a:t>
            </a:r>
            <a:r>
              <a:rPr lang="fa-IR" b="1" dirty="0">
                <a:cs typeface="2  Badr" panose="00000400000000000000" pitchFamily="2" charset="-78"/>
              </a:rPr>
              <a:t> ضروری یا زمین بازی و ... </a:t>
            </a:r>
            <a:r>
              <a:rPr lang="fa-IR" b="1" dirty="0" err="1">
                <a:cs typeface="2  Badr" panose="00000400000000000000" pitchFamily="2" charset="-78"/>
              </a:rPr>
              <a:t>نمی‌کرد</a:t>
            </a:r>
            <a:r>
              <a:rPr lang="fa-IR" b="1" dirty="0">
                <a:cs typeface="2  Badr" panose="00000400000000000000" pitchFamily="2" charset="-78"/>
              </a:rPr>
              <a:t>.</a:t>
            </a:r>
          </a:p>
          <a:p>
            <a:pPr algn="just" rtl="1"/>
            <a:r>
              <a:rPr lang="fa-IR" b="1" dirty="0" err="1">
                <a:cs typeface="2  Badr" panose="00000400000000000000" pitchFamily="2" charset="-78"/>
              </a:rPr>
              <a:t>ایـن</a:t>
            </a:r>
            <a:r>
              <a:rPr lang="fa-IR" b="1" dirty="0">
                <a:cs typeface="2  Badr" panose="00000400000000000000" pitchFamily="2" charset="-78"/>
              </a:rPr>
              <a:t> </a:t>
            </a:r>
            <a:r>
              <a:rPr lang="fa-IR" b="1" dirty="0" err="1">
                <a:cs typeface="2  Badr" panose="00000400000000000000" pitchFamily="2" charset="-78"/>
              </a:rPr>
              <a:t>مـحور</a:t>
            </a:r>
            <a:r>
              <a:rPr lang="fa-IR" b="1" dirty="0">
                <a:cs typeface="2  Badr" panose="00000400000000000000" pitchFamily="2" charset="-78"/>
              </a:rPr>
              <a:t> از پاسخ‌ اساسا‌ متضمن تناقض آشکاری است، که بازهم‌ از‌ بی‌ توجهی‌ نسبت‌ به </a:t>
            </a:r>
            <a:r>
              <a:rPr lang="fa-IR" b="1" dirty="0" err="1">
                <a:cs typeface="2  Badr" panose="00000400000000000000" pitchFamily="2" charset="-78"/>
              </a:rPr>
              <a:t>اصـل</a:t>
            </a:r>
            <a:r>
              <a:rPr lang="fa-IR" b="1" dirty="0">
                <a:cs typeface="2  Badr" panose="00000400000000000000" pitchFamily="2" charset="-78"/>
              </a:rPr>
              <a:t> </a:t>
            </a:r>
            <a:r>
              <a:rPr lang="fa-IR" b="1" dirty="0" err="1">
                <a:cs typeface="2  Badr" panose="00000400000000000000" pitchFamily="2" charset="-78"/>
              </a:rPr>
              <a:t>بـحث</a:t>
            </a:r>
            <a:r>
              <a:rPr lang="fa-IR" b="1" dirty="0">
                <a:cs typeface="2  Badr" panose="00000400000000000000" pitchFamily="2" charset="-78"/>
              </a:rPr>
              <a:t>‌ ناشی‌ شده است. به </a:t>
            </a:r>
            <a:r>
              <a:rPr lang="fa-IR" b="1" dirty="0" err="1">
                <a:cs typeface="2  Badr" panose="00000400000000000000" pitchFamily="2" charset="-78"/>
              </a:rPr>
              <a:t>عـنوان</a:t>
            </a:r>
            <a:r>
              <a:rPr lang="fa-IR" b="1" dirty="0">
                <a:cs typeface="2  Badr" panose="00000400000000000000" pitchFamily="2" charset="-78"/>
              </a:rPr>
              <a:t> </a:t>
            </a:r>
            <a:r>
              <a:rPr lang="fa-IR" b="1" dirty="0" err="1">
                <a:cs typeface="2  Badr" panose="00000400000000000000" pitchFamily="2" charset="-78"/>
              </a:rPr>
              <a:t>مـثال</a:t>
            </a:r>
            <a:r>
              <a:rPr lang="fa-IR" b="1" dirty="0">
                <a:cs typeface="2  Badr" panose="00000400000000000000" pitchFamily="2" charset="-78"/>
              </a:rPr>
              <a:t> </a:t>
            </a:r>
            <a:r>
              <a:rPr lang="fa-IR" b="1" dirty="0" err="1">
                <a:cs typeface="2  Badr" panose="00000400000000000000" pitchFamily="2" charset="-78"/>
              </a:rPr>
              <a:t>بـه</a:t>
            </a:r>
            <a:r>
              <a:rPr lang="fa-IR" b="1" dirty="0">
                <a:cs typeface="2  Badr" panose="00000400000000000000" pitchFamily="2" charset="-78"/>
              </a:rPr>
              <a:t> عبارت </a:t>
            </a:r>
            <a:r>
              <a:rPr lang="fa-IR" b="1" dirty="0" err="1">
                <a:cs typeface="2  Badr" panose="00000400000000000000" pitchFamily="2" charset="-78"/>
              </a:rPr>
              <a:t>موسویان</a:t>
            </a:r>
            <a:r>
              <a:rPr lang="fa-IR" b="1" dirty="0">
                <a:cs typeface="2  Badr" panose="00000400000000000000" pitchFamily="2" charset="-78"/>
              </a:rPr>
              <a:t> در </a:t>
            </a:r>
            <a:r>
              <a:rPr lang="fa-IR" b="1" dirty="0" err="1">
                <a:cs typeface="2  Badr" panose="00000400000000000000" pitchFamily="2" charset="-78"/>
              </a:rPr>
              <a:t>ایـن</a:t>
            </a:r>
            <a:r>
              <a:rPr lang="fa-IR" b="1" dirty="0">
                <a:cs typeface="2  Badr" panose="00000400000000000000" pitchFamily="2" charset="-78"/>
              </a:rPr>
              <a:t> </a:t>
            </a:r>
            <a:r>
              <a:rPr lang="fa-IR" b="1" dirty="0" err="1">
                <a:cs typeface="2  Badr" panose="00000400000000000000" pitchFamily="2" charset="-78"/>
              </a:rPr>
              <a:t>مـورد</a:t>
            </a:r>
            <a:r>
              <a:rPr lang="fa-IR" b="1" dirty="0">
                <a:cs typeface="2  Badr" panose="00000400000000000000" pitchFamily="2" charset="-78"/>
              </a:rPr>
              <a:t> توجه کنید:</a:t>
            </a:r>
          </a:p>
          <a:p>
            <a:pPr algn="just" rtl="1"/>
            <a:r>
              <a:rPr lang="fa-IR" b="1" dirty="0" err="1">
                <a:cs typeface="2  Badr" panose="00000400000000000000" pitchFamily="2" charset="-78"/>
              </a:rPr>
              <a:t>کنز</a:t>
            </a:r>
            <a:r>
              <a:rPr lang="fa-IR" b="1" dirty="0">
                <a:cs typeface="2  Badr" panose="00000400000000000000" pitchFamily="2" charset="-78"/>
              </a:rPr>
              <a:t>، مصرف، سرمایه گذاری در امور تولیدی و یا‌ </a:t>
            </a:r>
            <a:r>
              <a:rPr lang="fa-IR" b="1" dirty="0" err="1">
                <a:cs typeface="2  Badr" panose="00000400000000000000" pitchFamily="2" charset="-78"/>
              </a:rPr>
              <a:t>سرمایه‌گذاری</a:t>
            </a:r>
            <a:r>
              <a:rPr lang="fa-IR" b="1" dirty="0">
                <a:cs typeface="2  Badr" panose="00000400000000000000" pitchFamily="2" charset="-78"/>
              </a:rPr>
              <a:t>‌ با مقاصد‌ </a:t>
            </a:r>
            <a:r>
              <a:rPr lang="fa-IR" b="1" dirty="0" err="1">
                <a:cs typeface="2  Badr" panose="00000400000000000000" pitchFamily="2" charset="-78"/>
              </a:rPr>
              <a:t>سوداگرانه</a:t>
            </a:r>
            <a:r>
              <a:rPr lang="fa-IR" b="1" dirty="0">
                <a:cs typeface="2  Badr" panose="00000400000000000000" pitchFamily="2" charset="-78"/>
              </a:rPr>
              <a:t>، </a:t>
            </a:r>
            <a:r>
              <a:rPr lang="fa-IR" b="1" dirty="0" err="1">
                <a:cs typeface="2  Badr" panose="00000400000000000000" pitchFamily="2" charset="-78"/>
              </a:rPr>
              <a:t>راه‌های</a:t>
            </a:r>
            <a:r>
              <a:rPr lang="fa-IR" b="1" dirty="0">
                <a:cs typeface="2  Badr" panose="00000400000000000000" pitchFamily="2" charset="-78"/>
              </a:rPr>
              <a:t> </a:t>
            </a:r>
            <a:r>
              <a:rPr lang="fa-IR" b="1" dirty="0" err="1">
                <a:cs typeface="2  Badr" panose="00000400000000000000" pitchFamily="2" charset="-78"/>
              </a:rPr>
              <a:t>مـختلفی</a:t>
            </a:r>
            <a:r>
              <a:rPr lang="fa-IR" b="1" dirty="0">
                <a:cs typeface="2  Badr" panose="00000400000000000000" pitchFamily="2" charset="-78"/>
              </a:rPr>
              <a:t> </a:t>
            </a:r>
            <a:r>
              <a:rPr lang="fa-IR" b="1" dirty="0" err="1">
                <a:cs typeface="2  Badr" panose="00000400000000000000" pitchFamily="2" charset="-78"/>
              </a:rPr>
              <a:t>هـستند</a:t>
            </a:r>
            <a:r>
              <a:rPr lang="fa-IR" b="1" dirty="0">
                <a:cs typeface="2  Badr" panose="00000400000000000000" pitchFamily="2" charset="-78"/>
              </a:rPr>
              <a:t> که به درستی در عبارت فوق </a:t>
            </a:r>
            <a:r>
              <a:rPr lang="fa-IR" b="1" dirty="0" err="1">
                <a:cs typeface="2  Badr" panose="00000400000000000000" pitchFamily="2" charset="-78"/>
              </a:rPr>
              <a:t>احصا</a:t>
            </a:r>
            <a:r>
              <a:rPr lang="fa-IR" b="1" dirty="0">
                <a:cs typeface="2  Badr" panose="00000400000000000000" pitchFamily="2" charset="-78"/>
              </a:rPr>
              <a:t> </a:t>
            </a:r>
            <a:r>
              <a:rPr lang="fa-IR" b="1" dirty="0" err="1">
                <a:cs typeface="2  Badr" panose="00000400000000000000" pitchFamily="2" charset="-78"/>
              </a:rPr>
              <a:t>شده‌اند</a:t>
            </a:r>
            <a:r>
              <a:rPr lang="fa-IR" b="1" dirty="0">
                <a:cs typeface="2  Badr" panose="00000400000000000000" pitchFamily="2" charset="-78"/>
              </a:rPr>
              <a:t>. راه پنجمی نیز وجود دارد‌ و آن وام دهی است، که در این مورد نیز وام‌ گیرنده‌ </a:t>
            </a:r>
            <a:r>
              <a:rPr lang="fa-IR" b="1" dirty="0" err="1">
                <a:cs typeface="2  Badr" panose="00000400000000000000" pitchFamily="2" charset="-78"/>
              </a:rPr>
              <a:t>می‌تواند</a:t>
            </a:r>
            <a:r>
              <a:rPr lang="fa-IR" b="1" dirty="0">
                <a:cs typeface="2  Badr" panose="00000400000000000000" pitchFamily="2" charset="-78"/>
              </a:rPr>
              <a:t>‌ پول وام گرفته شده را در هر </a:t>
            </a:r>
            <a:r>
              <a:rPr lang="fa-IR" b="1" dirty="0" err="1">
                <a:cs typeface="2  Badr" panose="00000400000000000000" pitchFamily="2" charset="-78"/>
              </a:rPr>
              <a:t>یـک</a:t>
            </a:r>
            <a:r>
              <a:rPr lang="fa-IR" b="1" dirty="0">
                <a:cs typeface="2  Badr" panose="00000400000000000000" pitchFamily="2" charset="-78"/>
              </a:rPr>
              <a:t> از راه </a:t>
            </a:r>
            <a:r>
              <a:rPr lang="fa-IR" b="1" dirty="0" err="1">
                <a:cs typeface="2  Badr" panose="00000400000000000000" pitchFamily="2" charset="-78"/>
              </a:rPr>
              <a:t>چـهارگانه‌ی</a:t>
            </a:r>
            <a:r>
              <a:rPr lang="fa-IR" b="1" dirty="0">
                <a:cs typeface="2  Badr" panose="00000400000000000000" pitchFamily="2" charset="-78"/>
              </a:rPr>
              <a:t> پیش گفته به </a:t>
            </a:r>
            <a:r>
              <a:rPr lang="fa-IR" b="1" dirty="0" err="1">
                <a:cs typeface="2  Badr" panose="00000400000000000000" pitchFamily="2" charset="-78"/>
              </a:rPr>
              <a:t>کاراندازد</a:t>
            </a:r>
            <a:r>
              <a:rPr lang="fa-IR" b="1" dirty="0">
                <a:cs typeface="2  Badr" panose="00000400000000000000" pitchFamily="2" charset="-78"/>
              </a:rPr>
              <a:t> و </a:t>
            </a:r>
            <a:r>
              <a:rPr lang="fa-IR" b="1" dirty="0" err="1">
                <a:cs typeface="2  Badr" panose="00000400000000000000" pitchFamily="2" charset="-78"/>
              </a:rPr>
              <a:t>حـتی</a:t>
            </a:r>
            <a:r>
              <a:rPr lang="fa-IR" b="1" dirty="0">
                <a:cs typeface="2  Badr" panose="00000400000000000000" pitchFamily="2" charset="-78"/>
              </a:rPr>
              <a:t> ‌‌</a:t>
            </a:r>
            <a:r>
              <a:rPr lang="fa-IR" b="1" dirty="0" err="1">
                <a:cs typeface="2  Badr" panose="00000400000000000000" pitchFamily="2" charset="-78"/>
              </a:rPr>
              <a:t>مـی‌تواند</a:t>
            </a:r>
            <a:r>
              <a:rPr lang="fa-IR" b="1" dirty="0">
                <a:cs typeface="2  Badr" panose="00000400000000000000" pitchFamily="2" charset="-78"/>
              </a:rPr>
              <a:t>‌ آن را به دیگری وام دهد (کاری که </a:t>
            </a:r>
            <a:r>
              <a:rPr lang="fa-IR" b="1" dirty="0" err="1">
                <a:cs typeface="2  Badr" panose="00000400000000000000" pitchFamily="2" charset="-78"/>
              </a:rPr>
              <a:t>بانک‌ها</a:t>
            </a:r>
            <a:r>
              <a:rPr lang="fa-IR" b="1" dirty="0">
                <a:cs typeface="2  Badr" panose="00000400000000000000" pitchFamily="2" charset="-78"/>
              </a:rPr>
              <a:t> در نظام </a:t>
            </a:r>
            <a:r>
              <a:rPr lang="fa-IR" b="1" dirty="0" err="1">
                <a:cs typeface="2  Badr" panose="00000400000000000000" pitchFamily="2" charset="-78"/>
              </a:rPr>
              <a:t>ربوی</a:t>
            </a:r>
            <a:r>
              <a:rPr lang="fa-IR" b="1" dirty="0">
                <a:cs typeface="2  Badr" panose="00000400000000000000" pitchFamily="2" charset="-78"/>
              </a:rPr>
              <a:t> با‌ </a:t>
            </a:r>
            <a:r>
              <a:rPr lang="fa-IR" b="1" dirty="0" err="1">
                <a:cs typeface="2  Badr" panose="00000400000000000000" pitchFamily="2" charset="-78"/>
              </a:rPr>
              <a:t>سپرده‌های</a:t>
            </a:r>
            <a:r>
              <a:rPr lang="fa-IR" b="1" dirty="0">
                <a:cs typeface="2  Badr" panose="00000400000000000000" pitchFamily="2" charset="-78"/>
              </a:rPr>
              <a:t>‌ مردم‌ انجام </a:t>
            </a:r>
            <a:r>
              <a:rPr lang="fa-IR" b="1" dirty="0" err="1">
                <a:cs typeface="2  Badr" panose="00000400000000000000" pitchFamily="2" charset="-78"/>
              </a:rPr>
              <a:t>می‌دهند</a:t>
            </a:r>
            <a:r>
              <a:rPr lang="fa-IR" b="1" dirty="0">
                <a:cs typeface="2  Badr" panose="00000400000000000000" pitchFamily="2" charset="-78"/>
              </a:rPr>
              <a:t>). قضاوت و </a:t>
            </a:r>
            <a:r>
              <a:rPr lang="fa-IR" b="1" dirty="0" err="1">
                <a:cs typeface="2  Badr" panose="00000400000000000000" pitchFamily="2" charset="-78"/>
              </a:rPr>
              <a:t>ارزش‌گذاری</a:t>
            </a:r>
            <a:r>
              <a:rPr lang="fa-IR" b="1" dirty="0">
                <a:cs typeface="2  Badr" panose="00000400000000000000" pitchFamily="2" charset="-78"/>
              </a:rPr>
              <a:t> ما </a:t>
            </a:r>
            <a:r>
              <a:rPr lang="fa-IR" b="1" dirty="0" err="1">
                <a:cs typeface="2  Badr" panose="00000400000000000000" pitchFamily="2" charset="-78"/>
              </a:rPr>
              <a:t>درباره‌ی</a:t>
            </a:r>
            <a:r>
              <a:rPr lang="fa-IR" b="1" dirty="0">
                <a:cs typeface="2  Badr" panose="00000400000000000000" pitchFamily="2" charset="-78"/>
              </a:rPr>
              <a:t> عملکرد </a:t>
            </a:r>
            <a:r>
              <a:rPr lang="fa-IR" b="1" dirty="0" err="1">
                <a:cs typeface="2  Badr" panose="00000400000000000000" pitchFamily="2" charset="-78"/>
              </a:rPr>
              <a:t>دارنده‌ی</a:t>
            </a:r>
            <a:r>
              <a:rPr lang="fa-IR" b="1" dirty="0">
                <a:cs typeface="2  Badr" panose="00000400000000000000" pitchFamily="2" charset="-78"/>
              </a:rPr>
              <a:t> پول، بسته به این است </a:t>
            </a:r>
            <a:r>
              <a:rPr lang="fa-IR" b="1" dirty="0" err="1">
                <a:cs typeface="2  Badr" panose="00000400000000000000" pitchFamily="2" charset="-78"/>
              </a:rPr>
              <a:t>کـه</a:t>
            </a:r>
            <a:r>
              <a:rPr lang="fa-IR" b="1" dirty="0">
                <a:cs typeface="2  Badr" panose="00000400000000000000" pitchFamily="2" charset="-78"/>
              </a:rPr>
              <a:t>‌ </a:t>
            </a:r>
            <a:r>
              <a:rPr lang="fa-IR" b="1" dirty="0" err="1">
                <a:cs typeface="2  Badr" panose="00000400000000000000" pitchFamily="2" charset="-78"/>
              </a:rPr>
              <a:t>دارنـده‌ی</a:t>
            </a:r>
            <a:r>
              <a:rPr lang="fa-IR" b="1" dirty="0">
                <a:cs typeface="2  Badr" panose="00000400000000000000" pitchFamily="2" charset="-78"/>
              </a:rPr>
              <a:t> پول کدام یک از </a:t>
            </a:r>
            <a:r>
              <a:rPr lang="fa-IR" b="1" dirty="0" err="1">
                <a:cs typeface="2  Badr" panose="00000400000000000000" pitchFamily="2" charset="-78"/>
              </a:rPr>
              <a:t>راه‌های</a:t>
            </a:r>
            <a:r>
              <a:rPr lang="fa-IR" b="1" dirty="0">
                <a:cs typeface="2  Badr" panose="00000400000000000000" pitchFamily="2" charset="-78"/>
              </a:rPr>
              <a:t> </a:t>
            </a:r>
            <a:r>
              <a:rPr lang="fa-IR" b="1" dirty="0" err="1">
                <a:cs typeface="2  Badr" panose="00000400000000000000" pitchFamily="2" charset="-78"/>
              </a:rPr>
              <a:t>پیـش</a:t>
            </a:r>
            <a:r>
              <a:rPr lang="fa-IR" b="1" dirty="0">
                <a:cs typeface="2  Badr" panose="00000400000000000000" pitchFamily="2" charset="-78"/>
              </a:rPr>
              <a:t> روی </a:t>
            </a:r>
            <a:r>
              <a:rPr lang="fa-IR" b="1" dirty="0" err="1">
                <a:cs typeface="2  Badr" panose="00000400000000000000" pitchFamily="2" charset="-78"/>
              </a:rPr>
              <a:t>خـود</a:t>
            </a:r>
            <a:r>
              <a:rPr lang="fa-IR" b="1" dirty="0">
                <a:cs typeface="2  Badr" panose="00000400000000000000" pitchFamily="2" charset="-78"/>
              </a:rPr>
              <a:t> را برگزیده است. مثلاً‌ اگر پول را </a:t>
            </a:r>
            <a:r>
              <a:rPr lang="fa-IR" b="1" dirty="0" err="1">
                <a:cs typeface="2  Badr" panose="00000400000000000000" pitchFamily="2" charset="-78"/>
              </a:rPr>
              <a:t>کنز</a:t>
            </a:r>
            <a:r>
              <a:rPr lang="fa-IR" b="1" dirty="0">
                <a:cs typeface="2  Badr" panose="00000400000000000000" pitchFamily="2" charset="-78"/>
              </a:rPr>
              <a:t>‌ کرده،‌ همچنان که </a:t>
            </a:r>
            <a:r>
              <a:rPr lang="fa-IR" b="1" dirty="0" err="1">
                <a:cs typeface="2  Badr" panose="00000400000000000000" pitchFamily="2" charset="-78"/>
              </a:rPr>
              <a:t>موسویان</a:t>
            </a:r>
            <a:r>
              <a:rPr lang="fa-IR" b="1" dirty="0">
                <a:cs typeface="2  Badr" panose="00000400000000000000" pitchFamily="2" charset="-78"/>
              </a:rPr>
              <a:t> تصریح کرده است، نه تنها مستحق پاداش نیست بلکه، به دلیل </a:t>
            </a:r>
            <a:r>
              <a:rPr lang="fa-IR" b="1" dirty="0" err="1">
                <a:cs typeface="2  Badr" panose="00000400000000000000" pitchFamily="2" charset="-78"/>
              </a:rPr>
              <a:t>آسیبی</a:t>
            </a:r>
            <a:r>
              <a:rPr lang="fa-IR" b="1" dirty="0">
                <a:cs typeface="2  Badr" panose="00000400000000000000" pitchFamily="2" charset="-78"/>
              </a:rPr>
              <a:t> که از </a:t>
            </a:r>
            <a:r>
              <a:rPr lang="fa-IR" b="1" dirty="0" err="1">
                <a:cs typeface="2  Badr" panose="00000400000000000000" pitchFamily="2" charset="-78"/>
              </a:rPr>
              <a:t>ناحیه‌ی</a:t>
            </a:r>
            <a:r>
              <a:rPr lang="fa-IR" b="1" dirty="0">
                <a:cs typeface="2  Badr" panose="00000400000000000000" pitchFamily="2" charset="-78"/>
              </a:rPr>
              <a:t> عملکرد او بر اقتصاد جامعه وارد آمده است، باید </a:t>
            </a:r>
            <a:r>
              <a:rPr lang="fa-IR" b="1" dirty="0" err="1">
                <a:cs typeface="2  Badr" panose="00000400000000000000" pitchFamily="2" charset="-78"/>
              </a:rPr>
              <a:t>مـورد</a:t>
            </a:r>
            <a:r>
              <a:rPr lang="fa-IR" b="1" dirty="0">
                <a:cs typeface="2  Badr" panose="00000400000000000000" pitchFamily="2" charset="-78"/>
              </a:rPr>
              <a:t> </a:t>
            </a:r>
            <a:r>
              <a:rPr lang="fa-IR" b="1" dirty="0" err="1">
                <a:cs typeface="2  Badr" panose="00000400000000000000" pitchFamily="2" charset="-78"/>
              </a:rPr>
              <a:t>سـرزنش</a:t>
            </a:r>
            <a:r>
              <a:rPr lang="fa-IR" b="1" dirty="0">
                <a:cs typeface="2  Badr" panose="00000400000000000000" pitchFamily="2" charset="-78"/>
              </a:rPr>
              <a:t> نیز قرار‌ گیرد. فرض کنیم که آثار سوء </a:t>
            </a:r>
            <a:r>
              <a:rPr lang="fa-IR" b="1" dirty="0" err="1">
                <a:cs typeface="2  Badr" panose="00000400000000000000" pitchFamily="2" charset="-78"/>
              </a:rPr>
              <a:t>کنز</a:t>
            </a:r>
            <a:r>
              <a:rPr lang="fa-IR" b="1" dirty="0">
                <a:cs typeface="2  Badr" panose="00000400000000000000" pitchFamily="2" charset="-78"/>
              </a:rPr>
              <a:t> بر اقتصاد کمتر از آثار سوء زمین بازی و بکارگیری پول در امور </a:t>
            </a:r>
            <a:r>
              <a:rPr lang="fa-IR" b="1" dirty="0" err="1">
                <a:cs typeface="2  Badr" panose="00000400000000000000" pitchFamily="2" charset="-78"/>
              </a:rPr>
              <a:t>سوداگرانه</a:t>
            </a:r>
            <a:r>
              <a:rPr lang="fa-IR" b="1" dirty="0">
                <a:cs typeface="2  Badr" panose="00000400000000000000" pitchFamily="2" charset="-78"/>
              </a:rPr>
              <a:t> باشد. در این صورت </a:t>
            </a:r>
            <a:r>
              <a:rPr lang="fa-IR" b="1" dirty="0" err="1">
                <a:cs typeface="2  Badr" panose="00000400000000000000" pitchFamily="2" charset="-78"/>
              </a:rPr>
              <a:t>می‌توان</a:t>
            </a:r>
            <a:r>
              <a:rPr lang="fa-IR" b="1" dirty="0">
                <a:cs typeface="2  Badr" panose="00000400000000000000" pitchFamily="2" charset="-78"/>
              </a:rPr>
              <a:t> </a:t>
            </a:r>
            <a:r>
              <a:rPr lang="fa-IR" b="1" dirty="0" err="1">
                <a:cs typeface="2  Badr" panose="00000400000000000000" pitchFamily="2" charset="-78"/>
              </a:rPr>
              <a:t>کنز</a:t>
            </a:r>
            <a:r>
              <a:rPr lang="fa-IR" b="1" dirty="0">
                <a:cs typeface="2  Badr" panose="00000400000000000000" pitchFamily="2" charset="-78"/>
              </a:rPr>
              <a:t> کننده را، به این دلیل‌ که «ممکن </a:t>
            </a:r>
            <a:r>
              <a:rPr lang="fa-IR" b="1" dirty="0" err="1">
                <a:cs typeface="2  Badr" panose="00000400000000000000" pitchFamily="2" charset="-78"/>
              </a:rPr>
              <a:t>بـود</a:t>
            </a:r>
            <a:r>
              <a:rPr lang="fa-IR" b="1" dirty="0">
                <a:cs typeface="2  Badr" panose="00000400000000000000" pitchFamily="2" charset="-78"/>
              </a:rPr>
              <a:t>» پول </a:t>
            </a:r>
            <a:r>
              <a:rPr lang="fa-IR" b="1" dirty="0" err="1">
                <a:cs typeface="2  Badr" panose="00000400000000000000" pitchFamily="2" charset="-78"/>
              </a:rPr>
              <a:t>خـود</a:t>
            </a:r>
            <a:r>
              <a:rPr lang="fa-IR" b="1" dirty="0">
                <a:cs typeface="2  Badr" panose="00000400000000000000" pitchFamily="2" charset="-78"/>
              </a:rPr>
              <a:t> را در مسیر </a:t>
            </a:r>
            <a:r>
              <a:rPr lang="fa-IR" b="1" dirty="0" err="1">
                <a:cs typeface="2  Badr" panose="00000400000000000000" pitchFamily="2" charset="-78"/>
              </a:rPr>
              <a:t>سـوداگری</a:t>
            </a:r>
            <a:r>
              <a:rPr lang="fa-IR" b="1" dirty="0">
                <a:cs typeface="2  Badr" panose="00000400000000000000" pitchFamily="2" charset="-78"/>
              </a:rPr>
              <a:t> قرار دهد، تخطئه کرد؟ پاسخ به روشنی منفی است، چرا که ارزش گذاری عملکرد افراد و قضاوت در مورد </a:t>
            </a:r>
            <a:r>
              <a:rPr lang="fa-IR" b="1" dirty="0" err="1">
                <a:cs typeface="2  Badr" panose="00000400000000000000" pitchFamily="2" charset="-78"/>
              </a:rPr>
              <a:t>اسـتحقاق</a:t>
            </a:r>
            <a:r>
              <a:rPr lang="fa-IR" b="1" dirty="0">
                <a:cs typeface="2  Badr" panose="00000400000000000000" pitchFamily="2" charset="-78"/>
              </a:rPr>
              <a:t> یا‌ عدم‌ استحقاق پاداش باید براساس عملکرد واقعی - و نه فرضی - آنان </a:t>
            </a:r>
            <a:r>
              <a:rPr lang="fa-IR" b="1" dirty="0" err="1">
                <a:cs typeface="2  Badr" panose="00000400000000000000" pitchFamily="2" charset="-78"/>
              </a:rPr>
              <a:t>صـورت</a:t>
            </a:r>
            <a:r>
              <a:rPr lang="fa-IR" b="1" dirty="0">
                <a:cs typeface="2  Badr" panose="00000400000000000000" pitchFamily="2" charset="-78"/>
              </a:rPr>
              <a:t> </a:t>
            </a:r>
            <a:r>
              <a:rPr lang="fa-IR" b="1" dirty="0" err="1">
                <a:cs typeface="2  Badr" panose="00000400000000000000" pitchFamily="2" charset="-78"/>
              </a:rPr>
              <a:t>گـیرد</a:t>
            </a:r>
            <a:r>
              <a:rPr lang="fa-IR" b="1" dirty="0">
                <a:cs typeface="2  Badr" panose="00000400000000000000" pitchFamily="2" charset="-78"/>
              </a:rPr>
              <a:t>. </a:t>
            </a:r>
            <a:r>
              <a:rPr lang="fa-IR" b="1" dirty="0" err="1">
                <a:cs typeface="2  Badr" panose="00000400000000000000" pitchFamily="2" charset="-78"/>
              </a:rPr>
              <a:t>نـظریه‌ی</a:t>
            </a:r>
            <a:r>
              <a:rPr lang="fa-IR" b="1" dirty="0">
                <a:cs typeface="2  Badr" panose="00000400000000000000" pitchFamily="2" charset="-78"/>
              </a:rPr>
              <a:t> امساک </a:t>
            </a:r>
            <a:r>
              <a:rPr lang="fa-IR" b="1" dirty="0" err="1">
                <a:cs typeface="2  Badr" panose="00000400000000000000" pitchFamily="2" charset="-78"/>
              </a:rPr>
              <a:t>صریحا</a:t>
            </a:r>
            <a:r>
              <a:rPr lang="fa-IR" b="1" dirty="0">
                <a:cs typeface="2  Badr" panose="00000400000000000000" pitchFamily="2" charset="-78"/>
              </a:rPr>
              <a:t> بر این فرض استوار است که امساک کننده، راه پنجم را برگزیده‌ و </a:t>
            </a:r>
            <a:r>
              <a:rPr lang="fa-IR" b="1" dirty="0" err="1">
                <a:cs typeface="2  Badr" panose="00000400000000000000" pitchFamily="2" charset="-78"/>
              </a:rPr>
              <a:t>پس‌انداز</a:t>
            </a:r>
            <a:r>
              <a:rPr lang="fa-IR" b="1" dirty="0">
                <a:cs typeface="2  Badr" panose="00000400000000000000" pitchFamily="2" charset="-78"/>
              </a:rPr>
              <a:t> خود را در اختیار فرد </a:t>
            </a:r>
            <a:r>
              <a:rPr lang="fa-IR" b="1" dirty="0" err="1">
                <a:cs typeface="2  Badr" panose="00000400000000000000" pitchFamily="2" charset="-78"/>
              </a:rPr>
              <a:t>دیـگری</a:t>
            </a:r>
            <a:r>
              <a:rPr lang="fa-IR" b="1" dirty="0">
                <a:cs typeface="2  Badr" panose="00000400000000000000" pitchFamily="2" charset="-78"/>
              </a:rPr>
              <a:t> ‌ ‌</a:t>
            </a:r>
            <a:r>
              <a:rPr lang="fa-IR" b="1" dirty="0" err="1">
                <a:cs typeface="2  Badr" panose="00000400000000000000" pitchFamily="2" charset="-78"/>
              </a:rPr>
              <a:t>قـرار</a:t>
            </a:r>
            <a:r>
              <a:rPr lang="fa-IR" b="1" dirty="0">
                <a:cs typeface="2  Badr" panose="00000400000000000000" pitchFamily="2" charset="-78"/>
              </a:rPr>
              <a:t> داده است.</a:t>
            </a:r>
          </a:p>
        </p:txBody>
      </p:sp>
    </p:spTree>
    <p:extLst>
      <p:ext uri="{BB962C8B-B14F-4D97-AF65-F5344CB8AC3E}">
        <p14:creationId xmlns:p14="http://schemas.microsoft.com/office/powerpoint/2010/main" val="30831436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algn="just" rtl="1"/>
            <a:r>
              <a:rPr lang="fa-IR" sz="2000" b="1" dirty="0">
                <a:cs typeface="2  Badr" panose="00000400000000000000" pitchFamily="2" charset="-78"/>
              </a:rPr>
              <a:t>اگر در محور سوم پاسخ دقت شود، معلوم خواهد شد که </a:t>
            </a:r>
            <a:r>
              <a:rPr lang="fa-IR" sz="2000" b="1" dirty="0" err="1">
                <a:cs typeface="2  Badr" panose="00000400000000000000" pitchFamily="2" charset="-78"/>
              </a:rPr>
              <a:t>مـحور</a:t>
            </a:r>
            <a:r>
              <a:rPr lang="fa-IR" sz="2000" b="1" dirty="0">
                <a:cs typeface="2  Badr" panose="00000400000000000000" pitchFamily="2" charset="-78"/>
              </a:rPr>
              <a:t> </a:t>
            </a:r>
            <a:r>
              <a:rPr lang="fa-IR" sz="2000" b="1" dirty="0" err="1">
                <a:cs typeface="2  Badr" panose="00000400000000000000" pitchFamily="2" charset="-78"/>
              </a:rPr>
              <a:t>مـزبور</a:t>
            </a:r>
            <a:r>
              <a:rPr lang="fa-IR" sz="2000" b="1" dirty="0">
                <a:cs typeface="2  Badr" panose="00000400000000000000" pitchFamily="2" charset="-78"/>
              </a:rPr>
              <a:t> </a:t>
            </a:r>
            <a:r>
              <a:rPr lang="fa-IR" sz="2000" b="1" dirty="0" err="1">
                <a:cs typeface="2  Badr" panose="00000400000000000000" pitchFamily="2" charset="-78"/>
              </a:rPr>
              <a:t>نـه</a:t>
            </a:r>
            <a:r>
              <a:rPr lang="fa-IR" sz="2000" b="1" dirty="0">
                <a:cs typeface="2  Badr" panose="00000400000000000000" pitchFamily="2" charset="-78"/>
              </a:rPr>
              <a:t> تنها ردی‌ بر‌ </a:t>
            </a:r>
            <a:r>
              <a:rPr lang="fa-IR" sz="2000" b="1" dirty="0" err="1">
                <a:cs typeface="2  Badr" panose="00000400000000000000" pitchFamily="2" charset="-78"/>
              </a:rPr>
              <a:t>نظریه‌ی</a:t>
            </a:r>
            <a:r>
              <a:rPr lang="fa-IR" sz="2000" b="1" dirty="0">
                <a:cs typeface="2  Badr" panose="00000400000000000000" pitchFamily="2" charset="-78"/>
              </a:rPr>
              <a:t>‌ امساک نیست، بلکه باید آن‌ را‌ استدلالی‌ به نفع </a:t>
            </a:r>
            <a:r>
              <a:rPr lang="fa-IR" sz="2000" b="1" dirty="0" err="1">
                <a:cs typeface="2  Badr" panose="00000400000000000000" pitchFamily="2" charset="-78"/>
              </a:rPr>
              <a:t>نظریه‌ی</a:t>
            </a:r>
            <a:r>
              <a:rPr lang="fa-IR" sz="2000" b="1" dirty="0">
                <a:cs typeface="2  Badr" panose="00000400000000000000" pitchFamily="2" charset="-78"/>
              </a:rPr>
              <a:t> مزبور </a:t>
            </a:r>
            <a:r>
              <a:rPr lang="fa-IR" sz="2000" b="1" dirty="0" err="1">
                <a:cs typeface="2  Badr" panose="00000400000000000000" pitchFamily="2" charset="-78"/>
              </a:rPr>
              <a:t>دانـست</a:t>
            </a:r>
            <a:r>
              <a:rPr lang="fa-IR" sz="2000" b="1" dirty="0">
                <a:cs typeface="2  Badr" panose="00000400000000000000" pitchFamily="2" charset="-78"/>
              </a:rPr>
              <a:t>. توضیح این که: پاسخ دهندگان به </a:t>
            </a:r>
            <a:r>
              <a:rPr lang="fa-IR" sz="2000" b="1" dirty="0" err="1">
                <a:cs typeface="2  Badr" panose="00000400000000000000" pitchFamily="2" charset="-78"/>
              </a:rPr>
              <a:t>نظریه‌ی</a:t>
            </a:r>
            <a:r>
              <a:rPr lang="fa-IR" sz="2000" b="1" dirty="0">
                <a:cs typeface="2  Badr" panose="00000400000000000000" pitchFamily="2" charset="-78"/>
              </a:rPr>
              <a:t> امساک در سومین محور از </a:t>
            </a:r>
            <a:r>
              <a:rPr lang="fa-IR" sz="2000" b="1" dirty="0" err="1">
                <a:cs typeface="2  Badr" panose="00000400000000000000" pitchFamily="2" charset="-78"/>
              </a:rPr>
              <a:t>پاسخ‌های</a:t>
            </a:r>
            <a:r>
              <a:rPr lang="fa-IR" sz="2000" b="1" dirty="0">
                <a:cs typeface="2  Badr" panose="00000400000000000000" pitchFamily="2" charset="-78"/>
              </a:rPr>
              <a:t> خود </a:t>
            </a:r>
            <a:r>
              <a:rPr lang="fa-IR" sz="2000" b="1" dirty="0" err="1">
                <a:cs typeface="2  Badr" panose="00000400000000000000" pitchFamily="2" charset="-78"/>
              </a:rPr>
              <a:t>تـصریح</a:t>
            </a:r>
            <a:r>
              <a:rPr lang="fa-IR" sz="2000" b="1" dirty="0">
                <a:cs typeface="2  Badr" panose="00000400000000000000" pitchFamily="2" charset="-78"/>
              </a:rPr>
              <a:t> </a:t>
            </a:r>
            <a:r>
              <a:rPr lang="fa-IR" sz="2000" b="1" dirty="0" err="1">
                <a:cs typeface="2  Badr" panose="00000400000000000000" pitchFamily="2" charset="-78"/>
              </a:rPr>
              <a:t>کرده‌اند</a:t>
            </a:r>
            <a:r>
              <a:rPr lang="fa-IR" sz="2000" b="1" dirty="0">
                <a:cs typeface="2  Badr" panose="00000400000000000000" pitchFamily="2" charset="-78"/>
              </a:rPr>
              <a:t>‌ که‌ اگر‌ </a:t>
            </a:r>
            <a:r>
              <a:rPr lang="fa-IR" sz="2000" b="1" dirty="0" err="1">
                <a:cs typeface="2  Badr" panose="00000400000000000000" pitchFamily="2" charset="-78"/>
              </a:rPr>
              <a:t>امـساک</a:t>
            </a:r>
            <a:r>
              <a:rPr lang="fa-IR" sz="2000" b="1" dirty="0">
                <a:cs typeface="2  Badr" panose="00000400000000000000" pitchFamily="2" charset="-78"/>
              </a:rPr>
              <a:t> </a:t>
            </a:r>
            <a:r>
              <a:rPr lang="fa-IR" sz="2000" b="1" dirty="0" err="1">
                <a:cs typeface="2  Badr" panose="00000400000000000000" pitchFamily="2" charset="-78"/>
              </a:rPr>
              <a:t>کـننده</a:t>
            </a:r>
            <a:r>
              <a:rPr lang="fa-IR" sz="2000" b="1" dirty="0">
                <a:cs typeface="2  Badr" panose="00000400000000000000" pitchFamily="2" charset="-78"/>
              </a:rPr>
              <a:t> دارایی خود را به صورت وام‌ در‌ اختیار دیگری قرار ندهد، </a:t>
            </a:r>
            <a:r>
              <a:rPr lang="fa-IR" sz="2000" b="1" dirty="0" err="1">
                <a:cs typeface="2  Badr" panose="00000400000000000000" pitchFamily="2" charset="-78"/>
              </a:rPr>
              <a:t>راه‌های</a:t>
            </a:r>
            <a:r>
              <a:rPr lang="fa-IR" sz="2000" b="1" dirty="0">
                <a:cs typeface="2  Badr" panose="00000400000000000000" pitchFamily="2" charset="-78"/>
              </a:rPr>
              <a:t> متعدد دیگری در پیش رو خواهد داشت؛ از جمله </a:t>
            </a:r>
            <a:r>
              <a:rPr lang="fa-IR" sz="2000" b="1" dirty="0" err="1">
                <a:cs typeface="2  Badr" panose="00000400000000000000" pitchFamily="2" charset="-78"/>
              </a:rPr>
              <a:t>کنز</a:t>
            </a:r>
            <a:r>
              <a:rPr lang="fa-IR" sz="2000" b="1" dirty="0">
                <a:cs typeface="2  Badr" panose="00000400000000000000" pitchFamily="2" charset="-78"/>
              </a:rPr>
              <a:t>، مصرف، سرمایه گذاری </a:t>
            </a:r>
            <a:r>
              <a:rPr lang="fa-IR" sz="2000" b="1" dirty="0" err="1">
                <a:cs typeface="2  Badr" panose="00000400000000000000" pitchFamily="2" charset="-78"/>
              </a:rPr>
              <a:t>بالمباشره</a:t>
            </a:r>
            <a:r>
              <a:rPr lang="fa-IR" sz="2000" b="1" dirty="0">
                <a:cs typeface="2  Badr" panose="00000400000000000000" pitchFamily="2" charset="-78"/>
              </a:rPr>
              <a:t>‌ یا‌ از‌ طریق مشارکت با غیر، و اشتغال به سفته بازی و </a:t>
            </a:r>
            <a:r>
              <a:rPr lang="fa-IR" sz="2000" b="1" dirty="0" err="1">
                <a:cs typeface="2  Badr" panose="00000400000000000000" pitchFamily="2" charset="-78"/>
              </a:rPr>
              <a:t>سـوداگری</a:t>
            </a:r>
            <a:r>
              <a:rPr lang="fa-IR" sz="2000" b="1" dirty="0">
                <a:cs typeface="2  Badr" panose="00000400000000000000" pitchFamily="2" charset="-78"/>
              </a:rPr>
              <a:t>. این مطلب، مقدمه ای است که هم پاسخ دهندگان </a:t>
            </a:r>
            <a:r>
              <a:rPr lang="fa-IR" sz="2000" b="1" dirty="0" err="1">
                <a:cs typeface="2  Badr" panose="00000400000000000000" pitchFamily="2" charset="-78"/>
              </a:rPr>
              <a:t>نظریه‌ی</a:t>
            </a:r>
            <a:r>
              <a:rPr lang="fa-IR" sz="2000" b="1" dirty="0">
                <a:cs typeface="2  Badr" panose="00000400000000000000" pitchFamily="2" charset="-78"/>
              </a:rPr>
              <a:t> امساک از آن استفاده کرده و پاسخ‌ خود‌ را‌ بر آن مبتنی </a:t>
            </a:r>
            <a:r>
              <a:rPr lang="fa-IR" sz="2000" b="1" dirty="0" err="1">
                <a:cs typeface="2  Badr" panose="00000400000000000000" pitchFamily="2" charset="-78"/>
              </a:rPr>
              <a:t>ساخته‌اند</a:t>
            </a:r>
            <a:r>
              <a:rPr lang="fa-IR" sz="2000" b="1" dirty="0">
                <a:cs typeface="2  Badr" panose="00000400000000000000" pitchFamily="2" charset="-78"/>
              </a:rPr>
              <a:t> و هم در اصل نظریه مورد توجه‌ قرار‌ گرفته و برای اثبات نظریه به آن تمسک شده </a:t>
            </a:r>
            <a:r>
              <a:rPr lang="fa-IR" sz="2000" b="1" dirty="0" err="1">
                <a:cs typeface="2  Badr" panose="00000400000000000000" pitchFamily="2" charset="-78"/>
              </a:rPr>
              <a:t>اسـت</a:t>
            </a:r>
            <a:r>
              <a:rPr lang="fa-IR" sz="2000" b="1" dirty="0">
                <a:cs typeface="2  Badr" panose="00000400000000000000" pitchFamily="2" charset="-78"/>
              </a:rPr>
              <a:t>. </a:t>
            </a:r>
            <a:r>
              <a:rPr lang="fa-IR" sz="2000" b="1" dirty="0" err="1">
                <a:cs typeface="2  Badr" panose="00000400000000000000" pitchFamily="2" charset="-78"/>
              </a:rPr>
              <a:t>نـحوه‌ی</a:t>
            </a:r>
            <a:r>
              <a:rPr lang="fa-IR" sz="2000" b="1" dirty="0">
                <a:cs typeface="2  Badr" panose="00000400000000000000" pitchFamily="2" charset="-78"/>
              </a:rPr>
              <a:t> </a:t>
            </a:r>
            <a:r>
              <a:rPr lang="fa-IR" sz="2000" b="1" dirty="0" err="1">
                <a:cs typeface="2  Badr" panose="00000400000000000000" pitchFamily="2" charset="-78"/>
              </a:rPr>
              <a:t>استفاده‌ی</a:t>
            </a:r>
            <a:r>
              <a:rPr lang="fa-IR" sz="2000" b="1" dirty="0">
                <a:cs typeface="2  Badr" panose="00000400000000000000" pitchFamily="2" charset="-78"/>
              </a:rPr>
              <a:t> نظریه از این مقدمه‌ کاملاً‌ روشن‌ و قابل فهم است: امساک کننده اگر محصول امساک خود را در‌ اختیار‌ دیگری‌ قرار ندهد و آن را در هریک از </a:t>
            </a:r>
            <a:r>
              <a:rPr lang="fa-IR" sz="2000" b="1" dirty="0" err="1">
                <a:cs typeface="2  Badr" panose="00000400000000000000" pitchFamily="2" charset="-78"/>
              </a:rPr>
              <a:t>راه‌های</a:t>
            </a:r>
            <a:r>
              <a:rPr lang="fa-IR" sz="2000" b="1" dirty="0">
                <a:cs typeface="2  Badr" panose="00000400000000000000" pitchFamily="2" charset="-78"/>
              </a:rPr>
              <a:t> </a:t>
            </a:r>
            <a:r>
              <a:rPr lang="fa-IR" sz="2000" b="1" dirty="0" err="1">
                <a:cs typeface="2  Badr" panose="00000400000000000000" pitchFamily="2" charset="-78"/>
              </a:rPr>
              <a:t>چهارگانه‌ی</a:t>
            </a:r>
            <a:r>
              <a:rPr lang="fa-IR" sz="2000" b="1" dirty="0">
                <a:cs typeface="2  Badr" panose="00000400000000000000" pitchFamily="2" charset="-78"/>
              </a:rPr>
              <a:t> دیگر به کار گیرد،‌ «</a:t>
            </a:r>
            <a:r>
              <a:rPr lang="fa-IR" sz="2000" b="1" dirty="0" err="1">
                <a:cs typeface="2  Badr" panose="00000400000000000000" pitchFamily="2" charset="-78"/>
              </a:rPr>
              <a:t>مطلوبیت</a:t>
            </a:r>
            <a:r>
              <a:rPr lang="fa-IR" sz="2000" b="1" dirty="0">
                <a:cs typeface="2  Badr" panose="00000400000000000000" pitchFamily="2" charset="-78"/>
              </a:rPr>
              <a:t>»‌ کسب‌ خواهد </a:t>
            </a:r>
            <a:r>
              <a:rPr lang="fa-IR" sz="2000" b="1" dirty="0" err="1">
                <a:cs typeface="2  Badr" panose="00000400000000000000" pitchFamily="2" charset="-78"/>
              </a:rPr>
              <a:t>کـرد</a:t>
            </a:r>
            <a:r>
              <a:rPr lang="fa-IR" sz="2000" b="1" dirty="0">
                <a:cs typeface="2  Badr" panose="00000400000000000000" pitchFamily="2" charset="-78"/>
              </a:rPr>
              <a:t>.</a:t>
            </a:r>
            <a:endParaRPr lang="en-US" sz="2000" b="1" dirty="0">
              <a:cs typeface="2  Badr" panose="00000400000000000000" pitchFamily="2" charset="-78"/>
            </a:endParaRPr>
          </a:p>
        </p:txBody>
      </p:sp>
    </p:spTree>
    <p:extLst>
      <p:ext uri="{BB962C8B-B14F-4D97-AF65-F5344CB8AC3E}">
        <p14:creationId xmlns:p14="http://schemas.microsoft.com/office/powerpoint/2010/main" val="41925998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Autofit/>
          </a:bodyPr>
          <a:lstStyle/>
          <a:p>
            <a:pPr algn="just" rtl="1"/>
            <a:r>
              <a:rPr lang="fa-IR" sz="2000" b="1" dirty="0" err="1">
                <a:cs typeface="2  Badr" panose="00000400000000000000" pitchFamily="2" charset="-78"/>
              </a:rPr>
              <a:t>اگـر</a:t>
            </a:r>
            <a:r>
              <a:rPr lang="fa-IR" sz="2000" b="1" dirty="0">
                <a:cs typeface="2  Badr" panose="00000400000000000000" pitchFamily="2" charset="-78"/>
              </a:rPr>
              <a:t> پول خود را در راه مصرف هزینه کند، </a:t>
            </a:r>
            <a:r>
              <a:rPr lang="fa-IR" sz="2000" b="1" dirty="0" err="1">
                <a:cs typeface="2  Badr" panose="00000400000000000000" pitchFamily="2" charset="-78"/>
              </a:rPr>
              <a:t>مطلوبیت</a:t>
            </a:r>
            <a:r>
              <a:rPr lang="fa-IR" sz="2000" b="1" dirty="0">
                <a:cs typeface="2  Badr" panose="00000400000000000000" pitchFamily="2" charset="-78"/>
              </a:rPr>
              <a:t> ناشی از‌ مصرف‌ یا نگه داری کالاهای مصرفی عاید وی خواهد شد؛ اگر پول خود را‌ </a:t>
            </a:r>
            <a:r>
              <a:rPr lang="fa-IR" sz="2000" b="1" dirty="0" err="1">
                <a:cs typeface="2  Badr" panose="00000400000000000000" pitchFamily="2" charset="-78"/>
              </a:rPr>
              <a:t>بالمباشره</a:t>
            </a:r>
            <a:r>
              <a:rPr lang="fa-IR" sz="2000" b="1" dirty="0">
                <a:cs typeface="2  Badr" panose="00000400000000000000" pitchFamily="2" charset="-78"/>
              </a:rPr>
              <a:t>‌ یا‌ از طریق مشارکت به تولید اختصاص دهد، خود را در معرض سود احتمالی </a:t>
            </a:r>
            <a:r>
              <a:rPr lang="fa-IR" sz="2000" b="1" dirty="0" err="1">
                <a:cs typeface="2  Badr" panose="00000400000000000000" pitchFamily="2" charset="-78"/>
              </a:rPr>
              <a:t>قـرار</a:t>
            </a:r>
            <a:r>
              <a:rPr lang="fa-IR" sz="2000" b="1" dirty="0">
                <a:cs typeface="2  Badr" panose="00000400000000000000" pitchFamily="2" charset="-78"/>
              </a:rPr>
              <a:t>‌ </a:t>
            </a:r>
            <a:r>
              <a:rPr lang="fa-IR" sz="2000" b="1" dirty="0" err="1">
                <a:cs typeface="2  Badr" panose="00000400000000000000" pitchFamily="2" charset="-78"/>
              </a:rPr>
              <a:t>خـواهد</a:t>
            </a:r>
            <a:r>
              <a:rPr lang="fa-IR" sz="2000" b="1" dirty="0">
                <a:cs typeface="2  Badr" panose="00000400000000000000" pitchFamily="2" charset="-78"/>
              </a:rPr>
              <a:t>‌ داد و </a:t>
            </a:r>
            <a:r>
              <a:rPr lang="fa-IR" sz="2000" b="1" dirty="0" err="1">
                <a:cs typeface="2  Badr" panose="00000400000000000000" pitchFamily="2" charset="-78"/>
              </a:rPr>
              <a:t>می‌دانیم</a:t>
            </a:r>
            <a:r>
              <a:rPr lang="fa-IR" sz="2000" b="1" dirty="0">
                <a:cs typeface="2  Badr" panose="00000400000000000000" pitchFamily="2" charset="-78"/>
              </a:rPr>
              <a:t> که قرار گرفتن در معرض سود احتمالی، همان </a:t>
            </a:r>
            <a:r>
              <a:rPr lang="fa-IR" sz="2000" b="1" dirty="0" err="1">
                <a:cs typeface="2  Badr" panose="00000400000000000000" pitchFamily="2" charset="-78"/>
              </a:rPr>
              <a:t>مطلوبیتی</a:t>
            </a:r>
            <a:r>
              <a:rPr lang="fa-IR" sz="2000" b="1" dirty="0">
                <a:cs typeface="2  Badr" panose="00000400000000000000" pitchFamily="2" charset="-78"/>
              </a:rPr>
              <a:t> است‌ که‌ دارندگان‌ سرمایه را به </a:t>
            </a:r>
            <a:r>
              <a:rPr lang="fa-IR" sz="2000" b="1" dirty="0" err="1">
                <a:cs typeface="2  Badr" panose="00000400000000000000" pitchFamily="2" charset="-78"/>
              </a:rPr>
              <a:t>سرمایه‌گذاری</a:t>
            </a:r>
            <a:r>
              <a:rPr lang="fa-IR" sz="2000" b="1" dirty="0">
                <a:cs typeface="2  Badr" panose="00000400000000000000" pitchFamily="2" charset="-78"/>
              </a:rPr>
              <a:t> ترغیب </a:t>
            </a:r>
            <a:r>
              <a:rPr lang="fa-IR" sz="2000" b="1" dirty="0" err="1">
                <a:cs typeface="2  Badr" panose="00000400000000000000" pitchFamily="2" charset="-78"/>
              </a:rPr>
              <a:t>می‌کند</a:t>
            </a:r>
            <a:r>
              <a:rPr lang="fa-IR" sz="2000" b="1" dirty="0">
                <a:cs typeface="2  Badr" panose="00000400000000000000" pitchFamily="2" charset="-78"/>
              </a:rPr>
              <a:t>؛ اقدام به </a:t>
            </a:r>
            <a:r>
              <a:rPr lang="fa-IR" sz="2000" b="1" dirty="0" err="1">
                <a:cs typeface="2  Badr" panose="00000400000000000000" pitchFamily="2" charset="-78"/>
              </a:rPr>
              <a:t>فعالیت‌های</a:t>
            </a:r>
            <a:r>
              <a:rPr lang="fa-IR" sz="2000" b="1" dirty="0">
                <a:cs typeface="2  Badr" panose="00000400000000000000" pitchFamily="2" charset="-78"/>
              </a:rPr>
              <a:t> </a:t>
            </a:r>
            <a:r>
              <a:rPr lang="fa-IR" sz="2000" b="1" dirty="0" err="1">
                <a:cs typeface="2  Badr" panose="00000400000000000000" pitchFamily="2" charset="-78"/>
              </a:rPr>
              <a:t>سوداگرانه</a:t>
            </a:r>
            <a:r>
              <a:rPr lang="fa-IR" sz="2000" b="1" dirty="0">
                <a:cs typeface="2  Badr" panose="00000400000000000000" pitchFamily="2" charset="-78"/>
              </a:rPr>
              <a:t> نیز </a:t>
            </a:r>
            <a:r>
              <a:rPr lang="fa-IR" sz="2000" b="1" dirty="0" err="1">
                <a:cs typeface="2  Badr" panose="00000400000000000000" pitchFamily="2" charset="-78"/>
              </a:rPr>
              <a:t>مطلوبیت</a:t>
            </a:r>
            <a:r>
              <a:rPr lang="fa-IR" sz="2000" b="1" dirty="0">
                <a:cs typeface="2  Badr" panose="00000400000000000000" pitchFamily="2" charset="-78"/>
              </a:rPr>
              <a:t> مشابهی برای افراد‌ به‌ همراه دارد، </a:t>
            </a:r>
            <a:r>
              <a:rPr lang="fa-IR" sz="2000" b="1" dirty="0" err="1">
                <a:cs typeface="2  Badr" panose="00000400000000000000" pitchFamily="2" charset="-78"/>
              </a:rPr>
              <a:t>یـعنی</a:t>
            </a:r>
            <a:r>
              <a:rPr lang="fa-IR" sz="2000" b="1" dirty="0">
                <a:cs typeface="2  Badr" panose="00000400000000000000" pitchFamily="2" charset="-78"/>
              </a:rPr>
              <a:t> </a:t>
            </a:r>
            <a:r>
              <a:rPr lang="fa-IR" sz="2000" b="1" dirty="0" err="1">
                <a:cs typeface="2  Badr" panose="00000400000000000000" pitchFamily="2" charset="-78"/>
              </a:rPr>
              <a:t>آنـچه</a:t>
            </a:r>
            <a:r>
              <a:rPr lang="fa-IR" sz="2000" b="1" dirty="0">
                <a:cs typeface="2  Badr" panose="00000400000000000000" pitchFamily="2" charset="-78"/>
              </a:rPr>
              <a:t> </a:t>
            </a:r>
            <a:r>
              <a:rPr lang="fa-IR" sz="2000" b="1" dirty="0" err="1">
                <a:cs typeface="2  Badr" panose="00000400000000000000" pitchFamily="2" charset="-78"/>
              </a:rPr>
              <a:t>سـفته</a:t>
            </a:r>
            <a:r>
              <a:rPr lang="fa-IR" sz="2000" b="1" dirty="0">
                <a:cs typeface="2  Badr" panose="00000400000000000000" pitchFamily="2" charset="-78"/>
              </a:rPr>
              <a:t> بازان را وادار به خرید و </a:t>
            </a:r>
            <a:r>
              <a:rPr lang="fa-IR" sz="2000" b="1" dirty="0" err="1">
                <a:cs typeface="2  Badr" panose="00000400000000000000" pitchFamily="2" charset="-78"/>
              </a:rPr>
              <a:t>فروش‌های</a:t>
            </a:r>
            <a:r>
              <a:rPr lang="fa-IR" sz="2000" b="1" dirty="0">
                <a:cs typeface="2  Badr" panose="00000400000000000000" pitchFamily="2" charset="-78"/>
              </a:rPr>
              <a:t>‌ </a:t>
            </a:r>
            <a:r>
              <a:rPr lang="fa-IR" sz="2000" b="1" dirty="0" err="1">
                <a:cs typeface="2  Badr" panose="00000400000000000000" pitchFamily="2" charset="-78"/>
              </a:rPr>
              <a:t>سـفته</a:t>
            </a:r>
            <a:r>
              <a:rPr lang="fa-IR" sz="2000" b="1" dirty="0">
                <a:cs typeface="2  Badr" panose="00000400000000000000" pitchFamily="2" charset="-78"/>
              </a:rPr>
              <a:t>‌ </a:t>
            </a:r>
            <a:r>
              <a:rPr lang="fa-IR" sz="2000" b="1" dirty="0" err="1">
                <a:cs typeface="2  Badr" panose="00000400000000000000" pitchFamily="2" charset="-78"/>
              </a:rPr>
              <a:t>بـازانه</a:t>
            </a:r>
            <a:r>
              <a:rPr lang="fa-IR" sz="2000" b="1" dirty="0">
                <a:cs typeface="2  Badr" panose="00000400000000000000" pitchFamily="2" charset="-78"/>
              </a:rPr>
              <a:t>‌ </a:t>
            </a:r>
            <a:r>
              <a:rPr lang="fa-IR" sz="2000" b="1" dirty="0" err="1">
                <a:cs typeface="2  Badr" panose="00000400000000000000" pitchFamily="2" charset="-78"/>
              </a:rPr>
              <a:t>مـی‌کند</a:t>
            </a:r>
            <a:r>
              <a:rPr lang="fa-IR" sz="2000" b="1" dirty="0">
                <a:cs typeface="2  Badr" panose="00000400000000000000" pitchFamily="2" charset="-78"/>
              </a:rPr>
              <a:t>، قرار گرفتن در معرض سود احتمالی است؛ و بالاخره، </a:t>
            </a:r>
            <a:r>
              <a:rPr lang="fa-IR" sz="2000" b="1" dirty="0" err="1">
                <a:cs typeface="2  Badr" panose="00000400000000000000" pitchFamily="2" charset="-78"/>
              </a:rPr>
              <a:t>کنز</a:t>
            </a:r>
            <a:r>
              <a:rPr lang="fa-IR" sz="2000" b="1" dirty="0">
                <a:cs typeface="2  Badr" panose="00000400000000000000" pitchFamily="2" charset="-78"/>
              </a:rPr>
              <a:t> نیز که به معنی‌ معطل‌ گذاشتن‌ دارایی نقدی است و طبعا </a:t>
            </a:r>
            <a:r>
              <a:rPr lang="fa-IR" sz="2000" b="1" dirty="0" err="1">
                <a:cs typeface="2  Badr" panose="00000400000000000000" pitchFamily="2" charset="-78"/>
              </a:rPr>
              <a:t>کنز</a:t>
            </a:r>
            <a:r>
              <a:rPr lang="fa-IR" sz="2000" b="1" dirty="0">
                <a:cs typeface="2  Badr" panose="00000400000000000000" pitchFamily="2" charset="-78"/>
              </a:rPr>
              <a:t> کننده، </a:t>
            </a:r>
            <a:r>
              <a:rPr lang="fa-IR" sz="2000" b="1" dirty="0" err="1">
                <a:cs typeface="2  Badr" panose="00000400000000000000" pitchFamily="2" charset="-78"/>
              </a:rPr>
              <a:t>نـه</a:t>
            </a:r>
            <a:r>
              <a:rPr lang="fa-IR" sz="2000" b="1" dirty="0">
                <a:cs typeface="2  Badr" panose="00000400000000000000" pitchFamily="2" charset="-78"/>
              </a:rPr>
              <a:t> </a:t>
            </a:r>
            <a:r>
              <a:rPr lang="fa-IR" sz="2000" b="1" dirty="0" err="1">
                <a:cs typeface="2  Badr" panose="00000400000000000000" pitchFamily="2" charset="-78"/>
              </a:rPr>
              <a:t>مـطلوبیت</a:t>
            </a:r>
            <a:r>
              <a:rPr lang="fa-IR" sz="2000" b="1" dirty="0">
                <a:cs typeface="2  Badr" panose="00000400000000000000" pitchFamily="2" charset="-78"/>
              </a:rPr>
              <a:t> </a:t>
            </a:r>
            <a:r>
              <a:rPr lang="fa-IR" sz="2000" b="1" dirty="0" err="1">
                <a:cs typeface="2  Badr" panose="00000400000000000000" pitchFamily="2" charset="-78"/>
              </a:rPr>
              <a:t>حـاصل</a:t>
            </a:r>
            <a:r>
              <a:rPr lang="fa-IR" sz="2000" b="1" dirty="0">
                <a:cs typeface="2  Badr" panose="00000400000000000000" pitchFamily="2" charset="-78"/>
              </a:rPr>
              <a:t> از مصرف‌ را‌ تجربه </a:t>
            </a:r>
            <a:r>
              <a:rPr lang="fa-IR" sz="2000" b="1" dirty="0" err="1">
                <a:cs typeface="2  Badr" panose="00000400000000000000" pitchFamily="2" charset="-78"/>
              </a:rPr>
              <a:t>می‌کند</a:t>
            </a:r>
            <a:r>
              <a:rPr lang="fa-IR" sz="2000" b="1" dirty="0">
                <a:cs typeface="2  Badr" panose="00000400000000000000" pitchFamily="2" charset="-78"/>
              </a:rPr>
              <a:t> و نه خود را در معرض </a:t>
            </a:r>
            <a:r>
              <a:rPr lang="fa-IR" sz="2000" b="1" dirty="0" err="1">
                <a:cs typeface="2  Badr" panose="00000400000000000000" pitchFamily="2" charset="-78"/>
              </a:rPr>
              <a:t>مطلوبیت</a:t>
            </a:r>
            <a:r>
              <a:rPr lang="fa-IR" sz="2000" b="1" dirty="0">
                <a:cs typeface="2  Badr" panose="00000400000000000000" pitchFamily="2" charset="-78"/>
              </a:rPr>
              <a:t> </a:t>
            </a:r>
            <a:r>
              <a:rPr lang="fa-IR" sz="2000" b="1" dirty="0" err="1">
                <a:cs typeface="2  Badr" panose="00000400000000000000" pitchFamily="2" charset="-78"/>
              </a:rPr>
              <a:t>نـاشی</a:t>
            </a:r>
            <a:r>
              <a:rPr lang="fa-IR" sz="2000" b="1" dirty="0">
                <a:cs typeface="2  Badr" panose="00000400000000000000" pitchFamily="2" charset="-78"/>
              </a:rPr>
              <a:t> از </a:t>
            </a:r>
            <a:r>
              <a:rPr lang="fa-IR" sz="2000" b="1" dirty="0" err="1">
                <a:cs typeface="2  Badr" panose="00000400000000000000" pitchFamily="2" charset="-78"/>
              </a:rPr>
              <a:t>کـسب</a:t>
            </a:r>
            <a:r>
              <a:rPr lang="fa-IR" sz="2000" b="1" dirty="0">
                <a:cs typeface="2  Badr" panose="00000400000000000000" pitchFamily="2" charset="-78"/>
              </a:rPr>
              <a:t> سود احتمالی </a:t>
            </a:r>
            <a:r>
              <a:rPr lang="fa-IR" sz="2000" b="1" dirty="0" smtClean="0">
                <a:cs typeface="2  Badr" panose="00000400000000000000" pitchFamily="2" charset="-78"/>
              </a:rPr>
              <a:t>قرار </a:t>
            </a:r>
            <a:r>
              <a:rPr lang="fa-IR" sz="2000" b="1" dirty="0">
                <a:cs typeface="2  Badr" panose="00000400000000000000" pitchFamily="2" charset="-78"/>
              </a:rPr>
              <a:t>می‌دهد، باز‌ هم به نوعی دیگر متضمن </a:t>
            </a:r>
            <a:r>
              <a:rPr lang="fa-IR" sz="2000" b="1" dirty="0" err="1">
                <a:cs typeface="2  Badr" panose="00000400000000000000" pitchFamily="2" charset="-78"/>
              </a:rPr>
              <a:t>مطلوبیت</a:t>
            </a:r>
            <a:r>
              <a:rPr lang="fa-IR" sz="2000" b="1" dirty="0">
                <a:cs typeface="2  Badr" panose="00000400000000000000" pitchFamily="2" charset="-78"/>
              </a:rPr>
              <a:t> برای </a:t>
            </a:r>
            <a:r>
              <a:rPr lang="fa-IR" sz="2000" b="1" dirty="0" err="1">
                <a:cs typeface="2  Badr" panose="00000400000000000000" pitchFamily="2" charset="-78"/>
              </a:rPr>
              <a:t>اوست</a:t>
            </a:r>
            <a:r>
              <a:rPr lang="fa-IR" sz="2000" b="1" dirty="0">
                <a:cs typeface="2  Badr" panose="00000400000000000000" pitchFamily="2" charset="-78"/>
              </a:rPr>
              <a:t>. جان </a:t>
            </a:r>
            <a:r>
              <a:rPr lang="fa-IR" sz="2000" b="1" dirty="0" err="1">
                <a:cs typeface="2  Badr" panose="00000400000000000000" pitchFamily="2" charset="-78"/>
              </a:rPr>
              <a:t>مینارد</a:t>
            </a:r>
            <a:r>
              <a:rPr lang="fa-IR" sz="2000" b="1" dirty="0">
                <a:cs typeface="2  Badr" panose="00000400000000000000" pitchFamily="2" charset="-78"/>
              </a:rPr>
              <a:t> </a:t>
            </a:r>
            <a:r>
              <a:rPr lang="fa-IR" sz="2000" b="1" dirty="0" err="1">
                <a:cs typeface="2  Badr" panose="00000400000000000000" pitchFamily="2" charset="-78"/>
              </a:rPr>
              <a:t>کینز</a:t>
            </a:r>
            <a:r>
              <a:rPr lang="fa-IR" sz="2000" b="1" dirty="0">
                <a:cs typeface="2  Badr" panose="00000400000000000000" pitchFamily="2" charset="-78"/>
              </a:rPr>
              <a:t>، با‌ هوشیاری،‌ این </a:t>
            </a:r>
            <a:r>
              <a:rPr lang="fa-IR" sz="2000" b="1" dirty="0" err="1">
                <a:cs typeface="2  Badr" panose="00000400000000000000" pitchFamily="2" charset="-78"/>
              </a:rPr>
              <a:t>مـطلوبیت</a:t>
            </a:r>
            <a:r>
              <a:rPr lang="fa-IR" sz="2000" b="1" dirty="0">
                <a:cs typeface="2  Badr" panose="00000400000000000000" pitchFamily="2" charset="-78"/>
              </a:rPr>
              <a:t> را </a:t>
            </a:r>
            <a:r>
              <a:rPr lang="fa-IR" sz="2000" b="1" dirty="0" err="1">
                <a:cs typeface="2  Badr" panose="00000400000000000000" pitchFamily="2" charset="-78"/>
              </a:rPr>
              <a:t>شـناسایی</a:t>
            </a:r>
            <a:r>
              <a:rPr lang="fa-IR" sz="2000" b="1" dirty="0">
                <a:cs typeface="2  Badr" panose="00000400000000000000" pitchFamily="2" charset="-78"/>
              </a:rPr>
              <a:t> </a:t>
            </a:r>
            <a:r>
              <a:rPr lang="fa-IR" sz="2000" b="1" dirty="0" err="1">
                <a:cs typeface="2  Badr" panose="00000400000000000000" pitchFamily="2" charset="-78"/>
              </a:rPr>
              <a:t>کـرده</a:t>
            </a:r>
            <a:r>
              <a:rPr lang="fa-IR" sz="2000" b="1" dirty="0">
                <a:cs typeface="2  Badr" panose="00000400000000000000" pitchFamily="2" charset="-78"/>
              </a:rPr>
              <a:t> و منشأ‌ آن‌ را‌ «رجحان نقدینگی» نامیده است. بنابراین، اقدام به‌ وامـ‌ دهی مستلزم چشم پوشی از تمامی </a:t>
            </a:r>
            <a:r>
              <a:rPr lang="fa-IR" sz="2000" b="1" dirty="0" err="1">
                <a:cs typeface="2  Badr" panose="00000400000000000000" pitchFamily="2" charset="-78"/>
              </a:rPr>
              <a:t>راه‌های</a:t>
            </a:r>
            <a:r>
              <a:rPr lang="fa-IR" sz="2000" b="1" dirty="0">
                <a:cs typeface="2  Badr" panose="00000400000000000000" pitchFamily="2" charset="-78"/>
              </a:rPr>
              <a:t> پیش گفته و در واقع، مستلزم‌ چشم‌ پوشی از </a:t>
            </a:r>
            <a:r>
              <a:rPr lang="fa-IR" sz="2000" b="1" dirty="0" err="1">
                <a:cs typeface="2  Badr" panose="00000400000000000000" pitchFamily="2" charset="-78"/>
              </a:rPr>
              <a:t>مطلوبیت</a:t>
            </a:r>
            <a:r>
              <a:rPr lang="fa-IR" sz="2000" b="1" dirty="0">
                <a:cs typeface="2  Badr" panose="00000400000000000000" pitchFamily="2" charset="-78"/>
              </a:rPr>
              <a:t> ناشی از‌ اقدامات‌ مزبور است‌ و </a:t>
            </a:r>
            <a:r>
              <a:rPr lang="fa-IR" sz="2000" b="1" dirty="0" err="1">
                <a:cs typeface="2  Badr" panose="00000400000000000000" pitchFamily="2" charset="-78"/>
              </a:rPr>
              <a:t>بـه</a:t>
            </a:r>
            <a:r>
              <a:rPr lang="fa-IR" sz="2000" b="1" dirty="0">
                <a:cs typeface="2  Badr" panose="00000400000000000000" pitchFamily="2" charset="-78"/>
              </a:rPr>
              <a:t>‌ </a:t>
            </a:r>
            <a:r>
              <a:rPr lang="fa-IR" sz="2000" b="1" dirty="0" err="1">
                <a:cs typeface="2  Badr" panose="00000400000000000000" pitchFamily="2" charset="-78"/>
              </a:rPr>
              <a:t>هـمین</a:t>
            </a:r>
            <a:r>
              <a:rPr lang="fa-IR" sz="2000" b="1" dirty="0">
                <a:cs typeface="2  Badr" panose="00000400000000000000" pitchFamily="2" charset="-78"/>
              </a:rPr>
              <a:t> </a:t>
            </a:r>
            <a:r>
              <a:rPr lang="fa-IR" sz="2000" b="1" dirty="0" err="1">
                <a:cs typeface="2  Badr" panose="00000400000000000000" pitchFamily="2" charset="-78"/>
              </a:rPr>
              <a:t>دلیـل</a:t>
            </a:r>
            <a:r>
              <a:rPr lang="fa-IR" sz="2000" b="1" dirty="0">
                <a:cs typeface="2  Badr" panose="00000400000000000000" pitchFamily="2" charset="-78"/>
              </a:rPr>
              <a:t>، </a:t>
            </a:r>
            <a:r>
              <a:rPr lang="fa-IR" sz="2000" b="1" dirty="0" err="1">
                <a:cs typeface="2  Badr" panose="00000400000000000000" pitchFamily="2" charset="-78"/>
              </a:rPr>
              <a:t>نظریه‌ی</a:t>
            </a:r>
            <a:r>
              <a:rPr lang="fa-IR" sz="2000" b="1" dirty="0">
                <a:cs typeface="2  Badr" panose="00000400000000000000" pitchFamily="2" charset="-78"/>
              </a:rPr>
              <a:t> امساک، وام دهنده‌ را‌ مستحق پاداشی به نام بهره </a:t>
            </a:r>
            <a:r>
              <a:rPr lang="fa-IR" sz="2000" b="1" dirty="0" err="1">
                <a:cs typeface="2  Badr" panose="00000400000000000000" pitchFamily="2" charset="-78"/>
              </a:rPr>
              <a:t>می‌داند</a:t>
            </a:r>
            <a:r>
              <a:rPr lang="fa-IR" sz="2000" b="1" dirty="0" smtClean="0">
                <a:cs typeface="2  Badr" panose="00000400000000000000" pitchFamily="2" charset="-78"/>
              </a:rPr>
              <a:t>.</a:t>
            </a:r>
            <a:endParaRPr lang="fa-IR" sz="2000" b="1" dirty="0">
              <a:cs typeface="2  Badr" panose="00000400000000000000" pitchFamily="2" charset="-78"/>
            </a:endParaRPr>
          </a:p>
        </p:txBody>
      </p:sp>
    </p:spTree>
    <p:extLst>
      <p:ext uri="{BB962C8B-B14F-4D97-AF65-F5344CB8AC3E}">
        <p14:creationId xmlns:p14="http://schemas.microsoft.com/office/powerpoint/2010/main" val="57347462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631066" y="2603499"/>
            <a:ext cx="9349548" cy="4041999"/>
          </a:xfrm>
        </p:spPr>
        <p:txBody>
          <a:bodyPr>
            <a:noAutofit/>
          </a:bodyPr>
          <a:lstStyle/>
          <a:p>
            <a:pPr algn="just" rtl="1"/>
            <a:r>
              <a:rPr lang="fa-IR" sz="2000" b="1" dirty="0">
                <a:cs typeface="2  Badr" panose="00000400000000000000" pitchFamily="2" charset="-78"/>
              </a:rPr>
              <a:t>پاسخ دهندگان، </a:t>
            </a:r>
            <a:r>
              <a:rPr lang="fa-IR" sz="2000" b="1" dirty="0" err="1">
                <a:cs typeface="2  Badr" panose="00000400000000000000" pitchFamily="2" charset="-78"/>
              </a:rPr>
              <a:t>امـا</a:t>
            </a:r>
            <a:r>
              <a:rPr lang="fa-IR" sz="2000" b="1" dirty="0">
                <a:cs typeface="2  Badr" panose="00000400000000000000" pitchFamily="2" charset="-78"/>
              </a:rPr>
              <a:t>، از </a:t>
            </a:r>
            <a:r>
              <a:rPr lang="fa-IR" sz="2000" b="1" dirty="0" err="1">
                <a:cs typeface="2  Badr" panose="00000400000000000000" pitchFamily="2" charset="-78"/>
              </a:rPr>
              <a:t>مـقدمه‌ی</a:t>
            </a:r>
            <a:r>
              <a:rPr lang="fa-IR" sz="2000" b="1" dirty="0">
                <a:cs typeface="2  Badr" panose="00000400000000000000" pitchFamily="2" charset="-78"/>
              </a:rPr>
              <a:t> بالا‌ به‌ </a:t>
            </a:r>
            <a:r>
              <a:rPr lang="fa-IR" sz="2000" b="1" dirty="0" err="1">
                <a:cs typeface="2  Badr" panose="00000400000000000000" pitchFamily="2" charset="-78"/>
              </a:rPr>
              <a:t>گونه‌ی</a:t>
            </a:r>
            <a:r>
              <a:rPr lang="fa-IR" sz="2000" b="1" dirty="0">
                <a:cs typeface="2  Badr" panose="00000400000000000000" pitchFamily="2" charset="-78"/>
              </a:rPr>
              <a:t> دیگر - البته نادرستی - استفاده </a:t>
            </a:r>
            <a:r>
              <a:rPr lang="fa-IR" sz="2000" b="1" dirty="0" err="1">
                <a:cs typeface="2  Badr" panose="00000400000000000000" pitchFamily="2" charset="-78"/>
              </a:rPr>
              <a:t>کرده‌اند</a:t>
            </a:r>
            <a:r>
              <a:rPr lang="fa-IR" sz="2000" b="1" dirty="0">
                <a:cs typeface="2  Badr" panose="00000400000000000000" pitchFamily="2" charset="-78"/>
              </a:rPr>
              <a:t>. به زعم‌ آنان‌ باید معلوم شود که </a:t>
            </a:r>
            <a:r>
              <a:rPr lang="fa-IR" sz="2000" b="1" dirty="0" err="1">
                <a:cs typeface="2  Badr" panose="00000400000000000000" pitchFamily="2" charset="-78"/>
              </a:rPr>
              <a:t>اگـر</a:t>
            </a:r>
            <a:r>
              <a:rPr lang="fa-IR" sz="2000" b="1" dirty="0">
                <a:cs typeface="2  Badr" panose="00000400000000000000" pitchFamily="2" charset="-78"/>
              </a:rPr>
              <a:t>‌ وامـ‌ </a:t>
            </a:r>
            <a:r>
              <a:rPr lang="fa-IR" sz="2000" b="1" dirty="0" err="1">
                <a:cs typeface="2  Badr" panose="00000400000000000000" pitchFamily="2" charset="-78"/>
              </a:rPr>
              <a:t>دهـنده</a:t>
            </a:r>
            <a:r>
              <a:rPr lang="fa-IR" sz="2000" b="1" dirty="0">
                <a:cs typeface="2  Badr" panose="00000400000000000000" pitchFamily="2" charset="-78"/>
              </a:rPr>
              <a:t> اقدام به وام دهی </a:t>
            </a:r>
            <a:r>
              <a:rPr lang="fa-IR" sz="2000" b="1" dirty="0" err="1">
                <a:cs typeface="2  Badr" panose="00000400000000000000" pitchFamily="2" charset="-78"/>
              </a:rPr>
              <a:t>نمی</a:t>
            </a:r>
            <a:r>
              <a:rPr lang="fa-IR" sz="2000" b="1" dirty="0">
                <a:cs typeface="2  Badr" panose="00000400000000000000" pitchFamily="2" charset="-78"/>
              </a:rPr>
              <a:t> کرد، کدامیک از </a:t>
            </a:r>
            <a:r>
              <a:rPr lang="fa-IR" sz="2000" b="1" dirty="0" err="1">
                <a:cs typeface="2  Badr" panose="00000400000000000000" pitchFamily="2" charset="-78"/>
              </a:rPr>
              <a:t>راه‌های</a:t>
            </a:r>
            <a:r>
              <a:rPr lang="fa-IR" sz="2000" b="1" dirty="0">
                <a:cs typeface="2  Badr" panose="00000400000000000000" pitchFamily="2" charset="-78"/>
              </a:rPr>
              <a:t> چهارگانه دیگر را‌ </a:t>
            </a:r>
            <a:r>
              <a:rPr lang="fa-IR" sz="2000" b="1" dirty="0" err="1">
                <a:cs typeface="2  Badr" panose="00000400000000000000" pitchFamily="2" charset="-78"/>
              </a:rPr>
              <a:t>برمی</a:t>
            </a:r>
            <a:r>
              <a:rPr lang="fa-IR" sz="2000" b="1" dirty="0">
                <a:cs typeface="2  Badr" panose="00000400000000000000" pitchFamily="2" charset="-78"/>
              </a:rPr>
              <a:t>‌ گزید. </a:t>
            </a:r>
            <a:r>
              <a:rPr lang="fa-IR" sz="2000" b="1" dirty="0" err="1">
                <a:cs typeface="2  Badr" panose="00000400000000000000" pitchFamily="2" charset="-78"/>
              </a:rPr>
              <a:t>اگـر</a:t>
            </a:r>
            <a:r>
              <a:rPr lang="fa-IR" sz="2000" b="1" dirty="0">
                <a:cs typeface="2  Badr" panose="00000400000000000000" pitchFamily="2" charset="-78"/>
              </a:rPr>
              <a:t> </a:t>
            </a:r>
            <a:r>
              <a:rPr lang="fa-IR" sz="2000" b="1" dirty="0" err="1">
                <a:cs typeface="2  Badr" panose="00000400000000000000" pitchFamily="2" charset="-78"/>
              </a:rPr>
              <a:t>کـنز</a:t>
            </a:r>
            <a:r>
              <a:rPr lang="fa-IR" sz="2000" b="1" dirty="0">
                <a:cs typeface="2  Badr" panose="00000400000000000000" pitchFamily="2" charset="-78"/>
              </a:rPr>
              <a:t> </a:t>
            </a:r>
            <a:r>
              <a:rPr lang="fa-IR" sz="2000" b="1" dirty="0" err="1">
                <a:cs typeface="2  Badr" panose="00000400000000000000" pitchFamily="2" charset="-78"/>
              </a:rPr>
              <a:t>یـا</a:t>
            </a:r>
            <a:r>
              <a:rPr lang="fa-IR" sz="2000" b="1" dirty="0">
                <a:cs typeface="2  Badr" panose="00000400000000000000" pitchFamily="2" charset="-78"/>
              </a:rPr>
              <a:t> </a:t>
            </a:r>
            <a:r>
              <a:rPr lang="fa-IR" sz="2000" b="1" dirty="0" err="1">
                <a:cs typeface="2  Badr" panose="00000400000000000000" pitchFamily="2" charset="-78"/>
              </a:rPr>
              <a:t>سوداگری</a:t>
            </a:r>
            <a:r>
              <a:rPr lang="fa-IR" sz="2000" b="1" dirty="0">
                <a:cs typeface="2  Badr" panose="00000400000000000000" pitchFamily="2" charset="-78"/>
              </a:rPr>
              <a:t>‌ را‌ انتخاب‌ </a:t>
            </a:r>
            <a:r>
              <a:rPr lang="fa-IR" sz="2000" b="1" dirty="0" err="1">
                <a:cs typeface="2  Badr" panose="00000400000000000000" pitchFamily="2" charset="-78"/>
              </a:rPr>
              <a:t>می‌کرد</a:t>
            </a:r>
            <a:r>
              <a:rPr lang="fa-IR" sz="2000" b="1" dirty="0">
                <a:cs typeface="2  Badr" panose="00000400000000000000" pitchFamily="2" charset="-78"/>
              </a:rPr>
              <a:t>، به این‌ دلیل‌ مستحق پاداش (بهره) </a:t>
            </a:r>
            <a:r>
              <a:rPr lang="fa-IR" sz="2000" b="1" dirty="0" err="1">
                <a:cs typeface="2  Badr" panose="00000400000000000000" pitchFamily="2" charset="-78"/>
              </a:rPr>
              <a:t>نمی</a:t>
            </a:r>
            <a:r>
              <a:rPr lang="fa-IR" sz="2000" b="1" dirty="0">
                <a:cs typeface="2  Badr" panose="00000400000000000000" pitchFamily="2" charset="-78"/>
              </a:rPr>
              <a:t>‌ بود‌ که رفتارش با </a:t>
            </a:r>
            <a:r>
              <a:rPr lang="fa-IR" sz="2000" b="1" dirty="0" err="1">
                <a:cs typeface="2  Badr" panose="00000400000000000000" pitchFamily="2" charset="-78"/>
              </a:rPr>
              <a:t>مـنافع</a:t>
            </a:r>
            <a:r>
              <a:rPr lang="fa-IR" sz="2000" b="1" dirty="0">
                <a:cs typeface="2  Badr" panose="00000400000000000000" pitchFamily="2" charset="-78"/>
              </a:rPr>
              <a:t> </a:t>
            </a:r>
            <a:r>
              <a:rPr lang="fa-IR" sz="2000" b="1" dirty="0" err="1">
                <a:cs typeface="2  Badr" panose="00000400000000000000" pitchFamily="2" charset="-78"/>
              </a:rPr>
              <a:t>جـامعه</a:t>
            </a:r>
            <a:r>
              <a:rPr lang="fa-IR" sz="2000" b="1" dirty="0">
                <a:cs typeface="2  Badr" panose="00000400000000000000" pitchFamily="2" charset="-78"/>
              </a:rPr>
              <a:t> در </a:t>
            </a:r>
            <a:r>
              <a:rPr lang="fa-IR" sz="2000" b="1" dirty="0" err="1">
                <a:cs typeface="2  Badr" panose="00000400000000000000" pitchFamily="2" charset="-78"/>
              </a:rPr>
              <a:t>تـضاد</a:t>
            </a:r>
            <a:r>
              <a:rPr lang="fa-IR" sz="2000" b="1" dirty="0">
                <a:cs typeface="2  Badr" panose="00000400000000000000" pitchFamily="2" charset="-78"/>
              </a:rPr>
              <a:t> است و اگر </a:t>
            </a:r>
            <a:r>
              <a:rPr lang="fa-IR" sz="2000" b="1" dirty="0" err="1">
                <a:cs typeface="2  Badr" panose="00000400000000000000" pitchFamily="2" charset="-78"/>
              </a:rPr>
              <a:t>سرمایه‌گذاری</a:t>
            </a:r>
            <a:r>
              <a:rPr lang="fa-IR" sz="2000" b="1" dirty="0">
                <a:cs typeface="2  Badr" panose="00000400000000000000" pitchFamily="2" charset="-78"/>
              </a:rPr>
              <a:t> </a:t>
            </a:r>
            <a:r>
              <a:rPr lang="fa-IR" sz="2000" b="1" dirty="0" err="1">
                <a:cs typeface="2  Badr" panose="00000400000000000000" pitchFamily="2" charset="-78"/>
              </a:rPr>
              <a:t>بالمباشره</a:t>
            </a:r>
            <a:r>
              <a:rPr lang="fa-IR" sz="2000" b="1" dirty="0">
                <a:cs typeface="2  Badr" panose="00000400000000000000" pitchFamily="2" charset="-78"/>
              </a:rPr>
              <a:t> و یا‌ </a:t>
            </a:r>
            <a:r>
              <a:rPr lang="fa-IR" sz="2000" b="1" dirty="0" err="1">
                <a:cs typeface="2  Badr" panose="00000400000000000000" pitchFamily="2" charset="-78"/>
              </a:rPr>
              <a:t>مشارکتی</a:t>
            </a:r>
            <a:r>
              <a:rPr lang="fa-IR" sz="2000" b="1" dirty="0">
                <a:cs typeface="2  Badr" panose="00000400000000000000" pitchFamily="2" charset="-78"/>
              </a:rPr>
              <a:t>‌ را انتخاب </a:t>
            </a:r>
            <a:r>
              <a:rPr lang="fa-IR" sz="2000" b="1" dirty="0" err="1">
                <a:cs typeface="2  Badr" panose="00000400000000000000" pitchFamily="2" charset="-78"/>
              </a:rPr>
              <a:t>می‌کرد</a:t>
            </a:r>
            <a:r>
              <a:rPr lang="fa-IR" sz="2000" b="1" dirty="0">
                <a:cs typeface="2  Badr" panose="00000400000000000000" pitchFamily="2" charset="-78"/>
              </a:rPr>
              <a:t>، به این دلیل‌ بهره‌ به او‌ </a:t>
            </a:r>
            <a:r>
              <a:rPr lang="fa-IR" sz="2000" b="1" dirty="0" err="1">
                <a:cs typeface="2  Badr" panose="00000400000000000000" pitchFamily="2" charset="-78"/>
              </a:rPr>
              <a:t>تـعلق</a:t>
            </a:r>
            <a:r>
              <a:rPr lang="fa-IR" sz="2000" b="1" dirty="0">
                <a:cs typeface="2  Badr" panose="00000400000000000000" pitchFamily="2" charset="-78"/>
              </a:rPr>
              <a:t>‌ </a:t>
            </a:r>
            <a:r>
              <a:rPr lang="fa-IR" sz="2000" b="1" dirty="0" err="1">
                <a:cs typeface="2  Badr" panose="00000400000000000000" pitchFamily="2" charset="-78"/>
              </a:rPr>
              <a:t>نـمی</a:t>
            </a:r>
            <a:r>
              <a:rPr lang="fa-IR" sz="2000" b="1" dirty="0">
                <a:cs typeface="2  Badr" panose="00000400000000000000" pitchFamily="2" charset="-78"/>
              </a:rPr>
              <a:t>‌ گرفت که به صورت‌ دیگری (دریافت تمام یا بخشی از سود احتمالی) پاداش داده </a:t>
            </a:r>
            <a:r>
              <a:rPr lang="fa-IR" sz="2000" b="1" dirty="0" err="1">
                <a:cs typeface="2  Badr" panose="00000400000000000000" pitchFamily="2" charset="-78"/>
              </a:rPr>
              <a:t>می‌شد</a:t>
            </a:r>
            <a:r>
              <a:rPr lang="fa-IR" sz="2000" b="1" dirty="0">
                <a:cs typeface="2  Badr" panose="00000400000000000000" pitchFamily="2" charset="-78"/>
              </a:rPr>
              <a:t>. </a:t>
            </a:r>
            <a:r>
              <a:rPr lang="fa-IR" sz="2000" b="1" dirty="0" err="1">
                <a:cs typeface="2  Badr" panose="00000400000000000000" pitchFamily="2" charset="-78"/>
              </a:rPr>
              <a:t>سـؤال</a:t>
            </a:r>
            <a:r>
              <a:rPr lang="fa-IR" sz="2000" b="1" dirty="0">
                <a:cs typeface="2  Badr" panose="00000400000000000000" pitchFamily="2" charset="-78"/>
              </a:rPr>
              <a:t> </a:t>
            </a:r>
            <a:r>
              <a:rPr lang="fa-IR" sz="2000" b="1" dirty="0" err="1">
                <a:cs typeface="2  Badr" panose="00000400000000000000" pitchFamily="2" charset="-78"/>
              </a:rPr>
              <a:t>ایـن</a:t>
            </a:r>
            <a:r>
              <a:rPr lang="fa-IR" sz="2000" b="1" dirty="0">
                <a:cs typeface="2  Badr" panose="00000400000000000000" pitchFamily="2" charset="-78"/>
              </a:rPr>
              <a:t> </a:t>
            </a:r>
            <a:r>
              <a:rPr lang="fa-IR" sz="2000" b="1" dirty="0" err="1">
                <a:cs typeface="2  Badr" panose="00000400000000000000" pitchFamily="2" charset="-78"/>
              </a:rPr>
              <a:t>اسـت</a:t>
            </a:r>
            <a:r>
              <a:rPr lang="fa-IR" sz="2000" b="1" dirty="0">
                <a:cs typeface="2  Badr" panose="00000400000000000000" pitchFamily="2" charset="-78"/>
              </a:rPr>
              <a:t> که‌ پاسخ‌ دهندگان، استدلال صریح و روشن </a:t>
            </a:r>
            <a:r>
              <a:rPr lang="fa-IR" sz="2000" b="1" dirty="0" err="1">
                <a:cs typeface="2  Badr" panose="00000400000000000000" pitchFamily="2" charset="-78"/>
              </a:rPr>
              <a:t>نظریه‌ی</a:t>
            </a:r>
            <a:r>
              <a:rPr lang="fa-IR" sz="2000" b="1" dirty="0">
                <a:cs typeface="2  Badr" panose="00000400000000000000" pitchFamily="2" charset="-78"/>
              </a:rPr>
              <a:t>‌ امساک‌ را‌ که‌ </a:t>
            </a:r>
            <a:r>
              <a:rPr lang="fa-IR" sz="2000" b="1" dirty="0" err="1">
                <a:cs typeface="2  Badr" panose="00000400000000000000" pitchFamily="2" charset="-78"/>
              </a:rPr>
              <a:t>می‌گوید</a:t>
            </a:r>
            <a:r>
              <a:rPr lang="fa-IR" sz="2000" b="1" dirty="0">
                <a:cs typeface="2  Badr" panose="00000400000000000000" pitchFamily="2" charset="-78"/>
              </a:rPr>
              <a:t>‌ وام دهنده از‌ </a:t>
            </a:r>
            <a:r>
              <a:rPr lang="fa-IR" sz="2000" b="1" dirty="0" err="1">
                <a:cs typeface="2  Badr" panose="00000400000000000000" pitchFamily="2" charset="-78"/>
              </a:rPr>
              <a:t>همه‌ی</a:t>
            </a:r>
            <a:r>
              <a:rPr lang="fa-IR" sz="2000" b="1" dirty="0">
                <a:cs typeface="2  Badr" panose="00000400000000000000" pitchFamily="2" charset="-78"/>
              </a:rPr>
              <a:t>‌ </a:t>
            </a:r>
            <a:r>
              <a:rPr lang="fa-IR" sz="2000" b="1" dirty="0" err="1">
                <a:cs typeface="2  Badr" panose="00000400000000000000" pitchFamily="2" charset="-78"/>
              </a:rPr>
              <a:t>راه‌های</a:t>
            </a:r>
            <a:r>
              <a:rPr lang="fa-IR" sz="2000" b="1" dirty="0">
                <a:cs typeface="2  Badr" panose="00000400000000000000" pitchFamily="2" charset="-78"/>
              </a:rPr>
              <a:t> </a:t>
            </a:r>
            <a:r>
              <a:rPr lang="fa-IR" sz="2000" b="1" dirty="0" err="1">
                <a:cs typeface="2  Badr" panose="00000400000000000000" pitchFamily="2" charset="-78"/>
              </a:rPr>
              <a:t>مـطلوبیت</a:t>
            </a:r>
            <a:r>
              <a:rPr lang="fa-IR" sz="2000" b="1" dirty="0">
                <a:cs typeface="2  Badr" panose="00000400000000000000" pitchFamily="2" charset="-78"/>
              </a:rPr>
              <a:t> زا </a:t>
            </a:r>
            <a:r>
              <a:rPr lang="fa-IR" sz="2000" b="1" dirty="0" err="1">
                <a:cs typeface="2  Badr" panose="00000400000000000000" pitchFamily="2" charset="-78"/>
              </a:rPr>
              <a:t>صـرف</a:t>
            </a:r>
            <a:r>
              <a:rPr lang="fa-IR" sz="2000" b="1" dirty="0">
                <a:cs typeface="2  Badr" panose="00000400000000000000" pitchFamily="2" charset="-78"/>
              </a:rPr>
              <a:t> نظر کرده و لذا مستحق پاداش است، کجا و چگونه پاسخ </a:t>
            </a:r>
            <a:r>
              <a:rPr lang="fa-IR" sz="2000" b="1" dirty="0" err="1">
                <a:cs typeface="2  Badr" panose="00000400000000000000" pitchFamily="2" charset="-78"/>
              </a:rPr>
              <a:t>داده‌اند</a:t>
            </a:r>
            <a:r>
              <a:rPr lang="fa-IR" sz="2000" b="1" dirty="0">
                <a:cs typeface="2  Badr" panose="00000400000000000000" pitchFamily="2" charset="-78"/>
              </a:rPr>
              <a:t>؟‌ به‌ هر‌ حال، وام دهنده، راه </a:t>
            </a:r>
            <a:r>
              <a:rPr lang="fa-IR" sz="2000" b="1" dirty="0" err="1">
                <a:cs typeface="2  Badr" panose="00000400000000000000" pitchFamily="2" charset="-78"/>
              </a:rPr>
              <a:t>پنـجم</a:t>
            </a:r>
            <a:r>
              <a:rPr lang="fa-IR" sz="2000" b="1" dirty="0">
                <a:cs typeface="2  Badr" panose="00000400000000000000" pitchFamily="2" charset="-78"/>
              </a:rPr>
              <a:t> را </a:t>
            </a:r>
            <a:r>
              <a:rPr lang="fa-IR" sz="2000" b="1" dirty="0" err="1">
                <a:cs typeface="2  Badr" panose="00000400000000000000" pitchFamily="2" charset="-78"/>
              </a:rPr>
              <a:t>انـتخاب</a:t>
            </a:r>
            <a:r>
              <a:rPr lang="fa-IR" sz="2000" b="1" dirty="0">
                <a:cs typeface="2  Badr" panose="00000400000000000000" pitchFamily="2" charset="-78"/>
              </a:rPr>
              <a:t>‌ </a:t>
            </a:r>
            <a:r>
              <a:rPr lang="fa-IR" sz="2000" b="1" dirty="0" err="1">
                <a:cs typeface="2  Badr" panose="00000400000000000000" pitchFamily="2" charset="-78"/>
              </a:rPr>
              <a:t>کـرده</a:t>
            </a:r>
            <a:r>
              <a:rPr lang="fa-IR" sz="2000" b="1" dirty="0">
                <a:cs typeface="2  Badr" panose="00000400000000000000" pitchFamily="2" charset="-78"/>
              </a:rPr>
              <a:t>‌ است‌ و </a:t>
            </a:r>
            <a:r>
              <a:rPr lang="fa-IR" sz="2000" b="1" dirty="0" err="1">
                <a:cs typeface="2  Badr" panose="00000400000000000000" pitchFamily="2" charset="-78"/>
              </a:rPr>
              <a:t>نمی</a:t>
            </a:r>
            <a:r>
              <a:rPr lang="fa-IR" sz="2000" b="1" dirty="0">
                <a:cs typeface="2  Badr" panose="00000400000000000000" pitchFamily="2" charset="-78"/>
              </a:rPr>
              <a:t>‌ توان‌ به استناد این که «ممکن بود» وی راه دیگری به جز راه مزبور را </a:t>
            </a:r>
            <a:r>
              <a:rPr lang="fa-IR" sz="2000" b="1" dirty="0" err="1">
                <a:cs typeface="2  Badr" panose="00000400000000000000" pitchFamily="2" charset="-78"/>
              </a:rPr>
              <a:t>برگزیند</a:t>
            </a:r>
            <a:r>
              <a:rPr lang="fa-IR" sz="2000" b="1" dirty="0">
                <a:cs typeface="2  Badr" panose="00000400000000000000" pitchFamily="2" charset="-78"/>
              </a:rPr>
              <a:t>، او را </a:t>
            </a:r>
            <a:r>
              <a:rPr lang="fa-IR" sz="2000" b="1" dirty="0" err="1">
                <a:cs typeface="2  Badr" panose="00000400000000000000" pitchFamily="2" charset="-78"/>
              </a:rPr>
              <a:t>تـخطئه</a:t>
            </a:r>
            <a:r>
              <a:rPr lang="fa-IR" sz="2000" b="1" dirty="0">
                <a:cs typeface="2  Badr" panose="00000400000000000000" pitchFamily="2" charset="-78"/>
              </a:rPr>
              <a:t> </a:t>
            </a:r>
            <a:r>
              <a:rPr lang="fa-IR" sz="2000" b="1" dirty="0" err="1">
                <a:cs typeface="2  Badr" panose="00000400000000000000" pitchFamily="2" charset="-78"/>
              </a:rPr>
              <a:t>کـرد</a:t>
            </a:r>
            <a:r>
              <a:rPr lang="fa-IR" sz="2000" b="1" dirty="0">
                <a:cs typeface="2  Badr" panose="00000400000000000000" pitchFamily="2" charset="-78"/>
              </a:rPr>
              <a:t> و مستحق پاداش ندانست. پاسخ دهندگان عملاً استدلال‌ </a:t>
            </a:r>
            <a:r>
              <a:rPr lang="fa-IR" sz="2000" b="1" dirty="0" err="1">
                <a:cs typeface="2  Badr" panose="00000400000000000000" pitchFamily="2" charset="-78"/>
              </a:rPr>
              <a:t>نظریه‌ی</a:t>
            </a:r>
            <a:r>
              <a:rPr lang="fa-IR" sz="2000" b="1" dirty="0">
                <a:cs typeface="2  Badr" panose="00000400000000000000" pitchFamily="2" charset="-78"/>
              </a:rPr>
              <a:t> امساک را بی جواب گذاشته و </a:t>
            </a:r>
            <a:r>
              <a:rPr lang="fa-IR" sz="2000" b="1" dirty="0" err="1">
                <a:cs typeface="2  Badr" panose="00000400000000000000" pitchFamily="2" charset="-78"/>
              </a:rPr>
              <a:t>بـه</a:t>
            </a:r>
            <a:r>
              <a:rPr lang="fa-IR" sz="2000" b="1" dirty="0">
                <a:cs typeface="2  Badr" panose="00000400000000000000" pitchFamily="2" charset="-78"/>
              </a:rPr>
              <a:t> </a:t>
            </a:r>
            <a:r>
              <a:rPr lang="fa-IR" sz="2000" b="1" dirty="0" err="1">
                <a:cs typeface="2  Badr" panose="00000400000000000000" pitchFamily="2" charset="-78"/>
              </a:rPr>
              <a:t>مـطالب</a:t>
            </a:r>
            <a:r>
              <a:rPr lang="fa-IR" sz="2000" b="1" dirty="0">
                <a:cs typeface="2  Badr" panose="00000400000000000000" pitchFamily="2" charset="-78"/>
              </a:rPr>
              <a:t> </a:t>
            </a:r>
            <a:r>
              <a:rPr lang="fa-IR" sz="2000" b="1" dirty="0" err="1">
                <a:cs typeface="2  Badr" panose="00000400000000000000" pitchFamily="2" charset="-78"/>
              </a:rPr>
              <a:t>دیـگری</a:t>
            </a:r>
            <a:r>
              <a:rPr lang="fa-IR" sz="2000" b="1" dirty="0">
                <a:cs typeface="2  Badr" panose="00000400000000000000" pitchFamily="2" charset="-78"/>
              </a:rPr>
              <a:t> </a:t>
            </a:r>
            <a:r>
              <a:rPr lang="fa-IR" sz="2000" b="1" dirty="0" err="1">
                <a:cs typeface="2  Badr" panose="00000400000000000000" pitchFamily="2" charset="-78"/>
              </a:rPr>
              <a:t>پرداخته‌اند</a:t>
            </a:r>
            <a:r>
              <a:rPr lang="fa-IR" sz="2000" b="1" dirty="0">
                <a:cs typeface="2  Badr" panose="00000400000000000000" pitchFamily="2" charset="-78"/>
              </a:rPr>
              <a:t> که ارتباطی با مدعای </a:t>
            </a:r>
            <a:r>
              <a:rPr lang="fa-IR" sz="2000" b="1" dirty="0" err="1">
                <a:cs typeface="2  Badr" panose="00000400000000000000" pitchFamily="2" charset="-78"/>
              </a:rPr>
              <a:t>نظریه‌ی</a:t>
            </a:r>
            <a:r>
              <a:rPr lang="fa-IR" sz="2000" b="1" dirty="0">
                <a:cs typeface="2  Badr" panose="00000400000000000000" pitchFamily="2" charset="-78"/>
              </a:rPr>
              <a:t> مزبور ندارد. مجددا تأکید </a:t>
            </a:r>
            <a:r>
              <a:rPr lang="fa-IR" sz="2000" b="1" dirty="0" err="1">
                <a:cs typeface="2  Badr" panose="00000400000000000000" pitchFamily="2" charset="-78"/>
              </a:rPr>
              <a:t>می‌شود</a:t>
            </a:r>
            <a:r>
              <a:rPr lang="fa-IR" sz="2000" b="1" dirty="0">
                <a:cs typeface="2  Badr" panose="00000400000000000000" pitchFamily="2" charset="-78"/>
              </a:rPr>
              <a:t> که نگارنده، طرفدار </a:t>
            </a:r>
            <a:r>
              <a:rPr lang="fa-IR" sz="2000" b="1" dirty="0" err="1">
                <a:cs typeface="2  Badr" panose="00000400000000000000" pitchFamily="2" charset="-78"/>
              </a:rPr>
              <a:t>اقـتصاد</a:t>
            </a:r>
            <a:r>
              <a:rPr lang="fa-IR" sz="2000" b="1" dirty="0">
                <a:cs typeface="2  Badr" panose="00000400000000000000" pitchFamily="2" charset="-78"/>
              </a:rPr>
              <a:t> </a:t>
            </a:r>
            <a:r>
              <a:rPr lang="fa-IR" sz="2000" b="1" dirty="0" err="1">
                <a:cs typeface="2  Badr" panose="00000400000000000000" pitchFamily="2" charset="-78"/>
              </a:rPr>
              <a:t>ربـوی</a:t>
            </a:r>
            <a:r>
              <a:rPr lang="fa-IR" sz="2000" b="1" dirty="0">
                <a:cs typeface="2  Badr" panose="00000400000000000000" pitchFamily="2" charset="-78"/>
              </a:rPr>
              <a:t> </a:t>
            </a:r>
            <a:r>
              <a:rPr lang="fa-IR" sz="2000" b="1" dirty="0" err="1">
                <a:cs typeface="2  Badr" panose="00000400000000000000" pitchFamily="2" charset="-78"/>
              </a:rPr>
              <a:t>نـیست</a:t>
            </a:r>
            <a:r>
              <a:rPr lang="fa-IR" sz="2000" b="1" dirty="0">
                <a:cs typeface="2  Badr" panose="00000400000000000000" pitchFamily="2" charset="-78"/>
              </a:rPr>
              <a:t>، اما برخورد انفعالی‌ و غیر علمی با نظریات توجیه </a:t>
            </a:r>
            <a:r>
              <a:rPr lang="fa-IR" sz="2000" b="1" dirty="0" err="1">
                <a:cs typeface="2  Badr" panose="00000400000000000000" pitchFamily="2" charset="-78"/>
              </a:rPr>
              <a:t>کننده‌ی</a:t>
            </a:r>
            <a:r>
              <a:rPr lang="fa-IR" sz="2000" b="1" dirty="0">
                <a:cs typeface="2  Badr" panose="00000400000000000000" pitchFamily="2" charset="-78"/>
              </a:rPr>
              <a:t> بهره را </a:t>
            </a:r>
            <a:r>
              <a:rPr lang="fa-IR" sz="2000" b="1" dirty="0" err="1">
                <a:cs typeface="2  Badr" panose="00000400000000000000" pitchFamily="2" charset="-78"/>
              </a:rPr>
              <a:t>شایسته‌ی</a:t>
            </a:r>
            <a:r>
              <a:rPr lang="fa-IR" sz="2000" b="1" dirty="0">
                <a:cs typeface="2  Badr" panose="00000400000000000000" pitchFamily="2" charset="-78"/>
              </a:rPr>
              <a:t> </a:t>
            </a:r>
            <a:r>
              <a:rPr lang="fa-IR" sz="2000" b="1" dirty="0" err="1">
                <a:cs typeface="2  Badr" panose="00000400000000000000" pitchFamily="2" charset="-78"/>
              </a:rPr>
              <a:t>ادبـیات</a:t>
            </a:r>
            <a:r>
              <a:rPr lang="fa-IR" sz="2000" b="1" dirty="0">
                <a:cs typeface="2  Badr" panose="00000400000000000000" pitchFamily="2" charset="-78"/>
              </a:rPr>
              <a:t> </a:t>
            </a:r>
            <a:r>
              <a:rPr lang="fa-IR" sz="2000" b="1" dirty="0" err="1">
                <a:cs typeface="2  Badr" panose="00000400000000000000" pitchFamily="2" charset="-78"/>
              </a:rPr>
              <a:t>اقـتصاد</a:t>
            </a:r>
            <a:r>
              <a:rPr lang="fa-IR" sz="2000" b="1" dirty="0">
                <a:cs typeface="2  Badr" panose="00000400000000000000" pitchFamily="2" charset="-78"/>
              </a:rPr>
              <a:t> اسلامی </a:t>
            </a:r>
            <a:r>
              <a:rPr lang="fa-IR" sz="2000" b="1" dirty="0" err="1">
                <a:cs typeface="2  Badr" panose="00000400000000000000" pitchFamily="2" charset="-78"/>
              </a:rPr>
              <a:t>نمی‌داند</a:t>
            </a:r>
            <a:r>
              <a:rPr lang="fa-IR" sz="2000" b="1" dirty="0">
                <a:cs typeface="2  Badr" panose="00000400000000000000" pitchFamily="2" charset="-78"/>
              </a:rPr>
              <a:t>.</a:t>
            </a:r>
          </a:p>
          <a:p>
            <a:pPr marL="0" indent="0" algn="just" rtl="1">
              <a:buNone/>
            </a:pPr>
            <a:endParaRPr lang="en-US" sz="2000" b="1" dirty="0">
              <a:cs typeface="2  Badr" panose="00000400000000000000" pitchFamily="2" charset="-78"/>
            </a:endParaRPr>
          </a:p>
        </p:txBody>
      </p:sp>
    </p:spTree>
    <p:extLst>
      <p:ext uri="{BB962C8B-B14F-4D97-AF65-F5344CB8AC3E}">
        <p14:creationId xmlns:p14="http://schemas.microsoft.com/office/powerpoint/2010/main" val="283818196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31820" y="2176529"/>
            <a:ext cx="11423560" cy="4327301"/>
          </a:xfrm>
        </p:spPr>
        <p:txBody>
          <a:bodyPr>
            <a:noAutofit/>
          </a:bodyPr>
          <a:lstStyle/>
          <a:p>
            <a:pPr algn="just" rtl="1"/>
            <a:r>
              <a:rPr lang="fa-IR" b="1" dirty="0">
                <a:cs typeface="2  Badr" panose="00000400000000000000" pitchFamily="2" charset="-78"/>
              </a:rPr>
              <a:t>4 ) آخرین محور از </a:t>
            </a:r>
            <a:r>
              <a:rPr lang="fa-IR" b="1" dirty="0" err="1">
                <a:cs typeface="2  Badr" panose="00000400000000000000" pitchFamily="2" charset="-78"/>
              </a:rPr>
              <a:t>پاسخ‌هایی</a:t>
            </a:r>
            <a:r>
              <a:rPr lang="fa-IR" b="1" dirty="0">
                <a:cs typeface="2  Badr" panose="00000400000000000000" pitchFamily="2" charset="-78"/>
              </a:rPr>
              <a:t> که به </a:t>
            </a:r>
            <a:r>
              <a:rPr lang="fa-IR" b="1" dirty="0" err="1">
                <a:cs typeface="2  Badr" panose="00000400000000000000" pitchFamily="2" charset="-78"/>
              </a:rPr>
              <a:t>نظریه‌ی</a:t>
            </a:r>
            <a:r>
              <a:rPr lang="fa-IR" b="1" dirty="0">
                <a:cs typeface="2  Badr" panose="00000400000000000000" pitchFamily="2" charset="-78"/>
              </a:rPr>
              <a:t> امساک داده شده است، این است که‌ حتی‌ اگر </a:t>
            </a:r>
            <a:r>
              <a:rPr lang="fa-IR" b="1" dirty="0" err="1">
                <a:cs typeface="2  Badr" panose="00000400000000000000" pitchFamily="2" charset="-78"/>
              </a:rPr>
              <a:t>اسـتحقاق</a:t>
            </a:r>
            <a:r>
              <a:rPr lang="fa-IR" b="1" dirty="0">
                <a:cs typeface="2  Badr" panose="00000400000000000000" pitchFamily="2" charset="-78"/>
              </a:rPr>
              <a:t> وامـ‌دهنده را در موردی که وی پول خود را برای تأمین مالی سرمایه گذاری در اختیار دیگری گذاشته </a:t>
            </a:r>
            <a:r>
              <a:rPr lang="fa-IR" b="1" dirty="0" err="1">
                <a:cs typeface="2  Badr" panose="00000400000000000000" pitchFamily="2" charset="-78"/>
              </a:rPr>
              <a:t>اسـت</a:t>
            </a:r>
            <a:r>
              <a:rPr lang="fa-IR" b="1" dirty="0">
                <a:cs typeface="2  Badr" panose="00000400000000000000" pitchFamily="2" charset="-78"/>
              </a:rPr>
              <a:t>، </a:t>
            </a:r>
            <a:r>
              <a:rPr lang="fa-IR" b="1" dirty="0" err="1">
                <a:cs typeface="2  Badr" panose="00000400000000000000" pitchFamily="2" charset="-78"/>
              </a:rPr>
              <a:t>بـرای</a:t>
            </a:r>
            <a:r>
              <a:rPr lang="fa-IR" b="1" dirty="0">
                <a:cs typeface="2  Badr" panose="00000400000000000000" pitchFamily="2" charset="-78"/>
              </a:rPr>
              <a:t> دریافت‌ پاداش‌ بپذیریم، باز هم مدعای </a:t>
            </a:r>
            <a:r>
              <a:rPr lang="fa-IR" b="1" dirty="0" err="1">
                <a:cs typeface="2  Badr" panose="00000400000000000000" pitchFamily="2" charset="-78"/>
              </a:rPr>
              <a:t>نـظریه‌ی</a:t>
            </a:r>
            <a:r>
              <a:rPr lang="fa-IR" b="1" dirty="0">
                <a:cs typeface="2  Badr" panose="00000400000000000000" pitchFamily="2" charset="-78"/>
              </a:rPr>
              <a:t>‌ </a:t>
            </a:r>
            <a:r>
              <a:rPr lang="fa-IR" b="1" dirty="0" err="1">
                <a:cs typeface="2  Badr" panose="00000400000000000000" pitchFamily="2" charset="-78"/>
              </a:rPr>
              <a:t>مـزبور</a:t>
            </a:r>
            <a:r>
              <a:rPr lang="fa-IR" b="1" dirty="0">
                <a:cs typeface="2  Badr" panose="00000400000000000000" pitchFamily="2" charset="-78"/>
              </a:rPr>
              <a:t>‌ </a:t>
            </a:r>
            <a:r>
              <a:rPr lang="fa-IR" b="1" dirty="0" err="1">
                <a:cs typeface="2  Badr" panose="00000400000000000000" pitchFamily="2" charset="-78"/>
              </a:rPr>
              <a:t>اثـبات</a:t>
            </a:r>
            <a:r>
              <a:rPr lang="fa-IR" b="1" dirty="0">
                <a:cs typeface="2  Badr" panose="00000400000000000000" pitchFamily="2" charset="-78"/>
              </a:rPr>
              <a:t> </a:t>
            </a:r>
            <a:r>
              <a:rPr lang="fa-IR" b="1" dirty="0" err="1">
                <a:cs typeface="2  Badr" panose="00000400000000000000" pitchFamily="2" charset="-78"/>
              </a:rPr>
              <a:t>نمی‌شود</a:t>
            </a:r>
            <a:r>
              <a:rPr lang="fa-IR" b="1" dirty="0">
                <a:cs typeface="2  Badr" panose="00000400000000000000" pitchFamily="2" charset="-78"/>
              </a:rPr>
              <a:t>، زیرا این نظریه به دنبال </a:t>
            </a:r>
            <a:r>
              <a:rPr lang="fa-IR" b="1" dirty="0" err="1">
                <a:cs typeface="2  Badr" panose="00000400000000000000" pitchFamily="2" charset="-78"/>
              </a:rPr>
              <a:t>اثـبات</a:t>
            </a:r>
            <a:r>
              <a:rPr lang="fa-IR" b="1" dirty="0">
                <a:cs typeface="2  Badr" panose="00000400000000000000" pitchFamily="2" charset="-78"/>
              </a:rPr>
              <a:t> </a:t>
            </a:r>
            <a:r>
              <a:rPr lang="fa-IR" b="1" dirty="0" err="1">
                <a:cs typeface="2  Badr" panose="00000400000000000000" pitchFamily="2" charset="-78"/>
              </a:rPr>
              <a:t>نـوع</a:t>
            </a:r>
            <a:r>
              <a:rPr lang="fa-IR" b="1" dirty="0">
                <a:cs typeface="2  Badr" panose="00000400000000000000" pitchFamily="2" charset="-78"/>
              </a:rPr>
              <a:t> خاصی از پاداش، یعنی بهره است و حال آن که راه دیگری </a:t>
            </a:r>
            <a:r>
              <a:rPr lang="fa-IR" b="1" dirty="0" smtClean="0">
                <a:cs typeface="2  Badr" panose="00000400000000000000" pitchFamily="2" charset="-78"/>
              </a:rPr>
              <a:t>برای </a:t>
            </a:r>
            <a:r>
              <a:rPr lang="fa-IR" b="1" dirty="0">
                <a:cs typeface="2  Badr" panose="00000400000000000000" pitchFamily="2" charset="-78"/>
              </a:rPr>
              <a:t>پاداش دهی‌ وجود‌ دارد و آن مشارکت‌ در‌ </a:t>
            </a:r>
            <a:r>
              <a:rPr lang="fa-IR" b="1" dirty="0" err="1">
                <a:cs typeface="2  Badr" panose="00000400000000000000" pitchFamily="2" charset="-78"/>
              </a:rPr>
              <a:t>سـود</a:t>
            </a:r>
            <a:r>
              <a:rPr lang="fa-IR" b="1" dirty="0">
                <a:cs typeface="2  Badr" panose="00000400000000000000" pitchFamily="2" charset="-78"/>
              </a:rPr>
              <a:t> </a:t>
            </a:r>
            <a:r>
              <a:rPr lang="fa-IR" b="1" dirty="0" err="1">
                <a:cs typeface="2  Badr" panose="00000400000000000000" pitchFamily="2" charset="-78"/>
              </a:rPr>
              <a:t>احـتمالی</a:t>
            </a:r>
            <a:r>
              <a:rPr lang="fa-IR" b="1" dirty="0">
                <a:cs typeface="2  Badr" panose="00000400000000000000" pitchFamily="2" charset="-78"/>
              </a:rPr>
              <a:t> حاصل سرمایه گذاری است و از </a:t>
            </a:r>
            <a:r>
              <a:rPr lang="fa-IR" b="1" dirty="0" err="1">
                <a:cs typeface="2  Badr" panose="00000400000000000000" pitchFamily="2" charset="-78"/>
              </a:rPr>
              <a:t>آنـجا</a:t>
            </a:r>
            <a:r>
              <a:rPr lang="fa-IR" b="1" dirty="0">
                <a:cs typeface="2  Badr" panose="00000400000000000000" pitchFamily="2" charset="-78"/>
              </a:rPr>
              <a:t> </a:t>
            </a:r>
            <a:r>
              <a:rPr lang="fa-IR" b="1" dirty="0" err="1">
                <a:cs typeface="2  Badr" panose="00000400000000000000" pitchFamily="2" charset="-78"/>
              </a:rPr>
              <a:t>کـه</a:t>
            </a:r>
            <a:r>
              <a:rPr lang="fa-IR" b="1" dirty="0">
                <a:cs typeface="2  Badr" panose="00000400000000000000" pitchFamily="2" charset="-78"/>
              </a:rPr>
              <a:t> این روش </a:t>
            </a:r>
            <a:r>
              <a:rPr lang="fa-IR" b="1" dirty="0" err="1">
                <a:cs typeface="2  Badr" panose="00000400000000000000" pitchFamily="2" charset="-78"/>
              </a:rPr>
              <a:t>مـتضمن</a:t>
            </a:r>
            <a:r>
              <a:rPr lang="fa-IR" b="1" dirty="0">
                <a:cs typeface="2  Badr" panose="00000400000000000000" pitchFamily="2" charset="-78"/>
              </a:rPr>
              <a:t> </a:t>
            </a:r>
            <a:r>
              <a:rPr lang="fa-IR" b="1" dirty="0" err="1">
                <a:cs typeface="2  Badr" panose="00000400000000000000" pitchFamily="2" charset="-78"/>
              </a:rPr>
              <a:t>نـفع</a:t>
            </a:r>
            <a:r>
              <a:rPr lang="fa-IR" b="1" dirty="0">
                <a:cs typeface="2  Badr" panose="00000400000000000000" pitchFamily="2" charset="-78"/>
              </a:rPr>
              <a:t> </a:t>
            </a:r>
            <a:r>
              <a:rPr lang="fa-IR" b="1" dirty="0" err="1">
                <a:cs typeface="2  Badr" panose="00000400000000000000" pitchFamily="2" charset="-78"/>
              </a:rPr>
              <a:t>اقـتصادی</a:t>
            </a:r>
            <a:r>
              <a:rPr lang="fa-IR" b="1" dirty="0">
                <a:cs typeface="2  Badr" panose="00000400000000000000" pitchFamily="2" charset="-78"/>
              </a:rPr>
              <a:t> جامعه نیز هست، </a:t>
            </a:r>
            <a:r>
              <a:rPr lang="fa-IR" b="1" dirty="0" err="1">
                <a:cs typeface="2  Badr" panose="00000400000000000000" pitchFamily="2" charset="-78"/>
              </a:rPr>
              <a:t>نظریه‌ی</a:t>
            </a:r>
            <a:r>
              <a:rPr lang="fa-IR" b="1" dirty="0">
                <a:cs typeface="2  Badr" panose="00000400000000000000" pitchFamily="2" charset="-78"/>
              </a:rPr>
              <a:t> امساک </a:t>
            </a:r>
            <a:r>
              <a:rPr lang="fa-IR" b="1" dirty="0" err="1">
                <a:cs typeface="2  Badr" panose="00000400000000000000" pitchFamily="2" charset="-78"/>
              </a:rPr>
              <a:t>نـمی</a:t>
            </a:r>
            <a:r>
              <a:rPr lang="fa-IR" b="1" dirty="0">
                <a:cs typeface="2  Badr" panose="00000400000000000000" pitchFamily="2" charset="-78"/>
              </a:rPr>
              <a:t> </a:t>
            </a:r>
            <a:r>
              <a:rPr lang="fa-IR" b="1" dirty="0" err="1">
                <a:cs typeface="2  Badr" panose="00000400000000000000" pitchFamily="2" charset="-78"/>
              </a:rPr>
              <a:t>تـواند</a:t>
            </a:r>
            <a:r>
              <a:rPr lang="fa-IR" b="1" dirty="0">
                <a:cs typeface="2  Badr" panose="00000400000000000000" pitchFamily="2" charset="-78"/>
              </a:rPr>
              <a:t> حقانیت وام دهنده را برای دریافت بهره اثبات‌ نماید.</a:t>
            </a:r>
          </a:p>
          <a:p>
            <a:pPr algn="just" rtl="1"/>
            <a:r>
              <a:rPr lang="fa-IR" b="1" dirty="0">
                <a:cs typeface="2  Badr" panose="00000400000000000000" pitchFamily="2" charset="-78"/>
              </a:rPr>
              <a:t>واقعیت این است که از این راه </a:t>
            </a:r>
            <a:r>
              <a:rPr lang="fa-IR" b="1" dirty="0" err="1">
                <a:cs typeface="2  Badr" panose="00000400000000000000" pitchFamily="2" charset="-78"/>
              </a:rPr>
              <a:t>نـمی</a:t>
            </a:r>
            <a:r>
              <a:rPr lang="fa-IR" b="1" dirty="0">
                <a:cs typeface="2  Badr" panose="00000400000000000000" pitchFamily="2" charset="-78"/>
              </a:rPr>
              <a:t> </a:t>
            </a:r>
            <a:r>
              <a:rPr lang="fa-IR" b="1" dirty="0" err="1">
                <a:cs typeface="2  Badr" panose="00000400000000000000" pitchFamily="2" charset="-78"/>
              </a:rPr>
              <a:t>تـوان</a:t>
            </a:r>
            <a:r>
              <a:rPr lang="fa-IR" b="1" dirty="0">
                <a:cs typeface="2  Badr" panose="00000400000000000000" pitchFamily="2" charset="-78"/>
              </a:rPr>
              <a:t> عدم استحقاق وام دهنده را نسبت به </a:t>
            </a:r>
            <a:r>
              <a:rPr lang="fa-IR" b="1" dirty="0" err="1">
                <a:cs typeface="2  Badr" panose="00000400000000000000" pitchFamily="2" charset="-78"/>
              </a:rPr>
              <a:t>دریـافت</a:t>
            </a:r>
            <a:r>
              <a:rPr lang="fa-IR" b="1" dirty="0">
                <a:cs typeface="2  Badr" panose="00000400000000000000" pitchFamily="2" charset="-78"/>
              </a:rPr>
              <a:t> بهره اثبات نمود. </a:t>
            </a:r>
            <a:r>
              <a:rPr lang="fa-IR" b="1" dirty="0" err="1">
                <a:cs typeface="2  Badr" panose="00000400000000000000" pitchFamily="2" charset="-78"/>
              </a:rPr>
              <a:t>حـداکثر</a:t>
            </a:r>
            <a:r>
              <a:rPr lang="fa-IR" b="1" dirty="0">
                <a:cs typeface="2  Badr" panose="00000400000000000000" pitchFamily="2" charset="-78"/>
              </a:rPr>
              <a:t> </a:t>
            </a:r>
            <a:r>
              <a:rPr lang="fa-IR" b="1" dirty="0" err="1">
                <a:cs typeface="2  Badr" panose="00000400000000000000" pitchFamily="2" charset="-78"/>
              </a:rPr>
              <a:t>چـیزی</a:t>
            </a:r>
            <a:r>
              <a:rPr lang="fa-IR" b="1" dirty="0">
                <a:cs typeface="2  Badr" panose="00000400000000000000" pitchFamily="2" charset="-78"/>
              </a:rPr>
              <a:t> که این پاسخ اثبات </a:t>
            </a:r>
            <a:r>
              <a:rPr lang="fa-IR" b="1" dirty="0" err="1">
                <a:cs typeface="2  Badr" panose="00000400000000000000" pitchFamily="2" charset="-78"/>
              </a:rPr>
              <a:t>مـی‌کند</a:t>
            </a:r>
            <a:r>
              <a:rPr lang="fa-IR" b="1" dirty="0">
                <a:cs typeface="2  Badr" panose="00000400000000000000" pitchFamily="2" charset="-78"/>
              </a:rPr>
              <a:t> </a:t>
            </a:r>
            <a:r>
              <a:rPr lang="fa-IR" b="1" dirty="0" err="1">
                <a:cs typeface="2  Badr" panose="00000400000000000000" pitchFamily="2" charset="-78"/>
              </a:rPr>
              <a:t>ایـن</a:t>
            </a:r>
            <a:r>
              <a:rPr lang="fa-IR" b="1" dirty="0">
                <a:cs typeface="2  Badr" panose="00000400000000000000" pitchFamily="2" charset="-78"/>
              </a:rPr>
              <a:t> است که‌ پرداخت‌ بهره به‌ وام دهنده تنها راه </a:t>
            </a:r>
            <a:r>
              <a:rPr lang="fa-IR" b="1" dirty="0" err="1">
                <a:cs typeface="2  Badr" panose="00000400000000000000" pitchFamily="2" charset="-78"/>
              </a:rPr>
              <a:t>پاداش‌دهی</a:t>
            </a:r>
            <a:r>
              <a:rPr lang="fa-IR" b="1" dirty="0">
                <a:cs typeface="2  Badr" panose="00000400000000000000" pitchFamily="2" charset="-78"/>
              </a:rPr>
              <a:t> به او نیست. مگر </a:t>
            </a:r>
            <a:r>
              <a:rPr lang="fa-IR" b="1" dirty="0" err="1">
                <a:cs typeface="2  Badr" panose="00000400000000000000" pitchFamily="2" charset="-78"/>
              </a:rPr>
              <a:t>نظریه‌ی</a:t>
            </a:r>
            <a:r>
              <a:rPr lang="fa-IR" b="1" dirty="0">
                <a:cs typeface="2  Badr" panose="00000400000000000000" pitchFamily="2" charset="-78"/>
              </a:rPr>
              <a:t> </a:t>
            </a:r>
            <a:r>
              <a:rPr lang="fa-IR" b="1" dirty="0" err="1">
                <a:cs typeface="2  Badr" panose="00000400000000000000" pitchFamily="2" charset="-78"/>
              </a:rPr>
              <a:t>امـساک</a:t>
            </a:r>
            <a:r>
              <a:rPr lang="fa-IR" b="1" dirty="0">
                <a:cs typeface="2  Badr" panose="00000400000000000000" pitchFamily="2" charset="-78"/>
              </a:rPr>
              <a:t> </a:t>
            </a:r>
            <a:r>
              <a:rPr lang="fa-IR" b="1" dirty="0" err="1">
                <a:cs typeface="2  Badr" panose="00000400000000000000" pitchFamily="2" charset="-78"/>
              </a:rPr>
              <a:t>مـدعی</a:t>
            </a:r>
            <a:r>
              <a:rPr lang="fa-IR" b="1" dirty="0">
                <a:cs typeface="2  Badr" panose="00000400000000000000" pitchFamily="2" charset="-78"/>
              </a:rPr>
              <a:t> است که تنها راه پاداش‌ </a:t>
            </a:r>
            <a:r>
              <a:rPr lang="fa-IR" b="1" dirty="0" err="1">
                <a:cs typeface="2  Badr" panose="00000400000000000000" pitchFamily="2" charset="-78"/>
              </a:rPr>
              <a:t>دهـی</a:t>
            </a:r>
            <a:r>
              <a:rPr lang="fa-IR" b="1" dirty="0">
                <a:cs typeface="2  Badr" panose="00000400000000000000" pitchFamily="2" charset="-78"/>
              </a:rPr>
              <a:t> </a:t>
            </a:r>
            <a:r>
              <a:rPr lang="fa-IR" b="1" dirty="0" err="1">
                <a:cs typeface="2  Badr" panose="00000400000000000000" pitchFamily="2" charset="-78"/>
              </a:rPr>
              <a:t>بـه</a:t>
            </a:r>
            <a:r>
              <a:rPr lang="fa-IR" b="1" dirty="0">
                <a:cs typeface="2  Badr" panose="00000400000000000000" pitchFamily="2" charset="-78"/>
              </a:rPr>
              <a:t> وام </a:t>
            </a:r>
            <a:r>
              <a:rPr lang="fa-IR" b="1" dirty="0" err="1">
                <a:cs typeface="2  Badr" panose="00000400000000000000" pitchFamily="2" charset="-78"/>
              </a:rPr>
              <a:t>دهـنده</a:t>
            </a:r>
            <a:r>
              <a:rPr lang="fa-IR" b="1" dirty="0">
                <a:cs typeface="2  Badr" panose="00000400000000000000" pitchFamily="2" charset="-78"/>
              </a:rPr>
              <a:t>، اعطای بهره </a:t>
            </a:r>
            <a:r>
              <a:rPr lang="fa-IR" b="1" dirty="0" err="1">
                <a:cs typeface="2  Badr" panose="00000400000000000000" pitchFamily="2" charset="-78"/>
              </a:rPr>
              <a:t>بـه</a:t>
            </a:r>
            <a:r>
              <a:rPr lang="fa-IR" b="1" dirty="0">
                <a:cs typeface="2  Badr" panose="00000400000000000000" pitchFamily="2" charset="-78"/>
              </a:rPr>
              <a:t> </a:t>
            </a:r>
            <a:r>
              <a:rPr lang="fa-IR" b="1" dirty="0" err="1">
                <a:cs typeface="2  Badr" panose="00000400000000000000" pitchFamily="2" charset="-78"/>
              </a:rPr>
              <a:t>اوسـت</a:t>
            </a:r>
            <a:r>
              <a:rPr lang="fa-IR" b="1" dirty="0">
                <a:cs typeface="2  Badr" panose="00000400000000000000" pitchFamily="2" charset="-78"/>
              </a:rPr>
              <a:t>؟ از کجای </a:t>
            </a:r>
            <a:r>
              <a:rPr lang="fa-IR" b="1" dirty="0" err="1">
                <a:cs typeface="2  Badr" panose="00000400000000000000" pitchFamily="2" charset="-78"/>
              </a:rPr>
              <a:t>نظریه‌ی</a:t>
            </a:r>
            <a:r>
              <a:rPr lang="fa-IR" b="1" dirty="0">
                <a:cs typeface="2  Badr" panose="00000400000000000000" pitchFamily="2" charset="-78"/>
              </a:rPr>
              <a:t>‌ امساک‌ </a:t>
            </a:r>
            <a:r>
              <a:rPr lang="fa-IR" b="1" dirty="0" err="1">
                <a:cs typeface="2  Badr" panose="00000400000000000000" pitchFamily="2" charset="-78"/>
              </a:rPr>
              <a:t>اسـتفاده</a:t>
            </a:r>
            <a:r>
              <a:rPr lang="fa-IR" b="1" dirty="0">
                <a:cs typeface="2  Badr" panose="00000400000000000000" pitchFamily="2" charset="-78"/>
              </a:rPr>
              <a:t>‌ </a:t>
            </a:r>
            <a:r>
              <a:rPr lang="fa-IR" b="1" dirty="0" err="1">
                <a:cs typeface="2  Badr" panose="00000400000000000000" pitchFamily="2" charset="-78"/>
              </a:rPr>
              <a:t>مـی‌شود</a:t>
            </a:r>
            <a:r>
              <a:rPr lang="fa-IR" b="1" dirty="0">
                <a:cs typeface="2  Badr" panose="00000400000000000000" pitchFamily="2" charset="-78"/>
              </a:rPr>
              <a:t> که فردی که محصول امساک خود را در اختیار دیگری قرار می‌دهد، فقط از طریق دریافت ‌‌</a:t>
            </a:r>
            <a:r>
              <a:rPr lang="fa-IR" b="1" dirty="0" err="1">
                <a:cs typeface="2  Badr" panose="00000400000000000000" pitchFamily="2" charset="-78"/>
              </a:rPr>
              <a:t>بـهره</a:t>
            </a:r>
            <a:r>
              <a:rPr lang="fa-IR" b="1" dirty="0">
                <a:cs typeface="2  Badr" panose="00000400000000000000" pitchFamily="2" charset="-78"/>
              </a:rPr>
              <a:t>‌ </a:t>
            </a:r>
            <a:r>
              <a:rPr lang="fa-IR" b="1" dirty="0" err="1">
                <a:cs typeface="2  Badr" panose="00000400000000000000" pitchFamily="2" charset="-78"/>
              </a:rPr>
              <a:t>مـی‌تواند</a:t>
            </a:r>
            <a:r>
              <a:rPr lang="fa-IR" b="1" dirty="0">
                <a:cs typeface="2  Badr" panose="00000400000000000000" pitchFamily="2" charset="-78"/>
              </a:rPr>
              <a:t> پاداش گیرد و پاداش گیری از </a:t>
            </a:r>
            <a:r>
              <a:rPr lang="fa-IR" b="1" dirty="0" err="1">
                <a:cs typeface="2  Badr" panose="00000400000000000000" pitchFamily="2" charset="-78"/>
              </a:rPr>
              <a:t>راه‌های</a:t>
            </a:r>
            <a:r>
              <a:rPr lang="fa-IR" b="1" dirty="0">
                <a:cs typeface="2  Badr" panose="00000400000000000000" pitchFamily="2" charset="-78"/>
              </a:rPr>
              <a:t> دیگر، از جمله </a:t>
            </a:r>
            <a:r>
              <a:rPr lang="fa-IR" b="1" dirty="0" err="1">
                <a:cs typeface="2  Badr" panose="00000400000000000000" pitchFamily="2" charset="-78"/>
              </a:rPr>
              <a:t>مـشارکت</a:t>
            </a:r>
            <a:r>
              <a:rPr lang="fa-IR" b="1" dirty="0">
                <a:cs typeface="2  Badr" panose="00000400000000000000" pitchFamily="2" charset="-78"/>
              </a:rPr>
              <a:t> در‌ </a:t>
            </a:r>
            <a:r>
              <a:rPr lang="fa-IR" b="1" dirty="0" err="1">
                <a:cs typeface="2  Badr" panose="00000400000000000000" pitchFamily="2" charset="-78"/>
              </a:rPr>
              <a:t>سـود</a:t>
            </a:r>
            <a:r>
              <a:rPr lang="fa-IR" b="1" dirty="0">
                <a:cs typeface="2  Badr" panose="00000400000000000000" pitchFamily="2" charset="-78"/>
              </a:rPr>
              <a:t>‌ احتمالی‌ </a:t>
            </a:r>
            <a:r>
              <a:rPr lang="fa-IR" b="1" dirty="0" err="1">
                <a:cs typeface="2  Badr" panose="00000400000000000000" pitchFamily="2" charset="-78"/>
              </a:rPr>
              <a:t>نـاشی</a:t>
            </a:r>
            <a:r>
              <a:rPr lang="fa-IR" b="1" dirty="0">
                <a:cs typeface="2  Badr" panose="00000400000000000000" pitchFamily="2" charset="-78"/>
              </a:rPr>
              <a:t> از </a:t>
            </a:r>
            <a:r>
              <a:rPr lang="fa-IR" b="1" dirty="0" err="1">
                <a:cs typeface="2  Badr" panose="00000400000000000000" pitchFamily="2" charset="-78"/>
              </a:rPr>
              <a:t>سـرمایه‌گذاری</a:t>
            </a:r>
            <a:r>
              <a:rPr lang="fa-IR" b="1" dirty="0">
                <a:cs typeface="2  Badr" panose="00000400000000000000" pitchFamily="2" charset="-78"/>
              </a:rPr>
              <a:t>، </a:t>
            </a:r>
            <a:r>
              <a:rPr lang="fa-IR" b="1" dirty="0" err="1">
                <a:cs typeface="2  Badr" panose="00000400000000000000" pitchFamily="2" charset="-78"/>
              </a:rPr>
              <a:t>مـوجه</a:t>
            </a:r>
            <a:r>
              <a:rPr lang="fa-IR" b="1" dirty="0">
                <a:cs typeface="2  Badr" panose="00000400000000000000" pitchFamily="2" charset="-78"/>
              </a:rPr>
              <a:t> و معقول نیست؟ </a:t>
            </a:r>
            <a:r>
              <a:rPr lang="fa-IR" b="1" dirty="0" err="1">
                <a:cs typeface="2  Badr" panose="00000400000000000000" pitchFamily="2" charset="-78"/>
              </a:rPr>
              <a:t>مدلول</a:t>
            </a:r>
            <a:r>
              <a:rPr lang="fa-IR" b="1" dirty="0">
                <a:cs typeface="2  Badr" panose="00000400000000000000" pitchFamily="2" charset="-78"/>
              </a:rPr>
              <a:t> </a:t>
            </a:r>
            <a:r>
              <a:rPr lang="fa-IR" b="1" dirty="0" err="1">
                <a:cs typeface="2  Badr" panose="00000400000000000000" pitchFamily="2" charset="-78"/>
              </a:rPr>
              <a:t>نـظریه‌ی</a:t>
            </a:r>
            <a:r>
              <a:rPr lang="fa-IR" b="1" dirty="0">
                <a:cs typeface="2  Badr" panose="00000400000000000000" pitchFamily="2" charset="-78"/>
              </a:rPr>
              <a:t> امساک فقط این است که وام‌ دهنده اگر در </a:t>
            </a:r>
            <a:r>
              <a:rPr lang="fa-IR" b="1" dirty="0" err="1">
                <a:cs typeface="2  Badr" panose="00000400000000000000" pitchFamily="2" charset="-78"/>
              </a:rPr>
              <a:t>ازای</a:t>
            </a:r>
            <a:r>
              <a:rPr lang="fa-IR" b="1" dirty="0">
                <a:cs typeface="2  Badr" panose="00000400000000000000" pitchFamily="2" charset="-78"/>
              </a:rPr>
              <a:t> چشم پوشی از کسب </a:t>
            </a:r>
            <a:r>
              <a:rPr lang="fa-IR" b="1" dirty="0" err="1">
                <a:cs typeface="2  Badr" panose="00000400000000000000" pitchFamily="2" charset="-78"/>
              </a:rPr>
              <a:t>مطلوبیت</a:t>
            </a:r>
            <a:r>
              <a:rPr lang="fa-IR" b="1" dirty="0">
                <a:cs typeface="2  Badr" panose="00000400000000000000" pitchFamily="2" charset="-78"/>
              </a:rPr>
              <a:t> ناشی از </a:t>
            </a:r>
            <a:r>
              <a:rPr lang="fa-IR" b="1" dirty="0" err="1">
                <a:cs typeface="2  Badr" panose="00000400000000000000" pitchFamily="2" charset="-78"/>
              </a:rPr>
              <a:t>راه‌های</a:t>
            </a:r>
            <a:r>
              <a:rPr lang="fa-IR" b="1" dirty="0">
                <a:cs typeface="2  Badr" panose="00000400000000000000" pitchFamily="2" charset="-78"/>
              </a:rPr>
              <a:t> </a:t>
            </a:r>
            <a:r>
              <a:rPr lang="fa-IR" b="1" dirty="0" err="1">
                <a:cs typeface="2  Badr" panose="00000400000000000000" pitchFamily="2" charset="-78"/>
              </a:rPr>
              <a:t>چـهارگانه‌ی</a:t>
            </a:r>
            <a:r>
              <a:rPr lang="fa-IR" b="1" dirty="0">
                <a:cs typeface="2  Badr" panose="00000400000000000000" pitchFamily="2" charset="-78"/>
              </a:rPr>
              <a:t>‌ </a:t>
            </a:r>
            <a:r>
              <a:rPr lang="fa-IR" b="1" dirty="0" err="1">
                <a:cs typeface="2  Badr" panose="00000400000000000000" pitchFamily="2" charset="-78"/>
              </a:rPr>
              <a:t>دیـگر</a:t>
            </a:r>
            <a:r>
              <a:rPr lang="fa-IR" b="1" dirty="0">
                <a:cs typeface="2  Badr" panose="00000400000000000000" pitchFamily="2" charset="-78"/>
              </a:rPr>
              <a:t> - غیر از‌ وام‌ دهی - از وام گیرنده مطالبه </a:t>
            </a:r>
            <a:r>
              <a:rPr lang="fa-IR" b="1" dirty="0" err="1">
                <a:cs typeface="2  Badr" panose="00000400000000000000" pitchFamily="2" charset="-78"/>
              </a:rPr>
              <a:t>نـوع</a:t>
            </a:r>
            <a:r>
              <a:rPr lang="fa-IR" b="1" dirty="0">
                <a:cs typeface="2  Badr" panose="00000400000000000000" pitchFamily="2" charset="-78"/>
              </a:rPr>
              <a:t> </a:t>
            </a:r>
            <a:r>
              <a:rPr lang="fa-IR" b="1" dirty="0" err="1">
                <a:cs typeface="2  Badr" panose="00000400000000000000" pitchFamily="2" charset="-78"/>
              </a:rPr>
              <a:t>خـاصی</a:t>
            </a:r>
            <a:r>
              <a:rPr lang="fa-IR" b="1" dirty="0">
                <a:cs typeface="2  Badr" panose="00000400000000000000" pitchFamily="2" charset="-78"/>
              </a:rPr>
              <a:t> از پاداش (</a:t>
            </a:r>
            <a:r>
              <a:rPr lang="fa-IR" b="1" dirty="0" err="1">
                <a:cs typeface="2  Badr" panose="00000400000000000000" pitchFamily="2" charset="-78"/>
              </a:rPr>
              <a:t>بـهره</a:t>
            </a:r>
            <a:r>
              <a:rPr lang="fa-IR" b="1" dirty="0">
                <a:cs typeface="2  Badr" panose="00000400000000000000" pitchFamily="2" charset="-78"/>
              </a:rPr>
              <a:t>) </a:t>
            </a:r>
            <a:r>
              <a:rPr lang="fa-IR" b="1" dirty="0" err="1">
                <a:cs typeface="2  Badr" panose="00000400000000000000" pitchFamily="2" charset="-78"/>
              </a:rPr>
              <a:t>نـماید</a:t>
            </a:r>
            <a:r>
              <a:rPr lang="fa-IR" b="1" dirty="0">
                <a:cs typeface="2  Badr" panose="00000400000000000000" pitchFamily="2" charset="-78"/>
              </a:rPr>
              <a:t>، </a:t>
            </a:r>
            <a:r>
              <a:rPr lang="fa-IR" b="1" dirty="0" err="1">
                <a:cs typeface="2  Badr" panose="00000400000000000000" pitchFamily="2" charset="-78"/>
              </a:rPr>
              <a:t>درخـواست</a:t>
            </a:r>
            <a:r>
              <a:rPr lang="fa-IR" b="1" dirty="0">
                <a:cs typeface="2  Badr" panose="00000400000000000000" pitchFamily="2" charset="-78"/>
              </a:rPr>
              <a:t> او عادلانه و موجه </a:t>
            </a:r>
            <a:r>
              <a:rPr lang="fa-IR" b="1" dirty="0" err="1">
                <a:cs typeface="2  Badr" panose="00000400000000000000" pitchFamily="2" charset="-78"/>
              </a:rPr>
              <a:t>اسـت</a:t>
            </a:r>
            <a:r>
              <a:rPr lang="fa-IR" b="1" dirty="0">
                <a:cs typeface="2  Badr" panose="00000400000000000000" pitchFamily="2" charset="-78"/>
              </a:rPr>
              <a:t>. </a:t>
            </a:r>
            <a:r>
              <a:rPr lang="fa-IR" b="1" dirty="0" err="1">
                <a:cs typeface="2  Badr" panose="00000400000000000000" pitchFamily="2" charset="-78"/>
              </a:rPr>
              <a:t>هـمچنان</a:t>
            </a:r>
            <a:r>
              <a:rPr lang="fa-IR" b="1" dirty="0">
                <a:cs typeface="2  Badr" panose="00000400000000000000" pitchFamily="2" charset="-78"/>
              </a:rPr>
              <a:t> که مشهود است، محور چهارم پاسخ </a:t>
            </a:r>
            <a:r>
              <a:rPr lang="fa-IR" b="1" dirty="0" err="1">
                <a:cs typeface="2  Badr" panose="00000400000000000000" pitchFamily="2" charset="-78"/>
              </a:rPr>
              <a:t>پاسخ</a:t>
            </a:r>
            <a:r>
              <a:rPr lang="fa-IR" b="1" dirty="0">
                <a:cs typeface="2  Badr" panose="00000400000000000000" pitchFamily="2" charset="-78"/>
              </a:rPr>
              <a:t> دهندگان </a:t>
            </a:r>
            <a:r>
              <a:rPr lang="fa-IR" b="1" dirty="0" err="1">
                <a:cs typeface="2  Badr" panose="00000400000000000000" pitchFamily="2" charset="-78"/>
              </a:rPr>
              <a:t>نظریه‌ی</a:t>
            </a:r>
            <a:r>
              <a:rPr lang="fa-IR" b="1" dirty="0">
                <a:cs typeface="2  Badr" panose="00000400000000000000" pitchFamily="2" charset="-78"/>
              </a:rPr>
              <a:t> امساک نیز، بدون‌ توجه به حرف </a:t>
            </a:r>
            <a:r>
              <a:rPr lang="fa-IR" b="1" dirty="0" err="1">
                <a:cs typeface="2  Badr" panose="00000400000000000000" pitchFamily="2" charset="-78"/>
              </a:rPr>
              <a:t>اصـلی</a:t>
            </a:r>
            <a:r>
              <a:rPr lang="fa-IR" b="1" dirty="0">
                <a:cs typeface="2  Badr" panose="00000400000000000000" pitchFamily="2" charset="-78"/>
              </a:rPr>
              <a:t> </a:t>
            </a:r>
            <a:r>
              <a:rPr lang="fa-IR" b="1" dirty="0" err="1">
                <a:cs typeface="2  Badr" panose="00000400000000000000" pitchFamily="2" charset="-78"/>
              </a:rPr>
              <a:t>نـظریه‌ی</a:t>
            </a:r>
            <a:r>
              <a:rPr lang="fa-IR" b="1" dirty="0">
                <a:cs typeface="2  Badr" panose="00000400000000000000" pitchFamily="2" charset="-78"/>
              </a:rPr>
              <a:t> </a:t>
            </a:r>
            <a:r>
              <a:rPr lang="fa-IR" b="1" dirty="0" err="1">
                <a:cs typeface="2  Badr" panose="00000400000000000000" pitchFamily="2" charset="-78"/>
              </a:rPr>
              <a:t>مـزبور</a:t>
            </a:r>
            <a:r>
              <a:rPr lang="fa-IR" b="1" dirty="0">
                <a:cs typeface="2  Badr" panose="00000400000000000000" pitchFamily="2" charset="-78"/>
              </a:rPr>
              <a:t> ارائه شده و با طرح </a:t>
            </a:r>
            <a:r>
              <a:rPr lang="fa-IR" b="1" dirty="0" err="1">
                <a:cs typeface="2  Badr" panose="00000400000000000000" pitchFamily="2" charset="-78"/>
              </a:rPr>
              <a:t>گزینه‌ی</a:t>
            </a:r>
            <a:r>
              <a:rPr lang="fa-IR" b="1" dirty="0">
                <a:cs typeface="2  Badr" panose="00000400000000000000" pitchFamily="2" charset="-78"/>
              </a:rPr>
              <a:t> سود در کنار </a:t>
            </a:r>
            <a:r>
              <a:rPr lang="fa-IR" b="1" dirty="0" err="1">
                <a:cs typeface="2  Badr" panose="00000400000000000000" pitchFamily="2" charset="-78"/>
              </a:rPr>
              <a:t>بـهره</a:t>
            </a:r>
            <a:r>
              <a:rPr lang="fa-IR" b="1" dirty="0">
                <a:cs typeface="2  Badr" panose="00000400000000000000" pitchFamily="2" charset="-78"/>
              </a:rPr>
              <a:t>، </a:t>
            </a:r>
            <a:r>
              <a:rPr lang="fa-IR" b="1" dirty="0" err="1">
                <a:cs typeface="2  Badr" panose="00000400000000000000" pitchFamily="2" charset="-78"/>
              </a:rPr>
              <a:t>عـملاً</a:t>
            </a:r>
            <a:r>
              <a:rPr lang="fa-IR" b="1" dirty="0">
                <a:cs typeface="2  Badr" panose="00000400000000000000" pitchFamily="2" charset="-78"/>
              </a:rPr>
              <a:t> </a:t>
            </a:r>
            <a:r>
              <a:rPr lang="fa-IR" b="1" dirty="0" err="1">
                <a:cs typeface="2  Badr" panose="00000400000000000000" pitchFamily="2" charset="-78"/>
              </a:rPr>
              <a:t>مـدعای</a:t>
            </a:r>
            <a:r>
              <a:rPr lang="fa-IR" b="1" dirty="0">
                <a:cs typeface="2  Badr" panose="00000400000000000000" pitchFamily="2" charset="-78"/>
              </a:rPr>
              <a:t> </a:t>
            </a:r>
            <a:r>
              <a:rPr lang="fa-IR" b="1" dirty="0" err="1">
                <a:cs typeface="2  Badr" panose="00000400000000000000" pitchFamily="2" charset="-78"/>
              </a:rPr>
              <a:t>نـظریه</a:t>
            </a:r>
            <a:r>
              <a:rPr lang="fa-IR" b="1" dirty="0">
                <a:cs typeface="2  Badr" panose="00000400000000000000" pitchFamily="2" charset="-78"/>
              </a:rPr>
              <a:t> را </a:t>
            </a:r>
            <a:r>
              <a:rPr lang="fa-IR" b="1" dirty="0" err="1">
                <a:cs typeface="2  Badr" panose="00000400000000000000" pitchFamily="2" charset="-78"/>
              </a:rPr>
              <a:t>بـدون</a:t>
            </a:r>
            <a:r>
              <a:rPr lang="fa-IR" b="1" dirty="0">
                <a:cs typeface="2  Badr" panose="00000400000000000000" pitchFamily="2" charset="-78"/>
              </a:rPr>
              <a:t> </a:t>
            </a:r>
            <a:r>
              <a:rPr lang="fa-IR" b="1" dirty="0" err="1">
                <a:cs typeface="2  Badr" panose="00000400000000000000" pitchFamily="2" charset="-78"/>
              </a:rPr>
              <a:t>پاسـخ</a:t>
            </a:r>
            <a:r>
              <a:rPr lang="fa-IR" b="1" dirty="0">
                <a:cs typeface="2  Badr" panose="00000400000000000000" pitchFamily="2" charset="-78"/>
              </a:rPr>
              <a:t> رها کرده است. در این که جایگزینی مشارکت در‌ سود‌ به جای بهره، منافع فراوانی برای اقتصاد دارد تردیدی نیست (و اتفاقا کسانی که با </a:t>
            </a:r>
            <a:r>
              <a:rPr lang="fa-IR" b="1" dirty="0" err="1">
                <a:cs typeface="2  Badr" panose="00000400000000000000" pitchFamily="2" charset="-78"/>
              </a:rPr>
              <a:t>مسأله‌ی</a:t>
            </a:r>
            <a:r>
              <a:rPr lang="fa-IR" b="1" dirty="0">
                <a:cs typeface="2  Badr" panose="00000400000000000000" pitchFamily="2" charset="-78"/>
              </a:rPr>
              <a:t> تحریم ربا به صورت </a:t>
            </a:r>
            <a:r>
              <a:rPr lang="fa-IR" b="1" dirty="0" err="1">
                <a:cs typeface="2  Badr" panose="00000400000000000000" pitchFamily="2" charset="-78"/>
              </a:rPr>
              <a:t>فـعال</a:t>
            </a:r>
            <a:r>
              <a:rPr lang="fa-IR" b="1" dirty="0">
                <a:cs typeface="2  Badr" panose="00000400000000000000" pitchFamily="2" charset="-78"/>
              </a:rPr>
              <a:t> - و نه انفعالی - برخورد </a:t>
            </a:r>
            <a:r>
              <a:rPr lang="fa-IR" b="1" dirty="0" err="1">
                <a:cs typeface="2  Badr" panose="00000400000000000000" pitchFamily="2" charset="-78"/>
              </a:rPr>
              <a:t>کرده‌اند</a:t>
            </a:r>
            <a:r>
              <a:rPr lang="fa-IR" b="1" dirty="0">
                <a:cs typeface="2  Badr" panose="00000400000000000000" pitchFamily="2" charset="-78"/>
              </a:rPr>
              <a:t>، به همین‌ امر‌ استناد </a:t>
            </a:r>
            <a:r>
              <a:rPr lang="fa-IR" b="1" dirty="0" err="1">
                <a:cs typeface="2  Badr" panose="00000400000000000000" pitchFamily="2" charset="-78"/>
              </a:rPr>
              <a:t>نموده‌اند</a:t>
            </a:r>
            <a:r>
              <a:rPr lang="fa-IR" b="1" dirty="0">
                <a:cs typeface="2  Badr" panose="00000400000000000000" pitchFamily="2" charset="-78"/>
              </a:rPr>
              <a:t>)، ولی این موضوع ربطی به سؤال جوهری </a:t>
            </a:r>
            <a:r>
              <a:rPr lang="fa-IR" b="1" dirty="0" err="1">
                <a:cs typeface="2  Badr" panose="00000400000000000000" pitchFamily="2" charset="-78"/>
              </a:rPr>
              <a:t>نظریه‌ی</a:t>
            </a:r>
            <a:r>
              <a:rPr lang="fa-IR" b="1" dirty="0">
                <a:cs typeface="2  Badr" panose="00000400000000000000" pitchFamily="2" charset="-78"/>
              </a:rPr>
              <a:t> امساک، که </a:t>
            </a:r>
            <a:r>
              <a:rPr lang="fa-IR" b="1" dirty="0" err="1">
                <a:cs typeface="2  Badr" panose="00000400000000000000" pitchFamily="2" charset="-78"/>
              </a:rPr>
              <a:t>می‌گوید</a:t>
            </a:r>
            <a:r>
              <a:rPr lang="fa-IR" b="1" dirty="0">
                <a:cs typeface="2  Badr" panose="00000400000000000000" pitchFamily="2" charset="-78"/>
              </a:rPr>
              <a:t> «وام دهنده به چه دلیلی «حق» دارد از وام گیرنده مطالبه بهره کند؟»، ندارد</a:t>
            </a:r>
            <a:r>
              <a:rPr lang="fa-IR" b="1" dirty="0" smtClean="0">
                <a:cs typeface="2  Badr" panose="00000400000000000000" pitchFamily="2" charset="-78"/>
              </a:rPr>
              <a:t>.</a:t>
            </a:r>
            <a:endParaRPr lang="fa-IR" b="1" dirty="0">
              <a:cs typeface="2  Badr" panose="00000400000000000000" pitchFamily="2" charset="-78"/>
            </a:endParaRPr>
          </a:p>
        </p:txBody>
      </p:sp>
    </p:spTree>
    <p:extLst>
      <p:ext uri="{BB962C8B-B14F-4D97-AF65-F5344CB8AC3E}">
        <p14:creationId xmlns:p14="http://schemas.microsoft.com/office/powerpoint/2010/main" val="24044151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نتیجه گیری</a:t>
            </a:r>
            <a:endParaRPr lang="en-US" dirty="0"/>
          </a:p>
        </p:txBody>
      </p:sp>
      <p:sp>
        <p:nvSpPr>
          <p:cNvPr id="3" name="Content Placeholder 2"/>
          <p:cNvSpPr>
            <a:spLocks noGrp="1"/>
          </p:cNvSpPr>
          <p:nvPr>
            <p:ph idx="1"/>
          </p:nvPr>
        </p:nvSpPr>
        <p:spPr>
          <a:xfrm>
            <a:off x="759854" y="2603499"/>
            <a:ext cx="11101588" cy="3874573"/>
          </a:xfrm>
        </p:spPr>
        <p:txBody>
          <a:bodyPr>
            <a:noAutofit/>
          </a:bodyPr>
          <a:lstStyle/>
          <a:p>
            <a:pPr algn="just" rtl="1"/>
            <a:r>
              <a:rPr lang="fa-IR" sz="2000" b="1" dirty="0">
                <a:cs typeface="2  Badr" panose="00000400000000000000" pitchFamily="2" charset="-78"/>
              </a:rPr>
              <a:t>در </a:t>
            </a:r>
            <a:r>
              <a:rPr lang="fa-IR" sz="2000" b="1" dirty="0" err="1">
                <a:cs typeface="2  Badr" panose="00000400000000000000" pitchFamily="2" charset="-78"/>
              </a:rPr>
              <a:t>مـسأله‌ی</a:t>
            </a:r>
            <a:r>
              <a:rPr lang="fa-IR" sz="2000" b="1" dirty="0">
                <a:cs typeface="2  Badr" panose="00000400000000000000" pitchFamily="2" charset="-78"/>
              </a:rPr>
              <a:t> </a:t>
            </a:r>
            <a:r>
              <a:rPr lang="fa-IR" sz="2000" b="1" dirty="0" err="1">
                <a:cs typeface="2  Badr" panose="00000400000000000000" pitchFamily="2" charset="-78"/>
              </a:rPr>
              <a:t>ربـا</a:t>
            </a:r>
            <a:r>
              <a:rPr lang="fa-IR" sz="2000" b="1" dirty="0">
                <a:cs typeface="2  Badr" panose="00000400000000000000" pitchFamily="2" charset="-78"/>
              </a:rPr>
              <a:t>، بحث در دو سطح باید پی گرفته شود: نخست باید معلوم شود فردی که پول خود را برای مدتی در اختیار دیگری قرار داده است،‌ منطقا‌ حق‌ دارد از وام گیرنده مطالبه‌ </a:t>
            </a:r>
            <a:r>
              <a:rPr lang="fa-IR" sz="2000" b="1" dirty="0" err="1">
                <a:cs typeface="2  Badr" panose="00000400000000000000" pitchFamily="2" charset="-78"/>
              </a:rPr>
              <a:t>مازادی</a:t>
            </a:r>
            <a:r>
              <a:rPr lang="fa-IR" sz="2000" b="1" dirty="0">
                <a:cs typeface="2  Badr" panose="00000400000000000000" pitchFamily="2" charset="-78"/>
              </a:rPr>
              <a:t>‌ به‌ نام بهره نماید یا </a:t>
            </a:r>
            <a:r>
              <a:rPr lang="fa-IR" sz="2000" b="1" dirty="0" err="1">
                <a:cs typeface="2  Badr" panose="00000400000000000000" pitchFamily="2" charset="-78"/>
              </a:rPr>
              <a:t>خـیر</a:t>
            </a:r>
            <a:r>
              <a:rPr lang="fa-IR" sz="2000" b="1" dirty="0">
                <a:cs typeface="2  Badr" panose="00000400000000000000" pitchFamily="2" charset="-78"/>
              </a:rPr>
              <a:t>؟ </a:t>
            </a:r>
            <a:r>
              <a:rPr lang="fa-IR" sz="2000" b="1" dirty="0" err="1">
                <a:cs typeface="2  Badr" panose="00000400000000000000" pitchFamily="2" charset="-78"/>
              </a:rPr>
              <a:t>سـطح</a:t>
            </a:r>
            <a:r>
              <a:rPr lang="fa-IR" sz="2000" b="1" dirty="0">
                <a:cs typeface="2  Badr" panose="00000400000000000000" pitchFamily="2" charset="-78"/>
              </a:rPr>
              <a:t> دوم بحث این</a:t>
            </a:r>
          </a:p>
          <a:p>
            <a:pPr algn="just" rtl="1"/>
            <a:r>
              <a:rPr lang="fa-IR" sz="2000" b="1" dirty="0">
                <a:cs typeface="2  Badr" panose="00000400000000000000" pitchFamily="2" charset="-78"/>
              </a:rPr>
              <a:t>است که بر فرض این که رفتار وام دهنده معقول و عادلانه‌ باشد،‌ آیا‌ تجویز رباخواری با مصالح عمومی اجتماع سازگار است‌ یا‌ </a:t>
            </a:r>
            <a:r>
              <a:rPr lang="fa-IR" sz="2000" b="1" dirty="0" err="1">
                <a:cs typeface="2  Badr" panose="00000400000000000000" pitchFamily="2" charset="-78"/>
              </a:rPr>
              <a:t>خـیر</a:t>
            </a:r>
            <a:r>
              <a:rPr lang="fa-IR" sz="2000" b="1" dirty="0">
                <a:cs typeface="2  Badr" panose="00000400000000000000" pitchFamily="2" charset="-78"/>
              </a:rPr>
              <a:t>؟ </a:t>
            </a:r>
            <a:r>
              <a:rPr lang="fa-IR" sz="2000" b="1" dirty="0" err="1">
                <a:cs typeface="2  Badr" panose="00000400000000000000" pitchFamily="2" charset="-78"/>
              </a:rPr>
              <a:t>بـنظر</a:t>
            </a:r>
            <a:r>
              <a:rPr lang="fa-IR" sz="2000" b="1" dirty="0">
                <a:cs typeface="2  Badr" panose="00000400000000000000" pitchFamily="2" charset="-78"/>
              </a:rPr>
              <a:t> </a:t>
            </a:r>
            <a:r>
              <a:rPr lang="fa-IR" sz="2000" b="1" dirty="0" err="1">
                <a:cs typeface="2  Badr" panose="00000400000000000000" pitchFamily="2" charset="-78"/>
              </a:rPr>
              <a:t>می‌رسد</a:t>
            </a:r>
            <a:r>
              <a:rPr lang="fa-IR" sz="2000" b="1" dirty="0">
                <a:cs typeface="2  Badr" panose="00000400000000000000" pitchFamily="2" charset="-78"/>
              </a:rPr>
              <a:t>، </a:t>
            </a:r>
            <a:r>
              <a:rPr lang="fa-IR" sz="2000" b="1" dirty="0" err="1">
                <a:cs typeface="2  Badr" panose="00000400000000000000" pitchFamily="2" charset="-78"/>
              </a:rPr>
              <a:t>همه‌ی</a:t>
            </a:r>
            <a:r>
              <a:rPr lang="fa-IR" sz="2000" b="1" dirty="0">
                <a:cs typeface="2  Badr" panose="00000400000000000000" pitchFamily="2" charset="-78"/>
              </a:rPr>
              <a:t> </a:t>
            </a:r>
            <a:r>
              <a:rPr lang="fa-IR" sz="2000" b="1" dirty="0" err="1">
                <a:cs typeface="2  Badr" panose="00000400000000000000" pitchFamily="2" charset="-78"/>
              </a:rPr>
              <a:t>تلاش‌هایی</a:t>
            </a:r>
            <a:r>
              <a:rPr lang="fa-IR" sz="2000" b="1" dirty="0">
                <a:cs typeface="2  Badr" panose="00000400000000000000" pitchFamily="2" charset="-78"/>
              </a:rPr>
              <a:t> که </a:t>
            </a:r>
            <a:r>
              <a:rPr lang="fa-IR" sz="2000" b="1" dirty="0" err="1">
                <a:cs typeface="2  Badr" panose="00000400000000000000" pitchFamily="2" charset="-78"/>
              </a:rPr>
              <a:t>بـرای</a:t>
            </a:r>
            <a:r>
              <a:rPr lang="fa-IR" sz="2000" b="1" dirty="0">
                <a:cs typeface="2  Badr" panose="00000400000000000000" pitchFamily="2" charset="-78"/>
              </a:rPr>
              <a:t> </a:t>
            </a:r>
            <a:r>
              <a:rPr lang="fa-IR" sz="2000" b="1" dirty="0" err="1">
                <a:cs typeface="2  Badr" panose="00000400000000000000" pitchFamily="2" charset="-78"/>
              </a:rPr>
              <a:t>اثـبات</a:t>
            </a:r>
            <a:r>
              <a:rPr lang="fa-IR" sz="2000" b="1" dirty="0">
                <a:cs typeface="2  Badr" panose="00000400000000000000" pitchFamily="2" charset="-78"/>
              </a:rPr>
              <a:t> علمی حرمت ربا مبذول </a:t>
            </a:r>
            <a:r>
              <a:rPr lang="fa-IR" sz="2000" b="1" dirty="0" err="1">
                <a:cs typeface="2  Badr" panose="00000400000000000000" pitchFamily="2" charset="-78"/>
              </a:rPr>
              <a:t>می‌شود</a:t>
            </a:r>
            <a:r>
              <a:rPr lang="fa-IR" sz="2000" b="1" dirty="0">
                <a:cs typeface="2  Badr" panose="00000400000000000000" pitchFamily="2" charset="-78"/>
              </a:rPr>
              <a:t>، باید در سطح دوم بحث متمرکز‌ گردد؛‌ چه‌ این که تا آنجا که به </a:t>
            </a:r>
            <a:r>
              <a:rPr lang="fa-IR" sz="2000" b="1" dirty="0" err="1">
                <a:cs typeface="2  Badr" panose="00000400000000000000" pitchFamily="2" charset="-78"/>
              </a:rPr>
              <a:t>حوزه‌ی</a:t>
            </a:r>
            <a:r>
              <a:rPr lang="fa-IR" sz="2000" b="1" dirty="0">
                <a:cs typeface="2  Badr" panose="00000400000000000000" pitchFamily="2" charset="-78"/>
              </a:rPr>
              <a:t> رفتار فردی مربوط‌ </a:t>
            </a:r>
            <a:r>
              <a:rPr lang="fa-IR" sz="2000" b="1" dirty="0" err="1">
                <a:cs typeface="2  Badr" panose="00000400000000000000" pitchFamily="2" charset="-78"/>
              </a:rPr>
              <a:t>می‌شود</a:t>
            </a:r>
            <a:r>
              <a:rPr lang="fa-IR" sz="2000" b="1" dirty="0">
                <a:cs typeface="2  Badr" panose="00000400000000000000" pitchFamily="2" charset="-78"/>
              </a:rPr>
              <a:t>، دلیلی </a:t>
            </a:r>
            <a:r>
              <a:rPr lang="fa-IR" sz="2000" b="1" dirty="0" err="1">
                <a:cs typeface="2  Badr" panose="00000400000000000000" pitchFamily="2" charset="-78"/>
              </a:rPr>
              <a:t>بـر</a:t>
            </a:r>
            <a:r>
              <a:rPr lang="fa-IR" sz="2000" b="1" dirty="0">
                <a:cs typeface="2  Badr" panose="00000400000000000000" pitchFamily="2" charset="-78"/>
              </a:rPr>
              <a:t> </a:t>
            </a:r>
            <a:r>
              <a:rPr lang="fa-IR" sz="2000" b="1" dirty="0" err="1">
                <a:cs typeface="2  Badr" panose="00000400000000000000" pitchFamily="2" charset="-78"/>
              </a:rPr>
              <a:t>نـاهنجار</a:t>
            </a:r>
            <a:r>
              <a:rPr lang="fa-IR" sz="2000" b="1" dirty="0">
                <a:cs typeface="2  Badr" panose="00000400000000000000" pitchFamily="2" charset="-78"/>
              </a:rPr>
              <a:t> بودن رفتار دریافت </a:t>
            </a:r>
            <a:r>
              <a:rPr lang="fa-IR" sz="2000" b="1" dirty="0" err="1">
                <a:cs typeface="2  Badr" panose="00000400000000000000" pitchFamily="2" charset="-78"/>
              </a:rPr>
              <a:t>کـننده‌ی</a:t>
            </a:r>
            <a:r>
              <a:rPr lang="fa-IR" sz="2000" b="1" dirty="0">
                <a:cs typeface="2  Badr" panose="00000400000000000000" pitchFamily="2" charset="-78"/>
              </a:rPr>
              <a:t> </a:t>
            </a:r>
            <a:r>
              <a:rPr lang="fa-IR" sz="2000" b="1" dirty="0" err="1">
                <a:cs typeface="2  Badr" panose="00000400000000000000" pitchFamily="2" charset="-78"/>
              </a:rPr>
              <a:t>بـهره</a:t>
            </a:r>
            <a:r>
              <a:rPr lang="fa-IR" sz="2000" b="1" dirty="0">
                <a:cs typeface="2  Badr" panose="00000400000000000000" pitchFamily="2" charset="-78"/>
              </a:rPr>
              <a:t>، حداقل در موارد خاصی از قبیل </a:t>
            </a:r>
            <a:r>
              <a:rPr lang="fa-IR" sz="2000" b="1" dirty="0" err="1">
                <a:cs typeface="2  Badr" panose="00000400000000000000" pitchFamily="2" charset="-78"/>
              </a:rPr>
              <a:t>وام‌هایی</a:t>
            </a:r>
            <a:r>
              <a:rPr lang="fa-IR" sz="2000" b="1" dirty="0">
                <a:cs typeface="2  Badr" panose="00000400000000000000" pitchFamily="2" charset="-78"/>
              </a:rPr>
              <a:t> که با‌ مقاصد‌ سرمایه‌ گذاری و تأمین مالی </a:t>
            </a:r>
            <a:r>
              <a:rPr lang="fa-IR" sz="2000" b="1" dirty="0" err="1">
                <a:cs typeface="2  Badr" panose="00000400000000000000" pitchFamily="2" charset="-78"/>
              </a:rPr>
              <a:t>فرایندهای</a:t>
            </a:r>
            <a:r>
              <a:rPr lang="fa-IR" sz="2000" b="1" dirty="0">
                <a:cs typeface="2  Badr" panose="00000400000000000000" pitchFamily="2" charset="-78"/>
              </a:rPr>
              <a:t> تولیدی اعطا </a:t>
            </a:r>
            <a:r>
              <a:rPr lang="fa-IR" sz="2000" b="1" dirty="0" err="1">
                <a:cs typeface="2  Badr" panose="00000400000000000000" pitchFamily="2" charset="-78"/>
              </a:rPr>
              <a:t>می‌شود</a:t>
            </a:r>
            <a:r>
              <a:rPr lang="fa-IR" sz="2000" b="1" dirty="0">
                <a:cs typeface="2  Badr" panose="00000400000000000000" pitchFamily="2" charset="-78"/>
              </a:rPr>
              <a:t>، اقامه نشده است.‌ از‌ این رو، اصرار برخی از </a:t>
            </a:r>
            <a:r>
              <a:rPr lang="fa-IR" sz="2000" b="1" dirty="0" err="1">
                <a:cs typeface="2  Badr" panose="00000400000000000000" pitchFamily="2" charset="-78"/>
              </a:rPr>
              <a:t>اندیشه‌وران</a:t>
            </a:r>
            <a:r>
              <a:rPr lang="fa-IR" sz="2000" b="1" dirty="0">
                <a:cs typeface="2  Badr" panose="00000400000000000000" pitchFamily="2" charset="-78"/>
              </a:rPr>
              <a:t> مسلمان بر ابطال نظریاتی که تنها و </a:t>
            </a:r>
            <a:r>
              <a:rPr lang="fa-IR" sz="2000" b="1" dirty="0" err="1">
                <a:cs typeface="2  Badr" panose="00000400000000000000" pitchFamily="2" charset="-78"/>
              </a:rPr>
              <a:t>تـنها</a:t>
            </a:r>
            <a:r>
              <a:rPr lang="fa-IR" sz="2000" b="1" dirty="0">
                <a:cs typeface="2  Badr" panose="00000400000000000000" pitchFamily="2" charset="-78"/>
              </a:rPr>
              <a:t> </a:t>
            </a:r>
            <a:r>
              <a:rPr lang="fa-IR" sz="2000" b="1" dirty="0" err="1">
                <a:cs typeface="2  Badr" panose="00000400000000000000" pitchFamily="2" charset="-78"/>
              </a:rPr>
              <a:t>بـا</a:t>
            </a:r>
            <a:r>
              <a:rPr lang="fa-IR" sz="2000" b="1" dirty="0">
                <a:cs typeface="2  Badr" panose="00000400000000000000" pitchFamily="2" charset="-78"/>
              </a:rPr>
              <a:t> هدف‌ توجیه‌ بهره‌ در </a:t>
            </a:r>
            <a:r>
              <a:rPr lang="fa-IR" sz="2000" b="1" dirty="0" err="1">
                <a:cs typeface="2  Badr" panose="00000400000000000000" pitchFamily="2" charset="-78"/>
              </a:rPr>
              <a:t>حوزه‌ی</a:t>
            </a:r>
            <a:r>
              <a:rPr lang="fa-IR" sz="2000" b="1" dirty="0">
                <a:cs typeface="2  Badr" panose="00000400000000000000" pitchFamily="2" charset="-78"/>
              </a:rPr>
              <a:t> فردی - و فارغ از ملاحظات اقتصادی و اجتماعی مترتب‌ بر‌ آن‌ - ارائه شده، نتایج قابل دفاعی به دست نداده است. به نظر </a:t>
            </a:r>
            <a:r>
              <a:rPr lang="fa-IR" sz="2000" b="1" dirty="0" err="1">
                <a:cs typeface="2  Badr" panose="00000400000000000000" pitchFamily="2" charset="-78"/>
              </a:rPr>
              <a:t>می‌رسد</a:t>
            </a:r>
            <a:r>
              <a:rPr lang="fa-IR" sz="2000" b="1" dirty="0">
                <a:cs typeface="2  Badr" panose="00000400000000000000" pitchFamily="2" charset="-78"/>
              </a:rPr>
              <a:t> استحکام‌ نظریات‌ مزبور‌ مانع از آن شده است </a:t>
            </a:r>
            <a:r>
              <a:rPr lang="fa-IR" sz="2000" b="1" dirty="0" err="1">
                <a:cs typeface="2  Badr" panose="00000400000000000000" pitchFamily="2" charset="-78"/>
              </a:rPr>
              <a:t>کـه</a:t>
            </a:r>
            <a:r>
              <a:rPr lang="fa-IR" sz="2000" b="1" dirty="0">
                <a:cs typeface="2  Badr" panose="00000400000000000000" pitchFamily="2" charset="-78"/>
              </a:rPr>
              <a:t> </a:t>
            </a:r>
            <a:r>
              <a:rPr lang="fa-IR" sz="2000" b="1" dirty="0" err="1">
                <a:cs typeface="2  Badr" panose="00000400000000000000" pitchFamily="2" charset="-78"/>
              </a:rPr>
              <a:t>ایـن</a:t>
            </a:r>
            <a:r>
              <a:rPr lang="fa-IR" sz="2000" b="1" dirty="0">
                <a:cs typeface="2  Badr" panose="00000400000000000000" pitchFamily="2" charset="-78"/>
              </a:rPr>
              <a:t> دسته از </a:t>
            </a:r>
            <a:r>
              <a:rPr lang="fa-IR" sz="2000" b="1" dirty="0" err="1">
                <a:cs typeface="2  Badr" panose="00000400000000000000" pitchFamily="2" charset="-78"/>
              </a:rPr>
              <a:t>انـدیشه‌وران</a:t>
            </a:r>
            <a:r>
              <a:rPr lang="fa-IR" sz="2000" b="1" dirty="0">
                <a:cs typeface="2  Badr" panose="00000400000000000000" pitchFamily="2" charset="-78"/>
              </a:rPr>
              <a:t> مسلمان بتوانند </a:t>
            </a:r>
            <a:r>
              <a:rPr lang="fa-IR" sz="2000" b="1" dirty="0" err="1">
                <a:cs typeface="2  Badr" panose="00000400000000000000" pitchFamily="2" charset="-78"/>
              </a:rPr>
              <a:t>پاسخ‌هایی</a:t>
            </a:r>
            <a:r>
              <a:rPr lang="fa-IR" sz="2000" b="1" dirty="0">
                <a:cs typeface="2  Badr" panose="00000400000000000000" pitchFamily="2" charset="-78"/>
              </a:rPr>
              <a:t> درخور‌ و مستند فراهم سازند. در </a:t>
            </a:r>
            <a:r>
              <a:rPr lang="fa-IR" sz="2000" b="1" dirty="0" err="1">
                <a:cs typeface="2  Badr" panose="00000400000000000000" pitchFamily="2" charset="-78"/>
              </a:rPr>
              <a:t>مقاله‌ی</a:t>
            </a:r>
            <a:r>
              <a:rPr lang="fa-IR" sz="2000" b="1" dirty="0">
                <a:cs typeface="2  Badr" panose="00000400000000000000" pitchFamily="2" charset="-78"/>
              </a:rPr>
              <a:t> حاضر به عنوان نمونه چگونگی برخورد برخی از‌ اقتصاددانان‌ </a:t>
            </a:r>
            <a:r>
              <a:rPr lang="fa-IR" sz="2000" b="1" dirty="0" err="1">
                <a:cs typeface="2  Badr" panose="00000400000000000000" pitchFamily="2" charset="-78"/>
              </a:rPr>
              <a:t>مـسلمان</a:t>
            </a:r>
            <a:r>
              <a:rPr lang="fa-IR" sz="2000" b="1" dirty="0">
                <a:cs typeface="2  Badr" panose="00000400000000000000" pitchFamily="2" charset="-78"/>
              </a:rPr>
              <a:t>‌ با یکی از نظریات بهره مورد بررسی قرار گرفته است</a:t>
            </a:r>
            <a:r>
              <a:rPr lang="fa-IR" sz="2000" b="1" dirty="0" smtClean="0">
                <a:cs typeface="2  Badr" panose="00000400000000000000" pitchFamily="2" charset="-78"/>
              </a:rPr>
              <a:t>.</a:t>
            </a:r>
            <a:endParaRPr lang="fa-IR" sz="2000" b="1" dirty="0">
              <a:cs typeface="2  Badr" panose="00000400000000000000" pitchFamily="2" charset="-78"/>
            </a:endParaRPr>
          </a:p>
        </p:txBody>
      </p:sp>
    </p:spTree>
    <p:extLst>
      <p:ext uri="{BB962C8B-B14F-4D97-AF65-F5344CB8AC3E}">
        <p14:creationId xmlns:p14="http://schemas.microsoft.com/office/powerpoint/2010/main" val="4553510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401</TotalTime>
  <Words>6131</Words>
  <Application>Microsoft Office PowerPoint</Application>
  <PresentationFormat>Custom</PresentationFormat>
  <Paragraphs>88</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Ion Boardroom</vt:lpstr>
      <vt:lpstr>بنام خدا</vt:lpstr>
      <vt:lpstr>رویکردهای اقتصاد دانان مسلمان در مسأله ی تحریم ربا </vt:lpstr>
      <vt:lpstr>مسأله‌ی تحریم ربا در دو سطح </vt:lpstr>
      <vt:lpstr>PowerPoint Presentation</vt:lpstr>
      <vt:lpstr>ریشه  نادرستی‌ اخذ بهره</vt:lpstr>
      <vt:lpstr>PowerPoint Presentation</vt:lpstr>
      <vt:lpstr>PowerPoint Presentation</vt:lpstr>
      <vt:lpstr>PowerPoint Presentation</vt:lpstr>
      <vt:lpstr>PowerPoint Presentation</vt:lpstr>
      <vt:lpstr>تفاوت دو رویکرد</vt:lpstr>
      <vt:lpstr>تـبیین‌ نـظریه‌ی‌ امساک</vt:lpstr>
      <vt:lpstr>PowerPoint Presentation</vt:lpstr>
      <vt:lpstr>PowerPoint Presentation</vt:lpstr>
      <vt:lpstr>نحوه پاسخ‌گویی مخالفان‌ بهره‌ به‌ نظریه‌ی امساک</vt:lpstr>
      <vt:lpstr>دکتر‌ نجات‌ الله صدیقی، در مقاله‌ای تحت عنوان‌ اندیشه‌ی‌ اقتصادی مسلمانان؛ بررسی متون معاصر، می‌نویسد:</vt:lpstr>
      <vt:lpstr>ادامه نقد موسویان به نظریه امساک</vt:lpstr>
      <vt:lpstr>نقد نظریه‌ی مزبور توسط بیضائی</vt:lpstr>
      <vt:lpstr>تلخیص و جمع بندی اظهارات پاسخ دهندگان</vt:lpstr>
      <vt:lpstr>PowerPoint Presentation</vt:lpstr>
      <vt:lpstr>PowerPoint Presentation</vt:lpstr>
      <vt:lpstr>بـررسی مـحورهای چهارگانه‌ی‌ ابطال نظریه‌ی امساک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نتیجه گیری</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mohsen</dc:creator>
  <cp:lastModifiedBy>Windows User</cp:lastModifiedBy>
  <cp:revision>20</cp:revision>
  <dcterms:created xsi:type="dcterms:W3CDTF">2018-04-17T03:51:16Z</dcterms:created>
  <dcterms:modified xsi:type="dcterms:W3CDTF">2020-05-13T20:00:29Z</dcterms:modified>
</cp:coreProperties>
</file>