
<file path=[Content_Types].xml><?xml version="1.0" encoding="utf-8"?>
<Types xmlns="http://schemas.openxmlformats.org/package/2006/content-types">
  <Default Extension="bin" ContentType="application/vnd.openxmlformats-officedocument.oleObject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8"/>
  </p:notesMasterIdLst>
  <p:sldIdLst>
    <p:sldId id="317" r:id="rId2"/>
    <p:sldId id="257" r:id="rId3"/>
    <p:sldId id="314" r:id="rId4"/>
    <p:sldId id="315" r:id="rId5"/>
    <p:sldId id="316" r:id="rId6"/>
    <p:sldId id="298" r:id="rId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6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5DA37D80-6434-44D0-A028-1B22A696006F}" styleName="Light Style 3 - Accent 2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265" autoAdjust="0"/>
    <p:restoredTop sz="94075" autoAdjust="0"/>
  </p:normalViewPr>
  <p:slideViewPr>
    <p:cSldViewPr snapToGrid="0">
      <p:cViewPr varScale="1">
        <p:scale>
          <a:sx n="69" d="100"/>
          <a:sy n="69" d="100"/>
        </p:scale>
        <p:origin x="810" y="6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wmf"/></Relationships>
</file>

<file path=ppt/drawings/_rels/vmlDrawing2.vml.rels><?xml version="1.0" encoding="UTF-8" standalone="yes"?>
<Relationships xmlns="http://schemas.openxmlformats.org/package/2006/relationships"><Relationship Id="rId3" Type="http://schemas.openxmlformats.org/officeDocument/2006/relationships/image" Target="../media/image5.wmf"/><Relationship Id="rId2" Type="http://schemas.openxmlformats.org/officeDocument/2006/relationships/image" Target="../media/image4.wmf"/><Relationship Id="rId1" Type="http://schemas.openxmlformats.org/officeDocument/2006/relationships/image" Target="../media/image3.wmf"/><Relationship Id="rId4" Type="http://schemas.openxmlformats.org/officeDocument/2006/relationships/image" Target="../media/image6.w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7.wmf"/></Relationships>
</file>

<file path=ppt/drawings/_rels/vmlDrawing4.vml.rels><?xml version="1.0" encoding="UTF-8" standalone="yes"?>
<Relationships xmlns="http://schemas.openxmlformats.org/package/2006/relationships"><Relationship Id="rId2" Type="http://schemas.openxmlformats.org/officeDocument/2006/relationships/image" Target="../media/image9.wmf"/><Relationship Id="rId1" Type="http://schemas.openxmlformats.org/officeDocument/2006/relationships/image" Target="../media/image8.wmf"/></Relationships>
</file>

<file path=ppt/drawings/_rels/vmlDrawing5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3C7C531-026D-45BF-AB8B-77CF5E6C2F80}" type="datetimeFigureOut">
              <a:rPr lang="en-US" smtClean="0"/>
              <a:pPr/>
              <a:t>3/4/2020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3F2243D-5C12-4A36-95E3-41AFF35CFA9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7213350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pPr/>
              <a:t>3/4/2020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9333688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pPr/>
              <a:t>3/4/2020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6226841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pPr/>
              <a:t>3/4/2020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091635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pPr/>
              <a:t>3/4/2020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0975825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pPr/>
              <a:t>3/4/2020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1173790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pPr/>
              <a:t>3/4/2020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1285132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pPr/>
              <a:t>3/4/2020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9009715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pPr/>
              <a:t>3/4/2020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0484230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pPr/>
              <a:t>3/4/2020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9309178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pPr/>
              <a:t>3/4/2020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7343807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pPr/>
              <a:t>3/4/2020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232655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0409256-BB9D-4EE1-978B-903609A03B5E}" type="datetimeFigureOut">
              <a:rPr lang="en-US" smtClean="0"/>
              <a:pPr/>
              <a:t>3/4/2020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12E791C-0A8C-41CF-A358-0882E33B6A3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5985624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2.wmf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wmf"/><Relationship Id="rId3" Type="http://schemas.openxmlformats.org/officeDocument/2006/relationships/oleObject" Target="../embeddings/oleObject2.bin"/><Relationship Id="rId7" Type="http://schemas.openxmlformats.org/officeDocument/2006/relationships/oleObject" Target="../embeddings/oleObject4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2.vml"/><Relationship Id="rId6" Type="http://schemas.openxmlformats.org/officeDocument/2006/relationships/image" Target="../media/image4.wmf"/><Relationship Id="rId5" Type="http://schemas.openxmlformats.org/officeDocument/2006/relationships/oleObject" Target="../embeddings/oleObject3.bin"/><Relationship Id="rId10" Type="http://schemas.openxmlformats.org/officeDocument/2006/relationships/image" Target="../media/image6.wmf"/><Relationship Id="rId4" Type="http://schemas.openxmlformats.org/officeDocument/2006/relationships/image" Target="../media/image3.wmf"/><Relationship Id="rId9" Type="http://schemas.openxmlformats.org/officeDocument/2006/relationships/oleObject" Target="../embeddings/oleObject5.bin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6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3.vml"/><Relationship Id="rId4" Type="http://schemas.openxmlformats.org/officeDocument/2006/relationships/image" Target="../media/image7.wm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7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4.vml"/><Relationship Id="rId6" Type="http://schemas.openxmlformats.org/officeDocument/2006/relationships/image" Target="../media/image9.wmf"/><Relationship Id="rId5" Type="http://schemas.openxmlformats.org/officeDocument/2006/relationships/oleObject" Target="../embeddings/oleObject8.bin"/><Relationship Id="rId4" Type="http://schemas.openxmlformats.org/officeDocument/2006/relationships/image" Target="../media/image8.wm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9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5.vml"/><Relationship Id="rId4" Type="http://schemas.openxmlformats.org/officeDocument/2006/relationships/image" Target="../media/image2.w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fa-IR" dirty="0" smtClean="0"/>
              <a:t>بنام خدا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7164819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4187" y="-477239"/>
            <a:ext cx="8591535" cy="35548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-1905" algn="ctr" rtl="1">
              <a:lnSpc>
                <a:spcPct val="200000"/>
              </a:lnSpc>
            </a:pPr>
            <a:r>
              <a:rPr lang="fa-IR" sz="6000" dirty="0" smtClean="0">
                <a:ln w="0"/>
                <a:solidFill>
                  <a:srgbClr val="00206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B Titr" panose="00000700000000000000" pitchFamily="2" charset="-78"/>
              </a:rPr>
              <a:t>ریاضی سال چهارم انسانی</a:t>
            </a:r>
          </a:p>
          <a:p>
            <a:pPr indent="-1905" algn="ctr" rtl="1">
              <a:lnSpc>
                <a:spcPct val="200000"/>
              </a:lnSpc>
            </a:pPr>
            <a:r>
              <a:rPr lang="fa-IR" sz="6000" dirty="0" smtClean="0">
                <a:ln w="0"/>
                <a:solidFill>
                  <a:srgbClr val="00206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B Titr" panose="00000700000000000000" pitchFamily="2" charset="-78"/>
              </a:rPr>
              <a:t>دنباله فیپوناچی(جلسه 6)</a:t>
            </a:r>
          </a:p>
        </p:txBody>
      </p:sp>
      <p:graphicFrame>
        <p:nvGraphicFramePr>
          <p:cNvPr id="2" name="Object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431580390"/>
              </p:ext>
            </p:extLst>
          </p:nvPr>
        </p:nvGraphicFramePr>
        <p:xfrm>
          <a:off x="4394200" y="2362200"/>
          <a:ext cx="914400" cy="2714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9489" name="Equation" r:id="rId3" imgW="914400" imgH="272160" progId="Equation.DSMT4">
                  <p:embed/>
                </p:oleObj>
              </mc:Choice>
              <mc:Fallback>
                <p:oleObj name="Equation" r:id="rId3" imgW="914400" imgH="272160" progId="Equation.DSMT4">
                  <p:embed/>
                  <p:pic>
                    <p:nvPicPr>
                      <p:cNvPr id="0" name="Picture 2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394200" y="2362200"/>
                        <a:ext cx="914400" cy="271463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69284528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406400" y="2798248"/>
            <a:ext cx="11599028" cy="32470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Low" rtl="1">
              <a:lnSpc>
                <a:spcPct val="150000"/>
              </a:lnSpc>
              <a:spcAft>
                <a:spcPts val="1000"/>
              </a:spcAft>
            </a:pPr>
            <a:r>
              <a:rPr lang="fa-IR" sz="2400" b="1" dirty="0" smtClean="0"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این دنباله از روی زاد و ولد خرگوش ها بدست آمده و دو جمله اول آن به خاطر خرگوش های نر و ماده هر دو یک می باشند و هر جمله آن برابر است با مجموع دو جمله قبلی آن جمله</a:t>
            </a:r>
          </a:p>
          <a:p>
            <a:pPr algn="justLow" rtl="1">
              <a:lnSpc>
                <a:spcPct val="150000"/>
              </a:lnSpc>
              <a:spcAft>
                <a:spcPts val="1000"/>
              </a:spcAft>
            </a:pPr>
            <a:endParaRPr lang="fa-IR" sz="2400" b="1" dirty="0">
              <a:latin typeface="Calibri" panose="020F0502020204030204" pitchFamily="34" charset="0"/>
              <a:ea typeface="Calibri" panose="020F0502020204030204" pitchFamily="34" charset="0"/>
              <a:cs typeface="B Nazanin" panose="00000400000000000000" pitchFamily="2" charset="-78"/>
            </a:endParaRPr>
          </a:p>
          <a:p>
            <a:pPr algn="justLow" rtl="1">
              <a:lnSpc>
                <a:spcPct val="150000"/>
              </a:lnSpc>
              <a:spcAft>
                <a:spcPts val="1000"/>
              </a:spcAft>
            </a:pPr>
            <a:r>
              <a:rPr lang="fa-IR" sz="2400" b="1" dirty="0" smtClean="0"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دنباله فیبوناچی قدرنسبت ندارد.</a:t>
            </a:r>
          </a:p>
          <a:p>
            <a:pPr algn="justLow" rtl="1">
              <a:lnSpc>
                <a:spcPct val="150000"/>
              </a:lnSpc>
              <a:spcAft>
                <a:spcPts val="1000"/>
              </a:spcAft>
            </a:pPr>
            <a:r>
              <a:rPr lang="fa-IR" sz="2400" b="1" dirty="0" smtClean="0"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دنباله فیبوناتچی جمله عمومی ندارد ولی ؟؟؟ ساختن آن به شرح زیر است.</a:t>
            </a:r>
          </a:p>
        </p:txBody>
      </p:sp>
      <p:graphicFrame>
        <p:nvGraphicFramePr>
          <p:cNvPr id="7" name="Object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701142855"/>
              </p:ext>
            </p:extLst>
          </p:nvPr>
        </p:nvGraphicFramePr>
        <p:xfrm>
          <a:off x="639686" y="4340866"/>
          <a:ext cx="3613000" cy="46835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7604" name="Equation" r:id="rId3" imgW="4114800" imgH="533160" progId="Equation.DSMT4">
                  <p:embed/>
                </p:oleObj>
              </mc:Choice>
              <mc:Fallback>
                <p:oleObj name="Equation" r:id="rId3" imgW="4114800" imgH="53316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639686" y="4340866"/>
                        <a:ext cx="3613000" cy="468352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2" name="Object 1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597099307"/>
              </p:ext>
            </p:extLst>
          </p:nvPr>
        </p:nvGraphicFramePr>
        <p:xfrm>
          <a:off x="639686" y="5679224"/>
          <a:ext cx="1972885" cy="40785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7605" name="Equation" r:id="rId5" imgW="2641320" imgH="545760" progId="Equation.DSMT4">
                  <p:embed/>
                </p:oleObj>
              </mc:Choice>
              <mc:Fallback>
                <p:oleObj name="Equation" r:id="rId5" imgW="2641320" imgH="54576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639686" y="5679224"/>
                        <a:ext cx="1972885" cy="407856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3" name="TextBox 12"/>
          <p:cNvSpPr txBox="1"/>
          <p:nvPr/>
        </p:nvSpPr>
        <p:spPr>
          <a:xfrm>
            <a:off x="27592" y="6063162"/>
            <a:ext cx="113211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a-IR" sz="2000" b="1" dirty="0" smtClean="0">
                <a:solidFill>
                  <a:srgbClr val="FF0000"/>
                </a:solidFill>
                <a:cs typeface="B Nazanin" panose="00000400000000000000" pitchFamily="2" charset="-78"/>
              </a:rPr>
              <a:t>هر جمله </a:t>
            </a:r>
            <a:endParaRPr lang="en-US" sz="2000" b="1" dirty="0">
              <a:solidFill>
                <a:srgbClr val="FF0000"/>
              </a:solidFill>
              <a:cs typeface="B Nazanin" panose="00000400000000000000" pitchFamily="2" charset="-78"/>
            </a:endParaRPr>
          </a:p>
        </p:txBody>
      </p:sp>
      <p:graphicFrame>
        <p:nvGraphicFramePr>
          <p:cNvPr id="14" name="Object 1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722938923"/>
              </p:ext>
            </p:extLst>
          </p:nvPr>
        </p:nvGraphicFramePr>
        <p:xfrm>
          <a:off x="1247321" y="6208834"/>
          <a:ext cx="292100" cy="228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7606" name="Equation" r:id="rId7" imgW="291960" imgH="228600" progId="Equation.DSMT4">
                  <p:embed/>
                </p:oleObj>
              </mc:Choice>
              <mc:Fallback>
                <p:oleObj name="Equation" r:id="rId7" imgW="291960" imgH="22860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1247321" y="6208834"/>
                        <a:ext cx="292100" cy="2286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5" name="TextBox 14"/>
          <p:cNvSpPr txBox="1"/>
          <p:nvPr/>
        </p:nvSpPr>
        <p:spPr>
          <a:xfrm>
            <a:off x="1480456" y="6123079"/>
            <a:ext cx="113211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a-IR" sz="2000" b="1" dirty="0" smtClean="0">
                <a:solidFill>
                  <a:srgbClr val="FF0000"/>
                </a:solidFill>
                <a:cs typeface="B Nazanin" panose="00000400000000000000" pitchFamily="2" charset="-78"/>
              </a:rPr>
              <a:t>جمله قبل</a:t>
            </a:r>
            <a:endParaRPr lang="en-US" sz="2000" b="1" dirty="0">
              <a:solidFill>
                <a:srgbClr val="FF0000"/>
              </a:solidFill>
              <a:cs typeface="B Nazanin" panose="00000400000000000000" pitchFamily="2" charset="-78"/>
            </a:endParaRPr>
          </a:p>
        </p:txBody>
      </p:sp>
      <p:graphicFrame>
        <p:nvGraphicFramePr>
          <p:cNvPr id="16" name="Object 1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672710342"/>
              </p:ext>
            </p:extLst>
          </p:nvPr>
        </p:nvGraphicFramePr>
        <p:xfrm>
          <a:off x="2446186" y="6203164"/>
          <a:ext cx="250371" cy="239939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7607" name="Equation" r:id="rId9" imgW="304560" imgH="291960" progId="Equation.DSMT4">
                  <p:embed/>
                </p:oleObj>
              </mc:Choice>
              <mc:Fallback>
                <p:oleObj name="Equation" r:id="rId9" imgW="304560" imgH="29196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10"/>
                      <a:stretch>
                        <a:fillRect/>
                      </a:stretch>
                    </p:blipFill>
                    <p:spPr>
                      <a:xfrm>
                        <a:off x="2446186" y="6203164"/>
                        <a:ext cx="250371" cy="239939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7" name="TextBox 16"/>
          <p:cNvSpPr txBox="1"/>
          <p:nvPr/>
        </p:nvSpPr>
        <p:spPr>
          <a:xfrm>
            <a:off x="2658607" y="6123078"/>
            <a:ext cx="159407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a-IR" sz="2000" b="1" dirty="0" smtClean="0">
                <a:solidFill>
                  <a:srgbClr val="FF0000"/>
                </a:solidFill>
                <a:cs typeface="B Nazanin" panose="00000400000000000000" pitchFamily="2" charset="-78"/>
              </a:rPr>
              <a:t>جمله ما قبل</a:t>
            </a:r>
            <a:endParaRPr lang="en-US" sz="2000" b="1" dirty="0">
              <a:solidFill>
                <a:srgbClr val="FF0000"/>
              </a:solidFill>
              <a:cs typeface="B Nazanin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349876842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592972" y="2101562"/>
            <a:ext cx="11599028" cy="6848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Low" rtl="1">
              <a:lnSpc>
                <a:spcPct val="150000"/>
              </a:lnSpc>
              <a:spcAft>
                <a:spcPts val="1000"/>
              </a:spcAft>
            </a:pPr>
            <a:r>
              <a:rPr lang="fa-IR" sz="2800" b="1" dirty="0" smtClean="0"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فرمول مجموع جملات دنباله فیپوناتچی به شرح زیر است:</a:t>
            </a:r>
          </a:p>
        </p:txBody>
      </p:sp>
      <p:graphicFrame>
        <p:nvGraphicFramePr>
          <p:cNvPr id="4" name="Object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637246686"/>
              </p:ext>
            </p:extLst>
          </p:nvPr>
        </p:nvGraphicFramePr>
        <p:xfrm>
          <a:off x="467179" y="3381831"/>
          <a:ext cx="2566307" cy="44676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8615" name="Equation" r:id="rId3" imgW="3136680" imgH="545760" progId="Equation.DSMT4">
                  <p:embed/>
                </p:oleObj>
              </mc:Choice>
              <mc:Fallback>
                <p:oleObj name="Equation" r:id="rId3" imgW="3136680" imgH="54576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467179" y="3381831"/>
                        <a:ext cx="2566307" cy="446766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42357352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377371" y="2304762"/>
            <a:ext cx="11599028" cy="22339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Low" rtl="1">
              <a:lnSpc>
                <a:spcPct val="150000"/>
              </a:lnSpc>
              <a:spcAft>
                <a:spcPts val="1000"/>
              </a:spcAft>
            </a:pPr>
            <a:r>
              <a:rPr lang="fa-IR" sz="2800" b="1" dirty="0" smtClean="0"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مجموع مربعات جملات دنباله فیپوناتچی به شرح زیر است</a:t>
            </a:r>
          </a:p>
          <a:p>
            <a:pPr algn="justLow" rtl="1">
              <a:lnSpc>
                <a:spcPct val="150000"/>
              </a:lnSpc>
              <a:spcAft>
                <a:spcPts val="1000"/>
              </a:spcAft>
            </a:pPr>
            <a:endParaRPr lang="fa-IR" sz="2800" b="1" dirty="0">
              <a:latin typeface="Calibri" panose="020F0502020204030204" pitchFamily="34" charset="0"/>
              <a:ea typeface="Calibri" panose="020F0502020204030204" pitchFamily="34" charset="0"/>
              <a:cs typeface="B Nazanin" panose="00000400000000000000" pitchFamily="2" charset="-78"/>
            </a:endParaRPr>
          </a:p>
          <a:p>
            <a:pPr algn="justLow" rtl="1">
              <a:lnSpc>
                <a:spcPct val="150000"/>
              </a:lnSpc>
              <a:spcAft>
                <a:spcPts val="1000"/>
              </a:spcAft>
            </a:pPr>
            <a:r>
              <a:rPr lang="fa-IR" sz="2800" b="1" dirty="0" smtClean="0"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قاعده جمع اندیس ها دردنباله فیبوناتچی به شرح زیر است.</a:t>
            </a:r>
            <a:endParaRPr lang="fa-IR" sz="2800" b="1" dirty="0">
              <a:latin typeface="Calibri" panose="020F0502020204030204" pitchFamily="34" charset="0"/>
              <a:ea typeface="Calibri" panose="020F0502020204030204" pitchFamily="34" charset="0"/>
              <a:cs typeface="B Nazanin" panose="00000400000000000000" pitchFamily="2" charset="-78"/>
            </a:endParaRPr>
          </a:p>
        </p:txBody>
      </p:sp>
      <p:graphicFrame>
        <p:nvGraphicFramePr>
          <p:cNvPr id="3" name="Object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741384691"/>
              </p:ext>
            </p:extLst>
          </p:nvPr>
        </p:nvGraphicFramePr>
        <p:xfrm>
          <a:off x="1655537" y="3259279"/>
          <a:ext cx="5500006" cy="55117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6578" name="Equation" r:id="rId3" imgW="5956200" imgH="596880" progId="Equation.DSMT4">
                  <p:embed/>
                </p:oleObj>
              </mc:Choice>
              <mc:Fallback>
                <p:oleObj name="Equation" r:id="rId3" imgW="5956200" imgH="59688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1655537" y="3259279"/>
                        <a:ext cx="5500006" cy="551173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" name="Object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263137540"/>
              </p:ext>
            </p:extLst>
          </p:nvPr>
        </p:nvGraphicFramePr>
        <p:xfrm>
          <a:off x="1655537" y="4974290"/>
          <a:ext cx="3544208" cy="51893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6579" name="Equation" r:id="rId5" imgW="4076640" imgH="596880" progId="Equation.DSMT4">
                  <p:embed/>
                </p:oleObj>
              </mc:Choice>
              <mc:Fallback>
                <p:oleObj name="Equation" r:id="rId5" imgW="4076640" imgH="59688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655537" y="4974290"/>
                        <a:ext cx="3544208" cy="518934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94886315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08910" y="729295"/>
            <a:ext cx="8591535" cy="38087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-1905" algn="ctr" rtl="1">
              <a:lnSpc>
                <a:spcPct val="200000"/>
              </a:lnSpc>
            </a:pPr>
            <a:r>
              <a:rPr lang="fa-IR" sz="13800" dirty="0" smtClean="0">
                <a:ln w="0"/>
                <a:solidFill>
                  <a:srgbClr val="00206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B Titr" panose="00000700000000000000" pitchFamily="2" charset="-78"/>
              </a:rPr>
              <a:t>پایان</a:t>
            </a:r>
            <a:endParaRPr lang="en-US" sz="13800" dirty="0">
              <a:ln w="0"/>
              <a:solidFill>
                <a:srgbClr val="002060"/>
              </a:solidFill>
              <a:effectLst>
                <a:reflection blurRad="6350" stA="53000" endA="300" endPos="35500" dir="5400000" sy="-90000" algn="bl" rotWithShape="0"/>
              </a:effectLst>
              <a:latin typeface="Times New Roman" panose="02020603050405020304" pitchFamily="18" charset="0"/>
              <a:ea typeface="Times New Roman" panose="02020603050405020304" pitchFamily="18" charset="0"/>
              <a:cs typeface="B Titr" panose="00000700000000000000" pitchFamily="2" charset="-78"/>
            </a:endParaRPr>
          </a:p>
        </p:txBody>
      </p:sp>
      <p:graphicFrame>
        <p:nvGraphicFramePr>
          <p:cNvPr id="2" name="Object 1"/>
          <p:cNvGraphicFramePr>
            <a:graphicFrameLocks noChangeAspect="1"/>
          </p:cNvGraphicFramePr>
          <p:nvPr>
            <p:extLst/>
          </p:nvPr>
        </p:nvGraphicFramePr>
        <p:xfrm>
          <a:off x="4394200" y="2362200"/>
          <a:ext cx="914400" cy="2714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9711" name="Equation" r:id="rId3" imgW="914400" imgH="272160" progId="Equation.DSMT4">
                  <p:embed/>
                </p:oleObj>
              </mc:Choice>
              <mc:Fallback>
                <p:oleObj name="Equation" r:id="rId3" imgW="914400" imgH="272160" progId="Equation.DSMT4">
                  <p:embed/>
                  <p:pic>
                    <p:nvPicPr>
                      <p:cNvPr id="0" name="Picture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394200" y="2362200"/>
                        <a:ext cx="914400" cy="271463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14891826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895</TotalTime>
  <Words>108</Words>
  <Application>Microsoft Office PowerPoint</Application>
  <PresentationFormat>Widescreen</PresentationFormat>
  <Paragraphs>15</Paragraphs>
  <Slides>6</Slides>
  <Notes>0</Notes>
  <HiddenSlides>0</HiddenSlides>
  <MMClips>0</MMClips>
  <ScaleCrop>false</ScaleCrop>
  <HeadingPairs>
    <vt:vector size="8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4" baseType="lpstr">
      <vt:lpstr>Arial</vt:lpstr>
      <vt:lpstr>B Nazanin</vt:lpstr>
      <vt:lpstr>B Titr</vt:lpstr>
      <vt:lpstr>Calibri</vt:lpstr>
      <vt:lpstr>Calibri Light</vt:lpstr>
      <vt:lpstr>Times New Roman</vt:lpstr>
      <vt:lpstr>Office Theme</vt:lpstr>
      <vt:lpstr>Equation</vt:lpstr>
      <vt:lpstr>بنام خدا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Alireza Golestan</dc:creator>
  <cp:lastModifiedBy>Windows User</cp:lastModifiedBy>
  <cp:revision>149</cp:revision>
  <dcterms:created xsi:type="dcterms:W3CDTF">2015-07-06T05:06:21Z</dcterms:created>
  <dcterms:modified xsi:type="dcterms:W3CDTF">2020-03-04T18:38:27Z</dcterms:modified>
</cp:coreProperties>
</file>