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6" r:id="rId3"/>
    <p:sldId id="272" r:id="rId4"/>
    <p:sldId id="273" r:id="rId5"/>
    <p:sldId id="274" r:id="rId6"/>
    <p:sldId id="27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-378" y="11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455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819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869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934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501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720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378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210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352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13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13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D503F-E1E9-4DCB-A4B0-A2AAAE9AEC3F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08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231619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25769" y="832780"/>
            <a:ext cx="8937938" cy="835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a-IR" sz="6000" dirty="0" smtClean="0">
                <a:solidFill>
                  <a:srgbClr val="C00000"/>
                </a:solidFill>
                <a:cs typeface="B Titr" panose="00000700000000000000" pitchFamily="2" charset="-78"/>
              </a:rPr>
              <a:t>زیست و آزمایشگاه دوم تجربی</a:t>
            </a:r>
          </a:p>
          <a:p>
            <a:pPr algn="ctr">
              <a:lnSpc>
                <a:spcPct val="300000"/>
              </a:lnSpc>
            </a:pPr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دستگاه گوارش انسان ، </a:t>
            </a:r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معده</a:t>
            </a:r>
            <a:endParaRPr lang="fa-IR" sz="54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0233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17715" y="1483380"/>
            <a:ext cx="667746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معده</a:t>
            </a:r>
            <a:r>
              <a:rPr lang="fa-IR" sz="2400" b="1" dirty="0" smtClean="0">
                <a:cs typeface="B Nazanin" panose="00000400000000000000" pitchFamily="2" charset="-78"/>
              </a:rPr>
              <a:t>		گوارش غذا	    کیموس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ترشحات		    موسین</a:t>
            </a:r>
          </a:p>
          <a:p>
            <a:pPr algn="r" rtl="1">
              <a:lnSpc>
                <a:spcPct val="4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	   غدد مجاور پیلور</a:t>
            </a:r>
          </a:p>
          <a:p>
            <a:pPr algn="r" rtl="1">
              <a:lnSpc>
                <a:spcPct val="5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	   غدد دور از پیلور</a:t>
            </a:r>
          </a:p>
          <a:p>
            <a:pPr algn="r" rtl="1">
              <a:lnSpc>
                <a:spcPct val="3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	 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10528029" y="2129611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188584" y="2110792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10528029" y="2124239"/>
            <a:ext cx="645459" cy="737322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8188584" y="2861561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6363" y="1911301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>
                <a:cs typeface="B Nazanin" panose="00000400000000000000" pitchFamily="2" charset="-78"/>
              </a:rPr>
              <a:t>سلولهای سراسری سطح معده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ضخیم </a:t>
            </a:r>
            <a:r>
              <a:rPr lang="fa-IR" sz="2000" b="1" dirty="0">
                <a:cs typeface="B Nazanin" panose="00000400000000000000" pitchFamily="2" charset="-78"/>
              </a:rPr>
              <a:t>،‌ چسبنده ، قلیایی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لغزنده </a:t>
            </a:r>
            <a:r>
              <a:rPr lang="fa-IR" sz="2000" b="1" dirty="0">
                <a:cs typeface="B Nazanin" panose="00000400000000000000" pitchFamily="2" charset="-78"/>
              </a:rPr>
              <a:t>کردن سطح </a:t>
            </a:r>
            <a:r>
              <a:rPr lang="fa-IR" sz="2000" b="1" dirty="0" smtClean="0">
                <a:cs typeface="B Nazanin" panose="00000400000000000000" pitchFamily="2" charset="-78"/>
              </a:rPr>
              <a:t>معده و حفاظت از معده در برابر شیره معده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366534" y="2879443"/>
            <a:ext cx="481578" cy="102744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774363" y="3629890"/>
            <a:ext cx="235100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سلول های اصلی پپتیک 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18131" y="3850686"/>
            <a:ext cx="83584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آنزیم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778622" y="4180161"/>
            <a:ext cx="2552708" cy="1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194449" y="3616443"/>
            <a:ext cx="1650665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>
                <a:cs typeface="B Nazanin" panose="00000400000000000000" pitchFamily="2" charset="-78"/>
              </a:rPr>
              <a:t>پپسینوژن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رنین : 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0341" y="4746270"/>
            <a:ext cx="37539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گاسترین  : محرک ترشح </a:t>
            </a:r>
            <a:r>
              <a:rPr lang="en-US" sz="2000" b="1" dirty="0" err="1" smtClean="0">
                <a:cs typeface="B Nazanin" panose="00000400000000000000" pitchFamily="2" charset="-78"/>
              </a:rPr>
              <a:t>HCl</a:t>
            </a:r>
            <a:r>
              <a:rPr lang="fa-IR" sz="2000" b="1" dirty="0" smtClean="0">
                <a:cs typeface="B Nazanin" panose="00000400000000000000" pitchFamily="2" charset="-78"/>
              </a:rPr>
              <a:t>  و آنزیم ها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778622" y="4183888"/>
            <a:ext cx="2552708" cy="910861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ight Brace 11"/>
          <p:cNvSpPr/>
          <p:nvPr/>
        </p:nvSpPr>
        <p:spPr>
          <a:xfrm>
            <a:off x="6692218" y="2043556"/>
            <a:ext cx="482854" cy="1277837"/>
          </a:xfrm>
          <a:prstGeom prst="rightBrace">
            <a:avLst>
              <a:gd name="adj1" fmla="val 8333"/>
              <a:gd name="adj2" fmla="val 66514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Brace 23"/>
          <p:cNvSpPr/>
          <p:nvPr/>
        </p:nvSpPr>
        <p:spPr>
          <a:xfrm>
            <a:off x="2781637" y="3695855"/>
            <a:ext cx="241427" cy="897779"/>
          </a:xfrm>
          <a:prstGeom prst="rightBrace">
            <a:avLst>
              <a:gd name="adj1" fmla="val 8333"/>
              <a:gd name="adj2" fmla="val 515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104718" y="5394395"/>
            <a:ext cx="59346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آنزیم + </a:t>
            </a:r>
            <a:r>
              <a:rPr lang="en-US" sz="2000" b="1" dirty="0" err="1" smtClean="0">
                <a:cs typeface="B Nazanin" panose="00000400000000000000" pitchFamily="2" charset="-78"/>
              </a:rPr>
              <a:t>HCl</a:t>
            </a:r>
            <a:r>
              <a:rPr lang="fa-IR" sz="2000" b="1" dirty="0" smtClean="0">
                <a:cs typeface="B Nazanin" panose="00000400000000000000" pitchFamily="2" charset="-78"/>
              </a:rPr>
              <a:t> + فاکتور داخلی معده</a:t>
            </a:r>
          </a:p>
          <a:p>
            <a:pPr algn="r" rtl="1">
              <a:lnSpc>
                <a:spcPct val="150000"/>
              </a:lnSpc>
            </a:pP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فاکتور داخلی معده           حفظ         و کمک به جذب آن در روده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26" name="Right Brace 25"/>
          <p:cNvSpPr/>
          <p:nvPr/>
        </p:nvSpPr>
        <p:spPr>
          <a:xfrm>
            <a:off x="6004651" y="5453336"/>
            <a:ext cx="241427" cy="897779"/>
          </a:xfrm>
          <a:prstGeom prst="rightBrace">
            <a:avLst>
              <a:gd name="adj1" fmla="val 8333"/>
              <a:gd name="adj2" fmla="val 515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3684237"/>
              </p:ext>
            </p:extLst>
          </p:nvPr>
        </p:nvGraphicFramePr>
        <p:xfrm>
          <a:off x="2917721" y="6351115"/>
          <a:ext cx="418334" cy="418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3" imgW="228600" imgH="228600" progId="Equation.DSMT4">
                  <p:embed/>
                </p:oleObj>
              </mc:Choice>
              <mc:Fallback>
                <p:oleObj name="Equation" r:id="rId3" imgW="2286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17721" y="6351115"/>
                        <a:ext cx="418334" cy="4183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7" name="Straight Arrow Connector 26"/>
          <p:cNvCxnSpPr/>
          <p:nvPr/>
        </p:nvCxnSpPr>
        <p:spPr>
          <a:xfrm flipH="1" flipV="1">
            <a:off x="3861557" y="6644536"/>
            <a:ext cx="365760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3336055" y="5994514"/>
            <a:ext cx="16466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600" b="1" dirty="0" smtClean="0">
                <a:cs typeface="B Nazanin" panose="00000400000000000000" pitchFamily="2" charset="-78"/>
              </a:rPr>
              <a:t>سلول های حاشیه ای</a:t>
            </a:r>
            <a:endParaRPr lang="en-US" sz="1600" dirty="0"/>
          </a:p>
        </p:txBody>
      </p:sp>
      <p:sp>
        <p:nvSpPr>
          <p:cNvPr id="29" name="Right Bracket 28"/>
          <p:cNvSpPr/>
          <p:nvPr/>
        </p:nvSpPr>
        <p:spPr>
          <a:xfrm rot="5400000">
            <a:off x="4109155" y="4751656"/>
            <a:ext cx="91126" cy="2399239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40341" y="5389801"/>
            <a:ext cx="2579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پپسین فعال            پپسینوژن</a:t>
            </a:r>
            <a:endParaRPr lang="en-US" sz="1600" dirty="0"/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1059979" y="5611392"/>
            <a:ext cx="457200" cy="1969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009496" y="5308579"/>
            <a:ext cx="558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cs typeface="B Nazanin" panose="00000400000000000000" pitchFamily="2" charset="-78"/>
              </a:rPr>
              <a:t>HCl</a:t>
            </a:r>
            <a:r>
              <a:rPr lang="fa-IR" b="1" dirty="0"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sp>
        <p:nvSpPr>
          <p:cNvPr id="37" name="Curved Down Arrow 36"/>
          <p:cNvSpPr/>
          <p:nvPr/>
        </p:nvSpPr>
        <p:spPr>
          <a:xfrm rot="10800000">
            <a:off x="1008113" y="5731391"/>
            <a:ext cx="548074" cy="217927"/>
          </a:xfrm>
          <a:prstGeom prst="curved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157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17715" y="1483380"/>
            <a:ext cx="667746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حرکات معده </a:t>
            </a:r>
            <a:r>
              <a:rPr lang="fa-IR" sz="2400" b="1" dirty="0" smtClean="0">
                <a:cs typeface="B Nazanin" panose="00000400000000000000" pitchFamily="2" charset="-78"/>
              </a:rPr>
              <a:t>		چند دقیقه پس از ورود غذا به معده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</a:t>
            </a:r>
          </a:p>
          <a:p>
            <a:pPr algn="r" rtl="1">
              <a:lnSpc>
                <a:spcPct val="30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3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در پایان گوارش</a:t>
            </a: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	 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9620185" y="2116164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9520518" y="2110792"/>
            <a:ext cx="745127" cy="2797384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6038276" y="2859760"/>
            <a:ext cx="286168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امواج دودی از کاردیا آرام تر</a:t>
            </a:r>
            <a:endParaRPr lang="en-US" sz="2200" dirty="0"/>
          </a:p>
        </p:txBody>
      </p:sp>
      <p:sp>
        <p:nvSpPr>
          <p:cNvPr id="30" name="Rectangle 29"/>
          <p:cNvSpPr/>
          <p:nvPr/>
        </p:nvSpPr>
        <p:spPr>
          <a:xfrm>
            <a:off x="3783611" y="2859759"/>
            <a:ext cx="150393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پیلور شدیدتر</a:t>
            </a:r>
            <a:endParaRPr lang="en-US" sz="2200" dirty="0"/>
          </a:p>
        </p:txBody>
      </p:sp>
      <p:sp>
        <p:nvSpPr>
          <p:cNvPr id="33" name="Rectangle 32"/>
          <p:cNvSpPr/>
          <p:nvPr/>
        </p:nvSpPr>
        <p:spPr>
          <a:xfrm>
            <a:off x="810806" y="2542364"/>
            <a:ext cx="2555507" cy="10656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نرم شدن غذا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مخلوط شدن غذا با شیره</a:t>
            </a:r>
            <a:endParaRPr lang="en-US" sz="2200" dirty="0"/>
          </a:p>
        </p:txBody>
      </p:sp>
      <p:sp>
        <p:nvSpPr>
          <p:cNvPr id="34" name="Rectangle 33"/>
          <p:cNvSpPr/>
          <p:nvPr/>
        </p:nvSpPr>
        <p:spPr>
          <a:xfrm>
            <a:off x="1882590" y="4477289"/>
            <a:ext cx="485300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شدید	     حرکت کیموس به سمت دوازدهه</a:t>
            </a:r>
            <a:endParaRPr lang="en-US" sz="2200" dirty="0"/>
          </a:p>
        </p:txBody>
      </p:sp>
      <p:sp>
        <p:nvSpPr>
          <p:cNvPr id="35" name="Rectangle 34"/>
          <p:cNvSpPr/>
          <p:nvPr/>
        </p:nvSpPr>
        <p:spPr>
          <a:xfrm>
            <a:off x="158369" y="5238142"/>
            <a:ext cx="658064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تخلیه کیموس به دوازدهه	  حجم کیموس در معده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	         		  حجم </a:t>
            </a:r>
            <a:r>
              <a:rPr lang="fa-IR" sz="2200" b="1" dirty="0">
                <a:solidFill>
                  <a:prstClr val="black"/>
                </a:solidFill>
                <a:cs typeface="B Nazanin" panose="00000400000000000000" pitchFamily="2" charset="-78"/>
              </a:rPr>
              <a:t>کیموس در دوازدهه </a:t>
            </a:r>
            <a:endParaRPr lang="fa-IR" sz="22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200" b="1" dirty="0">
                <a:solidFill>
                  <a:prstClr val="black"/>
                </a:solidFill>
                <a:cs typeface="B Nazanin" panose="00000400000000000000" pitchFamily="2" charset="-78"/>
              </a:rPr>
              <a:t>	</a:t>
            </a: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		  ترکیبات شمیایی کیموس در دوازدهه</a:t>
            </a:r>
            <a:endParaRPr lang="en-US" sz="2200" dirty="0"/>
          </a:p>
        </p:txBody>
      </p:sp>
      <p:cxnSp>
        <p:nvCxnSpPr>
          <p:cNvPr id="38" name="Straight Arrow Connector 37"/>
          <p:cNvCxnSpPr/>
          <p:nvPr/>
        </p:nvCxnSpPr>
        <p:spPr>
          <a:xfrm flipH="1" flipV="1">
            <a:off x="5382117" y="3075202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5535574" y="4701959"/>
            <a:ext cx="457200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 flipV="1">
            <a:off x="6735594" y="4667027"/>
            <a:ext cx="839398" cy="250378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6869183" y="4917405"/>
            <a:ext cx="705811" cy="54721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ight Brace 42"/>
          <p:cNvSpPr/>
          <p:nvPr/>
        </p:nvSpPr>
        <p:spPr>
          <a:xfrm>
            <a:off x="3756136" y="5284323"/>
            <a:ext cx="323496" cy="1297916"/>
          </a:xfrm>
          <a:prstGeom prst="rightBrace">
            <a:avLst>
              <a:gd name="adj1" fmla="val 8333"/>
              <a:gd name="adj2" fmla="val 179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Brace 43"/>
          <p:cNvSpPr/>
          <p:nvPr/>
        </p:nvSpPr>
        <p:spPr>
          <a:xfrm>
            <a:off x="3377013" y="2639759"/>
            <a:ext cx="241427" cy="897779"/>
          </a:xfrm>
          <a:prstGeom prst="rightBrace">
            <a:avLst>
              <a:gd name="adj1" fmla="val 8333"/>
              <a:gd name="adj2" fmla="val 515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180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32840" y="1939714"/>
            <a:ext cx="667746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استفراغ</a:t>
            </a:r>
            <a:r>
              <a:rPr lang="fa-IR" sz="2400" b="1" dirty="0" smtClean="0">
                <a:cs typeface="B Nazanin" panose="00000400000000000000" pitchFamily="2" charset="-78"/>
              </a:rPr>
              <a:t>		</a:t>
            </a: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</a:t>
            </a:r>
          </a:p>
          <a:p>
            <a:pPr algn="r" rtl="1">
              <a:lnSpc>
                <a:spcPct val="300000"/>
              </a:lnSpc>
            </a:pPr>
            <a:endParaRPr lang="fa-IR" sz="24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2112" y="1981918"/>
            <a:ext cx="10001457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یک انعکاس دفاعی</a:t>
            </a:r>
          </a:p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تخلیه محتویات معده و ابتدای روده ی باریک از راه دهان</a:t>
            </a:r>
          </a:p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علت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: تحریک گلو – گیرنده های معده و روده – بیماریها</a:t>
            </a:r>
          </a:p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مراحل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            یک دم عمیق – بسته شدن حنجره و بالارفتن زبان کوچک : </a:t>
            </a: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شروع</a:t>
            </a:r>
          </a:p>
          <a:p>
            <a:pPr lvl="0" algn="r" rtl="1">
              <a:lnSpc>
                <a:spcPct val="200000"/>
              </a:lnSpc>
            </a:pP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	 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       انقباض ماهیچه های شکم و سینه : فشار بر معده و تخلیه محتویات : </a:t>
            </a: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ادامه و پایان</a:t>
            </a:r>
            <a:endParaRPr lang="fa-IR" sz="24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  <p:sp>
        <p:nvSpPr>
          <p:cNvPr id="18" name="Right Brace 17"/>
          <p:cNvSpPr/>
          <p:nvPr/>
        </p:nvSpPr>
        <p:spPr>
          <a:xfrm>
            <a:off x="8733293" y="4449429"/>
            <a:ext cx="354437" cy="1838829"/>
          </a:xfrm>
          <a:prstGeom prst="rightBrace">
            <a:avLst>
              <a:gd name="adj1" fmla="val 8333"/>
              <a:gd name="adj2" fmla="val 179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Bracket 19"/>
          <p:cNvSpPr/>
          <p:nvPr/>
        </p:nvSpPr>
        <p:spPr>
          <a:xfrm>
            <a:off x="10133569" y="2106314"/>
            <a:ext cx="333031" cy="4181943"/>
          </a:xfrm>
          <a:prstGeom prst="rightBracke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706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7468169"/>
      </p:ext>
    </p:extLst>
  </p:cSld>
  <p:clrMapOvr>
    <a:masterClrMapping/>
  </p:clrMapOvr>
</p:sld>
</file>

<file path=ppt/theme/theme1.xml><?xml version="1.0" encoding="utf-8"?>
<a:theme xmlns:a="http://schemas.openxmlformats.org/drawingml/2006/main" name="olgoo   (4)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olgoo   (4)</Template>
  <TotalTime>217</TotalTime>
  <Words>142</Words>
  <Application>Microsoft Office PowerPoint</Application>
  <PresentationFormat>Custom</PresentationFormat>
  <Paragraphs>41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olgoo   (4)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26</cp:revision>
  <dcterms:created xsi:type="dcterms:W3CDTF">2015-11-12T04:57:08Z</dcterms:created>
  <dcterms:modified xsi:type="dcterms:W3CDTF">2020-05-27T22:10:23Z</dcterms:modified>
</cp:coreProperties>
</file>