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708" r:id="rId4"/>
    <p:sldMasterId id="2147483720" r:id="rId5"/>
    <p:sldMasterId id="2147483732" r:id="rId6"/>
    <p:sldMasterId id="2147483744" r:id="rId7"/>
  </p:sldMasterIdLst>
  <p:sldIdLst>
    <p:sldId id="300" r:id="rId8"/>
    <p:sldId id="256" r:id="rId9"/>
    <p:sldId id="282" r:id="rId10"/>
    <p:sldId id="285" r:id="rId11"/>
    <p:sldId id="283" r:id="rId12"/>
    <p:sldId id="284" r:id="rId13"/>
    <p:sldId id="267" r:id="rId14"/>
    <p:sldId id="268" r:id="rId15"/>
    <p:sldId id="271" r:id="rId16"/>
    <p:sldId id="287" r:id="rId17"/>
    <p:sldId id="288" r:id="rId18"/>
    <p:sldId id="289" r:id="rId19"/>
    <p:sldId id="290" r:id="rId20"/>
    <p:sldId id="291" r:id="rId21"/>
    <p:sldId id="292" r:id="rId22"/>
    <p:sldId id="296" r:id="rId23"/>
    <p:sldId id="299" r:id="rId24"/>
    <p:sldId id="294" r:id="rId25"/>
    <p:sldId id="298" r:id="rId26"/>
    <p:sldId id="272" r:id="rId27"/>
    <p:sldId id="273" r:id="rId28"/>
    <p:sldId id="274" r:id="rId29"/>
    <p:sldId id="297" r:id="rId30"/>
    <p:sldId id="257" r:id="rId31"/>
    <p:sldId id="258" r:id="rId32"/>
    <p:sldId id="259" r:id="rId33"/>
    <p:sldId id="260" r:id="rId34"/>
    <p:sldId id="261" r:id="rId35"/>
    <p:sldId id="262" r:id="rId36"/>
    <p:sldId id="263" r:id="rId37"/>
    <p:sldId id="264" r:id="rId38"/>
    <p:sldId id="265" r:id="rId39"/>
    <p:sldId id="266" r:id="rId40"/>
    <p:sldId id="275" r:id="rId41"/>
    <p:sldId id="276" r:id="rId42"/>
    <p:sldId id="277" r:id="rId43"/>
    <p:sldId id="278" r:id="rId44"/>
    <p:sldId id="279" r:id="rId45"/>
    <p:sldId id="280" r:id="rId46"/>
    <p:sldId id="281"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EB2F8F-2CD8-45EB-8994-40556CA146C4}"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2648023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EB2F8F-2CD8-45EB-8994-40556CA146C4}"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3648470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EB2F8F-2CD8-45EB-8994-40556CA146C4}"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4104060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BEB2F8F-2CD8-45EB-8994-40556CA146C4}"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3411325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BEB2F8F-2CD8-45EB-8994-40556CA146C4}" type="datetimeFigureOut">
              <a:rPr lang="en-US" smtClean="0"/>
              <a:t>4/28/2020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2881080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EB2F8F-2CD8-45EB-8994-40556CA146C4}" type="datetimeFigureOut">
              <a:rPr lang="en-US" smtClean="0"/>
              <a:t>4/28/2020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1303218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EB2F8F-2CD8-45EB-8994-40556CA146C4}" type="datetimeFigureOut">
              <a:rPr lang="en-US" smtClean="0"/>
              <a:t>4/28/2020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3246363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EB2F8F-2CD8-45EB-8994-40556CA146C4}"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280948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EB2F8F-2CD8-45EB-8994-40556CA146C4}"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3521549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EB2F8F-2CD8-45EB-8994-40556CA146C4}"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2451708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EB2F8F-2CD8-45EB-8994-40556CA146C4}"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919BE0-5CDF-41B5-93A5-BB15ACCF967B}" type="slidenum">
              <a:rPr lang="en-US" smtClean="0"/>
              <a:t>‹#›</a:t>
            </a:fld>
            <a:endParaRPr lang="en-US"/>
          </a:p>
        </p:txBody>
      </p:sp>
    </p:spTree>
    <p:extLst>
      <p:ext uri="{BB962C8B-B14F-4D97-AF65-F5344CB8AC3E}">
        <p14:creationId xmlns:p14="http://schemas.microsoft.com/office/powerpoint/2010/main" val="20623751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6491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384368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31128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8524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9972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4309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63246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8524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91420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47174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46464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26028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90347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63426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2377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98152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75690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98798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74931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57985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00340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61605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779314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80108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72669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0961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40289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19958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42381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253495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13014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0625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34608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38242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343440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056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2162717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249954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9593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467488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654826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81375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95802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266448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531185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397881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560877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56377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26795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73655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57998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344214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55940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881449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005872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816579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404657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946120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8094308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804031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30162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1750163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417453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083837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40378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8247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EB2F8F-2CD8-45EB-8994-40556CA146C4}" type="datetimeFigureOut">
              <a:rPr lang="en-US" smtClean="0"/>
              <a:t>4/28/2020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919BE0-5CDF-41B5-93A5-BB15ACCF967B}" type="slidenum">
              <a:rPr lang="en-US" smtClean="0"/>
              <a:t>‹#›</a:t>
            </a:fld>
            <a:endParaRPr lang="en-US"/>
          </a:p>
        </p:txBody>
      </p:sp>
    </p:spTree>
    <p:extLst>
      <p:ext uri="{BB962C8B-B14F-4D97-AF65-F5344CB8AC3E}">
        <p14:creationId xmlns:p14="http://schemas.microsoft.com/office/powerpoint/2010/main" val="4122186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63731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8439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460794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5377214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7880999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F1FD2C-5E6E-45B4-A25F-D88FF7E9A5A1}" type="datetimeFigureOut">
              <a:rPr lang="en-US" smtClean="0">
                <a:solidFill>
                  <a:prstClr val="black">
                    <a:tint val="75000"/>
                  </a:prstClr>
                </a:solidFill>
              </a:rPr>
              <a:pPr/>
              <a:t>4/28/2020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530C4-C683-4A47-AD10-6B90B8BBF20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822383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88073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975"/>
            <a:ext cx="7772400" cy="1470025"/>
          </a:xfrm>
          <a:solidFill>
            <a:schemeClr val="accent5">
              <a:lumMod val="20000"/>
              <a:lumOff val="80000"/>
            </a:schemeClr>
          </a:solidFill>
        </p:spPr>
        <p:txBody>
          <a:bodyPr/>
          <a:lstStyle/>
          <a:p>
            <a:r>
              <a:rPr lang="fa-IR" dirty="0"/>
              <a:t>داروهای مورد مصرف در آنژین</a:t>
            </a:r>
            <a:endParaRPr lang="en-US" dirty="0"/>
          </a:p>
        </p:txBody>
      </p:sp>
      <p:sp>
        <p:nvSpPr>
          <p:cNvPr id="3" name="Subtitle 2"/>
          <p:cNvSpPr>
            <a:spLocks noGrp="1"/>
          </p:cNvSpPr>
          <p:nvPr>
            <p:ph type="subTitle" idx="1"/>
          </p:nvPr>
        </p:nvSpPr>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0"/>
            <a:ext cx="9143999"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5064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تعریف آنژین و انواع آن: </a:t>
            </a:r>
            <a:endParaRPr lang="en-US" dirty="0"/>
          </a:p>
        </p:txBody>
      </p:sp>
      <p:sp>
        <p:nvSpPr>
          <p:cNvPr id="3" name="Content Placeholder 2"/>
          <p:cNvSpPr>
            <a:spLocks noGrp="1"/>
          </p:cNvSpPr>
          <p:nvPr>
            <p:ph idx="1"/>
          </p:nvPr>
        </p:nvSpPr>
        <p:spPr>
          <a:solidFill>
            <a:schemeClr val="accent6">
              <a:lumMod val="20000"/>
              <a:lumOff val="80000"/>
            </a:schemeClr>
          </a:solidFill>
        </p:spPr>
        <p:txBody>
          <a:bodyPr>
            <a:normAutofit lnSpcReduction="10000"/>
          </a:bodyPr>
          <a:lstStyle/>
          <a:p>
            <a:pPr algn="r" rtl="1"/>
            <a:r>
              <a:rPr lang="fa-IR" sz="2000" dirty="0"/>
              <a:t>شایع‌ترین بیماری ایسکمیک بافتی است که داروهای گشاد کنندۀ عروقی در آن به کار می‌روند. آنژین ص</a:t>
            </a:r>
            <a:r>
              <a:rPr lang="fa-IR" sz="2000" dirty="0" smtClean="0"/>
              <a:t>دری </a:t>
            </a:r>
            <a:r>
              <a:rPr lang="fa-IR" sz="2000" dirty="0"/>
              <a:t>عبارتست از </a:t>
            </a:r>
            <a:r>
              <a:rPr lang="fa-IR" sz="2000" dirty="0" smtClean="0"/>
              <a:t>درد دقفسه </a:t>
            </a:r>
            <a:r>
              <a:rPr lang="fa-IR" sz="2000" dirty="0"/>
              <a:t>سینه حاصل از تجمع </a:t>
            </a:r>
            <a:r>
              <a:rPr lang="fa-IR" sz="2000" dirty="0" smtClean="0"/>
              <a:t>متابولیت‌های ایسکمی  </a:t>
            </a:r>
            <a:r>
              <a:rPr lang="fa-IR" sz="2000" dirty="0"/>
              <a:t>میوکارد است</a:t>
            </a:r>
            <a:r>
              <a:rPr lang="fa-IR" sz="2000" dirty="0" smtClean="0"/>
              <a:t>.</a:t>
            </a:r>
          </a:p>
          <a:p>
            <a:pPr algn="r" rtl="1"/>
            <a:r>
              <a:rPr lang="fa-IR" sz="2000" dirty="0"/>
              <a:t>شایع‌ترین علت آنژین، انسداد آترومی عروق بزرگ </a:t>
            </a:r>
            <a:r>
              <a:rPr lang="fa-IR" sz="2000" dirty="0" smtClean="0"/>
              <a:t>کرونر </a:t>
            </a:r>
            <a:r>
              <a:rPr lang="fa-IR" sz="2000" dirty="0"/>
              <a:t>است، جریان خون ناکافی که در عروق وجود دارد سبب آنژین کوششی می‌شود (آنژین کلاسیک</a:t>
            </a:r>
            <a:r>
              <a:rPr lang="fa-IR" sz="2000" dirty="0" smtClean="0"/>
              <a:t>).</a:t>
            </a:r>
          </a:p>
          <a:p>
            <a:pPr algn="r" rtl="1"/>
            <a:endParaRPr lang="fa-IR" sz="2000" dirty="0"/>
          </a:p>
          <a:p>
            <a:pPr algn="r" rtl="1"/>
            <a:r>
              <a:rPr lang="fa-IR" sz="2000" dirty="0"/>
              <a:t>آنژین و </a:t>
            </a:r>
            <a:r>
              <a:rPr lang="fa-IR" sz="2000" dirty="0" smtClean="0"/>
              <a:t>ازواسپا ستیک </a:t>
            </a:r>
            <a:r>
              <a:rPr lang="fa-IR" sz="2000" dirty="0"/>
              <a:t>یا </a:t>
            </a:r>
            <a:r>
              <a:rPr lang="fa-IR" sz="2000" dirty="0" smtClean="0"/>
              <a:t>وارایانت </a:t>
            </a:r>
            <a:r>
              <a:rPr lang="fa-IR" sz="2000" dirty="0"/>
              <a:t>یا </a:t>
            </a:r>
            <a:r>
              <a:rPr lang="fa-IR" sz="2000" dirty="0" smtClean="0"/>
              <a:t>پرینزمتال</a:t>
            </a:r>
            <a:r>
              <a:rPr lang="fa-IR" sz="2000" dirty="0"/>
              <a:t>؛ آنژینی که با </a:t>
            </a:r>
            <a:r>
              <a:rPr lang="fa-IR" sz="2000" dirty="0" smtClean="0"/>
              <a:t>اسپاسم </a:t>
            </a:r>
            <a:r>
              <a:rPr lang="fa-IR" sz="2000" dirty="0"/>
              <a:t>گذارا و موضعی بخشی از عروق که همراه با آترومای زمینه‌ای هستند دیده می‌شود. و سبب ایسکمی </a:t>
            </a:r>
            <a:r>
              <a:rPr lang="fa-IR" sz="2000" dirty="0" smtClean="0"/>
              <a:t>چشمگیرمیوکارد </a:t>
            </a:r>
            <a:r>
              <a:rPr lang="fa-IR" sz="2000" dirty="0"/>
              <a:t>می‌شود</a:t>
            </a:r>
            <a:r>
              <a:rPr lang="fa-IR" sz="2000" dirty="0" smtClean="0"/>
              <a:t>.</a:t>
            </a:r>
          </a:p>
          <a:p>
            <a:pPr algn="r" rtl="1"/>
            <a:r>
              <a:rPr lang="fa-IR" sz="2000" dirty="0"/>
              <a:t>علت عمدۀ آنژین صدری: عدم توازن بین نیاز قلب به اکسیژن و میزان اکسیژن تأمین شده به وسیله عروق کرونر است</a:t>
            </a:r>
            <a:r>
              <a:rPr lang="fa-IR" sz="2000" dirty="0" smtClean="0"/>
              <a:t>.</a:t>
            </a:r>
          </a:p>
          <a:p>
            <a:pPr algn="r" rtl="1"/>
            <a:endParaRPr lang="fa-IR" sz="2000" dirty="0"/>
          </a:p>
          <a:p>
            <a:pPr algn="r" rtl="1"/>
            <a:r>
              <a:rPr lang="fa-IR" sz="2000" dirty="0"/>
              <a:t>در آنژین کوششی در حین ورزش نیاز میوکارد به اکسیژن افزایش یافته ولی جریان خون کرونر متناسب با آن افزایش نمی یابد. و آسیبی ناشی از آن باعث درد می شود.</a:t>
            </a:r>
            <a:endParaRPr lang="en-US" sz="2000" dirty="0"/>
          </a:p>
        </p:txBody>
      </p:sp>
    </p:spTree>
    <p:extLst>
      <p:ext uri="{BB962C8B-B14F-4D97-AF65-F5344CB8AC3E}">
        <p14:creationId xmlns:p14="http://schemas.microsoft.com/office/powerpoint/2010/main" val="40213166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88392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94387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algn="r" rtl="1"/>
            <a:r>
              <a:rPr lang="fa-IR" sz="2000" dirty="0"/>
              <a:t>در برخی افراد </a:t>
            </a:r>
            <a:r>
              <a:rPr lang="fa-IR" sz="2000" dirty="0" smtClean="0"/>
              <a:t>ایسکمی </a:t>
            </a:r>
            <a:r>
              <a:rPr lang="fa-IR" sz="2000" dirty="0"/>
              <a:t>همیشه با درد همراه نیست و سبب  ایسکمی  خاموش یا </a:t>
            </a:r>
            <a:r>
              <a:rPr lang="fa-IR" sz="2000" dirty="0" smtClean="0"/>
              <a:t>گردشی </a:t>
            </a:r>
            <a:r>
              <a:rPr lang="fa-IR" sz="2000" dirty="0"/>
              <a:t>می شود. (</a:t>
            </a:r>
            <a:r>
              <a:rPr lang="en-US" sz="2000" dirty="0"/>
              <a:t>Silent  </a:t>
            </a:r>
            <a:r>
              <a:rPr lang="fa-IR" sz="2000" dirty="0"/>
              <a:t>یا </a:t>
            </a:r>
            <a:r>
              <a:rPr lang="en-US" sz="2000" dirty="0" smtClean="0"/>
              <a:t>ambulatory</a:t>
            </a:r>
            <a:r>
              <a:rPr lang="fa-IR" sz="2000" dirty="0" smtClean="0"/>
              <a:t>).</a:t>
            </a:r>
          </a:p>
          <a:p>
            <a:pPr algn="r" rtl="1"/>
            <a:endParaRPr lang="fa-IR" sz="2000" dirty="0"/>
          </a:p>
          <a:p>
            <a:pPr algn="r" rtl="1"/>
            <a:r>
              <a:rPr lang="fa-IR" sz="2000" dirty="0"/>
              <a:t>در آنژین </a:t>
            </a:r>
            <a:r>
              <a:rPr lang="fa-IR" sz="2000" dirty="0" smtClean="0"/>
              <a:t>واریانت</a:t>
            </a:r>
            <a:r>
              <a:rPr lang="fa-IR" sz="2000" dirty="0"/>
              <a:t>: اکسیژن رسانی به قلب به علت اسپاسم برگشت پذیر عروق کرونر کاهش پیدا می‌کند</a:t>
            </a:r>
            <a:r>
              <a:rPr lang="fa-IR" sz="2000" dirty="0" smtClean="0"/>
              <a:t>.</a:t>
            </a:r>
          </a:p>
          <a:p>
            <a:pPr algn="r" rtl="1"/>
            <a:endParaRPr lang="fa-IR" sz="2000" dirty="0"/>
          </a:p>
          <a:p>
            <a:pPr algn="r" rtl="1"/>
            <a:r>
              <a:rPr lang="fa-IR" sz="2000" dirty="0"/>
              <a:t>آنژین ناپایدار </a:t>
            </a:r>
            <a:r>
              <a:rPr lang="en-US" sz="2000" dirty="0" smtClean="0"/>
              <a:t>unstable</a:t>
            </a:r>
            <a:r>
              <a:rPr lang="en-US" sz="2000" dirty="0"/>
              <a:t> </a:t>
            </a:r>
            <a:r>
              <a:rPr lang="en-US" sz="2000" dirty="0" smtClean="0"/>
              <a:t>angina</a:t>
            </a:r>
            <a:r>
              <a:rPr lang="en-US" sz="2000" dirty="0"/>
              <a:t>): </a:t>
            </a:r>
            <a:r>
              <a:rPr lang="fa-IR" sz="2000" dirty="0" smtClean="0"/>
              <a:t>)یک </a:t>
            </a:r>
            <a:r>
              <a:rPr lang="fa-IR" sz="2000" dirty="0"/>
              <a:t>سندرم حاد کرونر </a:t>
            </a:r>
            <a:r>
              <a:rPr lang="fa-IR" sz="2000" dirty="0" smtClean="0"/>
              <a:t>است. معمولا </a:t>
            </a:r>
            <a:r>
              <a:rPr lang="fa-IR" sz="2000" dirty="0"/>
              <a:t>یک دوره های از آنژین در زمان استراحت رخ می دهد و شدت و دفعات و طول مدت درد قفسۀ سینه ای </a:t>
            </a:r>
            <a:r>
              <a:rPr lang="fa-IR" sz="2000" dirty="0" smtClean="0"/>
              <a:t>بیمار افزایش </a:t>
            </a:r>
            <a:r>
              <a:rPr lang="fa-IR" sz="2000" dirty="0"/>
              <a:t>می یابد</a:t>
            </a:r>
            <a:r>
              <a:rPr lang="fa-IR" sz="2000" dirty="0" smtClean="0"/>
              <a:t>.</a:t>
            </a:r>
          </a:p>
          <a:p>
            <a:pPr algn="r" rtl="1"/>
            <a:endParaRPr lang="fa-IR" sz="2000" dirty="0"/>
          </a:p>
          <a:p>
            <a:pPr algn="r" rtl="1"/>
            <a:r>
              <a:rPr lang="fa-IR" sz="2000" dirty="0"/>
              <a:t>علت ایجاد آنژین ناپایدار: 1-افزایش مقاومت شریان کرونری اپیکاردی 2- تشکیل لخته های کوچک پلاکتی در نزدیک پلاک های آترواسکروتیک 3- ایجاد ترمبوس ناپایدار در محل پلاک های زخمی شده یا ترک خورده 4- </a:t>
            </a:r>
            <a:r>
              <a:rPr lang="fa-IR" sz="2000" dirty="0" smtClean="0"/>
              <a:t>التهاب </a:t>
            </a:r>
            <a:endParaRPr lang="en-US" sz="2000" dirty="0"/>
          </a:p>
        </p:txBody>
      </p:sp>
    </p:spTree>
    <p:extLst>
      <p:ext uri="{BB962C8B-B14F-4D97-AF65-F5344CB8AC3E}">
        <p14:creationId xmlns:p14="http://schemas.microsoft.com/office/powerpoint/2010/main" val="21645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algn="r" rtl="1"/>
            <a:r>
              <a:rPr lang="fa-IR" sz="2000" dirty="0"/>
              <a:t>عرضه اکسیژن و تقاضای </a:t>
            </a:r>
            <a:r>
              <a:rPr lang="fa-IR" sz="2000" dirty="0" smtClean="0"/>
              <a:t>میوکارد </a:t>
            </a:r>
            <a:r>
              <a:rPr lang="fa-IR" sz="2000" dirty="0"/>
              <a:t>برای اکسیژن را می توان با افزایش عرضه یا کاهش تقاضای </a:t>
            </a:r>
            <a:r>
              <a:rPr lang="fa-IR" sz="2000" dirty="0" smtClean="0"/>
              <a:t>اکسپژن </a:t>
            </a:r>
            <a:r>
              <a:rPr lang="fa-IR" sz="2000" dirty="0"/>
              <a:t>تصحیح کرد</a:t>
            </a:r>
            <a:r>
              <a:rPr lang="fa-IR" sz="2000" dirty="0" smtClean="0"/>
              <a:t>.</a:t>
            </a:r>
          </a:p>
          <a:p>
            <a:pPr algn="r" rtl="1"/>
            <a:endParaRPr lang="fa-IR" sz="2000" dirty="0"/>
          </a:p>
          <a:p>
            <a:pPr algn="r" rtl="1"/>
            <a:r>
              <a:rPr lang="fa-IR" sz="2000" dirty="0"/>
              <a:t>در آنژین کوششی با کاهش کار قلب یا تغییر دادن متابولیسم میوکارد به سمت </a:t>
            </a:r>
            <a:r>
              <a:rPr lang="fa-IR" sz="2000" dirty="0" smtClean="0"/>
              <a:t>بسته </a:t>
            </a:r>
            <a:r>
              <a:rPr lang="fa-IR" sz="2000" dirty="0"/>
              <a:t>هایی که نیاز کمتری به اکسیژن برای تولید هر واحد </a:t>
            </a:r>
            <a:r>
              <a:rPr lang="en-US" sz="2000" dirty="0"/>
              <a:t>ATP </a:t>
            </a:r>
            <a:r>
              <a:rPr lang="fa-IR" sz="2000" dirty="0"/>
              <a:t>دارند</a:t>
            </a:r>
            <a:r>
              <a:rPr lang="fa-IR" sz="2000" dirty="0" smtClean="0"/>
              <a:t>.</a:t>
            </a:r>
          </a:p>
          <a:p>
            <a:pPr algn="r" rtl="1"/>
            <a:endParaRPr lang="fa-IR" sz="2000" dirty="0"/>
          </a:p>
          <a:p>
            <a:pPr algn="r" rtl="1"/>
            <a:r>
              <a:rPr lang="fa-IR" sz="2000" dirty="0"/>
              <a:t>در </a:t>
            </a:r>
            <a:r>
              <a:rPr lang="fa-IR" sz="2000" dirty="0" smtClean="0"/>
              <a:t>آنژین </a:t>
            </a:r>
            <a:r>
              <a:rPr lang="fa-IR" sz="2000" dirty="0"/>
              <a:t>واریانت می توان اسپاسم عروق کرونر را از طریق </a:t>
            </a:r>
            <a:r>
              <a:rPr lang="fa-IR" sz="2000" dirty="0" smtClean="0"/>
              <a:t>نیتراتها </a:t>
            </a:r>
            <a:r>
              <a:rPr lang="fa-IR" sz="2000" dirty="0"/>
              <a:t>یا گشاد کننده های عروقی به طرف نمود . </a:t>
            </a:r>
            <a:endParaRPr lang="fa-IR" sz="2000" dirty="0" smtClean="0"/>
          </a:p>
          <a:p>
            <a:pPr algn="r" rtl="1"/>
            <a:endParaRPr lang="fa-IR" sz="2000" dirty="0"/>
          </a:p>
          <a:p>
            <a:pPr algn="r" rtl="1"/>
            <a:r>
              <a:rPr lang="fa-IR" sz="2000" dirty="0"/>
              <a:t>در </a:t>
            </a:r>
            <a:r>
              <a:rPr lang="fa-IR" sz="2000" dirty="0" smtClean="0"/>
              <a:t>آنژین </a:t>
            </a:r>
            <a:r>
              <a:rPr lang="fa-IR" sz="2000" dirty="0"/>
              <a:t>ناپایدار اقدامات جدی در جهت رسیدن به افزایش عرضۀ اکسیژن (دارو یا جراحی) و کاهش نیاز به اکسیژن است.</a:t>
            </a:r>
            <a:endParaRPr lang="en-US" sz="2000" dirty="0"/>
          </a:p>
        </p:txBody>
      </p:sp>
    </p:spTree>
    <p:extLst>
      <p:ext uri="{BB962C8B-B14F-4D97-AF65-F5344CB8AC3E}">
        <p14:creationId xmlns:p14="http://schemas.microsoft.com/office/powerpoint/2010/main" val="12258511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solidFill>
            <a:schemeClr val="accent6">
              <a:lumMod val="20000"/>
              <a:lumOff val="80000"/>
            </a:schemeClr>
          </a:solidFill>
        </p:spPr>
        <p:txBody>
          <a:bodyPr/>
          <a:lstStyle/>
          <a:p>
            <a:pPr algn="r" rtl="1"/>
            <a:r>
              <a:rPr lang="fa-IR" b="1" dirty="0">
                <a:cs typeface="B Zar" pitchFamily="2" charset="-78"/>
              </a:rPr>
              <a:t>آنژین صدری</a:t>
            </a:r>
            <a:r>
              <a:rPr lang="fa-IR" dirty="0">
                <a:cs typeface="B Zar" pitchFamily="2" charset="-78"/>
              </a:rPr>
              <a:t> یا </a:t>
            </a:r>
            <a:r>
              <a:rPr lang="fa-IR" b="1" dirty="0">
                <a:cs typeface="B Zar" pitchFamily="2" charset="-78"/>
              </a:rPr>
              <a:t>آنژین قلبی</a:t>
            </a:r>
            <a:r>
              <a:rPr lang="fa-IR" dirty="0">
                <a:cs typeface="B Zar" pitchFamily="2" charset="-78"/>
              </a:rPr>
              <a:t> </a:t>
            </a:r>
            <a:r>
              <a:rPr lang="fa-IR" dirty="0" smtClean="0">
                <a:cs typeface="B Zar" pitchFamily="2" charset="-78"/>
              </a:rPr>
              <a:t>به </a:t>
            </a:r>
            <a:r>
              <a:rPr lang="fa-IR" dirty="0">
                <a:cs typeface="B Zar" pitchFamily="2" charset="-78"/>
              </a:rPr>
              <a:t>وضعیتی گویند که بیمار دچار درد قفسه سینه شده باشد که منشأ درد بیماری شریان‌های کرنری باشد.</a:t>
            </a:r>
            <a:endParaRPr lang="en-US" dirty="0">
              <a:cs typeface="B Zar" pitchFamily="2" charset="-78"/>
            </a:endParaRPr>
          </a:p>
          <a:p>
            <a:pPr algn="r" rtl="1"/>
            <a:r>
              <a:rPr lang="fa-IR" dirty="0">
                <a:cs typeface="B Zar" pitchFamily="2" charset="-78"/>
              </a:rPr>
              <a:t>دلیل ظهور آنژین صدری فقدان اکسیژن کافی در ماهیچه‌های قلبیست. این درد اغلب در ناحیه میان‌سینه چپ و با قابلیت انتشار(بیشتر در نوع ناپایدار) به بازوی چپ(گاه هردو بازو)٬ فک و بخش میانه دو شانه نیز دارد.</a:t>
            </a:r>
            <a:endParaRPr lang="en-US" dirty="0">
              <a:cs typeface="B Zar" pitchFamily="2" charset="-78"/>
            </a:endParaRPr>
          </a:p>
        </p:txBody>
      </p:sp>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810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8525"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9513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علت</a:t>
            </a:r>
            <a:endParaRPr lang="en-US" dirty="0"/>
          </a:p>
        </p:txBody>
      </p:sp>
      <p:sp>
        <p:nvSpPr>
          <p:cNvPr id="3" name="Content Placeholder 2"/>
          <p:cNvSpPr>
            <a:spLocks noGrp="1"/>
          </p:cNvSpPr>
          <p:nvPr>
            <p:ph idx="1"/>
          </p:nvPr>
        </p:nvSpPr>
        <p:spPr>
          <a:solidFill>
            <a:schemeClr val="accent6">
              <a:lumMod val="20000"/>
              <a:lumOff val="80000"/>
            </a:schemeClr>
          </a:solidFill>
        </p:spPr>
        <p:txBody>
          <a:bodyPr>
            <a:normAutofit lnSpcReduction="10000"/>
          </a:bodyPr>
          <a:lstStyle/>
          <a:p>
            <a:pPr algn="r" rtl="1"/>
            <a:r>
              <a:rPr lang="fa-IR" dirty="0">
                <a:cs typeface="B Zar" pitchFamily="2" charset="-78"/>
              </a:rPr>
              <a:t>آنژین (درد قفسه سینه) ناشی از انسداد نسبی شریان‌های کرونر قلب به مفهوم این است که قلب٬ خون کافی به‌خصوص در هنگام ورزش٬ فعالیت نیمه‌سنگین و سنگین و یا مواجهه با استرس دریافت نمی‌کند. اگر درد قفسهٔ سینه در هنگام استراحت وجود داشته ویا درد پس از تظاهر٬ ظرف چند دقیقه بهبود نیابد احتمال حمله قلبی وجود داشته و باید بیمار به نزدیکترین مرکز درمانی منتقل شود.</a:t>
            </a:r>
            <a:endParaRPr lang="en-US" dirty="0">
              <a:cs typeface="B Zar" pitchFamily="2" charset="-78"/>
            </a:endParaRPr>
          </a:p>
          <a:p>
            <a:pPr algn="r" rtl="1"/>
            <a:r>
              <a:rPr lang="fa-IR" dirty="0">
                <a:cs typeface="B Zar" pitchFamily="2" charset="-78"/>
              </a:rPr>
              <a:t>بعضی عوامل خطرساز پیدایش </a:t>
            </a:r>
            <a:r>
              <a:rPr lang="fa-IR" dirty="0" smtClean="0">
                <a:cs typeface="B Zar" pitchFamily="2" charset="-78"/>
              </a:rPr>
              <a:t>آنژین:  </a:t>
            </a:r>
            <a:r>
              <a:rPr lang="fa-IR" dirty="0">
                <a:cs typeface="B Zar" pitchFamily="2" charset="-78"/>
              </a:rPr>
              <a:t>سن بالا٬ جنسیت با درصد بالای بروز در مردان٬ یائسگی٬ سابقه‌خانوادگی آنژین٬ دیابت٬ مصرف دخانیات٬ کلسترول بالا(هایپرکلسترومی)٬ افزایش لحظه‌ای و یا </a:t>
            </a:r>
            <a:r>
              <a:rPr lang="fa-IR" dirty="0" smtClean="0">
                <a:cs typeface="B Zar" pitchFamily="2" charset="-78"/>
              </a:rPr>
              <a:t>زیاد ی فشار </a:t>
            </a:r>
            <a:r>
              <a:rPr lang="fa-IR" dirty="0">
                <a:cs typeface="B Zar" pitchFamily="2" charset="-78"/>
              </a:rPr>
              <a:t>خون مزمن٬ چاقی٬ کمی تحرک و فعالیت بدنی و استرس </a:t>
            </a:r>
            <a:r>
              <a:rPr lang="fa-IR" dirty="0"/>
              <a:t>می‌باشند.</a:t>
            </a:r>
            <a:endParaRPr lang="en-US" dirty="0"/>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525"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5506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علایم</a:t>
            </a:r>
            <a:endParaRPr lang="en-US" dirty="0"/>
          </a:p>
        </p:txBody>
      </p:sp>
      <p:sp>
        <p:nvSpPr>
          <p:cNvPr id="3" name="Content Placeholder 2"/>
          <p:cNvSpPr>
            <a:spLocks noGrp="1"/>
          </p:cNvSpPr>
          <p:nvPr>
            <p:ph idx="1"/>
          </p:nvPr>
        </p:nvSpPr>
        <p:spPr>
          <a:solidFill>
            <a:schemeClr val="accent6">
              <a:lumMod val="20000"/>
              <a:lumOff val="80000"/>
            </a:schemeClr>
          </a:solidFill>
        </p:spPr>
        <p:txBody>
          <a:bodyPr>
            <a:normAutofit lnSpcReduction="10000"/>
          </a:bodyPr>
          <a:lstStyle/>
          <a:p>
            <a:pPr algn="r" rtl="1"/>
            <a:r>
              <a:rPr lang="fa-IR" dirty="0">
                <a:cs typeface="B Zar" pitchFamily="2" charset="-78"/>
              </a:rPr>
              <a:t>آنژین (در هردو نوع) در بیمار پیش از احساس مشخصه درد خود را با احساس ناراحتی٬ هراس٬ سوزش٬ احساس فشار و سنگینی بر روی قفسه سینه بروز می‌دهد. ازآنجا که سنسورهای درد مشخص مربوط به قلب بر روی اعصاب وجود نداشته و بطور اشتراکی از سری اعصاب درد پوستی و اندام فوقانی بهره می‌برد٬ درد ناشی از آنژین بصورت قابل انتشار به بازو٬ انگشت کوچک دست چپ٬ فک و گردن است. درد فشارنده در ناحیه قفسه سینه و ازبین رفتن آن ظرف چند دقیقه پس از استراحت یا مصرف دارو تجویز شده توسط پزشک از شاخصه‌های نوع پایدار آن است. در برخی بیماران حالت تهوع٬ احساس کاذب آروغ زدن و تعریق نیز همراه با درد بروز می‌کند. نوعی آنژین با نام آنژین پرینزمتال وجود دارد که بیشتر در زنان جوان دیده می‌شود و در آن رگ‌های کرونر عادی و بدون انسداد بوده و دلیل آن اسپاسم در شریان کرونر است.</a:t>
            </a:r>
            <a:endParaRPr lang="en-US" dirty="0">
              <a:cs typeface="B Zar" pitchFamily="2" charset="-78"/>
            </a:endParaRPr>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525"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81397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پاتوفیزیولوژی و داروهای مورد استفاده در آنژین </a:t>
            </a:r>
            <a:endParaRPr lang="en-US" dirty="0"/>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algn="r" rtl="1"/>
            <a:r>
              <a:rPr lang="fa-IR" sz="2000" dirty="0"/>
              <a:t>نیازمیوکار به اکسیژن : شاخص های اصلی این نیاز شامل کشش دیواره – فشار داخل بطنی- شعاع بطنی – ضخامت دیواره – تعداد ضربان قلب- قدرت انقباضی </a:t>
            </a:r>
            <a:r>
              <a:rPr lang="en-US" sz="2000" dirty="0" smtClean="0"/>
              <a:t>.</a:t>
            </a:r>
          </a:p>
          <a:p>
            <a:pPr algn="r" rtl="1"/>
            <a:endParaRPr lang="en-US" sz="2000" dirty="0"/>
          </a:p>
          <a:p>
            <a:pPr algn="r" rtl="1"/>
            <a:r>
              <a:rPr lang="fa-IR" sz="2000" dirty="0"/>
              <a:t>-به علت فعالیت مداوم نیاز قلب به اکسیژن بالاست- در هنگام افزایش ضربان قلب- قدرت انقباضی – فشار شریانی- حجم بطنی- نیاز قلب به اکسیژن افزایش پیدا می کند(در هنگام فعالیت بدنی و افزایش تحریک سمپاتیک) که این موارد سبب تسریع رخداد آنژین می شوند</a:t>
            </a:r>
            <a:r>
              <a:rPr lang="fa-IR" sz="2000" dirty="0" smtClean="0"/>
              <a:t>.</a:t>
            </a:r>
            <a:endParaRPr lang="en-US" sz="2000" dirty="0" smtClean="0"/>
          </a:p>
          <a:p>
            <a:pPr algn="r" rtl="1"/>
            <a:endParaRPr lang="en-US" sz="2000" dirty="0"/>
          </a:p>
          <a:p>
            <a:pPr algn="r" rtl="1"/>
            <a:r>
              <a:rPr lang="fa-IR" sz="2000" dirty="0"/>
              <a:t>-داروهای کاهنده اندازه، ضربان، قدرت قلب، نیاز قلب را به اکسیزن کاهش می دهند. داروهای </a:t>
            </a:r>
            <a:r>
              <a:rPr lang="fa-IR" sz="2000" dirty="0" smtClean="0"/>
              <a:t>متسع کننده </a:t>
            </a:r>
            <a:r>
              <a:rPr lang="fa-IR" sz="2000" dirty="0"/>
              <a:t>عروق- بتا بلاکرها – مسدودهای کانال کلسیم در انژین مفیدند</a:t>
            </a:r>
            <a:r>
              <a:rPr lang="fa-IR" sz="2000" dirty="0" smtClean="0"/>
              <a:t>.</a:t>
            </a:r>
            <a:endParaRPr lang="en-US" sz="2000" dirty="0" smtClean="0"/>
          </a:p>
          <a:p>
            <a:pPr algn="r" rtl="1"/>
            <a:endParaRPr lang="en-US" sz="2000" dirty="0"/>
          </a:p>
          <a:p>
            <a:pPr algn="r" rtl="1"/>
            <a:r>
              <a:rPr lang="fa-IR" sz="2000" dirty="0"/>
              <a:t>-جریان تأخیری سدیم= طولانی شدن کفه پتانسیل عمل – جریان کلسیم را در </a:t>
            </a:r>
            <a:r>
              <a:rPr lang="en-US" sz="2000" dirty="0"/>
              <a:t>PA </a:t>
            </a:r>
            <a:r>
              <a:rPr lang="fa-IR" sz="2000" dirty="0"/>
              <a:t>فعالیت میوکارد </a:t>
            </a:r>
            <a:endParaRPr lang="en-US" sz="2000" dirty="0"/>
          </a:p>
        </p:txBody>
      </p:sp>
    </p:spTree>
    <p:extLst>
      <p:ext uri="{BB962C8B-B14F-4D97-AF65-F5344CB8AC3E}">
        <p14:creationId xmlns:p14="http://schemas.microsoft.com/office/powerpoint/2010/main" val="3422237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algn="r" rtl="1"/>
            <a:r>
              <a:rPr lang="fa-IR" sz="2000" dirty="0"/>
              <a:t>-داروهای مهارکنندۀ جریان تأخیری سدیم- به شکل غیر مستقیم جریان کلسیم را کاهش می‌دهند </a:t>
            </a:r>
            <a:r>
              <a:rPr lang="fa-IR" sz="2000" dirty="0" smtClean="0"/>
              <a:t>ودر </a:t>
            </a:r>
            <a:r>
              <a:rPr lang="fa-IR" sz="2000" dirty="0"/>
              <a:t>کاهش قدرت انقباض </a:t>
            </a:r>
            <a:r>
              <a:rPr lang="fa-IR" sz="2000" dirty="0" smtClean="0"/>
              <a:t>قلبی</a:t>
            </a:r>
            <a:r>
              <a:rPr lang="fa-IR" sz="2000" dirty="0"/>
              <a:t> </a:t>
            </a:r>
            <a:r>
              <a:rPr lang="fa-IR" sz="2000" dirty="0" smtClean="0"/>
              <a:t>موثرند.</a:t>
            </a:r>
            <a:endParaRPr lang="en-US" sz="2000" dirty="0" smtClean="0"/>
          </a:p>
          <a:p>
            <a:pPr algn="r" rtl="1"/>
            <a:endParaRPr lang="en-US" sz="2000" dirty="0"/>
          </a:p>
          <a:p>
            <a:pPr algn="r" rtl="1"/>
            <a:r>
              <a:rPr lang="fa-IR" sz="2000" dirty="0"/>
              <a:t>-تمایل قلب به اسیدهای چرب به عنوان </a:t>
            </a:r>
            <a:r>
              <a:rPr lang="fa-IR" sz="2000" dirty="0" smtClean="0"/>
              <a:t>سوبسترا  </a:t>
            </a:r>
            <a:r>
              <a:rPr lang="fa-IR" sz="2000" dirty="0"/>
              <a:t>برای تولید </a:t>
            </a:r>
            <a:r>
              <a:rPr lang="fa-IR" sz="2000" dirty="0" smtClean="0"/>
              <a:t>انرژی </a:t>
            </a:r>
            <a:r>
              <a:rPr lang="fa-IR" sz="2000" dirty="0"/>
              <a:t>بیشتر است</a:t>
            </a:r>
            <a:r>
              <a:rPr lang="fa-IR" sz="2000" dirty="0" smtClean="0"/>
              <a:t>.</a:t>
            </a:r>
            <a:endParaRPr lang="en-US" sz="2000" dirty="0" smtClean="0"/>
          </a:p>
          <a:p>
            <a:pPr algn="r" rtl="1"/>
            <a:endParaRPr lang="en-US" sz="2000" dirty="0"/>
          </a:p>
          <a:p>
            <a:pPr algn="r" rtl="1"/>
            <a:r>
              <a:rPr lang="fa-IR" sz="2000" dirty="0"/>
              <a:t>-اکسیداسیون اسیدهای چرب برای تولید انرژی به اکسیژن بیشتری نیاز دارد در مقایسه با کربوهیدراتها</a:t>
            </a:r>
            <a:r>
              <a:rPr lang="fa-IR" sz="2000" dirty="0" smtClean="0"/>
              <a:t>.</a:t>
            </a:r>
            <a:endParaRPr lang="en-US" sz="2000" dirty="0" smtClean="0"/>
          </a:p>
          <a:p>
            <a:pPr algn="r" rtl="1"/>
            <a:endParaRPr lang="en-US" sz="2000" dirty="0"/>
          </a:p>
          <a:p>
            <a:pPr algn="r" rtl="1"/>
            <a:r>
              <a:rPr lang="fa-IR" sz="2000" dirty="0"/>
              <a:t>- داروهایی که متابولیسم میوکارد را به طرف استفاده از گلوکز می برند (مهار کننده های اکسیداسیون اسیدهای چرب) باعث کاهش نیاز به اکسیژن می شوند.</a:t>
            </a:r>
            <a:endParaRPr lang="en-US" sz="2000" dirty="0"/>
          </a:p>
        </p:txBody>
      </p:sp>
    </p:spTree>
    <p:extLst>
      <p:ext uri="{BB962C8B-B14F-4D97-AF65-F5344CB8AC3E}">
        <p14:creationId xmlns:p14="http://schemas.microsoft.com/office/powerpoint/2010/main" val="35703925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800" dirty="0"/>
              <a:t>شاخص جریان خون </a:t>
            </a:r>
            <a:r>
              <a:rPr lang="fa-IR" sz="2800" dirty="0" smtClean="0"/>
              <a:t>کرونر </a:t>
            </a:r>
            <a:r>
              <a:rPr lang="fa-IR" sz="2800" dirty="0"/>
              <a:t>و </a:t>
            </a:r>
            <a:r>
              <a:rPr lang="fa-IR" sz="2800" dirty="0" smtClean="0"/>
              <a:t>اکسیژن </a:t>
            </a:r>
            <a:r>
              <a:rPr lang="fa-IR" sz="2800" dirty="0"/>
              <a:t>رسانی به میوکارد</a:t>
            </a:r>
            <a:endParaRPr lang="en-US" sz="2800" dirty="0"/>
          </a:p>
        </p:txBody>
      </p:sp>
      <p:sp>
        <p:nvSpPr>
          <p:cNvPr id="3" name="Content Placeholder 2"/>
          <p:cNvSpPr>
            <a:spLocks noGrp="1"/>
          </p:cNvSpPr>
          <p:nvPr>
            <p:ph idx="1"/>
          </p:nvPr>
        </p:nvSpPr>
        <p:spPr>
          <a:solidFill>
            <a:schemeClr val="accent6">
              <a:lumMod val="20000"/>
              <a:lumOff val="80000"/>
            </a:schemeClr>
          </a:solidFill>
          <a:ln>
            <a:solidFill>
              <a:schemeClr val="accent6">
                <a:lumMod val="20000"/>
                <a:lumOff val="80000"/>
              </a:schemeClr>
            </a:solidFill>
          </a:ln>
        </p:spPr>
        <p:txBody>
          <a:bodyPr>
            <a:normAutofit/>
          </a:bodyPr>
          <a:lstStyle/>
          <a:p>
            <a:pPr algn="r" rtl="1"/>
            <a:r>
              <a:rPr lang="fa-IR" sz="2000" dirty="0"/>
              <a:t>-در قلب سالم افزایش تقاضا برای </a:t>
            </a:r>
            <a:r>
              <a:rPr lang="en-US" sz="2000" dirty="0"/>
              <a:t>O2 </a:t>
            </a:r>
            <a:r>
              <a:rPr lang="fa-IR" sz="2000" dirty="0"/>
              <a:t>از طریق افزاش جریان خون </a:t>
            </a:r>
            <a:r>
              <a:rPr lang="fa-IR" sz="2000" dirty="0" smtClean="0"/>
              <a:t>کرونر </a:t>
            </a:r>
            <a:r>
              <a:rPr lang="fa-IR" sz="2000" dirty="0"/>
              <a:t>تأمین می شود</a:t>
            </a:r>
            <a:r>
              <a:rPr lang="fa-IR" sz="2000" dirty="0" smtClean="0"/>
              <a:t>.</a:t>
            </a:r>
          </a:p>
          <a:p>
            <a:pPr algn="r" rtl="1"/>
            <a:endParaRPr lang="fa-IR" sz="2000" dirty="0"/>
          </a:p>
          <a:p>
            <a:pPr algn="r" rtl="1"/>
            <a:r>
              <a:rPr lang="fa-IR" sz="2000" dirty="0"/>
              <a:t>-جریان خون کرونر به فشار دیاستولی آئورت و طول زمان دیاستول بستگی دارد</a:t>
            </a:r>
            <a:r>
              <a:rPr lang="fa-IR" sz="2000" dirty="0" smtClean="0"/>
              <a:t>.</a:t>
            </a:r>
          </a:p>
          <a:p>
            <a:pPr algn="r" rtl="1"/>
            <a:endParaRPr lang="fa-IR" sz="2000" dirty="0"/>
          </a:p>
          <a:p>
            <a:pPr algn="r" rtl="1"/>
            <a:r>
              <a:rPr lang="fa-IR" sz="2000" dirty="0"/>
              <a:t>- در زمان سیستول فشار خون کرونر به مقدار ناچیزی می رسد</a:t>
            </a:r>
            <a:r>
              <a:rPr lang="fa-IR" sz="2000" dirty="0" smtClean="0"/>
              <a:t>.</a:t>
            </a:r>
          </a:p>
          <a:p>
            <a:pPr algn="r" rtl="1"/>
            <a:endParaRPr lang="fa-IR" sz="2000" dirty="0"/>
          </a:p>
          <a:p>
            <a:pPr algn="r" rtl="1"/>
            <a:r>
              <a:rPr lang="fa-IR" sz="2000" dirty="0"/>
              <a:t>-در تاکیکاردی طول زمان دیاسئول کم می شود. و یک عامل محدود کنندۀ خونرسانی به میوکارد است. </a:t>
            </a:r>
            <a:endParaRPr lang="fa-IR" sz="2000" dirty="0" smtClean="0"/>
          </a:p>
          <a:p>
            <a:pPr algn="r" rtl="1"/>
            <a:endParaRPr lang="fa-IR" sz="2000" dirty="0"/>
          </a:p>
          <a:p>
            <a:pPr algn="r" rtl="1"/>
            <a:r>
              <a:rPr lang="fa-IR" sz="2000" dirty="0"/>
              <a:t>-جریان خون کرونر با مقاومت عروق نسبت معکوس دارد. عوامل مقاومت عبارتند از محصولات متابولیک و فعالیت اعصاب خودکار- تخریب آندوتلیوم عروق کرونر، توانایی عروق برای اتساع و افزایش مقاومت عروق کرونر را تغییر می دهد.</a:t>
            </a:r>
            <a:endParaRPr lang="en-US" sz="2000" dirty="0"/>
          </a:p>
        </p:txBody>
      </p:sp>
    </p:spTree>
    <p:extLst>
      <p:ext uri="{BB962C8B-B14F-4D97-AF65-F5344CB8AC3E}">
        <p14:creationId xmlns:p14="http://schemas.microsoft.com/office/powerpoint/2010/main" val="3246591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تونیستیبۀ عروقی</a:t>
            </a:r>
            <a:endParaRPr lang="en-US" dirty="0"/>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algn="r" rtl="1"/>
            <a:r>
              <a:rPr lang="fa-IR" sz="2000" dirty="0"/>
              <a:t>-تونیستیۀ </a:t>
            </a:r>
            <a:r>
              <a:rPr lang="fa-IR" sz="2000" dirty="0" smtClean="0"/>
              <a:t>آرتریولی </a:t>
            </a:r>
            <a:r>
              <a:rPr lang="fa-IR" sz="2000" dirty="0"/>
              <a:t>و وریدی محیطی در تعیین استرس دیواره ای میوکارد نقش دارند</a:t>
            </a:r>
            <a:r>
              <a:rPr lang="fa-IR" sz="2000" dirty="0" smtClean="0"/>
              <a:t>.</a:t>
            </a:r>
          </a:p>
          <a:p>
            <a:pPr algn="r" rtl="1"/>
            <a:endParaRPr lang="fa-IR" sz="2000" dirty="0"/>
          </a:p>
          <a:p>
            <a:pPr algn="r" rtl="1"/>
            <a:r>
              <a:rPr lang="fa-IR" sz="2000" dirty="0"/>
              <a:t>-تونیستیۀ </a:t>
            </a:r>
            <a:r>
              <a:rPr lang="fa-IR" sz="2000" dirty="0" smtClean="0"/>
              <a:t>آرتریول </a:t>
            </a:r>
            <a:r>
              <a:rPr lang="fa-IR" sz="2000" dirty="0"/>
              <a:t>ها مقاومت عروق محیطی و فشار خون شریانی را کنترل می کند</a:t>
            </a:r>
            <a:r>
              <a:rPr lang="fa-IR" sz="2000" dirty="0" smtClean="0"/>
              <a:t>.</a:t>
            </a:r>
          </a:p>
          <a:p>
            <a:pPr algn="r" rtl="1"/>
            <a:endParaRPr lang="fa-IR" sz="2000" dirty="0"/>
          </a:p>
          <a:p>
            <a:pPr algn="r" rtl="1"/>
            <a:r>
              <a:rPr lang="fa-IR" sz="2000" dirty="0"/>
              <a:t>-در هنگام </a:t>
            </a:r>
            <a:r>
              <a:rPr lang="fa-IR" sz="2000" dirty="0" smtClean="0"/>
              <a:t>سیستول </a:t>
            </a:r>
            <a:r>
              <a:rPr lang="fa-IR" sz="2000" dirty="0"/>
              <a:t>فشار داخل </a:t>
            </a:r>
            <a:r>
              <a:rPr lang="fa-IR" sz="2000" dirty="0" smtClean="0"/>
              <a:t>بطن </a:t>
            </a:r>
            <a:r>
              <a:rPr lang="fa-IR" sz="2000" dirty="0"/>
              <a:t>باید از فشار </a:t>
            </a:r>
            <a:r>
              <a:rPr lang="fa-IR" sz="2000" dirty="0" smtClean="0"/>
              <a:t>آئورت </a:t>
            </a:r>
            <a:r>
              <a:rPr lang="fa-IR" sz="2000" dirty="0"/>
              <a:t>بیشتر شود. تا خون خارج شود</a:t>
            </a:r>
            <a:r>
              <a:rPr lang="fa-IR" sz="2000" dirty="0" smtClean="0"/>
              <a:t>.</a:t>
            </a:r>
          </a:p>
          <a:p>
            <a:pPr algn="r" rtl="1"/>
            <a:endParaRPr lang="fa-IR" sz="2000" dirty="0"/>
          </a:p>
          <a:p>
            <a:pPr algn="r" rtl="1"/>
            <a:r>
              <a:rPr lang="fa-IR" sz="2000" dirty="0"/>
              <a:t>- </a:t>
            </a:r>
            <a:r>
              <a:rPr lang="fa-IR" sz="2000" dirty="0" smtClean="0"/>
              <a:t> </a:t>
            </a:r>
            <a:r>
              <a:rPr lang="fa-IR" sz="2000" dirty="0"/>
              <a:t>تون وریدی تعیین کنندۀ ظرفیت </a:t>
            </a:r>
            <a:r>
              <a:rPr lang="fa-IR" sz="2000" dirty="0" smtClean="0"/>
              <a:t>گردش </a:t>
            </a:r>
            <a:r>
              <a:rPr lang="fa-IR" sz="2000" dirty="0"/>
              <a:t>خون وریدی است و مقدار خون جمع شده در سیستم </a:t>
            </a:r>
            <a:r>
              <a:rPr lang="fa-IR" sz="2000" dirty="0" smtClean="0"/>
              <a:t>وریدی </a:t>
            </a:r>
            <a:r>
              <a:rPr lang="fa-IR" sz="2000" dirty="0"/>
              <a:t>را در مقابل مقدار بازگشتی به قلب تعیین می کند- تون وریدی نشان دهندۀ کشش دیواره </a:t>
            </a:r>
            <a:r>
              <a:rPr lang="fa-IR" sz="2000" dirty="0" smtClean="0"/>
              <a:t> </a:t>
            </a:r>
            <a:r>
              <a:rPr lang="fa-IR" sz="2000" dirty="0"/>
              <a:t>دیاستولی است</a:t>
            </a:r>
            <a:r>
              <a:rPr lang="fa-IR" sz="2000" dirty="0" smtClean="0"/>
              <a:t>.</a:t>
            </a:r>
          </a:p>
          <a:p>
            <a:pPr algn="r" rtl="1"/>
            <a:endParaRPr lang="fa-IR" sz="2000" dirty="0"/>
          </a:p>
          <a:p>
            <a:pPr algn="r" rtl="1"/>
            <a:endParaRPr lang="en-US" sz="2000" dirty="0"/>
          </a:p>
        </p:txBody>
      </p:sp>
    </p:spTree>
    <p:extLst>
      <p:ext uri="{BB962C8B-B14F-4D97-AF65-F5344CB8AC3E}">
        <p14:creationId xmlns:p14="http://schemas.microsoft.com/office/powerpoint/2010/main" val="7125862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800" dirty="0"/>
              <a:t>-مکانیسم داروهای مختلف در شل کردن عضلات صاف عروق</a:t>
            </a:r>
            <a:endParaRPr lang="en-US" sz="2800" dirty="0"/>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algn="r" rtl="1"/>
            <a:r>
              <a:rPr lang="fa-IR" sz="2000" dirty="0"/>
              <a:t>1-افزایش </a:t>
            </a:r>
            <a:r>
              <a:rPr lang="en-US" sz="2000" dirty="0"/>
              <a:t>CGMP: CGMP </a:t>
            </a:r>
            <a:r>
              <a:rPr lang="fa-IR" sz="2000" dirty="0"/>
              <a:t>دفسفوریلاسیون زنجیره های سبک </a:t>
            </a:r>
            <a:r>
              <a:rPr lang="fa-IR" sz="2000" dirty="0" smtClean="0"/>
              <a:t>میوزین </a:t>
            </a:r>
            <a:r>
              <a:rPr lang="fa-IR" sz="2000" dirty="0"/>
              <a:t>را تسهیل از واکنش </a:t>
            </a:r>
            <a:r>
              <a:rPr lang="fa-IR" sz="2000" dirty="0" smtClean="0"/>
              <a:t>آکتین </a:t>
            </a:r>
            <a:r>
              <a:rPr lang="fa-IR" sz="2000" dirty="0"/>
              <a:t>با میوزین جلوگیری می کند</a:t>
            </a:r>
            <a:r>
              <a:rPr lang="fa-IR" sz="2000" dirty="0" smtClean="0"/>
              <a:t>.</a:t>
            </a:r>
          </a:p>
          <a:p>
            <a:pPr algn="r" rtl="1"/>
            <a:endParaRPr lang="fa-IR" sz="2000" dirty="0"/>
          </a:p>
          <a:p>
            <a:pPr algn="r" rtl="1"/>
            <a:r>
              <a:rPr lang="en-US" sz="2000" dirty="0"/>
              <a:t>No – </a:t>
            </a:r>
            <a:r>
              <a:rPr lang="fa-IR" sz="2000" dirty="0"/>
              <a:t>فعال کنندۀ گوانیلیل </a:t>
            </a:r>
            <a:r>
              <a:rPr lang="fa-IR" sz="2000" dirty="0" smtClean="0"/>
              <a:t>سیکلاز </a:t>
            </a:r>
            <a:r>
              <a:rPr lang="fa-IR" sz="2000" dirty="0"/>
              <a:t>محلول است و با این مکانیسم عمل می کند. </a:t>
            </a:r>
            <a:r>
              <a:rPr lang="fa-IR" sz="2000" dirty="0" smtClean="0"/>
              <a:t>نیترو </a:t>
            </a:r>
            <a:r>
              <a:rPr lang="fa-IR" sz="2000" dirty="0"/>
              <a:t>پروساید و </a:t>
            </a:r>
            <a:r>
              <a:rPr lang="fa-IR" sz="2000" dirty="0" smtClean="0"/>
              <a:t>نیتراتهای </a:t>
            </a:r>
            <a:r>
              <a:rPr lang="fa-IR" sz="2000" dirty="0"/>
              <a:t>آلی از دهنده های </a:t>
            </a:r>
            <a:r>
              <a:rPr lang="en-US" sz="2000" dirty="0"/>
              <a:t>No </a:t>
            </a:r>
            <a:r>
              <a:rPr lang="fa-IR" sz="2000" dirty="0"/>
              <a:t>هستند که در درمان آنژین صدری کاربرد دارند- آترواسکلروز تولید </a:t>
            </a:r>
            <a:r>
              <a:rPr lang="en-US" sz="2000" dirty="0"/>
              <a:t>No </a:t>
            </a:r>
            <a:r>
              <a:rPr lang="fa-IR" sz="2000" dirty="0" smtClean="0"/>
              <a:t>درون </a:t>
            </a:r>
            <a:r>
              <a:rPr lang="fa-IR" sz="2000" dirty="0"/>
              <a:t>زاد در </a:t>
            </a:r>
            <a:r>
              <a:rPr lang="fa-IR" sz="2000" dirty="0" smtClean="0"/>
              <a:t>آندوتلیوم </a:t>
            </a:r>
            <a:r>
              <a:rPr lang="fa-IR" sz="2000" dirty="0"/>
              <a:t>را کاهش می دهد</a:t>
            </a:r>
            <a:r>
              <a:rPr lang="fa-IR" sz="2000" dirty="0" smtClean="0"/>
              <a:t>.</a:t>
            </a:r>
          </a:p>
          <a:p>
            <a:pPr algn="r" rtl="1"/>
            <a:endParaRPr lang="fa-IR" sz="2000" dirty="0"/>
          </a:p>
          <a:p>
            <a:pPr algn="r" rtl="1"/>
            <a:r>
              <a:rPr lang="fa-IR" sz="2000" dirty="0"/>
              <a:t>2-کاهش کلسیم داخل سلولی</a:t>
            </a:r>
          </a:p>
          <a:p>
            <a:pPr algn="r" rtl="1"/>
            <a:r>
              <a:rPr lang="fa-IR" sz="2000" dirty="0"/>
              <a:t>-بلوک کننده های کانال کلسیم- کاهش کلسیم داخل سلولی- از فعال شدن </a:t>
            </a:r>
            <a:r>
              <a:rPr lang="fa-IR" sz="2000" dirty="0" smtClean="0"/>
              <a:t>کینار </a:t>
            </a:r>
            <a:r>
              <a:rPr lang="fa-IR" sz="2000" dirty="0"/>
              <a:t>زنجیرۀ سبک </a:t>
            </a:r>
            <a:r>
              <a:rPr lang="fa-IR" sz="2000" dirty="0" smtClean="0"/>
              <a:t>میوزین  </a:t>
            </a:r>
            <a:r>
              <a:rPr lang="fa-IR" sz="2000" dirty="0"/>
              <a:t>عضلات صاف جلوگیری </a:t>
            </a:r>
            <a:r>
              <a:rPr lang="fa-IR" sz="2000" dirty="0" smtClean="0"/>
              <a:t> میکنند و باعث اتساع </a:t>
            </a:r>
            <a:r>
              <a:rPr lang="fa-IR" sz="2000" dirty="0"/>
              <a:t>عروق </a:t>
            </a:r>
            <a:r>
              <a:rPr lang="fa-IR" sz="2000" dirty="0" smtClean="0"/>
              <a:t>میشوند.</a:t>
            </a:r>
            <a:endParaRPr lang="fa-IR" sz="2000" dirty="0"/>
          </a:p>
          <a:p>
            <a:pPr algn="r" rtl="1"/>
            <a:r>
              <a:rPr lang="fa-IR" sz="2000" dirty="0"/>
              <a:t>-مسدود کننده های بتا و مسدود کنندۀ کانال کلسیم </a:t>
            </a:r>
            <a:r>
              <a:rPr lang="fa-IR" sz="2000" dirty="0" smtClean="0"/>
              <a:t> </a:t>
            </a:r>
            <a:r>
              <a:rPr lang="fa-IR" sz="2000" dirty="0"/>
              <a:t>ورود کلسیم به رشته های عضله قلبی را کاهش می دهند. در نتیجه تعداد ضربان- قدرت انقباض میوکارد ونیاز به اکسیژن را در اکثر شرایط کاهش می دهند.</a:t>
            </a:r>
            <a:endParaRPr lang="en-US" sz="2000" dirty="0"/>
          </a:p>
        </p:txBody>
      </p:sp>
    </p:spTree>
    <p:extLst>
      <p:ext uri="{BB962C8B-B14F-4D97-AF65-F5344CB8AC3E}">
        <p14:creationId xmlns:p14="http://schemas.microsoft.com/office/powerpoint/2010/main" val="1048802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400" dirty="0"/>
              <a:t>3- پایدارسازی و جلوگیری از </a:t>
            </a:r>
            <a:r>
              <a:rPr lang="fa-IR" sz="2400" dirty="0" smtClean="0"/>
              <a:t>دپولاریزاسیون </a:t>
            </a:r>
            <a:r>
              <a:rPr lang="fa-IR" sz="2400" dirty="0"/>
              <a:t>غشای سلول </a:t>
            </a:r>
            <a:r>
              <a:rPr lang="fa-IR" sz="2400" dirty="0" smtClean="0"/>
              <a:t>عضله </a:t>
            </a:r>
            <a:r>
              <a:rPr lang="fa-IR" sz="2400" dirty="0"/>
              <a:t>صاف </a:t>
            </a:r>
            <a:r>
              <a:rPr lang="fa-IR" sz="2400" dirty="0" smtClean="0"/>
              <a:t>عروق</a:t>
            </a:r>
            <a:endParaRPr lang="en-US" sz="2400" dirty="0"/>
          </a:p>
        </p:txBody>
      </p:sp>
      <p:sp>
        <p:nvSpPr>
          <p:cNvPr id="3" name="Content Placeholder 2"/>
          <p:cNvSpPr>
            <a:spLocks noGrp="1"/>
          </p:cNvSpPr>
          <p:nvPr>
            <p:ph idx="1"/>
          </p:nvPr>
        </p:nvSpPr>
        <p:spPr>
          <a:solidFill>
            <a:schemeClr val="accent6">
              <a:lumMod val="20000"/>
              <a:lumOff val="80000"/>
            </a:schemeClr>
          </a:solidFill>
        </p:spPr>
        <p:txBody>
          <a:bodyPr>
            <a:normAutofit lnSpcReduction="10000"/>
          </a:bodyPr>
          <a:lstStyle/>
          <a:p>
            <a:pPr algn="r" rtl="1"/>
            <a:r>
              <a:rPr lang="fa-IR" sz="2000" dirty="0"/>
              <a:t>-با افزایش نفوذ پتاسیم به غشای سلول های تحریک پذیر پتانسیل غشاء در حد استراحت پایدار می شود</a:t>
            </a:r>
            <a:r>
              <a:rPr lang="fa-IR" sz="2000" dirty="0" smtClean="0"/>
              <a:t>.</a:t>
            </a:r>
          </a:p>
          <a:p>
            <a:pPr algn="r" rtl="1"/>
            <a:endParaRPr lang="fa-IR" sz="2000" dirty="0"/>
          </a:p>
          <a:p>
            <a:pPr algn="r" rtl="1"/>
            <a:r>
              <a:rPr lang="en-US" sz="2000" dirty="0"/>
              <a:t>-GMP </a:t>
            </a:r>
            <a:r>
              <a:rPr lang="fa-IR" sz="2000" dirty="0"/>
              <a:t>باعث افزایش نفوذ کانال های پتاسیم فعال شده توسط </a:t>
            </a:r>
            <a:r>
              <a:rPr lang="en-US" sz="2000" dirty="0"/>
              <a:t>Ca2 </a:t>
            </a:r>
            <a:r>
              <a:rPr lang="fa-IR" sz="2000" dirty="0"/>
              <a:t>می شود</a:t>
            </a:r>
            <a:r>
              <a:rPr lang="fa-IR" sz="2000" dirty="0" smtClean="0"/>
              <a:t>.</a:t>
            </a:r>
          </a:p>
          <a:p>
            <a:pPr algn="r" rtl="1"/>
            <a:endParaRPr lang="fa-IR" sz="2000" dirty="0"/>
          </a:p>
          <a:p>
            <a:pPr algn="r" rtl="1"/>
            <a:r>
              <a:rPr lang="fa-IR" sz="2000" dirty="0"/>
              <a:t>داروهایی مثل سولفات مینوکیسدیل و </a:t>
            </a:r>
            <a:r>
              <a:rPr lang="fa-IR" sz="2000" dirty="0" smtClean="0"/>
              <a:t>نیکوراندیل </a:t>
            </a:r>
            <a:r>
              <a:rPr lang="fa-IR" sz="2000" dirty="0"/>
              <a:t>با این مکانیسم عمل می کنند</a:t>
            </a:r>
            <a:r>
              <a:rPr lang="fa-IR" sz="2000" dirty="0" smtClean="0"/>
              <a:t>.</a:t>
            </a:r>
          </a:p>
          <a:p>
            <a:pPr algn="r" rtl="1"/>
            <a:endParaRPr lang="fa-IR" sz="2000" dirty="0"/>
          </a:p>
          <a:p>
            <a:pPr algn="r" rtl="1"/>
            <a:r>
              <a:rPr lang="fa-IR" sz="2000" dirty="0"/>
              <a:t>4- افزایش </a:t>
            </a:r>
            <a:r>
              <a:rPr lang="en-US" sz="2000" dirty="0"/>
              <a:t>CAMP </a:t>
            </a:r>
            <a:r>
              <a:rPr lang="fa-IR" sz="2000" dirty="0"/>
              <a:t>در سلول های عضلات صاف </a:t>
            </a:r>
            <a:r>
              <a:rPr lang="fa-IR" sz="2000" dirty="0" smtClean="0"/>
              <a:t>عروق</a:t>
            </a:r>
          </a:p>
          <a:p>
            <a:pPr algn="r" rtl="1"/>
            <a:endParaRPr lang="fa-IR" sz="2000" dirty="0"/>
          </a:p>
          <a:p>
            <a:pPr algn="r" rtl="1"/>
            <a:r>
              <a:rPr lang="fa-IR" sz="2000" dirty="0"/>
              <a:t>-افزایش </a:t>
            </a:r>
            <a:r>
              <a:rPr lang="en-US" sz="2000" dirty="0"/>
              <a:t>CAMP </a:t>
            </a:r>
            <a:r>
              <a:rPr lang="fa-IR" sz="2000" dirty="0"/>
              <a:t>موجب افزایش سرعت غیر فعال شدن </a:t>
            </a:r>
            <a:r>
              <a:rPr lang="fa-IR" sz="2000" dirty="0" smtClean="0"/>
              <a:t>کیناز </a:t>
            </a:r>
            <a:r>
              <a:rPr lang="fa-IR" sz="2000" dirty="0"/>
              <a:t>زنجیرۀ سبک میوزین می شود. و از واکنش اکتین و میوزین جلوگیری به عمل می آید</a:t>
            </a:r>
            <a:r>
              <a:rPr lang="fa-IR" sz="2000" dirty="0" smtClean="0"/>
              <a:t>.</a:t>
            </a:r>
          </a:p>
          <a:p>
            <a:pPr algn="r" rtl="1"/>
            <a:r>
              <a:rPr lang="fa-IR" sz="2000" dirty="0"/>
              <a:t>-مکانیسم گشادی عروق توسط آگونیست های </a:t>
            </a:r>
            <a:r>
              <a:rPr lang="en-US" sz="2000" dirty="0"/>
              <a:t>B2 </a:t>
            </a:r>
            <a:r>
              <a:rPr lang="fa-IR" sz="2000" dirty="0"/>
              <a:t>است. (در آنژین صدری کاربرد ندارند به علت تحریک قلب) فنولدوپام با این مکانیسم عمل می کند.</a:t>
            </a:r>
            <a:endParaRPr lang="fa-IR" sz="2000" dirty="0" smtClean="0"/>
          </a:p>
          <a:p>
            <a:pPr algn="r" rtl="1"/>
            <a:endParaRPr lang="fa-IR" sz="2000" dirty="0"/>
          </a:p>
          <a:p>
            <a:pPr algn="r" rtl="1"/>
            <a:endParaRPr lang="en-US" sz="2000" dirty="0"/>
          </a:p>
        </p:txBody>
      </p:sp>
    </p:spTree>
    <p:extLst>
      <p:ext uri="{BB962C8B-B14F-4D97-AF65-F5344CB8AC3E}">
        <p14:creationId xmlns:p14="http://schemas.microsoft.com/office/powerpoint/2010/main" val="40626652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0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96999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1" y="0"/>
            <a:ext cx="89154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18535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07517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مکانیسم عمل نیتراتها</a:t>
            </a:r>
            <a:endParaRPr lang="en-US" dirty="0"/>
          </a:p>
        </p:txBody>
      </p:sp>
      <p:sp>
        <p:nvSpPr>
          <p:cNvPr id="3" name="Content Placeholder 2"/>
          <p:cNvSpPr>
            <a:spLocks noGrp="1"/>
          </p:cNvSpPr>
          <p:nvPr>
            <p:ph idx="1"/>
          </p:nvPr>
        </p:nvSpPr>
        <p:spPr>
          <a:solidFill>
            <a:schemeClr val="accent6">
              <a:lumMod val="20000"/>
              <a:lumOff val="80000"/>
            </a:schemeClr>
          </a:solidFill>
        </p:spPr>
        <p:txBody>
          <a:bodyPr/>
          <a:lstStyle/>
          <a:p>
            <a:pPr algn="r" rtl="1"/>
            <a:r>
              <a:rPr lang="fa-IR" dirty="0" smtClean="0"/>
              <a:t>1-اثر بر عضلات صاف.</a:t>
            </a:r>
          </a:p>
          <a:p>
            <a:pPr algn="r" rtl="1"/>
            <a:r>
              <a:rPr lang="fa-IR" dirty="0" smtClean="0"/>
              <a:t>2-اثر بر روی اعضاء بدن</a:t>
            </a:r>
          </a:p>
          <a:p>
            <a:pPr algn="r" rtl="1"/>
            <a:r>
              <a:rPr lang="fa-IR" sz="2000" dirty="0" smtClean="0"/>
              <a:t>عضلات صاف جدار عروق.</a:t>
            </a:r>
          </a:p>
          <a:p>
            <a:pPr algn="r" rtl="1"/>
            <a:r>
              <a:rPr lang="fa-IR" sz="2000" dirty="0" smtClean="0"/>
              <a:t>سایر اعضاء دارای عضلات صاف</a:t>
            </a:r>
          </a:p>
          <a:p>
            <a:pPr algn="r" rtl="1"/>
            <a:r>
              <a:rPr lang="fa-IR" sz="2000" dirty="0" smtClean="0"/>
              <a:t>اثر بر پلاکتها</a:t>
            </a:r>
          </a:p>
          <a:p>
            <a:pPr algn="r" rtl="1"/>
            <a:r>
              <a:rPr lang="fa-IR" sz="2000" dirty="0" smtClean="0"/>
              <a:t>ایجاد متهموگلوبین</a:t>
            </a:r>
          </a:p>
          <a:p>
            <a:pPr algn="r" rtl="1"/>
            <a:r>
              <a:rPr lang="fa-IR" sz="2000" dirty="0" smtClean="0"/>
              <a:t>مصرف در مسمومیت با سیانید</a:t>
            </a:r>
          </a:p>
          <a:p>
            <a:pPr algn="r" rtl="1"/>
            <a:endParaRPr lang="en-US" sz="2000" dirty="0"/>
          </a:p>
        </p:txBody>
      </p:sp>
    </p:spTree>
    <p:extLst>
      <p:ext uri="{BB962C8B-B14F-4D97-AF65-F5344CB8AC3E}">
        <p14:creationId xmlns:p14="http://schemas.microsoft.com/office/powerpoint/2010/main" val="13878278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درمان دارویی</a:t>
            </a:r>
            <a:r>
              <a:rPr lang="en-US" dirty="0"/>
              <a:t/>
            </a:r>
            <a:br>
              <a:rPr lang="en-US" dirty="0"/>
            </a:br>
            <a:endParaRPr lang="en-US" dirty="0"/>
          </a:p>
        </p:txBody>
      </p:sp>
      <p:sp>
        <p:nvSpPr>
          <p:cNvPr id="3" name="Content Placeholder 2"/>
          <p:cNvSpPr>
            <a:spLocks noGrp="1"/>
          </p:cNvSpPr>
          <p:nvPr>
            <p:ph idx="1"/>
          </p:nvPr>
        </p:nvSpPr>
        <p:spPr>
          <a:solidFill>
            <a:schemeClr val="accent6">
              <a:lumMod val="20000"/>
              <a:lumOff val="80000"/>
            </a:schemeClr>
          </a:solidFill>
        </p:spPr>
        <p:txBody>
          <a:bodyPr>
            <a:normAutofit fontScale="25000" lnSpcReduction="20000"/>
          </a:bodyPr>
          <a:lstStyle/>
          <a:p>
            <a:pPr algn="r" rtl="1"/>
            <a:r>
              <a:rPr lang="fa-IR" b="1" dirty="0">
                <a:cs typeface="B Zar" pitchFamily="2" charset="-78"/>
              </a:rPr>
              <a:t> </a:t>
            </a:r>
            <a:endParaRPr lang="en-US" sz="9600" dirty="0">
              <a:cs typeface="B Zar" pitchFamily="2" charset="-78"/>
            </a:endParaRPr>
          </a:p>
          <a:p>
            <a:pPr lvl="0" algn="r" rtl="1"/>
            <a:r>
              <a:rPr lang="fa-IR" sz="9600" b="1" dirty="0">
                <a:cs typeface="B Zar" pitchFamily="2" charset="-78"/>
              </a:rPr>
              <a:t>استفاده از داروهای نیترات دار همانند نیتروگلیسیرین (</a:t>
            </a:r>
            <a:r>
              <a:rPr lang="en-US" sz="9600" b="1" dirty="0">
                <a:cs typeface="B Zar" pitchFamily="2" charset="-78"/>
              </a:rPr>
              <a:t>Nitroglycerin</a:t>
            </a:r>
            <a:r>
              <a:rPr lang="fa-IR" sz="9600" b="1" dirty="0">
                <a:cs typeface="B Zar" pitchFamily="2" charset="-78"/>
              </a:rPr>
              <a:t>):</a:t>
            </a:r>
            <a:r>
              <a:rPr lang="fa-IR" sz="9600" dirty="0">
                <a:cs typeface="B Zar" pitchFamily="2" charset="-78"/>
              </a:rPr>
              <a:t> نیترات‌ها باعث انبساط موقت شریانها، و در نتیجه احیای جریان خون در رگهای جریان پایین می‌گردد. این دارو به فرم‌های متنوعی در بازار موجود است. از عوارض جانبی این قسم از داروها می‌توان به سرگیجه و سردرد اشاره کرد.</a:t>
            </a:r>
            <a:endParaRPr lang="en-US" sz="9600" dirty="0">
              <a:cs typeface="B Zar" pitchFamily="2" charset="-78"/>
            </a:endParaRPr>
          </a:p>
          <a:p>
            <a:pPr lvl="0" algn="r" rtl="1"/>
            <a:r>
              <a:rPr lang="fa-IR" sz="9600" b="1" dirty="0">
                <a:cs typeface="B Zar" pitchFamily="2" charset="-78"/>
              </a:rPr>
              <a:t>استفاده از داروهای بلوک کننده بتا:</a:t>
            </a:r>
            <a:r>
              <a:rPr lang="fa-IR" sz="9600" dirty="0">
                <a:cs typeface="B Zar" pitchFamily="2" charset="-78"/>
              </a:rPr>
              <a:t> (نظیر پروپرانولول یا آتنولول)این داروها با توقف اثر اپینفرین بر روی گیرنده‌های بتای قلب و در نتیجه باعث کاهش سرعت فعالیت قلبی و فشار خون می‌گردند. بیماران آسمی از این دارو پرهیز داده می‌شوند.</a:t>
            </a:r>
            <a:endParaRPr lang="en-US" sz="9600" dirty="0">
              <a:cs typeface="B Zar" pitchFamily="2" charset="-78"/>
            </a:endParaRPr>
          </a:p>
          <a:p>
            <a:pPr lvl="0" algn="r" rtl="1"/>
            <a:r>
              <a:rPr lang="fa-IR" sz="9600" b="1" dirty="0">
                <a:cs typeface="B Zar" pitchFamily="2" charset="-78"/>
              </a:rPr>
              <a:t>استفاده از داروهای بلوک کننده کانال کلسیم:</a:t>
            </a:r>
            <a:r>
              <a:rPr lang="fa-IR" sz="9600" dirty="0">
                <a:cs typeface="B Zar" pitchFamily="2" charset="-78"/>
              </a:rPr>
              <a:t> آنتاگونیست‌ کلسیم(نظیر نیفدیپین) این داروها همانند نیترات‌ها عمل می‌کنند و باعث انبساط شریانها می‌گردند، اما طرز کارشان متفاوت است مانند نیفدیپین .</a:t>
            </a:r>
            <a:endParaRPr lang="en-US" sz="9600" dirty="0">
              <a:cs typeface="B Zar" pitchFamily="2" charset="-78"/>
            </a:endParaRPr>
          </a:p>
          <a:p>
            <a:pPr lvl="0" algn="r" rtl="1"/>
            <a:r>
              <a:rPr lang="fa-IR" sz="9600" b="1" dirty="0">
                <a:cs typeface="B Zar" pitchFamily="2" charset="-78"/>
              </a:rPr>
              <a:t>استفاده از داروهای آسپیرین:</a:t>
            </a:r>
            <a:r>
              <a:rPr lang="fa-IR" sz="9600" dirty="0">
                <a:cs typeface="B Zar" pitchFamily="2" charset="-78"/>
              </a:rPr>
              <a:t> آسپیرین با اختلال در انعقاد خون باعث کاهش احتمال تشکیل لخته‌های خطر زا در قلب می‌شود.</a:t>
            </a:r>
            <a:endParaRPr lang="en-US" sz="9600" dirty="0">
              <a:cs typeface="B Zar" pitchFamily="2" charset="-78"/>
            </a:endParaRPr>
          </a:p>
          <a:p>
            <a:pPr lvl="0" algn="r" rtl="1"/>
            <a:r>
              <a:rPr lang="fa-IR" sz="9600" b="1" dirty="0">
                <a:cs typeface="B Zar" pitchFamily="2" charset="-78"/>
              </a:rPr>
              <a:t>استفاده از داروهای ضد-پلاکت:</a:t>
            </a:r>
            <a:r>
              <a:rPr lang="fa-IR" sz="9600" dirty="0">
                <a:cs typeface="B Zar" pitchFamily="2" charset="-78"/>
              </a:rPr>
              <a:t> از این قسم داروها برای بیمارانی استفاده می‌گردد که به آسپیرین حساسیت دارند. نمونهٔ اینگونه دارو </a:t>
            </a:r>
            <a:r>
              <a:rPr lang="en-US" sz="9600" dirty="0" err="1">
                <a:cs typeface="B Zar" pitchFamily="2" charset="-78"/>
              </a:rPr>
              <a:t>Clopidogrel</a:t>
            </a:r>
            <a:r>
              <a:rPr lang="fa-IR" sz="9600" dirty="0">
                <a:cs typeface="B Zar" pitchFamily="2" charset="-78"/>
              </a:rPr>
              <a:t> تیکلوپدین است.</a:t>
            </a:r>
            <a:endParaRPr lang="en-US" sz="9600" dirty="0">
              <a:cs typeface="B Zar" pitchFamily="2" charset="-78"/>
            </a:endParaRPr>
          </a:p>
          <a:p>
            <a:pPr lvl="0" algn="r" rtl="1"/>
            <a:r>
              <a:rPr lang="fa-IR" sz="9600" b="1" dirty="0">
                <a:cs typeface="B Zar" pitchFamily="2" charset="-78"/>
              </a:rPr>
              <a:t>استفاده از داروهای رقیق ساز خون:</a:t>
            </a:r>
            <a:r>
              <a:rPr lang="fa-IR" sz="9600" dirty="0">
                <a:cs typeface="B Zar" pitchFamily="2" charset="-78"/>
              </a:rPr>
              <a:t> داروهای ضد انعقاد خون مانند وارفارین (</a:t>
            </a:r>
            <a:r>
              <a:rPr lang="en-US" sz="9600" dirty="0" err="1">
                <a:cs typeface="B Zar" pitchFamily="2" charset="-78"/>
              </a:rPr>
              <a:t>Warfarin</a:t>
            </a:r>
            <a:r>
              <a:rPr lang="fa-IR" sz="9600" dirty="0">
                <a:cs typeface="B Zar" pitchFamily="2" charset="-78"/>
              </a:rPr>
              <a:t>) را می‌توان </a:t>
            </a:r>
            <a:r>
              <a:rPr lang="fa-IR" sz="9600" dirty="0"/>
              <a:t>نام برد.</a:t>
            </a:r>
            <a:endParaRPr lang="en-US" sz="9600" dirty="0"/>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525"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28307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b="1" dirty="0"/>
              <a:t>درمان تهاجمی(</a:t>
            </a:r>
            <a:r>
              <a:rPr lang="en-US" b="1" dirty="0"/>
              <a:t>Invasive</a:t>
            </a:r>
            <a:r>
              <a:rPr lang="fa-IR" b="1" dirty="0"/>
              <a:t>)</a:t>
            </a:r>
            <a:r>
              <a:rPr lang="en-US" dirty="0"/>
              <a:t/>
            </a:r>
            <a:br>
              <a:rPr lang="en-US" dirty="0"/>
            </a:br>
            <a:endParaRPr lang="en-US" dirty="0"/>
          </a:p>
        </p:txBody>
      </p:sp>
      <p:sp>
        <p:nvSpPr>
          <p:cNvPr id="3" name="Content Placeholder 2"/>
          <p:cNvSpPr>
            <a:spLocks noGrp="1"/>
          </p:cNvSpPr>
          <p:nvPr>
            <p:ph idx="1"/>
          </p:nvPr>
        </p:nvSpPr>
        <p:spPr>
          <a:solidFill>
            <a:schemeClr val="accent6">
              <a:lumMod val="20000"/>
              <a:lumOff val="80000"/>
            </a:schemeClr>
          </a:solidFill>
        </p:spPr>
        <p:txBody>
          <a:bodyPr/>
          <a:lstStyle/>
          <a:p>
            <a:pPr algn="r"/>
            <a:r>
              <a:rPr lang="fa-IR" dirty="0">
                <a:cs typeface="B Zar" pitchFamily="2" charset="-78"/>
              </a:rPr>
              <a:t>در صورت موثر نشدن داروها ممکن است جراحی لازم شود روش‌های مختلف جراحی جهت رفع انسداد عروق خونی یا گشاد کردن عروق وجود دارد که موجب جریان خون بهتر قلب </a:t>
            </a:r>
            <a:r>
              <a:rPr lang="fa-IR" dirty="0" smtClean="0">
                <a:cs typeface="B Zar" pitchFamily="2" charset="-78"/>
              </a:rPr>
              <a:t>می شود.</a:t>
            </a:r>
            <a:endParaRPr lang="en-US" dirty="0" smtClean="0">
              <a:cs typeface="B Zar" pitchFamily="2" charset="-78"/>
            </a:endParaRPr>
          </a:p>
          <a:p>
            <a:pPr lvl="0" algn="r" rtl="1"/>
            <a:r>
              <a:rPr lang="fa-IR" b="1" dirty="0" smtClean="0">
                <a:solidFill>
                  <a:srgbClr val="FF0000"/>
                </a:solidFill>
                <a:cs typeface="B Zar" pitchFamily="2" charset="-78"/>
              </a:rPr>
              <a:t>آنژیوپلاستی</a:t>
            </a:r>
            <a:endParaRPr lang="en-US" dirty="0">
              <a:solidFill>
                <a:srgbClr val="FF0000"/>
              </a:solidFill>
              <a:cs typeface="B Zar" pitchFamily="2" charset="-78"/>
            </a:endParaRPr>
          </a:p>
          <a:p>
            <a:pPr lvl="0" algn="r" rtl="1"/>
            <a:r>
              <a:rPr lang="fa-IR" b="1" dirty="0">
                <a:solidFill>
                  <a:srgbClr val="FF0000"/>
                </a:solidFill>
                <a:cs typeface="B Zar" pitchFamily="2" charset="-78"/>
              </a:rPr>
              <a:t>بای‌پس یا عمل جراحی گذرگاه شریان کرنری</a:t>
            </a:r>
            <a:endParaRPr lang="en-US" dirty="0">
              <a:solidFill>
                <a:srgbClr val="FF0000"/>
              </a:solidFill>
              <a:cs typeface="B Zar" pitchFamily="2" charset="-78"/>
            </a:endParaRPr>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4864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1258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a:t>تغذیه</a:t>
            </a:r>
            <a:r>
              <a:rPr lang="en-US" dirty="0"/>
              <a:t/>
            </a:r>
            <a:br>
              <a:rPr lang="en-US" dirty="0"/>
            </a:br>
            <a:endParaRPr lang="en-US" dirty="0"/>
          </a:p>
        </p:txBody>
      </p:sp>
      <p:sp>
        <p:nvSpPr>
          <p:cNvPr id="3" name="Content Placeholder 2"/>
          <p:cNvSpPr>
            <a:spLocks noGrp="1"/>
          </p:cNvSpPr>
          <p:nvPr>
            <p:ph idx="1"/>
          </p:nvPr>
        </p:nvSpPr>
        <p:spPr>
          <a:solidFill>
            <a:schemeClr val="accent6">
              <a:lumMod val="20000"/>
              <a:lumOff val="80000"/>
            </a:schemeClr>
          </a:solidFill>
        </p:spPr>
        <p:txBody>
          <a:bodyPr/>
          <a:lstStyle/>
          <a:p>
            <a:pPr algn="r"/>
            <a:r>
              <a:rPr lang="fa-IR" dirty="0">
                <a:cs typeface="B Zar" pitchFamily="2" charset="-78"/>
              </a:rPr>
              <a:t>پرهیز از چربی‌های اشباع شده(گوشت و لبنیات پرچربی)٬ کافئین و الکل و استفاده از سبزیهای تازه٬ غلات کامل و اسیدهای چرب ضروری در آنژین باید رعایت گردد. مکمل‌ها نیز با تقویت عضله قلب٬ کاهش کلسترول و تقویت بافت همبند و تسهیل کار سلول‌های خونی موجب کاهش علایم آنژین می‌شوند</a:t>
            </a:r>
            <a:r>
              <a:rPr lang="fa-IR" dirty="0"/>
              <a:t>.</a:t>
            </a:r>
            <a:endParaRPr lang="en-US" dirty="0"/>
          </a:p>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43434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67992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اثرات مفید و مضر نیتراتها در آنژین</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72956516"/>
              </p:ext>
            </p:extLst>
          </p:nvPr>
        </p:nvGraphicFramePr>
        <p:xfrm>
          <a:off x="457200" y="1600200"/>
          <a:ext cx="8229600" cy="424688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fa-IR" dirty="0" smtClean="0"/>
                        <a:t>نتیجه و مکانیسم</a:t>
                      </a:r>
                      <a:endParaRPr lang="en-US" dirty="0"/>
                    </a:p>
                  </a:txBody>
                  <a:tcPr/>
                </a:tc>
                <a:tc>
                  <a:txBody>
                    <a:bodyPr/>
                    <a:lstStyle/>
                    <a:p>
                      <a:r>
                        <a:rPr lang="fa-IR" dirty="0" smtClean="0"/>
                        <a:t>اثر</a:t>
                      </a:r>
                      <a:endParaRPr lang="en-US" dirty="0"/>
                    </a:p>
                  </a:txBody>
                  <a:tcPr/>
                </a:tc>
              </a:tr>
              <a:tr h="370840">
                <a:tc>
                  <a:txBody>
                    <a:bodyPr/>
                    <a:lstStyle/>
                    <a:p>
                      <a:endParaRPr lang="en-US"/>
                    </a:p>
                  </a:txBody>
                  <a:tcPr/>
                </a:tc>
                <a:tc>
                  <a:txBody>
                    <a:bodyPr/>
                    <a:lstStyle/>
                    <a:p>
                      <a:pPr algn="r" rtl="1"/>
                      <a:r>
                        <a:rPr lang="fa-IR" dirty="0" smtClean="0"/>
                        <a:t>اثرات مفید بالقوه</a:t>
                      </a:r>
                      <a:endParaRPr lang="en-US" dirty="0"/>
                    </a:p>
                  </a:txBody>
                  <a:tcPr/>
                </a:tc>
              </a:tr>
              <a:tr h="370840">
                <a:tc>
                  <a:txBody>
                    <a:bodyPr/>
                    <a:lstStyle/>
                    <a:p>
                      <a:pPr algn="r" rtl="1"/>
                      <a:r>
                        <a:rPr lang="fa-IR" dirty="0" smtClean="0"/>
                        <a:t>کاهش کار و نیاز میوکارد به اکسیژن</a:t>
                      </a:r>
                      <a:endParaRPr lang="en-US" dirty="0"/>
                    </a:p>
                  </a:txBody>
                  <a:tcPr/>
                </a:tc>
                <a:tc>
                  <a:txBody>
                    <a:bodyPr/>
                    <a:lstStyle/>
                    <a:p>
                      <a:pPr algn="r" rtl="1"/>
                      <a:r>
                        <a:rPr lang="fa-IR" dirty="0" smtClean="0"/>
                        <a:t>کاهش حجم بطن</a:t>
                      </a:r>
                      <a:r>
                        <a:rPr lang="fa-IR" baseline="0" dirty="0" smtClean="0"/>
                        <a:t> و کاهش فشار شریانی و کاهش زمان تخلیه</a:t>
                      </a:r>
                      <a:endParaRPr lang="en-US" dirty="0"/>
                    </a:p>
                  </a:txBody>
                  <a:tcPr/>
                </a:tc>
              </a:tr>
              <a:tr h="370840">
                <a:tc>
                  <a:txBody>
                    <a:bodyPr/>
                    <a:lstStyle/>
                    <a:p>
                      <a:pPr algn="r" rtl="1"/>
                      <a:r>
                        <a:rPr lang="fa-IR" dirty="0" smtClean="0"/>
                        <a:t>برطرف شدن اسپاسم شریان کرونر</a:t>
                      </a:r>
                      <a:endParaRPr lang="en-US" dirty="0"/>
                    </a:p>
                  </a:txBody>
                  <a:tcPr/>
                </a:tc>
                <a:tc>
                  <a:txBody>
                    <a:bodyPr/>
                    <a:lstStyle/>
                    <a:p>
                      <a:pPr algn="r" rtl="1"/>
                      <a:r>
                        <a:rPr lang="fa-IR" dirty="0" smtClean="0"/>
                        <a:t>گشاد شدن شریان های کرونر اپیکارد</a:t>
                      </a:r>
                      <a:endParaRPr lang="en-US" dirty="0"/>
                    </a:p>
                  </a:txBody>
                  <a:tcPr/>
                </a:tc>
              </a:tr>
              <a:tr h="370840">
                <a:tc>
                  <a:txBody>
                    <a:bodyPr/>
                    <a:lstStyle/>
                    <a:p>
                      <a:pPr algn="r" rtl="1"/>
                      <a:r>
                        <a:rPr lang="fa-IR" dirty="0" smtClean="0"/>
                        <a:t>بهبود خونرسانی</a:t>
                      </a:r>
                      <a:r>
                        <a:rPr lang="fa-IR" baseline="0" dirty="0" smtClean="0"/>
                        <a:t> به منطقه ایسکمیک میوکارد</a:t>
                      </a:r>
                      <a:endParaRPr lang="en-US" dirty="0"/>
                    </a:p>
                  </a:txBody>
                  <a:tcPr/>
                </a:tc>
                <a:tc>
                  <a:txBody>
                    <a:bodyPr/>
                    <a:lstStyle/>
                    <a:p>
                      <a:pPr algn="r" rtl="1"/>
                      <a:r>
                        <a:rPr lang="fa-IR" dirty="0" smtClean="0"/>
                        <a:t>افزایش جریان خون جانبی</a:t>
                      </a:r>
                      <a:endParaRPr lang="en-US" dirty="0"/>
                    </a:p>
                  </a:txBody>
                  <a:tcPr/>
                </a:tc>
              </a:tr>
              <a:tr h="370840">
                <a:tc>
                  <a:txBody>
                    <a:bodyPr/>
                    <a:lstStyle/>
                    <a:p>
                      <a:pPr algn="r" rtl="1"/>
                      <a:r>
                        <a:rPr lang="fa-IR" dirty="0" smtClean="0"/>
                        <a:t>بهبود خونرسانی به بخش زیر آندوکارد</a:t>
                      </a:r>
                      <a:endParaRPr lang="en-US" dirty="0"/>
                    </a:p>
                  </a:txBody>
                  <a:tcPr/>
                </a:tc>
                <a:tc>
                  <a:txBody>
                    <a:bodyPr/>
                    <a:lstStyle/>
                    <a:p>
                      <a:pPr algn="r" rtl="1"/>
                      <a:r>
                        <a:rPr lang="fa-IR" dirty="0" smtClean="0"/>
                        <a:t>کاهش فشار دیاستولی بطن چپ</a:t>
                      </a:r>
                      <a:endParaRPr lang="en-US" dirty="0"/>
                    </a:p>
                  </a:txBody>
                  <a:tcPr/>
                </a:tc>
              </a:tr>
              <a:tr h="370840">
                <a:tc>
                  <a:txBody>
                    <a:bodyPr/>
                    <a:lstStyle/>
                    <a:p>
                      <a:endParaRPr lang="en-US"/>
                    </a:p>
                  </a:txBody>
                  <a:tcPr/>
                </a:tc>
                <a:tc>
                  <a:txBody>
                    <a:bodyPr/>
                    <a:lstStyle/>
                    <a:p>
                      <a:pPr algn="r" rtl="1"/>
                      <a:r>
                        <a:rPr lang="fa-IR" dirty="0" smtClean="0"/>
                        <a:t>اثرات زیان آور بالقوه</a:t>
                      </a:r>
                      <a:endParaRPr lang="en-US" dirty="0"/>
                    </a:p>
                  </a:txBody>
                  <a:tcPr/>
                </a:tc>
              </a:tr>
              <a:tr h="370840">
                <a:tc>
                  <a:txBody>
                    <a:bodyPr/>
                    <a:lstStyle/>
                    <a:p>
                      <a:pPr algn="r" rtl="1"/>
                      <a:r>
                        <a:rPr lang="fa-IR" dirty="0" smtClean="0"/>
                        <a:t>افزایش نیاز میوکارد به اکسیژن-کاهش زمان خونرسانی دیاستولیک</a:t>
                      </a:r>
                      <a:r>
                        <a:rPr lang="fa-IR" baseline="0" dirty="0" smtClean="0"/>
                        <a:t> و خونرسانی کرونر</a:t>
                      </a:r>
                      <a:endParaRPr lang="en-US" dirty="0"/>
                    </a:p>
                  </a:txBody>
                  <a:tcPr/>
                </a:tc>
                <a:tc>
                  <a:txBody>
                    <a:bodyPr/>
                    <a:lstStyle/>
                    <a:p>
                      <a:pPr algn="r" rtl="1"/>
                      <a:r>
                        <a:rPr lang="fa-IR" dirty="0" smtClean="0"/>
                        <a:t>تاکیکاردی رفلکسی</a:t>
                      </a:r>
                      <a:endParaRPr lang="en-US" dirty="0"/>
                    </a:p>
                  </a:txBody>
                  <a:tcPr/>
                </a:tc>
              </a:tr>
              <a:tr h="370840">
                <a:tc>
                  <a:txBody>
                    <a:bodyPr/>
                    <a:lstStyle/>
                    <a:p>
                      <a:pPr algn="r" rtl="1"/>
                      <a:r>
                        <a:rPr lang="fa-IR" dirty="0" smtClean="0"/>
                        <a:t>افزایش نیاز میوکارد به اکسیژن</a:t>
                      </a:r>
                      <a:endParaRPr lang="en-US" dirty="0"/>
                    </a:p>
                  </a:txBody>
                  <a:tcPr/>
                </a:tc>
                <a:tc>
                  <a:txBody>
                    <a:bodyPr/>
                    <a:lstStyle/>
                    <a:p>
                      <a:pPr algn="r" rtl="1"/>
                      <a:r>
                        <a:rPr lang="fa-IR" dirty="0" smtClean="0"/>
                        <a:t>افزایش رفلکسی قدرت انقباضی</a:t>
                      </a:r>
                      <a:endParaRPr lang="en-US" dirty="0"/>
                    </a:p>
                  </a:txBody>
                  <a:tcPr/>
                </a:tc>
              </a:tr>
              <a:tr h="370840">
                <a:tc>
                  <a:txBody>
                    <a:bodyPr/>
                    <a:lstStyle/>
                    <a:p>
                      <a:endParaRPr lang="en-US"/>
                    </a:p>
                  </a:txBody>
                  <a:tcPr/>
                </a:tc>
                <a:tc>
                  <a:txBody>
                    <a:bodyPr/>
                    <a:lstStyle/>
                    <a:p>
                      <a:endParaRPr lang="en-US"/>
                    </a:p>
                  </a:txBody>
                  <a:tcPr/>
                </a:tc>
              </a:tr>
            </a:tbl>
          </a:graphicData>
        </a:graphic>
      </p:graphicFrame>
    </p:spTree>
    <p:extLst>
      <p:ext uri="{BB962C8B-B14F-4D97-AF65-F5344CB8AC3E}">
        <p14:creationId xmlns:p14="http://schemas.microsoft.com/office/powerpoint/2010/main" val="13423572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سمیت و عوارض نیتراتها</a:t>
            </a:r>
            <a:endParaRPr lang="en-US" dirty="0"/>
          </a:p>
        </p:txBody>
      </p:sp>
      <p:sp>
        <p:nvSpPr>
          <p:cNvPr id="3" name="Content Placeholder 2"/>
          <p:cNvSpPr>
            <a:spLocks noGrp="1"/>
          </p:cNvSpPr>
          <p:nvPr>
            <p:ph idx="1"/>
          </p:nvPr>
        </p:nvSpPr>
        <p:spPr>
          <a:solidFill>
            <a:schemeClr val="bg1"/>
          </a:solidFill>
          <a:ln>
            <a:solidFill>
              <a:schemeClr val="accent1"/>
            </a:solidFill>
          </a:ln>
        </p:spPr>
        <p:txBody>
          <a:bodyPr>
            <a:normAutofit/>
          </a:bodyPr>
          <a:lstStyle/>
          <a:p>
            <a:pPr algn="r" rtl="1"/>
            <a:r>
              <a:rPr lang="fa-IR" sz="2800" dirty="0" smtClean="0"/>
              <a:t>1-افت فشار وضعیتی</a:t>
            </a:r>
          </a:p>
          <a:p>
            <a:pPr algn="r" rtl="1"/>
            <a:r>
              <a:rPr lang="fa-IR" sz="2800" dirty="0" smtClean="0"/>
              <a:t>2-سردرد ضرباندار</a:t>
            </a:r>
          </a:p>
          <a:p>
            <a:pPr algn="r" rtl="1"/>
            <a:r>
              <a:rPr lang="fa-IR" sz="2800" dirty="0" smtClean="0"/>
              <a:t>3-تاکیکاردی</a:t>
            </a:r>
          </a:p>
          <a:p>
            <a:pPr algn="r" rtl="1"/>
            <a:r>
              <a:rPr lang="fa-IR" sz="2800" dirty="0" smtClean="0"/>
              <a:t>4-در افزایش فشار داخل جمجمه منع مصرف دارند.</a:t>
            </a:r>
          </a:p>
          <a:p>
            <a:pPr algn="r" rtl="1"/>
            <a:r>
              <a:rPr lang="fa-IR" sz="2800" dirty="0" smtClean="0"/>
              <a:t>5-در مصرف طولانی مدت نسبت به آنها تحمل ایجاد میشود.</a:t>
            </a:r>
          </a:p>
          <a:p>
            <a:pPr algn="r" rtl="1"/>
            <a:r>
              <a:rPr lang="fa-IR" sz="2800" dirty="0" smtClean="0"/>
              <a:t>6-بیماری دوشنبه</a:t>
            </a:r>
          </a:p>
          <a:p>
            <a:pPr algn="r" rtl="1"/>
            <a:r>
              <a:rPr lang="fa-IR" sz="2800" dirty="0" smtClean="0"/>
              <a:t>7-سرطانزایی به علت نیتروز آمینها.در معده و روده=</a:t>
            </a:r>
            <a:r>
              <a:rPr lang="en-US" sz="2800" dirty="0" smtClean="0"/>
              <a:t>R2-N-NO</a:t>
            </a:r>
            <a:endParaRPr lang="en-US" sz="28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8525"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4864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47765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داروهای مسدد کانال کلسیم</a:t>
            </a:r>
            <a:endParaRPr lang="en-US" dirty="0"/>
          </a:p>
        </p:txBody>
      </p:sp>
      <p:sp>
        <p:nvSpPr>
          <p:cNvPr id="3" name="Content Placeholder 2"/>
          <p:cNvSpPr>
            <a:spLocks noGrp="1"/>
          </p:cNvSpPr>
          <p:nvPr>
            <p:ph idx="1"/>
          </p:nvPr>
        </p:nvSpPr>
        <p:spPr/>
        <p:txBody>
          <a:bodyPr/>
          <a:lstStyle/>
          <a:p>
            <a:pPr algn="r" rtl="1">
              <a:buFont typeface="Wingdings" pitchFamily="2" charset="2"/>
              <a:buChar char="v"/>
            </a:pPr>
            <a:r>
              <a:rPr lang="fa-IR" sz="2400" dirty="0" smtClean="0"/>
              <a:t>ورود کلسیم از طریق کانالهای مختلفی باعث انقباض عضله قلبی میشود</a:t>
            </a:r>
            <a:r>
              <a:rPr lang="fa-IR" dirty="0" smtClean="0"/>
              <a:t>.</a:t>
            </a:r>
          </a:p>
          <a:p>
            <a:pPr algn="r" rtl="1">
              <a:buFont typeface="Wingdings" pitchFamily="2" charset="2"/>
              <a:buChar char="v"/>
            </a:pPr>
            <a:r>
              <a:rPr lang="fa-IR" dirty="0" smtClean="0"/>
              <a:t>انواع این کانالها شامل </a:t>
            </a:r>
            <a:r>
              <a:rPr lang="en-US" dirty="0" smtClean="0"/>
              <a:t>L-T-N-P-Q-R</a:t>
            </a:r>
            <a:endParaRPr lang="fa-IR" dirty="0" smtClean="0"/>
          </a:p>
          <a:p>
            <a:pPr algn="r" rtl="1">
              <a:buFont typeface="Wingdings" pitchFamily="2" charset="2"/>
              <a:buChar char="v"/>
            </a:pPr>
            <a:r>
              <a:rPr lang="fa-IR" dirty="0" smtClean="0"/>
              <a:t>داروهای این خانواده شامل:آملودیپین-فلودیپین-ایسرادیپین-نیکاردیپین-نیفدیپین-نیزولدیپین-نیترن دیپین-دیلتیازم-وراپامیل</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1" y="4267200"/>
            <a:ext cx="77724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2286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91172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فارماکوکینتیک</a:t>
            </a:r>
            <a:endParaRPr lang="en-US" dirty="0"/>
          </a:p>
        </p:txBody>
      </p:sp>
      <p:sp>
        <p:nvSpPr>
          <p:cNvPr id="3" name="Content Placeholder 2"/>
          <p:cNvSpPr>
            <a:spLocks noGrp="1"/>
          </p:cNvSpPr>
          <p:nvPr>
            <p:ph idx="1"/>
          </p:nvPr>
        </p:nvSpPr>
        <p:spPr/>
        <p:txBody>
          <a:bodyPr/>
          <a:lstStyle/>
          <a:p>
            <a:pPr algn="r" rtl="1"/>
            <a:r>
              <a:rPr lang="fa-IR" dirty="0" smtClean="0"/>
              <a:t>درمصرف از راه خوراکی موثرند</a:t>
            </a:r>
          </a:p>
          <a:p>
            <a:pPr algn="r" rtl="1"/>
            <a:r>
              <a:rPr lang="fa-IR" dirty="0" smtClean="0"/>
              <a:t>اثر عبور اول آنها بالاست</a:t>
            </a:r>
          </a:p>
          <a:p>
            <a:pPr algn="r" rtl="1"/>
            <a:r>
              <a:rPr lang="fa-IR" dirty="0" smtClean="0"/>
              <a:t>اتصال به پروتئین پلاسما بالا ست</a:t>
            </a:r>
          </a:p>
          <a:p>
            <a:pPr algn="r" rtl="1"/>
            <a:r>
              <a:rPr lang="fa-IR" dirty="0" smtClean="0"/>
              <a:t>وراپامیل و دیلتیازم از راه وریدی نیز مصرف میشوند.</a:t>
            </a:r>
          </a:p>
          <a:p>
            <a:pPr algn="r" rtl="1"/>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038599"/>
            <a:ext cx="3276600" cy="2971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4038599"/>
            <a:ext cx="3733800" cy="2667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1524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5108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مکانیسم عمل</a:t>
            </a:r>
            <a:endParaRPr lang="en-US" dirty="0"/>
          </a:p>
        </p:txBody>
      </p:sp>
      <p:sp>
        <p:nvSpPr>
          <p:cNvPr id="3" name="Content Placeholder 2"/>
          <p:cNvSpPr>
            <a:spLocks noGrp="1"/>
          </p:cNvSpPr>
          <p:nvPr>
            <p:ph idx="1"/>
          </p:nvPr>
        </p:nvSpPr>
        <p:spPr/>
        <p:txBody>
          <a:bodyPr/>
          <a:lstStyle/>
          <a:p>
            <a:pPr algn="r" rtl="1"/>
            <a:endParaRPr lang="en-US"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52600"/>
            <a:ext cx="9143999"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85269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مکانیسم عمل</a:t>
            </a:r>
            <a:endParaRPr lang="en-US" dirty="0"/>
          </a:p>
        </p:txBody>
      </p:sp>
      <p:sp>
        <p:nvSpPr>
          <p:cNvPr id="3" name="Content Placeholder 2"/>
          <p:cNvSpPr>
            <a:spLocks noGrp="1"/>
          </p:cNvSpPr>
          <p:nvPr>
            <p:ph idx="1"/>
          </p:nvPr>
        </p:nvSpPr>
        <p:spPr/>
        <p:txBody>
          <a:bodyPr>
            <a:normAutofit lnSpcReduction="10000"/>
          </a:bodyPr>
          <a:lstStyle/>
          <a:p>
            <a:pPr algn="r" rtl="1"/>
            <a:r>
              <a:rPr lang="fa-IR" sz="2400" dirty="0" smtClean="0"/>
              <a:t>کانال کلسیم نوع</a:t>
            </a:r>
            <a:r>
              <a:rPr lang="en-US" sz="2400" dirty="0"/>
              <a:t> </a:t>
            </a:r>
            <a:r>
              <a:rPr lang="en-US" sz="2400" dirty="0" smtClean="0"/>
              <a:t>L </a:t>
            </a:r>
            <a:r>
              <a:rPr lang="fa-IR" sz="2400" dirty="0" smtClean="0"/>
              <a:t> در عضلات قلب و عضلات اسکلتی غالب هستند.</a:t>
            </a:r>
          </a:p>
          <a:p>
            <a:pPr algn="r" rtl="1"/>
            <a:r>
              <a:rPr lang="fa-IR" sz="2400" dirty="0" smtClean="0"/>
              <a:t>نیفیدیپین و دی هیدروپیریدین به زیر واحد آلفا متصل میشوند.</a:t>
            </a:r>
          </a:p>
          <a:p>
            <a:pPr algn="r" rtl="1"/>
            <a:r>
              <a:rPr lang="fa-IR" sz="2400" dirty="0" smtClean="0"/>
              <a:t>وراپامیل و دیلتیازم به گیرندهای متفاوت متصل میشوند.</a:t>
            </a:r>
          </a:p>
          <a:p>
            <a:pPr algn="r" rtl="1"/>
            <a:r>
              <a:rPr lang="fa-IR" sz="2400" dirty="0" smtClean="0"/>
              <a:t>به بخش داخلی غشاء متصل و باعث کاهش تناوب باز شدن در پاسخ به دپولاریزاسیون میشوند.</a:t>
            </a:r>
          </a:p>
          <a:p>
            <a:pPr algn="r" rtl="1"/>
            <a:r>
              <a:rPr lang="fa-IR" sz="2400" dirty="0" smtClean="0"/>
              <a:t>کاهش در در جریان کلیسم باعث شل شدن طولانی مدت عضلات صاف و کاهش قدرت انقباضی در تمام عضلات قلبی و کاهش سرعت ضربان در ضربان ساز گره سینوسی-دهلیزی و کاهش سرعت هدایت در گره دهلیزی –بطنی همراه هست.</a:t>
            </a:r>
          </a:p>
          <a:p>
            <a:pPr algn="r" rtl="1"/>
            <a:r>
              <a:rPr lang="fa-IR" sz="2400" dirty="0" smtClean="0"/>
              <a:t>نیروی انقباضی میوکارد قلب را کاهش میدهند=کاهش نیاز به اکسیژن</a:t>
            </a:r>
          </a:p>
          <a:p>
            <a:pPr algn="r" rtl="1"/>
            <a:r>
              <a:rPr lang="fa-IR" sz="2400" dirty="0" smtClean="0"/>
              <a:t>کاهش فشار شریانی و داخل بطنی.گشاد کردن عروق محیطی(دیلتیازم و وراپامیل)=کاهش کشش دیواره بطن و کاهش نیاز به اکسیژن.</a:t>
            </a:r>
            <a:endParaRPr lang="en-US" sz="2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1524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00394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مکانیسم عمل</a:t>
            </a:r>
            <a:endParaRPr lang="en-US" dirty="0"/>
          </a:p>
        </p:txBody>
      </p:sp>
      <p:sp>
        <p:nvSpPr>
          <p:cNvPr id="3" name="Content Placeholder 2"/>
          <p:cNvSpPr>
            <a:spLocks noGrp="1"/>
          </p:cNvSpPr>
          <p:nvPr>
            <p:ph idx="1"/>
          </p:nvPr>
        </p:nvSpPr>
        <p:spPr/>
        <p:txBody>
          <a:bodyPr>
            <a:normAutofit/>
          </a:bodyPr>
          <a:lstStyle/>
          <a:p>
            <a:pPr algn="r" rtl="1"/>
            <a:r>
              <a:rPr lang="fa-IR" sz="2000" dirty="0" smtClean="0"/>
              <a:t>کاهش ضربان قلب به وسیله دیلتیازم </a:t>
            </a:r>
            <a:r>
              <a:rPr lang="fa-IR" sz="2000" dirty="0"/>
              <a:t>و </a:t>
            </a:r>
            <a:r>
              <a:rPr lang="fa-IR" sz="2000" dirty="0" smtClean="0"/>
              <a:t>وراپامیل=کاهش نیاز به اکسیژن.</a:t>
            </a:r>
          </a:p>
          <a:p>
            <a:pPr algn="r" rtl="1"/>
            <a:r>
              <a:rPr lang="fa-IR" sz="2000" dirty="0" smtClean="0"/>
              <a:t>رفع اسپاسم شریان کرونر در اسپاسم واریانت.(مهمترین درمان پیشگیرانه در این نوع آنژین صدری)</a:t>
            </a:r>
          </a:p>
          <a:p>
            <a:pPr algn="r" rtl="1"/>
            <a:r>
              <a:rPr lang="fa-IR" sz="2000" dirty="0" smtClean="0"/>
              <a:t>وراپامیل و دیلتیازم هدایت الکتریکی گره دهلیزی بطنی را کاهش میدهند.(دی هیدرو پیریدین ها اثر ندارند)-وراپامیل بیشتر اثر دارد.بنابر این هر دو در تاکی کاردی فوق بطنی کاربرد دارند..</a:t>
            </a:r>
          </a:p>
          <a:p>
            <a:pPr algn="r" rtl="1"/>
            <a:r>
              <a:rPr lang="fa-IR" sz="2000" dirty="0" smtClean="0"/>
              <a:t>نیفدیپین اثری بر هدایت دهلیزی-بطنی  ندارد.</a:t>
            </a:r>
          </a:p>
          <a:p>
            <a:pPr algn="r" rtl="1"/>
            <a:r>
              <a:rPr lang="fa-IR" sz="2000" dirty="0" smtClean="0"/>
              <a:t>اثر آنتاگونیستی اختصاصی بر سیستم سمپاتیک=دیلتیازم بیشتر از وراپامیل است.و نیفدیپین بدون اثر است.(تاکیکاردی رفلکسی شایع است) اما با وراپامیل و دیلتیازم بیشتر است.</a:t>
            </a:r>
          </a:p>
          <a:p>
            <a:pPr algn="r" rtl="1"/>
            <a:r>
              <a:rPr lang="fa-IR" sz="2000" dirty="0" smtClean="0"/>
              <a:t>نیمودیپین میل ترکیبی بالایی به عروق مغزی دارد و عوارض پس از خونریزی زیر عنکبوتیه را کاهش میدهد.در بیماران مبتلاء به سکته مغزی هموراژیک به کار میرود.</a:t>
            </a:r>
          </a:p>
          <a:p>
            <a:pPr algn="r" rtl="1"/>
            <a:r>
              <a:rPr lang="fa-IR" sz="2000" dirty="0" smtClean="0"/>
              <a:t>نیکاردیپین اثرات مشابه دارد.از طریق انفوزیون داخل شریانی  مغزی برای پیشگیری از وازواسپاسم مغزی در سکته مغزی به کار میرود.</a:t>
            </a:r>
          </a:p>
          <a:p>
            <a:pPr algn="r" rtl="1"/>
            <a:endParaRPr lang="fa-IR" sz="2000" dirty="0" smtClean="0"/>
          </a:p>
          <a:p>
            <a:pPr algn="r" rtl="1"/>
            <a:endParaRPr lang="en-US"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84124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کاربرد بالینی</a:t>
            </a:r>
            <a:endParaRPr lang="en-US" dirty="0"/>
          </a:p>
        </p:txBody>
      </p:sp>
      <p:sp>
        <p:nvSpPr>
          <p:cNvPr id="3" name="Content Placeholder 2"/>
          <p:cNvSpPr>
            <a:spLocks noGrp="1"/>
          </p:cNvSpPr>
          <p:nvPr>
            <p:ph idx="1"/>
          </p:nvPr>
        </p:nvSpPr>
        <p:spPr/>
        <p:txBody>
          <a:bodyPr>
            <a:normAutofit/>
          </a:bodyPr>
          <a:lstStyle/>
          <a:p>
            <a:pPr algn="r" rtl="1"/>
            <a:r>
              <a:rPr lang="fa-IR" sz="2000" dirty="0" smtClean="0"/>
              <a:t>درمان آنژین </a:t>
            </a:r>
          </a:p>
          <a:p>
            <a:pPr algn="r" rtl="1"/>
            <a:r>
              <a:rPr lang="fa-IR" sz="2000" dirty="0" smtClean="0"/>
              <a:t>درمان فشار خون بالا.</a:t>
            </a:r>
          </a:p>
          <a:p>
            <a:pPr algn="r" rtl="1"/>
            <a:r>
              <a:rPr lang="fa-IR" sz="2000" dirty="0" smtClean="0"/>
              <a:t>تاکی اریتمی های فوق بطنی.</a:t>
            </a:r>
          </a:p>
          <a:p>
            <a:pPr algn="r" rtl="1"/>
            <a:r>
              <a:rPr lang="fa-IR" sz="2000" dirty="0" smtClean="0"/>
              <a:t>کاردیو میوپاتی هیپر تروفیک.</a:t>
            </a:r>
          </a:p>
          <a:p>
            <a:pPr algn="r" rtl="1"/>
            <a:r>
              <a:rPr lang="fa-IR" sz="2000" dirty="0" smtClean="0"/>
              <a:t>میگرن.</a:t>
            </a:r>
          </a:p>
          <a:p>
            <a:pPr algn="r" rtl="1"/>
            <a:r>
              <a:rPr lang="fa-IR" sz="2000" dirty="0" smtClean="0"/>
              <a:t>وراپامیل و دیلتیازم در افت فشار خون بهتر تحمل میشوند.</a:t>
            </a:r>
          </a:p>
          <a:p>
            <a:pPr algn="r" rtl="1"/>
            <a:r>
              <a:rPr lang="fa-IR" sz="2000" dirty="0"/>
              <a:t>وراپامیل و </a:t>
            </a:r>
            <a:r>
              <a:rPr lang="fa-IR" sz="2000" dirty="0" smtClean="0"/>
              <a:t>دیلتیازم در افراد با سابقه تاکیکاردی  و فلوتر و فیبریلاسون دهلیزی اثرات سودمند تری دارند.</a:t>
            </a:r>
            <a:endParaRPr lang="en-US"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1054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4694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سمیت و عوارض دارویی</a:t>
            </a:r>
            <a:endParaRPr lang="en-US" dirty="0"/>
          </a:p>
        </p:txBody>
      </p:sp>
      <p:sp>
        <p:nvSpPr>
          <p:cNvPr id="3" name="Content Placeholder 2"/>
          <p:cNvSpPr>
            <a:spLocks noGrp="1"/>
          </p:cNvSpPr>
          <p:nvPr>
            <p:ph idx="1"/>
          </p:nvPr>
        </p:nvSpPr>
        <p:spPr/>
        <p:txBody>
          <a:bodyPr>
            <a:normAutofit/>
          </a:bodyPr>
          <a:lstStyle/>
          <a:p>
            <a:pPr algn="r" rtl="1"/>
            <a:r>
              <a:rPr lang="fa-IR" sz="2000" dirty="0" smtClean="0"/>
              <a:t>مهار بیش از حد ورود کلسیم=افت شدید عملکرد قلبی مثل ایست قلبی –برادی کاردی-بلوک دهلیزی بطنی-نارسایی قلب.</a:t>
            </a:r>
          </a:p>
          <a:p>
            <a:pPr algn="r" rtl="1"/>
            <a:r>
              <a:rPr lang="fa-IR" sz="2000" dirty="0" smtClean="0"/>
              <a:t>نیفدیپین خطر انفارکتوس  میوکارد را در افراد با فشار خون بالا زیاد میکند.</a:t>
            </a:r>
          </a:p>
          <a:p>
            <a:pPr algn="r" rtl="1"/>
            <a:r>
              <a:rPr lang="fa-IR" sz="2000" dirty="0" smtClean="0"/>
              <a:t>مسددهای کوتاه اثر کانال کلسیم به علت افزایش خطر بروز حوادث قلبی نباید استفاده شوند(نیفدیپین)</a:t>
            </a:r>
          </a:p>
          <a:p>
            <a:pPr algn="r" rtl="1"/>
            <a:r>
              <a:rPr lang="fa-IR" sz="2000" dirty="0" smtClean="0"/>
              <a:t>مصرف همراه با بتا بلاکرها اثر تضعیفی قلب را افزایش میدهد.</a:t>
            </a:r>
            <a:endParaRPr lang="en-US"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2286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45720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63030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8229600" cy="1143000"/>
          </a:xfrm>
        </p:spPr>
        <p:txBody>
          <a:bodyPr/>
          <a:lstStyle/>
          <a:p>
            <a:r>
              <a:rPr lang="fa-IR" dirty="0" smtClean="0"/>
              <a:t>مسدود کنندهای بتا آدرنرژیک.</a:t>
            </a:r>
            <a:endParaRPr lang="en-US" dirty="0"/>
          </a:p>
        </p:txBody>
      </p:sp>
      <p:sp>
        <p:nvSpPr>
          <p:cNvPr id="3" name="Content Placeholder 2"/>
          <p:cNvSpPr>
            <a:spLocks noGrp="1"/>
          </p:cNvSpPr>
          <p:nvPr>
            <p:ph idx="1"/>
          </p:nvPr>
        </p:nvSpPr>
        <p:spPr/>
        <p:txBody>
          <a:bodyPr>
            <a:normAutofit/>
          </a:bodyPr>
          <a:lstStyle/>
          <a:p>
            <a:pPr algn="r" rtl="1"/>
            <a:r>
              <a:rPr lang="fa-IR" sz="2000" dirty="0" smtClean="0"/>
              <a:t>در درمان آنژین کوششی مفید هستند.</a:t>
            </a:r>
          </a:p>
          <a:p>
            <a:pPr algn="r" rtl="1"/>
            <a:r>
              <a:rPr lang="fa-IR" sz="2000" dirty="0" smtClean="0"/>
              <a:t>اثرات مفید آن به خاطر کاهش ضربان قلب –قدرت انقباضی قلب و فشار خون است.</a:t>
            </a:r>
          </a:p>
          <a:p>
            <a:pPr algn="r" rtl="1"/>
            <a:r>
              <a:rPr lang="fa-IR" sz="2000" dirty="0" smtClean="0"/>
              <a:t>نتیجه اثرات بالا کاهش نیاز عضله قلب به اکسیژن  هم در زمان استراحت و هم فعالیت بدنی است.</a:t>
            </a:r>
            <a:endParaRPr lang="en-US" sz="2000" dirty="0" smtClean="0"/>
          </a:p>
          <a:p>
            <a:pPr algn="r" rtl="1"/>
            <a:r>
              <a:rPr lang="fa-IR" sz="2000" dirty="0" smtClean="0"/>
              <a:t>ضربان قلب کمتر باشد=زمان خونرسانی دیاستولی افزایش میابد در نتیجه خونرسانی کرونری بهبود میابد.</a:t>
            </a:r>
          </a:p>
          <a:p>
            <a:pPr algn="r" rtl="1"/>
            <a:r>
              <a:rPr lang="fa-IR" sz="2000" dirty="0" smtClean="0"/>
              <a:t>پس مهمترین استراتژی درمانی این داروها شامل :</a:t>
            </a:r>
            <a:r>
              <a:rPr lang="fa-IR" sz="2000" dirty="0" smtClean="0">
                <a:solidFill>
                  <a:srgbClr val="FF0000"/>
                </a:solidFill>
              </a:rPr>
              <a:t>1-کاهش ضربان قلب 2-کاهش فشار خون.</a:t>
            </a:r>
          </a:p>
          <a:p>
            <a:pPr algn="r" rtl="1"/>
            <a:r>
              <a:rPr lang="fa-IR" sz="2000" dirty="0" smtClean="0"/>
              <a:t>این داروها موجب کاهش مرگ و میر در بیماران مبتلاء به انفارکتوس میوکارد میگردد.</a:t>
            </a:r>
          </a:p>
          <a:p>
            <a:pPr algn="r" rtl="1"/>
            <a:r>
              <a:rPr lang="fa-IR" sz="2000" dirty="0" smtClean="0"/>
              <a:t>از سکته مغزی در بیماران مبتلاء به فشار خون بالا جلوگیری میکنند.</a:t>
            </a:r>
          </a:p>
          <a:p>
            <a:pPr algn="r" rtl="1"/>
            <a:endParaRPr lang="fa-IR" sz="2000" dirty="0" smtClean="0"/>
          </a:p>
          <a:p>
            <a:pPr algn="r" rtl="1"/>
            <a:endParaRPr lang="en-US"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876800"/>
            <a:ext cx="9144000"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64511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عوارض</a:t>
            </a:r>
            <a:endParaRPr lang="en-US" dirty="0"/>
          </a:p>
        </p:txBody>
      </p:sp>
      <p:sp>
        <p:nvSpPr>
          <p:cNvPr id="3" name="Content Placeholder 2"/>
          <p:cNvSpPr>
            <a:spLocks noGrp="1"/>
          </p:cNvSpPr>
          <p:nvPr>
            <p:ph idx="1"/>
          </p:nvPr>
        </p:nvSpPr>
        <p:spPr>
          <a:xfrm>
            <a:off x="457200" y="1722437"/>
            <a:ext cx="8229600" cy="4525963"/>
          </a:xfrm>
        </p:spPr>
        <p:txBody>
          <a:bodyPr>
            <a:normAutofit/>
          </a:bodyPr>
          <a:lstStyle/>
          <a:p>
            <a:pPr algn="r" rtl="1"/>
            <a:r>
              <a:rPr lang="fa-IR" sz="2000" dirty="0" smtClean="0"/>
              <a:t>افزایش حجم پایان دیاستولی و افزایش زمان تخلیه.که باعث افزایش نیاز میوکارد به اکسیژن میگردد. البته با مصرف نیتراتها به طور همزمان میتوان این ایراد را برطرف کرد.</a:t>
            </a:r>
          </a:p>
          <a:p>
            <a:pPr algn="r" rtl="1"/>
            <a:endParaRPr lang="fa-IR" sz="2000" dirty="0"/>
          </a:p>
          <a:p>
            <a:pPr algn="r" rtl="1"/>
            <a:r>
              <a:rPr lang="fa-IR" sz="2000" dirty="0" smtClean="0"/>
              <a:t>ضعف- عدم تحمل فعالیت-بی خوابی-کابوس-تشدید لنگیدن متناوب-و اختلال در نعوظ.</a:t>
            </a:r>
          </a:p>
          <a:p>
            <a:pPr algn="r" rtl="1"/>
            <a:endParaRPr lang="fa-IR" sz="2000" dirty="0"/>
          </a:p>
          <a:p>
            <a:pPr algn="r" rtl="1"/>
            <a:r>
              <a:rPr lang="fa-IR" sz="2000" dirty="0" smtClean="0"/>
              <a:t>موارد منع مصرف: آسم-برادی کاردی شدید-بلوک دهلیزی-بطنی-سندرم برادی کاردی –تاکی کاردی-نارسایی شدید بطن چپ.</a:t>
            </a:r>
            <a:endParaRPr lang="en-US"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76200"/>
            <a:ext cx="20478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029200"/>
            <a:ext cx="6553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نتیجه تصویری برای بتا بلاکرها"/>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474" y="3886200"/>
            <a:ext cx="3463925"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78398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8229600" cy="1143000"/>
          </a:xfrm>
        </p:spPr>
        <p:txBody>
          <a:bodyPr/>
          <a:lstStyle/>
          <a:p>
            <a:r>
              <a:rPr lang="fa-IR" dirty="0" smtClean="0"/>
              <a:t>داروهای جدید ضد آنژین</a:t>
            </a:r>
            <a:endParaRPr lang="en-US" dirty="0"/>
          </a:p>
        </p:txBody>
      </p:sp>
      <p:sp>
        <p:nvSpPr>
          <p:cNvPr id="3" name="Content Placeholder 2"/>
          <p:cNvSpPr>
            <a:spLocks noGrp="1"/>
          </p:cNvSpPr>
          <p:nvPr>
            <p:ph idx="1"/>
          </p:nvPr>
        </p:nvSpPr>
        <p:spPr/>
        <p:txBody>
          <a:bodyPr>
            <a:normAutofit/>
          </a:bodyPr>
          <a:lstStyle/>
          <a:p>
            <a:pPr algn="r" rtl="1"/>
            <a:r>
              <a:rPr lang="fa-IR" dirty="0" smtClean="0">
                <a:solidFill>
                  <a:srgbClr val="FF0000"/>
                </a:solidFill>
              </a:rPr>
              <a:t>رانو لازین</a:t>
            </a:r>
            <a:r>
              <a:rPr lang="fa-IR" sz="2000" dirty="0" smtClean="0">
                <a:solidFill>
                  <a:srgbClr val="FF0000"/>
                </a:solidFill>
              </a:rPr>
              <a:t>:باعث </a:t>
            </a:r>
            <a:r>
              <a:rPr lang="fa-IR" sz="2000" dirty="0" smtClean="0"/>
              <a:t>کاهش جریان دیررس سدیم میگردد.بنابر این جریان کلسیم به داخل سلول کاهش میابد.</a:t>
            </a:r>
          </a:p>
          <a:p>
            <a:pPr algn="r" rtl="1"/>
            <a:r>
              <a:rPr lang="fa-IR" sz="2000" dirty="0" smtClean="0"/>
              <a:t>نتیجه نهایی کاهش کشش دیاستولیک –قدرت انقباضی قلبی- و عملکرد قلبی.</a:t>
            </a:r>
          </a:p>
          <a:p>
            <a:pPr algn="r" rtl="1"/>
            <a:r>
              <a:rPr lang="fa-IR" sz="2000" dirty="0" smtClean="0"/>
              <a:t>در درمان آنژین پایدار کاربرد دارد.</a:t>
            </a:r>
          </a:p>
          <a:p>
            <a:pPr algn="r" rtl="1"/>
            <a:r>
              <a:rPr lang="fa-IR" dirty="0" smtClean="0">
                <a:solidFill>
                  <a:srgbClr val="FF0000"/>
                </a:solidFill>
              </a:rPr>
              <a:t>تریمتازیدین</a:t>
            </a:r>
            <a:r>
              <a:rPr lang="fa-IR" dirty="0" smtClean="0"/>
              <a:t>:</a:t>
            </a:r>
            <a:r>
              <a:rPr lang="fa-IR" sz="2000" dirty="0" smtClean="0"/>
              <a:t>تعدیل کننده متابولیسم است.مسیر اکسیداسیون اسید چرب را در میوکارد قلب مهار میکند.و مصرف اکسیژن برای تولید انرژی کاهش میابد.در آنژین پایدار موثر است.</a:t>
            </a:r>
          </a:p>
          <a:p>
            <a:pPr algn="r" rtl="1"/>
            <a:r>
              <a:rPr lang="fa-IR" dirty="0" smtClean="0">
                <a:solidFill>
                  <a:srgbClr val="FF0000"/>
                </a:solidFill>
              </a:rPr>
              <a:t>آلوپورینول:</a:t>
            </a:r>
            <a:r>
              <a:rPr lang="fa-IR" sz="2000" dirty="0" smtClean="0"/>
              <a:t>یک نوع تعدیل کننده متابولیسم است.این دارو آنزیم گزانتین اکسیداز را مهار میکند.این دارو زمان ورزش در بیماران آترواسکلروتیک را طولانی میکند.</a:t>
            </a:r>
            <a:endParaRPr lang="en-US"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848225"/>
            <a:ext cx="1562100" cy="193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4972050"/>
            <a:ext cx="2419350"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5114925"/>
            <a:ext cx="261937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124200" y="6400800"/>
            <a:ext cx="1034257" cy="369332"/>
          </a:xfrm>
          <a:prstGeom prst="rect">
            <a:avLst/>
          </a:prstGeom>
        </p:spPr>
        <p:txBody>
          <a:bodyPr wrap="none">
            <a:spAutoFit/>
          </a:bodyPr>
          <a:lstStyle/>
          <a:p>
            <a:r>
              <a:rPr lang="fa-IR" dirty="0">
                <a:solidFill>
                  <a:srgbClr val="FF0000"/>
                </a:solidFill>
              </a:rPr>
              <a:t>تریمتازیدین</a:t>
            </a:r>
            <a:endParaRPr lang="en-US" dirty="0"/>
          </a:p>
        </p:txBody>
      </p:sp>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6200"/>
            <a:ext cx="2628900"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93727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274638"/>
            <a:ext cx="8229600" cy="1143000"/>
          </a:xfrm>
        </p:spPr>
        <p:txBody>
          <a:bodyPr/>
          <a:lstStyle/>
          <a:p>
            <a:r>
              <a:rPr lang="fa-IR" dirty="0"/>
              <a:t>داروهای جدید ضد آنژین</a:t>
            </a:r>
            <a:endParaRPr lang="en-US" dirty="0"/>
          </a:p>
        </p:txBody>
      </p:sp>
      <p:sp>
        <p:nvSpPr>
          <p:cNvPr id="3" name="Content Placeholder 2"/>
          <p:cNvSpPr>
            <a:spLocks noGrp="1"/>
          </p:cNvSpPr>
          <p:nvPr>
            <p:ph idx="1"/>
          </p:nvPr>
        </p:nvSpPr>
        <p:spPr>
          <a:xfrm>
            <a:off x="457200" y="2332037"/>
            <a:ext cx="8229600" cy="4525963"/>
          </a:xfrm>
        </p:spPr>
        <p:txBody>
          <a:bodyPr/>
          <a:lstStyle/>
          <a:p>
            <a:pPr algn="r" rtl="1"/>
            <a:r>
              <a:rPr lang="fa-IR" dirty="0" smtClean="0">
                <a:solidFill>
                  <a:srgbClr val="FF0000"/>
                </a:solidFill>
              </a:rPr>
              <a:t>ایوابرادین:</a:t>
            </a:r>
            <a:r>
              <a:rPr lang="fa-IR" sz="2000" dirty="0" smtClean="0"/>
              <a:t>مسدود کننده انتخابی کانال سدیم است.باعث مهار کانال سدیم در گره سینوسی –دهلیزی میگردد.ضربان قلب را کاهش میدهند.در حملات آنژینی نقش دارد.</a:t>
            </a:r>
          </a:p>
          <a:p>
            <a:pPr algn="r" rtl="1"/>
            <a:r>
              <a:rPr lang="en-US" dirty="0" err="1" smtClean="0">
                <a:solidFill>
                  <a:srgbClr val="FF0000"/>
                </a:solidFill>
              </a:rPr>
              <a:t>RhO</a:t>
            </a:r>
            <a:r>
              <a:rPr lang="fa-IR" dirty="0" smtClean="0">
                <a:solidFill>
                  <a:srgbClr val="FF0000"/>
                </a:solidFill>
              </a:rPr>
              <a:t> –کیناز(</a:t>
            </a:r>
            <a:r>
              <a:rPr lang="en-US" dirty="0" smtClean="0">
                <a:solidFill>
                  <a:srgbClr val="FF0000"/>
                </a:solidFill>
              </a:rPr>
              <a:t>ROCK</a:t>
            </a:r>
            <a:r>
              <a:rPr lang="fa-IR" dirty="0" smtClean="0">
                <a:solidFill>
                  <a:srgbClr val="FF0000"/>
                </a:solidFill>
              </a:rPr>
              <a:t>):</a:t>
            </a:r>
            <a:r>
              <a:rPr lang="fa-IR" sz="2000" dirty="0" smtClean="0"/>
              <a:t>خانواده ایی از آنزیم های که شل شدن عروق را مهار میکنند.این آنزیم در اسپاسم عروقی و فشار خون بالای ریوی نقش دارند.داروهایی که این آنزیم ها را هدف قرار میدهند احتمالا در آنژین موثر هستند.</a:t>
            </a:r>
          </a:p>
          <a:p>
            <a:pPr algn="r" rtl="1"/>
            <a:r>
              <a:rPr lang="fa-IR" sz="2000" dirty="0" smtClean="0"/>
              <a:t>فاسودیل مهار کننده این آنزیم است که در آزمایشات حیوانی اسپاسم عروقی کرونر را کاهش میدهد.</a:t>
            </a:r>
            <a:endParaRPr lang="en-US"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675"/>
            <a:ext cx="34385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4800600"/>
            <a:ext cx="57912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05990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1143000"/>
          </a:xfrm>
        </p:spPr>
        <p:txBody>
          <a:bodyPr/>
          <a:lstStyle/>
          <a:p>
            <a:r>
              <a:rPr lang="fa-IR" dirty="0" smtClean="0"/>
              <a:t>کاربرد بالینی داروهای ضد آنژین</a:t>
            </a:r>
            <a:endParaRPr lang="en-US" dirty="0"/>
          </a:p>
        </p:txBody>
      </p:sp>
      <p:sp>
        <p:nvSpPr>
          <p:cNvPr id="3" name="Content Placeholder 2"/>
          <p:cNvSpPr>
            <a:spLocks noGrp="1"/>
          </p:cNvSpPr>
          <p:nvPr>
            <p:ph idx="1"/>
          </p:nvPr>
        </p:nvSpPr>
        <p:spPr/>
        <p:txBody>
          <a:bodyPr/>
          <a:lstStyle/>
          <a:p>
            <a:pPr algn="r" rtl="1"/>
            <a:r>
              <a:rPr lang="fa-IR" dirty="0" smtClean="0">
                <a:solidFill>
                  <a:srgbClr val="FF0000"/>
                </a:solidFill>
              </a:rPr>
              <a:t>بیماری </a:t>
            </a:r>
            <a:r>
              <a:rPr lang="en-US" dirty="0" smtClean="0">
                <a:solidFill>
                  <a:srgbClr val="FF0000"/>
                </a:solidFill>
              </a:rPr>
              <a:t>CAD</a:t>
            </a:r>
            <a:r>
              <a:rPr lang="fa-IR" sz="2000" dirty="0" smtClean="0"/>
              <a:t>:بهترین کار باز کردن عروق از طریق وارد کردن استنت یا پیوند بای پس شریان کروناری.</a:t>
            </a:r>
          </a:p>
          <a:p>
            <a:pPr algn="r" rtl="1"/>
            <a:r>
              <a:rPr lang="fa-IR" sz="2000" dirty="0" smtClean="0"/>
              <a:t>مراحل درمان:1-اصلاح عوامل خطر ساز مثل مصرف سیگار-فشار خون بالا-هیپر لیپیدمی-چاقی-وافسردگی بالینی.2-مصرف داروهای ضد پلاکت مثل اسپیرین و دیپیریدامول  و داروهای ضد چربی (استاتین ها) برای جلوگیری ازانفارکتوس میوکارد و مرگ.</a:t>
            </a:r>
            <a:endParaRPr lang="en-US" sz="2000" dirty="0" smtClean="0"/>
          </a:p>
          <a:p>
            <a:pPr algn="r" rtl="1"/>
            <a:r>
              <a:rPr lang="fa-IR" sz="2400" dirty="0" smtClean="0">
                <a:solidFill>
                  <a:srgbClr val="FF0000"/>
                </a:solidFill>
              </a:rPr>
              <a:t>آنژین کوششی:</a:t>
            </a:r>
            <a:r>
              <a:rPr lang="fa-IR" sz="2400" dirty="0" smtClean="0"/>
              <a:t>(</a:t>
            </a:r>
            <a:r>
              <a:rPr lang="en-US" sz="2400" dirty="0" smtClean="0"/>
              <a:t>angina of effort</a:t>
            </a:r>
            <a:r>
              <a:rPr lang="fa-IR" sz="2400" dirty="0" smtClean="0"/>
              <a:t>):نیتراتها –مسددهای کانال کلسیم و مسددهای بتا زمان لازم برای شروع این آنژین را طولانی میکنند.</a:t>
            </a:r>
          </a:p>
          <a:p>
            <a:pPr algn="r" rtl="1"/>
            <a:r>
              <a:rPr lang="fa-IR" sz="2400" dirty="0" smtClean="0">
                <a:solidFill>
                  <a:srgbClr val="FF0000"/>
                </a:solidFill>
              </a:rPr>
              <a:t>بهترین انتخاب به پاسخ فردی بیمار ربط دارد.</a:t>
            </a:r>
          </a:p>
          <a:p>
            <a:pPr algn="r" rtl="1"/>
            <a:r>
              <a:rPr lang="fa-IR" sz="2000" dirty="0" smtClean="0"/>
              <a:t>در بیمارانی که همزمان مبتلاء به فشار خون بالا هستند مسدد های کانال کلسیم آهسته رهش یا طولانی اثر و بتا بلکرها موثرند.</a:t>
            </a:r>
          </a:p>
          <a:p>
            <a:pPr algn="r" rtl="1"/>
            <a:r>
              <a:rPr lang="fa-IR" sz="2000" dirty="0" smtClean="0"/>
              <a:t>در افراد با فشار خون طبیعی نیتراتها ی طولانی اثر مناسبند.</a:t>
            </a:r>
          </a:p>
          <a:p>
            <a:pPr algn="r" rtl="1"/>
            <a:r>
              <a:rPr lang="fa-IR" sz="2000" dirty="0" smtClean="0"/>
              <a:t>استفاده از چند دارو در کنار هم بهتر است =مسددبتا+مسددکانال کلسیم یا دو مسدد کانال کلسیم.</a:t>
            </a:r>
            <a:endParaRPr lang="en-US"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2143125"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379954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200"/>
            <a:ext cx="229552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76200"/>
            <a:ext cx="2419350" cy="189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0"/>
            <a:ext cx="241935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066925"/>
            <a:ext cx="8915400" cy="334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31795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آنژین وازواسپاستیک</a:t>
            </a:r>
            <a:endParaRPr lang="en-US" dirty="0"/>
          </a:p>
        </p:txBody>
      </p:sp>
      <p:sp>
        <p:nvSpPr>
          <p:cNvPr id="3" name="Content Placeholder 2"/>
          <p:cNvSpPr>
            <a:spLocks noGrp="1"/>
          </p:cNvSpPr>
          <p:nvPr>
            <p:ph idx="1"/>
          </p:nvPr>
        </p:nvSpPr>
        <p:spPr/>
        <p:txBody>
          <a:bodyPr>
            <a:normAutofit/>
          </a:bodyPr>
          <a:lstStyle/>
          <a:p>
            <a:pPr algn="r" rtl="1"/>
            <a:r>
              <a:rPr lang="fa-IR" sz="2000" dirty="0" smtClean="0"/>
              <a:t>نیتراتها و مسددهای کانال کلسیم داروهای مناسبی هستند.</a:t>
            </a:r>
          </a:p>
          <a:p>
            <a:pPr algn="r" rtl="1"/>
            <a:r>
              <a:rPr lang="fa-IR" sz="2000" dirty="0" smtClean="0"/>
              <a:t>این داروها با جلوگیری از اسپاسم شریان کرونر عمل میکنند.</a:t>
            </a:r>
          </a:p>
          <a:p>
            <a:pPr algn="r" rtl="1"/>
            <a:r>
              <a:rPr lang="fa-IR" sz="2000" dirty="0" smtClean="0"/>
              <a:t>باز کردن عروق با روش جراحی و آنژیوپلاستی در بیماران مبتلاءبه آنژین واریانت اندیکاسیون ندارد.</a:t>
            </a:r>
          </a:p>
          <a:p>
            <a:pPr algn="r" rtl="1"/>
            <a:r>
              <a:rPr lang="fa-IR" sz="2400" dirty="0" smtClean="0">
                <a:solidFill>
                  <a:srgbClr val="FF0000"/>
                </a:solidFill>
              </a:rPr>
              <a:t>آنژین ناپایدار:</a:t>
            </a:r>
            <a:r>
              <a:rPr lang="fa-IR" sz="2000" dirty="0" smtClean="0"/>
              <a:t>تشکیل ترومبوس غنی از پلاکت مکانیسم اصلی این نوع است.</a:t>
            </a:r>
          </a:p>
          <a:p>
            <a:pPr algn="r" rtl="1"/>
            <a:r>
              <a:rPr lang="fa-IR" sz="2000" dirty="0" smtClean="0"/>
              <a:t>1-آسپیرین و کلوپیدوگرل اندیکاسیون دارند.2-هپارین وریدی و زیر جلدی هم کاربرد دارد.</a:t>
            </a:r>
          </a:p>
          <a:p>
            <a:pPr algn="r" rtl="1"/>
            <a:r>
              <a:rPr lang="fa-IR" sz="2000" dirty="0" smtClean="0"/>
              <a:t>3-در صورت نیاز به مداخله جراحی از داروهای آبسیکسیماب و نیتروگلیسیرین  وبتا بلاکر هم استفاده میگردد.4-درمان با کاهنده لیپید و مهارکننده </a:t>
            </a:r>
            <a:r>
              <a:rPr lang="en-US" sz="2000" dirty="0" smtClean="0"/>
              <a:t>ACE</a:t>
            </a:r>
            <a:r>
              <a:rPr lang="fa-IR" sz="2000" dirty="0" smtClean="0"/>
              <a:t> </a:t>
            </a:r>
            <a:endParaRPr lang="en-US" sz="2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48201"/>
            <a:ext cx="30480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4800600"/>
            <a:ext cx="39624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5243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شریان محیطی و لنگش متناوب</a:t>
            </a:r>
            <a:endParaRPr lang="en-US" dirty="0"/>
          </a:p>
        </p:txBody>
      </p:sp>
      <p:sp>
        <p:nvSpPr>
          <p:cNvPr id="3" name="Content Placeholder 2"/>
          <p:cNvSpPr>
            <a:spLocks noGrp="1"/>
          </p:cNvSpPr>
          <p:nvPr>
            <p:ph idx="1"/>
          </p:nvPr>
        </p:nvSpPr>
        <p:spPr>
          <a:solidFill>
            <a:srgbClr val="FFFF00"/>
          </a:solidFill>
        </p:spPr>
        <p:txBody>
          <a:bodyPr>
            <a:normAutofit/>
          </a:bodyPr>
          <a:lstStyle/>
          <a:p>
            <a:pPr algn="r" rtl="1"/>
            <a:r>
              <a:rPr lang="fa-IR" sz="2000" dirty="0" smtClean="0"/>
              <a:t>لنگش متناوب بر اثر انسداد جریان خون توسط آتروم ها در شریان های بزرگ و متوسط پدید می آید.</a:t>
            </a:r>
          </a:p>
          <a:p>
            <a:pPr algn="r" rtl="1"/>
            <a:r>
              <a:rPr lang="fa-IR" sz="2400" dirty="0" smtClean="0"/>
              <a:t>درمان:</a:t>
            </a:r>
          </a:p>
          <a:p>
            <a:pPr algn="r" rtl="1"/>
            <a:r>
              <a:rPr lang="fa-IR" sz="2400" dirty="0" smtClean="0"/>
              <a:t>1-کارگذاری استنت در عروق مسدود شده</a:t>
            </a:r>
          </a:p>
          <a:p>
            <a:pPr algn="r" rtl="1"/>
            <a:r>
              <a:rPr lang="fa-IR" sz="2400" dirty="0" smtClean="0"/>
              <a:t>2-ورزش درمانی.</a:t>
            </a:r>
          </a:p>
          <a:p>
            <a:pPr algn="r" rtl="1"/>
            <a:r>
              <a:rPr lang="fa-IR" sz="2400" dirty="0" smtClean="0"/>
              <a:t>3-کنترل هیپر لیپیدمی-فشار خون بالا-چاقی-ترک سیگارو کنترل دیابت</a:t>
            </a:r>
          </a:p>
          <a:p>
            <a:pPr algn="r" rtl="1"/>
            <a:r>
              <a:rPr lang="fa-IR" sz="2400" dirty="0" smtClean="0"/>
              <a:t>4-کلوپیدوگرل و آسپیرین برای پیشگیری از لخته شدن.</a:t>
            </a:r>
          </a:p>
          <a:p>
            <a:pPr algn="r" rtl="1"/>
            <a:r>
              <a:rPr lang="fa-IR" sz="2400" dirty="0" smtClean="0"/>
              <a:t>5-سیلوستازول و پنتوکسی فیلین(گزانتینی)=از طریق کاهش ویسکوزیته خون وتغییر شکل گلوبولهای قرمز عبور خون را تسهیل میکنند.</a:t>
            </a:r>
          </a:p>
        </p:txBody>
      </p:sp>
    </p:spTree>
    <p:extLst>
      <p:ext uri="{BB962C8B-B14F-4D97-AF65-F5344CB8AC3E}">
        <p14:creationId xmlns:p14="http://schemas.microsoft.com/office/powerpoint/2010/main" val="21620795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81936360"/>
              </p:ext>
            </p:extLst>
          </p:nvPr>
        </p:nvGraphicFramePr>
        <p:xfrm>
          <a:off x="0" y="1600200"/>
          <a:ext cx="9144000" cy="5257801"/>
        </p:xfrm>
        <a:graphic>
          <a:graphicData uri="http://schemas.openxmlformats.org/drawingml/2006/table">
            <a:tbl>
              <a:tblPr firstRow="1" bandRow="1">
                <a:tableStyleId>{5C22544A-7EE6-4342-B048-85BDC9FD1C3A}</a:tableStyleId>
              </a:tblPr>
              <a:tblGrid>
                <a:gridCol w="2286000"/>
                <a:gridCol w="2286000"/>
                <a:gridCol w="2286000"/>
                <a:gridCol w="2286000"/>
              </a:tblGrid>
              <a:tr h="1220042">
                <a:tc>
                  <a:txBody>
                    <a:bodyPr/>
                    <a:lstStyle/>
                    <a:p>
                      <a:r>
                        <a:rPr lang="fa-IR" dirty="0" smtClean="0"/>
                        <a:t>نیتراتها+مسددبتا+مسدد</a:t>
                      </a:r>
                      <a:r>
                        <a:rPr lang="fa-IR" baseline="0" dirty="0" smtClean="0"/>
                        <a:t> کلسیم</a:t>
                      </a:r>
                      <a:endParaRPr lang="fa-IR" dirty="0" smtClean="0"/>
                    </a:p>
                  </a:txBody>
                  <a:tcPr/>
                </a:tc>
                <a:tc>
                  <a:txBody>
                    <a:bodyPr/>
                    <a:lstStyle/>
                    <a:p>
                      <a:r>
                        <a:rPr lang="fa-IR" dirty="0" smtClean="0"/>
                        <a:t>مسدد بتا یا کلسیم</a:t>
                      </a:r>
                      <a:endParaRPr lang="en-US" dirty="0"/>
                    </a:p>
                  </a:txBody>
                  <a:tcPr/>
                </a:tc>
                <a:tc>
                  <a:txBody>
                    <a:bodyPr/>
                    <a:lstStyle/>
                    <a:p>
                      <a:r>
                        <a:rPr lang="fa-IR" dirty="0" smtClean="0"/>
                        <a:t>نیتراتها به تنهایی</a:t>
                      </a:r>
                      <a:endParaRPr lang="en-US" dirty="0"/>
                    </a:p>
                  </a:txBody>
                  <a:tcPr/>
                </a:tc>
                <a:tc>
                  <a:txBody>
                    <a:bodyPr/>
                    <a:lstStyle/>
                    <a:p>
                      <a:r>
                        <a:rPr lang="fa-IR" dirty="0" smtClean="0"/>
                        <a:t>متغییر</a:t>
                      </a:r>
                      <a:endParaRPr lang="en-US" dirty="0"/>
                    </a:p>
                  </a:txBody>
                  <a:tcPr/>
                </a:tc>
              </a:tr>
              <a:tr h="706850">
                <a:tc>
                  <a:txBody>
                    <a:bodyPr/>
                    <a:lstStyle/>
                    <a:p>
                      <a:r>
                        <a:rPr lang="fa-IR" dirty="0" smtClean="0"/>
                        <a:t>کاهش</a:t>
                      </a:r>
                      <a:endParaRPr lang="en-US" dirty="0"/>
                    </a:p>
                  </a:txBody>
                  <a:tcPr/>
                </a:tc>
                <a:tc>
                  <a:txBody>
                    <a:bodyPr/>
                    <a:lstStyle/>
                    <a:p>
                      <a:r>
                        <a:rPr lang="fa-IR" dirty="0" smtClean="0"/>
                        <a:t>کاهش </a:t>
                      </a:r>
                      <a:endParaRPr lang="en-US" dirty="0"/>
                    </a:p>
                  </a:txBody>
                  <a:tcPr/>
                </a:tc>
                <a:tc>
                  <a:txBody>
                    <a:bodyPr/>
                    <a:lstStyle/>
                    <a:p>
                      <a:r>
                        <a:rPr lang="fa-IR" dirty="0" smtClean="0"/>
                        <a:t>افزایش رفلکسی</a:t>
                      </a:r>
                      <a:endParaRPr lang="en-US" dirty="0"/>
                    </a:p>
                  </a:txBody>
                  <a:tcPr/>
                </a:tc>
                <a:tc>
                  <a:txBody>
                    <a:bodyPr/>
                    <a:lstStyle/>
                    <a:p>
                      <a:r>
                        <a:rPr lang="fa-IR" dirty="0" smtClean="0"/>
                        <a:t>ضربان قلب</a:t>
                      </a:r>
                      <a:endParaRPr lang="en-US" dirty="0"/>
                    </a:p>
                  </a:txBody>
                  <a:tcPr/>
                </a:tc>
              </a:tr>
              <a:tr h="697167">
                <a:tc>
                  <a:txBody>
                    <a:bodyPr/>
                    <a:lstStyle/>
                    <a:p>
                      <a:r>
                        <a:rPr lang="fa-IR" dirty="0" smtClean="0"/>
                        <a:t>کاهش</a:t>
                      </a:r>
                      <a:endParaRPr lang="en-US" dirty="0"/>
                    </a:p>
                  </a:txBody>
                  <a:tcPr/>
                </a:tc>
                <a:tc>
                  <a:txBody>
                    <a:bodyPr/>
                    <a:lstStyle/>
                    <a:p>
                      <a:r>
                        <a:rPr lang="fa-IR" dirty="0" smtClean="0"/>
                        <a:t>کاهش</a:t>
                      </a:r>
                      <a:endParaRPr lang="en-US" dirty="0"/>
                    </a:p>
                  </a:txBody>
                  <a:tcPr/>
                </a:tc>
                <a:tc>
                  <a:txBody>
                    <a:bodyPr/>
                    <a:lstStyle/>
                    <a:p>
                      <a:r>
                        <a:rPr lang="fa-IR" dirty="0" smtClean="0"/>
                        <a:t>کاهش</a:t>
                      </a:r>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a-IR" dirty="0" smtClean="0"/>
                        <a:t>فشار</a:t>
                      </a:r>
                      <a:r>
                        <a:rPr lang="fa-IR" baseline="0" dirty="0" smtClean="0"/>
                        <a:t> شریانی</a:t>
                      </a:r>
                      <a:endParaRPr lang="en-US" dirty="0" smtClean="0"/>
                    </a:p>
                  </a:txBody>
                  <a:tcPr/>
                </a:tc>
              </a:tr>
              <a:tr h="706850">
                <a:tc>
                  <a:txBody>
                    <a:bodyPr/>
                    <a:lstStyle/>
                    <a:p>
                      <a:r>
                        <a:rPr lang="fa-IR" dirty="0" smtClean="0"/>
                        <a:t>بدون تغییر یا کاهش</a:t>
                      </a:r>
                      <a:endParaRPr lang="en-US" dirty="0"/>
                    </a:p>
                  </a:txBody>
                  <a:tcPr/>
                </a:tc>
                <a:tc>
                  <a:txBody>
                    <a:bodyPr/>
                    <a:lstStyle/>
                    <a:p>
                      <a:r>
                        <a:rPr lang="fa-IR" dirty="0" smtClean="0"/>
                        <a:t>افزایش</a:t>
                      </a:r>
                      <a:endParaRPr lang="en-US" dirty="0"/>
                    </a:p>
                  </a:txBody>
                  <a:tcPr/>
                </a:tc>
                <a:tc>
                  <a:txBody>
                    <a:bodyPr/>
                    <a:lstStyle/>
                    <a:p>
                      <a:r>
                        <a:rPr lang="fa-IR" dirty="0" smtClean="0"/>
                        <a:t>کاهش</a:t>
                      </a:r>
                      <a:endParaRPr lang="en-US" dirty="0"/>
                    </a:p>
                  </a:txBody>
                  <a:tcPr/>
                </a:tc>
                <a:tc>
                  <a:txBody>
                    <a:bodyPr/>
                    <a:lstStyle/>
                    <a:p>
                      <a:r>
                        <a:rPr lang="fa-IR" dirty="0" smtClean="0"/>
                        <a:t>چجم پایان دیاستولی</a:t>
                      </a:r>
                      <a:endParaRPr lang="en-US" dirty="0"/>
                    </a:p>
                  </a:txBody>
                  <a:tcPr/>
                </a:tc>
              </a:tr>
              <a:tr h="1220042">
                <a:tc>
                  <a:txBody>
                    <a:bodyPr/>
                    <a:lstStyle/>
                    <a:p>
                      <a:r>
                        <a:rPr kumimoji="0" lang="fa-IR" sz="1800" b="0" i="0" u="none" strike="noStrike" kern="1200" cap="none" spc="0" normalizeH="0" baseline="0" noProof="0" dirty="0" smtClean="0">
                          <a:ln>
                            <a:noFill/>
                          </a:ln>
                          <a:solidFill>
                            <a:prstClr val="black"/>
                          </a:solidFill>
                          <a:effectLst/>
                          <a:uLnTx/>
                          <a:uFillTx/>
                          <a:latin typeface="+mn-lt"/>
                          <a:ea typeface="+mn-ea"/>
                          <a:cs typeface="+mn-cs"/>
                        </a:rPr>
                        <a:t>بدون تغییر </a:t>
                      </a:r>
                      <a:endParaRPr lang="en-US" dirty="0"/>
                    </a:p>
                  </a:txBody>
                  <a:tcPr/>
                </a:tc>
                <a:tc>
                  <a:txBody>
                    <a:bodyPr/>
                    <a:lstStyle/>
                    <a:p>
                      <a:r>
                        <a:rPr lang="fa-IR" dirty="0" smtClean="0"/>
                        <a:t>کاهش</a:t>
                      </a:r>
                      <a:endParaRPr lang="en-US" dirty="0"/>
                    </a:p>
                  </a:txBody>
                  <a:tcPr/>
                </a:tc>
                <a:tc>
                  <a:txBody>
                    <a:bodyPr/>
                    <a:lstStyle/>
                    <a:p>
                      <a:r>
                        <a:rPr lang="fa-IR" dirty="0" smtClean="0"/>
                        <a:t>افزایش رفلکسی</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smtClean="0">
                          <a:ln>
                            <a:noFill/>
                          </a:ln>
                          <a:solidFill>
                            <a:prstClr val="black"/>
                          </a:solidFill>
                          <a:effectLst/>
                          <a:uLnTx/>
                          <a:uFillTx/>
                          <a:latin typeface="+mn-lt"/>
                          <a:ea typeface="+mn-ea"/>
                          <a:cs typeface="+mn-cs"/>
                        </a:rPr>
                        <a:t>قدرت انقباض</a:t>
                      </a:r>
                      <a:endParaRPr kumimoji="0" lang="en-US" sz="1800" b="0" i="0" u="none" strike="noStrike" kern="1200" cap="none" spc="0" normalizeH="0" baseline="0" noProof="0" dirty="0" smtClean="0">
                        <a:ln>
                          <a:noFill/>
                        </a:ln>
                        <a:solidFill>
                          <a:prstClr val="black"/>
                        </a:solidFill>
                        <a:effectLst/>
                        <a:uLnTx/>
                        <a:uFillTx/>
                        <a:latin typeface="+mn-lt"/>
                        <a:ea typeface="+mn-ea"/>
                        <a:cs typeface="+mn-cs"/>
                      </a:endParaRPr>
                    </a:p>
                    <a:p>
                      <a:endParaRPr lang="en-US" dirty="0"/>
                    </a:p>
                  </a:txBody>
                  <a:tcPr/>
                </a:tc>
              </a:tr>
              <a:tr h="706850">
                <a:tc>
                  <a:txBody>
                    <a:bodyPr/>
                    <a:lstStyle/>
                    <a:p>
                      <a:r>
                        <a:rPr kumimoji="0" lang="fa-IR" sz="1800" b="0" i="0" u="none" strike="noStrike" kern="1200" cap="none" spc="0" normalizeH="0" baseline="0" noProof="0" dirty="0" smtClean="0">
                          <a:ln>
                            <a:noFill/>
                          </a:ln>
                          <a:solidFill>
                            <a:prstClr val="black"/>
                          </a:solidFill>
                          <a:effectLst/>
                          <a:uLnTx/>
                          <a:uFillTx/>
                          <a:latin typeface="+mn-lt"/>
                          <a:ea typeface="+mn-ea"/>
                          <a:cs typeface="+mn-cs"/>
                        </a:rPr>
                        <a:t>بدون تغییر </a:t>
                      </a:r>
                      <a:endParaRPr lang="en-US" dirty="0"/>
                    </a:p>
                  </a:txBody>
                  <a:tcPr/>
                </a:tc>
                <a:tc>
                  <a:txBody>
                    <a:bodyPr/>
                    <a:lstStyle/>
                    <a:p>
                      <a:r>
                        <a:rPr lang="fa-IR" dirty="0" smtClean="0"/>
                        <a:t>افزایش</a:t>
                      </a:r>
                      <a:endParaRPr lang="en-US" dirty="0"/>
                    </a:p>
                  </a:txBody>
                  <a:tcPr/>
                </a:tc>
                <a:tc>
                  <a:txBody>
                    <a:bodyPr/>
                    <a:lstStyle/>
                    <a:p>
                      <a:r>
                        <a:rPr lang="fa-IR" dirty="0" smtClean="0"/>
                        <a:t>کاهش</a:t>
                      </a:r>
                      <a:endParaRPr lang="en-US" dirty="0"/>
                    </a:p>
                  </a:txBody>
                  <a:tcPr/>
                </a:tc>
                <a:tc>
                  <a:txBody>
                    <a:bodyPr/>
                    <a:lstStyle/>
                    <a:p>
                      <a:r>
                        <a:rPr lang="fa-IR" dirty="0" smtClean="0"/>
                        <a:t>زمان تخلیه</a:t>
                      </a:r>
                      <a:endParaRPr lang="en-US" dirty="0"/>
                    </a:p>
                  </a:txBody>
                  <a:tcPr/>
                </a:tc>
              </a:tr>
            </a:tbl>
          </a:graphicData>
        </a:graphic>
      </p:graphicFrame>
    </p:spTree>
    <p:extLst>
      <p:ext uri="{BB962C8B-B14F-4D97-AF65-F5344CB8AC3E}">
        <p14:creationId xmlns:p14="http://schemas.microsoft.com/office/powerpoint/2010/main" val="28823259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1028</TotalTime>
  <Words>2819</Words>
  <Application>Microsoft Office PowerPoint</Application>
  <PresentationFormat>On-screen Show (4:3)</PresentationFormat>
  <Paragraphs>241</Paragraphs>
  <Slides>40</Slides>
  <Notes>0</Notes>
  <HiddenSlides>0</HiddenSlides>
  <MMClips>0</MMClips>
  <ScaleCrop>false</ScaleCrop>
  <HeadingPairs>
    <vt:vector size="4" baseType="variant">
      <vt:variant>
        <vt:lpstr>Theme</vt:lpstr>
      </vt:variant>
      <vt:variant>
        <vt:i4>7</vt:i4>
      </vt:variant>
      <vt:variant>
        <vt:lpstr>Slide Titles</vt:lpstr>
      </vt:variant>
      <vt:variant>
        <vt:i4>40</vt:i4>
      </vt:variant>
    </vt:vector>
  </HeadingPairs>
  <TitlesOfParts>
    <vt:vector size="47" baseType="lpstr">
      <vt:lpstr>Office Theme</vt:lpstr>
      <vt:lpstr>1_Office Theme</vt:lpstr>
      <vt:lpstr>2_Office Theme</vt:lpstr>
      <vt:lpstr>5_Office Theme</vt:lpstr>
      <vt:lpstr>6_Office Theme</vt:lpstr>
      <vt:lpstr>7_Office Theme</vt:lpstr>
      <vt:lpstr>8_Office Theme</vt:lpstr>
      <vt:lpstr>بنام خدا</vt:lpstr>
      <vt:lpstr>داروهای مورد مصرف در آنژین</vt:lpstr>
      <vt:lpstr>تعریف آنژین و انواع آن: </vt:lpstr>
      <vt:lpstr>PowerPoint Presentation</vt:lpstr>
      <vt:lpstr>PowerPoint Presentation</vt:lpstr>
      <vt:lpstr>PowerPoint Presentation</vt:lpstr>
      <vt:lpstr>PowerPoint Presentation</vt:lpstr>
      <vt:lpstr>علت</vt:lpstr>
      <vt:lpstr>علایم</vt:lpstr>
      <vt:lpstr>پاتوفیزیولوژی و داروهای مورد استفاده در آنژین </vt:lpstr>
      <vt:lpstr>PowerPoint Presentation</vt:lpstr>
      <vt:lpstr>شاخص جریان خون کرونر و اکسیژن رسانی به میوکارد</vt:lpstr>
      <vt:lpstr>تونیستیبۀ عروقی</vt:lpstr>
      <vt:lpstr>-مکانیسم داروهای مختلف در شل کردن عضلات صاف عروق</vt:lpstr>
      <vt:lpstr>3- پایدارسازی و جلوگیری از دپولاریزاسیون غشای سلول عضله صاف عروق</vt:lpstr>
      <vt:lpstr>PowerPoint Presentation</vt:lpstr>
      <vt:lpstr>PowerPoint Presentation</vt:lpstr>
      <vt:lpstr>PowerPoint Presentation</vt:lpstr>
      <vt:lpstr>مکانیسم عمل نیتراتها</vt:lpstr>
      <vt:lpstr>درمان دارویی </vt:lpstr>
      <vt:lpstr>درمان تهاجمی(Invasive) </vt:lpstr>
      <vt:lpstr>تغذیه </vt:lpstr>
      <vt:lpstr>اثرات مفید و مضر نیتراتها در آنژین</vt:lpstr>
      <vt:lpstr>سمیت و عوارض نیتراتها</vt:lpstr>
      <vt:lpstr>داروهای مسدد کانال کلسیم</vt:lpstr>
      <vt:lpstr>فارماکوکینتیک</vt:lpstr>
      <vt:lpstr>مکانیسم عمل</vt:lpstr>
      <vt:lpstr>مکانیسم عمل</vt:lpstr>
      <vt:lpstr>مکانیسم عمل</vt:lpstr>
      <vt:lpstr>کاربرد بالینی</vt:lpstr>
      <vt:lpstr>سمیت و عوارض دارویی</vt:lpstr>
      <vt:lpstr>مسدود کنندهای بتا آدرنرژیک.</vt:lpstr>
      <vt:lpstr>عوارض</vt:lpstr>
      <vt:lpstr>داروهای جدید ضد آنژین</vt:lpstr>
      <vt:lpstr>داروهای جدید ضد آنژین</vt:lpstr>
      <vt:lpstr>کاربرد بالینی داروهای ضد آنژین</vt:lpstr>
      <vt:lpstr>PowerPoint Presentation</vt:lpstr>
      <vt:lpstr>آنژین وازواسپاستیک</vt:lpstr>
      <vt:lpstr>شریان محیطی و لنگش متناوب</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dr-nemati</dc:creator>
  <cp:lastModifiedBy>Windows User</cp:lastModifiedBy>
  <cp:revision>65</cp:revision>
  <dcterms:created xsi:type="dcterms:W3CDTF">2015-07-28T15:04:53Z</dcterms:created>
  <dcterms:modified xsi:type="dcterms:W3CDTF">2020-04-27T21:16:44Z</dcterms:modified>
</cp:coreProperties>
</file>