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5" r:id="rId1"/>
  </p:sldMasterIdLst>
  <p:sldIdLst>
    <p:sldId id="295" r:id="rId2"/>
    <p:sldId id="259" r:id="rId3"/>
    <p:sldId id="378" r:id="rId4"/>
    <p:sldId id="300" r:id="rId5"/>
    <p:sldId id="329" r:id="rId6"/>
    <p:sldId id="330" r:id="rId7"/>
    <p:sldId id="338" r:id="rId8"/>
    <p:sldId id="343" r:id="rId9"/>
    <p:sldId id="331" r:id="rId10"/>
    <p:sldId id="332" r:id="rId11"/>
    <p:sldId id="337" r:id="rId12"/>
    <p:sldId id="344" r:id="rId13"/>
    <p:sldId id="341" r:id="rId14"/>
    <p:sldId id="333" r:id="rId15"/>
    <p:sldId id="334" r:id="rId16"/>
    <p:sldId id="432" r:id="rId17"/>
    <p:sldId id="335" r:id="rId18"/>
    <p:sldId id="302" r:id="rId19"/>
    <p:sldId id="371" r:id="rId20"/>
    <p:sldId id="301" r:id="rId21"/>
    <p:sldId id="345" r:id="rId22"/>
    <p:sldId id="278" r:id="rId23"/>
    <p:sldId id="304" r:id="rId24"/>
    <p:sldId id="346" r:id="rId25"/>
    <p:sldId id="347" r:id="rId26"/>
    <p:sldId id="374" r:id="rId27"/>
    <p:sldId id="279" r:id="rId28"/>
    <p:sldId id="348" r:id="rId29"/>
    <p:sldId id="280" r:id="rId30"/>
    <p:sldId id="373" r:id="rId31"/>
    <p:sldId id="307" r:id="rId32"/>
    <p:sldId id="309" r:id="rId33"/>
    <p:sldId id="349" r:id="rId34"/>
    <p:sldId id="306" r:id="rId35"/>
    <p:sldId id="310" r:id="rId36"/>
    <p:sldId id="311" r:id="rId37"/>
    <p:sldId id="319" r:id="rId38"/>
    <p:sldId id="320" r:id="rId39"/>
    <p:sldId id="321" r:id="rId40"/>
    <p:sldId id="359" r:id="rId41"/>
    <p:sldId id="357" r:id="rId42"/>
    <p:sldId id="358" r:id="rId43"/>
    <p:sldId id="323" r:id="rId44"/>
    <p:sldId id="351" r:id="rId45"/>
    <p:sldId id="328" r:id="rId46"/>
    <p:sldId id="352" r:id="rId47"/>
    <p:sldId id="324" r:id="rId48"/>
    <p:sldId id="322" r:id="rId49"/>
    <p:sldId id="313" r:id="rId50"/>
    <p:sldId id="318" r:id="rId51"/>
    <p:sldId id="325" r:id="rId52"/>
    <p:sldId id="356" r:id="rId53"/>
    <p:sldId id="326" r:id="rId54"/>
    <p:sldId id="360" r:id="rId55"/>
    <p:sldId id="327" r:id="rId56"/>
    <p:sldId id="361" r:id="rId57"/>
    <p:sldId id="379" r:id="rId58"/>
    <p:sldId id="380" r:id="rId59"/>
    <p:sldId id="381" r:id="rId60"/>
    <p:sldId id="382" r:id="rId61"/>
    <p:sldId id="383" r:id="rId62"/>
    <p:sldId id="384" r:id="rId63"/>
    <p:sldId id="385" r:id="rId64"/>
    <p:sldId id="386" r:id="rId65"/>
    <p:sldId id="387" r:id="rId66"/>
    <p:sldId id="388" r:id="rId67"/>
    <p:sldId id="389" r:id="rId68"/>
    <p:sldId id="390" r:id="rId69"/>
    <p:sldId id="391" r:id="rId70"/>
    <p:sldId id="392" r:id="rId71"/>
    <p:sldId id="393" r:id="rId72"/>
    <p:sldId id="394" r:id="rId73"/>
    <p:sldId id="395" r:id="rId74"/>
    <p:sldId id="396" r:id="rId75"/>
    <p:sldId id="397" r:id="rId76"/>
    <p:sldId id="398" r:id="rId77"/>
    <p:sldId id="399" r:id="rId78"/>
    <p:sldId id="400" r:id="rId79"/>
    <p:sldId id="401" r:id="rId80"/>
    <p:sldId id="402" r:id="rId81"/>
    <p:sldId id="403" r:id="rId82"/>
    <p:sldId id="404" r:id="rId83"/>
    <p:sldId id="405" r:id="rId84"/>
    <p:sldId id="406" r:id="rId85"/>
    <p:sldId id="281" r:id="rId86"/>
    <p:sldId id="305" r:id="rId87"/>
    <p:sldId id="283" r:id="rId88"/>
    <p:sldId id="303" r:id="rId89"/>
    <p:sldId id="308" r:id="rId90"/>
    <p:sldId id="362" r:id="rId91"/>
    <p:sldId id="369" r:id="rId92"/>
    <p:sldId id="363" r:id="rId93"/>
    <p:sldId id="364" r:id="rId94"/>
    <p:sldId id="262" r:id="rId95"/>
    <p:sldId id="316" r:id="rId96"/>
    <p:sldId id="263" r:id="rId97"/>
    <p:sldId id="264" r:id="rId98"/>
    <p:sldId id="375" r:id="rId99"/>
    <p:sldId id="366" r:id="rId100"/>
    <p:sldId id="372" r:id="rId101"/>
    <p:sldId id="368" r:id="rId102"/>
    <p:sldId id="370" r:id="rId103"/>
    <p:sldId id="367" r:id="rId104"/>
    <p:sldId id="365" r:id="rId105"/>
    <p:sldId id="407" r:id="rId106"/>
    <p:sldId id="408" r:id="rId107"/>
    <p:sldId id="409" r:id="rId108"/>
    <p:sldId id="410" r:id="rId109"/>
    <p:sldId id="411" r:id="rId110"/>
    <p:sldId id="412" r:id="rId111"/>
    <p:sldId id="413" r:id="rId112"/>
    <p:sldId id="414" r:id="rId113"/>
    <p:sldId id="415" r:id="rId114"/>
    <p:sldId id="416" r:id="rId115"/>
    <p:sldId id="417" r:id="rId116"/>
    <p:sldId id="418" r:id="rId117"/>
    <p:sldId id="419" r:id="rId118"/>
    <p:sldId id="420" r:id="rId119"/>
    <p:sldId id="421" r:id="rId120"/>
    <p:sldId id="422" r:id="rId121"/>
    <p:sldId id="423" r:id="rId122"/>
    <p:sldId id="424" r:id="rId123"/>
    <p:sldId id="425" r:id="rId124"/>
    <p:sldId id="426" r:id="rId125"/>
    <p:sldId id="427" r:id="rId126"/>
    <p:sldId id="428" r:id="rId127"/>
    <p:sldId id="429" r:id="rId128"/>
    <p:sldId id="430" r:id="rId129"/>
    <p:sldId id="431" r:id="rId130"/>
    <p:sldId id="377" r:id="rId13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906" y="7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theme" Target="theme/theme1.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tableStyles" Target="tableStyle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presProps" Target="presProp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4" name="Freeform 3"/>
          <p:cNvSpPr>
            <a:spLocks/>
          </p:cNvSpPr>
          <p:nvPr/>
        </p:nvSpPr>
        <p:spPr bwMode="auto">
          <a:xfrm>
            <a:off x="0" y="4751388"/>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a:lstStyle/>
          <a:p>
            <a:pPr>
              <a:defRPr/>
            </a:pPr>
            <a:endParaRPr lang="en-US">
              <a:latin typeface="Arial" charset="0"/>
              <a:cs typeface="Arial" charset="0"/>
            </a:endParaRPr>
          </a:p>
        </p:txBody>
      </p:sp>
      <p:sp>
        <p:nvSpPr>
          <p:cNvPr id="5" name="Freeform 4"/>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a:lstStyle/>
          <a:p>
            <a:pPr>
              <a:defRPr/>
            </a:pPr>
            <a:endParaRPr lang="en-US">
              <a:latin typeface="Arial" charset="0"/>
              <a:cs typeface="Arial" charset="0"/>
            </a:endParaRPr>
          </a:p>
        </p:txBody>
      </p:sp>
      <p:sp>
        <p:nvSpPr>
          <p:cNvPr id="9" name="Title 8"/>
          <p:cNvSpPr>
            <a:spLocks noGrp="1"/>
          </p:cNvSpPr>
          <p:nvPr>
            <p:ph type="ctrTitle"/>
          </p:nvPr>
        </p:nvSpPr>
        <p:spPr>
          <a:xfrm>
            <a:off x="429064" y="3337560"/>
            <a:ext cx="6480048" cy="2301240"/>
          </a:xfrm>
        </p:spPr>
        <p:txBody>
          <a:bodyPr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lang="en-US"/>
              <a:t>Click to edit Master title style</a:t>
            </a:r>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6" name="Date Placeholder 29"/>
          <p:cNvSpPr>
            <a:spLocks noGrp="1"/>
          </p:cNvSpPr>
          <p:nvPr>
            <p:ph type="dt" sz="half" idx="10"/>
          </p:nvPr>
        </p:nvSpPr>
        <p:spPr/>
        <p:txBody>
          <a:bodyPr/>
          <a:lstStyle>
            <a:lvl1pPr>
              <a:defRPr/>
            </a:lvl1pPr>
          </a:lstStyle>
          <a:p>
            <a:pPr>
              <a:defRPr/>
            </a:pPr>
            <a:fld id="{4BE7F0CF-0E51-45F9-87BE-A6B47B85F8D4}" type="datetimeFigureOut">
              <a:rPr lang="en-US" smtClean="0"/>
              <a:pPr>
                <a:defRPr/>
              </a:pPr>
              <a:t>6/27/20</a:t>
            </a:fld>
            <a:endParaRPr lang="en-US"/>
          </a:p>
        </p:txBody>
      </p:sp>
      <p:sp>
        <p:nvSpPr>
          <p:cNvPr id="7" name="Footer Placeholder 18"/>
          <p:cNvSpPr>
            <a:spLocks noGrp="1"/>
          </p:cNvSpPr>
          <p:nvPr>
            <p:ph type="ftr" sz="quarter" idx="11"/>
          </p:nvPr>
        </p:nvSpPr>
        <p:spPr/>
        <p:txBody>
          <a:bodyPr/>
          <a:lstStyle>
            <a:lvl1pPr>
              <a:defRPr/>
            </a:lvl1pPr>
          </a:lstStyle>
          <a:p>
            <a:pPr>
              <a:defRPr/>
            </a:pPr>
            <a:endParaRPr lang="en-US"/>
          </a:p>
        </p:txBody>
      </p:sp>
      <p:sp>
        <p:nvSpPr>
          <p:cNvPr id="8" name="Slide Number Placeholder 26"/>
          <p:cNvSpPr>
            <a:spLocks noGrp="1"/>
          </p:cNvSpPr>
          <p:nvPr>
            <p:ph type="sldNum" sz="quarter" idx="12"/>
          </p:nvPr>
        </p:nvSpPr>
        <p:spPr/>
        <p:txBody>
          <a:bodyPr/>
          <a:lstStyle>
            <a:lvl1pPr>
              <a:defRPr/>
            </a:lvl1pPr>
          </a:lstStyle>
          <a:p>
            <a:fld id="{F2D14CEC-B8FE-4D06-97FC-9681BBD82538}" type="slidenum">
              <a:rPr lang="en-US" smtClean="0"/>
              <a:pPr/>
              <a:t>‹#›</a:t>
            </a:fld>
            <a:endParaRPr lang="en-US"/>
          </a:p>
        </p:txBody>
      </p:sp>
    </p:spTree>
    <p:extLst>
      <p:ext uri="{BB962C8B-B14F-4D97-AF65-F5344CB8AC3E}">
        <p14:creationId xmlns:p14="http://schemas.microsoft.com/office/powerpoint/2010/main" val="174467421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accent1"/>
            </a:solidFill>
          </a:ln>
        </p:spPr>
        <p:txBody>
          <a:bodyPr>
            <a:normAutofit/>
          </a:bodyPr>
          <a:lstStyle>
            <a:lvl1pPr algn="ctr">
              <a:defRPr sz="2800">
                <a:cs typeface="B Zar" pitchFamily="2" charset="-78"/>
              </a:defRPr>
            </a:lvl1pPr>
          </a:lstStyle>
          <a:p>
            <a:r>
              <a:rPr lang="en-US"/>
              <a:t>Click to edit Master title style</a:t>
            </a:r>
            <a:endParaRPr lang="en-US" dirty="0"/>
          </a:p>
        </p:txBody>
      </p:sp>
      <p:sp>
        <p:nvSpPr>
          <p:cNvPr id="3" name="Content Placeholder 2"/>
          <p:cNvSpPr>
            <a:spLocks noGrp="1"/>
          </p:cNvSpPr>
          <p:nvPr>
            <p:ph idx="1"/>
          </p:nvPr>
        </p:nvSpPr>
        <p:spPr>
          <a:ln>
            <a:solidFill>
              <a:schemeClr val="accent1"/>
            </a:solidFill>
          </a:ln>
        </p:spPr>
        <p:txBody>
          <a:bodyPr>
            <a:normAutofit/>
          </a:bodyPr>
          <a:lstStyle>
            <a:lvl1pPr algn="r" rtl="1">
              <a:defRPr sz="2400">
                <a:cs typeface="B Zar" pitchFamily="2" charset="-78"/>
              </a:defRPr>
            </a:lvl1pPr>
            <a:lvl2pPr algn="r" rtl="1">
              <a:defRPr sz="2000">
                <a:cs typeface="B Zar" pitchFamily="2" charset="-78"/>
              </a:defRPr>
            </a:lvl2pPr>
            <a:lvl3pPr algn="r" rtl="1">
              <a:defRPr sz="1800">
                <a:cs typeface="B Zar" pitchFamily="2" charset="-78"/>
              </a:defRPr>
            </a:lvl3pPr>
            <a:lvl4pPr algn="r" rtl="1">
              <a:defRPr sz="1600">
                <a:cs typeface="B Zar" pitchFamily="2" charset="-78"/>
              </a:defRPr>
            </a:lvl4pPr>
            <a:lvl5pPr algn="r" rtl="1">
              <a:defRPr sz="1600">
                <a:cs typeface="B Zar" pitchFamily="2" charset="-78"/>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9"/>
          <p:cNvSpPr>
            <a:spLocks noGrp="1"/>
          </p:cNvSpPr>
          <p:nvPr>
            <p:ph type="dt" sz="half" idx="10"/>
          </p:nvPr>
        </p:nvSpPr>
        <p:spPr/>
        <p:txBody>
          <a:bodyPr/>
          <a:lstStyle>
            <a:lvl1pPr>
              <a:defRPr/>
            </a:lvl1pPr>
          </a:lstStyle>
          <a:p>
            <a:pPr>
              <a:defRPr/>
            </a:pPr>
            <a:fld id="{07BAE74F-88FC-4477-8898-935EE0C837CE}" type="datetimeFigureOut">
              <a:rPr lang="en-US" smtClean="0"/>
              <a:pPr>
                <a:defRPr/>
              </a:pPr>
              <a:t>6/27/20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fld id="{C3886741-0A0F-4B20-BD58-873E297C1738}" type="slidenum">
              <a:rPr lang="en-US" smtClean="0"/>
              <a:pPr/>
              <a:t>‹#›</a:t>
            </a:fld>
            <a:endParaRPr lang="en-US"/>
          </a:p>
        </p:txBody>
      </p:sp>
    </p:spTree>
    <p:extLst>
      <p:ext uri="{BB962C8B-B14F-4D97-AF65-F5344CB8AC3E}">
        <p14:creationId xmlns:p14="http://schemas.microsoft.com/office/powerpoint/2010/main" val="75270144"/>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4" name="Freeform 3"/>
          <p:cNvSpPr>
            <a:spLocks/>
          </p:cNvSpPr>
          <p:nvPr/>
        </p:nvSpPr>
        <p:spPr bwMode="auto">
          <a:xfrm>
            <a:off x="0" y="4751388"/>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a:lstStyle/>
          <a:p>
            <a:pPr>
              <a:defRPr/>
            </a:pPr>
            <a:endParaRPr lang="en-US">
              <a:latin typeface="Arial" charset="0"/>
              <a:cs typeface="Arial" charset="0"/>
            </a:endParaRPr>
          </a:p>
        </p:txBody>
      </p:sp>
      <p:sp>
        <p:nvSpPr>
          <p:cNvPr id="5" name="Freeform 4"/>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a:lstStyle/>
          <a:p>
            <a:pPr>
              <a:defRPr/>
            </a:pPr>
            <a:endParaRPr lang="en-US">
              <a:latin typeface="Arial" charset="0"/>
              <a:cs typeface="Arial" charset="0"/>
            </a:endParaRPr>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lang="en-US"/>
              <a:t>Click to edit Master title style</a:t>
            </a:r>
            <a:endParaRPr lang="en-US" dirty="0"/>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ctr" rtl="1">
              <a:buNone/>
              <a:defRPr sz="3600">
                <a:solidFill>
                  <a:schemeClr val="tx1"/>
                </a:solidFill>
                <a:effectLst/>
                <a:cs typeface="B Zar" panose="00000400000000000000" pitchFamily="2" charset="-78"/>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Edit Master text styles</a:t>
            </a:r>
          </a:p>
        </p:txBody>
      </p:sp>
      <p:sp>
        <p:nvSpPr>
          <p:cNvPr id="6" name="Date Placeholder 3"/>
          <p:cNvSpPr>
            <a:spLocks noGrp="1"/>
          </p:cNvSpPr>
          <p:nvPr>
            <p:ph type="dt" sz="half" idx="10"/>
          </p:nvPr>
        </p:nvSpPr>
        <p:spPr/>
        <p:txBody>
          <a:bodyPr/>
          <a:lstStyle>
            <a:lvl1pPr>
              <a:defRPr/>
            </a:lvl1pPr>
          </a:lstStyle>
          <a:p>
            <a:pPr>
              <a:defRPr/>
            </a:pPr>
            <a:fld id="{A3742CC9-5992-4A01-8BDB-07D155452B48}" type="datetimeFigureOut">
              <a:rPr lang="en-US" smtClean="0"/>
              <a:pPr>
                <a:defRPr/>
              </a:pPr>
              <a:t>6/27/20</a:t>
            </a:fld>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fld id="{FDEC71CC-E061-471C-B4BC-2E7261D293ED}" type="slidenum">
              <a:rPr lang="en-US" smtClean="0"/>
              <a:pPr/>
              <a:t>‹#›</a:t>
            </a:fld>
            <a:endParaRPr lang="en-US"/>
          </a:p>
        </p:txBody>
      </p:sp>
    </p:spTree>
    <p:extLst>
      <p:ext uri="{BB962C8B-B14F-4D97-AF65-F5344CB8AC3E}">
        <p14:creationId xmlns:p14="http://schemas.microsoft.com/office/powerpoint/2010/main" val="24352945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lang="en-US"/>
              <a:t>Click to edit Master title style</a:t>
            </a:r>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fld id="{73616345-E242-4D24-8CBD-6C8931E4758F}" type="datetimeFigureOut">
              <a:rPr lang="en-US" smtClean="0"/>
              <a:pPr>
                <a:defRPr/>
              </a:pPr>
              <a:t>6/27/20</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fld id="{AF689084-539E-4023-A456-9DB3C0DCC464}" type="slidenum">
              <a:rPr lang="en-US" smtClean="0"/>
              <a:pPr/>
              <a:t>‹#›</a:t>
            </a:fld>
            <a:endParaRPr lang="en-US"/>
          </a:p>
        </p:txBody>
      </p:sp>
    </p:spTree>
    <p:extLst>
      <p:ext uri="{BB962C8B-B14F-4D97-AF65-F5344CB8AC3E}">
        <p14:creationId xmlns:p14="http://schemas.microsoft.com/office/powerpoint/2010/main" val="2014452241"/>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5486400"/>
            <a:ext cx="4040188" cy="838200"/>
          </a:xfrm>
        </p:spPr>
        <p:txBody>
          <a:bodyPr/>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a:r>
              <a:rPr lang="en-US"/>
              <a:t>Edit Master text styles</a:t>
            </a:r>
          </a:p>
        </p:txBody>
      </p:sp>
      <p:sp>
        <p:nvSpPr>
          <p:cNvPr id="4" name="Text Placeholder 3"/>
          <p:cNvSpPr>
            <a:spLocks noGrp="1"/>
          </p:cNvSpPr>
          <p:nvPr>
            <p:ph type="body" sz="half" idx="3"/>
          </p:nvPr>
        </p:nvSpPr>
        <p:spPr>
          <a:xfrm>
            <a:off x="4645025" y="5486400"/>
            <a:ext cx="4041775" cy="838200"/>
          </a:xfrm>
        </p:spPr>
        <p:txBody>
          <a:bodyPr/>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a:r>
              <a:rPr lang="en-US"/>
              <a:t>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pPr>
              <a:defRPr/>
            </a:pPr>
            <a:fld id="{81F96688-A47E-47C3-A745-C3009C604F3B}" type="datetimeFigureOut">
              <a:rPr lang="en-US" smtClean="0"/>
              <a:pPr>
                <a:defRPr/>
              </a:pPr>
              <a:t>6/27/20</a:t>
            </a:fld>
            <a:endParaRPr lang="en-US"/>
          </a:p>
        </p:txBody>
      </p:sp>
      <p:sp>
        <p:nvSpPr>
          <p:cNvPr id="8" name="Footer Placeholder 7"/>
          <p:cNvSpPr>
            <a:spLocks noGrp="1"/>
          </p:cNvSpPr>
          <p:nvPr>
            <p:ph type="ftr" sz="quarter" idx="11"/>
          </p:nvPr>
        </p:nvSpPr>
        <p:spPr/>
        <p:txBody>
          <a:bodyPr/>
          <a:lstStyle>
            <a:lvl1pPr>
              <a:defRPr/>
            </a:lvl1pPr>
          </a:lstStyle>
          <a:p>
            <a:pPr>
              <a:defRPr/>
            </a:pPr>
            <a:endParaRPr lang="en-US"/>
          </a:p>
        </p:txBody>
      </p:sp>
      <p:sp>
        <p:nvSpPr>
          <p:cNvPr id="9" name="Slide Number Placeholder 8"/>
          <p:cNvSpPr>
            <a:spLocks noGrp="1"/>
          </p:cNvSpPr>
          <p:nvPr>
            <p:ph type="sldNum" sz="quarter" idx="12"/>
          </p:nvPr>
        </p:nvSpPr>
        <p:spPr/>
        <p:txBody>
          <a:bodyPr/>
          <a:lstStyle>
            <a:lvl1pPr>
              <a:defRPr/>
            </a:lvl1pPr>
          </a:lstStyle>
          <a:p>
            <a:fld id="{21B4D4FA-8174-49EE-A54A-9BDC833E1136}" type="slidenum">
              <a:rPr lang="en-US" smtClean="0"/>
              <a:pPr/>
              <a:t>‹#›</a:t>
            </a:fld>
            <a:endParaRPr lang="en-US"/>
          </a:p>
        </p:txBody>
      </p:sp>
    </p:spTree>
    <p:extLst>
      <p:ext uri="{BB962C8B-B14F-4D97-AF65-F5344CB8AC3E}">
        <p14:creationId xmlns:p14="http://schemas.microsoft.com/office/powerpoint/2010/main" val="3184372809"/>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lstStyle>
            <a:lvl1pPr algn="l">
              <a:defRPr sz="4600"/>
            </a:lvl1pPr>
          </a:lstStyle>
          <a:p>
            <a:r>
              <a:rPr lang="en-US"/>
              <a:t>Click to edit Master title style</a:t>
            </a:r>
          </a:p>
        </p:txBody>
      </p:sp>
      <p:sp>
        <p:nvSpPr>
          <p:cNvPr id="3" name="Date Placeholder 9"/>
          <p:cNvSpPr>
            <a:spLocks noGrp="1"/>
          </p:cNvSpPr>
          <p:nvPr>
            <p:ph type="dt" sz="half" idx="10"/>
          </p:nvPr>
        </p:nvSpPr>
        <p:spPr/>
        <p:txBody>
          <a:bodyPr/>
          <a:lstStyle>
            <a:lvl1pPr>
              <a:defRPr/>
            </a:lvl1pPr>
          </a:lstStyle>
          <a:p>
            <a:pPr>
              <a:defRPr/>
            </a:pPr>
            <a:fld id="{E50D6093-50C1-405F-BE41-A2F0357CF71B}" type="datetimeFigureOut">
              <a:rPr lang="en-US" smtClean="0"/>
              <a:pPr>
                <a:defRPr/>
              </a:pPr>
              <a:t>6/27/20</a:t>
            </a:fld>
            <a:endParaRPr lang="en-US"/>
          </a:p>
        </p:txBody>
      </p:sp>
      <p:sp>
        <p:nvSpPr>
          <p:cNvPr id="4" name="Footer Placeholder 21"/>
          <p:cNvSpPr>
            <a:spLocks noGrp="1"/>
          </p:cNvSpPr>
          <p:nvPr>
            <p:ph type="ftr" sz="quarter" idx="11"/>
          </p:nvPr>
        </p:nvSpPr>
        <p:spPr/>
        <p:txBody>
          <a:bodyPr/>
          <a:lstStyle>
            <a:lvl1pPr>
              <a:defRPr/>
            </a:lvl1pPr>
          </a:lstStyle>
          <a:p>
            <a:pPr>
              <a:defRPr/>
            </a:pPr>
            <a:endParaRPr lang="en-US"/>
          </a:p>
        </p:txBody>
      </p:sp>
      <p:sp>
        <p:nvSpPr>
          <p:cNvPr id="5" name="Slide Number Placeholder 17"/>
          <p:cNvSpPr>
            <a:spLocks noGrp="1"/>
          </p:cNvSpPr>
          <p:nvPr>
            <p:ph type="sldNum" sz="quarter" idx="12"/>
          </p:nvPr>
        </p:nvSpPr>
        <p:spPr/>
        <p:txBody>
          <a:bodyPr/>
          <a:lstStyle>
            <a:lvl1pPr>
              <a:defRPr/>
            </a:lvl1pPr>
          </a:lstStyle>
          <a:p>
            <a:fld id="{1769175C-163C-49AF-A0F6-B4D6D24A135D}" type="slidenum">
              <a:rPr lang="en-US" smtClean="0"/>
              <a:pPr/>
              <a:t>‹#›</a:t>
            </a:fld>
            <a:endParaRPr lang="en-US"/>
          </a:p>
        </p:txBody>
      </p:sp>
    </p:spTree>
    <p:extLst>
      <p:ext uri="{BB962C8B-B14F-4D97-AF65-F5344CB8AC3E}">
        <p14:creationId xmlns:p14="http://schemas.microsoft.com/office/powerpoint/2010/main" val="4204929389"/>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9F683955-F580-48EA-9E18-FFF4A4A2EDB3}" type="datetimeFigureOut">
              <a:rPr lang="en-US" smtClean="0"/>
              <a:pPr>
                <a:defRPr/>
              </a:pPr>
              <a:t>6/27/20</a:t>
            </a:fld>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fld id="{22277A12-A21E-49DD-9E01-DC2B5C233BD1}" type="slidenum">
              <a:rPr lang="en-US" smtClean="0"/>
              <a:pPr/>
              <a:t>‹#›</a:t>
            </a:fld>
            <a:endParaRPr lang="en-US"/>
          </a:p>
        </p:txBody>
      </p:sp>
    </p:spTree>
    <p:extLst>
      <p:ext uri="{BB962C8B-B14F-4D97-AF65-F5344CB8AC3E}">
        <p14:creationId xmlns:p14="http://schemas.microsoft.com/office/powerpoint/2010/main" val="941823662"/>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lang="en-US"/>
              <a:t>Click to edit Master title style</a:t>
            </a:r>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a:r>
              <a:rPr lang="en-US"/>
              <a:t>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pPr>
              <a:defRPr/>
            </a:pPr>
            <a:fld id="{540B68F6-A1AD-4990-B2AE-BE8664CC6C6D}" type="datetimeFigureOut">
              <a:rPr lang="en-US" smtClean="0"/>
              <a:pPr>
                <a:defRPr/>
              </a:pPr>
              <a:t>6/27/20</a:t>
            </a:fld>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a:xfrm>
            <a:off x="8156575" y="6421438"/>
            <a:ext cx="762000" cy="365125"/>
          </a:xfrm>
        </p:spPr>
        <p:txBody>
          <a:bodyPr/>
          <a:lstStyle>
            <a:lvl1pPr>
              <a:defRPr/>
            </a:lvl1pPr>
          </a:lstStyle>
          <a:p>
            <a:fld id="{2CCAE368-84EF-406A-B67C-9775C0076F2B}" type="slidenum">
              <a:rPr lang="en-US" smtClean="0"/>
              <a:pPr/>
              <a:t>‹#›</a:t>
            </a:fld>
            <a:endParaRPr lang="en-US"/>
          </a:p>
        </p:txBody>
      </p:sp>
    </p:spTree>
    <p:extLst>
      <p:ext uri="{BB962C8B-B14F-4D97-AF65-F5344CB8AC3E}">
        <p14:creationId xmlns:p14="http://schemas.microsoft.com/office/powerpoint/2010/main" val="2700518638"/>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lang="en-US"/>
              <a:t>Click to edit Master title style</a:t>
            </a:r>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normAutofit/>
          </a:bodyPr>
          <a:lstStyle>
            <a:lvl1pPr marL="0" indent="0">
              <a:buNone/>
              <a:defRPr sz="3200"/>
            </a:lvl1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a:r>
              <a:rPr lang="en-US"/>
              <a:t>Edit Master text styles</a:t>
            </a:r>
          </a:p>
        </p:txBody>
      </p:sp>
      <p:sp>
        <p:nvSpPr>
          <p:cNvPr id="5" name="Date Placeholder 4"/>
          <p:cNvSpPr>
            <a:spLocks noGrp="1"/>
          </p:cNvSpPr>
          <p:nvPr>
            <p:ph type="dt" sz="half" idx="10"/>
          </p:nvPr>
        </p:nvSpPr>
        <p:spPr/>
        <p:txBody>
          <a:bodyPr/>
          <a:lstStyle>
            <a:lvl1pPr>
              <a:defRPr/>
            </a:lvl1pPr>
          </a:lstStyle>
          <a:p>
            <a:pPr>
              <a:defRPr/>
            </a:pPr>
            <a:fld id="{88B9B97C-B418-4800-91F5-DD6059FED31C}" type="datetimeFigureOut">
              <a:rPr lang="en-US" smtClean="0"/>
              <a:pPr>
                <a:defRPr/>
              </a:pPr>
              <a:t>6/27/20</a:t>
            </a:fld>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fld id="{A0CA3017-3DD7-4E34-B72E-4D05FA97999A}" type="slidenum">
              <a:rPr lang="en-US" smtClean="0"/>
              <a:pPr/>
              <a:t>‹#›</a:t>
            </a:fld>
            <a:endParaRPr lang="en-US"/>
          </a:p>
        </p:txBody>
      </p:sp>
    </p:spTree>
    <p:extLst>
      <p:ext uri="{BB962C8B-B14F-4D97-AF65-F5344CB8AC3E}">
        <p14:creationId xmlns:p14="http://schemas.microsoft.com/office/powerpoint/2010/main" val="2832834316"/>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570BC7A2-C33C-423C-8C6C-8A7A439CCECC}" type="datetimeFigureOut">
              <a:rPr lang="en-US" smtClean="0"/>
              <a:pPr>
                <a:defRPr/>
              </a:pPr>
              <a:t>6/27/20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fld id="{54DE9635-B180-4B10-B87A-8083B085C74D}" type="slidenum">
              <a:rPr lang="en-US" smtClean="0"/>
              <a:pPr/>
              <a:t>‹#›</a:t>
            </a:fld>
            <a:endParaRPr lang="en-US"/>
          </a:p>
        </p:txBody>
      </p:sp>
    </p:spTree>
    <p:extLst>
      <p:ext uri="{BB962C8B-B14F-4D97-AF65-F5344CB8AC3E}">
        <p14:creationId xmlns:p14="http://schemas.microsoft.com/office/powerpoint/2010/main" val="1661412707"/>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793CE404-9075-49D1-B91E-4747E3B73121}" type="datetimeFigureOut">
              <a:rPr lang="en-US" smtClean="0"/>
              <a:pPr>
                <a:defRPr/>
              </a:pPr>
              <a:t>6/27/20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fld id="{A18CF125-D557-4BD1-BB1B-4F8B968BFE6C}" type="slidenum">
              <a:rPr lang="en-US" smtClean="0"/>
              <a:pPr/>
              <a:t>‹#›</a:t>
            </a:fld>
            <a:endParaRPr lang="en-US"/>
          </a:p>
        </p:txBody>
      </p:sp>
    </p:spTree>
    <p:extLst>
      <p:ext uri="{BB962C8B-B14F-4D97-AF65-F5344CB8AC3E}">
        <p14:creationId xmlns:p14="http://schemas.microsoft.com/office/powerpoint/2010/main" val="1275431129"/>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946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2"/>
          <p:cNvSpPr>
            <a:spLocks noGrp="1" noChangeArrowheads="1"/>
          </p:cNvSpPr>
          <p:nvPr>
            <p:ph type="ftr" sz="quarter" idx="10"/>
          </p:nvPr>
        </p:nvSpPr>
        <p:spPr/>
        <p:txBody>
          <a:bodyPr/>
          <a:lstStyle>
            <a:lvl1pPr>
              <a:defRPr/>
            </a:lvl1pPr>
          </a:lstStyle>
          <a:p>
            <a:pPr>
              <a:defRPr/>
            </a:pPr>
            <a:endParaRPr lang="en-US"/>
          </a:p>
        </p:txBody>
      </p:sp>
    </p:spTree>
    <p:extLst>
      <p:ext uri="{BB962C8B-B14F-4D97-AF65-F5344CB8AC3E}">
        <p14:creationId xmlns:p14="http://schemas.microsoft.com/office/powerpoint/2010/main" val="175661997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AndTx">
  <p:cSld name="Title, 2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43000"/>
          </a:xfrm>
        </p:spPr>
        <p:txBody>
          <a:bodyPr/>
          <a:lstStyle/>
          <a:p>
            <a:r>
              <a:rPr lang="en-US"/>
              <a:t>Click to edit Master title style</a:t>
            </a:r>
          </a:p>
        </p:txBody>
      </p:sp>
      <p:sp>
        <p:nvSpPr>
          <p:cNvPr id="3" name="Content Placeholder 2"/>
          <p:cNvSpPr>
            <a:spLocks noGrp="1"/>
          </p:cNvSpPr>
          <p:nvPr>
            <p:ph sz="quarter" idx="1"/>
          </p:nvPr>
        </p:nvSpPr>
        <p:spPr>
          <a:xfrm>
            <a:off x="457200" y="1600200"/>
            <a:ext cx="4038600" cy="21891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57200" y="3941763"/>
            <a:ext cx="4038600" cy="218916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half" idx="3"/>
          </p:nvPr>
        </p:nvSpPr>
        <p:spPr>
          <a:xfrm>
            <a:off x="4648200" y="1600200"/>
            <a:ext cx="4038600" cy="45307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4"/>
          <p:cNvSpPr>
            <a:spLocks noGrp="1" noChangeArrowheads="1"/>
          </p:cNvSpPr>
          <p:nvPr>
            <p:ph type="dt" sz="half" idx="10"/>
          </p:nvPr>
        </p:nvSpPr>
        <p:spPr/>
        <p:txBody>
          <a:bodyPr/>
          <a:lstStyle>
            <a:lvl1pPr>
              <a:defRPr/>
            </a:lvl1pPr>
          </a:lstStyle>
          <a:p>
            <a:pPr>
              <a:defRPr/>
            </a:pPr>
            <a:endParaRPr lang="en-US"/>
          </a:p>
        </p:txBody>
      </p:sp>
      <p:sp>
        <p:nvSpPr>
          <p:cNvPr id="7" name="Rectangle 45"/>
          <p:cNvSpPr>
            <a:spLocks noGrp="1" noChangeArrowheads="1"/>
          </p:cNvSpPr>
          <p:nvPr>
            <p:ph type="ftr" sz="quarter" idx="11"/>
          </p:nvPr>
        </p:nvSpPr>
        <p:spPr/>
        <p:txBody>
          <a:bodyPr/>
          <a:lstStyle>
            <a:lvl1pPr>
              <a:defRPr/>
            </a:lvl1pPr>
          </a:lstStyle>
          <a:p>
            <a:pPr>
              <a:defRPr/>
            </a:pPr>
            <a:endParaRPr lang="en-US"/>
          </a:p>
        </p:txBody>
      </p:sp>
      <p:sp>
        <p:nvSpPr>
          <p:cNvPr id="8" name="Rectangle 46"/>
          <p:cNvSpPr>
            <a:spLocks noGrp="1" noChangeArrowheads="1"/>
          </p:cNvSpPr>
          <p:nvPr>
            <p:ph type="sldNum" sz="quarter" idx="12"/>
          </p:nvPr>
        </p:nvSpPr>
        <p:spPr/>
        <p:txBody>
          <a:bodyPr/>
          <a:lstStyle>
            <a:lvl1pPr>
              <a:defRPr/>
            </a:lvl1pPr>
          </a:lstStyle>
          <a:p>
            <a:fld id="{36A24E62-AAD5-4B94-A2AD-D1F93A342CB8}" type="slidenum">
              <a:rPr lang="en-US" smtClean="0"/>
              <a:pPr/>
              <a:t>‹#›</a:t>
            </a:fld>
            <a:endParaRPr lang="en-US"/>
          </a:p>
        </p:txBody>
      </p:sp>
    </p:spTree>
    <p:extLst>
      <p:ext uri="{BB962C8B-B14F-4D97-AF65-F5344CB8AC3E}">
        <p14:creationId xmlns:p14="http://schemas.microsoft.com/office/powerpoint/2010/main" val="37927131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OverTx">
  <p:cSld name="Title and 2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43000"/>
          </a:xfrm>
        </p:spPr>
        <p:txBody>
          <a:bodyPr/>
          <a:lstStyle/>
          <a:p>
            <a:r>
              <a:rPr lang="en-US"/>
              <a:t>Click to edit Master title style</a:t>
            </a:r>
          </a:p>
        </p:txBody>
      </p:sp>
      <p:sp>
        <p:nvSpPr>
          <p:cNvPr id="3" name="Content Placeholder 2"/>
          <p:cNvSpPr>
            <a:spLocks noGrp="1"/>
          </p:cNvSpPr>
          <p:nvPr>
            <p:ph sz="quarter" idx="1"/>
          </p:nvPr>
        </p:nvSpPr>
        <p:spPr>
          <a:xfrm>
            <a:off x="457200" y="1600200"/>
            <a:ext cx="4038600" cy="21891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48200" y="1600200"/>
            <a:ext cx="4038600" cy="21891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half" idx="3"/>
          </p:nvPr>
        </p:nvSpPr>
        <p:spPr>
          <a:xfrm>
            <a:off x="457200" y="3941763"/>
            <a:ext cx="8229600" cy="218916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4"/>
          <p:cNvSpPr>
            <a:spLocks noGrp="1" noChangeArrowheads="1"/>
          </p:cNvSpPr>
          <p:nvPr>
            <p:ph type="dt" sz="half" idx="10"/>
          </p:nvPr>
        </p:nvSpPr>
        <p:spPr/>
        <p:txBody>
          <a:bodyPr/>
          <a:lstStyle>
            <a:lvl1pPr>
              <a:defRPr/>
            </a:lvl1pPr>
          </a:lstStyle>
          <a:p>
            <a:pPr>
              <a:defRPr/>
            </a:pPr>
            <a:fld id="{DD090C98-0230-46B0-9236-27B145818926}" type="datetimeFigureOut">
              <a:rPr lang="en-US" smtClean="0"/>
              <a:pPr>
                <a:defRPr/>
              </a:pPr>
              <a:t>6/27/20</a:t>
            </a:fld>
            <a:endParaRPr lang="en-US"/>
          </a:p>
        </p:txBody>
      </p:sp>
      <p:sp>
        <p:nvSpPr>
          <p:cNvPr id="7" name="Rectangle 45"/>
          <p:cNvSpPr>
            <a:spLocks noGrp="1" noChangeArrowheads="1"/>
          </p:cNvSpPr>
          <p:nvPr>
            <p:ph type="ftr" sz="quarter" idx="11"/>
          </p:nvPr>
        </p:nvSpPr>
        <p:spPr/>
        <p:txBody>
          <a:bodyPr/>
          <a:lstStyle>
            <a:lvl1pPr>
              <a:defRPr/>
            </a:lvl1pPr>
          </a:lstStyle>
          <a:p>
            <a:pPr>
              <a:defRPr/>
            </a:pPr>
            <a:endParaRPr lang="en-US"/>
          </a:p>
        </p:txBody>
      </p:sp>
      <p:sp>
        <p:nvSpPr>
          <p:cNvPr id="8" name="Rectangle 46"/>
          <p:cNvSpPr>
            <a:spLocks noGrp="1" noChangeArrowheads="1"/>
          </p:cNvSpPr>
          <p:nvPr>
            <p:ph type="sldNum" sz="quarter" idx="12"/>
          </p:nvPr>
        </p:nvSpPr>
        <p:spPr/>
        <p:txBody>
          <a:bodyPr/>
          <a:lstStyle>
            <a:lvl1pPr>
              <a:defRPr/>
            </a:lvl1pPr>
          </a:lstStyle>
          <a:p>
            <a:fld id="{253D56B0-D529-4333-B646-CA3214E0FAF7}" type="slidenum">
              <a:rPr lang="en-US" smtClean="0"/>
              <a:pPr/>
              <a:t>‹#›</a:t>
            </a:fld>
            <a:endParaRPr lang="en-US"/>
          </a:p>
        </p:txBody>
      </p:sp>
    </p:spTree>
    <p:extLst>
      <p:ext uri="{BB962C8B-B14F-4D97-AF65-F5344CB8AC3E}">
        <p14:creationId xmlns:p14="http://schemas.microsoft.com/office/powerpoint/2010/main" val="29521975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1388"/>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a:lstStyle/>
          <a:p>
            <a:pPr>
              <a:defRPr/>
            </a:pPr>
            <a:endParaRPr lang="en-US">
              <a:latin typeface="Arial" charset="0"/>
              <a:cs typeface="Arial" charset="0"/>
            </a:endParaRPr>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a:lstStyle/>
          <a:p>
            <a:pPr>
              <a:defRPr/>
            </a:pPr>
            <a:endParaRPr lang="en-US">
              <a:latin typeface="Arial" charset="0"/>
              <a:cs typeface="Arial" charset="0"/>
            </a:endParaRPr>
          </a:p>
        </p:txBody>
      </p:sp>
      <p:sp>
        <p:nvSpPr>
          <p:cNvPr id="1028" name="Title Placeholder 8"/>
          <p:cNvSpPr>
            <a:spLocks noGrp="1"/>
          </p:cNvSpPr>
          <p:nvPr>
            <p:ph type="title"/>
          </p:nvPr>
        </p:nvSpPr>
        <p:spPr bwMode="auto">
          <a:xfrm>
            <a:off x="457200" y="274638"/>
            <a:ext cx="7467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45720" bIns="45720" numCol="1" anchor="ctr" anchorCtr="0" compatLnSpc="1">
            <a:prstTxWarp prst="textNoShape">
              <a:avLst/>
            </a:prstTxWarp>
          </a:bodyPr>
          <a:lstStyle/>
          <a:p>
            <a:pPr lvl="0"/>
            <a:r>
              <a:rPr lang="en-US"/>
              <a:t>Click to edit Master title style</a:t>
            </a:r>
          </a:p>
        </p:txBody>
      </p:sp>
      <p:sp>
        <p:nvSpPr>
          <p:cNvPr id="1029" name="Text Placeholder 29"/>
          <p:cNvSpPr>
            <a:spLocks noGrp="1"/>
          </p:cNvSpPr>
          <p:nvPr>
            <p:ph type="body" idx="1"/>
          </p:nvPr>
        </p:nvSpPr>
        <p:spPr bwMode="auto">
          <a:xfrm>
            <a:off x="457200" y="1600200"/>
            <a:ext cx="7467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9"/>
          <p:cNvSpPr>
            <a:spLocks noGrp="1"/>
          </p:cNvSpPr>
          <p:nvPr>
            <p:ph type="dt" sz="half" idx="2"/>
          </p:nvPr>
        </p:nvSpPr>
        <p:spPr>
          <a:xfrm>
            <a:off x="457200" y="6421438"/>
            <a:ext cx="2133600" cy="365125"/>
          </a:xfrm>
          <a:prstGeom prst="rect">
            <a:avLst/>
          </a:prstGeom>
        </p:spPr>
        <p:txBody>
          <a:bodyPr vert="horz" wrap="square" lIns="91440" tIns="45720" rIns="91440" bIns="0" numCol="1" anchor="b" anchorCtr="0" compatLnSpc="1">
            <a:prstTxWarp prst="textNoShape">
              <a:avLst/>
            </a:prstTxWarp>
          </a:bodyPr>
          <a:lstStyle>
            <a:lvl1pPr>
              <a:defRPr sz="1000">
                <a:solidFill>
                  <a:srgbClr val="9B9B9D"/>
                </a:solidFill>
                <a:latin typeface="Arial" charset="0"/>
                <a:cs typeface="Arial" charset="0"/>
              </a:defRPr>
            </a:lvl1pPr>
          </a:lstStyle>
          <a:p>
            <a:pPr>
              <a:defRPr/>
            </a:pPr>
            <a:fld id="{DD090C98-0230-46B0-9236-27B145818926}" type="datetimeFigureOut">
              <a:rPr lang="en-US" smtClean="0"/>
              <a:pPr>
                <a:defRPr/>
              </a:pPr>
              <a:t>6/27/20</a:t>
            </a:fld>
            <a:endParaRPr lang="en-US"/>
          </a:p>
        </p:txBody>
      </p:sp>
      <p:sp>
        <p:nvSpPr>
          <p:cNvPr id="22" name="Footer Placeholder 21"/>
          <p:cNvSpPr>
            <a:spLocks noGrp="1"/>
          </p:cNvSpPr>
          <p:nvPr>
            <p:ph type="ftr" sz="quarter" idx="3"/>
          </p:nvPr>
        </p:nvSpPr>
        <p:spPr>
          <a:xfrm>
            <a:off x="3124200" y="6421438"/>
            <a:ext cx="2895600" cy="365125"/>
          </a:xfrm>
          <a:prstGeom prst="rect">
            <a:avLst/>
          </a:prstGeom>
        </p:spPr>
        <p:txBody>
          <a:bodyPr vert="horz" wrap="square" lIns="0" tIns="45720" rIns="0" bIns="0" numCol="1" anchor="b" anchorCtr="0" compatLnSpc="1">
            <a:prstTxWarp prst="textNoShape">
              <a:avLst/>
            </a:prstTxWarp>
          </a:bodyPr>
          <a:lstStyle>
            <a:lvl1pPr algn="ctr">
              <a:defRPr sz="1000">
                <a:solidFill>
                  <a:srgbClr val="9B9B9D"/>
                </a:solidFill>
                <a:latin typeface="Arial" charset="0"/>
                <a:cs typeface="Arial" charset="0"/>
              </a:defRPr>
            </a:lvl1pPr>
          </a:lstStyle>
          <a:p>
            <a:pPr>
              <a:defRPr/>
            </a:pPr>
            <a:endParaRPr lang="en-US"/>
          </a:p>
        </p:txBody>
      </p:sp>
      <p:sp>
        <p:nvSpPr>
          <p:cNvPr id="18" name="Slide Number Placeholder 17"/>
          <p:cNvSpPr>
            <a:spLocks noGrp="1"/>
          </p:cNvSpPr>
          <p:nvPr>
            <p:ph type="sldNum" sz="quarter" idx="4"/>
          </p:nvPr>
        </p:nvSpPr>
        <p:spPr>
          <a:xfrm>
            <a:off x="8153400" y="6421438"/>
            <a:ext cx="762000" cy="365125"/>
          </a:xfrm>
          <a:prstGeom prst="rect">
            <a:avLst/>
          </a:prstGeom>
        </p:spPr>
        <p:txBody>
          <a:bodyPr vert="horz" wrap="square" lIns="0" tIns="0" rIns="0" bIns="0" numCol="1" anchor="b" anchorCtr="0" compatLnSpc="1">
            <a:prstTxWarp prst="textNoShape">
              <a:avLst/>
            </a:prstTxWarp>
          </a:bodyPr>
          <a:lstStyle>
            <a:lvl1pPr algn="r">
              <a:defRPr sz="1000">
                <a:solidFill>
                  <a:srgbClr val="9B9B9D"/>
                </a:solidFill>
              </a:defRPr>
            </a:lvl1pPr>
          </a:lstStyle>
          <a:p>
            <a:fld id="{253D56B0-D529-4333-B646-CA3214E0FAF7}" type="slidenum">
              <a:rPr lang="en-US" smtClean="0"/>
              <a:pPr/>
              <a:t>‹#›</a:t>
            </a:fld>
            <a:endParaRPr lang="en-US"/>
          </a:p>
        </p:txBody>
      </p:sp>
    </p:spTree>
    <p:extLst>
      <p:ext uri="{BB962C8B-B14F-4D97-AF65-F5344CB8AC3E}">
        <p14:creationId xmlns:p14="http://schemas.microsoft.com/office/powerpoint/2010/main" val="491436520"/>
      </p:ext>
    </p:extLst>
  </p:cSld>
  <p:clrMap bg1="dk1" tx1="lt1" bg2="dk2" tx2="lt2" accent1="accent1" accent2="accent2" accent3="accent3" accent4="accent4" accent5="accent5" accent6="accent6" hlink="hlink" folHlink="folHlink"/>
  <p:sldLayoutIdLst>
    <p:sldLayoutId id="2147483866" r:id="rId1"/>
    <p:sldLayoutId id="2147483867" r:id="rId2"/>
    <p:sldLayoutId id="2147483868" r:id="rId3"/>
    <p:sldLayoutId id="2147483869" r:id="rId4"/>
    <p:sldLayoutId id="2147483870" r:id="rId5"/>
    <p:sldLayoutId id="2147483871" r:id="rId6"/>
    <p:sldLayoutId id="2147483872" r:id="rId7"/>
    <p:sldLayoutId id="2147483873" r:id="rId8"/>
    <p:sldLayoutId id="2147483874" r:id="rId9"/>
    <p:sldLayoutId id="2147483875" r:id="rId10"/>
    <p:sldLayoutId id="2147483876" r:id="rId11"/>
    <p:sldLayoutId id="2147483877" r:id="rId12"/>
    <p:sldLayoutId id="2147483878" r:id="rId13"/>
    <p:sldLayoutId id="2147483879" r:id="rId14"/>
  </p:sldLayoutIdLst>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txStyles>
    <p:titleStyle>
      <a:lvl1pPr algn="l" rtl="0" eaLnBrk="1" fontAlgn="base" hangingPunct="1">
        <a:spcBef>
          <a:spcPct val="0"/>
        </a:spcBef>
        <a:spcAft>
          <a:spcPct val="0"/>
        </a:spcAft>
        <a:defRPr sz="4600" kern="1200">
          <a:solidFill>
            <a:schemeClr val="tx1"/>
          </a:solidFill>
          <a:latin typeface="+mj-lt"/>
          <a:ea typeface="+mj-ea"/>
          <a:cs typeface="+mj-cs"/>
        </a:defRPr>
      </a:lvl1pPr>
      <a:lvl2pPr algn="l" rtl="0" eaLnBrk="1" fontAlgn="base" hangingPunct="1">
        <a:spcBef>
          <a:spcPct val="0"/>
        </a:spcBef>
        <a:spcAft>
          <a:spcPct val="0"/>
        </a:spcAft>
        <a:defRPr sz="4600">
          <a:solidFill>
            <a:schemeClr val="tx1"/>
          </a:solidFill>
          <a:latin typeface="Franklin Gothic Book" pitchFamily="34" charset="0"/>
        </a:defRPr>
      </a:lvl2pPr>
      <a:lvl3pPr algn="l" rtl="0" eaLnBrk="1" fontAlgn="base" hangingPunct="1">
        <a:spcBef>
          <a:spcPct val="0"/>
        </a:spcBef>
        <a:spcAft>
          <a:spcPct val="0"/>
        </a:spcAft>
        <a:defRPr sz="4600">
          <a:solidFill>
            <a:schemeClr val="tx1"/>
          </a:solidFill>
          <a:latin typeface="Franklin Gothic Book" pitchFamily="34" charset="0"/>
        </a:defRPr>
      </a:lvl3pPr>
      <a:lvl4pPr algn="l" rtl="0" eaLnBrk="1" fontAlgn="base" hangingPunct="1">
        <a:spcBef>
          <a:spcPct val="0"/>
        </a:spcBef>
        <a:spcAft>
          <a:spcPct val="0"/>
        </a:spcAft>
        <a:defRPr sz="4600">
          <a:solidFill>
            <a:schemeClr val="tx1"/>
          </a:solidFill>
          <a:latin typeface="Franklin Gothic Book" pitchFamily="34" charset="0"/>
        </a:defRPr>
      </a:lvl4pPr>
      <a:lvl5pPr algn="l" rtl="0" eaLnBrk="1" fontAlgn="base" hangingPunct="1">
        <a:spcBef>
          <a:spcPct val="0"/>
        </a:spcBef>
        <a:spcAft>
          <a:spcPct val="0"/>
        </a:spcAft>
        <a:defRPr sz="4600">
          <a:solidFill>
            <a:schemeClr val="tx1"/>
          </a:solidFill>
          <a:latin typeface="Franklin Gothic Book" pitchFamily="34" charset="0"/>
        </a:defRPr>
      </a:lvl5pPr>
      <a:lvl6pPr marL="457200" algn="l" rtl="0" eaLnBrk="1" fontAlgn="base" hangingPunct="1">
        <a:spcBef>
          <a:spcPct val="0"/>
        </a:spcBef>
        <a:spcAft>
          <a:spcPct val="0"/>
        </a:spcAft>
        <a:defRPr sz="4600">
          <a:solidFill>
            <a:schemeClr val="tx1"/>
          </a:solidFill>
          <a:latin typeface="Franklin Gothic Book" pitchFamily="34" charset="0"/>
        </a:defRPr>
      </a:lvl6pPr>
      <a:lvl7pPr marL="914400" algn="l" rtl="0" eaLnBrk="1" fontAlgn="base" hangingPunct="1">
        <a:spcBef>
          <a:spcPct val="0"/>
        </a:spcBef>
        <a:spcAft>
          <a:spcPct val="0"/>
        </a:spcAft>
        <a:defRPr sz="4600">
          <a:solidFill>
            <a:schemeClr val="tx1"/>
          </a:solidFill>
          <a:latin typeface="Franklin Gothic Book" pitchFamily="34" charset="0"/>
        </a:defRPr>
      </a:lvl7pPr>
      <a:lvl8pPr marL="1371600" algn="l" rtl="0" eaLnBrk="1" fontAlgn="base" hangingPunct="1">
        <a:spcBef>
          <a:spcPct val="0"/>
        </a:spcBef>
        <a:spcAft>
          <a:spcPct val="0"/>
        </a:spcAft>
        <a:defRPr sz="4600">
          <a:solidFill>
            <a:schemeClr val="tx1"/>
          </a:solidFill>
          <a:latin typeface="Franklin Gothic Book" pitchFamily="34" charset="0"/>
        </a:defRPr>
      </a:lvl8pPr>
      <a:lvl9pPr marL="1828800" algn="l" rtl="0" eaLnBrk="1" fontAlgn="base" hangingPunct="1">
        <a:spcBef>
          <a:spcPct val="0"/>
        </a:spcBef>
        <a:spcAft>
          <a:spcPct val="0"/>
        </a:spcAft>
        <a:defRPr sz="4600">
          <a:solidFill>
            <a:schemeClr val="tx1"/>
          </a:solidFill>
          <a:latin typeface="Franklin Gothic Book" pitchFamily="34" charset="0"/>
        </a:defRPr>
      </a:lvl9pPr>
    </p:titleStyle>
    <p:bodyStyle>
      <a:lvl1pPr marL="419100" indent="-382588" algn="l" rtl="0" eaLnBrk="1" fontAlgn="base" hangingPunct="1">
        <a:spcBef>
          <a:spcPct val="20000"/>
        </a:spcBef>
        <a:spcAft>
          <a:spcPct val="0"/>
        </a:spcAft>
        <a:buClr>
          <a:schemeClr val="accent1"/>
        </a:buClr>
        <a:buSzPct val="80000"/>
        <a:buFont typeface="Wingdings 2" panose="05020102010507070707" pitchFamily="18" charset="2"/>
        <a:buChar char=""/>
        <a:defRPr sz="3000" kern="1200">
          <a:solidFill>
            <a:schemeClr val="tx1"/>
          </a:solidFill>
          <a:latin typeface="+mn-lt"/>
          <a:ea typeface="+mn-ea"/>
          <a:cs typeface="+mn-cs"/>
        </a:defRPr>
      </a:lvl1pPr>
      <a:lvl2pPr marL="722313" indent="-273050" algn="l" rtl="0" eaLnBrk="1" fontAlgn="base" hangingPunct="1">
        <a:spcBef>
          <a:spcPct val="20000"/>
        </a:spcBef>
        <a:spcAft>
          <a:spcPct val="0"/>
        </a:spcAft>
        <a:buClr>
          <a:schemeClr val="accent1"/>
        </a:buClr>
        <a:buSzPct val="90000"/>
        <a:buFont typeface="Wingdings 2" panose="05020102010507070707" pitchFamily="18" charset="2"/>
        <a:buChar char=""/>
        <a:defRPr sz="2600" kern="1200">
          <a:solidFill>
            <a:schemeClr val="tx1"/>
          </a:solidFill>
          <a:latin typeface="+mn-lt"/>
          <a:ea typeface="+mn-ea"/>
          <a:cs typeface="+mn-cs"/>
        </a:defRPr>
      </a:lvl2pPr>
      <a:lvl3pPr marL="1004888" indent="-255588" algn="l" rtl="0" eaLnBrk="1" fontAlgn="base" hangingPunct="1">
        <a:spcBef>
          <a:spcPct val="20000"/>
        </a:spcBef>
        <a:spcAft>
          <a:spcPct val="0"/>
        </a:spcAft>
        <a:buClr>
          <a:schemeClr val="accent2"/>
        </a:buClr>
        <a:buSzPct val="85000"/>
        <a:buFont typeface="Arial" panose="020B0604020202020204" pitchFamily="34" charset="0"/>
        <a:buChar char="○"/>
        <a:defRPr sz="2400" kern="1200">
          <a:solidFill>
            <a:schemeClr val="tx1"/>
          </a:solidFill>
          <a:latin typeface="+mn-lt"/>
          <a:ea typeface="+mn-ea"/>
          <a:cs typeface="+mn-cs"/>
        </a:defRPr>
      </a:lvl3pPr>
      <a:lvl4pPr marL="1279525" indent="-236538" algn="l" rtl="0" eaLnBrk="1" fontAlgn="base" hangingPunct="1">
        <a:spcBef>
          <a:spcPct val="20000"/>
        </a:spcBef>
        <a:spcAft>
          <a:spcPct val="0"/>
        </a:spcAft>
        <a:buClr>
          <a:srgbClr val="E66C7D"/>
        </a:buClr>
        <a:buSzPct val="90000"/>
        <a:buFont typeface="Wingdings 2" panose="05020102010507070707" pitchFamily="18" charset="2"/>
        <a:buChar char=""/>
        <a:defRPr sz="2000" kern="1200">
          <a:solidFill>
            <a:schemeClr val="tx1"/>
          </a:solidFill>
          <a:latin typeface="+mn-lt"/>
          <a:ea typeface="+mn-ea"/>
          <a:cs typeface="+mn-cs"/>
        </a:defRPr>
      </a:lvl4pPr>
      <a:lvl5pPr marL="1489075" indent="-182563" algn="l" rtl="0" eaLnBrk="1" fontAlgn="base" hangingPunct="1">
        <a:spcBef>
          <a:spcPct val="20000"/>
        </a:spcBef>
        <a:spcAft>
          <a:spcPct val="0"/>
        </a:spcAft>
        <a:buClr>
          <a:srgbClr val="6BB76D"/>
        </a:buClr>
        <a:buSzPct val="100000"/>
        <a:buFont typeface="Arial" panose="020B0604020202020204" pitchFamily="34" charset="0"/>
        <a:buChar char="-"/>
        <a:defRPr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3.xml"/></Relationships>
</file>

<file path=ppt/slides/_rels/slide7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4.xml"/></Relationships>
</file>

<file path=ppt/slides/_rels/slide7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5.xml"/></Relationships>
</file>

<file path=ppt/slides/_rels/slide7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4.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4.xml"/></Relationships>
</file>

<file path=ppt/slides/_rels/slide8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2.xml"/></Relationships>
</file>

<file path=ppt/slides/_rels/slide9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4.xml"/></Relationships>
</file>

<file path=ppt/slides/_rels/slide9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jpeg"/><Relationship Id="rId1" Type="http://schemas.openxmlformats.org/officeDocument/2006/relationships/slideLayout" Target="../slideLayouts/slideLayout4.xml"/></Relationships>
</file>

<file path=ppt/slides/_rels/slide93.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jpeg"/><Relationship Id="rId1" Type="http://schemas.openxmlformats.org/officeDocument/2006/relationships/slideLayout" Target="../slideLayouts/slideLayout4.xml"/></Relationships>
</file>

<file path=ppt/slides/_rels/slide94.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4.xml"/></Relationships>
</file>

<file path=ppt/slides/_rels/slide95.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12.xml"/></Relationships>
</file>

<file path=ppt/slides/_rels/slide96.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12.xml"/></Relationships>
</file>

<file path=ppt/slides/_rels/slide97.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9.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2.xml"/></Relationships>
</file>

<file path=ppt/slides/_rels/slide100.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2.xml"/></Relationships>
</file>

<file path=ppt/slides/_rels/slide101.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2.xml"/></Relationships>
</file>

<file path=ppt/slides/_rels/slide102.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2.xml"/></Relationships>
</file>

<file path=ppt/slides/_rels/slide103.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2.xml"/></Relationships>
</file>

<file path=ppt/slides/_rels/slide104.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12.xml"/></Relationships>
</file>

<file path=ppt/slides/_rels/slide130.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62000" y="1905000"/>
            <a:ext cx="6629400" cy="1826363"/>
          </a:xfrm>
        </p:spPr>
        <p:txBody>
          <a:bodyPr/>
          <a:lstStyle/>
          <a:p>
            <a:pPr algn="ctr">
              <a:defRPr/>
            </a:pPr>
            <a:r>
              <a:rPr lang="fa-IR" dirty="0"/>
              <a:t>بنام یگانه مطلق </a:t>
            </a:r>
            <a:endParaRPr lang="en-US" dirty="0"/>
          </a:p>
        </p:txBody>
      </p:sp>
      <p:sp>
        <p:nvSpPr>
          <p:cNvPr id="5" name="Text Placeholder 4"/>
          <p:cNvSpPr>
            <a:spLocks noGrp="1"/>
          </p:cNvSpPr>
          <p:nvPr>
            <p:ph type="body" idx="1"/>
          </p:nvPr>
        </p:nvSpPr>
        <p:spPr>
          <a:xfrm>
            <a:off x="533400" y="4648200"/>
            <a:ext cx="7808913" cy="1143000"/>
          </a:xfrm>
        </p:spPr>
        <p:txBody>
          <a:bodyPr/>
          <a:lstStyle/>
          <a:p>
            <a:pPr algn="ctr">
              <a:defRPr/>
            </a:pPr>
            <a:r>
              <a:rPr lang="fa-IR" sz="3600" dirty="0"/>
              <a:t>جسم خارجی و کمک های اولیه محیط شغلی  </a:t>
            </a:r>
          </a:p>
          <a:p>
            <a:pPr algn="ctr">
              <a:defRPr/>
            </a:pPr>
            <a:r>
              <a:rPr lang="fa-IR" sz="3600" dirty="0"/>
              <a:t> </a:t>
            </a:r>
            <a:endParaRPr lang="en-US" sz="3600" dirty="0"/>
          </a:p>
        </p:txBody>
      </p:sp>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6" name="Rectangle 8"/>
          <p:cNvSpPr>
            <a:spLocks noGrp="1" noChangeArrowheads="1"/>
          </p:cNvSpPr>
          <p:nvPr>
            <p:ph type="ctrTitle"/>
          </p:nvPr>
        </p:nvSpPr>
        <p:spPr/>
        <p:txBody>
          <a:bodyPr/>
          <a:lstStyle/>
          <a:p>
            <a:pPr indent="0" algn="ctr" eaLnBrk="1" fontAlgn="auto" hangingPunct="1">
              <a:spcAft>
                <a:spcPts val="0"/>
              </a:spcAft>
              <a:defRPr/>
            </a:pPr>
            <a:r>
              <a:rPr lang="en-US" dirty="0">
                <a:solidFill>
                  <a:schemeClr val="tx2">
                    <a:tint val="100000"/>
                    <a:shade val="90000"/>
                    <a:satMod val="250000"/>
                    <a:alpha val="100000"/>
                  </a:schemeClr>
                </a:solidFill>
              </a:rPr>
              <a:t>Foreign body </a:t>
            </a:r>
          </a:p>
        </p:txBody>
      </p:sp>
      <p:sp>
        <p:nvSpPr>
          <p:cNvPr id="14339" name="Rectangle 9"/>
          <p:cNvSpPr>
            <a:spLocks noGrp="1" noChangeArrowheads="1"/>
          </p:cNvSpPr>
          <p:nvPr>
            <p:ph type="subTitle" idx="1"/>
          </p:nvPr>
        </p:nvSpPr>
        <p:spPr/>
        <p:txBody>
          <a:bodyPr/>
          <a:lstStyle/>
          <a:p>
            <a:pPr eaLnBrk="1" hangingPunct="1">
              <a:spcBef>
                <a:spcPct val="0"/>
              </a:spcBef>
            </a:pPr>
            <a:endParaRPr lang="en-US"/>
          </a:p>
        </p:txBody>
      </p:sp>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6" name="Rectangle 8"/>
          <p:cNvSpPr>
            <a:spLocks noGrp="1" noChangeArrowheads="1"/>
          </p:cNvSpPr>
          <p:nvPr>
            <p:ph type="title"/>
          </p:nvPr>
        </p:nvSpPr>
        <p:spPr/>
        <p:txBody>
          <a:bodyPr/>
          <a:lstStyle/>
          <a:p>
            <a:pPr indent="0" algn="ctr" eaLnBrk="1" fontAlgn="auto" hangingPunct="1">
              <a:spcAft>
                <a:spcPts val="0"/>
              </a:spcAft>
              <a:defRPr/>
            </a:pPr>
            <a:r>
              <a:rPr lang="en-US" dirty="0">
                <a:solidFill>
                  <a:schemeClr val="tx2">
                    <a:tint val="100000"/>
                    <a:shade val="90000"/>
                    <a:satMod val="250000"/>
                    <a:alpha val="100000"/>
                  </a:schemeClr>
                </a:solidFill>
              </a:rPr>
              <a:t>Foreign body </a:t>
            </a:r>
          </a:p>
        </p:txBody>
      </p:sp>
      <p:sp>
        <p:nvSpPr>
          <p:cNvPr id="14339" name="Rectangle 9"/>
          <p:cNvSpPr>
            <a:spLocks noGrp="1" noChangeArrowheads="1"/>
          </p:cNvSpPr>
          <p:nvPr>
            <p:ph idx="1"/>
          </p:nvPr>
        </p:nvSpPr>
        <p:spPr/>
        <p:txBody>
          <a:bodyPr/>
          <a:lstStyle/>
          <a:p>
            <a:pPr eaLnBrk="1" hangingPunct="1">
              <a:spcBef>
                <a:spcPct val="0"/>
              </a:spcBef>
            </a:pPr>
            <a:r>
              <a:rPr lang="fa-IR" sz="2000" dirty="0"/>
              <a:t> ورود اجسام خارجی در بدن که سبب عفونت یا رشد </a:t>
            </a:r>
            <a:r>
              <a:rPr lang="fa-IR" sz="2000" dirty="0" err="1"/>
              <a:t>کلونی</a:t>
            </a:r>
            <a:r>
              <a:rPr lang="fa-IR" sz="2000" dirty="0"/>
              <a:t> شدن عوامل شده  و در </a:t>
            </a:r>
            <a:r>
              <a:rPr lang="fa-IR" sz="2000" dirty="0" err="1"/>
              <a:t>ارگانهایی</a:t>
            </a:r>
            <a:r>
              <a:rPr lang="fa-IR" sz="2000" dirty="0"/>
              <a:t> تنفسی ، چشم ، گوش </a:t>
            </a:r>
            <a:r>
              <a:rPr lang="fa-IR" sz="2000" dirty="0" err="1"/>
              <a:t>و..وارد</a:t>
            </a:r>
            <a:r>
              <a:rPr lang="fa-IR" sz="2000" dirty="0"/>
              <a:t> میشوند. بطوریکه سبب اختلال </a:t>
            </a:r>
            <a:r>
              <a:rPr lang="fa-IR" sz="2000" dirty="0" err="1"/>
              <a:t>درعملکرد</a:t>
            </a:r>
            <a:r>
              <a:rPr lang="fa-IR" sz="2000" dirty="0"/>
              <a:t> سایر ارگانهای بدن میگردند.  </a:t>
            </a:r>
            <a:endParaRPr lang="en-US" sz="2000" dirty="0"/>
          </a:p>
        </p:txBody>
      </p:sp>
      <p:sp>
        <p:nvSpPr>
          <p:cNvPr id="2" name="Date Placeholder 1"/>
          <p:cNvSpPr>
            <a:spLocks noGrp="1"/>
          </p:cNvSpPr>
          <p:nvPr>
            <p:ph type="dt" sz="half" idx="10"/>
          </p:nvPr>
        </p:nvSpPr>
        <p:spPr/>
        <p:txBody>
          <a:bodyPr/>
          <a:lstStyle/>
          <a:p>
            <a:pPr>
              <a:defRPr/>
            </a:pPr>
            <a:fld id="{7DC92460-9E44-4BD8-9F90-61CC57DE9E1F}" type="datetime1">
              <a:rPr lang="en-US" smtClean="0"/>
              <a:t>6/27/20</a:t>
            </a:fld>
            <a:endParaRPr lang="en-US"/>
          </a:p>
        </p:txBody>
      </p:sp>
      <p:sp>
        <p:nvSpPr>
          <p:cNvPr id="3" name="Footer Placeholder 2"/>
          <p:cNvSpPr>
            <a:spLocks noGrp="1"/>
          </p:cNvSpPr>
          <p:nvPr>
            <p:ph type="ftr" sz="quarter" idx="11"/>
          </p:nvPr>
        </p:nvSpPr>
        <p:spPr/>
        <p:txBody>
          <a:bodyPr/>
          <a:lstStyle/>
          <a:p>
            <a:pPr>
              <a:defRPr/>
            </a:pPr>
            <a:r>
              <a:rPr lang="fa-IR"/>
              <a:t>هوشیاری - اجسام خارجی - فوریت های پرستاری </a:t>
            </a:r>
            <a:endParaRPr lang="en-US"/>
          </a:p>
        </p:txBody>
      </p:sp>
    </p:spTree>
    <p:extLst>
      <p:ext uri="{BB962C8B-B14F-4D97-AF65-F5344CB8AC3E}">
        <p14:creationId xmlns:p14="http://schemas.microsoft.com/office/powerpoint/2010/main" val="3623623820"/>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Rectangle 4"/>
          <p:cNvSpPr>
            <a:spLocks noGrp="1" noChangeArrowheads="1"/>
          </p:cNvSpPr>
          <p:nvPr>
            <p:ph type="title"/>
          </p:nvPr>
        </p:nvSpPr>
        <p:spPr/>
        <p:txBody>
          <a:bodyPr/>
          <a:lstStyle/>
          <a:p>
            <a:pPr marL="54864" indent="0" algn="ctr" eaLnBrk="1" fontAlgn="auto" hangingPunct="1">
              <a:spcAft>
                <a:spcPts val="0"/>
              </a:spcAft>
              <a:defRPr/>
            </a:pPr>
            <a:r>
              <a:rPr lang="en-US" dirty="0">
                <a:solidFill>
                  <a:schemeClr val="tx2">
                    <a:tint val="100000"/>
                    <a:shade val="90000"/>
                    <a:satMod val="250000"/>
                    <a:alpha val="100000"/>
                  </a:schemeClr>
                </a:solidFill>
              </a:rPr>
              <a:t>FB IN EYE </a:t>
            </a:r>
          </a:p>
        </p:txBody>
      </p:sp>
      <p:pic>
        <p:nvPicPr>
          <p:cNvPr id="15363" name="Picture 7" descr="Image3"/>
          <p:cNvPicPr>
            <a:picLocks noGrp="1" noChangeAspect="1" noChangeArrowheads="1"/>
          </p:cNvPicPr>
          <p:nvPr>
            <p:ph idx="1"/>
          </p:nvPr>
        </p:nvPicPr>
        <p:blipFill>
          <a:blip r:embed="rId2">
            <a:lum bright="24000"/>
            <a:extLst>
              <a:ext uri="{28A0092B-C50C-407E-A947-70E740481C1C}">
                <a14:useLocalDpi xmlns:a14="http://schemas.microsoft.com/office/drawing/2010/main" val="0"/>
              </a:ext>
            </a:extLst>
          </a:blip>
          <a:stretch>
            <a:fillRect/>
          </a:stretch>
        </p:blipFill>
        <p:spPr>
          <a:xfrm>
            <a:off x="1428750" y="2196306"/>
            <a:ext cx="5524500" cy="3333750"/>
          </a:xfrm>
          <a:noFill/>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a:t>EYE TRUAMA </a:t>
            </a:r>
          </a:p>
        </p:txBody>
      </p:sp>
      <p:sp>
        <p:nvSpPr>
          <p:cNvPr id="3" name="Content Placeholder 2"/>
          <p:cNvSpPr>
            <a:spLocks noGrp="1"/>
          </p:cNvSpPr>
          <p:nvPr>
            <p:ph idx="1"/>
          </p:nvPr>
        </p:nvSpPr>
        <p:spPr>
          <a:xfrm>
            <a:off x="822325" y="1712985"/>
            <a:ext cx="7521575" cy="4938569"/>
          </a:xfrm>
        </p:spPr>
        <p:txBody>
          <a:bodyPr>
            <a:normAutofit/>
          </a:bodyPr>
          <a:lstStyle/>
          <a:p>
            <a:pPr algn="r" rtl="1">
              <a:defRPr/>
            </a:pPr>
            <a:r>
              <a:rPr lang="fa-IR" sz="3000" dirty="0">
                <a:solidFill>
                  <a:srgbClr val="FFFF00"/>
                </a:solidFill>
              </a:rPr>
              <a:t>صدمات بافت نرم وخونریزی</a:t>
            </a:r>
            <a:r>
              <a:rPr lang="fa-IR" dirty="0">
                <a:solidFill>
                  <a:srgbClr val="FFFF00"/>
                </a:solidFill>
              </a:rPr>
              <a:t> </a:t>
            </a:r>
          </a:p>
          <a:p>
            <a:pPr lvl="1" algn="r" rtl="1">
              <a:defRPr/>
            </a:pPr>
            <a:r>
              <a:rPr lang="en-US" dirty="0"/>
              <a:t>BLUNT </a:t>
            </a:r>
          </a:p>
          <a:p>
            <a:pPr lvl="1" algn="r" rtl="1">
              <a:defRPr/>
            </a:pPr>
            <a:r>
              <a:rPr lang="en-US" dirty="0"/>
              <a:t>PENETRATING </a:t>
            </a:r>
          </a:p>
          <a:p>
            <a:pPr lvl="1" algn="r" rtl="1">
              <a:defRPr/>
            </a:pPr>
            <a:endParaRPr lang="en-US" dirty="0"/>
          </a:p>
          <a:p>
            <a:pPr lvl="1" algn="r" rtl="1">
              <a:defRPr/>
            </a:pPr>
            <a:r>
              <a:rPr lang="fa-IR" dirty="0">
                <a:solidFill>
                  <a:srgbClr val="FFFF00"/>
                </a:solidFill>
              </a:rPr>
              <a:t>علائم :</a:t>
            </a:r>
          </a:p>
          <a:p>
            <a:pPr lvl="2" algn="r" rtl="1">
              <a:defRPr/>
            </a:pPr>
            <a:r>
              <a:rPr lang="fa-IR" dirty="0"/>
              <a:t> کبودی </a:t>
            </a:r>
          </a:p>
          <a:p>
            <a:pPr lvl="2" algn="r" rtl="1">
              <a:defRPr/>
            </a:pPr>
            <a:r>
              <a:rPr lang="fa-IR" dirty="0"/>
              <a:t>تورم پلک </a:t>
            </a:r>
          </a:p>
          <a:p>
            <a:pPr lvl="2" algn="r" rtl="1">
              <a:defRPr/>
            </a:pPr>
            <a:r>
              <a:rPr lang="fa-IR" dirty="0"/>
              <a:t>خونریزی</a:t>
            </a:r>
          </a:p>
          <a:p>
            <a:pPr lvl="2" algn="r" rtl="1">
              <a:defRPr/>
            </a:pPr>
            <a:r>
              <a:rPr lang="fa-IR" dirty="0"/>
              <a:t>کاهش بینایی</a:t>
            </a:r>
          </a:p>
          <a:p>
            <a:pPr lvl="2" algn="r" rtl="1">
              <a:defRPr/>
            </a:pPr>
            <a:r>
              <a:rPr lang="fa-IR" dirty="0"/>
              <a:t> پارگی ملتحمه </a:t>
            </a:r>
          </a:p>
          <a:p>
            <a:pPr lvl="2" algn="r" rtl="1">
              <a:defRPr/>
            </a:pPr>
            <a:r>
              <a:rPr lang="en-US" dirty="0"/>
              <a:t>BLACK EYE </a:t>
            </a:r>
            <a:r>
              <a:rPr lang="fa-IR" dirty="0"/>
              <a:t> ( ورم  و اکیموز  اطراف چشم ) </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AutoShape 6"/>
          <p:cNvSpPr>
            <a:spLocks noGrp="1" noChangeArrowheads="1"/>
          </p:cNvSpPr>
          <p:nvPr>
            <p:ph type="title"/>
          </p:nvPr>
        </p:nvSpPr>
        <p:spPr/>
        <p:txBody>
          <a:bodyPr/>
          <a:lstStyle/>
          <a:p>
            <a:pPr algn="ctr" eaLnBrk="1" hangingPunct="1">
              <a:defRPr/>
            </a:pPr>
            <a:r>
              <a:rPr lang="en-US"/>
              <a:t>Penetrating </a:t>
            </a:r>
          </a:p>
        </p:txBody>
      </p:sp>
      <p:pic>
        <p:nvPicPr>
          <p:cNvPr id="17411" name="Picture 5" descr="penetrating"/>
          <p:cNvPicPr>
            <a:picLocks noGrp="1" noChangeAspect="1" noChangeArrowheads="1"/>
          </p:cNvPicPr>
          <p:nvPr>
            <p:ph idx="1"/>
          </p:nvPr>
        </p:nvPicPr>
        <p:blipFill>
          <a:blip r:embed="rId2">
            <a:lum bright="6000"/>
            <a:extLst>
              <a:ext uri="{28A0092B-C50C-407E-A947-70E740481C1C}">
                <a14:useLocalDpi xmlns:a14="http://schemas.microsoft.com/office/drawing/2010/main" val="0"/>
              </a:ext>
            </a:extLst>
          </a:blip>
          <a:stretch>
            <a:fillRect/>
          </a:stretch>
        </p:blipFill>
        <p:spPr>
          <a:xfrm>
            <a:off x="1428750" y="2196306"/>
            <a:ext cx="5524500" cy="3333750"/>
          </a:xfrm>
          <a:extLs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a:p>
        </p:txBody>
      </p:sp>
      <p:pic>
        <p:nvPicPr>
          <p:cNvPr id="18435"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411163" y="2438400"/>
            <a:ext cx="3902075" cy="3124200"/>
          </a:xfrm>
        </p:spPr>
      </p:pic>
      <p:pic>
        <p:nvPicPr>
          <p:cNvPr id="18436" name="Content Placeholder 5"/>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495800" y="2590800"/>
            <a:ext cx="4117975" cy="2790825"/>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defRPr/>
            </a:pPr>
            <a:r>
              <a:rPr lang="fa-IR" dirty="0"/>
              <a:t>اقدامات اولیه در تروما چشم </a:t>
            </a:r>
            <a:endParaRPr lang="en-US" dirty="0"/>
          </a:p>
        </p:txBody>
      </p:sp>
      <p:pic>
        <p:nvPicPr>
          <p:cNvPr id="19459"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333500" y="3063081"/>
            <a:ext cx="1905000" cy="1600200"/>
          </a:xfrm>
        </p:spPr>
      </p:pic>
      <p:pic>
        <p:nvPicPr>
          <p:cNvPr id="19460" name="Content Placeholder 5"/>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054600" y="2852738"/>
            <a:ext cx="2693988" cy="2633662"/>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fa-IR" dirty="0"/>
              <a:t>اقدامات </a:t>
            </a:r>
            <a:endParaRPr lang="en-US" dirty="0"/>
          </a:p>
        </p:txBody>
      </p:sp>
      <p:sp>
        <p:nvSpPr>
          <p:cNvPr id="20483" name="Content Placeholder 2"/>
          <p:cNvSpPr>
            <a:spLocks noGrp="1"/>
          </p:cNvSpPr>
          <p:nvPr>
            <p:ph idx="1"/>
          </p:nvPr>
        </p:nvSpPr>
        <p:spPr>
          <a:xfrm>
            <a:off x="822325" y="1100138"/>
            <a:ext cx="7521575" cy="3852862"/>
          </a:xfrm>
        </p:spPr>
        <p:txBody>
          <a:bodyPr/>
          <a:lstStyle/>
          <a:p>
            <a:pPr algn="just" rtl="1"/>
            <a:endParaRPr lang="en-US" sz="2800">
              <a:solidFill>
                <a:srgbClr val="00B0F0"/>
              </a:solidFill>
            </a:endParaRPr>
          </a:p>
          <a:p>
            <a:pPr algn="just" rtl="1"/>
            <a:endParaRPr lang="en-US" sz="2800">
              <a:solidFill>
                <a:srgbClr val="00B0F0"/>
              </a:solidFill>
            </a:endParaRPr>
          </a:p>
          <a:p>
            <a:pPr algn="just" rtl="1"/>
            <a:r>
              <a:rPr lang="fa-IR" sz="2800">
                <a:solidFill>
                  <a:srgbClr val="00B0F0"/>
                </a:solidFill>
              </a:rPr>
              <a:t>ضربات نافذ :</a:t>
            </a:r>
            <a:endParaRPr lang="en-US" sz="2800">
              <a:solidFill>
                <a:srgbClr val="00B0F0"/>
              </a:solidFill>
            </a:endParaRPr>
          </a:p>
          <a:p>
            <a:pPr algn="just" rtl="1"/>
            <a:endParaRPr lang="en-US" sz="2800">
              <a:solidFill>
                <a:srgbClr val="00B0F0"/>
              </a:solidFill>
            </a:endParaRPr>
          </a:p>
          <a:p>
            <a:pPr algn="just" rtl="1"/>
            <a:endParaRPr lang="fa-IR" sz="2800">
              <a:solidFill>
                <a:srgbClr val="00B0F0"/>
              </a:solidFill>
            </a:endParaRPr>
          </a:p>
          <a:p>
            <a:pPr lvl="1" algn="just" rtl="1"/>
            <a:r>
              <a:rPr lang="fa-IR"/>
              <a:t>عدم دستکاری</a:t>
            </a:r>
            <a:endParaRPr lang="fa-IR" b="1"/>
          </a:p>
          <a:p>
            <a:pPr lvl="1" algn="just" rtl="1"/>
            <a:r>
              <a:rPr lang="fa-IR"/>
              <a:t>پوشاندن دو چشم با گاز </a:t>
            </a:r>
          </a:p>
          <a:p>
            <a:pPr lvl="1" algn="just" rtl="1"/>
            <a:r>
              <a:rPr lang="fa-IR"/>
              <a:t>تجویز مورفین </a:t>
            </a:r>
          </a:p>
          <a:p>
            <a:pPr lvl="1" rtl="1"/>
            <a:endParaRPr lang="fa-IR"/>
          </a:p>
        </p:txBody>
      </p:sp>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lgn="ctr" rtl="1">
              <a:defRPr/>
            </a:pPr>
            <a:r>
              <a:rPr lang="fa-IR" sz="2400" dirty="0"/>
              <a:t>ضربات کند</a:t>
            </a:r>
            <a:r>
              <a:rPr lang="en-US" sz="2400" dirty="0"/>
              <a:t> </a:t>
            </a:r>
            <a:r>
              <a:rPr lang="fa-IR" sz="2400" dirty="0"/>
              <a:t>چشم</a:t>
            </a:r>
            <a:br>
              <a:rPr lang="fa-IR" sz="2400" dirty="0"/>
            </a:br>
            <a:endParaRPr lang="en-US" sz="2400" dirty="0"/>
          </a:p>
        </p:txBody>
      </p:sp>
      <p:sp>
        <p:nvSpPr>
          <p:cNvPr id="21507" name="Content Placeholder 2"/>
          <p:cNvSpPr>
            <a:spLocks noGrp="1"/>
          </p:cNvSpPr>
          <p:nvPr>
            <p:ph idx="1"/>
          </p:nvPr>
        </p:nvSpPr>
        <p:spPr/>
        <p:txBody>
          <a:bodyPr/>
          <a:lstStyle/>
          <a:p>
            <a:pPr lvl="2" algn="r" rtl="1"/>
            <a:r>
              <a:rPr lang="fa-IR"/>
              <a:t>تحت نظر گرفتن </a:t>
            </a:r>
          </a:p>
          <a:p>
            <a:pPr lvl="2" algn="r" rtl="1"/>
            <a:r>
              <a:rPr lang="fa-IR"/>
              <a:t>تمیز کردن زخم</a:t>
            </a:r>
          </a:p>
          <a:p>
            <a:pPr lvl="2" algn="r" rtl="1"/>
            <a:r>
              <a:rPr lang="fa-IR"/>
              <a:t>کورتیکواستروئید </a:t>
            </a:r>
          </a:p>
          <a:p>
            <a:pPr lvl="2" algn="r" rtl="1"/>
            <a:r>
              <a:rPr lang="fa-IR"/>
              <a:t>کمپرس سرد تا 24ساعت </a:t>
            </a:r>
            <a:endParaRPr lang="en-US"/>
          </a:p>
          <a:p>
            <a:pPr lvl="2" algn="r" rtl="1"/>
            <a:r>
              <a:rPr lang="fa-IR"/>
              <a:t>کمپرس گرم </a:t>
            </a:r>
          </a:p>
          <a:p>
            <a:pPr lvl="2" algn="r" rtl="1"/>
            <a:r>
              <a:rPr lang="fa-IR"/>
              <a:t>تخلیه هماتوم </a:t>
            </a:r>
          </a:p>
          <a:p>
            <a:pPr lvl="2" algn="r" rtl="1"/>
            <a:r>
              <a:rPr lang="fa-IR"/>
              <a:t> کاهش دید ناگهانی یا تاخیری  </a:t>
            </a:r>
            <a:endParaRPr lang="en-US"/>
          </a:p>
          <a:p>
            <a:pPr algn="r" rtl="1"/>
            <a:endParaRPr lang="en-US"/>
          </a:p>
        </p:txBody>
      </p:sp>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pPr>
              <a:defRPr/>
            </a:pPr>
            <a:endParaRPr lang="en-US"/>
          </a:p>
        </p:txBody>
      </p:sp>
      <p:pic>
        <p:nvPicPr>
          <p:cNvPr id="22531" name="Content Placeholder 6"/>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976312" y="2991644"/>
            <a:ext cx="2619375" cy="1743075"/>
          </a:xfrm>
        </p:spPr>
      </p:pic>
      <p:pic>
        <p:nvPicPr>
          <p:cNvPr id="22532" name="Content Placeholder 9"/>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919662" y="2891631"/>
            <a:ext cx="2352675" cy="1943100"/>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dirty="0"/>
          </a:p>
        </p:txBody>
      </p:sp>
      <p:pic>
        <p:nvPicPr>
          <p:cNvPr id="23556" name="Content Placeholder 7"/>
          <p:cNvPicPr>
            <a:picLocks noGrp="1" noChangeAspect="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777558" y="2644298"/>
            <a:ext cx="2870835" cy="3293428"/>
          </a:xfrm>
          <a:prstGeom prst="rect">
            <a:avLst/>
          </a:prstGeom>
          <a:ln>
            <a:noFill/>
          </a:ln>
          <a:effectLst>
            <a:outerShdw blurRad="292100" dist="139700" dir="2700000" algn="tl" rotWithShape="0">
              <a:srgbClr val="333333">
                <a:alpha val="65000"/>
              </a:srgbClr>
            </a:outerShdw>
          </a:effectLst>
        </p:spPr>
      </p:pic>
      <p:pic>
        <p:nvPicPr>
          <p:cNvPr id="23555" name="Content Placeholder 5"/>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158476" y="2762520"/>
            <a:ext cx="4551322" cy="3023648"/>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pPr>
              <a:defRPr/>
            </a:pPr>
            <a:endParaRPr lang="en-US"/>
          </a:p>
        </p:txBody>
      </p:sp>
      <p:sp>
        <p:nvSpPr>
          <p:cNvPr id="24579" name="Content Placeholder 6"/>
          <p:cNvSpPr>
            <a:spLocks noGrp="1"/>
          </p:cNvSpPr>
          <p:nvPr>
            <p:ph idx="1"/>
          </p:nvPr>
        </p:nvSpPr>
        <p:spPr/>
        <p:txBody>
          <a:bodyPr/>
          <a:lstStyle/>
          <a:p>
            <a:endParaRPr lang="en-US"/>
          </a:p>
        </p:txBody>
      </p:sp>
      <p:pic>
        <p:nvPicPr>
          <p:cNvPr id="24580" name="Content Placeholder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752600"/>
            <a:ext cx="5843588" cy="388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fa-IR" dirty="0"/>
              <a:t>صدمات نافذ و کوفتگی کره چشم </a:t>
            </a:r>
            <a:endParaRPr lang="en-US" dirty="0"/>
          </a:p>
        </p:txBody>
      </p:sp>
      <p:sp>
        <p:nvSpPr>
          <p:cNvPr id="25603" name="Content Placeholder 2"/>
          <p:cNvSpPr>
            <a:spLocks noGrp="1"/>
          </p:cNvSpPr>
          <p:nvPr>
            <p:ph idx="1"/>
          </p:nvPr>
        </p:nvSpPr>
        <p:spPr/>
        <p:txBody>
          <a:bodyPr/>
          <a:lstStyle/>
          <a:p>
            <a:pPr algn="r" rtl="1"/>
            <a:r>
              <a:rPr lang="fa-IR" sz="2800" i="1">
                <a:solidFill>
                  <a:srgbClr val="FFFF00"/>
                </a:solidFill>
              </a:rPr>
              <a:t>علائم :</a:t>
            </a:r>
          </a:p>
          <a:p>
            <a:pPr algn="r" rtl="1"/>
            <a:r>
              <a:rPr lang="fa-IR"/>
              <a:t>کاهش دید</a:t>
            </a:r>
          </a:p>
          <a:p>
            <a:pPr algn="r" rtl="1"/>
            <a:r>
              <a:rPr lang="fa-IR"/>
              <a:t>ورم ملتحمه </a:t>
            </a:r>
            <a:endParaRPr lang="en-US"/>
          </a:p>
          <a:p>
            <a:pPr algn="r" rtl="1"/>
            <a:r>
              <a:rPr lang="en-US" sz="2800">
                <a:solidFill>
                  <a:srgbClr val="00B050"/>
                </a:solidFill>
              </a:rPr>
              <a:t>Hyphema </a:t>
            </a:r>
            <a:endParaRPr lang="fa-IR" sz="2800">
              <a:solidFill>
                <a:srgbClr val="00B050"/>
              </a:solidFill>
            </a:endParaRPr>
          </a:p>
          <a:p>
            <a:pPr algn="r" rtl="1"/>
            <a:r>
              <a:rPr lang="fa-IR"/>
              <a:t>کاهش دیدناگهانی و درد</a:t>
            </a:r>
          </a:p>
          <a:p>
            <a:pPr algn="r" rtl="1"/>
            <a:endParaRPr lang="en-US"/>
          </a:p>
        </p:txBody>
      </p:sp>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AutoShape 6"/>
          <p:cNvSpPr>
            <a:spLocks noGrp="1" noChangeArrowheads="1"/>
          </p:cNvSpPr>
          <p:nvPr>
            <p:ph type="title"/>
          </p:nvPr>
        </p:nvSpPr>
        <p:spPr/>
        <p:txBody>
          <a:bodyPr/>
          <a:lstStyle/>
          <a:p>
            <a:pPr eaLnBrk="1" hangingPunct="1">
              <a:defRPr/>
            </a:pPr>
            <a:r>
              <a:rPr lang="en-US" dirty="0" err="1"/>
              <a:t>hyphaema</a:t>
            </a:r>
            <a:endParaRPr lang="en-US" dirty="0"/>
          </a:p>
        </p:txBody>
      </p:sp>
      <p:pic>
        <p:nvPicPr>
          <p:cNvPr id="22531" name="Picture 5" descr="hyphaema"/>
          <p:cNvPicPr>
            <a:picLocks noGrp="1" noChangeAspect="1" noChangeArrowheads="1"/>
          </p:cNvPicPr>
          <p:nvPr>
            <p:ph sz="half" idx="1"/>
          </p:nvPr>
        </p:nvPicPr>
        <p:blipFill>
          <a:blip r:embed="rId2">
            <a:lum bright="18000"/>
            <a:extLst>
              <a:ext uri="{28A0092B-C50C-407E-A947-70E740481C1C}">
                <a14:useLocalDpi xmlns:a14="http://schemas.microsoft.com/office/drawing/2010/main" val="0"/>
              </a:ext>
            </a:extLst>
          </a:blip>
          <a:srcRect/>
          <a:stretch>
            <a:fillRect/>
          </a:stretch>
        </p:blipFill>
        <p:spPr>
          <a:xfrm>
            <a:off x="228600" y="1604963"/>
            <a:ext cx="5257800" cy="3509962"/>
          </a:xfrm>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2532" name="Picture 8" descr="HyphemaSmall"/>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422900" y="958850"/>
            <a:ext cx="3856038" cy="2566988"/>
          </a:xfrm>
          <a:extLs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fade">
                                      <p:cBhvr>
                                        <p:cTn id="7" dur="1000"/>
                                        <p:tgtEl>
                                          <p:spTgt spid="22530"/>
                                        </p:tgtEl>
                                      </p:cBhvr>
                                    </p:animEffect>
                                    <p:anim calcmode="lin" valueType="num">
                                      <p:cBhvr>
                                        <p:cTn id="8" dur="1000" fill="hold"/>
                                        <p:tgtEl>
                                          <p:spTgt spid="22530"/>
                                        </p:tgtEl>
                                        <p:attrNameLst>
                                          <p:attrName>ppt_x</p:attrName>
                                        </p:attrNameLst>
                                      </p:cBhvr>
                                      <p:tavLst>
                                        <p:tav tm="0">
                                          <p:val>
                                            <p:strVal val="#ppt_x"/>
                                          </p:val>
                                        </p:tav>
                                        <p:tav tm="100000">
                                          <p:val>
                                            <p:strVal val="#ppt_x"/>
                                          </p:val>
                                        </p:tav>
                                      </p:tavLst>
                                    </p:anim>
                                    <p:anim calcmode="lin" valueType="num">
                                      <p:cBhvr>
                                        <p:cTn id="9" dur="1000" fill="hold"/>
                                        <p:tgtEl>
                                          <p:spTgt spid="2253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6" presetClass="entr" presetSubtype="16" fill="hold" nodeType="clickEffect">
                                  <p:stCondLst>
                                    <p:cond delay="0"/>
                                  </p:stCondLst>
                                  <p:childTnLst>
                                    <p:set>
                                      <p:cBhvr>
                                        <p:cTn id="13" dur="1" fill="hold">
                                          <p:stCondLst>
                                            <p:cond delay="0"/>
                                          </p:stCondLst>
                                        </p:cTn>
                                        <p:tgtEl>
                                          <p:spTgt spid="22532"/>
                                        </p:tgtEl>
                                        <p:attrNameLst>
                                          <p:attrName>style.visibility</p:attrName>
                                        </p:attrNameLst>
                                      </p:cBhvr>
                                      <p:to>
                                        <p:strVal val="visible"/>
                                      </p:to>
                                    </p:set>
                                    <p:animEffect transition="in" filter="circle(in)">
                                      <p:cBhvr>
                                        <p:cTn id="14" dur="2000"/>
                                        <p:tgtEl>
                                          <p:spTgt spid="22532"/>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22531"/>
                                        </p:tgtEl>
                                        <p:attrNameLst>
                                          <p:attrName>style.visibility</p:attrName>
                                        </p:attrNameLst>
                                      </p:cBhvr>
                                      <p:to>
                                        <p:strVal val="visible"/>
                                      </p:to>
                                    </p:set>
                                    <p:animEffect transition="in" filter="fade">
                                      <p:cBhvr>
                                        <p:cTn id="19" dur="500"/>
                                        <p:tgtEl>
                                          <p:spTgt spid="225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defRPr/>
            </a:pPr>
            <a:r>
              <a:rPr lang="fa-IR" dirty="0"/>
              <a:t>اقدامات اولیه در تروما چشم </a:t>
            </a:r>
            <a:endParaRPr lang="en-US" dirty="0"/>
          </a:p>
        </p:txBody>
      </p:sp>
      <p:pic>
        <p:nvPicPr>
          <p:cNvPr id="19459"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333500" y="3063081"/>
            <a:ext cx="1905000" cy="1600200"/>
          </a:xfrm>
        </p:spPr>
      </p:pic>
      <p:pic>
        <p:nvPicPr>
          <p:cNvPr id="19460" name="Content Placeholder 5"/>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054600" y="2852738"/>
            <a:ext cx="2693988" cy="2633662"/>
          </a:xfrm>
        </p:spPr>
      </p:pic>
    </p:spTree>
    <p:extLst>
      <p:ext uri="{BB962C8B-B14F-4D97-AF65-F5344CB8AC3E}">
        <p14:creationId xmlns:p14="http://schemas.microsoft.com/office/powerpoint/2010/main" val="1770751314"/>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defRPr/>
            </a:pPr>
            <a:r>
              <a:rPr lang="fa-IR" dirty="0">
                <a:solidFill>
                  <a:srgbClr val="FFFF00"/>
                </a:solidFill>
              </a:rPr>
              <a:t>درمان </a:t>
            </a:r>
            <a:br>
              <a:rPr lang="fa-IR" dirty="0">
                <a:solidFill>
                  <a:srgbClr val="FFFF00"/>
                </a:solidFill>
              </a:rPr>
            </a:br>
            <a:endParaRPr lang="en-US" dirty="0">
              <a:solidFill>
                <a:srgbClr val="FFFF00"/>
              </a:solidFill>
            </a:endParaRPr>
          </a:p>
        </p:txBody>
      </p:sp>
      <p:sp>
        <p:nvSpPr>
          <p:cNvPr id="3" name="Content Placeholder 2"/>
          <p:cNvSpPr>
            <a:spLocks noGrp="1"/>
          </p:cNvSpPr>
          <p:nvPr>
            <p:ph idx="1"/>
          </p:nvPr>
        </p:nvSpPr>
        <p:spPr/>
        <p:txBody>
          <a:bodyPr>
            <a:normAutofit/>
          </a:bodyPr>
          <a:lstStyle/>
          <a:p>
            <a:pPr algn="r" rtl="1">
              <a:defRPr/>
            </a:pPr>
            <a:r>
              <a:rPr lang="fa-IR" dirty="0">
                <a:solidFill>
                  <a:schemeClr val="accent5">
                    <a:lumMod val="60000"/>
                    <a:lumOff val="40000"/>
                  </a:schemeClr>
                </a:solidFill>
              </a:rPr>
              <a:t>استفاده از محافظ چشمی </a:t>
            </a:r>
          </a:p>
          <a:p>
            <a:pPr algn="r" rtl="1">
              <a:defRPr/>
            </a:pPr>
            <a:r>
              <a:rPr lang="fa-IR" dirty="0">
                <a:solidFill>
                  <a:schemeClr val="accent5">
                    <a:lumMod val="60000"/>
                    <a:lumOff val="40000"/>
                  </a:schemeClr>
                </a:solidFill>
              </a:rPr>
              <a:t>کورتیکو استروئید</a:t>
            </a:r>
          </a:p>
          <a:p>
            <a:pPr algn="r" rtl="1">
              <a:defRPr/>
            </a:pPr>
            <a:r>
              <a:rPr lang="fa-IR" dirty="0">
                <a:solidFill>
                  <a:schemeClr val="accent5">
                    <a:lumMod val="60000"/>
                    <a:lumOff val="40000"/>
                  </a:schemeClr>
                </a:solidFill>
              </a:rPr>
              <a:t> </a:t>
            </a:r>
            <a:r>
              <a:rPr lang="en-US" dirty="0">
                <a:solidFill>
                  <a:schemeClr val="accent5">
                    <a:lumMod val="60000"/>
                    <a:lumOff val="40000"/>
                  </a:schemeClr>
                </a:solidFill>
              </a:rPr>
              <a:t>amino </a:t>
            </a:r>
            <a:r>
              <a:rPr lang="en-US" dirty="0" err="1">
                <a:solidFill>
                  <a:schemeClr val="accent5">
                    <a:lumMod val="60000"/>
                    <a:lumOff val="40000"/>
                  </a:schemeClr>
                </a:solidFill>
              </a:rPr>
              <a:t>caproic</a:t>
            </a:r>
            <a:r>
              <a:rPr lang="en-US" dirty="0">
                <a:solidFill>
                  <a:schemeClr val="accent5">
                    <a:lumMod val="60000"/>
                    <a:lumOff val="40000"/>
                  </a:schemeClr>
                </a:solidFill>
              </a:rPr>
              <a:t> acid</a:t>
            </a:r>
          </a:p>
          <a:p>
            <a:pPr algn="r" rtl="1">
              <a:defRPr/>
            </a:pPr>
            <a:r>
              <a:rPr lang="en-US" dirty="0">
                <a:solidFill>
                  <a:schemeClr val="accent5">
                    <a:lumMod val="60000"/>
                    <a:lumOff val="40000"/>
                  </a:schemeClr>
                </a:solidFill>
              </a:rPr>
              <a:t>Semi sitting </a:t>
            </a:r>
          </a:p>
          <a:p>
            <a:pPr algn="r" rtl="1">
              <a:defRPr/>
            </a:pPr>
            <a:r>
              <a:rPr lang="en-US" dirty="0" err="1">
                <a:solidFill>
                  <a:schemeClr val="accent5">
                    <a:lumMod val="60000"/>
                    <a:lumOff val="40000"/>
                  </a:schemeClr>
                </a:solidFill>
              </a:rPr>
              <a:t>Asprin</a:t>
            </a:r>
            <a:r>
              <a:rPr lang="en-US" dirty="0">
                <a:solidFill>
                  <a:schemeClr val="accent5">
                    <a:lumMod val="60000"/>
                    <a:lumOff val="40000"/>
                  </a:schemeClr>
                </a:solidFill>
              </a:rPr>
              <a:t>??</a:t>
            </a:r>
          </a:p>
          <a:p>
            <a:pPr algn="r" rtl="1">
              <a:defRPr/>
            </a:pPr>
            <a:r>
              <a:rPr lang="en-US" dirty="0">
                <a:solidFill>
                  <a:schemeClr val="accent5">
                    <a:lumMod val="60000"/>
                    <a:lumOff val="40000"/>
                  </a:schemeClr>
                </a:solidFill>
              </a:rPr>
              <a:t>Surgery </a:t>
            </a:r>
          </a:p>
          <a:p>
            <a:pPr algn="r" rtl="1">
              <a:defRPr/>
            </a:pPr>
            <a:r>
              <a:rPr lang="fa-IR" dirty="0">
                <a:solidFill>
                  <a:schemeClr val="accent5">
                    <a:lumMod val="60000"/>
                    <a:lumOff val="40000"/>
                  </a:schemeClr>
                </a:solidFill>
              </a:rPr>
              <a:t>تخلیه کره چشم  </a:t>
            </a:r>
            <a:r>
              <a:rPr lang="en-US" dirty="0">
                <a:solidFill>
                  <a:schemeClr val="accent5">
                    <a:lumMod val="60000"/>
                    <a:lumOff val="40000"/>
                  </a:schemeClr>
                </a:solidFill>
              </a:rPr>
              <a:t> </a:t>
            </a:r>
            <a:r>
              <a:rPr lang="en-US" dirty="0" err="1">
                <a:solidFill>
                  <a:schemeClr val="accent5">
                    <a:lumMod val="60000"/>
                    <a:lumOff val="40000"/>
                  </a:schemeClr>
                </a:solidFill>
              </a:rPr>
              <a:t>enucleation</a:t>
            </a:r>
            <a:r>
              <a:rPr lang="en-US" dirty="0">
                <a:solidFill>
                  <a:schemeClr val="accent5">
                    <a:lumMod val="60000"/>
                    <a:lumOff val="40000"/>
                  </a:schemeClr>
                </a:solidFill>
              </a:rPr>
              <a:t> </a:t>
            </a:r>
            <a:endParaRPr lang="fa-IR" dirty="0">
              <a:solidFill>
                <a:schemeClr val="accent5">
                  <a:lumMod val="60000"/>
                  <a:lumOff val="40000"/>
                </a:schemeClr>
              </a:solidFill>
            </a:endParaRPr>
          </a:p>
          <a:p>
            <a:pPr algn="r" rtl="1">
              <a:defRPr/>
            </a:pPr>
            <a:endParaRPr lang="en-US" dirty="0">
              <a:solidFill>
                <a:schemeClr val="accent5">
                  <a:lumMod val="60000"/>
                  <a:lumOff val="40000"/>
                </a:schemeClr>
              </a:solidFill>
            </a:endParaRPr>
          </a:p>
        </p:txBody>
      </p:sp>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a:p>
        </p:txBody>
      </p:sp>
      <p:pic>
        <p:nvPicPr>
          <p:cNvPr id="2867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54570" y="2384199"/>
            <a:ext cx="2672861" cy="2957964"/>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فین کردن با یک طرف بینی </a:t>
            </a:r>
            <a:endParaRPr lang="en-US" dirty="0"/>
          </a:p>
        </p:txBody>
      </p:sp>
      <p:pic>
        <p:nvPicPr>
          <p:cNvPr id="29698"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15152" y="2308252"/>
            <a:ext cx="3151696" cy="3109858"/>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algn="ctr">
              <a:defRPr/>
            </a:pPr>
            <a:r>
              <a:rPr lang="en-US" dirty="0"/>
              <a:t>FB </a:t>
            </a:r>
            <a:r>
              <a:rPr lang="en-US" sz="4800" dirty="0"/>
              <a:t>in</a:t>
            </a:r>
            <a:r>
              <a:rPr lang="en-US" dirty="0"/>
              <a:t> nose </a:t>
            </a:r>
          </a:p>
        </p:txBody>
      </p:sp>
      <p:pic>
        <p:nvPicPr>
          <p:cNvPr id="30723" name="Content Placeholder 3"/>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984042" y="2949468"/>
            <a:ext cx="2603915" cy="1827426"/>
          </a:xfrm>
        </p:spPr>
      </p:pic>
      <p:pic>
        <p:nvPicPr>
          <p:cNvPr id="30724" name="Picture 8" descr="Foreign%20Body%20Nose%20Wht"/>
          <p:cNvPicPr>
            <a:picLocks noGrp="1" noChangeAspect="1" noChangeArrowheads="1"/>
          </p:cNvPicPr>
          <p:nvPr>
            <p:ph sz="half" idx="2"/>
          </p:nvPr>
        </p:nvPicPr>
        <p:blipFill>
          <a:blip r:embed="rId3">
            <a:lum bright="24000"/>
            <a:extLst>
              <a:ext uri="{28A0092B-C50C-407E-A947-70E740481C1C}">
                <a14:useLocalDpi xmlns:a14="http://schemas.microsoft.com/office/drawing/2010/main" val="0"/>
              </a:ext>
            </a:extLst>
          </a:blip>
          <a:stretch>
            <a:fillRect/>
          </a:stretch>
        </p:blipFill>
        <p:spPr>
          <a:xfrm>
            <a:off x="5119687" y="2896394"/>
            <a:ext cx="1952625" cy="1933575"/>
          </a:xfrm>
          <a:noFill/>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pPr>
              <a:defRPr/>
            </a:pPr>
            <a:endParaRPr lang="en-US"/>
          </a:p>
        </p:txBody>
      </p:sp>
      <p:pic>
        <p:nvPicPr>
          <p:cNvPr id="31747"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279650" y="1593850"/>
            <a:ext cx="4594225" cy="4594225"/>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algn="ctr">
              <a:defRPr/>
            </a:pPr>
            <a:r>
              <a:rPr lang="en-US" dirty="0"/>
              <a:t>FB in ear</a:t>
            </a:r>
          </a:p>
        </p:txBody>
      </p:sp>
      <p:pic>
        <p:nvPicPr>
          <p:cNvPr id="32771"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99790" y="3106058"/>
            <a:ext cx="1982419" cy="1514246"/>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a:p>
        </p:txBody>
      </p:sp>
      <p:pic>
        <p:nvPicPr>
          <p:cNvPr id="3379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724150" y="2279650"/>
            <a:ext cx="3695700" cy="3205163"/>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a:p>
        </p:txBody>
      </p:sp>
      <p:pic>
        <p:nvPicPr>
          <p:cNvPr id="3481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828800" y="1874838"/>
            <a:ext cx="5410200" cy="4125912"/>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a:p>
        </p:txBody>
      </p:sp>
      <p:pic>
        <p:nvPicPr>
          <p:cNvPr id="35843"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00362" y="3048794"/>
            <a:ext cx="2581275" cy="1628775"/>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Content Placeholder 4"/>
          <p:cNvPicPr>
            <a:picLocks noGrp="1" noChangeAspect="1"/>
          </p:cNvPicPr>
          <p:nvPr>
            <p:ph/>
          </p:nvPr>
        </p:nvPicPr>
        <p:blipFill>
          <a:blip r:embed="rId2">
            <a:extLst>
              <a:ext uri="{28A0092B-C50C-407E-A947-70E740481C1C}">
                <a14:useLocalDpi xmlns:a14="http://schemas.microsoft.com/office/drawing/2010/main" val="0"/>
              </a:ext>
            </a:extLst>
          </a:blip>
          <a:srcRect/>
          <a:stretch>
            <a:fillRect/>
          </a:stretch>
        </p:blipFill>
        <p:spPr>
          <a:xfrm>
            <a:off x="1981200" y="1617663"/>
            <a:ext cx="4572000" cy="3660775"/>
          </a:xfrm>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a:p>
        </p:txBody>
      </p:sp>
      <p:pic>
        <p:nvPicPr>
          <p:cNvPr id="37891"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71825" y="2434431"/>
            <a:ext cx="2038350" cy="2857500"/>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a:p>
        </p:txBody>
      </p:sp>
      <p:pic>
        <p:nvPicPr>
          <p:cNvPr id="3891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57550" y="2639219"/>
            <a:ext cx="1866900" cy="2447925"/>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a:pPr>
            <a:r>
              <a:rPr lang="en-US" dirty="0"/>
              <a:t>FB IN AIR WAY </a:t>
            </a:r>
          </a:p>
        </p:txBody>
      </p:sp>
      <p:pic>
        <p:nvPicPr>
          <p:cNvPr id="3993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38937" y="1600200"/>
            <a:ext cx="3304125" cy="4525963"/>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a:defRPr/>
            </a:pPr>
            <a:endParaRPr lang="en-US"/>
          </a:p>
        </p:txBody>
      </p:sp>
      <p:pic>
        <p:nvPicPr>
          <p:cNvPr id="40963" name="Content Placeholder 3"/>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052512" y="2939256"/>
            <a:ext cx="2466975" cy="1847850"/>
          </a:xfrm>
        </p:spPr>
      </p:pic>
      <p:pic>
        <p:nvPicPr>
          <p:cNvPr id="40964" name="Content Placeholder 6"/>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419600" y="2960688"/>
            <a:ext cx="3452813" cy="2754312"/>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4" name="Rectangle 4"/>
          <p:cNvSpPr>
            <a:spLocks noGrp="1" noChangeArrowheads="1"/>
          </p:cNvSpPr>
          <p:nvPr>
            <p:ph type="title"/>
          </p:nvPr>
        </p:nvSpPr>
        <p:spPr/>
        <p:txBody>
          <a:bodyPr/>
          <a:lstStyle/>
          <a:p>
            <a:pPr marL="54864" indent="0" eaLnBrk="1" fontAlgn="auto" hangingPunct="1">
              <a:spcAft>
                <a:spcPts val="0"/>
              </a:spcAft>
              <a:defRPr/>
            </a:pPr>
            <a:endParaRPr lang="en-US">
              <a:solidFill>
                <a:schemeClr val="tx2">
                  <a:tint val="100000"/>
                  <a:shade val="90000"/>
                  <a:satMod val="250000"/>
                  <a:alpha val="100000"/>
                </a:schemeClr>
              </a:solidFill>
            </a:endParaRPr>
          </a:p>
        </p:txBody>
      </p:sp>
      <p:pic>
        <p:nvPicPr>
          <p:cNvPr id="41987" name="Picture 7" descr="89391Fig1face"/>
          <p:cNvPicPr>
            <a:picLocks noGrp="1" noChangeAspect="1" noChangeArrowheads="1"/>
          </p:cNvPicPr>
          <p:nvPr>
            <p:ph sz="half" idx="1"/>
          </p:nvPr>
        </p:nvPicPr>
        <p:blipFill>
          <a:blip r:embed="rId2">
            <a:lum bright="12000"/>
            <a:extLst>
              <a:ext uri="{28A0092B-C50C-407E-A947-70E740481C1C}">
                <a14:useLocalDpi xmlns:a14="http://schemas.microsoft.com/office/drawing/2010/main" val="0"/>
              </a:ext>
            </a:extLst>
          </a:blip>
          <a:srcRect/>
          <a:stretch>
            <a:fillRect/>
          </a:stretch>
        </p:blipFill>
        <p:spPr>
          <a:xfrm>
            <a:off x="990600" y="1524000"/>
            <a:ext cx="2895600" cy="4191000"/>
          </a:xfrm>
          <a:noFill/>
        </p:spPr>
      </p:pic>
      <p:pic>
        <p:nvPicPr>
          <p:cNvPr id="41988" name="Picture 10" descr="68--7521-2320240"/>
          <p:cNvPicPr>
            <a:picLocks noGrp="1" noChangeAspect="1" noChangeArrowheads="1"/>
          </p:cNvPicPr>
          <p:nvPr>
            <p:ph sz="half" idx="2"/>
          </p:nvPr>
        </p:nvPicPr>
        <p:blipFill>
          <a:blip r:embed="rId3">
            <a:lum bright="6000"/>
            <a:extLst>
              <a:ext uri="{28A0092B-C50C-407E-A947-70E740481C1C}">
                <a14:useLocalDpi xmlns:a14="http://schemas.microsoft.com/office/drawing/2010/main" val="0"/>
              </a:ext>
            </a:extLst>
          </a:blip>
          <a:srcRect/>
          <a:stretch>
            <a:fillRect/>
          </a:stretch>
        </p:blipFill>
        <p:spPr>
          <a:xfrm>
            <a:off x="4572000" y="1828800"/>
            <a:ext cx="3584575" cy="4419600"/>
          </a:xfrm>
          <a:noFill/>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5" descr="CERT_photos_005"/>
          <p:cNvPicPr>
            <a:picLocks noGrp="1" noChangeAspect="1" noChangeArrowheads="1"/>
          </p:cNvPicPr>
          <p:nvPr>
            <p:ph/>
          </p:nvPr>
        </p:nvPicPr>
        <p:blipFill>
          <a:blip r:embed="rId2" cstate="print">
            <a:lum bright="12000"/>
            <a:extLst>
              <a:ext uri="{28A0092B-C50C-407E-A947-70E740481C1C}">
                <a14:useLocalDpi xmlns:a14="http://schemas.microsoft.com/office/drawing/2010/main" val="0"/>
              </a:ext>
            </a:extLst>
          </a:blip>
          <a:stretch>
            <a:fillRect/>
          </a:stretch>
        </p:blipFill>
        <p:spPr>
          <a:xfrm>
            <a:off x="1346700" y="274638"/>
            <a:ext cx="6450600" cy="5859462"/>
          </a:xfrm>
          <a:noFill/>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defRPr/>
            </a:pPr>
            <a:endParaRPr lang="en-US"/>
          </a:p>
        </p:txBody>
      </p:sp>
      <p:sp>
        <p:nvSpPr>
          <p:cNvPr id="44035" name="Content Placeholder 3"/>
          <p:cNvSpPr>
            <a:spLocks noGrp="1"/>
          </p:cNvSpPr>
          <p:nvPr>
            <p:ph idx="1"/>
          </p:nvPr>
        </p:nvSpPr>
        <p:spPr/>
        <p:txBody>
          <a:bodyPr/>
          <a:lstStyle/>
          <a:p>
            <a:pPr algn="r" rtl="1"/>
            <a:r>
              <a:rPr lang="fa-IR"/>
              <a:t> انسداد راه هوایی ناقص </a:t>
            </a:r>
          </a:p>
          <a:p>
            <a:pPr algn="r" rtl="1"/>
            <a:endParaRPr lang="fa-IR"/>
          </a:p>
          <a:p>
            <a:pPr algn="r" rtl="1"/>
            <a:r>
              <a:rPr lang="fa-IR"/>
              <a:t>انسداد راه هوایی کامل </a:t>
            </a:r>
            <a:endParaRPr lang="en-US"/>
          </a:p>
        </p:txBody>
      </p:sp>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a:pPr>
            <a:r>
              <a:rPr lang="en-US" dirty="0"/>
              <a:t>CHOKING </a:t>
            </a:r>
          </a:p>
        </p:txBody>
      </p:sp>
      <p:pic>
        <p:nvPicPr>
          <p:cNvPr id="4505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57512" y="2939256"/>
            <a:ext cx="2466975" cy="1847850"/>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4" name="Rectangle 6"/>
          <p:cNvSpPr>
            <a:spLocks noGrp="1" noChangeArrowheads="1"/>
          </p:cNvSpPr>
          <p:nvPr>
            <p:ph type="title"/>
          </p:nvPr>
        </p:nvSpPr>
        <p:spPr/>
        <p:txBody>
          <a:bodyPr/>
          <a:lstStyle/>
          <a:p>
            <a:pPr marL="54864" indent="0" eaLnBrk="1" fontAlgn="auto" hangingPunct="1">
              <a:spcAft>
                <a:spcPts val="0"/>
              </a:spcAft>
              <a:defRPr/>
            </a:pPr>
            <a:endParaRPr lang="en-US">
              <a:solidFill>
                <a:schemeClr val="tx2">
                  <a:tint val="100000"/>
                  <a:shade val="90000"/>
                  <a:satMod val="250000"/>
                  <a:alpha val="100000"/>
                </a:schemeClr>
              </a:solidFill>
            </a:endParaRPr>
          </a:p>
        </p:txBody>
      </p:sp>
      <p:pic>
        <p:nvPicPr>
          <p:cNvPr id="46083" name="Picture 5" descr="choke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1193800" y="2112963"/>
            <a:ext cx="2565400" cy="3505200"/>
          </a:xfrm>
          <a:noFill/>
        </p:spPr>
      </p:pic>
      <p:pic>
        <p:nvPicPr>
          <p:cNvPr id="46084" name="Picture 8" descr="Image2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000625" y="2255838"/>
            <a:ext cx="3333750" cy="3219450"/>
          </a:xfrm>
          <a:noFill/>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4" name="Rectangle 4"/>
          <p:cNvSpPr>
            <a:spLocks noGrp="1" noChangeArrowheads="1"/>
          </p:cNvSpPr>
          <p:nvPr>
            <p:ph type="title"/>
          </p:nvPr>
        </p:nvSpPr>
        <p:spPr/>
        <p:txBody>
          <a:bodyPr/>
          <a:lstStyle/>
          <a:p>
            <a:pPr marL="54864" indent="0" algn="ctr" rtl="1" eaLnBrk="1" fontAlgn="auto" hangingPunct="1">
              <a:spcAft>
                <a:spcPts val="0"/>
              </a:spcAft>
              <a:defRPr/>
            </a:pPr>
            <a:r>
              <a:rPr lang="fa-IR" dirty="0">
                <a:solidFill>
                  <a:schemeClr val="tx2">
                    <a:tint val="100000"/>
                    <a:shade val="90000"/>
                    <a:satMod val="250000"/>
                    <a:alpha val="100000"/>
                  </a:schemeClr>
                </a:solidFill>
              </a:rPr>
              <a:t>خارج نمودن اجسام از دهان </a:t>
            </a:r>
            <a:endParaRPr lang="en-US" dirty="0">
              <a:solidFill>
                <a:schemeClr val="tx2">
                  <a:tint val="100000"/>
                  <a:shade val="90000"/>
                  <a:satMod val="250000"/>
                  <a:alpha val="100000"/>
                </a:schemeClr>
              </a:solidFill>
            </a:endParaRPr>
          </a:p>
        </p:txBody>
      </p:sp>
      <p:pic>
        <p:nvPicPr>
          <p:cNvPr id="47107" name="Picture 7" descr="Image25a"/>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990600" y="2584450"/>
            <a:ext cx="2971800" cy="2562225"/>
          </a:xfrm>
          <a:noFill/>
        </p:spPr>
      </p:pic>
      <p:pic>
        <p:nvPicPr>
          <p:cNvPr id="47108" name="Picture 8" descr="Image25b"/>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072063" y="2455863"/>
            <a:ext cx="3190875" cy="2819400"/>
          </a:xfrm>
          <a:noFill/>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539750" y="152400"/>
            <a:ext cx="8229600" cy="568325"/>
          </a:xfrm>
          <a:ln w="76200">
            <a:solidFill>
              <a:srgbClr val="FF66CC"/>
            </a:solidFill>
          </a:ln>
        </p:spPr>
        <p:txBody>
          <a:bodyPr>
            <a:normAutofit fontScale="90000"/>
          </a:bodyPr>
          <a:lstStyle/>
          <a:p>
            <a:pPr algn="ctr" rtl="1" eaLnBrk="1" hangingPunct="1">
              <a:defRPr/>
            </a:pPr>
            <a:r>
              <a:rPr lang="fa-IR" sz="3600" dirty="0"/>
              <a:t> اقدامات انسدادراه هوايي</a:t>
            </a:r>
            <a:r>
              <a:rPr lang="en-US" sz="3600" dirty="0"/>
              <a:t>CHOKING</a:t>
            </a:r>
            <a:r>
              <a:rPr lang="en-US" sz="4000" dirty="0"/>
              <a:t>  </a:t>
            </a:r>
          </a:p>
        </p:txBody>
      </p:sp>
      <p:pic>
        <p:nvPicPr>
          <p:cNvPr id="59399" name="Picture 7" descr="cpr15"/>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tretch>
            <a:fillRect/>
          </a:stretch>
        </p:blipFill>
        <p:spPr>
          <a:xfrm>
            <a:off x="1591818" y="1803241"/>
            <a:ext cx="1769364" cy="1783080"/>
          </a:xfrm>
          <a:noFill/>
        </p:spPr>
      </p:pic>
      <p:sp>
        <p:nvSpPr>
          <p:cNvPr id="48133" name="Content Placeholder 5"/>
          <p:cNvSpPr>
            <a:spLocks noGrp="1"/>
          </p:cNvSpPr>
          <p:nvPr>
            <p:ph sz="quarter" idx="2"/>
          </p:nvPr>
        </p:nvSpPr>
        <p:spPr/>
        <p:txBody>
          <a:bodyPr/>
          <a:lstStyle/>
          <a:p>
            <a:endParaRPr lang="en-US"/>
          </a:p>
        </p:txBody>
      </p:sp>
      <p:sp>
        <p:nvSpPr>
          <p:cNvPr id="59398" name="Rectangle 6"/>
          <p:cNvSpPr>
            <a:spLocks noGrp="1" noChangeArrowheads="1"/>
          </p:cNvSpPr>
          <p:nvPr>
            <p:ph type="body" sz="half" idx="3"/>
          </p:nvPr>
        </p:nvSpPr>
        <p:spPr>
          <a:xfrm>
            <a:off x="4284663" y="1600200"/>
            <a:ext cx="4402137" cy="4530725"/>
          </a:xfrm>
        </p:spPr>
        <p:txBody>
          <a:bodyPr/>
          <a:lstStyle/>
          <a:p>
            <a:pPr marL="533400" indent="-533400" algn="r" rtl="1" eaLnBrk="1" hangingPunct="1">
              <a:buFont typeface="Wingdings" panose="05000000000000000000" pitchFamily="2" charset="2"/>
              <a:buNone/>
            </a:pPr>
            <a:r>
              <a:rPr lang="fa-IR" sz="2800">
                <a:solidFill>
                  <a:srgbClr val="FFFF00"/>
                </a:solidFill>
              </a:rPr>
              <a:t>درمصدوم خارج بيمارستان</a:t>
            </a:r>
            <a:r>
              <a:rPr lang="fa-IR" sz="2800"/>
              <a:t> </a:t>
            </a:r>
            <a:endParaRPr lang="en-US" sz="2800"/>
          </a:p>
          <a:p>
            <a:pPr marL="533400" indent="-533400" algn="r" rtl="1" eaLnBrk="1" hangingPunct="1">
              <a:buFont typeface="Wingdings" panose="05000000000000000000" pitchFamily="2" charset="2"/>
              <a:buNone/>
            </a:pPr>
            <a:endParaRPr lang="fa-IR" sz="2800"/>
          </a:p>
          <a:p>
            <a:pPr marL="533400" indent="-533400" algn="r" rtl="1" eaLnBrk="1" hangingPunct="1">
              <a:buFont typeface="Wingdings" panose="05000000000000000000" pitchFamily="2" charset="2"/>
              <a:buAutoNum type="arabicPeriod"/>
            </a:pPr>
            <a:r>
              <a:rPr lang="fa-IR" sz="2800"/>
              <a:t>سرفه شديد </a:t>
            </a:r>
          </a:p>
          <a:p>
            <a:pPr marL="533400" indent="-533400" algn="r" rtl="1" eaLnBrk="1" hangingPunct="1">
              <a:buFont typeface="Wingdings" panose="05000000000000000000" pitchFamily="2" charset="2"/>
              <a:buAutoNum type="arabicPeriod"/>
            </a:pPr>
            <a:r>
              <a:rPr lang="en-US" sz="2800"/>
              <a:t>BACK Slap 5</a:t>
            </a:r>
          </a:p>
          <a:p>
            <a:pPr marL="533400" indent="-533400" algn="r" rtl="1" eaLnBrk="1" hangingPunct="1">
              <a:buFont typeface="Wingdings" panose="05000000000000000000" pitchFamily="2" charset="2"/>
              <a:buNone/>
            </a:pPr>
            <a:endParaRPr lang="en-US" sz="2400"/>
          </a:p>
          <a:p>
            <a:pPr marL="533400" indent="-533400" algn="r" rtl="1" eaLnBrk="1" hangingPunct="1">
              <a:buFont typeface="Wingdings" panose="05000000000000000000" pitchFamily="2" charset="2"/>
              <a:buChar char="l"/>
            </a:pPr>
            <a:endParaRPr lang="en-US" sz="280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59394"/>
                                        </p:tgtEl>
                                        <p:attrNameLst>
                                          <p:attrName>style.visibility</p:attrName>
                                        </p:attrNameLst>
                                      </p:cBhvr>
                                      <p:to>
                                        <p:strVal val="visible"/>
                                      </p:to>
                                    </p:set>
                                    <p:anim to="" calcmode="lin" valueType="num">
                                      <p:cBhvr>
                                        <p:cTn id="7" dur="1" fill="hold"/>
                                        <p:tgtEl>
                                          <p:spTgt spid="59394"/>
                                        </p:tgtEl>
                                        <p:attrNameLst>
                                          <p:attrName/>
                                        </p:attrNameLst>
                                      </p:cBhvr>
                                    </p:anim>
                                  </p:childTnLst>
                                </p:cTn>
                              </p:par>
                              <p:par>
                                <p:cTn id="8" presetID="21" presetClass="entr" presetSubtype="4" fill="hold" nodeType="withEffect">
                                  <p:stCondLst>
                                    <p:cond delay="1500"/>
                                  </p:stCondLst>
                                  <p:childTnLst>
                                    <p:set>
                                      <p:cBhvr>
                                        <p:cTn id="9" dur="1" fill="hold">
                                          <p:stCondLst>
                                            <p:cond delay="0"/>
                                          </p:stCondLst>
                                        </p:cTn>
                                        <p:tgtEl>
                                          <p:spTgt spid="59399"/>
                                        </p:tgtEl>
                                        <p:attrNameLst>
                                          <p:attrName>style.visibility</p:attrName>
                                        </p:attrNameLst>
                                      </p:cBhvr>
                                      <p:to>
                                        <p:strVal val="visible"/>
                                      </p:to>
                                    </p:set>
                                    <p:animEffect transition="in" filter="wheel(4)">
                                      <p:cBhvr>
                                        <p:cTn id="10" dur="2000"/>
                                        <p:tgtEl>
                                          <p:spTgt spid="59399"/>
                                        </p:tgtEl>
                                      </p:cBhvr>
                                    </p:animEffect>
                                  </p:childTnLst>
                                </p:cTn>
                              </p:par>
                              <p:par>
                                <p:cTn id="11" presetID="13" presetClass="entr" presetSubtype="16" fill="hold" grpId="0" nodeType="withEffect">
                                  <p:stCondLst>
                                    <p:cond delay="3500"/>
                                  </p:stCondLst>
                                  <p:childTnLst>
                                    <p:set>
                                      <p:cBhvr>
                                        <p:cTn id="12" dur="1" fill="hold">
                                          <p:stCondLst>
                                            <p:cond delay="0"/>
                                          </p:stCondLst>
                                        </p:cTn>
                                        <p:tgtEl>
                                          <p:spTgt spid="59398">
                                            <p:txEl>
                                              <p:pRg st="0" end="0"/>
                                            </p:txEl>
                                          </p:spTgt>
                                        </p:tgtEl>
                                        <p:attrNameLst>
                                          <p:attrName>style.visibility</p:attrName>
                                        </p:attrNameLst>
                                      </p:cBhvr>
                                      <p:to>
                                        <p:strVal val="visible"/>
                                      </p:to>
                                    </p:set>
                                    <p:animEffect transition="in" filter="plus(in)">
                                      <p:cBhvr>
                                        <p:cTn id="13" dur="2000"/>
                                        <p:tgtEl>
                                          <p:spTgt spid="59398">
                                            <p:txEl>
                                              <p:pRg st="0" end="0"/>
                                            </p:txEl>
                                          </p:spTgt>
                                        </p:tgtEl>
                                      </p:cBhvr>
                                    </p:animEffect>
                                  </p:childTnLst>
                                </p:cTn>
                              </p:par>
                              <p:par>
                                <p:cTn id="14" presetID="13" presetClass="entr" presetSubtype="16" fill="hold" grpId="0" nodeType="withEffect">
                                  <p:stCondLst>
                                    <p:cond delay="3500"/>
                                  </p:stCondLst>
                                  <p:childTnLst>
                                    <p:set>
                                      <p:cBhvr>
                                        <p:cTn id="15" dur="1" fill="hold">
                                          <p:stCondLst>
                                            <p:cond delay="0"/>
                                          </p:stCondLst>
                                        </p:cTn>
                                        <p:tgtEl>
                                          <p:spTgt spid="59398">
                                            <p:txEl>
                                              <p:pRg st="2" end="2"/>
                                            </p:txEl>
                                          </p:spTgt>
                                        </p:tgtEl>
                                        <p:attrNameLst>
                                          <p:attrName>style.visibility</p:attrName>
                                        </p:attrNameLst>
                                      </p:cBhvr>
                                      <p:to>
                                        <p:strVal val="visible"/>
                                      </p:to>
                                    </p:set>
                                    <p:animEffect transition="in" filter="plus(in)">
                                      <p:cBhvr>
                                        <p:cTn id="16" dur="2000"/>
                                        <p:tgtEl>
                                          <p:spTgt spid="59398">
                                            <p:txEl>
                                              <p:pRg st="2" end="2"/>
                                            </p:txEl>
                                          </p:spTgt>
                                        </p:tgtEl>
                                      </p:cBhvr>
                                    </p:animEffect>
                                  </p:childTnLst>
                                </p:cTn>
                              </p:par>
                              <p:par>
                                <p:cTn id="17" presetID="13" presetClass="entr" presetSubtype="16" fill="hold" grpId="0" nodeType="withEffect">
                                  <p:stCondLst>
                                    <p:cond delay="3500"/>
                                  </p:stCondLst>
                                  <p:childTnLst>
                                    <p:set>
                                      <p:cBhvr>
                                        <p:cTn id="18" dur="1" fill="hold">
                                          <p:stCondLst>
                                            <p:cond delay="0"/>
                                          </p:stCondLst>
                                        </p:cTn>
                                        <p:tgtEl>
                                          <p:spTgt spid="59398">
                                            <p:txEl>
                                              <p:pRg st="3" end="3"/>
                                            </p:txEl>
                                          </p:spTgt>
                                        </p:tgtEl>
                                        <p:attrNameLst>
                                          <p:attrName>style.visibility</p:attrName>
                                        </p:attrNameLst>
                                      </p:cBhvr>
                                      <p:to>
                                        <p:strVal val="visible"/>
                                      </p:to>
                                    </p:set>
                                    <p:animEffect transition="in" filter="plus(in)">
                                      <p:cBhvr>
                                        <p:cTn id="19" dur="2000"/>
                                        <p:tgtEl>
                                          <p:spTgt spid="5939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8"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pPr>
              <a:defRPr/>
            </a:pPr>
            <a:r>
              <a:rPr lang="fa-IR" dirty="0"/>
              <a:t>ضربه به پشت </a:t>
            </a:r>
            <a:endParaRPr lang="en-US" dirty="0"/>
          </a:p>
        </p:txBody>
      </p:sp>
      <p:pic>
        <p:nvPicPr>
          <p:cNvPr id="36866" name="Content Placeholder 6" descr="scan0012.jpg"/>
          <p:cNvPicPr>
            <a:picLocks noGrp="1" noChangeAspect="1"/>
          </p:cNvPicPr>
          <p:nvPr>
            <p:ph idx="1"/>
          </p:nvPr>
        </p:nvPicPr>
        <p:blipFill>
          <a:blip r:embed="rId2"/>
          <a:srcRect l="-49" t="7611" r="56103" b="4041"/>
          <a:stretch>
            <a:fillRect/>
          </a:stretch>
        </p:blipFill>
        <p:spPr>
          <a:xfrm>
            <a:off x="1214414" y="1428736"/>
            <a:ext cx="3357586" cy="4572032"/>
          </a:xfrm>
          <a:prstGeom prst="roundRect">
            <a:avLst>
              <a:gd name="adj" fmla="val 8594"/>
            </a:avLst>
          </a:prstGeom>
          <a:solidFill>
            <a:srgbClr val="FFFFFF">
              <a:shade val="85000"/>
            </a:srgbClr>
          </a:solidFill>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fa-IR" dirty="0"/>
              <a:t>مانور هیملیچ </a:t>
            </a:r>
            <a:endParaRPr lang="en-US" dirty="0"/>
          </a:p>
        </p:txBody>
      </p:sp>
      <p:pic>
        <p:nvPicPr>
          <p:cNvPr id="4" name="Content Placeholder 6" descr="scan0012.jpg"/>
          <p:cNvPicPr>
            <a:picLocks noGrp="1" noChangeAspect="1"/>
          </p:cNvPicPr>
          <p:nvPr>
            <p:ph idx="1"/>
          </p:nvPr>
        </p:nvPicPr>
        <p:blipFill>
          <a:blip r:embed="rId2"/>
          <a:srcRect l="55343" t="3595" b="16089"/>
          <a:stretch>
            <a:fillRect/>
          </a:stretch>
        </p:blipFill>
        <p:spPr>
          <a:xfrm>
            <a:off x="275148" y="1571405"/>
            <a:ext cx="4947488" cy="4793490"/>
          </a:xfrm>
          <a:prstGeom prst="roundRect">
            <a:avLst>
              <a:gd name="adj" fmla="val 8594"/>
            </a:avLst>
          </a:prstGeom>
          <a:solidFill>
            <a:srgbClr val="FFFFFF">
              <a:shade val="85000"/>
            </a:srgbClr>
          </a:solidFill>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a:p>
        </p:txBody>
      </p:sp>
      <p:pic>
        <p:nvPicPr>
          <p:cNvPr id="51203"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812925" y="1524000"/>
            <a:ext cx="5346700" cy="4762500"/>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a:defRPr/>
            </a:pPr>
            <a:endParaRPr lang="en-US"/>
          </a:p>
        </p:txBody>
      </p:sp>
      <p:pic>
        <p:nvPicPr>
          <p:cNvPr id="52227" name="Content Placeholder 3"/>
          <p:cNvPicPr>
            <a:picLocks noGrp="1" noChangeAspect="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685800" y="1905000"/>
            <a:ext cx="2743200" cy="3200400"/>
          </a:xfrm>
        </p:spPr>
      </p:pic>
      <p:pic>
        <p:nvPicPr>
          <p:cNvPr id="52228" name="Content Placeholder 3"/>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495800" y="1676400"/>
            <a:ext cx="3367088" cy="3189288"/>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pPr>
              <a:defRPr/>
            </a:pPr>
            <a:endParaRPr lang="en-US"/>
          </a:p>
        </p:txBody>
      </p:sp>
      <p:pic>
        <p:nvPicPr>
          <p:cNvPr id="53251"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19437" y="2791619"/>
            <a:ext cx="2143125" cy="2143125"/>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a:defRPr/>
            </a:pPr>
            <a:r>
              <a:rPr lang="fa-IR" dirty="0"/>
              <a:t>مانور هیملیچ در کودکان ( 1 سال به بالا )  </a:t>
            </a:r>
            <a:endParaRPr lang="en-US" dirty="0"/>
          </a:p>
        </p:txBody>
      </p:sp>
      <p:pic>
        <p:nvPicPr>
          <p:cNvPr id="54275" name="Picture 5" descr="Image31a"/>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062288" y="1600200"/>
            <a:ext cx="3019425" cy="4530725"/>
          </a:xfrm>
          <a:noFill/>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a:p>
        </p:txBody>
      </p:sp>
      <p:pic>
        <p:nvPicPr>
          <p:cNvPr id="5529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362200" y="2362200"/>
            <a:ext cx="3429000" cy="3081338"/>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a:p>
        </p:txBody>
      </p:sp>
      <p:pic>
        <p:nvPicPr>
          <p:cNvPr id="56323"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86000" y="2339181"/>
            <a:ext cx="3810000" cy="3048000"/>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a:p>
        </p:txBody>
      </p:sp>
      <p:pic>
        <p:nvPicPr>
          <p:cNvPr id="57347"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95612" y="2905919"/>
            <a:ext cx="2390775" cy="1914525"/>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50" name="Rectangle 6"/>
          <p:cNvSpPr>
            <a:spLocks noGrp="1" noChangeArrowheads="1"/>
          </p:cNvSpPr>
          <p:nvPr>
            <p:ph type="title"/>
          </p:nvPr>
        </p:nvSpPr>
        <p:spPr/>
        <p:txBody>
          <a:bodyPr/>
          <a:lstStyle/>
          <a:p>
            <a:pPr>
              <a:defRPr/>
            </a:pPr>
            <a:r>
              <a:rPr lang="fa-IR" dirty="0"/>
              <a:t>اجسام خارجی در راه هوایی نوزادان </a:t>
            </a:r>
            <a:endParaRPr lang="en-US" dirty="0"/>
          </a:p>
        </p:txBody>
      </p:sp>
      <p:pic>
        <p:nvPicPr>
          <p:cNvPr id="58371" name="Picture 5" descr="Image32a"/>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857250" y="2403475"/>
            <a:ext cx="3238500" cy="2924175"/>
          </a:xfrm>
          <a:noFill/>
        </p:spPr>
      </p:pic>
      <p:pic>
        <p:nvPicPr>
          <p:cNvPr id="58372" name="Picture 8" descr="Image32b"/>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043488" y="2555875"/>
            <a:ext cx="3248025" cy="2619375"/>
          </a:xfrm>
          <a:noFill/>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2" name="Rectangle 4"/>
          <p:cNvSpPr>
            <a:spLocks noGrp="1" noChangeArrowheads="1"/>
          </p:cNvSpPr>
          <p:nvPr>
            <p:ph type="title"/>
          </p:nvPr>
        </p:nvSpPr>
        <p:spPr>
          <a:xfrm>
            <a:off x="457200" y="277813"/>
            <a:ext cx="8229600" cy="936625"/>
          </a:xfrm>
        </p:spPr>
        <p:txBody>
          <a:bodyPr/>
          <a:lstStyle/>
          <a:p>
            <a:pPr algn="ctr">
              <a:defRPr/>
            </a:pPr>
            <a:r>
              <a:rPr lang="fa-IR" dirty="0"/>
              <a:t>مانورهیملیچ شکمی</a:t>
            </a:r>
            <a:endParaRPr lang="en-US" dirty="0"/>
          </a:p>
        </p:txBody>
      </p:sp>
      <p:sp>
        <p:nvSpPr>
          <p:cNvPr id="59397" name="Content Placeholder 5"/>
          <p:cNvSpPr>
            <a:spLocks noGrp="1"/>
          </p:cNvSpPr>
          <p:nvPr>
            <p:ph sz="quarter" idx="1"/>
          </p:nvPr>
        </p:nvSpPr>
        <p:spPr>
          <a:xfrm>
            <a:off x="428625" y="4572000"/>
            <a:ext cx="4038600" cy="1331913"/>
          </a:xfrm>
        </p:spPr>
        <p:txBody>
          <a:bodyPr/>
          <a:lstStyle/>
          <a:p>
            <a:r>
              <a:rPr lang="en-US" b="1"/>
              <a:t>ABDOMIANAL THRUST/5</a:t>
            </a:r>
          </a:p>
          <a:p>
            <a:endParaRPr lang="en-US"/>
          </a:p>
        </p:txBody>
      </p:sp>
      <p:pic>
        <p:nvPicPr>
          <p:cNvPr id="59395" name="Picture 8" descr="Image24"/>
          <p:cNvPicPr>
            <a:picLocks noGrp="1" noChangeAspect="1" noChangeArrowheads="1"/>
          </p:cNvPicPr>
          <p:nvPr>
            <p:ph sz="quarter" idx="2"/>
          </p:nvPr>
        </p:nvPicPr>
        <p:blipFill>
          <a:blip r:embed="rId2">
            <a:extLst>
              <a:ext uri="{28A0092B-C50C-407E-A947-70E740481C1C}">
                <a14:useLocalDpi xmlns:a14="http://schemas.microsoft.com/office/drawing/2010/main" val="0"/>
              </a:ext>
            </a:extLst>
          </a:blip>
          <a:srcRect/>
          <a:stretch>
            <a:fillRect/>
          </a:stretch>
        </p:blipFill>
        <p:spPr>
          <a:xfrm>
            <a:off x="4071938" y="1428750"/>
            <a:ext cx="4286250" cy="3786188"/>
          </a:xfrm>
          <a:noFill/>
        </p:spPr>
      </p:pic>
      <p:sp>
        <p:nvSpPr>
          <p:cNvPr id="59396" name="Text Placeholder 4"/>
          <p:cNvSpPr>
            <a:spLocks noGrp="1"/>
          </p:cNvSpPr>
          <p:nvPr>
            <p:ph type="body" sz="half" idx="3"/>
          </p:nvPr>
        </p:nvSpPr>
        <p:spPr>
          <a:xfrm>
            <a:off x="571500" y="5715000"/>
            <a:ext cx="8229600" cy="915988"/>
          </a:xfrm>
        </p:spPr>
        <p:txBody>
          <a:bodyPr/>
          <a:lstStyle/>
          <a:p>
            <a:pPr algn="r" rtl="1">
              <a:buFont typeface="Arial" panose="020B0604020202020204" pitchFamily="34" charset="0"/>
              <a:buChar char="•"/>
            </a:pPr>
            <a:r>
              <a:rPr lang="fa-IR" sz="2800">
                <a:solidFill>
                  <a:srgbClr val="FFCC66"/>
                </a:solidFill>
              </a:rPr>
              <a:t>این مانور 5 بار وهر بار به فاصله 5-3 ثانیه اجراء میگردد</a:t>
            </a:r>
            <a:endParaRPr lang="en-US" sz="2800">
              <a:solidFill>
                <a:srgbClr val="FFCC66"/>
              </a:solidFill>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CHEST- THSRUST</a:t>
            </a:r>
          </a:p>
        </p:txBody>
      </p:sp>
      <p:pic>
        <p:nvPicPr>
          <p:cNvPr id="60418" name="Picture 5" descr="Image26"/>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a:xfrm>
            <a:off x="2524125" y="2282031"/>
            <a:ext cx="3333750" cy="3162300"/>
          </a:xfrm>
          <a:noFill/>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fa-IR" dirty="0"/>
              <a:t>انسداد راه هوایی در فوریت های پزشکی  </a:t>
            </a:r>
            <a:endParaRPr lang="en-US" dirty="0"/>
          </a:p>
        </p:txBody>
      </p:sp>
      <p:sp>
        <p:nvSpPr>
          <p:cNvPr id="3" name="Content Placeholder 2"/>
          <p:cNvSpPr>
            <a:spLocks noGrp="1"/>
          </p:cNvSpPr>
          <p:nvPr>
            <p:ph idx="1"/>
          </p:nvPr>
        </p:nvSpPr>
        <p:spPr/>
        <p:txBody>
          <a:bodyPr/>
          <a:lstStyle/>
          <a:p>
            <a:pPr marL="660400" indent="-660400" algn="r" rtl="1" eaLnBrk="1" hangingPunct="1">
              <a:lnSpc>
                <a:spcPct val="90000"/>
              </a:lnSpc>
              <a:buFont typeface="Wingdings" pitchFamily="2" charset="2"/>
              <a:buAutoNum type="arabicParenR"/>
              <a:defRPr/>
            </a:pPr>
            <a:endParaRPr lang="fa-IR" sz="2000" b="1" dirty="0"/>
          </a:p>
          <a:p>
            <a:pPr marL="1035050" lvl="1" indent="-577850" algn="r" rtl="1" eaLnBrk="1" hangingPunct="1">
              <a:lnSpc>
                <a:spcPct val="90000"/>
              </a:lnSpc>
              <a:buFont typeface="Wingdings" pitchFamily="2" charset="2"/>
              <a:buAutoNum type="romanLcPeriod"/>
              <a:defRPr/>
            </a:pPr>
            <a:r>
              <a:rPr lang="fa-IR" sz="1800" b="1" dirty="0"/>
              <a:t>    وضعیت مناسب </a:t>
            </a:r>
            <a:endParaRPr lang="en-US" sz="1800" b="1" dirty="0"/>
          </a:p>
          <a:p>
            <a:pPr marL="1035050" lvl="1" indent="-577850" algn="r" rtl="1" eaLnBrk="1" hangingPunct="1">
              <a:lnSpc>
                <a:spcPct val="90000"/>
              </a:lnSpc>
              <a:buFont typeface="Wingdings" pitchFamily="2" charset="2"/>
              <a:buAutoNum type="romanLcPeriod"/>
              <a:defRPr/>
            </a:pPr>
            <a:endParaRPr lang="fa-IR" sz="1800" b="1" dirty="0"/>
          </a:p>
          <a:p>
            <a:pPr marL="1035050" lvl="1" indent="-577850" algn="r" rtl="1" eaLnBrk="1" hangingPunct="1">
              <a:lnSpc>
                <a:spcPct val="90000"/>
              </a:lnSpc>
              <a:buFont typeface="Wingdings" pitchFamily="2" charset="2"/>
              <a:buAutoNum type="romanLcPeriod"/>
              <a:defRPr/>
            </a:pPr>
            <a:r>
              <a:rPr lang="fa-IR" sz="1800" b="1" dirty="0"/>
              <a:t>خارج کردن جسم خارجی </a:t>
            </a:r>
            <a:endParaRPr lang="en-US" sz="1800" b="1" dirty="0"/>
          </a:p>
          <a:p>
            <a:pPr marL="1035050" lvl="1" indent="-577850" algn="r" rtl="1" eaLnBrk="1" hangingPunct="1">
              <a:lnSpc>
                <a:spcPct val="90000"/>
              </a:lnSpc>
              <a:buFont typeface="Wingdings" pitchFamily="2" charset="2"/>
              <a:buAutoNum type="romanLcPeriod"/>
              <a:defRPr/>
            </a:pPr>
            <a:endParaRPr lang="fa-IR" sz="1800" b="1" dirty="0"/>
          </a:p>
          <a:p>
            <a:pPr marL="1035050" lvl="1" indent="-577850" algn="r" rtl="1" eaLnBrk="1" hangingPunct="1">
              <a:lnSpc>
                <a:spcPct val="90000"/>
              </a:lnSpc>
              <a:buFont typeface="Wingdings" pitchFamily="2" charset="2"/>
              <a:buAutoNum type="romanLcPeriod"/>
              <a:defRPr/>
            </a:pPr>
            <a:r>
              <a:rPr lang="fa-IR" sz="1800" b="1" dirty="0"/>
              <a:t>راه هوایی مصنوعی </a:t>
            </a:r>
            <a:endParaRPr lang="en-US" sz="1800" b="1" dirty="0"/>
          </a:p>
          <a:p>
            <a:pPr marL="1035050" lvl="1" indent="-577850" algn="r" rtl="1" eaLnBrk="1" hangingPunct="1">
              <a:lnSpc>
                <a:spcPct val="90000"/>
              </a:lnSpc>
              <a:buFont typeface="Wingdings" pitchFamily="2" charset="2"/>
              <a:buAutoNum type="romanLcPeriod"/>
              <a:defRPr/>
            </a:pPr>
            <a:endParaRPr lang="fa-IR" sz="1800" b="1" dirty="0"/>
          </a:p>
          <a:p>
            <a:pPr marL="1035050" lvl="1" indent="-577850" algn="r" rtl="1" eaLnBrk="1" hangingPunct="1">
              <a:lnSpc>
                <a:spcPct val="90000"/>
              </a:lnSpc>
              <a:buFont typeface="Wingdings" pitchFamily="2" charset="2"/>
              <a:buAutoNum type="romanLcPeriod"/>
              <a:defRPr/>
            </a:pPr>
            <a:r>
              <a:rPr lang="en-US" sz="1800" b="1" dirty="0"/>
              <a:t>ETT, LMA,…</a:t>
            </a:r>
          </a:p>
          <a:p>
            <a:pPr marL="1035050" lvl="1" indent="-577850" algn="r" rtl="1" eaLnBrk="1" hangingPunct="1">
              <a:lnSpc>
                <a:spcPct val="90000"/>
              </a:lnSpc>
              <a:buFont typeface="Wingdings" pitchFamily="2" charset="2"/>
              <a:buAutoNum type="romanLcPeriod"/>
              <a:defRPr/>
            </a:pPr>
            <a:endParaRPr lang="en-US" sz="1800" b="1" dirty="0"/>
          </a:p>
          <a:p>
            <a:pPr marL="1035050" lvl="1" indent="-577850" algn="r" rtl="1" eaLnBrk="1" hangingPunct="1">
              <a:lnSpc>
                <a:spcPct val="90000"/>
              </a:lnSpc>
              <a:buFont typeface="Wingdings" pitchFamily="2" charset="2"/>
              <a:buAutoNum type="romanLcPeriod"/>
              <a:defRPr/>
            </a:pPr>
            <a:r>
              <a:rPr lang="en-US" sz="1800" b="1" dirty="0"/>
              <a:t>NEEDLE-CRICHOTHYROIDTOMY </a:t>
            </a:r>
          </a:p>
          <a:p>
            <a:pPr marL="1035050" lvl="1" indent="-577850" algn="r" rtl="1" eaLnBrk="1" hangingPunct="1">
              <a:lnSpc>
                <a:spcPct val="90000"/>
              </a:lnSpc>
              <a:buFont typeface="Wingdings" pitchFamily="2" charset="2"/>
              <a:buAutoNum type="romanLcPeriod"/>
              <a:defRPr/>
            </a:pPr>
            <a:endParaRPr lang="en-US" sz="1800" b="1" dirty="0"/>
          </a:p>
          <a:p>
            <a:pPr marL="1035050" lvl="1" indent="-577850" algn="r" rtl="1" eaLnBrk="1" hangingPunct="1">
              <a:lnSpc>
                <a:spcPct val="90000"/>
              </a:lnSpc>
              <a:buFont typeface="Wingdings" pitchFamily="2" charset="2"/>
              <a:buAutoNum type="romanLcPeriod"/>
              <a:defRPr/>
            </a:pPr>
            <a:r>
              <a:rPr lang="en-US" sz="1800" b="1" dirty="0"/>
              <a:t>SUCTIONING</a:t>
            </a:r>
          </a:p>
          <a:p>
            <a:pPr algn="r" rtl="1" eaLnBrk="1" hangingPunct="1">
              <a:defRPr/>
            </a:pP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787400"/>
          </a:xfrm>
        </p:spPr>
        <p:txBody>
          <a:bodyPr>
            <a:noAutofit/>
          </a:bodyPr>
          <a:lstStyle/>
          <a:p>
            <a:pPr lvl="1" algn="ctr">
              <a:defRPr/>
            </a:pPr>
            <a:br>
              <a:rPr lang="en-US" sz="2000" b="1" dirty="0"/>
            </a:br>
            <a:br>
              <a:rPr lang="en-US" sz="2000" b="1" dirty="0"/>
            </a:br>
            <a:br>
              <a:rPr lang="en-US" sz="2000" b="1" dirty="0"/>
            </a:br>
            <a:br>
              <a:rPr lang="en-US" sz="2000" b="1" dirty="0"/>
            </a:br>
            <a:br>
              <a:rPr lang="en-US" sz="2000" b="1" dirty="0"/>
            </a:br>
            <a:br>
              <a:rPr lang="en-US" sz="2000" b="1" dirty="0"/>
            </a:br>
            <a:br>
              <a:rPr lang="en-US" sz="2000" b="1" dirty="0"/>
            </a:br>
            <a:br>
              <a:rPr lang="en-US" sz="2000" b="1" dirty="0"/>
            </a:br>
            <a:br>
              <a:rPr lang="en-US" sz="2000" b="1" dirty="0"/>
            </a:br>
            <a:br>
              <a:rPr lang="en-US" sz="2000" b="1" dirty="0"/>
            </a:br>
            <a:br>
              <a:rPr lang="en-US" sz="2000" b="1" dirty="0"/>
            </a:br>
            <a:br>
              <a:rPr lang="en-US" sz="2000" b="1" dirty="0"/>
            </a:br>
            <a:br>
              <a:rPr lang="en-US" sz="2000" b="1" dirty="0"/>
            </a:br>
            <a:br>
              <a:rPr lang="en-US" sz="2000" b="1" dirty="0"/>
            </a:br>
            <a:br>
              <a:rPr lang="en-US" sz="2000" b="1" dirty="0"/>
            </a:br>
            <a:r>
              <a:rPr lang="en-US" sz="2000" b="1" dirty="0"/>
              <a:t>NEEDLE-CRICHOTHYROIDTOMY </a:t>
            </a:r>
            <a:br>
              <a:rPr lang="en-US" sz="2000" b="1" dirty="0"/>
            </a:br>
            <a:endParaRPr lang="en-US" sz="4800" dirty="0"/>
          </a:p>
        </p:txBody>
      </p:sp>
      <p:pic>
        <p:nvPicPr>
          <p:cNvPr id="62467"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86000" y="2339181"/>
            <a:ext cx="3810000" cy="3048000"/>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a:p>
        </p:txBody>
      </p:sp>
      <p:pic>
        <p:nvPicPr>
          <p:cNvPr id="63491"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265698" y="1600200"/>
            <a:ext cx="3850604" cy="4525963"/>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a:p>
        </p:txBody>
      </p:sp>
      <p:pic>
        <p:nvPicPr>
          <p:cNvPr id="6451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48143" y="2339372"/>
            <a:ext cx="2285714" cy="3047619"/>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a:p>
        </p:txBody>
      </p:sp>
      <p:pic>
        <p:nvPicPr>
          <p:cNvPr id="6553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11697" y="1600200"/>
            <a:ext cx="4758605" cy="4525963"/>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a:p>
        </p:txBody>
      </p:sp>
      <p:pic>
        <p:nvPicPr>
          <p:cNvPr id="66563"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81312" y="2991644"/>
            <a:ext cx="2619375" cy="1743075"/>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a:defRPr/>
            </a:pPr>
            <a:endParaRPr lang="en-US"/>
          </a:p>
        </p:txBody>
      </p:sp>
      <p:pic>
        <p:nvPicPr>
          <p:cNvPr id="67587" name="Content Placeholder 3"/>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000125" y="1839119"/>
            <a:ext cx="2571750" cy="4048125"/>
          </a:xfrm>
        </p:spPr>
      </p:pic>
      <p:sp>
        <p:nvSpPr>
          <p:cNvPr id="67588" name="Content Placeholder 5"/>
          <p:cNvSpPr>
            <a:spLocks noGrp="1"/>
          </p:cNvSpPr>
          <p:nvPr>
            <p:ph sz="half" idx="2"/>
          </p:nvPr>
        </p:nvSpPr>
        <p:spPr/>
        <p:txBody>
          <a:bodyP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a:t>خفگی </a:t>
            </a:r>
            <a:br>
              <a:rPr lang="en-US" dirty="0"/>
            </a:br>
            <a:endParaRPr lang="en-US" dirty="0"/>
          </a:p>
        </p:txBody>
      </p:sp>
      <p:sp>
        <p:nvSpPr>
          <p:cNvPr id="3" name="Content Placeholder 2"/>
          <p:cNvSpPr>
            <a:spLocks noGrp="1"/>
          </p:cNvSpPr>
          <p:nvPr>
            <p:ph idx="1"/>
          </p:nvPr>
        </p:nvSpPr>
        <p:spPr/>
        <p:txBody>
          <a:bodyPr>
            <a:normAutofit fontScale="92500"/>
          </a:bodyPr>
          <a:lstStyle/>
          <a:p>
            <a:r>
              <a:rPr lang="fa-IR" dirty="0"/>
              <a:t>تنفس، به عنوان يكي از اعمال حياتي بسيار مهم، اكسيژن مورد نياز سلولهاي بدن را تأمين مي كند. با توجه به عدم ذخيرة اكسيژن در بدن بايد تنفس استمرار داشته باشد. لازمة برقراري تنفس به طور عمده وجود اكسيژن كافي در محيط و باز بودن و سالم بودن راههاي هوايي مي باشد. بنابراين هرگاه بنا به دلايلي در انتقال اكسيژن به</a:t>
            </a:r>
            <a:endParaRPr lang="en-US" dirty="0"/>
          </a:p>
          <a:p>
            <a:r>
              <a:rPr lang="fa-IR" dirty="0"/>
              <a:t>ريه ها و جذب آن توسط گردش خون اختلالي ايجاد شود، فرد دچار مشكلات شديد تنفسي شده، در آستانة خفگي و خطر مرگ قرار مي گيرد.</a:t>
            </a:r>
          </a:p>
          <a:p>
            <a:endParaRPr lang="en-US" dirty="0"/>
          </a:p>
          <a:p>
            <a:r>
              <a:rPr lang="fa-IR" dirty="0"/>
              <a:t>از آنجا كه يكي از وظايف ما بعنوان تیم پزشکی  شيوه صحيح برخورد با مصدومي است كه دچار خفگي و اختلالات تنفسي شده</a:t>
            </a:r>
            <a:endParaRPr lang="en-US" dirty="0"/>
          </a:p>
          <a:p>
            <a:r>
              <a:rPr lang="fa-IR" dirty="0"/>
              <a:t>است در اين فصل شما را با خفگي و شايعترين اين اختلالات مانند جسم خارجي در راه تنفس، غرق شدگي،خفگي با گازهاي سمي، فشردگي راه هوايي، علائم و نشانه ها و اقدامات لازم در هر مورد آشنا خواهيم كرد.</a:t>
            </a:r>
            <a:endParaRPr lang="en-US" dirty="0"/>
          </a:p>
          <a:p>
            <a:endParaRPr lang="en-US" dirty="0"/>
          </a:p>
        </p:txBody>
      </p:sp>
      <p:sp>
        <p:nvSpPr>
          <p:cNvPr id="4" name="Footer Placeholder 3"/>
          <p:cNvSpPr>
            <a:spLocks noGrp="1"/>
          </p:cNvSpPr>
          <p:nvPr>
            <p:ph type="ftr" sz="quarter" idx="11"/>
          </p:nvPr>
        </p:nvSpPr>
        <p:spPr/>
        <p:txBody>
          <a:bodyPr/>
          <a:lstStyle/>
          <a:p>
            <a:pPr>
              <a:defRPr/>
            </a:pPr>
            <a:r>
              <a:rPr lang="en-US"/>
              <a:t>First  aid.  Course 1</a:t>
            </a:r>
          </a:p>
        </p:txBody>
      </p:sp>
    </p:spTree>
    <p:extLst>
      <p:ext uri="{BB962C8B-B14F-4D97-AF65-F5344CB8AC3E}">
        <p14:creationId xmlns:p14="http://schemas.microsoft.com/office/powerpoint/2010/main" val="3211198248"/>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a:t>خفگي </a:t>
            </a:r>
            <a:br>
              <a:rPr lang="en-US" dirty="0"/>
            </a:br>
            <a:endParaRPr lang="en-US" dirty="0"/>
          </a:p>
        </p:txBody>
      </p:sp>
      <p:sp>
        <p:nvSpPr>
          <p:cNvPr id="3" name="Content Placeholder 2"/>
          <p:cNvSpPr>
            <a:spLocks noGrp="1"/>
          </p:cNvSpPr>
          <p:nvPr>
            <p:ph idx="1"/>
          </p:nvPr>
        </p:nvSpPr>
        <p:spPr/>
        <p:txBody>
          <a:bodyPr>
            <a:normAutofit fontScale="92500" lnSpcReduction="10000"/>
          </a:bodyPr>
          <a:lstStyle/>
          <a:p>
            <a:r>
              <a:rPr lang="fa-IR" dirty="0"/>
              <a:t>خفگي زماني رخ ميدهد كه بافتهاي بدن به اكسيژن كافي دسترسي نداشته باشند. در صورتي كه به مدت سه دقيقه اكسيژن به مغز نرسد، بسياري از سلولهاي حياتي مغز نابود مي شوند. عوامل مختلفي مي توانند باعث بروز</a:t>
            </a:r>
            <a:endParaRPr lang="en-US" dirty="0"/>
          </a:p>
          <a:p>
            <a:r>
              <a:rPr lang="fa-IR" dirty="0"/>
              <a:t>خفگي شوند كه عبارتند از:</a:t>
            </a:r>
          </a:p>
          <a:p>
            <a:r>
              <a:rPr lang="fa-IR" dirty="0"/>
              <a:t>الف ( نرسيدن اكسيژن به بدن به علت مسدود شدن راه تنفسي: ) فشرده شدن راه تنفسي ، وجود</a:t>
            </a:r>
            <a:endParaRPr lang="en-US" dirty="0"/>
          </a:p>
          <a:p>
            <a:r>
              <a:rPr lang="fa-IR" dirty="0"/>
              <a:t>مايعات در راه تنفس ، افتادن زبان به عقب گلو در مصدوم بيهوش ، اجسام خارجي در مجراي تنفسي و...(.</a:t>
            </a:r>
            <a:endParaRPr lang="en-US" dirty="0"/>
          </a:p>
          <a:p>
            <a:r>
              <a:rPr lang="fa-IR" dirty="0"/>
              <a:t>ب ( عواملي كه بر روي مغز يا اعصاب تنظيم كننده دستگاه تنفس اثر ميگذارند:</a:t>
            </a:r>
            <a:endParaRPr lang="en-US" dirty="0"/>
          </a:p>
          <a:p>
            <a:r>
              <a:rPr lang="fa-IR" dirty="0"/>
              <a:t>)برق گرفتگي ، مسموميتها، استنشاق گازهاي سمي و برخي بيماريها...(.</a:t>
            </a:r>
            <a:endParaRPr lang="en-US" dirty="0"/>
          </a:p>
          <a:p>
            <a:r>
              <a:rPr lang="fa-IR" dirty="0"/>
              <a:t>پ ( كاهش مقدار اكسيژن موجود در هوا:</a:t>
            </a:r>
            <a:endParaRPr lang="en-US" dirty="0"/>
          </a:p>
          <a:p>
            <a:r>
              <a:rPr lang="fa-IR" dirty="0"/>
              <a:t>)صعود به قله هاي مرتفع ، تنفس در چاهها يا تونلها، غواصي در عمق زياد...(.</a:t>
            </a:r>
            <a:endParaRPr lang="en-US" dirty="0"/>
          </a:p>
          <a:p>
            <a:endParaRPr lang="en-US" dirty="0"/>
          </a:p>
          <a:p>
            <a:pPr lvl="1"/>
            <a:endParaRPr lang="en-US" dirty="0"/>
          </a:p>
          <a:p>
            <a:endParaRPr lang="en-US" dirty="0"/>
          </a:p>
        </p:txBody>
      </p:sp>
      <p:sp>
        <p:nvSpPr>
          <p:cNvPr id="4" name="Footer Placeholder 3"/>
          <p:cNvSpPr>
            <a:spLocks noGrp="1"/>
          </p:cNvSpPr>
          <p:nvPr>
            <p:ph type="ftr" sz="quarter" idx="11"/>
          </p:nvPr>
        </p:nvSpPr>
        <p:spPr/>
        <p:txBody>
          <a:bodyPr/>
          <a:lstStyle/>
          <a:p>
            <a:pPr>
              <a:defRPr/>
            </a:pPr>
            <a:r>
              <a:rPr lang="en-US"/>
              <a:t>First  aid.  Course 1</a:t>
            </a:r>
          </a:p>
        </p:txBody>
      </p:sp>
    </p:spTree>
    <p:extLst>
      <p:ext uri="{BB962C8B-B14F-4D97-AF65-F5344CB8AC3E}">
        <p14:creationId xmlns:p14="http://schemas.microsoft.com/office/powerpoint/2010/main" val="4008772198"/>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dirty="0"/>
              <a:t>علائم و نشانه هاي عمومي خفگي </a:t>
            </a:r>
            <a:endParaRPr lang="en-US" dirty="0"/>
          </a:p>
        </p:txBody>
      </p:sp>
      <p:sp>
        <p:nvSpPr>
          <p:cNvPr id="3" name="Content Placeholder 2"/>
          <p:cNvSpPr>
            <a:spLocks noGrp="1"/>
          </p:cNvSpPr>
          <p:nvPr>
            <p:ph idx="1"/>
          </p:nvPr>
        </p:nvSpPr>
        <p:spPr/>
        <p:txBody>
          <a:bodyPr/>
          <a:lstStyle/>
          <a:p>
            <a:r>
              <a:rPr lang="fa-IR" dirty="0"/>
              <a:t> اشكال در تنفس</a:t>
            </a:r>
          </a:p>
          <a:p>
            <a:r>
              <a:rPr lang="fa-IR" dirty="0"/>
              <a:t>افزايش تعداد و عمق تنفس(، خرخر كردن</a:t>
            </a:r>
          </a:p>
          <a:p>
            <a:r>
              <a:rPr lang="fa-IR" dirty="0"/>
              <a:t> كف كردن دهان</a:t>
            </a:r>
          </a:p>
          <a:p>
            <a:r>
              <a:rPr lang="fa-IR" dirty="0"/>
              <a:t>كبودي لبها و بسترناخنها</a:t>
            </a:r>
          </a:p>
          <a:p>
            <a:r>
              <a:rPr lang="fa-IR" dirty="0"/>
              <a:t> گيجي و حواس پرتي</a:t>
            </a:r>
          </a:p>
          <a:p>
            <a:r>
              <a:rPr lang="fa-IR" dirty="0"/>
              <a:t> گاهي اوقات قطع تنفس و بيهوشي</a:t>
            </a:r>
            <a:endParaRPr lang="en-US" dirty="0"/>
          </a:p>
          <a:p>
            <a:endParaRPr lang="en-US" dirty="0"/>
          </a:p>
        </p:txBody>
      </p:sp>
      <p:sp>
        <p:nvSpPr>
          <p:cNvPr id="4" name="Footer Placeholder 3"/>
          <p:cNvSpPr>
            <a:spLocks noGrp="1"/>
          </p:cNvSpPr>
          <p:nvPr>
            <p:ph type="ftr" sz="quarter" idx="11"/>
          </p:nvPr>
        </p:nvSpPr>
        <p:spPr/>
        <p:txBody>
          <a:bodyPr/>
          <a:lstStyle/>
          <a:p>
            <a:pPr>
              <a:defRPr/>
            </a:pPr>
            <a:r>
              <a:rPr lang="en-US"/>
              <a:t>First  aid.  Course 1</a:t>
            </a:r>
          </a:p>
        </p:txBody>
      </p:sp>
    </p:spTree>
    <p:extLst>
      <p:ext uri="{BB962C8B-B14F-4D97-AF65-F5344CB8AC3E}">
        <p14:creationId xmlns:p14="http://schemas.microsoft.com/office/powerpoint/2010/main" val="2984503388"/>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fa-IR" dirty="0"/>
              <a:t>فراموش نكنيد</a:t>
            </a:r>
            <a:endParaRPr lang="en-US" dirty="0"/>
          </a:p>
          <a:p>
            <a:r>
              <a:rPr lang="fa-IR" dirty="0"/>
              <a:t>هميشه در نظر داشته باشيد كه در شرايط مذكور، اولين اقدام پس از انجام كمكهاي اوليه رساندن مصدوم به مراكز درماني مي باشد. </a:t>
            </a:r>
          </a:p>
          <a:p>
            <a:r>
              <a:rPr lang="fa-IR" dirty="0"/>
              <a:t>علاوه بر اين حفظ خونسردي در تمام مراحل ، شرط اول انجام هرگونه كمكهاي اوليه مي باشد.</a:t>
            </a:r>
            <a:endParaRPr lang="en-US" dirty="0"/>
          </a:p>
          <a:p>
            <a:endParaRPr lang="en-US" dirty="0"/>
          </a:p>
        </p:txBody>
      </p:sp>
      <p:sp>
        <p:nvSpPr>
          <p:cNvPr id="4" name="Footer Placeholder 3"/>
          <p:cNvSpPr>
            <a:spLocks noGrp="1"/>
          </p:cNvSpPr>
          <p:nvPr>
            <p:ph type="ftr" sz="quarter" idx="11"/>
          </p:nvPr>
        </p:nvSpPr>
        <p:spPr/>
        <p:txBody>
          <a:bodyPr/>
          <a:lstStyle/>
          <a:p>
            <a:pPr>
              <a:defRPr/>
            </a:pPr>
            <a:r>
              <a:rPr lang="en-US"/>
              <a:t>First  aid.  Course 1</a:t>
            </a:r>
          </a:p>
        </p:txBody>
      </p:sp>
    </p:spTree>
    <p:extLst>
      <p:ext uri="{BB962C8B-B14F-4D97-AF65-F5344CB8AC3E}">
        <p14:creationId xmlns:p14="http://schemas.microsoft.com/office/powerpoint/2010/main" val="1688910132"/>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5" descr="CERT_photos_005"/>
          <p:cNvPicPr>
            <a:picLocks noGrp="1" noChangeAspect="1" noChangeArrowheads="1"/>
          </p:cNvPicPr>
          <p:nvPr>
            <p:ph/>
          </p:nvPr>
        </p:nvPicPr>
        <p:blipFill>
          <a:blip r:embed="rId2" cstate="print">
            <a:lum bright="12000"/>
            <a:extLst>
              <a:ext uri="{28A0092B-C50C-407E-A947-70E740481C1C}">
                <a14:useLocalDpi xmlns:a14="http://schemas.microsoft.com/office/drawing/2010/main" val="0"/>
              </a:ext>
            </a:extLst>
          </a:blip>
          <a:stretch>
            <a:fillRect/>
          </a:stretch>
        </p:blipFill>
        <p:spPr>
          <a:xfrm>
            <a:off x="1346700" y="274638"/>
            <a:ext cx="6450600" cy="5859462"/>
          </a:xfrm>
          <a:noFill/>
        </p:spPr>
      </p:pic>
      <p:sp>
        <p:nvSpPr>
          <p:cNvPr id="3" name="Footer Placeholder 2"/>
          <p:cNvSpPr>
            <a:spLocks noGrp="1"/>
          </p:cNvSpPr>
          <p:nvPr>
            <p:ph type="ftr" sz="quarter" idx="10"/>
          </p:nvPr>
        </p:nvSpPr>
        <p:spPr/>
        <p:txBody>
          <a:bodyPr/>
          <a:lstStyle/>
          <a:p>
            <a:pPr>
              <a:defRPr/>
            </a:pPr>
            <a:endParaRPr lang="en-US" dirty="0"/>
          </a:p>
        </p:txBody>
      </p:sp>
      <p:sp>
        <p:nvSpPr>
          <p:cNvPr id="2" name="Date Placeholder 1"/>
          <p:cNvSpPr>
            <a:spLocks noGrp="1"/>
          </p:cNvSpPr>
          <p:nvPr>
            <p:ph type="dt" sz="half" idx="4294967295"/>
          </p:nvPr>
        </p:nvSpPr>
        <p:spPr>
          <a:xfrm>
            <a:off x="0" y="6243638"/>
            <a:ext cx="2133600" cy="457200"/>
          </a:xfrm>
        </p:spPr>
        <p:txBody>
          <a:bodyPr/>
          <a:lstStyle/>
          <a:p>
            <a:pPr>
              <a:defRPr/>
            </a:pPr>
            <a:fld id="{7089967C-104C-4945-942E-3183BBB5A165}" type="datetime1">
              <a:rPr lang="en-US" smtClean="0"/>
              <a:t>6/27/20</a:t>
            </a:fld>
            <a:endParaRPr lang="en-US"/>
          </a:p>
        </p:txBody>
      </p:sp>
    </p:spTree>
    <p:extLst>
      <p:ext uri="{BB962C8B-B14F-4D97-AF65-F5344CB8AC3E}">
        <p14:creationId xmlns:p14="http://schemas.microsoft.com/office/powerpoint/2010/main" val="234903640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sp>
        <p:nvSpPr>
          <p:cNvPr id="5" name="Content Placeholder 4"/>
          <p:cNvSpPr>
            <a:spLocks noGrp="1"/>
          </p:cNvSpPr>
          <p:nvPr>
            <p:ph idx="1"/>
          </p:nvPr>
        </p:nvSpPr>
        <p:spPr/>
        <p:txBody>
          <a:bodyPr/>
          <a:lstStyle/>
          <a:p>
            <a:r>
              <a:rPr lang="ar-SA" dirty="0"/>
              <a:t>گاهي به علت وجود جسم خارجي در گلو حالت خفگي و انسداد راه هوايي پيدا ميشود.</a:t>
            </a:r>
            <a:endParaRPr lang="en-US" dirty="0"/>
          </a:p>
          <a:p>
            <a:r>
              <a:rPr lang="ar-SA" dirty="0"/>
              <a:t>جسم خارجي نظير لقمه غذا به جاي اينكه به مجراي گوارش برود به</a:t>
            </a:r>
            <a:r>
              <a:rPr lang="fa-IR" dirty="0"/>
              <a:t> </a:t>
            </a:r>
            <a:r>
              <a:rPr lang="ar-SA" dirty="0"/>
              <a:t> بند آمدن تنفس ميتواند به دليل انقباض - مجراي تنفسي راه مييابد </a:t>
            </a:r>
            <a:endParaRPr lang="en-US" dirty="0"/>
          </a:p>
          <a:p>
            <a:r>
              <a:rPr lang="fa-IR" dirty="0"/>
              <a:t>در</a:t>
            </a:r>
            <a:r>
              <a:rPr lang="ar-SA" dirty="0"/>
              <a:t> اثر نجويدن كامل غذا يا با عجله</a:t>
            </a:r>
            <a:r>
              <a:rPr lang="fa-IR" dirty="0"/>
              <a:t> </a:t>
            </a:r>
            <a:r>
              <a:rPr lang="ar-SA" dirty="0"/>
              <a:t>قورت دادن لقمه دچار بند آمدن نفس شوند. </a:t>
            </a:r>
            <a:endParaRPr lang="fa-IR" dirty="0"/>
          </a:p>
          <a:p>
            <a:r>
              <a:rPr lang="ar-SA" dirty="0"/>
              <a:t>گاهي در اثر صحبت كردن نيز اين حالت</a:t>
            </a:r>
            <a:r>
              <a:rPr lang="fa-IR" dirty="0"/>
              <a:t> </a:t>
            </a:r>
            <a:r>
              <a:rPr lang="ar-SA" dirty="0"/>
              <a:t>پيش مي آيد.</a:t>
            </a:r>
            <a:endParaRPr lang="en-US" dirty="0"/>
          </a:p>
          <a:p>
            <a:endParaRPr lang="en-US" dirty="0"/>
          </a:p>
        </p:txBody>
      </p:sp>
      <p:sp>
        <p:nvSpPr>
          <p:cNvPr id="3" name="Footer Placeholder 2"/>
          <p:cNvSpPr>
            <a:spLocks noGrp="1"/>
          </p:cNvSpPr>
          <p:nvPr>
            <p:ph type="ftr" sz="quarter" idx="11"/>
          </p:nvPr>
        </p:nvSpPr>
        <p:spPr/>
        <p:txBody>
          <a:bodyPr/>
          <a:lstStyle/>
          <a:p>
            <a:pPr>
              <a:defRPr/>
            </a:pPr>
            <a:r>
              <a:rPr lang="en-US"/>
              <a:t>First aid. Course 1</a:t>
            </a:r>
          </a:p>
        </p:txBody>
      </p:sp>
    </p:spTree>
    <p:extLst>
      <p:ext uri="{BB962C8B-B14F-4D97-AF65-F5344CB8AC3E}">
        <p14:creationId xmlns:p14="http://schemas.microsoft.com/office/powerpoint/2010/main" val="334114224"/>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sp>
        <p:nvSpPr>
          <p:cNvPr id="5" name="Content Placeholder 4"/>
          <p:cNvSpPr>
            <a:spLocks noGrp="1"/>
          </p:cNvSpPr>
          <p:nvPr>
            <p:ph idx="1"/>
          </p:nvPr>
        </p:nvSpPr>
        <p:spPr/>
        <p:txBody>
          <a:bodyPr>
            <a:normAutofit/>
          </a:bodyPr>
          <a:lstStyle/>
          <a:p>
            <a:r>
              <a:rPr lang="ar-SA" dirty="0"/>
              <a:t>شايعترين جسم خارجي در بزرگسالان لقمه غذا مي باشد، ولي در كودكان اجسام</a:t>
            </a:r>
            <a:endParaRPr lang="en-US" dirty="0"/>
          </a:p>
          <a:p>
            <a:r>
              <a:rPr lang="ar-SA" dirty="0"/>
              <a:t>خارجي مختلف ميتوانند در گلو گير كنند. كودكان در معرض خطر بيشتري هستند،</a:t>
            </a:r>
            <a:endParaRPr lang="en-US" dirty="0"/>
          </a:p>
          <a:p>
            <a:r>
              <a:rPr lang="ar-SA" dirty="0"/>
              <a:t>زيرا تمايل دارند كه هر چيزي را در دهان خود بگذارند. اجسام خارجي ممكن است</a:t>
            </a:r>
            <a:endParaRPr lang="en-US" dirty="0"/>
          </a:p>
          <a:p>
            <a:r>
              <a:rPr lang="ar-SA" dirty="0"/>
              <a:t>باعث انسداد شديد يا نسبي در راههاي هوايي شود.</a:t>
            </a:r>
            <a:endParaRPr lang="en-US" dirty="0"/>
          </a:p>
          <a:p>
            <a:r>
              <a:rPr lang="ar-SA" dirty="0"/>
              <a:t> </a:t>
            </a:r>
            <a:endParaRPr lang="en-US" dirty="0"/>
          </a:p>
          <a:p>
            <a:endParaRPr lang="en-US" dirty="0"/>
          </a:p>
        </p:txBody>
      </p:sp>
      <p:sp>
        <p:nvSpPr>
          <p:cNvPr id="3" name="Footer Placeholder 2"/>
          <p:cNvSpPr>
            <a:spLocks noGrp="1"/>
          </p:cNvSpPr>
          <p:nvPr>
            <p:ph type="ftr" sz="quarter" idx="11"/>
          </p:nvPr>
        </p:nvSpPr>
        <p:spPr/>
        <p:txBody>
          <a:bodyPr/>
          <a:lstStyle/>
          <a:p>
            <a:pPr>
              <a:defRPr/>
            </a:pPr>
            <a:r>
              <a:rPr lang="en-US"/>
              <a:t>First aid. Course 1</a:t>
            </a:r>
          </a:p>
        </p:txBody>
      </p:sp>
    </p:spTree>
    <p:extLst>
      <p:ext uri="{BB962C8B-B14F-4D97-AF65-F5344CB8AC3E}">
        <p14:creationId xmlns:p14="http://schemas.microsoft.com/office/powerpoint/2010/main" val="425884509"/>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defRPr/>
            </a:pPr>
            <a:r>
              <a:rPr lang="fa-IR" dirty="0"/>
              <a:t>علایم و نشانه ها </a:t>
            </a:r>
            <a:endParaRPr lang="en-US" dirty="0"/>
          </a:p>
        </p:txBody>
      </p:sp>
      <p:sp>
        <p:nvSpPr>
          <p:cNvPr id="44035" name="Content Placeholder 3"/>
          <p:cNvSpPr>
            <a:spLocks noGrp="1"/>
          </p:cNvSpPr>
          <p:nvPr>
            <p:ph idx="1"/>
          </p:nvPr>
        </p:nvSpPr>
        <p:spPr/>
        <p:txBody>
          <a:bodyPr/>
          <a:lstStyle/>
          <a:p>
            <a:pPr marL="0" indent="0" algn="r" rtl="1">
              <a:buNone/>
            </a:pPr>
            <a:r>
              <a:rPr lang="fa-IR" sz="2400" dirty="0">
                <a:solidFill>
                  <a:srgbClr val="FFFF00"/>
                </a:solidFill>
              </a:rPr>
              <a:t> انسداد راه هوایی ناقص </a:t>
            </a:r>
            <a:endParaRPr lang="en-US" sz="2400" dirty="0">
              <a:solidFill>
                <a:srgbClr val="FFFF00"/>
              </a:solidFill>
            </a:endParaRPr>
          </a:p>
          <a:p>
            <a:pPr lvl="1" algn="r" rtl="1">
              <a:buFont typeface="Courier New" panose="02070309020205020404" pitchFamily="49" charset="0"/>
              <a:buChar char="o"/>
            </a:pPr>
            <a:r>
              <a:rPr lang="fa-IR" sz="2000" dirty="0"/>
              <a:t>بیمار به راحتی قادر به صحبت نیست </a:t>
            </a:r>
            <a:endParaRPr lang="en-US" sz="2000" dirty="0"/>
          </a:p>
          <a:p>
            <a:pPr lvl="1" algn="r" rtl="1">
              <a:buFont typeface="Courier New" panose="02070309020205020404" pitchFamily="49" charset="0"/>
              <a:buChar char="o"/>
            </a:pPr>
            <a:r>
              <a:rPr lang="fa-IR" sz="2000" dirty="0"/>
              <a:t>قادر به </a:t>
            </a:r>
            <a:r>
              <a:rPr lang="fa-IR" sz="2000" dirty="0" err="1"/>
              <a:t>بلع</a:t>
            </a:r>
            <a:r>
              <a:rPr lang="fa-IR" sz="2000" dirty="0"/>
              <a:t> راحت نیست </a:t>
            </a:r>
          </a:p>
          <a:p>
            <a:pPr algn="r" rtl="1"/>
            <a:endParaRPr lang="fa-IR" sz="2400" dirty="0"/>
          </a:p>
          <a:p>
            <a:pPr marL="0" indent="0" algn="r" rtl="1">
              <a:buNone/>
            </a:pPr>
            <a:r>
              <a:rPr lang="fa-IR" sz="2400" dirty="0">
                <a:solidFill>
                  <a:srgbClr val="FFFF00"/>
                </a:solidFill>
              </a:rPr>
              <a:t>انسداد راه هوایی کامل </a:t>
            </a:r>
          </a:p>
          <a:p>
            <a:pPr algn="r" rtl="1">
              <a:buFont typeface="Courier New" panose="02070309020205020404" pitchFamily="49" charset="0"/>
              <a:buChar char="o"/>
            </a:pPr>
            <a:r>
              <a:rPr lang="fa-IR" sz="2400" dirty="0"/>
              <a:t>گرفتن گلو با دو دست </a:t>
            </a:r>
          </a:p>
          <a:p>
            <a:pPr algn="r" rtl="1">
              <a:buFont typeface="Courier New" panose="02070309020205020404" pitchFamily="49" charset="0"/>
              <a:buChar char="o"/>
            </a:pPr>
            <a:r>
              <a:rPr lang="fa-IR" sz="2400" dirty="0"/>
              <a:t>ناتوانی در حرف زدن </a:t>
            </a:r>
          </a:p>
          <a:p>
            <a:pPr algn="r" rtl="1">
              <a:buFont typeface="Courier New" panose="02070309020205020404" pitchFamily="49" charset="0"/>
              <a:buChar char="o"/>
            </a:pPr>
            <a:r>
              <a:rPr lang="fa-IR" sz="2400" dirty="0"/>
              <a:t>ناتوانی در تنفس و سرفه </a:t>
            </a:r>
          </a:p>
          <a:p>
            <a:pPr algn="r" rtl="1">
              <a:buFont typeface="Courier New" panose="02070309020205020404" pitchFamily="49" charset="0"/>
              <a:buChar char="o"/>
            </a:pPr>
            <a:r>
              <a:rPr lang="fa-IR" sz="2400" dirty="0"/>
              <a:t>تغییر رنگ پوست </a:t>
            </a:r>
          </a:p>
          <a:p>
            <a:pPr algn="r" rtl="1">
              <a:buFont typeface="Courier New" panose="02070309020205020404" pitchFamily="49" charset="0"/>
              <a:buChar char="o"/>
            </a:pPr>
            <a:r>
              <a:rPr lang="fa-IR" sz="2400" dirty="0"/>
              <a:t>کاهش سطح هشیاری </a:t>
            </a:r>
            <a:endParaRPr lang="en-US" sz="2400" dirty="0"/>
          </a:p>
        </p:txBody>
      </p:sp>
      <p:sp>
        <p:nvSpPr>
          <p:cNvPr id="2" name="Date Placeholder 1"/>
          <p:cNvSpPr>
            <a:spLocks noGrp="1"/>
          </p:cNvSpPr>
          <p:nvPr>
            <p:ph type="dt" sz="half" idx="10"/>
          </p:nvPr>
        </p:nvSpPr>
        <p:spPr/>
        <p:txBody>
          <a:bodyPr/>
          <a:lstStyle/>
          <a:p>
            <a:pPr>
              <a:defRPr/>
            </a:pPr>
            <a:fld id="{3658092E-E0D0-415F-914A-AF79412774F0}" type="datetime1">
              <a:rPr lang="en-US" smtClean="0"/>
              <a:t>6/27/20</a:t>
            </a:fld>
            <a:endParaRPr lang="en-US"/>
          </a:p>
        </p:txBody>
      </p:sp>
      <p:sp>
        <p:nvSpPr>
          <p:cNvPr id="4" name="Footer Placeholder 3"/>
          <p:cNvSpPr>
            <a:spLocks noGrp="1"/>
          </p:cNvSpPr>
          <p:nvPr>
            <p:ph type="ftr" sz="quarter" idx="11"/>
          </p:nvPr>
        </p:nvSpPr>
        <p:spPr/>
        <p:txBody>
          <a:bodyPr/>
          <a:lstStyle/>
          <a:p>
            <a:pPr>
              <a:defRPr/>
            </a:pPr>
            <a:r>
              <a:rPr lang="fa-IR"/>
              <a:t>هوشیاری - اجسام خارجی - فوریت های پرستاری </a:t>
            </a:r>
            <a:endParaRPr lang="en-US"/>
          </a:p>
        </p:txBody>
      </p:sp>
    </p:spTree>
    <p:extLst>
      <p:ext uri="{BB962C8B-B14F-4D97-AF65-F5344CB8AC3E}">
        <p14:creationId xmlns:p14="http://schemas.microsoft.com/office/powerpoint/2010/main" val="3660946876"/>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sp>
        <p:nvSpPr>
          <p:cNvPr id="5" name="Content Placeholder 4"/>
          <p:cNvSpPr>
            <a:spLocks noGrp="1"/>
          </p:cNvSpPr>
          <p:nvPr>
            <p:ph idx="1"/>
          </p:nvPr>
        </p:nvSpPr>
        <p:spPr/>
        <p:txBody>
          <a:bodyPr>
            <a:normAutofit fontScale="92500" lnSpcReduction="10000"/>
          </a:bodyPr>
          <a:lstStyle/>
          <a:p>
            <a:r>
              <a:rPr lang="ar-SA" dirty="0"/>
              <a:t>- گاهي اوقات مصدوم بيهوش مي شود.</a:t>
            </a:r>
            <a:endParaRPr lang="en-US" dirty="0"/>
          </a:p>
          <a:p>
            <a:r>
              <a:rPr lang="ar-SA" dirty="0"/>
              <a:t>قبل از درمان، شما بايد ابتدا مطمئن شويد كه مشكل اصلي مصدوم ورود جسم خارجي به راههاي هوايي است.</a:t>
            </a:r>
            <a:endParaRPr lang="fa-IR" dirty="0"/>
          </a:p>
          <a:p>
            <a:endParaRPr lang="en-US" dirty="0"/>
          </a:p>
          <a:p>
            <a:r>
              <a:rPr lang="ar-SA" dirty="0"/>
              <a:t>بسياري اوقات ناراحتي مصدوم در اصل به خاطر مشكلات طبي نظير حمله قلبي، سكته مغزي، صرع، سنكوپ،آسم، مسموميت و مصرف بيش از حد دارو ميباشد و نبايد با بلع جسم خارجي اشتباه شود.</a:t>
            </a:r>
            <a:endParaRPr lang="fa-IR" dirty="0"/>
          </a:p>
          <a:p>
            <a:endParaRPr lang="en-US" dirty="0"/>
          </a:p>
          <a:p>
            <a:r>
              <a:rPr lang="ar-SA" dirty="0"/>
              <a:t>فراموش نكنيد</a:t>
            </a:r>
            <a:endParaRPr lang="en-US" dirty="0"/>
          </a:p>
          <a:p>
            <a:r>
              <a:rPr lang="ar-SA" dirty="0"/>
              <a:t>هرگاه شخصي به طور ناگهاني دچار قطع تنفس ، كبود شدن و بيهوشي بدون دليل آشكاري شد، هميشه</a:t>
            </a:r>
            <a:r>
              <a:rPr lang="fa-IR" dirty="0"/>
              <a:t> </a:t>
            </a:r>
            <a:r>
              <a:rPr lang="ar-SA" dirty="0"/>
              <a:t>ورود جسم خارجي در مجاري هوايي را در نظر داشته باشيد. به اين احتمال خصوصاً در افراد جوان يا</a:t>
            </a:r>
            <a:r>
              <a:rPr lang="fa-IR" dirty="0"/>
              <a:t> </a:t>
            </a:r>
            <a:r>
              <a:rPr lang="ar-SA" dirty="0"/>
              <a:t>كودكان و به خصوص اگر علائم در حين غذا خوردن بروز كند، حتماً فكر كنيد.</a:t>
            </a:r>
            <a:endParaRPr lang="en-US" dirty="0"/>
          </a:p>
          <a:p>
            <a:endParaRPr lang="en-US" dirty="0"/>
          </a:p>
          <a:p>
            <a:endParaRPr lang="en-US" dirty="0"/>
          </a:p>
        </p:txBody>
      </p:sp>
      <p:sp>
        <p:nvSpPr>
          <p:cNvPr id="3" name="Footer Placeholder 2"/>
          <p:cNvSpPr>
            <a:spLocks noGrp="1"/>
          </p:cNvSpPr>
          <p:nvPr>
            <p:ph type="ftr" sz="quarter" idx="11"/>
          </p:nvPr>
        </p:nvSpPr>
        <p:spPr/>
        <p:txBody>
          <a:bodyPr/>
          <a:lstStyle/>
          <a:p>
            <a:pPr>
              <a:defRPr/>
            </a:pPr>
            <a:r>
              <a:rPr lang="en-US"/>
              <a:t>First aid. Course 1</a:t>
            </a:r>
          </a:p>
        </p:txBody>
      </p:sp>
    </p:spTree>
    <p:extLst>
      <p:ext uri="{BB962C8B-B14F-4D97-AF65-F5344CB8AC3E}">
        <p14:creationId xmlns:p14="http://schemas.microsoft.com/office/powerpoint/2010/main" val="1895745247"/>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7467600" cy="812800"/>
          </a:xfrm>
        </p:spPr>
        <p:txBody>
          <a:bodyPr>
            <a:normAutofit fontScale="90000"/>
          </a:bodyPr>
          <a:lstStyle/>
          <a:p>
            <a:r>
              <a:rPr lang="ar-SA" dirty="0"/>
              <a:t>اقدامات اوليه در مصدوم هوشيار</a:t>
            </a:r>
            <a:r>
              <a:rPr lang="fa-IR" dirty="0"/>
              <a:t> </a:t>
            </a:r>
            <a:r>
              <a:rPr lang="ar-SA" dirty="0"/>
              <a:t>در بزرگسالان</a:t>
            </a:r>
            <a:br>
              <a:rPr lang="en-US" dirty="0"/>
            </a:br>
            <a:endParaRPr lang="en-US" dirty="0"/>
          </a:p>
        </p:txBody>
      </p:sp>
      <p:sp>
        <p:nvSpPr>
          <p:cNvPr id="3" name="Content Placeholder 2"/>
          <p:cNvSpPr>
            <a:spLocks noGrp="1"/>
          </p:cNvSpPr>
          <p:nvPr>
            <p:ph idx="1"/>
          </p:nvPr>
        </p:nvSpPr>
        <p:spPr>
          <a:xfrm>
            <a:off x="457200" y="1600200"/>
            <a:ext cx="8686800" cy="4953000"/>
          </a:xfrm>
        </p:spPr>
        <p:txBody>
          <a:bodyPr>
            <a:normAutofit fontScale="55000" lnSpcReduction="20000"/>
          </a:bodyPr>
          <a:lstStyle/>
          <a:p>
            <a:r>
              <a:rPr lang="ar-SA" dirty="0"/>
              <a:t>1. از او بپرسيد: چه اتفاقي افتاده ؟ آيا چيزي در گلويت گير كرده ؟ شخصي كه جسم خارجي درگلويش گير كرده</a:t>
            </a:r>
            <a:r>
              <a:rPr lang="fa-IR" dirty="0"/>
              <a:t> </a:t>
            </a:r>
            <a:r>
              <a:rPr lang="ar-SA" dirty="0"/>
              <a:t>هميشه گلويش را گرفته و به دهانش اشاره مي كند.</a:t>
            </a:r>
            <a:endParaRPr lang="fa-IR" dirty="0"/>
          </a:p>
          <a:p>
            <a:r>
              <a:rPr lang="ar-SA" dirty="0"/>
              <a:t> اگر باز مطمئن نيستيد از او بخواهيد به شما علامت بدهد.</a:t>
            </a:r>
            <a:endParaRPr lang="en-US" dirty="0"/>
          </a:p>
          <a:p>
            <a:r>
              <a:rPr lang="ar-SA" dirty="0"/>
              <a:t>مثلا به او بگوييد: اگر چيزي در گلويت گير كرده دستت را بالا بياور. پس از اطمينان از بلع جسم خارجي</a:t>
            </a:r>
            <a:endParaRPr lang="en-US" dirty="0"/>
          </a:p>
          <a:p>
            <a:r>
              <a:rPr lang="ar-SA" dirty="0"/>
              <a:t>اقدامات زير را انجام دهيد.</a:t>
            </a:r>
            <a:endParaRPr lang="fa-IR" dirty="0"/>
          </a:p>
          <a:p>
            <a:endParaRPr lang="en-US" dirty="0"/>
          </a:p>
          <a:p>
            <a:r>
              <a:rPr lang="ar-SA" dirty="0"/>
              <a:t>2. با صداي بلند او را به سرفه كردن و نفس كشيدن تشويق كنيد.</a:t>
            </a:r>
            <a:endParaRPr lang="en-US" dirty="0"/>
          </a:p>
          <a:p>
            <a:r>
              <a:rPr lang="ar-SA" dirty="0"/>
              <a:t>سرفه كردن مؤثرترين روش براي خروج جسم خارجي از راه هوايي است . فشار و سرعت جريان هوايي كه در</a:t>
            </a:r>
            <a:endParaRPr lang="en-US" dirty="0"/>
          </a:p>
          <a:p>
            <a:r>
              <a:rPr lang="ar-SA" dirty="0"/>
              <a:t>حين سرفه در راه هوايي به وجود مي آيد، به مراتب بيشتر از ضربه زدن به پشت يا فشار واردكردن به شكم يا</a:t>
            </a:r>
            <a:endParaRPr lang="en-US" dirty="0"/>
          </a:p>
          <a:p>
            <a:r>
              <a:rPr lang="ar-SA" dirty="0"/>
              <a:t>قفسه سينه است .</a:t>
            </a:r>
            <a:endParaRPr lang="fa-IR" dirty="0"/>
          </a:p>
          <a:p>
            <a:endParaRPr lang="en-US" dirty="0"/>
          </a:p>
          <a:p>
            <a:r>
              <a:rPr lang="ar-SA" dirty="0"/>
              <a:t>فراموش نكنيد</a:t>
            </a:r>
            <a:endParaRPr lang="en-US" dirty="0"/>
          </a:p>
          <a:p>
            <a:r>
              <a:rPr lang="ar-SA" dirty="0"/>
              <a:t>بنابراين تا زماني كه مصدوم قادر به سرفه و تنفس مؤثر است ، فقط او را تشويق به سرفه كنيد و كار</a:t>
            </a:r>
            <a:endParaRPr lang="en-US" dirty="0"/>
          </a:p>
          <a:p>
            <a:r>
              <a:rPr lang="ar-SA" dirty="0"/>
              <a:t>ديگري انجام ندهيد.</a:t>
            </a:r>
            <a:endParaRPr lang="en-US" dirty="0"/>
          </a:p>
          <a:p>
            <a:r>
              <a:rPr lang="ar-SA" dirty="0"/>
              <a:t>در صورتي كه انسداد كامل باشد، يا حال مصدوم رو به وخامت بگذارد يا زماني كه مصدوم خسته شود به علائم</a:t>
            </a:r>
            <a:endParaRPr lang="en-US" dirty="0"/>
          </a:p>
          <a:p>
            <a:r>
              <a:rPr lang="ar-SA" dirty="0"/>
              <a:t>زير دقت نماييد:</a:t>
            </a:r>
            <a:endParaRPr lang="en-US" dirty="0"/>
          </a:p>
          <a:p>
            <a:r>
              <a:rPr lang="ar-SA" dirty="0"/>
              <a:t> سرفه مصدوم خيلي ضعيف يا غير موثر باشد يا به كلي قطع شود.</a:t>
            </a:r>
            <a:endParaRPr lang="en-US" dirty="0"/>
          </a:p>
          <a:p>
            <a:r>
              <a:rPr lang="ar-SA" dirty="0"/>
              <a:t> تنفس با يك صداي خشن همراه باشد يا تنفس به طور كامل قطع شود.</a:t>
            </a:r>
            <a:endParaRPr lang="en-US" dirty="0"/>
          </a:p>
          <a:p>
            <a:r>
              <a:rPr lang="ar-SA" dirty="0"/>
              <a:t> مصدوم قادر به ايجاد صدا نباشد.</a:t>
            </a:r>
            <a:endParaRPr lang="en-US" dirty="0"/>
          </a:p>
          <a:p>
            <a:r>
              <a:rPr lang="ar-SA" dirty="0"/>
              <a:t> رنگ مصدوم كبود شود.</a:t>
            </a:r>
            <a:endParaRPr lang="en-US" dirty="0"/>
          </a:p>
          <a:p>
            <a:r>
              <a:rPr lang="ar-SA" dirty="0"/>
              <a:t>در صورت بروز هريك از اين علائم شما بايد به مصدوم در خارج كردن جسم خارجي، قبل از بيهوش شدن و</a:t>
            </a:r>
            <a:endParaRPr lang="en-US" dirty="0"/>
          </a:p>
          <a:p>
            <a:r>
              <a:rPr lang="ar-SA" dirty="0"/>
              <a:t>سقوط كردن وي، كمك كنيد.</a:t>
            </a:r>
            <a:endParaRPr lang="en-US" dirty="0"/>
          </a:p>
          <a:p>
            <a:endParaRPr lang="en-US" dirty="0"/>
          </a:p>
        </p:txBody>
      </p:sp>
      <p:sp>
        <p:nvSpPr>
          <p:cNvPr id="4" name="Footer Placeholder 3"/>
          <p:cNvSpPr>
            <a:spLocks noGrp="1"/>
          </p:cNvSpPr>
          <p:nvPr>
            <p:ph type="ftr" sz="quarter" idx="11"/>
          </p:nvPr>
        </p:nvSpPr>
        <p:spPr/>
        <p:txBody>
          <a:bodyPr/>
          <a:lstStyle/>
          <a:p>
            <a:pPr>
              <a:defRPr/>
            </a:pPr>
            <a:r>
              <a:rPr lang="en-US"/>
              <a:t>First  aid.  Course 1</a:t>
            </a:r>
          </a:p>
        </p:txBody>
      </p:sp>
    </p:spTree>
    <p:extLst>
      <p:ext uri="{BB962C8B-B14F-4D97-AF65-F5344CB8AC3E}">
        <p14:creationId xmlns:p14="http://schemas.microsoft.com/office/powerpoint/2010/main" val="812779779"/>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a:pPr>
            <a:r>
              <a:rPr lang="en-US" dirty="0"/>
              <a:t>CHOKING </a:t>
            </a:r>
          </a:p>
        </p:txBody>
      </p:sp>
      <p:pic>
        <p:nvPicPr>
          <p:cNvPr id="4505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57512" y="2939256"/>
            <a:ext cx="2466975" cy="1847850"/>
          </a:xfrm>
        </p:spPr>
      </p:pic>
      <p:sp>
        <p:nvSpPr>
          <p:cNvPr id="3" name="Date Placeholder 2"/>
          <p:cNvSpPr>
            <a:spLocks noGrp="1"/>
          </p:cNvSpPr>
          <p:nvPr>
            <p:ph type="dt" sz="half" idx="10"/>
          </p:nvPr>
        </p:nvSpPr>
        <p:spPr/>
        <p:txBody>
          <a:bodyPr/>
          <a:lstStyle/>
          <a:p>
            <a:pPr>
              <a:defRPr/>
            </a:pPr>
            <a:fld id="{3B734D60-B175-4222-A4A3-1EC73A65E1F0}" type="datetime1">
              <a:rPr lang="en-US" smtClean="0"/>
              <a:t>6/27/20</a:t>
            </a:fld>
            <a:endParaRPr lang="en-US"/>
          </a:p>
        </p:txBody>
      </p:sp>
      <p:sp>
        <p:nvSpPr>
          <p:cNvPr id="4" name="Footer Placeholder 3"/>
          <p:cNvSpPr>
            <a:spLocks noGrp="1"/>
          </p:cNvSpPr>
          <p:nvPr>
            <p:ph type="ftr" sz="quarter" idx="11"/>
          </p:nvPr>
        </p:nvSpPr>
        <p:spPr/>
        <p:txBody>
          <a:bodyPr/>
          <a:lstStyle/>
          <a:p>
            <a:pPr>
              <a:defRPr/>
            </a:pPr>
            <a:r>
              <a:rPr lang="fa-IR"/>
              <a:t>هوشیاری - اجسام خارجی - فوریت های پرستاری </a:t>
            </a:r>
            <a:endParaRPr lang="en-US"/>
          </a:p>
        </p:txBody>
      </p:sp>
    </p:spTree>
    <p:extLst>
      <p:ext uri="{BB962C8B-B14F-4D97-AF65-F5344CB8AC3E}">
        <p14:creationId xmlns:p14="http://schemas.microsoft.com/office/powerpoint/2010/main" val="2602044508"/>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4" name="Rectangle 6"/>
          <p:cNvSpPr>
            <a:spLocks noGrp="1" noChangeArrowheads="1"/>
          </p:cNvSpPr>
          <p:nvPr>
            <p:ph type="title"/>
          </p:nvPr>
        </p:nvSpPr>
        <p:spPr/>
        <p:txBody>
          <a:bodyPr/>
          <a:lstStyle/>
          <a:p>
            <a:pPr marL="54864" indent="0" eaLnBrk="1" fontAlgn="auto" hangingPunct="1">
              <a:spcAft>
                <a:spcPts val="0"/>
              </a:spcAft>
              <a:defRPr/>
            </a:pPr>
            <a:r>
              <a:rPr lang="en-US" dirty="0">
                <a:solidFill>
                  <a:schemeClr val="tx2">
                    <a:tint val="100000"/>
                    <a:shade val="90000"/>
                    <a:satMod val="250000"/>
                    <a:alpha val="100000"/>
                  </a:schemeClr>
                </a:solidFill>
              </a:rPr>
              <a:t>Clenching </a:t>
            </a:r>
          </a:p>
        </p:txBody>
      </p:sp>
      <p:pic>
        <p:nvPicPr>
          <p:cNvPr id="46083" name="Picture 5" descr="choke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tretch>
            <a:fillRect/>
          </a:stretch>
        </p:blipFill>
        <p:spPr>
          <a:xfrm>
            <a:off x="1003300" y="2110581"/>
            <a:ext cx="2565400" cy="3505200"/>
          </a:xfrm>
          <a:noFill/>
        </p:spPr>
      </p:pic>
      <p:pic>
        <p:nvPicPr>
          <p:cNvPr id="46084" name="Picture 8" descr="Image2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a:xfrm>
            <a:off x="4429125" y="2253456"/>
            <a:ext cx="3333750" cy="3219450"/>
          </a:xfrm>
          <a:noFill/>
        </p:spPr>
      </p:pic>
      <p:sp>
        <p:nvSpPr>
          <p:cNvPr id="2" name="Date Placeholder 1"/>
          <p:cNvSpPr>
            <a:spLocks noGrp="1"/>
          </p:cNvSpPr>
          <p:nvPr>
            <p:ph type="dt" sz="half" idx="10"/>
          </p:nvPr>
        </p:nvSpPr>
        <p:spPr/>
        <p:txBody>
          <a:bodyPr/>
          <a:lstStyle/>
          <a:p>
            <a:pPr>
              <a:defRPr/>
            </a:pPr>
            <a:fld id="{358D2941-7255-42F1-89AE-613091EC84D0}" type="datetime1">
              <a:rPr lang="en-US" smtClean="0"/>
              <a:t>6/27/20</a:t>
            </a:fld>
            <a:endParaRPr lang="en-US"/>
          </a:p>
        </p:txBody>
      </p:sp>
      <p:sp>
        <p:nvSpPr>
          <p:cNvPr id="3" name="Footer Placeholder 2"/>
          <p:cNvSpPr>
            <a:spLocks noGrp="1"/>
          </p:cNvSpPr>
          <p:nvPr>
            <p:ph type="ftr" sz="quarter" idx="11"/>
          </p:nvPr>
        </p:nvSpPr>
        <p:spPr/>
        <p:txBody>
          <a:bodyPr/>
          <a:lstStyle/>
          <a:p>
            <a:pPr>
              <a:defRPr/>
            </a:pPr>
            <a:r>
              <a:rPr lang="fa-IR"/>
              <a:t>هوشیاری - اجسام خارجی - فوریت های پرستاری </a:t>
            </a:r>
            <a:endParaRPr lang="en-US"/>
          </a:p>
        </p:txBody>
      </p:sp>
    </p:spTree>
    <p:extLst>
      <p:ext uri="{BB962C8B-B14F-4D97-AF65-F5344CB8AC3E}">
        <p14:creationId xmlns:p14="http://schemas.microsoft.com/office/powerpoint/2010/main" val="2052756048"/>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4" name="Rectangle 4"/>
          <p:cNvSpPr>
            <a:spLocks noGrp="1" noChangeArrowheads="1"/>
          </p:cNvSpPr>
          <p:nvPr>
            <p:ph type="title"/>
          </p:nvPr>
        </p:nvSpPr>
        <p:spPr/>
        <p:txBody>
          <a:bodyPr/>
          <a:lstStyle/>
          <a:p>
            <a:pPr marL="54864" indent="0" algn="ctr" rtl="1" eaLnBrk="1" fontAlgn="auto" hangingPunct="1">
              <a:spcAft>
                <a:spcPts val="0"/>
              </a:spcAft>
              <a:defRPr/>
            </a:pPr>
            <a:r>
              <a:rPr lang="fa-IR" dirty="0">
                <a:solidFill>
                  <a:schemeClr val="tx2">
                    <a:tint val="100000"/>
                    <a:shade val="90000"/>
                    <a:satMod val="250000"/>
                    <a:alpha val="100000"/>
                  </a:schemeClr>
                </a:solidFill>
              </a:rPr>
              <a:t>خارج نمودن اجسام از دهان </a:t>
            </a:r>
            <a:endParaRPr lang="en-US" dirty="0">
              <a:solidFill>
                <a:schemeClr val="tx2">
                  <a:tint val="100000"/>
                  <a:shade val="90000"/>
                  <a:satMod val="250000"/>
                  <a:alpha val="100000"/>
                </a:schemeClr>
              </a:solidFill>
            </a:endParaRPr>
          </a:p>
        </p:txBody>
      </p:sp>
      <p:pic>
        <p:nvPicPr>
          <p:cNvPr id="47107" name="Picture 7" descr="Image25a"/>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tretch>
            <a:fillRect/>
          </a:stretch>
        </p:blipFill>
        <p:spPr>
          <a:xfrm>
            <a:off x="800100" y="2582069"/>
            <a:ext cx="2971800" cy="2562225"/>
          </a:xfrm>
          <a:noFill/>
        </p:spPr>
      </p:pic>
      <p:pic>
        <p:nvPicPr>
          <p:cNvPr id="47108" name="Picture 8" descr="Image25b"/>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a:xfrm>
            <a:off x="4500562" y="2453481"/>
            <a:ext cx="3190875" cy="2819400"/>
          </a:xfrm>
          <a:noFill/>
        </p:spPr>
      </p:pic>
      <p:sp>
        <p:nvSpPr>
          <p:cNvPr id="2" name="Date Placeholder 1"/>
          <p:cNvSpPr>
            <a:spLocks noGrp="1"/>
          </p:cNvSpPr>
          <p:nvPr>
            <p:ph type="dt" sz="half" idx="10"/>
          </p:nvPr>
        </p:nvSpPr>
        <p:spPr/>
        <p:txBody>
          <a:bodyPr/>
          <a:lstStyle/>
          <a:p>
            <a:pPr>
              <a:defRPr/>
            </a:pPr>
            <a:fld id="{645E9BDF-A22A-4ADE-BD21-F220A4084D42}" type="datetime1">
              <a:rPr lang="en-US" smtClean="0"/>
              <a:t>6/27/20</a:t>
            </a:fld>
            <a:endParaRPr lang="en-US"/>
          </a:p>
        </p:txBody>
      </p:sp>
      <p:sp>
        <p:nvSpPr>
          <p:cNvPr id="3" name="Footer Placeholder 2"/>
          <p:cNvSpPr>
            <a:spLocks noGrp="1"/>
          </p:cNvSpPr>
          <p:nvPr>
            <p:ph type="ftr" sz="quarter" idx="11"/>
          </p:nvPr>
        </p:nvSpPr>
        <p:spPr/>
        <p:txBody>
          <a:bodyPr/>
          <a:lstStyle/>
          <a:p>
            <a:pPr>
              <a:defRPr/>
            </a:pPr>
            <a:r>
              <a:rPr lang="fa-IR"/>
              <a:t>هوشیاری - اجسام خارجی - فوریت های پرستاری </a:t>
            </a:r>
            <a:endParaRPr lang="en-US"/>
          </a:p>
        </p:txBody>
      </p:sp>
    </p:spTree>
    <p:extLst>
      <p:ext uri="{BB962C8B-B14F-4D97-AF65-F5344CB8AC3E}">
        <p14:creationId xmlns:p14="http://schemas.microsoft.com/office/powerpoint/2010/main" val="2036353994"/>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539750" y="152400"/>
            <a:ext cx="8229600" cy="568325"/>
          </a:xfrm>
          <a:ln w="76200">
            <a:solidFill>
              <a:srgbClr val="FF66CC"/>
            </a:solidFill>
          </a:ln>
        </p:spPr>
        <p:txBody>
          <a:bodyPr>
            <a:normAutofit fontScale="90000"/>
          </a:bodyPr>
          <a:lstStyle/>
          <a:p>
            <a:pPr algn="ctr" rtl="1" eaLnBrk="1" hangingPunct="1">
              <a:defRPr/>
            </a:pPr>
            <a:r>
              <a:rPr lang="fa-IR" sz="3600" dirty="0"/>
              <a:t> اقدامات انسدادراه هوايي</a:t>
            </a:r>
            <a:r>
              <a:rPr lang="en-US" sz="3600" dirty="0"/>
              <a:t>CHOKING</a:t>
            </a:r>
            <a:r>
              <a:rPr lang="en-US" sz="4000" dirty="0"/>
              <a:t>  </a:t>
            </a:r>
          </a:p>
        </p:txBody>
      </p:sp>
      <p:pic>
        <p:nvPicPr>
          <p:cNvPr id="59399" name="Picture 7" descr="cpr15"/>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tretch>
            <a:fillRect/>
          </a:stretch>
        </p:blipFill>
        <p:spPr>
          <a:xfrm>
            <a:off x="1591818" y="1803241"/>
            <a:ext cx="1769364" cy="1783080"/>
          </a:xfrm>
          <a:noFill/>
        </p:spPr>
      </p:pic>
      <p:sp>
        <p:nvSpPr>
          <p:cNvPr id="48133" name="Content Placeholder 5"/>
          <p:cNvSpPr>
            <a:spLocks noGrp="1"/>
          </p:cNvSpPr>
          <p:nvPr>
            <p:ph sz="quarter" idx="2"/>
          </p:nvPr>
        </p:nvSpPr>
        <p:spPr/>
        <p:txBody>
          <a:bodyPr/>
          <a:lstStyle/>
          <a:p>
            <a:endParaRPr lang="en-US"/>
          </a:p>
        </p:txBody>
      </p:sp>
      <p:sp>
        <p:nvSpPr>
          <p:cNvPr id="59398" name="Rectangle 6"/>
          <p:cNvSpPr>
            <a:spLocks noGrp="1" noChangeArrowheads="1"/>
          </p:cNvSpPr>
          <p:nvPr>
            <p:ph type="body" sz="half" idx="3"/>
          </p:nvPr>
        </p:nvSpPr>
        <p:spPr>
          <a:xfrm>
            <a:off x="4284663" y="1600200"/>
            <a:ext cx="4402137" cy="4530725"/>
          </a:xfrm>
        </p:spPr>
        <p:txBody>
          <a:bodyPr/>
          <a:lstStyle/>
          <a:p>
            <a:pPr marL="533400" indent="-533400" algn="r" rtl="1" eaLnBrk="1" hangingPunct="1">
              <a:buFont typeface="Wingdings" panose="05000000000000000000" pitchFamily="2" charset="2"/>
              <a:buNone/>
            </a:pPr>
            <a:r>
              <a:rPr lang="fa-IR" sz="2800" dirty="0" err="1">
                <a:solidFill>
                  <a:srgbClr val="FFFF00"/>
                </a:solidFill>
              </a:rPr>
              <a:t>درمصدوم</a:t>
            </a:r>
            <a:r>
              <a:rPr lang="fa-IR" sz="2800" dirty="0">
                <a:solidFill>
                  <a:srgbClr val="FFFF00"/>
                </a:solidFill>
              </a:rPr>
              <a:t> خارج </a:t>
            </a:r>
            <a:r>
              <a:rPr lang="fa-IR" sz="2800" dirty="0" err="1">
                <a:solidFill>
                  <a:srgbClr val="FFFF00"/>
                </a:solidFill>
              </a:rPr>
              <a:t>بيمارستان</a:t>
            </a:r>
            <a:r>
              <a:rPr lang="fa-IR" sz="2800" dirty="0"/>
              <a:t> </a:t>
            </a:r>
            <a:endParaRPr lang="en-US" sz="2800" dirty="0"/>
          </a:p>
          <a:p>
            <a:pPr marL="533400" indent="-533400" algn="r" rtl="1" eaLnBrk="1" hangingPunct="1">
              <a:buFont typeface="Wingdings" panose="05000000000000000000" pitchFamily="2" charset="2"/>
              <a:buNone/>
            </a:pPr>
            <a:endParaRPr lang="fa-IR" sz="2800" dirty="0"/>
          </a:p>
          <a:p>
            <a:pPr marL="533400" indent="-533400" algn="r" rtl="1" eaLnBrk="1" hangingPunct="1">
              <a:buFont typeface="Wingdings" panose="05000000000000000000" pitchFamily="2" charset="2"/>
              <a:buAutoNum type="arabicPeriod"/>
            </a:pPr>
            <a:r>
              <a:rPr lang="fa-IR" sz="2800" dirty="0"/>
              <a:t>سرفه </a:t>
            </a:r>
            <a:r>
              <a:rPr lang="fa-IR" sz="2800" dirty="0" err="1"/>
              <a:t>شديد</a:t>
            </a:r>
            <a:r>
              <a:rPr lang="fa-IR" sz="2800" dirty="0"/>
              <a:t> </a:t>
            </a:r>
          </a:p>
          <a:p>
            <a:pPr marL="533400" indent="-533400" algn="r" rtl="1" eaLnBrk="1" hangingPunct="1">
              <a:buFont typeface="Wingdings" panose="05000000000000000000" pitchFamily="2" charset="2"/>
              <a:buAutoNum type="arabicPeriod"/>
            </a:pPr>
            <a:r>
              <a:rPr lang="en-US" sz="2800" dirty="0"/>
              <a:t>BACK Slap 5</a:t>
            </a:r>
          </a:p>
          <a:p>
            <a:pPr marL="533400" indent="-533400" algn="r" rtl="1" eaLnBrk="1" hangingPunct="1">
              <a:buFont typeface="Wingdings" panose="05000000000000000000" pitchFamily="2" charset="2"/>
              <a:buAutoNum type="arabicPeriod"/>
            </a:pPr>
            <a:r>
              <a:rPr lang="en-US" sz="2800" dirty="0" err="1"/>
              <a:t>Himlich</a:t>
            </a:r>
            <a:r>
              <a:rPr lang="en-US" sz="2800" dirty="0"/>
              <a:t> </a:t>
            </a:r>
          </a:p>
          <a:p>
            <a:pPr marL="533400" indent="-533400" algn="r" rtl="1" eaLnBrk="1" hangingPunct="1">
              <a:buFont typeface="Wingdings" panose="05000000000000000000" pitchFamily="2" charset="2"/>
              <a:buAutoNum type="arabicPeriod"/>
            </a:pPr>
            <a:r>
              <a:rPr lang="en-US" sz="2800" dirty="0"/>
              <a:t>Back slaps  5 </a:t>
            </a:r>
          </a:p>
          <a:p>
            <a:pPr marL="533400" indent="-533400" algn="r" rtl="1" eaLnBrk="1" hangingPunct="1">
              <a:buFont typeface="Wingdings" panose="05000000000000000000" pitchFamily="2" charset="2"/>
              <a:buAutoNum type="arabicPeriod"/>
            </a:pPr>
            <a:r>
              <a:rPr lang="en-US" sz="2800" dirty="0" err="1"/>
              <a:t>Himlich</a:t>
            </a:r>
            <a:r>
              <a:rPr lang="en-US" sz="2800" dirty="0"/>
              <a:t> </a:t>
            </a:r>
          </a:p>
          <a:p>
            <a:pPr marL="533400" indent="-533400" algn="r" rtl="1" eaLnBrk="1" hangingPunct="1">
              <a:buFont typeface="Wingdings" panose="05000000000000000000" pitchFamily="2" charset="2"/>
              <a:buNone/>
            </a:pPr>
            <a:endParaRPr lang="en-US" sz="2400" dirty="0"/>
          </a:p>
          <a:p>
            <a:pPr marL="533400" indent="-533400" algn="r" rtl="1" eaLnBrk="1" hangingPunct="1">
              <a:buFont typeface="Wingdings" panose="05000000000000000000" pitchFamily="2" charset="2"/>
              <a:buChar char="l"/>
            </a:pPr>
            <a:endParaRPr lang="en-US" sz="2800" dirty="0"/>
          </a:p>
        </p:txBody>
      </p:sp>
      <p:sp>
        <p:nvSpPr>
          <p:cNvPr id="2" name="Date Placeholder 1"/>
          <p:cNvSpPr>
            <a:spLocks noGrp="1"/>
          </p:cNvSpPr>
          <p:nvPr>
            <p:ph type="dt" sz="half" idx="10"/>
          </p:nvPr>
        </p:nvSpPr>
        <p:spPr/>
        <p:txBody>
          <a:bodyPr/>
          <a:lstStyle/>
          <a:p>
            <a:pPr>
              <a:defRPr/>
            </a:pPr>
            <a:fld id="{0768F477-2124-47FF-A8C7-0D683A434774}" type="datetime1">
              <a:rPr lang="en-US" smtClean="0"/>
              <a:t>6/27/20</a:t>
            </a:fld>
            <a:endParaRPr lang="en-US"/>
          </a:p>
        </p:txBody>
      </p:sp>
      <p:sp>
        <p:nvSpPr>
          <p:cNvPr id="3" name="Footer Placeholder 2"/>
          <p:cNvSpPr>
            <a:spLocks noGrp="1"/>
          </p:cNvSpPr>
          <p:nvPr>
            <p:ph type="ftr" sz="quarter" idx="11"/>
          </p:nvPr>
        </p:nvSpPr>
        <p:spPr/>
        <p:txBody>
          <a:bodyPr/>
          <a:lstStyle/>
          <a:p>
            <a:pPr>
              <a:defRPr/>
            </a:pPr>
            <a:r>
              <a:rPr lang="fa-IR"/>
              <a:t>هوشیاری - اجسام خارجی - فوریت های پرستاری </a:t>
            </a:r>
            <a:endParaRPr lang="en-US"/>
          </a:p>
        </p:txBody>
      </p:sp>
    </p:spTree>
    <p:extLst>
      <p:ext uri="{BB962C8B-B14F-4D97-AF65-F5344CB8AC3E}">
        <p14:creationId xmlns:p14="http://schemas.microsoft.com/office/powerpoint/2010/main" val="28169212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59394"/>
                                        </p:tgtEl>
                                        <p:attrNameLst>
                                          <p:attrName>style.visibility</p:attrName>
                                        </p:attrNameLst>
                                      </p:cBhvr>
                                      <p:to>
                                        <p:strVal val="visible"/>
                                      </p:to>
                                    </p:set>
                                    <p:anim to="" calcmode="lin" valueType="num">
                                      <p:cBhvr>
                                        <p:cTn id="7" dur="1" fill="hold"/>
                                        <p:tgtEl>
                                          <p:spTgt spid="59394"/>
                                        </p:tgtEl>
                                        <p:attrNameLst>
                                          <p:attrName/>
                                        </p:attrNameLst>
                                      </p:cBhvr>
                                    </p:anim>
                                  </p:childTnLst>
                                </p:cTn>
                              </p:par>
                              <p:par>
                                <p:cTn id="8" presetID="21" presetClass="entr" presetSubtype="4" fill="hold" nodeType="withEffect">
                                  <p:stCondLst>
                                    <p:cond delay="1500"/>
                                  </p:stCondLst>
                                  <p:childTnLst>
                                    <p:set>
                                      <p:cBhvr>
                                        <p:cTn id="9" dur="1" fill="hold">
                                          <p:stCondLst>
                                            <p:cond delay="0"/>
                                          </p:stCondLst>
                                        </p:cTn>
                                        <p:tgtEl>
                                          <p:spTgt spid="59399"/>
                                        </p:tgtEl>
                                        <p:attrNameLst>
                                          <p:attrName>style.visibility</p:attrName>
                                        </p:attrNameLst>
                                      </p:cBhvr>
                                      <p:to>
                                        <p:strVal val="visible"/>
                                      </p:to>
                                    </p:set>
                                    <p:animEffect transition="in" filter="wheel(4)">
                                      <p:cBhvr>
                                        <p:cTn id="10" dur="2000"/>
                                        <p:tgtEl>
                                          <p:spTgt spid="59399"/>
                                        </p:tgtEl>
                                      </p:cBhvr>
                                    </p:animEffect>
                                  </p:childTnLst>
                                </p:cTn>
                              </p:par>
                              <p:par>
                                <p:cTn id="11" presetID="13" presetClass="entr" presetSubtype="16" fill="hold" grpId="0" nodeType="withEffect">
                                  <p:stCondLst>
                                    <p:cond delay="3500"/>
                                  </p:stCondLst>
                                  <p:childTnLst>
                                    <p:set>
                                      <p:cBhvr>
                                        <p:cTn id="12" dur="1" fill="hold">
                                          <p:stCondLst>
                                            <p:cond delay="0"/>
                                          </p:stCondLst>
                                        </p:cTn>
                                        <p:tgtEl>
                                          <p:spTgt spid="59398">
                                            <p:txEl>
                                              <p:pRg st="0" end="0"/>
                                            </p:txEl>
                                          </p:spTgt>
                                        </p:tgtEl>
                                        <p:attrNameLst>
                                          <p:attrName>style.visibility</p:attrName>
                                        </p:attrNameLst>
                                      </p:cBhvr>
                                      <p:to>
                                        <p:strVal val="visible"/>
                                      </p:to>
                                    </p:set>
                                    <p:animEffect transition="in" filter="plus(in)">
                                      <p:cBhvr>
                                        <p:cTn id="13" dur="2000"/>
                                        <p:tgtEl>
                                          <p:spTgt spid="59398">
                                            <p:txEl>
                                              <p:pRg st="0" end="0"/>
                                            </p:txEl>
                                          </p:spTgt>
                                        </p:tgtEl>
                                      </p:cBhvr>
                                    </p:animEffect>
                                  </p:childTnLst>
                                </p:cTn>
                              </p:par>
                              <p:par>
                                <p:cTn id="14" presetID="13" presetClass="entr" presetSubtype="16" fill="hold" grpId="0" nodeType="withEffect">
                                  <p:stCondLst>
                                    <p:cond delay="3500"/>
                                  </p:stCondLst>
                                  <p:childTnLst>
                                    <p:set>
                                      <p:cBhvr>
                                        <p:cTn id="15" dur="1" fill="hold">
                                          <p:stCondLst>
                                            <p:cond delay="0"/>
                                          </p:stCondLst>
                                        </p:cTn>
                                        <p:tgtEl>
                                          <p:spTgt spid="59398">
                                            <p:txEl>
                                              <p:pRg st="2" end="2"/>
                                            </p:txEl>
                                          </p:spTgt>
                                        </p:tgtEl>
                                        <p:attrNameLst>
                                          <p:attrName>style.visibility</p:attrName>
                                        </p:attrNameLst>
                                      </p:cBhvr>
                                      <p:to>
                                        <p:strVal val="visible"/>
                                      </p:to>
                                    </p:set>
                                    <p:animEffect transition="in" filter="plus(in)">
                                      <p:cBhvr>
                                        <p:cTn id="16" dur="2000"/>
                                        <p:tgtEl>
                                          <p:spTgt spid="59398">
                                            <p:txEl>
                                              <p:pRg st="2" end="2"/>
                                            </p:txEl>
                                          </p:spTgt>
                                        </p:tgtEl>
                                      </p:cBhvr>
                                    </p:animEffect>
                                  </p:childTnLst>
                                </p:cTn>
                              </p:par>
                              <p:par>
                                <p:cTn id="17" presetID="13" presetClass="entr" presetSubtype="16" fill="hold" grpId="0" nodeType="withEffect">
                                  <p:stCondLst>
                                    <p:cond delay="3500"/>
                                  </p:stCondLst>
                                  <p:childTnLst>
                                    <p:set>
                                      <p:cBhvr>
                                        <p:cTn id="18" dur="1" fill="hold">
                                          <p:stCondLst>
                                            <p:cond delay="0"/>
                                          </p:stCondLst>
                                        </p:cTn>
                                        <p:tgtEl>
                                          <p:spTgt spid="59398">
                                            <p:txEl>
                                              <p:pRg st="3" end="3"/>
                                            </p:txEl>
                                          </p:spTgt>
                                        </p:tgtEl>
                                        <p:attrNameLst>
                                          <p:attrName>style.visibility</p:attrName>
                                        </p:attrNameLst>
                                      </p:cBhvr>
                                      <p:to>
                                        <p:strVal val="visible"/>
                                      </p:to>
                                    </p:set>
                                    <p:animEffect transition="in" filter="plus(in)">
                                      <p:cBhvr>
                                        <p:cTn id="19" dur="2000"/>
                                        <p:tgtEl>
                                          <p:spTgt spid="59398">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3" presetClass="entr" presetSubtype="16" fill="hold" grpId="0" nodeType="clickEffect">
                                  <p:stCondLst>
                                    <p:cond delay="3500"/>
                                  </p:stCondLst>
                                  <p:childTnLst>
                                    <p:set>
                                      <p:cBhvr>
                                        <p:cTn id="23" dur="1" fill="hold">
                                          <p:stCondLst>
                                            <p:cond delay="0"/>
                                          </p:stCondLst>
                                        </p:cTn>
                                        <p:tgtEl>
                                          <p:spTgt spid="59398">
                                            <p:txEl>
                                              <p:pRg st="4" end="4"/>
                                            </p:txEl>
                                          </p:spTgt>
                                        </p:tgtEl>
                                        <p:attrNameLst>
                                          <p:attrName>style.visibility</p:attrName>
                                        </p:attrNameLst>
                                      </p:cBhvr>
                                      <p:to>
                                        <p:strVal val="visible"/>
                                      </p:to>
                                    </p:set>
                                    <p:animEffect transition="in" filter="plus(in)">
                                      <p:cBhvr>
                                        <p:cTn id="24" dur="2000"/>
                                        <p:tgtEl>
                                          <p:spTgt spid="59398">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3" presetClass="entr" presetSubtype="16" fill="hold" grpId="0" nodeType="clickEffect">
                                  <p:stCondLst>
                                    <p:cond delay="3500"/>
                                  </p:stCondLst>
                                  <p:childTnLst>
                                    <p:set>
                                      <p:cBhvr>
                                        <p:cTn id="28" dur="1" fill="hold">
                                          <p:stCondLst>
                                            <p:cond delay="0"/>
                                          </p:stCondLst>
                                        </p:cTn>
                                        <p:tgtEl>
                                          <p:spTgt spid="59398">
                                            <p:txEl>
                                              <p:pRg st="5" end="5"/>
                                            </p:txEl>
                                          </p:spTgt>
                                        </p:tgtEl>
                                        <p:attrNameLst>
                                          <p:attrName>style.visibility</p:attrName>
                                        </p:attrNameLst>
                                      </p:cBhvr>
                                      <p:to>
                                        <p:strVal val="visible"/>
                                      </p:to>
                                    </p:set>
                                    <p:animEffect transition="in" filter="plus(in)">
                                      <p:cBhvr>
                                        <p:cTn id="29" dur="2000"/>
                                        <p:tgtEl>
                                          <p:spTgt spid="59398">
                                            <p:txEl>
                                              <p:pRg st="5" end="5"/>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3" presetClass="entr" presetSubtype="16" fill="hold" grpId="0" nodeType="clickEffect">
                                  <p:stCondLst>
                                    <p:cond delay="3500"/>
                                  </p:stCondLst>
                                  <p:childTnLst>
                                    <p:set>
                                      <p:cBhvr>
                                        <p:cTn id="33" dur="1" fill="hold">
                                          <p:stCondLst>
                                            <p:cond delay="0"/>
                                          </p:stCondLst>
                                        </p:cTn>
                                        <p:tgtEl>
                                          <p:spTgt spid="59398">
                                            <p:txEl>
                                              <p:pRg st="6" end="6"/>
                                            </p:txEl>
                                          </p:spTgt>
                                        </p:tgtEl>
                                        <p:attrNameLst>
                                          <p:attrName>style.visibility</p:attrName>
                                        </p:attrNameLst>
                                      </p:cBhvr>
                                      <p:to>
                                        <p:strVal val="visible"/>
                                      </p:to>
                                    </p:set>
                                    <p:animEffect transition="in" filter="plus(in)">
                                      <p:cBhvr>
                                        <p:cTn id="34" dur="2000"/>
                                        <p:tgtEl>
                                          <p:spTgt spid="5939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8" grpId="0" build="p"/>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normAutofit/>
          </a:bodyPr>
          <a:lstStyle/>
          <a:p>
            <a:pPr>
              <a:defRPr/>
            </a:pPr>
            <a:r>
              <a:rPr lang="fa-IR" dirty="0"/>
              <a:t>ضربه به پشت</a:t>
            </a:r>
            <a:br>
              <a:rPr lang="en-US" dirty="0"/>
            </a:br>
            <a:r>
              <a:rPr lang="en-US" dirty="0"/>
              <a:t>back blow</a:t>
            </a:r>
            <a:r>
              <a:rPr lang="fa-IR" dirty="0"/>
              <a:t> </a:t>
            </a:r>
            <a:endParaRPr lang="en-US" dirty="0"/>
          </a:p>
        </p:txBody>
      </p:sp>
      <p:pic>
        <p:nvPicPr>
          <p:cNvPr id="36866" name="Content Placeholder 6" descr="scan0012.jpg"/>
          <p:cNvPicPr>
            <a:picLocks noGrp="1" noChangeAspect="1"/>
          </p:cNvPicPr>
          <p:nvPr>
            <p:ph idx="1"/>
          </p:nvPr>
        </p:nvPicPr>
        <p:blipFill>
          <a:blip r:embed="rId2"/>
          <a:srcRect l="-49" t="7611" r="56103" b="4041"/>
          <a:stretch>
            <a:fillRect/>
          </a:stretch>
        </p:blipFill>
        <p:spPr>
          <a:xfrm>
            <a:off x="1214414" y="1428736"/>
            <a:ext cx="3357586" cy="4572032"/>
          </a:xfrm>
          <a:prstGeom prst="roundRect">
            <a:avLst>
              <a:gd name="adj" fmla="val 8594"/>
            </a:avLst>
          </a:prstGeom>
          <a:solidFill>
            <a:srgbClr val="FFFFFF">
              <a:shade val="85000"/>
            </a:srgbClr>
          </a:solidFill>
          <a:effectLst>
            <a:reflection blurRad="12700" stA="38000" endPos="28000" dist="5000" dir="5400000" sy="-100000" algn="bl" rotWithShape="0"/>
          </a:effectLst>
        </p:spPr>
      </p:pic>
      <p:sp>
        <p:nvSpPr>
          <p:cNvPr id="2" name="Date Placeholder 1"/>
          <p:cNvSpPr>
            <a:spLocks noGrp="1"/>
          </p:cNvSpPr>
          <p:nvPr>
            <p:ph type="dt" sz="half" idx="10"/>
          </p:nvPr>
        </p:nvSpPr>
        <p:spPr/>
        <p:txBody>
          <a:bodyPr/>
          <a:lstStyle/>
          <a:p>
            <a:pPr>
              <a:defRPr/>
            </a:pPr>
            <a:fld id="{07F705AF-95E8-424F-A0B6-2CF2B49D15BD}" type="datetime1">
              <a:rPr lang="en-US" smtClean="0"/>
              <a:t>6/27/20</a:t>
            </a:fld>
            <a:endParaRPr lang="en-US"/>
          </a:p>
        </p:txBody>
      </p:sp>
      <p:sp>
        <p:nvSpPr>
          <p:cNvPr id="3" name="Footer Placeholder 2"/>
          <p:cNvSpPr>
            <a:spLocks noGrp="1"/>
          </p:cNvSpPr>
          <p:nvPr>
            <p:ph type="ftr" sz="quarter" idx="11"/>
          </p:nvPr>
        </p:nvSpPr>
        <p:spPr/>
        <p:txBody>
          <a:bodyPr/>
          <a:lstStyle/>
          <a:p>
            <a:pPr>
              <a:defRPr/>
            </a:pPr>
            <a:r>
              <a:rPr lang="fa-IR"/>
              <a:t>هوشیاری - اجسام خارجی - فوریت های پرستاری </a:t>
            </a:r>
            <a:endParaRPr lang="en-US"/>
          </a:p>
        </p:txBody>
      </p:sp>
    </p:spTree>
    <p:extLst>
      <p:ext uri="{BB962C8B-B14F-4D97-AF65-F5344CB8AC3E}">
        <p14:creationId xmlns:p14="http://schemas.microsoft.com/office/powerpoint/2010/main" val="2588548862"/>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fa-IR" dirty="0"/>
              <a:t>مانور هیملیچ </a:t>
            </a:r>
            <a:endParaRPr lang="en-US" dirty="0"/>
          </a:p>
        </p:txBody>
      </p:sp>
      <p:pic>
        <p:nvPicPr>
          <p:cNvPr id="4" name="Content Placeholder 6" descr="scan0012.jpg"/>
          <p:cNvPicPr>
            <a:picLocks noGrp="1" noChangeAspect="1"/>
          </p:cNvPicPr>
          <p:nvPr>
            <p:ph idx="1"/>
          </p:nvPr>
        </p:nvPicPr>
        <p:blipFill>
          <a:blip r:embed="rId2"/>
          <a:srcRect l="55343" t="3595" b="16089"/>
          <a:stretch>
            <a:fillRect/>
          </a:stretch>
        </p:blipFill>
        <p:spPr>
          <a:xfrm>
            <a:off x="275148" y="1571405"/>
            <a:ext cx="4947488" cy="4793490"/>
          </a:xfrm>
          <a:prstGeom prst="roundRect">
            <a:avLst>
              <a:gd name="adj" fmla="val 8594"/>
            </a:avLst>
          </a:prstGeom>
          <a:solidFill>
            <a:srgbClr val="FFFFFF">
              <a:shade val="85000"/>
            </a:srgbClr>
          </a:solidFill>
          <a:effectLst>
            <a:reflection blurRad="12700" stA="38000" endPos="28000" dist="5000" dir="5400000" sy="-100000" algn="bl" rotWithShape="0"/>
          </a:effectLst>
        </p:spPr>
      </p:pic>
      <p:sp>
        <p:nvSpPr>
          <p:cNvPr id="3" name="Date Placeholder 2"/>
          <p:cNvSpPr>
            <a:spLocks noGrp="1"/>
          </p:cNvSpPr>
          <p:nvPr>
            <p:ph type="dt" sz="half" idx="10"/>
          </p:nvPr>
        </p:nvSpPr>
        <p:spPr/>
        <p:txBody>
          <a:bodyPr/>
          <a:lstStyle/>
          <a:p>
            <a:pPr>
              <a:defRPr/>
            </a:pPr>
            <a:fld id="{D0E7D59F-F40B-404D-8E3A-242BDBBDCB8D}" type="datetime1">
              <a:rPr lang="en-US" smtClean="0"/>
              <a:t>6/27/20</a:t>
            </a:fld>
            <a:endParaRPr lang="en-US"/>
          </a:p>
        </p:txBody>
      </p:sp>
      <p:sp>
        <p:nvSpPr>
          <p:cNvPr id="5" name="Footer Placeholder 4"/>
          <p:cNvSpPr>
            <a:spLocks noGrp="1"/>
          </p:cNvSpPr>
          <p:nvPr>
            <p:ph type="ftr" sz="quarter" idx="11"/>
          </p:nvPr>
        </p:nvSpPr>
        <p:spPr/>
        <p:txBody>
          <a:bodyPr/>
          <a:lstStyle/>
          <a:p>
            <a:pPr>
              <a:defRPr/>
            </a:pPr>
            <a:r>
              <a:rPr lang="fa-IR"/>
              <a:t>هوشیاری - اجسام خارجی - فوریت های پرستاری </a:t>
            </a:r>
            <a:endParaRPr lang="en-US"/>
          </a:p>
        </p:txBody>
      </p:sp>
    </p:spTree>
    <p:extLst>
      <p:ext uri="{BB962C8B-B14F-4D97-AF65-F5344CB8AC3E}">
        <p14:creationId xmlns:p14="http://schemas.microsoft.com/office/powerpoint/2010/main" val="278949112"/>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a:p>
        </p:txBody>
      </p:sp>
      <p:pic>
        <p:nvPicPr>
          <p:cNvPr id="51203"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57525" y="2853531"/>
            <a:ext cx="2266950" cy="2019300"/>
          </a:xfrm>
        </p:spPr>
      </p:pic>
      <p:sp>
        <p:nvSpPr>
          <p:cNvPr id="3" name="Date Placeholder 2"/>
          <p:cNvSpPr>
            <a:spLocks noGrp="1"/>
          </p:cNvSpPr>
          <p:nvPr>
            <p:ph type="dt" sz="half" idx="10"/>
          </p:nvPr>
        </p:nvSpPr>
        <p:spPr/>
        <p:txBody>
          <a:bodyPr/>
          <a:lstStyle/>
          <a:p>
            <a:pPr>
              <a:defRPr/>
            </a:pPr>
            <a:fld id="{400EBD79-9149-425D-9512-8DCF2A61BEBF}" type="datetime1">
              <a:rPr lang="en-US" smtClean="0"/>
              <a:t>6/27/20</a:t>
            </a:fld>
            <a:endParaRPr lang="en-US"/>
          </a:p>
        </p:txBody>
      </p:sp>
      <p:sp>
        <p:nvSpPr>
          <p:cNvPr id="4" name="Footer Placeholder 3"/>
          <p:cNvSpPr>
            <a:spLocks noGrp="1"/>
          </p:cNvSpPr>
          <p:nvPr>
            <p:ph type="ftr" sz="quarter" idx="11"/>
          </p:nvPr>
        </p:nvSpPr>
        <p:spPr/>
        <p:txBody>
          <a:bodyPr/>
          <a:lstStyle/>
          <a:p>
            <a:pPr>
              <a:defRPr/>
            </a:pPr>
            <a:r>
              <a:rPr lang="fa-IR"/>
              <a:t>هوشیاری - اجسام خارجی - فوریت های پرستاری </a:t>
            </a:r>
            <a:endParaRPr lang="en-US"/>
          </a:p>
        </p:txBody>
      </p:sp>
    </p:spTree>
    <p:extLst>
      <p:ext uri="{BB962C8B-B14F-4D97-AF65-F5344CB8AC3E}">
        <p14:creationId xmlns:p14="http://schemas.microsoft.com/office/powerpoint/2010/main" val="2583082859"/>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a:defRPr/>
            </a:pPr>
            <a:endParaRPr lang="en-US"/>
          </a:p>
        </p:txBody>
      </p:sp>
      <p:pic>
        <p:nvPicPr>
          <p:cNvPr id="52227" name="Content Placeholder 3"/>
          <p:cNvPicPr>
            <a:picLocks noGrp="1" noChangeAspect="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685800" y="1905000"/>
            <a:ext cx="2743200" cy="3200400"/>
          </a:xfrm>
        </p:spPr>
      </p:pic>
      <p:pic>
        <p:nvPicPr>
          <p:cNvPr id="52228" name="Content Placeholder 3"/>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495800" y="1676400"/>
            <a:ext cx="3367088" cy="3189288"/>
          </a:xfrm>
        </p:spPr>
      </p:pic>
      <p:sp>
        <p:nvSpPr>
          <p:cNvPr id="2" name="Date Placeholder 1"/>
          <p:cNvSpPr>
            <a:spLocks noGrp="1"/>
          </p:cNvSpPr>
          <p:nvPr>
            <p:ph type="dt" sz="half" idx="10"/>
          </p:nvPr>
        </p:nvSpPr>
        <p:spPr/>
        <p:txBody>
          <a:bodyPr/>
          <a:lstStyle/>
          <a:p>
            <a:pPr>
              <a:defRPr/>
            </a:pPr>
            <a:fld id="{D887BF05-1502-46BB-8F53-D8BB243FDBE6}" type="datetime1">
              <a:rPr lang="en-US" smtClean="0"/>
              <a:t>6/27/20</a:t>
            </a:fld>
            <a:endParaRPr lang="en-US"/>
          </a:p>
        </p:txBody>
      </p:sp>
      <p:sp>
        <p:nvSpPr>
          <p:cNvPr id="3" name="Footer Placeholder 2"/>
          <p:cNvSpPr>
            <a:spLocks noGrp="1"/>
          </p:cNvSpPr>
          <p:nvPr>
            <p:ph type="ftr" sz="quarter" idx="11"/>
          </p:nvPr>
        </p:nvSpPr>
        <p:spPr/>
        <p:txBody>
          <a:bodyPr/>
          <a:lstStyle/>
          <a:p>
            <a:pPr>
              <a:defRPr/>
            </a:pPr>
            <a:r>
              <a:rPr lang="fa-IR"/>
              <a:t>هوشیاری - اجسام خارجی - فوریت های پرستاری </a:t>
            </a:r>
            <a:endParaRPr lang="en-US"/>
          </a:p>
        </p:txBody>
      </p:sp>
    </p:spTree>
    <p:extLst>
      <p:ext uri="{BB962C8B-B14F-4D97-AF65-F5344CB8AC3E}">
        <p14:creationId xmlns:p14="http://schemas.microsoft.com/office/powerpoint/2010/main" val="4203678219"/>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pPr>
              <a:defRPr/>
            </a:pPr>
            <a:endParaRPr lang="en-US"/>
          </a:p>
        </p:txBody>
      </p:sp>
      <p:pic>
        <p:nvPicPr>
          <p:cNvPr id="53251"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19437" y="2791619"/>
            <a:ext cx="2143125" cy="2143125"/>
          </a:xfrm>
        </p:spPr>
      </p:pic>
      <p:sp>
        <p:nvSpPr>
          <p:cNvPr id="2" name="Date Placeholder 1"/>
          <p:cNvSpPr>
            <a:spLocks noGrp="1"/>
          </p:cNvSpPr>
          <p:nvPr>
            <p:ph type="dt" sz="half" idx="10"/>
          </p:nvPr>
        </p:nvSpPr>
        <p:spPr/>
        <p:txBody>
          <a:bodyPr/>
          <a:lstStyle/>
          <a:p>
            <a:pPr>
              <a:defRPr/>
            </a:pPr>
            <a:fld id="{1BDD614D-619B-4E12-BAE6-1113AE0B9AA3}" type="datetime1">
              <a:rPr lang="en-US" smtClean="0"/>
              <a:t>6/27/20</a:t>
            </a:fld>
            <a:endParaRPr lang="en-US"/>
          </a:p>
        </p:txBody>
      </p:sp>
      <p:sp>
        <p:nvSpPr>
          <p:cNvPr id="3" name="Footer Placeholder 2"/>
          <p:cNvSpPr>
            <a:spLocks noGrp="1"/>
          </p:cNvSpPr>
          <p:nvPr>
            <p:ph type="ftr" sz="quarter" idx="11"/>
          </p:nvPr>
        </p:nvSpPr>
        <p:spPr/>
        <p:txBody>
          <a:bodyPr/>
          <a:lstStyle/>
          <a:p>
            <a:pPr>
              <a:defRPr/>
            </a:pPr>
            <a:r>
              <a:rPr lang="fa-IR"/>
              <a:t>هوشیاری - اجسام خارجی - فوریت های پرستاری </a:t>
            </a:r>
            <a:endParaRPr lang="en-US"/>
          </a:p>
        </p:txBody>
      </p:sp>
    </p:spTree>
    <p:extLst>
      <p:ext uri="{BB962C8B-B14F-4D97-AF65-F5344CB8AC3E}">
        <p14:creationId xmlns:p14="http://schemas.microsoft.com/office/powerpoint/2010/main" val="3104982858"/>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2" name="Rectangle 4"/>
          <p:cNvSpPr>
            <a:spLocks noGrp="1" noChangeArrowheads="1"/>
          </p:cNvSpPr>
          <p:nvPr>
            <p:ph type="title"/>
          </p:nvPr>
        </p:nvSpPr>
        <p:spPr>
          <a:xfrm>
            <a:off x="457200" y="277813"/>
            <a:ext cx="8229600" cy="936625"/>
          </a:xfrm>
        </p:spPr>
        <p:txBody>
          <a:bodyPr/>
          <a:lstStyle/>
          <a:p>
            <a:pPr algn="ctr">
              <a:defRPr/>
            </a:pPr>
            <a:r>
              <a:rPr lang="fa-IR" dirty="0"/>
              <a:t>مانورهیملیچ شکمی</a:t>
            </a:r>
            <a:endParaRPr lang="en-US" dirty="0"/>
          </a:p>
        </p:txBody>
      </p:sp>
      <p:sp>
        <p:nvSpPr>
          <p:cNvPr id="59397" name="Content Placeholder 5"/>
          <p:cNvSpPr>
            <a:spLocks noGrp="1"/>
          </p:cNvSpPr>
          <p:nvPr>
            <p:ph sz="quarter" idx="1"/>
          </p:nvPr>
        </p:nvSpPr>
        <p:spPr>
          <a:xfrm>
            <a:off x="33338" y="4029868"/>
            <a:ext cx="3700462" cy="1331913"/>
          </a:xfrm>
        </p:spPr>
        <p:txBody>
          <a:bodyPr/>
          <a:lstStyle/>
          <a:p>
            <a:pPr algn="r" rtl="1"/>
            <a:r>
              <a:rPr lang="en-US" sz="2000" b="1" dirty="0"/>
              <a:t>ABDOMIANAL THRUST/5</a:t>
            </a:r>
            <a:endParaRPr lang="fa-IR" sz="2000" b="1" dirty="0"/>
          </a:p>
          <a:p>
            <a:pPr algn="r" rtl="1"/>
            <a:r>
              <a:rPr lang="fa-IR" sz="2000" b="1" dirty="0"/>
              <a:t>کاربرد: افراد چاق</a:t>
            </a:r>
          </a:p>
          <a:p>
            <a:pPr algn="r" rtl="1"/>
            <a:r>
              <a:rPr lang="fa-IR" sz="2000" b="1" dirty="0"/>
              <a:t>خیلی چاق: روی قفسه سینه اعمال میگردد </a:t>
            </a:r>
            <a:endParaRPr lang="en-US" sz="2000" b="1" dirty="0"/>
          </a:p>
          <a:p>
            <a:pPr algn="r" rtl="1"/>
            <a:endParaRPr lang="en-US" sz="2000" dirty="0"/>
          </a:p>
        </p:txBody>
      </p:sp>
      <p:pic>
        <p:nvPicPr>
          <p:cNvPr id="59395" name="Picture 8" descr="Image24"/>
          <p:cNvPicPr>
            <a:picLocks noGrp="1" noChangeAspect="1" noChangeArrowheads="1"/>
          </p:cNvPicPr>
          <p:nvPr>
            <p:ph sz="quarter" idx="2"/>
          </p:nvPr>
        </p:nvPicPr>
        <p:blipFill>
          <a:blip r:embed="rId2">
            <a:extLst>
              <a:ext uri="{28A0092B-C50C-407E-A947-70E740481C1C}">
                <a14:useLocalDpi xmlns:a14="http://schemas.microsoft.com/office/drawing/2010/main" val="0"/>
              </a:ext>
            </a:extLst>
          </a:blip>
          <a:srcRect/>
          <a:stretch>
            <a:fillRect/>
          </a:stretch>
        </p:blipFill>
        <p:spPr>
          <a:xfrm>
            <a:off x="4071938" y="1428750"/>
            <a:ext cx="4286250" cy="3786188"/>
          </a:xfrm>
          <a:noFill/>
        </p:spPr>
      </p:pic>
      <p:sp>
        <p:nvSpPr>
          <p:cNvPr id="59396" name="Text Placeholder 4"/>
          <p:cNvSpPr>
            <a:spLocks noGrp="1"/>
          </p:cNvSpPr>
          <p:nvPr>
            <p:ph type="body" sz="half" idx="3"/>
          </p:nvPr>
        </p:nvSpPr>
        <p:spPr>
          <a:xfrm>
            <a:off x="571500" y="5715000"/>
            <a:ext cx="8229600" cy="915988"/>
          </a:xfrm>
        </p:spPr>
        <p:txBody>
          <a:bodyPr/>
          <a:lstStyle/>
          <a:p>
            <a:pPr algn="r" rtl="1">
              <a:buFont typeface="Arial" panose="020B0604020202020204" pitchFamily="34" charset="0"/>
              <a:buChar char="•"/>
            </a:pPr>
            <a:r>
              <a:rPr lang="fa-IR" sz="2800">
                <a:solidFill>
                  <a:srgbClr val="FFCC66"/>
                </a:solidFill>
              </a:rPr>
              <a:t>این مانور 5 بار وهر بار به فاصله 5-3 ثانیه اجراء میگردد</a:t>
            </a:r>
            <a:endParaRPr lang="en-US" sz="2800">
              <a:solidFill>
                <a:srgbClr val="FFCC66"/>
              </a:solidFill>
            </a:endParaRPr>
          </a:p>
        </p:txBody>
      </p:sp>
      <p:sp>
        <p:nvSpPr>
          <p:cNvPr id="2" name="Date Placeholder 1"/>
          <p:cNvSpPr>
            <a:spLocks noGrp="1"/>
          </p:cNvSpPr>
          <p:nvPr>
            <p:ph type="dt" sz="half" idx="10"/>
          </p:nvPr>
        </p:nvSpPr>
        <p:spPr/>
        <p:txBody>
          <a:bodyPr/>
          <a:lstStyle/>
          <a:p>
            <a:pPr>
              <a:defRPr/>
            </a:pPr>
            <a:fld id="{B1DABCD9-92D5-40CA-869B-E9ACFC6DB737}" type="datetime1">
              <a:rPr lang="en-US" smtClean="0"/>
              <a:t>6/27/20</a:t>
            </a:fld>
            <a:endParaRPr lang="en-US"/>
          </a:p>
        </p:txBody>
      </p:sp>
      <p:sp>
        <p:nvSpPr>
          <p:cNvPr id="3" name="Footer Placeholder 2"/>
          <p:cNvSpPr>
            <a:spLocks noGrp="1"/>
          </p:cNvSpPr>
          <p:nvPr>
            <p:ph type="ftr" sz="quarter" idx="11"/>
          </p:nvPr>
        </p:nvSpPr>
        <p:spPr/>
        <p:txBody>
          <a:bodyPr/>
          <a:lstStyle/>
          <a:p>
            <a:pPr>
              <a:defRPr/>
            </a:pPr>
            <a:r>
              <a:rPr lang="fa-IR"/>
              <a:t>هوشیاری - اجسام خارجی - فوریت های پرستاری </a:t>
            </a:r>
            <a:endParaRPr lang="en-US"/>
          </a:p>
        </p:txBody>
      </p:sp>
    </p:spTree>
    <p:extLst>
      <p:ext uri="{BB962C8B-B14F-4D97-AF65-F5344CB8AC3E}">
        <p14:creationId xmlns:p14="http://schemas.microsoft.com/office/powerpoint/2010/main" val="23573368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endParaRPr lang="en-US"/>
          </a:p>
        </p:txBody>
      </p:sp>
      <p:sp>
        <p:nvSpPr>
          <p:cNvPr id="11" name="Text Placeholder 10"/>
          <p:cNvSpPr>
            <a:spLocks noGrp="1"/>
          </p:cNvSpPr>
          <p:nvPr>
            <p:ph type="body" idx="1"/>
          </p:nvPr>
        </p:nvSpPr>
        <p:spPr/>
        <p:txBody>
          <a:bodyPr/>
          <a:lstStyle/>
          <a:p>
            <a:endParaRPr lang="en-US"/>
          </a:p>
        </p:txBody>
      </p:sp>
      <p:sp>
        <p:nvSpPr>
          <p:cNvPr id="12" name="Text Placeholder 11"/>
          <p:cNvSpPr>
            <a:spLocks noGrp="1"/>
          </p:cNvSpPr>
          <p:nvPr>
            <p:ph type="body" sz="half" idx="3"/>
          </p:nvPr>
        </p:nvSpPr>
        <p:spPr/>
        <p:txBody>
          <a:bodyPr/>
          <a:lstStyle/>
          <a:p>
            <a:endParaRPr lang="en-US"/>
          </a:p>
        </p:txBody>
      </p:sp>
      <p:pic>
        <p:nvPicPr>
          <p:cNvPr id="7" name="Content Placeholder 6"/>
          <p:cNvPicPr>
            <a:picLocks noGrp="1"/>
          </p:cNvPicPr>
          <p:nvPr>
            <p:ph sz="quarter" idx="2"/>
          </p:nvPr>
        </p:nvPicPr>
        <p:blipFill>
          <a:blip r:embed="rId2"/>
          <a:stretch>
            <a:fillRect/>
          </a:stretch>
        </p:blipFill>
        <p:spPr>
          <a:xfrm>
            <a:off x="1567656" y="2683669"/>
            <a:ext cx="1819275" cy="1609725"/>
          </a:xfrm>
          <a:prstGeom prst="rect">
            <a:avLst/>
          </a:prstGeom>
        </p:spPr>
      </p:pic>
      <p:sp>
        <p:nvSpPr>
          <p:cNvPr id="13" name="Content Placeholder 12"/>
          <p:cNvSpPr>
            <a:spLocks noGrp="1"/>
          </p:cNvSpPr>
          <p:nvPr>
            <p:ph sz="quarter" idx="4"/>
          </p:nvPr>
        </p:nvSpPr>
        <p:spPr/>
        <p:txBody>
          <a:bodyPr/>
          <a:lstStyle/>
          <a:p>
            <a:endParaRPr lang="en-US"/>
          </a:p>
        </p:txBody>
      </p:sp>
      <p:sp>
        <p:nvSpPr>
          <p:cNvPr id="6" name="Footer Placeholder 5"/>
          <p:cNvSpPr>
            <a:spLocks noGrp="1"/>
          </p:cNvSpPr>
          <p:nvPr>
            <p:ph type="ftr" sz="quarter" idx="11"/>
          </p:nvPr>
        </p:nvSpPr>
        <p:spPr/>
        <p:txBody>
          <a:bodyPr/>
          <a:lstStyle/>
          <a:p>
            <a:pPr>
              <a:defRPr/>
            </a:pPr>
            <a:r>
              <a:rPr lang="fa-IR"/>
              <a:t>هوشیاری - اجسام خارجی - فوریت های پرستاری </a:t>
            </a:r>
            <a:endParaRPr lang="en-US"/>
          </a:p>
        </p:txBody>
      </p:sp>
      <p:pic>
        <p:nvPicPr>
          <p:cNvPr id="9" name="Picture 8"/>
          <p:cNvPicPr/>
          <p:nvPr/>
        </p:nvPicPr>
        <p:blipFill>
          <a:blip r:embed="rId3"/>
          <a:stretch>
            <a:fillRect/>
          </a:stretch>
        </p:blipFill>
        <p:spPr>
          <a:xfrm>
            <a:off x="4975647" y="2497792"/>
            <a:ext cx="2747275" cy="2653840"/>
          </a:xfrm>
          <a:prstGeom prst="rect">
            <a:avLst/>
          </a:prstGeom>
        </p:spPr>
      </p:pic>
    </p:spTree>
    <p:extLst>
      <p:ext uri="{BB962C8B-B14F-4D97-AF65-F5344CB8AC3E}">
        <p14:creationId xmlns:p14="http://schemas.microsoft.com/office/powerpoint/2010/main" val="1527603149"/>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CHEST- THRUST</a:t>
            </a:r>
          </a:p>
        </p:txBody>
      </p:sp>
      <p:pic>
        <p:nvPicPr>
          <p:cNvPr id="60418" name="Picture 5" descr="Image26"/>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a:xfrm>
            <a:off x="1676400" y="1981200"/>
            <a:ext cx="4038600" cy="3962400"/>
          </a:xfrm>
          <a:noFill/>
        </p:spPr>
      </p:pic>
      <p:sp>
        <p:nvSpPr>
          <p:cNvPr id="3" name="Date Placeholder 2"/>
          <p:cNvSpPr>
            <a:spLocks noGrp="1"/>
          </p:cNvSpPr>
          <p:nvPr>
            <p:ph type="dt" sz="half" idx="10"/>
          </p:nvPr>
        </p:nvSpPr>
        <p:spPr/>
        <p:txBody>
          <a:bodyPr/>
          <a:lstStyle/>
          <a:p>
            <a:pPr>
              <a:defRPr/>
            </a:pPr>
            <a:fld id="{BE634FE5-E30F-414F-950B-495214997DBE}" type="datetime1">
              <a:rPr lang="en-US" smtClean="0"/>
              <a:t>6/27/20</a:t>
            </a:fld>
            <a:endParaRPr lang="en-US"/>
          </a:p>
        </p:txBody>
      </p:sp>
      <p:sp>
        <p:nvSpPr>
          <p:cNvPr id="4" name="Footer Placeholder 3"/>
          <p:cNvSpPr>
            <a:spLocks noGrp="1"/>
          </p:cNvSpPr>
          <p:nvPr>
            <p:ph type="ftr" sz="quarter" idx="11"/>
          </p:nvPr>
        </p:nvSpPr>
        <p:spPr/>
        <p:txBody>
          <a:bodyPr/>
          <a:lstStyle/>
          <a:p>
            <a:pPr>
              <a:defRPr/>
            </a:pPr>
            <a:r>
              <a:rPr lang="fa-IR"/>
              <a:t>هوشیاری - اجسام خارجی - فوریت های پرستاری </a:t>
            </a:r>
            <a:endParaRPr lang="en-US"/>
          </a:p>
        </p:txBody>
      </p:sp>
    </p:spTree>
    <p:extLst>
      <p:ext uri="{BB962C8B-B14F-4D97-AF65-F5344CB8AC3E}">
        <p14:creationId xmlns:p14="http://schemas.microsoft.com/office/powerpoint/2010/main" val="2985170032"/>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a:defRPr/>
            </a:pPr>
            <a:r>
              <a:rPr lang="fa-IR" dirty="0"/>
              <a:t>مانور هیملیچ در کودکان ( 1 سال به بالا )  </a:t>
            </a:r>
            <a:endParaRPr lang="en-US" dirty="0"/>
          </a:p>
        </p:txBody>
      </p:sp>
      <p:pic>
        <p:nvPicPr>
          <p:cNvPr id="54275" name="Picture 5" descr="Image31a"/>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838200" y="1654175"/>
            <a:ext cx="3019425" cy="4530725"/>
          </a:xfrm>
          <a:noFill/>
        </p:spPr>
      </p:pic>
      <p:sp>
        <p:nvSpPr>
          <p:cNvPr id="2" name="Date Placeholder 1"/>
          <p:cNvSpPr>
            <a:spLocks noGrp="1"/>
          </p:cNvSpPr>
          <p:nvPr>
            <p:ph type="dt" sz="half" idx="10"/>
          </p:nvPr>
        </p:nvSpPr>
        <p:spPr/>
        <p:txBody>
          <a:bodyPr/>
          <a:lstStyle/>
          <a:p>
            <a:pPr>
              <a:defRPr/>
            </a:pPr>
            <a:fld id="{96A3B373-2442-4CC1-92A4-889FD0342319}" type="datetime1">
              <a:rPr lang="en-US" smtClean="0"/>
              <a:t>6/27/20</a:t>
            </a:fld>
            <a:endParaRPr lang="en-US"/>
          </a:p>
        </p:txBody>
      </p:sp>
      <p:sp>
        <p:nvSpPr>
          <p:cNvPr id="4" name="Footer Placeholder 3"/>
          <p:cNvSpPr>
            <a:spLocks noGrp="1"/>
          </p:cNvSpPr>
          <p:nvPr>
            <p:ph type="ftr" sz="quarter" idx="11"/>
          </p:nvPr>
        </p:nvSpPr>
        <p:spPr/>
        <p:txBody>
          <a:bodyPr/>
          <a:lstStyle/>
          <a:p>
            <a:pPr>
              <a:defRPr/>
            </a:pPr>
            <a:r>
              <a:rPr lang="fa-IR"/>
              <a:t>هوشیاری - اجسام خارجی - فوریت های پرستاری </a:t>
            </a:r>
            <a:endParaRPr lang="en-US"/>
          </a:p>
        </p:txBody>
      </p:sp>
      <p:pic>
        <p:nvPicPr>
          <p:cNvPr id="6" name="Content Placeholder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057400"/>
            <a:ext cx="3429000" cy="3081338"/>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0579224"/>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a:p>
        </p:txBody>
      </p:sp>
      <p:pic>
        <p:nvPicPr>
          <p:cNvPr id="56323"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86000" y="2339181"/>
            <a:ext cx="3810000" cy="3048000"/>
          </a:xfrm>
        </p:spPr>
      </p:pic>
      <p:sp>
        <p:nvSpPr>
          <p:cNvPr id="3" name="Date Placeholder 2"/>
          <p:cNvSpPr>
            <a:spLocks noGrp="1"/>
          </p:cNvSpPr>
          <p:nvPr>
            <p:ph type="dt" sz="half" idx="10"/>
          </p:nvPr>
        </p:nvSpPr>
        <p:spPr/>
        <p:txBody>
          <a:bodyPr/>
          <a:lstStyle/>
          <a:p>
            <a:pPr>
              <a:defRPr/>
            </a:pPr>
            <a:fld id="{609EB6BB-C149-4E87-8093-F208EF1B3B59}" type="datetime1">
              <a:rPr lang="en-US" smtClean="0"/>
              <a:t>6/27/20</a:t>
            </a:fld>
            <a:endParaRPr lang="en-US"/>
          </a:p>
        </p:txBody>
      </p:sp>
      <p:sp>
        <p:nvSpPr>
          <p:cNvPr id="4" name="Footer Placeholder 3"/>
          <p:cNvSpPr>
            <a:spLocks noGrp="1"/>
          </p:cNvSpPr>
          <p:nvPr>
            <p:ph type="ftr" sz="quarter" idx="11"/>
          </p:nvPr>
        </p:nvSpPr>
        <p:spPr/>
        <p:txBody>
          <a:bodyPr/>
          <a:lstStyle/>
          <a:p>
            <a:pPr>
              <a:defRPr/>
            </a:pPr>
            <a:r>
              <a:rPr lang="fa-IR"/>
              <a:t>هوشیاری - اجسام خارجی - فوریت های پرستاری </a:t>
            </a:r>
            <a:endParaRPr lang="en-US"/>
          </a:p>
        </p:txBody>
      </p:sp>
    </p:spTree>
    <p:extLst>
      <p:ext uri="{BB962C8B-B14F-4D97-AF65-F5344CB8AC3E}">
        <p14:creationId xmlns:p14="http://schemas.microsoft.com/office/powerpoint/2010/main" val="3345698726"/>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fa-IR" dirty="0"/>
              <a:t>در نوزادان </a:t>
            </a:r>
            <a:endParaRPr lang="en-US" dirty="0"/>
          </a:p>
        </p:txBody>
      </p:sp>
      <p:pic>
        <p:nvPicPr>
          <p:cNvPr id="57347"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95612" y="2905919"/>
            <a:ext cx="2390775" cy="1914525"/>
          </a:xfrm>
        </p:spPr>
      </p:pic>
      <p:sp>
        <p:nvSpPr>
          <p:cNvPr id="3" name="Date Placeholder 2"/>
          <p:cNvSpPr>
            <a:spLocks noGrp="1"/>
          </p:cNvSpPr>
          <p:nvPr>
            <p:ph type="dt" sz="half" idx="10"/>
          </p:nvPr>
        </p:nvSpPr>
        <p:spPr/>
        <p:txBody>
          <a:bodyPr/>
          <a:lstStyle/>
          <a:p>
            <a:pPr>
              <a:defRPr/>
            </a:pPr>
            <a:fld id="{B35ECC49-3C6B-4FA5-A368-74DC1EADBC58}" type="datetime1">
              <a:rPr lang="en-US" smtClean="0"/>
              <a:t>6/27/20</a:t>
            </a:fld>
            <a:endParaRPr lang="en-US"/>
          </a:p>
        </p:txBody>
      </p:sp>
      <p:sp>
        <p:nvSpPr>
          <p:cNvPr id="4" name="Footer Placeholder 3"/>
          <p:cNvSpPr>
            <a:spLocks noGrp="1"/>
          </p:cNvSpPr>
          <p:nvPr>
            <p:ph type="ftr" sz="quarter" idx="11"/>
          </p:nvPr>
        </p:nvSpPr>
        <p:spPr/>
        <p:txBody>
          <a:bodyPr/>
          <a:lstStyle/>
          <a:p>
            <a:pPr>
              <a:defRPr/>
            </a:pPr>
            <a:r>
              <a:rPr lang="fa-IR"/>
              <a:t>هوشیاری - اجسام خارجی - فوریت های پرستاری </a:t>
            </a:r>
            <a:endParaRPr lang="en-US"/>
          </a:p>
        </p:txBody>
      </p:sp>
    </p:spTree>
    <p:extLst>
      <p:ext uri="{BB962C8B-B14F-4D97-AF65-F5344CB8AC3E}">
        <p14:creationId xmlns:p14="http://schemas.microsoft.com/office/powerpoint/2010/main" val="202089764"/>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50" name="Rectangle 6"/>
          <p:cNvSpPr>
            <a:spLocks noGrp="1" noChangeArrowheads="1"/>
          </p:cNvSpPr>
          <p:nvPr>
            <p:ph type="title"/>
          </p:nvPr>
        </p:nvSpPr>
        <p:spPr/>
        <p:txBody>
          <a:bodyPr/>
          <a:lstStyle/>
          <a:p>
            <a:pPr algn="r" rtl="1">
              <a:defRPr/>
            </a:pPr>
            <a:r>
              <a:rPr lang="fa-IR" sz="3600" dirty="0"/>
              <a:t>اجسام خارجی در راه هوایی نوزادان </a:t>
            </a:r>
            <a:endParaRPr lang="en-US" sz="3600" dirty="0"/>
          </a:p>
        </p:txBody>
      </p:sp>
      <p:pic>
        <p:nvPicPr>
          <p:cNvPr id="58371" name="Picture 5" descr="Image32a"/>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tretch>
            <a:fillRect/>
          </a:stretch>
        </p:blipFill>
        <p:spPr>
          <a:xfrm>
            <a:off x="666750" y="2401094"/>
            <a:ext cx="3238500" cy="2924175"/>
          </a:xfrm>
          <a:noFill/>
        </p:spPr>
      </p:pic>
      <p:pic>
        <p:nvPicPr>
          <p:cNvPr id="58372" name="Picture 8" descr="Image32b"/>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a:xfrm>
            <a:off x="4471987" y="2553494"/>
            <a:ext cx="3248025" cy="2619375"/>
          </a:xfrm>
          <a:noFill/>
        </p:spPr>
      </p:pic>
      <p:sp>
        <p:nvSpPr>
          <p:cNvPr id="2" name="Date Placeholder 1"/>
          <p:cNvSpPr>
            <a:spLocks noGrp="1"/>
          </p:cNvSpPr>
          <p:nvPr>
            <p:ph type="dt" sz="half" idx="10"/>
          </p:nvPr>
        </p:nvSpPr>
        <p:spPr/>
        <p:txBody>
          <a:bodyPr/>
          <a:lstStyle/>
          <a:p>
            <a:pPr>
              <a:defRPr/>
            </a:pPr>
            <a:fld id="{F50F9E9F-4280-4F52-B59C-6F46EE67CA6A}" type="datetime1">
              <a:rPr lang="en-US" smtClean="0"/>
              <a:t>6/27/20</a:t>
            </a:fld>
            <a:endParaRPr lang="en-US"/>
          </a:p>
        </p:txBody>
      </p:sp>
      <p:sp>
        <p:nvSpPr>
          <p:cNvPr id="3" name="Footer Placeholder 2"/>
          <p:cNvSpPr>
            <a:spLocks noGrp="1"/>
          </p:cNvSpPr>
          <p:nvPr>
            <p:ph type="ftr" sz="quarter" idx="11"/>
          </p:nvPr>
        </p:nvSpPr>
        <p:spPr/>
        <p:txBody>
          <a:bodyPr/>
          <a:lstStyle/>
          <a:p>
            <a:pPr>
              <a:defRPr/>
            </a:pPr>
            <a:r>
              <a:rPr lang="fa-IR"/>
              <a:t>هوشیاری - اجسام خارجی - فوریت های پرستاری </a:t>
            </a:r>
            <a:endParaRPr lang="en-US"/>
          </a:p>
        </p:txBody>
      </p:sp>
    </p:spTree>
    <p:extLst>
      <p:ext uri="{BB962C8B-B14F-4D97-AF65-F5344CB8AC3E}">
        <p14:creationId xmlns:p14="http://schemas.microsoft.com/office/powerpoint/2010/main" val="3150906050"/>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fa-IR" dirty="0"/>
              <a:t>انسداد راه هوایی در فوریت های پزشکی  </a:t>
            </a:r>
            <a:endParaRPr lang="en-US" dirty="0"/>
          </a:p>
        </p:txBody>
      </p:sp>
      <p:sp>
        <p:nvSpPr>
          <p:cNvPr id="3" name="Content Placeholder 2"/>
          <p:cNvSpPr>
            <a:spLocks noGrp="1"/>
          </p:cNvSpPr>
          <p:nvPr>
            <p:ph idx="1"/>
          </p:nvPr>
        </p:nvSpPr>
        <p:spPr/>
        <p:txBody>
          <a:bodyPr/>
          <a:lstStyle/>
          <a:p>
            <a:pPr marL="660400" indent="-660400" algn="r" rtl="1" eaLnBrk="1" hangingPunct="1">
              <a:lnSpc>
                <a:spcPct val="90000"/>
              </a:lnSpc>
              <a:buFont typeface="Wingdings" pitchFamily="2" charset="2"/>
              <a:buAutoNum type="arabicParenR"/>
              <a:defRPr/>
            </a:pPr>
            <a:endParaRPr lang="fa-IR" sz="2000" b="1" dirty="0"/>
          </a:p>
          <a:p>
            <a:pPr marL="1035050" lvl="1" indent="-577850" algn="r" rtl="1" eaLnBrk="1" hangingPunct="1">
              <a:lnSpc>
                <a:spcPct val="90000"/>
              </a:lnSpc>
              <a:buFont typeface="Wingdings" pitchFamily="2" charset="2"/>
              <a:buAutoNum type="romanLcPeriod"/>
              <a:defRPr/>
            </a:pPr>
            <a:r>
              <a:rPr lang="fa-IR" sz="1800" b="1" dirty="0"/>
              <a:t>    وضعیت مناسب </a:t>
            </a:r>
            <a:endParaRPr lang="en-US" sz="1800" b="1" dirty="0"/>
          </a:p>
          <a:p>
            <a:pPr marL="1035050" lvl="1" indent="-577850" algn="r" rtl="1" eaLnBrk="1" hangingPunct="1">
              <a:lnSpc>
                <a:spcPct val="90000"/>
              </a:lnSpc>
              <a:buFont typeface="Wingdings" pitchFamily="2" charset="2"/>
              <a:buAutoNum type="romanLcPeriod"/>
              <a:defRPr/>
            </a:pPr>
            <a:endParaRPr lang="fa-IR" sz="1800" b="1" dirty="0"/>
          </a:p>
          <a:p>
            <a:pPr marL="1035050" lvl="1" indent="-577850" algn="r" rtl="1" eaLnBrk="1" hangingPunct="1">
              <a:lnSpc>
                <a:spcPct val="90000"/>
              </a:lnSpc>
              <a:buFont typeface="Wingdings" pitchFamily="2" charset="2"/>
              <a:buAutoNum type="romanLcPeriod"/>
              <a:defRPr/>
            </a:pPr>
            <a:r>
              <a:rPr lang="fa-IR" sz="1800" b="1" dirty="0"/>
              <a:t>خارج کردن جسم خارجی </a:t>
            </a:r>
            <a:endParaRPr lang="en-US" sz="1800" b="1" dirty="0"/>
          </a:p>
          <a:p>
            <a:pPr marL="1035050" lvl="1" indent="-577850" algn="r" rtl="1" eaLnBrk="1" hangingPunct="1">
              <a:lnSpc>
                <a:spcPct val="90000"/>
              </a:lnSpc>
              <a:buFont typeface="Wingdings" pitchFamily="2" charset="2"/>
              <a:buAutoNum type="romanLcPeriod"/>
              <a:defRPr/>
            </a:pPr>
            <a:endParaRPr lang="fa-IR" sz="1800" b="1" dirty="0"/>
          </a:p>
          <a:p>
            <a:pPr marL="1035050" lvl="1" indent="-577850" algn="r" rtl="1" eaLnBrk="1" hangingPunct="1">
              <a:lnSpc>
                <a:spcPct val="90000"/>
              </a:lnSpc>
              <a:buFont typeface="Wingdings" pitchFamily="2" charset="2"/>
              <a:buAutoNum type="romanLcPeriod"/>
              <a:defRPr/>
            </a:pPr>
            <a:r>
              <a:rPr lang="fa-IR" sz="1800" b="1" dirty="0"/>
              <a:t>راه هوایی مصنوعی </a:t>
            </a:r>
            <a:endParaRPr lang="en-US" sz="1800" b="1" dirty="0"/>
          </a:p>
          <a:p>
            <a:pPr marL="1035050" lvl="1" indent="-577850" algn="r" rtl="1" eaLnBrk="1" hangingPunct="1">
              <a:lnSpc>
                <a:spcPct val="90000"/>
              </a:lnSpc>
              <a:buFont typeface="Wingdings" pitchFamily="2" charset="2"/>
              <a:buAutoNum type="romanLcPeriod"/>
              <a:defRPr/>
            </a:pPr>
            <a:endParaRPr lang="fa-IR" sz="1800" b="1" dirty="0"/>
          </a:p>
          <a:p>
            <a:pPr marL="1035050" lvl="1" indent="-577850" algn="r" rtl="1" eaLnBrk="1" hangingPunct="1">
              <a:lnSpc>
                <a:spcPct val="90000"/>
              </a:lnSpc>
              <a:buFont typeface="Wingdings" pitchFamily="2" charset="2"/>
              <a:buAutoNum type="romanLcPeriod"/>
              <a:defRPr/>
            </a:pPr>
            <a:r>
              <a:rPr lang="en-US" sz="1800" b="1" dirty="0"/>
              <a:t>ETT, LMA,…</a:t>
            </a:r>
          </a:p>
          <a:p>
            <a:pPr marL="1035050" lvl="1" indent="-577850" algn="r" rtl="1" eaLnBrk="1" hangingPunct="1">
              <a:lnSpc>
                <a:spcPct val="90000"/>
              </a:lnSpc>
              <a:buFont typeface="Wingdings" pitchFamily="2" charset="2"/>
              <a:buAutoNum type="romanLcPeriod"/>
              <a:defRPr/>
            </a:pPr>
            <a:endParaRPr lang="en-US" sz="1800" b="1" dirty="0"/>
          </a:p>
          <a:p>
            <a:pPr marL="1035050" lvl="1" indent="-577850" algn="r" rtl="1" eaLnBrk="1" hangingPunct="1">
              <a:lnSpc>
                <a:spcPct val="90000"/>
              </a:lnSpc>
              <a:buFont typeface="Wingdings" pitchFamily="2" charset="2"/>
              <a:buAutoNum type="romanLcPeriod"/>
              <a:defRPr/>
            </a:pPr>
            <a:r>
              <a:rPr lang="en-US" sz="1800" b="1" dirty="0"/>
              <a:t>NEEDLE-CRICHOTHYROIDTOMY </a:t>
            </a:r>
          </a:p>
          <a:p>
            <a:pPr marL="1035050" lvl="1" indent="-577850" algn="r" rtl="1" eaLnBrk="1" hangingPunct="1">
              <a:lnSpc>
                <a:spcPct val="90000"/>
              </a:lnSpc>
              <a:buFont typeface="Wingdings" pitchFamily="2" charset="2"/>
              <a:buAutoNum type="romanLcPeriod"/>
              <a:defRPr/>
            </a:pPr>
            <a:endParaRPr lang="en-US" sz="1800" b="1" dirty="0"/>
          </a:p>
          <a:p>
            <a:pPr marL="1035050" lvl="1" indent="-577850" algn="r" rtl="1" eaLnBrk="1" hangingPunct="1">
              <a:lnSpc>
                <a:spcPct val="90000"/>
              </a:lnSpc>
              <a:buFont typeface="Wingdings" pitchFamily="2" charset="2"/>
              <a:buAutoNum type="romanLcPeriod"/>
              <a:defRPr/>
            </a:pPr>
            <a:r>
              <a:rPr lang="en-US" sz="1800" b="1" dirty="0"/>
              <a:t>SUCTIONING</a:t>
            </a:r>
          </a:p>
          <a:p>
            <a:pPr algn="r" rtl="1" eaLnBrk="1" hangingPunct="1">
              <a:defRPr/>
            </a:pPr>
            <a:endParaRPr lang="en-US" dirty="0"/>
          </a:p>
        </p:txBody>
      </p:sp>
      <p:sp>
        <p:nvSpPr>
          <p:cNvPr id="4" name="Date Placeholder 3"/>
          <p:cNvSpPr>
            <a:spLocks noGrp="1"/>
          </p:cNvSpPr>
          <p:nvPr>
            <p:ph type="dt" sz="half" idx="10"/>
          </p:nvPr>
        </p:nvSpPr>
        <p:spPr/>
        <p:txBody>
          <a:bodyPr/>
          <a:lstStyle/>
          <a:p>
            <a:pPr>
              <a:defRPr/>
            </a:pPr>
            <a:fld id="{5900BB67-92D2-4385-B68F-D4BEEA33CF36}" type="datetime1">
              <a:rPr lang="en-US" smtClean="0"/>
              <a:t>6/27/20</a:t>
            </a:fld>
            <a:endParaRPr lang="en-US"/>
          </a:p>
        </p:txBody>
      </p:sp>
      <p:sp>
        <p:nvSpPr>
          <p:cNvPr id="5" name="Footer Placeholder 4"/>
          <p:cNvSpPr>
            <a:spLocks noGrp="1"/>
          </p:cNvSpPr>
          <p:nvPr>
            <p:ph type="ftr" sz="quarter" idx="11"/>
          </p:nvPr>
        </p:nvSpPr>
        <p:spPr/>
        <p:txBody>
          <a:bodyPr/>
          <a:lstStyle/>
          <a:p>
            <a:pPr>
              <a:defRPr/>
            </a:pPr>
            <a:r>
              <a:rPr lang="fa-IR"/>
              <a:t>هوشیاری - اجسام خارجی - فوریت های پرستاری </a:t>
            </a:r>
            <a:endParaRPr lang="en-US"/>
          </a:p>
        </p:txBody>
      </p:sp>
    </p:spTree>
    <p:extLst>
      <p:ext uri="{BB962C8B-B14F-4D97-AF65-F5344CB8AC3E}">
        <p14:creationId xmlns:p14="http://schemas.microsoft.com/office/powerpoint/2010/main" val="2836812299"/>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787400"/>
          </a:xfrm>
        </p:spPr>
        <p:txBody>
          <a:bodyPr>
            <a:noAutofit/>
          </a:bodyPr>
          <a:lstStyle/>
          <a:p>
            <a:pPr lvl="1" algn="ctr">
              <a:defRPr/>
            </a:pPr>
            <a:br>
              <a:rPr lang="en-US" sz="2000" b="1" dirty="0"/>
            </a:br>
            <a:br>
              <a:rPr lang="en-US" sz="2000" b="1" dirty="0"/>
            </a:br>
            <a:br>
              <a:rPr lang="en-US" sz="2000" b="1" dirty="0"/>
            </a:br>
            <a:br>
              <a:rPr lang="en-US" sz="2000" b="1" dirty="0"/>
            </a:br>
            <a:br>
              <a:rPr lang="en-US" sz="2000" b="1" dirty="0"/>
            </a:br>
            <a:br>
              <a:rPr lang="en-US" sz="2000" b="1" dirty="0"/>
            </a:br>
            <a:br>
              <a:rPr lang="en-US" sz="2000" b="1" dirty="0"/>
            </a:br>
            <a:br>
              <a:rPr lang="en-US" sz="2000" b="1" dirty="0"/>
            </a:br>
            <a:br>
              <a:rPr lang="en-US" sz="2000" b="1" dirty="0"/>
            </a:br>
            <a:br>
              <a:rPr lang="en-US" sz="2000" b="1" dirty="0"/>
            </a:br>
            <a:br>
              <a:rPr lang="en-US" sz="2000" b="1" dirty="0"/>
            </a:br>
            <a:br>
              <a:rPr lang="en-US" sz="2000" b="1" dirty="0"/>
            </a:br>
            <a:br>
              <a:rPr lang="en-US" sz="2000" b="1" dirty="0"/>
            </a:br>
            <a:br>
              <a:rPr lang="en-US" sz="2000" b="1" dirty="0"/>
            </a:br>
            <a:br>
              <a:rPr lang="en-US" sz="2000" b="1" dirty="0"/>
            </a:br>
            <a:r>
              <a:rPr lang="en-US" sz="2000" b="1" dirty="0"/>
              <a:t>NEEDLE-CRICHOTHYROIDTOMY </a:t>
            </a:r>
            <a:br>
              <a:rPr lang="en-US" sz="2000" b="1" dirty="0"/>
            </a:br>
            <a:endParaRPr lang="en-US" sz="4800" dirty="0"/>
          </a:p>
        </p:txBody>
      </p:sp>
      <p:pic>
        <p:nvPicPr>
          <p:cNvPr id="62467"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86000" y="2339181"/>
            <a:ext cx="3810000" cy="3048000"/>
          </a:xfrm>
        </p:spPr>
      </p:pic>
      <p:sp>
        <p:nvSpPr>
          <p:cNvPr id="3" name="Date Placeholder 2"/>
          <p:cNvSpPr>
            <a:spLocks noGrp="1"/>
          </p:cNvSpPr>
          <p:nvPr>
            <p:ph type="dt" sz="half" idx="10"/>
          </p:nvPr>
        </p:nvSpPr>
        <p:spPr/>
        <p:txBody>
          <a:bodyPr/>
          <a:lstStyle/>
          <a:p>
            <a:pPr>
              <a:defRPr/>
            </a:pPr>
            <a:fld id="{6C5C4C03-6DCF-49EE-98B7-99517CBF6E48}" type="datetime1">
              <a:rPr lang="en-US" smtClean="0"/>
              <a:t>6/27/20</a:t>
            </a:fld>
            <a:endParaRPr lang="en-US"/>
          </a:p>
        </p:txBody>
      </p:sp>
      <p:sp>
        <p:nvSpPr>
          <p:cNvPr id="4" name="Footer Placeholder 3"/>
          <p:cNvSpPr>
            <a:spLocks noGrp="1"/>
          </p:cNvSpPr>
          <p:nvPr>
            <p:ph type="ftr" sz="quarter" idx="11"/>
          </p:nvPr>
        </p:nvSpPr>
        <p:spPr/>
        <p:txBody>
          <a:bodyPr/>
          <a:lstStyle/>
          <a:p>
            <a:pPr>
              <a:defRPr/>
            </a:pPr>
            <a:r>
              <a:rPr lang="fa-IR"/>
              <a:t>هوشیاری - اجسام خارجی - فوریت های پرستاری </a:t>
            </a:r>
            <a:endParaRPr lang="en-US"/>
          </a:p>
        </p:txBody>
      </p:sp>
    </p:spTree>
    <p:extLst>
      <p:ext uri="{BB962C8B-B14F-4D97-AF65-F5344CB8AC3E}">
        <p14:creationId xmlns:p14="http://schemas.microsoft.com/office/powerpoint/2010/main" val="4006520351"/>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a:pPr>
            <a:r>
              <a:rPr lang="en-US" sz="4000" dirty="0">
                <a:latin typeface="Arial" pitchFamily="34" charset="0"/>
                <a:cs typeface="Arial" pitchFamily="34" charset="0"/>
              </a:rPr>
              <a:t>Swallowing  in FB </a:t>
            </a:r>
          </a:p>
        </p:txBody>
      </p:sp>
      <p:pic>
        <p:nvPicPr>
          <p:cNvPr id="68611"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93608" y="1600200"/>
            <a:ext cx="3594784" cy="4525963"/>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a:p>
        </p:txBody>
      </p:sp>
      <p:pic>
        <p:nvPicPr>
          <p:cNvPr id="6963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09887" y="2967831"/>
            <a:ext cx="2562225" cy="1790700"/>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a:p>
        </p:txBody>
      </p:sp>
      <p:pic>
        <p:nvPicPr>
          <p:cNvPr id="7065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16361" y="1600200"/>
            <a:ext cx="3149278" cy="4525963"/>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33" name="Rectangle 9"/>
          <p:cNvSpPr>
            <a:spLocks noGrp="1" noChangeArrowheads="1"/>
          </p:cNvSpPr>
          <p:nvPr>
            <p:ph type="title"/>
          </p:nvPr>
        </p:nvSpPr>
        <p:spPr/>
        <p:txBody>
          <a:bodyPr/>
          <a:lstStyle/>
          <a:p>
            <a:pPr marL="54864" indent="0" eaLnBrk="1" fontAlgn="auto" hangingPunct="1">
              <a:spcAft>
                <a:spcPts val="0"/>
              </a:spcAft>
              <a:defRPr/>
            </a:pPr>
            <a:r>
              <a:rPr lang="en-US" dirty="0">
                <a:solidFill>
                  <a:schemeClr val="tx2">
                    <a:tint val="100000"/>
                    <a:shade val="90000"/>
                    <a:satMod val="250000"/>
                    <a:alpha val="100000"/>
                  </a:schemeClr>
                </a:solidFill>
              </a:rPr>
              <a:t>SWALLOWING  IN FB </a:t>
            </a:r>
          </a:p>
        </p:txBody>
      </p:sp>
      <p:pic>
        <p:nvPicPr>
          <p:cNvPr id="71683" name="Picture 5" descr="250px-Foreign_Body"/>
          <p:cNvPicPr>
            <a:picLocks noGrp="1" noChangeAspect="1" noChangeArrowheads="1"/>
          </p:cNvPicPr>
          <p:nvPr>
            <p:ph sz="half" idx="1"/>
          </p:nvPr>
        </p:nvPicPr>
        <p:blipFill>
          <a:blip r:embed="rId2">
            <a:lum bright="24000"/>
            <a:extLst>
              <a:ext uri="{28A0092B-C50C-407E-A947-70E740481C1C}">
                <a14:useLocalDpi xmlns:a14="http://schemas.microsoft.com/office/drawing/2010/main" val="0"/>
              </a:ext>
            </a:extLst>
          </a:blip>
          <a:srcRect/>
          <a:stretch>
            <a:fillRect/>
          </a:stretch>
        </p:blipFill>
        <p:spPr>
          <a:xfrm>
            <a:off x="609600" y="1066800"/>
            <a:ext cx="3276600" cy="4800600"/>
          </a:xfrm>
          <a:noFill/>
        </p:spPr>
      </p:pic>
      <p:pic>
        <p:nvPicPr>
          <p:cNvPr id="71684" name="Picture 13" descr="foreign_body"/>
          <p:cNvPicPr>
            <a:picLocks noGrp="1" noChangeAspect="1" noChangeArrowheads="1"/>
          </p:cNvPicPr>
          <p:nvPr>
            <p:ph sz="half" idx="2"/>
          </p:nvPr>
        </p:nvPicPr>
        <p:blipFill>
          <a:blip r:embed="rId3">
            <a:lum bright="36000"/>
            <a:extLst>
              <a:ext uri="{28A0092B-C50C-407E-A947-70E740481C1C}">
                <a14:useLocalDpi xmlns:a14="http://schemas.microsoft.com/office/drawing/2010/main" val="0"/>
              </a:ext>
            </a:extLst>
          </a:blip>
          <a:srcRect/>
          <a:stretch>
            <a:fillRect/>
          </a:stretch>
        </p:blipFill>
        <p:spPr>
          <a:xfrm>
            <a:off x="4114800" y="1600200"/>
            <a:ext cx="5029200" cy="4572000"/>
          </a:xfrm>
          <a:noFill/>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5" descr="Foreign%20Body"/>
          <p:cNvPicPr>
            <a:picLocks noGrp="1" noChangeAspect="1" noChangeArrowheads="1"/>
          </p:cNvPicPr>
          <p:nvPr>
            <p:ph/>
          </p:nvPr>
        </p:nvPicPr>
        <p:blipFill>
          <a:blip r:embed="rId2">
            <a:extLst>
              <a:ext uri="{28A0092B-C50C-407E-A947-70E740481C1C}">
                <a14:useLocalDpi xmlns:a14="http://schemas.microsoft.com/office/drawing/2010/main" val="0"/>
              </a:ext>
            </a:extLst>
          </a:blip>
          <a:stretch>
            <a:fillRect/>
          </a:stretch>
        </p:blipFill>
        <p:spPr>
          <a:xfrm>
            <a:off x="3733800" y="2360073"/>
            <a:ext cx="1676400" cy="1688592"/>
          </a:xfrm>
          <a:noFill/>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defRPr/>
            </a:pPr>
            <a:endParaRPr lang="en-US"/>
          </a:p>
        </p:txBody>
      </p:sp>
      <p:pic>
        <p:nvPicPr>
          <p:cNvPr id="73731" name="Content Placeholder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219200" y="2791619"/>
            <a:ext cx="2133600" cy="2143125"/>
          </a:xfrm>
        </p:spPr>
      </p:pic>
      <p:pic>
        <p:nvPicPr>
          <p:cNvPr id="73732" name="Content Placeholder 5"/>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267200" y="2619457"/>
            <a:ext cx="3657600" cy="2487448"/>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err="1"/>
              <a:t>بلع</a:t>
            </a:r>
            <a:r>
              <a:rPr lang="fa-IR" dirty="0"/>
              <a:t> </a:t>
            </a:r>
            <a:r>
              <a:rPr lang="fa-IR" dirty="0" err="1"/>
              <a:t>باطری</a:t>
            </a:r>
            <a:r>
              <a:rPr lang="fa-IR" dirty="0"/>
              <a:t> ساعت (جسم خارجی )</a:t>
            </a:r>
            <a:endParaRPr lang="en-US" dirty="0"/>
          </a:p>
        </p:txBody>
      </p:sp>
      <p:pic>
        <p:nvPicPr>
          <p:cNvPr id="74754"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86037" y="3148806"/>
            <a:ext cx="3209925" cy="1428750"/>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a:p>
        </p:txBody>
      </p:sp>
      <p:pic>
        <p:nvPicPr>
          <p:cNvPr id="75779"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343025" y="2653506"/>
            <a:ext cx="1885950" cy="2419350"/>
          </a:xfrm>
        </p:spPr>
      </p:pic>
      <p:pic>
        <p:nvPicPr>
          <p:cNvPr id="75780" name="Content Placeholder 5"/>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5005387" y="2815431"/>
            <a:ext cx="2181225" cy="2095500"/>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a:p>
        </p:txBody>
      </p:sp>
      <p:pic>
        <p:nvPicPr>
          <p:cNvPr id="76803"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123950" y="2882106"/>
            <a:ext cx="2324100" cy="1962150"/>
          </a:xfrm>
        </p:spPr>
      </p:pic>
      <p:pic>
        <p:nvPicPr>
          <p:cNvPr id="76804" name="Content Placeholder 5"/>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5129212" y="2682081"/>
            <a:ext cx="1933575" cy="2362200"/>
          </a:xfr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4" name="Rectangle 6"/>
          <p:cNvSpPr>
            <a:spLocks noGrp="1" noChangeArrowheads="1"/>
          </p:cNvSpPr>
          <p:nvPr>
            <p:ph type="title"/>
          </p:nvPr>
        </p:nvSpPr>
        <p:spPr/>
        <p:txBody>
          <a:bodyPr/>
          <a:lstStyle/>
          <a:p>
            <a:pPr marL="54864" indent="0" eaLnBrk="1" fontAlgn="auto" hangingPunct="1">
              <a:spcAft>
                <a:spcPts val="0"/>
              </a:spcAft>
              <a:defRPr/>
            </a:pPr>
            <a:endParaRPr lang="en-US">
              <a:solidFill>
                <a:schemeClr val="tx2">
                  <a:tint val="100000"/>
                  <a:shade val="90000"/>
                  <a:satMod val="250000"/>
                  <a:alpha val="100000"/>
                </a:schemeClr>
              </a:solidFill>
            </a:endParaRPr>
          </a:p>
        </p:txBody>
      </p:sp>
      <p:sp>
        <p:nvSpPr>
          <p:cNvPr id="77828" name="Rectangle 11"/>
          <p:cNvSpPr>
            <a:spLocks noGrp="1" noChangeArrowheads="1"/>
          </p:cNvSpPr>
          <p:nvPr>
            <p:ph sz="half" idx="1"/>
          </p:nvPr>
        </p:nvSpPr>
        <p:spPr/>
        <p:txBody>
          <a:bodyPr/>
          <a:lstStyle/>
          <a:p>
            <a:pPr eaLnBrk="1" hangingPunct="1"/>
            <a:endParaRPr lang="en-US"/>
          </a:p>
        </p:txBody>
      </p:sp>
      <p:pic>
        <p:nvPicPr>
          <p:cNvPr id="77827" name="Picture 10" descr="4640017%20image%201"/>
          <p:cNvPicPr>
            <a:picLocks noGrp="1" noChangeAspect="1" noChangeArrowheads="1"/>
          </p:cNvPicPr>
          <p:nvPr>
            <p:ph sz="half" idx="2"/>
          </p:nvPr>
        </p:nvPicPr>
        <p:blipFill>
          <a:blip r:embed="rId2">
            <a:lum bright="6000"/>
            <a:extLst>
              <a:ext uri="{28A0092B-C50C-407E-A947-70E740481C1C}">
                <a14:useLocalDpi xmlns:a14="http://schemas.microsoft.com/office/drawing/2010/main" val="0"/>
              </a:ext>
            </a:extLst>
          </a:blip>
          <a:srcRect/>
          <a:stretch>
            <a:fillRect/>
          </a:stretch>
        </p:blipFill>
        <p:spPr>
          <a:xfrm>
            <a:off x="5257800" y="1752600"/>
            <a:ext cx="3048000" cy="3962400"/>
          </a:xfrm>
          <a:noFill/>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7" descr="untitled"/>
          <p:cNvPicPr>
            <a:picLocks noGrp="1" noChangeAspect="1" noChangeArrowheads="1"/>
          </p:cNvPicPr>
          <p:nvPr>
            <p:ph/>
          </p:nvPr>
        </p:nvPicPr>
        <p:blipFill>
          <a:blip r:embed="rId2">
            <a:lum bright="12000"/>
            <a:extLst>
              <a:ext uri="{28A0092B-C50C-407E-A947-70E740481C1C}">
                <a14:useLocalDpi xmlns:a14="http://schemas.microsoft.com/office/drawing/2010/main" val="0"/>
              </a:ext>
            </a:extLst>
          </a:blip>
          <a:stretch>
            <a:fillRect/>
          </a:stretch>
        </p:blipFill>
        <p:spPr>
          <a:xfrm>
            <a:off x="3209925" y="2008981"/>
            <a:ext cx="2724150" cy="2390775"/>
          </a:xfrm>
          <a:noFill/>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5" descr="fb_fig1"/>
          <p:cNvPicPr>
            <a:picLocks noGrp="1" noChangeAspect="1" noChangeArrowheads="1"/>
          </p:cNvPicPr>
          <p:nvPr>
            <p:ph/>
          </p:nvPr>
        </p:nvPicPr>
        <p:blipFill>
          <a:blip r:embed="rId2">
            <a:lum bright="30000"/>
            <a:extLst>
              <a:ext uri="{28A0092B-C50C-407E-A947-70E740481C1C}">
                <a14:useLocalDpi xmlns:a14="http://schemas.microsoft.com/office/drawing/2010/main" val="0"/>
              </a:ext>
            </a:extLst>
          </a:blip>
          <a:srcRect/>
          <a:stretch>
            <a:fillRect/>
          </a:stretch>
        </p:blipFill>
        <p:spPr>
          <a:xfrm>
            <a:off x="1600200" y="685800"/>
            <a:ext cx="6096000" cy="4800600"/>
          </a:xfrm>
          <a:noFill/>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5" descr="hanpell"/>
          <p:cNvPicPr>
            <a:picLocks noGrp="1" noChangeAspect="1" noChangeArrowheads="1"/>
          </p:cNvPicPr>
          <p:nvPr>
            <p:ph/>
          </p:nvPr>
        </p:nvPicPr>
        <p:blipFill>
          <a:blip r:embed="rId2">
            <a:lum bright="18000"/>
            <a:extLst>
              <a:ext uri="{28A0092B-C50C-407E-A947-70E740481C1C}">
                <a14:useLocalDpi xmlns:a14="http://schemas.microsoft.com/office/drawing/2010/main" val="0"/>
              </a:ext>
            </a:extLst>
          </a:blip>
          <a:stretch>
            <a:fillRect/>
          </a:stretch>
        </p:blipFill>
        <p:spPr>
          <a:xfrm>
            <a:off x="1104900" y="404019"/>
            <a:ext cx="6934200" cy="5600700"/>
          </a:xfrm>
          <a:noFill/>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fa-IR" dirty="0" err="1"/>
              <a:t>قلاب</a:t>
            </a:r>
            <a:r>
              <a:rPr lang="fa-IR" dirty="0"/>
              <a:t> ماهی گیری </a:t>
            </a:r>
            <a:endParaRPr lang="en-US" dirty="0"/>
          </a:p>
        </p:txBody>
      </p:sp>
      <p:sp>
        <p:nvSpPr>
          <p:cNvPr id="4" name="Text Placeholder 3"/>
          <p:cNvSpPr>
            <a:spLocks noGrp="1"/>
          </p:cNvSpPr>
          <p:nvPr>
            <p:ph type="body" idx="1"/>
          </p:nvPr>
        </p:nvSpPr>
        <p:spPr/>
        <p:txBody>
          <a:bodyPr/>
          <a:lstStyle/>
          <a:p>
            <a:pPr algn="ctr"/>
            <a:r>
              <a:rPr lang="en-US" sz="3200" dirty="0"/>
              <a:t>FISH HOOK </a:t>
            </a:r>
          </a:p>
        </p:txBody>
      </p:sp>
    </p:spTree>
    <p:extLst>
      <p:ext uri="{BB962C8B-B14F-4D97-AF65-F5344CB8AC3E}">
        <p14:creationId xmlns:p14="http://schemas.microsoft.com/office/powerpoint/2010/main" val="4188568206"/>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Content Placeholder 2"/>
          <p:cNvPicPr>
            <a:picLocks noGrp="1" noChangeAspect="1"/>
          </p:cNvPicPr>
          <p:nvPr>
            <p:ph/>
          </p:nvPr>
        </p:nvPicPr>
        <p:blipFill>
          <a:blip r:embed="rId2">
            <a:extLst>
              <a:ext uri="{28A0092B-C50C-407E-A947-70E740481C1C}">
                <a14:useLocalDpi xmlns:a14="http://schemas.microsoft.com/office/drawing/2010/main" val="0"/>
              </a:ext>
            </a:extLst>
          </a:blip>
          <a:srcRect/>
          <a:stretch>
            <a:fillRect/>
          </a:stretch>
        </p:blipFill>
        <p:spPr>
          <a:xfrm>
            <a:off x="2057400" y="2665413"/>
            <a:ext cx="3228975" cy="2433637"/>
          </a:xfrm>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Content Placeholder 2"/>
          <p:cNvPicPr>
            <a:picLocks noGrp="1" noChangeAspect="1"/>
          </p:cNvPicPr>
          <p:nvPr>
            <p:ph/>
          </p:nvPr>
        </p:nvPicPr>
        <p:blipFill>
          <a:blip r:embed="rId2">
            <a:extLst>
              <a:ext uri="{28A0092B-C50C-407E-A947-70E740481C1C}">
                <a14:useLocalDpi xmlns:a14="http://schemas.microsoft.com/office/drawing/2010/main" val="0"/>
              </a:ext>
            </a:extLst>
          </a:blip>
          <a:srcRect/>
          <a:stretch>
            <a:fillRect/>
          </a:stretch>
        </p:blipFill>
        <p:spPr>
          <a:xfrm>
            <a:off x="1905000" y="1147763"/>
            <a:ext cx="5410200" cy="4057650"/>
          </a:xfrm>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Content Placeholder 2"/>
          <p:cNvPicPr>
            <a:picLocks noGrp="1" noChangeAspect="1"/>
          </p:cNvPicPr>
          <p:nvPr>
            <p:ph/>
          </p:nvPr>
        </p:nvPicPr>
        <p:blipFill>
          <a:blip r:embed="rId2">
            <a:extLst>
              <a:ext uri="{28A0092B-C50C-407E-A947-70E740481C1C}">
                <a14:useLocalDpi xmlns:a14="http://schemas.microsoft.com/office/drawing/2010/main" val="0"/>
              </a:ext>
            </a:extLst>
          </a:blip>
          <a:stretch>
            <a:fillRect/>
          </a:stretch>
        </p:blipFill>
        <p:spPr>
          <a:xfrm>
            <a:off x="1714500" y="1061244"/>
            <a:ext cx="5715000" cy="4286250"/>
          </a:xfrm>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Content Placeholder 2"/>
          <p:cNvPicPr>
            <a:picLocks noGrp="1" noChangeAspect="1"/>
          </p:cNvPicPr>
          <p:nvPr>
            <p:ph/>
          </p:nvPr>
        </p:nvPicPr>
        <p:blipFill>
          <a:blip r:embed="rId2">
            <a:extLst>
              <a:ext uri="{28A0092B-C50C-407E-A947-70E740481C1C}">
                <a14:useLocalDpi xmlns:a14="http://schemas.microsoft.com/office/drawing/2010/main" val="0"/>
              </a:ext>
            </a:extLst>
          </a:blip>
          <a:stretch>
            <a:fillRect/>
          </a:stretch>
        </p:blipFill>
        <p:spPr>
          <a:xfrm>
            <a:off x="1714500" y="1061244"/>
            <a:ext cx="5715000" cy="4286250"/>
          </a:xfrm>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Content Placeholder 2"/>
          <p:cNvPicPr>
            <a:picLocks noGrp="1" noChangeAspect="1"/>
          </p:cNvPicPr>
          <p:nvPr>
            <p:ph/>
          </p:nvPr>
        </p:nvPicPr>
        <p:blipFill>
          <a:blip r:embed="rId2">
            <a:extLst>
              <a:ext uri="{28A0092B-C50C-407E-A947-70E740481C1C}">
                <a14:useLocalDpi xmlns:a14="http://schemas.microsoft.com/office/drawing/2010/main" val="0"/>
              </a:ext>
            </a:extLst>
          </a:blip>
          <a:stretch>
            <a:fillRect/>
          </a:stretch>
        </p:blipFill>
        <p:spPr>
          <a:xfrm>
            <a:off x="665692" y="274638"/>
            <a:ext cx="7812616" cy="5859462"/>
          </a:xfrm>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Content Placeholder 2"/>
          <p:cNvPicPr>
            <a:picLocks noGrp="1" noChangeAspect="1"/>
          </p:cNvPicPr>
          <p:nvPr>
            <p:ph/>
          </p:nvPr>
        </p:nvPicPr>
        <p:blipFill>
          <a:blip r:embed="rId2">
            <a:extLst>
              <a:ext uri="{28A0092B-C50C-407E-A947-70E740481C1C}">
                <a14:useLocalDpi xmlns:a14="http://schemas.microsoft.com/office/drawing/2010/main" val="0"/>
              </a:ext>
            </a:extLst>
          </a:blip>
          <a:stretch>
            <a:fillRect/>
          </a:stretch>
        </p:blipFill>
        <p:spPr>
          <a:xfrm>
            <a:off x="1475033" y="274638"/>
            <a:ext cx="6193934" cy="5859462"/>
          </a:xfrm>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pPr eaLnBrk="1" hangingPunct="1">
              <a:defRPr/>
            </a:pPr>
            <a:r>
              <a:rPr lang="en-US" dirty="0"/>
              <a:t>Drowning- near. Drowning </a:t>
            </a:r>
          </a:p>
        </p:txBody>
      </p:sp>
      <p:sp>
        <p:nvSpPr>
          <p:cNvPr id="58371" name="Subtitle 4"/>
          <p:cNvSpPr>
            <a:spLocks noGrp="1"/>
          </p:cNvSpPr>
          <p:nvPr>
            <p:ph type="subTitle" idx="1"/>
          </p:nvPr>
        </p:nvSpPr>
        <p:spPr>
          <a:xfrm>
            <a:off x="541338" y="2249488"/>
            <a:ext cx="8061325" cy="1752600"/>
          </a:xfrm>
        </p:spPr>
        <p:txBody>
          <a:bodyPr/>
          <a:lstStyle/>
          <a:p>
            <a:pPr marR="0" eaLnBrk="1" hangingPunct="1">
              <a:spcBef>
                <a:spcPct val="0"/>
              </a:spcBef>
            </a:pPr>
            <a:endParaRPr lang="en-US">
              <a:ln>
                <a:noFill/>
              </a:ln>
              <a:solidFill>
                <a:srgbClr val="FFFFFF"/>
              </a:solidFill>
            </a:endParaRPr>
          </a:p>
        </p:txBody>
      </p:sp>
    </p:spTree>
    <p:extLst>
      <p:ext uri="{BB962C8B-B14F-4D97-AF65-F5344CB8AC3E}">
        <p14:creationId xmlns:p14="http://schemas.microsoft.com/office/powerpoint/2010/main" val="610195812"/>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a:t>غرق شدگي </a:t>
            </a:r>
            <a:br>
              <a:rPr lang="en-US" dirty="0"/>
            </a:br>
            <a:endParaRPr lang="en-US" dirty="0"/>
          </a:p>
        </p:txBody>
      </p:sp>
      <p:sp>
        <p:nvSpPr>
          <p:cNvPr id="3" name="Content Placeholder 2"/>
          <p:cNvSpPr>
            <a:spLocks noGrp="1"/>
          </p:cNvSpPr>
          <p:nvPr>
            <p:ph idx="1"/>
          </p:nvPr>
        </p:nvSpPr>
        <p:spPr/>
        <p:txBody>
          <a:bodyPr>
            <a:normAutofit lnSpcReduction="10000"/>
          </a:bodyPr>
          <a:lstStyle/>
          <a:p>
            <a:r>
              <a:rPr lang="fa-IR" dirty="0"/>
              <a:t>ورود آب به راههاي هوايي ميتواند منجر به اختلالات شديد تنفسي شود. شيوع غرق شدگي در كودكان و پسران نوجوان و در تابستان بيشتر است. اقدامات اوليه در مورد فرد غرق شده را حتي در صورت بروز علائم واضح مرگ )از</a:t>
            </a:r>
            <a:endParaRPr lang="en-US" dirty="0"/>
          </a:p>
          <a:p>
            <a:r>
              <a:rPr lang="fa-IR" dirty="0"/>
              <a:t>قبيل مردمكهاي ثابت و گشاد( انجام دهيد. زيرا ممكن است مصدوم هنوز محتاج انجام كمكهاي اوليه باشد، در</a:t>
            </a:r>
            <a:endParaRPr lang="en-US" dirty="0"/>
          </a:p>
          <a:p>
            <a:r>
              <a:rPr lang="fa-IR" dirty="0"/>
              <a:t>بررسيهاي انجام شده، ملاحظه شده است كه انجام اقدامات اوليه در برخي از غرق شدگان با مردمكهاي ثابت وگشاد نه تنها منجر به زنده ماندن آنها گرديده بلكه هيچ عارضه اي نيز در آنان مشاهده نشده است.</a:t>
            </a:r>
          </a:p>
          <a:p>
            <a:r>
              <a:rPr lang="fa-IR" dirty="0"/>
              <a:t> در عين حال هرچه حرارت آب پايينتر باشد، شانس زنده ماندن فرد غرق شده بيشتر است. زيرا در حرارت پايين قلب ميتواند براي مدت طولانيتري بدون تپش زنده بماند، ولي خطر سرمازدگي در شرايط فوق افزايش مي يابد.</a:t>
            </a:r>
            <a:endParaRPr lang="en-US" dirty="0"/>
          </a:p>
          <a:p>
            <a:endParaRPr lang="en-US" dirty="0"/>
          </a:p>
        </p:txBody>
      </p:sp>
      <p:sp>
        <p:nvSpPr>
          <p:cNvPr id="4" name="Footer Placeholder 3"/>
          <p:cNvSpPr>
            <a:spLocks noGrp="1"/>
          </p:cNvSpPr>
          <p:nvPr>
            <p:ph type="ftr" sz="quarter" idx="11"/>
          </p:nvPr>
        </p:nvSpPr>
        <p:spPr/>
        <p:txBody>
          <a:bodyPr/>
          <a:lstStyle/>
          <a:p>
            <a:pPr>
              <a:defRPr/>
            </a:pPr>
            <a:r>
              <a:rPr lang="en-US"/>
              <a:t>First  aid.  Course 1</a:t>
            </a:r>
          </a:p>
        </p:txBody>
      </p:sp>
    </p:spTree>
    <p:extLst>
      <p:ext uri="{BB962C8B-B14F-4D97-AF65-F5344CB8AC3E}">
        <p14:creationId xmlns:p14="http://schemas.microsoft.com/office/powerpoint/2010/main" val="3621173005"/>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fa-IR" dirty="0"/>
              <a:t>به جز در موارد فوق كه ورود آب به ششها باعث خفگي ميشود، نوع ديگري از غرق شدن موسوم به غرق شدن خشك وجود دارد كه عبارت است از انقباض موضعي )اسپاسم( گلو كه منجر به تنگي مجراي تنفس شده و باعث</a:t>
            </a:r>
            <a:endParaRPr lang="en-US" dirty="0"/>
          </a:p>
          <a:p>
            <a:r>
              <a:rPr lang="fa-IR" dirty="0"/>
              <a:t>خفگي ميگردد.</a:t>
            </a:r>
            <a:endParaRPr lang="en-US" dirty="0"/>
          </a:p>
          <a:p>
            <a:endParaRPr lang="en-US" dirty="0"/>
          </a:p>
        </p:txBody>
      </p:sp>
      <p:sp>
        <p:nvSpPr>
          <p:cNvPr id="4" name="Footer Placeholder 3"/>
          <p:cNvSpPr>
            <a:spLocks noGrp="1"/>
          </p:cNvSpPr>
          <p:nvPr>
            <p:ph type="ftr" sz="quarter" idx="11"/>
          </p:nvPr>
        </p:nvSpPr>
        <p:spPr/>
        <p:txBody>
          <a:bodyPr/>
          <a:lstStyle/>
          <a:p>
            <a:pPr>
              <a:defRPr/>
            </a:pPr>
            <a:r>
              <a:rPr lang="en-US"/>
              <a:t>First  aid.  Course 1</a:t>
            </a:r>
          </a:p>
        </p:txBody>
      </p:sp>
    </p:spTree>
    <p:extLst>
      <p:ext uri="{BB962C8B-B14F-4D97-AF65-F5344CB8AC3E}">
        <p14:creationId xmlns:p14="http://schemas.microsoft.com/office/powerpoint/2010/main" val="1953809156"/>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a:t>غريق كيست</a:t>
            </a:r>
            <a:br>
              <a:rPr lang="en-US" dirty="0"/>
            </a:br>
            <a:endParaRPr lang="en-US" dirty="0"/>
          </a:p>
        </p:txBody>
      </p:sp>
      <p:sp>
        <p:nvSpPr>
          <p:cNvPr id="3" name="Content Placeholder 2"/>
          <p:cNvSpPr>
            <a:spLocks noGrp="1"/>
          </p:cNvSpPr>
          <p:nvPr>
            <p:ph idx="1"/>
          </p:nvPr>
        </p:nvSpPr>
        <p:spPr/>
        <p:txBody>
          <a:bodyPr/>
          <a:lstStyle/>
          <a:p>
            <a:r>
              <a:rPr lang="fa-IR" dirty="0"/>
              <a:t>غريق را معمولاً در آب مييابيم. ممكن است دهان او پر از شن يا گل و لاي باشد )اگر در دريا يا رودخانه غرق</a:t>
            </a:r>
            <a:endParaRPr lang="en-US" dirty="0"/>
          </a:p>
          <a:p>
            <a:r>
              <a:rPr lang="fa-IR" dirty="0"/>
              <a:t>شده باشد( علائمي كه در مصدوم مشاهده ميشود عبارتند از: لبها و زير ناخنهاي او كبود است. تنفس و</a:t>
            </a:r>
            <a:endParaRPr lang="en-US" dirty="0"/>
          </a:p>
          <a:p>
            <a:r>
              <a:rPr lang="fa-IR" dirty="0"/>
              <a:t>حركات سينه و شكم وجود ندارد و در صورت وجود تنفس، تنفس وي با خرخر همراه است.</a:t>
            </a:r>
            <a:endParaRPr lang="en-US" dirty="0"/>
          </a:p>
          <a:p>
            <a:endParaRPr lang="en-US" dirty="0"/>
          </a:p>
        </p:txBody>
      </p:sp>
      <p:sp>
        <p:nvSpPr>
          <p:cNvPr id="4" name="Footer Placeholder 3"/>
          <p:cNvSpPr>
            <a:spLocks noGrp="1"/>
          </p:cNvSpPr>
          <p:nvPr>
            <p:ph type="ftr" sz="quarter" idx="11"/>
          </p:nvPr>
        </p:nvSpPr>
        <p:spPr/>
        <p:txBody>
          <a:bodyPr/>
          <a:lstStyle/>
          <a:p>
            <a:pPr>
              <a:defRPr/>
            </a:pPr>
            <a:r>
              <a:rPr lang="en-US"/>
              <a:t>First  aid.  Course 1</a:t>
            </a:r>
          </a:p>
        </p:txBody>
      </p:sp>
    </p:spTree>
    <p:extLst>
      <p:ext uri="{BB962C8B-B14F-4D97-AF65-F5344CB8AC3E}">
        <p14:creationId xmlns:p14="http://schemas.microsoft.com/office/powerpoint/2010/main" val="1162748118"/>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dirty="0"/>
              <a:t>Drowning </a:t>
            </a:r>
          </a:p>
        </p:txBody>
      </p:sp>
      <p:sp>
        <p:nvSpPr>
          <p:cNvPr id="54275" name="Content Placeholder 2"/>
          <p:cNvSpPr>
            <a:spLocks noGrp="1"/>
          </p:cNvSpPr>
          <p:nvPr>
            <p:ph idx="1"/>
          </p:nvPr>
        </p:nvSpPr>
        <p:spPr>
          <a:xfrm>
            <a:off x="457200" y="1295400"/>
            <a:ext cx="8229600" cy="5029200"/>
          </a:xfrm>
        </p:spPr>
        <p:txBody>
          <a:bodyPr/>
          <a:lstStyle/>
          <a:p>
            <a:pPr eaLnBrk="1" hangingPunct="1">
              <a:defRPr/>
            </a:pPr>
            <a:r>
              <a:rPr lang="fa-IR" dirty="0">
                <a:latin typeface="Arial" charset="0"/>
                <a:cs typeface="Arial" charset="0"/>
              </a:rPr>
              <a:t>غرق شدگی : فرد غوطه ور در آب طی 24 ساعت بعد از نجات میمرد </a:t>
            </a:r>
          </a:p>
          <a:p>
            <a:pPr eaLnBrk="1" hangingPunct="1">
              <a:defRPr/>
            </a:pPr>
            <a:endParaRPr lang="fa-IR" dirty="0">
              <a:latin typeface="Arial" charset="0"/>
              <a:cs typeface="Arial" charset="0"/>
            </a:endParaRPr>
          </a:p>
          <a:p>
            <a:pPr eaLnBrk="1" hangingPunct="1">
              <a:defRPr/>
            </a:pPr>
            <a:r>
              <a:rPr lang="fa-IR" dirty="0">
                <a:latin typeface="Arial" charset="0"/>
                <a:cs typeface="Arial" charset="0"/>
              </a:rPr>
              <a:t>نزدیک غرق شدگی : وضعیتی که مصدوم بعد از 24 ساعت زنده میماند .</a:t>
            </a:r>
          </a:p>
          <a:p>
            <a:pPr eaLnBrk="1" hangingPunct="1">
              <a:defRPr/>
            </a:pPr>
            <a:endParaRPr lang="fa-IR" dirty="0">
              <a:latin typeface="Arial" charset="0"/>
              <a:cs typeface="Arial" charset="0"/>
            </a:endParaRPr>
          </a:p>
          <a:p>
            <a:pPr eaLnBrk="1" hangingPunct="1">
              <a:defRPr/>
            </a:pPr>
            <a:r>
              <a:rPr lang="fa-IR" dirty="0">
                <a:solidFill>
                  <a:schemeClr val="accent3">
                    <a:lumMod val="60000"/>
                    <a:lumOff val="40000"/>
                  </a:schemeClr>
                </a:solidFill>
                <a:latin typeface="Arial" charset="0"/>
                <a:cs typeface="Arial" charset="0"/>
              </a:rPr>
              <a:t>غرق شدگی مرطوب: همراه</a:t>
            </a:r>
            <a:r>
              <a:rPr lang="en-US" dirty="0">
                <a:solidFill>
                  <a:schemeClr val="accent3">
                    <a:lumMod val="60000"/>
                    <a:lumOff val="40000"/>
                  </a:schemeClr>
                </a:solidFill>
                <a:latin typeface="Arial" charset="0"/>
                <a:cs typeface="Arial" charset="0"/>
              </a:rPr>
              <a:t>  </a:t>
            </a:r>
            <a:r>
              <a:rPr lang="fa-IR" dirty="0">
                <a:solidFill>
                  <a:schemeClr val="accent3">
                    <a:lumMod val="60000"/>
                    <a:lumOff val="40000"/>
                  </a:schemeClr>
                </a:solidFill>
                <a:latin typeface="Arial" charset="0"/>
                <a:cs typeface="Arial" charset="0"/>
              </a:rPr>
              <a:t> با  آسپیراسیون است </a:t>
            </a:r>
          </a:p>
          <a:p>
            <a:pPr eaLnBrk="1" hangingPunct="1">
              <a:defRPr/>
            </a:pPr>
            <a:endParaRPr lang="fa-IR" dirty="0">
              <a:latin typeface="Arial" charset="0"/>
              <a:cs typeface="Arial" charset="0"/>
            </a:endParaRPr>
          </a:p>
          <a:p>
            <a:pPr eaLnBrk="1" hangingPunct="1">
              <a:defRPr/>
            </a:pPr>
            <a:r>
              <a:rPr lang="fa-IR" dirty="0">
                <a:solidFill>
                  <a:srgbClr val="FFFF00"/>
                </a:solidFill>
                <a:latin typeface="Arial" charset="0"/>
                <a:cs typeface="Arial" charset="0"/>
              </a:rPr>
              <a:t>غرق شدگی خشک : خفگی ثانویه  همراه با لارنگواسپاسم و گلوت بسته است</a:t>
            </a:r>
            <a:endParaRPr lang="en-US" dirty="0">
              <a:solidFill>
                <a:srgbClr val="FFFF00"/>
              </a:solidFill>
              <a:latin typeface="Arial" charset="0"/>
              <a:cs typeface="Arial" charset="0"/>
            </a:endParaRPr>
          </a:p>
        </p:txBody>
      </p:sp>
    </p:spTree>
    <p:extLst>
      <p:ext uri="{BB962C8B-B14F-4D97-AF65-F5344CB8AC3E}">
        <p14:creationId xmlns:p14="http://schemas.microsoft.com/office/powerpoint/2010/main" val="759940234"/>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8288"/>
            <a:ext cx="8229600" cy="1398587"/>
          </a:xfrm>
        </p:spPr>
        <p:txBody>
          <a:bodyPr/>
          <a:lstStyle/>
          <a:p>
            <a:pPr eaLnBrk="1" hangingPunct="1">
              <a:defRPr/>
            </a:pPr>
            <a:endParaRPr lang="en-US"/>
          </a:p>
        </p:txBody>
      </p:sp>
      <p:sp>
        <p:nvSpPr>
          <p:cNvPr id="67587" name="Content Placeholder 2"/>
          <p:cNvSpPr>
            <a:spLocks noGrp="1"/>
          </p:cNvSpPr>
          <p:nvPr>
            <p:ph idx="1"/>
          </p:nvPr>
        </p:nvSpPr>
        <p:spPr>
          <a:xfrm>
            <a:off x="457200" y="1882775"/>
            <a:ext cx="8229600" cy="4572000"/>
          </a:xfrm>
        </p:spPr>
        <p:txBody>
          <a:bodyPr/>
          <a:lstStyle/>
          <a:p>
            <a:pPr eaLnBrk="1" hangingPunct="1"/>
            <a:r>
              <a:rPr lang="fa-IR"/>
              <a:t>غرق شدگی آب شیرین : </a:t>
            </a:r>
          </a:p>
          <a:p>
            <a:pPr eaLnBrk="1" hangingPunct="1"/>
            <a:r>
              <a:rPr lang="fa-IR"/>
              <a:t>آب دریا هیپوتونیک بوده و جذب سریع مایع از فضای آلوئولی به گردش خون . سورفاکتانت دچار نقص شده و ریه دچار  کلاپس می گردد</a:t>
            </a:r>
          </a:p>
          <a:p>
            <a:pPr eaLnBrk="1" hangingPunct="1">
              <a:buFont typeface="Wingdings 2" panose="05020102010507070707" pitchFamily="18" charset="2"/>
              <a:buNone/>
            </a:pPr>
            <a:endParaRPr lang="fa-IR"/>
          </a:p>
          <a:p>
            <a:pPr eaLnBrk="1" hangingPunct="1">
              <a:buFont typeface="Wingdings 2" panose="05020102010507070707" pitchFamily="18" charset="2"/>
              <a:buNone/>
            </a:pPr>
            <a:r>
              <a:rPr lang="fa-IR"/>
              <a:t>آب شور : در مقایسه خون هایپرتونیک بوده شیفت مایع ازگردش خون به داخل فضای آلوئولی انجام می گیرد. </a:t>
            </a:r>
            <a:endParaRPr lang="en-US"/>
          </a:p>
        </p:txBody>
      </p:sp>
    </p:spTree>
    <p:extLst>
      <p:ext uri="{BB962C8B-B14F-4D97-AF65-F5344CB8AC3E}">
        <p14:creationId xmlns:p14="http://schemas.microsoft.com/office/powerpoint/2010/main" val="1459061468"/>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8288"/>
            <a:ext cx="8229600" cy="1398587"/>
          </a:xfrm>
        </p:spPr>
        <p:txBody>
          <a:bodyPr/>
          <a:lstStyle/>
          <a:p>
            <a:pPr>
              <a:defRPr/>
            </a:pPr>
            <a:endParaRPr lang="en-US"/>
          </a:p>
        </p:txBody>
      </p:sp>
      <p:pic>
        <p:nvPicPr>
          <p:cNvPr id="5939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73691" y="1600200"/>
            <a:ext cx="6034617" cy="4525963"/>
          </a:xfrm>
        </p:spPr>
      </p:pic>
    </p:spTree>
    <p:extLst>
      <p:ext uri="{BB962C8B-B14F-4D97-AF65-F5344CB8AC3E}">
        <p14:creationId xmlns:p14="http://schemas.microsoft.com/office/powerpoint/2010/main" val="1084773781"/>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a:t>Drowning </a:t>
            </a:r>
          </a:p>
        </p:txBody>
      </p:sp>
      <p:pic>
        <p:nvPicPr>
          <p:cNvPr id="66563"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71812" y="2844006"/>
            <a:ext cx="2238375" cy="2038350"/>
          </a:xfrm>
        </p:spPr>
      </p:pic>
    </p:spTree>
    <p:extLst>
      <p:ext uri="{BB962C8B-B14F-4D97-AF65-F5344CB8AC3E}">
        <p14:creationId xmlns:p14="http://schemas.microsoft.com/office/powerpoint/2010/main" val="2841185526"/>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8288"/>
            <a:ext cx="8229600" cy="1398587"/>
          </a:xfrm>
        </p:spPr>
        <p:txBody>
          <a:bodyPr/>
          <a:lstStyle/>
          <a:p>
            <a:pPr>
              <a:defRPr/>
            </a:pPr>
            <a:endParaRPr lang="en-US"/>
          </a:p>
        </p:txBody>
      </p:sp>
      <p:pic>
        <p:nvPicPr>
          <p:cNvPr id="6553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39549" y="2159515"/>
            <a:ext cx="4302901" cy="3324203"/>
          </a:xfrm>
        </p:spPr>
      </p:pic>
    </p:spTree>
    <p:extLst>
      <p:ext uri="{BB962C8B-B14F-4D97-AF65-F5344CB8AC3E}">
        <p14:creationId xmlns:p14="http://schemas.microsoft.com/office/powerpoint/2010/main" val="760488390"/>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fa-IR" dirty="0"/>
              <a:t>فاکتور های موثر در شانس زنده ماندن </a:t>
            </a:r>
            <a:endParaRPr lang="en-US" dirty="0"/>
          </a:p>
        </p:txBody>
      </p:sp>
      <p:sp>
        <p:nvSpPr>
          <p:cNvPr id="69635" name="Content Placeholder 2"/>
          <p:cNvSpPr>
            <a:spLocks noGrp="1"/>
          </p:cNvSpPr>
          <p:nvPr>
            <p:ph idx="1"/>
          </p:nvPr>
        </p:nvSpPr>
        <p:spPr>
          <a:xfrm>
            <a:off x="457200" y="1882775"/>
            <a:ext cx="8229600" cy="4572000"/>
          </a:xfrm>
        </p:spPr>
        <p:txBody>
          <a:bodyPr/>
          <a:lstStyle/>
          <a:p>
            <a:r>
              <a:rPr lang="fa-IR" dirty="0"/>
              <a:t>احیاء فوری </a:t>
            </a:r>
          </a:p>
          <a:p>
            <a:r>
              <a:rPr lang="fa-IR" dirty="0"/>
              <a:t>آب سرد  کمتر از 21  درجه </a:t>
            </a:r>
          </a:p>
          <a:p>
            <a:r>
              <a:rPr lang="fa-IR" dirty="0"/>
              <a:t>آب تمیز </a:t>
            </a:r>
          </a:p>
          <a:p>
            <a:r>
              <a:rPr lang="fa-IR" dirty="0"/>
              <a:t>زمان کوتاه در غوطه ور شدن </a:t>
            </a:r>
          </a:p>
          <a:p>
            <a:r>
              <a:rPr lang="fa-IR" dirty="0"/>
              <a:t> </a:t>
            </a:r>
            <a:r>
              <a:rPr lang="fa-IR" dirty="0" err="1"/>
              <a:t>تقلاکم</a:t>
            </a:r>
            <a:r>
              <a:rPr lang="fa-IR" dirty="0"/>
              <a:t> </a:t>
            </a:r>
          </a:p>
          <a:p>
            <a:r>
              <a:rPr lang="fa-IR" dirty="0"/>
              <a:t> عدم آسیب دیدن </a:t>
            </a:r>
          </a:p>
          <a:p>
            <a:endParaRPr lang="en-US" dirty="0"/>
          </a:p>
        </p:txBody>
      </p:sp>
    </p:spTree>
    <p:extLst>
      <p:ext uri="{BB962C8B-B14F-4D97-AF65-F5344CB8AC3E}">
        <p14:creationId xmlns:p14="http://schemas.microsoft.com/office/powerpoint/2010/main" val="4081702360"/>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457200" y="268288"/>
            <a:ext cx="8229600" cy="1398587"/>
          </a:xfrm>
        </p:spPr>
        <p:txBody>
          <a:bodyPr/>
          <a:lstStyle/>
          <a:p>
            <a:pPr>
              <a:defRPr/>
            </a:pPr>
            <a:endParaRPr lang="en-US"/>
          </a:p>
        </p:txBody>
      </p:sp>
      <p:pic>
        <p:nvPicPr>
          <p:cNvPr id="71683"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04205" y="2235717"/>
            <a:ext cx="2573589" cy="3144088"/>
          </a:xfrm>
        </p:spPr>
      </p:pic>
    </p:spTree>
    <p:extLst>
      <p:ext uri="{BB962C8B-B14F-4D97-AF65-F5344CB8AC3E}">
        <p14:creationId xmlns:p14="http://schemas.microsoft.com/office/powerpoint/2010/main" val="1698461360"/>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fa-IR" dirty="0"/>
              <a:t>فاکتور های غیر موثر در غرق شدن </a:t>
            </a:r>
            <a:endParaRPr lang="en-US" dirty="0"/>
          </a:p>
        </p:txBody>
      </p:sp>
      <p:sp>
        <p:nvSpPr>
          <p:cNvPr id="72707" name="Content Placeholder 2"/>
          <p:cNvSpPr>
            <a:spLocks noGrp="1"/>
          </p:cNvSpPr>
          <p:nvPr>
            <p:ph idx="1"/>
          </p:nvPr>
        </p:nvSpPr>
        <p:spPr>
          <a:xfrm>
            <a:off x="457200" y="1882775"/>
            <a:ext cx="8229600" cy="4572000"/>
          </a:xfrm>
        </p:spPr>
        <p:txBody>
          <a:bodyPr/>
          <a:lstStyle/>
          <a:p>
            <a:r>
              <a:rPr lang="fa-IR"/>
              <a:t>جنس </a:t>
            </a:r>
          </a:p>
          <a:p>
            <a:r>
              <a:rPr lang="fa-IR"/>
              <a:t> نوع آب </a:t>
            </a:r>
          </a:p>
          <a:p>
            <a:r>
              <a:rPr lang="fa-IR"/>
              <a:t> غوطه ور شدن در آب </a:t>
            </a:r>
          </a:p>
          <a:p>
            <a:r>
              <a:rPr lang="fa-IR"/>
              <a:t> استفاده ار مانور هملچ </a:t>
            </a:r>
          </a:p>
          <a:p>
            <a:r>
              <a:rPr lang="fa-IR"/>
              <a:t> بیمار قلبی </a:t>
            </a:r>
            <a:endParaRPr lang="en-US"/>
          </a:p>
        </p:txBody>
      </p:sp>
    </p:spTree>
    <p:extLst>
      <p:ext uri="{BB962C8B-B14F-4D97-AF65-F5344CB8AC3E}">
        <p14:creationId xmlns:p14="http://schemas.microsoft.com/office/powerpoint/2010/main" val="695568191"/>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027906"/>
          </a:xfrm>
        </p:spPr>
        <p:txBody>
          <a:bodyPr/>
          <a:lstStyle/>
          <a:p>
            <a:pPr eaLnBrk="1" hangingPunct="1">
              <a:defRPr/>
            </a:pPr>
            <a:r>
              <a:rPr lang="fa-IR" dirty="0"/>
              <a:t>علائم غرق شدگی </a:t>
            </a:r>
            <a:endParaRPr lang="en-US" dirty="0"/>
          </a:p>
        </p:txBody>
      </p:sp>
      <p:sp>
        <p:nvSpPr>
          <p:cNvPr id="73731" name="Content Placeholder 2"/>
          <p:cNvSpPr>
            <a:spLocks noGrp="1"/>
          </p:cNvSpPr>
          <p:nvPr>
            <p:ph idx="1"/>
          </p:nvPr>
        </p:nvSpPr>
        <p:spPr>
          <a:xfrm>
            <a:off x="457200" y="1219200"/>
            <a:ext cx="8229600" cy="5235575"/>
          </a:xfrm>
        </p:spPr>
        <p:txBody>
          <a:bodyPr/>
          <a:lstStyle/>
          <a:p>
            <a:pPr eaLnBrk="1" hangingPunct="1"/>
            <a:r>
              <a:rPr lang="fa-IR" sz="2000"/>
              <a:t>هایپوترمی </a:t>
            </a:r>
          </a:p>
          <a:p>
            <a:pPr eaLnBrk="1" hangingPunct="1"/>
            <a:r>
              <a:rPr lang="fa-IR" sz="2000"/>
              <a:t>بلعیدن آب </a:t>
            </a:r>
          </a:p>
          <a:p>
            <a:pPr eaLnBrk="1" hangingPunct="1"/>
            <a:r>
              <a:rPr lang="fa-IR" sz="2000"/>
              <a:t>خستگی </a:t>
            </a:r>
          </a:p>
          <a:p>
            <a:pPr eaLnBrk="1" hangingPunct="1"/>
            <a:r>
              <a:rPr lang="fa-IR" sz="2000"/>
              <a:t>ترس و تقلا زیاد </a:t>
            </a:r>
          </a:p>
          <a:p>
            <a:pPr eaLnBrk="1" hangingPunct="1"/>
            <a:r>
              <a:rPr lang="fa-IR" sz="2000"/>
              <a:t>اسپاسم حنجره </a:t>
            </a:r>
          </a:p>
          <a:p>
            <a:pPr eaLnBrk="1" hangingPunct="1"/>
            <a:endParaRPr lang="fa-IR" sz="2000"/>
          </a:p>
        </p:txBody>
      </p:sp>
    </p:spTree>
    <p:extLst>
      <p:ext uri="{BB962C8B-B14F-4D97-AF65-F5344CB8AC3E}">
        <p14:creationId xmlns:p14="http://schemas.microsoft.com/office/powerpoint/2010/main" val="113204178"/>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a:t>Complication </a:t>
            </a:r>
          </a:p>
        </p:txBody>
      </p:sp>
      <p:sp>
        <p:nvSpPr>
          <p:cNvPr id="3" name="Content Placeholder 2"/>
          <p:cNvSpPr>
            <a:spLocks noGrp="1"/>
          </p:cNvSpPr>
          <p:nvPr>
            <p:ph idx="1"/>
          </p:nvPr>
        </p:nvSpPr>
        <p:spPr>
          <a:xfrm>
            <a:off x="457200" y="1882775"/>
            <a:ext cx="8229600" cy="4365625"/>
          </a:xfrm>
        </p:spPr>
        <p:txBody>
          <a:bodyPr>
            <a:normAutofit lnSpcReduction="10000"/>
          </a:bodyPr>
          <a:lstStyle/>
          <a:p>
            <a:pPr eaLnBrk="1" hangingPunct="1">
              <a:defRPr/>
            </a:pPr>
            <a:endParaRPr lang="fa-IR" sz="2800" dirty="0">
              <a:latin typeface="Arial" charset="0"/>
              <a:cs typeface="Arial" charset="0"/>
            </a:endParaRPr>
          </a:p>
          <a:p>
            <a:pPr lvl="1" eaLnBrk="1" hangingPunct="1">
              <a:defRPr/>
            </a:pPr>
            <a:r>
              <a:rPr lang="fa-IR" sz="2400" b="1" dirty="0">
                <a:solidFill>
                  <a:schemeClr val="accent4">
                    <a:lumMod val="20000"/>
                    <a:lumOff val="80000"/>
                  </a:schemeClr>
                </a:solidFill>
                <a:latin typeface="Arial" charset="0"/>
                <a:cs typeface="Arial" charset="0"/>
              </a:rPr>
              <a:t>اختلالات تنفسی </a:t>
            </a:r>
            <a:r>
              <a:rPr lang="en-US" sz="2400" b="1" dirty="0">
                <a:solidFill>
                  <a:schemeClr val="accent4">
                    <a:lumMod val="20000"/>
                    <a:lumOff val="80000"/>
                  </a:schemeClr>
                </a:solidFill>
                <a:latin typeface="Arial" charset="0"/>
                <a:cs typeface="Arial" charset="0"/>
              </a:rPr>
              <a:t>. </a:t>
            </a:r>
            <a:r>
              <a:rPr lang="fa-IR" sz="2400" b="1" dirty="0">
                <a:solidFill>
                  <a:schemeClr val="accent4">
                    <a:lumMod val="20000"/>
                    <a:lumOff val="80000"/>
                  </a:schemeClr>
                </a:solidFill>
                <a:latin typeface="Arial" charset="0"/>
                <a:cs typeface="Arial" charset="0"/>
              </a:rPr>
              <a:t> سرفه پایدار از علائم آسپیراسیون آب است . 1/3 به </a:t>
            </a:r>
            <a:r>
              <a:rPr lang="en-US" sz="2400" b="1" dirty="0" err="1">
                <a:solidFill>
                  <a:schemeClr val="accent4">
                    <a:lumMod val="20000"/>
                    <a:lumOff val="80000"/>
                  </a:schemeClr>
                </a:solidFill>
                <a:latin typeface="Arial" charset="0"/>
                <a:cs typeface="Arial" charset="0"/>
              </a:rPr>
              <a:t>ett</a:t>
            </a:r>
            <a:r>
              <a:rPr lang="en-US" sz="2400" b="1" dirty="0">
                <a:solidFill>
                  <a:schemeClr val="accent4">
                    <a:lumMod val="20000"/>
                    <a:lumOff val="80000"/>
                  </a:schemeClr>
                </a:solidFill>
                <a:latin typeface="Arial" charset="0"/>
                <a:cs typeface="Arial" charset="0"/>
              </a:rPr>
              <a:t> </a:t>
            </a:r>
            <a:r>
              <a:rPr lang="fa-IR" sz="2400" b="1" dirty="0">
                <a:solidFill>
                  <a:schemeClr val="accent4">
                    <a:lumMod val="20000"/>
                    <a:lumOff val="80000"/>
                  </a:schemeClr>
                </a:solidFill>
                <a:latin typeface="Arial" charset="0"/>
                <a:cs typeface="Arial" charset="0"/>
              </a:rPr>
              <a:t>نیاز دارند</a:t>
            </a:r>
          </a:p>
          <a:p>
            <a:pPr lvl="1" eaLnBrk="1" hangingPunct="1">
              <a:defRPr/>
            </a:pPr>
            <a:r>
              <a:rPr lang="fa-IR" sz="2400" b="1" dirty="0">
                <a:solidFill>
                  <a:schemeClr val="accent4">
                    <a:lumMod val="20000"/>
                    <a:lumOff val="80000"/>
                  </a:schemeClr>
                </a:solidFill>
                <a:latin typeface="Arial" charset="0"/>
                <a:cs typeface="Arial" charset="0"/>
              </a:rPr>
              <a:t>72-48 ساعت </a:t>
            </a:r>
            <a:r>
              <a:rPr lang="en-US" sz="2400" b="1" dirty="0">
                <a:solidFill>
                  <a:schemeClr val="accent4">
                    <a:lumMod val="20000"/>
                    <a:lumOff val="80000"/>
                  </a:schemeClr>
                </a:solidFill>
                <a:latin typeface="Arial" charset="0"/>
                <a:cs typeface="Arial" charset="0"/>
              </a:rPr>
              <a:t>ARDS</a:t>
            </a:r>
            <a:r>
              <a:rPr lang="fa-IR" sz="2400" b="1" dirty="0">
                <a:solidFill>
                  <a:schemeClr val="accent4">
                    <a:lumMod val="20000"/>
                    <a:lumOff val="80000"/>
                  </a:schemeClr>
                </a:solidFill>
                <a:latin typeface="Arial" charset="0"/>
                <a:cs typeface="Arial" charset="0"/>
              </a:rPr>
              <a:t> </a:t>
            </a:r>
          </a:p>
          <a:p>
            <a:pPr lvl="1" eaLnBrk="1" hangingPunct="1">
              <a:defRPr/>
            </a:pPr>
            <a:r>
              <a:rPr lang="fa-IR" sz="2400" b="1" dirty="0">
                <a:solidFill>
                  <a:schemeClr val="accent4">
                    <a:lumMod val="20000"/>
                    <a:lumOff val="80000"/>
                  </a:schemeClr>
                </a:solidFill>
                <a:latin typeface="Arial" charset="0"/>
                <a:cs typeface="Arial" charset="0"/>
              </a:rPr>
              <a:t>اختلالات عصبی : تشنج و اختلالات سطح هشیاری </a:t>
            </a:r>
          </a:p>
          <a:p>
            <a:pPr lvl="1" eaLnBrk="1" hangingPunct="1">
              <a:defRPr/>
            </a:pPr>
            <a:r>
              <a:rPr lang="fa-IR" sz="2400" b="1" dirty="0">
                <a:solidFill>
                  <a:schemeClr val="accent4">
                    <a:lumMod val="20000"/>
                    <a:lumOff val="80000"/>
                  </a:schemeClr>
                </a:solidFill>
                <a:latin typeface="Arial" charset="0"/>
                <a:cs typeface="Arial" charset="0"/>
              </a:rPr>
              <a:t>اختلالات استخوانی : احتمال آسیب به سر و نخاع </a:t>
            </a:r>
          </a:p>
          <a:p>
            <a:pPr lvl="1" eaLnBrk="1" hangingPunct="1">
              <a:defRPr/>
            </a:pPr>
            <a:r>
              <a:rPr lang="fa-IR" sz="2400" b="1" dirty="0">
                <a:solidFill>
                  <a:schemeClr val="accent4">
                    <a:lumMod val="20000"/>
                    <a:lumOff val="80000"/>
                  </a:schemeClr>
                </a:solidFill>
                <a:latin typeface="Arial" charset="0"/>
                <a:cs typeface="Arial" charset="0"/>
              </a:rPr>
              <a:t>اختلالات فلبی : اریتمی فوق بطنی </a:t>
            </a:r>
          </a:p>
          <a:p>
            <a:pPr lvl="1" eaLnBrk="1" hangingPunct="1">
              <a:defRPr/>
            </a:pPr>
            <a:r>
              <a:rPr lang="fa-IR" sz="2400" b="1" dirty="0">
                <a:solidFill>
                  <a:schemeClr val="accent4">
                    <a:lumMod val="20000"/>
                    <a:lumOff val="80000"/>
                  </a:schemeClr>
                </a:solidFill>
                <a:latin typeface="Arial" charset="0"/>
                <a:cs typeface="Arial" charset="0"/>
              </a:rPr>
              <a:t>اختلالات گوارشی : استفراغ </a:t>
            </a:r>
          </a:p>
          <a:p>
            <a:pPr lvl="1" eaLnBrk="1" hangingPunct="1">
              <a:defRPr/>
            </a:pPr>
            <a:r>
              <a:rPr lang="fa-IR" sz="2400" b="1" dirty="0">
                <a:solidFill>
                  <a:schemeClr val="accent4">
                    <a:lumMod val="20000"/>
                    <a:lumOff val="80000"/>
                  </a:schemeClr>
                </a:solidFill>
                <a:latin typeface="Arial" charset="0"/>
                <a:cs typeface="Arial" charset="0"/>
              </a:rPr>
              <a:t>تب : تا 24 ساعت تب بالای 38 </a:t>
            </a:r>
            <a:endParaRPr lang="en-US" sz="2400" b="1" dirty="0">
              <a:solidFill>
                <a:schemeClr val="accent4">
                  <a:lumMod val="20000"/>
                  <a:lumOff val="80000"/>
                </a:schemeClr>
              </a:solidFill>
              <a:latin typeface="Arial" charset="0"/>
              <a:cs typeface="Arial" charset="0"/>
            </a:endParaRPr>
          </a:p>
          <a:p>
            <a:pPr lvl="1" eaLnBrk="1" hangingPunct="1">
              <a:defRPr/>
            </a:pPr>
            <a:r>
              <a:rPr lang="en-US" sz="2400" b="1" dirty="0">
                <a:solidFill>
                  <a:schemeClr val="accent4">
                    <a:lumMod val="20000"/>
                    <a:lumOff val="80000"/>
                  </a:schemeClr>
                </a:solidFill>
                <a:latin typeface="Arial" charset="0"/>
                <a:cs typeface="Arial" charset="0"/>
              </a:rPr>
              <a:t>DIC </a:t>
            </a:r>
            <a:endParaRPr lang="fa-IR" sz="2400" b="1" dirty="0">
              <a:solidFill>
                <a:schemeClr val="accent4">
                  <a:lumMod val="20000"/>
                  <a:lumOff val="80000"/>
                </a:schemeClr>
              </a:solidFill>
              <a:latin typeface="Arial" charset="0"/>
              <a:cs typeface="Arial" charset="0"/>
            </a:endParaRPr>
          </a:p>
          <a:p>
            <a:pPr lvl="1" eaLnBrk="1" hangingPunct="1">
              <a:defRPr/>
            </a:pPr>
            <a:endParaRPr lang="fa-IR" sz="2400" dirty="0">
              <a:latin typeface="Arial" charset="0"/>
              <a:cs typeface="Arial" charset="0"/>
            </a:endParaRPr>
          </a:p>
          <a:p>
            <a:pPr lvl="2" eaLnBrk="1" hangingPunct="1">
              <a:defRPr/>
            </a:pPr>
            <a:endParaRPr lang="en-US" sz="2000" dirty="0">
              <a:latin typeface="Arial" charset="0"/>
              <a:cs typeface="Arial" charset="0"/>
            </a:endParaRPr>
          </a:p>
          <a:p>
            <a:pPr>
              <a:defRPr/>
            </a:pPr>
            <a:endParaRPr lang="en-US" sz="3600" dirty="0"/>
          </a:p>
        </p:txBody>
      </p:sp>
    </p:spTree>
    <p:extLst>
      <p:ext uri="{BB962C8B-B14F-4D97-AF65-F5344CB8AC3E}">
        <p14:creationId xmlns:p14="http://schemas.microsoft.com/office/powerpoint/2010/main" val="979318925"/>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8288"/>
            <a:ext cx="8229600" cy="1398587"/>
          </a:xfrm>
        </p:spPr>
        <p:txBody>
          <a:bodyPr/>
          <a:lstStyle/>
          <a:p>
            <a:pPr>
              <a:defRPr/>
            </a:pPr>
            <a:endParaRPr lang="en-US"/>
          </a:p>
        </p:txBody>
      </p:sp>
      <p:pic>
        <p:nvPicPr>
          <p:cNvPr id="62466" name="Picture 2" descr="C:\Users\Shayestehfard\Pictures\photo class\ems\photo\cpr17.jpg"/>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927" t="8335" r="5201" b="9352"/>
          <a:stretch/>
        </p:blipFill>
        <p:spPr>
          <a:xfrm>
            <a:off x="1029895" y="1326527"/>
            <a:ext cx="7070764" cy="5200028"/>
          </a:xfrm>
          <a:effectLst>
            <a:softEdge rad="112500"/>
          </a:effectLst>
        </p:spPr>
      </p:pic>
    </p:spTree>
    <p:extLst>
      <p:ext uri="{BB962C8B-B14F-4D97-AF65-F5344CB8AC3E}">
        <p14:creationId xmlns:p14="http://schemas.microsoft.com/office/powerpoint/2010/main" val="4018294287"/>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dirty="0"/>
              <a:t>اقدامات اوليه</a:t>
            </a:r>
            <a:endParaRPr lang="en-US" dirty="0"/>
          </a:p>
        </p:txBody>
      </p:sp>
      <p:sp>
        <p:nvSpPr>
          <p:cNvPr id="3" name="Content Placeholder 2"/>
          <p:cNvSpPr>
            <a:spLocks noGrp="1"/>
          </p:cNvSpPr>
          <p:nvPr>
            <p:ph idx="1"/>
          </p:nvPr>
        </p:nvSpPr>
        <p:spPr/>
        <p:txBody>
          <a:bodyPr>
            <a:normAutofit lnSpcReduction="10000"/>
          </a:bodyPr>
          <a:lstStyle/>
          <a:p>
            <a:r>
              <a:rPr lang="fa-IR" dirty="0"/>
              <a:t>مصدومي كه در حال غرق شدگي است اگر به ساحل يا كناره استخر نزديك است سعي كنيد از وسيلهاي مانند يك پارو، شاخه درخت، چوب ماهيگيري و يا اشياء محكم ديگر استفاده</a:t>
            </a:r>
            <a:endParaRPr lang="en-US" dirty="0"/>
          </a:p>
          <a:p>
            <a:r>
              <a:rPr lang="fa-IR" dirty="0"/>
              <a:t>كرده و به سمت مصدوم نگه داريد. </a:t>
            </a:r>
          </a:p>
          <a:p>
            <a:endParaRPr lang="fa-IR" dirty="0"/>
          </a:p>
          <a:p>
            <a:r>
              <a:rPr lang="fa-IR" dirty="0"/>
              <a:t>مطمئن شويد كه زيرپايتان محكم و سفت است و به داخل آب ليز نميخوريد.</a:t>
            </a:r>
            <a:endParaRPr lang="en-US" dirty="0"/>
          </a:p>
          <a:p>
            <a:r>
              <a:rPr lang="fa-IR" dirty="0"/>
              <a:t>وقتي مصدوم وسيله را گرفت او را به سمت ساحل بكشيد.</a:t>
            </a:r>
            <a:endParaRPr lang="en-US" dirty="0"/>
          </a:p>
          <a:p>
            <a:r>
              <a:rPr lang="fa-IR" dirty="0"/>
              <a:t>اگر مصدوم آنقدر دور است كه نميتواند وسيله را بگيرد راه ديگر پرتاب چيزي به سوي اوست. بهترين وسيله براي پرتاب، طناب است. براي اين كار يك طناب يا ريسمان بلند را به يك وسيله كه شناور ميماند مانند تيوپ نجات، يونوليت، ظروف پلاستيكي دردار ببنديد. وسيله را به سوي مصدوم پرتاب كنيد. وقتي كه مصدوم وسيله شناور را گرفت او را به سوي ساحل بكشيد.</a:t>
            </a:r>
            <a:endParaRPr lang="en-US" dirty="0"/>
          </a:p>
          <a:p>
            <a:endParaRPr lang="en-US" dirty="0"/>
          </a:p>
        </p:txBody>
      </p:sp>
      <p:sp>
        <p:nvSpPr>
          <p:cNvPr id="4" name="Footer Placeholder 3"/>
          <p:cNvSpPr>
            <a:spLocks noGrp="1"/>
          </p:cNvSpPr>
          <p:nvPr>
            <p:ph type="ftr" sz="quarter" idx="11"/>
          </p:nvPr>
        </p:nvSpPr>
        <p:spPr/>
        <p:txBody>
          <a:bodyPr/>
          <a:lstStyle/>
          <a:p>
            <a:pPr>
              <a:defRPr/>
            </a:pPr>
            <a:r>
              <a:rPr lang="en-US"/>
              <a:t>First  aid.  Course 1</a:t>
            </a:r>
          </a:p>
        </p:txBody>
      </p:sp>
    </p:spTree>
    <p:extLst>
      <p:ext uri="{BB962C8B-B14F-4D97-AF65-F5344CB8AC3E}">
        <p14:creationId xmlns:p14="http://schemas.microsoft.com/office/powerpoint/2010/main" val="3061498661"/>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fa-IR" dirty="0"/>
              <a:t>اگر مصدوم هوشيار نيست و با طناب هم نميتوان به او دست يافت، لازم است جهت دستيابي سريع با قايق و يا</a:t>
            </a:r>
            <a:endParaRPr lang="en-US" dirty="0"/>
          </a:p>
          <a:p>
            <a:r>
              <a:rPr lang="fa-IR" dirty="0"/>
              <a:t>با شنا كردن با استفاده از يك تخته شناور به سوي او برويم.</a:t>
            </a:r>
            <a:endParaRPr lang="en-US" dirty="0"/>
          </a:p>
          <a:p>
            <a:r>
              <a:rPr lang="fa-IR" dirty="0"/>
              <a:t> هرگز سعي نكنيد به سمت فرد در حال غرق شدن برويد مگر اين كه:</a:t>
            </a:r>
            <a:endParaRPr lang="en-US" dirty="0"/>
          </a:p>
          <a:p>
            <a:r>
              <a:rPr lang="fa-IR" dirty="0"/>
              <a:t>- شناگر خوبي باشيد و . . . .</a:t>
            </a:r>
            <a:endParaRPr lang="en-US" dirty="0"/>
          </a:p>
          <a:p>
            <a:r>
              <a:rPr lang="fa-IR" dirty="0"/>
              <a:t>- تكنيكهاي نجات غريق را به طور خاص آموزش ديده باشيد و . . . .</a:t>
            </a:r>
            <a:endParaRPr lang="en-US" dirty="0"/>
          </a:p>
          <a:p>
            <a:r>
              <a:rPr lang="fa-IR" dirty="0"/>
              <a:t>- وسايل شخصي شناور ماندن روي آب را بپوشيد و . . . .</a:t>
            </a:r>
            <a:endParaRPr lang="en-US" dirty="0"/>
          </a:p>
          <a:p>
            <a:r>
              <a:rPr lang="fa-IR" dirty="0"/>
              <a:t>- توسط غريق نجاتهاي ديگر همراهي شويد.</a:t>
            </a:r>
            <a:endParaRPr lang="en-US" dirty="0"/>
          </a:p>
          <a:p>
            <a:r>
              <a:rPr lang="fa-IR" dirty="0"/>
              <a:t>در صورت رعايت اصول فوق مراحل زير را در مورد مراقبت از مصدومين</a:t>
            </a:r>
          </a:p>
          <a:p>
            <a:r>
              <a:rPr lang="fa-IR" dirty="0"/>
              <a:t>دچار غرق شدگي انجام دهيد.</a:t>
            </a:r>
            <a:endParaRPr lang="en-US" dirty="0"/>
          </a:p>
          <a:p>
            <a:endParaRPr lang="en-US" dirty="0"/>
          </a:p>
          <a:p>
            <a:endParaRPr lang="en-US" dirty="0"/>
          </a:p>
        </p:txBody>
      </p:sp>
      <p:sp>
        <p:nvSpPr>
          <p:cNvPr id="4" name="Footer Placeholder 3"/>
          <p:cNvSpPr>
            <a:spLocks noGrp="1"/>
          </p:cNvSpPr>
          <p:nvPr>
            <p:ph type="ftr" sz="quarter" idx="11"/>
          </p:nvPr>
        </p:nvSpPr>
        <p:spPr/>
        <p:txBody>
          <a:bodyPr/>
          <a:lstStyle/>
          <a:p>
            <a:pPr>
              <a:defRPr/>
            </a:pPr>
            <a:r>
              <a:rPr lang="en-US"/>
              <a:t>First  aid.  Course 1</a:t>
            </a:r>
          </a:p>
        </p:txBody>
      </p:sp>
    </p:spTree>
    <p:extLst>
      <p:ext uri="{BB962C8B-B14F-4D97-AF65-F5344CB8AC3E}">
        <p14:creationId xmlns:p14="http://schemas.microsoft.com/office/powerpoint/2010/main" val="1151343498"/>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8288"/>
            <a:ext cx="8229600" cy="1398587"/>
          </a:xfrm>
        </p:spPr>
        <p:txBody>
          <a:bodyPr/>
          <a:lstStyle/>
          <a:p>
            <a:pPr>
              <a:defRPr/>
            </a:pPr>
            <a:endParaRPr lang="en-US"/>
          </a:p>
        </p:txBody>
      </p:sp>
      <p:pic>
        <p:nvPicPr>
          <p:cNvPr id="62467"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81250" y="2663031"/>
            <a:ext cx="3619500" cy="2400300"/>
          </a:xfrm>
        </p:spPr>
      </p:pic>
    </p:spTree>
    <p:extLst>
      <p:ext uri="{BB962C8B-B14F-4D97-AF65-F5344CB8AC3E}">
        <p14:creationId xmlns:p14="http://schemas.microsoft.com/office/powerpoint/2010/main" val="2769529343"/>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r>
              <a:rPr lang="fa-IR" dirty="0"/>
              <a:t>. مصدوم را از درون آب هر چه سريعتر و ايمنتر خارج كنيد. اگر مشكوك</a:t>
            </a:r>
            <a:endParaRPr lang="en-US" dirty="0"/>
          </a:p>
          <a:p>
            <a:r>
              <a:rPr lang="fa-IR" dirty="0"/>
              <a:t>به آسيب ستون فقرات هستيد او را در حالت بيحركت با نگه داشتن سر و</a:t>
            </a:r>
            <a:endParaRPr lang="en-US" dirty="0"/>
          </a:p>
          <a:p>
            <a:r>
              <a:rPr lang="fa-IR" dirty="0"/>
              <a:t>گردن در امتداد ستون فقرات حفظ كنيد و سپس قبل از خارج كردن مصدوم</a:t>
            </a:r>
            <a:endParaRPr lang="en-US" dirty="0"/>
          </a:p>
          <a:p>
            <a:r>
              <a:rPr lang="fa-IR" dirty="0"/>
              <a:t>از آب او را به يك تخته پشتي ببنديد.</a:t>
            </a:r>
            <a:endParaRPr lang="en-US" dirty="0"/>
          </a:p>
          <a:p>
            <a:r>
              <a:rPr lang="fa-IR" dirty="0"/>
              <a:t>2. اگر مصدوم را در وضعيت صورت رو به پايين يافتيد، سر و گردن او را</a:t>
            </a:r>
            <a:endParaRPr lang="en-US" dirty="0"/>
          </a:p>
          <a:p>
            <a:r>
              <a:rPr lang="fa-IR" dirty="0"/>
              <a:t>توسط بازوان بيحركت كنيد. سپس او را به آرامي بچرخانيد به طوري كه</a:t>
            </a:r>
            <a:endParaRPr lang="en-US" dirty="0"/>
          </a:p>
          <a:p>
            <a:r>
              <a:rPr lang="fa-IR" dirty="0"/>
              <a:t>)4- سر و صورت رو به بالا قرار گيرد. )شكل 2</a:t>
            </a:r>
            <a:endParaRPr lang="en-US" dirty="0"/>
          </a:p>
          <a:p>
            <a:r>
              <a:rPr lang="fa-IR" dirty="0"/>
              <a:t>3. تنفس دهان به بيني را از اولين برخورد با غريق شروع كنيد، در صورتي كه توان داريد در همان حالي كه او را به</a:t>
            </a:r>
            <a:endParaRPr lang="en-US" dirty="0"/>
          </a:p>
          <a:p>
            <a:r>
              <a:rPr lang="fa-IR" dirty="0"/>
              <a:t>خشكي ميكشانيد، گهگاه به او تنفس بدهيد.</a:t>
            </a:r>
            <a:endParaRPr lang="en-US" dirty="0"/>
          </a:p>
          <a:p>
            <a:r>
              <a:rPr lang="fa-IR" dirty="0"/>
              <a:t> </a:t>
            </a:r>
            <a:endParaRPr lang="en-US" dirty="0"/>
          </a:p>
          <a:p>
            <a:endParaRPr lang="en-US" dirty="0"/>
          </a:p>
        </p:txBody>
      </p:sp>
      <p:sp>
        <p:nvSpPr>
          <p:cNvPr id="4" name="Footer Placeholder 3"/>
          <p:cNvSpPr>
            <a:spLocks noGrp="1"/>
          </p:cNvSpPr>
          <p:nvPr>
            <p:ph type="ftr" sz="quarter" idx="11"/>
          </p:nvPr>
        </p:nvSpPr>
        <p:spPr/>
        <p:txBody>
          <a:bodyPr/>
          <a:lstStyle/>
          <a:p>
            <a:pPr>
              <a:defRPr/>
            </a:pPr>
            <a:r>
              <a:rPr lang="en-US"/>
              <a:t>First  aid.  Course 1</a:t>
            </a:r>
          </a:p>
        </p:txBody>
      </p:sp>
    </p:spTree>
    <p:extLst>
      <p:ext uri="{BB962C8B-B14F-4D97-AF65-F5344CB8AC3E}">
        <p14:creationId xmlns:p14="http://schemas.microsoft.com/office/powerpoint/2010/main" val="1852110534"/>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8288"/>
            <a:ext cx="8229600" cy="1398587"/>
          </a:xfrm>
        </p:spPr>
        <p:txBody>
          <a:bodyPr/>
          <a:lstStyle/>
          <a:p>
            <a:pPr>
              <a:defRPr/>
            </a:pPr>
            <a:endParaRPr lang="en-US"/>
          </a:p>
        </p:txBody>
      </p:sp>
      <p:pic>
        <p:nvPicPr>
          <p:cNvPr id="63491"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3429000" y="457200"/>
            <a:ext cx="5594350" cy="5940425"/>
          </a:xfrm>
        </p:spPr>
      </p:pic>
      <p:pic>
        <p:nvPicPr>
          <p:cNvPr id="4" name="Picture 3"/>
          <p:cNvPicPr/>
          <p:nvPr/>
        </p:nvPicPr>
        <p:blipFill>
          <a:blip r:embed="rId3"/>
          <a:stretch>
            <a:fillRect/>
          </a:stretch>
        </p:blipFill>
        <p:spPr>
          <a:xfrm>
            <a:off x="276225" y="609600"/>
            <a:ext cx="2771775" cy="5486400"/>
          </a:xfrm>
          <a:prstGeom prst="rect">
            <a:avLst/>
          </a:prstGeom>
        </p:spPr>
      </p:pic>
    </p:spTree>
    <p:extLst>
      <p:ext uri="{BB962C8B-B14F-4D97-AF65-F5344CB8AC3E}">
        <p14:creationId xmlns:p14="http://schemas.microsoft.com/office/powerpoint/2010/main" val="1937121492"/>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r>
              <a:rPr lang="fa-IR" dirty="0"/>
              <a:t>فراموش نكنيد</a:t>
            </a:r>
            <a:endParaRPr lang="en-US" dirty="0"/>
          </a:p>
          <a:p>
            <a:r>
              <a:rPr lang="fa-IR" dirty="0"/>
              <a:t>مقاومت ريه بيمار و مجاري تنفسي وي به دليل ورود آب به آنها و افزايش ترشحات ، نسبت به نفس و دم</a:t>
            </a:r>
            <a:endParaRPr lang="en-US" dirty="0"/>
          </a:p>
          <a:p>
            <a:r>
              <a:rPr lang="fa-IR" dirty="0"/>
              <a:t>شما زياد است ، پس نياز به دميدنهاي پرقدرت وجود دارد و براي اين كه بدانيد هوا رساني ريه موفق</a:t>
            </a:r>
            <a:endParaRPr lang="en-US" dirty="0"/>
          </a:p>
          <a:p>
            <a:r>
              <a:rPr lang="fa-IR" dirty="0"/>
              <a:t>است يا خير ، به بالا آمدن كافي ديواره قفسه سينه توجه كنيد.</a:t>
            </a:r>
            <a:endParaRPr lang="en-US" dirty="0"/>
          </a:p>
          <a:p>
            <a:r>
              <a:rPr lang="fa-IR" dirty="0"/>
              <a:t>4. زماني كه مصدوم را به خشكي رسانديد، مجدداً تنفس او را بررسي كنيد</a:t>
            </a:r>
            <a:endParaRPr lang="en-US" dirty="0"/>
          </a:p>
          <a:p>
            <a:r>
              <a:rPr lang="fa-IR" dirty="0"/>
              <a:t> </a:t>
            </a:r>
            <a:endParaRPr lang="en-US" dirty="0"/>
          </a:p>
          <a:p>
            <a:r>
              <a:rPr lang="fa-IR" dirty="0"/>
              <a:t>4. زماني كه مصدوم را به خشكي رسانديد، مجدداً تنفس او را بررسي كنيد. در صورت عدم وجود تنفس عمليات</a:t>
            </a:r>
            <a:endParaRPr lang="en-US" dirty="0"/>
          </a:p>
          <a:p>
            <a:r>
              <a:rPr lang="fa-IR" dirty="0"/>
              <a:t>احياء قلبي  ريوي را هرچه سريعتر آغاز كنيد و وقتي آن را شروع كرديد، ديگر متوقف نكنيد، حتي اگر مصدوم</a:t>
            </a:r>
            <a:endParaRPr lang="en-US" dirty="0"/>
          </a:p>
          <a:p>
            <a:r>
              <a:rPr lang="fa-IR" dirty="0"/>
              <a:t>) براي دقايق طولاني )حتي 48 دقيقه ( در آب مانده باشد. )رجوع به فصل 3</a:t>
            </a:r>
            <a:endParaRPr lang="en-US" dirty="0"/>
          </a:p>
          <a:p>
            <a:endParaRPr lang="en-US" dirty="0"/>
          </a:p>
        </p:txBody>
      </p:sp>
      <p:sp>
        <p:nvSpPr>
          <p:cNvPr id="4" name="Footer Placeholder 3"/>
          <p:cNvSpPr>
            <a:spLocks noGrp="1"/>
          </p:cNvSpPr>
          <p:nvPr>
            <p:ph type="ftr" sz="quarter" idx="11"/>
          </p:nvPr>
        </p:nvSpPr>
        <p:spPr/>
        <p:txBody>
          <a:bodyPr/>
          <a:lstStyle/>
          <a:p>
            <a:pPr>
              <a:defRPr/>
            </a:pPr>
            <a:r>
              <a:rPr lang="en-US"/>
              <a:t>First  aid.  Course 1</a:t>
            </a:r>
          </a:p>
        </p:txBody>
      </p:sp>
    </p:spTree>
    <p:extLst>
      <p:ext uri="{BB962C8B-B14F-4D97-AF65-F5344CB8AC3E}">
        <p14:creationId xmlns:p14="http://schemas.microsoft.com/office/powerpoint/2010/main" val="3956698867"/>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0000" lnSpcReduction="20000"/>
          </a:bodyPr>
          <a:lstStyle/>
          <a:p>
            <a:r>
              <a:rPr lang="fa-IR" dirty="0"/>
              <a:t>يكي از مشكلات اصلي در احياي شخص غريق وجود مقادير زياد آب در معده است. ممكن است غريق محتويات</a:t>
            </a:r>
            <a:endParaRPr lang="en-US" dirty="0"/>
          </a:p>
          <a:p>
            <a:r>
              <a:rPr lang="fa-IR" dirty="0"/>
              <a:t>معده خود را بالا بياورد، كه اين مواد وارد ريه شده و خفگي به وجود ميآيد. خطر برگرداندن با شروع تنفس</a:t>
            </a:r>
            <a:endParaRPr lang="en-US" dirty="0"/>
          </a:p>
          <a:p>
            <a:r>
              <a:rPr lang="fa-IR" dirty="0"/>
              <a:t>افزايش مييابد. همانطور كه ذكر شد لازم است در دم، فشاري بيش از فشار طبيعي براي پر كردن ريهها وارد</a:t>
            </a:r>
            <a:endParaRPr lang="en-US" dirty="0"/>
          </a:p>
          <a:p>
            <a:r>
              <a:rPr lang="fa-IR" dirty="0"/>
              <a:t>كنيم، بنابراين هوا وارد مري هم ميشود. در نتيجه فشار داخل معده بالا ميرود و برگرداندن محتملتر ميشود. از</a:t>
            </a:r>
            <a:endParaRPr lang="en-US" dirty="0"/>
          </a:p>
          <a:p>
            <a:r>
              <a:rPr lang="fa-IR" dirty="0"/>
              <a:t>سوي ديگر معدة باد كرده به سمت بالا و روي ديافراگم فشار ميآورد و باعث محدود شدن حركت و بازشدن ريه-</a:t>
            </a:r>
            <a:endParaRPr lang="en-US" dirty="0"/>
          </a:p>
          <a:p>
            <a:r>
              <a:rPr lang="fa-IR" dirty="0"/>
              <a:t>ها ميشود و بدين ترتيب اثر تنفس مصنوعي كاهش مييابد. پس اگر فكر ميكنيد كه ورم معده به قدري است</a:t>
            </a:r>
            <a:endParaRPr lang="en-US" dirty="0"/>
          </a:p>
          <a:p>
            <a:r>
              <a:rPr lang="fa-IR" dirty="0"/>
              <a:t>كه در تنفس مصنوعي مشكل ايجاد ميكند و يا به نظر ميرسد كه غريق به زودي استفراغ ميكند، او را به پهلو</a:t>
            </a:r>
            <a:endParaRPr lang="en-US" dirty="0"/>
          </a:p>
          <a:p>
            <a:r>
              <a:rPr lang="fa-IR" dirty="0"/>
              <a:t>بخوابانيد و به آرامي روي شكم او فشار بياوريد تا محتويات معده خالي شوند و وارد ريه نگردند. مطمئن شويد كه</a:t>
            </a:r>
            <a:endParaRPr lang="en-US" dirty="0"/>
          </a:p>
          <a:p>
            <a:r>
              <a:rPr lang="fa-IR" dirty="0"/>
              <a:t> </a:t>
            </a:r>
            <a:endParaRPr lang="en-US" dirty="0"/>
          </a:p>
          <a:p>
            <a:r>
              <a:rPr lang="fa-IR" dirty="0"/>
              <a:t>صورت مصدوم متمايل به زمين و دهانش باز است تا استفراغ به راحتي خارج شود.</a:t>
            </a:r>
            <a:endParaRPr lang="en-US" dirty="0"/>
          </a:p>
          <a:p>
            <a:endParaRPr lang="en-US" dirty="0"/>
          </a:p>
        </p:txBody>
      </p:sp>
      <p:sp>
        <p:nvSpPr>
          <p:cNvPr id="4" name="Footer Placeholder 3"/>
          <p:cNvSpPr>
            <a:spLocks noGrp="1"/>
          </p:cNvSpPr>
          <p:nvPr>
            <p:ph type="ftr" sz="quarter" idx="11"/>
          </p:nvPr>
        </p:nvSpPr>
        <p:spPr/>
        <p:txBody>
          <a:bodyPr/>
          <a:lstStyle/>
          <a:p>
            <a:pPr>
              <a:defRPr/>
            </a:pPr>
            <a:r>
              <a:rPr lang="en-US"/>
              <a:t>First  aid.  Course 1</a:t>
            </a:r>
          </a:p>
        </p:txBody>
      </p:sp>
    </p:spTree>
    <p:extLst>
      <p:ext uri="{BB962C8B-B14F-4D97-AF65-F5344CB8AC3E}">
        <p14:creationId xmlns:p14="http://schemas.microsoft.com/office/powerpoint/2010/main" val="1564225991"/>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a:bodyPr>
          <a:lstStyle/>
          <a:p>
            <a:r>
              <a:rPr lang="fa-IR" dirty="0"/>
              <a:t>فراموش نكنيد</a:t>
            </a:r>
            <a:endParaRPr lang="en-US" dirty="0"/>
          </a:p>
          <a:p>
            <a:r>
              <a:rPr lang="fa-IR" dirty="0"/>
              <a:t>حركات فوق نبايد بي دليل و در هر موردي انجام شوند، بلكه در موارد استثنايي به انجام آنها نياز داريم و</a:t>
            </a:r>
            <a:endParaRPr lang="en-US" dirty="0"/>
          </a:p>
          <a:p>
            <a:r>
              <a:rPr lang="fa-IR" dirty="0"/>
              <a:t>آن زماني است كه تورم معده آنقدر زياد باشد كه به طور واضح در تنفس مصنوعي اشكال ايجاد نمايد.</a:t>
            </a:r>
            <a:endParaRPr lang="en-US" dirty="0"/>
          </a:p>
          <a:p>
            <a:r>
              <a:rPr lang="fa-IR" dirty="0"/>
              <a:t>فردي كه داخل آب كم عمق شيرجه رفته و در اثر اصابت سر به كف زمين هوشياري خود را از دست داده است،</a:t>
            </a:r>
            <a:endParaRPr lang="en-US" dirty="0"/>
          </a:p>
          <a:p>
            <a:r>
              <a:rPr lang="fa-IR" dirty="0"/>
              <a:t>احتمال زيادي وجود دارد كه نخاع گردني او آسيب ديده باشد. بنابراين در جابه جا نمودن مصدوم دقت نماييد.</a:t>
            </a:r>
            <a:endParaRPr lang="en-US" dirty="0"/>
          </a:p>
          <a:p>
            <a:r>
              <a:rPr lang="fa-IR" dirty="0"/>
              <a:t>ورود حتي مقادير اندك آب به ريه ميتواند در چند ساعت بعد سبب عوارض مرگباري شود. بنابراين هر غريقي،</a:t>
            </a:r>
            <a:endParaRPr lang="en-US" dirty="0"/>
          </a:p>
          <a:p>
            <a:r>
              <a:rPr lang="fa-IR" dirty="0"/>
              <a:t>حتي اگر هوشيار است و به خوبي تنفس ميكند بايد سريعاً به بيمارستان انتقال يابد.</a:t>
            </a:r>
            <a:endParaRPr lang="en-US" dirty="0"/>
          </a:p>
          <a:p>
            <a:endParaRPr lang="en-US" dirty="0"/>
          </a:p>
        </p:txBody>
      </p:sp>
      <p:sp>
        <p:nvSpPr>
          <p:cNvPr id="4" name="Footer Placeholder 3"/>
          <p:cNvSpPr>
            <a:spLocks noGrp="1"/>
          </p:cNvSpPr>
          <p:nvPr>
            <p:ph type="ftr" sz="quarter" idx="11"/>
          </p:nvPr>
        </p:nvSpPr>
        <p:spPr/>
        <p:txBody>
          <a:bodyPr/>
          <a:lstStyle/>
          <a:p>
            <a:pPr>
              <a:defRPr/>
            </a:pPr>
            <a:r>
              <a:rPr lang="en-US"/>
              <a:t>First  aid.  Course 1</a:t>
            </a:r>
          </a:p>
        </p:txBody>
      </p:sp>
    </p:spTree>
    <p:extLst>
      <p:ext uri="{BB962C8B-B14F-4D97-AF65-F5344CB8AC3E}">
        <p14:creationId xmlns:p14="http://schemas.microsoft.com/office/powerpoint/2010/main" val="1078543236"/>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951706"/>
          </a:xfrm>
        </p:spPr>
        <p:txBody>
          <a:bodyPr/>
          <a:lstStyle/>
          <a:p>
            <a:pPr eaLnBrk="1" hangingPunct="1">
              <a:defRPr/>
            </a:pPr>
            <a:r>
              <a:rPr lang="fa-IR" dirty="0"/>
              <a:t>اداره مصدوم</a:t>
            </a:r>
            <a:endParaRPr lang="en-US" dirty="0"/>
          </a:p>
        </p:txBody>
      </p:sp>
      <p:sp>
        <p:nvSpPr>
          <p:cNvPr id="78851" name="Content Placeholder 2"/>
          <p:cNvSpPr>
            <a:spLocks noGrp="1"/>
          </p:cNvSpPr>
          <p:nvPr>
            <p:ph idx="1"/>
          </p:nvPr>
        </p:nvSpPr>
        <p:spPr>
          <a:xfrm>
            <a:off x="457200" y="1219200"/>
            <a:ext cx="8229600" cy="5235575"/>
          </a:xfrm>
        </p:spPr>
        <p:txBody>
          <a:bodyPr>
            <a:normAutofit lnSpcReduction="10000"/>
          </a:bodyPr>
          <a:lstStyle/>
          <a:p>
            <a:pPr eaLnBrk="1" hangingPunct="1"/>
            <a:r>
              <a:rPr lang="fa-IR" sz="1800"/>
              <a:t>ارزیابی صحنه حادثه </a:t>
            </a:r>
          </a:p>
          <a:p>
            <a:pPr eaLnBrk="1" hangingPunct="1"/>
            <a:r>
              <a:rPr lang="en-US" sz="1800"/>
              <a:t>ABC      </a:t>
            </a:r>
            <a:r>
              <a:rPr lang="fa-IR" sz="1800"/>
              <a:t>  احیا ء تنفسی فوری </a:t>
            </a:r>
            <a:endParaRPr lang="en-US" sz="1800"/>
          </a:p>
          <a:p>
            <a:pPr eaLnBrk="1" hangingPunct="1"/>
            <a:r>
              <a:rPr lang="fa-IR" sz="1800"/>
              <a:t>کنترل نبض مصدوم روی آب </a:t>
            </a:r>
          </a:p>
          <a:p>
            <a:pPr eaLnBrk="1" hangingPunct="1"/>
            <a:r>
              <a:rPr lang="fa-IR" sz="1800"/>
              <a:t>احیاء تا 30 دقیقه بعد از کلاپس در این بیمار امکان پذیر است </a:t>
            </a:r>
          </a:p>
          <a:p>
            <a:pPr eaLnBrk="1" hangingPunct="1"/>
            <a:r>
              <a:rPr lang="fa-IR" sz="1800"/>
              <a:t>باز نمودن راه هوایی</a:t>
            </a:r>
          </a:p>
          <a:p>
            <a:pPr eaLnBrk="1" hangingPunct="1"/>
            <a:r>
              <a:rPr lang="fa-IR" sz="1800"/>
              <a:t>مصدومی که 10 دقیقه در آب سرد مانده باشد هیپوترم محسوب میشود.</a:t>
            </a:r>
          </a:p>
          <a:p>
            <a:pPr eaLnBrk="1" hangingPunct="1"/>
            <a:r>
              <a:rPr lang="fa-IR" sz="1800"/>
              <a:t>هر چه آب سرد تر احتمال زنده ماندن مصدوم بیشتر </a:t>
            </a:r>
          </a:p>
          <a:p>
            <a:pPr eaLnBrk="1" hangingPunct="1"/>
            <a:r>
              <a:rPr lang="fa-IR" sz="1800"/>
              <a:t>اکسیژن تراپی  15 لیتر دردقیقه </a:t>
            </a:r>
          </a:p>
          <a:p>
            <a:pPr eaLnBrk="1" hangingPunct="1"/>
            <a:r>
              <a:rPr lang="en-US" sz="1800"/>
              <a:t>Dc </a:t>
            </a:r>
            <a:r>
              <a:rPr lang="fa-IR" sz="1800"/>
              <a:t>شوک  3 بار  . اگر مصدوم هیپوترم باشد ابتدا گرم نمودن ( همزمان با شوک )</a:t>
            </a:r>
          </a:p>
          <a:p>
            <a:pPr eaLnBrk="1" hangingPunct="1"/>
            <a:r>
              <a:rPr lang="fa-IR" sz="1800"/>
              <a:t>تخلیه معده چندان ارزشی ندارد.و موجب آسپیراسیون محتویات معده میشود </a:t>
            </a:r>
          </a:p>
          <a:p>
            <a:pPr eaLnBrk="1" hangingPunct="1"/>
            <a:r>
              <a:rPr lang="en-US" sz="1800"/>
              <a:t>LOC</a:t>
            </a:r>
            <a:endParaRPr lang="fa-IR" sz="1800"/>
          </a:p>
          <a:p>
            <a:pPr eaLnBrk="1" hangingPunct="1"/>
            <a:r>
              <a:rPr lang="fa-IR" sz="1800"/>
              <a:t>اسپری برونگودیلاتور </a:t>
            </a:r>
          </a:p>
          <a:p>
            <a:pPr eaLnBrk="1" hangingPunct="1"/>
            <a:r>
              <a:rPr lang="fa-IR" sz="1800"/>
              <a:t>ونتیلاتور </a:t>
            </a:r>
          </a:p>
          <a:p>
            <a:pPr eaLnBrk="1" hangingPunct="1"/>
            <a:r>
              <a:rPr lang="fa-IR" sz="1800"/>
              <a:t>کنترل </a:t>
            </a:r>
            <a:r>
              <a:rPr lang="en-US" sz="1800"/>
              <a:t>ABG</a:t>
            </a:r>
            <a:r>
              <a:rPr lang="fa-IR" sz="1800"/>
              <a:t> </a:t>
            </a:r>
          </a:p>
          <a:p>
            <a:pPr eaLnBrk="1" hangingPunct="1"/>
            <a:r>
              <a:rPr lang="fa-IR" sz="1800"/>
              <a:t>کنترل علائم حیاتی و </a:t>
            </a:r>
            <a:r>
              <a:rPr lang="en-US" sz="1800"/>
              <a:t>I&amp;O</a:t>
            </a:r>
            <a:r>
              <a:rPr lang="fa-IR" sz="1800"/>
              <a:t>  هر 1 ساعت </a:t>
            </a:r>
          </a:p>
          <a:p>
            <a:pPr eaLnBrk="1" hangingPunct="1"/>
            <a:r>
              <a:rPr lang="fa-IR" sz="1800"/>
              <a:t>مانیتورینگ قلبی </a:t>
            </a:r>
          </a:p>
          <a:p>
            <a:pPr eaLnBrk="1" hangingPunct="1">
              <a:buFont typeface="Wingdings 2" panose="05020102010507070707" pitchFamily="18" charset="2"/>
              <a:buNone/>
            </a:pPr>
            <a:endParaRPr lang="en-US" sz="1800"/>
          </a:p>
        </p:txBody>
      </p:sp>
    </p:spTree>
    <p:extLst>
      <p:ext uri="{BB962C8B-B14F-4D97-AF65-F5344CB8AC3E}">
        <p14:creationId xmlns:p14="http://schemas.microsoft.com/office/powerpoint/2010/main" val="3617939275"/>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Content Placeholder 6" descr="DSC01531.JPG"/>
          <p:cNvPicPr>
            <a:picLocks noGrp="1" noChangeAspect="1"/>
          </p:cNvPicPr>
          <p:nvPr>
            <p:ph/>
          </p:nvPr>
        </p:nvPicPr>
        <p:blipFill>
          <a:blip r:embed="rId2"/>
          <a:stretch>
            <a:fillRect/>
          </a:stretch>
        </p:blipFill>
        <p:spPr>
          <a:xfrm>
            <a:off x="665692" y="274638"/>
            <a:ext cx="7812616" cy="5859462"/>
          </a:xfrm>
        </p:spPr>
      </p:pic>
      <p:sp>
        <p:nvSpPr>
          <p:cNvPr id="5" name="Footer Placeholder 4"/>
          <p:cNvSpPr>
            <a:spLocks noGrp="1"/>
          </p:cNvSpPr>
          <p:nvPr>
            <p:ph type="ftr" sz="quarter" idx="10"/>
          </p:nvPr>
        </p:nvSpPr>
        <p:spPr/>
        <p:txBody>
          <a:bodyPr/>
          <a:lstStyle/>
          <a:p>
            <a:endParaRPr lang="en-US" dirty="0"/>
          </a:p>
        </p:txBody>
      </p:sp>
    </p:spTree>
    <p:extLst>
      <p:ext uri="{BB962C8B-B14F-4D97-AF65-F5344CB8AC3E}">
        <p14:creationId xmlns:p14="http://schemas.microsoft.com/office/powerpoint/2010/main" val="99880327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p:nvPr>
        </p:nvPicPr>
        <p:blipFill>
          <a:blip r:embed="rId2" cstate="print">
            <a:extLst>
              <a:ext uri="{28A0092B-C50C-407E-A947-70E740481C1C}">
                <a14:useLocalDpi xmlns:a14="http://schemas.microsoft.com/office/drawing/2010/main" val="0"/>
              </a:ext>
            </a:extLst>
          </a:blip>
          <a:stretch>
            <a:fillRect/>
          </a:stretch>
        </p:blipFill>
        <p:spPr>
          <a:xfrm>
            <a:off x="671252" y="278289"/>
            <a:ext cx="7801495" cy="58521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7593959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theme/theme1.xml><?xml version="1.0" encoding="utf-8"?>
<a:theme xmlns:a="http://schemas.openxmlformats.org/drawingml/2006/main" name="Theme9">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extLst>
    <a:ext uri="{05A4C25C-085E-4340-85A3-A5531E510DB2}">
      <thm15:themeFamily xmlns:thm15="http://schemas.microsoft.com/office/thememl/2012/main" name="Theme9" id="{A4EE5CC9-E424-493F-BEB5-5BBB78839DB2}" vid="{624882D4-DC04-4A03-90F8-52FC06A854EC}"/>
    </a:ext>
  </a:extLst>
</a:theme>
</file>

<file path=docProps/app.xml><?xml version="1.0" encoding="utf-8"?>
<Properties xmlns="http://schemas.openxmlformats.org/officeDocument/2006/extended-properties" xmlns:vt="http://schemas.openxmlformats.org/officeDocument/2006/docPropsVTypes">
  <Template/>
  <TotalTime>347</TotalTime>
  <Words>2914</Words>
  <Application>Microsoft Office PowerPoint</Application>
  <PresentationFormat>On-screen Show (4:3)</PresentationFormat>
  <Paragraphs>387</Paragraphs>
  <Slides>130</Slides>
  <Notes>0</Notes>
  <HiddenSlides>0</HiddenSlides>
  <MMClips>0</MMClips>
  <ScaleCrop>false</ScaleCrop>
  <HeadingPairs>
    <vt:vector size="4" baseType="variant">
      <vt:variant>
        <vt:lpstr>Theme</vt:lpstr>
      </vt:variant>
      <vt:variant>
        <vt:i4>1</vt:i4>
      </vt:variant>
      <vt:variant>
        <vt:lpstr>Slide Titles</vt:lpstr>
      </vt:variant>
      <vt:variant>
        <vt:i4>130</vt:i4>
      </vt:variant>
    </vt:vector>
  </HeadingPairs>
  <TitlesOfParts>
    <vt:vector size="131" baseType="lpstr">
      <vt:lpstr>Theme9</vt:lpstr>
      <vt:lpstr>بنام یگانه مطلق </vt:lpstr>
      <vt:lpstr>Foreign body </vt:lpstr>
      <vt:lpstr>Foreign body </vt:lpstr>
      <vt:lpstr>FB IN EYE </vt:lpstr>
      <vt:lpstr>EYE TRUAMA </vt:lpstr>
      <vt:lpstr>Penetrating </vt:lpstr>
      <vt:lpstr>PowerPoint Presentation</vt:lpstr>
      <vt:lpstr>اقدامات اولیه در تروما چشم </vt:lpstr>
      <vt:lpstr>اقدامات </vt:lpstr>
      <vt:lpstr>ضربات کند چشم </vt:lpstr>
      <vt:lpstr>PowerPoint Presentation</vt:lpstr>
      <vt:lpstr>PowerPoint Presentation</vt:lpstr>
      <vt:lpstr>PowerPoint Presentation</vt:lpstr>
      <vt:lpstr>صدمات نافذ و کوفتگی کره چشم </vt:lpstr>
      <vt:lpstr>hyphaema</vt:lpstr>
      <vt:lpstr>اقدامات اولیه در تروما چشم </vt:lpstr>
      <vt:lpstr>درمان  </vt:lpstr>
      <vt:lpstr>PowerPoint Presentation</vt:lpstr>
      <vt:lpstr>فین کردن با یک طرف بینی </vt:lpstr>
      <vt:lpstr>FB in nose </vt:lpstr>
      <vt:lpstr>PowerPoint Presentation</vt:lpstr>
      <vt:lpstr>FB in ear</vt:lpstr>
      <vt:lpstr>PowerPoint Presentation</vt:lpstr>
      <vt:lpstr>PowerPoint Presentation</vt:lpstr>
      <vt:lpstr>PowerPoint Presentation</vt:lpstr>
      <vt:lpstr>PowerPoint Presentation</vt:lpstr>
      <vt:lpstr>PowerPoint Presentation</vt:lpstr>
      <vt:lpstr>PowerPoint Presentation</vt:lpstr>
      <vt:lpstr>FB IN AIR WAY </vt:lpstr>
      <vt:lpstr>PowerPoint Presentation</vt:lpstr>
      <vt:lpstr>PowerPoint Presentation</vt:lpstr>
      <vt:lpstr>PowerPoint Presentation</vt:lpstr>
      <vt:lpstr>PowerPoint Presentation</vt:lpstr>
      <vt:lpstr>CHOKING </vt:lpstr>
      <vt:lpstr>PowerPoint Presentation</vt:lpstr>
      <vt:lpstr>خارج نمودن اجسام از دهان </vt:lpstr>
      <vt:lpstr> اقدامات انسدادراه هواييCHOKING  </vt:lpstr>
      <vt:lpstr>ضربه به پشت </vt:lpstr>
      <vt:lpstr>مانور هیملیچ </vt:lpstr>
      <vt:lpstr>PowerPoint Presentation</vt:lpstr>
      <vt:lpstr>PowerPoint Presentation</vt:lpstr>
      <vt:lpstr>PowerPoint Presentation</vt:lpstr>
      <vt:lpstr>مانور هیملیچ در کودکان ( 1 سال به بالا )  </vt:lpstr>
      <vt:lpstr>PowerPoint Presentation</vt:lpstr>
      <vt:lpstr>PowerPoint Presentation</vt:lpstr>
      <vt:lpstr>PowerPoint Presentation</vt:lpstr>
      <vt:lpstr>اجسام خارجی در راه هوایی نوزادان </vt:lpstr>
      <vt:lpstr>مانورهیملیچ شکمی</vt:lpstr>
      <vt:lpstr>CHEST- THSRUST</vt:lpstr>
      <vt:lpstr>انسداد راه هوایی در فوریت های پزشکی  </vt:lpstr>
      <vt:lpstr>               NEEDLE-CRICHOTHYROIDTOMY  </vt:lpstr>
      <vt:lpstr>PowerPoint Presentation</vt:lpstr>
      <vt:lpstr>PowerPoint Presentation</vt:lpstr>
      <vt:lpstr>PowerPoint Presentation</vt:lpstr>
      <vt:lpstr>PowerPoint Presentation</vt:lpstr>
      <vt:lpstr>PowerPoint Presentation</vt:lpstr>
      <vt:lpstr>خفگی  </vt:lpstr>
      <vt:lpstr>خفگي  </vt:lpstr>
      <vt:lpstr>علائم و نشانه هاي عمومي خفگي </vt:lpstr>
      <vt:lpstr>PowerPoint Presentation</vt:lpstr>
      <vt:lpstr>PowerPoint Presentation</vt:lpstr>
      <vt:lpstr>PowerPoint Presentation</vt:lpstr>
      <vt:lpstr>PowerPoint Presentation</vt:lpstr>
      <vt:lpstr>علایم و نشانه ها </vt:lpstr>
      <vt:lpstr>PowerPoint Presentation</vt:lpstr>
      <vt:lpstr>اقدامات اوليه در مصدوم هوشيار در بزرگسالان </vt:lpstr>
      <vt:lpstr>CHOKING </vt:lpstr>
      <vt:lpstr>Clenching </vt:lpstr>
      <vt:lpstr>خارج نمودن اجسام از دهان </vt:lpstr>
      <vt:lpstr> اقدامات انسدادراه هواييCHOKING  </vt:lpstr>
      <vt:lpstr>ضربه به پشت back blow </vt:lpstr>
      <vt:lpstr>مانور هیملیچ </vt:lpstr>
      <vt:lpstr>PowerPoint Presentation</vt:lpstr>
      <vt:lpstr>PowerPoint Presentation</vt:lpstr>
      <vt:lpstr>PowerPoint Presentation</vt:lpstr>
      <vt:lpstr>مانورهیملیچ شکمی</vt:lpstr>
      <vt:lpstr>PowerPoint Presentation</vt:lpstr>
      <vt:lpstr>CHEST- THRUST</vt:lpstr>
      <vt:lpstr>مانور هیملیچ در کودکان ( 1 سال به بالا )  </vt:lpstr>
      <vt:lpstr>PowerPoint Presentation</vt:lpstr>
      <vt:lpstr>در نوزادان </vt:lpstr>
      <vt:lpstr>اجسام خارجی در راه هوایی نوزادان </vt:lpstr>
      <vt:lpstr>انسداد راه هوایی در فوریت های پزشکی  </vt:lpstr>
      <vt:lpstr>               NEEDLE-CRICHOTHYROIDTOMY  </vt:lpstr>
      <vt:lpstr>Swallowing  in FB </vt:lpstr>
      <vt:lpstr>PowerPoint Presentation</vt:lpstr>
      <vt:lpstr>PowerPoint Presentation</vt:lpstr>
      <vt:lpstr>SWALLOWING  IN FB </vt:lpstr>
      <vt:lpstr>PowerPoint Presentation</vt:lpstr>
      <vt:lpstr>PowerPoint Presentation</vt:lpstr>
      <vt:lpstr>بلع باطری ساعت (جسم خارجی )</vt:lpstr>
      <vt:lpstr>PowerPoint Presentation</vt:lpstr>
      <vt:lpstr>PowerPoint Presentation</vt:lpstr>
      <vt:lpstr>PowerPoint Presentation</vt:lpstr>
      <vt:lpstr>PowerPoint Presentation</vt:lpstr>
      <vt:lpstr>PowerPoint Presentation</vt:lpstr>
      <vt:lpstr>PowerPoint Presentation</vt:lpstr>
      <vt:lpstr>قلاب ماهی گیری </vt:lpstr>
      <vt:lpstr>PowerPoint Presentation</vt:lpstr>
      <vt:lpstr>PowerPoint Presentation</vt:lpstr>
      <vt:lpstr>PowerPoint Presentation</vt:lpstr>
      <vt:lpstr>PowerPoint Presentation</vt:lpstr>
      <vt:lpstr>PowerPoint Presentation</vt:lpstr>
      <vt:lpstr>PowerPoint Presentation</vt:lpstr>
      <vt:lpstr>Drowning- near. Drowning </vt:lpstr>
      <vt:lpstr>غرق شدگي  </vt:lpstr>
      <vt:lpstr>PowerPoint Presentation</vt:lpstr>
      <vt:lpstr>غريق كيست </vt:lpstr>
      <vt:lpstr>Drowning </vt:lpstr>
      <vt:lpstr>PowerPoint Presentation</vt:lpstr>
      <vt:lpstr>PowerPoint Presentation</vt:lpstr>
      <vt:lpstr>Drowning </vt:lpstr>
      <vt:lpstr>PowerPoint Presentation</vt:lpstr>
      <vt:lpstr>فاکتور های موثر در شانس زنده ماندن </vt:lpstr>
      <vt:lpstr>PowerPoint Presentation</vt:lpstr>
      <vt:lpstr>فاکتور های غیر موثر در غرق شدن </vt:lpstr>
      <vt:lpstr>علائم غرق شدگی </vt:lpstr>
      <vt:lpstr>Complication </vt:lpstr>
      <vt:lpstr>PowerPoint Presentation</vt:lpstr>
      <vt:lpstr>اقدامات اوليه</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اداره مصدوم</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shayesteh fard</dc:creator>
  <cp:lastModifiedBy>melika sheikhi</cp:lastModifiedBy>
  <cp:revision>45</cp:revision>
  <dcterms:created xsi:type="dcterms:W3CDTF">2009-04-07T19:34:59Z</dcterms:created>
  <dcterms:modified xsi:type="dcterms:W3CDTF">2020-06-27T08:42:49Z</dcterms:modified>
</cp:coreProperties>
</file>