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8"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2" d="100"/>
          <a:sy n="82" d="100"/>
        </p:scale>
        <p:origin x="-153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8F329B7C-5217-43D7-8E28-BF43C2C13672}" type="datetimeFigureOut">
              <a:rPr lang="en-US" smtClean="0"/>
              <a:pPr/>
              <a:t>5/9/2015</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6D896E9A-21E2-4B52-8932-1675B291900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6D896E9A-21E2-4B52-8932-1675B291900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F329B7C-5217-43D7-8E28-BF43C2C13672}" type="datetimeFigureOut">
              <a:rPr lang="en-US" smtClean="0"/>
              <a:pPr/>
              <a:t>5/9/2015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F329B7C-5217-43D7-8E28-BF43C2C13672}" type="datetimeFigureOut">
              <a:rPr lang="en-US" smtClean="0"/>
              <a:pPr/>
              <a:t>5/9/2015</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F329B7C-5217-43D7-8E28-BF43C2C13672}" type="datetimeFigureOut">
              <a:rPr lang="en-US" smtClean="0"/>
              <a:pPr/>
              <a:t>5/9/2015</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8F329B7C-5217-43D7-8E28-BF43C2C13672}" type="datetimeFigureOut">
              <a:rPr lang="en-US" smtClean="0"/>
              <a:pPr/>
              <a:t>5/9/2015</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F329B7C-5217-43D7-8E28-BF43C2C13672}" type="datetimeFigureOut">
              <a:rPr lang="en-US" smtClean="0"/>
              <a:pPr/>
              <a:t>5/9/2015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8F329B7C-5217-43D7-8E28-BF43C2C13672}" type="datetimeFigureOut">
              <a:rPr lang="en-US" smtClean="0"/>
              <a:pPr/>
              <a:t>5/9/2015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D896E9A-21E2-4B52-8932-1675B291900B}"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transition>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F329B7C-5217-43D7-8E28-BF43C2C13672}" type="datetimeFigureOut">
              <a:rPr lang="en-US" smtClean="0"/>
              <a:pPr/>
              <a:t>5/9/2015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F329B7C-5217-43D7-8E28-BF43C2C13672}" type="datetimeFigureOut">
              <a:rPr lang="en-US" smtClean="0"/>
              <a:pPr/>
              <a:t>5/9/2015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F329B7C-5217-43D7-8E28-BF43C2C13672}" type="datetimeFigureOut">
              <a:rPr lang="en-US" smtClean="0"/>
              <a:pPr/>
              <a:t>5/9/2015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329B7C-5217-43D7-8E28-BF43C2C13672}" type="datetimeFigureOut">
              <a:rPr lang="en-US" smtClean="0"/>
              <a:pPr/>
              <a:t>5/9/2015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329B7C-5217-43D7-8E28-BF43C2C13672}" type="datetimeFigureOut">
              <a:rPr lang="en-US" smtClean="0"/>
              <a:pPr/>
              <a:t>5/9/2015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329B7C-5217-43D7-8E28-BF43C2C13672}" type="datetimeFigureOut">
              <a:rPr lang="en-US" smtClean="0"/>
              <a:pPr/>
              <a:t>5/9/2015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329B7C-5217-43D7-8E28-BF43C2C13672}" type="datetimeFigureOut">
              <a:rPr lang="en-US" smtClean="0"/>
              <a:pPr/>
              <a:t>5/9/2015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8F329B7C-5217-43D7-8E28-BF43C2C13672}" type="datetimeFigureOut">
              <a:rPr lang="en-US" smtClean="0"/>
              <a:pPr/>
              <a:t>5/9/2015</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6D896E9A-21E2-4B52-8932-1675B291900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randomBar dir="vert"/>
  </p:transition>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329B7C-5217-43D7-8E28-BF43C2C13672}" type="datetimeFigureOut">
              <a:rPr lang="en-US" smtClean="0"/>
              <a:pPr/>
              <a:t>5/9/2015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896E9A-21E2-4B52-8932-1675B291900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randomBa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mafjwp.jpg"/>
          <p:cNvPicPr>
            <a:picLocks noChangeAspect="1"/>
          </p:cNvPicPr>
          <p:nvPr/>
        </p:nvPicPr>
        <p:blipFill>
          <a:blip r:embed="rId2"/>
          <a:stretch>
            <a:fillRect/>
          </a:stretch>
        </p:blipFill>
        <p:spPr>
          <a:xfrm>
            <a:off x="914400" y="838200"/>
            <a:ext cx="6934200" cy="5200650"/>
          </a:xfrm>
          <a:prstGeom prst="rect">
            <a:avLst/>
          </a:prstGeom>
        </p:spPr>
      </p:pic>
    </p:spTree>
  </p:cSld>
  <p:clrMapOvr>
    <a:overrideClrMapping bg1="dk1" tx1="lt1" bg2="dk2" tx2="lt2" accent1="accent1" accent2="accent2" accent3="accent3" accent4="accent4" accent5="accent5" accent6="accent6" hlink="hlink" folHlink="folHlink"/>
  </p:clrMapOvr>
  <p:transition>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1000"/>
            <a:lum/>
          </a:blip>
          <a:srcRect/>
          <a:stretch>
            <a:fillRect l="-4000" t="18000" r="64000" b="1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rtl="1"/>
            <a:r>
              <a:rPr lang="fa-IR" sz="6600" dirty="0" smtClean="0">
                <a:cs typeface="B Nazanin" pitchFamily="2" charset="-78"/>
              </a:rPr>
              <a:t>موضوع </a:t>
            </a:r>
            <a:r>
              <a:rPr lang="fa-IR" sz="6600" dirty="0" smtClean="0">
                <a:cs typeface="B Nazanin" pitchFamily="2" charset="-78"/>
              </a:rPr>
              <a:t>:</a:t>
            </a:r>
            <a:br>
              <a:rPr lang="fa-IR" sz="6600" dirty="0" smtClean="0">
                <a:cs typeface="B Nazanin" pitchFamily="2" charset="-78"/>
              </a:rPr>
            </a:br>
            <a:r>
              <a:rPr lang="fa-IR" sz="6600" dirty="0" smtClean="0">
                <a:cs typeface="B Nazanin" pitchFamily="2" charset="-78"/>
              </a:rPr>
              <a:t>تفسیر موضوعی نهج البلاغه فصل1</a:t>
            </a:r>
            <a:endParaRPr lang="en-US" sz="6600" dirty="0">
              <a:cs typeface="B Nazanin" pitchFamily="2" charset="-78"/>
            </a:endParaRPr>
          </a:p>
        </p:txBody>
      </p:sp>
      <p:sp>
        <p:nvSpPr>
          <p:cNvPr id="3" name="Subtitle 2"/>
          <p:cNvSpPr>
            <a:spLocks noGrp="1"/>
          </p:cNvSpPr>
          <p:nvPr>
            <p:ph type="subTitle" idx="1"/>
          </p:nvPr>
        </p:nvSpPr>
        <p:spPr>
          <a:xfrm>
            <a:off x="3276600" y="4038600"/>
            <a:ext cx="5114778" cy="1101248"/>
          </a:xfrm>
        </p:spPr>
        <p:txBody>
          <a:bodyPr>
            <a:normAutofit/>
          </a:bodyPr>
          <a:lstStyle/>
          <a:p>
            <a:pPr rtl="1"/>
            <a:r>
              <a:rPr lang="fa-IR" sz="4400" dirty="0" smtClean="0">
                <a:cs typeface="B Nazanin" pitchFamily="2" charset="-78"/>
              </a:rPr>
              <a:t>گردآورنده :</a:t>
            </a:r>
            <a:endParaRPr lang="en-US" sz="4400" dirty="0">
              <a:cs typeface="B Nazanin" pitchFamily="2" charset="-78"/>
            </a:endParaRPr>
          </a:p>
        </p:txBody>
      </p:sp>
    </p:spTree>
  </p:cSld>
  <p:clrMapOvr>
    <a:masterClrMapping/>
  </p:clrMapOvr>
  <p:transition>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0"/>
            <a:ext cx="7239000" cy="5693736"/>
          </a:xfrm>
        </p:spPr>
        <p:txBody>
          <a:bodyPr/>
          <a:lstStyle/>
          <a:p>
            <a:pPr algn="justLow" rtl="1">
              <a:lnSpc>
                <a:spcPct val="150000"/>
              </a:lnSpc>
              <a:buFont typeface="Wingdings" pitchFamily="2" charset="2"/>
              <a:buChar char="v"/>
            </a:pPr>
            <a:r>
              <a:rPr lang="fa-IR" b="1" dirty="0" smtClean="0">
                <a:effectLst>
                  <a:outerShdw blurRad="38100" dist="38100" dir="2700000" algn="tl">
                    <a:srgbClr val="000000">
                      <a:alpha val="43137"/>
                    </a:srgbClr>
                  </a:outerShdw>
                </a:effectLst>
                <a:cs typeface="B Nazanin" pitchFamily="2" charset="-78"/>
              </a:rPr>
              <a:t>فصل اول:</a:t>
            </a:r>
            <a:endParaRPr lang="en-US" b="1" dirty="0" smtClean="0">
              <a:effectLst>
                <a:outerShdw blurRad="38100" dist="38100" dir="2700000" algn="tl">
                  <a:srgbClr val="000000">
                    <a:alpha val="43137"/>
                  </a:srgbClr>
                </a:outerShdw>
              </a:effectLst>
              <a:cs typeface="B Nazanin" pitchFamily="2" charset="-78"/>
            </a:endParaRPr>
          </a:p>
          <a:p>
            <a:pPr algn="justLow" rtl="1">
              <a:lnSpc>
                <a:spcPct val="150000"/>
              </a:lnSpc>
              <a:buNone/>
            </a:pPr>
            <a:r>
              <a:rPr lang="fa-IR" dirty="0" smtClean="0">
                <a:effectLst>
                  <a:outerShdw blurRad="38100" dist="38100" dir="2700000" algn="tl">
                    <a:srgbClr val="000000">
                      <a:alpha val="43137"/>
                    </a:srgbClr>
                  </a:outerShdw>
                </a:effectLst>
                <a:cs typeface="B Nazanin" pitchFamily="2" charset="-78"/>
              </a:rPr>
              <a:t>خداشناسی</a:t>
            </a:r>
            <a:endParaRPr lang="en-US" dirty="0" smtClean="0">
              <a:effectLst>
                <a:outerShdw blurRad="38100" dist="38100" dir="2700000" algn="tl">
                  <a:srgbClr val="000000">
                    <a:alpha val="43137"/>
                  </a:srgbClr>
                </a:outerShdw>
              </a:effectLst>
              <a:cs typeface="B Nazanin" pitchFamily="2" charset="-78"/>
            </a:endParaRPr>
          </a:p>
          <a:p>
            <a:pPr algn="justLow" rtl="1">
              <a:lnSpc>
                <a:spcPct val="150000"/>
              </a:lnSpc>
              <a:buNone/>
            </a:pPr>
            <a:r>
              <a:rPr lang="fa-IR" b="1" dirty="0" smtClean="0">
                <a:cs typeface="B Nazanin" pitchFamily="2" charset="-78"/>
              </a:rPr>
              <a:t>اهداف</a:t>
            </a:r>
            <a:r>
              <a:rPr lang="en-US" b="1" dirty="0" smtClean="0">
                <a:cs typeface="B Nazanin" pitchFamily="2" charset="-78"/>
              </a:rPr>
              <a:t>:</a:t>
            </a:r>
          </a:p>
          <a:p>
            <a:pPr algn="justLow" rtl="1">
              <a:lnSpc>
                <a:spcPct val="150000"/>
              </a:lnSpc>
              <a:buNone/>
            </a:pPr>
            <a:r>
              <a:rPr lang="fa-IR" dirty="0" smtClean="0">
                <a:cs typeface="B Nazanin" pitchFamily="2" charset="-78"/>
              </a:rPr>
              <a:t>هدف از ارائه مطالب این فصل آن است که خواننده :</a:t>
            </a:r>
            <a:endParaRPr lang="en-US" dirty="0" smtClean="0">
              <a:cs typeface="B Nazanin" pitchFamily="2" charset="-78"/>
            </a:endParaRPr>
          </a:p>
          <a:p>
            <a:pPr lvl="0" algn="justLow" rtl="1">
              <a:lnSpc>
                <a:spcPct val="150000"/>
              </a:lnSpc>
              <a:buFont typeface="Wingdings" pitchFamily="2" charset="2"/>
              <a:buChar char="ü"/>
            </a:pPr>
            <a:r>
              <a:rPr lang="fa-IR" dirty="0" smtClean="0">
                <a:cs typeface="B Nazanin" pitchFamily="2" charset="-78"/>
              </a:rPr>
              <a:t>با رویکردهای مختلف به مقوله خداشناسی و پیامدهای آن توجه یابد.</a:t>
            </a:r>
            <a:endParaRPr lang="en-US" dirty="0" smtClean="0">
              <a:cs typeface="B Nazanin" pitchFamily="2" charset="-78"/>
            </a:endParaRPr>
          </a:p>
          <a:p>
            <a:pPr lvl="0" algn="justLow" rtl="1">
              <a:lnSpc>
                <a:spcPct val="150000"/>
              </a:lnSpc>
              <a:buFont typeface="Wingdings" pitchFamily="2" charset="2"/>
              <a:buChar char="ü"/>
            </a:pPr>
            <a:r>
              <a:rPr lang="fa-IR" dirty="0" smtClean="0">
                <a:cs typeface="B Nazanin" pitchFamily="2" charset="-78"/>
              </a:rPr>
              <a:t>به نحوه خداشناسی در نهج البلاغه آگاه گردد.</a:t>
            </a:r>
            <a:endParaRPr lang="en-US" dirty="0" smtClean="0">
              <a:cs typeface="B Nazanin" pitchFamily="2" charset="-78"/>
            </a:endParaRPr>
          </a:p>
          <a:p>
            <a:pPr lvl="0" algn="justLow" rtl="1">
              <a:lnSpc>
                <a:spcPct val="150000"/>
              </a:lnSpc>
              <a:buFont typeface="Wingdings" pitchFamily="2" charset="2"/>
              <a:buChar char="ü"/>
            </a:pPr>
            <a:r>
              <a:rPr lang="fa-IR" dirty="0" smtClean="0">
                <a:cs typeface="B Nazanin" pitchFamily="2" charset="-78"/>
              </a:rPr>
              <a:t>با موضوع خداشناسی در عینیت زندگی آشنا شود.</a:t>
            </a:r>
            <a:endParaRPr lang="en-US" dirty="0" smtClean="0">
              <a:cs typeface="B Nazanin" pitchFamily="2" charset="-78"/>
            </a:endParaRPr>
          </a:p>
          <a:p>
            <a:pPr algn="justLow" rtl="1">
              <a:lnSpc>
                <a:spcPct val="150000"/>
              </a:lnSpc>
              <a:buNone/>
            </a:pPr>
            <a:endParaRPr lang="en-US"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0"/>
            <a:ext cx="7239000" cy="5693736"/>
          </a:xfrm>
        </p:spPr>
        <p:txBody>
          <a:bodyPr>
            <a:normAutofit/>
          </a:bodyPr>
          <a:lstStyle/>
          <a:p>
            <a:pPr marL="0" indent="0" algn="justLow" rtl="1">
              <a:lnSpc>
                <a:spcPct val="150000"/>
              </a:lnSpc>
              <a:buFont typeface="Wingdings" pitchFamily="2" charset="2"/>
              <a:buChar char="v"/>
            </a:pPr>
            <a:r>
              <a:rPr lang="fa-IR" sz="2400" dirty="0" smtClean="0">
                <a:effectLst>
                  <a:outerShdw blurRad="38100" dist="38100" dir="2700000" algn="tl">
                    <a:srgbClr val="000000">
                      <a:alpha val="43137"/>
                    </a:srgbClr>
                  </a:outerShdw>
                </a:effectLst>
                <a:cs typeface="B Nazanin" pitchFamily="2" charset="-78"/>
              </a:rPr>
              <a:t>الف) روش خداشناسی:</a:t>
            </a:r>
            <a:endParaRPr lang="en-US" sz="24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400" dirty="0" smtClean="0">
                <a:cs typeface="B Nazanin" pitchFamily="2" charset="-78"/>
              </a:rPr>
              <a:t>نوع شناخت در رابطه با خداوند به شدت در زندگی آدمی تاثیر گذار است. خداشناسی، تنها امری قلبی و ذهنی  نیست، بلکه انسان هرطور که خدا را بشناسد، زندگی می کند. خداوند همه چیز یک مومن است. نوع فهم اهل ایمان از خدا، در روش، رفتار و کردار آنان تاثیر می گذارد. کسانی که خدا تلقی جاهلانه و تنگ نظرانه دارد، رحمت خدا را محدود می کنند و خداوند را همواره بر کرسی غضب می نشاند به انتظار اینکه از بنده اش لغزشی پیدا شود و به عذاب ابد کشیده شود. چنان که خوارج، خدا را این گونه فرض می کردند. </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0"/>
            <a:ext cx="7239000" cy="5693736"/>
          </a:xfrm>
        </p:spPr>
        <p:txBody>
          <a:bodyPr>
            <a:normAutofit/>
          </a:bodyPr>
          <a:lstStyle/>
          <a:p>
            <a:pPr marL="0" indent="0" algn="justLow" rtl="1">
              <a:lnSpc>
                <a:spcPct val="150000"/>
              </a:lnSpc>
              <a:buNone/>
            </a:pPr>
            <a:r>
              <a:rPr lang="fa-IR" sz="2400" dirty="0" smtClean="0">
                <a:cs typeface="B Nazanin" pitchFamily="2" charset="-78"/>
              </a:rPr>
              <a:t>از نظر آنان، جز عده بسیار معدودی از بشر همه مخلد در آتش جهنم بودند. چنین اشخاصی همه مردم جهان را با دید کفر و الحاد می نگرند و دایره اسلام و مسلمانی را بسیار محدود تصور می کنند. اماکسانی که از خدا تلقی عالمانه و عاشقانه دارند، رحمت او را واسع می بینند؛ خداوند را همواره در جایگاه رحمت می دانند. چون بنده ای گناه ورزد و از ساحت قرب الهی دور گردد، خدای مهربان و از سر لطف و رحمت به سوی بنده عاصی بازگردد تا بنده توفیق استغفار و توبه بیابد، و چون بنده توبه کند توبه او را بپذیرد و او را قبول نماید.</a:t>
            </a:r>
            <a:endParaRPr lang="en-US" sz="2400" dirty="0" smtClean="0">
              <a:cs typeface="B Nazanin" pitchFamily="2" charset="-78"/>
            </a:endParaRPr>
          </a:p>
          <a:p>
            <a:pPr marL="0" indent="0" algn="ctr" rtl="1">
              <a:lnSpc>
                <a:spcPct val="150000"/>
              </a:lnSpc>
              <a:buNone/>
            </a:pPr>
            <a:r>
              <a:rPr lang="fa-IR" sz="2400" dirty="0" smtClean="0">
                <a:cs typeface="B Nazanin" pitchFamily="2" charset="-78"/>
              </a:rPr>
              <a:t>مطهری، جاذبه و دافعه علی(ع) ص 166- 165.</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0"/>
            <a:ext cx="7315200" cy="5867400"/>
          </a:xfrm>
        </p:spPr>
        <p:txBody>
          <a:bodyPr>
            <a:normAutofit fontScale="92500" lnSpcReduction="20000"/>
          </a:bodyPr>
          <a:lstStyle/>
          <a:p>
            <a:pPr marL="0" indent="0" algn="justLow" rtl="1">
              <a:lnSpc>
                <a:spcPct val="170000"/>
              </a:lnSpc>
              <a:buNone/>
            </a:pPr>
            <a:r>
              <a:rPr lang="fa-IR" sz="2400" dirty="0" smtClean="0">
                <a:effectLst>
                  <a:outerShdw blurRad="38100" dist="38100" dir="2700000" algn="tl">
                    <a:srgbClr val="000000">
                      <a:alpha val="43137"/>
                    </a:srgbClr>
                  </a:outerShdw>
                </a:effectLst>
                <a:cs typeface="B Nazanin" pitchFamily="2" charset="-78"/>
              </a:rPr>
              <a:t>ثُمَّ تَابَ عَلَیهم لِیتُوبُوا اِنَّّ اللهَ هُوَ التَّوَّابُ الرَّحُیمُ.</a:t>
            </a:r>
            <a:endParaRPr lang="en-US" sz="2400" dirty="0" smtClean="0">
              <a:effectLst>
                <a:outerShdw blurRad="38100" dist="38100" dir="2700000" algn="tl">
                  <a:srgbClr val="000000">
                    <a:alpha val="43137"/>
                  </a:srgbClr>
                </a:outerShdw>
              </a:effectLst>
              <a:cs typeface="B Nazanin" pitchFamily="2" charset="-78"/>
            </a:endParaRPr>
          </a:p>
          <a:p>
            <a:pPr marL="0" indent="0" algn="justLow" rtl="1">
              <a:lnSpc>
                <a:spcPct val="170000"/>
              </a:lnSpc>
              <a:buNone/>
            </a:pPr>
            <a:r>
              <a:rPr lang="fa-IR" sz="2400" dirty="0" smtClean="0">
                <a:cs typeface="B Nazanin" pitchFamily="2" charset="-78"/>
              </a:rPr>
              <a:t>پس [ خدا ] به آنان [ توفیق] توبه داد، تا توبه کنند. بی تردید خدا همان توبه پذیر مهربان است.توبه (9) : 118.</a:t>
            </a:r>
            <a:endParaRPr lang="en-US" sz="2400" dirty="0" smtClean="0">
              <a:cs typeface="B Nazanin" pitchFamily="2" charset="-78"/>
            </a:endParaRPr>
          </a:p>
          <a:p>
            <a:pPr marL="0" indent="0" algn="justLow" rtl="1">
              <a:lnSpc>
                <a:spcPct val="170000"/>
              </a:lnSpc>
              <a:buNone/>
            </a:pPr>
            <a:r>
              <a:rPr lang="fa-IR" sz="2400" dirty="0" smtClean="0">
                <a:cs typeface="B Nazanin" pitchFamily="2" charset="-78"/>
              </a:rPr>
              <a:t>یعنی توبه بنده همیشه میان دو توبه از جانب خدای متعال قرار دار: یکی بازگشت خداوند مهربان به سوی بنده از سر رحمتش تا بنده را توفیق توبه دهد و دیگر، بازگشت خدای رحمان به بنده در اینکه او را بپذیرد و توبه اش را قبول نماید. البته بازگشت خدای مهربان به سوی بنده، از بازگشت بنده به سوی او بیشتر است:« اِنَّهُ هُوَ التَّوَّابُ الرَّحُیمُ.»</a:t>
            </a:r>
            <a:endParaRPr lang="en-US" sz="2400" dirty="0" smtClean="0">
              <a:cs typeface="B Nazanin" pitchFamily="2" charset="-78"/>
            </a:endParaRPr>
          </a:p>
          <a:p>
            <a:pPr marL="0" indent="0" algn="justLow" rtl="1">
              <a:lnSpc>
                <a:spcPct val="170000"/>
              </a:lnSpc>
              <a:buNone/>
            </a:pPr>
            <a:r>
              <a:rPr lang="fa-IR" sz="2400" dirty="0" smtClean="0">
                <a:cs typeface="B Nazanin" pitchFamily="2" charset="-78"/>
              </a:rPr>
              <a:t>این گونه خداشناسی، منطق قرآن و نهج البلاغه است؛ چنان که وقتی علی(ع) برای فرزند خویش، حضرت مجتبی(ع) و همه فرزندان معنوی خویش از دعا و توبه سخن گفته و به بازگشت به خدا فراخوانده، چنین فرموده است:</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linds(horizontal)">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linds(horizontal)">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0"/>
            <a:ext cx="7315200" cy="5867400"/>
          </a:xfrm>
        </p:spPr>
        <p:txBody>
          <a:bodyPr>
            <a:noAutofit/>
          </a:bodyPr>
          <a:lstStyle/>
          <a:p>
            <a:pPr marL="0" indent="0" algn="justLow" rtl="1">
              <a:lnSpc>
                <a:spcPct val="150000"/>
              </a:lnSpc>
              <a:buNone/>
            </a:pPr>
            <a:r>
              <a:rPr lang="fa-IR" sz="2400" dirty="0" smtClean="0">
                <a:cs typeface="B Nazanin" pitchFamily="2" charset="-78"/>
              </a:rPr>
              <a:t>وَاعْلَمْ، أَنَّ الَّذِي بِيَدِهِ خَزَائِنُ السَّموَاتِ وَالاْرْضِ قَدْ أَذِنَ لَكَ فِي الدُّعَاءِ، وَتَكفَّلَ لَكَ بِالاْجَابَةِ،أَمَرَكَ أَنْ تَسْأَلَهُ لِيُعْطِيَكَ، وَتَسْتَرْحِمَهُ لِيَرْحَمَكَ، وَلَمْ يَجْعَلْ بَيْنَكَ وَبَيْنَهُ مَنْ يَحْجُبُكَ عَنْهُ، وَلَمْ يُلْجِئْكَ إِلَى مَنْ يَشْفَعُ لَكَ إِلَيْهِ، وَلَمْ يَمْنَعْكَ إِنْ أَسَأْتَ مِنَ التَّوْبَةِ،وَلَمْ يُعَاجِلْكَ بَالنِّقْمَةِ،وَلَمْ يُعَيِّرْكَ بِالاْنَابَةِ، وَلَمْ يَفْضَحْكَ حَيْثُ الْفَضِيحَةُ بِكَ أَوْلَى، وَلَمْ يُشدِّدْ عَلَيْكَ فِي قَبُولِ الاْنَابَةِ، وَلَمْ يُنَاقِشْكَ بِالْجَرِيمَةِ، وَلَمْ يُؤْيِسْكَ مِنَ الرَّحْمَةِ، بَلْ جَعَلَ نُزُوعَكَعَنِ الذَّنْبِ حَسَنةً، وَحَسَبَ سَيِّئَتَكَ وَاحِدَةً، وَحَسَبَحَسَنَتَكَ عَشْراً، وَفَتحَ لَكَ بَابَ الْمَتَابِ، وَ بابَ الاِ ستِعتَاب</a:t>
            </a:r>
            <a:endParaRPr lang="en-US" sz="24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0"/>
            <a:ext cx="7315200" cy="5867400"/>
          </a:xfrm>
        </p:spPr>
        <p:txBody>
          <a:bodyPr>
            <a:noAutofit/>
          </a:bodyPr>
          <a:lstStyle/>
          <a:p>
            <a:pPr marL="0" indent="0" algn="justLow" rtl="1">
              <a:lnSpc>
                <a:spcPct val="150000"/>
              </a:lnSpc>
              <a:buNone/>
            </a:pPr>
            <a:r>
              <a:rPr lang="fa-IR" sz="2400" dirty="0" smtClean="0">
                <a:cs typeface="B Nazanin" pitchFamily="2" charset="-78"/>
              </a:rPr>
              <a:t>بدان خداوندی که گنجینه های آسمان و زمین در دست اوست. تو را در دعا رخصت داده و خود اجابت آن را بر عهده گرفته و تو را فرموده که از او بخواهی تا عطایت کند، از او آمرزش طلبی تا بیامرزدت. میان تو و خود کسی را نگمارده تاتو را از وی بازدارد؛ تو را به کسی وانگذاشته که در نزد او شفاعت کند؛ اگر گناه کردی، از توبه منعت ننموده  و در کیفرت شتاب نفرموده. چون به او بازگرد؛ سرزنشت نکند؛ آنجا که رسواشدنت سزاست، پرده ات را ندرد؛ در پذیرفتتن توبه بر تو شخت نگرفته و حساب گناهانت را نکشیده و از بخشایش نومیدت نگردانیده، بلکه بازگشت را از گناه نیک شمرده و هر گناهت را یکی گرفته و هر کار نیکویت را ده به حساب آورده و در توبه را برایت بازگذارده و راه کسب خشنودی اش را گشوده.</a:t>
            </a:r>
            <a:r>
              <a:rPr lang="en-US" sz="2400" dirty="0" smtClean="0">
                <a:cs typeface="B Nazanin" pitchFamily="2" charset="-78"/>
              </a:rPr>
              <a:t> </a:t>
            </a:r>
            <a:r>
              <a:rPr lang="ar-SA" sz="2400" dirty="0" smtClean="0">
                <a:cs typeface="B Nazanin" pitchFamily="2" charset="-78"/>
              </a:rPr>
              <a:t>سید رضی، نهج البلاغه، نامه 31. </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0"/>
            <a:ext cx="7315200" cy="5867400"/>
          </a:xfrm>
        </p:spPr>
        <p:txBody>
          <a:bodyPr>
            <a:noAutofit/>
          </a:bodyPr>
          <a:lstStyle/>
          <a:p>
            <a:pPr marL="0" indent="0" algn="justLow" rtl="1">
              <a:lnSpc>
                <a:spcPct val="150000"/>
              </a:lnSpc>
              <a:buNone/>
            </a:pPr>
            <a:r>
              <a:rPr lang="fa-IR" sz="2400" dirty="0" smtClean="0">
                <a:cs typeface="B Nazanin" pitchFamily="2" charset="-78"/>
              </a:rPr>
              <a:t>انسان هر گونه خدا را بیابد خود را آن سان می سازد، تا عبد به خصلت معبود در ید. آنان که خداوند را خودکامه، خشن و بی قانون تصور می کنند، حکومت، مدیریت، سیاست و روابط اجتماعی شان به همین رنگ در می آید و آنان که خدایشان خدایی لطیف، رحمان و رحیم استکه جزء عدل نمی کند، به حکومت، مدیریت، سیاست و روابط اجتماعی مناسب این فهم رو می کنند.</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در آموزه های علوی، اهتمامی جدی در پیراستن اندیشه خداشناسی از فهم و تلقی های نادرست، و شناساندن خدایی است که ستون های دینش را بر عشق و دوستی خود بنیاد نهاده است:</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اِنَّ هذا الاَسلامَ دِینُ اللهِ اصطَفَاهُ لِنَفسِهِ، و َ اصطَنَعهُ عَلَی عَیِنهِ، وَ اصفَاهُ خِیَرَهَ خَلقِهِ، وَ اشقَامَ دَعَائِمهُ عَلَی مَحَبَتَّهِ.</a:t>
            </a:r>
            <a:r>
              <a:rPr lang="en-US" sz="2400" dirty="0" smtClean="0">
                <a:cs typeface="B Nazanin" pitchFamily="2" charset="-78"/>
              </a:rPr>
              <a:t> </a:t>
            </a:r>
          </a:p>
          <a:p>
            <a:pPr marL="0" indent="0" algn="justLow" rtl="1">
              <a:lnSpc>
                <a:spcPct val="150000"/>
              </a:lnSpc>
              <a:buNone/>
            </a:pP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0"/>
            <a:ext cx="7315200" cy="5867400"/>
          </a:xfrm>
        </p:spPr>
        <p:txBody>
          <a:bodyPr>
            <a:noAutofit/>
          </a:bodyPr>
          <a:lstStyle/>
          <a:p>
            <a:pPr marL="0" indent="0" algn="justLow" rtl="1">
              <a:lnSpc>
                <a:spcPct val="150000"/>
              </a:lnSpc>
              <a:buNone/>
            </a:pPr>
            <a:r>
              <a:rPr lang="fa-IR" sz="2200" dirty="0" smtClean="0">
                <a:cs typeface="B Nazanin" pitchFamily="2" charset="-78"/>
              </a:rPr>
              <a:t>دین اسلام، دین خداست که آن را برای خود برگزید و به دیده عنایت خویش آن را پرورید و بهترین آفریدگارن خود را مخصوص رساندن آن به مردمان گردانید و ستون های آن را بر دوستی خود استوار ساخت.</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محور اندیشه دنی، خداشناسی است. و اساس رسالت پیام آوران الهی این بوده است که انسان را با حقیقت هستی پیوند دهند و اندیشه خداباوری را به مردمان عرضه و ترویج و تثبت  کنند. زیرا خداباوری در معنای صحیحش چنان تحولی در همه شئون زندگی آدمیان ایجاد می کند که همه چیز را در جهت تعالی دگرگون می سازد. خداباوری، شیفتگی، دلدادگی و حیرت در برابر عظمت حقیقت هستی، مبنایی شگفت و اساسی در زندگی آمی دارد، اما انسان این امر اساسی را از یاد می برد و از لطافت آن غافل می شود و تکرار اسم خداوند تبدیل به صورتی لفظی می شود و انسان از یاد می برد که با چه حقیقت عظیمی مرتبط است.</a:t>
            </a: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457200"/>
            <a:ext cx="7315200" cy="5867400"/>
          </a:xfrm>
        </p:spPr>
        <p:txBody>
          <a:bodyPr>
            <a:noAutofit/>
          </a:bodyPr>
          <a:lstStyle/>
          <a:p>
            <a:pPr marL="0" indent="0" algn="justLow" rtl="1">
              <a:lnSpc>
                <a:spcPct val="150000"/>
              </a:lnSpc>
              <a:buNone/>
            </a:pPr>
            <a:r>
              <a:rPr lang="fa-IR" sz="2200" dirty="0" smtClean="0">
                <a:cs typeface="B Nazanin" pitchFamily="2" charset="-78"/>
              </a:rPr>
              <a:t>امیرمومنان علی(ع) آدمیان را متوجه امر کرده و فرموده است:</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الْحَمْدُ للهِ الَّذِي اظهَرَ مِن آثَارِ سُلطَانِهِ و َ جَلالِ کِبرِیائِهِ مَا حَیَّرَ مُقَلَ العُیُوُنِ مِن عَجَائِب قُدرتَهِ. </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سپاس و ستایش خدا را که نشانه های قدرت و عظمت خود را چنان هویدا کرده که دیده ها را شگفتی قدرتش به حیرت آورده است!.</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الْحَمْدُ للهِ الَّذِي بَطَنَ خَفِيَّاتِالاْمُورِ، وَدَلَّتْ عَلَيْهِ أَعْلاَمُالظُّهُورِ، وَامْتَنَعَ عَلَى عَيْنِ الْبَصِيرِ؛ فَلاَ عَيْنُ مَنْ لَمْ يَرَهُ تُنْكِرُهُ، وَلاَ قَلْبُ مَنْ أَثْبَتَهُ يُبْصِرُهُ،</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سپاس و ستایش برای خداوندی است که عمق رازهای پنهان هر جریانی حضور دارد، گرچه بر دیده هیچ دیده وری  نمی نشیند، اما تمامی پدیده های جهان درخش آسا، هستی اش را گواهند. بدین سان نه چشمی که او را نبیند. انکارش تواندکرد و نه قلبی که پذیرای اوست راهی که دیدنش دارد.</a:t>
            </a:r>
            <a:endParaRPr lang="en-US" sz="2200" dirty="0" smtClean="0">
              <a:cs typeface="B Nazanin" pitchFamily="2" charset="-78"/>
            </a:endParaRPr>
          </a:p>
          <a:p>
            <a:pPr marL="0" indent="0" algn="justLow" rtl="1">
              <a:lnSpc>
                <a:spcPct val="150000"/>
              </a:lnSpc>
              <a:buNone/>
            </a:pP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linds(horizont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533400"/>
            <a:ext cx="7315200" cy="5867400"/>
          </a:xfrm>
        </p:spPr>
        <p:txBody>
          <a:bodyPr>
            <a:noAutofit/>
          </a:bodyPr>
          <a:lstStyle/>
          <a:p>
            <a:pPr marL="0" indent="0" algn="justLow" rtl="1">
              <a:lnSpc>
                <a:spcPct val="150000"/>
              </a:lnSpc>
              <a:buNone/>
            </a:pPr>
            <a:r>
              <a:rPr lang="fa-IR" sz="2400" dirty="0" smtClean="0">
                <a:cs typeface="B Nazanin" pitchFamily="2" charset="-78"/>
              </a:rPr>
              <a:t>الْحَمْدُ للهِ ... وَالظَّاهِرِ فَلاَ شَيْءَ فَوْقَهُ، وَالْبَاطِنِ فَلاَ شيَ دُونَه.</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سپاس مخصوص خدایی است  ... که چنان آشکار است که چیزی ا زاوآشکار تر نیست و آن چنان مخفی است که چیزی از او مخفی تر نیست!</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هستی او پیدا تر از هستی سایر اشیاست، زیرا هستی او به خود پیداست و هستی سایر اشیا بدو هویداست؛ چنان که فرموده است :« اللهُ نُورُ السَمَاواَتِ و َ الاَرضِ» و نور به چیزی گویند که به خود پیدا  و پیدا کننده سایر اشاء باشد.</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همه عالم به نور اوست پیدا                 کجا او گردد از عالم هویدا</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زهی نادان که او خورشید تابان         </a:t>
            </a:r>
            <a:r>
              <a:rPr lang="en-US" sz="2400" dirty="0" smtClean="0">
                <a:cs typeface="B Nazanin" pitchFamily="2" charset="-78"/>
              </a:rPr>
              <a:t>  </a:t>
            </a:r>
            <a:r>
              <a:rPr lang="fa-IR" sz="2400" dirty="0" smtClean="0">
                <a:cs typeface="B Nazanin" pitchFamily="2" charset="-78"/>
              </a:rPr>
              <a:t> به نور شمع جوید در بیابان</a:t>
            </a:r>
            <a:endParaRPr lang="en-US" sz="24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533400"/>
            <a:ext cx="7315200" cy="5867400"/>
          </a:xfrm>
        </p:spPr>
        <p:txBody>
          <a:bodyPr>
            <a:noAutofit/>
          </a:bodyPr>
          <a:lstStyle/>
          <a:p>
            <a:pPr marL="0" indent="0" algn="justLow" rtl="1">
              <a:lnSpc>
                <a:spcPct val="150000"/>
              </a:lnSpc>
              <a:buNone/>
            </a:pPr>
            <a:r>
              <a:rPr lang="fa-IR" sz="2200" dirty="0" smtClean="0">
                <a:cs typeface="B Nazanin" pitchFamily="2" charset="-78"/>
              </a:rPr>
              <a:t>خداوند هم پیداست و هم پنهان. او در ذات خود پیدا ، اما از حواس انسان پنهان است، پنهانی او از حواس انسان از ن احیه محدودیت حواس است، نه از ناحیه ذات او. وجود او مساوی با ظهور است و هر چه وجود کامل تر و قوی باشد، ظاهر تر است و برعکس، هر چه ضعیف تر و با عدم مخلوط تر باشد، از خود و از غیر پنهان تر است. حواس ما به حکم محدودیتی که دارد، فقط قادر است موجودات مقید و محدود و دارای مثل و ضد را در خود منعکس کند. حواس ما از آن جهت رنگ ها، شکل ها، آوازها و ... اینها را درک می کند که به مکان و زمان محدود می شوند، در یک جا هستند و در جایی دیگر نیستند؛ در یک جا هستند و در جایی دیگر نیستند، دریک زمان هستند و در زمان دیگر نیستند؛ مثلا اگر روشنی همیشه و همه به طور یکنواخت باشد، قابل احساس نیست. اگر یک آواز به طور مداوم و یکنواخت شنیده شود، هرگز شنیده نمی شود. </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533400"/>
            <a:ext cx="7315200" cy="5867400"/>
          </a:xfrm>
        </p:spPr>
        <p:txBody>
          <a:bodyPr>
            <a:noAutofit/>
          </a:bodyPr>
          <a:lstStyle/>
          <a:p>
            <a:pPr marL="0" indent="0" algn="justLow" rtl="1">
              <a:lnSpc>
                <a:spcPct val="150000"/>
              </a:lnSpc>
              <a:buNone/>
            </a:pPr>
            <a:r>
              <a:rPr lang="fa-IR" sz="2200" dirty="0" smtClean="0">
                <a:cs typeface="B Nazanin" pitchFamily="2" charset="-78"/>
              </a:rPr>
              <a:t>ذات حق که صرف الوجود و فعلیت محض است و هیچ مکان و زمان او را محدود نمی کند، نسبت به حواس ما باطن است، اما او در ذات خود عین الظهور است و همان کمال ظهورش که ناشی از کمال وجودش است، سبب خفای او از حواس ماست. جهت ظهور و بطون در ذات او یکی است. او از آن جهت پنهان است که در نهایت پیدایی است، او از شدت ظهور در خفاست.</a:t>
            </a:r>
            <a:endParaRPr lang="en-US" sz="2200" dirty="0" smtClean="0">
              <a:cs typeface="B Nazanin" pitchFamily="2" charset="-78"/>
            </a:endParaRPr>
          </a:p>
          <a:p>
            <a:pPr marL="0" indent="0" algn="ctr" rtl="1">
              <a:lnSpc>
                <a:spcPct val="150000"/>
              </a:lnSpc>
              <a:buNone/>
            </a:pPr>
            <a:r>
              <a:rPr lang="fa-IR" sz="2200" dirty="0" smtClean="0">
                <a:effectLst>
                  <a:outerShdw blurRad="38100" dist="38100" dir="2700000" algn="tl">
                    <a:srgbClr val="000000">
                      <a:alpha val="43137"/>
                    </a:srgbClr>
                  </a:outerShdw>
                </a:effectLst>
                <a:cs typeface="B Nazanin" pitchFamily="2" charset="-78"/>
              </a:rPr>
              <a:t>مَعَ كُلِّ شَيْءٍ لاَ بِمُقَارَنَةٍ، وَغَيْرُ كُلِّ شيءٍ لا بِمُزَايَلَةٍ</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با هر چیز هست، اما قرین آن نیست؛ غیر از هر چیز است، اما جدا از آن نیست</a:t>
            </a:r>
            <a:r>
              <a:rPr lang="ar-SA" sz="2200" dirty="0" smtClean="0">
                <a:cs typeface="B Nazanin" pitchFamily="2" charset="-78"/>
              </a:rPr>
              <a:t>.</a:t>
            </a:r>
            <a:endParaRPr lang="en-US" sz="2200" dirty="0" smtClean="0">
              <a:cs typeface="B Nazanin" pitchFamily="2" charset="-78"/>
            </a:endParaRPr>
          </a:p>
          <a:p>
            <a:pPr marL="0" indent="0" algn="ctr" rtl="1">
              <a:lnSpc>
                <a:spcPct val="150000"/>
              </a:lnSpc>
              <a:buNone/>
            </a:pPr>
            <a:r>
              <a:rPr lang="fa-IR" sz="2200" dirty="0" smtClean="0">
                <a:effectLst>
                  <a:outerShdw blurRad="38100" dist="38100" dir="2700000" algn="tl">
                    <a:srgbClr val="000000">
                      <a:alpha val="43137"/>
                    </a:srgbClr>
                  </a:outerShdw>
                </a:effectLst>
                <a:cs typeface="B Nazanin" pitchFamily="2" charset="-78"/>
              </a:rPr>
              <a:t>وَ اِنّهُ لَبکل ِّ مَکانِ، و فی کلِّ حِین وَ اَوَانِ، وَ مَعَ کلِّ اِنسِ وَ جَانِّ</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و او در هر جاست و در هر زمان، و با آدمیان است و با پریان.</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533400"/>
            <a:ext cx="7315200" cy="5867400"/>
          </a:xfrm>
        </p:spPr>
        <p:txBody>
          <a:bodyPr>
            <a:noAutofit/>
          </a:bodyPr>
          <a:lstStyle/>
          <a:p>
            <a:pPr marL="0" indent="0" algn="justLow" rtl="1">
              <a:lnSpc>
                <a:spcPct val="150000"/>
              </a:lnSpc>
              <a:buNone/>
            </a:pPr>
            <a:r>
              <a:rPr lang="fa-IR" sz="2400" dirty="0" smtClean="0">
                <a:effectLst>
                  <a:outerShdw blurRad="38100" dist="38100" dir="2700000" algn="tl">
                    <a:srgbClr val="000000">
                      <a:alpha val="43137"/>
                    </a:srgbClr>
                  </a:outerShdw>
                </a:effectLst>
                <a:cs typeface="B Nazanin" pitchFamily="2" charset="-78"/>
              </a:rPr>
              <a:t>الْحَمْدُ للهِ الدَّالِّ عَلَى وُجُودِهِ بِخَلْقِهِ، وَبِمُحْدَثِ خَلْقِهِ عَلَى أَزَلِيَّته،... وَالشَّاهِدُ لاَبِمُمَاسَّهٍ، وَالْبَائِنُلاَبِتَرَاخِي مَسَافَةٍ، وَالظّاهِرُ لاَبِرُؤيَةٍ، وَالْبَاطِنُ لاَ بِلَطَافَةٍ. بَانَ مِنَ الاْشْيَاءِ بَالْقَهْرِ لَهَا، وَالْقُدْرَةِ عَلَيْهَا، وَبَانَتِ الاْشْيَاءُ مِنْهُ بَالْخُضُوعِ لَهُ، وَالرُّجُوعِ إِلَيْهِ</a:t>
            </a:r>
            <a:r>
              <a:rPr lang="ar-SA" sz="2400" dirty="0" smtClean="0">
                <a:effectLst>
                  <a:outerShdw blurRad="38100" dist="38100" dir="2700000" algn="tl">
                    <a:srgbClr val="000000">
                      <a:alpha val="43137"/>
                    </a:srgbClr>
                  </a:outerShdw>
                </a:effectLst>
                <a:cs typeface="B Nazanin" pitchFamily="2" charset="-78"/>
              </a:rPr>
              <a:t>. </a:t>
            </a:r>
            <a:endParaRPr lang="en-US" sz="24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400" dirty="0" smtClean="0">
                <a:cs typeface="B Nazanin" pitchFamily="2" charset="-78"/>
              </a:rPr>
              <a:t>سپاس و ستایش خدایی را که به آفرینش خویش بر هستی خود راهنماست و آفریده های نو به نو بر از لیت می گواه است ...! همراه هر چیزی است، نه چنان که آن را بساید؛ و جدا از آن است، نه آنکه مسافتی در میان آید آشکار است، نه به دیدار؛ نهان است، نه ناپدیدار. از چیزها جداست، چه بر آنها چیره  و تواناست؛ و هر چیز جزء اوست، که در برابر او خاضع است و باز گشتنش به خداست.</a:t>
            </a:r>
            <a:endParaRPr lang="en-US" sz="24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3400"/>
            <a:ext cx="7315200" cy="5867400"/>
          </a:xfrm>
        </p:spPr>
        <p:txBody>
          <a:bodyPr>
            <a:noAutofit/>
          </a:bodyPr>
          <a:lstStyle/>
          <a:p>
            <a:pPr marL="0" indent="0" algn="justLow" rtl="1">
              <a:lnSpc>
                <a:spcPct val="150000"/>
              </a:lnSpc>
              <a:buNone/>
            </a:pPr>
            <a:r>
              <a:rPr lang="fa-IR" sz="2400" dirty="0" smtClean="0">
                <a:cs typeface="B Nazanin" pitchFamily="2" charset="-78"/>
              </a:rPr>
              <a:t>خدای سبحان در عین آنکه نا محدودو بی کران است، با هر چیزی هست، اما در او حلول نمی کند. او نا محدود است، ولی با هر محدودی هست. او قیم هر محدودی است، و لی با هیچ چیز قرین و متحد نیست. اگر با موجودات نباشد، محدود خواهد بود، و اگر با موجودات قرین باشد باز محدود خواهد بود، پس لازمه ازلیت حق این است که با هر چیز باشد، ولی قرین او نباشد؛ خارج هر چیز باشد و لی جدا از آن نباشد. خداوند با همه موجودات معیت دارد.  معیت خداوند، معیت قیومیت است و او قیوم موجودات می باشد. معیت وجود با موجود، مانند معیت صاحب سایه با سایه است. وجود استقلال برای هیچ موجودی متصور نیست و غیر او وجودی نیست مگر به اعتبار، و همه چیز وجودی اعتباری دارد.</a:t>
            </a:r>
            <a:endParaRPr lang="en-US" sz="24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3400"/>
            <a:ext cx="7315200" cy="5867400"/>
          </a:xfrm>
        </p:spPr>
        <p:txBody>
          <a:bodyPr>
            <a:noAutofit/>
          </a:bodyPr>
          <a:lstStyle/>
          <a:p>
            <a:pPr marL="0" indent="0" algn="justLow" rtl="1">
              <a:lnSpc>
                <a:spcPct val="150000"/>
              </a:lnSpc>
              <a:buNone/>
            </a:pPr>
            <a:r>
              <a:rPr lang="fa-IR" sz="2400" dirty="0" smtClean="0">
                <a:cs typeface="B Nazanin" pitchFamily="2" charset="-78"/>
              </a:rPr>
              <a:t>ما عدم هــاییم و هســـتی های ما           تو وجود مـــطلقی فـــانی نما</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ما همه شــیران ولی شـــیر عــلم           حمله شان از باد باشد دم به دم.</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حمله شان پیداست و ناپیداست باد           آنک ناپیداست هرگز گم مبــاد</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باد مـــا و بــود ما از داد تـوسـت            هستی ما جمله از ایجاد توست. </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اگر انسان خدا را این چنین نزدیک و لطیف و قیوم همه چیز ببیند، در برابر عظمت حق، سر تسلیم فرود می آورد و در همه وجوه زندگی، از راه بندگی حق عمل می کند.</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مولوی بلخی، مثنوی معنوی، دفتر اول، ابیات 605- 602 .</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381000"/>
            <a:ext cx="7315200" cy="5867400"/>
          </a:xfrm>
        </p:spPr>
        <p:txBody>
          <a:bodyPr>
            <a:noAutofit/>
          </a:bodyPr>
          <a:lstStyle/>
          <a:p>
            <a:pPr marL="457200" indent="-457200" algn="justLow" rtl="1">
              <a:lnSpc>
                <a:spcPct val="150000"/>
              </a:lnSpc>
              <a:buFont typeface="Wingdings" pitchFamily="2" charset="2"/>
              <a:buChar char="v"/>
            </a:pPr>
            <a:r>
              <a:rPr lang="fa-IR" sz="2400" b="1" dirty="0" smtClean="0">
                <a:effectLst>
                  <a:outerShdw blurRad="38100" dist="38100" dir="2700000" algn="tl">
                    <a:srgbClr val="000000">
                      <a:alpha val="43137"/>
                    </a:srgbClr>
                  </a:outerShdw>
                </a:effectLst>
                <a:cs typeface="B Nazanin" pitchFamily="2" charset="-78"/>
              </a:rPr>
              <a:t>ب) خداشناسی در عینیت زندگی:</a:t>
            </a:r>
            <a:endParaRPr lang="en-US" sz="2400" b="1"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در نگاه توحید علی(ع) عالم جلوه خداست و همه موجودات و مخلوقات، جلوه گر عظمت و قدرت خداوندند.</a:t>
            </a: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الْحَمْدُ للهِ الْمُتَجَلِّي لِخَلْقِهِ بِخَلْقِهِ</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سپاس و ستایش خدای را که به آفرینش مخلوقاتش بر آفریدگان خود نمودار است!</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اگر انسان خدا را به درستی باور کند و حضور او را در همه جا بپذیرد و گستره نعمت او را ببیند و در مقابل عظمت قدرت الهی سر فرودآوردو به او دل بسپارد، به محکم ترین تکیه گاه پناه می برد و به آرامش حقیقی می رسد و هرگز گردن کشی نمی کند و در راه درست گام بر می دارد. این گونه است که خداشناسی در عینیت زندگی معنا می یابد</a:t>
            </a:r>
            <a:r>
              <a:rPr lang="ar-SA" sz="2200" dirty="0" smtClean="0">
                <a:cs typeface="B Nazanin" pitchFamily="2" charset="-78"/>
              </a:rPr>
              <a:t>.</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سید رضی، نهج البلاغه، خطبه 108 .</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 </a:t>
            </a: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304800"/>
            <a:ext cx="7315200" cy="5867400"/>
          </a:xfrm>
        </p:spPr>
        <p:txBody>
          <a:bodyPr>
            <a:noAutofit/>
          </a:bodyPr>
          <a:lstStyle/>
          <a:p>
            <a:pPr marL="0" indent="0" algn="justLow" rtl="1">
              <a:lnSpc>
                <a:spcPct val="150000"/>
              </a:lnSpc>
              <a:buNone/>
            </a:pPr>
            <a:r>
              <a:rPr lang="fa-IR" sz="2300" dirty="0" smtClean="0">
                <a:effectLst>
                  <a:outerShdw blurRad="38100" dist="38100" dir="2700000" algn="tl">
                    <a:srgbClr val="000000">
                      <a:alpha val="43137"/>
                    </a:srgbClr>
                  </a:outerShdw>
                </a:effectLst>
                <a:cs typeface="B Nazanin" pitchFamily="2" charset="-78"/>
              </a:rPr>
              <a:t>وَلَوْ فَكَّروا فِي عَظِيمِ الْقُدْرَةِ، وَجَسِيمِ النِّعْمَةِ، لَرَجَعُوا إِلَى الطَّرِيقِ</a:t>
            </a:r>
            <a:r>
              <a:rPr lang="ar-SA" sz="2300" dirty="0" smtClean="0">
                <a:effectLst>
                  <a:outerShdw blurRad="38100" dist="38100" dir="2700000" algn="tl">
                    <a:srgbClr val="000000">
                      <a:alpha val="43137"/>
                    </a:srgbClr>
                  </a:outerShdw>
                </a:effectLst>
                <a:cs typeface="B Nazanin" pitchFamily="2" charset="-78"/>
              </a:rPr>
              <a:t>،</a:t>
            </a:r>
            <a:endParaRPr lang="en-US" sz="23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300" dirty="0" smtClean="0">
                <a:cs typeface="B Nazanin" pitchFamily="2" charset="-78"/>
              </a:rPr>
              <a:t>و اگر در بزرگی قدرت و کلانی نعمت او می اندیشیدند، به راه راست باز می گشتند.</a:t>
            </a:r>
            <a:endParaRPr lang="en-US" sz="2300" dirty="0" smtClean="0">
              <a:cs typeface="B Nazanin" pitchFamily="2" charset="-78"/>
            </a:endParaRPr>
          </a:p>
          <a:p>
            <a:pPr marL="0" indent="0" algn="justLow" rtl="1">
              <a:lnSpc>
                <a:spcPct val="150000"/>
              </a:lnSpc>
              <a:buNone/>
            </a:pPr>
            <a:r>
              <a:rPr lang="fa-IR" sz="2300" dirty="0" smtClean="0">
                <a:cs typeface="B Nazanin" pitchFamily="2" charset="-78"/>
              </a:rPr>
              <a:t>خدا شناسی در عینیت زندگی جلوه هایی دارد که بدان شناخته می شود که به مواردی از آنها اشاره می گردد.</a:t>
            </a:r>
            <a:endParaRPr lang="en-US" sz="2300" dirty="0" smtClean="0">
              <a:cs typeface="B Nazanin" pitchFamily="2" charset="-78"/>
            </a:endParaRPr>
          </a:p>
          <a:p>
            <a:pPr marL="0" indent="0" algn="justLow" rtl="1">
              <a:lnSpc>
                <a:spcPct val="150000"/>
              </a:lnSpc>
              <a:buFont typeface="Wingdings" pitchFamily="2" charset="2"/>
              <a:buChar char="ü"/>
            </a:pPr>
            <a:r>
              <a:rPr lang="fa-IR" sz="2300" b="1" dirty="0" smtClean="0">
                <a:cs typeface="B Nazanin" pitchFamily="2" charset="-78"/>
              </a:rPr>
              <a:t>یک . امنیت روحی</a:t>
            </a:r>
            <a:endParaRPr lang="en-US" sz="2300" b="1" dirty="0" smtClean="0">
              <a:cs typeface="B Nazanin" pitchFamily="2" charset="-78"/>
            </a:endParaRPr>
          </a:p>
          <a:p>
            <a:pPr marL="0" indent="0" algn="justLow" rtl="1">
              <a:lnSpc>
                <a:spcPct val="150000"/>
              </a:lnSpc>
              <a:buNone/>
            </a:pPr>
            <a:r>
              <a:rPr lang="fa-IR" sz="2300" dirty="0" smtClean="0">
                <a:cs typeface="B Nazanin" pitchFamily="2" charset="-78"/>
              </a:rPr>
              <a:t>هر چه یاد خدا در دل آدمی بیشتر بنشیند و هر چه عظمت حق در جان انسان بیشتر جلوه کند، روح آدمی فربه تر می شود وانسان از امور دنیایی که مایه اضطراب و تشویق است، آزاد می شود و از آنچه موجب حقارت و پستی است نجات می یابد.</a:t>
            </a:r>
            <a:endParaRPr lang="en-US" sz="2300" dirty="0" smtClean="0">
              <a:cs typeface="B Nazanin" pitchFamily="2" charset="-78"/>
            </a:endParaRPr>
          </a:p>
          <a:p>
            <a:pPr marL="0" indent="0" algn="justLow" rtl="1">
              <a:lnSpc>
                <a:spcPct val="150000"/>
              </a:lnSpc>
              <a:buNone/>
            </a:pPr>
            <a:r>
              <a:rPr lang="fa-IR" sz="2300" dirty="0" smtClean="0">
                <a:cs typeface="B Nazanin" pitchFamily="2" charset="-78"/>
              </a:rPr>
              <a:t>همان خطبه 185 . </a:t>
            </a:r>
            <a:endParaRPr lang="en-US" sz="23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3400"/>
            <a:ext cx="73152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 عَظُمَ الخَالِقُ فی اَنفُسِهم فَصَغُرَ ما دُونَهُ فی اَعیُنهم</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آفریدگار در جان آنان بزرگ بود، پس، هر چه جز اوست، در دیدهایشان خرد نمود.</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شایسته است که انسان چنین باشد:</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إِنَّ مِنْ حَقِّ مَنْ عَظُمَ جَلاَلُ اللهِ فِي نَفْسِهِ، وَجَلَّ مَوْضِعُهُ مِنْ قَلْبِهِ، أَنْ يَصْغُرَ عِنْدَهُ ـ لِعِظَمِ ذلِكَ ـ كُلُّ مَا سِوَاهُ</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کسی که جلال خدای سبحان در دیده جان و او و منزلتش در دل او بزرگ آید، سزاست که به خاطر این بزرگی هر چیز جزء خداست، نزد او خرد نماید.</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انسانی که عظمت خداوند در جانش بنشیند، به چنان امنیت روحی دست می یابد که در سختی ها و تنگناها، و خوشی ها و گشایش ها خود را نمی بازد و از مسیر درست بیرون نمی رود.</a:t>
            </a:r>
            <a:endParaRPr lang="en-US" sz="2200" dirty="0" smtClean="0">
              <a:cs typeface="B Nazanin" pitchFamily="2" charset="-78"/>
            </a:endParaRPr>
          </a:p>
          <a:p>
            <a:pPr marL="0" indent="0" algn="justLow" rtl="1">
              <a:lnSpc>
                <a:spcPct val="150000"/>
              </a:lnSpc>
              <a:buNone/>
            </a:pP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381000"/>
            <a:ext cx="7315200" cy="5867400"/>
          </a:xfrm>
        </p:spPr>
        <p:txBody>
          <a:bodyPr>
            <a:noAutofit/>
          </a:bodyPr>
          <a:lstStyle/>
          <a:p>
            <a:pPr marL="0" indent="0" algn="justLow" rtl="1">
              <a:lnSpc>
                <a:spcPct val="150000"/>
              </a:lnSpc>
              <a:buNone/>
            </a:pPr>
            <a:r>
              <a:rPr lang="fa-IR" sz="2200" dirty="0" smtClean="0">
                <a:cs typeface="B Nazanin" pitchFamily="2" charset="-78"/>
              </a:rPr>
              <a:t>چنان که اما علی (ع) آن را این گونه مشخص کرده است:</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فی الزَّلازِلِ وَ قُورُ، و َ فی المَکارِهِ صَبُورُ، وَ فی الرَّخاءِ شَکُورُ. لا یَحِیفُ عَلی مَن یُبغِضُ، وَ لا یَاتَمُ فِیمَن یُحِبُّ.</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در پیشامدهای زیر ورو کننده آرام و استوار، و در ناخوشایندی ها بسی پایدار، و در روزگار آسایش بسی سپاسگذار. بر کسی که دشمن دارد، به بیراهه ستم نرود و درباره کسی که دوست دارد، به گناه آلوده نشود.</a:t>
            </a:r>
            <a:endParaRPr lang="en-US" sz="22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دو – نفی گردن فرازی و گردن کشی</a:t>
            </a:r>
            <a:endParaRPr lang="en-US" sz="2200" b="1" dirty="0" smtClean="0">
              <a:cs typeface="B Nazanin" pitchFamily="2" charset="-78"/>
            </a:endParaRPr>
          </a:p>
          <a:p>
            <a:pPr marL="0" indent="0" algn="justLow" rtl="1">
              <a:lnSpc>
                <a:spcPct val="150000"/>
              </a:lnSpc>
              <a:buNone/>
            </a:pPr>
            <a:r>
              <a:rPr lang="fa-IR" sz="2200" dirty="0" smtClean="0">
                <a:cs typeface="B Nazanin" pitchFamily="2" charset="-78"/>
              </a:rPr>
              <a:t>چون آدمی به مقام بندگی خویش رو کند و عظمت و حق جانش را لبزیر سازد، دیگر جایی برای گردن فرازی و گردن کشی نمی ماند. تجبر و تکبر انسان از ان است که توهم خدایی می کند و سر به سر بر آستان حق نمی ساید، ولی چنانچه از این توهم خارج شود، هر چه در مقام بندگی بالاتر رود، از تجبر و تکبر دورتر می گردد.</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381000"/>
            <a:ext cx="7315200" cy="5867400"/>
          </a:xfrm>
        </p:spPr>
        <p:txBody>
          <a:bodyPr>
            <a:noAutofit/>
          </a:bodyPr>
          <a:lstStyle/>
          <a:p>
            <a:pPr marL="0" indent="0" algn="justLow" rtl="1">
              <a:lnSpc>
                <a:spcPct val="150000"/>
              </a:lnSpc>
              <a:buNone/>
            </a:pPr>
            <a:r>
              <a:rPr lang="fa-IR" sz="2400" dirty="0" smtClean="0">
                <a:effectLst>
                  <a:outerShdw blurRad="38100" dist="38100" dir="2700000" algn="tl">
                    <a:srgbClr val="000000">
                      <a:alpha val="43137"/>
                    </a:srgbClr>
                  </a:outerShdw>
                </a:effectLst>
                <a:cs typeface="B Nazanin" pitchFamily="2" charset="-78"/>
              </a:rPr>
              <a:t>وَإِنَّهُ لاَ يَنْبَغِي لِمَنْ عَرَفَ عَظَمَةَ اللهِ أَنْ يَتَعَظَّمَ، فَإِنَّ رِفْعَةَ الَّذِينَ يَعْلَمُونَ مَا عَظَمَتُهُ أَنْ يَتَوَاضَعُوا لَهُ، وَسَلاَمَةَ الَّذِينَ يَعْلَمُونَ مَا قُدْرَتُهُ أَنْ يَسْتَسْلِمُوا لَهُ. </a:t>
            </a:r>
            <a:endParaRPr lang="en-US" sz="24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400" dirty="0" smtClean="0">
                <a:cs typeface="B Nazanin" pitchFamily="2" charset="-78"/>
              </a:rPr>
              <a:t>بی گمان آنکه عظمت خدا را داند، سزاور نیست خود را بزرگ خواند. بلندی قدر، کسانی که بزرگی پروردگار را می دانند، در این است که در برابر او فروتنی کنند. و سلامت آنان که می دانند قدرت او تا کجاست، در آناست که به فرمانش گردن نهند.</a:t>
            </a:r>
            <a:endParaRPr lang="en-US" sz="2400" dirty="0" smtClean="0">
              <a:cs typeface="B Nazanin" pitchFamily="2" charset="-78"/>
            </a:endParaRPr>
          </a:p>
          <a:p>
            <a:pPr marL="0" indent="0" algn="justLow" rtl="1">
              <a:lnSpc>
                <a:spcPct val="150000"/>
              </a:lnSpc>
              <a:buFont typeface="Wingdings" pitchFamily="2" charset="2"/>
              <a:buChar char="ü"/>
            </a:pPr>
            <a:r>
              <a:rPr lang="fa-IR" sz="2400" b="1" dirty="0" smtClean="0">
                <a:cs typeface="B Nazanin" pitchFamily="2" charset="-78"/>
              </a:rPr>
              <a:t>سه. توجیه مسئولیت انسانی</a:t>
            </a:r>
            <a:endParaRPr lang="en-US" sz="2400" b="1" dirty="0" smtClean="0">
              <a:cs typeface="B Nazanin" pitchFamily="2" charset="-78"/>
            </a:endParaRPr>
          </a:p>
          <a:p>
            <a:pPr marL="0" indent="0" algn="justLow" rtl="1">
              <a:lnSpc>
                <a:spcPct val="150000"/>
              </a:lnSpc>
              <a:buNone/>
            </a:pPr>
            <a:r>
              <a:rPr lang="fa-IR" sz="2400" dirty="0" smtClean="0">
                <a:cs typeface="B Nazanin" pitchFamily="2" charset="-78"/>
              </a:rPr>
              <a:t>احساس حضور در محضر خدا، انسان را نسبت به خود و دیگران، نسبت به روش و رفتارش مسئول می سازد؛ مسئولیتی که در هر شرایطی بر قرار می ماند و تابع عوارض بیرونی نمی باشد.</a:t>
            </a:r>
            <a:endParaRPr lang="en-US" sz="24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457200"/>
            <a:ext cx="7315200" cy="5867400"/>
          </a:xfrm>
        </p:spPr>
        <p:txBody>
          <a:bodyPr>
            <a:noAutofit/>
          </a:bodyPr>
          <a:lstStyle/>
          <a:p>
            <a:pPr marL="0" indent="0" algn="justLow" rtl="1">
              <a:lnSpc>
                <a:spcPct val="150000"/>
              </a:lnSpc>
              <a:buNone/>
            </a:pPr>
            <a:r>
              <a:rPr lang="fa-IR" sz="2400" dirty="0" smtClean="0">
                <a:effectLst>
                  <a:outerShdw blurRad="38100" dist="38100" dir="2700000" algn="tl">
                    <a:srgbClr val="000000">
                      <a:alpha val="43137"/>
                    </a:srgbClr>
                  </a:outerShdw>
                </a:effectLst>
                <a:cs typeface="B Nazanin" pitchFamily="2" charset="-78"/>
              </a:rPr>
              <a:t>قَدْ عَلِمَ السَّرائِرَ، وَخَبَرَ الضَّمائِرَ، لَهُ الاْحَاطَةُ بِكُلِّ شَيْءٍ، وَالْغَلَبَةُ لِكُلِّ شَيْءٍ، وَالْقُوَّةُ عَلى كُلِّ شَيْءٍ</a:t>
            </a:r>
            <a:r>
              <a:rPr lang="en-US" sz="2400" dirty="0" smtClean="0">
                <a:effectLst>
                  <a:outerShdw blurRad="38100" dist="38100" dir="2700000" algn="tl">
                    <a:srgbClr val="000000">
                      <a:alpha val="43137"/>
                    </a:srgbClr>
                  </a:outerShdw>
                </a:effectLst>
                <a:cs typeface="B Nazanin" pitchFamily="2" charset="-78"/>
              </a:rPr>
              <a:t>.</a:t>
            </a:r>
          </a:p>
          <a:p>
            <a:pPr marL="0" indent="0" algn="justLow" rtl="1">
              <a:lnSpc>
                <a:spcPct val="150000"/>
              </a:lnSpc>
              <a:buNone/>
            </a:pPr>
            <a:r>
              <a:rPr lang="fa-IR" sz="2400" dirty="0" smtClean="0">
                <a:cs typeface="B Nazanin" pitchFamily="2" charset="-78"/>
              </a:rPr>
              <a:t>به رازها دانا و بر درون ها بیناست. بر هر چیز احاطه دارد. و چیرگی او بر همه چیز است و بر هر چیز تواناست.</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در اندیشه امام علی(ع) اعتقاد به خدا و باور به توحید چنان مسئولیت آور است که انسان حقوق مردمان را چون حقوق الهی پاس می دارد؛ زیرا حقوق انسانی در بنیاد توحید و یکتا پرستی پیوند خورده است.</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وَشَدَّ بِالاٍِْخْلاَصِ وَالتَّوحِيدِ حُقُوقَ الْمُسْلِمِينَ فِي مَعَاقِدِهَا</a:t>
            </a:r>
            <a:endParaRPr lang="en-US" sz="2400" dirty="0" smtClean="0">
              <a:cs typeface="B Nazanin" pitchFamily="2" charset="-78"/>
            </a:endParaRPr>
          </a:p>
          <a:p>
            <a:pPr marL="0" indent="0" algn="justLow" rtl="1">
              <a:lnSpc>
                <a:spcPct val="150000"/>
              </a:lnSpc>
              <a:buNone/>
            </a:pPr>
            <a:r>
              <a:rPr lang="fa-IR" sz="2400" dirty="0" smtClean="0">
                <a:cs typeface="B Nazanin" pitchFamily="2" charset="-78"/>
              </a:rPr>
              <a:t>و [ خداوند] حقوق مسلمانان را با اخلاص و یکتاپرستی پیوند داده است</a:t>
            </a:r>
            <a:r>
              <a:rPr lang="en-US" sz="2400" dirty="0" smtClean="0">
                <a:cs typeface="B Nazanin" pitchFamily="2" charset="-78"/>
              </a:rPr>
              <a:t>.</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304800"/>
            <a:ext cx="7315200" cy="5867400"/>
          </a:xfrm>
        </p:spPr>
        <p:txBody>
          <a:bodyPr>
            <a:noAutofit/>
          </a:bodyPr>
          <a:lstStyle/>
          <a:p>
            <a:pPr marL="0" indent="0" algn="justLow" rtl="1">
              <a:lnSpc>
                <a:spcPct val="150000"/>
              </a:lnSpc>
              <a:buFont typeface="Wingdings" pitchFamily="2" charset="2"/>
              <a:buChar char="ü"/>
            </a:pPr>
            <a:r>
              <a:rPr lang="fa-IR" sz="2200" b="1" dirty="0" smtClean="0">
                <a:cs typeface="B Nazanin" pitchFamily="2" charset="-78"/>
              </a:rPr>
              <a:t>چهار. وارستگی و پرواپیشگی</a:t>
            </a:r>
            <a:endParaRPr lang="en-US" sz="2200" b="1" dirty="0" smtClean="0">
              <a:cs typeface="B Nazanin" pitchFamily="2" charset="-78"/>
            </a:endParaRPr>
          </a:p>
          <a:p>
            <a:pPr marL="0" indent="0" algn="justLow" rtl="1">
              <a:lnSpc>
                <a:spcPct val="150000"/>
              </a:lnSpc>
              <a:buNone/>
            </a:pPr>
            <a:r>
              <a:rPr lang="fa-IR" sz="2200" dirty="0" smtClean="0">
                <a:cs typeface="B Nazanin" pitchFamily="2" charset="-78"/>
              </a:rPr>
              <a:t>باور به خدا در پرواپیشه و حرمت نگه دار می سازد. هر چه به این باور عمیق تر باشد، وارستگی انسان از پستی و آلودگی، تجاوز و تعدی،  و حرکت انسان داخل مرزها و حریم های الهی و انسانی در آشکار و نهان بیشتر خواهد بود.</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اتَّقُوا مَعَاصِيَ اللهِ فِي الْخَلَوَاتِ، فَإِنَّ الشَّاهِدَ هُوَ الْحَاكِمُ</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از نافرمانی خدا در نهان ها بپرهیزید، زیرا آن که بیننده و گواه است، خود داوری کننده است.</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وَ لا تَهتِکوا اَستَارکم عِندَ مَن یَعلَمُ اَسرَارکم.</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و نزد آن کسی می داند نهان شما را[ از شما بهتر ] پرده دری نکنید.</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فَاتَّقُوا اللهَ الَّذِي أَنْتُمْ بِعَيْنِهِ</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پس، پروا کنید از خدایی که بر کارهای شما بیناست!</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childTnLst>
                          </p:cTn>
                        </p:par>
                        <p:par>
                          <p:cTn id="32" fill="hold">
                            <p:stCondLst>
                              <p:cond delay="3500"/>
                            </p:stCondLst>
                            <p:childTnLst>
                              <p:par>
                                <p:cTn id="33" presetID="3" presetClass="entr" presetSubtype="1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linds(horizontal)">
                                      <p:cBhvr>
                                        <p:cTn id="3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304800"/>
            <a:ext cx="7315200" cy="5867400"/>
          </a:xfrm>
        </p:spPr>
        <p:txBody>
          <a:bodyPr>
            <a:noAutofit/>
          </a:bodyPr>
          <a:lstStyle/>
          <a:p>
            <a:pPr marL="0" indent="0" algn="justLow" rtl="1">
              <a:lnSpc>
                <a:spcPct val="150000"/>
              </a:lnSpc>
              <a:buFont typeface="Wingdings" pitchFamily="2" charset="2"/>
              <a:buChar char="ü"/>
            </a:pPr>
            <a:r>
              <a:rPr lang="fa-IR" sz="2200" b="1" dirty="0" smtClean="0">
                <a:cs typeface="B Nazanin" pitchFamily="2" charset="-78"/>
              </a:rPr>
              <a:t>پنج. عدالت پیشگی و ظلم ستیزی</a:t>
            </a:r>
            <a:endParaRPr lang="en-US" sz="2200" b="1" dirty="0" smtClean="0">
              <a:cs typeface="B Nazanin" pitchFamily="2" charset="-78"/>
            </a:endParaRPr>
          </a:p>
          <a:p>
            <a:pPr marL="0" indent="0" algn="justLow" rtl="1">
              <a:lnSpc>
                <a:spcPct val="150000"/>
              </a:lnSpc>
              <a:buNone/>
            </a:pPr>
            <a:r>
              <a:rPr lang="fa-IR" sz="2200" dirty="0" smtClean="0">
                <a:cs typeface="B Nazanin" pitchFamily="2" charset="-78"/>
              </a:rPr>
              <a:t>آن که به خدا ایمان دارد، دست به ستم نمی گشاید و به عدالت اهتمام می ورزد؛ زیرا می داند خداوند، عدالت پیشگان را دوست دارد و از ظلم و ظالمان بیزار است. هیچ چیز جز ستم و ستمگری موجب دگرگونی نعمت و شتاب در کیفر نمی شود.</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أَنْصِفِ اللهَ وَأَنْصِفِ النَّاسَ مِنْ نَفْسِكَ، وَمِنْ خَاصَّةِ أَهْلِكَ، وَمَنْ لَكَ فِيهِ هَوىًچـ مِنْ رَعِيَّتِكَ، فَإِنَّكَ إِلاَّ تَفْعَلْ تَظْلِمْ، وَمَنْ ظَلَمَ خَصْمَهُ دُونَ عِبَادِهِ، وَمَنْ خَاصَمَهُ اللهُ أَدْحَضَحُجَّتَهُ، وَكَانَ لله حَرْباً حَتَّى يَنْزعَوَيَتُوبَ</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از جانب خودت و خاندان ویژه ات، و از جانب هر کس از شهروندانت که به او گرایش و وابستگی داری، داد خدا و مردم را بده، زیرا اگر چنین نکنی ستم کرده ای. و هر که به بندگان خدا ستم کند، خداوند به جای بندگانش به دادستانی از او برخیزد و دلیل او را [ در دادگاه دادگری] باطل و نابود سازد واو با خدا پیوسته در جنگ باشد تا آنکه دست بکشد و توبه آرد و [ جبران نماید].</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3400"/>
            <a:ext cx="73152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وَلَيْسَ شَيْءٌ أَدْعَى إِلَى تَغْيِيرِ نِعْمَةِ اللهِ وَتَعْجِيلِ نِقْمَتِهِ مِنْ إِقَامَةٍ عَلَى ظُلْمٍ</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و هیچ چیز چون بنیاد ستم نهادن، نعمت خدا را دگرگون ندارد، و کیفر او را نزدیک نیارد.</a:t>
            </a:r>
            <a:endParaRPr lang="en-US" sz="21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شش. استقامت و پایداری</a:t>
            </a:r>
            <a:endParaRPr lang="en-US" sz="2200" b="1" dirty="0" smtClean="0">
              <a:cs typeface="B Nazanin" pitchFamily="2" charset="-78"/>
            </a:endParaRPr>
          </a:p>
          <a:p>
            <a:pPr marL="0" indent="0" algn="justLow" rtl="1">
              <a:lnSpc>
                <a:spcPct val="150000"/>
              </a:lnSpc>
              <a:buNone/>
            </a:pPr>
            <a:r>
              <a:rPr lang="fa-IR" sz="2200" dirty="0" smtClean="0">
                <a:cs typeface="B Nazanin" pitchFamily="2" charset="-78"/>
              </a:rPr>
              <a:t>انس به حق، غربت آدمی را می زداید، وحشت او را از هر جهت زایل می سازد، و برای وی را به قوت حق قوی و با استقامت و پایدار می کند. هیچ چیز مانند یاد حق و تکیه به خدا در سختی ها و مشکلات انسان را استوار و راسخ نمی سازد و توانایی نمی بخشد.</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اللَّهُمَّ إِنَّكَ آنَسُالاَْنِسِينَ لاََِوْلِيَائِكَ، وَأَحْضَرُهُمْ بِالْكِفايَةِ لِلْمُتَوَكِّلِينَ عَلَيْكَ</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خدایا! تو از همه همدمان ، با دوستانت بیشتر همدمی و برای کسانی که کار خود را به تو واگذار کرده اند، از هر کس کاردان تری.</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3400"/>
            <a:ext cx="73152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إِنْ أَوْحَشَتْهُمُ الْغُرْبَةُ آنَسَهُمْ ذِكْرُكَ، وَإِنْ صُبَّتْ عَلَيْهِمُ الْمَصَائِبُ لَجأُوا إِلَى الاِِْسْتِجَارَةِ بِكَ، عِلْماً بَأَنَّ أَزِمَّةَ الاَُْمُورِ بِيدِكَ، وَمَصَادِرَهَا عَنْ قَضَائِكَ</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اگر غربتشان به وحشت اندازد، یاد آنان را ارامم می سازد، و اگر مصیبت ها بر آنان فرو بارد، به تو پناه آرند و رو به درگاه تو دارند، چه می دانند سررشته کارها به دست توست، و سرچشمه کارها از قانونمندی حاکم بر هستی برپا شده از جانب توست.</a:t>
            </a:r>
            <a:endParaRPr lang="en-US" sz="21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هفت. آزادی و آزاد گرایی</a:t>
            </a:r>
            <a:endParaRPr lang="en-US" sz="2200" b="1" dirty="0" smtClean="0">
              <a:cs typeface="B Nazanin" pitchFamily="2" charset="-78"/>
            </a:endParaRPr>
          </a:p>
          <a:p>
            <a:pPr marL="0" indent="0" algn="justLow" rtl="1">
              <a:lnSpc>
                <a:spcPct val="150000"/>
              </a:lnSpc>
              <a:buNone/>
            </a:pPr>
            <a:r>
              <a:rPr lang="fa-IR" sz="2100" dirty="0" smtClean="0">
                <a:cs typeface="B Nazanin" pitchFamily="2" charset="-78"/>
              </a:rPr>
              <a:t>ایمان به خدا ضامن آزادی آدمی از غیر خداست. تا زمانی که انسان به حقیقت هستی روی نکند و دل به خدا نبندد، در بندگی غیر خدا به سر می برد و طعم آزادی حقیقی را نمی چشد. انسان، آزاد از غیر خدا آفریده شده و شایسته نیست جزء در برابر خدا سر خم کند و گوهر آزادی و آزادگی خود را ارزان بفروشد؛ تلاش پیام آوران الهی این بوده است که آدمی را از دام بت ها و هر معبودی جز خدا نجات دهند و به بندگی حق، یعنی آزادی مطلق برسانند.</a:t>
            </a:r>
            <a:endParaRPr lang="en-US" sz="21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3400"/>
            <a:ext cx="7315200" cy="5867400"/>
          </a:xfrm>
        </p:spPr>
        <p:txBody>
          <a:bodyPr>
            <a:noAutofit/>
          </a:bodyPr>
          <a:lstStyle/>
          <a:p>
            <a:pPr marL="0" indent="0" algn="justLow" rtl="1">
              <a:lnSpc>
                <a:spcPct val="150000"/>
              </a:lnSpc>
              <a:buNone/>
            </a:pPr>
            <a:r>
              <a:rPr lang="fa-IR" sz="2400" dirty="0" smtClean="0">
                <a:effectLst>
                  <a:outerShdw blurRad="38100" dist="38100" dir="2700000" algn="tl">
                    <a:srgbClr val="000000">
                      <a:alpha val="43137"/>
                    </a:srgbClr>
                  </a:outerShdw>
                </a:effectLst>
                <a:cs typeface="B Nazanin" pitchFamily="2" charset="-78"/>
              </a:rPr>
              <a:t>فَبَعَثَ اللهُ مُحَمَّداً بِالْحَقِّ صَلَّی اللهُ وَ الِهِ بِالْحَقِّ لِيُخْرِجَ عِبَادَهُ مِنْ عِبَادَةِ الاََْوْثَانِ إِلَى عِبَادَتِهِ، وَمِنْ طَاعَةِ الشَّيْطَانِ إِلَى طَاعَتِهِ</a:t>
            </a:r>
            <a:r>
              <a:rPr lang="ar-SA" sz="2400" dirty="0" smtClean="0">
                <a:effectLst>
                  <a:outerShdw blurRad="38100" dist="38100" dir="2700000" algn="tl">
                    <a:srgbClr val="000000">
                      <a:alpha val="43137"/>
                    </a:srgbClr>
                  </a:outerShdw>
                </a:effectLst>
                <a:cs typeface="B Nazanin" pitchFamily="2" charset="-78"/>
              </a:rPr>
              <a:t>. </a:t>
            </a:r>
            <a:endParaRPr lang="en-US" sz="24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400" dirty="0" smtClean="0">
                <a:cs typeface="B Nazanin" pitchFamily="2" charset="-78"/>
              </a:rPr>
              <a:t>پس خدای محمد(ص) را به حق برانگیخت، تا بندگانش را از پرستش بتان بیرون آرد و به عبادت او درآورد، و از پیروی شیطان برهاند، و به اطاعت خدا راه نماید.</a:t>
            </a:r>
            <a:endParaRPr lang="en-US" sz="2400" dirty="0" smtClean="0">
              <a:cs typeface="B Nazanin" pitchFamily="2" charset="-78"/>
            </a:endParaRPr>
          </a:p>
          <a:p>
            <a:pPr marL="0" indent="0" algn="justLow" rtl="1">
              <a:lnSpc>
                <a:spcPct val="150000"/>
              </a:lnSpc>
              <a:buNone/>
            </a:pPr>
            <a:r>
              <a:rPr lang="fa-IR" sz="2400" dirty="0" smtClean="0">
                <a:effectLst>
                  <a:outerShdw blurRad="38100" dist="38100" dir="2700000" algn="tl">
                    <a:srgbClr val="000000">
                      <a:alpha val="43137"/>
                    </a:srgbClr>
                  </a:outerShdw>
                </a:effectLst>
                <a:cs typeface="B Nazanin" pitchFamily="2" charset="-78"/>
              </a:rPr>
              <a:t>وَلاَ تَكُنْ عَبْدَ غَيْرِكَ وَقَدْ جَعَلَكَ اللهُ حُرّاً</a:t>
            </a:r>
            <a:r>
              <a:rPr lang="ar-SA" sz="2400" dirty="0" smtClean="0">
                <a:effectLst>
                  <a:outerShdw blurRad="38100" dist="38100" dir="2700000" algn="tl">
                    <a:srgbClr val="000000">
                      <a:alpha val="43137"/>
                    </a:srgbClr>
                  </a:outerShdw>
                </a:effectLst>
                <a:cs typeface="B Nazanin" pitchFamily="2" charset="-78"/>
              </a:rPr>
              <a:t> . </a:t>
            </a:r>
            <a:endParaRPr lang="en-US" sz="24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400" dirty="0" smtClean="0">
                <a:cs typeface="B Nazanin" pitchFamily="2" charset="-78"/>
              </a:rPr>
              <a:t>بنده دیگری مباش که خداوند تو را آزاد آفریده است.</a:t>
            </a:r>
            <a:r>
              <a:rPr lang="en-US" sz="2400" dirty="0" smtClean="0">
                <a:cs typeface="B Nazanin" pitchFamily="2" charset="-78"/>
              </a:rPr>
              <a:t> </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33400"/>
            <a:ext cx="7924800" cy="5867400"/>
          </a:xfrm>
        </p:spPr>
        <p:txBody>
          <a:bodyPr>
            <a:noAutofit/>
          </a:bodyPr>
          <a:lstStyle/>
          <a:p>
            <a:pPr marL="0" indent="0" algn="justLow" rtl="1">
              <a:lnSpc>
                <a:spcPct val="150000"/>
              </a:lnSpc>
              <a:buFont typeface="Wingdings" pitchFamily="2" charset="2"/>
              <a:buChar char="v"/>
            </a:pPr>
            <a:r>
              <a:rPr lang="fa-IR" sz="2200" b="1" dirty="0" smtClean="0">
                <a:cs typeface="B Nazanin" pitchFamily="2" charset="-78"/>
              </a:rPr>
              <a:t>پرسش و پژوهش </a:t>
            </a:r>
            <a:endParaRPr lang="en-US" sz="2200" b="1"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خداشناسی در نهج البلاغه از چه سنخ خداشناسی است و شاخصه های آن چیست؟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این سخن که « محمور اندیشه دینی، خداشناسی است» چگونه در نهج البلاغه قابل تبیین است؟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چه مواردی دیگر از خداشناسی در عینیت زندگی را می توان در نهج البلاغه یافت؟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چرا و چگونه ایمان به خدا ضامن آزادی از غیر خداست؟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پیدا و پنهان بودن خداوند را با چه عبارات دیگری از نهج البلاغه می تواند تبیین کرد؟</a:t>
            </a:r>
            <a:endParaRPr lang="en-US" sz="2000" dirty="0" smtClean="0">
              <a:cs typeface="B Nazanin" pitchFamily="2" charset="-78"/>
            </a:endParaRPr>
          </a:p>
          <a:p>
            <a:pPr marL="0" lvl="0" indent="0" algn="justLow" rtl="1">
              <a:lnSpc>
                <a:spcPct val="150000"/>
              </a:lnSpc>
              <a:buNone/>
            </a:pPr>
            <a:endParaRPr lang="en-US" sz="2000" dirty="0" smtClean="0">
              <a:cs typeface="B Nazanin" pitchFamily="2" charset="-78"/>
            </a:endParaRPr>
          </a:p>
          <a:p>
            <a:pPr marL="0" indent="0" algn="justLow" rtl="1">
              <a:lnSpc>
                <a:spcPct val="150000"/>
              </a:lnSpc>
              <a:buFont typeface="Wingdings" pitchFamily="2" charset="2"/>
              <a:buChar char="v"/>
            </a:pPr>
            <a:r>
              <a:rPr lang="fa-IR" sz="1600" b="1" dirty="0" smtClean="0">
                <a:cs typeface="B Nazanin" pitchFamily="2" charset="-78"/>
              </a:rPr>
              <a:t>منابع برای مطالعه بیشتر</a:t>
            </a:r>
            <a:endParaRPr lang="en-US" sz="1600" b="1" dirty="0" smtClean="0">
              <a:cs typeface="B Nazanin" pitchFamily="2" charset="-78"/>
            </a:endParaRPr>
          </a:p>
          <a:p>
            <a:pPr marL="0" lvl="0" indent="0" algn="justLow" rtl="1">
              <a:lnSpc>
                <a:spcPct val="150000"/>
              </a:lnSpc>
              <a:buFont typeface="Wingdings" pitchFamily="2" charset="2"/>
              <a:buChar char="ü"/>
            </a:pPr>
            <a:r>
              <a:rPr lang="fa-IR" sz="1600" dirty="0" smtClean="0">
                <a:cs typeface="B Nazanin" pitchFamily="2" charset="-78"/>
              </a:rPr>
              <a:t>لطف الله صافی گلپایگانی، الهیات در نهج البلاغه، تهران، بنیاد نهج البلاغه.</a:t>
            </a:r>
            <a:endParaRPr lang="en-US" sz="1600" dirty="0" smtClean="0">
              <a:cs typeface="B Nazanin" pitchFamily="2" charset="-78"/>
            </a:endParaRPr>
          </a:p>
          <a:p>
            <a:pPr marL="0" lvl="0" indent="0" algn="justLow" rtl="1">
              <a:lnSpc>
                <a:spcPct val="150000"/>
              </a:lnSpc>
              <a:buFont typeface="Wingdings" pitchFamily="2" charset="2"/>
              <a:buChar char="ü"/>
            </a:pPr>
            <a:r>
              <a:rPr lang="fa-IR" sz="1600" dirty="0" smtClean="0">
                <a:cs typeface="B Nazanin" pitchFamily="2" charset="-78"/>
              </a:rPr>
              <a:t>محمد مفتح، حکمت الهی در نهج البلاغه، تهران، پیام آزادی.</a:t>
            </a:r>
            <a:endParaRPr lang="en-US" sz="1600" dirty="0" smtClean="0">
              <a:cs typeface="B Nazanin" pitchFamily="2" charset="-78"/>
            </a:endParaRPr>
          </a:p>
          <a:p>
            <a:pPr marL="0" lvl="0" indent="0" algn="justLow" rtl="1">
              <a:lnSpc>
                <a:spcPct val="150000"/>
              </a:lnSpc>
              <a:buFont typeface="Wingdings" pitchFamily="2" charset="2"/>
              <a:buChar char="ü"/>
            </a:pPr>
            <a:r>
              <a:rPr lang="fa-IR" sz="1600" dirty="0" smtClean="0">
                <a:cs typeface="B Nazanin" pitchFamily="2" charset="-78"/>
              </a:rPr>
              <a:t>محمد علی گرامی، خدا در نهج البلاغه، تهران، بنیاد نهج البلاغه.</a:t>
            </a:r>
            <a:endParaRPr lang="en-US" sz="16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blinds(horizontal)">
                                      <p:cBhvr>
                                        <p:cTn id="31" dur="500"/>
                                        <p:tgtEl>
                                          <p:spTgt spid="3">
                                            <p:txEl>
                                              <p:pRg st="7" end="7"/>
                                            </p:txEl>
                                          </p:spTgt>
                                        </p:tgtEl>
                                      </p:cBhvr>
                                    </p:animEffect>
                                  </p:childTnLst>
                                </p:cTn>
                              </p:par>
                            </p:childTnLst>
                          </p:cTn>
                        </p:par>
                        <p:par>
                          <p:cTn id="32" fill="hold">
                            <p:stCondLst>
                              <p:cond delay="3500"/>
                            </p:stCondLst>
                            <p:childTnLst>
                              <p:par>
                                <p:cTn id="33" presetID="3" presetClass="entr" presetSubtype="10" fill="hold" grpId="0" nodeType="after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blinds(horizontal)">
                                      <p:cBhvr>
                                        <p:cTn id="35" dur="500"/>
                                        <p:tgtEl>
                                          <p:spTgt spid="3">
                                            <p:txEl>
                                              <p:pRg st="8" end="8"/>
                                            </p:txEl>
                                          </p:spTgt>
                                        </p:tgtEl>
                                      </p:cBhvr>
                                    </p:animEffect>
                                  </p:childTnLst>
                                </p:cTn>
                              </p:par>
                            </p:childTnLst>
                          </p:cTn>
                        </p:par>
                        <p:par>
                          <p:cTn id="36" fill="hold">
                            <p:stCondLst>
                              <p:cond delay="4000"/>
                            </p:stCondLst>
                            <p:childTnLst>
                              <p:par>
                                <p:cTn id="37" presetID="3" presetClass="entr" presetSubtype="10" fill="hold" grpId="0" nodeType="after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blinds(horizontal)">
                                      <p:cBhvr>
                                        <p:cTn id="39" dur="500"/>
                                        <p:tgtEl>
                                          <p:spTgt spid="3">
                                            <p:txEl>
                                              <p:pRg st="9" end="9"/>
                                            </p:txEl>
                                          </p:spTgt>
                                        </p:tgtEl>
                                      </p:cBhvr>
                                    </p:animEffect>
                                  </p:childTnLst>
                                </p:cTn>
                              </p:par>
                            </p:childTnLst>
                          </p:cTn>
                        </p:par>
                        <p:par>
                          <p:cTn id="40" fill="hold">
                            <p:stCondLst>
                              <p:cond delay="4500"/>
                            </p:stCondLst>
                            <p:childTnLst>
                              <p:par>
                                <p:cTn id="41" presetID="3" presetClass="entr" presetSubtype="10" fill="hold" grpId="0" nodeType="after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blinds(horizontal)">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533400"/>
            <a:ext cx="7391400" cy="5867400"/>
          </a:xfrm>
        </p:spPr>
        <p:txBody>
          <a:bodyPr>
            <a:noAutofit/>
          </a:bodyPr>
          <a:lstStyle/>
          <a:p>
            <a:pPr marL="457200" indent="-457200" algn="justLow" rtl="1">
              <a:lnSpc>
                <a:spcPct val="150000"/>
              </a:lnSpc>
              <a:buFont typeface="Wingdings" pitchFamily="2" charset="2"/>
              <a:buChar char="v"/>
            </a:pPr>
            <a:r>
              <a:rPr lang="fa-IR" sz="2400" dirty="0" smtClean="0">
                <a:cs typeface="B Nazanin" pitchFamily="2" charset="-78"/>
              </a:rPr>
              <a:t>فصل دوم:</a:t>
            </a:r>
            <a:endParaRPr lang="en-US" sz="2400" dirty="0" smtClean="0">
              <a:cs typeface="B Nazanin" pitchFamily="2" charset="-78"/>
            </a:endParaRPr>
          </a:p>
          <a:p>
            <a:pPr marL="457200" indent="-457200" algn="ctr" rtl="1">
              <a:lnSpc>
                <a:spcPct val="150000"/>
              </a:lnSpc>
              <a:buNone/>
            </a:pPr>
            <a:r>
              <a:rPr lang="fa-IR" sz="2800" b="1" dirty="0" smtClean="0">
                <a:cs typeface="B Nazanin" pitchFamily="2" charset="-78"/>
              </a:rPr>
              <a:t>پیامبری و پیشوایی</a:t>
            </a:r>
            <a:endParaRPr lang="en-US" sz="2800" b="1" dirty="0" smtClean="0">
              <a:cs typeface="B Nazanin" pitchFamily="2" charset="-78"/>
            </a:endParaRPr>
          </a:p>
          <a:p>
            <a:pPr marL="457200" indent="-457200" algn="justLow" rtl="1">
              <a:lnSpc>
                <a:spcPct val="150000"/>
              </a:lnSpc>
              <a:buNone/>
            </a:pPr>
            <a:r>
              <a:rPr lang="fa-IR" sz="2400" dirty="0" smtClean="0">
                <a:cs typeface="B Nazanin" pitchFamily="2" charset="-78"/>
              </a:rPr>
              <a:t>اهداف:</a:t>
            </a:r>
            <a:endParaRPr lang="en-US" sz="2400" dirty="0" smtClean="0">
              <a:cs typeface="B Nazanin" pitchFamily="2" charset="-78"/>
            </a:endParaRPr>
          </a:p>
          <a:p>
            <a:pPr marL="457200" indent="-457200" algn="justLow" rtl="1">
              <a:lnSpc>
                <a:spcPct val="150000"/>
              </a:lnSpc>
              <a:buNone/>
            </a:pPr>
            <a:r>
              <a:rPr lang="fa-IR" sz="2400" dirty="0" smtClean="0">
                <a:cs typeface="B Nazanin" pitchFamily="2" charset="-78"/>
              </a:rPr>
              <a:t>هدف از ارائه فصل پیامبری و پیشوایی این است که خواننده:</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با فلسفه وحی و پیام آوری آشنا شود.</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از سالت پیامبر خاتم آگاهی یابد.</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به استمرار پیامبری در پیشوایی توجه پیدا کند.</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جایگاه پیشوایان پس از پیامبر اکرم(ص) را دریابد.</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به موضوع جاودانگی پیشوایی برای استمرار هدایت الهی توجه یابد.</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childTnLst>
                          </p:cTn>
                        </p:par>
                        <p:par>
                          <p:cTn id="32" fill="hold">
                            <p:stCondLst>
                              <p:cond delay="3500"/>
                            </p:stCondLst>
                            <p:childTnLst>
                              <p:par>
                                <p:cTn id="33" presetID="3" presetClass="entr" presetSubtype="1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linds(horizontal)">
                                      <p:cBhvr>
                                        <p:cTn id="35" dur="500"/>
                                        <p:tgtEl>
                                          <p:spTgt spid="3">
                                            <p:txEl>
                                              <p:pRg st="7" end="7"/>
                                            </p:txEl>
                                          </p:spTgt>
                                        </p:tgtEl>
                                      </p:cBhvr>
                                    </p:animEffect>
                                  </p:childTnLst>
                                </p:cTn>
                              </p:par>
                            </p:childTnLst>
                          </p:cTn>
                        </p:par>
                        <p:par>
                          <p:cTn id="36" fill="hold">
                            <p:stCondLst>
                              <p:cond delay="4000"/>
                            </p:stCondLst>
                            <p:childTnLst>
                              <p:par>
                                <p:cTn id="37" presetID="3" presetClass="entr" presetSubtype="10"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blinds(horizontal)">
                                      <p:cBhvr>
                                        <p:cTn id="39"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304800"/>
            <a:ext cx="7391400" cy="5867400"/>
          </a:xfrm>
        </p:spPr>
        <p:txBody>
          <a:bodyPr>
            <a:noAutofit/>
          </a:bodyPr>
          <a:lstStyle/>
          <a:p>
            <a:pPr marL="0" indent="0" algn="justLow" rtl="1">
              <a:lnSpc>
                <a:spcPct val="150000"/>
              </a:lnSpc>
              <a:buFont typeface="Wingdings" pitchFamily="2" charset="2"/>
              <a:buChar char="ü"/>
            </a:pPr>
            <a:r>
              <a:rPr lang="fa-IR" sz="2400" b="1" dirty="0" smtClean="0">
                <a:cs typeface="B Nazanin" pitchFamily="2" charset="-78"/>
              </a:rPr>
              <a:t>الف) فلسفه وجی و پیام آوری</a:t>
            </a:r>
            <a:endParaRPr lang="en-US" sz="2400" b="1" dirty="0" smtClean="0">
              <a:cs typeface="B Nazanin" pitchFamily="2" charset="-78"/>
            </a:endParaRPr>
          </a:p>
          <a:p>
            <a:pPr marL="0" indent="0" algn="justLow" rtl="1">
              <a:lnSpc>
                <a:spcPct val="150000"/>
              </a:lnSpc>
              <a:buNone/>
            </a:pPr>
            <a:r>
              <a:rPr lang="fa-IR" sz="2400" dirty="0" smtClean="0">
                <a:cs typeface="B Nazanin" pitchFamily="2" charset="-78"/>
              </a:rPr>
              <a:t>زیبا ترین و لطیف ترین جلوه بارش رحمت حق برای هدایت آدمیان، نشان داده راه رفتن به سوی بلندای هستی و گشودن درهای بهشت است. این کار جز به میمنت وحی و پیام آوری ممکن نیست. پیامبران آمده اند تا انسان را از حضیض خاک به بلندای افلاک ببرند و از جهنم حیوانیت به بهشت انسانیت برسانند. هیچ حادثه ای در عالم، عظیم تر و دلرباتر از جلوه گری رحمت بیکران خداوندی در لباس وحی و پیام آوری نیست، که بدون آن، راه به سوی حقیقت هستی و درهای بهشتی و رازهای معنوی بر بشر گشوده نمی شود. درهای خاص آسمانی جزء به برکت وحی و پیام آوری بر آدمیان خاکی گشوده نمی شود و این انتظار که بتوان بدان بارگاه به غیر از منبع وحی و پیام آوری راه یافت، انتظاری بیهوده است.</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7543800" cy="60198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وَبِحَقٍّ أَقَولُ لَكُمْ ... وَمَا يُبَلِّغُ عَنِ اللهِ بَعْدَ رُسُلِ السَّماءِإِلاَّ البَشَرُ</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به حق به شما می گویم ... که بعد از پیام رسانان آسمان، از طرف خدا جز بشر تبلیغ نمی کنند [ و حقایق الهی را به دیگران نمی رساند.]</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تنها افرادی از بشر، یعنی پیام آوران الهی، واسطه ابلاغ پیام هایی هستند که به واسطه فرشتگان مقرب خداوند فرستاده می شود؛ اینان هستند که راه حق را به آدمیان نشان می دهند؛ چنان که امیرمومنان (ع) فرموده است:</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بَعَثَ اللهُ رُسُلَهُ بِمَا خَصَّهُمْ بِهِ مِنْ وَحْيِهِ، وَجَعَلَهُمْ حُجَّةً لَهُ عَلَى خَلْقِهِ، لِئَلاَّ تَجِبَ الْحُجَّةُ لَهُمْ بِتَرْكِ الاِِْعْذَارِ إِلَيْهِمْ، فَدَعَاهُمْ بِلِسَانِ الصِّدْقِ إِلَى سَبِيلِالْحَقِّ</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خداوند پیامبرانش را بر انگیخت و وحی خود را خاص ایشان فرمود؛ آنان را حجت خود بر آفریدگانش نمود تا برای مردمان جای عذری نماند. پس، به زبانی راست آنان را به راه حق خواند.</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فَبَعَثَ فِيهمْ رُسُلَهُ، وَوَاتَرَ إِلَيْهِمْ أَنْبِياءَهُ، لِيَسْتَأْدُوهُمْمِيثَاقَ فِطْرَتِهِ، وَيُذَكِّرُوهُمْ مَنْسِيَّ نِعْمَتِهِ، وَيَحْتَجُّوا عَلَيْهِمْ بَالتَّبْلِيغِ، وَيُثِيرُوا لَهُمْ دَفَائِنَ الْعُقُولِ، وَيُرُوهُمْ آيَاتِ الْمَقْدِرَةِ</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پس خداوند فرستادگان خود را در میان ایشان بر انگیخت و پیامبرانش را پی در پی به سوی آنها گسیل داشت، تا از ایشان بخواهند که حق میثاق فطرت را بگزاند، و نعمت فراموش شده را به یادشان آرند، و با رسانیدن پیام پرودگار، حجت را بر آنان تمام کنند، و گنجینه های خرد را برایشان بگشایند و چشم آنان را به روی نشانه های قدرت خدا باز سازند.</a:t>
            </a:r>
            <a:endParaRPr lang="en-US" sz="2200" dirty="0" smtClean="0">
              <a:cs typeface="B Nazanin" pitchFamily="2" charset="-78"/>
            </a:endParaRPr>
          </a:p>
          <a:p>
            <a:pPr marL="0" indent="0" algn="justLow" rtl="1">
              <a:lnSpc>
                <a:spcPct val="150000"/>
              </a:lnSpc>
              <a:buFont typeface="Wingdings" pitchFamily="2" charset="2"/>
              <a:buChar char="v"/>
            </a:pPr>
            <a:r>
              <a:rPr lang="fa-IR" sz="2200" b="1" dirty="0" smtClean="0">
                <a:cs typeface="B Nazanin" pitchFamily="2" charset="-78"/>
              </a:rPr>
              <a:t>ازاین سخن امام (ع) نکات ذیل استفاده می شود:</a:t>
            </a:r>
            <a:endParaRPr lang="en-US" sz="2200" b="1" dirty="0" smtClean="0">
              <a:cs typeface="B Nazanin" pitchFamily="2" charset="-78"/>
            </a:endParaRPr>
          </a:p>
          <a:p>
            <a:pPr marL="0" lvl="0" indent="0" algn="justLow" rtl="1">
              <a:lnSpc>
                <a:spcPct val="150000"/>
              </a:lnSpc>
              <a:buFont typeface="Wingdings" pitchFamily="2" charset="2"/>
              <a:buChar char="ü"/>
            </a:pPr>
            <a:r>
              <a:rPr lang="fa-IR" sz="2200" dirty="0" smtClean="0">
                <a:cs typeface="B Nazanin" pitchFamily="2" charset="-78"/>
              </a:rPr>
              <a:t>خداوند از میان همه مردم، کسانی را برانگیخته ایت که فرستادگانی از جانب او برای هدایت آنان باشند، و هیچ ملتی بی بهره از فرستادگان الهی نبوده است.</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lvl="0" indent="0" algn="justLow" rtl="1">
              <a:lnSpc>
                <a:spcPct val="150000"/>
              </a:lnSpc>
              <a:buFont typeface="Wingdings" pitchFamily="2" charset="2"/>
              <a:buChar char="ü"/>
            </a:pPr>
            <a:r>
              <a:rPr lang="fa-IR" sz="2200" dirty="0" smtClean="0">
                <a:cs typeface="B Nazanin" pitchFamily="2" charset="-78"/>
              </a:rPr>
              <a:t>پیام آوران الهی، یکی پس از دیگری به سوی مردم آمده و راه هدایت را برایشان گشوده اند.</a:t>
            </a:r>
            <a:endParaRPr lang="en-US" sz="2200" dirty="0" smtClean="0">
              <a:cs typeface="B Nazanin" pitchFamily="2" charset="-78"/>
            </a:endParaRPr>
          </a:p>
          <a:p>
            <a:pPr marL="0" lvl="0" indent="0" algn="justLow" rtl="1">
              <a:lnSpc>
                <a:spcPct val="150000"/>
              </a:lnSpc>
              <a:buFont typeface="Wingdings" pitchFamily="2" charset="2"/>
              <a:buChar char="ü"/>
            </a:pPr>
            <a:r>
              <a:rPr lang="fa-IR" sz="2200" dirty="0" smtClean="0">
                <a:cs typeface="B Nazanin" pitchFamily="2" charset="-78"/>
              </a:rPr>
              <a:t>انسان به طور فطری عاشق کمال مطلق است و خداوند از نوع انسان پیمانی فطری گرفته است که جز از او نپرستند، اما عوامل مختلفی چون: استکبار، خودخواهی، حرص، تعلق های پست و وابستگی بر این فطرت سایه می افکنند و آدمی مصداق کمال را اشتباه می گیرد و به پیمان فطرت خود وفا نمی کند. پیامبراندر رسالت خود مردمان را به وفای پیمان فطری و رو کردن به کمال مطلق حقیقی فرا می خوانند.</a:t>
            </a:r>
            <a:endParaRPr lang="en-US" sz="2200" dirty="0" smtClean="0">
              <a:cs typeface="B Nazanin" pitchFamily="2" charset="-78"/>
            </a:endParaRPr>
          </a:p>
          <a:p>
            <a:pPr marL="0" lvl="0" indent="0" algn="justLow" rtl="1">
              <a:lnSpc>
                <a:spcPct val="150000"/>
              </a:lnSpc>
              <a:buFont typeface="Wingdings" pitchFamily="2" charset="2"/>
              <a:buChar char="ü"/>
            </a:pPr>
            <a:r>
              <a:rPr lang="fa-IR" sz="2200" dirty="0" smtClean="0">
                <a:cs typeface="B Nazanin" pitchFamily="2" charset="-78"/>
              </a:rPr>
              <a:t>خداوند از سر رحمت گسترده خویش، امکانات لازم برای شکوفایی استعدادهای انسان در جهت کمال مطلق در ختیارش گذاشته است، از جمله: توان شناخت، اندیشه، آزادی و اختیار، اراده و جز اینها. انسان به علل گوناگون این نعمت ها را که راهگشای او به سوی حقیقت هستی و سعادت این جهانی و آن جهانی اند، فراموش می کند.</a:t>
            </a: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lvl="0" indent="0" algn="justLow" rtl="1">
              <a:lnSpc>
                <a:spcPct val="150000"/>
              </a:lnSpc>
              <a:buNone/>
            </a:pPr>
            <a:r>
              <a:rPr lang="fa-IR" sz="2200" dirty="0" smtClean="0">
                <a:cs typeface="B Nazanin" pitchFamily="2" charset="-78"/>
              </a:rPr>
              <a:t>پیامبران نعمت های فراموش شده را به یاد آدمیان می آورند تا به راه هدایت آیند.</a:t>
            </a:r>
            <a:endParaRPr lang="en-US" sz="2200" dirty="0" smtClean="0">
              <a:cs typeface="B Nazanin" pitchFamily="2" charset="-78"/>
            </a:endParaRPr>
          </a:p>
          <a:p>
            <a:pPr marL="0" lvl="0" indent="0" algn="justLow" rtl="1">
              <a:lnSpc>
                <a:spcPct val="150000"/>
              </a:lnSpc>
              <a:buNone/>
            </a:pPr>
            <a:r>
              <a:rPr lang="fa-IR" sz="2200" dirty="0" smtClean="0">
                <a:cs typeface="B Nazanin" pitchFamily="2" charset="-78"/>
              </a:rPr>
              <a:t>پیامبران الهی با بیانی روشن و لایلی آشکار با مردمان سخن می گویند و حجت را بر آنان تمام می نمایند.</a:t>
            </a:r>
            <a:endParaRPr lang="en-US" sz="2200" dirty="0" smtClean="0">
              <a:cs typeface="B Nazanin" pitchFamily="2" charset="-78"/>
            </a:endParaRPr>
          </a:p>
          <a:p>
            <a:pPr marL="0" lvl="0" indent="0" algn="justLow" rtl="1">
              <a:lnSpc>
                <a:spcPct val="150000"/>
              </a:lnSpc>
              <a:buNone/>
            </a:pPr>
            <a:r>
              <a:rPr lang="fa-IR" sz="2200" dirty="0" smtClean="0">
                <a:cs typeface="B Nazanin" pitchFamily="2" charset="-78"/>
              </a:rPr>
              <a:t>پیام آوران الهی برای انجام دادن رسالت هدایت آدمی، عقل انسان ها را – که پیامبر درونی ایشان است – بر می انگیزند و آن را از اسارت هوا و هوس، آلودگی و ناپاکی، باورهای غلط و اعتقادات نادرست آزاد می سازند تا انسان خود، راه هدایت را برگزیند و با پیامبران همراه گردد.</a:t>
            </a:r>
            <a:endParaRPr lang="en-US" sz="2200" dirty="0" smtClean="0">
              <a:cs typeface="B Nazanin" pitchFamily="2" charset="-78"/>
            </a:endParaRPr>
          </a:p>
          <a:p>
            <a:pPr marL="0" lvl="0" indent="0" algn="justLow" rtl="1">
              <a:lnSpc>
                <a:spcPct val="150000"/>
              </a:lnSpc>
              <a:buNone/>
            </a:pPr>
            <a:r>
              <a:rPr lang="fa-IR" sz="2200" dirty="0" smtClean="0">
                <a:cs typeface="B Nazanin" pitchFamily="2" charset="-78"/>
              </a:rPr>
              <a:t>پیام آوران الهی چشم آدمیان را بر نشانه های قدرت خدا می گشایند تا انسان در برابر عظمت حق سر تسلیم ساید و به حق تن دهد.</a:t>
            </a:r>
            <a:endParaRPr lang="en-US" sz="2200" dirty="0" smtClean="0">
              <a:cs typeface="B Nazanin" pitchFamily="2" charset="-78"/>
            </a:endParaRPr>
          </a:p>
          <a:p>
            <a:pPr marL="0" lvl="0" indent="0" algn="justLow" rtl="1">
              <a:lnSpc>
                <a:spcPct val="150000"/>
              </a:lnSpc>
              <a:buNone/>
            </a:pPr>
            <a:endParaRPr lang="en-US" sz="2200" dirty="0" smtClean="0">
              <a:cs typeface="B Nazanin" pitchFamily="2" charset="-78"/>
            </a:endParaRPr>
          </a:p>
          <a:p>
            <a:pPr marL="0" indent="0" algn="justLow" rtl="1">
              <a:lnSpc>
                <a:spcPct val="150000"/>
              </a:lnSpc>
              <a:buNone/>
            </a:pPr>
            <a:r>
              <a:rPr lang="fa-IR" sz="1600" dirty="0" smtClean="0">
                <a:cs typeface="B Nazanin" pitchFamily="2" charset="-78"/>
              </a:rPr>
              <a:t>بنگرید به : جعفری، آموزش نهج البلاغه، ص 200-198 .</a:t>
            </a:r>
            <a:endParaRPr lang="en-US" sz="16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linds(horizontal)">
                                      <p:cBhvr>
                                        <p:cTn id="2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Font typeface="Wingdings" pitchFamily="2" charset="2"/>
              <a:buChar char="ü"/>
            </a:pPr>
            <a:r>
              <a:rPr lang="fa-IR" sz="2200" b="1" dirty="0" smtClean="0">
                <a:cs typeface="B Nazanin" pitchFamily="2" charset="-78"/>
              </a:rPr>
              <a:t>ب) پیام آور خاتم</a:t>
            </a:r>
            <a:endParaRPr lang="en-US" sz="2200" b="1" dirty="0" smtClean="0">
              <a:cs typeface="B Nazanin" pitchFamily="2" charset="-78"/>
            </a:endParaRPr>
          </a:p>
          <a:p>
            <a:pPr marL="0" indent="0" algn="justLow" rtl="1">
              <a:lnSpc>
                <a:spcPct val="150000"/>
              </a:lnSpc>
              <a:buNone/>
            </a:pPr>
            <a:r>
              <a:rPr lang="fa-IR" sz="2200" dirty="0" smtClean="0">
                <a:cs typeface="B Nazanin" pitchFamily="2" charset="-78"/>
              </a:rPr>
              <a:t>پیام آوران الهی با وجود اختلافات فرعی و ظاهری، روح پیامشان یکی بوده و وابسته به مکتب واحدی بوده اند. این مکتب با توجه به استعدا جوامع بشری، به تدریج مراحلی را طی کرده  تا به صورت مکتبی کامل و جامع برای هدایت همیشگی بشر  پاسخ به نیاز انسان عصر خاتمیت به دین عرضه شده است.</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إِلَى أَنْ بَعَثَ اللهُ سُبْحَانَهُ مُحَمَّداً صلى الله عليه وآله لاِِِنْجَازِ عِدَتِهِوَتَمامِ نُبُوَّتِهِ</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تا آنکه خدای سبحان، محمد(ص) را برانگیخت برای اینکه وعده خود را انجام دهد و پیامبری را به آن حضرت ختم نماید.</a:t>
            </a:r>
            <a:endParaRPr lang="en-US" sz="2200" dirty="0" smtClean="0">
              <a:cs typeface="B Nazanin" pitchFamily="2" charset="-78"/>
            </a:endParaRPr>
          </a:p>
          <a:p>
            <a:pPr marL="0" indent="0" algn="justLow" rtl="1">
              <a:lnSpc>
                <a:spcPct val="150000"/>
              </a:lnSpc>
              <a:buNone/>
            </a:pPr>
            <a:endParaRPr lang="en-US" sz="2200" dirty="0" smtClean="0">
              <a:cs typeface="B Nazanin" pitchFamily="2" charset="-78"/>
            </a:endParaRPr>
          </a:p>
          <a:p>
            <a:pPr marL="0" indent="0" algn="justLow" rtl="1">
              <a:lnSpc>
                <a:spcPct val="150000"/>
              </a:lnSpc>
              <a:buNone/>
            </a:pPr>
            <a:r>
              <a:rPr lang="fa-IR" sz="1600" dirty="0" smtClean="0">
                <a:cs typeface="B Nazanin" pitchFamily="2" charset="-78"/>
              </a:rPr>
              <a:t>سید رضی، نهج البلاغه، خطبه 1 . </a:t>
            </a:r>
            <a:endParaRPr lang="en-US" sz="1600" dirty="0" smtClean="0">
              <a:cs typeface="B Nazanin" pitchFamily="2" charset="-78"/>
            </a:endParaRPr>
          </a:p>
          <a:p>
            <a:pPr marL="0" indent="0" algn="justLow" rtl="1">
              <a:lnSpc>
                <a:spcPct val="150000"/>
              </a:lnSpc>
              <a:buNone/>
            </a:pP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None/>
            </a:pPr>
            <a:r>
              <a:rPr lang="fa-IR" sz="2200" dirty="0" smtClean="0">
                <a:cs typeface="B Nazanin" pitchFamily="2" charset="-78"/>
              </a:rPr>
              <a:t>وعده حق الهی این بوده است که لطف خود را بر آدمیان تمام کند و آخرین پیام آور خود را با دینی کامل برای هدایت همه مردمان، گشودن درهای آُمان و راهنمایی آدمیان به سوی کمال شایسته برانگیزد.</a:t>
            </a:r>
            <a:endParaRPr lang="en-US" sz="22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ج) هدف برانگیخته شدن آخرین فرستاده الهی</a:t>
            </a:r>
            <a:endParaRPr lang="en-US" sz="2200" b="1" dirty="0" smtClean="0">
              <a:cs typeface="B Nazanin" pitchFamily="2" charset="-78"/>
            </a:endParaRPr>
          </a:p>
          <a:p>
            <a:pPr marL="0" indent="0" algn="justLow" rtl="1">
              <a:lnSpc>
                <a:spcPct val="150000"/>
              </a:lnSpc>
              <a:buNone/>
            </a:pPr>
            <a:r>
              <a:rPr lang="fa-IR" sz="2200" dirty="0" smtClean="0">
                <a:cs typeface="B Nazanin" pitchFamily="2" charset="-78"/>
              </a:rPr>
              <a:t>پیامبر اسلام(ص) آخرین فرستاده الهی – با هدف هدایت همه مردمان به واسطه کتابی جاودان برانگیخته شد.</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فَبَعَثَ اللهُ مُحَمَّداً بِالْحَقِّ لِيُخْرِجَ عِبَادَهُ مِنْ عِبَادَةِ الاََْوْثَانِ إِلَى عِبَادَتِهِ، وَمِنْ طَاعَةِ الشَّيْطَانِ إِلَى طَاعَتِهِ، بِقُرْآنٍ قَدْ بَيَّنَهُ وَأَحْكَمَهُ</a:t>
            </a:r>
            <a:r>
              <a:rPr lang="ar-SA" sz="2200" dirty="0" smtClean="0">
                <a:effectLst>
                  <a:outerShdw blurRad="38100" dist="38100" dir="2700000" algn="tl">
                    <a:srgbClr val="000000">
                      <a:alpha val="43137"/>
                    </a:srgbClr>
                  </a:outerShdw>
                </a:effectLst>
                <a:cs typeface="B Nazanin" pitchFamily="2" charset="-78"/>
              </a:rPr>
              <a:t> .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پس خدا محمد(ص) را به حق برانگیخت تا بندگانش را از پرستش بتان برون آرد و به عبادت او در آورد، و از پیروی شیطان برهاند و به اطاعت خدا راه نماید؛ به واسطه قرآنی که قوانین و راهنمایی هایش را روشن و استوار فرمود.</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None/>
            </a:pPr>
            <a:r>
              <a:rPr lang="fa-IR" sz="2200" dirty="0" smtClean="0">
                <a:cs typeface="B Nazanin" pitchFamily="2" charset="-78"/>
              </a:rPr>
              <a:t>اساس رسالت پیامبر اکرم(ص) آن است که انسان را از هر نوع بت پرستی چون: غیر خدا پرستی، قدرت پرستی، شهوت پرستی، گروه پرستی و دیگر صورت های بت پرستی، و نیز از اطاعت هر آنچه آدمی را از خدا دور می سازد، از روابط شیطانی و گمراهی ها نجات بخشد و به آستان هدایت رهنمون سازد. امیرمومنان علی(ع) در خطبه ای که در آن چگونگی درود فرستادن بر پیامبر(ص) را بیان کرده فرموده است:</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اللَّهُمَّ ... اجْعَلْ شَرَائِفَصَلَوَاتِكَ، وَنَوَامِيَبَرَكَاتِكَ، عَلَى مُحَمَّدٍ عَبْدِكَ وَرَسُولِكَ، الْخَاتمِ لِمَا سَبَقَ وَالْفَاتِحِ لِمَا انْغَلَقَ وَالْمُعْلِنِ الْحَقَّ بِالْحَقِّ، وَالدَّافِعِ جَيْشَاتِ الاََْباطِيلِ وَالدَّامِغِ صَوْلاَتِ الاََْضَالِيلِ كَمَا حُمِّلَ فَاضْطَلَعَ قَائِماً بِأَمْرِكَ، مُسْتَوْفِزاًفِي مَرْضَاتِكَ، غَيْرَ نَاكِلٍعَنْ قُدُمٍ وَلاَ وَاهٍفِي عَزْمِ، وَاعِياً لِوَحْيِكَ حَافِظاً لِعَهْدَكَ، مَاضِياً عَلَى نَفَاذِ أَمْرِكَ؛ حَتَّى أَوْرَى قَبَسَ الْقَابِسِ وَأَضَاءَ الطَّرِيقَ لِلْخَابِطِ وَهُدِيَتْ بِهِ الْقُلُوبُ بَعْدَ خَوْضَاتِالْفِتَنِ</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None/>
            </a:pPr>
            <a:r>
              <a:rPr lang="fa-IR" sz="2300" dirty="0" smtClean="0">
                <a:cs typeface="B Nazanin" pitchFamily="2" charset="-78"/>
              </a:rPr>
              <a:t>بار خدایا! بهترین درودها و پربارترین برکت ها را خاص بنده و پیامبر خود گران، که خاتم پیامبران پیشین، گشاینده درهای بسته [رحمت بر مردم و زمین]، آشکار کننده حق با برهان، فرو نشاننده جوش و خروش نادرستی ها و در هم کوبنده تسلط و گمراهی هاست ... وحی تو را به گوش و جان شنوا، عهد تو را نگهبان، و در راه اجرای فرمان تو روان است، تا آنجا که چراغ جویندگان حق را فروغ بخشید، بر سر راه گمراهان چون خورشیدی بدرخشد و دل های فرورفته در فتنه ها و گمراهی ها به راهنمایی او رخت به کنار کشید.</a:t>
            </a:r>
            <a:endParaRPr lang="en-US" sz="2300" dirty="0" smtClean="0">
              <a:cs typeface="B Nazanin" pitchFamily="2" charset="-78"/>
            </a:endParaRPr>
          </a:p>
          <a:p>
            <a:pPr marL="0" indent="0" algn="justLow" rtl="1">
              <a:lnSpc>
                <a:spcPct val="150000"/>
              </a:lnSpc>
              <a:buNone/>
            </a:pPr>
            <a:r>
              <a:rPr lang="fa-IR" sz="2300" dirty="0" smtClean="0">
                <a:cs typeface="B Nazanin" pitchFamily="2" charset="-78"/>
              </a:rPr>
              <a:t>جز با ظهور پیامبر خاتم(ص)، این چنین در هدایت گشوده نمی شد، راه سعادت هموار نمی گردید و قلب ها زمینه تحول به هدایت نمی یافت.</a:t>
            </a:r>
            <a:endParaRPr lang="en-US" sz="2300" dirty="0" smtClean="0">
              <a:cs typeface="B Nazanin" pitchFamily="2" charset="-78"/>
            </a:endParaRPr>
          </a:p>
          <a:p>
            <a:pPr marL="0" indent="0" algn="justLow" rtl="1">
              <a:lnSpc>
                <a:spcPct val="150000"/>
              </a:lnSpc>
              <a:buNone/>
            </a:pPr>
            <a:endParaRPr lang="en-US" sz="23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Font typeface="Wingdings" pitchFamily="2" charset="2"/>
              <a:buChar char="ü"/>
            </a:pPr>
            <a:r>
              <a:rPr lang="fa-IR" sz="2300" b="1" dirty="0" smtClean="0">
                <a:cs typeface="B Nazanin" pitchFamily="2" charset="-78"/>
              </a:rPr>
              <a:t>د) صورت و سیرت آخرین پیام آور الهی</a:t>
            </a:r>
            <a:endParaRPr lang="en-US" sz="2300" b="1" dirty="0" smtClean="0">
              <a:cs typeface="B Nazanin" pitchFamily="2" charset="-78"/>
            </a:endParaRPr>
          </a:p>
          <a:p>
            <a:pPr marL="0" indent="0" algn="justLow" rtl="1">
              <a:lnSpc>
                <a:spcPct val="150000"/>
              </a:lnSpc>
              <a:buNone/>
            </a:pPr>
            <a:r>
              <a:rPr lang="fa-IR" sz="2300" dirty="0" smtClean="0">
                <a:cs typeface="B Nazanin" pitchFamily="2" charset="-78"/>
              </a:rPr>
              <a:t>پیامبر اکرم(ص) که خود بهترین صورت و سیرت را داشت، به زیباترین صورت و با نیکوترین سیرت مردمان را به هدایت خواند و راهی را که خود رفته بود، برای نجات آدمیان ترسیم نمود. علی (ع) در توصیف صورت و سیرت آن حضرت فرمود:</a:t>
            </a:r>
            <a:endParaRPr lang="en-US" sz="2300" dirty="0" smtClean="0">
              <a:cs typeface="B Nazanin" pitchFamily="2" charset="-78"/>
            </a:endParaRPr>
          </a:p>
          <a:p>
            <a:pPr marL="0" indent="0" algn="justLow" rtl="1">
              <a:lnSpc>
                <a:spcPct val="150000"/>
              </a:lnSpc>
              <a:buNone/>
            </a:pPr>
            <a:r>
              <a:rPr lang="fa-IR" sz="2300" dirty="0" smtClean="0">
                <a:effectLst>
                  <a:outerShdw blurRad="38100" dist="38100" dir="2700000" algn="tl">
                    <a:srgbClr val="000000">
                      <a:alpha val="43137"/>
                    </a:srgbClr>
                  </a:outerShdw>
                </a:effectLst>
                <a:cs typeface="B Nazanin" pitchFamily="2" charset="-78"/>
              </a:rPr>
              <a:t>حَتَّى بَعَثَ اللهُ مُحَمَّداً صلى الله عليه وآله وسلم ، شَهِيداً، وَبَشِيراً، وَنَذِيراً، خَيْرَ الْبَرِيَّةِ طِفْلاً، وَأَنْجَبَهَا كَهْلاً، أَطْهَرَ الْمُطَهَّرِينَ شِيمَةً وَأَجْوَدَ الْمُسْتَمْطَرِينَ دِيمَةً</a:t>
            </a:r>
            <a:endParaRPr lang="en-US" sz="23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300" dirty="0" smtClean="0">
                <a:cs typeface="B Nazanin" pitchFamily="2" charset="-78"/>
              </a:rPr>
              <a:t>تا اینکه خدا محمد(ص) را برانگیخت، گواهی دهنده، مژده رساننده، و بیم دهنده؛بهترین آفریدگان، آنگاه که خردسال بود، و کریم ترین و برگزیده ترین آنان، هنگامی که کهنسال بود؛ پاکیزه تر پاکیزگان در خلق و خوی؛ و گاه بخشش، ابر، برابر دستش خشک می نمود.</a:t>
            </a:r>
            <a:endParaRPr lang="en-US" sz="23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indent="0" algn="justLow" rtl="1">
              <a:lnSpc>
                <a:spcPct val="150000"/>
              </a:lnSpc>
              <a:buNone/>
            </a:pPr>
            <a:r>
              <a:rPr lang="fa-IR" sz="2100" dirty="0" smtClean="0">
                <a:cs typeface="B Nazanin" pitchFamily="2" charset="-78"/>
              </a:rPr>
              <a:t>پیامبر اکرم (ص)جلوه کامل رحمت و بخشش خداوندی بر مردمان بود. او با گذشت و بزرگواری، لطف و مهرورزی و استقامت و پایداری چونان طبیبی حاذق و دلسوز به مداوای دل های گمراه و گمگشته و مردمان خسته و فرورفته در ظلمت و نکبت اهتمام کرد و زنجیر های اسارت را گشود و راه پرواز و  تعالی را ترسیم نمود.</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طَبِيبٌ دَوَّارٌ بِطِبِّهِ، قَدْ أَحْكَمَ مَرَاهِمَهُ، وَأمْضى مَوَاسِمَهُ يَضَعُ من ذلِكَ حَيْثُ الْحَاجَةُ إِلَيْهِ، مِنْ قُلُوبٍ عُمْيٍ، وَآذَانٍ صُمٍّ، وَأَلْسِنَةٍ بُكْمٍ؛ مُتَتَبِّعٌ بِدَوَائِهِ مَوَاضِعَ الْغَفْلَةِ، وَمَوَاطِنَ الْحَيْرَةِ</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tabLst>
                <a:tab pos="4062413" algn="l"/>
              </a:tabLst>
            </a:pPr>
            <a:r>
              <a:rPr lang="fa-IR" sz="2100" dirty="0" smtClean="0">
                <a:cs typeface="B Nazanin" pitchFamily="2" charset="-78"/>
              </a:rPr>
              <a:t>طبیبی که بر سر بیماران گردان، مرهم او بیماری را بهترین درمان، </a:t>
            </a:r>
            <a:r>
              <a:rPr lang="en-US" sz="2100" dirty="0" smtClean="0">
                <a:cs typeface="B Nazanin" pitchFamily="2" charset="-78"/>
              </a:rPr>
              <a:t>]</a:t>
            </a:r>
            <a:r>
              <a:rPr lang="fa-IR" sz="2100" dirty="0" smtClean="0">
                <a:cs typeface="B Nazanin" pitchFamily="2" charset="-78"/>
              </a:rPr>
              <a:t>و آنجا که دارو سودی ندهد</a:t>
            </a:r>
            <a:r>
              <a:rPr lang="en-US" sz="2100" dirty="0" smtClean="0">
                <a:cs typeface="B Nazanin" pitchFamily="2" charset="-78"/>
              </a:rPr>
              <a:t> [ </a:t>
            </a:r>
            <a:r>
              <a:rPr lang="fa-IR" sz="2100" dirty="0" smtClean="0">
                <a:cs typeface="B Nazanin" pitchFamily="2" charset="-78"/>
              </a:rPr>
              <a:t>داغ او سوزان ست ( بشارت های او برای دل های خسته چون مرهم و بیم دادن او از عذاب قیامت برای غافلان، چون داغ فرهم است.) آن را به هنگام حاجت بر دل هایی نهد که </a:t>
            </a:r>
            <a:r>
              <a:rPr lang="en-US" sz="2100" dirty="0" smtClean="0">
                <a:cs typeface="B Nazanin" pitchFamily="2" charset="-78"/>
              </a:rPr>
              <a:t>] </a:t>
            </a:r>
            <a:r>
              <a:rPr lang="fa-IR" sz="2100" dirty="0" smtClean="0">
                <a:cs typeface="B Nazanin" pitchFamily="2" charset="-78"/>
              </a:rPr>
              <a:t> از دیدن حقیقت </a:t>
            </a:r>
            <a:r>
              <a:rPr lang="en-US" sz="2100" dirty="0" smtClean="0">
                <a:cs typeface="B Nazanin" pitchFamily="2" charset="-78"/>
              </a:rPr>
              <a:t>[</a:t>
            </a:r>
            <a:r>
              <a:rPr lang="fa-IR" sz="2100" dirty="0" smtClean="0">
                <a:cs typeface="B Nazanin" pitchFamily="2" charset="-78"/>
              </a:rPr>
              <a:t> نابینا است، گوشهایی که ناشنوا است و زبان هایی که نا گویا است،. با داروی خود دل هایی را جوید که در غفلت و </a:t>
            </a:r>
            <a:r>
              <a:rPr lang="en-US" sz="2100" dirty="0" smtClean="0">
                <a:cs typeface="B Nazanin" pitchFamily="2" charset="-78"/>
              </a:rPr>
              <a:t>]</a:t>
            </a:r>
            <a:r>
              <a:rPr lang="fa-IR" sz="2100" dirty="0" smtClean="0">
                <a:cs typeface="B Nazanin" pitchFamily="2" charset="-78"/>
              </a:rPr>
              <a:t> یا از هجوم شبهه </a:t>
            </a:r>
            <a:r>
              <a:rPr lang="en-US" sz="2100" dirty="0" smtClean="0">
                <a:cs typeface="B Nazanin" pitchFamily="2" charset="-78"/>
              </a:rPr>
              <a:t>[</a:t>
            </a:r>
            <a:r>
              <a:rPr lang="fa-IR" sz="2100" dirty="0" smtClean="0">
                <a:cs typeface="B Nazanin" pitchFamily="2" charset="-78"/>
              </a:rPr>
              <a:t> در حیرت است.</a:t>
            </a:r>
            <a:endParaRPr lang="en-US" sz="21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فَبَالَغَ صلى الله عليه وآله فِي النَّصِيحَةِ، وَمَضَى عَلَى الطَّرِيقَةِ، وَدَعَا إِلَى الْحِكْمَةِ وَالْمَوْعِظَةِ الحَسَنَهِ</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او- که درود خدا بر وی باد- خیرخواهی را به نهایت رساند، و به راه راست رفت، و از طریق حکمت و موعظه نیکو، مردم را به خدا خواند.</a:t>
            </a:r>
            <a:endParaRPr lang="en-US" sz="21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هـ ) پیشوایی</a:t>
            </a:r>
            <a:endParaRPr lang="en-US" sz="2200" b="1" dirty="0" smtClean="0">
              <a:cs typeface="B Nazanin" pitchFamily="2" charset="-78"/>
            </a:endParaRPr>
          </a:p>
          <a:p>
            <a:pPr marL="0" indent="0" algn="justLow" rtl="1">
              <a:lnSpc>
                <a:spcPct val="150000"/>
              </a:lnSpc>
              <a:buNone/>
            </a:pPr>
            <a:r>
              <a:rPr lang="fa-IR" sz="2100" dirty="0" smtClean="0">
                <a:cs typeface="B Nazanin" pitchFamily="2" charset="-78"/>
              </a:rPr>
              <a:t>با قطع وحی و ختم نبوت، نیاز آدمی به هدایت و رهبری الهی پایان نمی پذیرد؛ زیرا طی طریق تعالی و سیر به مقصد کمال زندگی، در همراهی با پیشوایی، هدایت یافته و هدایت گر به درستی میسر می شود؛ پیشوای که این راه را خود طی کرده باشد، عالم ترین کس پس از پیامبر اکرم به قراآن کریم و توانا ترین شخص در تداوم بخشیدن به رسالت و تحقق دیانت باشد. علی در توصیف خاندان پیامبر و جانشینان آن حضرت فرموده است:</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هُمْ مَوْضِعُ سِرِّهِ، وَلَجَأُأَمْرِهِ، وَعَيْبَةُعِلْمِهِ، وَمَوْئِلُحُكْمِهِ، وَكُهُوفُ كُتُبِهِ، وَجِبَالُ دِينِه، بِهِمْ أَقَامَ انْحِناءَ ظَهْرِهِ، وَأذْهَبَ ارْتِعَادَ فَرَائِصِهِ</a:t>
            </a:r>
            <a:endParaRPr lang="en-US" sz="2200" dirty="0">
              <a:effectLst>
                <a:outerShdw blurRad="38100" dist="38100" dir="2700000" algn="tl">
                  <a:srgbClr val="000000">
                    <a:alpha val="43137"/>
                  </a:srgbClr>
                </a:outerShdw>
              </a:effectLs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فَبَالَغَ صلى الله عليه وآله فِي النَّصِيحَةِ، وَمَضَى عَلَى الطَّرِيقَةِ، وَدَعَا إِلَى الْحِكْمَةِ وَالْمَوْعِظَةِ الحَسَنَهِ</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او- که درود خدا بر وی باد- خیرخواهی را به نهایت رساند، و به راه راست رفت، و از طریق حکمت و موعظه نیکو، مردم را به خدا خواند.</a:t>
            </a:r>
            <a:endParaRPr lang="en-US" sz="21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هـ ) پیشوایی</a:t>
            </a:r>
            <a:endParaRPr lang="en-US" sz="2200" b="1" dirty="0" smtClean="0">
              <a:cs typeface="B Nazanin" pitchFamily="2" charset="-78"/>
            </a:endParaRPr>
          </a:p>
          <a:p>
            <a:pPr marL="0" indent="0" algn="justLow" rtl="1">
              <a:lnSpc>
                <a:spcPct val="150000"/>
              </a:lnSpc>
              <a:buNone/>
            </a:pPr>
            <a:r>
              <a:rPr lang="fa-IR" sz="2100" dirty="0" smtClean="0">
                <a:cs typeface="B Nazanin" pitchFamily="2" charset="-78"/>
              </a:rPr>
              <a:t>با قطع وحی و ختم نبوت، نیاز آدمی به هدایت و رهبری الهی پایان نمی پذیرد؛ زیرا طی طریق تعالی و سیر به مقصد کمال زندگی، در همراهی با پیشوایی، هدایت یافته و هدایت گر به درستی میسر می شود؛ پیشوای که این راه را خود طی کرده باشد، عالم ترین کس پس از پیامبر اکرم به قراآن کریم و توانا ترین شخص در تداوم بخشیدن به رسالت و تحقق دیانت باشد. علی در توصیف خاندان پیامبر و جانشینان آن حضرت فرموده است:</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هُمْ مَوْضِعُ سِرِّهِ، وَلَجَأُأَمْرِهِ، وَعَيْبَةُعِلْمِهِ، وَمَوْئِلُحُكْمِهِ، وَكُهُوفُ كُتُبِهِ، وَجِبَالُ دِينِه، بِهِمْ أَقَامَ انْحِناءَ ظَهْرِهِ، وَأذْهَبَ ارْتِعَادَ فَرَائِصِهِ</a:t>
            </a:r>
            <a:endParaRPr lang="en-US" sz="2200" dirty="0">
              <a:effectLst>
                <a:outerShdw blurRad="38100" dist="38100" dir="2700000" algn="tl">
                  <a:srgbClr val="000000">
                    <a:alpha val="43137"/>
                  </a:srgbClr>
                </a:outerShdw>
              </a:effectLs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indent="0" algn="justLow" rtl="1">
              <a:lnSpc>
                <a:spcPct val="150000"/>
              </a:lnSpc>
              <a:buNone/>
            </a:pPr>
            <a:r>
              <a:rPr lang="fa-IR" sz="1600" dirty="0" smtClean="0">
                <a:cs typeface="B Nazanin" pitchFamily="2" charset="-78"/>
              </a:rPr>
              <a:t>راز پیامبر بران سپرده شده است، و هر که آنان را پناه گیرد به حق راه برده است. مخزن علم پیامبرند و احکام شریعت او را بیانگر قرآن و سنت نزد آنان در امان، چون کوه افراشته دین را نگهبان، پشت اسلام بدان ها راست، و ثابت و پابرجاست.</a:t>
            </a:r>
            <a:endParaRPr lang="en-US" sz="1600" dirty="0" smtClean="0">
              <a:cs typeface="B Nazanin" pitchFamily="2" charset="-78"/>
            </a:endParaRPr>
          </a:p>
          <a:p>
            <a:pPr marL="0" indent="0" algn="justLow" rtl="1">
              <a:lnSpc>
                <a:spcPct val="150000"/>
              </a:lnSpc>
              <a:buNone/>
            </a:pPr>
            <a:r>
              <a:rPr lang="fa-IR" sz="1600" dirty="0" smtClean="0">
                <a:cs typeface="B Nazanin" pitchFamily="2" charset="-78"/>
              </a:rPr>
              <a:t>در این سخن هشت نکته مطرح شده است.</a:t>
            </a:r>
            <a:endParaRPr lang="en-US" sz="1600" dirty="0" smtClean="0">
              <a:cs typeface="B Nazanin" pitchFamily="2" charset="-78"/>
            </a:endParaRPr>
          </a:p>
          <a:p>
            <a:pPr marL="0" lvl="0" indent="0" algn="justLow" rtl="1">
              <a:lnSpc>
                <a:spcPct val="150000"/>
              </a:lnSpc>
              <a:buNone/>
            </a:pPr>
            <a:r>
              <a:rPr lang="fa-IR" sz="1600" dirty="0" smtClean="0">
                <a:cs typeface="B Nazanin" pitchFamily="2" charset="-78"/>
              </a:rPr>
              <a:t>اوصیای پیامبر (ص) حامل اسرار الهی اند. از این رو، می توانند با رهبری الهی، هدایت و تدبیر امور مردمان عهده دار شوند.</a:t>
            </a:r>
            <a:endParaRPr lang="en-US" sz="1600" dirty="0" smtClean="0">
              <a:cs typeface="B Nazanin" pitchFamily="2" charset="-78"/>
            </a:endParaRPr>
          </a:p>
          <a:p>
            <a:pPr marL="0" lvl="0" indent="0" algn="justLow" rtl="1">
              <a:lnSpc>
                <a:spcPct val="150000"/>
              </a:lnSpc>
              <a:buNone/>
            </a:pPr>
            <a:r>
              <a:rPr lang="fa-IR" sz="1600" dirty="0" smtClean="0">
                <a:cs typeface="B Nazanin" pitchFamily="2" charset="-78"/>
              </a:rPr>
              <a:t>آنان پناهگاه امور الهی اند. مردم پس از پیامبر باید به ایشان پناه ببرند و حق را نزد آنان بجویند.</a:t>
            </a:r>
            <a:endParaRPr lang="en-US" sz="1600" dirty="0" smtClean="0">
              <a:cs typeface="B Nazanin" pitchFamily="2" charset="-78"/>
            </a:endParaRPr>
          </a:p>
          <a:p>
            <a:pPr marL="0" lvl="0" indent="0" algn="justLow" rtl="1">
              <a:lnSpc>
                <a:spcPct val="150000"/>
              </a:lnSpc>
              <a:buNone/>
            </a:pPr>
            <a:r>
              <a:rPr lang="fa-IR" sz="1600" dirty="0" smtClean="0">
                <a:cs typeface="B Nazanin" pitchFamily="2" charset="-78"/>
              </a:rPr>
              <a:t>علومی که برای هدایت بشر لازم است، از طریق پیامبر به اوصیای آن حضرت رسیده است.</a:t>
            </a:r>
            <a:endParaRPr lang="en-US" sz="1600" dirty="0" smtClean="0">
              <a:cs typeface="B Nazanin" pitchFamily="2" charset="-78"/>
            </a:endParaRPr>
          </a:p>
          <a:p>
            <a:pPr marL="0" lvl="0" indent="0" algn="justLow" rtl="1">
              <a:lnSpc>
                <a:spcPct val="150000"/>
              </a:lnSpc>
              <a:buNone/>
            </a:pPr>
            <a:r>
              <a:rPr lang="fa-IR" sz="1600" dirty="0" smtClean="0">
                <a:cs typeface="B Nazanin" pitchFamily="2" charset="-78"/>
              </a:rPr>
              <a:t>آنان مرجع دین و بیانگر آن اند.</a:t>
            </a:r>
            <a:endParaRPr lang="en-US" sz="1600" dirty="0" smtClean="0">
              <a:cs typeface="B Nazanin" pitchFamily="2" charset="-78"/>
            </a:endParaRPr>
          </a:p>
          <a:p>
            <a:pPr marL="0" lvl="0" indent="0" algn="justLow" rtl="1">
              <a:lnSpc>
                <a:spcPct val="150000"/>
              </a:lnSpc>
              <a:buNone/>
            </a:pPr>
            <a:r>
              <a:rPr lang="fa-IR" sz="1600" dirty="0" smtClean="0">
                <a:cs typeface="B Nazanin" pitchFamily="2" charset="-78"/>
              </a:rPr>
              <a:t>قرآن و سنت با آنان سلامت می ماند.</a:t>
            </a:r>
            <a:endParaRPr lang="en-US" sz="1600" dirty="0" smtClean="0">
              <a:cs typeface="B Nazanin" pitchFamily="2" charset="-78"/>
            </a:endParaRPr>
          </a:p>
          <a:p>
            <a:pPr marL="0" lvl="0" indent="0" algn="justLow" rtl="1">
              <a:lnSpc>
                <a:spcPct val="150000"/>
              </a:lnSpc>
              <a:buNone/>
            </a:pPr>
            <a:r>
              <a:rPr lang="fa-IR" sz="1600" dirty="0" smtClean="0">
                <a:cs typeface="B Nazanin" pitchFamily="2" charset="-78"/>
              </a:rPr>
              <a:t>پیشوایان معصوم مایه استواری دین و باپرجایی راه هدایت اند.</a:t>
            </a:r>
            <a:endParaRPr lang="en-US" sz="1600" dirty="0" smtClean="0">
              <a:cs typeface="B Nazanin" pitchFamily="2" charset="-78"/>
            </a:endParaRPr>
          </a:p>
          <a:p>
            <a:pPr marL="0" lvl="0" indent="0" algn="justLow" rtl="1">
              <a:lnSpc>
                <a:spcPct val="150000"/>
              </a:lnSpc>
              <a:buNone/>
            </a:pPr>
            <a:r>
              <a:rPr lang="fa-IR" sz="1600" dirty="0" smtClean="0">
                <a:cs typeface="B Nazanin" pitchFamily="2" charset="-78"/>
              </a:rPr>
              <a:t>قامت دین با آنان راست می ماند.</a:t>
            </a:r>
            <a:endParaRPr lang="en-US" sz="1600" dirty="0" smtClean="0">
              <a:cs typeface="B Nazanin" pitchFamily="2" charset="-78"/>
            </a:endParaRPr>
          </a:p>
          <a:p>
            <a:pPr marL="0" lvl="0" indent="0" algn="justLow" rtl="1">
              <a:lnSpc>
                <a:spcPct val="150000"/>
              </a:lnSpc>
              <a:buNone/>
            </a:pPr>
            <a:r>
              <a:rPr lang="fa-IR" sz="1600" dirty="0" smtClean="0">
                <a:cs typeface="B Nazanin" pitchFamily="2" charset="-78"/>
              </a:rPr>
              <a:t>با آنان انحراف ها از دین زدوده می شود و مسیر کمال به درستی طی می گردد.</a:t>
            </a:r>
            <a:endParaRPr lang="en-US" sz="1600" dirty="0" smtClean="0">
              <a:cs typeface="B Nazanin" pitchFamily="2" charset="-78"/>
            </a:endParaRPr>
          </a:p>
          <a:p>
            <a:pPr marL="0" indent="0" algn="justLow" rtl="1">
              <a:lnSpc>
                <a:spcPct val="150000"/>
              </a:lnSpc>
              <a:buNone/>
            </a:pPr>
            <a:endParaRPr lang="en-US" sz="16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linds(horizont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linds(horizontal)">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53000" y="1524000"/>
            <a:ext cx="3124200" cy="2286000"/>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fa-IR" sz="3400"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28600">
                    <a:schemeClr val="accent5">
                      <a:satMod val="175000"/>
                      <a:alpha val="40000"/>
                    </a:schemeClr>
                  </a:glow>
                  <a:outerShdw blurRad="50800" dist="39000" dir="5460000" algn="tl">
                    <a:srgbClr val="000000">
                      <a:alpha val="38000"/>
                    </a:srgbClr>
                  </a:outerShdw>
                </a:effectLst>
                <a:cs typeface="B Nazanin" pitchFamily="2" charset="-78"/>
              </a:rPr>
              <a:t>با تشکر از توجه شما</a:t>
            </a:r>
            <a:r>
              <a:rPr lang="fa-IR" sz="3600"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28600">
                    <a:schemeClr val="accent5">
                      <a:satMod val="175000"/>
                      <a:alpha val="40000"/>
                    </a:schemeClr>
                  </a:glow>
                  <a:outerShdw blurRad="50800" dist="39000" dir="5460000" algn="tl">
                    <a:srgbClr val="000000">
                      <a:alpha val="38000"/>
                    </a:srgbClr>
                  </a:outerShdw>
                </a:effectLst>
                <a:cs typeface="B Nazanin" pitchFamily="2" charset="-78"/>
              </a:rPr>
              <a:t/>
            </a:r>
            <a:br>
              <a:rPr lang="fa-IR" sz="3600"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28600">
                    <a:schemeClr val="accent5">
                      <a:satMod val="175000"/>
                      <a:alpha val="40000"/>
                    </a:schemeClr>
                  </a:glow>
                  <a:outerShdw blurRad="50800" dist="39000" dir="5460000" algn="tl">
                    <a:srgbClr val="000000">
                      <a:alpha val="38000"/>
                    </a:srgbClr>
                  </a:outerShdw>
                </a:effectLst>
                <a:cs typeface="B Nazanin" pitchFamily="2" charset="-78"/>
              </a:rPr>
            </a:br>
            <a:r>
              <a:rPr lang="fa-IR" sz="8800"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28600">
                    <a:schemeClr val="accent5">
                      <a:satMod val="175000"/>
                      <a:alpha val="40000"/>
                    </a:schemeClr>
                  </a:glow>
                  <a:outerShdw blurRad="50800" dist="39000" dir="5460000" algn="tl">
                    <a:srgbClr val="000000">
                      <a:alpha val="38000"/>
                    </a:srgbClr>
                  </a:outerShdw>
                </a:effectLst>
                <a:cs typeface="B Nazanin" pitchFamily="2" charset="-78"/>
              </a:rPr>
              <a:t>پایان</a:t>
            </a:r>
            <a:endParaRPr lang="en-US" sz="3600" cap="none"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28600">
                  <a:schemeClr val="accent5">
                    <a:satMod val="175000"/>
                    <a:alpha val="40000"/>
                  </a:schemeClr>
                </a:glow>
                <a:outerShdw blurRad="50800" dist="39000" dir="5460000" algn="tl">
                  <a:srgbClr val="000000">
                    <a:alpha val="38000"/>
                  </a:srgbClr>
                </a:outerShdw>
              </a:effectLst>
              <a:cs typeface="B Nazanin" pitchFamily="2" charset="-78"/>
            </a:endParaRPr>
          </a:p>
        </p:txBody>
      </p:sp>
      <p:pic>
        <p:nvPicPr>
          <p:cNvPr id="5" name="Picture Placeholder 4" descr="payan.jpg"/>
          <p:cNvPicPr>
            <a:picLocks noGrp="1" noChangeAspect="1"/>
          </p:cNvPicPr>
          <p:nvPr>
            <p:ph type="pic" idx="1"/>
          </p:nvPr>
        </p:nvPicPr>
        <p:blipFill>
          <a:blip r:embed="rId3"/>
          <a:srcRect l="16321" r="16321"/>
          <a:stretch>
            <a:fillRect/>
          </a:stretch>
        </p:blipFill>
        <p:spPr>
          <a:xfrm rot="21432579">
            <a:off x="914400" y="1295400"/>
            <a:ext cx="3679718" cy="367971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219</TotalTime>
  <Words>5794</Words>
  <Application>Microsoft Office PowerPoint</Application>
  <PresentationFormat>On-screen Show (4:3)</PresentationFormat>
  <Paragraphs>191</Paragraphs>
  <Slides>45</Slides>
  <Notes>0</Notes>
  <HiddenSlides>0</HiddenSlides>
  <MMClips>0</MMClips>
  <ScaleCrop>false</ScaleCrop>
  <HeadingPairs>
    <vt:vector size="4" baseType="variant">
      <vt:variant>
        <vt:lpstr>Theme</vt:lpstr>
      </vt:variant>
      <vt:variant>
        <vt:i4>2</vt:i4>
      </vt:variant>
      <vt:variant>
        <vt:lpstr>Slide Titles</vt:lpstr>
      </vt:variant>
      <vt:variant>
        <vt:i4>45</vt:i4>
      </vt:variant>
    </vt:vector>
  </HeadingPairs>
  <TitlesOfParts>
    <vt:vector size="47" baseType="lpstr">
      <vt:lpstr>Opulent</vt:lpstr>
      <vt:lpstr>Office Theme</vt:lpstr>
      <vt:lpstr>Slide 1</vt:lpstr>
      <vt:lpstr>موضوع : تفسیر موضوعی نهج البلاغه فصل1</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با تشکر از توجه شما پایان</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MST-PC</dc:creator>
  <cp:lastModifiedBy>MST-PC</cp:lastModifiedBy>
  <cp:revision>23</cp:revision>
  <dcterms:created xsi:type="dcterms:W3CDTF">2015-05-09T04:12:57Z</dcterms:created>
  <dcterms:modified xsi:type="dcterms:W3CDTF">2015-05-09T11:09:47Z</dcterms:modified>
</cp:coreProperties>
</file>