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1" r:id="rId1"/>
    <p:sldMasterId id="2147483674" r:id="rId2"/>
  </p:sldMasterIdLst>
  <p:notesMasterIdLst>
    <p:notesMasterId r:id="rId23"/>
  </p:notesMasterIdLst>
  <p:handoutMasterIdLst>
    <p:handoutMasterId r:id="rId24"/>
  </p:handoutMasterIdLst>
  <p:sldIdLst>
    <p:sldId id="268" r:id="rId3"/>
    <p:sldId id="451" r:id="rId4"/>
    <p:sldId id="449" r:id="rId5"/>
    <p:sldId id="300" r:id="rId6"/>
    <p:sldId id="388" r:id="rId7"/>
    <p:sldId id="400" r:id="rId8"/>
    <p:sldId id="404" r:id="rId9"/>
    <p:sldId id="423" r:id="rId10"/>
    <p:sldId id="403" r:id="rId11"/>
    <p:sldId id="389" r:id="rId12"/>
    <p:sldId id="391" r:id="rId13"/>
    <p:sldId id="446" r:id="rId14"/>
    <p:sldId id="445" r:id="rId15"/>
    <p:sldId id="441" r:id="rId16"/>
    <p:sldId id="442" r:id="rId17"/>
    <p:sldId id="443" r:id="rId18"/>
    <p:sldId id="447" r:id="rId19"/>
    <p:sldId id="448" r:id="rId20"/>
    <p:sldId id="444" r:id="rId21"/>
    <p:sldId id="453" r:id="rId22"/>
  </p:sldIdLst>
  <p:sldSz cx="9144000" cy="6858000" type="screen4x3"/>
  <p:notesSz cx="10234613" cy="710406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5FCD4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338" autoAdjust="0"/>
    <p:restoredTop sz="94660"/>
  </p:normalViewPr>
  <p:slideViewPr>
    <p:cSldViewPr>
      <p:cViewPr varScale="1">
        <p:scale>
          <a:sx n="66" d="100"/>
          <a:sy n="66" d="100"/>
        </p:scale>
        <p:origin x="-127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3"/>
            <a:ext cx="4435304" cy="35481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797022" y="3"/>
            <a:ext cx="4435304" cy="35481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 smtClean="0"/>
            </a:lvl1pPr>
          </a:lstStyle>
          <a:p>
            <a:pPr>
              <a:defRPr/>
            </a:pPr>
            <a:fld id="{3EFFEF43-9381-4597-93AF-669F5F8773E6}" type="datetimeFigureOut">
              <a:rPr lang="en-US"/>
              <a:pPr>
                <a:defRPr/>
              </a:pPr>
              <a:t>6/1/2020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748146"/>
            <a:ext cx="4435304" cy="354818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797022" y="6748146"/>
            <a:ext cx="4435304" cy="354818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 smtClean="0"/>
            </a:lvl1pPr>
          </a:lstStyle>
          <a:p>
            <a:pPr>
              <a:defRPr/>
            </a:pPr>
            <a:fld id="{F291DAC5-7695-4877-94C1-CA4AB928D6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72257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3"/>
            <a:ext cx="4435304" cy="35481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797022" y="3"/>
            <a:ext cx="4435304" cy="35481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758090A4-5598-417D-AB7B-6AB9730D43D1}" type="datetimeFigureOut">
              <a:rPr lang="en-US"/>
              <a:pPr>
                <a:defRPr/>
              </a:pPr>
              <a:t>6/1/2020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341688" y="533400"/>
            <a:ext cx="3551237" cy="26622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23008" y="3374073"/>
            <a:ext cx="8188605" cy="3196663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748146"/>
            <a:ext cx="4435304" cy="354818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797022" y="6748146"/>
            <a:ext cx="4435304" cy="354818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A8AB67F9-8092-4ADF-A944-97BA6BBB77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9044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8AB67F9-8092-4ADF-A944-97BA6BBB7751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424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07F1A-795A-480B-9C13-D58FD12AB3D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749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raight Connector 1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3" name="Slide Number Placeholder 14"/>
          <p:cNvSpPr>
            <a:spLocks noGrp="1"/>
          </p:cNvSpPr>
          <p:nvPr>
            <p:ph type="sldNum" sz="quarter" idx="10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A2CF95-27F5-4EF0-ADF1-BC21463BF7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2" y="11129"/>
            <a:ext cx="1360447" cy="67467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4B40002-0D3F-4F68-A54B-B0CA61D1AD64}" type="datetime1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aight Connector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B4B64F2-D6F1-49E5-B455-D36DC9C4C533}" type="datetime1">
              <a:rPr lang="en-US" smtClean="0"/>
              <a:t>6/1/2020</a:t>
            </a:fld>
            <a:endParaRPr lang="en-US"/>
          </a:p>
        </p:txBody>
      </p:sp>
      <p:sp>
        <p:nvSpPr>
          <p:cNvPr id="7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40371-610C-4C41-BFF6-BF08AEC3D9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3C798-39B5-4731-BB02-E6B0CABA6BBE}" type="datetime1">
              <a:rPr lang="en-US" smtClean="0"/>
              <a:t>6/1/2020</a:t>
            </a:fld>
            <a:endParaRPr lang="en-US"/>
          </a:p>
        </p:txBody>
      </p:sp>
      <p:sp>
        <p:nvSpPr>
          <p:cNvPr id="6" name="Footer Placeholder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8BEF0-4A8B-4999-9A75-12A4A610FC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F345F59-9339-4B67-9ECF-116C9A83F5EC}" type="datetime1">
              <a:rPr lang="en-US" smtClean="0"/>
              <a:t>6/1/2020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 sz="1600" b="1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8163257-FA47-4DD6-8904-EF7FEAC25C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DF710-21F1-40B9-81C7-BB05CCB739CC}" type="datetime1">
              <a:rPr lang="en-US" smtClean="0"/>
              <a:t>6/1/2020</a:t>
            </a:fld>
            <a:endParaRPr lang="en-US"/>
          </a:p>
        </p:txBody>
      </p:sp>
      <p:sp>
        <p:nvSpPr>
          <p:cNvPr id="4" name="Footer Placeholder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951A7-CAF1-46CF-BD0C-0BB1632C48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9144000" cy="365125"/>
          </a:xfrm>
          <a:gradFill>
            <a:gsLst>
              <a:gs pos="0">
                <a:schemeClr val="accent4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0"/>
          </a:gradFill>
        </p:spPr>
        <p:txBody>
          <a:bodyPr/>
          <a:lstStyle>
            <a:lvl1pPr algn="ctr">
              <a:defRPr sz="1400" b="1" smtClean="0">
                <a:solidFill>
                  <a:schemeClr val="tx1"/>
                </a:solidFill>
                <a:cs typeface="Nazanin" pitchFamily="2" charset="-78"/>
              </a:defRPr>
            </a:lvl1pPr>
          </a:lstStyle>
          <a:p>
            <a:pPr>
              <a:defRPr/>
            </a:pPr>
            <a:fld id="{1369858A-5274-4FF2-BBE9-3D4D9136AAA7}" type="datetime1">
              <a:rPr lang="en-US" smtClean="0"/>
              <a:t>6/1/2020</a:t>
            </a:fld>
            <a:endParaRPr lang="en-US"/>
          </a:p>
        </p:txBody>
      </p:sp>
      <p:sp>
        <p:nvSpPr>
          <p:cNvPr id="3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z="1800" b="1" smtClean="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fld id="{7576AA71-1921-412E-95AD-51733AA69C8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3C7C293-CB7A-4FB6-9093-01F497588CBD}" type="datetime1">
              <a:rPr lang="en-US" smtClean="0"/>
              <a:t>6/1/2020</a:t>
            </a:fld>
            <a:endParaRPr lang="en-US"/>
          </a:p>
        </p:txBody>
      </p:sp>
      <p:sp>
        <p:nvSpPr>
          <p:cNvPr id="7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C4415-BDDD-42C4-8425-F885AB70A9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6"/>
          <p:cNvSpPr>
            <a:spLocks noGrp="1"/>
          </p:cNvSpPr>
          <p:nvPr>
            <p:ph type="dt" sz="half" idx="10"/>
          </p:nvPr>
        </p:nvSpPr>
        <p:spPr>
          <a:xfrm>
            <a:off x="228600" y="76200"/>
            <a:ext cx="8763000" cy="304800"/>
          </a:xfrm>
          <a:gradFill>
            <a:gsLst>
              <a:gs pos="0">
                <a:schemeClr val="accent1">
                  <a:lumMod val="60000"/>
                  <a:lumOff val="40000"/>
                  <a:alpha val="58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0"/>
          </a:gradFill>
        </p:spPr>
        <p:txBody>
          <a:bodyPr/>
          <a:lstStyle>
            <a:lvl1pPr algn="ctr">
              <a:defRPr sz="1600" b="1" smtClean="0">
                <a:solidFill>
                  <a:schemeClr val="bg2">
                    <a:lumMod val="25000"/>
                  </a:schemeClr>
                </a:solidFill>
                <a:cs typeface="Nazanin" pitchFamily="2" charset="-78"/>
              </a:defRPr>
            </a:lvl1pPr>
          </a:lstStyle>
          <a:p>
            <a:pPr>
              <a:defRPr/>
            </a:pPr>
            <a:fld id="{FF47523A-C50A-4E31-947E-5151353A9054}" type="datetime1">
              <a:rPr lang="en-US" smtClean="0"/>
              <a:t>6/1/2020</a:t>
            </a:fld>
            <a:endParaRPr lang="en-US"/>
          </a:p>
        </p:txBody>
      </p:sp>
      <p:sp>
        <p:nvSpPr>
          <p:cNvPr id="3" name="Slide Number Placeholder 3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6A391-7723-474C-81FA-98B713FE47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76933-CCC5-478D-BF6F-F2A7D5443D97}" type="datetime1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64301-370E-41BC-A3F1-C522BAA10A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A6B61E2-AC8D-4AA4-9328-2791EE00C21E}" type="datetime1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33C72-7B72-4AB4-83CB-38EF44FD54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857224" y="1285860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>
                    <a:lumMod val="9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4B095-CF73-49B4-B0C7-6E7731802530}" type="datetime1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7373E-A95F-48F3-BCB1-9435FE9584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09BEB-0F93-4927-B890-4B154B1196BF}" type="datetime1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64230-5841-410E-A20F-996F0BED7C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A5E3C-B79B-4AEC-A34A-1A4B258D1AE0}" type="datetime1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79804-0D42-40F1-9A68-714FD9DB26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BA6C5-F37D-4BC3-A46B-9BBC5A9523C5}" type="datetime1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32566-A4FA-472B-9FF9-679319CACB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5209E-927B-4992-934B-6F9BD19A9DE8}" type="datetime1">
              <a:rPr lang="en-US" smtClean="0"/>
              <a:t>6/1/2020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2AB20-B604-49B4-AE8E-0EE86386BA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30C50-4A7B-4944-95CE-8F317E54468C}" type="datetime1">
              <a:rPr lang="en-US" smtClean="0"/>
              <a:t>6/1/2020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30FFF-7C51-4F35-BFF0-04DD548378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DD8DE-4388-4B47-A939-B53D0AD10919}" type="datetime1">
              <a:rPr lang="en-US" smtClean="0"/>
              <a:t>6/1/2020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16CFC-B695-4B68-888C-DB026539C4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24249-2AD0-4F7F-859A-03F23FB1BFAD}" type="datetime1">
              <a:rPr lang="en-US" smtClean="0"/>
              <a:t>6/1/2020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5276D-98E0-4022-BD16-F33B363CB4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51CFB-D004-4CD8-98F0-E32DC134411D}" type="datetime1">
              <a:rPr lang="en-US" smtClean="0"/>
              <a:t>6/1/2020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E50AB-67D7-4B5E-8564-B84BB40CD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99E80-BB9F-4573-89C3-30E1D62F05D1}" type="datetime1">
              <a:rPr lang="en-US" smtClean="0"/>
              <a:t>6/1/2020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328F8-19BB-4FCC-91DE-D837A36C75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2A333-DFAD-45AB-928E-CC67E87FFC63}" type="datetime1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DC997-C93A-4C76-9DFB-B9AC31015A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0DDDC-8ED0-4808-8331-E93FDBAD1171}" type="datetime1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D5068-45B3-4E3B-8B26-69E716D330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029" name="Text Placeholder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6B02BA8-411C-460A-98D5-94F65A7D24A1}" type="datetime1">
              <a:rPr lang="en-US" smtClean="0"/>
              <a:t>6/1/2020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0431DEB-C02B-4165-9D24-200BAC5766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23" r:id="rId4"/>
    <p:sldLayoutId id="2147483840" r:id="rId5"/>
    <p:sldLayoutId id="2147483824" r:id="rId6"/>
    <p:sldLayoutId id="2147483841" r:id="rId7"/>
    <p:sldLayoutId id="2147483842" r:id="rId8"/>
    <p:sldLayoutId id="2147483843" r:id="rId9"/>
    <p:sldLayoutId id="2147483825" r:id="rId10"/>
    <p:sldLayoutId id="2147483844" r:id="rId11"/>
    <p:sldLayoutId id="2147483845" r:id="rId12"/>
    <p:sldLayoutId id="2147483846" r:id="rId13"/>
  </p:sldLayoutIdLst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2EB0DC0-F1E3-42AF-A8FD-2BDF9E6D7A4E}" type="datetime1">
              <a:rPr lang="en-US" smtClean="0"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92B2A18-03B9-4DA9-A727-E39C0CB2CC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9" r:id="rId4"/>
    <p:sldLayoutId id="2147483830" r:id="rId5"/>
    <p:sldLayoutId id="2147483831" r:id="rId6"/>
    <p:sldLayoutId id="2147483832" r:id="rId7"/>
    <p:sldLayoutId id="2147483833" r:id="rId8"/>
    <p:sldLayoutId id="2147483834" r:id="rId9"/>
    <p:sldLayoutId id="2147483835" r:id="rId10"/>
    <p:sldLayoutId id="2147483836" r:id="rId11"/>
  </p:sldLayoutIdLst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18.png"/><Relationship Id="rId3" Type="http://schemas.microsoft.com/office/2007/relationships/hdphoto" Target="../media/hdphoto4.wdp"/><Relationship Id="rId7" Type="http://schemas.openxmlformats.org/officeDocument/2006/relationships/image" Target="../media/image14.png"/><Relationship Id="rId12" Type="http://schemas.microsoft.com/office/2007/relationships/hdphoto" Target="../media/hdphoto6.wdp"/><Relationship Id="rId17" Type="http://schemas.openxmlformats.org/officeDocument/2006/relationships/image" Target="../media/image21.png"/><Relationship Id="rId2" Type="http://schemas.openxmlformats.org/officeDocument/2006/relationships/image" Target="../media/image10.pn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7.png"/><Relationship Id="rId5" Type="http://schemas.openxmlformats.org/officeDocument/2006/relationships/image" Target="../media/image12.png"/><Relationship Id="rId15" Type="http://schemas.microsoft.com/office/2007/relationships/hdphoto" Target="../media/hdphoto7.wdp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1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4"/>
          <p:cNvSpPr txBox="1">
            <a:spLocks noChangeArrowheads="1"/>
          </p:cNvSpPr>
          <p:nvPr/>
        </p:nvSpPr>
        <p:spPr bwMode="auto">
          <a:xfrm>
            <a:off x="304800" y="457200"/>
            <a:ext cx="8001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/>
            <a:endParaRPr lang="en-US" sz="2000" b="1">
              <a:latin typeface="Calibri" pitchFamily="34" charset="0"/>
              <a:cs typeface="Nazanin" pitchFamily="2" charset="-78"/>
            </a:endParaRPr>
          </a:p>
          <a:p>
            <a:pPr algn="ctr" rtl="1"/>
            <a:endParaRPr lang="en-US" sz="2000" b="1">
              <a:latin typeface="Calibri" pitchFamily="34" charset="0"/>
              <a:cs typeface="Nazanin" pitchFamily="2" charset="-78"/>
            </a:endParaRPr>
          </a:p>
        </p:txBody>
      </p:sp>
      <p:pic>
        <p:nvPicPr>
          <p:cNvPr id="6" name="Picture 9" descr="zxcz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49" y="1165225"/>
            <a:ext cx="7999851" cy="4468812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76AA71-1921-412E-95AD-51733AA69C8B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76AA71-1921-412E-95AD-51733AA69C8B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4" name="TextBox 4"/>
          <p:cNvSpPr txBox="1">
            <a:spLocks noChangeArrowheads="1"/>
          </p:cNvSpPr>
          <p:nvPr/>
        </p:nvSpPr>
        <p:spPr bwMode="auto">
          <a:xfrm>
            <a:off x="0" y="914400"/>
            <a:ext cx="9144000" cy="3954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r" rtl="1"/>
            <a:endParaRPr lang="fa-IR" sz="1100" b="1" dirty="0">
              <a:cs typeface="Nazanin" pitchFamily="2" charset="-78"/>
            </a:endParaRPr>
          </a:p>
          <a:p>
            <a:pPr algn="ctr" rtl="1"/>
            <a:endParaRPr lang="fa-IR" sz="2400" b="1" dirty="0" smtClean="0">
              <a:cs typeface="B Nazanin" pitchFamily="2" charset="-78"/>
            </a:endParaRPr>
          </a:p>
          <a:p>
            <a:pPr algn="ctr" rtl="1"/>
            <a:endParaRPr lang="fa-IR" sz="2400" b="1" dirty="0" smtClean="0">
              <a:cs typeface="B Nazanin" pitchFamily="2" charset="-78"/>
            </a:endParaRPr>
          </a:p>
          <a:p>
            <a:pPr algn="ctr" rtl="1"/>
            <a:endParaRPr lang="fa-IR" sz="3600" b="1" dirty="0">
              <a:solidFill>
                <a:srgbClr val="C00000"/>
              </a:solidFill>
              <a:cs typeface="B Nazanin" pitchFamily="2" charset="-78"/>
            </a:endParaRPr>
          </a:p>
          <a:p>
            <a:pPr algn="ctr" rtl="1"/>
            <a:r>
              <a:rPr lang="fa-IR" sz="4000" b="1" dirty="0" smtClean="0">
                <a:solidFill>
                  <a:srgbClr val="002060"/>
                </a:solidFill>
                <a:cs typeface="B Titr" pitchFamily="2" charset="-78"/>
              </a:rPr>
              <a:t>تغییر و تحول  </a:t>
            </a:r>
          </a:p>
          <a:p>
            <a:pPr algn="ctr" rtl="1"/>
            <a:r>
              <a:rPr lang="fa-IR" sz="3600" b="1" dirty="0" smtClean="0">
                <a:solidFill>
                  <a:srgbClr val="002060"/>
                </a:solidFill>
                <a:cs typeface="B Titr" pitchFamily="2" charset="-78"/>
              </a:rPr>
              <a:t>در نظام جديد دوره دوم متوسطه </a:t>
            </a:r>
          </a:p>
          <a:p>
            <a:pPr algn="ctr" rtl="1"/>
            <a:endParaRPr lang="fa-IR" sz="4000" b="1" dirty="0" smtClean="0">
              <a:solidFill>
                <a:srgbClr val="C00000"/>
              </a:solidFill>
              <a:cs typeface="B Nazanin" pitchFamily="2" charset="-78"/>
            </a:endParaRPr>
          </a:p>
          <a:p>
            <a:pPr algn="ctr" rtl="1"/>
            <a:r>
              <a:rPr lang="fa-IR" sz="4000" b="1" dirty="0" smtClean="0">
                <a:solidFill>
                  <a:srgbClr val="C00000"/>
                </a:solidFill>
                <a:cs typeface="B Nazanin" pitchFamily="2" charset="-78"/>
              </a:rPr>
              <a:t> </a:t>
            </a:r>
            <a:endParaRPr lang="en-US" sz="1400" b="1" dirty="0">
              <a:cs typeface="Nazanin" pitchFamily="2" charset="-78"/>
            </a:endParaRPr>
          </a:p>
        </p:txBody>
      </p:sp>
      <p:sp>
        <p:nvSpPr>
          <p:cNvPr id="5" name="Slide Number Placeholder 2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>
              <a:defRPr/>
            </a:pPr>
            <a:fld id="{9795276D-98E0-4022-BD16-F33B363CB4E1}" type="slidenum">
              <a:rPr lang="en-US" b="1" smtClean="0"/>
              <a:pPr>
                <a:defRPr/>
              </a:pPr>
              <a:t>2</a:t>
            </a:fld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03420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590" b="100000" l="0" r="957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431"/>
            <a:ext cx="6934200" cy="6743569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76AA71-1921-412E-95AD-51733AA69C8B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317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4"/>
          <p:cNvSpPr txBox="1">
            <a:spLocks noChangeArrowheads="1"/>
          </p:cNvSpPr>
          <p:nvPr/>
        </p:nvSpPr>
        <p:spPr bwMode="auto">
          <a:xfrm>
            <a:off x="914400" y="228600"/>
            <a:ext cx="800100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/>
            <a:r>
              <a:rPr lang="fa-IR" sz="2800" b="1" dirty="0">
                <a:latin typeface="Calibri" pitchFamily="34" charset="0"/>
                <a:cs typeface="Nazanin" pitchFamily="2" charset="-78"/>
              </a:rPr>
              <a:t>فهرست مطالب </a:t>
            </a:r>
            <a:r>
              <a:rPr lang="fa-IR" sz="2800" b="1" dirty="0" smtClean="0">
                <a:latin typeface="Calibri" pitchFamily="34" charset="0"/>
                <a:cs typeface="Nazanin" pitchFamily="2" charset="-78"/>
              </a:rPr>
              <a:t> ارائه  :</a:t>
            </a:r>
            <a:endParaRPr lang="fa-IR" sz="2800" b="1" dirty="0">
              <a:latin typeface="Calibri" pitchFamily="34" charset="0"/>
              <a:cs typeface="Nazanin" pitchFamily="2" charset="-78"/>
            </a:endParaRPr>
          </a:p>
          <a:p>
            <a:pPr algn="ctr" rtl="1"/>
            <a:endParaRPr lang="fa-IR" sz="2400" b="1" dirty="0">
              <a:latin typeface="Calibri" pitchFamily="34" charset="0"/>
              <a:cs typeface="Nazanin" pitchFamily="2" charset="-78"/>
            </a:endParaRPr>
          </a:p>
        </p:txBody>
      </p:sp>
      <p:sp>
        <p:nvSpPr>
          <p:cNvPr id="14339" name="TextBox 6"/>
          <p:cNvSpPr txBox="1">
            <a:spLocks noChangeArrowheads="1"/>
          </p:cNvSpPr>
          <p:nvPr/>
        </p:nvSpPr>
        <p:spPr bwMode="auto">
          <a:xfrm>
            <a:off x="76199" y="1828800"/>
            <a:ext cx="8969829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400" b="1" dirty="0" smtClean="0">
                <a:solidFill>
                  <a:srgbClr val="C00000"/>
                </a:solidFill>
                <a:latin typeface="Calibri" pitchFamily="34" charset="0"/>
                <a:cs typeface="B Nazanin" pitchFamily="2" charset="-78"/>
              </a:rPr>
              <a:t>ضرورت تغيير و تحول از منظر اهداف و شاخص ها آموزش و تربیت فنی و حرفه ای 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400" b="1" dirty="0" smtClean="0">
                <a:solidFill>
                  <a:srgbClr val="002060"/>
                </a:solidFill>
                <a:latin typeface="Calibri" pitchFamily="34" charset="0"/>
                <a:cs typeface="B Nazanin" pitchFamily="2" charset="-78"/>
              </a:rPr>
              <a:t>ضرورت تغییر و تحول از منظر اسناد بالادستي آموزش و تربیت فنی و حرفه ای</a:t>
            </a:r>
            <a:endParaRPr lang="fa-IR" sz="2400" b="1" dirty="0">
              <a:solidFill>
                <a:srgbClr val="002060"/>
              </a:solidFill>
              <a:latin typeface="Calibri" pitchFamily="34" charset="0"/>
              <a:cs typeface="B Nazanin" pitchFamily="2" charset="-78"/>
            </a:endParaRP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400" b="1" dirty="0">
                <a:solidFill>
                  <a:srgbClr val="C00000"/>
                </a:solidFill>
                <a:latin typeface="Calibri" pitchFamily="34" charset="0"/>
                <a:cs typeface="B Nazanin" pitchFamily="2" charset="-78"/>
              </a:rPr>
              <a:t>روش تغییر و تحول در آموزش و تربیت فنی و حرفه ای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400" b="1" dirty="0" smtClean="0">
                <a:solidFill>
                  <a:srgbClr val="002060"/>
                </a:solidFill>
                <a:latin typeface="Calibri" pitchFamily="34" charset="0"/>
                <a:cs typeface="B Nazanin" pitchFamily="2" charset="-78"/>
              </a:rPr>
              <a:t>چرخش ها جهت تغییر و تحول در آموزش و تربیت فنی و حرفه ای</a:t>
            </a:r>
          </a:p>
          <a:p>
            <a:pPr marL="342900" indent="-342900" algn="ctr" rtl="1">
              <a:lnSpc>
                <a:spcPct val="200000"/>
              </a:lnSpc>
              <a:buFont typeface="Wingdings" pitchFamily="2" charset="2"/>
              <a:buChar char="ü"/>
            </a:pPr>
            <a:endParaRPr lang="fa-IR" sz="1600" b="1" dirty="0">
              <a:solidFill>
                <a:srgbClr val="C00000"/>
              </a:solidFill>
              <a:latin typeface="Calibri" pitchFamily="34" charset="0"/>
              <a:cs typeface="Nazanin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9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8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81" tmFilter="0, 0; 0.125,0.2665; 0.25,0.4; 0.375,0.465; 0.5,0.5;  0.625,0.535; 0.75,0.6; 0.875,0.7335; 1,1">
                                          <p:stCondLst>
                                            <p:cond delay="581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90" tmFilter="0, 0; 0.125,0.2665; 0.25,0.4; 0.375,0.465; 0.5,0.5;  0.625,0.535; 0.75,0.6; 0.875,0.7335; 1,1">
                                          <p:stCondLst>
                                            <p:cond delay="115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4" tmFilter="0, 0; 0.125,0.2665; 0.25,0.4; 0.375,0.465; 0.5,0.5;  0.625,0.535; 0.75,0.6; 0.875,0.7335; 1,1">
                                          <p:stCondLst>
                                            <p:cond delay="144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3">
                                          <p:stCondLst>
                                            <p:cond delay="56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45" decel="50000">
                                          <p:stCondLst>
                                            <p:cond delay="592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3">
                                          <p:stCondLst>
                                            <p:cond delay="1148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45" decel="50000">
                                          <p:stCondLst>
                                            <p:cond delay="1171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3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45" decel="50000">
                                          <p:stCondLst>
                                            <p:cond delay="145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3">
                                          <p:stCondLst>
                                            <p:cond delay="1582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45" decel="50000">
                                          <p:stCondLst>
                                            <p:cond delay="1605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Box 6"/>
          <p:cNvSpPr txBox="1">
            <a:spLocks noChangeArrowheads="1"/>
          </p:cNvSpPr>
          <p:nvPr/>
        </p:nvSpPr>
        <p:spPr bwMode="auto">
          <a:xfrm>
            <a:off x="304800" y="1036548"/>
            <a:ext cx="8686800" cy="429348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5400" dirty="0">
                <a:solidFill>
                  <a:srgbClr val="002060"/>
                </a:solidFill>
                <a:latin typeface="IranNastaliq" pitchFamily="18" charset="0"/>
                <a:cs typeface="B Koodak" pitchFamily="2" charset="-78"/>
              </a:rPr>
              <a:t> </a:t>
            </a:r>
            <a:endParaRPr lang="fa-IR" sz="5400" dirty="0" smtClean="0">
              <a:solidFill>
                <a:srgbClr val="002060"/>
              </a:solidFill>
              <a:latin typeface="IranNastaliq" pitchFamily="18" charset="0"/>
              <a:cs typeface="B Koodak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4800" b="1" dirty="0">
                <a:solidFill>
                  <a:srgbClr val="C00000"/>
                </a:solidFill>
                <a:latin typeface="Calibri" pitchFamily="34" charset="0"/>
                <a:cs typeface="B Nazanin" pitchFamily="2" charset="-78"/>
              </a:rPr>
              <a:t>ضرورت تغيير و تحول از منظر </a:t>
            </a:r>
            <a:endParaRPr lang="fa-IR" sz="4800" b="1" dirty="0" smtClean="0">
              <a:solidFill>
                <a:srgbClr val="C00000"/>
              </a:solidFill>
              <a:latin typeface="Calibri" pitchFamily="34" charset="0"/>
              <a:cs typeface="B Nazanin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4000" b="1" dirty="0" smtClean="0">
                <a:solidFill>
                  <a:srgbClr val="002060"/>
                </a:solidFill>
                <a:latin typeface="Calibri" pitchFamily="34" charset="0"/>
                <a:cs typeface="B Nazanin" pitchFamily="2" charset="-78"/>
              </a:rPr>
              <a:t>اهداف و شاخص ها</a:t>
            </a:r>
            <a:endParaRPr lang="fa-IR" sz="2000" b="1" dirty="0" smtClean="0">
              <a:solidFill>
                <a:srgbClr val="002060"/>
              </a:solidFill>
              <a:latin typeface="Calibri" pitchFamily="34" charset="0"/>
              <a:cs typeface="B Koodak" pitchFamily="2" charset="-78"/>
            </a:endParaRPr>
          </a:p>
          <a:p>
            <a:pPr algn="ctr" rtl="1"/>
            <a:endParaRPr lang="fa-IR" sz="2000" b="1" dirty="0">
              <a:solidFill>
                <a:srgbClr val="002060"/>
              </a:solidFill>
              <a:latin typeface="Calibri" pitchFamily="34" charset="0"/>
              <a:cs typeface="B Koodak" pitchFamily="2" charset="-78"/>
            </a:endParaRPr>
          </a:p>
          <a:p>
            <a:pPr algn="ctr" rtl="1"/>
            <a:endParaRPr lang="fa-IR" sz="2000" b="1" dirty="0" smtClean="0">
              <a:solidFill>
                <a:srgbClr val="002060"/>
              </a:solidFill>
              <a:latin typeface="Calibri" pitchFamily="34" charset="0"/>
              <a:cs typeface="B Koodak" pitchFamily="2" charset="-78"/>
            </a:endParaRPr>
          </a:p>
          <a:p>
            <a:pPr algn="ctr" rtl="1"/>
            <a:endParaRPr lang="fa-IR" sz="2000" b="1" dirty="0">
              <a:solidFill>
                <a:srgbClr val="002060"/>
              </a:solidFill>
              <a:latin typeface="Calibri" pitchFamily="34" charset="0"/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1942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6751"/>
            <a:ext cx="9144000" cy="502235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142516" y="97521"/>
            <a:ext cx="38859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ضرورت تغيير و تحول درآموزش </a:t>
            </a:r>
            <a:r>
              <a:rPr lang="fa-IR" b="1" u="sng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فني و حرفه </a:t>
            </a:r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اي</a:t>
            </a:r>
            <a:endParaRPr lang="fa-IR" b="1" u="sng" dirty="0">
              <a:solidFill>
                <a:schemeClr val="accent2">
                  <a:lumMod val="75000"/>
                </a:schemeClr>
              </a:solidFill>
              <a:latin typeface="Calibri" pitchFamily="34" charset="0"/>
              <a:cs typeface="Nazanin" pitchFamily="2" charset="-7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76AA71-1921-412E-95AD-51733AA69C8B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153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393" b="97030" l="3548" r="960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609600"/>
            <a:ext cx="6096000" cy="6096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03162" y="609600"/>
            <a:ext cx="32828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چالش هاي تغيير و تحول :</a:t>
            </a:r>
          </a:p>
        </p:txBody>
      </p:sp>
      <p:sp>
        <p:nvSpPr>
          <p:cNvPr id="5" name="Rectangle 4"/>
          <p:cNvSpPr/>
          <p:nvPr/>
        </p:nvSpPr>
        <p:spPr>
          <a:xfrm>
            <a:off x="5142516" y="97521"/>
            <a:ext cx="38859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ضرورت تغيير و تحول درآموزش </a:t>
            </a:r>
            <a:r>
              <a:rPr lang="fa-IR" b="1" u="sng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فني و حرفه </a:t>
            </a:r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اي</a:t>
            </a:r>
            <a:endParaRPr lang="fa-IR" b="1" u="sng" dirty="0">
              <a:solidFill>
                <a:schemeClr val="accent2">
                  <a:lumMod val="75000"/>
                </a:schemeClr>
              </a:solidFill>
              <a:latin typeface="Calibri" pitchFamily="34" charset="0"/>
              <a:cs typeface="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76AA71-1921-412E-95AD-51733AA69C8B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284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1676400"/>
            <a:ext cx="9144000" cy="476425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09600" y="609600"/>
            <a:ext cx="8432223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b="1" dirty="0" smtClean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تناسب </a:t>
            </a:r>
            <a:r>
              <a:rPr lang="fa-IR" b="1" dirty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رشته تحصيلي و رشته شغلي اشتغال مهارت </a:t>
            </a:r>
            <a:r>
              <a:rPr lang="fa-IR" b="1" dirty="0" smtClean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آموختگان- آموزش فنی و حرفه ای</a:t>
            </a:r>
            <a:endParaRPr lang="fa-IR" b="1" dirty="0">
              <a:solidFill>
                <a:schemeClr val="accent1">
                  <a:lumMod val="50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42516" y="97521"/>
            <a:ext cx="38859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ضرورت تغيير و تحول درآموزش </a:t>
            </a:r>
            <a:r>
              <a:rPr lang="fa-IR" b="1" u="sng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فني و حرفه </a:t>
            </a:r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اي</a:t>
            </a:r>
            <a:endParaRPr lang="fa-IR" b="1" u="sng" dirty="0">
              <a:solidFill>
                <a:schemeClr val="accent2">
                  <a:lumMod val="75000"/>
                </a:schemeClr>
              </a:solidFill>
              <a:latin typeface="Calibri" pitchFamily="34" charset="0"/>
              <a:cs typeface="Nazanin" pitchFamily="2" charset="-7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76AA71-1921-412E-95AD-51733AA69C8B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805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Box 6"/>
          <p:cNvSpPr txBox="1">
            <a:spLocks noChangeArrowheads="1"/>
          </p:cNvSpPr>
          <p:nvPr/>
        </p:nvSpPr>
        <p:spPr bwMode="auto">
          <a:xfrm>
            <a:off x="228600" y="838200"/>
            <a:ext cx="8686800" cy="538609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5400" dirty="0">
                <a:solidFill>
                  <a:srgbClr val="002060"/>
                </a:solidFill>
                <a:latin typeface="IranNastaliq" pitchFamily="18" charset="0"/>
                <a:cs typeface="B Koodak" pitchFamily="2" charset="-78"/>
              </a:rPr>
              <a:t> </a:t>
            </a:r>
            <a:endParaRPr lang="fa-IR" sz="5400" dirty="0" smtClean="0">
              <a:solidFill>
                <a:srgbClr val="002060"/>
              </a:solidFill>
              <a:latin typeface="IranNastaliq" pitchFamily="18" charset="0"/>
              <a:cs typeface="B Koodak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5400" dirty="0" smtClean="0">
                <a:solidFill>
                  <a:srgbClr val="002060"/>
                </a:solidFill>
                <a:latin typeface="IranNastaliq" pitchFamily="18" charset="0"/>
                <a:cs typeface="B Koodak" pitchFamily="2" charset="-78"/>
              </a:rPr>
              <a:t>آموزش و تربیت فني و حرفه اي</a:t>
            </a:r>
          </a:p>
          <a:p>
            <a:pPr algn="ctr" rtl="1">
              <a:lnSpc>
                <a:spcPct val="150000"/>
              </a:lnSpc>
            </a:pPr>
            <a:r>
              <a:rPr lang="fa-IR" sz="5400" dirty="0" smtClean="0">
                <a:solidFill>
                  <a:srgbClr val="C00000"/>
                </a:solidFill>
                <a:latin typeface="IranNastaliq" pitchFamily="18" charset="0"/>
                <a:cs typeface="B Koodak" pitchFamily="2" charset="-78"/>
              </a:rPr>
              <a:t> در اسناد بالادستي</a:t>
            </a:r>
          </a:p>
          <a:p>
            <a:pPr algn="ctr" rtl="1">
              <a:lnSpc>
                <a:spcPct val="150000"/>
              </a:lnSpc>
            </a:pPr>
            <a:endParaRPr lang="fa-IR" sz="5400" dirty="0">
              <a:solidFill>
                <a:srgbClr val="002060"/>
              </a:solidFill>
              <a:latin typeface="IranNastaliq" pitchFamily="18" charset="0"/>
              <a:cs typeface="B Koodak" pitchFamily="2" charset="-78"/>
            </a:endParaRPr>
          </a:p>
          <a:p>
            <a:pPr algn="ctr" rtl="1"/>
            <a:endParaRPr lang="fa-IR" sz="2000" b="1" dirty="0">
              <a:solidFill>
                <a:srgbClr val="002060"/>
              </a:solidFill>
              <a:latin typeface="Calibri" pitchFamily="34" charset="0"/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3386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00200" y="0"/>
            <a:ext cx="75438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آموزش فني و حرفه اي در اسناد بالادستي</a:t>
            </a:r>
            <a:endParaRPr lang="fa-IR" b="1" u="sng" dirty="0">
              <a:solidFill>
                <a:schemeClr val="accent2">
                  <a:lumMod val="75000"/>
                </a:schemeClr>
              </a:solidFill>
              <a:latin typeface="Calibri" pitchFamily="34" charset="0"/>
              <a:cs typeface="Nazanin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" y="358447"/>
            <a:ext cx="9143999" cy="660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2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065530" algn="r"/>
              </a:tabLst>
            </a:pPr>
            <a:r>
              <a:rPr lang="fa-IR" sz="1600" b="1" dirty="0" smtClean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- سياست </a:t>
            </a:r>
            <a:r>
              <a:rPr lang="fa-IR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هاي كلي اشتغال </a:t>
            </a:r>
            <a:r>
              <a:rPr lang="fa-IR" sz="1600" b="1" dirty="0" smtClean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ايران </a:t>
            </a:r>
            <a:r>
              <a:rPr lang="fa-IR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- 1390</a:t>
            </a:r>
            <a:r>
              <a:rPr lang="en-US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 </a:t>
            </a:r>
          </a:p>
          <a:p>
            <a:pPr marL="75565" marR="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207385" algn="r"/>
              </a:tabLst>
            </a:pPr>
            <a:r>
              <a:rPr lang="ar-SA" sz="1600" b="1" dirty="0">
                <a:solidFill>
                  <a:srgbClr val="C00000"/>
                </a:solidFill>
                <a:latin typeface="Tahoma" panose="020B060403050404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1ـ ترويج و تقويت فرهنگ كار، توليد، كارآفريني و استفاده از توليدات داخلي به عنوان ارزش اسلامي و ملي با بهره گيري از نظام آموزشي و تبليغي كشور</a:t>
            </a:r>
            <a:r>
              <a:rPr lang="en-US" sz="1600" b="1" dirty="0">
                <a:solidFill>
                  <a:srgbClr val="C00000"/>
                </a:solidFill>
                <a:latin typeface="Tahoma" panose="020B060403050404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 </a:t>
            </a:r>
          </a:p>
          <a:p>
            <a:pPr marL="75565" marR="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207385" algn="r"/>
              </a:tabLst>
            </a:pPr>
            <a:r>
              <a:rPr lang="ar-SA" sz="1600" b="1" dirty="0">
                <a:solidFill>
                  <a:srgbClr val="C00000"/>
                </a:solidFill>
                <a:latin typeface="Tahoma" panose="020B060403050404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2ـ آموزش نيروي انساني متخصص، ماهر و كارآمد متناسب با نيازهاي بازار كار(فعلي و آتي) و ارتقاء توان كارآفريني با مسؤوليت نظام آموزشي كشور(آموزش و پرورش، آموزش فني و حرفه اي و آموزش عالي) و توأم كردن آموزش و مهارت و جلب همكاري بنگاه هاي اقتصادي جهت استفاده از ظرفيت آنها</a:t>
            </a:r>
            <a:r>
              <a:rPr lang="en-US" sz="1600" b="1" dirty="0">
                <a:solidFill>
                  <a:srgbClr val="C00000"/>
                </a:solidFill>
                <a:latin typeface="Tahoma" panose="020B060403050404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 </a:t>
            </a:r>
          </a:p>
          <a:p>
            <a:pPr marL="75565" marR="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207385" algn="r"/>
              </a:tabLst>
            </a:pPr>
            <a:endParaRPr lang="en-US" sz="1600" dirty="0">
              <a:solidFill>
                <a:srgbClr val="000000"/>
              </a:solidFill>
              <a:latin typeface="Tahoma" panose="020B060403050404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2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065530" algn="r"/>
              </a:tabLst>
            </a:pPr>
            <a:r>
              <a:rPr lang="fa-IR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- سياست </a:t>
            </a:r>
            <a:r>
              <a:rPr lang="fa-IR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هاي كلي تحول در آموزش و پرورش - 1391</a:t>
            </a:r>
            <a:r>
              <a:rPr lang="en-US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 </a:t>
            </a:r>
          </a:p>
          <a:p>
            <a:pPr marL="75565" marR="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207385" algn="r"/>
              </a:tabLst>
            </a:pP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-4-8 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تقويت آموزشهاي فني 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 حرفه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اي</a:t>
            </a:r>
            <a:r>
              <a:rPr lang="en-US" sz="1600" b="1" dirty="0" smtClean="0">
                <a:solidFill>
                  <a:srgbClr val="002060"/>
                </a:solidFill>
                <a:latin typeface="Tahoma" panose="020B060403050404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  <a:endParaRPr lang="en-US" sz="1600" b="1" dirty="0">
              <a:solidFill>
                <a:srgbClr val="002060"/>
              </a:solidFill>
              <a:latin typeface="Tahoma" panose="020B060403050404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75565" marR="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207385" algn="r"/>
              </a:tabLst>
            </a:pP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 </a:t>
            </a:r>
            <a:endParaRPr lang="en-US" sz="1600" b="1" dirty="0" smtClean="0">
              <a:solidFill>
                <a:srgbClr val="002060"/>
              </a:solidFill>
              <a:latin typeface="Tahoma" panose="020B060403050404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2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065530" algn="r"/>
              </a:tabLst>
            </a:pPr>
            <a:r>
              <a:rPr lang="fa-IR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-سياست هاي كلي </a:t>
            </a:r>
            <a:r>
              <a:rPr lang="fa-IR" sz="1600" b="1" dirty="0" smtClean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حمايت </a:t>
            </a:r>
            <a:r>
              <a:rPr lang="fa-IR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از کار و </a:t>
            </a:r>
            <a:r>
              <a:rPr lang="fa-IR" sz="1600" b="1" dirty="0" smtClean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سرمايه ايراني </a:t>
            </a:r>
            <a:r>
              <a:rPr lang="fa-IR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- 1391</a:t>
            </a:r>
            <a:r>
              <a:rPr lang="en-US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 </a:t>
            </a:r>
          </a:p>
          <a:p>
            <a:pPr marL="75565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207385" algn="r"/>
              </a:tabLst>
            </a:pPr>
            <a:r>
              <a:rPr lang="ar-SA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۱۲</a:t>
            </a:r>
            <a:r>
              <a:rPr lang="en-US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- </a:t>
            </a:r>
            <a:r>
              <a:rPr lang="ar-SA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توانمند </a:t>
            </a:r>
            <a:r>
              <a:rPr lang="ar-SA" sz="1600" b="1" dirty="0" smtClean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سازي </a:t>
            </a:r>
            <a:r>
              <a:rPr lang="ar-SA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و ارتقاء بهره‌ </a:t>
            </a:r>
            <a:r>
              <a:rPr lang="ar-SA" sz="1600" b="1" dirty="0" smtClean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وري نيروي </a:t>
            </a:r>
            <a:r>
              <a:rPr lang="ar-SA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کار با </a:t>
            </a:r>
            <a:r>
              <a:rPr lang="ar-SA" sz="1600" b="1" dirty="0" smtClean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افزايش انگيزه</a:t>
            </a:r>
            <a:r>
              <a:rPr lang="ar-SA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، مهارت و </a:t>
            </a:r>
            <a:r>
              <a:rPr lang="ar-SA" sz="1600" b="1" dirty="0" smtClean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خلاقيت </a:t>
            </a:r>
            <a:r>
              <a:rPr lang="ar-SA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و </a:t>
            </a:r>
            <a:r>
              <a:rPr lang="ar-SA" sz="1600" b="1" dirty="0" smtClean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ايجاد </a:t>
            </a:r>
            <a:r>
              <a:rPr lang="ar-SA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تناسب </a:t>
            </a:r>
            <a:r>
              <a:rPr lang="ar-SA" sz="1600" b="1" dirty="0" smtClean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بين </a:t>
            </a:r>
            <a:r>
              <a:rPr lang="ar-SA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مراکز </a:t>
            </a:r>
            <a:r>
              <a:rPr lang="ar-SA" sz="1600" b="1" dirty="0" smtClean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آموزشي </a:t>
            </a:r>
            <a:r>
              <a:rPr lang="ar-SA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و </a:t>
            </a:r>
            <a:r>
              <a:rPr lang="ar-SA" sz="1600" b="1" dirty="0" smtClean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پژوهشي </a:t>
            </a:r>
            <a:r>
              <a:rPr lang="ar-SA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با </a:t>
            </a:r>
            <a:r>
              <a:rPr lang="ar-SA" sz="1600" b="1" dirty="0" smtClean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نيازهاي </a:t>
            </a:r>
            <a:r>
              <a:rPr lang="ar-SA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بازار کار</a:t>
            </a:r>
            <a:r>
              <a:rPr lang="en-US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.</a:t>
            </a:r>
          </a:p>
          <a:p>
            <a:pPr marL="75565" marR="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207385" algn="r"/>
              </a:tabLst>
            </a:pPr>
            <a:r>
              <a:rPr lang="en-US" sz="1600" b="1" dirty="0">
                <a:solidFill>
                  <a:srgbClr val="FF0000"/>
                </a:solidFill>
                <a:latin typeface="Tahoma" panose="020B060403050404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 </a:t>
            </a:r>
          </a:p>
          <a:p>
            <a:pPr marR="0" lvl="2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065530" algn="r"/>
              </a:tabLst>
            </a:pPr>
            <a:r>
              <a:rPr lang="fa-IR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- سياست هاي كلي اقتصاد </a:t>
            </a:r>
            <a:r>
              <a:rPr lang="fa-IR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مقاومتي </a:t>
            </a:r>
            <a:r>
              <a:rPr lang="fa-IR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- 1392</a:t>
            </a:r>
            <a:r>
              <a:rPr lang="en-US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 </a:t>
            </a:r>
          </a:p>
          <a:p>
            <a:pPr marL="75565" marR="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207385" algn="r"/>
              </a:tabLst>
            </a:pP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3- محور قراردادن رشد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بهره‌وري 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در اقتصاد با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تقويت 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عوامل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توليد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،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توانمندسازي نيروي 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کار،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تقويتِ رقابت‌پذيري 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اقتصاد،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ايجاد 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بستر رقابت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بين 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مناطق و استانها و به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کارگيري ظرفيت 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و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قابليت‌هاي 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متنوع در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جغرافياي مزيت‌هاي 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مناطق کشور. </a:t>
            </a:r>
            <a:endParaRPr lang="en-US" sz="1600" b="1" dirty="0">
              <a:solidFill>
                <a:srgbClr val="002060"/>
              </a:solidFill>
              <a:latin typeface="Tahoma" panose="020B0604030504040204" pitchFamily="34" charset="0"/>
              <a:cs typeface="B Nazanin" panose="00000400000000000000" pitchFamily="2" charset="-78"/>
            </a:endParaRPr>
          </a:p>
          <a:p>
            <a:pPr marL="75565" marR="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207385" algn="r"/>
              </a:tabLst>
            </a:pP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5-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سهم‌بري 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عادلانه عوامل در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زنجيره‌ توليد 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تا مصرف متناسب با نقش آنها در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ايجاد 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ارزش،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بويژه 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با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افزايش 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سهم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سرمايه انساني 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از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طريق 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ارتقاء آموزش، مهارت،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خلاقيت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، </a:t>
            </a:r>
            <a:r>
              <a:rPr lang="ar-SA" sz="1600" b="1" dirty="0" smtClean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کارآفريني </a:t>
            </a:r>
            <a:r>
              <a:rPr lang="ar-SA" sz="1600" b="1" dirty="0">
                <a:solidFill>
                  <a:srgbClr val="00206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و تجربه</a:t>
            </a:r>
            <a:r>
              <a:rPr lang="ar-SA" sz="1600" dirty="0">
                <a:solidFill>
                  <a:srgbClr val="000000"/>
                </a:solidFill>
                <a:latin typeface="Tahoma" panose="020B060403050404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 </a:t>
            </a:r>
            <a:endParaRPr lang="en-US" sz="1600" dirty="0">
              <a:solidFill>
                <a:srgbClr val="000000"/>
              </a:solidFill>
              <a:latin typeface="Tahoma" panose="020B060403050404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75565" marR="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207385" algn="r"/>
              </a:tabLst>
            </a:pPr>
            <a:r>
              <a:rPr lang="ar-SA" sz="1600" dirty="0">
                <a:solidFill>
                  <a:srgbClr val="000000"/>
                </a:solidFill>
                <a:latin typeface="Tahoma" panose="020B060403050404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 </a:t>
            </a:r>
            <a:endParaRPr lang="en-US" sz="1600" dirty="0">
              <a:solidFill>
                <a:srgbClr val="000000"/>
              </a:solidFill>
              <a:latin typeface="Tahoma" panose="020B060403050404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2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065530" algn="r"/>
              </a:tabLst>
            </a:pPr>
            <a:r>
              <a:rPr lang="fa-IR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- سياست هاي كلي </a:t>
            </a:r>
            <a:r>
              <a:rPr lang="fa-IR" sz="1600" b="1" dirty="0" smtClean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جمعيت </a:t>
            </a:r>
            <a:r>
              <a:rPr lang="fa-IR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-1393</a:t>
            </a:r>
            <a:r>
              <a:rPr lang="en-US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 </a:t>
            </a:r>
          </a:p>
          <a:p>
            <a:pPr marL="75565" marR="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207385" algn="r"/>
              </a:tabLst>
            </a:pPr>
            <a:r>
              <a:rPr lang="ar-SA" sz="1600" b="1" dirty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8- توانمندسازي جمعيّت در سن كار با فرهنگ سازي و اصلاح، تقويت و سازگار كردن نظامات تربيتي و آموزش‌هاي عمومي، كارآفريني، فني ـ حرفه‌اي و تخصصي با نيازهاي جامعه و استعدادها و علايق آنان در جهت ايجاد اشتغال مؤثر و مولّد.</a:t>
            </a:r>
            <a:endParaRPr lang="en-US" sz="1600" b="1" dirty="0">
              <a:solidFill>
                <a:srgbClr val="C00000"/>
              </a:solidFill>
              <a:latin typeface="Tahoma" panose="020B0604030504040204" pitchFamily="34" charset="0"/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76AA71-1921-412E-95AD-51733AA69C8B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6567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">
        <p:checker/>
      </p:transition>
    </mc:Choice>
    <mc:Fallback xmlns="">
      <p:transition spd="slow" advClick="0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00200" y="0"/>
            <a:ext cx="75438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آموزش فني و حرفه اي در اسناد بالادستي</a:t>
            </a:r>
            <a:endParaRPr lang="fa-IR" b="1" u="sng" dirty="0">
              <a:solidFill>
                <a:schemeClr val="accent2">
                  <a:lumMod val="75000"/>
                </a:schemeClr>
              </a:solidFill>
              <a:latin typeface="Calibri" pitchFamily="34" charset="0"/>
              <a:cs typeface="Nazanin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412093"/>
            <a:ext cx="9144000" cy="6991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2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065530" algn="r"/>
              </a:tabLst>
            </a:pPr>
            <a:r>
              <a:rPr lang="fa-IR" sz="2400" b="1" dirty="0" smtClean="0">
                <a:solidFill>
                  <a:srgbClr val="C00000"/>
                </a:solidFill>
                <a:latin typeface="Tahoma" panose="020B0604030504040204" pitchFamily="34" charset="0"/>
                <a:cs typeface="B Nazanin" panose="00000400000000000000" pitchFamily="2" charset="-78"/>
              </a:rPr>
              <a:t>-سند تحول بنيادين در آموزش و پرورش</a:t>
            </a:r>
          </a:p>
          <a:p>
            <a:pPr lvl="2" algn="r" rtl="1"/>
            <a:endParaRPr lang="fa-IR" sz="2000" b="1" dirty="0" smtClean="0">
              <a:cs typeface="B Nazanin" panose="00000400000000000000" pitchFamily="2" charset="-78"/>
            </a:endParaRPr>
          </a:p>
          <a:p>
            <a:pPr lvl="2" algn="r" rtl="1"/>
            <a:r>
              <a:rPr lang="fa-IR" sz="2000" b="1" dirty="0" smtClean="0">
                <a:cs typeface="B Nazanin" panose="00000400000000000000" pitchFamily="2" charset="-78"/>
              </a:rPr>
              <a:t>هدف عملياتي </a:t>
            </a:r>
            <a:r>
              <a:rPr lang="fa-IR" sz="2000" b="1" dirty="0">
                <a:cs typeface="B Nazanin" panose="00000400000000000000" pitchFamily="2" charset="-78"/>
              </a:rPr>
              <a:t>1:</a:t>
            </a:r>
            <a:endParaRPr lang="en-US" sz="2000" b="1" dirty="0">
              <a:cs typeface="B Nazanin" panose="00000400000000000000" pitchFamily="2" charset="-78"/>
            </a:endParaRPr>
          </a:p>
          <a:p>
            <a:pPr lvl="1" algn="r" rtl="1"/>
            <a:r>
              <a:rPr lang="ar-SA" sz="2000" b="1" dirty="0">
                <a:cs typeface="B Nazanin" panose="00000400000000000000" pitchFamily="2" charset="-78"/>
              </a:rPr>
              <a:t>...داراي حداقل يك مهارت مفيد براي تأمين معاش حلال باشند بگونه اي كه در صورت جدايي از نظام رسمي تعليم و تربيت در هر مرحله توانايي تأمين زندگي خود و ادارة خانواده را داشته </a:t>
            </a:r>
            <a:r>
              <a:rPr lang="ar-SA" sz="2000" b="1" dirty="0" smtClean="0">
                <a:cs typeface="B Nazanin" panose="00000400000000000000" pitchFamily="2" charset="-78"/>
              </a:rPr>
              <a:t>باشند</a:t>
            </a:r>
            <a:endParaRPr lang="fa-IR" sz="2000" b="1" dirty="0" smtClean="0">
              <a:cs typeface="B Nazanin" panose="00000400000000000000" pitchFamily="2" charset="-78"/>
            </a:endParaRPr>
          </a:p>
          <a:p>
            <a:pPr lvl="1" algn="r" rtl="1"/>
            <a:endParaRPr lang="en-US" sz="2000" b="1" dirty="0">
              <a:solidFill>
                <a:srgbClr val="C00000"/>
              </a:solidFill>
              <a:cs typeface="B Nazanin" panose="00000400000000000000" pitchFamily="2" charset="-78"/>
            </a:endParaRPr>
          </a:p>
          <a:p>
            <a:pPr lvl="2" algn="r" rtl="1"/>
            <a:r>
              <a:rPr lang="fa-IR" sz="20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راهكار</a:t>
            </a:r>
            <a:r>
              <a:rPr lang="en-US" sz="20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 </a:t>
            </a:r>
            <a:r>
              <a:rPr lang="fa-IR" sz="20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– 1-6</a:t>
            </a:r>
            <a:endParaRPr lang="en-US" sz="2000" b="1" dirty="0">
              <a:solidFill>
                <a:srgbClr val="C00000"/>
              </a:solidFill>
              <a:cs typeface="B Nazanin" panose="00000400000000000000" pitchFamily="2" charset="-78"/>
            </a:endParaRPr>
          </a:p>
          <a:p>
            <a:pPr lvl="1" algn="r" rtl="1"/>
            <a:r>
              <a:rPr lang="ar-SA" sz="2000" b="1" dirty="0">
                <a:solidFill>
                  <a:srgbClr val="C00000"/>
                </a:solidFill>
                <a:cs typeface="B Nazanin" panose="00000400000000000000" pitchFamily="2" charset="-78"/>
              </a:rPr>
              <a:t>گسترش و تنوع دادن به حِرَف و مهارت هاي مورد نياز جامعه و تعليم متناسب و برنامه ريزي شدة آن در همة دور </a:t>
            </a:r>
            <a:r>
              <a:rPr lang="ar-SA" sz="20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ه</a:t>
            </a:r>
            <a:r>
              <a:rPr lang="fa-IR" sz="20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 </a:t>
            </a:r>
            <a:r>
              <a:rPr lang="ar-SA" sz="20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هاي </a:t>
            </a:r>
            <a:r>
              <a:rPr lang="ar-SA" sz="2000" b="1" dirty="0">
                <a:solidFill>
                  <a:srgbClr val="C00000"/>
                </a:solidFill>
                <a:cs typeface="B Nazanin" panose="00000400000000000000" pitchFamily="2" charset="-78"/>
              </a:rPr>
              <a:t>تحصيلي و براي همة دانش </a:t>
            </a:r>
            <a:r>
              <a:rPr lang="ar-SA" sz="20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آموزان</a:t>
            </a:r>
            <a:endParaRPr lang="fa-IR" sz="2000" b="1" dirty="0" smtClean="0">
              <a:solidFill>
                <a:srgbClr val="C00000"/>
              </a:solidFill>
              <a:cs typeface="B Nazanin" panose="00000400000000000000" pitchFamily="2" charset="-78"/>
            </a:endParaRPr>
          </a:p>
          <a:p>
            <a:pPr lvl="1" algn="r" rtl="1"/>
            <a:endParaRPr lang="en-US" sz="2000" b="1" dirty="0">
              <a:cs typeface="B Nazanin" panose="00000400000000000000" pitchFamily="2" charset="-78"/>
            </a:endParaRPr>
          </a:p>
          <a:p>
            <a:pPr lvl="2" algn="r" rtl="1"/>
            <a:r>
              <a:rPr lang="fa-IR" sz="2000" b="1" dirty="0" smtClean="0">
                <a:cs typeface="B Nazanin" panose="00000400000000000000" pitchFamily="2" charset="-78"/>
              </a:rPr>
              <a:t>راهكار</a:t>
            </a:r>
            <a:r>
              <a:rPr lang="en-US" sz="2000" b="1" dirty="0" smtClean="0">
                <a:cs typeface="B Nazanin" panose="00000400000000000000" pitchFamily="2" charset="-78"/>
              </a:rPr>
              <a:t> </a:t>
            </a:r>
            <a:r>
              <a:rPr lang="fa-IR" sz="2000" b="1" dirty="0" smtClean="0">
                <a:cs typeface="B Nazanin" panose="00000400000000000000" pitchFamily="2" charset="-78"/>
              </a:rPr>
              <a:t>5-6</a:t>
            </a:r>
            <a:endParaRPr lang="en-US" sz="2000" b="1" dirty="0">
              <a:cs typeface="B Nazanin" panose="00000400000000000000" pitchFamily="2" charset="-78"/>
            </a:endParaRPr>
          </a:p>
          <a:p>
            <a:pPr lvl="1" algn="r" rtl="1"/>
            <a:r>
              <a:rPr lang="ar-SA" sz="2000" b="1" dirty="0">
                <a:cs typeface="B Nazanin" panose="00000400000000000000" pitchFamily="2" charset="-78"/>
              </a:rPr>
              <a:t>تنظيم و اجراي برنامة جامع </a:t>
            </a:r>
            <a:r>
              <a:rPr lang="ar-SA" sz="2000" b="1" dirty="0" smtClean="0">
                <a:cs typeface="B Nazanin" panose="00000400000000000000" pitchFamily="2" charset="-78"/>
              </a:rPr>
              <a:t>کارآفريني </a:t>
            </a:r>
            <a:r>
              <a:rPr lang="ar-SA" sz="2000" b="1" dirty="0">
                <a:cs typeface="B Nazanin" panose="00000400000000000000" pitchFamily="2" charset="-78"/>
              </a:rPr>
              <a:t>و مهارت </a:t>
            </a:r>
            <a:r>
              <a:rPr lang="ar-SA" sz="2000" b="1" dirty="0" smtClean="0">
                <a:cs typeface="B Nazanin" panose="00000400000000000000" pitchFamily="2" charset="-78"/>
              </a:rPr>
              <a:t>آموزي </a:t>
            </a:r>
            <a:r>
              <a:rPr lang="ar-SA" sz="2000" b="1" dirty="0">
                <a:cs typeface="B Nazanin" panose="00000400000000000000" pitchFamily="2" charset="-78"/>
              </a:rPr>
              <a:t>براي تمام دور ه هاي تحصيلي به ويژه دانش آموزان دورة متوسطه تا </a:t>
            </a:r>
            <a:r>
              <a:rPr lang="ar-SA" sz="2000" b="1" dirty="0" smtClean="0">
                <a:cs typeface="B Nazanin" panose="00000400000000000000" pitchFamily="2" charset="-78"/>
              </a:rPr>
              <a:t>پايان </a:t>
            </a:r>
            <a:r>
              <a:rPr lang="ar-SA" sz="2000" b="1" dirty="0">
                <a:cs typeface="B Nazanin" panose="00000400000000000000" pitchFamily="2" charset="-78"/>
              </a:rPr>
              <a:t>برنامه پنجم توسعه در برنامه درسي و </a:t>
            </a:r>
            <a:r>
              <a:rPr lang="ar-SA" sz="2000" b="1" dirty="0" smtClean="0">
                <a:cs typeface="B Nazanin" panose="00000400000000000000" pitchFamily="2" charset="-78"/>
              </a:rPr>
              <a:t>آموزشي</a:t>
            </a:r>
            <a:endParaRPr lang="fa-IR" sz="2000" b="1" dirty="0" smtClean="0">
              <a:cs typeface="B Nazanin" panose="00000400000000000000" pitchFamily="2" charset="-78"/>
            </a:endParaRPr>
          </a:p>
          <a:p>
            <a:pPr lvl="2" algn="r" rtl="1"/>
            <a:endParaRPr lang="fa-IR" sz="2000" b="1" dirty="0" smtClean="0">
              <a:cs typeface="B Nazanin" panose="00000400000000000000" pitchFamily="2" charset="-78"/>
            </a:endParaRPr>
          </a:p>
          <a:p>
            <a:pPr lvl="2" algn="r" rtl="1"/>
            <a:endParaRPr lang="fa-IR" sz="2000" b="1" dirty="0" smtClean="0">
              <a:solidFill>
                <a:srgbClr val="002060"/>
              </a:solidFill>
              <a:cs typeface="B Nazanin" panose="00000400000000000000" pitchFamily="2" charset="-78"/>
            </a:endParaRPr>
          </a:p>
          <a:p>
            <a:pPr lvl="2" algn="r" rtl="1"/>
            <a:r>
              <a:rPr lang="fa-IR" sz="2000" b="1" dirty="0" smtClean="0">
                <a:solidFill>
                  <a:srgbClr val="002060"/>
                </a:solidFill>
                <a:cs typeface="B Nazanin" panose="00000400000000000000" pitchFamily="2" charset="-78"/>
              </a:rPr>
              <a:t>راهكار 21-3</a:t>
            </a:r>
          </a:p>
          <a:p>
            <a:pPr lvl="2" algn="r" rtl="1"/>
            <a:r>
              <a:rPr lang="ar-SA" sz="2000" b="1" dirty="0" smtClean="0">
                <a:solidFill>
                  <a:srgbClr val="002060"/>
                </a:solidFill>
                <a:cs typeface="B Nazanin" panose="00000400000000000000" pitchFamily="2" charset="-78"/>
              </a:rPr>
              <a:t>طراحي </a:t>
            </a:r>
            <a:r>
              <a:rPr lang="ar-SA" sz="2000" b="1" dirty="0">
                <a:solidFill>
                  <a:srgbClr val="002060"/>
                </a:solidFill>
                <a:cs typeface="B Nazanin" panose="00000400000000000000" pitchFamily="2" charset="-78"/>
              </a:rPr>
              <a:t>و استقرار نظام جامع </a:t>
            </a:r>
            <a:r>
              <a:rPr lang="ar-SA" sz="2000" b="1" dirty="0" smtClean="0">
                <a:solidFill>
                  <a:srgbClr val="002060"/>
                </a:solidFill>
                <a:cs typeface="B Nazanin" panose="00000400000000000000" pitchFamily="2" charset="-78"/>
              </a:rPr>
              <a:t>هدايت تحصيلي </a:t>
            </a:r>
            <a:r>
              <a:rPr lang="ar-SA" sz="2000" b="1" dirty="0">
                <a:solidFill>
                  <a:srgbClr val="002060"/>
                </a:solidFill>
                <a:cs typeface="B Nazanin" panose="00000400000000000000" pitchFamily="2" charset="-78"/>
              </a:rPr>
              <a:t>و </a:t>
            </a:r>
            <a:r>
              <a:rPr lang="ar-SA" sz="2000" b="1" dirty="0" smtClean="0">
                <a:solidFill>
                  <a:srgbClr val="002060"/>
                </a:solidFill>
                <a:cs typeface="B Nazanin" panose="00000400000000000000" pitchFamily="2" charset="-78"/>
              </a:rPr>
              <a:t>استعداديابي </a:t>
            </a:r>
            <a:r>
              <a:rPr lang="ar-SA" sz="2000" b="1" dirty="0">
                <a:solidFill>
                  <a:srgbClr val="002060"/>
                </a:solidFill>
                <a:cs typeface="B Nazanin" panose="00000400000000000000" pitchFamily="2" charset="-78"/>
              </a:rPr>
              <a:t>به منظور </a:t>
            </a:r>
            <a:r>
              <a:rPr lang="ar-SA" sz="2000" b="1" dirty="0" smtClean="0">
                <a:solidFill>
                  <a:srgbClr val="002060"/>
                </a:solidFill>
                <a:cs typeface="B Nazanin" panose="00000400000000000000" pitchFamily="2" charset="-78"/>
              </a:rPr>
              <a:t>هدايت </a:t>
            </a:r>
            <a:r>
              <a:rPr lang="ar-SA" sz="2000" b="1" dirty="0">
                <a:solidFill>
                  <a:srgbClr val="002060"/>
                </a:solidFill>
                <a:cs typeface="B Nazanin" panose="00000400000000000000" pitchFamily="2" charset="-78"/>
              </a:rPr>
              <a:t>دانش آموزان به </a:t>
            </a:r>
            <a:r>
              <a:rPr lang="ar-SA" sz="2000" b="1" dirty="0" smtClean="0">
                <a:solidFill>
                  <a:srgbClr val="002060"/>
                </a:solidFill>
                <a:cs typeface="B Nazanin" panose="00000400000000000000" pitchFamily="2" charset="-78"/>
              </a:rPr>
              <a:t>سوي </a:t>
            </a:r>
            <a:r>
              <a:rPr lang="ar-SA" sz="2000" b="1" dirty="0">
                <a:solidFill>
                  <a:srgbClr val="002060"/>
                </a:solidFill>
                <a:cs typeface="B Nazanin" panose="00000400000000000000" pitchFamily="2" charset="-78"/>
              </a:rPr>
              <a:t>رشته ها و حِرَف و مهارت هاي مورد </a:t>
            </a:r>
            <a:r>
              <a:rPr lang="ar-SA" sz="2000" b="1" dirty="0" smtClean="0">
                <a:solidFill>
                  <a:srgbClr val="002060"/>
                </a:solidFill>
                <a:cs typeface="B Nazanin" panose="00000400000000000000" pitchFamily="2" charset="-78"/>
              </a:rPr>
              <a:t>نياز </a:t>
            </a:r>
            <a:r>
              <a:rPr lang="ar-SA" sz="2000" b="1" dirty="0">
                <a:solidFill>
                  <a:srgbClr val="002060"/>
                </a:solidFill>
                <a:cs typeface="B Nazanin" panose="00000400000000000000" pitchFamily="2" charset="-78"/>
              </a:rPr>
              <a:t>حال و </a:t>
            </a:r>
            <a:r>
              <a:rPr lang="ar-SA" sz="2000" b="1" dirty="0" smtClean="0">
                <a:solidFill>
                  <a:srgbClr val="002060"/>
                </a:solidFill>
                <a:cs typeface="B Nazanin" panose="00000400000000000000" pitchFamily="2" charset="-78"/>
              </a:rPr>
              <a:t>آينده </a:t>
            </a:r>
            <a:r>
              <a:rPr lang="ar-SA" sz="2000" b="1" dirty="0">
                <a:solidFill>
                  <a:srgbClr val="002060"/>
                </a:solidFill>
                <a:cs typeface="B Nazanin" panose="00000400000000000000" pitchFamily="2" charset="-78"/>
              </a:rPr>
              <a:t>کشور متناسب با استعدادها، علاقه </a:t>
            </a:r>
            <a:r>
              <a:rPr lang="ar-SA" sz="2000" b="1" dirty="0" smtClean="0">
                <a:solidFill>
                  <a:srgbClr val="002060"/>
                </a:solidFill>
                <a:cs typeface="B Nazanin" panose="00000400000000000000" pitchFamily="2" charset="-78"/>
              </a:rPr>
              <a:t>مندي </a:t>
            </a:r>
            <a:r>
              <a:rPr lang="ar-SA" sz="2000" b="1" dirty="0">
                <a:solidFill>
                  <a:srgbClr val="002060"/>
                </a:solidFill>
                <a:cs typeface="B Nazanin" panose="00000400000000000000" pitchFamily="2" charset="-78"/>
              </a:rPr>
              <a:t>و </a:t>
            </a:r>
            <a:r>
              <a:rPr lang="ar-SA" sz="2000" b="1" dirty="0" smtClean="0">
                <a:solidFill>
                  <a:srgbClr val="002060"/>
                </a:solidFill>
                <a:cs typeface="B Nazanin" panose="00000400000000000000" pitchFamily="2" charset="-78"/>
              </a:rPr>
              <a:t>توانايي هاي آنان</a:t>
            </a:r>
            <a:endParaRPr lang="fa-IR" sz="2000" b="1" dirty="0" smtClean="0">
              <a:solidFill>
                <a:srgbClr val="002060"/>
              </a:solidFill>
              <a:cs typeface="B Nazanin" panose="00000400000000000000" pitchFamily="2" charset="-78"/>
            </a:endParaRPr>
          </a:p>
          <a:p>
            <a:pPr algn="r" rtl="1"/>
            <a:endParaRPr lang="en-US" sz="2000" b="1" dirty="0">
              <a:cs typeface="B Nazanin" panose="00000400000000000000" pitchFamily="2" charset="-78"/>
            </a:endParaRPr>
          </a:p>
          <a:p>
            <a:pPr lvl="1" algn="r" rtl="1"/>
            <a:endParaRPr lang="en-US" sz="2000" b="1" dirty="0">
              <a:cs typeface="B Nazanin" panose="00000400000000000000" pitchFamily="2" charset="-78"/>
            </a:endParaRPr>
          </a:p>
          <a:p>
            <a:pPr marR="0" lvl="2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065530" algn="r"/>
              </a:tabLst>
            </a:pPr>
            <a:endParaRPr lang="en-US" b="1" dirty="0">
              <a:solidFill>
                <a:srgbClr val="C00000"/>
              </a:solidFill>
              <a:latin typeface="Tahoma" panose="020B0604030504040204" pitchFamily="34" charset="0"/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76AA71-1921-412E-95AD-51733AA69C8B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181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">
        <p:checker/>
      </p:transition>
    </mc:Choice>
    <mc:Fallback xmlns="">
      <p:transition spd="slow" advClick="0" advTm="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95943" y="184666"/>
            <a:ext cx="8763000" cy="68788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1450" algn="just" rtl="1">
              <a:lnSpc>
                <a:spcPct val="150000"/>
              </a:lnSpc>
              <a:spcAft>
                <a:spcPts val="0"/>
              </a:spcAft>
            </a:pPr>
            <a:r>
              <a:rPr lang="fa-IR" sz="2800" b="1" spc="-20" dirty="0" smtClean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برنامه پنجم توسعه کشور</a:t>
            </a:r>
          </a:p>
          <a:p>
            <a:pPr indent="171450" algn="just" rtl="1">
              <a:lnSpc>
                <a:spcPct val="150000"/>
              </a:lnSpc>
              <a:spcAft>
                <a:spcPts val="0"/>
              </a:spcAft>
            </a:pPr>
            <a:r>
              <a:rPr lang="ar-SA" sz="2800" b="1" spc="-20" dirty="0" smtClean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ماده </a:t>
            </a:r>
            <a:r>
              <a:rPr lang="ar-SA" sz="2800" b="1" spc="-20" dirty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21 – </a:t>
            </a:r>
            <a:r>
              <a:rPr lang="ar-SA" sz="2400" spc="-20" dirty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دولت 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مكلف </a:t>
            </a:r>
            <a:r>
              <a:rPr lang="ar-SA" sz="2400" dirty="0" smtClean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است</a:t>
            </a:r>
            <a:r>
              <a:rPr lang="fa-IR" sz="2400" dirty="0" smtClean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</a:t>
            </a: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به منظور گسترش شايستگي حرفه‌اي از طريق افزايش دانش و مهارت با نگرش به انجام كار واقعي در محيط </a:t>
            </a:r>
            <a:r>
              <a:rPr lang="fa-IR" sz="2400" dirty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: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B Lotus" panose="00000400000000000000" pitchFamily="2" charset="-78"/>
            </a:endParaRPr>
          </a:p>
          <a:p>
            <a:pPr indent="171450" algn="just" rtl="1">
              <a:lnSpc>
                <a:spcPct val="150000"/>
              </a:lnSpc>
              <a:spcAft>
                <a:spcPts val="0"/>
              </a:spcAft>
            </a:pPr>
            <a:r>
              <a:rPr lang="ar-SA" sz="2400" b="1" spc="-2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د </a:t>
            </a:r>
            <a:r>
              <a:rPr lang="ar-SA" sz="2400" b="1" spc="-2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- </a:t>
            </a:r>
            <a:r>
              <a:rPr lang="ar-S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هماهنگي</a:t>
            </a:r>
            <a:r>
              <a:rPr lang="ar-SA" sz="2400" b="1" spc="-2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در سياستگذاري و مديريت در برنامه‌ريزي آموزشهاي فني و حرفه‌اي كشور به‌عنوان يك </a:t>
            </a:r>
            <a:r>
              <a:rPr lang="ar-S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نظام</a:t>
            </a:r>
            <a:r>
              <a:rPr lang="ar-SA" sz="2400" b="1" spc="-2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منسجم و پويا متناسب با نياز كشور </a:t>
            </a:r>
            <a:endParaRPr lang="en-US" sz="2400" b="1" spc="-20" dirty="0" smtClean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B Lotus" panose="00000400000000000000" pitchFamily="2" charset="-78"/>
            </a:endParaRPr>
          </a:p>
          <a:p>
            <a:pPr indent="171450" algn="just" rtl="1">
              <a:lnSpc>
                <a:spcPct val="150000"/>
              </a:lnSpc>
              <a:spcAft>
                <a:spcPts val="0"/>
              </a:spcAft>
            </a:pPr>
            <a:endParaRPr lang="fa-IR" sz="2400" b="1" spc="-20" dirty="0" smtClean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B Lotus" panose="00000400000000000000" pitchFamily="2" charset="-78"/>
            </a:endParaRPr>
          </a:p>
          <a:p>
            <a:pPr indent="171450" algn="just" rtl="1">
              <a:spcAft>
                <a:spcPts val="0"/>
              </a:spcAft>
            </a:pPr>
            <a:r>
              <a:rPr lang="ar-SA" sz="2400" b="1" spc="-30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هـ </a:t>
            </a:r>
            <a:r>
              <a:rPr lang="ar-SA" sz="2400" b="1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- كاربست </a:t>
            </a:r>
            <a:r>
              <a:rPr lang="ar-SA" sz="2400" b="1" u="sng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چهارچوب صلاحيتهاي حرفه‌اي ملي </a:t>
            </a:r>
            <a:r>
              <a:rPr lang="ar-SA" sz="2400" b="1" spc="-3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به صورت منسجم براي ارتباط صلاحيتها، مدارك و گواهينامه‌ها در سطوح و انواع مختلف در حوزه حرفه و شغل در جهت به رسميت شناختن يادگيري مادام‌العمر و تعيين شايستگي‌هاي سطوح مختلف </a:t>
            </a:r>
            <a:r>
              <a:rPr lang="ar-SA" sz="2400" b="1" spc="-30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مهارتي</a:t>
            </a:r>
            <a:endParaRPr lang="fa-IR" sz="2400" b="1" spc="-30" dirty="0" smtClean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B Lotus" panose="00000400000000000000" pitchFamily="2" charset="-78"/>
            </a:endParaRPr>
          </a:p>
          <a:p>
            <a:pPr indent="171450" algn="just" rtl="1">
              <a:lnSpc>
                <a:spcPct val="150000"/>
              </a:lnSpc>
              <a:spcAft>
                <a:spcPts val="0"/>
              </a:spcAft>
            </a:pPr>
            <a:endParaRPr lang="en-GB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indent="171450" algn="just" rtl="1">
              <a:lnSpc>
                <a:spcPct val="150000"/>
              </a:lnSpc>
              <a:spcAft>
                <a:spcPts val="0"/>
              </a:spcAft>
            </a:pPr>
            <a:r>
              <a:rPr lang="ar-SA" b="1" spc="-20" dirty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و- </a:t>
            </a:r>
            <a:r>
              <a:rPr lang="ar-SA" b="1" dirty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نيازسنجي</a:t>
            </a:r>
            <a:r>
              <a:rPr lang="ar-SA" b="1" spc="-20" dirty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و برآورد نيروي انساني كارداني مورد نياز و صدور مجوز لازم و حمايت به منظور تأسيس و توسعه مراكز آموزش دوره‌هاي كارداني در بخش خصوصي و تعاوني و ايجاد ظرفيتهاي موردنياز تا سال چهارم برنامه </a:t>
            </a:r>
            <a:endParaRPr lang="fa-IR" b="1" spc="-20" dirty="0" smtClean="0">
              <a:latin typeface="Calibri" panose="020F0502020204030204" pitchFamily="34" charset="0"/>
              <a:ea typeface="Calibri" panose="020F0502020204030204" pitchFamily="34" charset="0"/>
              <a:cs typeface="B Lotus" panose="00000400000000000000" pitchFamily="2" charset="-78"/>
            </a:endParaRPr>
          </a:p>
          <a:p>
            <a:pPr indent="171450" algn="just" rtl="1">
              <a:lnSpc>
                <a:spcPct val="150000"/>
              </a:lnSpc>
              <a:spcAft>
                <a:spcPts val="0"/>
              </a:spcAft>
            </a:pPr>
            <a:r>
              <a:rPr lang="ar-SA" sz="2000" b="1" spc="-20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ز- </a:t>
            </a:r>
            <a:r>
              <a:rPr lang="ar-SA" sz="2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رتبه‌بندي</a:t>
            </a:r>
            <a:r>
              <a:rPr lang="ar-SA" sz="2000" b="1" spc="-2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مراكز</a:t>
            </a:r>
            <a:r>
              <a:rPr lang="ar-SA" sz="2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آموزشهاي فني و حرفه‌اي رسمي و غيررسمي براساس شاخصهاي مديريت اجرائي، فرآيند ياددهي - يادگيري، نيروي انساني، تحقيق و توسعه منابع و شاخص پشتيباني فراگيران </a:t>
            </a:r>
            <a:endParaRPr lang="en-GB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00200" y="0"/>
            <a:ext cx="75438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آموزش فني و حرفه اي در اسناد بالادستي</a:t>
            </a:r>
            <a:endParaRPr lang="fa-IR" b="1" u="sng" dirty="0">
              <a:solidFill>
                <a:schemeClr val="accent2">
                  <a:lumMod val="75000"/>
                </a:schemeClr>
              </a:solidFill>
              <a:latin typeface="Calibri" pitchFamily="34" charset="0"/>
              <a:cs typeface="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76AA71-1921-412E-95AD-51733AA69C8B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29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Box 6"/>
          <p:cNvSpPr txBox="1">
            <a:spLocks noChangeArrowheads="1"/>
          </p:cNvSpPr>
          <p:nvPr/>
        </p:nvSpPr>
        <p:spPr bwMode="auto">
          <a:xfrm>
            <a:off x="228600" y="1090910"/>
            <a:ext cx="8686800" cy="524759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5400" dirty="0">
                <a:solidFill>
                  <a:srgbClr val="002060"/>
                </a:solidFill>
                <a:latin typeface="IranNastaliq" pitchFamily="18" charset="0"/>
                <a:cs typeface="B Koodak" pitchFamily="2" charset="-78"/>
              </a:rPr>
              <a:t> </a:t>
            </a:r>
            <a:endParaRPr lang="fa-IR" sz="5400" dirty="0" smtClean="0">
              <a:solidFill>
                <a:srgbClr val="002060"/>
              </a:solidFill>
              <a:latin typeface="IranNastaliq" pitchFamily="18" charset="0"/>
              <a:cs typeface="B Koodak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4800" dirty="0" smtClean="0">
                <a:solidFill>
                  <a:srgbClr val="002060"/>
                </a:solidFill>
                <a:latin typeface="IranNastaliq" pitchFamily="18" charset="0"/>
                <a:cs typeface="B Koodak" pitchFamily="2" charset="-78"/>
              </a:rPr>
              <a:t>روش تغییرو تحول</a:t>
            </a:r>
          </a:p>
          <a:p>
            <a:pPr algn="ctr" rtl="1">
              <a:lnSpc>
                <a:spcPct val="150000"/>
              </a:lnSpc>
            </a:pPr>
            <a:r>
              <a:rPr lang="fa-IR" sz="5400" dirty="0" smtClean="0">
                <a:solidFill>
                  <a:srgbClr val="002060"/>
                </a:solidFill>
                <a:latin typeface="IranNastaliq" pitchFamily="18" charset="0"/>
                <a:cs typeface="B Koodak" pitchFamily="2" charset="-78"/>
              </a:rPr>
              <a:t> </a:t>
            </a:r>
            <a:r>
              <a:rPr lang="fa-IR" sz="5400" dirty="0" smtClean="0">
                <a:solidFill>
                  <a:srgbClr val="C00000"/>
                </a:solidFill>
                <a:latin typeface="IranNastaliq" pitchFamily="18" charset="0"/>
                <a:cs typeface="B Koodak" pitchFamily="2" charset="-78"/>
              </a:rPr>
              <a:t>در آموزش و تربیت فنی و حرفه ای</a:t>
            </a:r>
          </a:p>
          <a:p>
            <a:pPr algn="ctr" rtl="1">
              <a:lnSpc>
                <a:spcPct val="150000"/>
              </a:lnSpc>
            </a:pPr>
            <a:endParaRPr lang="fa-IR" sz="5400" dirty="0">
              <a:solidFill>
                <a:srgbClr val="002060"/>
              </a:solidFill>
              <a:latin typeface="IranNastaliq" pitchFamily="18" charset="0"/>
              <a:cs typeface="B Koodak" pitchFamily="2" charset="-78"/>
            </a:endParaRPr>
          </a:p>
          <a:p>
            <a:pPr algn="ctr" rtl="1"/>
            <a:endParaRPr lang="fa-IR" sz="2000" b="1" dirty="0">
              <a:solidFill>
                <a:srgbClr val="002060"/>
              </a:solidFill>
              <a:latin typeface="Calibri" pitchFamily="34" charset="0"/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7235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Arrow 4"/>
          <p:cNvSpPr/>
          <p:nvPr/>
        </p:nvSpPr>
        <p:spPr>
          <a:xfrm rot="19090646">
            <a:off x="2458748" y="3155164"/>
            <a:ext cx="2782166" cy="477717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990408" y="3197815"/>
            <a:ext cx="1972015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100" dirty="0">
                <a:cs typeface="B Nazanin" panose="00000400000000000000" pitchFamily="2" charset="-78"/>
              </a:rPr>
              <a:t>مديريت تغيير و تحول</a:t>
            </a:r>
            <a:endParaRPr lang="en-US" sz="2100" dirty="0">
              <a:cs typeface="B Nazanin" panose="00000400000000000000" pitchFamily="2" charset="-78"/>
            </a:endParaRPr>
          </a:p>
        </p:txBody>
      </p:sp>
      <p:sp>
        <p:nvSpPr>
          <p:cNvPr id="7" name="Oval 6"/>
          <p:cNvSpPr/>
          <p:nvPr/>
        </p:nvSpPr>
        <p:spPr>
          <a:xfrm>
            <a:off x="1796605" y="4194308"/>
            <a:ext cx="1114425" cy="109883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وضع موجود</a:t>
            </a:r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4759590" y="1429962"/>
            <a:ext cx="1114425" cy="1098839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1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وضع مطلوب</a:t>
            </a:r>
            <a:endParaRPr lang="en-US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1024802" y="5704609"/>
            <a:ext cx="5650057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1024802" y="1732684"/>
            <a:ext cx="0" cy="397192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86000" y="2311494"/>
            <a:ext cx="1058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dirty="0" smtClean="0">
                <a:cs typeface="B Nazanin" panose="00000400000000000000" pitchFamily="2" charset="-78"/>
              </a:rPr>
              <a:t>اصلاح موقعيت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11902" y="3613313"/>
            <a:ext cx="9239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dirty="0" smtClean="0">
                <a:cs typeface="B Nazanin" panose="00000400000000000000" pitchFamily="2" charset="-78"/>
              </a:rPr>
              <a:t>موقعيت فعلي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49302" y="97521"/>
            <a:ext cx="36792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روش تغيير و تحول درآموزش </a:t>
            </a:r>
            <a:r>
              <a:rPr lang="fa-IR" b="1" u="sng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فني و حرفه </a:t>
            </a:r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اي</a:t>
            </a:r>
            <a:endParaRPr lang="fa-IR" b="1" u="sng" dirty="0">
              <a:solidFill>
                <a:schemeClr val="accent2">
                  <a:lumMod val="75000"/>
                </a:schemeClr>
              </a:solidFill>
              <a:latin typeface="Calibri" pitchFamily="34" charset="0"/>
              <a:cs typeface="Nazanin" pitchFamily="2" charset="-7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096001" y="1219200"/>
            <a:ext cx="259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cs typeface="B Nazanin" panose="00000400000000000000" pitchFamily="2" charset="-78"/>
              </a:rPr>
              <a:t>تعیین وضع موجود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cs typeface="B Nazanin" panose="00000400000000000000" pitchFamily="2" charset="-78"/>
              </a:rPr>
              <a:t>تعیین وضع مطلوب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cs typeface="B Nazanin" panose="00000400000000000000" pitchFamily="2" charset="-78"/>
              </a:rPr>
              <a:t>اصلاح موقعیت </a:t>
            </a:r>
            <a:endParaRPr lang="en-GB" sz="2400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76AA71-1921-412E-95AD-51733AA69C8B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997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93236" y="607913"/>
            <a:ext cx="32828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چگونگي تعيين موقعيت :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8157156"/>
              </p:ext>
            </p:extLst>
          </p:nvPr>
        </p:nvGraphicFramePr>
        <p:xfrm>
          <a:off x="381000" y="91440"/>
          <a:ext cx="4876800" cy="6766560"/>
        </p:xfrm>
        <a:graphic>
          <a:graphicData uri="http://schemas.openxmlformats.org/drawingml/2006/table">
            <a:tbl>
              <a:tblPr rtl="1" firstRow="1" firstCol="1" bandRow="1"/>
              <a:tblGrid>
                <a:gridCol w="2480930"/>
                <a:gridCol w="2395870"/>
              </a:tblGrid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 dirty="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پوشش تحصيلي و مهارت آموزي</a:t>
                      </a:r>
                      <a:endParaRPr lang="fa-IR" sz="1200" dirty="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 dirty="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شاخص هاي درون دادي</a:t>
                      </a:r>
                      <a:endParaRPr lang="fa-IR" sz="2000" dirty="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منابع مالي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نيروي انساني 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فضا و تجهيزات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تحقيق و پژوهش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مديريت و برنامه ريزي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توزيع و توسعه رشته ها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مشاركت ذي نفعان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شبكه سازي ارائه دهندگان آموزشي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...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برنامه درسي 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9"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 dirty="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شاخص هاي فرآيندي</a:t>
                      </a:r>
                      <a:endParaRPr lang="fa-IR" sz="2000" dirty="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روش هاي ياددهي-يادگيري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كيفيت موسسات آموزشي و تضميين كيفيت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استقرار صلاحيت حرفه اي و يادگيري مادام العمر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آموزش مبتني بر شايستگي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بهره وري مهارت آموزي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آموزش فناوري، كارآفريني،اخلاق حرفه اي و ...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كار آموزي و كارورزي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...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تعداد مهارت آموختگان سطوح مختلف مهارتي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 dirty="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شاخص هاي بروندادي</a:t>
                      </a:r>
                      <a:endParaRPr lang="fa-IR" sz="2000" dirty="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كيفيت مهارت آموختگان 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تنوع مهارت آموزي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ارتقاء سطح مهارتي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تحقق اهداف آموزش و تضميين كيفيت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مشاوره، راهنمايي و هدايت شغلي و حرفه اي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....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ميزان اشتغال مهارت آموختگان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1"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 dirty="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شاخص هاي پيامدي</a:t>
                      </a:r>
                      <a:endParaRPr lang="fa-IR" sz="2000" dirty="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ميزان اشتغال مرتبط با مهارت آموزي 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افزايش درآمد مهارت آموختگان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كاهش بيكاري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افزايش ثروت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تعداد كارآفرينان و مخترعان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كاهش زمان گذر از دنياي آموزش به دنياي كار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تحقق اهداف آموزش و تضميين كيفيت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انسجام اجتماعي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افزايش امنيت ملي</a:t>
                      </a:r>
                      <a:endParaRPr lang="fa-IR" sz="120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48590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 dirty="0">
                          <a:effectLst/>
                          <a:latin typeface="B Nazanin" panose="00000400000000000000" pitchFamily="2" charset="-78"/>
                          <a:cs typeface="B Nazanin" panose="00000400000000000000" pitchFamily="2" charset="-78"/>
                        </a:rPr>
                        <a:t>....</a:t>
                      </a:r>
                      <a:endParaRPr lang="fa-IR" sz="1200" dirty="0">
                        <a:effectLst/>
                      </a:endParaRPr>
                    </a:p>
                  </a:txBody>
                  <a:tcPr marL="26605" marR="266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773016" y="3886200"/>
            <a:ext cx="32185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000" b="1" dirty="0">
                <a:cs typeface="B Nazanin" panose="00000400000000000000" pitchFamily="2" charset="-78"/>
              </a:rPr>
              <a:t>1- كدام شاخص ها</a:t>
            </a:r>
          </a:p>
          <a:p>
            <a:pPr algn="r"/>
            <a:r>
              <a:rPr lang="fa-IR" sz="2000" b="1" dirty="0">
                <a:cs typeface="B Nazanin" panose="00000400000000000000" pitchFamily="2" charset="-78"/>
              </a:rPr>
              <a:t>2- با چه تركيبي از شاخص ها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49302" y="97521"/>
            <a:ext cx="36792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روش تغيير و تحول درآموزش </a:t>
            </a:r>
            <a:r>
              <a:rPr lang="fa-IR" b="1" u="sng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فني و حرفه </a:t>
            </a:r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اي</a:t>
            </a:r>
            <a:endParaRPr lang="fa-IR" b="1" u="sng" dirty="0">
              <a:solidFill>
                <a:schemeClr val="accent2">
                  <a:lumMod val="75000"/>
                </a:schemeClr>
              </a:solidFill>
              <a:latin typeface="Calibri" pitchFamily="34" charset="0"/>
              <a:cs typeface="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76AA71-1921-412E-95AD-51733AA69C8B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95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38800" y="651519"/>
            <a:ext cx="32828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چه چيز تغيير و تحول 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0" y="282187"/>
            <a:ext cx="9647048" cy="68228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01998" y="3055324"/>
            <a:ext cx="3218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>
                <a:cs typeface="B Nazanin" panose="00000400000000000000" pitchFamily="2" charset="-78"/>
              </a:rPr>
              <a:t>1- ساختار</a:t>
            </a:r>
          </a:p>
          <a:p>
            <a:pPr algn="r"/>
            <a:r>
              <a:rPr lang="fa-IR" dirty="0">
                <a:cs typeface="B Nazanin" panose="00000400000000000000" pitchFamily="2" charset="-78"/>
              </a:rPr>
              <a:t>2- فرآيندها</a:t>
            </a:r>
          </a:p>
          <a:p>
            <a:pPr algn="r"/>
            <a:r>
              <a:rPr lang="fa-IR" dirty="0">
                <a:cs typeface="B Nazanin" panose="00000400000000000000" pitchFamily="2" charset="-78"/>
              </a:rPr>
              <a:t>3- روش ها</a:t>
            </a:r>
          </a:p>
          <a:p>
            <a:pPr algn="r"/>
            <a:r>
              <a:rPr lang="fa-IR" dirty="0">
                <a:cs typeface="B Nazanin" panose="00000400000000000000" pitchFamily="2" charset="-78"/>
              </a:rPr>
              <a:t>4- محتوي</a:t>
            </a:r>
          </a:p>
        </p:txBody>
      </p:sp>
      <p:sp>
        <p:nvSpPr>
          <p:cNvPr id="7" name="Rectangle 6"/>
          <p:cNvSpPr/>
          <p:nvPr/>
        </p:nvSpPr>
        <p:spPr>
          <a:xfrm>
            <a:off x="5349302" y="97521"/>
            <a:ext cx="36792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روش تغيير و تحول درآموزش </a:t>
            </a:r>
            <a:r>
              <a:rPr lang="fa-IR" b="1" u="sng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فني و حرفه </a:t>
            </a:r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اي</a:t>
            </a:r>
            <a:endParaRPr lang="fa-IR" b="1" u="sng" dirty="0">
              <a:solidFill>
                <a:schemeClr val="accent2">
                  <a:lumMod val="75000"/>
                </a:schemeClr>
              </a:solidFill>
              <a:latin typeface="Calibri" pitchFamily="34" charset="0"/>
              <a:cs typeface="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76AA71-1921-412E-95AD-51733AA69C8B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586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Box 6"/>
          <p:cNvSpPr txBox="1">
            <a:spLocks noChangeArrowheads="1"/>
          </p:cNvSpPr>
          <p:nvPr/>
        </p:nvSpPr>
        <p:spPr bwMode="auto">
          <a:xfrm>
            <a:off x="228600" y="1090910"/>
            <a:ext cx="8686800" cy="524759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5400" dirty="0">
                <a:solidFill>
                  <a:srgbClr val="002060"/>
                </a:solidFill>
                <a:latin typeface="IranNastaliq" pitchFamily="18" charset="0"/>
                <a:cs typeface="B Koodak" pitchFamily="2" charset="-78"/>
              </a:rPr>
              <a:t> </a:t>
            </a:r>
            <a:endParaRPr lang="fa-IR" sz="5400" dirty="0" smtClean="0">
              <a:solidFill>
                <a:srgbClr val="002060"/>
              </a:solidFill>
              <a:latin typeface="IranNastaliq" pitchFamily="18" charset="0"/>
              <a:cs typeface="B Koodak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4800" dirty="0" smtClean="0">
                <a:solidFill>
                  <a:srgbClr val="002060"/>
                </a:solidFill>
                <a:latin typeface="IranNastaliq" pitchFamily="18" charset="0"/>
                <a:cs typeface="B Koodak" pitchFamily="2" charset="-78"/>
              </a:rPr>
              <a:t>چرخش های تحولی</a:t>
            </a:r>
          </a:p>
          <a:p>
            <a:pPr algn="ctr" rtl="1">
              <a:lnSpc>
                <a:spcPct val="150000"/>
              </a:lnSpc>
            </a:pPr>
            <a:r>
              <a:rPr lang="fa-IR" sz="5400" dirty="0" smtClean="0">
                <a:solidFill>
                  <a:srgbClr val="002060"/>
                </a:solidFill>
                <a:latin typeface="IranNastaliq" pitchFamily="18" charset="0"/>
                <a:cs typeface="B Koodak" pitchFamily="2" charset="-78"/>
              </a:rPr>
              <a:t> </a:t>
            </a:r>
            <a:r>
              <a:rPr lang="fa-IR" sz="5400" dirty="0" smtClean="0">
                <a:solidFill>
                  <a:srgbClr val="C00000"/>
                </a:solidFill>
                <a:latin typeface="IranNastaliq" pitchFamily="18" charset="0"/>
                <a:cs typeface="B Koodak" pitchFamily="2" charset="-78"/>
              </a:rPr>
              <a:t>در آموزش و تربیت فنی و حرفه ای</a:t>
            </a:r>
          </a:p>
          <a:p>
            <a:pPr algn="ctr" rtl="1">
              <a:lnSpc>
                <a:spcPct val="150000"/>
              </a:lnSpc>
            </a:pPr>
            <a:endParaRPr lang="fa-IR" sz="5400" dirty="0">
              <a:solidFill>
                <a:srgbClr val="002060"/>
              </a:solidFill>
              <a:latin typeface="IranNastaliq" pitchFamily="18" charset="0"/>
              <a:cs typeface="B Koodak" pitchFamily="2" charset="-78"/>
            </a:endParaRPr>
          </a:p>
          <a:p>
            <a:pPr algn="ctr" rtl="1"/>
            <a:endParaRPr lang="fa-IR" sz="2000" b="1" dirty="0">
              <a:solidFill>
                <a:srgbClr val="002060"/>
              </a:solidFill>
              <a:latin typeface="Calibri" pitchFamily="34" charset="0"/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8445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45669" y="307587"/>
            <a:ext cx="32828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چه چيز تغيير و تحول :</a:t>
            </a:r>
          </a:p>
        </p:txBody>
      </p:sp>
      <p:sp>
        <p:nvSpPr>
          <p:cNvPr id="6" name="Rectangle 5"/>
          <p:cNvSpPr/>
          <p:nvPr/>
        </p:nvSpPr>
        <p:spPr>
          <a:xfrm>
            <a:off x="4773824" y="97521"/>
            <a:ext cx="42546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چرخش های تغيير و تحول درآموزش </a:t>
            </a:r>
            <a:r>
              <a:rPr lang="fa-IR" b="1" u="sng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فني و حرفه </a:t>
            </a:r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اي</a:t>
            </a:r>
            <a:endParaRPr lang="fa-IR" b="1" u="sng" dirty="0">
              <a:solidFill>
                <a:schemeClr val="accent2">
                  <a:lumMod val="75000"/>
                </a:schemeClr>
              </a:solidFill>
              <a:latin typeface="Calibri" pitchFamily="34" charset="0"/>
              <a:cs typeface="Nazanin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42439" y="762844"/>
            <a:ext cx="4209783" cy="490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7993" y="1379611"/>
            <a:ext cx="3893926" cy="805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493" y="1398948"/>
            <a:ext cx="3271838" cy="7294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773824" y="2383744"/>
            <a:ext cx="3932619" cy="7726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4800" y="2323773"/>
            <a:ext cx="3938588" cy="7598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723215" y="3263496"/>
            <a:ext cx="4129087" cy="10490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31042" y="3278996"/>
            <a:ext cx="3467894" cy="8358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20276" y="4526769"/>
            <a:ext cx="3893926" cy="11167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75851" y="4183434"/>
            <a:ext cx="3871119" cy="8432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20408" y="5745825"/>
            <a:ext cx="3964792" cy="883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6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73059" y="5153045"/>
            <a:ext cx="4076701" cy="9079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7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2744" y="6187391"/>
            <a:ext cx="3880644" cy="4763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76AA71-1921-412E-95AD-51733AA69C8B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5267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861154" y="2006851"/>
            <a:ext cx="32828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چه چيز تغيير و </a:t>
            </a: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تحول: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نمونه </a:t>
            </a:r>
            <a:r>
              <a:rPr lang="fa-IR" sz="2400" b="1" dirty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05600" y="3434518"/>
            <a:ext cx="2438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 smtClean="0">
                <a:cs typeface="B Nazanin" panose="00000400000000000000" pitchFamily="2" charset="-78"/>
              </a:rPr>
              <a:t>کل نگری در آموزش و تربیت</a:t>
            </a:r>
          </a:p>
          <a:p>
            <a:pPr algn="ctr"/>
            <a:r>
              <a:rPr lang="fa-IR" b="1" dirty="0" smtClean="0">
                <a:cs typeface="B Nazanin" panose="00000400000000000000" pitchFamily="2" charset="-78"/>
              </a:rPr>
              <a:t> فنی و حرفه ای</a:t>
            </a:r>
            <a:endParaRPr lang="fa-IR" b="1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4" y="1218420"/>
            <a:ext cx="6621546" cy="487758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773824" y="97521"/>
            <a:ext cx="42546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چرخش های تغيير و تحول درآموزش </a:t>
            </a:r>
            <a:r>
              <a:rPr lang="fa-IR" b="1" u="sng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فني و حرفه </a:t>
            </a:r>
            <a:r>
              <a:rPr lang="fa-IR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Nazanin" pitchFamily="2" charset="-78"/>
              </a:rPr>
              <a:t>اي</a:t>
            </a:r>
            <a:endParaRPr lang="fa-IR" b="1" u="sng" dirty="0">
              <a:solidFill>
                <a:schemeClr val="accent2">
                  <a:lumMod val="75000"/>
                </a:schemeClr>
              </a:solidFill>
              <a:latin typeface="Calibri" pitchFamily="34" charset="0"/>
              <a:cs typeface="Nazanin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76AA71-1921-412E-95AD-51733AA69C8B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38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76AA71-1921-412E-95AD-51733AA69C8B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905000" y="2514600"/>
            <a:ext cx="5257800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9600" b="1" i="1" dirty="0" smtClean="0">
                <a:cs typeface="B Nazanin" pitchFamily="2" charset="-78"/>
              </a:rPr>
              <a:t>موفق باشيد</a:t>
            </a:r>
            <a:endParaRPr lang="fa-IR" sz="9600" b="1" i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4575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rek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2210</TotalTime>
  <Words>820</Words>
  <Application>Microsoft Office PowerPoint</Application>
  <PresentationFormat>On-screen Show (4:3)</PresentationFormat>
  <Paragraphs>159</Paragraphs>
  <Slides>20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Trek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Windows User</cp:lastModifiedBy>
  <cp:revision>320</cp:revision>
  <cp:lastPrinted>2012-06-08T17:06:15Z</cp:lastPrinted>
  <dcterms:created xsi:type="dcterms:W3CDTF">2009-06-06T14:48:56Z</dcterms:created>
  <dcterms:modified xsi:type="dcterms:W3CDTF">2020-06-01T05:21:46Z</dcterms:modified>
</cp:coreProperties>
</file>