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305" r:id="rId2"/>
    <p:sldId id="270" r:id="rId3"/>
    <p:sldId id="271" r:id="rId4"/>
    <p:sldId id="272" r:id="rId5"/>
    <p:sldId id="275" r:id="rId6"/>
    <p:sldId id="273" r:id="rId7"/>
    <p:sldId id="274" r:id="rId8"/>
    <p:sldId id="276" r:id="rId9"/>
    <p:sldId id="302" r:id="rId10"/>
    <p:sldId id="277" r:id="rId11"/>
    <p:sldId id="278" r:id="rId12"/>
    <p:sldId id="279" r:id="rId13"/>
    <p:sldId id="280" r:id="rId14"/>
    <p:sldId id="281" r:id="rId15"/>
    <p:sldId id="291" r:id="rId16"/>
    <p:sldId id="303" r:id="rId17"/>
    <p:sldId id="298" r:id="rId18"/>
    <p:sldId id="299" r:id="rId19"/>
    <p:sldId id="300" r:id="rId20"/>
    <p:sldId id="301" r:id="rId21"/>
    <p:sldId id="283" r:id="rId22"/>
    <p:sldId id="290" r:id="rId23"/>
    <p:sldId id="295" r:id="rId24"/>
    <p:sldId id="282" r:id="rId25"/>
    <p:sldId id="284" r:id="rId26"/>
    <p:sldId id="286" r:id="rId27"/>
    <p:sldId id="297" r:id="rId28"/>
    <p:sldId id="294" r:id="rId29"/>
    <p:sldId id="304" r:id="rId30"/>
    <p:sldId id="296" r:id="rId31"/>
    <p:sldId id="293" r:id="rId32"/>
    <p:sldId id="285" r:id="rId33"/>
    <p:sldId id="289"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53A719-D597-4B0D-8FBF-5FDE84377B91}" type="doc">
      <dgm:prSet loTypeId="urn:microsoft.com/office/officeart/2005/8/layout/vList2" loCatId="list" qsTypeId="urn:microsoft.com/office/officeart/2005/8/quickstyle/simple1" qsCatId="simple" csTypeId="urn:microsoft.com/office/officeart/2005/8/colors/accent4_4" csCatId="accent4" phldr="1"/>
      <dgm:spPr/>
      <dgm:t>
        <a:bodyPr/>
        <a:lstStyle/>
        <a:p>
          <a:endParaRPr lang="en-US"/>
        </a:p>
      </dgm:t>
    </dgm:pt>
    <dgm:pt modelId="{5836F858-32B0-49ED-82C5-7FDF34B3372B}">
      <dgm:prSet phldrT="[Text]" custT="1"/>
      <dgm:spPr/>
      <dgm:t>
        <a:bodyPr/>
        <a:lstStyle/>
        <a:p>
          <a:pPr algn="just" rtl="1"/>
          <a:r>
            <a:rPr lang="fa-IR" sz="2000" dirty="0" smtClean="0">
              <a:cs typeface="Badr" pitchFamily="2" charset="-78"/>
            </a:rPr>
            <a:t>اين مفاصل با افزايش سنّ فرد با استخوان سازی تازه به هم متّصل و محو می شوند ولی متأسّفانه هنوز جدول دقيقی از زمان اين اتّصال ها ارائه نشده است. </a:t>
          </a:r>
          <a:endParaRPr lang="en-US" sz="2000" dirty="0">
            <a:cs typeface="Badr" pitchFamily="2" charset="-78"/>
          </a:endParaRPr>
        </a:p>
      </dgm:t>
    </dgm:pt>
    <dgm:pt modelId="{E8C0B8A6-BDF0-4623-95B3-299473F8A0A5}" type="parTrans" cxnId="{E888B11C-8BFC-443A-82D3-FB5380F0E66D}">
      <dgm:prSet/>
      <dgm:spPr/>
      <dgm:t>
        <a:bodyPr/>
        <a:lstStyle/>
        <a:p>
          <a:endParaRPr lang="en-US"/>
        </a:p>
      </dgm:t>
    </dgm:pt>
    <dgm:pt modelId="{4E15D2DE-F002-43F8-91D4-9754F44AC552}" type="sibTrans" cxnId="{E888B11C-8BFC-443A-82D3-FB5380F0E66D}">
      <dgm:prSet/>
      <dgm:spPr/>
      <dgm:t>
        <a:bodyPr/>
        <a:lstStyle/>
        <a:p>
          <a:endParaRPr lang="en-US"/>
        </a:p>
      </dgm:t>
    </dgm:pt>
    <dgm:pt modelId="{29859C30-6698-4B7F-AF21-AD64A72ABD79}" type="pres">
      <dgm:prSet presAssocID="{0953A719-D597-4B0D-8FBF-5FDE84377B91}" presName="linear" presStyleCnt="0">
        <dgm:presLayoutVars>
          <dgm:animLvl val="lvl"/>
          <dgm:resizeHandles val="exact"/>
        </dgm:presLayoutVars>
      </dgm:prSet>
      <dgm:spPr/>
      <dgm:t>
        <a:bodyPr/>
        <a:lstStyle/>
        <a:p>
          <a:endParaRPr lang="en-US"/>
        </a:p>
      </dgm:t>
    </dgm:pt>
    <dgm:pt modelId="{0E51122C-5486-4007-8BCB-C76982714890}" type="pres">
      <dgm:prSet presAssocID="{5836F858-32B0-49ED-82C5-7FDF34B3372B}" presName="parentText" presStyleLbl="node1" presStyleIdx="0" presStyleCnt="1">
        <dgm:presLayoutVars>
          <dgm:chMax val="0"/>
          <dgm:bulletEnabled val="1"/>
        </dgm:presLayoutVars>
      </dgm:prSet>
      <dgm:spPr/>
      <dgm:t>
        <a:bodyPr/>
        <a:lstStyle/>
        <a:p>
          <a:endParaRPr lang="en-US"/>
        </a:p>
      </dgm:t>
    </dgm:pt>
  </dgm:ptLst>
  <dgm:cxnLst>
    <dgm:cxn modelId="{E888B11C-8BFC-443A-82D3-FB5380F0E66D}" srcId="{0953A719-D597-4B0D-8FBF-5FDE84377B91}" destId="{5836F858-32B0-49ED-82C5-7FDF34B3372B}" srcOrd="0" destOrd="0" parTransId="{E8C0B8A6-BDF0-4623-95B3-299473F8A0A5}" sibTransId="{4E15D2DE-F002-43F8-91D4-9754F44AC552}"/>
    <dgm:cxn modelId="{42EA7B53-7911-4357-9D6C-349B53B37EA9}" type="presOf" srcId="{0953A719-D597-4B0D-8FBF-5FDE84377B91}" destId="{29859C30-6698-4B7F-AF21-AD64A72ABD79}" srcOrd="0" destOrd="0" presId="urn:microsoft.com/office/officeart/2005/8/layout/vList2"/>
    <dgm:cxn modelId="{14D87C48-5C27-423C-9B8B-D0EF57655623}" type="presOf" srcId="{5836F858-32B0-49ED-82C5-7FDF34B3372B}" destId="{0E51122C-5486-4007-8BCB-C76982714890}" srcOrd="0" destOrd="0" presId="urn:microsoft.com/office/officeart/2005/8/layout/vList2"/>
    <dgm:cxn modelId="{F9B89633-D21A-4407-9F4D-3FABF3013287}" type="presParOf" srcId="{29859C30-6698-4B7F-AF21-AD64A72ABD79}" destId="{0E51122C-5486-4007-8BCB-C7698271489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5FB943-1C00-41D3-B321-7147BAFE4815}" type="doc">
      <dgm:prSet loTypeId="urn:microsoft.com/office/officeart/2005/8/layout/vList2" loCatId="list" qsTypeId="urn:microsoft.com/office/officeart/2005/8/quickstyle/simple2" qsCatId="simple" csTypeId="urn:microsoft.com/office/officeart/2005/8/colors/accent0_1" csCatId="mainScheme" phldr="1"/>
      <dgm:spPr/>
      <dgm:t>
        <a:bodyPr/>
        <a:lstStyle/>
        <a:p>
          <a:endParaRPr lang="en-US"/>
        </a:p>
      </dgm:t>
    </dgm:pt>
    <dgm:pt modelId="{F90D5385-B3B8-4890-8DE9-4E3868802E37}">
      <dgm:prSet phldrT="[Text]" custT="1"/>
      <dgm:spPr/>
      <dgm:t>
        <a:bodyPr/>
        <a:lstStyle/>
        <a:p>
          <a:pPr algn="just" rtl="1"/>
          <a:r>
            <a:rPr lang="fa-IR" sz="2000" dirty="0" smtClean="0">
              <a:cs typeface="Badr" pitchFamily="2" charset="-78"/>
            </a:rPr>
            <a:t>دنده ها توسّط غضروفی طولانی به استخوان جناغ متّصل می شوند. در ابتدا محلّ اتّصال انتهای دنده به غضروف سطحی صاف دارد، امّا با افزايش سن اين سطح به تدريج خشن تر و دارای حفره می شود و سطحی کاملاً ناهموار و نامنظّم پيدا می کند.</a:t>
          </a:r>
          <a:endParaRPr lang="en-US" sz="2000" dirty="0">
            <a:cs typeface="Badr" pitchFamily="2" charset="-78"/>
          </a:endParaRPr>
        </a:p>
      </dgm:t>
    </dgm:pt>
    <dgm:pt modelId="{744EBAE9-4FA8-465C-AF43-83B01EE85386}" type="parTrans" cxnId="{014256F7-B616-4745-A554-B0FE868DC82B}">
      <dgm:prSet/>
      <dgm:spPr/>
      <dgm:t>
        <a:bodyPr/>
        <a:lstStyle/>
        <a:p>
          <a:endParaRPr lang="en-US"/>
        </a:p>
      </dgm:t>
    </dgm:pt>
    <dgm:pt modelId="{9A2BA252-DAEB-4091-97C1-A6C79F74B723}" type="sibTrans" cxnId="{014256F7-B616-4745-A554-B0FE868DC82B}">
      <dgm:prSet/>
      <dgm:spPr/>
      <dgm:t>
        <a:bodyPr/>
        <a:lstStyle/>
        <a:p>
          <a:endParaRPr lang="en-US"/>
        </a:p>
      </dgm:t>
    </dgm:pt>
    <dgm:pt modelId="{AC1B0CF3-BA33-42F2-9B19-A121B735E006}" type="pres">
      <dgm:prSet presAssocID="{105FB943-1C00-41D3-B321-7147BAFE4815}" presName="linear" presStyleCnt="0">
        <dgm:presLayoutVars>
          <dgm:animLvl val="lvl"/>
          <dgm:resizeHandles val="exact"/>
        </dgm:presLayoutVars>
      </dgm:prSet>
      <dgm:spPr/>
      <dgm:t>
        <a:bodyPr/>
        <a:lstStyle/>
        <a:p>
          <a:endParaRPr lang="en-US"/>
        </a:p>
      </dgm:t>
    </dgm:pt>
    <dgm:pt modelId="{290143BA-26CF-46CC-B736-4395DBB4FB71}" type="pres">
      <dgm:prSet presAssocID="{F90D5385-B3B8-4890-8DE9-4E3868802E37}" presName="parentText" presStyleLbl="node1" presStyleIdx="0" presStyleCnt="1">
        <dgm:presLayoutVars>
          <dgm:chMax val="0"/>
          <dgm:bulletEnabled val="1"/>
        </dgm:presLayoutVars>
      </dgm:prSet>
      <dgm:spPr/>
      <dgm:t>
        <a:bodyPr/>
        <a:lstStyle/>
        <a:p>
          <a:endParaRPr lang="en-US"/>
        </a:p>
      </dgm:t>
    </dgm:pt>
  </dgm:ptLst>
  <dgm:cxnLst>
    <dgm:cxn modelId="{8A8A6D21-14B5-457F-B3F9-672C2A3D5E50}" type="presOf" srcId="{105FB943-1C00-41D3-B321-7147BAFE4815}" destId="{AC1B0CF3-BA33-42F2-9B19-A121B735E006}" srcOrd="0" destOrd="0" presId="urn:microsoft.com/office/officeart/2005/8/layout/vList2"/>
    <dgm:cxn modelId="{014256F7-B616-4745-A554-B0FE868DC82B}" srcId="{105FB943-1C00-41D3-B321-7147BAFE4815}" destId="{F90D5385-B3B8-4890-8DE9-4E3868802E37}" srcOrd="0" destOrd="0" parTransId="{744EBAE9-4FA8-465C-AF43-83B01EE85386}" sibTransId="{9A2BA252-DAEB-4091-97C1-A6C79F74B723}"/>
    <dgm:cxn modelId="{1D005E84-F4D5-4641-B81A-6BFF786954C4}" type="presOf" srcId="{F90D5385-B3B8-4890-8DE9-4E3868802E37}" destId="{290143BA-26CF-46CC-B736-4395DBB4FB71}" srcOrd="0" destOrd="0" presId="urn:microsoft.com/office/officeart/2005/8/layout/vList2"/>
    <dgm:cxn modelId="{6B6163EA-76E5-4CEE-9E7C-613569DBABA9}" type="presParOf" srcId="{AC1B0CF3-BA33-42F2-9B19-A121B735E006}" destId="{290143BA-26CF-46CC-B736-4395DBB4FB7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A5C1423-A0C0-4551-AD56-D28B76EE203D}" type="datetimeFigureOut">
              <a:rPr lang="en-US" smtClean="0"/>
              <a:pPr/>
              <a:t>5/7/2020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9169F5-9916-4FD6-951D-E62CF44256DE}" type="slidenum">
              <a:rPr lang="en-US" smtClean="0"/>
              <a:pPr/>
              <a:t>‹#›</a:t>
            </a:fld>
            <a:endParaRPr lang="en-US"/>
          </a:p>
        </p:txBody>
      </p:sp>
    </p:spTree>
    <p:extLst>
      <p:ext uri="{BB962C8B-B14F-4D97-AF65-F5344CB8AC3E}">
        <p14:creationId xmlns:p14="http://schemas.microsoft.com/office/powerpoint/2010/main" val="42715019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6"/>
          <p:cNvSpPr>
            <a:spLocks noGrp="1" noChangeArrowheads="1"/>
          </p:cNvSpPr>
          <p:nvPr>
            <p:ph type="sldNum" sz="quarter"/>
          </p:nvPr>
        </p:nvSpPr>
        <p:spPr>
          <a:noFill/>
        </p:spPr>
        <p:txBody>
          <a:bodyPr/>
          <a:lstStyle/>
          <a:p>
            <a:fld id="{AB23D049-926F-4F23-A1EE-B60353B08298}" type="slidenum">
              <a:rPr lang="en-US" smtClean="0"/>
              <a:pPr/>
              <a:t>23</a:t>
            </a:fld>
            <a:endParaRPr lang="en-US" smtClean="0"/>
          </a:p>
        </p:txBody>
      </p:sp>
      <p:sp>
        <p:nvSpPr>
          <p:cNvPr id="55299" name="Text Box 1"/>
          <p:cNvSpPr txBox="1">
            <a:spLocks noChangeArrowheads="1"/>
          </p:cNvSpPr>
          <p:nvPr/>
        </p:nvSpPr>
        <p:spPr bwMode="auto">
          <a:xfrm>
            <a:off x="2142945" y="695134"/>
            <a:ext cx="2572110" cy="3429509"/>
          </a:xfrm>
          <a:prstGeom prst="rect">
            <a:avLst/>
          </a:prstGeom>
          <a:solidFill>
            <a:srgbClr val="FFFFFF"/>
          </a:solidFill>
          <a:ln w="9360">
            <a:solidFill>
              <a:srgbClr val="000000"/>
            </a:solidFill>
            <a:miter lim="800000"/>
            <a:headEnd/>
            <a:tailEnd/>
          </a:ln>
        </p:spPr>
        <p:txBody>
          <a:bodyPr wrap="none" lIns="80165" tIns="40083" rIns="80165" bIns="40083" anchor="ctr"/>
          <a:lstStyle/>
          <a:p>
            <a:endParaRPr lang="en-US"/>
          </a:p>
        </p:txBody>
      </p:sp>
      <p:sp>
        <p:nvSpPr>
          <p:cNvPr id="55300" name="Rectangle 2"/>
          <p:cNvSpPr>
            <a:spLocks noGrp="1" noChangeArrowheads="1"/>
          </p:cNvSpPr>
          <p:nvPr>
            <p:ph type="body"/>
          </p:nvPr>
        </p:nvSpPr>
        <p:spPr>
          <a:xfrm>
            <a:off x="685512" y="4343231"/>
            <a:ext cx="5482656" cy="4111066"/>
          </a:xfrm>
          <a:noFill/>
          <a:ln/>
        </p:spPr>
        <p:txBody>
          <a:bodyPr wrap="none" anchor="ctr"/>
          <a:lstStyle/>
          <a:p>
            <a:endParaRPr lang="en-US" smtClean="0"/>
          </a:p>
        </p:txBody>
      </p:sp>
    </p:spTree>
    <p:extLst>
      <p:ext uri="{BB962C8B-B14F-4D97-AF65-F5344CB8AC3E}">
        <p14:creationId xmlns:p14="http://schemas.microsoft.com/office/powerpoint/2010/main" val="32178313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6"/>
          <p:cNvSpPr>
            <a:spLocks noGrp="1" noChangeArrowheads="1"/>
          </p:cNvSpPr>
          <p:nvPr>
            <p:ph type="sldNum" sz="quarter"/>
          </p:nvPr>
        </p:nvSpPr>
        <p:spPr>
          <a:noFill/>
        </p:spPr>
        <p:txBody>
          <a:bodyPr/>
          <a:lstStyle/>
          <a:p>
            <a:fld id="{CA556487-82F7-4852-A531-DAD739483E0B}" type="slidenum">
              <a:rPr lang="en-US" smtClean="0"/>
              <a:pPr/>
              <a:t>28</a:t>
            </a:fld>
            <a:endParaRPr lang="en-US" smtClean="0"/>
          </a:p>
        </p:txBody>
      </p:sp>
      <p:sp>
        <p:nvSpPr>
          <p:cNvPr id="51203" name="Text Box 1"/>
          <p:cNvSpPr txBox="1">
            <a:spLocks noChangeArrowheads="1"/>
          </p:cNvSpPr>
          <p:nvPr/>
        </p:nvSpPr>
        <p:spPr bwMode="auto">
          <a:xfrm>
            <a:off x="2142945" y="695134"/>
            <a:ext cx="2572110" cy="3429509"/>
          </a:xfrm>
          <a:prstGeom prst="rect">
            <a:avLst/>
          </a:prstGeom>
          <a:solidFill>
            <a:srgbClr val="FFFFFF"/>
          </a:solidFill>
          <a:ln w="9360">
            <a:solidFill>
              <a:srgbClr val="000000"/>
            </a:solidFill>
            <a:miter lim="800000"/>
            <a:headEnd/>
            <a:tailEnd/>
          </a:ln>
        </p:spPr>
        <p:txBody>
          <a:bodyPr wrap="none" lIns="80165" tIns="40083" rIns="80165" bIns="40083" anchor="ctr"/>
          <a:lstStyle/>
          <a:p>
            <a:endParaRPr lang="en-US"/>
          </a:p>
        </p:txBody>
      </p:sp>
      <p:sp>
        <p:nvSpPr>
          <p:cNvPr id="51204" name="Rectangle 2"/>
          <p:cNvSpPr>
            <a:spLocks noGrp="1" noChangeArrowheads="1"/>
          </p:cNvSpPr>
          <p:nvPr>
            <p:ph type="body"/>
          </p:nvPr>
        </p:nvSpPr>
        <p:spPr>
          <a:xfrm>
            <a:off x="685512" y="4343231"/>
            <a:ext cx="5482656" cy="4111066"/>
          </a:xfrm>
          <a:noFill/>
          <a:ln/>
        </p:spPr>
        <p:txBody>
          <a:bodyPr wrap="none" anchor="ctr"/>
          <a:lstStyle/>
          <a:p>
            <a:endParaRPr lang="en-US" smtClean="0"/>
          </a:p>
        </p:txBody>
      </p:sp>
    </p:spTree>
    <p:extLst>
      <p:ext uri="{BB962C8B-B14F-4D97-AF65-F5344CB8AC3E}">
        <p14:creationId xmlns:p14="http://schemas.microsoft.com/office/powerpoint/2010/main" val="3645163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6"/>
          <p:cNvSpPr>
            <a:spLocks noGrp="1" noChangeArrowheads="1"/>
          </p:cNvSpPr>
          <p:nvPr>
            <p:ph type="sldNum" sz="quarter"/>
          </p:nvPr>
        </p:nvSpPr>
        <p:spPr>
          <a:noFill/>
        </p:spPr>
        <p:txBody>
          <a:bodyPr/>
          <a:lstStyle/>
          <a:p>
            <a:fld id="{976CD195-CD60-4E87-9510-D232413B9E59}" type="slidenum">
              <a:rPr lang="en-US" smtClean="0"/>
              <a:pPr/>
              <a:t>31</a:t>
            </a:fld>
            <a:endParaRPr lang="en-US" smtClean="0"/>
          </a:p>
        </p:txBody>
      </p:sp>
      <p:sp>
        <p:nvSpPr>
          <p:cNvPr id="50179" name="Text Box 1"/>
          <p:cNvSpPr txBox="1">
            <a:spLocks noChangeArrowheads="1"/>
          </p:cNvSpPr>
          <p:nvPr/>
        </p:nvSpPr>
        <p:spPr bwMode="auto">
          <a:xfrm>
            <a:off x="2142945" y="695134"/>
            <a:ext cx="2572110" cy="3429509"/>
          </a:xfrm>
          <a:prstGeom prst="rect">
            <a:avLst/>
          </a:prstGeom>
          <a:solidFill>
            <a:srgbClr val="FFFFFF"/>
          </a:solidFill>
          <a:ln w="9360">
            <a:solidFill>
              <a:srgbClr val="000000"/>
            </a:solidFill>
            <a:miter lim="800000"/>
            <a:headEnd/>
            <a:tailEnd/>
          </a:ln>
        </p:spPr>
        <p:txBody>
          <a:bodyPr wrap="none" lIns="80165" tIns="40083" rIns="80165" bIns="40083" anchor="ctr"/>
          <a:lstStyle/>
          <a:p>
            <a:endParaRPr lang="en-US"/>
          </a:p>
        </p:txBody>
      </p:sp>
      <p:sp>
        <p:nvSpPr>
          <p:cNvPr id="50180" name="Rectangle 2"/>
          <p:cNvSpPr>
            <a:spLocks noGrp="1" noChangeArrowheads="1"/>
          </p:cNvSpPr>
          <p:nvPr>
            <p:ph type="body"/>
          </p:nvPr>
        </p:nvSpPr>
        <p:spPr>
          <a:xfrm>
            <a:off x="685512" y="4343231"/>
            <a:ext cx="5482656" cy="4111066"/>
          </a:xfrm>
          <a:noFill/>
          <a:ln/>
        </p:spPr>
        <p:txBody>
          <a:bodyPr wrap="none" anchor="ctr"/>
          <a:lstStyle/>
          <a:p>
            <a:endParaRPr lang="en-US" smtClean="0"/>
          </a:p>
        </p:txBody>
      </p:sp>
    </p:spTree>
    <p:extLst>
      <p:ext uri="{BB962C8B-B14F-4D97-AF65-F5344CB8AC3E}">
        <p14:creationId xmlns:p14="http://schemas.microsoft.com/office/powerpoint/2010/main" val="3650834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5/7/2020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5/7/2020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5/7/2020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diagramLayout" Target="../diagrams/layout2.xml"/><Relationship Id="rId7" Type="http://schemas.openxmlformats.org/officeDocument/2006/relationships/image" Target="../media/image12.jpe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5645925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76200" y="685800"/>
            <a:ext cx="8991600" cy="6172200"/>
          </a:xfrm>
        </p:spPr>
        <p:style>
          <a:lnRef idx="1">
            <a:schemeClr val="accent5"/>
          </a:lnRef>
          <a:fillRef idx="2">
            <a:schemeClr val="accent5"/>
          </a:fillRef>
          <a:effectRef idx="1">
            <a:schemeClr val="accent5"/>
          </a:effectRef>
          <a:fontRef idx="minor">
            <a:schemeClr val="dk1"/>
          </a:fontRef>
        </p:style>
        <p:txBody>
          <a:bodyPr>
            <a:normAutofit/>
          </a:bodyPr>
          <a:lstStyle/>
          <a:p>
            <a:pPr algn="ctr" rtl="1">
              <a:buFont typeface="Wingdings" pitchFamily="2" charset="2"/>
              <a:buChar char="v"/>
            </a:pPr>
            <a:r>
              <a:rPr lang="fa-IR" sz="2800" dirty="0" smtClean="0">
                <a:cs typeface="B Nazanin" pitchFamily="2" charset="-78"/>
              </a:rPr>
              <a:t>تعیین سن از روی نمونه های استخوانی</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 تعیین سن در بقایای نابالغ: بر اساس الگوی رشد استخوان و رویش دندان</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تعیین سن در بقایای بالغ: بر اساس الگوی فرسایش </a:t>
            </a:r>
            <a:r>
              <a:rPr lang="en-US" dirty="0" smtClean="0">
                <a:cs typeface="B Nazanin" pitchFamily="2" charset="-78"/>
              </a:rPr>
              <a:t> Degenerative</a:t>
            </a:r>
            <a:r>
              <a:rPr lang="fa-IR" dirty="0" smtClean="0">
                <a:cs typeface="B Nazanin" pitchFamily="2" charset="-78"/>
              </a:rPr>
              <a:t>استخوان و دندان:</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762000"/>
            <a:ext cx="8991600" cy="6172200"/>
          </a:xfrm>
        </p:spPr>
        <p:style>
          <a:lnRef idx="1">
            <a:schemeClr val="accent5"/>
          </a:lnRef>
          <a:fillRef idx="2">
            <a:schemeClr val="accent5"/>
          </a:fillRef>
          <a:effectRef idx="1">
            <a:schemeClr val="accent5"/>
          </a:effectRef>
          <a:fontRef idx="minor">
            <a:schemeClr val="dk1"/>
          </a:fontRef>
        </p:style>
        <p:txBody>
          <a:bodyPr/>
          <a:lstStyle/>
          <a:p>
            <a:pPr algn="r" rtl="1">
              <a:buFont typeface="Wingdings" pitchFamily="2" charset="2"/>
              <a:buChar char="v"/>
            </a:pPr>
            <a:r>
              <a:rPr lang="fa-IR" sz="2800" dirty="0" smtClean="0">
                <a:cs typeface="B Nazanin" pitchFamily="2" charset="-78"/>
              </a:rPr>
              <a:t>الگوی رشد استخوان و رویش دندان </a:t>
            </a:r>
            <a:r>
              <a:rPr lang="fa-IR" sz="3200" dirty="0" smtClean="0">
                <a:cs typeface="B Nazanin" pitchFamily="2" charset="-78"/>
              </a:rPr>
              <a:t>در </a:t>
            </a:r>
            <a:r>
              <a:rPr lang="fa-IR" sz="3200" dirty="0" smtClean="0">
                <a:solidFill>
                  <a:srgbClr val="FF0000"/>
                </a:solidFill>
                <a:cs typeface="B Nazanin" pitchFamily="2" charset="-78"/>
              </a:rPr>
              <a:t>جنین</a:t>
            </a:r>
            <a:r>
              <a:rPr lang="fa-IR" sz="3200" dirty="0" smtClean="0">
                <a:cs typeface="B Nazanin" pitchFamily="2" charset="-78"/>
              </a:rPr>
              <a:t> </a:t>
            </a:r>
            <a:r>
              <a:rPr lang="en-US" sz="3200" dirty="0" smtClean="0">
                <a:solidFill>
                  <a:srgbClr val="FF0000"/>
                </a:solidFill>
                <a:cs typeface="B Nazanin" pitchFamily="2" charset="-78"/>
              </a:rPr>
              <a:t>Prenatal</a:t>
            </a:r>
            <a:r>
              <a:rPr lang="fa-IR" sz="3200" dirty="0" smtClean="0">
                <a:solidFill>
                  <a:srgbClr val="FF0000"/>
                </a:solidFill>
                <a:cs typeface="B Nazanin" pitchFamily="2" charset="-78"/>
              </a:rPr>
              <a:t> :</a:t>
            </a:r>
          </a:p>
          <a:p>
            <a:pPr algn="r" rtl="1"/>
            <a:endParaRPr lang="fa-IR" dirty="0" smtClean="0">
              <a:cs typeface="B Nazanin" pitchFamily="2" charset="-78"/>
            </a:endParaRPr>
          </a:p>
          <a:p>
            <a:pPr algn="r" rtl="1"/>
            <a:r>
              <a:rPr lang="fa-IR" dirty="0" smtClean="0">
                <a:cs typeface="B Nazanin" pitchFamily="2" charset="-78"/>
              </a:rPr>
              <a:t>رابطۀ میان طول استخوان های دراز با سن جنین از 27 تا 46 هفتگی:&gt;</a:t>
            </a:r>
          </a:p>
          <a:p>
            <a:pPr algn="r" rtl="1">
              <a:buFont typeface="Wingdings" pitchFamily="2" charset="2"/>
              <a:buChar char="ü"/>
            </a:pPr>
            <a:r>
              <a:rPr lang="fa-IR" dirty="0" smtClean="0">
                <a:solidFill>
                  <a:srgbClr val="FF0000"/>
                </a:solidFill>
                <a:cs typeface="B Nazanin" pitchFamily="2" charset="-78"/>
              </a:rPr>
              <a:t>تاثیر اندک عوامل خارجی بر رشد جنین در دوران بارداری نسبت به دوران پس از تولد</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sz="2800" dirty="0" smtClean="0">
                <a:cs typeface="B Nazanin" pitchFamily="2" charset="-78"/>
              </a:rPr>
              <a:t>تخمین سن در </a:t>
            </a:r>
            <a:r>
              <a:rPr lang="fa-IR" sz="2800" dirty="0" smtClean="0">
                <a:solidFill>
                  <a:srgbClr val="FF0000"/>
                </a:solidFill>
                <a:cs typeface="B Nazanin" pitchFamily="2" charset="-78"/>
              </a:rPr>
              <a:t>کودکان</a:t>
            </a:r>
            <a:r>
              <a:rPr lang="fa-IR" sz="2800" dirty="0" smtClean="0">
                <a:cs typeface="B Nazanin" pitchFamily="2" charset="-78"/>
              </a:rPr>
              <a:t> بر اساس دندان:</a:t>
            </a:r>
          </a:p>
          <a:p>
            <a:pPr algn="r" rtl="1">
              <a:buFont typeface="Wingdings" pitchFamily="2" charset="2"/>
              <a:buChar char="ü"/>
            </a:pPr>
            <a:r>
              <a:rPr lang="fa-IR" sz="2800" dirty="0" smtClean="0">
                <a:solidFill>
                  <a:srgbClr val="FF0000"/>
                </a:solidFill>
                <a:cs typeface="B Nazanin" pitchFamily="2" charset="-78"/>
              </a:rPr>
              <a:t>تاثیر عوامل بیرونی بر رشد استخوان و تاثیر اندک آن بر رشد دندان</a:t>
            </a:r>
          </a:p>
          <a:p>
            <a:pPr algn="r" rtl="1">
              <a:buFont typeface="Wingdings" pitchFamily="2" charset="2"/>
              <a:buChar char="ü"/>
            </a:pPr>
            <a:endParaRPr lang="fa-IR" sz="2800" dirty="0" smtClean="0">
              <a:solidFill>
                <a:srgbClr val="FF0000"/>
              </a:solidFill>
              <a:cs typeface="B Nazanin" pitchFamily="2" charset="-78"/>
            </a:endParaRPr>
          </a:p>
          <a:p>
            <a:pPr algn="r" rtl="1">
              <a:buFont typeface="Wingdings" pitchFamily="2" charset="2"/>
              <a:buChar char="v"/>
            </a:pPr>
            <a:r>
              <a:rPr lang="fa-IR" sz="2800" dirty="0" smtClean="0">
                <a:cs typeface="B Nazanin" pitchFamily="2" charset="-78"/>
              </a:rPr>
              <a:t>الگوی تکامل دندان: </a:t>
            </a:r>
          </a:p>
          <a:p>
            <a:pPr algn="r" rtl="1">
              <a:buNone/>
            </a:pPr>
            <a:r>
              <a:rPr lang="fa-IR" sz="2800" dirty="0" smtClean="0">
                <a:cs typeface="B Nazanin" pitchFamily="2" charset="-78"/>
              </a:rPr>
              <a:t>مرحله نخست: تشکیل دندان</a:t>
            </a:r>
          </a:p>
          <a:p>
            <a:pPr algn="r" rtl="1">
              <a:buNone/>
            </a:pPr>
            <a:r>
              <a:rPr lang="fa-IR" sz="2800" dirty="0" smtClean="0">
                <a:cs typeface="B Nazanin" pitchFamily="2" charset="-78"/>
              </a:rPr>
              <a:t>مرحله دوم: بیرون زدگی از لثه</a:t>
            </a:r>
          </a:p>
          <a:p>
            <a:pPr algn="r" rtl="1">
              <a:buNone/>
            </a:pPr>
            <a:endParaRPr lang="fa-IR" sz="2800"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p:txBody>
      </p:sp>
      <p:pic>
        <p:nvPicPr>
          <p:cNvPr id="4" name="Picture 4"/>
          <p:cNvPicPr>
            <a:picLocks noChangeAspect="1" noChangeArrowheads="1"/>
          </p:cNvPicPr>
          <p:nvPr/>
        </p:nvPicPr>
        <p:blipFill>
          <a:blip r:embed="rId2" cstate="print"/>
          <a:srcRect/>
          <a:stretch>
            <a:fillRect/>
          </a:stretch>
        </p:blipFill>
        <p:spPr bwMode="auto">
          <a:xfrm>
            <a:off x="1600200" y="186001"/>
            <a:ext cx="7086600" cy="675406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xit" presetSubtype="10" fill="hold" nodeType="clickEffect">
                                  <p:stCondLst>
                                    <p:cond delay="0"/>
                                  </p:stCondLst>
                                  <p:childTnLst>
                                    <p:animEffect transition="out" filter="checkerboard(across)">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style>
          <a:lnRef idx="1">
            <a:schemeClr val="accent5"/>
          </a:lnRef>
          <a:fillRef idx="2">
            <a:schemeClr val="accent5"/>
          </a:fillRef>
          <a:effectRef idx="1">
            <a:schemeClr val="accent5"/>
          </a:effectRef>
          <a:fontRef idx="minor">
            <a:schemeClr val="dk1"/>
          </a:fontRef>
        </p:style>
        <p:txBody>
          <a:bodyPr/>
          <a:lstStyle/>
          <a:p>
            <a:pPr algn="ctr" rtl="1">
              <a:buFont typeface="Wingdings" pitchFamily="2" charset="2"/>
              <a:buChar char="v"/>
            </a:pPr>
            <a:r>
              <a:rPr lang="fa-IR" sz="3200" dirty="0" smtClean="0">
                <a:cs typeface="B Nazanin" pitchFamily="2" charset="-78"/>
              </a:rPr>
              <a:t>تخمین سن در </a:t>
            </a:r>
            <a:r>
              <a:rPr lang="fa-IR" sz="3200" dirty="0" smtClean="0">
                <a:solidFill>
                  <a:srgbClr val="FF0000"/>
                </a:solidFill>
                <a:cs typeface="B Nazanin" pitchFamily="2" charset="-78"/>
              </a:rPr>
              <a:t>کودکان</a:t>
            </a:r>
            <a:r>
              <a:rPr lang="fa-IR" sz="3200" dirty="0" smtClean="0">
                <a:cs typeface="B Nazanin" pitchFamily="2" charset="-78"/>
              </a:rPr>
              <a:t> بر اساس دندان:</a:t>
            </a:r>
            <a:endParaRPr lang="fa-IR" sz="2400" dirty="0" smtClean="0">
              <a:solidFill>
                <a:srgbClr val="FF0000"/>
              </a:solidFill>
              <a:cs typeface="B Nazanin" pitchFamily="2" charset="-78"/>
            </a:endParaRPr>
          </a:p>
          <a:p>
            <a:pPr algn="r" rtl="1">
              <a:buFont typeface="Wingdings" pitchFamily="2" charset="2"/>
              <a:buChar char="ü"/>
            </a:pPr>
            <a:endParaRPr lang="fa-IR" sz="2400" dirty="0" smtClean="0">
              <a:solidFill>
                <a:srgbClr val="FF0000"/>
              </a:solidFill>
              <a:cs typeface="B Nazanin" pitchFamily="2" charset="-78"/>
            </a:endParaRPr>
          </a:p>
          <a:p>
            <a:pPr algn="ctr" rtl="1">
              <a:buFont typeface="Wingdings" pitchFamily="2" charset="2"/>
              <a:buChar char="v"/>
            </a:pPr>
            <a:r>
              <a:rPr lang="fa-IR" sz="2400" dirty="0" smtClean="0">
                <a:cs typeface="B Nazanin" pitchFamily="2" charset="-78"/>
              </a:rPr>
              <a:t>مدت زمان رشد دندان:</a:t>
            </a:r>
          </a:p>
          <a:p>
            <a:pPr algn="r" rtl="1">
              <a:buFont typeface="Wingdings" pitchFamily="2" charset="2"/>
              <a:buChar char="v"/>
            </a:pPr>
            <a:r>
              <a:rPr lang="fa-IR" sz="2400" dirty="0" smtClean="0">
                <a:cs typeface="B Nazanin" pitchFamily="2" charset="-78"/>
              </a:rPr>
              <a:t>دندان های شیری: </a:t>
            </a:r>
          </a:p>
          <a:p>
            <a:pPr algn="r" rtl="1">
              <a:buNone/>
            </a:pPr>
            <a:r>
              <a:rPr lang="fa-IR" sz="2400" dirty="0" smtClean="0">
                <a:cs typeface="B Nazanin" pitchFamily="2" charset="-78"/>
              </a:rPr>
              <a:t>رشد: از رحم مادر</a:t>
            </a:r>
          </a:p>
          <a:p>
            <a:pPr algn="r" rtl="1">
              <a:buNone/>
            </a:pPr>
            <a:r>
              <a:rPr lang="fa-IR" sz="2400" dirty="0" smtClean="0">
                <a:cs typeface="B Nazanin" pitchFamily="2" charset="-78"/>
              </a:rPr>
              <a:t>کامل شدن: در حدود 3 تا 4 سالگی</a:t>
            </a:r>
          </a:p>
          <a:p>
            <a:pPr algn="r" rtl="1">
              <a:buFont typeface="Wingdings" pitchFamily="2" charset="2"/>
              <a:buChar char="v"/>
            </a:pPr>
            <a:endParaRPr lang="fa-IR" sz="2400" dirty="0" smtClean="0">
              <a:cs typeface="B Nazanin" pitchFamily="2" charset="-78"/>
            </a:endParaRPr>
          </a:p>
          <a:p>
            <a:pPr algn="r" rtl="1">
              <a:buFont typeface="Wingdings" pitchFamily="2" charset="2"/>
              <a:buChar char="v"/>
            </a:pPr>
            <a:endParaRPr lang="fa-IR" sz="2400" dirty="0" smtClean="0">
              <a:cs typeface="B Nazanin" pitchFamily="2" charset="-78"/>
            </a:endParaRPr>
          </a:p>
          <a:p>
            <a:pPr algn="r" rtl="1">
              <a:buFont typeface="Wingdings" pitchFamily="2" charset="2"/>
              <a:buChar char="v"/>
            </a:pPr>
            <a:r>
              <a:rPr lang="fa-IR" sz="2400" dirty="0" smtClean="0">
                <a:cs typeface="B Nazanin" pitchFamily="2" charset="-78"/>
              </a:rPr>
              <a:t>دندانهای دایمی:</a:t>
            </a:r>
          </a:p>
          <a:p>
            <a:pPr algn="r" rtl="1">
              <a:buNone/>
            </a:pPr>
            <a:r>
              <a:rPr lang="fa-IR" sz="2400" dirty="0" smtClean="0">
                <a:cs typeface="B Nazanin" pitchFamily="2" charset="-78"/>
              </a:rPr>
              <a:t> رشد: از حوالی تولد</a:t>
            </a:r>
          </a:p>
          <a:p>
            <a:pPr algn="r" rtl="1">
              <a:buNone/>
            </a:pPr>
            <a:r>
              <a:rPr lang="fa-IR" sz="2400" dirty="0" smtClean="0">
                <a:cs typeface="B Nazanin" pitchFamily="2" charset="-78"/>
              </a:rPr>
              <a:t> کامل شدن: حدود 15 سالگی و البته مولار سوم(عقل)در 20سالگی</a:t>
            </a:r>
          </a:p>
          <a:p>
            <a:pPr algn="r" rtl="1">
              <a:buFont typeface="Wingdings" pitchFamily="2" charset="2"/>
              <a:buChar char="v"/>
            </a:pPr>
            <a:endParaRPr lang="fa-IR" sz="2400" dirty="0" smtClean="0">
              <a:cs typeface="B Nazanin" pitchFamily="2" charset="-78"/>
            </a:endParaRPr>
          </a:p>
          <a:p>
            <a:pPr algn="r" rtl="1">
              <a:buFont typeface="Wingdings" pitchFamily="2" charset="2"/>
              <a:buChar char="v"/>
            </a:pPr>
            <a:endParaRPr lang="fa-IR" sz="2400" dirty="0" smtClean="0">
              <a:cs typeface="B Nazanin" pitchFamily="2" charset="-78"/>
            </a:endParaRPr>
          </a:p>
          <a:p>
            <a:pPr algn="r" rtl="1">
              <a:buFont typeface="Wingdings" pitchFamily="2" charset="2"/>
              <a:buChar char="v"/>
            </a:pPr>
            <a:endParaRPr lang="fa-IR" sz="2400" dirty="0" smtClean="0">
              <a:cs typeface="B Nazanin" pitchFamily="2" charset="-78"/>
            </a:endParaRPr>
          </a:p>
          <a:p>
            <a:pPr algn="r" rtl="1">
              <a:buFont typeface="Wingdings" pitchFamily="2" charset="2"/>
              <a:buChar char="v"/>
            </a:pPr>
            <a:endParaRPr lang="fa-IR" sz="2400" dirty="0" smtClean="0">
              <a:cs typeface="B Nazanin"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txBody>
          <a:bodyPr/>
          <a:lstStyle/>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pic>
        <p:nvPicPr>
          <p:cNvPr id="4" name="Picture 2"/>
          <p:cNvPicPr>
            <a:picLocks noChangeAspect="1" noChangeArrowheads="1"/>
          </p:cNvPicPr>
          <p:nvPr/>
        </p:nvPicPr>
        <p:blipFill>
          <a:blip r:embed="rId2" cstate="print"/>
          <a:srcRect/>
          <a:stretch>
            <a:fillRect/>
          </a:stretch>
        </p:blipFill>
        <p:spPr bwMode="auto">
          <a:xfrm>
            <a:off x="459056" y="0"/>
            <a:ext cx="7465744" cy="6858000"/>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l="2850" t="4321" r="14109" b="3086"/>
          <a:stretch>
            <a:fillRect/>
          </a:stretch>
        </p:blipFill>
        <p:spPr bwMode="auto">
          <a:xfrm rot="5400000">
            <a:off x="1171448" y="-942848"/>
            <a:ext cx="6953504" cy="88392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76200" y="685800"/>
            <a:ext cx="8991600" cy="6172200"/>
          </a:xfrm>
        </p:spPr>
        <p:style>
          <a:lnRef idx="1">
            <a:schemeClr val="accent5"/>
          </a:lnRef>
          <a:fillRef idx="2">
            <a:schemeClr val="accent5"/>
          </a:fillRef>
          <a:effectRef idx="1">
            <a:schemeClr val="accent5"/>
          </a:effectRef>
          <a:fontRef idx="minor">
            <a:schemeClr val="dk1"/>
          </a:fontRef>
        </p:style>
        <p:txBody>
          <a:bodyPr/>
          <a:lstStyle/>
          <a:p>
            <a:pPr algn="ctr" rtl="1">
              <a:buFont typeface="Wingdings" pitchFamily="2" charset="2"/>
              <a:buChar char="v"/>
            </a:pPr>
            <a:r>
              <a:rPr lang="fa-IR" sz="2800" b="1" dirty="0" smtClean="0">
                <a:cs typeface="B Nazanin" pitchFamily="2" charset="-78"/>
              </a:rPr>
              <a:t>تخمین سن در اسکلت کودکان:</a:t>
            </a:r>
          </a:p>
          <a:p>
            <a:pPr algn="ctr" rtl="1">
              <a:buNone/>
            </a:pPr>
            <a:r>
              <a:rPr lang="fa-IR" sz="2800" b="1" dirty="0" smtClean="0">
                <a:solidFill>
                  <a:srgbClr val="FF0000"/>
                </a:solidFill>
                <a:cs typeface="B Nazanin" pitchFamily="2" charset="-78"/>
              </a:rPr>
              <a:t>استخوان</a:t>
            </a:r>
          </a:p>
          <a:p>
            <a:pPr algn="r" rtl="1">
              <a:buFont typeface="Wingdings" pitchFamily="2" charset="2"/>
              <a:buChar char="v"/>
            </a:pPr>
            <a:r>
              <a:rPr lang="fa-IR" dirty="0" smtClean="0">
                <a:cs typeface="B Nazanin" pitchFamily="2" charset="-78"/>
              </a:rPr>
              <a:t>انتهای استخوان های دراز: هنگام پایان رشد استخوان ها، صفحه های غضروفی رشد، استخوانی شده و اپیفیزها به دیافیزها می چسبند که این روند دارای الگوی منظمی است.</a:t>
            </a:r>
          </a:p>
          <a:p>
            <a:pPr algn="r" rtl="1">
              <a:buFont typeface="Wingdings" pitchFamily="2" charset="2"/>
              <a:buChar char="v"/>
            </a:pPr>
            <a:r>
              <a:rPr lang="fa-IR" dirty="0" smtClean="0">
                <a:cs typeface="B Nazanin" pitchFamily="2" charset="-78"/>
              </a:rPr>
              <a:t>مطالعات رادیولوژیک و اسکلت های جدید برای تعیین الگوی اتصال:</a:t>
            </a:r>
          </a:p>
          <a:p>
            <a:pPr algn="r" rtl="1">
              <a:buFont typeface="Wingdings" pitchFamily="2" charset="2"/>
              <a:buChar char="v"/>
            </a:pPr>
            <a:endParaRPr lang="fa-IR" dirty="0" smtClean="0">
              <a:cs typeface="B Nazanin" pitchFamily="2" charset="-78"/>
            </a:endParaRPr>
          </a:p>
          <a:p>
            <a:pPr algn="r" rtl="1">
              <a:buFont typeface="Wingdings" pitchFamily="2" charset="2"/>
              <a:buChar char="ü"/>
            </a:pPr>
            <a:r>
              <a:rPr lang="fa-IR" dirty="0" smtClean="0">
                <a:cs typeface="B Nazanin" pitchFamily="2" charset="-78"/>
              </a:rPr>
              <a:t>سوء تغذیه و طولانی تر شدن دورۀ رشد:</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txBody>
          <a:bodyPr/>
          <a:lstStyle/>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pic>
        <p:nvPicPr>
          <p:cNvPr id="2050" name="Picture 2"/>
          <p:cNvPicPr>
            <a:picLocks noChangeAspect="1" noChangeArrowheads="1"/>
          </p:cNvPicPr>
          <p:nvPr/>
        </p:nvPicPr>
        <p:blipFill>
          <a:blip r:embed="rId2" cstate="print"/>
          <a:srcRect t="4790" r="545"/>
          <a:stretch>
            <a:fillRect/>
          </a:stretch>
        </p:blipFill>
        <p:spPr bwMode="auto">
          <a:xfrm>
            <a:off x="1371600" y="-1"/>
            <a:ext cx="5867400" cy="682206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Mummy5.jpg"/>
          <p:cNvPicPr>
            <a:picLocks noChangeAspect="1"/>
          </p:cNvPicPr>
          <p:nvPr/>
        </p:nvPicPr>
        <p:blipFill>
          <a:blip r:embed="rId2"/>
          <a:stretch>
            <a:fillRect/>
          </a:stretch>
        </p:blipFill>
        <p:spPr>
          <a:xfrm>
            <a:off x="2219278" y="12289"/>
            <a:ext cx="5131286" cy="68457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619599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txBody>
          <a:bodyPr/>
          <a:lstStyle/>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pic>
        <p:nvPicPr>
          <p:cNvPr id="3074" name="Picture 2"/>
          <p:cNvPicPr>
            <a:picLocks noChangeAspect="1" noChangeArrowheads="1"/>
          </p:cNvPicPr>
          <p:nvPr/>
        </p:nvPicPr>
        <p:blipFill>
          <a:blip r:embed="rId2" cstate="print"/>
          <a:srcRect/>
          <a:stretch>
            <a:fillRect/>
          </a:stretch>
        </p:blipFill>
        <p:spPr bwMode="auto">
          <a:xfrm>
            <a:off x="1295400" y="0"/>
            <a:ext cx="5943600" cy="685010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txBody>
          <a:bodyPr/>
          <a:lstStyle/>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pic>
        <p:nvPicPr>
          <p:cNvPr id="4098" name="Picture 2"/>
          <p:cNvPicPr>
            <a:picLocks noChangeAspect="1" noChangeArrowheads="1"/>
          </p:cNvPicPr>
          <p:nvPr/>
        </p:nvPicPr>
        <p:blipFill>
          <a:blip r:embed="rId2" cstate="print"/>
          <a:srcRect/>
          <a:stretch>
            <a:fillRect/>
          </a:stretch>
        </p:blipFill>
        <p:spPr bwMode="auto">
          <a:xfrm>
            <a:off x="1981200" y="-4916"/>
            <a:ext cx="5867399" cy="691273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style>
          <a:lnRef idx="1">
            <a:schemeClr val="accent5"/>
          </a:lnRef>
          <a:fillRef idx="2">
            <a:schemeClr val="accent5"/>
          </a:fillRef>
          <a:effectRef idx="1">
            <a:schemeClr val="accent5"/>
          </a:effectRef>
          <a:fontRef idx="minor">
            <a:schemeClr val="dk1"/>
          </a:fontRef>
        </p:style>
        <p:txBody>
          <a:bodyPr/>
          <a:lstStyle/>
          <a:p>
            <a:pPr algn="ctr" rtl="1">
              <a:buFont typeface="Wingdings" pitchFamily="2" charset="2"/>
              <a:buChar char="v"/>
            </a:pPr>
            <a:r>
              <a:rPr lang="fa-IR" sz="2800" b="1" dirty="0" smtClean="0">
                <a:cs typeface="B Nazanin" pitchFamily="2" charset="-78"/>
              </a:rPr>
              <a:t>تعیین سن در اسکلت </a:t>
            </a:r>
            <a:r>
              <a:rPr lang="fa-IR" sz="2800" b="1" dirty="0" smtClean="0">
                <a:solidFill>
                  <a:srgbClr val="FF0000"/>
                </a:solidFill>
                <a:cs typeface="B Nazanin" pitchFamily="2" charset="-78"/>
              </a:rPr>
              <a:t>بالغین</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یکی از مشکلات اصلی استخوان شناسی کم دقت تر بودن تعیین سن در افراد بالغ:</a:t>
            </a:r>
            <a:r>
              <a:rPr lang="en-US" dirty="0" smtClean="0">
                <a:cs typeface="B Nazanin" pitchFamily="2" charset="-78"/>
              </a:rPr>
              <a:t> </a:t>
            </a:r>
            <a:r>
              <a:rPr lang="fa-IR" dirty="0" smtClean="0">
                <a:cs typeface="B Nazanin" pitchFamily="2" charset="-78"/>
              </a:rPr>
              <a:t>تاثیر عوامل مختلف در پیر شدن و تخریب استخوان</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ü"/>
            </a:pPr>
            <a:r>
              <a:rPr lang="fa-IR" dirty="0" smtClean="0">
                <a:solidFill>
                  <a:srgbClr val="FF0000"/>
                </a:solidFill>
                <a:cs typeface="B Nazanin" pitchFamily="2" charset="-78"/>
              </a:rPr>
              <a:t>دقت تخمین سن دست کم 1سال در افراد نا بالغ و 10 سال در افراد بالغ</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4800600" y="0"/>
            <a:ext cx="4191000" cy="6858000"/>
          </a:xfrm>
        </p:spPr>
        <p:style>
          <a:lnRef idx="1">
            <a:schemeClr val="accent5"/>
          </a:lnRef>
          <a:fillRef idx="2">
            <a:schemeClr val="accent5"/>
          </a:fillRef>
          <a:effectRef idx="1">
            <a:schemeClr val="accent5"/>
          </a:effectRef>
          <a:fontRef idx="minor">
            <a:schemeClr val="dk1"/>
          </a:fontRef>
        </p:style>
        <p:txBody>
          <a:bodyPr>
            <a:normAutofit/>
          </a:bodyPr>
          <a:lstStyle/>
          <a:p>
            <a:pPr algn="ctr" rtl="1">
              <a:buFont typeface="Wingdings" pitchFamily="2" charset="2"/>
              <a:buChar char="v"/>
            </a:pPr>
            <a:r>
              <a:rPr lang="fa-IR" b="1" dirty="0" smtClean="0">
                <a:cs typeface="B Nazanin" pitchFamily="2" charset="-78"/>
              </a:rPr>
              <a:t>روش ها تخمین سن در </a:t>
            </a:r>
            <a:r>
              <a:rPr lang="fa-IR" b="1" dirty="0" smtClean="0">
                <a:solidFill>
                  <a:srgbClr val="FF0000"/>
                </a:solidFill>
                <a:cs typeface="B Nazanin" pitchFamily="2" charset="-78"/>
              </a:rPr>
              <a:t>بزرگسالان</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1- بررسی تغییرات ریختاری در برخی از مفاصل که حرکت بین استخوان ها در این مناطق محدود بوده یا وجود ندارد:</a:t>
            </a:r>
          </a:p>
          <a:p>
            <a:pPr algn="r" rtl="1">
              <a:buNone/>
            </a:pPr>
            <a:endParaRPr lang="fa-IR" dirty="0" smtClean="0">
              <a:cs typeface="B Nazanin" pitchFamily="2" charset="-78"/>
            </a:endParaRPr>
          </a:p>
          <a:p>
            <a:pPr algn="r" rtl="1">
              <a:buFont typeface="Wingdings" pitchFamily="2" charset="2"/>
              <a:buChar char="v"/>
            </a:pPr>
            <a:r>
              <a:rPr lang="fa-IR" dirty="0" smtClean="0">
                <a:cs typeface="B Nazanin" pitchFamily="2" charset="-78"/>
              </a:rPr>
              <a:t>2- بررسی ساختمان استخوان ها:</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3- بررسی دندان ها:</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pic>
        <p:nvPicPr>
          <p:cNvPr id="1027" name="Picture 3"/>
          <p:cNvPicPr>
            <a:picLocks noChangeAspect="1" noChangeArrowheads="1"/>
          </p:cNvPicPr>
          <p:nvPr/>
        </p:nvPicPr>
        <p:blipFill>
          <a:blip r:embed="rId2" cstate="print"/>
          <a:srcRect/>
          <a:stretch>
            <a:fillRect/>
          </a:stretch>
        </p:blipFill>
        <p:spPr bwMode="auto">
          <a:xfrm>
            <a:off x="76200" y="0"/>
            <a:ext cx="4648200"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style>
          <a:lnRef idx="1">
            <a:schemeClr val="accent5"/>
          </a:lnRef>
          <a:fillRef idx="2">
            <a:schemeClr val="accent5"/>
          </a:fillRef>
          <a:effectRef idx="1">
            <a:schemeClr val="accent5"/>
          </a:effectRef>
          <a:fontRef idx="minor">
            <a:schemeClr val="dk1"/>
          </a:fontRef>
        </p:style>
        <p:txBody>
          <a:bodyPr/>
          <a:lstStyle/>
          <a:p>
            <a:pPr algn="r" rtl="1">
              <a:buFont typeface="Wingdings" pitchFamily="2" charset="2"/>
              <a:buChar char="v"/>
            </a:pPr>
            <a:endParaRPr lang="fa-IR" dirty="0" smtClean="0">
              <a:cs typeface="B Nazanin" pitchFamily="2" charset="-78"/>
            </a:endParaRPr>
          </a:p>
          <a:p>
            <a:pPr algn="ctr" rtl="1">
              <a:buNone/>
            </a:pPr>
            <a:r>
              <a:rPr lang="fa-IR" sz="2800" b="1" dirty="0" smtClean="0">
                <a:cs typeface="B Nazanin" pitchFamily="2" charset="-78"/>
              </a:rPr>
              <a:t> بررسی تغییرات ریختاری در برخی از مفاصل که حرکت بین استخوان ها در این مناطق محدود بوده یا وجود ندارد:</a:t>
            </a:r>
          </a:p>
          <a:p>
            <a:pPr algn="r" rtl="1">
              <a:buFont typeface="Wingdings" pitchFamily="2" charset="2"/>
              <a:buChar char="v"/>
            </a:pPr>
            <a:r>
              <a:rPr lang="fa-IR" dirty="0" smtClean="0">
                <a:cs typeface="B Nazanin" pitchFamily="2" charset="-78"/>
              </a:rPr>
              <a:t>1- بسته شدن سچورهای جمجمه:</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2- شکل انتهای دنده ها: </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3- سطح مفصلی استخوان های ایلئوم و ساکروم(خاجی):</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4- ریخت شناسی سمفیز پوبیس:</a:t>
            </a:r>
          </a:p>
          <a:p>
            <a:pPr algn="r" rtl="1">
              <a:buFont typeface="Wingdings" pitchFamily="2" charset="2"/>
              <a:buChar char="v"/>
            </a:pPr>
            <a:endParaRPr lang="fa-IR" dirty="0" smtClean="0">
              <a:cs typeface="B Nazanin"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style>
          <a:lnRef idx="1">
            <a:schemeClr val="accent5"/>
          </a:lnRef>
          <a:fillRef idx="2">
            <a:schemeClr val="accent5"/>
          </a:fillRef>
          <a:effectRef idx="1">
            <a:schemeClr val="accent5"/>
          </a:effectRef>
          <a:fontRef idx="minor">
            <a:schemeClr val="dk1"/>
          </a:fontRef>
        </p:style>
        <p:txBody>
          <a:bodyPr/>
          <a:lstStyle/>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pic>
        <p:nvPicPr>
          <p:cNvPr id="4" name="Picture 1"/>
          <p:cNvPicPr>
            <a:picLocks noChangeAspect="1" noChangeArrowheads="1"/>
          </p:cNvPicPr>
          <p:nvPr/>
        </p:nvPicPr>
        <p:blipFill>
          <a:blip r:embed="rId2" cstate="print"/>
          <a:srcRect/>
          <a:stretch>
            <a:fillRect/>
          </a:stretch>
        </p:blipFill>
        <p:spPr bwMode="auto">
          <a:xfrm>
            <a:off x="-1588" y="0"/>
            <a:ext cx="10080626" cy="7559675"/>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62600" y="304800"/>
            <a:ext cx="3361818" cy="400110"/>
          </a:xfrm>
          <a:prstGeom prst="rect">
            <a:avLst/>
          </a:prstGeom>
        </p:spPr>
        <p:txBody>
          <a:bodyPr wrap="none">
            <a:spAutoFit/>
          </a:bodyPr>
          <a:lstStyle/>
          <a:p>
            <a:r>
              <a:rPr lang="fa-IR" sz="2000" b="1" dirty="0" smtClean="0">
                <a:cs typeface="Badr" pitchFamily="2" charset="-78"/>
              </a:rPr>
              <a:t>ب) بسته شدن مفاصل غير متحرّک جمجمه </a:t>
            </a:r>
            <a:endParaRPr lang="en-US" sz="2000" b="1" dirty="0">
              <a:cs typeface="Badr" pitchFamily="2" charset="-78"/>
            </a:endParaRPr>
          </a:p>
        </p:txBody>
      </p:sp>
      <p:graphicFrame>
        <p:nvGraphicFramePr>
          <p:cNvPr id="3" name="Diagram 2"/>
          <p:cNvGraphicFramePr/>
          <p:nvPr/>
        </p:nvGraphicFramePr>
        <p:xfrm>
          <a:off x="228600" y="990600"/>
          <a:ext cx="8610600" cy="111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7650" name="Picture 2" descr="sk_3a"/>
          <p:cNvPicPr>
            <a:picLocks noChangeAspect="1" noChangeArrowheads="1"/>
          </p:cNvPicPr>
          <p:nvPr/>
        </p:nvPicPr>
        <p:blipFill>
          <a:blip r:embed="rId7"/>
          <a:srcRect/>
          <a:stretch>
            <a:fillRect/>
          </a:stretch>
        </p:blipFill>
        <p:spPr bwMode="auto">
          <a:xfrm>
            <a:off x="2819400" y="2362200"/>
            <a:ext cx="4040651" cy="4191001"/>
          </a:xfrm>
          <a:prstGeom prst="rect">
            <a:avLst/>
          </a:prstGeom>
          <a:noFill/>
          <a:ln w="9525">
            <a:noFill/>
            <a:miter lim="800000"/>
            <a:headEnd/>
            <a:tailEnd/>
          </a:ln>
        </p:spPr>
      </p:pic>
    </p:spTree>
    <p:extLst>
      <p:ext uri="{BB962C8B-B14F-4D97-AF65-F5344CB8AC3E}">
        <p14:creationId xmlns:p14="http://schemas.microsoft.com/office/powerpoint/2010/main" val="2573355454"/>
      </p:ext>
    </p:extLst>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6324600" y="228600"/>
            <a:ext cx="259080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000" b="1" i="0" strike="noStrike" cap="none" normalizeH="0" baseline="0" dirty="0" smtClean="0">
                <a:ln>
                  <a:noFill/>
                </a:ln>
                <a:solidFill>
                  <a:schemeClr val="tx1"/>
                </a:solidFill>
                <a:effectLst/>
                <a:latin typeface="Arial" pitchFamily="34" charset="0"/>
                <a:ea typeface="Times New Roman" pitchFamily="18" charset="0"/>
                <a:cs typeface="Badr" pitchFamily="2" charset="-78"/>
              </a:rPr>
              <a:t> شکل انتهای دنده ها </a:t>
            </a:r>
            <a:endParaRPr kumimoji="0" lang="fa-IR" sz="2000" b="1" i="0" strike="noStrike" cap="none" normalizeH="0" baseline="0" dirty="0" smtClean="0">
              <a:ln>
                <a:noFill/>
              </a:ln>
              <a:solidFill>
                <a:schemeClr val="tx1"/>
              </a:solidFill>
              <a:effectLst/>
              <a:latin typeface="Arial" pitchFamily="34" charset="0"/>
              <a:cs typeface="Badr" pitchFamily="2" charset="-78"/>
            </a:endParaRPr>
          </a:p>
        </p:txBody>
      </p:sp>
      <p:graphicFrame>
        <p:nvGraphicFramePr>
          <p:cNvPr id="3" name="Diagram 2"/>
          <p:cNvGraphicFramePr/>
          <p:nvPr/>
        </p:nvGraphicFramePr>
        <p:xfrm>
          <a:off x="304800" y="685800"/>
          <a:ext cx="8610600" cy="187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RIBS.jpg"/>
          <p:cNvPicPr>
            <a:picLocks noChangeAspect="1"/>
          </p:cNvPicPr>
          <p:nvPr/>
        </p:nvPicPr>
        <p:blipFill>
          <a:blip r:embed="rId7"/>
          <a:stretch>
            <a:fillRect/>
          </a:stretch>
        </p:blipFill>
        <p:spPr>
          <a:xfrm>
            <a:off x="990600" y="2819399"/>
            <a:ext cx="3200400" cy="33673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descr="11b.gif"/>
          <p:cNvPicPr>
            <a:picLocks noChangeAspect="1"/>
          </p:cNvPicPr>
          <p:nvPr/>
        </p:nvPicPr>
        <p:blipFill>
          <a:blip r:embed="rId8"/>
          <a:stretch>
            <a:fillRect/>
          </a:stretch>
        </p:blipFill>
        <p:spPr>
          <a:xfrm>
            <a:off x="4572000" y="2819400"/>
            <a:ext cx="3429000" cy="33228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725153818"/>
      </p:ext>
    </p:extLst>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txBody>
          <a:bodyPr/>
          <a:lstStyle/>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pic>
        <p:nvPicPr>
          <p:cNvPr id="4099" name="Picture 3"/>
          <p:cNvPicPr>
            <a:picLocks noChangeAspect="1" noChangeArrowheads="1"/>
          </p:cNvPicPr>
          <p:nvPr/>
        </p:nvPicPr>
        <p:blipFill>
          <a:blip r:embed="rId2"/>
          <a:srcRect l="3808" t="5956" r="8619" b="61714"/>
          <a:stretch>
            <a:fillRect/>
          </a:stretch>
        </p:blipFill>
        <p:spPr bwMode="auto">
          <a:xfrm>
            <a:off x="1905000" y="533400"/>
            <a:ext cx="5410200" cy="2979530"/>
          </a:xfrm>
          <a:prstGeom prst="rect">
            <a:avLst/>
          </a:prstGeom>
          <a:noFill/>
          <a:ln w="9525">
            <a:noFill/>
            <a:miter lim="800000"/>
            <a:headEnd/>
            <a:tailEnd/>
          </a:ln>
          <a:effectLst/>
        </p:spPr>
      </p:pic>
      <p:pic>
        <p:nvPicPr>
          <p:cNvPr id="4100" name="Picture 4"/>
          <p:cNvPicPr>
            <a:picLocks noChangeAspect="1" noChangeArrowheads="1"/>
          </p:cNvPicPr>
          <p:nvPr/>
        </p:nvPicPr>
        <p:blipFill>
          <a:blip r:embed="rId2"/>
          <a:srcRect l="6601" t="55753" r="10231" b="9734"/>
          <a:stretch>
            <a:fillRect/>
          </a:stretch>
        </p:blipFill>
        <p:spPr bwMode="auto">
          <a:xfrm>
            <a:off x="1981199" y="3581400"/>
            <a:ext cx="5292969" cy="3276600"/>
          </a:xfrm>
          <a:prstGeom prst="rect">
            <a:avLst/>
          </a:prstGeom>
          <a:noFill/>
          <a:ln w="9525">
            <a:noFill/>
            <a:miter lim="800000"/>
            <a:headEnd/>
            <a:tailEnd/>
          </a:ln>
          <a:effectLst/>
        </p:spPr>
      </p:pic>
    </p:spTree>
    <p:extLst>
      <p:ext uri="{BB962C8B-B14F-4D97-AF65-F5344CB8AC3E}">
        <p14:creationId xmlns:p14="http://schemas.microsoft.com/office/powerpoint/2010/main" val="36508827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le_vs_female_pelvis_LT.png"/>
          <p:cNvPicPr>
            <a:picLocks noChangeAspect="1"/>
          </p:cNvPicPr>
          <p:nvPr/>
        </p:nvPicPr>
        <p:blipFill>
          <a:blip r:embed="rId2"/>
          <a:stretch>
            <a:fillRect/>
          </a:stretch>
        </p:blipFill>
        <p:spPr>
          <a:xfrm>
            <a:off x="17206" y="1066800"/>
            <a:ext cx="9144310" cy="4648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72416237"/>
      </p:ext>
    </p:extLst>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434679_com_img_1214_foetus.jpg"/>
          <p:cNvPicPr>
            <a:picLocks noGrp="1" noChangeAspect="1"/>
          </p:cNvPicPr>
          <p:nvPr>
            <p:ph idx="1"/>
          </p:nvPr>
        </p:nvPicPr>
        <p:blipFill>
          <a:blip r:embed="rId2"/>
          <a:stretch>
            <a:fillRect/>
          </a:stretch>
        </p:blipFill>
        <p:spPr>
          <a:xfrm>
            <a:off x="762000" y="1066800"/>
            <a:ext cx="7891632" cy="5257800"/>
          </a:xfrm>
          <a:prstGeom prst="rect">
            <a:avLst/>
          </a:prstGeom>
        </p:spPr>
      </p:pic>
    </p:spTree>
    <p:extLst>
      <p:ext uri="{BB962C8B-B14F-4D97-AF65-F5344CB8AC3E}">
        <p14:creationId xmlns:p14="http://schemas.microsoft.com/office/powerpoint/2010/main" val="852486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style>
          <a:lnRef idx="1">
            <a:schemeClr val="accent5"/>
          </a:lnRef>
          <a:fillRef idx="2">
            <a:schemeClr val="accent5"/>
          </a:fillRef>
          <a:effectRef idx="1">
            <a:schemeClr val="accent5"/>
          </a:effectRef>
          <a:fontRef idx="minor">
            <a:schemeClr val="dk1"/>
          </a:fontRef>
        </p:style>
        <p:txBody>
          <a:bodyPr/>
          <a:lstStyle/>
          <a:p>
            <a:pPr algn="ctr" rtl="1">
              <a:buFont typeface="Wingdings" pitchFamily="2" charset="2"/>
              <a:buChar char="v"/>
            </a:pPr>
            <a:r>
              <a:rPr lang="fa-IR" dirty="0" smtClean="0">
                <a:cs typeface="B Nazanin" pitchFamily="2" charset="-78"/>
              </a:rPr>
              <a:t> </a:t>
            </a:r>
            <a:r>
              <a:rPr lang="fa-IR" sz="2800" b="1" dirty="0" smtClean="0">
                <a:cs typeface="B Nazanin" pitchFamily="2" charset="-78"/>
              </a:rPr>
              <a:t>بررسی سمفیز پوبیس برای تعیین سن</a:t>
            </a: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pic>
        <p:nvPicPr>
          <p:cNvPr id="4" name="Picture 2"/>
          <p:cNvPicPr>
            <a:picLocks noChangeAspect="1" noChangeArrowheads="1"/>
          </p:cNvPicPr>
          <p:nvPr/>
        </p:nvPicPr>
        <p:blipFill>
          <a:blip r:embed="rId2" cstate="print"/>
          <a:srcRect/>
          <a:stretch>
            <a:fillRect/>
          </a:stretch>
        </p:blipFill>
        <p:spPr bwMode="auto">
          <a:xfrm>
            <a:off x="0" y="1447800"/>
            <a:ext cx="5726113" cy="4989512"/>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style>
          <a:lnRef idx="1">
            <a:schemeClr val="accent5"/>
          </a:lnRef>
          <a:fillRef idx="2">
            <a:schemeClr val="accent5"/>
          </a:fillRef>
          <a:effectRef idx="1">
            <a:schemeClr val="accent5"/>
          </a:effectRef>
          <a:fontRef idx="minor">
            <a:schemeClr val="dk1"/>
          </a:fontRef>
        </p:style>
        <p:txBody>
          <a:bodyPr/>
          <a:lstStyle/>
          <a:p>
            <a:pPr algn="ctr" rtl="1">
              <a:buNone/>
            </a:pPr>
            <a:endParaRPr lang="fa-IR" sz="3200" dirty="0" smtClean="0">
              <a:cs typeface="B Nazanin" pitchFamily="2" charset="-78"/>
            </a:endParaRPr>
          </a:p>
          <a:p>
            <a:pPr algn="ctr" rtl="1">
              <a:buNone/>
            </a:pPr>
            <a:r>
              <a:rPr lang="fa-IR" sz="3200" dirty="0" smtClean="0">
                <a:cs typeface="B Nazanin" pitchFamily="2" charset="-78"/>
              </a:rPr>
              <a:t> بررسی ساختمان استخوان ها:</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1- بررسی ساختمان ذره بینی استخوان: </a:t>
            </a:r>
            <a:r>
              <a:rPr lang="fa-IR" sz="2000" dirty="0" smtClean="0">
                <a:cs typeface="B Nazanin" pitchFamily="2" charset="-78"/>
              </a:rPr>
              <a:t>تهیۀ مقطع ظریفی از استخوان و بررسی تراکم استئون ها</a:t>
            </a: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2-روش ترکیبی: استخوان سر فمور و هومروس به همراه سمفیز پوبیس و بسته شدن سوچورهای جمجمه</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p:cNvPicPr>
            <a:picLocks noChangeAspect="1" noChangeArrowheads="1"/>
          </p:cNvPicPr>
          <p:nvPr/>
        </p:nvPicPr>
        <p:blipFill>
          <a:blip r:embed="rId3" cstate="print"/>
          <a:srcRect/>
          <a:stretch>
            <a:fillRect/>
          </a:stretch>
        </p:blipFill>
        <p:spPr bwMode="auto">
          <a:xfrm>
            <a:off x="468000" y="-27363"/>
            <a:ext cx="8028000" cy="6885363"/>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76200" y="685800"/>
            <a:ext cx="8991600" cy="6172200"/>
          </a:xfrm>
        </p:spPr>
        <p:style>
          <a:lnRef idx="1">
            <a:schemeClr val="accent5"/>
          </a:lnRef>
          <a:fillRef idx="2">
            <a:schemeClr val="accent5"/>
          </a:fillRef>
          <a:effectRef idx="1">
            <a:schemeClr val="accent5"/>
          </a:effectRef>
          <a:fontRef idx="minor">
            <a:schemeClr val="dk1"/>
          </a:fontRef>
        </p:style>
        <p:txBody>
          <a:bodyPr/>
          <a:lstStyle/>
          <a:p>
            <a:pPr algn="ctr" rtl="1">
              <a:buFont typeface="Wingdings" pitchFamily="2" charset="2"/>
              <a:buChar char="v"/>
            </a:pPr>
            <a:r>
              <a:rPr lang="fa-IR" sz="2800" b="1" dirty="0" smtClean="0">
                <a:cs typeface="B Nazanin" pitchFamily="2" charset="-78"/>
              </a:rPr>
              <a:t>بررسی دندان ها:</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1- ساییدگی دندان:</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2- بررسی سیمان دندان: </a:t>
            </a:r>
            <a:r>
              <a:rPr lang="fa-IR" sz="2200" dirty="0" smtClean="0">
                <a:cs typeface="B Nazanin" pitchFamily="2" charset="-78"/>
              </a:rPr>
              <a:t>بررسی لایه های سیمان روی ریشۀ دندان</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3-ساختمان میکروسکوپی دندان: </a:t>
            </a:r>
            <a:r>
              <a:rPr lang="fa-IR" sz="2200" dirty="0" smtClean="0">
                <a:cs typeface="B Nazanin" pitchFamily="2" charset="-78"/>
              </a:rPr>
              <a:t>تهیۀ مقطع ریشه دندان و بررسی شفافیت ریشه دندان در زیر میکروسکوپ و همچنین رسوب دنتین یا عاج ثانویه</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style>
          <a:lnRef idx="1">
            <a:schemeClr val="accent5"/>
          </a:lnRef>
          <a:fillRef idx="2">
            <a:schemeClr val="accent5"/>
          </a:fillRef>
          <a:effectRef idx="1">
            <a:schemeClr val="accent5"/>
          </a:effectRef>
          <a:fontRef idx="minor">
            <a:schemeClr val="dk1"/>
          </a:fontRef>
        </p:style>
        <p:txBody>
          <a:bodyPr/>
          <a:lstStyle/>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pic>
        <p:nvPicPr>
          <p:cNvPr id="1026" name="Picture 2"/>
          <p:cNvPicPr>
            <a:picLocks noChangeAspect="1" noChangeArrowheads="1"/>
          </p:cNvPicPr>
          <p:nvPr/>
        </p:nvPicPr>
        <p:blipFill>
          <a:blip r:embed="rId2" cstate="print"/>
          <a:srcRect/>
          <a:stretch>
            <a:fillRect/>
          </a:stretch>
        </p:blipFill>
        <p:spPr bwMode="auto">
          <a:xfrm rot="5400000">
            <a:off x="1662111" y="-823912"/>
            <a:ext cx="5819775" cy="9144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style>
          <a:lnRef idx="1">
            <a:schemeClr val="accent5"/>
          </a:lnRef>
          <a:fillRef idx="2">
            <a:schemeClr val="accent5"/>
          </a:fillRef>
          <a:effectRef idx="1">
            <a:schemeClr val="accent5"/>
          </a:effectRef>
          <a:fontRef idx="minor">
            <a:schemeClr val="dk1"/>
          </a:fontRef>
        </p:style>
        <p:txBody>
          <a:bodyPr/>
          <a:lstStyle/>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خوراک و فرسایش دندان: </a:t>
            </a:r>
          </a:p>
          <a:p>
            <a:pPr algn="r" rtl="1">
              <a:buFont typeface="Wingdings" pitchFamily="2" charset="2"/>
              <a:buChar char="v"/>
            </a:pPr>
            <a:r>
              <a:rPr lang="fa-IR" dirty="0" smtClean="0">
                <a:solidFill>
                  <a:srgbClr val="FF0000"/>
                </a:solidFill>
                <a:cs typeface="B Nazanin" pitchFamily="2" charset="-78"/>
              </a:rPr>
              <a:t>نکات قابل توجه</a:t>
            </a:r>
            <a:r>
              <a:rPr lang="fa-IR" dirty="0" smtClean="0">
                <a:cs typeface="B Nazanin" pitchFamily="2" charset="-78"/>
              </a:rPr>
              <a:t>:</a:t>
            </a:r>
          </a:p>
          <a:p>
            <a:pPr algn="r" rtl="1">
              <a:buFont typeface="Wingdings" pitchFamily="2" charset="2"/>
              <a:buChar char="ü"/>
            </a:pPr>
            <a:r>
              <a:rPr lang="fa-IR" dirty="0" smtClean="0">
                <a:cs typeface="B Nazanin" pitchFamily="2" charset="-78"/>
              </a:rPr>
              <a:t>تفاوت در میزان سطوح فرسایش در جوامع غربی و غیر غربی </a:t>
            </a:r>
          </a:p>
          <a:p>
            <a:pPr algn="r" rtl="1">
              <a:buFont typeface="Wingdings" pitchFamily="2" charset="2"/>
              <a:buChar char="ü"/>
            </a:pPr>
            <a:r>
              <a:rPr lang="fa-IR" dirty="0" smtClean="0">
                <a:cs typeface="B Nazanin" pitchFamily="2" charset="-78"/>
              </a:rPr>
              <a:t>تفاوت در جوامع امروزی و گذشته </a:t>
            </a:r>
          </a:p>
          <a:p>
            <a:pPr algn="r" rtl="1">
              <a:buFont typeface="Wingdings" pitchFamily="2" charset="2"/>
              <a:buChar char="ü"/>
            </a:pPr>
            <a:r>
              <a:rPr lang="fa-IR" dirty="0" smtClean="0">
                <a:cs typeface="B Nazanin" pitchFamily="2" charset="-78"/>
              </a:rPr>
              <a:t>براکسیسم</a:t>
            </a:r>
            <a:r>
              <a:rPr lang="en-US" dirty="0" smtClean="0">
                <a:cs typeface="B Nazanin" pitchFamily="2" charset="-78"/>
              </a:rPr>
              <a:t> </a:t>
            </a:r>
            <a:r>
              <a:rPr lang="en-US" dirty="0" err="1" smtClean="0">
                <a:cs typeface="B Nazanin" pitchFamily="2" charset="-78"/>
              </a:rPr>
              <a:t>bruxism</a:t>
            </a:r>
            <a:endParaRPr lang="fa-IR" dirty="0" smtClean="0">
              <a:cs typeface="B Nazanin" pitchFamily="2" charset="-78"/>
            </a:endParaRPr>
          </a:p>
          <a:p>
            <a:pPr algn="r" rtl="1">
              <a:buFont typeface="Wingdings" pitchFamily="2" charset="2"/>
              <a:buChar char="ü"/>
            </a:pPr>
            <a:endParaRPr lang="fa-IR" dirty="0" smtClean="0">
              <a:cs typeface="B Nazanin" pitchFamily="2" charset="-78"/>
            </a:endParaRPr>
          </a:p>
          <a:p>
            <a:pPr algn="r" rtl="1">
              <a:buFont typeface="Wingdings" pitchFamily="2" charset="2"/>
              <a:buChar char="v"/>
            </a:pPr>
            <a:r>
              <a:rPr lang="fa-IR" dirty="0" smtClean="0">
                <a:cs typeface="B Nazanin" pitchFamily="2" charset="-78"/>
              </a:rPr>
              <a:t>ضریب ارتباط سن فرد با ساییدگی دندان آسیای نخست: 0/9تا 0/8</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srcRect/>
          <a:stretch>
            <a:fillRect/>
          </a:stretch>
        </p:blipFill>
        <p:spPr bwMode="auto">
          <a:xfrm rot="5400000">
            <a:off x="1851836" y="-510365"/>
            <a:ext cx="5486401" cy="9250327"/>
          </a:xfrm>
          <a:prstGeom prst="rect">
            <a:avLst/>
          </a:prstGeom>
          <a:noFill/>
          <a:ln w="9525">
            <a:noFill/>
            <a:miter lim="800000"/>
            <a:headEnd/>
            <a:tailEnd/>
          </a:ln>
          <a:effectLst/>
        </p:spPr>
      </p:pic>
      <p:sp>
        <p:nvSpPr>
          <p:cNvPr id="6" name="Rectangle 2"/>
          <p:cNvSpPr>
            <a:spLocks noGrp="1" noChangeArrowheads="1"/>
          </p:cNvSpPr>
          <p:nvPr>
            <p:ph type="title"/>
          </p:nvPr>
        </p:nvSpPr>
        <p:spPr>
          <a:xfrm>
            <a:off x="424801" y="1"/>
            <a:ext cx="8228160" cy="816566"/>
          </a:xfrm>
        </p:spPr>
        <p:txBody>
          <a:bodyPr/>
          <a:lstStyle/>
          <a:p>
            <a:pPr>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r>
              <a:rPr lang="de-DE" dirty="0" smtClean="0"/>
              <a:t>Don Brothwell's scale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a:xfrm>
            <a:off x="424801" y="1"/>
            <a:ext cx="8228160" cy="816566"/>
          </a:xfrm>
        </p:spPr>
        <p:txBody>
          <a:bodyPr/>
          <a:lstStyle/>
          <a:p>
            <a:pPr>
              <a:tabLst>
                <a:tab pos="0" algn="l"/>
                <a:tab pos="406086" algn="l"/>
                <a:tab pos="813612" algn="l"/>
                <a:tab pos="1221138" algn="l"/>
                <a:tab pos="1628664" algn="l"/>
                <a:tab pos="2036190" algn="l"/>
                <a:tab pos="2443717" algn="l"/>
                <a:tab pos="2851242" algn="l"/>
                <a:tab pos="3258769" algn="l"/>
                <a:tab pos="3666294" algn="l"/>
                <a:tab pos="4073821" algn="l"/>
                <a:tab pos="4481346" algn="l"/>
                <a:tab pos="4888873" algn="l"/>
                <a:tab pos="5296398" algn="l"/>
                <a:tab pos="5703925" algn="l"/>
                <a:tab pos="6111450" algn="l"/>
                <a:tab pos="6518977" algn="l"/>
                <a:tab pos="6926502" algn="l"/>
                <a:tab pos="7334029" algn="l"/>
                <a:tab pos="7741554" algn="l"/>
                <a:tab pos="8149081" algn="l"/>
              </a:tabLst>
            </a:pPr>
            <a:r>
              <a:rPr lang="de-DE" dirty="0" smtClean="0"/>
              <a:t>Don Brothwell's scale</a:t>
            </a:r>
          </a:p>
        </p:txBody>
      </p:sp>
      <p:pic>
        <p:nvPicPr>
          <p:cNvPr id="2052" name="Picture 4"/>
          <p:cNvPicPr>
            <a:picLocks noChangeAspect="1" noChangeArrowheads="1"/>
          </p:cNvPicPr>
          <p:nvPr/>
        </p:nvPicPr>
        <p:blipFill>
          <a:blip r:embed="rId3" cstate="print"/>
          <a:srcRect l="3168" t="9467" b="1629"/>
          <a:stretch>
            <a:fillRect/>
          </a:stretch>
        </p:blipFill>
        <p:spPr bwMode="auto">
          <a:xfrm rot="5400000">
            <a:off x="2011978" y="-1249979"/>
            <a:ext cx="5120044" cy="9143999"/>
          </a:xfrm>
          <a:prstGeom prst="rect">
            <a:avLst/>
          </a:prstGeom>
          <a:noFill/>
          <a:ln w="9525">
            <a:noFill/>
            <a:miter lim="800000"/>
            <a:headEnd/>
            <a:tailEnd/>
          </a:ln>
          <a:effec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descr="bone--china - 40000-homosapiens.jpg"/>
          <p:cNvPicPr>
            <a:picLocks noChangeAspect="1"/>
          </p:cNvPicPr>
          <p:nvPr/>
        </p:nvPicPr>
        <p:blipFill>
          <a:blip r:embed="rId2"/>
          <a:stretch>
            <a:fillRect/>
          </a:stretch>
        </p:blipFill>
        <p:spPr>
          <a:xfrm>
            <a:off x="533400" y="1428750"/>
            <a:ext cx="7239000" cy="5429250"/>
          </a:xfrm>
          <a:prstGeom prst="rect">
            <a:avLst/>
          </a:prstGeom>
        </p:spPr>
      </p:pic>
    </p:spTree>
    <p:extLst>
      <p:ext uri="{BB962C8B-B14F-4D97-AF65-F5344CB8AC3E}">
        <p14:creationId xmlns:p14="http://schemas.microsoft.com/office/powerpoint/2010/main" val="19226015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r="8434"/>
          <a:stretch>
            <a:fillRect/>
          </a:stretch>
        </p:blipFill>
        <p:spPr bwMode="auto">
          <a:xfrm rot="5400000">
            <a:off x="1681164" y="-528637"/>
            <a:ext cx="5791198" cy="9134474"/>
          </a:xfrm>
          <a:prstGeom prst="rect">
            <a:avLst/>
          </a:prstGeom>
          <a:noFill/>
          <a:ln w="9525">
            <a:noFill/>
            <a:miter lim="800000"/>
            <a:headEnd/>
            <a:tailEnd/>
          </a:ln>
          <a:effectLst/>
        </p:spPr>
      </p:pic>
      <p:sp>
        <p:nvSpPr>
          <p:cNvPr id="4" name="Title 3"/>
          <p:cNvSpPr>
            <a:spLocks noGrp="1"/>
          </p:cNvSpPr>
          <p:nvPr>
            <p:ph type="title"/>
          </p:nvPr>
        </p:nvSpPr>
        <p:spPr>
          <a:xfrm>
            <a:off x="457200" y="0"/>
            <a:ext cx="8229600" cy="1143000"/>
          </a:xfrm>
        </p:spPr>
        <p:txBody>
          <a:bodyPr/>
          <a:lstStyle/>
          <a:p>
            <a:pPr algn="ctr" rtl="1"/>
            <a:r>
              <a:rPr lang="fa-IR" dirty="0" smtClean="0">
                <a:cs typeface="B Nazanin" pitchFamily="2" charset="-78"/>
              </a:rPr>
              <a:t>الگوی </a:t>
            </a:r>
            <a:r>
              <a:rPr lang="fa-IR" dirty="0" smtClean="0">
                <a:latin typeface="Alborz Riadiah Outline" pitchFamily="2" charset="2"/>
                <a:cs typeface="B Nazanin" pitchFamily="2" charset="-78"/>
              </a:rPr>
              <a:t>مایلز</a:t>
            </a:r>
            <a:endParaRPr lang="en-US" dirty="0">
              <a:latin typeface="Alborz Riadiah Outline" pitchFamily="2" charset="2"/>
              <a:cs typeface="B Nazanin" pitchFamily="2" charset="-7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p:cNvPicPr>
            <a:picLocks noChangeAspect="1" noChangeArrowheads="1"/>
          </p:cNvPicPr>
          <p:nvPr/>
        </p:nvPicPr>
        <p:blipFill>
          <a:blip r:embed="rId3" cstate="print"/>
          <a:srcRect/>
          <a:stretch>
            <a:fillRect/>
          </a:stretch>
        </p:blipFill>
        <p:spPr bwMode="auto">
          <a:xfrm>
            <a:off x="4788001" y="0"/>
            <a:ext cx="4075200" cy="6858000"/>
          </a:xfrm>
          <a:prstGeom prst="rect">
            <a:avLst/>
          </a:prstGeom>
          <a:noFill/>
          <a:ln w="9525">
            <a:noFill/>
            <a:round/>
            <a:headEnd/>
            <a:tailEnd/>
          </a:ln>
        </p:spPr>
      </p:pic>
      <p:pic>
        <p:nvPicPr>
          <p:cNvPr id="22531" name="Picture 2"/>
          <p:cNvPicPr>
            <a:picLocks noChangeAspect="1" noChangeArrowheads="1"/>
          </p:cNvPicPr>
          <p:nvPr/>
        </p:nvPicPr>
        <p:blipFill>
          <a:blip r:embed="rId4" cstate="print"/>
          <a:srcRect/>
          <a:stretch>
            <a:fillRect/>
          </a:stretch>
        </p:blipFill>
        <p:spPr bwMode="auto">
          <a:xfrm>
            <a:off x="0" y="907295"/>
            <a:ext cx="4740480" cy="4897955"/>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76200" y="990600"/>
            <a:ext cx="9067800" cy="5302997"/>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0" y="685800"/>
            <a:ext cx="8991600" cy="6172200"/>
          </a:xfrm>
        </p:spPr>
        <p:style>
          <a:lnRef idx="1">
            <a:schemeClr val="accent5"/>
          </a:lnRef>
          <a:fillRef idx="2">
            <a:schemeClr val="accent5"/>
          </a:fillRef>
          <a:effectRef idx="1">
            <a:schemeClr val="accent5"/>
          </a:effectRef>
          <a:fontRef idx="minor">
            <a:schemeClr val="dk1"/>
          </a:fontRef>
        </p:style>
        <p:txBody>
          <a:bodyPr/>
          <a:lstStyle/>
          <a:p>
            <a:pPr algn="ctr" rtl="1">
              <a:buFont typeface="Wingdings" pitchFamily="2" charset="2"/>
              <a:buChar char="v"/>
            </a:pPr>
            <a:r>
              <a:rPr lang="fa-IR" sz="3200" b="1" dirty="0" smtClean="0">
                <a:cs typeface="B Nazanin" pitchFamily="2" charset="-78"/>
              </a:rPr>
              <a:t>ارزش تعیین جنس و سن در باستان شناسی</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الگوی ساختار اجتماعی در ارتباط با هدایای گورها:</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الگوی مرگ و میر:</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ترکیب سنی و جنسی جوامع:</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r>
              <a:rPr lang="fa-IR" dirty="0" smtClean="0">
                <a:cs typeface="B Nazanin" pitchFamily="2" charset="-78"/>
              </a:rPr>
              <a:t>الگوی تقسیم کار: </a:t>
            </a: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Font typeface="Wingdings" pitchFamily="2" charset="2"/>
              <a:buChar char="v"/>
            </a:pPr>
            <a:endParaRPr lang="en-US" dirty="0">
              <a:cs typeface="B Nazanin" pitchFamily="2" charset="-78"/>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2844</TotalTime>
  <Words>628</Words>
  <Application>Microsoft Office PowerPoint</Application>
  <PresentationFormat>On-screen Show (4:3)</PresentationFormat>
  <Paragraphs>157</Paragraphs>
  <Slides>33</Slides>
  <Notes>3</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Flow</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Don Brothwell's scale</vt:lpstr>
      <vt:lpstr>Don Brothwell's scale</vt:lpstr>
      <vt:lpstr>PowerPoint Presentation</vt:lpstr>
      <vt:lpstr>الگوی مایلز</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Javad</dc:creator>
  <cp:lastModifiedBy>Windows User</cp:lastModifiedBy>
  <cp:revision>181</cp:revision>
  <dcterms:created xsi:type="dcterms:W3CDTF">2006-08-16T00:00:00Z</dcterms:created>
  <dcterms:modified xsi:type="dcterms:W3CDTF">2020-05-07T13:44:37Z</dcterms:modified>
</cp:coreProperties>
</file>